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63" r:id="rId2"/>
    <p:sldId id="259" r:id="rId3"/>
    <p:sldId id="264" r:id="rId4"/>
    <p:sldId id="265" r:id="rId5"/>
    <p:sldId id="266" r:id="rId6"/>
    <p:sldId id="269" r:id="rId7"/>
    <p:sldId id="270" r:id="rId8"/>
    <p:sldId id="289" r:id="rId9"/>
    <p:sldId id="290" r:id="rId10"/>
    <p:sldId id="291" r:id="rId11"/>
    <p:sldId id="267" r:id="rId12"/>
    <p:sldId id="268"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62" r:id="rId32"/>
  </p:sldIdLst>
  <p:sldSz cx="12192000" cy="6858000"/>
  <p:notesSz cx="6858000" cy="9144000"/>
  <p:embeddedFontLst>
    <p:embeddedFont>
      <p:font typeface="Oi" panose="020B0604020202020204" charset="0"/>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tyW5ytG2QzhO0bomHZxkHQZwE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526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2044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41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771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887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8733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4349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3191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781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882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119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4171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466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8161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037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688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269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0594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427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8446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927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309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40322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980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138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288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815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817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256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0507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31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2"/>
          <p:cNvSpPr>
            <a:spLocks noGrp="1"/>
          </p:cNvSpPr>
          <p:nvPr>
            <p:ph type="pic" idx="2"/>
          </p:nvPr>
        </p:nvSpPr>
        <p:spPr>
          <a:xfrm>
            <a:off x="5183188" y="987425"/>
            <a:ext cx="6172200" cy="4873625"/>
          </a:xfrm>
          <a:prstGeom prst="rect">
            <a:avLst/>
          </a:prstGeom>
          <a:noFill/>
          <a:ln>
            <a:noFill/>
          </a:ln>
        </p:spPr>
      </p:sp>
      <p:sp>
        <p:nvSpPr>
          <p:cNvPr id="38" name="Google Shape;38;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9" name="Google Shape;3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2036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p:nvPr/>
        </p:nvSpPr>
        <p:spPr>
          <a:xfrm>
            <a:off x="0" y="-712232"/>
            <a:ext cx="12192000"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D7D7D7"/>
                </a:solidFill>
                <a:latin typeface="Oi"/>
                <a:ea typeface="Oi"/>
                <a:cs typeface="Oi"/>
                <a:sym typeface="Oi"/>
              </a:rPr>
              <a:t>www.9slide.vn</a:t>
            </a:r>
            <a:endParaRPr/>
          </a:p>
        </p:txBody>
      </p:sp>
      <p:sp>
        <p:nvSpPr>
          <p:cNvPr id="7" name="Google Shape;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Oi"/>
                <a:ea typeface="Oi"/>
                <a:cs typeface="Oi"/>
                <a:sym typeface="O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Oi"/>
                <a:ea typeface="Oi"/>
                <a:cs typeface="Oi"/>
                <a:sym typeface="O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Oi"/>
                <a:ea typeface="Oi"/>
                <a:cs typeface="Oi"/>
                <a:sym typeface="O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i"/>
                <a:ea typeface="Oi"/>
                <a:cs typeface="Oi"/>
                <a:sym typeface="Oi"/>
              </a:defRPr>
            </a:lvl9pPr>
          </a:lstStyle>
          <a:p>
            <a:endParaRPr/>
          </a:p>
        </p:txBody>
      </p:sp>
      <p:sp>
        <p:nvSpPr>
          <p:cNvPr id="9" name="Google Shape;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0" name="Google Shape;1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i"/>
                <a:ea typeface="Oi"/>
                <a:cs typeface="Oi"/>
                <a:sym typeface="Oi"/>
              </a:defRPr>
            </a:lvl1pPr>
            <a:lvl2pPr marR="0" lvl="1" algn="l" rtl="0">
              <a:spcBef>
                <a:spcPts val="0"/>
              </a:spcBef>
              <a:spcAft>
                <a:spcPts val="0"/>
              </a:spcAft>
              <a:buSzPts val="1400"/>
              <a:buNone/>
              <a:defRPr sz="1800" b="0" i="0" u="none" strike="noStrike" cap="none">
                <a:solidFill>
                  <a:schemeClr val="dk1"/>
                </a:solidFill>
                <a:latin typeface="Oi"/>
                <a:ea typeface="Oi"/>
                <a:cs typeface="Oi"/>
                <a:sym typeface="Oi"/>
              </a:defRPr>
            </a:lvl2pPr>
            <a:lvl3pPr marR="0" lvl="2" algn="l" rtl="0">
              <a:spcBef>
                <a:spcPts val="0"/>
              </a:spcBef>
              <a:spcAft>
                <a:spcPts val="0"/>
              </a:spcAft>
              <a:buSzPts val="1400"/>
              <a:buNone/>
              <a:defRPr sz="1800" b="0" i="0" u="none" strike="noStrike" cap="none">
                <a:solidFill>
                  <a:schemeClr val="dk1"/>
                </a:solidFill>
                <a:latin typeface="Oi"/>
                <a:ea typeface="Oi"/>
                <a:cs typeface="Oi"/>
                <a:sym typeface="Oi"/>
              </a:defRPr>
            </a:lvl3pPr>
            <a:lvl4pPr marR="0" lvl="3" algn="l" rtl="0">
              <a:spcBef>
                <a:spcPts val="0"/>
              </a:spcBef>
              <a:spcAft>
                <a:spcPts val="0"/>
              </a:spcAft>
              <a:buSzPts val="1400"/>
              <a:buNone/>
              <a:defRPr sz="1800" b="0" i="0" u="none" strike="noStrike" cap="none">
                <a:solidFill>
                  <a:schemeClr val="dk1"/>
                </a:solidFill>
                <a:latin typeface="Oi"/>
                <a:ea typeface="Oi"/>
                <a:cs typeface="Oi"/>
                <a:sym typeface="Oi"/>
              </a:defRPr>
            </a:lvl4pPr>
            <a:lvl5pPr marR="0" lvl="4" algn="l" rtl="0">
              <a:spcBef>
                <a:spcPts val="0"/>
              </a:spcBef>
              <a:spcAft>
                <a:spcPts val="0"/>
              </a:spcAft>
              <a:buSzPts val="1400"/>
              <a:buNone/>
              <a:defRPr sz="1800" b="0" i="0" u="none" strike="noStrike" cap="none">
                <a:solidFill>
                  <a:schemeClr val="dk1"/>
                </a:solidFill>
                <a:latin typeface="Oi"/>
                <a:ea typeface="Oi"/>
                <a:cs typeface="Oi"/>
                <a:sym typeface="Oi"/>
              </a:defRPr>
            </a:lvl5pPr>
            <a:lvl6pPr marR="0" lvl="5" algn="l" rtl="0">
              <a:spcBef>
                <a:spcPts val="0"/>
              </a:spcBef>
              <a:spcAft>
                <a:spcPts val="0"/>
              </a:spcAft>
              <a:buSzPts val="1400"/>
              <a:buNone/>
              <a:defRPr sz="1800" b="0" i="0" u="none" strike="noStrike" cap="none">
                <a:solidFill>
                  <a:schemeClr val="dk1"/>
                </a:solidFill>
                <a:latin typeface="Oi"/>
                <a:ea typeface="Oi"/>
                <a:cs typeface="Oi"/>
                <a:sym typeface="Oi"/>
              </a:defRPr>
            </a:lvl6pPr>
            <a:lvl7pPr marR="0" lvl="6" algn="l" rtl="0">
              <a:spcBef>
                <a:spcPts val="0"/>
              </a:spcBef>
              <a:spcAft>
                <a:spcPts val="0"/>
              </a:spcAft>
              <a:buSzPts val="1400"/>
              <a:buNone/>
              <a:defRPr sz="1800" b="0" i="0" u="none" strike="noStrike" cap="none">
                <a:solidFill>
                  <a:schemeClr val="dk1"/>
                </a:solidFill>
                <a:latin typeface="Oi"/>
                <a:ea typeface="Oi"/>
                <a:cs typeface="Oi"/>
                <a:sym typeface="Oi"/>
              </a:defRPr>
            </a:lvl7pPr>
            <a:lvl8pPr marR="0" lvl="7" algn="l" rtl="0">
              <a:spcBef>
                <a:spcPts val="0"/>
              </a:spcBef>
              <a:spcAft>
                <a:spcPts val="0"/>
              </a:spcAft>
              <a:buSzPts val="1400"/>
              <a:buNone/>
              <a:defRPr sz="1800" b="0" i="0" u="none" strike="noStrike" cap="none">
                <a:solidFill>
                  <a:schemeClr val="dk1"/>
                </a:solidFill>
                <a:latin typeface="Oi"/>
                <a:ea typeface="Oi"/>
                <a:cs typeface="Oi"/>
                <a:sym typeface="Oi"/>
              </a:defRPr>
            </a:lvl8pPr>
            <a:lvl9pPr marR="0" lvl="8" algn="l" rtl="0">
              <a:spcBef>
                <a:spcPts val="0"/>
              </a:spcBef>
              <a:spcAft>
                <a:spcPts val="0"/>
              </a:spcAft>
              <a:buSzPts val="1400"/>
              <a:buNone/>
              <a:defRPr sz="1800" b="0" i="0" u="none" strike="noStrike" cap="none">
                <a:solidFill>
                  <a:schemeClr val="dk1"/>
                </a:solidFill>
                <a:latin typeface="Oi"/>
                <a:ea typeface="Oi"/>
                <a:cs typeface="Oi"/>
                <a:sym typeface="Oi"/>
              </a:defRPr>
            </a:lvl9pPr>
          </a:lstStyle>
          <a:p>
            <a:endParaRPr/>
          </a:p>
        </p:txBody>
      </p:sp>
      <p:sp>
        <p:nvSpPr>
          <p:cNvPr id="11" name="Google Shape;1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i"/>
                <a:ea typeface="Oi"/>
                <a:cs typeface="Oi"/>
                <a:sym typeface="Oi"/>
              </a:defRPr>
            </a:lvl1pPr>
            <a:lvl2pPr marL="0" marR="0" lvl="1" indent="0" algn="r" rtl="0">
              <a:spcBef>
                <a:spcPts val="0"/>
              </a:spcBef>
              <a:buNone/>
              <a:defRPr sz="1200" b="0" i="0" u="none" strike="noStrike" cap="none">
                <a:solidFill>
                  <a:srgbClr val="888888"/>
                </a:solidFill>
                <a:latin typeface="Oi"/>
                <a:ea typeface="Oi"/>
                <a:cs typeface="Oi"/>
                <a:sym typeface="Oi"/>
              </a:defRPr>
            </a:lvl2pPr>
            <a:lvl3pPr marL="0" marR="0" lvl="2" indent="0" algn="r" rtl="0">
              <a:spcBef>
                <a:spcPts val="0"/>
              </a:spcBef>
              <a:buNone/>
              <a:defRPr sz="1200" b="0" i="0" u="none" strike="noStrike" cap="none">
                <a:solidFill>
                  <a:srgbClr val="888888"/>
                </a:solidFill>
                <a:latin typeface="Oi"/>
                <a:ea typeface="Oi"/>
                <a:cs typeface="Oi"/>
                <a:sym typeface="Oi"/>
              </a:defRPr>
            </a:lvl3pPr>
            <a:lvl4pPr marL="0" marR="0" lvl="3" indent="0" algn="r" rtl="0">
              <a:spcBef>
                <a:spcPts val="0"/>
              </a:spcBef>
              <a:buNone/>
              <a:defRPr sz="1200" b="0" i="0" u="none" strike="noStrike" cap="none">
                <a:solidFill>
                  <a:srgbClr val="888888"/>
                </a:solidFill>
                <a:latin typeface="Oi"/>
                <a:ea typeface="Oi"/>
                <a:cs typeface="Oi"/>
                <a:sym typeface="Oi"/>
              </a:defRPr>
            </a:lvl4pPr>
            <a:lvl5pPr marL="0" marR="0" lvl="4" indent="0" algn="r" rtl="0">
              <a:spcBef>
                <a:spcPts val="0"/>
              </a:spcBef>
              <a:buNone/>
              <a:defRPr sz="1200" b="0" i="0" u="none" strike="noStrike" cap="none">
                <a:solidFill>
                  <a:srgbClr val="888888"/>
                </a:solidFill>
                <a:latin typeface="Oi"/>
                <a:ea typeface="Oi"/>
                <a:cs typeface="Oi"/>
                <a:sym typeface="Oi"/>
              </a:defRPr>
            </a:lvl5pPr>
            <a:lvl6pPr marL="0" marR="0" lvl="5" indent="0" algn="r" rtl="0">
              <a:spcBef>
                <a:spcPts val="0"/>
              </a:spcBef>
              <a:buNone/>
              <a:defRPr sz="1200" b="0" i="0" u="none" strike="noStrike" cap="none">
                <a:solidFill>
                  <a:srgbClr val="888888"/>
                </a:solidFill>
                <a:latin typeface="Oi"/>
                <a:ea typeface="Oi"/>
                <a:cs typeface="Oi"/>
                <a:sym typeface="Oi"/>
              </a:defRPr>
            </a:lvl6pPr>
            <a:lvl7pPr marL="0" marR="0" lvl="6" indent="0" algn="r" rtl="0">
              <a:spcBef>
                <a:spcPts val="0"/>
              </a:spcBef>
              <a:buNone/>
              <a:defRPr sz="1200" b="0" i="0" u="none" strike="noStrike" cap="none">
                <a:solidFill>
                  <a:srgbClr val="888888"/>
                </a:solidFill>
                <a:latin typeface="Oi"/>
                <a:ea typeface="Oi"/>
                <a:cs typeface="Oi"/>
                <a:sym typeface="Oi"/>
              </a:defRPr>
            </a:lvl7pPr>
            <a:lvl8pPr marL="0" marR="0" lvl="7" indent="0" algn="r" rtl="0">
              <a:spcBef>
                <a:spcPts val="0"/>
              </a:spcBef>
              <a:buNone/>
              <a:defRPr sz="1200" b="0" i="0" u="none" strike="noStrike" cap="none">
                <a:solidFill>
                  <a:srgbClr val="888888"/>
                </a:solidFill>
                <a:latin typeface="Oi"/>
                <a:ea typeface="Oi"/>
                <a:cs typeface="Oi"/>
                <a:sym typeface="Oi"/>
              </a:defRPr>
            </a:lvl8pPr>
            <a:lvl9pPr marL="0" marR="0" lvl="8" indent="0" algn="r" rtl="0">
              <a:spcBef>
                <a:spcPts val="0"/>
              </a:spcBef>
              <a:buNone/>
              <a:defRPr sz="1200" b="0" i="0" u="none" strike="noStrike" cap="none">
                <a:solidFill>
                  <a:srgbClr val="888888"/>
                </a:solidFill>
                <a:latin typeface="Oi"/>
                <a:ea typeface="Oi"/>
                <a:cs typeface="Oi"/>
                <a:sym typeface="O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8"/>
          <p:cNvSpPr/>
          <p:nvPr/>
        </p:nvSpPr>
        <p:spPr>
          <a:xfrm>
            <a:off x="-23164800"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3" name="Google Shape;13;p8"/>
          <p:cNvSpPr/>
          <p:nvPr/>
        </p:nvSpPr>
        <p:spPr>
          <a:xfrm>
            <a:off x="34961778" y="-1303020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4" name="Google Shape;14;p8"/>
          <p:cNvSpPr/>
          <p:nvPr/>
        </p:nvSpPr>
        <p:spPr>
          <a:xfrm>
            <a:off x="34961778"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sp>
        <p:nvSpPr>
          <p:cNvPr id="15" name="Google Shape;15;p8"/>
          <p:cNvSpPr/>
          <p:nvPr/>
        </p:nvSpPr>
        <p:spPr>
          <a:xfrm>
            <a:off x="-23164800" y="19493180"/>
            <a:ext cx="395021" cy="395021"/>
          </a:xfrm>
          <a:prstGeom prst="ellipse">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nvGrpSpPr>
          <p:cNvPr id="16" name="Google Shape;16;p8"/>
          <p:cNvGrpSpPr/>
          <p:nvPr/>
        </p:nvGrpSpPr>
        <p:grpSpPr>
          <a:xfrm>
            <a:off x="-2202100" y="-2224223"/>
            <a:ext cx="16596200" cy="11284323"/>
            <a:chOff x="-2202100" y="-2224223"/>
            <a:chExt cx="16596200" cy="11284323"/>
          </a:xfrm>
        </p:grpSpPr>
        <p:sp>
          <p:nvSpPr>
            <p:cNvPr id="17" name="Google Shape;17;p8"/>
            <p:cNvSpPr/>
            <p:nvPr/>
          </p:nvSpPr>
          <p:spPr>
            <a:xfrm>
              <a:off x="4851540" y="8494776"/>
              <a:ext cx="2488920" cy="565324"/>
            </a:xfrm>
            <a:prstGeom prst="rect">
              <a:avLst/>
            </a:prstGeom>
            <a:noFill/>
            <a:ln w="215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Oi"/>
                <a:ea typeface="Oi"/>
                <a:cs typeface="Oi"/>
                <a:sym typeface="Oi"/>
              </a:endParaRPr>
            </a:p>
          </p:txBody>
        </p:sp>
        <p:sp>
          <p:nvSpPr>
            <p:cNvPr id="18" name="Google Shape;18;p8"/>
            <p:cNvSpPr/>
            <p:nvPr/>
          </p:nvSpPr>
          <p:spPr>
            <a:xfrm>
              <a:off x="5006988" y="8647176"/>
              <a:ext cx="2178025" cy="260524"/>
            </a:xfrm>
            <a:custGeom>
              <a:avLst/>
              <a:gdLst/>
              <a:ahLst/>
              <a:cxnLst/>
              <a:rect l="l" t="t" r="r" b="b"/>
              <a:pathLst>
                <a:path w="2178025" h="260524" extrusionOk="0">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rgbClr val="BFBFB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700" b="0" i="0" u="none" strike="noStrike" cap="none">
                <a:solidFill>
                  <a:srgbClr val="BFBFBF"/>
                </a:solidFill>
                <a:latin typeface="Oi"/>
                <a:ea typeface="Oi"/>
                <a:cs typeface="Oi"/>
                <a:sym typeface="Oi"/>
              </a:endParaRPr>
            </a:p>
          </p:txBody>
        </p:sp>
        <p:sp>
          <p:nvSpPr>
            <p:cNvPr id="19" name="Google Shape;19;p8"/>
            <p:cNvSpPr/>
            <p:nvPr/>
          </p:nvSpPr>
          <p:spPr>
            <a:xfrm>
              <a:off x="-2202100" y="-2224223"/>
              <a:ext cx="16596200" cy="1128432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i"/>
                <a:ea typeface="Oi"/>
                <a:cs typeface="Oi"/>
                <a:sym typeface="Oi"/>
              </a:endParaRPr>
            </a:p>
          </p:txBody>
        </p: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a:stretch/>
        </p:blipFill>
        <p:spPr>
          <a:xfrm>
            <a:off x="-263300" y="-147937"/>
            <a:ext cx="12192000" cy="6858000"/>
          </a:xfrm>
          <a:prstGeom prst="rect">
            <a:avLst/>
          </a:prstGeom>
          <a:noFill/>
          <a:ln>
            <a:noFill/>
          </a:ln>
        </p:spPr>
      </p:pic>
      <p:sp>
        <p:nvSpPr>
          <p:cNvPr id="61" name="Google Shape;61;p1"/>
          <p:cNvSpPr txBox="1"/>
          <p:nvPr/>
        </p:nvSpPr>
        <p:spPr>
          <a:xfrm>
            <a:off x="304800" y="1773588"/>
            <a:ext cx="4626428" cy="615553"/>
          </a:xfrm>
          <a:prstGeom prst="rect">
            <a:avLst/>
          </a:prstGeom>
          <a:noFill/>
          <a:ln>
            <a:noFill/>
          </a:ln>
        </p:spPr>
        <p:txBody>
          <a:bodyPr spcFirstLastPara="1" wrap="square" lIns="0" tIns="0" rIns="0" bIns="0" anchor="t" anchorCtr="0">
            <a:spAutoFit/>
          </a:bodyPr>
          <a:lstStyle/>
          <a:p>
            <a:pPr lvl="0"/>
            <a:r>
              <a:rPr lang="vi-VN" sz="4000" b="1" dirty="0">
                <a:solidFill>
                  <a:srgbClr val="154A8D"/>
                </a:solidFill>
                <a:latin typeface="+mj-lt"/>
              </a:rPr>
              <a:t>Lập trình Java</a:t>
            </a:r>
          </a:p>
        </p:txBody>
      </p:sp>
      <p:pic>
        <p:nvPicPr>
          <p:cNvPr id="63" name="Google Shape;63;p1"/>
          <p:cNvPicPr preferRelativeResize="0"/>
          <p:nvPr/>
        </p:nvPicPr>
        <p:blipFill rotWithShape="1">
          <a:blip r:embed="rId4">
            <a:alphaModFix/>
          </a:blip>
          <a:srcRect/>
          <a:stretch/>
        </p:blipFill>
        <p:spPr>
          <a:xfrm>
            <a:off x="4681850" y="914400"/>
            <a:ext cx="7445124" cy="5029200"/>
          </a:xfrm>
          <a:prstGeom prst="rect">
            <a:avLst/>
          </a:prstGeom>
          <a:noFill/>
          <a:ln>
            <a:noFill/>
          </a:ln>
        </p:spPr>
      </p:pic>
      <p:pic>
        <p:nvPicPr>
          <p:cNvPr id="64" name="Google Shape;64;p1"/>
          <p:cNvPicPr preferRelativeResize="0"/>
          <p:nvPr/>
        </p:nvPicPr>
        <p:blipFill rotWithShape="1">
          <a:blip r:embed="rId5">
            <a:alphaModFix/>
          </a:blip>
          <a:srcRect/>
          <a:stretch/>
        </p:blipFill>
        <p:spPr>
          <a:xfrm>
            <a:off x="304800" y="228600"/>
            <a:ext cx="1143000" cy="821245"/>
          </a:xfrm>
          <a:prstGeom prst="rect">
            <a:avLst/>
          </a:prstGeom>
          <a:noFill/>
          <a:ln>
            <a:noFill/>
          </a:ln>
        </p:spPr>
      </p:pic>
      <p:sp>
        <p:nvSpPr>
          <p:cNvPr id="10" name="object 393"/>
          <p:cNvSpPr/>
          <p:nvPr/>
        </p:nvSpPr>
        <p:spPr>
          <a:xfrm>
            <a:off x="-266700" y="4067031"/>
            <a:ext cx="2753046" cy="237641"/>
          </a:xfrm>
          <a:custGeom>
            <a:avLst/>
            <a:gdLst/>
            <a:ahLst/>
            <a:cxnLst/>
            <a:rect l="l" t="t" r="r" b="b"/>
            <a:pathLst>
              <a:path w="3429000" h="247014">
                <a:moveTo>
                  <a:pt x="3429000" y="0"/>
                </a:moveTo>
                <a:lnTo>
                  <a:pt x="0" y="0"/>
                </a:lnTo>
                <a:lnTo>
                  <a:pt x="0" y="246887"/>
                </a:lnTo>
                <a:lnTo>
                  <a:pt x="3429000" y="246887"/>
                </a:lnTo>
                <a:lnTo>
                  <a:pt x="3429000" y="0"/>
                </a:lnTo>
                <a:close/>
              </a:path>
            </a:pathLst>
          </a:custGeom>
          <a:solidFill>
            <a:srgbClr val="36365C"/>
          </a:solidFill>
        </p:spPr>
        <p:txBody>
          <a:bodyPr wrap="square" lIns="0" tIns="0" rIns="0" bIns="0" rtlCol="0"/>
          <a:lstStyle/>
          <a:p>
            <a:endParaRPr/>
          </a:p>
        </p:txBody>
      </p:sp>
      <p:sp>
        <p:nvSpPr>
          <p:cNvPr id="12" name="object 403"/>
          <p:cNvSpPr txBox="1"/>
          <p:nvPr/>
        </p:nvSpPr>
        <p:spPr>
          <a:xfrm>
            <a:off x="304800" y="4067031"/>
            <a:ext cx="2479401" cy="228268"/>
          </a:xfrm>
          <a:prstGeom prst="rect">
            <a:avLst/>
          </a:prstGeom>
        </p:spPr>
        <p:txBody>
          <a:bodyPr vert="horz" wrap="square" lIns="0" tIns="12700" rIns="0" bIns="0" rtlCol="0">
            <a:spAutoFit/>
          </a:bodyPr>
          <a:lstStyle/>
          <a:p>
            <a:pPr marL="12700">
              <a:lnSpc>
                <a:spcPct val="100000"/>
              </a:lnSpc>
              <a:spcBef>
                <a:spcPts val="100"/>
              </a:spcBef>
            </a:pPr>
            <a:r>
              <a:rPr lang="vi-VN" dirty="0" smtClean="0">
                <a:solidFill>
                  <a:schemeClr val="bg1"/>
                </a:solidFill>
                <a:latin typeface="+mn-lt"/>
                <a:cs typeface="Times New Roman"/>
              </a:rPr>
              <a:t>GV Nguyễn Đắc Kiên</a:t>
            </a:r>
            <a:endParaRPr dirty="0">
              <a:solidFill>
                <a:schemeClr val="bg1"/>
              </a:solidFill>
              <a:latin typeface="+mn-lt"/>
              <a:cs typeface="Times New Roman"/>
            </a:endParaRPr>
          </a:p>
        </p:txBody>
      </p:sp>
      <p:sp>
        <p:nvSpPr>
          <p:cNvPr id="8" name="Google Shape;61;p1"/>
          <p:cNvSpPr txBox="1"/>
          <p:nvPr/>
        </p:nvSpPr>
        <p:spPr>
          <a:xfrm>
            <a:off x="1270884" y="2612533"/>
            <a:ext cx="4626428" cy="615553"/>
          </a:xfrm>
          <a:prstGeom prst="rect">
            <a:avLst/>
          </a:prstGeom>
          <a:noFill/>
          <a:ln>
            <a:noFill/>
          </a:ln>
        </p:spPr>
        <p:txBody>
          <a:bodyPr spcFirstLastPara="1" wrap="square" lIns="0" tIns="0" rIns="0" bIns="0" anchor="t" anchorCtr="0">
            <a:spAutoFit/>
          </a:bodyPr>
          <a:lstStyle/>
          <a:p>
            <a:pPr lvl="0"/>
            <a:r>
              <a:rPr lang="en-US" sz="4000" b="1" dirty="0" err="1" smtClean="0">
                <a:solidFill>
                  <a:srgbClr val="154A8D"/>
                </a:solidFill>
                <a:latin typeface="Times New Roman" panose="02020603050405020304" pitchFamily="18" charset="0"/>
                <a:cs typeface="Times New Roman" panose="02020603050405020304" pitchFamily="18" charset="0"/>
              </a:rPr>
              <a:t>Exceptio</a:t>
            </a:r>
            <a:endParaRPr lang="vi-VN" sz="4000" b="1" dirty="0">
              <a:solidFill>
                <a:srgbClr val="154A8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248988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Exception Handling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646681"/>
          </a:xfrm>
        </p:spPr>
        <p:txBody>
          <a:bodyPr>
            <a:normAutofit/>
          </a:bodyPr>
          <a:lstStyle/>
          <a:p>
            <a:r>
              <a:rPr lang="vi-VN" sz="2400" dirty="0">
                <a:latin typeface="Times New Roman" panose="02020603050405020304" pitchFamily="18" charset="0"/>
                <a:cs typeface="Times New Roman" panose="02020603050405020304" pitchFamily="18" charset="0"/>
              </a:rPr>
              <a:t>Tóm tắt các lớp trong sơ đồ:</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003456" y="2185827"/>
            <a:ext cx="9659571" cy="3456177"/>
          </a:xfrm>
          <a:prstGeom prst="rect">
            <a:avLst/>
          </a:prstGeom>
        </p:spPr>
      </p:pic>
    </p:spTree>
    <p:extLst>
      <p:ext uri="{BB962C8B-B14F-4D97-AF65-F5344CB8AC3E}">
        <p14:creationId xmlns:p14="http://schemas.microsoft.com/office/powerpoint/2010/main" val="505208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3. </a:t>
            </a:r>
            <a:r>
              <a:rPr lang="en-US" sz="2800" b="1" dirty="0" err="1">
                <a:latin typeface="Times New Roman" panose="02020603050405020304" pitchFamily="18" charset="0"/>
                <a:cs typeface="Times New Roman" panose="02020603050405020304" pitchFamily="18" charset="0"/>
              </a:rPr>
              <a:t>Phân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loại</a:t>
            </a:r>
            <a:r>
              <a:rPr lang="en-US" sz="2800" b="1" dirty="0">
                <a:latin typeface="Times New Roman" panose="02020603050405020304" pitchFamily="18" charset="0"/>
                <a:cs typeface="Times New Roman" panose="02020603050405020304" pitchFamily="18" charset="0"/>
              </a:rPr>
              <a:t> Exception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2338847"/>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Trong Java, Exception được phân thành hai loại chính</a:t>
            </a:r>
            <a:r>
              <a:rPr lang="vi-VN"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Checked </a:t>
            </a:r>
            <a:r>
              <a:rPr lang="vi-VN" sz="2400" dirty="0">
                <a:latin typeface="Times New Roman" panose="02020603050405020304" pitchFamily="18" charset="0"/>
                <a:cs typeface="Times New Roman" panose="02020603050405020304" pitchFamily="18" charset="0"/>
              </a:rPr>
              <a:t>Exception (Ngoại lệ kiểm tra được</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Unchecked </a:t>
            </a:r>
            <a:r>
              <a:rPr lang="vi-VN" sz="2400" dirty="0">
                <a:latin typeface="Times New Roman" panose="02020603050405020304" pitchFamily="18" charset="0"/>
                <a:cs typeface="Times New Roman" panose="02020603050405020304" pitchFamily="18" charset="0"/>
              </a:rPr>
              <a:t>Exception (Ngoại lệ không kiểm tra</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Ngoài </a:t>
            </a:r>
            <a:r>
              <a:rPr lang="vi-VN" sz="2400" dirty="0">
                <a:latin typeface="Times New Roman" panose="02020603050405020304" pitchFamily="18" charset="0"/>
                <a:cs typeface="Times New Roman" panose="02020603050405020304" pitchFamily="18" charset="0"/>
              </a:rPr>
              <a:t>ra, còn có Error, tuy không phải là Exception nhưng cũng ảnh hưởng đến chương trình.</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050" name="Picture 2" descr="https://topdev.vn/blog/wp-content/uploads/2021/01/exceptionhierarch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5010" y="3674570"/>
            <a:ext cx="3810000"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09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.1 </a:t>
            </a:r>
            <a:r>
              <a:rPr lang="vi-VN" sz="2800" b="1" dirty="0" smtClean="0">
                <a:latin typeface="Times New Roman" panose="02020603050405020304" pitchFamily="18" charset="0"/>
                <a:cs typeface="Times New Roman" panose="02020603050405020304" pitchFamily="18" charset="0"/>
              </a:rPr>
              <a:t>Checked </a:t>
            </a:r>
            <a:r>
              <a:rPr lang="vi-VN" sz="2800" b="1" dirty="0">
                <a:latin typeface="Times New Roman" panose="02020603050405020304" pitchFamily="18" charset="0"/>
                <a:cs typeface="Times New Roman" panose="02020603050405020304" pitchFamily="18" charset="0"/>
              </a:rPr>
              <a:t>Exception (Ngoại lệ kiểm tra được)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Là những ngoại lệ mà trình biên dịch bắt buộc bạn phải xử lý (dùng try-catch hoặc throws</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Chủ </a:t>
            </a:r>
            <a:r>
              <a:rPr lang="vi-VN" sz="2400" dirty="0">
                <a:latin typeface="Times New Roman" panose="02020603050405020304" pitchFamily="18" charset="0"/>
                <a:cs typeface="Times New Roman" panose="02020603050405020304" pitchFamily="18" charset="0"/>
              </a:rPr>
              <a:t>yếu xảy ra do các yếu tố bên ngoài như lỗi file, lỗi kết nối mạng, lỗi nhập/xuất,...Nếu không xử lý, chương trình sẽ không thể biên dịch được</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Checked Exception </a:t>
            </a:r>
            <a:r>
              <a:rPr lang="en-US" sz="2400" b="1" dirty="0" err="1" smtClean="0">
                <a:latin typeface="Times New Roman" panose="02020603050405020304" pitchFamily="18" charset="0"/>
                <a:cs typeface="Times New Roman" panose="02020603050405020304" pitchFamily="18" charset="0"/>
              </a:rPr>
              <a:t>sảy</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ra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thời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điểm</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a:t>
            </a:r>
            <a:r>
              <a:rPr lang="en-US" sz="2400" b="1" dirty="0" smtClean="0">
                <a:latin typeface="Times New Roman" panose="02020603050405020304" pitchFamily="18" charset="0"/>
                <a:cs typeface="Times New Roman" panose="02020603050405020304" pitchFamily="18" charset="0"/>
              </a:rPr>
              <a:t>ompile time. </a:t>
            </a:r>
            <a:r>
              <a:rPr lang="en-US" sz="2400" b="1" dirty="0" err="1" smtClean="0">
                <a:latin typeface="Times New Roman" panose="02020603050405020304" pitchFamily="18" charset="0"/>
                <a:cs typeface="Times New Roman" panose="02020603050405020304" pitchFamily="18" charset="0"/>
              </a:rPr>
              <a:t>Nếu</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biên</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dịch</a:t>
            </a:r>
            <a:r>
              <a:rPr lang="en-US" sz="2400" b="1" dirty="0" smtClean="0">
                <a:latin typeface="Times New Roman" panose="02020603050405020304" pitchFamily="18" charset="0"/>
                <a:cs typeface="Times New Roman" panose="02020603050405020304" pitchFamily="18" charset="0"/>
              </a:rPr>
              <a:t> code </a:t>
            </a:r>
            <a:r>
              <a:rPr lang="en-US" sz="2400" b="1" dirty="0" err="1" smtClean="0">
                <a:latin typeface="Times New Roman" panose="02020603050405020304" pitchFamily="18" charset="0"/>
                <a:cs typeface="Times New Roman" panose="02020603050405020304" pitchFamily="18" charset="0"/>
              </a:rPr>
              <a:t>lỗi</a:t>
            </a:r>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83649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.1 </a:t>
            </a:r>
            <a:r>
              <a:rPr lang="vi-VN" sz="2800" b="1" dirty="0">
                <a:latin typeface="Times New Roman" panose="02020603050405020304" pitchFamily="18" charset="0"/>
                <a:cs typeface="Times New Roman" panose="02020603050405020304" pitchFamily="18" charset="0"/>
              </a:rPr>
              <a:t>Checked Exception (Ngoại lệ kiểm tra được)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199" y="1613043"/>
            <a:ext cx="4879427" cy="4563920"/>
          </a:xfrm>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du </a:t>
            </a:r>
            <a:r>
              <a:rPr lang="en-US" sz="2400" dirty="0" err="1" smtClean="0">
                <a:latin typeface="Times New Roman" panose="02020603050405020304" pitchFamily="18" charset="0"/>
                <a:cs typeface="Times New Roman" panose="02020603050405020304" pitchFamily="18" charset="0"/>
              </a:rPr>
              <a:t>về</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các</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trường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hợp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có</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thể</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sảy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CheckedException</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a:latin typeface="Times New Roman" panose="02020603050405020304" pitchFamily="18" charset="0"/>
                <a:cs typeface="Times New Roman" panose="02020603050405020304" pitchFamily="18" charset="0"/>
              </a:rPr>
              <a:t>IOException: Lỗi trong quá trình nhập/xuất dữ liệu (ví dụ: đọc/ghi file</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SQLException</a:t>
            </a:r>
            <a:r>
              <a:rPr lang="vi-VN" sz="2400" dirty="0">
                <a:latin typeface="Times New Roman" panose="02020603050405020304" pitchFamily="18" charset="0"/>
                <a:cs typeface="Times New Roman" panose="02020603050405020304" pitchFamily="18" charset="0"/>
              </a:rPr>
              <a:t>: Lỗi khi thao tác với cơ sở dữ liệu (SQL</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FileNotFoundException</a:t>
            </a:r>
            <a:r>
              <a:rPr lang="vi-VN" sz="2400" dirty="0">
                <a:latin typeface="Times New Roman" panose="02020603050405020304" pitchFamily="18" charset="0"/>
                <a:cs typeface="Times New Roman" panose="02020603050405020304" pitchFamily="18" charset="0"/>
              </a:rPr>
              <a:t>: Lỗi khi cố gắng truy cập vào một tệp không tồn tại</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Code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về</a:t>
            </a:r>
            <a:r>
              <a:rPr lang="en-US" sz="2400" b="1" dirty="0" smtClean="0">
                <a:latin typeface="Times New Roman" panose="02020603050405020304" pitchFamily="18" charset="0"/>
                <a:cs typeface="Times New Roman" panose="02020603050405020304" pitchFamily="18" charset="0"/>
              </a:rPr>
              <a:t> 3:</a:t>
            </a:r>
            <a:endParaRPr lang="en-US" sz="24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717627" y="1526687"/>
            <a:ext cx="6011917" cy="4650276"/>
          </a:xfrm>
          <a:prstGeom prst="rect">
            <a:avLst/>
          </a:prstGeom>
        </p:spPr>
      </p:pic>
    </p:spTree>
    <p:extLst>
      <p:ext uri="{BB962C8B-B14F-4D97-AF65-F5344CB8AC3E}">
        <p14:creationId xmlns:p14="http://schemas.microsoft.com/office/powerpoint/2010/main" val="2554323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a:t>
            </a:r>
            <a:r>
              <a:rPr lang="en-US" sz="2800" b="1" dirty="0">
                <a:latin typeface="Times New Roman" panose="02020603050405020304" pitchFamily="18" charset="0"/>
                <a:cs typeface="Times New Roman" panose="02020603050405020304" pitchFamily="18" charset="0"/>
              </a:rPr>
              <a:t>.1 </a:t>
            </a:r>
            <a:r>
              <a:rPr lang="vi-VN" sz="2800" b="1" dirty="0">
                <a:latin typeface="Times New Roman" panose="02020603050405020304" pitchFamily="18" charset="0"/>
                <a:cs typeface="Times New Roman" panose="02020603050405020304" pitchFamily="18" charset="0"/>
              </a:rPr>
              <a:t>Checked Exception (Ngoại lệ kiểm tra được)</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283260"/>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ParseException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049661" y="2185827"/>
            <a:ext cx="10627332" cy="3484864"/>
          </a:xfrm>
          <a:prstGeom prst="rect">
            <a:avLst/>
          </a:prstGeom>
        </p:spPr>
      </p:pic>
    </p:spTree>
    <p:extLst>
      <p:ext uri="{BB962C8B-B14F-4D97-AF65-F5344CB8AC3E}">
        <p14:creationId xmlns:p14="http://schemas.microsoft.com/office/powerpoint/2010/main" val="306359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a:t>
            </a:r>
            <a:r>
              <a:rPr lang="vi-VN" sz="2800" b="1" dirty="0" smtClean="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Unchecked Exception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Unchecked Exception (Ngoại lệ không kiểm tra) là các ngoại lệ không yêu cầu lập trình viên phải xử lý hoặc khai báo trong mã nguồn. </a:t>
            </a:r>
            <a:endParaRPr lang="vi-VN"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Điều </a:t>
            </a:r>
            <a:r>
              <a:rPr lang="vi-VN" sz="2400" dirty="0">
                <a:latin typeface="Times New Roman" panose="02020603050405020304" pitchFamily="18" charset="0"/>
                <a:cs typeface="Times New Roman" panose="02020603050405020304" pitchFamily="18" charset="0"/>
              </a:rPr>
              <a:t>này có nghĩa là bạn không cần phải sử dụng try-catch hoặc throws để xử lý những ngoại lệ này. </a:t>
            </a:r>
            <a:endParaRPr lang="vi-VN" sz="2400" dirty="0" smtClean="0">
              <a:latin typeface="Times New Roman" panose="02020603050405020304" pitchFamily="18" charset="0"/>
              <a:cs typeface="Times New Roman" panose="02020603050405020304" pitchFamily="18" charset="0"/>
            </a:endParaRPr>
          </a:p>
          <a:p>
            <a:r>
              <a:rPr lang="vi-VN" sz="2400" b="1" dirty="0" smtClean="0">
                <a:latin typeface="Times New Roman" panose="02020603050405020304" pitchFamily="18" charset="0"/>
                <a:cs typeface="Times New Roman" panose="02020603050405020304" pitchFamily="18" charset="0"/>
              </a:rPr>
              <a:t>Unchecked </a:t>
            </a:r>
            <a:r>
              <a:rPr lang="vi-VN" sz="2400" b="1" dirty="0">
                <a:latin typeface="Times New Roman" panose="02020603050405020304" pitchFamily="18" charset="0"/>
                <a:cs typeface="Times New Roman" panose="02020603050405020304" pitchFamily="18" charset="0"/>
              </a:rPr>
              <a:t>Exception thường liên quan đến lỗi logic hoặc các vấn đề phát sinh trong quá trình thực thi chương </a:t>
            </a:r>
            <a:r>
              <a:rPr lang="vi-VN" sz="2400" b="1" dirty="0" smtClean="0">
                <a:latin typeface="Times New Roman" panose="02020603050405020304" pitchFamily="18" charset="0"/>
                <a:cs typeface="Times New Roman" panose="02020603050405020304" pitchFamily="18" charset="0"/>
              </a:rPr>
              <a:t>trình(Runtime) </a:t>
            </a:r>
            <a:r>
              <a:rPr lang="vi-VN" sz="2400" dirty="0">
                <a:latin typeface="Times New Roman" panose="02020603050405020304" pitchFamily="18" charset="0"/>
                <a:cs typeface="Times New Roman" panose="02020603050405020304" pitchFamily="18" charset="0"/>
              </a:rPr>
              <a:t>mà lập trình viên có thể tránh được bằng cách cải thiện mã nguồn</a:t>
            </a:r>
            <a:r>
              <a:rPr lang="vi-VN" sz="2400" dirty="0" smtClean="0">
                <a:latin typeface="Times New Roman" panose="02020603050405020304" pitchFamily="18" charset="0"/>
                <a:cs typeface="Times New Roman" panose="02020603050405020304" pitchFamily="18" charset="0"/>
              </a:rPr>
              <a:t>.</a:t>
            </a:r>
          </a:p>
          <a:p>
            <a:r>
              <a:rPr lang="vi-VN" sz="2400" dirty="0">
                <a:latin typeface="Times New Roman" panose="02020603050405020304" pitchFamily="18" charset="0"/>
                <a:cs typeface="Times New Roman" panose="02020603050405020304" pitchFamily="18" charset="0"/>
              </a:rPr>
              <a:t>Unchecked Exception k</a:t>
            </a:r>
            <a:r>
              <a:rPr lang="en-US" sz="2400" dirty="0" smtClean="0">
                <a:latin typeface="Times New Roman" panose="02020603050405020304" pitchFamily="18" charset="0"/>
                <a:cs typeface="Times New Roman" panose="02020603050405020304" pitchFamily="18" charset="0"/>
              </a:rPr>
              <a:t>ế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Runtim</a:t>
            </a:r>
            <a:r>
              <a:rPr lang="vi-VN" sz="2400" dirty="0" smtClean="0">
                <a:latin typeface="Times New Roman" panose="02020603050405020304" pitchFamily="18" charset="0"/>
                <a:cs typeface="Times New Roman" panose="02020603050405020304" pitchFamily="18" charset="0"/>
              </a:rPr>
              <a:t>eException.</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Unchecked Exception </a:t>
            </a:r>
            <a:r>
              <a:rPr lang="en-US" sz="2400" dirty="0" err="1">
                <a:latin typeface="Times New Roman" panose="02020603050405020304" pitchFamily="18" charset="0"/>
                <a:cs typeface="Times New Roman" panose="02020603050405020304" pitchFamily="18" charset="0"/>
              </a:rPr>
              <a:t>đều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thừa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RuntimeException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46525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3.2 </a:t>
            </a:r>
            <a:r>
              <a:rPr lang="en-US" sz="2800" b="1" dirty="0">
                <a:latin typeface="Times New Roman" panose="02020603050405020304" pitchFamily="18" charset="0"/>
                <a:cs typeface="Times New Roman" panose="02020603050405020304" pitchFamily="18" charset="0"/>
              </a:rPr>
              <a:t>Unchecked Exception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en-US" sz="2400" dirty="0" err="1">
                <a:latin typeface="Times New Roman" panose="02020603050405020304" pitchFamily="18" charset="0"/>
                <a:cs typeface="Times New Roman" panose="02020603050405020304" pitchFamily="18" charset="0"/>
              </a:rPr>
              <a:t>Ví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Unchecked </a:t>
            </a:r>
            <a:r>
              <a:rPr lang="vi-VN" sz="2400" dirty="0">
                <a:latin typeface="Times New Roman" panose="02020603050405020304" pitchFamily="18" charset="0"/>
                <a:cs typeface="Times New Roman" panose="02020603050405020304" pitchFamily="18" charset="0"/>
              </a:rPr>
              <a:t>Exception: Lỗi này xảy ra khi </a:t>
            </a:r>
            <a:r>
              <a:rPr lang="vi-VN" sz="2400" dirty="0" smtClean="0">
                <a:latin typeface="Times New Roman" panose="02020603050405020304" pitchFamily="18" charset="0"/>
                <a:cs typeface="Times New Roman" panose="02020603050405020304" pitchFamily="18" charset="0"/>
              </a:rPr>
              <a:t>cố </a:t>
            </a:r>
            <a:r>
              <a:rPr lang="vi-VN" sz="2400" dirty="0">
                <a:latin typeface="Times New Roman" panose="02020603050405020304" pitchFamily="18" charset="0"/>
                <a:cs typeface="Times New Roman" panose="02020603050405020304" pitchFamily="18" charset="0"/>
              </a:rPr>
              <a:t>gắng chia một số cho 0.</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863243" y="2300046"/>
            <a:ext cx="7687748" cy="3477110"/>
          </a:xfrm>
          <a:prstGeom prst="rect">
            <a:avLst/>
          </a:prstGeom>
        </p:spPr>
      </p:pic>
    </p:spTree>
    <p:extLst>
      <p:ext uri="{BB962C8B-B14F-4D97-AF65-F5344CB8AC3E}">
        <p14:creationId xmlns:p14="http://schemas.microsoft.com/office/powerpoint/2010/main" val="2514009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3.2 </a:t>
            </a:r>
            <a:r>
              <a:rPr lang="en-US" sz="2800" b="1" dirty="0">
                <a:latin typeface="Times New Roman" panose="02020603050405020304" pitchFamily="18" charset="0"/>
                <a:cs typeface="Times New Roman" panose="02020603050405020304" pitchFamily="18" charset="0"/>
              </a:rPr>
              <a:t>Unchecked Exception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kiểm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tra</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Ví dụ 2: NullPointerException (Truy cập vào đối tượng null</a:t>
            </a:r>
            <a:r>
              <a:rPr lang="vi-VN" sz="2400" dirty="0" smtClean="0">
                <a:latin typeface="Times New Roman" panose="02020603050405020304" pitchFamily="18" charset="0"/>
                <a:cs typeface="Times New Roman" panose="02020603050405020304" pitchFamily="18" charset="0"/>
              </a:rPr>
              <a:t>)</a:t>
            </a: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endParaRPr lang="vi-VN" sz="2400" dirty="0" smtClean="0">
              <a:latin typeface="Times New Roman" panose="02020603050405020304" pitchFamily="18" charset="0"/>
              <a:cs typeface="Times New Roman" panose="02020603050405020304" pitchFamily="18" charset="0"/>
            </a:endParaRPr>
          </a:p>
          <a:p>
            <a:endParaRPr lang="vi-VN" sz="2400" dirty="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Lỗi này xảy ra khi bạn cố gắng gọi phương thức hoặc truy cập trường của đối tượng null.</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280440" y="2414427"/>
            <a:ext cx="9631119" cy="2705478"/>
          </a:xfrm>
          <a:prstGeom prst="rect">
            <a:avLst/>
          </a:prstGeom>
        </p:spPr>
      </p:pic>
    </p:spTree>
    <p:extLst>
      <p:ext uri="{BB962C8B-B14F-4D97-AF65-F5344CB8AC3E}">
        <p14:creationId xmlns:p14="http://schemas.microsoft.com/office/powerpoint/2010/main" val="84474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3.3 </a:t>
            </a:r>
            <a:r>
              <a:rPr lang="vi-VN" sz="2800" b="1" dirty="0" smtClean="0">
                <a:latin typeface="Times New Roman" panose="02020603050405020304" pitchFamily="18" charset="0"/>
                <a:cs typeface="Times New Roman" panose="02020603050405020304" pitchFamily="18" charset="0"/>
              </a:rPr>
              <a:t>Error</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Không thể xử lý: </a:t>
            </a:r>
            <a:r>
              <a:rPr lang="vi-VN" sz="2400" dirty="0">
                <a:latin typeface="Times New Roman" panose="02020603050405020304" pitchFamily="18" charset="0"/>
                <a:cs typeface="Times New Roman" panose="02020603050405020304" pitchFamily="18" charset="0"/>
              </a:rPr>
              <a:t>Các Error thường xảy ra trong môi trường JVM và không thể được phục hồi hoặc xử lý. Chúng không nên được xử lý bằng try-catch vì chúng thường là những sự cố hệ thống nghiêm trọng</a:t>
            </a:r>
            <a:r>
              <a:rPr lang="vi-VN" sz="2400" dirty="0" smtClean="0">
                <a:latin typeface="Times New Roman" panose="02020603050405020304" pitchFamily="18" charset="0"/>
                <a:cs typeface="Times New Roman" panose="02020603050405020304" pitchFamily="18" charset="0"/>
              </a:rPr>
              <a:t>.</a:t>
            </a:r>
          </a:p>
          <a:p>
            <a:r>
              <a:rPr lang="vi-VN" sz="2400" b="1" dirty="0" smtClean="0">
                <a:latin typeface="Times New Roman" panose="02020603050405020304" pitchFamily="18" charset="0"/>
                <a:cs typeface="Times New Roman" panose="02020603050405020304" pitchFamily="18" charset="0"/>
              </a:rPr>
              <a:t>Không </a:t>
            </a:r>
            <a:r>
              <a:rPr lang="vi-VN" sz="2400" b="1" dirty="0">
                <a:latin typeface="Times New Roman" panose="02020603050405020304" pitchFamily="18" charset="0"/>
                <a:cs typeface="Times New Roman" panose="02020603050405020304" pitchFamily="18" charset="0"/>
              </a:rPr>
              <a:t>nên can thiệp: </a:t>
            </a:r>
            <a:r>
              <a:rPr lang="vi-VN" sz="2400" dirty="0">
                <a:latin typeface="Times New Roman" panose="02020603050405020304" pitchFamily="18" charset="0"/>
                <a:cs typeface="Times New Roman" panose="02020603050405020304" pitchFamily="18" charset="0"/>
              </a:rPr>
              <a:t>Nếu một Error xảy ra, chương trình thường không thể tiếp tục thực thi bình thường, và việc xử lý sẽ không mang lại kết quả tốt</a:t>
            </a:r>
            <a:r>
              <a:rPr lang="vi-VN" sz="2400" dirty="0" smtClean="0">
                <a:latin typeface="Times New Roman" panose="02020603050405020304" pitchFamily="18" charset="0"/>
                <a:cs typeface="Times New Roman" panose="02020603050405020304" pitchFamily="18" charset="0"/>
              </a:rPr>
              <a:t>.</a:t>
            </a:r>
          </a:p>
          <a:p>
            <a:r>
              <a:rPr lang="vi-VN" sz="2400" b="1" dirty="0" smtClean="0">
                <a:latin typeface="Times New Roman" panose="02020603050405020304" pitchFamily="18" charset="0"/>
                <a:cs typeface="Times New Roman" panose="02020603050405020304" pitchFamily="18" charset="0"/>
              </a:rPr>
              <a:t>Không </a:t>
            </a:r>
            <a:r>
              <a:rPr lang="vi-VN" sz="2400" b="1" dirty="0">
                <a:latin typeface="Times New Roman" panose="02020603050405020304" pitchFamily="18" charset="0"/>
                <a:cs typeface="Times New Roman" panose="02020603050405020304" pitchFamily="18" charset="0"/>
              </a:rPr>
              <a:t>phải là ngoại lệ: </a:t>
            </a:r>
            <a:r>
              <a:rPr lang="vi-VN" sz="2400" dirty="0">
                <a:latin typeface="Times New Roman" panose="02020603050405020304" pitchFamily="18" charset="0"/>
                <a:cs typeface="Times New Roman" panose="02020603050405020304" pitchFamily="18" charset="0"/>
              </a:rPr>
              <a:t>Mặc dù cả Exception và Error đều kế thừa từ lớp Throwable, nhưng Error không phải là một ngoại lệ mà người lập trình có thể kiểm soát hoặc sửa chữa.</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418890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3.3 Error</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err="1">
                <a:latin typeface="Times New Roman" panose="02020603050405020304" pitchFamily="18" charset="0"/>
                <a:cs typeface="Times New Roman" panose="02020603050405020304" pitchFamily="18" charset="0"/>
              </a:rPr>
              <a:t>Các</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loại</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Error</a:t>
            </a:r>
            <a:endParaRPr lang="vi-VN" sz="2400" b="1"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OutOfMemoryError: </a:t>
            </a:r>
            <a:r>
              <a:rPr lang="vi-VN" sz="2400" dirty="0" smtClean="0">
                <a:latin typeface="Times New Roman" panose="02020603050405020304" pitchFamily="18" charset="0"/>
                <a:cs typeface="Times New Roman" panose="02020603050405020304" pitchFamily="18" charset="0"/>
              </a:rPr>
              <a:t>Xảy </a:t>
            </a:r>
            <a:r>
              <a:rPr lang="vi-VN" sz="2400" dirty="0">
                <a:latin typeface="Times New Roman" panose="02020603050405020304" pitchFamily="18" charset="0"/>
                <a:cs typeface="Times New Roman" panose="02020603050405020304" pitchFamily="18" charset="0"/>
              </a:rPr>
              <a:t>ra khi JVM không còn đủ bộ nhớ để cấp phát cho đối tượng mới. Đây là một lỗi nghiêm trọng và không thể phục hồi trong hầu hết các trường hợp</a:t>
            </a:r>
            <a:r>
              <a:rPr lang="vi-VN" sz="2400" dirty="0" smtClean="0">
                <a:latin typeface="Times New Roman" panose="02020603050405020304" pitchFamily="18" charset="0"/>
                <a:cs typeface="Times New Roman" panose="02020603050405020304" pitchFamily="18" charset="0"/>
              </a:rPr>
              <a:t>.</a:t>
            </a: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StackOverflowError: </a:t>
            </a:r>
            <a:r>
              <a:rPr lang="vi-VN" sz="2400" dirty="0" smtClean="0">
                <a:latin typeface="Times New Roman" panose="02020603050405020304" pitchFamily="18" charset="0"/>
                <a:cs typeface="Times New Roman" panose="02020603050405020304" pitchFamily="18" charset="0"/>
              </a:rPr>
              <a:t>Xảy </a:t>
            </a:r>
            <a:r>
              <a:rPr lang="vi-VN" sz="2400" dirty="0">
                <a:latin typeface="Times New Roman" panose="02020603050405020304" pitchFamily="18" charset="0"/>
                <a:cs typeface="Times New Roman" panose="02020603050405020304" pitchFamily="18" charset="0"/>
              </a:rPr>
              <a:t>ra khi ngăn xếp (stack) của chương trình bị tràn, thường do đệ quy vô hạn hoặc quá nhiều cuộc gọi hàm</a:t>
            </a:r>
            <a:r>
              <a:rPr lang="vi-VN" sz="2400" dirty="0" smtClean="0">
                <a:latin typeface="Times New Roman" panose="02020603050405020304" pitchFamily="18" charset="0"/>
                <a:cs typeface="Times New Roman" panose="02020603050405020304" pitchFamily="18" charset="0"/>
              </a:rPr>
              <a:t>.</a:t>
            </a: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VirtualMachineError: </a:t>
            </a:r>
            <a:r>
              <a:rPr lang="vi-VN" sz="2400" dirty="0" smtClean="0">
                <a:latin typeface="Times New Roman" panose="02020603050405020304" pitchFamily="18" charset="0"/>
                <a:cs typeface="Times New Roman" panose="02020603050405020304" pitchFamily="18" charset="0"/>
              </a:rPr>
              <a:t>Xảy </a:t>
            </a:r>
            <a:r>
              <a:rPr lang="vi-VN" sz="2400" dirty="0">
                <a:latin typeface="Times New Roman" panose="02020603050405020304" pitchFamily="18" charset="0"/>
                <a:cs typeface="Times New Roman" panose="02020603050405020304" pitchFamily="18" charset="0"/>
              </a:rPr>
              <a:t>ra khi có lỗi trong môi trường chạy JVM, như việc JVM gặp sự cố hoặc không thể tiếp tục</a:t>
            </a:r>
            <a:r>
              <a:rPr lang="vi-VN" sz="2400" dirty="0" smtClean="0">
                <a:latin typeface="Times New Roman" panose="02020603050405020304" pitchFamily="18" charset="0"/>
                <a:cs typeface="Times New Roman" panose="02020603050405020304" pitchFamily="18" charset="0"/>
              </a:rPr>
              <a:t>.</a:t>
            </a: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ThreadDeath: </a:t>
            </a:r>
            <a:r>
              <a:rPr lang="vi-VN" sz="2400" dirty="0" smtClean="0">
                <a:latin typeface="Times New Roman" panose="02020603050405020304" pitchFamily="18" charset="0"/>
                <a:cs typeface="Times New Roman" panose="02020603050405020304" pitchFamily="18" charset="0"/>
              </a:rPr>
              <a:t>Xảy </a:t>
            </a:r>
            <a:r>
              <a:rPr lang="vi-VN" sz="2400" dirty="0">
                <a:latin typeface="Times New Roman" panose="02020603050405020304" pitchFamily="18" charset="0"/>
                <a:cs typeface="Times New Roman" panose="02020603050405020304" pitchFamily="18" charset="0"/>
              </a:rPr>
              <a:t>ra khi một thread bị giết hoặc dừng đột ngột. Đây là lỗi nghiêm trọng trong quản lý các thread</a:t>
            </a:r>
            <a:r>
              <a:rPr lang="vi-VN" sz="2400" dirty="0" smtClean="0">
                <a:latin typeface="Times New Roman" panose="02020603050405020304" pitchFamily="18" charset="0"/>
                <a:cs typeface="Times New Roman" panose="02020603050405020304" pitchFamily="18" charset="0"/>
              </a:rPr>
              <a:t>.</a:t>
            </a: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40357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err="1" smtClean="0">
                <a:latin typeface="Times New Roman" panose="02020603050405020304" pitchFamily="18" charset="0"/>
                <a:cs typeface="Times New Roman" panose="02020603050405020304" pitchFamily="18" charset="0"/>
              </a:rPr>
              <a:t>Nội</a:t>
            </a:r>
            <a:r>
              <a:rPr lang="en-US" sz="2800" b="1" dirty="0" smtClean="0">
                <a:latin typeface="Times New Roman" panose="02020603050405020304" pitchFamily="18" charset="0"/>
                <a:cs typeface="Times New Roman" panose="02020603050405020304" pitchFamily="18" charset="0"/>
              </a:rPr>
              <a:t> dung</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628650" indent="-514350">
              <a:buFont typeface="+mj-lt"/>
              <a:buAutoNum type="romanUcPeriod"/>
            </a:pP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nghĩa</a:t>
            </a:r>
            <a:endParaRPr lang="en-US" sz="2400" dirty="0" smtClean="0">
              <a:latin typeface="Times New Roman" panose="02020603050405020304" pitchFamily="18" charset="0"/>
              <a:cs typeface="Times New Roman" panose="02020603050405020304" pitchFamily="18" charset="0"/>
            </a:endParaRPr>
          </a:p>
          <a:p>
            <a:pPr marL="628650" indent="-514350">
              <a:buFont typeface="+mj-lt"/>
              <a:buAutoNum type="romanUcPeriod"/>
            </a:pP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Exception Handling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Java </a:t>
            </a:r>
            <a:endParaRPr lang="en-US" sz="2400" dirty="0" smtClean="0">
              <a:latin typeface="Times New Roman" panose="02020603050405020304" pitchFamily="18" charset="0"/>
              <a:cs typeface="Times New Roman" panose="02020603050405020304" pitchFamily="18" charset="0"/>
            </a:endParaRPr>
          </a:p>
          <a:p>
            <a:pPr marL="628650" indent="-514350">
              <a:buFont typeface="+mj-lt"/>
              <a:buAutoNum type="romanUcPeriod"/>
            </a:pP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a:t>
            </a:r>
            <a:endParaRPr lang="en-US" sz="2400" dirty="0" smtClean="0">
              <a:latin typeface="Times New Roman" panose="02020603050405020304" pitchFamily="18" charset="0"/>
              <a:cs typeface="Times New Roman" panose="02020603050405020304" pitchFamily="18" charset="0"/>
            </a:endParaRPr>
          </a:p>
          <a:p>
            <a:pPr marL="628650" indent="-514350">
              <a:buFont typeface="+mj-lt"/>
              <a:buAutoNum type="romanUcPeriod"/>
            </a:pPr>
            <a:r>
              <a:rPr lang="en-US" sz="2400" dirty="0" err="1" smtClean="0">
                <a:latin typeface="Times New Roman" panose="02020603050405020304" pitchFamily="18" charset="0"/>
                <a:cs typeface="Times New Roman" panose="02020603050405020304" pitchFamily="18" charset="0"/>
              </a:rPr>
              <a:t>Cách</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xử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lý</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ngoại</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lệ</a:t>
            </a:r>
            <a:endParaRPr lang="vi-VN" sz="2400" dirty="0" smtClean="0">
              <a:latin typeface="Times New Roman" panose="02020603050405020304" pitchFamily="18" charset="0"/>
              <a:cs typeface="Times New Roman" panose="02020603050405020304" pitchFamily="18" charset="0"/>
            </a:endParaRPr>
          </a:p>
          <a:p>
            <a:pPr marL="628650" indent="-514350">
              <a:buFont typeface="+mj-lt"/>
              <a:buAutoNum type="romanUcPeriod"/>
            </a:pPr>
            <a:r>
              <a:rPr lang="vi-VN" sz="2400" dirty="0" smtClean="0">
                <a:latin typeface="Times New Roman" panose="02020603050405020304" pitchFamily="18" charset="0"/>
                <a:cs typeface="Times New Roman" panose="02020603050405020304" pitchFamily="18" charset="0"/>
              </a:rPr>
              <a:t>Cách tự tạo ra Exception</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09309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3.3 Error</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1455978"/>
          </a:xfrm>
        </p:spPr>
        <p:txBody>
          <a:bodyPr>
            <a:normAutofit/>
          </a:bodyPr>
          <a:lstStyle/>
          <a:p>
            <a:r>
              <a:rPr lang="vi-VN" sz="2400" dirty="0">
                <a:latin typeface="Times New Roman" panose="02020603050405020304" pitchFamily="18" charset="0"/>
                <a:cs typeface="Times New Roman" panose="02020603050405020304" pitchFamily="18" charset="0"/>
              </a:rPr>
              <a:t>Code ví dụ về StackOverflowError: Lỗi này thường xảy ra do đệ quy vô hạn, khi một phương thức gọi chính nó quá nhiều lần mà không có điều kiện dừng, khiến ngăn xếp (stack) của JVM bị tràn.</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350204" y="2827282"/>
            <a:ext cx="6156681" cy="3279515"/>
          </a:xfrm>
          <a:prstGeom prst="rect">
            <a:avLst/>
          </a:prstGeom>
        </p:spPr>
      </p:pic>
    </p:spTree>
    <p:extLst>
      <p:ext uri="{BB962C8B-B14F-4D97-AF65-F5344CB8AC3E}">
        <p14:creationId xmlns:p14="http://schemas.microsoft.com/office/powerpoint/2010/main" val="3347266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 Các từ khóa xử lý ngoại lệ</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Trong Java, để xử lý các ngoại lệ (exceptions), </a:t>
            </a:r>
            <a:r>
              <a:rPr lang="vi-VN" sz="2400" dirty="0" smtClean="0">
                <a:latin typeface="Times New Roman" panose="02020603050405020304" pitchFamily="18" charset="0"/>
                <a:cs typeface="Times New Roman" panose="02020603050405020304" pitchFamily="18" charset="0"/>
              </a:rPr>
              <a:t>có </a:t>
            </a:r>
            <a:r>
              <a:rPr lang="vi-VN" sz="2400" dirty="0">
                <a:latin typeface="Times New Roman" panose="02020603050405020304" pitchFamily="18" charset="0"/>
                <a:cs typeface="Times New Roman" panose="02020603050405020304" pitchFamily="18" charset="0"/>
              </a:rPr>
              <a:t>thể sử dụng một số từ khóa quan trọng. </a:t>
            </a:r>
            <a:endParaRPr lang="vi-VN"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Dưới </a:t>
            </a:r>
            <a:r>
              <a:rPr lang="vi-VN" sz="2400" dirty="0">
                <a:latin typeface="Times New Roman" panose="02020603050405020304" pitchFamily="18" charset="0"/>
                <a:cs typeface="Times New Roman" panose="02020603050405020304" pitchFamily="18" charset="0"/>
              </a:rPr>
              <a:t>đây là các từ khóa chủ yếu trong cơ chế xử lý ngoại lệ</a:t>
            </a:r>
            <a:r>
              <a:rPr lang="vi-VN" sz="2400" dirty="0" smtClean="0">
                <a:latin typeface="Times New Roman" panose="02020603050405020304" pitchFamily="18" charset="0"/>
                <a:cs typeface="Times New Roman" panose="02020603050405020304" pitchFamily="18" charset="0"/>
              </a:rPr>
              <a:t>:</a:t>
            </a:r>
          </a:p>
          <a:p>
            <a:pPr marL="571500" indent="-457200">
              <a:buFont typeface="+mj-lt"/>
              <a:buAutoNum type="arabicPeriod"/>
            </a:pPr>
            <a:r>
              <a:rPr lang="en-US" sz="2400" dirty="0" smtClean="0">
                <a:latin typeface="Times New Roman" panose="02020603050405020304" pitchFamily="18" charset="0"/>
                <a:cs typeface="Times New Roman" panose="02020603050405020304" pitchFamily="18" charset="0"/>
              </a:rPr>
              <a:t>Try</a:t>
            </a:r>
            <a:r>
              <a:rPr lang="vi-VN" sz="2400" dirty="0">
                <a:latin typeface="Times New Roman" panose="02020603050405020304" pitchFamily="18" charset="0"/>
                <a:cs typeface="Times New Roman" panose="02020603050405020304" pitchFamily="18" charset="0"/>
              </a:rPr>
              <a:t> </a:t>
            </a:r>
            <a:r>
              <a:rPr lang="vi-VN" sz="2400" dirty="0" smtClean="0">
                <a:latin typeface="Times New Roman" panose="02020603050405020304" pitchFamily="18" charset="0"/>
                <a:cs typeface="Times New Roman" panose="02020603050405020304" pitchFamily="18" charset="0"/>
              </a:rPr>
              <a:t>– catch</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Finally</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Throw</a:t>
            </a: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Throws </a:t>
            </a:r>
            <a:endParaRPr lang="vi-VN"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70243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4.1 Try – </a:t>
            </a:r>
            <a:r>
              <a:rPr lang="vi-VN" sz="2800" b="1" dirty="0" smtClean="0">
                <a:latin typeface="Times New Roman" panose="02020603050405020304" pitchFamily="18" charset="0"/>
                <a:cs typeface="Times New Roman" panose="02020603050405020304" pitchFamily="18" charset="0"/>
              </a:rPr>
              <a:t>catch</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Mục đích: </a:t>
            </a:r>
            <a:r>
              <a:rPr lang="vi-VN" sz="2400" dirty="0">
                <a:latin typeface="Times New Roman" panose="02020603050405020304" pitchFamily="18" charset="0"/>
                <a:cs typeface="Times New Roman" panose="02020603050405020304" pitchFamily="18" charset="0"/>
              </a:rPr>
              <a:t>Dùng để bao bọc các đoạn mã có thể gây ra ngoại lệ. Nếu một ngoại lệ xảy ra trong khối try, chương trình sẽ chuyển đến khối catch để xử lý</a:t>
            </a:r>
            <a:r>
              <a:rPr lang="vi-VN" sz="2400" dirty="0" smtClean="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a:p>
            <a:pPr marL="114300" indent="0">
              <a:buNone/>
            </a:pPr>
            <a:r>
              <a:rPr lang="en-US" sz="2400" dirty="0">
                <a:latin typeface="Times New Roman" panose="02020603050405020304" pitchFamily="18" charset="0"/>
                <a:cs typeface="Times New Roman" panose="02020603050405020304" pitchFamily="18" charset="0"/>
              </a:rPr>
              <a:t>try {</a:t>
            </a:r>
          </a:p>
          <a:p>
            <a:pPr marL="114300" indent="0">
              <a:buNone/>
            </a:pPr>
            <a:r>
              <a:rPr lang="en-US" sz="2400" dirty="0">
                <a:latin typeface="Times New Roman" panose="02020603050405020304" pitchFamily="18" charset="0"/>
                <a:cs typeface="Times New Roman" panose="02020603050405020304" pitchFamily="18" charset="0"/>
              </a:rPr>
              <a:t>    // Code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smtClean="0">
                <a:latin typeface="Times New Roman" panose="02020603050405020304" pitchFamily="18" charset="0"/>
                <a:cs typeface="Times New Roman" panose="02020603050405020304" pitchFamily="18" charset="0"/>
              </a:rPr>
              <a:t>}</a:t>
            </a:r>
            <a:r>
              <a:rPr lang="vi-VN" sz="2400" dirty="0" smtClean="0">
                <a:latin typeface="Times New Roman" panose="02020603050405020304" pitchFamily="18" charset="0"/>
                <a:cs typeface="Times New Roman" panose="02020603050405020304" pitchFamily="18" charset="0"/>
              </a:rPr>
              <a:t> catch ( Loại Exception) {</a:t>
            </a:r>
          </a:p>
          <a:p>
            <a:pPr marL="571500" lvl="1" indent="0">
              <a:buNone/>
            </a:pPr>
            <a:r>
              <a:rPr lang="vi-VN" sz="2000" dirty="0" smtClean="0">
                <a:latin typeface="Times New Roman" panose="02020603050405020304" pitchFamily="18" charset="0"/>
                <a:cs typeface="Times New Roman" panose="02020603050405020304" pitchFamily="18" charset="0"/>
              </a:rPr>
              <a:t>   // Code xử lý khi ngoại lệ xảy ra</a:t>
            </a:r>
          </a:p>
          <a:p>
            <a:pPr marL="114300" indent="0">
              <a:buNone/>
            </a:pPr>
            <a:r>
              <a:rPr lang="vi-V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119470" y="2753709"/>
            <a:ext cx="6702298" cy="2553257"/>
          </a:xfrm>
          <a:prstGeom prst="rect">
            <a:avLst/>
          </a:prstGeom>
        </p:spPr>
      </p:pic>
    </p:spTree>
    <p:extLst>
      <p:ext uri="{BB962C8B-B14F-4D97-AF65-F5344CB8AC3E}">
        <p14:creationId xmlns:p14="http://schemas.microsoft.com/office/powerpoint/2010/main" val="1830911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4.2 F</a:t>
            </a:r>
            <a:r>
              <a:rPr lang="vi-VN" sz="2800" b="1" dirty="0" smtClean="0">
                <a:latin typeface="Times New Roman" panose="02020603050405020304" pitchFamily="18" charset="0"/>
                <a:cs typeface="Times New Roman" panose="02020603050405020304" pitchFamily="18" charset="0"/>
              </a:rPr>
              <a:t>inally</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lnSpcReduction="10000"/>
          </a:bodyPr>
          <a:lstStyle/>
          <a:p>
            <a:r>
              <a:rPr lang="vi-VN" sz="2400" b="1" dirty="0">
                <a:latin typeface="Times New Roman" panose="02020603050405020304" pitchFamily="18" charset="0"/>
                <a:cs typeface="Times New Roman" panose="02020603050405020304" pitchFamily="18" charset="0"/>
              </a:rPr>
              <a:t>Mục đích: </a:t>
            </a:r>
            <a:r>
              <a:rPr lang="vi-VN" sz="2400" dirty="0">
                <a:latin typeface="Times New Roman" panose="02020603050405020304" pitchFamily="18" charset="0"/>
                <a:cs typeface="Times New Roman" panose="02020603050405020304" pitchFamily="18" charset="0"/>
              </a:rPr>
              <a:t>Khối finally chứa mã cần thực thi dù có xảy ra ngoại lệ hay không. Thường được dùng để dọn dẹp tài nguyên như đóng tệp, đóng kết nối cơ sở dữ liệu, v.v</a:t>
            </a:r>
            <a:r>
              <a:rPr lang="vi-VN" sz="2400" dirty="0" smtClean="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a:p>
            <a:pPr marL="114300" indent="0">
              <a:buNone/>
            </a:pPr>
            <a:r>
              <a:rPr lang="vi-VN" sz="2400" dirty="0">
                <a:latin typeface="Times New Roman" panose="02020603050405020304" pitchFamily="18" charset="0"/>
                <a:cs typeface="Times New Roman" panose="02020603050405020304" pitchFamily="18" charset="0"/>
              </a:rPr>
              <a:t>try {</a:t>
            </a:r>
          </a:p>
          <a:p>
            <a:pPr marL="114300" indent="0">
              <a:buNone/>
            </a:pPr>
            <a:r>
              <a:rPr lang="vi-VN" sz="2400" dirty="0">
                <a:latin typeface="Times New Roman" panose="02020603050405020304" pitchFamily="18" charset="0"/>
                <a:cs typeface="Times New Roman" panose="02020603050405020304" pitchFamily="18" charset="0"/>
              </a:rPr>
              <a:t>    // Code có thể gây ra ngoại lệ</a:t>
            </a:r>
          </a:p>
          <a:p>
            <a:pPr marL="114300" indent="0">
              <a:buNone/>
            </a:pPr>
            <a:r>
              <a:rPr lang="vi-VN" sz="2400" dirty="0">
                <a:latin typeface="Times New Roman" panose="02020603050405020304" pitchFamily="18" charset="0"/>
                <a:cs typeface="Times New Roman" panose="02020603050405020304" pitchFamily="18" charset="0"/>
              </a:rPr>
              <a:t>} catch (ExceptionType e) {</a:t>
            </a:r>
          </a:p>
          <a:p>
            <a:pPr marL="114300" indent="0">
              <a:buNone/>
            </a:pPr>
            <a:r>
              <a:rPr lang="vi-VN" sz="2400" dirty="0">
                <a:latin typeface="Times New Roman" panose="02020603050405020304" pitchFamily="18" charset="0"/>
                <a:cs typeface="Times New Roman" panose="02020603050405020304" pitchFamily="18" charset="0"/>
              </a:rPr>
              <a:t>    // Xử lý ngoại lệ</a:t>
            </a:r>
          </a:p>
          <a:p>
            <a:pPr marL="114300" indent="0">
              <a:buNone/>
            </a:pPr>
            <a:r>
              <a:rPr lang="vi-VN" sz="2400" dirty="0">
                <a:latin typeface="Times New Roman" panose="02020603050405020304" pitchFamily="18" charset="0"/>
                <a:cs typeface="Times New Roman" panose="02020603050405020304" pitchFamily="18" charset="0"/>
              </a:rPr>
              <a:t>} finally {</a:t>
            </a:r>
          </a:p>
          <a:p>
            <a:pPr marL="114300" indent="0">
              <a:buNone/>
            </a:pPr>
            <a:r>
              <a:rPr lang="vi-VN" sz="2400" dirty="0">
                <a:latin typeface="Times New Roman" panose="02020603050405020304" pitchFamily="18" charset="0"/>
                <a:cs typeface="Times New Roman" panose="02020603050405020304" pitchFamily="18" charset="0"/>
              </a:rPr>
              <a:t>    // Mã này luôn được thực thi</a:t>
            </a:r>
          </a:p>
          <a:p>
            <a:pPr marL="114300" indent="0">
              <a:buNone/>
            </a:pPr>
            <a:r>
              <a:rPr lang="vi-V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5073933" y="2564200"/>
            <a:ext cx="6833615" cy="3286570"/>
          </a:xfrm>
          <a:prstGeom prst="rect">
            <a:avLst/>
          </a:prstGeom>
        </p:spPr>
      </p:pic>
    </p:spTree>
    <p:extLst>
      <p:ext uri="{BB962C8B-B14F-4D97-AF65-F5344CB8AC3E}">
        <p14:creationId xmlns:p14="http://schemas.microsoft.com/office/powerpoint/2010/main" val="200545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4.3. </a:t>
            </a:r>
            <a:r>
              <a:rPr lang="vi-VN" sz="2800" b="1" dirty="0" smtClean="0">
                <a:latin typeface="Times New Roman" panose="02020603050405020304" pitchFamily="18" charset="0"/>
                <a:cs typeface="Times New Roman" panose="02020603050405020304" pitchFamily="18" charset="0"/>
              </a:rPr>
              <a:t>Throw</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Mục đích: </a:t>
            </a:r>
            <a:r>
              <a:rPr lang="vi-VN" sz="2400" dirty="0">
                <a:latin typeface="Times New Roman" panose="02020603050405020304" pitchFamily="18" charset="0"/>
                <a:cs typeface="Times New Roman" panose="02020603050405020304" pitchFamily="18" charset="0"/>
              </a:rPr>
              <a:t>Dùng để ném ngoại lệ trong phương thức hoặc chương trình khi bạn muốn báo hiệu rằng một điều gì đó sai và cần được xử lý</a:t>
            </a:r>
            <a:r>
              <a:rPr lang="vi-VN" sz="2400" dirty="0" smtClean="0">
                <a:latin typeface="Times New Roman" panose="02020603050405020304" pitchFamily="18" charset="0"/>
                <a:cs typeface="Times New Roman" panose="02020603050405020304" pitchFamily="18" charset="0"/>
              </a:rPr>
              <a:t>.</a:t>
            </a:r>
          </a:p>
          <a:p>
            <a:r>
              <a:rPr lang="en-US" sz="2400" dirty="0" err="1">
                <a:latin typeface="Times New Roman" panose="02020603050405020304" pitchFamily="18" charset="0"/>
                <a:cs typeface="Times New Roman" panose="02020603050405020304" pitchFamily="18" charset="0"/>
              </a:rPr>
              <a:t>Cú</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pháp</a:t>
            </a:r>
            <a:r>
              <a:rPr lang="en-US" sz="2400" dirty="0" smtClean="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throw new </a:t>
            </a:r>
            <a:r>
              <a:rPr lang="en-US" sz="2000" dirty="0" err="1">
                <a:latin typeface="Times New Roman" panose="02020603050405020304" pitchFamily="18" charset="0"/>
                <a:cs typeface="Times New Roman" panose="02020603050405020304" pitchFamily="18" charset="0"/>
              </a:rPr>
              <a:t>ExceptionType</a:t>
            </a:r>
            <a:r>
              <a:rPr lang="en-US" sz="2000" dirty="0" smtClean="0">
                <a:latin typeface="Times New Roman" panose="02020603050405020304" pitchFamily="18" charset="0"/>
                <a:cs typeface="Times New Roman" panose="02020603050405020304" pitchFamily="18" charset="0"/>
              </a:rPr>
              <a:t>("</a:t>
            </a:r>
            <a:r>
              <a:rPr lang="vi-VN" sz="2000" dirty="0" smtClean="0">
                <a:latin typeface="Times New Roman" panose="02020603050405020304" pitchFamily="18" charset="0"/>
                <a:cs typeface="Times New Roman" panose="02020603050405020304" pitchFamily="18" charset="0"/>
              </a:rPr>
              <a:t>Message</a:t>
            </a:r>
            <a:r>
              <a:rPr lang="en-US" sz="2000" dirty="0" smtClean="0">
                <a:latin typeface="Times New Roman" panose="02020603050405020304" pitchFamily="18" charset="0"/>
                <a:cs typeface="Times New Roman" panose="02020603050405020304" pitchFamily="18" charset="0"/>
              </a:rPr>
              <a:t>");</a:t>
            </a:r>
            <a:endParaRPr lang="vi-VN" sz="2000" dirty="0" smtClean="0">
              <a:latin typeface="Times New Roman" panose="02020603050405020304" pitchFamily="18" charset="0"/>
              <a:cs typeface="Times New Roman" panose="02020603050405020304" pitchFamily="18" charset="0"/>
            </a:endParaRPr>
          </a:p>
          <a:p>
            <a:pPr lvl="1"/>
            <a:r>
              <a:rPr lang="en-US" sz="2000" b="1" dirty="0" err="1" smtClean="0">
                <a:latin typeface="Times New Roman" panose="02020603050405020304" pitchFamily="18" charset="0"/>
                <a:cs typeface="Times New Roman" panose="02020603050405020304" pitchFamily="18" charset="0"/>
              </a:rPr>
              <a:t>Exc</a:t>
            </a:r>
            <a:r>
              <a:rPr lang="vi-VN" sz="2000" b="1" dirty="0">
                <a:latin typeface="Times New Roman" panose="02020603050405020304" pitchFamily="18" charset="0"/>
                <a:cs typeface="Times New Roman" panose="02020603050405020304" pitchFamily="18" charset="0"/>
              </a:rPr>
              <a:t>eptionType: </a:t>
            </a:r>
            <a:r>
              <a:rPr lang="vi-VN" sz="2000" dirty="0">
                <a:latin typeface="Times New Roman" panose="02020603050405020304" pitchFamily="18" charset="0"/>
                <a:cs typeface="Times New Roman" panose="02020603050405020304" pitchFamily="18" charset="0"/>
              </a:rPr>
              <a:t>tên class đại diện cho lỗi ví dụ RuntimeException, </a:t>
            </a:r>
            <a:r>
              <a:rPr lang="vi-VN" sz="2000" dirty="0" smtClean="0">
                <a:latin typeface="Times New Roman" panose="02020603050405020304" pitchFamily="18" charset="0"/>
                <a:cs typeface="Times New Roman" panose="02020603050405020304" pitchFamily="18" charset="0"/>
              </a:rPr>
              <a:t>NullPointerException</a:t>
            </a:r>
          </a:p>
          <a:p>
            <a:pPr lvl="1"/>
            <a:r>
              <a:rPr lang="vi-VN" sz="2000" b="1" dirty="0" smtClean="0">
                <a:latin typeface="Times New Roman" panose="02020603050405020304" pitchFamily="18" charset="0"/>
                <a:cs typeface="Times New Roman" panose="02020603050405020304" pitchFamily="18" charset="0"/>
              </a:rPr>
              <a:t>Message: </a:t>
            </a:r>
            <a:r>
              <a:rPr lang="vi-VN" sz="2000" dirty="0" smtClean="0">
                <a:latin typeface="Times New Roman" panose="02020603050405020304" pitchFamily="18" charset="0"/>
                <a:cs typeface="Times New Roman" panose="02020603050405020304" pitchFamily="18" charset="0"/>
              </a:rPr>
              <a:t>Thông điệp tự dev custome để bắn ra khi sảy ra lỗi</a:t>
            </a:r>
            <a:endParaRPr lang="en-US" sz="20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447800" y="4049554"/>
            <a:ext cx="6648296" cy="2724276"/>
          </a:xfrm>
          <a:prstGeom prst="rect">
            <a:avLst/>
          </a:prstGeom>
        </p:spPr>
      </p:pic>
    </p:spTree>
    <p:extLst>
      <p:ext uri="{BB962C8B-B14F-4D97-AF65-F5344CB8AC3E}">
        <p14:creationId xmlns:p14="http://schemas.microsoft.com/office/powerpoint/2010/main" val="236884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4.4 throws</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b="1" dirty="0">
                <a:latin typeface="Times New Roman" panose="02020603050405020304" pitchFamily="18" charset="0"/>
                <a:cs typeface="Times New Roman" panose="02020603050405020304" pitchFamily="18" charset="0"/>
              </a:rPr>
              <a:t>Mục đích: </a:t>
            </a:r>
            <a:r>
              <a:rPr lang="vi-VN" sz="2400" dirty="0">
                <a:latin typeface="Times New Roman" panose="02020603050405020304" pitchFamily="18" charset="0"/>
                <a:cs typeface="Times New Roman" panose="02020603050405020304" pitchFamily="18" charset="0"/>
              </a:rPr>
              <a:t>Dùng trong khai báo phương thức để khai báo các ngoại lệ có thể được ném ra từ phương thức đó. Phương thức này không xử lý ngoại lệ mà để cho phương thức gọi xử lý</a:t>
            </a:r>
            <a:r>
              <a:rPr lang="vi-VN" sz="2400" dirty="0" smtClean="0">
                <a:latin typeface="Times New Roman" panose="02020603050405020304" pitchFamily="18" charset="0"/>
                <a:cs typeface="Times New Roman" panose="02020603050405020304" pitchFamily="18" charset="0"/>
              </a:rPr>
              <a:t>.</a:t>
            </a:r>
          </a:p>
          <a:p>
            <a:r>
              <a:rPr lang="vi-VN" sz="2400" dirty="0" smtClean="0">
                <a:latin typeface="Times New Roman" panose="02020603050405020304" pitchFamily="18" charset="0"/>
                <a:cs typeface="Times New Roman" panose="02020603050405020304" pitchFamily="18" charset="0"/>
              </a:rPr>
              <a:t>Cú pháp: </a:t>
            </a:r>
          </a:p>
          <a:p>
            <a:pPr marL="114300" indent="0">
              <a:buNone/>
            </a:pPr>
            <a:r>
              <a:rPr lang="en-US" sz="2400" dirty="0">
                <a:latin typeface="Times New Roman" panose="02020603050405020304" pitchFamily="18" charset="0"/>
                <a:cs typeface="Times New Roman" panose="02020603050405020304" pitchFamily="18" charset="0"/>
              </a:rPr>
              <a:t>public void </a:t>
            </a:r>
            <a:r>
              <a:rPr lang="en-US" sz="2400" dirty="0" err="1">
                <a:latin typeface="Times New Roman" panose="02020603050405020304" pitchFamily="18" charset="0"/>
                <a:cs typeface="Times New Roman" panose="02020603050405020304" pitchFamily="18" charset="0"/>
              </a:rPr>
              <a:t>methodName</a:t>
            </a:r>
            <a:r>
              <a:rPr lang="en-US" sz="2400" dirty="0">
                <a:latin typeface="Times New Roman" panose="02020603050405020304" pitchFamily="18" charset="0"/>
                <a:cs typeface="Times New Roman" panose="02020603050405020304" pitchFamily="18" charset="0"/>
              </a:rPr>
              <a:t>() throws </a:t>
            </a:r>
            <a:r>
              <a:rPr lang="en-US" sz="2400" dirty="0" err="1">
                <a:latin typeface="Times New Roman" panose="02020603050405020304" pitchFamily="18" charset="0"/>
                <a:cs typeface="Times New Roman" panose="02020603050405020304" pitchFamily="18" charset="0"/>
              </a:rPr>
              <a:t>ExceptionType</a:t>
            </a:r>
            <a:r>
              <a:rPr lang="en-US" sz="2400" dirty="0">
                <a:latin typeface="Times New Roman" panose="02020603050405020304" pitchFamily="18" charset="0"/>
                <a:cs typeface="Times New Roman" panose="02020603050405020304" pitchFamily="18" charset="0"/>
              </a:rPr>
              <a:t> {</a:t>
            </a:r>
          </a:p>
          <a:p>
            <a:pPr marL="114300" indent="0">
              <a:buNone/>
            </a:pPr>
            <a:r>
              <a:rPr lang="en-US" sz="2400" dirty="0">
                <a:latin typeface="Times New Roman" panose="02020603050405020304" pitchFamily="18" charset="0"/>
                <a:cs typeface="Times New Roman" panose="02020603050405020304" pitchFamily="18" charset="0"/>
              </a:rPr>
              <a:t>    // Code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ném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endParaRPr lang="en-US" sz="2400" dirty="0">
              <a:latin typeface="Times New Roman" panose="02020603050405020304" pitchFamily="18" charset="0"/>
              <a:cs typeface="Times New Roman" panose="02020603050405020304" pitchFamily="18" charset="0"/>
            </a:endParaRPr>
          </a:p>
          <a:p>
            <a:pPr marL="114300" indent="0">
              <a:buNone/>
            </a:pPr>
            <a:r>
              <a:rPr lang="en-US" sz="2400" dirty="0" smtClean="0">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a:p>
            <a:pPr marL="114300" indent="0">
              <a:buNone/>
            </a:pPr>
            <a:r>
              <a:rPr lang="en-US" sz="2400" b="1" dirty="0" err="1" smtClean="0">
                <a:latin typeface="Times New Roman" panose="02020603050405020304" pitchFamily="18" charset="0"/>
                <a:cs typeface="Times New Roman" panose="02020603050405020304" pitchFamily="18" charset="0"/>
              </a:rPr>
              <a:t>Exc</a:t>
            </a:r>
            <a:r>
              <a:rPr lang="vi-VN" sz="2400" b="1" dirty="0" smtClean="0">
                <a:latin typeface="Times New Roman" panose="02020603050405020304" pitchFamily="18" charset="0"/>
                <a:cs typeface="Times New Roman" panose="02020603050405020304" pitchFamily="18" charset="0"/>
              </a:rPr>
              <a:t>eptionType</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tên class đại diện cho lỗi ví dụ RuntimeException, NullPointerException</a:t>
            </a:r>
          </a:p>
          <a:p>
            <a:pPr marL="114300" indent="0">
              <a:buNone/>
            </a:pP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6344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a:latin typeface="Times New Roman" panose="02020603050405020304" pitchFamily="18" charset="0"/>
                <a:cs typeface="Times New Roman" panose="02020603050405020304" pitchFamily="18" charset="0"/>
              </a:rPr>
              <a:t>4.4 throws</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smtClean="0">
                <a:latin typeface="Times New Roman" panose="02020603050405020304" pitchFamily="18" charset="0"/>
                <a:cs typeface="Times New Roman" panose="02020603050405020304" pitchFamily="18" charset="0"/>
              </a:rPr>
              <a:t>Code ví dụ:</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3646210" y="1746263"/>
            <a:ext cx="7345754" cy="3771775"/>
          </a:xfrm>
          <a:prstGeom prst="rect">
            <a:avLst/>
          </a:prstGeom>
        </p:spPr>
      </p:pic>
      <p:pic>
        <p:nvPicPr>
          <p:cNvPr id="6" name="Picture 5"/>
          <p:cNvPicPr>
            <a:picLocks noChangeAspect="1"/>
          </p:cNvPicPr>
          <p:nvPr/>
        </p:nvPicPr>
        <p:blipFill>
          <a:blip r:embed="rId6"/>
          <a:stretch>
            <a:fillRect/>
          </a:stretch>
        </p:blipFill>
        <p:spPr>
          <a:xfrm>
            <a:off x="3646210" y="5800673"/>
            <a:ext cx="4563112" cy="752580"/>
          </a:xfrm>
          <a:prstGeom prst="rect">
            <a:avLst/>
          </a:prstGeom>
        </p:spPr>
      </p:pic>
    </p:spTree>
    <p:extLst>
      <p:ext uri="{BB962C8B-B14F-4D97-AF65-F5344CB8AC3E}">
        <p14:creationId xmlns:p14="http://schemas.microsoft.com/office/powerpoint/2010/main" val="214010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vi-VN" sz="2800" b="1" dirty="0" smtClean="0">
                <a:latin typeface="Times New Roman" panose="02020603050405020304" pitchFamily="18" charset="0"/>
                <a:cs typeface="Times New Roman" panose="02020603050405020304" pitchFamily="18" charset="0"/>
              </a:rPr>
              <a:t>5</a:t>
            </a:r>
            <a:r>
              <a:rPr lang="vi-VN" sz="2800" b="1" dirty="0">
                <a:latin typeface="Times New Roman" panose="02020603050405020304" pitchFamily="18" charset="0"/>
                <a:cs typeface="Times New Roman" panose="02020603050405020304" pitchFamily="18" charset="0"/>
              </a:rPr>
              <a:t>. Cách tự tạo ra </a:t>
            </a:r>
            <a:r>
              <a:rPr lang="vi-VN" sz="2800" b="1" dirty="0" smtClean="0">
                <a:latin typeface="Times New Roman" panose="02020603050405020304" pitchFamily="18" charset="0"/>
                <a:cs typeface="Times New Roman" panose="02020603050405020304" pitchFamily="18" charset="0"/>
              </a:rPr>
              <a:t>Exception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Trong Java, để tạo ra một exception tùy chỉnh, c</a:t>
            </a:r>
            <a:r>
              <a:rPr lang="vi-VN" sz="2400" dirty="0" smtClean="0">
                <a:latin typeface="Times New Roman" panose="02020603050405020304" pitchFamily="18" charset="0"/>
                <a:cs typeface="Times New Roman" panose="02020603050405020304" pitchFamily="18" charset="0"/>
              </a:rPr>
              <a:t>ó </a:t>
            </a:r>
            <a:r>
              <a:rPr lang="vi-VN" sz="2400" dirty="0">
                <a:latin typeface="Times New Roman" panose="02020603050405020304" pitchFamily="18" charset="0"/>
                <a:cs typeface="Times New Roman" panose="02020603050405020304" pitchFamily="18" charset="0"/>
              </a:rPr>
              <a:t>thể định nghĩa một lớp mới kế thừa từ lớp Exception hoặc RuntimeException. </a:t>
            </a:r>
            <a:endParaRPr lang="vi-VN"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Dưới </a:t>
            </a:r>
            <a:r>
              <a:rPr lang="vi-VN" sz="2400" dirty="0">
                <a:latin typeface="Times New Roman" panose="02020603050405020304" pitchFamily="18" charset="0"/>
                <a:cs typeface="Times New Roman" panose="02020603050405020304" pitchFamily="18" charset="0"/>
              </a:rPr>
              <a:t>đây là cách bạn có thể tạo và sử dụng exception trong Java</a:t>
            </a:r>
            <a:r>
              <a:rPr lang="vi-VN"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Bước 1: Tạo lớp Exception tùy </a:t>
            </a:r>
            <a:r>
              <a:rPr lang="vi-VN" sz="2400" dirty="0" smtClean="0">
                <a:latin typeface="Times New Roman" panose="02020603050405020304" pitchFamily="18" charset="0"/>
                <a:cs typeface="Times New Roman" panose="02020603050405020304" pitchFamily="18" charset="0"/>
              </a:rPr>
              <a:t>chỉnh</a:t>
            </a:r>
          </a:p>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Bước 2: Sử dụng exception tùy chỉnh trong mã </a:t>
            </a:r>
            <a:r>
              <a:rPr lang="vi-VN" sz="2400" dirty="0" smtClean="0">
                <a:latin typeface="Times New Roman" panose="02020603050405020304" pitchFamily="18" charset="0"/>
                <a:cs typeface="Times New Roman" panose="02020603050405020304" pitchFamily="18" charset="0"/>
              </a:rPr>
              <a:t>của chương trình</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89187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Exception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Bước 1: Tạo lớp Exception </a:t>
            </a:r>
            <a:r>
              <a:rPr lang="vi-VN" sz="2400" dirty="0" smtClean="0">
                <a:latin typeface="Times New Roman" panose="02020603050405020304" pitchFamily="18" charset="0"/>
                <a:cs typeface="Times New Roman" panose="02020603050405020304" pitchFamily="18" charset="0"/>
              </a:rPr>
              <a:t>tùy chỉnh</a:t>
            </a:r>
          </a:p>
          <a:p>
            <a:pPr lvl="1">
              <a:buFont typeface="Wingdings" panose="05000000000000000000" pitchFamily="2" charset="2"/>
              <a:buChar char="q"/>
            </a:pPr>
            <a:r>
              <a:rPr lang="vi-VN" sz="1800" b="1" dirty="0">
                <a:latin typeface="Times New Roman" panose="02020603050405020304" pitchFamily="18" charset="0"/>
                <a:cs typeface="Times New Roman" panose="02020603050405020304" pitchFamily="18" charset="0"/>
              </a:rPr>
              <a:t>Kế thừa lớp Exception: </a:t>
            </a:r>
            <a:r>
              <a:rPr lang="vi-VN" sz="1800" dirty="0">
                <a:latin typeface="Times New Roman" panose="02020603050405020304" pitchFamily="18" charset="0"/>
                <a:cs typeface="Times New Roman" panose="02020603050405020304" pitchFamily="18" charset="0"/>
              </a:rPr>
              <a:t>Nếu </a:t>
            </a:r>
            <a:r>
              <a:rPr lang="vi-VN" sz="1800" dirty="0" smtClean="0">
                <a:latin typeface="Times New Roman" panose="02020603050405020304" pitchFamily="18" charset="0"/>
                <a:cs typeface="Times New Roman" panose="02020603050405020304" pitchFamily="18" charset="0"/>
              </a:rPr>
              <a:t>muốn </a:t>
            </a:r>
            <a:r>
              <a:rPr lang="vi-VN" sz="1800" dirty="0">
                <a:latin typeface="Times New Roman" panose="02020603050405020304" pitchFamily="18" charset="0"/>
                <a:cs typeface="Times New Roman" panose="02020603050405020304" pitchFamily="18" charset="0"/>
              </a:rPr>
              <a:t>tạo một checked exception (lỗi mà yêu cầu phải xử lý bằng try-catch hoặc khai báo trong phương thức với throws), bạn kế thừa từ lớp Exception</a:t>
            </a:r>
            <a:r>
              <a:rPr lang="vi-VN" sz="1800" dirty="0" smtClean="0">
                <a:latin typeface="Times New Roman" panose="02020603050405020304" pitchFamily="18" charset="0"/>
                <a:cs typeface="Times New Roman" panose="02020603050405020304" pitchFamily="18" charset="0"/>
              </a:rPr>
              <a:t>.</a:t>
            </a:r>
          </a:p>
          <a:p>
            <a:pPr lvl="1">
              <a:buFont typeface="Wingdings" panose="05000000000000000000" pitchFamily="2" charset="2"/>
              <a:buChar char="q"/>
            </a:pPr>
            <a:endParaRPr lang="vi-V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vi-V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vi-V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vi-V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endParaRPr lang="vi-V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q"/>
            </a:pPr>
            <a:r>
              <a:rPr lang="vi-VN" sz="1800" b="1" dirty="0" smtClean="0">
                <a:latin typeface="Times New Roman" panose="02020603050405020304" pitchFamily="18" charset="0"/>
                <a:cs typeface="Times New Roman" panose="02020603050405020304" pitchFamily="18" charset="0"/>
              </a:rPr>
              <a:t>Kế </a:t>
            </a:r>
            <a:r>
              <a:rPr lang="vi-VN" sz="1800" b="1" dirty="0">
                <a:latin typeface="Times New Roman" panose="02020603050405020304" pitchFamily="18" charset="0"/>
                <a:cs typeface="Times New Roman" panose="02020603050405020304" pitchFamily="18" charset="0"/>
              </a:rPr>
              <a:t>thừa lớp RuntimeException: </a:t>
            </a:r>
            <a:r>
              <a:rPr lang="vi-VN" sz="1800" dirty="0">
                <a:latin typeface="Times New Roman" panose="02020603050405020304" pitchFamily="18" charset="0"/>
                <a:cs typeface="Times New Roman" panose="02020603050405020304" pitchFamily="18" charset="0"/>
              </a:rPr>
              <a:t>Nếu </a:t>
            </a:r>
            <a:r>
              <a:rPr lang="vi-VN" sz="1800" dirty="0" smtClean="0">
                <a:latin typeface="Times New Roman" panose="02020603050405020304" pitchFamily="18" charset="0"/>
                <a:cs typeface="Times New Roman" panose="02020603050405020304" pitchFamily="18" charset="0"/>
              </a:rPr>
              <a:t>muốn </a:t>
            </a:r>
            <a:r>
              <a:rPr lang="vi-VN" sz="1800" dirty="0">
                <a:latin typeface="Times New Roman" panose="02020603050405020304" pitchFamily="18" charset="0"/>
                <a:cs typeface="Times New Roman" panose="02020603050405020304" pitchFamily="18" charset="0"/>
              </a:rPr>
              <a:t>tạo một unchecked exception (lỗi không yêu cầu phải xử lý), bạn kế thừa từ RuntimeException.</a:t>
            </a:r>
            <a:endParaRPr lang="en-US" sz="18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625162" y="2714574"/>
            <a:ext cx="4187059" cy="1619084"/>
          </a:xfrm>
          <a:prstGeom prst="rect">
            <a:avLst/>
          </a:prstGeom>
        </p:spPr>
      </p:pic>
      <p:pic>
        <p:nvPicPr>
          <p:cNvPr id="7" name="Picture 6"/>
          <p:cNvPicPr>
            <a:picLocks noChangeAspect="1"/>
          </p:cNvPicPr>
          <p:nvPr/>
        </p:nvPicPr>
        <p:blipFill>
          <a:blip r:embed="rId6"/>
          <a:stretch>
            <a:fillRect/>
          </a:stretch>
        </p:blipFill>
        <p:spPr>
          <a:xfrm>
            <a:off x="1625162" y="5088268"/>
            <a:ext cx="4954314" cy="1671495"/>
          </a:xfrm>
          <a:prstGeom prst="rect">
            <a:avLst/>
          </a:prstGeom>
        </p:spPr>
      </p:pic>
    </p:spTree>
    <p:extLst>
      <p:ext uri="{BB962C8B-B14F-4D97-AF65-F5344CB8AC3E}">
        <p14:creationId xmlns:p14="http://schemas.microsoft.com/office/powerpoint/2010/main" val="1330546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Exception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Bước 2: Sử dụng exception tùy chỉnh trong mã </a:t>
            </a:r>
            <a:r>
              <a:rPr lang="vi-VN" sz="2400" dirty="0" smtClean="0">
                <a:latin typeface="Times New Roman" panose="02020603050405020304" pitchFamily="18" charset="0"/>
                <a:cs typeface="Times New Roman" panose="02020603050405020304" pitchFamily="18" charset="0"/>
              </a:rPr>
              <a:t>của bạn</a:t>
            </a:r>
          </a:p>
          <a:p>
            <a:r>
              <a:rPr lang="vi-VN" sz="2400" b="1" dirty="0">
                <a:latin typeface="Times New Roman" panose="02020603050405020304" pitchFamily="18" charset="0"/>
                <a:cs typeface="Times New Roman" panose="02020603050405020304" pitchFamily="18" charset="0"/>
              </a:rPr>
              <a:t>Với checked exception: </a:t>
            </a:r>
            <a:r>
              <a:rPr lang="vi-VN" sz="2400" dirty="0">
                <a:latin typeface="Times New Roman" panose="02020603050405020304" pitchFamily="18" charset="0"/>
                <a:cs typeface="Times New Roman" panose="02020603050405020304" pitchFamily="18" charset="0"/>
              </a:rPr>
              <a:t>C</a:t>
            </a:r>
            <a:r>
              <a:rPr lang="vi-VN" sz="2400" dirty="0" smtClean="0">
                <a:latin typeface="Times New Roman" panose="02020603050405020304" pitchFamily="18" charset="0"/>
                <a:cs typeface="Times New Roman" panose="02020603050405020304" pitchFamily="18" charset="0"/>
              </a:rPr>
              <a:t>ần </a:t>
            </a:r>
            <a:r>
              <a:rPr lang="vi-VN" sz="2400" dirty="0">
                <a:latin typeface="Times New Roman" panose="02020603050405020304" pitchFamily="18" charset="0"/>
                <a:cs typeface="Times New Roman" panose="02020603050405020304" pitchFamily="18" charset="0"/>
              </a:rPr>
              <a:t>phải xử lý nó bằng try-catch hoặc khai báo phương thức sử dụng throws.</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6" name="Picture 5"/>
          <p:cNvPicPr>
            <a:picLocks noChangeAspect="1"/>
          </p:cNvPicPr>
          <p:nvPr/>
        </p:nvPicPr>
        <p:blipFill>
          <a:blip r:embed="rId5"/>
          <a:stretch>
            <a:fillRect/>
          </a:stretch>
        </p:blipFill>
        <p:spPr>
          <a:xfrm>
            <a:off x="1301389" y="3000704"/>
            <a:ext cx="8306959" cy="3334215"/>
          </a:xfrm>
          <a:prstGeom prst="rect">
            <a:avLst/>
          </a:prstGeom>
        </p:spPr>
      </p:pic>
    </p:spTree>
    <p:extLst>
      <p:ext uri="{BB962C8B-B14F-4D97-AF65-F5344CB8AC3E}">
        <p14:creationId xmlns:p14="http://schemas.microsoft.com/office/powerpoint/2010/main" val="234258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1. </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Định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nghĩa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Trong Java, Exception (ngoại lệ) là một sự kiện xảy ra trong quá trình thực thi chương trình, làm gián đoạn luồng thực thi bình thường của chương trình. </a:t>
            </a:r>
            <a:endParaRPr lang="en-US" sz="2400" dirty="0" smtClean="0">
              <a:latin typeface="Times New Roman" panose="02020603050405020304" pitchFamily="18" charset="0"/>
              <a:cs typeface="Times New Roman" panose="02020603050405020304" pitchFamily="18" charset="0"/>
            </a:endParaRPr>
          </a:p>
          <a:p>
            <a:r>
              <a:rPr lang="vi-VN" sz="2400" dirty="0" smtClean="0">
                <a:latin typeface="Times New Roman" panose="02020603050405020304" pitchFamily="18" charset="0"/>
                <a:cs typeface="Times New Roman" panose="02020603050405020304" pitchFamily="18" charset="0"/>
              </a:rPr>
              <a:t>Exception </a:t>
            </a:r>
            <a:r>
              <a:rPr lang="vi-VN" sz="2400" dirty="0">
                <a:latin typeface="Times New Roman" panose="02020603050405020304" pitchFamily="18" charset="0"/>
                <a:cs typeface="Times New Roman" panose="02020603050405020304" pitchFamily="18" charset="0"/>
              </a:rPr>
              <a:t>thường xuất hiện khi có lỗi xảy ra, chẳng hạn như chia một số cho 0, truy cập vào một phần tử ngoài giới hạn của mảng, hoặc khi tệp cần đọc không tồn tại</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vi-VN" sz="2400" dirty="0">
                <a:latin typeface="Times New Roman" panose="02020603050405020304" pitchFamily="18" charset="0"/>
                <a:cs typeface="Times New Roman" panose="02020603050405020304" pitchFamily="18" charset="0"/>
              </a:rPr>
              <a:t>Xử lý ngoại lệ là quá trình quản lý và phản ứng lại với một số điều kiện có thể xảy ra trong quá trình chương trình chạy. Trong Java ngoại lệ là một đối tượng đại diện cho những điều kiện làm chương trình bị gián đoạn. Khi một trường hợp ngoại lệ xảy ra thì một đối tượng sẽ được tạo ra.</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69238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5. </a:t>
            </a:r>
            <a:r>
              <a:rPr lang="en-US" sz="2800" b="1" dirty="0" err="1">
                <a:latin typeface="Times New Roman" panose="02020603050405020304" pitchFamily="18" charset="0"/>
                <a:cs typeface="Times New Roman" panose="02020603050405020304" pitchFamily="18" charset="0"/>
              </a:rPr>
              <a:t>Cách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tự</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tạo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Exception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r>
              <a:rPr lang="vi-VN" sz="2400" dirty="0">
                <a:latin typeface="Times New Roman" panose="02020603050405020304" pitchFamily="18" charset="0"/>
                <a:cs typeface="Times New Roman" panose="02020603050405020304" pitchFamily="18" charset="0"/>
              </a:rPr>
              <a:t>Bước 2: Sử dụng exception tùy chỉnh trong mã của bạn</a:t>
            </a:r>
          </a:p>
          <a:p>
            <a:r>
              <a:rPr lang="en-US" sz="2400" b="1" dirty="0" err="1">
                <a:latin typeface="Times New Roman" panose="02020603050405020304" pitchFamily="18" charset="0"/>
                <a:cs typeface="Times New Roman" panose="02020603050405020304" pitchFamily="18" charset="0"/>
              </a:rPr>
              <a:t>Với</a:t>
            </a:r>
            <a:r>
              <a:rPr lang="en-US" sz="2400" b="1" dirty="0">
                <a:latin typeface="Times New Roman" panose="02020603050405020304" pitchFamily="18" charset="0"/>
                <a:cs typeface="Times New Roman" panose="02020603050405020304" pitchFamily="18" charset="0"/>
              </a:rPr>
              <a:t> unchecked exception: </a:t>
            </a:r>
            <a:r>
              <a:rPr lang="vi-VN" sz="2400" dirty="0">
                <a:latin typeface="Times New Roman" panose="02020603050405020304" pitchFamily="18" charset="0"/>
                <a:cs typeface="Times New Roman" panose="02020603050405020304" pitchFamily="18" charset="0"/>
              </a:rPr>
              <a:t>K</a:t>
            </a:r>
            <a:r>
              <a:rPr lang="en-US" sz="2400" dirty="0" err="1" smtClean="0">
                <a:latin typeface="Times New Roman" panose="02020603050405020304" pitchFamily="18" charset="0"/>
                <a:cs typeface="Times New Roman" panose="02020603050405020304" pitchFamily="18" charset="0"/>
              </a:rPr>
              <a:t>hông</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try-catch (</a:t>
            </a:r>
            <a:r>
              <a:rPr lang="en-US" sz="2400" dirty="0" err="1">
                <a:latin typeface="Times New Roman" panose="02020603050405020304" pitchFamily="18" charset="0"/>
                <a:cs typeface="Times New Roman" panose="02020603050405020304" pitchFamily="18" charset="0"/>
              </a:rPr>
              <a:t>mặc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dù</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nếu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muốn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2" name="Picture 1"/>
          <p:cNvPicPr>
            <a:picLocks noChangeAspect="1"/>
          </p:cNvPicPr>
          <p:nvPr/>
        </p:nvPicPr>
        <p:blipFill>
          <a:blip r:embed="rId5"/>
          <a:stretch>
            <a:fillRect/>
          </a:stretch>
        </p:blipFill>
        <p:spPr>
          <a:xfrm>
            <a:off x="1281981" y="3134072"/>
            <a:ext cx="8745170" cy="2133898"/>
          </a:xfrm>
          <a:prstGeom prst="rect">
            <a:avLst/>
          </a:prstGeom>
        </p:spPr>
      </p:pic>
    </p:spTree>
    <p:extLst>
      <p:ext uri="{BB962C8B-B14F-4D97-AF65-F5344CB8AC3E}">
        <p14:creationId xmlns:p14="http://schemas.microsoft.com/office/powerpoint/2010/main" val="25356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7800" y="1307628"/>
            <a:ext cx="9031014" cy="4658711"/>
          </a:xfrm>
          <a:prstGeom prst="rect">
            <a:avLst/>
          </a:prstGeom>
        </p:spPr>
      </p:pic>
    </p:spTree>
    <p:extLst>
      <p:ext uri="{BB962C8B-B14F-4D97-AF65-F5344CB8AC3E}">
        <p14:creationId xmlns:p14="http://schemas.microsoft.com/office/powerpoint/2010/main" val="1089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smtClean="0">
                <a:latin typeface="Times New Roman" panose="02020603050405020304" pitchFamily="18" charset="0"/>
                <a:cs typeface="Times New Roman" panose="02020603050405020304" pitchFamily="18" charset="0"/>
              </a:rPr>
              <a:t>1.2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về</a:t>
            </a:r>
            <a:r>
              <a:rPr lang="en-US" sz="2800" b="1" dirty="0" smtClean="0">
                <a:latin typeface="Times New Roman" panose="02020603050405020304" pitchFamily="18" charset="0"/>
                <a:cs typeface="Times New Roman" panose="02020603050405020304" pitchFamily="18" charset="0"/>
              </a:rPr>
              <a:t> Exception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572784"/>
          </a:xfrm>
        </p:spPr>
        <p:txBody>
          <a:bodyPr>
            <a:normAutofit/>
          </a:bodyPr>
          <a:lstStyle/>
          <a:p>
            <a:r>
              <a:rPr lang="en-US" sz="2400" dirty="0" err="1" smtClean="0">
                <a:latin typeface="Times New Roman" panose="02020603050405020304" pitchFamily="18" charset="0"/>
                <a:cs typeface="Times New Roman" panose="02020603050405020304" pitchFamily="18" charset="0"/>
              </a:rPr>
              <a:t>Ví</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dụ</a:t>
            </a:r>
            <a:r>
              <a:rPr lang="en-US" sz="2400" dirty="0" smtClean="0">
                <a:latin typeface="Times New Roman" panose="02020603050405020304" pitchFamily="18" charset="0"/>
                <a:cs typeface="Times New Roman" panose="02020603050405020304" pitchFamily="18" charset="0"/>
              </a:rPr>
              <a:t> 1:</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1026" name="Picture 2" descr="https://ant.ncc.asia/wp-content/uploads/2024/07/exception-handlin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5881" y="1458930"/>
            <a:ext cx="7178132" cy="4785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62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1.2 </a:t>
            </a:r>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Exception</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en-US" sz="2400" b="1" dirty="0" err="1" smtClean="0">
                <a:latin typeface="Times New Roman" panose="02020603050405020304" pitchFamily="18" charset="0"/>
                <a:cs typeface="Times New Roman" panose="02020603050405020304" pitchFamily="18" charset="0"/>
              </a:rPr>
              <a:t>Giải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thích</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ví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dụ</a:t>
            </a:r>
            <a:r>
              <a:rPr lang="en-US" sz="2400" b="1" dirty="0" smtClean="0">
                <a:latin typeface="Times New Roman" panose="02020603050405020304" pitchFamily="18" charset="0"/>
                <a:cs typeface="Times New Roman" panose="02020603050405020304" pitchFamily="18" charset="0"/>
              </a:rPr>
              <a:t> 1: </a:t>
            </a:r>
          </a:p>
          <a:p>
            <a:r>
              <a:rPr lang="en-US" sz="2400" b="1" dirty="0" err="1" smtClean="0">
                <a:latin typeface="Times New Roman" panose="02020603050405020304" pitchFamily="18" charset="0"/>
                <a:cs typeface="Times New Roman" panose="02020603050405020304" pitchFamily="18" charset="0"/>
              </a:rPr>
              <a:t>Khi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không</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có</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xử</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lý</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ngoại</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lệ</a:t>
            </a:r>
            <a:r>
              <a:rPr lang="en-US" sz="2400" b="1" dirty="0" smtClean="0">
                <a:latin typeface="Times New Roman" panose="02020603050405020304" pitchFamily="18" charset="0"/>
                <a:cs typeface="Times New Roman" panose="02020603050405020304" pitchFamily="18" charset="0"/>
              </a:rPr>
              <a:t>:</a:t>
            </a:r>
          </a:p>
          <a:p>
            <a:pPr lvl="1"/>
            <a:r>
              <a:rPr lang="vi-VN" sz="2000" dirty="0" smtClean="0">
                <a:latin typeface="Times New Roman" panose="02020603050405020304" pitchFamily="18" charset="0"/>
                <a:cs typeface="Times New Roman" panose="02020603050405020304" pitchFamily="18" charset="0"/>
              </a:rPr>
              <a:t>Giả sử rằng bạn đang xem một video trên Youtube. Đột nhiên tín hiệu internet của bạn mất kết nối hoặc model wifi không hoạt động. Trong trường hợp này bạn không thể tiếp tục xem video trên Youtube nữa. </a:t>
            </a:r>
            <a:r>
              <a:rPr lang="vi-VN" sz="2000" b="1" dirty="0" smtClean="0">
                <a:latin typeface="Times New Roman" panose="02020603050405020304" pitchFamily="18" charset="0"/>
                <a:cs typeface="Times New Roman" panose="02020603050405020304" pitchFamily="18" charset="0"/>
              </a:rPr>
              <a:t>Sự gián đoạn này chính là exception.</a:t>
            </a:r>
            <a:endParaRPr lang="en-US" sz="2000" b="1"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Khi</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xử</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lý</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ngoại</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lệ</a:t>
            </a:r>
            <a:r>
              <a:rPr lang="en-US" sz="2400" b="1" dirty="0" smtClean="0">
                <a:latin typeface="Times New Roman" panose="02020603050405020304" pitchFamily="18" charset="0"/>
                <a:cs typeface="Times New Roman" panose="02020603050405020304" pitchFamily="18" charset="0"/>
              </a:rPr>
              <a:t>:</a:t>
            </a:r>
          </a:p>
          <a:p>
            <a:pPr lvl="1"/>
            <a:r>
              <a:rPr lang="vi-VN" sz="2000" dirty="0">
                <a:latin typeface="Times New Roman" panose="02020603050405020304" pitchFamily="18" charset="0"/>
                <a:cs typeface="Times New Roman" panose="02020603050405020304" pitchFamily="18" charset="0"/>
              </a:rPr>
              <a:t>Giả </a:t>
            </a:r>
            <a:r>
              <a:rPr lang="vi-VN" sz="2000" dirty="0" smtClean="0">
                <a:latin typeface="Times New Roman" panose="02020603050405020304" pitchFamily="18" charset="0"/>
                <a:cs typeface="Times New Roman" panose="02020603050405020304" pitchFamily="18" charset="0"/>
              </a:rPr>
              <a:t>sử</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tại</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hình</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phía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dưới</a:t>
            </a:r>
            <a:r>
              <a:rPr lang="vi-VN" sz="2000" dirty="0" smtClean="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một người đang đi du lịch bằng ô tô từ Hà Nội đến Đà Nẵng. Sau khi đi được nửa chặng đường, thì lốp xe bị thủng.</a:t>
            </a:r>
            <a:r>
              <a:rPr lang="vi-VN" sz="2000" b="1" dirty="0">
                <a:latin typeface="Times New Roman" panose="02020603050405020304" pitchFamily="18" charset="0"/>
                <a:cs typeface="Times New Roman" panose="02020603050405020304" pitchFamily="18" charset="0"/>
              </a:rPr>
              <a:t> Đây là một “ngoại lệ” không mong muốn</a:t>
            </a:r>
            <a:r>
              <a:rPr lang="vi-VN" sz="2000" b="1" dirty="0" smtClean="0">
                <a:latin typeface="Times New Roman" panose="02020603050405020304" pitchFamily="18" charset="0"/>
                <a:cs typeface="Times New Roman" panose="02020603050405020304" pitchFamily="18" charset="0"/>
              </a:rPr>
              <a:t>.</a:t>
            </a:r>
            <a:endParaRPr lang="en-US" sz="2000" b="1" dirty="0" smtClean="0">
              <a:latin typeface="Times New Roman" panose="02020603050405020304" pitchFamily="18" charset="0"/>
              <a:cs typeface="Times New Roman" panose="02020603050405020304" pitchFamily="18" charset="0"/>
            </a:endParaRPr>
          </a:p>
          <a:p>
            <a:pPr lvl="1"/>
            <a:r>
              <a:rPr lang="vi-VN" sz="2000" dirty="0">
                <a:latin typeface="Times New Roman" panose="02020603050405020304" pitchFamily="18" charset="0"/>
                <a:cs typeface="Times New Roman" panose="02020603050405020304" pitchFamily="18" charset="0"/>
              </a:rPr>
              <a:t>Người chủ xe đã tính đến tường hợp này và đã dự phòng một chiếc lốp để thay thế. Anh ta thay chiếc lốp thủng bằng chiếc lốp mới. Sau khi thay lốp, anh này lại tiếp tục cuộc hành trình còn lại. </a:t>
            </a:r>
            <a:r>
              <a:rPr lang="vi-VN" sz="2000" b="1" dirty="0">
                <a:latin typeface="Times New Roman" panose="02020603050405020304" pitchFamily="18" charset="0"/>
                <a:cs typeface="Times New Roman" panose="02020603050405020304" pitchFamily="18" charset="0"/>
              </a:rPr>
              <a:t>Việc thay lốp này còn gọi là xử lí ngoại lệ (exception handling).</a:t>
            </a:r>
            <a:endParaRPr lang="en-US" sz="2000" b="1"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390909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 </a:t>
            </a:r>
            <a:r>
              <a:rPr lang="en-US" sz="2800" b="1" dirty="0" err="1">
                <a:latin typeface="Times New Roman" panose="02020603050405020304" pitchFamily="18" charset="0"/>
                <a:cs typeface="Times New Roman" panose="02020603050405020304" pitchFamily="18" charset="0"/>
              </a:rPr>
              <a:t>Hệ</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thống</a:t>
            </a:r>
            <a:r>
              <a:rPr lang="en-US" sz="2800" b="1" dirty="0">
                <a:latin typeface="Times New Roman" panose="02020603050405020304" pitchFamily="18" charset="0"/>
                <a:cs typeface="Times New Roman" panose="02020603050405020304" pitchFamily="18" charset="0"/>
              </a:rPr>
              <a:t> Exception Handling </a:t>
            </a:r>
            <a:r>
              <a:rPr lang="en-US" sz="2800" b="1" dirty="0" err="1">
                <a:latin typeface="Times New Roman" panose="02020603050405020304" pitchFamily="18" charset="0"/>
                <a:cs typeface="Times New Roman" panose="02020603050405020304" pitchFamily="18" charset="0"/>
              </a:rPr>
              <a:t>trong</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Java</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560892"/>
          </a:xfrm>
        </p:spPr>
        <p:txBody>
          <a:bodyPr>
            <a:normAutofit/>
          </a:bodyPr>
          <a:lstStyle/>
          <a:p>
            <a:r>
              <a:rPr lang="en-US" sz="2400" dirty="0" err="1" smtClean="0">
                <a:latin typeface="Times New Roman" panose="02020603050405020304" pitchFamily="18" charset="0"/>
                <a:cs typeface="Times New Roman" panose="02020603050405020304" pitchFamily="18" charset="0"/>
              </a:rPr>
              <a:t>Sơ</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minh </a:t>
            </a:r>
            <a:r>
              <a:rPr lang="en-US" sz="2400" dirty="0" err="1">
                <a:latin typeface="Times New Roman" panose="02020603050405020304" pitchFamily="18" charset="0"/>
                <a:cs typeface="Times New Roman" panose="02020603050405020304" pitchFamily="18" charset="0"/>
              </a:rPr>
              <a:t>họa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trúc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lỗi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Java</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pic>
        <p:nvPicPr>
          <p:cNvPr id="3074" name="Picture 2" descr="Java Exception Hierarchy | Exception Handl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8417" y="2414427"/>
            <a:ext cx="6483032" cy="383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36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2.1 </a:t>
            </a:r>
            <a:r>
              <a:rPr lang="en-US" sz="2800" b="1" dirty="0" err="1">
                <a:latin typeface="Times New Roman" panose="02020603050405020304" pitchFamily="18" charset="0"/>
                <a:cs typeface="Times New Roman" panose="02020603050405020304" pitchFamily="18" charset="0"/>
              </a:rPr>
              <a:t>Throwable</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a:buFont typeface="Wingdings" panose="05000000000000000000" pitchFamily="2" charset="2"/>
              <a:buChar char="q"/>
            </a:pPr>
            <a:r>
              <a:rPr lang="vi-VN" sz="2400" dirty="0">
                <a:latin typeface="Times New Roman" panose="02020603050405020304" pitchFamily="18" charset="0"/>
                <a:cs typeface="Times New Roman" panose="02020603050405020304" pitchFamily="18" charset="0"/>
              </a:rPr>
              <a:t>Đây là lớp cha của tất cả các đối tượng ngoại lệ và lỗi trong Java</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vi-VN" sz="2400" dirty="0" smtClean="0">
                <a:latin typeface="Times New Roman" panose="02020603050405020304" pitchFamily="18" charset="0"/>
                <a:cs typeface="Times New Roman" panose="02020603050405020304" pitchFamily="18" charset="0"/>
              </a:rPr>
              <a:t>Throwable </a:t>
            </a:r>
            <a:r>
              <a:rPr lang="vi-VN" sz="2400" dirty="0">
                <a:latin typeface="Times New Roman" panose="02020603050405020304" pitchFamily="18" charset="0"/>
                <a:cs typeface="Times New Roman" panose="02020603050405020304" pitchFamily="18" charset="0"/>
              </a:rPr>
              <a:t>có hai lớp con chính</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Exception</a:t>
            </a:r>
            <a:r>
              <a:rPr lang="vi-VN" sz="2400" dirty="0">
                <a:latin typeface="Times New Roman" panose="02020603050405020304" pitchFamily="18" charset="0"/>
                <a:cs typeface="Times New Roman" panose="02020603050405020304" pitchFamily="18" charset="0"/>
              </a:rPr>
              <a:t>: Các ngoại lệ có thể phục hồi và thường được xử lý trong mã nguồn của bạn</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Error</a:t>
            </a:r>
            <a:r>
              <a:rPr lang="vi-VN" sz="2400" dirty="0">
                <a:latin typeface="Times New Roman" panose="02020603050405020304" pitchFamily="18" charset="0"/>
                <a:cs typeface="Times New Roman" panose="02020603050405020304" pitchFamily="18" charset="0"/>
              </a:rPr>
              <a:t>: Các lỗi nghiêm trọng mà không thể phục hồi và thường không thể xử lý trong mã nguồn.</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63498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2.2 Exception (</a:t>
            </a:r>
            <a:r>
              <a:rPr lang="en-US" sz="2800" b="1" dirty="0" err="1">
                <a:latin typeface="Times New Roman" panose="02020603050405020304" pitchFamily="18" charset="0"/>
                <a:cs typeface="Times New Roman" panose="02020603050405020304" pitchFamily="18" charset="0"/>
              </a:rPr>
              <a:t>Ngoại</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lệ</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b="1" dirty="0">
                <a:latin typeface="Times New Roman" panose="02020603050405020304" pitchFamily="18" charset="0"/>
                <a:cs typeface="Times New Roman" panose="02020603050405020304" pitchFamily="18" charset="0"/>
              </a:rPr>
              <a:t>Exception là lớp cha của các ngoại lệ có thể xử lý. Các lớp con của Exception bao gồm</a:t>
            </a:r>
            <a:r>
              <a:rPr lang="vi-VN" sz="2400" b="1" dirty="0" smtClean="0">
                <a:latin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RuntimeException</a:t>
            </a:r>
            <a:r>
              <a:rPr lang="vi-VN" sz="2400" dirty="0">
                <a:latin typeface="Times New Roman" panose="02020603050405020304" pitchFamily="18" charset="0"/>
                <a:cs typeface="Times New Roman" panose="02020603050405020304" pitchFamily="18" charset="0"/>
              </a:rPr>
              <a:t>: Đây là loại ngoại lệ không kiểm tra (unchecked exceptions). Các lỗi thuộc loại này có thể xảy ra trong quá trình thực thi và không bắt buộc phải xử lý</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vi-VN" sz="2000" dirty="0" smtClean="0">
                <a:latin typeface="Times New Roman" panose="02020603050405020304" pitchFamily="18" charset="0"/>
                <a:cs typeface="Times New Roman" panose="02020603050405020304" pitchFamily="18" charset="0"/>
              </a:rPr>
              <a:t>Các </a:t>
            </a:r>
            <a:r>
              <a:rPr lang="vi-VN" sz="2000" dirty="0">
                <a:latin typeface="Times New Roman" panose="02020603050405020304" pitchFamily="18" charset="0"/>
                <a:cs typeface="Times New Roman" panose="02020603050405020304" pitchFamily="18" charset="0"/>
              </a:rPr>
              <a:t>ví dụ trong RuntimeException</a:t>
            </a:r>
            <a:r>
              <a:rPr lang="vi-VN"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vi-VN" sz="1600" dirty="0" smtClean="0">
                <a:latin typeface="Times New Roman" panose="02020603050405020304" pitchFamily="18" charset="0"/>
                <a:cs typeface="Times New Roman" panose="02020603050405020304" pitchFamily="18" charset="0"/>
              </a:rPr>
              <a:t>ArrayIndexOutOfBoundsException</a:t>
            </a:r>
            <a:r>
              <a:rPr lang="vi-VN" sz="1600" dirty="0">
                <a:latin typeface="Times New Roman" panose="02020603050405020304" pitchFamily="18" charset="0"/>
                <a:cs typeface="Times New Roman" panose="02020603050405020304" pitchFamily="18" charset="0"/>
              </a:rPr>
              <a:t>: Lỗi khi truy cập phần tử ngoài phạm vi mảng</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vi-VN" sz="1600" dirty="0" smtClean="0">
                <a:latin typeface="Times New Roman" panose="02020603050405020304" pitchFamily="18" charset="0"/>
                <a:cs typeface="Times New Roman" panose="02020603050405020304" pitchFamily="18" charset="0"/>
              </a:rPr>
              <a:t>ClassCastException</a:t>
            </a:r>
            <a:r>
              <a:rPr lang="vi-VN" sz="1600" dirty="0">
                <a:latin typeface="Times New Roman" panose="02020603050405020304" pitchFamily="18" charset="0"/>
                <a:cs typeface="Times New Roman" panose="02020603050405020304" pitchFamily="18" charset="0"/>
              </a:rPr>
              <a:t>: Lỗi khi ép kiểu một đối tượng không hợp lệ</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vi-VN" sz="1600" dirty="0" smtClean="0">
                <a:latin typeface="Times New Roman" panose="02020603050405020304" pitchFamily="18" charset="0"/>
                <a:cs typeface="Times New Roman" panose="02020603050405020304" pitchFamily="18" charset="0"/>
              </a:rPr>
              <a:t>NullPointerException</a:t>
            </a:r>
            <a:r>
              <a:rPr lang="vi-VN" sz="1600" dirty="0">
                <a:latin typeface="Times New Roman" panose="02020603050405020304" pitchFamily="18" charset="0"/>
                <a:cs typeface="Times New Roman" panose="02020603050405020304" pitchFamily="18" charset="0"/>
              </a:rPr>
              <a:t>: Lỗi khi cố gắng truy cập vào phương thức của đối tượng null</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q"/>
            </a:pPr>
            <a:r>
              <a:rPr lang="vi-VN" sz="1600" dirty="0" smtClean="0">
                <a:latin typeface="Times New Roman" panose="02020603050405020304" pitchFamily="18" charset="0"/>
                <a:cs typeface="Times New Roman" panose="02020603050405020304" pitchFamily="18" charset="0"/>
              </a:rPr>
              <a:t>ArithmeticException</a:t>
            </a:r>
            <a:r>
              <a:rPr lang="vi-VN" sz="1600" dirty="0">
                <a:latin typeface="Times New Roman" panose="02020603050405020304" pitchFamily="18" charset="0"/>
                <a:cs typeface="Times New Roman" panose="02020603050405020304" pitchFamily="18" charset="0"/>
              </a:rPr>
              <a:t>: Lỗi toán học, ví dụ như chia cho 0</a:t>
            </a:r>
            <a:r>
              <a:rPr lang="vi-VN"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dirty="0" smtClean="0">
                <a:latin typeface="Times New Roman" panose="02020603050405020304" pitchFamily="18" charset="0"/>
                <a:cs typeface="Times New Roman" panose="02020603050405020304" pitchFamily="18" charset="0"/>
              </a:rPr>
              <a:t>IOException</a:t>
            </a:r>
            <a:r>
              <a:rPr lang="vi-VN" sz="2400" dirty="0">
                <a:latin typeface="Times New Roman" panose="02020603050405020304" pitchFamily="18" charset="0"/>
                <a:cs typeface="Times New Roman" panose="02020603050405020304" pitchFamily="18" charset="0"/>
              </a:rPr>
              <a:t>: Là lớp cha của các ngoại lệ liên quan đến các vấn đề trong việc nhập/xuất (I/O), chẳng hạn như khi đọc hoặc ghi tệp không thành công.</a:t>
            </a:r>
            <a:endParaRPr lang="en-US" sz="2400" dirty="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2996548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2"/>
          <p:cNvPicPr preferRelativeResize="0"/>
          <p:nvPr/>
        </p:nvPicPr>
        <p:blipFill rotWithShape="1">
          <a:blip r:embed="rId3">
            <a:alphaModFix/>
          </a:blip>
          <a:srcRect/>
          <a:stretch/>
        </p:blipFill>
        <p:spPr>
          <a:xfrm>
            <a:off x="0" y="0"/>
            <a:ext cx="12192000" cy="6858000"/>
          </a:xfrm>
          <a:prstGeom prst="rect">
            <a:avLst/>
          </a:prstGeom>
          <a:noFill/>
          <a:ln>
            <a:noFill/>
          </a:ln>
        </p:spPr>
      </p:pic>
      <p:pic>
        <p:nvPicPr>
          <p:cNvPr id="71" name="Google Shape;71;p2"/>
          <p:cNvPicPr preferRelativeResize="0"/>
          <p:nvPr/>
        </p:nvPicPr>
        <p:blipFill rotWithShape="1">
          <a:blip r:embed="rId4">
            <a:alphaModFix/>
          </a:blip>
          <a:srcRect/>
          <a:stretch/>
        </p:blipFill>
        <p:spPr>
          <a:xfrm>
            <a:off x="304800" y="228600"/>
            <a:ext cx="1143000" cy="821245"/>
          </a:xfrm>
          <a:prstGeom prst="rect">
            <a:avLst/>
          </a:prstGeom>
          <a:noFill/>
          <a:ln>
            <a:noFill/>
          </a:ln>
        </p:spPr>
      </p:pic>
      <p:sp>
        <p:nvSpPr>
          <p:cNvPr id="3" name="Title 2"/>
          <p:cNvSpPr>
            <a:spLocks noGrp="1"/>
          </p:cNvSpPr>
          <p:nvPr>
            <p:ph type="title"/>
          </p:nvPr>
        </p:nvSpPr>
        <p:spPr>
          <a:xfrm>
            <a:off x="838200" y="955497"/>
            <a:ext cx="9055813" cy="503433"/>
          </a:xfrm>
        </p:spPr>
        <p:txBody>
          <a:bodyPr>
            <a:normAutofit/>
          </a:bodyPr>
          <a:lstStyle/>
          <a:p>
            <a:r>
              <a:rPr lang="en-US" sz="2800" b="1" dirty="0">
                <a:latin typeface="Times New Roman" panose="02020603050405020304" pitchFamily="18" charset="0"/>
                <a:cs typeface="Times New Roman" panose="02020603050405020304" pitchFamily="18" charset="0"/>
              </a:rPr>
              <a:t>2.3 Error (</a:t>
            </a:r>
            <a:r>
              <a:rPr lang="en-US" sz="2800" b="1" dirty="0" err="1">
                <a:latin typeface="Times New Roman" panose="02020603050405020304" pitchFamily="18" charset="0"/>
                <a:cs typeface="Times New Roman" panose="02020603050405020304" pitchFamily="18" charset="0"/>
              </a:rPr>
              <a:t>Lỗi</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838200" y="1613043"/>
            <a:ext cx="10515600" cy="4563920"/>
          </a:xfrm>
        </p:spPr>
        <p:txBody>
          <a:bodyPr>
            <a:normAutofit/>
          </a:bodyPr>
          <a:lstStyle/>
          <a:p>
            <a:pPr marL="114300" indent="0">
              <a:buNone/>
            </a:pPr>
            <a:r>
              <a:rPr lang="vi-VN" sz="2400" dirty="0">
                <a:latin typeface="Times New Roman" panose="02020603050405020304" pitchFamily="18" charset="0"/>
                <a:cs typeface="Times New Roman" panose="02020603050405020304" pitchFamily="18" charset="0"/>
              </a:rPr>
              <a:t>Error là các lỗi nghiêm trọng mà bạn không thể khắc phục hoặc xử lý trong mã nguồn của mình. Các lớp con của Error bao gồm</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AWTError</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Liên quan đến lỗi trong AWT (Abstract Window Toolkit), một phần của Java dùng để tạo giao diện người dùng</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ThreadDeath</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Lỗi xảy ra khi một thread trong Java bị dừng đột ngột</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pPr marL="571500" indent="-457200">
              <a:buFont typeface="+mj-lt"/>
              <a:buAutoNum type="arabicPeriod"/>
            </a:pPr>
            <a:r>
              <a:rPr lang="vi-VN" sz="2400" b="1" dirty="0" smtClean="0">
                <a:latin typeface="Times New Roman" panose="02020603050405020304" pitchFamily="18" charset="0"/>
                <a:cs typeface="Times New Roman" panose="02020603050405020304" pitchFamily="18" charset="0"/>
              </a:rPr>
              <a:t>OutOfMemoryError</a:t>
            </a:r>
            <a:r>
              <a:rPr lang="vi-VN" sz="2400" b="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Lỗi xảy ra khi JVM không còn đủ bộ nhớ để tiếp tục chương trình</a:t>
            </a:r>
            <a:r>
              <a:rPr lang="vi-VN"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p:txBody>
      </p:sp>
      <p:sp>
        <p:nvSpPr>
          <p:cNvPr id="5" name="object 27"/>
          <p:cNvSpPr txBox="1">
            <a:spLocks noGrp="1"/>
          </p:cNvSpPr>
          <p:nvPr>
            <p:ph type="ftr" idx="11"/>
          </p:nvPr>
        </p:nvSpPr>
        <p:spPr>
          <a:xfrm>
            <a:off x="8077200" y="6492875"/>
            <a:ext cx="4114800" cy="365125"/>
          </a:xfrm>
          <a:prstGeom prst="rect">
            <a:avLst/>
          </a:prstGeom>
        </p:spPr>
        <p:txBody>
          <a:bodyPr vert="horz" wrap="square" lIns="0" tIns="0" rIns="0" bIns="0" rtlCol="0">
            <a:spAutoFit/>
          </a:bodyPr>
          <a:lstStyle/>
          <a:p>
            <a:pPr marL="12700">
              <a:lnSpc>
                <a:spcPct val="100000"/>
              </a:lnSpc>
            </a:pPr>
            <a:r>
              <a:rPr spc="-5" dirty="0">
                <a:latin typeface="+mn-lt"/>
              </a:rPr>
              <a:t>©</a:t>
            </a:r>
            <a:r>
              <a:rPr spc="5" dirty="0">
                <a:latin typeface="+mn-lt"/>
              </a:rPr>
              <a:t> </a:t>
            </a:r>
            <a:r>
              <a:rPr spc="-10" dirty="0">
                <a:latin typeface="+mn-lt"/>
              </a:rPr>
              <a:t>Copyright</a:t>
            </a:r>
            <a:r>
              <a:rPr spc="35" dirty="0">
                <a:latin typeface="+mn-lt"/>
              </a:rPr>
              <a:t> </a:t>
            </a:r>
            <a:r>
              <a:rPr lang="vi-VN" spc="-10" dirty="0" smtClean="0">
                <a:latin typeface="+mn-lt"/>
              </a:rPr>
              <a:t>2023 GV Nguyễn Đắc Kiên</a:t>
            </a:r>
            <a:endParaRPr spc="25" dirty="0">
              <a:latin typeface="+mn-lt"/>
            </a:endParaRPr>
          </a:p>
        </p:txBody>
      </p:sp>
    </p:spTree>
    <p:extLst>
      <p:ext uri="{BB962C8B-B14F-4D97-AF65-F5344CB8AC3E}">
        <p14:creationId xmlns:p14="http://schemas.microsoft.com/office/powerpoint/2010/main" val="195415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9Slide - 2019">
      <a:dk1>
        <a:srgbClr val="000000"/>
      </a:dk1>
      <a:lt1>
        <a:srgbClr val="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2249</Words>
  <Application>Microsoft Office PowerPoint</Application>
  <PresentationFormat>Widescreen</PresentationFormat>
  <Paragraphs>181</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Oi</vt:lpstr>
      <vt:lpstr>Times New Roman</vt:lpstr>
      <vt:lpstr>Arial</vt:lpstr>
      <vt:lpstr>Wingdings</vt:lpstr>
      <vt:lpstr>Office Theme</vt:lpstr>
      <vt:lpstr>PowerPoint Presentation</vt:lpstr>
      <vt:lpstr>Nội dung</vt:lpstr>
      <vt:lpstr>1.  Định nghĩa</vt:lpstr>
      <vt:lpstr>1.2 Ví dụ về Exception</vt:lpstr>
      <vt:lpstr>1.2 Ví dụ về Exception</vt:lpstr>
      <vt:lpstr>2. Hệ thống Exception Handling trong Java</vt:lpstr>
      <vt:lpstr>2.1 Throwable</vt:lpstr>
      <vt:lpstr>2.2 Exception (Ngoại lệ)</vt:lpstr>
      <vt:lpstr>2.3 Error (Lỗi)</vt:lpstr>
      <vt:lpstr>2. Hệ thống Exception Handling trong Java</vt:lpstr>
      <vt:lpstr>3. Phân loại Exception trong Java</vt:lpstr>
      <vt:lpstr>3.1 Checked Exception (Ngoại lệ kiểm tra được)</vt:lpstr>
      <vt:lpstr>3.1 Checked Exception (Ngoại lệ kiểm tra được)</vt:lpstr>
      <vt:lpstr>3.1 Checked Exception (Ngoại lệ kiểm tra được)</vt:lpstr>
      <vt:lpstr>3.2 Unchecked Exception (Ngoại lệ không kiểm tra)</vt:lpstr>
      <vt:lpstr>3.2 Unchecked Exception (Ngoại lệ không kiểm tra)</vt:lpstr>
      <vt:lpstr>3.2 Unchecked Exception (Ngoại lệ không kiểm tra)</vt:lpstr>
      <vt:lpstr>3.3 Error</vt:lpstr>
      <vt:lpstr>3.3 Error</vt:lpstr>
      <vt:lpstr>3.3 Error</vt:lpstr>
      <vt:lpstr>4. Các từ khóa xử lý ngoại lệ</vt:lpstr>
      <vt:lpstr>4.1 Try – catch</vt:lpstr>
      <vt:lpstr>4.2 Finally</vt:lpstr>
      <vt:lpstr>4.3. Throw</vt:lpstr>
      <vt:lpstr>4.4 throws</vt:lpstr>
      <vt:lpstr>4.4 throws</vt:lpstr>
      <vt:lpstr>5. Cách tự tạo ra Exception</vt:lpstr>
      <vt:lpstr>5. Cách tự tạo ra Exception</vt:lpstr>
      <vt:lpstr>5. Cách tự tạo ra Exception</vt:lpstr>
      <vt:lpstr>5. Cách tự tạo ra Exception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7390</cp:lastModifiedBy>
  <cp:revision>13</cp:revision>
  <dcterms:created xsi:type="dcterms:W3CDTF">2020-08-07T13:14:06Z</dcterms:created>
  <dcterms:modified xsi:type="dcterms:W3CDTF">2025-03-19T16:22:46Z</dcterms:modified>
</cp:coreProperties>
</file>