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8"/>
  </p:notesMasterIdLst>
  <p:sldIdLst>
    <p:sldId id="263" r:id="rId2"/>
    <p:sldId id="259" r:id="rId3"/>
    <p:sldId id="264" r:id="rId4"/>
    <p:sldId id="265" r:id="rId5"/>
    <p:sldId id="266" r:id="rId6"/>
    <p:sldId id="267" r:id="rId7"/>
    <p:sldId id="268" r:id="rId8"/>
    <p:sldId id="269" r:id="rId9"/>
    <p:sldId id="270" r:id="rId10"/>
    <p:sldId id="271" r:id="rId11"/>
    <p:sldId id="273" r:id="rId12"/>
    <p:sldId id="274" r:id="rId13"/>
    <p:sldId id="275" r:id="rId14"/>
    <p:sldId id="276" r:id="rId15"/>
    <p:sldId id="277" r:id="rId16"/>
    <p:sldId id="281" r:id="rId17"/>
    <p:sldId id="282" r:id="rId18"/>
    <p:sldId id="283" r:id="rId19"/>
    <p:sldId id="284" r:id="rId20"/>
    <p:sldId id="285" r:id="rId21"/>
    <p:sldId id="286" r:id="rId22"/>
    <p:sldId id="287" r:id="rId23"/>
    <p:sldId id="288" r:id="rId24"/>
    <p:sldId id="289" r:id="rId25"/>
    <p:sldId id="290" r:id="rId26"/>
    <p:sldId id="291" r:id="rId27"/>
    <p:sldId id="292" r:id="rId28"/>
    <p:sldId id="293" r:id="rId29"/>
    <p:sldId id="294" r:id="rId30"/>
    <p:sldId id="278" r:id="rId31"/>
    <p:sldId id="295" r:id="rId32"/>
    <p:sldId id="296" r:id="rId33"/>
    <p:sldId id="279" r:id="rId34"/>
    <p:sldId id="297" r:id="rId35"/>
    <p:sldId id="298" r:id="rId36"/>
    <p:sldId id="262" r:id="rId37"/>
  </p:sldIdLst>
  <p:sldSz cx="12192000" cy="6858000"/>
  <p:notesSz cx="6858000" cy="9144000"/>
  <p:embeddedFontLst>
    <p:embeddedFont>
      <p:font typeface="Oi" panose="020B0604020202020204" charset="0"/>
      <p:regular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0" roundtripDataSignature="AMtx7mhtyW5ytG2QzhO0bomHZxkHQZwEe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860"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 name="Google Shape;5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45266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09977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05736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123621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031776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95162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75850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14586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06964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106905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00497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41711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10703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054960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29398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93091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30748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164327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24865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36039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68966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2468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21208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1489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49255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83472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79770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293121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86644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0138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6914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169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2168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3569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2286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62084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9"/>
        <p:cNvGrpSpPr/>
        <p:nvPr/>
      </p:nvGrpSpPr>
      <p:grpSpPr>
        <a:xfrm>
          <a:off x="0" y="0"/>
          <a:ext cx="0" cy="0"/>
          <a:chOff x="0" y="0"/>
          <a:chExt cx="0" cy="0"/>
        </a:xfrm>
      </p:grpSpPr>
      <p:sp>
        <p:nvSpPr>
          <p:cNvPr id="30" name="Google Shape;30;p1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2" name="Google Shape;3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5"/>
        <p:cNvGrpSpPr/>
        <p:nvPr/>
      </p:nvGrpSpPr>
      <p:grpSpPr>
        <a:xfrm>
          <a:off x="0" y="0"/>
          <a:ext cx="0" cy="0"/>
          <a:chOff x="0" y="0"/>
          <a:chExt cx="0" cy="0"/>
        </a:xfrm>
      </p:grpSpPr>
      <p:sp>
        <p:nvSpPr>
          <p:cNvPr id="36" name="Google Shape;36;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2"/>
          <p:cNvSpPr>
            <a:spLocks noGrp="1"/>
          </p:cNvSpPr>
          <p:nvPr>
            <p:ph type="pic" idx="2"/>
          </p:nvPr>
        </p:nvSpPr>
        <p:spPr>
          <a:xfrm>
            <a:off x="5183188" y="987425"/>
            <a:ext cx="6172200" cy="4873625"/>
          </a:xfrm>
          <a:prstGeom prst="rect">
            <a:avLst/>
          </a:prstGeom>
          <a:noFill/>
          <a:ln>
            <a:noFill/>
          </a:ln>
        </p:spPr>
      </p:sp>
      <p:sp>
        <p:nvSpPr>
          <p:cNvPr id="38" name="Google Shape;38;p1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9" name="Google Shape;39;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2"/>
        <p:cNvGrpSpPr/>
        <p:nvPr/>
      </p:nvGrpSpPr>
      <p:grpSpPr>
        <a:xfrm>
          <a:off x="0" y="0"/>
          <a:ext cx="0" cy="0"/>
          <a:chOff x="0" y="0"/>
          <a:chExt cx="0" cy="0"/>
        </a:xfrm>
      </p:grpSpPr>
      <p:sp>
        <p:nvSpPr>
          <p:cNvPr id="43" name="Google Shape;43;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8"/>
        <p:cNvGrpSpPr/>
        <p:nvPr/>
      </p:nvGrpSpPr>
      <p:grpSpPr>
        <a:xfrm>
          <a:off x="0" y="0"/>
          <a:ext cx="0" cy="0"/>
          <a:chOff x="0" y="0"/>
          <a:chExt cx="0" cy="0"/>
        </a:xfrm>
      </p:grpSpPr>
      <p:sp>
        <p:nvSpPr>
          <p:cNvPr id="49" name="Google Shape;4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1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
        <p:cNvGrpSpPr/>
        <p:nvPr/>
      </p:nvGrpSpPr>
      <p:grpSpPr>
        <a:xfrm>
          <a:off x="0" y="0"/>
          <a:ext cx="0" cy="0"/>
          <a:chOff x="0" y="0"/>
          <a:chExt cx="0" cy="0"/>
        </a:xfrm>
      </p:grpSpPr>
      <p:sp>
        <p:nvSpPr>
          <p:cNvPr id="21" name="Google Shape;21;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620365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p:nvPr/>
        </p:nvSpPr>
        <p:spPr>
          <a:xfrm>
            <a:off x="0" y="-712232"/>
            <a:ext cx="12192000" cy="369332"/>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2400" b="0" i="0" u="none" strike="noStrike" cap="none">
                <a:solidFill>
                  <a:srgbClr val="D7D7D7"/>
                </a:solidFill>
                <a:latin typeface="Oi"/>
                <a:ea typeface="Oi"/>
                <a:cs typeface="Oi"/>
                <a:sym typeface="Oi"/>
              </a:rPr>
              <a:t>www.9slide.vn</a:t>
            </a:r>
            <a:endParaRPr/>
          </a:p>
        </p:txBody>
      </p:sp>
      <p:sp>
        <p:nvSpPr>
          <p:cNvPr id="7" name="Google Shape;7;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i"/>
                <a:ea typeface="Oi"/>
                <a:cs typeface="Oi"/>
                <a:sym typeface="O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i"/>
                <a:ea typeface="Oi"/>
                <a:cs typeface="Oi"/>
                <a:sym typeface="O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i"/>
                <a:ea typeface="Oi"/>
                <a:cs typeface="Oi"/>
                <a:sym typeface="O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9pPr>
          </a:lstStyle>
          <a:p>
            <a:endParaRPr/>
          </a:p>
        </p:txBody>
      </p:sp>
      <p:sp>
        <p:nvSpPr>
          <p:cNvPr id="9" name="Google Shape;9;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Oi"/>
                <a:ea typeface="Oi"/>
                <a:cs typeface="Oi"/>
                <a:sym typeface="Oi"/>
              </a:defRPr>
            </a:lvl1pPr>
            <a:lvl2pPr marR="0" lvl="1" algn="l" rtl="0">
              <a:spcBef>
                <a:spcPts val="0"/>
              </a:spcBef>
              <a:spcAft>
                <a:spcPts val="0"/>
              </a:spcAft>
              <a:buSzPts val="1400"/>
              <a:buNone/>
              <a:defRPr sz="1800" b="0" i="0" u="none" strike="noStrike" cap="none">
                <a:solidFill>
                  <a:schemeClr val="dk1"/>
                </a:solidFill>
                <a:latin typeface="Oi"/>
                <a:ea typeface="Oi"/>
                <a:cs typeface="Oi"/>
                <a:sym typeface="Oi"/>
              </a:defRPr>
            </a:lvl2pPr>
            <a:lvl3pPr marR="0" lvl="2" algn="l" rtl="0">
              <a:spcBef>
                <a:spcPts val="0"/>
              </a:spcBef>
              <a:spcAft>
                <a:spcPts val="0"/>
              </a:spcAft>
              <a:buSzPts val="1400"/>
              <a:buNone/>
              <a:defRPr sz="1800" b="0" i="0" u="none" strike="noStrike" cap="none">
                <a:solidFill>
                  <a:schemeClr val="dk1"/>
                </a:solidFill>
                <a:latin typeface="Oi"/>
                <a:ea typeface="Oi"/>
                <a:cs typeface="Oi"/>
                <a:sym typeface="Oi"/>
              </a:defRPr>
            </a:lvl3pPr>
            <a:lvl4pPr marR="0" lvl="3" algn="l" rtl="0">
              <a:spcBef>
                <a:spcPts val="0"/>
              </a:spcBef>
              <a:spcAft>
                <a:spcPts val="0"/>
              </a:spcAft>
              <a:buSzPts val="1400"/>
              <a:buNone/>
              <a:defRPr sz="1800" b="0" i="0" u="none" strike="noStrike" cap="none">
                <a:solidFill>
                  <a:schemeClr val="dk1"/>
                </a:solidFill>
                <a:latin typeface="Oi"/>
                <a:ea typeface="Oi"/>
                <a:cs typeface="Oi"/>
                <a:sym typeface="Oi"/>
              </a:defRPr>
            </a:lvl4pPr>
            <a:lvl5pPr marR="0" lvl="4" algn="l" rtl="0">
              <a:spcBef>
                <a:spcPts val="0"/>
              </a:spcBef>
              <a:spcAft>
                <a:spcPts val="0"/>
              </a:spcAft>
              <a:buSzPts val="1400"/>
              <a:buNone/>
              <a:defRPr sz="1800" b="0" i="0" u="none" strike="noStrike" cap="none">
                <a:solidFill>
                  <a:schemeClr val="dk1"/>
                </a:solidFill>
                <a:latin typeface="Oi"/>
                <a:ea typeface="Oi"/>
                <a:cs typeface="Oi"/>
                <a:sym typeface="Oi"/>
              </a:defRPr>
            </a:lvl5pPr>
            <a:lvl6pPr marR="0" lvl="5" algn="l" rtl="0">
              <a:spcBef>
                <a:spcPts val="0"/>
              </a:spcBef>
              <a:spcAft>
                <a:spcPts val="0"/>
              </a:spcAft>
              <a:buSzPts val="1400"/>
              <a:buNone/>
              <a:defRPr sz="1800" b="0" i="0" u="none" strike="noStrike" cap="none">
                <a:solidFill>
                  <a:schemeClr val="dk1"/>
                </a:solidFill>
                <a:latin typeface="Oi"/>
                <a:ea typeface="Oi"/>
                <a:cs typeface="Oi"/>
                <a:sym typeface="Oi"/>
              </a:defRPr>
            </a:lvl6pPr>
            <a:lvl7pPr marR="0" lvl="6" algn="l" rtl="0">
              <a:spcBef>
                <a:spcPts val="0"/>
              </a:spcBef>
              <a:spcAft>
                <a:spcPts val="0"/>
              </a:spcAft>
              <a:buSzPts val="1400"/>
              <a:buNone/>
              <a:defRPr sz="1800" b="0" i="0" u="none" strike="noStrike" cap="none">
                <a:solidFill>
                  <a:schemeClr val="dk1"/>
                </a:solidFill>
                <a:latin typeface="Oi"/>
                <a:ea typeface="Oi"/>
                <a:cs typeface="Oi"/>
                <a:sym typeface="Oi"/>
              </a:defRPr>
            </a:lvl7pPr>
            <a:lvl8pPr marR="0" lvl="7" algn="l" rtl="0">
              <a:spcBef>
                <a:spcPts val="0"/>
              </a:spcBef>
              <a:spcAft>
                <a:spcPts val="0"/>
              </a:spcAft>
              <a:buSzPts val="1400"/>
              <a:buNone/>
              <a:defRPr sz="1800" b="0" i="0" u="none" strike="noStrike" cap="none">
                <a:solidFill>
                  <a:schemeClr val="dk1"/>
                </a:solidFill>
                <a:latin typeface="Oi"/>
                <a:ea typeface="Oi"/>
                <a:cs typeface="Oi"/>
                <a:sym typeface="Oi"/>
              </a:defRPr>
            </a:lvl8pPr>
            <a:lvl9pPr marR="0" lvl="8" algn="l" rtl="0">
              <a:spcBef>
                <a:spcPts val="0"/>
              </a:spcBef>
              <a:spcAft>
                <a:spcPts val="0"/>
              </a:spcAft>
              <a:buSzPts val="1400"/>
              <a:buNone/>
              <a:defRPr sz="1800" b="0" i="0" u="none" strike="noStrike" cap="none">
                <a:solidFill>
                  <a:schemeClr val="dk1"/>
                </a:solidFill>
                <a:latin typeface="Oi"/>
                <a:ea typeface="Oi"/>
                <a:cs typeface="Oi"/>
                <a:sym typeface="Oi"/>
              </a:defRPr>
            </a:lvl9pPr>
          </a:lstStyle>
          <a:p>
            <a:endParaRPr/>
          </a:p>
        </p:txBody>
      </p:sp>
      <p:sp>
        <p:nvSpPr>
          <p:cNvPr id="10" name="Google Shape;10;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Oi"/>
                <a:ea typeface="Oi"/>
                <a:cs typeface="Oi"/>
                <a:sym typeface="Oi"/>
              </a:defRPr>
            </a:lvl1pPr>
            <a:lvl2pPr marR="0" lvl="1" algn="l" rtl="0">
              <a:spcBef>
                <a:spcPts val="0"/>
              </a:spcBef>
              <a:spcAft>
                <a:spcPts val="0"/>
              </a:spcAft>
              <a:buSzPts val="1400"/>
              <a:buNone/>
              <a:defRPr sz="1800" b="0" i="0" u="none" strike="noStrike" cap="none">
                <a:solidFill>
                  <a:schemeClr val="dk1"/>
                </a:solidFill>
                <a:latin typeface="Oi"/>
                <a:ea typeface="Oi"/>
                <a:cs typeface="Oi"/>
                <a:sym typeface="Oi"/>
              </a:defRPr>
            </a:lvl2pPr>
            <a:lvl3pPr marR="0" lvl="2" algn="l" rtl="0">
              <a:spcBef>
                <a:spcPts val="0"/>
              </a:spcBef>
              <a:spcAft>
                <a:spcPts val="0"/>
              </a:spcAft>
              <a:buSzPts val="1400"/>
              <a:buNone/>
              <a:defRPr sz="1800" b="0" i="0" u="none" strike="noStrike" cap="none">
                <a:solidFill>
                  <a:schemeClr val="dk1"/>
                </a:solidFill>
                <a:latin typeface="Oi"/>
                <a:ea typeface="Oi"/>
                <a:cs typeface="Oi"/>
                <a:sym typeface="Oi"/>
              </a:defRPr>
            </a:lvl3pPr>
            <a:lvl4pPr marR="0" lvl="3" algn="l" rtl="0">
              <a:spcBef>
                <a:spcPts val="0"/>
              </a:spcBef>
              <a:spcAft>
                <a:spcPts val="0"/>
              </a:spcAft>
              <a:buSzPts val="1400"/>
              <a:buNone/>
              <a:defRPr sz="1800" b="0" i="0" u="none" strike="noStrike" cap="none">
                <a:solidFill>
                  <a:schemeClr val="dk1"/>
                </a:solidFill>
                <a:latin typeface="Oi"/>
                <a:ea typeface="Oi"/>
                <a:cs typeface="Oi"/>
                <a:sym typeface="Oi"/>
              </a:defRPr>
            </a:lvl4pPr>
            <a:lvl5pPr marR="0" lvl="4" algn="l" rtl="0">
              <a:spcBef>
                <a:spcPts val="0"/>
              </a:spcBef>
              <a:spcAft>
                <a:spcPts val="0"/>
              </a:spcAft>
              <a:buSzPts val="1400"/>
              <a:buNone/>
              <a:defRPr sz="1800" b="0" i="0" u="none" strike="noStrike" cap="none">
                <a:solidFill>
                  <a:schemeClr val="dk1"/>
                </a:solidFill>
                <a:latin typeface="Oi"/>
                <a:ea typeface="Oi"/>
                <a:cs typeface="Oi"/>
                <a:sym typeface="Oi"/>
              </a:defRPr>
            </a:lvl5pPr>
            <a:lvl6pPr marR="0" lvl="5" algn="l" rtl="0">
              <a:spcBef>
                <a:spcPts val="0"/>
              </a:spcBef>
              <a:spcAft>
                <a:spcPts val="0"/>
              </a:spcAft>
              <a:buSzPts val="1400"/>
              <a:buNone/>
              <a:defRPr sz="1800" b="0" i="0" u="none" strike="noStrike" cap="none">
                <a:solidFill>
                  <a:schemeClr val="dk1"/>
                </a:solidFill>
                <a:latin typeface="Oi"/>
                <a:ea typeface="Oi"/>
                <a:cs typeface="Oi"/>
                <a:sym typeface="Oi"/>
              </a:defRPr>
            </a:lvl6pPr>
            <a:lvl7pPr marR="0" lvl="6" algn="l" rtl="0">
              <a:spcBef>
                <a:spcPts val="0"/>
              </a:spcBef>
              <a:spcAft>
                <a:spcPts val="0"/>
              </a:spcAft>
              <a:buSzPts val="1400"/>
              <a:buNone/>
              <a:defRPr sz="1800" b="0" i="0" u="none" strike="noStrike" cap="none">
                <a:solidFill>
                  <a:schemeClr val="dk1"/>
                </a:solidFill>
                <a:latin typeface="Oi"/>
                <a:ea typeface="Oi"/>
                <a:cs typeface="Oi"/>
                <a:sym typeface="Oi"/>
              </a:defRPr>
            </a:lvl7pPr>
            <a:lvl8pPr marR="0" lvl="7" algn="l" rtl="0">
              <a:spcBef>
                <a:spcPts val="0"/>
              </a:spcBef>
              <a:spcAft>
                <a:spcPts val="0"/>
              </a:spcAft>
              <a:buSzPts val="1400"/>
              <a:buNone/>
              <a:defRPr sz="1800" b="0" i="0" u="none" strike="noStrike" cap="none">
                <a:solidFill>
                  <a:schemeClr val="dk1"/>
                </a:solidFill>
                <a:latin typeface="Oi"/>
                <a:ea typeface="Oi"/>
                <a:cs typeface="Oi"/>
                <a:sym typeface="Oi"/>
              </a:defRPr>
            </a:lvl8pPr>
            <a:lvl9pPr marR="0" lvl="8" algn="l" rtl="0">
              <a:spcBef>
                <a:spcPts val="0"/>
              </a:spcBef>
              <a:spcAft>
                <a:spcPts val="0"/>
              </a:spcAft>
              <a:buSzPts val="1400"/>
              <a:buNone/>
              <a:defRPr sz="1800" b="0" i="0" u="none" strike="noStrike" cap="none">
                <a:solidFill>
                  <a:schemeClr val="dk1"/>
                </a:solidFill>
                <a:latin typeface="Oi"/>
                <a:ea typeface="Oi"/>
                <a:cs typeface="Oi"/>
                <a:sym typeface="Oi"/>
              </a:defRPr>
            </a:lvl9pPr>
          </a:lstStyle>
          <a:p>
            <a:endParaRPr/>
          </a:p>
        </p:txBody>
      </p:sp>
      <p:sp>
        <p:nvSpPr>
          <p:cNvPr id="11" name="Google Shape;11;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Oi"/>
                <a:ea typeface="Oi"/>
                <a:cs typeface="Oi"/>
                <a:sym typeface="Oi"/>
              </a:defRPr>
            </a:lvl1pPr>
            <a:lvl2pPr marL="0" marR="0" lvl="1" indent="0" algn="r" rtl="0">
              <a:spcBef>
                <a:spcPts val="0"/>
              </a:spcBef>
              <a:buNone/>
              <a:defRPr sz="1200" b="0" i="0" u="none" strike="noStrike" cap="none">
                <a:solidFill>
                  <a:srgbClr val="888888"/>
                </a:solidFill>
                <a:latin typeface="Oi"/>
                <a:ea typeface="Oi"/>
                <a:cs typeface="Oi"/>
                <a:sym typeface="Oi"/>
              </a:defRPr>
            </a:lvl2pPr>
            <a:lvl3pPr marL="0" marR="0" lvl="2" indent="0" algn="r" rtl="0">
              <a:spcBef>
                <a:spcPts val="0"/>
              </a:spcBef>
              <a:buNone/>
              <a:defRPr sz="1200" b="0" i="0" u="none" strike="noStrike" cap="none">
                <a:solidFill>
                  <a:srgbClr val="888888"/>
                </a:solidFill>
                <a:latin typeface="Oi"/>
                <a:ea typeface="Oi"/>
                <a:cs typeface="Oi"/>
                <a:sym typeface="Oi"/>
              </a:defRPr>
            </a:lvl3pPr>
            <a:lvl4pPr marL="0" marR="0" lvl="3" indent="0" algn="r" rtl="0">
              <a:spcBef>
                <a:spcPts val="0"/>
              </a:spcBef>
              <a:buNone/>
              <a:defRPr sz="1200" b="0" i="0" u="none" strike="noStrike" cap="none">
                <a:solidFill>
                  <a:srgbClr val="888888"/>
                </a:solidFill>
                <a:latin typeface="Oi"/>
                <a:ea typeface="Oi"/>
                <a:cs typeface="Oi"/>
                <a:sym typeface="Oi"/>
              </a:defRPr>
            </a:lvl4pPr>
            <a:lvl5pPr marL="0" marR="0" lvl="4" indent="0" algn="r" rtl="0">
              <a:spcBef>
                <a:spcPts val="0"/>
              </a:spcBef>
              <a:buNone/>
              <a:defRPr sz="1200" b="0" i="0" u="none" strike="noStrike" cap="none">
                <a:solidFill>
                  <a:srgbClr val="888888"/>
                </a:solidFill>
                <a:latin typeface="Oi"/>
                <a:ea typeface="Oi"/>
                <a:cs typeface="Oi"/>
                <a:sym typeface="Oi"/>
              </a:defRPr>
            </a:lvl5pPr>
            <a:lvl6pPr marL="0" marR="0" lvl="5" indent="0" algn="r" rtl="0">
              <a:spcBef>
                <a:spcPts val="0"/>
              </a:spcBef>
              <a:buNone/>
              <a:defRPr sz="1200" b="0" i="0" u="none" strike="noStrike" cap="none">
                <a:solidFill>
                  <a:srgbClr val="888888"/>
                </a:solidFill>
                <a:latin typeface="Oi"/>
                <a:ea typeface="Oi"/>
                <a:cs typeface="Oi"/>
                <a:sym typeface="Oi"/>
              </a:defRPr>
            </a:lvl6pPr>
            <a:lvl7pPr marL="0" marR="0" lvl="6" indent="0" algn="r" rtl="0">
              <a:spcBef>
                <a:spcPts val="0"/>
              </a:spcBef>
              <a:buNone/>
              <a:defRPr sz="1200" b="0" i="0" u="none" strike="noStrike" cap="none">
                <a:solidFill>
                  <a:srgbClr val="888888"/>
                </a:solidFill>
                <a:latin typeface="Oi"/>
                <a:ea typeface="Oi"/>
                <a:cs typeface="Oi"/>
                <a:sym typeface="Oi"/>
              </a:defRPr>
            </a:lvl7pPr>
            <a:lvl8pPr marL="0" marR="0" lvl="7" indent="0" algn="r" rtl="0">
              <a:spcBef>
                <a:spcPts val="0"/>
              </a:spcBef>
              <a:buNone/>
              <a:defRPr sz="1200" b="0" i="0" u="none" strike="noStrike" cap="none">
                <a:solidFill>
                  <a:srgbClr val="888888"/>
                </a:solidFill>
                <a:latin typeface="Oi"/>
                <a:ea typeface="Oi"/>
                <a:cs typeface="Oi"/>
                <a:sym typeface="Oi"/>
              </a:defRPr>
            </a:lvl8pPr>
            <a:lvl9pPr marL="0" marR="0" lvl="8" indent="0" algn="r" rtl="0">
              <a:spcBef>
                <a:spcPts val="0"/>
              </a:spcBef>
              <a:buNone/>
              <a:defRPr sz="1200" b="0" i="0" u="none" strike="noStrike" cap="none">
                <a:solidFill>
                  <a:srgbClr val="888888"/>
                </a:solidFill>
                <a:latin typeface="Oi"/>
                <a:ea typeface="Oi"/>
                <a:cs typeface="Oi"/>
                <a:sym typeface="Oi"/>
              </a:defRPr>
            </a:lvl9pPr>
          </a:lstStyle>
          <a:p>
            <a:pPr marL="0" lvl="0" indent="0" algn="r" rtl="0">
              <a:spcBef>
                <a:spcPts val="0"/>
              </a:spcBef>
              <a:spcAft>
                <a:spcPts val="0"/>
              </a:spcAft>
              <a:buNone/>
            </a:pPr>
            <a:fld id="{00000000-1234-1234-1234-123412341234}" type="slidenum">
              <a:rPr lang="en-US"/>
              <a:t>‹#›</a:t>
            </a:fld>
            <a:endParaRPr/>
          </a:p>
        </p:txBody>
      </p:sp>
      <p:sp>
        <p:nvSpPr>
          <p:cNvPr id="12" name="Google Shape;12;p8"/>
          <p:cNvSpPr/>
          <p:nvPr/>
        </p:nvSpPr>
        <p:spPr>
          <a:xfrm>
            <a:off x="-23164800" y="-1303020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3" name="Google Shape;13;p8"/>
          <p:cNvSpPr/>
          <p:nvPr/>
        </p:nvSpPr>
        <p:spPr>
          <a:xfrm>
            <a:off x="34961778" y="-1303020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4" name="Google Shape;14;p8"/>
          <p:cNvSpPr/>
          <p:nvPr/>
        </p:nvSpPr>
        <p:spPr>
          <a:xfrm>
            <a:off x="34961778" y="1949318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5" name="Google Shape;15;p8"/>
          <p:cNvSpPr/>
          <p:nvPr/>
        </p:nvSpPr>
        <p:spPr>
          <a:xfrm>
            <a:off x="-23164800" y="1949318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grpSp>
        <p:nvGrpSpPr>
          <p:cNvPr id="16" name="Google Shape;16;p8"/>
          <p:cNvGrpSpPr/>
          <p:nvPr/>
        </p:nvGrpSpPr>
        <p:grpSpPr>
          <a:xfrm>
            <a:off x="-2202100" y="-2224223"/>
            <a:ext cx="16596200" cy="11284323"/>
            <a:chOff x="-2202100" y="-2224223"/>
            <a:chExt cx="16596200" cy="11284323"/>
          </a:xfrm>
        </p:grpSpPr>
        <p:sp>
          <p:nvSpPr>
            <p:cNvPr id="17" name="Google Shape;17;p8"/>
            <p:cNvSpPr/>
            <p:nvPr/>
          </p:nvSpPr>
          <p:spPr>
            <a:xfrm>
              <a:off x="4851540" y="8494776"/>
              <a:ext cx="2488920" cy="565324"/>
            </a:xfrm>
            <a:prstGeom prst="rect">
              <a:avLst/>
            </a:prstGeom>
            <a:noFill/>
            <a:ln w="21575"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Oi"/>
                <a:ea typeface="Oi"/>
                <a:cs typeface="Oi"/>
                <a:sym typeface="Oi"/>
              </a:endParaRPr>
            </a:p>
          </p:txBody>
        </p:sp>
        <p:sp>
          <p:nvSpPr>
            <p:cNvPr id="18" name="Google Shape;18;p8"/>
            <p:cNvSpPr/>
            <p:nvPr/>
          </p:nvSpPr>
          <p:spPr>
            <a:xfrm>
              <a:off x="5006988" y="8647176"/>
              <a:ext cx="2178025" cy="260524"/>
            </a:xfrm>
            <a:custGeom>
              <a:avLst/>
              <a:gdLst/>
              <a:ahLst/>
              <a:cxnLst/>
              <a:rect l="l" t="t" r="r" b="b"/>
              <a:pathLst>
                <a:path w="2178025" h="260524" extrusionOk="0">
                  <a:moveTo>
                    <a:pt x="1807648" y="222182"/>
                  </a:moveTo>
                  <a:cubicBezTo>
                    <a:pt x="1814010" y="222182"/>
                    <a:pt x="1818838" y="223968"/>
                    <a:pt x="1822130" y="227540"/>
                  </a:cubicBezTo>
                  <a:cubicBezTo>
                    <a:pt x="1825423" y="231111"/>
                    <a:pt x="1827070" y="235576"/>
                    <a:pt x="1827070" y="240934"/>
                  </a:cubicBezTo>
                  <a:cubicBezTo>
                    <a:pt x="1827070" y="246069"/>
                    <a:pt x="1825423" y="250366"/>
                    <a:pt x="1822130" y="253826"/>
                  </a:cubicBezTo>
                  <a:cubicBezTo>
                    <a:pt x="1818838" y="257287"/>
                    <a:pt x="1814010" y="259017"/>
                    <a:pt x="1807648" y="259017"/>
                  </a:cubicBezTo>
                  <a:cubicBezTo>
                    <a:pt x="1801285" y="259017"/>
                    <a:pt x="1796513" y="257287"/>
                    <a:pt x="1793332" y="253826"/>
                  </a:cubicBezTo>
                  <a:cubicBezTo>
                    <a:pt x="1790151" y="250366"/>
                    <a:pt x="1788560" y="246069"/>
                    <a:pt x="1788560" y="240934"/>
                  </a:cubicBezTo>
                  <a:cubicBezTo>
                    <a:pt x="1788560" y="235576"/>
                    <a:pt x="1790151" y="231111"/>
                    <a:pt x="1793332" y="227540"/>
                  </a:cubicBezTo>
                  <a:cubicBezTo>
                    <a:pt x="1796513" y="223968"/>
                    <a:pt x="1801285" y="222182"/>
                    <a:pt x="1807648" y="222182"/>
                  </a:cubicBezTo>
                  <a:close/>
                  <a:moveTo>
                    <a:pt x="807523" y="222182"/>
                  </a:moveTo>
                  <a:cubicBezTo>
                    <a:pt x="813885" y="222182"/>
                    <a:pt x="818713" y="223968"/>
                    <a:pt x="822005" y="227540"/>
                  </a:cubicBezTo>
                  <a:cubicBezTo>
                    <a:pt x="825298" y="231111"/>
                    <a:pt x="826945" y="235576"/>
                    <a:pt x="826945" y="240934"/>
                  </a:cubicBezTo>
                  <a:cubicBezTo>
                    <a:pt x="826945" y="246069"/>
                    <a:pt x="825298" y="250366"/>
                    <a:pt x="822005" y="253826"/>
                  </a:cubicBezTo>
                  <a:cubicBezTo>
                    <a:pt x="818713" y="257287"/>
                    <a:pt x="813885" y="259017"/>
                    <a:pt x="807523" y="259017"/>
                  </a:cubicBezTo>
                  <a:cubicBezTo>
                    <a:pt x="801160" y="259017"/>
                    <a:pt x="796388" y="257287"/>
                    <a:pt x="793207" y="253826"/>
                  </a:cubicBezTo>
                  <a:cubicBezTo>
                    <a:pt x="790026" y="250366"/>
                    <a:pt x="788435" y="246069"/>
                    <a:pt x="788435" y="240934"/>
                  </a:cubicBezTo>
                  <a:cubicBezTo>
                    <a:pt x="788435" y="235576"/>
                    <a:pt x="790026" y="231111"/>
                    <a:pt x="793207" y="227540"/>
                  </a:cubicBezTo>
                  <a:cubicBezTo>
                    <a:pt x="796388" y="223968"/>
                    <a:pt x="801160" y="222182"/>
                    <a:pt x="807523" y="222182"/>
                  </a:cubicBezTo>
                  <a:close/>
                  <a:moveTo>
                    <a:pt x="1488076" y="98952"/>
                  </a:moveTo>
                  <a:cubicBezTo>
                    <a:pt x="1472896" y="98952"/>
                    <a:pt x="1461064" y="104812"/>
                    <a:pt x="1452581" y="116532"/>
                  </a:cubicBezTo>
                  <a:cubicBezTo>
                    <a:pt x="1444098" y="128253"/>
                    <a:pt x="1439856" y="145610"/>
                    <a:pt x="1439856" y="168604"/>
                  </a:cubicBezTo>
                  <a:cubicBezTo>
                    <a:pt x="1439856" y="189142"/>
                    <a:pt x="1444098" y="205215"/>
                    <a:pt x="1452581" y="216824"/>
                  </a:cubicBezTo>
                  <a:cubicBezTo>
                    <a:pt x="1461064" y="228433"/>
                    <a:pt x="1472784" y="234237"/>
                    <a:pt x="1487741" y="234237"/>
                  </a:cubicBezTo>
                  <a:cubicBezTo>
                    <a:pt x="1507387" y="234237"/>
                    <a:pt x="1521730" y="225419"/>
                    <a:pt x="1530771" y="207783"/>
                  </a:cubicBezTo>
                  <a:lnTo>
                    <a:pt x="1530771" y="124569"/>
                  </a:lnTo>
                  <a:cubicBezTo>
                    <a:pt x="1521507" y="107491"/>
                    <a:pt x="1507275" y="98952"/>
                    <a:pt x="1488076" y="98952"/>
                  </a:cubicBezTo>
                  <a:close/>
                  <a:moveTo>
                    <a:pt x="1678241" y="98115"/>
                  </a:moveTo>
                  <a:cubicBezTo>
                    <a:pt x="1665740" y="98115"/>
                    <a:pt x="1655248" y="102663"/>
                    <a:pt x="1646764" y="111761"/>
                  </a:cubicBezTo>
                  <a:cubicBezTo>
                    <a:pt x="1638281" y="120858"/>
                    <a:pt x="1633035" y="133610"/>
                    <a:pt x="1631026" y="150019"/>
                  </a:cubicBezTo>
                  <a:lnTo>
                    <a:pt x="1721774" y="150019"/>
                  </a:lnTo>
                  <a:lnTo>
                    <a:pt x="1721774" y="147675"/>
                  </a:lnTo>
                  <a:cubicBezTo>
                    <a:pt x="1720881" y="131936"/>
                    <a:pt x="1716639" y="119742"/>
                    <a:pt x="1709049" y="111091"/>
                  </a:cubicBezTo>
                  <a:cubicBezTo>
                    <a:pt x="1701459" y="102440"/>
                    <a:pt x="1691190" y="98115"/>
                    <a:pt x="1678241" y="98115"/>
                  </a:cubicBezTo>
                  <a:close/>
                  <a:moveTo>
                    <a:pt x="1855700" y="76014"/>
                  </a:moveTo>
                  <a:lnTo>
                    <a:pt x="1887345" y="76014"/>
                  </a:lnTo>
                  <a:lnTo>
                    <a:pt x="1933389" y="215150"/>
                  </a:lnTo>
                  <a:lnTo>
                    <a:pt x="1978260" y="76014"/>
                  </a:lnTo>
                  <a:lnTo>
                    <a:pt x="2009905" y="76014"/>
                  </a:lnTo>
                  <a:lnTo>
                    <a:pt x="1944941" y="257175"/>
                  </a:lnTo>
                  <a:lnTo>
                    <a:pt x="1921334" y="257175"/>
                  </a:lnTo>
                  <a:close/>
                  <a:moveTo>
                    <a:pt x="1333370" y="76014"/>
                  </a:moveTo>
                  <a:lnTo>
                    <a:pt x="1364344" y="76014"/>
                  </a:lnTo>
                  <a:lnTo>
                    <a:pt x="1364344" y="257175"/>
                  </a:lnTo>
                  <a:lnTo>
                    <a:pt x="1333370" y="257175"/>
                  </a:lnTo>
                  <a:close/>
                  <a:moveTo>
                    <a:pt x="514350" y="76014"/>
                  </a:moveTo>
                  <a:lnTo>
                    <a:pt x="545157" y="76014"/>
                  </a:lnTo>
                  <a:lnTo>
                    <a:pt x="580820" y="211634"/>
                  </a:lnTo>
                  <a:lnTo>
                    <a:pt x="623013" y="76014"/>
                  </a:lnTo>
                  <a:lnTo>
                    <a:pt x="647960" y="76014"/>
                  </a:lnTo>
                  <a:lnTo>
                    <a:pt x="690990" y="214480"/>
                  </a:lnTo>
                  <a:lnTo>
                    <a:pt x="725816" y="76014"/>
                  </a:lnTo>
                  <a:lnTo>
                    <a:pt x="756791" y="76014"/>
                  </a:lnTo>
                  <a:lnTo>
                    <a:pt x="704050" y="257175"/>
                  </a:lnTo>
                  <a:lnTo>
                    <a:pt x="678935" y="257175"/>
                  </a:lnTo>
                  <a:lnTo>
                    <a:pt x="634901" y="119881"/>
                  </a:lnTo>
                  <a:lnTo>
                    <a:pt x="592038" y="257175"/>
                  </a:lnTo>
                  <a:lnTo>
                    <a:pt x="566923" y="257175"/>
                  </a:lnTo>
                  <a:close/>
                  <a:moveTo>
                    <a:pt x="257175" y="76014"/>
                  </a:moveTo>
                  <a:lnTo>
                    <a:pt x="287982" y="76014"/>
                  </a:lnTo>
                  <a:lnTo>
                    <a:pt x="323645" y="211634"/>
                  </a:lnTo>
                  <a:lnTo>
                    <a:pt x="365838" y="76014"/>
                  </a:lnTo>
                  <a:lnTo>
                    <a:pt x="390785" y="76014"/>
                  </a:lnTo>
                  <a:lnTo>
                    <a:pt x="433815" y="214480"/>
                  </a:lnTo>
                  <a:lnTo>
                    <a:pt x="468641" y="76014"/>
                  </a:lnTo>
                  <a:lnTo>
                    <a:pt x="499616" y="76014"/>
                  </a:lnTo>
                  <a:lnTo>
                    <a:pt x="446875" y="257175"/>
                  </a:lnTo>
                  <a:lnTo>
                    <a:pt x="421760" y="257175"/>
                  </a:lnTo>
                  <a:lnTo>
                    <a:pt x="377726" y="119881"/>
                  </a:lnTo>
                  <a:lnTo>
                    <a:pt x="334863" y="257175"/>
                  </a:lnTo>
                  <a:lnTo>
                    <a:pt x="309748" y="257175"/>
                  </a:lnTo>
                  <a:close/>
                  <a:moveTo>
                    <a:pt x="0" y="76014"/>
                  </a:moveTo>
                  <a:lnTo>
                    <a:pt x="30807" y="76014"/>
                  </a:lnTo>
                  <a:lnTo>
                    <a:pt x="66470" y="211634"/>
                  </a:lnTo>
                  <a:lnTo>
                    <a:pt x="108663" y="76014"/>
                  </a:lnTo>
                  <a:lnTo>
                    <a:pt x="133610" y="76014"/>
                  </a:lnTo>
                  <a:lnTo>
                    <a:pt x="176640" y="214480"/>
                  </a:lnTo>
                  <a:lnTo>
                    <a:pt x="211466" y="76014"/>
                  </a:lnTo>
                  <a:lnTo>
                    <a:pt x="242441" y="76014"/>
                  </a:lnTo>
                  <a:lnTo>
                    <a:pt x="189700" y="257175"/>
                  </a:lnTo>
                  <a:lnTo>
                    <a:pt x="164585" y="257175"/>
                  </a:lnTo>
                  <a:lnTo>
                    <a:pt x="120551" y="119881"/>
                  </a:lnTo>
                  <a:lnTo>
                    <a:pt x="77688" y="257175"/>
                  </a:lnTo>
                  <a:lnTo>
                    <a:pt x="52573" y="257175"/>
                  </a:lnTo>
                  <a:close/>
                  <a:moveTo>
                    <a:pt x="2120094" y="72666"/>
                  </a:moveTo>
                  <a:cubicBezTo>
                    <a:pt x="2158380" y="72666"/>
                    <a:pt x="2177690" y="94264"/>
                    <a:pt x="2178025" y="137461"/>
                  </a:cubicBezTo>
                  <a:lnTo>
                    <a:pt x="2178025" y="257175"/>
                  </a:lnTo>
                  <a:lnTo>
                    <a:pt x="2147050" y="257175"/>
                  </a:lnTo>
                  <a:lnTo>
                    <a:pt x="2147050" y="137294"/>
                  </a:lnTo>
                  <a:cubicBezTo>
                    <a:pt x="2146938" y="124234"/>
                    <a:pt x="2143953" y="114579"/>
                    <a:pt x="2138092" y="108328"/>
                  </a:cubicBezTo>
                  <a:cubicBezTo>
                    <a:pt x="2132232" y="102077"/>
                    <a:pt x="2123107" y="98952"/>
                    <a:pt x="2110717" y="98952"/>
                  </a:cubicBezTo>
                  <a:cubicBezTo>
                    <a:pt x="2100671" y="98952"/>
                    <a:pt x="2091853" y="101631"/>
                    <a:pt x="2084263" y="106989"/>
                  </a:cubicBezTo>
                  <a:cubicBezTo>
                    <a:pt x="2076673" y="112347"/>
                    <a:pt x="2070757" y="119379"/>
                    <a:pt x="2066515" y="128085"/>
                  </a:cubicBezTo>
                  <a:lnTo>
                    <a:pt x="2066515" y="257175"/>
                  </a:lnTo>
                  <a:lnTo>
                    <a:pt x="2035541" y="257175"/>
                  </a:lnTo>
                  <a:lnTo>
                    <a:pt x="2035541" y="76014"/>
                  </a:lnTo>
                  <a:lnTo>
                    <a:pt x="2064841" y="76014"/>
                  </a:lnTo>
                  <a:lnTo>
                    <a:pt x="2065846" y="98785"/>
                  </a:lnTo>
                  <a:cubicBezTo>
                    <a:pt x="2079687" y="81372"/>
                    <a:pt x="2097769" y="72666"/>
                    <a:pt x="2120094" y="72666"/>
                  </a:cubicBezTo>
                  <a:close/>
                  <a:moveTo>
                    <a:pt x="1678241" y="72666"/>
                  </a:moveTo>
                  <a:cubicBezTo>
                    <a:pt x="1701794" y="72666"/>
                    <a:pt x="1720099" y="80423"/>
                    <a:pt x="1733159" y="95938"/>
                  </a:cubicBezTo>
                  <a:cubicBezTo>
                    <a:pt x="1746219" y="111454"/>
                    <a:pt x="1752749" y="133666"/>
                    <a:pt x="1752749" y="162576"/>
                  </a:cubicBezTo>
                  <a:lnTo>
                    <a:pt x="1752749" y="175468"/>
                  </a:lnTo>
                  <a:lnTo>
                    <a:pt x="1630021" y="175468"/>
                  </a:lnTo>
                  <a:cubicBezTo>
                    <a:pt x="1630468" y="193328"/>
                    <a:pt x="1635686" y="207755"/>
                    <a:pt x="1645676" y="218749"/>
                  </a:cubicBezTo>
                  <a:cubicBezTo>
                    <a:pt x="1655666" y="229744"/>
                    <a:pt x="1668363" y="235241"/>
                    <a:pt x="1683767" y="235241"/>
                  </a:cubicBezTo>
                  <a:cubicBezTo>
                    <a:pt x="1694706" y="235241"/>
                    <a:pt x="1703970" y="233009"/>
                    <a:pt x="1711560" y="228544"/>
                  </a:cubicBezTo>
                  <a:cubicBezTo>
                    <a:pt x="1719151" y="224079"/>
                    <a:pt x="1725792" y="218163"/>
                    <a:pt x="1731485" y="210796"/>
                  </a:cubicBezTo>
                  <a:lnTo>
                    <a:pt x="1750405" y="225530"/>
                  </a:lnTo>
                  <a:cubicBezTo>
                    <a:pt x="1735224" y="248859"/>
                    <a:pt x="1712453" y="260524"/>
                    <a:pt x="1682092" y="260524"/>
                  </a:cubicBezTo>
                  <a:cubicBezTo>
                    <a:pt x="1657536" y="260524"/>
                    <a:pt x="1637556" y="252459"/>
                    <a:pt x="1622152" y="236330"/>
                  </a:cubicBezTo>
                  <a:cubicBezTo>
                    <a:pt x="1606748" y="220201"/>
                    <a:pt x="1599046" y="198630"/>
                    <a:pt x="1599046" y="171617"/>
                  </a:cubicBezTo>
                  <a:lnTo>
                    <a:pt x="1599046" y="165925"/>
                  </a:lnTo>
                  <a:cubicBezTo>
                    <a:pt x="1599046" y="147954"/>
                    <a:pt x="1602479" y="131908"/>
                    <a:pt x="1609343" y="117788"/>
                  </a:cubicBezTo>
                  <a:cubicBezTo>
                    <a:pt x="1616208" y="103668"/>
                    <a:pt x="1625807" y="92618"/>
                    <a:pt x="1638142" y="84637"/>
                  </a:cubicBezTo>
                  <a:cubicBezTo>
                    <a:pt x="1650476" y="76656"/>
                    <a:pt x="1663842" y="72666"/>
                    <a:pt x="1678241" y="72666"/>
                  </a:cubicBezTo>
                  <a:close/>
                  <a:moveTo>
                    <a:pt x="1129624" y="72666"/>
                  </a:moveTo>
                  <a:cubicBezTo>
                    <a:pt x="1150162" y="72666"/>
                    <a:pt x="1166822" y="77968"/>
                    <a:pt x="1179602" y="88572"/>
                  </a:cubicBezTo>
                  <a:cubicBezTo>
                    <a:pt x="1192383" y="99175"/>
                    <a:pt x="1198773" y="112737"/>
                    <a:pt x="1198773" y="129257"/>
                  </a:cubicBezTo>
                  <a:lnTo>
                    <a:pt x="1167631" y="129257"/>
                  </a:lnTo>
                  <a:cubicBezTo>
                    <a:pt x="1167631" y="120774"/>
                    <a:pt x="1164031" y="113463"/>
                    <a:pt x="1156831" y="107324"/>
                  </a:cubicBezTo>
                  <a:cubicBezTo>
                    <a:pt x="1149632" y="101185"/>
                    <a:pt x="1140563" y="98115"/>
                    <a:pt x="1129624" y="98115"/>
                  </a:cubicBezTo>
                  <a:cubicBezTo>
                    <a:pt x="1118350" y="98115"/>
                    <a:pt x="1109532" y="100571"/>
                    <a:pt x="1103170" y="105482"/>
                  </a:cubicBezTo>
                  <a:cubicBezTo>
                    <a:pt x="1096807" y="110393"/>
                    <a:pt x="1093626" y="116811"/>
                    <a:pt x="1093626" y="124737"/>
                  </a:cubicBezTo>
                  <a:cubicBezTo>
                    <a:pt x="1093626" y="132215"/>
                    <a:pt x="1096584" y="137852"/>
                    <a:pt x="1102500" y="141647"/>
                  </a:cubicBezTo>
                  <a:cubicBezTo>
                    <a:pt x="1108416" y="145442"/>
                    <a:pt x="1119104" y="149070"/>
                    <a:pt x="1134563" y="152530"/>
                  </a:cubicBezTo>
                  <a:cubicBezTo>
                    <a:pt x="1150023" y="155990"/>
                    <a:pt x="1162552" y="160120"/>
                    <a:pt x="1172151" y="164920"/>
                  </a:cubicBezTo>
                  <a:cubicBezTo>
                    <a:pt x="1181751" y="169720"/>
                    <a:pt x="1188867" y="175496"/>
                    <a:pt x="1193499" y="182249"/>
                  </a:cubicBezTo>
                  <a:cubicBezTo>
                    <a:pt x="1198131" y="189002"/>
                    <a:pt x="1200447" y="197234"/>
                    <a:pt x="1200447" y="206945"/>
                  </a:cubicBezTo>
                  <a:cubicBezTo>
                    <a:pt x="1200447" y="223131"/>
                    <a:pt x="1193973" y="236107"/>
                    <a:pt x="1181025" y="245873"/>
                  </a:cubicBezTo>
                  <a:cubicBezTo>
                    <a:pt x="1168077" y="255640"/>
                    <a:pt x="1151278" y="260524"/>
                    <a:pt x="1130628" y="260524"/>
                  </a:cubicBezTo>
                  <a:cubicBezTo>
                    <a:pt x="1116118" y="260524"/>
                    <a:pt x="1103281" y="257956"/>
                    <a:pt x="1092119" y="252822"/>
                  </a:cubicBezTo>
                  <a:cubicBezTo>
                    <a:pt x="1080957" y="247687"/>
                    <a:pt x="1072223" y="240516"/>
                    <a:pt x="1065916" y="231307"/>
                  </a:cubicBezTo>
                  <a:cubicBezTo>
                    <a:pt x="1059610" y="222098"/>
                    <a:pt x="1056456" y="212136"/>
                    <a:pt x="1056456" y="201420"/>
                  </a:cubicBezTo>
                  <a:lnTo>
                    <a:pt x="1087431" y="201420"/>
                  </a:lnTo>
                  <a:cubicBezTo>
                    <a:pt x="1087989" y="211801"/>
                    <a:pt x="1092147" y="220033"/>
                    <a:pt x="1099905" y="226116"/>
                  </a:cubicBezTo>
                  <a:cubicBezTo>
                    <a:pt x="1107662" y="232200"/>
                    <a:pt x="1117904" y="235241"/>
                    <a:pt x="1130628" y="235241"/>
                  </a:cubicBezTo>
                  <a:cubicBezTo>
                    <a:pt x="1142349" y="235241"/>
                    <a:pt x="1151753" y="232869"/>
                    <a:pt x="1158841" y="228126"/>
                  </a:cubicBezTo>
                  <a:cubicBezTo>
                    <a:pt x="1165929" y="223382"/>
                    <a:pt x="1169473" y="217047"/>
                    <a:pt x="1169473" y="209122"/>
                  </a:cubicBezTo>
                  <a:cubicBezTo>
                    <a:pt x="1169473" y="200751"/>
                    <a:pt x="1166319" y="194249"/>
                    <a:pt x="1160013" y="189616"/>
                  </a:cubicBezTo>
                  <a:cubicBezTo>
                    <a:pt x="1153706" y="184984"/>
                    <a:pt x="1142711" y="180994"/>
                    <a:pt x="1127029" y="177645"/>
                  </a:cubicBezTo>
                  <a:cubicBezTo>
                    <a:pt x="1111346" y="174296"/>
                    <a:pt x="1098900" y="170278"/>
                    <a:pt x="1089691" y="165590"/>
                  </a:cubicBezTo>
                  <a:cubicBezTo>
                    <a:pt x="1080483" y="160902"/>
                    <a:pt x="1073674" y="155321"/>
                    <a:pt x="1069265" y="148847"/>
                  </a:cubicBezTo>
                  <a:cubicBezTo>
                    <a:pt x="1064856" y="142373"/>
                    <a:pt x="1062651" y="134671"/>
                    <a:pt x="1062651" y="125741"/>
                  </a:cubicBezTo>
                  <a:cubicBezTo>
                    <a:pt x="1062651" y="110896"/>
                    <a:pt x="1068930" y="98338"/>
                    <a:pt x="1081487" y="88069"/>
                  </a:cubicBezTo>
                  <a:cubicBezTo>
                    <a:pt x="1094045" y="77800"/>
                    <a:pt x="1110090" y="72666"/>
                    <a:pt x="1129624" y="72666"/>
                  </a:cubicBezTo>
                  <a:close/>
                  <a:moveTo>
                    <a:pt x="942472" y="35831"/>
                  </a:moveTo>
                  <a:cubicBezTo>
                    <a:pt x="928855" y="35831"/>
                    <a:pt x="917916" y="41049"/>
                    <a:pt x="909656" y="51485"/>
                  </a:cubicBezTo>
                  <a:cubicBezTo>
                    <a:pt x="901396" y="61922"/>
                    <a:pt x="897266" y="75679"/>
                    <a:pt x="897266" y="92757"/>
                  </a:cubicBezTo>
                  <a:cubicBezTo>
                    <a:pt x="897266" y="109389"/>
                    <a:pt x="901256" y="123090"/>
                    <a:pt x="909237" y="133862"/>
                  </a:cubicBezTo>
                  <a:cubicBezTo>
                    <a:pt x="917218" y="144633"/>
                    <a:pt x="927906" y="150019"/>
                    <a:pt x="941300" y="150019"/>
                  </a:cubicBezTo>
                  <a:cubicBezTo>
                    <a:pt x="951681" y="150019"/>
                    <a:pt x="961253" y="146838"/>
                    <a:pt x="970015" y="140475"/>
                  </a:cubicBezTo>
                  <a:cubicBezTo>
                    <a:pt x="978777" y="134113"/>
                    <a:pt x="985168" y="126243"/>
                    <a:pt x="989186" y="116867"/>
                  </a:cubicBezTo>
                  <a:lnTo>
                    <a:pt x="989186" y="104477"/>
                  </a:lnTo>
                  <a:cubicBezTo>
                    <a:pt x="989186" y="84163"/>
                    <a:pt x="984777" y="67643"/>
                    <a:pt x="975959" y="54918"/>
                  </a:cubicBezTo>
                  <a:cubicBezTo>
                    <a:pt x="967141" y="42193"/>
                    <a:pt x="955979" y="35831"/>
                    <a:pt x="942472" y="35831"/>
                  </a:cubicBezTo>
                  <a:close/>
                  <a:moveTo>
                    <a:pt x="1349108" y="10046"/>
                  </a:moveTo>
                  <a:cubicBezTo>
                    <a:pt x="1355136" y="10046"/>
                    <a:pt x="1359712" y="11776"/>
                    <a:pt x="1362837" y="15237"/>
                  </a:cubicBezTo>
                  <a:cubicBezTo>
                    <a:pt x="1365963" y="18697"/>
                    <a:pt x="1367526" y="22938"/>
                    <a:pt x="1367526" y="27961"/>
                  </a:cubicBezTo>
                  <a:cubicBezTo>
                    <a:pt x="1367526" y="32984"/>
                    <a:pt x="1365963" y="37170"/>
                    <a:pt x="1362837" y="40519"/>
                  </a:cubicBezTo>
                  <a:cubicBezTo>
                    <a:pt x="1359712" y="43867"/>
                    <a:pt x="1355136" y="45542"/>
                    <a:pt x="1349108" y="45542"/>
                  </a:cubicBezTo>
                  <a:cubicBezTo>
                    <a:pt x="1343081" y="45542"/>
                    <a:pt x="1338532" y="43867"/>
                    <a:pt x="1335462" y="40519"/>
                  </a:cubicBezTo>
                  <a:cubicBezTo>
                    <a:pt x="1332393" y="37170"/>
                    <a:pt x="1330858" y="32984"/>
                    <a:pt x="1330858" y="27961"/>
                  </a:cubicBezTo>
                  <a:cubicBezTo>
                    <a:pt x="1330858" y="22938"/>
                    <a:pt x="1332393" y="18697"/>
                    <a:pt x="1335462" y="15237"/>
                  </a:cubicBezTo>
                  <a:cubicBezTo>
                    <a:pt x="1338532" y="11776"/>
                    <a:pt x="1343081" y="10046"/>
                    <a:pt x="1349108" y="10046"/>
                  </a:cubicBezTo>
                  <a:close/>
                  <a:moveTo>
                    <a:pt x="942305" y="10046"/>
                  </a:moveTo>
                  <a:cubicBezTo>
                    <a:pt x="966415" y="10046"/>
                    <a:pt x="985419" y="19060"/>
                    <a:pt x="999316" y="37086"/>
                  </a:cubicBezTo>
                  <a:cubicBezTo>
                    <a:pt x="1013212" y="55113"/>
                    <a:pt x="1020161" y="79698"/>
                    <a:pt x="1020161" y="110840"/>
                  </a:cubicBezTo>
                  <a:lnTo>
                    <a:pt x="1020161" y="119881"/>
                  </a:lnTo>
                  <a:cubicBezTo>
                    <a:pt x="1020161" y="167320"/>
                    <a:pt x="1010785" y="201950"/>
                    <a:pt x="992032" y="223772"/>
                  </a:cubicBezTo>
                  <a:cubicBezTo>
                    <a:pt x="973280" y="245594"/>
                    <a:pt x="944984" y="256784"/>
                    <a:pt x="907144" y="257342"/>
                  </a:cubicBezTo>
                  <a:lnTo>
                    <a:pt x="901117" y="257342"/>
                  </a:lnTo>
                  <a:lnTo>
                    <a:pt x="901117" y="231056"/>
                  </a:lnTo>
                  <a:lnTo>
                    <a:pt x="907647" y="231056"/>
                  </a:lnTo>
                  <a:cubicBezTo>
                    <a:pt x="933208" y="230611"/>
                    <a:pt x="952853" y="223956"/>
                    <a:pt x="966583" y="211089"/>
                  </a:cubicBezTo>
                  <a:cubicBezTo>
                    <a:pt x="980312" y="198223"/>
                    <a:pt x="987791" y="177866"/>
                    <a:pt x="989018" y="150019"/>
                  </a:cubicBezTo>
                  <a:cubicBezTo>
                    <a:pt x="982545" y="157721"/>
                    <a:pt x="974815" y="163916"/>
                    <a:pt x="965829" y="168604"/>
                  </a:cubicBezTo>
                  <a:cubicBezTo>
                    <a:pt x="956844" y="173292"/>
                    <a:pt x="946993" y="175636"/>
                    <a:pt x="936278" y="175636"/>
                  </a:cubicBezTo>
                  <a:cubicBezTo>
                    <a:pt x="922213" y="175636"/>
                    <a:pt x="909963" y="172176"/>
                    <a:pt x="899526" y="165255"/>
                  </a:cubicBezTo>
                  <a:cubicBezTo>
                    <a:pt x="889090" y="158335"/>
                    <a:pt x="881025" y="148596"/>
                    <a:pt x="875332" y="136038"/>
                  </a:cubicBezTo>
                  <a:cubicBezTo>
                    <a:pt x="869640" y="123481"/>
                    <a:pt x="866793" y="109612"/>
                    <a:pt x="866793" y="94431"/>
                  </a:cubicBezTo>
                  <a:cubicBezTo>
                    <a:pt x="866793" y="78135"/>
                    <a:pt x="869891" y="63457"/>
                    <a:pt x="876086" y="50397"/>
                  </a:cubicBezTo>
                  <a:cubicBezTo>
                    <a:pt x="882281" y="37338"/>
                    <a:pt x="891071" y="27347"/>
                    <a:pt x="902456" y="20427"/>
                  </a:cubicBezTo>
                  <a:cubicBezTo>
                    <a:pt x="913842" y="13506"/>
                    <a:pt x="927125" y="10046"/>
                    <a:pt x="942305" y="10046"/>
                  </a:cubicBezTo>
                  <a:close/>
                  <a:moveTo>
                    <a:pt x="1530771" y="0"/>
                  </a:moveTo>
                  <a:lnTo>
                    <a:pt x="1561746" y="0"/>
                  </a:lnTo>
                  <a:lnTo>
                    <a:pt x="1561746" y="257175"/>
                  </a:lnTo>
                  <a:lnTo>
                    <a:pt x="1533283" y="257175"/>
                  </a:lnTo>
                  <a:lnTo>
                    <a:pt x="1531776" y="237753"/>
                  </a:lnTo>
                  <a:cubicBezTo>
                    <a:pt x="1519386" y="252933"/>
                    <a:pt x="1502141" y="260524"/>
                    <a:pt x="1480040" y="260524"/>
                  </a:cubicBezTo>
                  <a:cubicBezTo>
                    <a:pt x="1459055" y="260524"/>
                    <a:pt x="1441949" y="251929"/>
                    <a:pt x="1428722" y="234739"/>
                  </a:cubicBezTo>
                  <a:cubicBezTo>
                    <a:pt x="1415495" y="217549"/>
                    <a:pt x="1408881" y="195114"/>
                    <a:pt x="1408881" y="167432"/>
                  </a:cubicBezTo>
                  <a:lnTo>
                    <a:pt x="1408881" y="165088"/>
                  </a:lnTo>
                  <a:cubicBezTo>
                    <a:pt x="1408881" y="137294"/>
                    <a:pt x="1415467" y="114942"/>
                    <a:pt x="1428638" y="98031"/>
                  </a:cubicBezTo>
                  <a:cubicBezTo>
                    <a:pt x="1441809" y="81121"/>
                    <a:pt x="1459055" y="72666"/>
                    <a:pt x="1480375" y="72666"/>
                  </a:cubicBezTo>
                  <a:cubicBezTo>
                    <a:pt x="1501583" y="72666"/>
                    <a:pt x="1518381" y="79921"/>
                    <a:pt x="1530771" y="94431"/>
                  </a:cubicBezTo>
                  <a:close/>
                  <a:moveTo>
                    <a:pt x="1247645" y="0"/>
                  </a:moveTo>
                  <a:lnTo>
                    <a:pt x="1278619" y="0"/>
                  </a:lnTo>
                  <a:lnTo>
                    <a:pt x="1278619" y="257175"/>
                  </a:lnTo>
                  <a:lnTo>
                    <a:pt x="1247645" y="257175"/>
                  </a:lnTo>
                  <a:close/>
                </a:path>
              </a:pathLst>
            </a:custGeom>
            <a:solidFill>
              <a:srgbClr val="BFBFB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700" b="0" i="0" u="none" strike="noStrike" cap="none">
                <a:solidFill>
                  <a:srgbClr val="BFBFBF"/>
                </a:solidFill>
                <a:latin typeface="Oi"/>
                <a:ea typeface="Oi"/>
                <a:cs typeface="Oi"/>
                <a:sym typeface="Oi"/>
              </a:endParaRPr>
            </a:p>
          </p:txBody>
        </p:sp>
        <p:sp>
          <p:nvSpPr>
            <p:cNvPr id="19" name="Google Shape;19;p8"/>
            <p:cNvSpPr/>
            <p:nvPr/>
          </p:nvSpPr>
          <p:spPr>
            <a:xfrm>
              <a:off x="-2202100" y="-2224223"/>
              <a:ext cx="16596200" cy="11284323"/>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gr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11.jpe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7.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0.xml"/><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1.xml"/><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3.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4.xml"/><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5.xml"/><Relationship Id="rId1" Type="http://schemas.openxmlformats.org/officeDocument/2006/relationships/slideLayout" Target="../slideLayouts/slideLayout4.xml"/><Relationship Id="rId5" Type="http://schemas.openxmlformats.org/officeDocument/2006/relationships/image" Target="../media/image20.jpe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6.xml"/><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4.jpe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
          <p:cNvPicPr preferRelativeResize="0"/>
          <p:nvPr/>
        </p:nvPicPr>
        <p:blipFill rotWithShape="1">
          <a:blip r:embed="rId3">
            <a:alphaModFix/>
          </a:blip>
          <a:srcRect/>
          <a:stretch/>
        </p:blipFill>
        <p:spPr>
          <a:xfrm>
            <a:off x="-263300" y="-147937"/>
            <a:ext cx="12192000" cy="6858000"/>
          </a:xfrm>
          <a:prstGeom prst="rect">
            <a:avLst/>
          </a:prstGeom>
          <a:noFill/>
          <a:ln>
            <a:noFill/>
          </a:ln>
        </p:spPr>
      </p:pic>
      <p:sp>
        <p:nvSpPr>
          <p:cNvPr id="61" name="Google Shape;61;p1"/>
          <p:cNvSpPr txBox="1"/>
          <p:nvPr/>
        </p:nvSpPr>
        <p:spPr>
          <a:xfrm>
            <a:off x="304800" y="1773588"/>
            <a:ext cx="4626428" cy="615553"/>
          </a:xfrm>
          <a:prstGeom prst="rect">
            <a:avLst/>
          </a:prstGeom>
          <a:noFill/>
          <a:ln>
            <a:noFill/>
          </a:ln>
        </p:spPr>
        <p:txBody>
          <a:bodyPr spcFirstLastPara="1" wrap="square" lIns="0" tIns="0" rIns="0" bIns="0" anchor="t" anchorCtr="0">
            <a:spAutoFit/>
          </a:bodyPr>
          <a:lstStyle/>
          <a:p>
            <a:pPr lvl="0"/>
            <a:r>
              <a:rPr lang="vi-VN" sz="4000" b="1" dirty="0">
                <a:solidFill>
                  <a:srgbClr val="154A8D"/>
                </a:solidFill>
                <a:latin typeface="+mj-lt"/>
              </a:rPr>
              <a:t>Lập trình Java</a:t>
            </a:r>
          </a:p>
        </p:txBody>
      </p:sp>
      <p:pic>
        <p:nvPicPr>
          <p:cNvPr id="63" name="Google Shape;63;p1"/>
          <p:cNvPicPr preferRelativeResize="0"/>
          <p:nvPr/>
        </p:nvPicPr>
        <p:blipFill rotWithShape="1">
          <a:blip r:embed="rId4">
            <a:alphaModFix/>
          </a:blip>
          <a:srcRect/>
          <a:stretch/>
        </p:blipFill>
        <p:spPr>
          <a:xfrm>
            <a:off x="4681850" y="914400"/>
            <a:ext cx="7445124" cy="5029200"/>
          </a:xfrm>
          <a:prstGeom prst="rect">
            <a:avLst/>
          </a:prstGeom>
          <a:noFill/>
          <a:ln>
            <a:noFill/>
          </a:ln>
        </p:spPr>
      </p:pic>
      <p:pic>
        <p:nvPicPr>
          <p:cNvPr id="64" name="Google Shape;64;p1"/>
          <p:cNvPicPr preferRelativeResize="0"/>
          <p:nvPr/>
        </p:nvPicPr>
        <p:blipFill rotWithShape="1">
          <a:blip r:embed="rId5">
            <a:alphaModFix/>
          </a:blip>
          <a:srcRect/>
          <a:stretch/>
        </p:blipFill>
        <p:spPr>
          <a:xfrm>
            <a:off x="304800" y="228600"/>
            <a:ext cx="1143000" cy="821245"/>
          </a:xfrm>
          <a:prstGeom prst="rect">
            <a:avLst/>
          </a:prstGeom>
          <a:noFill/>
          <a:ln>
            <a:noFill/>
          </a:ln>
        </p:spPr>
      </p:pic>
      <p:sp>
        <p:nvSpPr>
          <p:cNvPr id="10" name="object 393"/>
          <p:cNvSpPr/>
          <p:nvPr/>
        </p:nvSpPr>
        <p:spPr>
          <a:xfrm>
            <a:off x="-266700" y="4067031"/>
            <a:ext cx="2753046" cy="237641"/>
          </a:xfrm>
          <a:custGeom>
            <a:avLst/>
            <a:gdLst/>
            <a:ahLst/>
            <a:cxnLst/>
            <a:rect l="l" t="t" r="r" b="b"/>
            <a:pathLst>
              <a:path w="3429000" h="247014">
                <a:moveTo>
                  <a:pt x="3429000" y="0"/>
                </a:moveTo>
                <a:lnTo>
                  <a:pt x="0" y="0"/>
                </a:lnTo>
                <a:lnTo>
                  <a:pt x="0" y="246887"/>
                </a:lnTo>
                <a:lnTo>
                  <a:pt x="3429000" y="246887"/>
                </a:lnTo>
                <a:lnTo>
                  <a:pt x="3429000" y="0"/>
                </a:lnTo>
                <a:close/>
              </a:path>
            </a:pathLst>
          </a:custGeom>
          <a:solidFill>
            <a:srgbClr val="36365C"/>
          </a:solidFill>
        </p:spPr>
        <p:txBody>
          <a:bodyPr wrap="square" lIns="0" tIns="0" rIns="0" bIns="0" rtlCol="0"/>
          <a:lstStyle/>
          <a:p>
            <a:endParaRPr/>
          </a:p>
        </p:txBody>
      </p:sp>
      <p:sp>
        <p:nvSpPr>
          <p:cNvPr id="12" name="object 403"/>
          <p:cNvSpPr txBox="1"/>
          <p:nvPr/>
        </p:nvSpPr>
        <p:spPr>
          <a:xfrm>
            <a:off x="304800" y="4067031"/>
            <a:ext cx="2479401" cy="228268"/>
          </a:xfrm>
          <a:prstGeom prst="rect">
            <a:avLst/>
          </a:prstGeom>
        </p:spPr>
        <p:txBody>
          <a:bodyPr vert="horz" wrap="square" lIns="0" tIns="12700" rIns="0" bIns="0" rtlCol="0">
            <a:spAutoFit/>
          </a:bodyPr>
          <a:lstStyle/>
          <a:p>
            <a:pPr marL="12700">
              <a:lnSpc>
                <a:spcPct val="100000"/>
              </a:lnSpc>
              <a:spcBef>
                <a:spcPts val="100"/>
              </a:spcBef>
            </a:pPr>
            <a:r>
              <a:rPr lang="vi-VN" dirty="0" smtClean="0">
                <a:solidFill>
                  <a:schemeClr val="bg1"/>
                </a:solidFill>
                <a:latin typeface="+mn-lt"/>
                <a:cs typeface="Times New Roman"/>
              </a:rPr>
              <a:t>GV Nguyễn Đắc Kiên</a:t>
            </a:r>
            <a:endParaRPr dirty="0">
              <a:solidFill>
                <a:schemeClr val="bg1"/>
              </a:solidFill>
              <a:latin typeface="+mn-lt"/>
              <a:cs typeface="Times New Roman"/>
            </a:endParaRPr>
          </a:p>
        </p:txBody>
      </p:sp>
      <p:sp>
        <p:nvSpPr>
          <p:cNvPr id="8" name="Google Shape;61;p1"/>
          <p:cNvSpPr txBox="1"/>
          <p:nvPr/>
        </p:nvSpPr>
        <p:spPr>
          <a:xfrm>
            <a:off x="1270884" y="2612533"/>
            <a:ext cx="4626428" cy="615553"/>
          </a:xfrm>
          <a:prstGeom prst="rect">
            <a:avLst/>
          </a:prstGeom>
          <a:noFill/>
          <a:ln>
            <a:noFill/>
          </a:ln>
        </p:spPr>
        <p:txBody>
          <a:bodyPr spcFirstLastPara="1" wrap="square" lIns="0" tIns="0" rIns="0" bIns="0" anchor="t" anchorCtr="0">
            <a:spAutoFit/>
          </a:bodyPr>
          <a:lstStyle/>
          <a:p>
            <a:pPr lvl="0"/>
            <a:r>
              <a:rPr lang="vi-VN" sz="4000" b="1" dirty="0" smtClean="0">
                <a:solidFill>
                  <a:srgbClr val="154A8D"/>
                </a:solidFill>
                <a:latin typeface="+mj-lt"/>
              </a:rPr>
              <a:t>Nghiệp vụ hệ thống</a:t>
            </a:r>
            <a:endParaRPr lang="vi-VN" sz="4000" b="1" dirty="0">
              <a:solidFill>
                <a:srgbClr val="154A8D"/>
              </a:solidFill>
              <a:latin typeface="+mj-lt"/>
            </a:endParaRPr>
          </a:p>
        </p:txBody>
      </p:sp>
    </p:spTree>
    <p:extLst>
      <p:ext uri="{BB962C8B-B14F-4D97-AF65-F5344CB8AC3E}">
        <p14:creationId xmlns:p14="http://schemas.microsoft.com/office/powerpoint/2010/main" val="68248988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a:latin typeface="Times New Roman" panose="02020603050405020304" pitchFamily="18" charset="0"/>
                <a:cs typeface="Times New Roman" panose="02020603050405020304" pitchFamily="18" charset="0"/>
              </a:rPr>
              <a:t>1.2) Các công nghệ chính sử dụng </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5285014" cy="4563920"/>
          </a:xfrm>
        </p:spPr>
        <p:txBody>
          <a:bodyPr>
            <a:normAutofit/>
          </a:bodyPr>
          <a:lstStyle/>
          <a:p>
            <a:pPr marL="114300" indent="0">
              <a:buNone/>
            </a:pPr>
            <a:r>
              <a:rPr lang="vi-VN" sz="2400" b="1" dirty="0" smtClean="0">
                <a:latin typeface="Times New Roman" panose="02020603050405020304" pitchFamily="18" charset="0"/>
                <a:cs typeface="Times New Roman" panose="02020603050405020304" pitchFamily="18" charset="0"/>
              </a:rPr>
              <a:t>Kiến trúc mysql</a:t>
            </a:r>
          </a:p>
          <a:p>
            <a:pPr>
              <a:buFont typeface="Wingdings" panose="05000000000000000000" pitchFamily="2" charset="2"/>
              <a:buChar char="q"/>
            </a:pPr>
            <a:r>
              <a:rPr lang="vi-VN" sz="2400" dirty="0">
                <a:latin typeface="Times New Roman" panose="02020603050405020304" pitchFamily="18" charset="0"/>
                <a:cs typeface="Times New Roman" panose="02020603050405020304" pitchFamily="18" charset="0"/>
              </a:rPr>
              <a:t>Kiến trúc client-server của MySQL là mô hình phổ biến được sử dụng để quản lý và truy cập cơ sở dữ liệu. </a:t>
            </a:r>
            <a:endParaRPr lang="vi-VN"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vi-VN" sz="2400" dirty="0" smtClean="0">
                <a:latin typeface="Times New Roman" panose="02020603050405020304" pitchFamily="18" charset="0"/>
                <a:cs typeface="Times New Roman" panose="02020603050405020304" pitchFamily="18" charset="0"/>
              </a:rPr>
              <a:t>Trong </a:t>
            </a:r>
            <a:r>
              <a:rPr lang="vi-VN" sz="2400" dirty="0">
                <a:latin typeface="Times New Roman" panose="02020603050405020304" pitchFamily="18" charset="0"/>
                <a:cs typeface="Times New Roman" panose="02020603050405020304" pitchFamily="18" charset="0"/>
              </a:rPr>
              <a:t>mô hình này, cơ sở dữ liệu MySQL được quản lý bởi một hoặc nhiều server </a:t>
            </a:r>
            <a:r>
              <a:rPr lang="vi-VN" sz="2400" dirty="0" smtClean="0">
                <a:latin typeface="Times New Roman" panose="02020603050405020304" pitchFamily="18" charset="0"/>
                <a:cs typeface="Times New Roman" panose="02020603050405020304" pitchFamily="18" charset="0"/>
              </a:rPr>
              <a:t>MySQL. </a:t>
            </a:r>
          </a:p>
          <a:p>
            <a:pPr>
              <a:buFont typeface="Wingdings" panose="05000000000000000000" pitchFamily="2" charset="2"/>
              <a:buChar char="q"/>
            </a:pPr>
            <a:r>
              <a:rPr lang="vi-VN" sz="2400" dirty="0" smtClean="0">
                <a:latin typeface="Times New Roman" panose="02020603050405020304" pitchFamily="18" charset="0"/>
                <a:cs typeface="Times New Roman" panose="02020603050405020304" pitchFamily="18" charset="0"/>
              </a:rPr>
              <a:t>Trong </a:t>
            </a:r>
            <a:r>
              <a:rPr lang="vi-VN" sz="2400" dirty="0">
                <a:latin typeface="Times New Roman" panose="02020603050405020304" pitchFamily="18" charset="0"/>
                <a:cs typeface="Times New Roman" panose="02020603050405020304" pitchFamily="18" charset="0"/>
              </a:rPr>
              <a:t>khi các ứng dụng client sẽ gửi các yêu cầu truy vấn dữ liệu tới server này. Dưới đây là mô tả chi tiết về kiến trúc client-server của </a:t>
            </a:r>
            <a:r>
              <a:rPr lang="vi-VN" sz="2400" dirty="0" smtClean="0">
                <a:latin typeface="Times New Roman" panose="02020603050405020304" pitchFamily="18" charset="0"/>
                <a:cs typeface="Times New Roman" panose="02020603050405020304" pitchFamily="18" charset="0"/>
              </a:rPr>
              <a:t>MySQL</a:t>
            </a:r>
            <a:endParaRPr lang="vi-VN" sz="2400"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7" name="Picture 4" descr="https://www.oreilly.com/api/v2/epubs/9781492080503/files/assets/hpm4_010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6100" y="1899435"/>
            <a:ext cx="3521529" cy="3991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907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a:latin typeface="Times New Roman" panose="02020603050405020304" pitchFamily="18" charset="0"/>
                <a:cs typeface="Times New Roman" panose="02020603050405020304" pitchFamily="18" charset="0"/>
              </a:rPr>
              <a:t>Kiến trúc </a:t>
            </a:r>
            <a:r>
              <a:rPr lang="vi-VN" sz="2800" b="1" dirty="0" smtClean="0">
                <a:latin typeface="Times New Roman" panose="02020603050405020304" pitchFamily="18" charset="0"/>
                <a:cs typeface="Times New Roman" panose="02020603050405020304" pitchFamily="18" charset="0"/>
              </a:rPr>
              <a:t>mysql</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pPr marL="114300" indent="0">
              <a:buNone/>
            </a:pPr>
            <a:r>
              <a:rPr lang="vi-VN" sz="2400" b="1" dirty="0" smtClean="0">
                <a:latin typeface="Times New Roman" panose="02020603050405020304" pitchFamily="18" charset="0"/>
                <a:cs typeface="Times New Roman" panose="02020603050405020304" pitchFamily="18" charset="0"/>
              </a:rPr>
              <a:t>1. MySQL Server: </a:t>
            </a:r>
          </a:p>
          <a:p>
            <a:r>
              <a:rPr lang="vi-VN" sz="2400" dirty="0" smtClean="0">
                <a:latin typeface="Times New Roman" panose="02020603050405020304" pitchFamily="18" charset="0"/>
                <a:cs typeface="Times New Roman" panose="02020603050405020304" pitchFamily="18" charset="0"/>
              </a:rPr>
              <a:t>Server </a:t>
            </a:r>
            <a:r>
              <a:rPr lang="vi-VN" sz="2400" dirty="0">
                <a:latin typeface="Times New Roman" panose="02020603050405020304" pitchFamily="18" charset="0"/>
                <a:cs typeface="Times New Roman" panose="02020603050405020304" pitchFamily="18" charset="0"/>
              </a:rPr>
              <a:t>là thành phần chính của hệ thống, chịu trách nhiệm quản lý cơ sở dữ liệu và thực hiện các thao tác trên dữ liệu theo yêu cầu từ client</a:t>
            </a:r>
            <a:r>
              <a:rPr lang="vi-VN" sz="2400" dirty="0" smtClean="0">
                <a:latin typeface="Times New Roman" panose="02020603050405020304" pitchFamily="18" charset="0"/>
                <a:cs typeface="Times New Roman" panose="02020603050405020304" pitchFamily="18" charset="0"/>
              </a:rPr>
              <a:t>.</a:t>
            </a:r>
          </a:p>
          <a:p>
            <a:r>
              <a:rPr lang="vi-VN" sz="2400" dirty="0" smtClean="0">
                <a:latin typeface="Times New Roman" panose="02020603050405020304" pitchFamily="18" charset="0"/>
                <a:cs typeface="Times New Roman" panose="02020603050405020304" pitchFamily="18" charset="0"/>
              </a:rPr>
              <a:t>Chức </a:t>
            </a:r>
            <a:r>
              <a:rPr lang="vi-VN" sz="2400" dirty="0">
                <a:latin typeface="Times New Roman" panose="02020603050405020304" pitchFamily="18" charset="0"/>
                <a:cs typeface="Times New Roman" panose="02020603050405020304" pitchFamily="18" charset="0"/>
              </a:rPr>
              <a:t>năng của Server</a:t>
            </a:r>
            <a:r>
              <a:rPr lang="vi-VN" sz="2400" dirty="0" smtClean="0">
                <a:latin typeface="Times New Roman" panose="02020603050405020304" pitchFamily="18" charset="0"/>
                <a:cs typeface="Times New Roman" panose="02020603050405020304" pitchFamily="18" charset="0"/>
              </a:rPr>
              <a:t>: </a:t>
            </a:r>
          </a:p>
          <a:p>
            <a:pPr lvl="1">
              <a:buFont typeface="Wingdings" panose="05000000000000000000" pitchFamily="2" charset="2"/>
              <a:buChar char="q"/>
            </a:pPr>
            <a:r>
              <a:rPr lang="vi-VN" sz="2000" dirty="0" smtClean="0">
                <a:latin typeface="Times New Roman" panose="02020603050405020304" pitchFamily="18" charset="0"/>
                <a:cs typeface="Times New Roman" panose="02020603050405020304" pitchFamily="18" charset="0"/>
              </a:rPr>
              <a:t>Quản </a:t>
            </a:r>
            <a:r>
              <a:rPr lang="vi-VN" sz="2000" dirty="0">
                <a:latin typeface="Times New Roman" panose="02020603050405020304" pitchFamily="18" charset="0"/>
                <a:cs typeface="Times New Roman" panose="02020603050405020304" pitchFamily="18" charset="0"/>
              </a:rPr>
              <a:t>lý và lưu trữ dữ liệu</a:t>
            </a:r>
            <a:r>
              <a:rPr lang="vi-VN" sz="2000" dirty="0" smtClean="0">
                <a:latin typeface="Times New Roman" panose="02020603050405020304" pitchFamily="18" charset="0"/>
                <a:cs typeface="Times New Roman" panose="02020603050405020304" pitchFamily="18" charset="0"/>
              </a:rPr>
              <a:t>.</a:t>
            </a:r>
          </a:p>
          <a:p>
            <a:pPr lvl="1">
              <a:buFont typeface="Wingdings" panose="05000000000000000000" pitchFamily="2" charset="2"/>
              <a:buChar char="q"/>
            </a:pPr>
            <a:r>
              <a:rPr lang="vi-VN" sz="2000" dirty="0" smtClean="0">
                <a:latin typeface="Times New Roman" panose="02020603050405020304" pitchFamily="18" charset="0"/>
                <a:cs typeface="Times New Roman" panose="02020603050405020304" pitchFamily="18" charset="0"/>
              </a:rPr>
              <a:t>Xử </a:t>
            </a:r>
            <a:r>
              <a:rPr lang="vi-VN" sz="2000" dirty="0">
                <a:latin typeface="Times New Roman" panose="02020603050405020304" pitchFamily="18" charset="0"/>
                <a:cs typeface="Times New Roman" panose="02020603050405020304" pitchFamily="18" charset="0"/>
              </a:rPr>
              <a:t>lý các truy vấn SQL</a:t>
            </a:r>
            <a:r>
              <a:rPr lang="vi-VN" sz="2000" dirty="0" smtClean="0">
                <a:latin typeface="Times New Roman" panose="02020603050405020304" pitchFamily="18" charset="0"/>
                <a:cs typeface="Times New Roman" panose="02020603050405020304" pitchFamily="18" charset="0"/>
              </a:rPr>
              <a:t>.</a:t>
            </a:r>
          </a:p>
          <a:p>
            <a:pPr lvl="1">
              <a:buFont typeface="Wingdings" panose="05000000000000000000" pitchFamily="2" charset="2"/>
              <a:buChar char="q"/>
            </a:pPr>
            <a:r>
              <a:rPr lang="vi-VN" sz="2000" dirty="0" smtClean="0">
                <a:latin typeface="Times New Roman" panose="02020603050405020304" pitchFamily="18" charset="0"/>
                <a:cs typeface="Times New Roman" panose="02020603050405020304" pitchFamily="18" charset="0"/>
              </a:rPr>
              <a:t>Quản </a:t>
            </a:r>
            <a:r>
              <a:rPr lang="vi-VN" sz="2000" dirty="0">
                <a:latin typeface="Times New Roman" panose="02020603050405020304" pitchFamily="18" charset="0"/>
                <a:cs typeface="Times New Roman" panose="02020603050405020304" pitchFamily="18" charset="0"/>
              </a:rPr>
              <a:t>lý kết nối và bảo mật</a:t>
            </a:r>
            <a:r>
              <a:rPr lang="vi-VN" sz="2000" dirty="0" smtClean="0">
                <a:latin typeface="Times New Roman" panose="02020603050405020304" pitchFamily="18" charset="0"/>
                <a:cs typeface="Times New Roman" panose="02020603050405020304" pitchFamily="18" charset="0"/>
              </a:rPr>
              <a:t>.</a:t>
            </a:r>
          </a:p>
          <a:p>
            <a:pPr lvl="1">
              <a:buFont typeface="Wingdings" panose="05000000000000000000" pitchFamily="2" charset="2"/>
              <a:buChar char="q"/>
            </a:pPr>
            <a:r>
              <a:rPr lang="vi-VN" sz="2000" dirty="0" smtClean="0">
                <a:latin typeface="Times New Roman" panose="02020603050405020304" pitchFamily="18" charset="0"/>
                <a:cs typeface="Times New Roman" panose="02020603050405020304" pitchFamily="18" charset="0"/>
              </a:rPr>
              <a:t>Điều </a:t>
            </a:r>
            <a:r>
              <a:rPr lang="vi-VN" sz="2000" dirty="0">
                <a:latin typeface="Times New Roman" panose="02020603050405020304" pitchFamily="18" charset="0"/>
                <a:cs typeface="Times New Roman" panose="02020603050405020304" pitchFamily="18" charset="0"/>
              </a:rPr>
              <a:t>phối các giao dịch và bảo đảm tính toàn vẹn của dữ liệu</a:t>
            </a:r>
            <a:r>
              <a:rPr lang="vi-VN" sz="2000" dirty="0" smtClean="0">
                <a:latin typeface="Times New Roman" panose="02020603050405020304" pitchFamily="18" charset="0"/>
                <a:cs typeface="Times New Roman" panose="02020603050405020304" pitchFamily="18" charset="0"/>
              </a:rPr>
              <a:t>.</a:t>
            </a:r>
          </a:p>
          <a:p>
            <a:pPr lvl="1">
              <a:buFont typeface="Wingdings" panose="05000000000000000000" pitchFamily="2" charset="2"/>
              <a:buChar char="q"/>
            </a:pPr>
            <a:r>
              <a:rPr lang="vi-VN" sz="2000" dirty="0" smtClean="0">
                <a:latin typeface="Times New Roman" panose="02020603050405020304" pitchFamily="18" charset="0"/>
                <a:cs typeface="Times New Roman" panose="02020603050405020304" pitchFamily="18" charset="0"/>
              </a:rPr>
              <a:t>Cung </a:t>
            </a:r>
            <a:r>
              <a:rPr lang="vi-VN" sz="2000" dirty="0">
                <a:latin typeface="Times New Roman" panose="02020603050405020304" pitchFamily="18" charset="0"/>
                <a:cs typeface="Times New Roman" panose="02020603050405020304" pitchFamily="18" charset="0"/>
              </a:rPr>
              <a:t>cấp các dịch vụ như sao lưu, phục hồi và đồng bộ dữ liệu</a:t>
            </a:r>
            <a:r>
              <a:rPr lang="vi-VN" sz="2000" dirty="0" smtClean="0">
                <a:latin typeface="Times New Roman" panose="02020603050405020304" pitchFamily="18" charset="0"/>
                <a:cs typeface="Times New Roman" panose="02020603050405020304" pitchFamily="18" charset="0"/>
              </a:rPr>
              <a:t>.</a:t>
            </a: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119728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a:latin typeface="Times New Roman" panose="02020603050405020304" pitchFamily="18" charset="0"/>
                <a:cs typeface="Times New Roman" panose="02020603050405020304" pitchFamily="18" charset="0"/>
              </a:rPr>
              <a:t>Kiến trúc mysql</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pPr marL="114300" indent="0">
              <a:buNone/>
            </a:pPr>
            <a:r>
              <a:rPr lang="vi-VN" sz="2400" b="1" dirty="0" smtClean="0">
                <a:latin typeface="Times New Roman" panose="02020603050405020304" pitchFamily="18" charset="0"/>
                <a:cs typeface="Times New Roman" panose="02020603050405020304" pitchFamily="18" charset="0"/>
              </a:rPr>
              <a:t>2 MySQL </a:t>
            </a:r>
            <a:r>
              <a:rPr lang="vi-VN" sz="2400" b="1" dirty="0">
                <a:latin typeface="Times New Roman" panose="02020603050405020304" pitchFamily="18" charset="0"/>
                <a:cs typeface="Times New Roman" panose="02020603050405020304" pitchFamily="18" charset="0"/>
              </a:rPr>
              <a:t>Client: </a:t>
            </a:r>
            <a:endParaRPr lang="vi-VN" sz="2400" b="1" dirty="0" smtClean="0">
              <a:latin typeface="Times New Roman" panose="02020603050405020304" pitchFamily="18" charset="0"/>
              <a:cs typeface="Times New Roman" panose="02020603050405020304" pitchFamily="18" charset="0"/>
            </a:endParaRPr>
          </a:p>
          <a:p>
            <a:r>
              <a:rPr lang="vi-VN" sz="2400" dirty="0" smtClean="0">
                <a:latin typeface="Times New Roman" panose="02020603050405020304" pitchFamily="18" charset="0"/>
                <a:cs typeface="Times New Roman" panose="02020603050405020304" pitchFamily="18" charset="0"/>
              </a:rPr>
              <a:t>Client </a:t>
            </a:r>
            <a:r>
              <a:rPr lang="vi-VN" sz="2400" dirty="0">
                <a:latin typeface="Times New Roman" panose="02020603050405020304" pitchFamily="18" charset="0"/>
                <a:cs typeface="Times New Roman" panose="02020603050405020304" pitchFamily="18" charset="0"/>
              </a:rPr>
              <a:t>là các ứng dụng hoặc công cụ mà người dùng sử dụng để gửi yêu cầu đến MySQL server</a:t>
            </a:r>
            <a:r>
              <a:rPr lang="vi-VN" sz="2400" dirty="0" smtClean="0">
                <a:latin typeface="Times New Roman" panose="02020603050405020304" pitchFamily="18" charset="0"/>
                <a:cs typeface="Times New Roman" panose="02020603050405020304" pitchFamily="18" charset="0"/>
              </a:rPr>
              <a:t>.</a:t>
            </a:r>
          </a:p>
          <a:p>
            <a:r>
              <a:rPr lang="vi-VN" sz="2400" dirty="0" smtClean="0">
                <a:latin typeface="Times New Roman" panose="02020603050405020304" pitchFamily="18" charset="0"/>
                <a:cs typeface="Times New Roman" panose="02020603050405020304" pitchFamily="18" charset="0"/>
              </a:rPr>
              <a:t>Chức </a:t>
            </a:r>
            <a:r>
              <a:rPr lang="vi-VN" sz="2400" dirty="0">
                <a:latin typeface="Times New Roman" panose="02020603050405020304" pitchFamily="18" charset="0"/>
                <a:cs typeface="Times New Roman" panose="02020603050405020304" pitchFamily="18" charset="0"/>
              </a:rPr>
              <a:t>năng của Client</a:t>
            </a:r>
            <a:r>
              <a:rPr lang="vi-VN" sz="2400" dirty="0" smtClean="0">
                <a:latin typeface="Times New Roman" panose="02020603050405020304" pitchFamily="18" charset="0"/>
                <a:cs typeface="Times New Roman" panose="02020603050405020304" pitchFamily="18" charset="0"/>
              </a:rPr>
              <a:t>:</a:t>
            </a:r>
          </a:p>
          <a:p>
            <a:pPr lvl="1"/>
            <a:r>
              <a:rPr lang="vi-VN" sz="2000" dirty="0" smtClean="0">
                <a:latin typeface="Times New Roman" panose="02020603050405020304" pitchFamily="18" charset="0"/>
                <a:cs typeface="Times New Roman" panose="02020603050405020304" pitchFamily="18" charset="0"/>
              </a:rPr>
              <a:t>Gửi </a:t>
            </a:r>
            <a:r>
              <a:rPr lang="vi-VN" sz="2000" dirty="0">
                <a:latin typeface="Times New Roman" panose="02020603050405020304" pitchFamily="18" charset="0"/>
                <a:cs typeface="Times New Roman" panose="02020603050405020304" pitchFamily="18" charset="0"/>
              </a:rPr>
              <a:t>các lệnh SQL đến server</a:t>
            </a:r>
            <a:r>
              <a:rPr lang="vi-VN" sz="2000" dirty="0" smtClean="0">
                <a:latin typeface="Times New Roman" panose="02020603050405020304" pitchFamily="18" charset="0"/>
                <a:cs typeface="Times New Roman" panose="02020603050405020304" pitchFamily="18" charset="0"/>
              </a:rPr>
              <a:t>.</a:t>
            </a:r>
          </a:p>
          <a:p>
            <a:pPr lvl="1"/>
            <a:r>
              <a:rPr lang="vi-VN" sz="2000" dirty="0" smtClean="0">
                <a:latin typeface="Times New Roman" panose="02020603050405020304" pitchFamily="18" charset="0"/>
                <a:cs typeface="Times New Roman" panose="02020603050405020304" pitchFamily="18" charset="0"/>
              </a:rPr>
              <a:t>Nhận </a:t>
            </a:r>
            <a:r>
              <a:rPr lang="vi-VN" sz="2000" dirty="0">
                <a:latin typeface="Times New Roman" panose="02020603050405020304" pitchFamily="18" charset="0"/>
                <a:cs typeface="Times New Roman" panose="02020603050405020304" pitchFamily="18" charset="0"/>
              </a:rPr>
              <a:t>và xử lý kết quả từ server</a:t>
            </a:r>
            <a:r>
              <a:rPr lang="vi-VN" sz="2000" dirty="0" smtClean="0">
                <a:latin typeface="Times New Roman" panose="02020603050405020304" pitchFamily="18" charset="0"/>
                <a:cs typeface="Times New Roman" panose="02020603050405020304" pitchFamily="18" charset="0"/>
              </a:rPr>
              <a:t>.</a:t>
            </a:r>
          </a:p>
          <a:p>
            <a:pPr lvl="1"/>
            <a:r>
              <a:rPr lang="vi-VN" sz="2000" dirty="0" smtClean="0">
                <a:latin typeface="Times New Roman" panose="02020603050405020304" pitchFamily="18" charset="0"/>
                <a:cs typeface="Times New Roman" panose="02020603050405020304" pitchFamily="18" charset="0"/>
              </a:rPr>
              <a:t>Giao </a:t>
            </a:r>
            <a:r>
              <a:rPr lang="vi-VN" sz="2000" dirty="0">
                <a:latin typeface="Times New Roman" panose="02020603050405020304" pitchFamily="18" charset="0"/>
                <a:cs typeface="Times New Roman" panose="02020603050405020304" pitchFamily="18" charset="0"/>
              </a:rPr>
              <a:t>diện người dùng để tương tác với cơ sở dữ liệu (ví dụ: MySQL Workbench, PHPMyAdmin).</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2157622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a:latin typeface="Times New Roman" panose="02020603050405020304" pitchFamily="18" charset="0"/>
                <a:cs typeface="Times New Roman" panose="02020603050405020304" pitchFamily="18" charset="0"/>
              </a:rPr>
              <a:t>1.2) Các công nghệ chính sử dụng </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3171228"/>
          </a:xfrm>
        </p:spPr>
        <p:txBody>
          <a:bodyPr>
            <a:normAutofit/>
          </a:bodyPr>
          <a:lstStyle/>
          <a:p>
            <a:pPr marL="114300" indent="0">
              <a:buNone/>
            </a:pPr>
            <a:r>
              <a:rPr lang="vi-VN" sz="2400" b="1" dirty="0" smtClean="0">
                <a:latin typeface="Times New Roman" panose="02020603050405020304" pitchFamily="18" charset="0"/>
                <a:cs typeface="Times New Roman" panose="02020603050405020304" pitchFamily="18" charset="0"/>
              </a:rPr>
              <a:t>Đóng gói và triển khai: </a:t>
            </a:r>
            <a:r>
              <a:rPr lang="en-US" sz="2400" b="1" dirty="0" smtClean="0">
                <a:latin typeface="Times New Roman" panose="02020603050405020304" pitchFamily="18" charset="0"/>
                <a:cs typeface="Times New Roman" panose="02020603050405020304" pitchFamily="18" charset="0"/>
              </a:rPr>
              <a:t>Docker</a:t>
            </a:r>
            <a:endParaRPr lang="vi-VN" sz="2400" b="1" dirty="0" smtClean="0">
              <a:latin typeface="Times New Roman" panose="02020603050405020304" pitchFamily="18" charset="0"/>
              <a:cs typeface="Times New Roman" panose="02020603050405020304" pitchFamily="18" charset="0"/>
            </a:endParaRPr>
          </a:p>
          <a:p>
            <a:r>
              <a:rPr lang="vi-VN" sz="2400" b="1" dirty="0" smtClean="0">
                <a:latin typeface="Times New Roman" panose="02020603050405020304" pitchFamily="18" charset="0"/>
                <a:cs typeface="Times New Roman" panose="02020603050405020304" pitchFamily="18" charset="0"/>
              </a:rPr>
              <a:t>Khái </a:t>
            </a:r>
            <a:r>
              <a:rPr lang="vi-VN" sz="2400" b="1" dirty="0">
                <a:latin typeface="Times New Roman" panose="02020603050405020304" pitchFamily="18" charset="0"/>
                <a:cs typeface="Times New Roman" panose="02020603050405020304" pitchFamily="18" charset="0"/>
              </a:rPr>
              <a:t>niệm: </a:t>
            </a:r>
            <a:r>
              <a:rPr lang="vi-VN" sz="2400" dirty="0">
                <a:latin typeface="Times New Roman" panose="02020603050405020304" pitchFamily="18" charset="0"/>
                <a:cs typeface="Times New Roman" panose="02020603050405020304" pitchFamily="18" charset="0"/>
              </a:rPr>
              <a:t>Docker là nền tảng để xây dựng, chạy, và quản lý các container.</a:t>
            </a:r>
          </a:p>
          <a:p>
            <a:r>
              <a:rPr lang="vi-VN" sz="2400" b="1" dirty="0">
                <a:latin typeface="Times New Roman" panose="02020603050405020304" pitchFamily="18" charset="0"/>
                <a:cs typeface="Times New Roman" panose="02020603050405020304" pitchFamily="18" charset="0"/>
              </a:rPr>
              <a:t>Containerization: </a:t>
            </a:r>
            <a:r>
              <a:rPr lang="vi-VN" sz="2400" dirty="0">
                <a:latin typeface="Times New Roman" panose="02020603050405020304" pitchFamily="18" charset="0"/>
                <a:cs typeface="Times New Roman" panose="02020603050405020304" pitchFamily="18" charset="0"/>
              </a:rPr>
              <a:t>Tách biệt ứng dụng và các phụ thuộc của nó vào các container để dễ triển khai và quản lý.</a:t>
            </a:r>
          </a:p>
          <a:p>
            <a:pPr marL="114300" indent="0">
              <a:buNone/>
            </a:pPr>
            <a:r>
              <a:rPr lang="vi-VN" sz="2400" b="1" dirty="0">
                <a:latin typeface="Times New Roman" panose="02020603050405020304" pitchFamily="18" charset="0"/>
                <a:cs typeface="Times New Roman" panose="02020603050405020304" pitchFamily="18" charset="0"/>
              </a:rPr>
              <a:t>Lợi ích của việc sử dụng Docker trong triển khai ứng dụng:</a:t>
            </a:r>
          </a:p>
          <a:p>
            <a:r>
              <a:rPr lang="vi-VN" sz="2400" b="1" dirty="0">
                <a:latin typeface="Times New Roman" panose="02020603050405020304" pitchFamily="18" charset="0"/>
                <a:cs typeface="Times New Roman" panose="02020603050405020304" pitchFamily="18" charset="0"/>
              </a:rPr>
              <a:t>Tính di động: </a:t>
            </a:r>
            <a:r>
              <a:rPr lang="vi-VN" sz="2400" dirty="0">
                <a:latin typeface="Times New Roman" panose="02020603050405020304" pitchFamily="18" charset="0"/>
                <a:cs typeface="Times New Roman" panose="02020603050405020304" pitchFamily="18" charset="0"/>
              </a:rPr>
              <a:t>Chạy ứng dụng trên bất kỳ môi trường nào.</a:t>
            </a:r>
          </a:p>
          <a:p>
            <a:r>
              <a:rPr lang="vi-VN" sz="2400" b="1" dirty="0">
                <a:latin typeface="Times New Roman" panose="02020603050405020304" pitchFamily="18" charset="0"/>
                <a:cs typeface="Times New Roman" panose="02020603050405020304" pitchFamily="18" charset="0"/>
              </a:rPr>
              <a:t>Nhất quán: </a:t>
            </a:r>
            <a:r>
              <a:rPr lang="vi-VN" sz="2400" dirty="0">
                <a:latin typeface="Times New Roman" panose="02020603050405020304" pitchFamily="18" charset="0"/>
                <a:cs typeface="Times New Roman" panose="02020603050405020304" pitchFamily="18" charset="0"/>
              </a:rPr>
              <a:t>Đảm bảo môi trường phát triển và sản xuất giống nhau</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2" name="Picture 1"/>
          <p:cNvPicPr>
            <a:picLocks noChangeAspect="1"/>
          </p:cNvPicPr>
          <p:nvPr/>
        </p:nvPicPr>
        <p:blipFill>
          <a:blip r:embed="rId5"/>
          <a:stretch>
            <a:fillRect/>
          </a:stretch>
        </p:blipFill>
        <p:spPr>
          <a:xfrm>
            <a:off x="4019102" y="4885216"/>
            <a:ext cx="2153098" cy="1694450"/>
          </a:xfrm>
          <a:prstGeom prst="rect">
            <a:avLst/>
          </a:prstGeom>
        </p:spPr>
      </p:pic>
    </p:spTree>
    <p:extLst>
      <p:ext uri="{BB962C8B-B14F-4D97-AF65-F5344CB8AC3E}">
        <p14:creationId xmlns:p14="http://schemas.microsoft.com/office/powerpoint/2010/main" val="3132950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smtClean="0">
                <a:latin typeface="Times New Roman" panose="02020603050405020304" pitchFamily="18" charset="0"/>
                <a:cs typeface="Times New Roman" panose="02020603050405020304" pitchFamily="18" charset="0"/>
              </a:rPr>
              <a:t>II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Phân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tích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yêu</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cầu</a:t>
            </a:r>
            <a:r>
              <a:rPr lang="en-US" sz="2800" b="1" dirty="0">
                <a:latin typeface="Times New Roman" panose="02020603050405020304" pitchFamily="18" charset="0"/>
                <a:cs typeface="Times New Roman" panose="02020603050405020304" pitchFamily="18" charset="0"/>
              </a:rPr>
              <a:t> </a:t>
            </a:r>
          </a:p>
        </p:txBody>
      </p:sp>
      <p:sp>
        <p:nvSpPr>
          <p:cNvPr id="4" name="Text Placeholder 3"/>
          <p:cNvSpPr>
            <a:spLocks noGrp="1"/>
          </p:cNvSpPr>
          <p:nvPr>
            <p:ph type="body" idx="1"/>
          </p:nvPr>
        </p:nvSpPr>
        <p:spPr>
          <a:xfrm>
            <a:off x="838200" y="1613043"/>
            <a:ext cx="10515600" cy="4563920"/>
          </a:xfrm>
        </p:spPr>
        <p:txBody>
          <a:bodyPr>
            <a:normAutofit/>
          </a:bodyPr>
          <a:lstStyle/>
          <a:p>
            <a:pPr marL="571500" indent="-457200">
              <a:buFont typeface="+mj-lt"/>
              <a:buAutoNum type="arabicPeriod"/>
            </a:pPr>
            <a:r>
              <a:rPr lang="en-US" sz="2400" dirty="0" err="1" smtClean="0">
                <a:latin typeface="Times New Roman" panose="02020603050405020304" pitchFamily="18" charset="0"/>
                <a:cs typeface="Times New Roman" panose="02020603050405020304" pitchFamily="18" charset="0"/>
              </a:rPr>
              <a:t>Yêu</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nghiệp</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vụ</a:t>
            </a:r>
            <a:endParaRPr lang="en-US" sz="2400" dirty="0" smtClean="0">
              <a:latin typeface="Times New Roman" panose="02020603050405020304" pitchFamily="18" charset="0"/>
              <a:cs typeface="Times New Roman" panose="02020603050405020304" pitchFamily="18" charset="0"/>
            </a:endParaRPr>
          </a:p>
          <a:p>
            <a:pPr marL="571500" indent="-457200">
              <a:buFont typeface="+mj-lt"/>
              <a:buAutoNum type="arabicPeriod"/>
            </a:pPr>
            <a:r>
              <a:rPr lang="en-US" sz="2400" dirty="0" err="1">
                <a:latin typeface="Times New Roman" panose="02020603050405020304" pitchFamily="18" charset="0"/>
                <a:cs typeface="Times New Roman" panose="02020603050405020304" pitchFamily="18" charset="0"/>
              </a:rPr>
              <a:t>Yêu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năng</a:t>
            </a:r>
            <a:endParaRPr lang="en-US" sz="2400" dirty="0">
              <a:latin typeface="Times New Roman" panose="02020603050405020304" pitchFamily="18" charset="0"/>
              <a:cs typeface="Times New Roman" panose="02020603050405020304" pitchFamily="18" charset="0"/>
            </a:endParaRPr>
          </a:p>
          <a:p>
            <a:pPr marL="571500" indent="-457200">
              <a:buFont typeface="+mj-lt"/>
              <a:buAutoNum type="arabicPeriod"/>
            </a:pPr>
            <a:r>
              <a:rPr lang="en-US" sz="2400" dirty="0" err="1" smtClean="0">
                <a:latin typeface="Times New Roman" panose="02020603050405020304" pitchFamily="18" charset="0"/>
                <a:cs typeface="Times New Roman" panose="02020603050405020304" pitchFamily="18" charset="0"/>
              </a:rPr>
              <a:t>Các</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yêu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năng</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marL="571500" indent="-457200">
              <a:buFont typeface="+mj-lt"/>
              <a:buAutoNum type="arabicPeriod"/>
            </a:pPr>
            <a:r>
              <a:rPr lang="en-US" sz="2400" dirty="0" err="1">
                <a:latin typeface="Times New Roman" panose="02020603050405020304" pitchFamily="18" charset="0"/>
                <a:cs typeface="Times New Roman" panose="02020603050405020304" pitchFamily="18" charset="0"/>
              </a:rPr>
              <a:t>Yêu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chức</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năng</a:t>
            </a:r>
            <a:endParaRPr lang="en-US" sz="2400" dirty="0" smtClean="0">
              <a:latin typeface="Times New Roman" panose="02020603050405020304" pitchFamily="18" charset="0"/>
              <a:cs typeface="Times New Roman" panose="02020603050405020304" pitchFamily="18" charset="0"/>
            </a:endParaRPr>
          </a:p>
          <a:p>
            <a:pPr marL="571500" indent="-457200">
              <a:buFont typeface="+mj-lt"/>
              <a:buAutoNum type="arabicPeriod"/>
            </a:pPr>
            <a:r>
              <a:rPr lang="en-US" sz="2400" dirty="0" err="1">
                <a:latin typeface="Times New Roman" panose="02020603050405020304" pitchFamily="18" charset="0"/>
                <a:cs typeface="Times New Roman" panose="02020603050405020304" pitchFamily="18" charset="0"/>
              </a:rPr>
              <a:t>Điều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hệ</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thống</a:t>
            </a:r>
            <a:endParaRPr lang="en-US" sz="2400" dirty="0" smtClean="0">
              <a:latin typeface="Times New Roman" panose="02020603050405020304" pitchFamily="18" charset="0"/>
              <a:cs typeface="Times New Roman" panose="02020603050405020304" pitchFamily="18" charset="0"/>
            </a:endParaRPr>
          </a:p>
          <a:p>
            <a:pPr marL="571500" indent="-457200">
              <a:buFont typeface="+mj-lt"/>
              <a:buAutoNum type="arabicPeriod"/>
            </a:pP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ràng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buộc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kỹ</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thuật</a:t>
            </a:r>
            <a:endParaRPr lang="en-US" sz="2400" dirty="0" smtClean="0">
              <a:latin typeface="Times New Roman" panose="02020603050405020304" pitchFamily="18" charset="0"/>
              <a:cs typeface="Times New Roman" panose="02020603050405020304" pitchFamily="18" charset="0"/>
            </a:endParaRPr>
          </a:p>
          <a:p>
            <a:pPr marL="5715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1455327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2.1) </a:t>
            </a:r>
            <a:r>
              <a:rPr lang="en-US" sz="2800" b="1" dirty="0" err="1">
                <a:latin typeface="Times New Roman" panose="02020603050405020304" pitchFamily="18" charset="0"/>
                <a:cs typeface="Times New Roman" panose="02020603050405020304" pitchFamily="18" charset="0"/>
              </a:rPr>
              <a:t>Yêu</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cầu</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chức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năng</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3543300"/>
            <a:ext cx="10515600" cy="2253343"/>
          </a:xfrm>
        </p:spPr>
        <p:txBody>
          <a:bodyPr>
            <a:normAutofit/>
          </a:bodyPr>
          <a:lstStyle/>
          <a:p>
            <a:pPr marL="114300" indent="0">
              <a:buNone/>
            </a:pPr>
            <a:r>
              <a:rPr lang="vi-VN" sz="2400" b="1" dirty="0">
                <a:latin typeface="Times New Roman" panose="02020603050405020304" pitchFamily="18" charset="0"/>
                <a:cs typeface="Times New Roman" panose="02020603050405020304" pitchFamily="18" charset="0"/>
              </a:rPr>
              <a:t>Tạo yêu cầu bồi thường:</a:t>
            </a:r>
          </a:p>
          <a:p>
            <a:pPr lvl="1">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Khách hàng có thể gửi yêu cầu bồi thường qua hệ thống.</a:t>
            </a:r>
          </a:p>
          <a:p>
            <a:pPr lvl="1">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Hệ thống sẽ tiếp nhận và tạo hồ sơ yêu cầu bồi thường.</a:t>
            </a:r>
          </a:p>
          <a:p>
            <a:pPr lvl="1">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Khách hàng có thể đính kèm các tài liệu liên quan (hóa đơn, hình ảnh, biên bản tai nạn, v.v.).</a:t>
            </a:r>
          </a:p>
          <a:p>
            <a:pPr marL="114300" indent="0">
              <a:buNone/>
            </a:pPr>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2" name="Picture 1"/>
          <p:cNvPicPr>
            <a:picLocks noChangeAspect="1"/>
          </p:cNvPicPr>
          <p:nvPr/>
        </p:nvPicPr>
        <p:blipFill>
          <a:blip r:embed="rId5"/>
          <a:stretch>
            <a:fillRect/>
          </a:stretch>
        </p:blipFill>
        <p:spPr>
          <a:xfrm>
            <a:off x="1447800" y="1776742"/>
            <a:ext cx="9135750" cy="1590897"/>
          </a:xfrm>
          <a:prstGeom prst="rect">
            <a:avLst/>
          </a:prstGeom>
        </p:spPr>
      </p:pic>
    </p:spTree>
    <p:extLst>
      <p:ext uri="{BB962C8B-B14F-4D97-AF65-F5344CB8AC3E}">
        <p14:creationId xmlns:p14="http://schemas.microsoft.com/office/powerpoint/2010/main" val="2941396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2.1) </a:t>
            </a:r>
            <a:r>
              <a:rPr lang="en-US" sz="2800" b="1" dirty="0" err="1">
                <a:latin typeface="Times New Roman" panose="02020603050405020304" pitchFamily="18" charset="0"/>
                <a:cs typeface="Times New Roman" panose="02020603050405020304" pitchFamily="18" charset="0"/>
              </a:rPr>
              <a:t>Yêu</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cầu</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chức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năng</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fontScale="92500"/>
          </a:bodyPr>
          <a:lstStyle/>
          <a:p>
            <a:pPr marL="114300" indent="0">
              <a:buNone/>
            </a:pPr>
            <a:r>
              <a:rPr lang="vi-VN" sz="2400" b="1" dirty="0">
                <a:latin typeface="Times New Roman" panose="02020603050405020304" pitchFamily="18" charset="0"/>
                <a:cs typeface="Times New Roman" panose="02020603050405020304" pitchFamily="18" charset="0"/>
              </a:rPr>
              <a:t>Xử lý yêu cầu bồi thường:</a:t>
            </a:r>
          </a:p>
          <a:p>
            <a:pPr lvl="1">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Nhân viên xử lý có thể xem và xác minh thông tin yêu cầu.</a:t>
            </a:r>
          </a:p>
          <a:p>
            <a:pPr lvl="1">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Nhân viên có thể yêu cầu bổ sung thông tin hoặc tài liệu từ khách hàng nếu cần.</a:t>
            </a:r>
          </a:p>
          <a:p>
            <a:pPr lvl="1">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Nhân viên đánh giá yêu cầu dựa trên thông tin đã xác minh.</a:t>
            </a:r>
          </a:p>
          <a:p>
            <a:pPr lvl="1">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Quyết định chấp nhận hoặc từ chối yêu cầu.</a:t>
            </a:r>
          </a:p>
          <a:p>
            <a:pPr lvl="1">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Gửi thông báo quyết định cho khách hàng qua hệ thống</a:t>
            </a:r>
            <a:r>
              <a:rPr lang="vi-VN" sz="2000" dirty="0" smtClean="0">
                <a:latin typeface="Times New Roman" panose="02020603050405020304" pitchFamily="18" charset="0"/>
                <a:cs typeface="Times New Roman" panose="02020603050405020304" pitchFamily="18" charset="0"/>
              </a:rPr>
              <a:t>.</a:t>
            </a:r>
            <a:endParaRPr lang="vi-VN" sz="2400" b="1" dirty="0" smtClean="0">
              <a:latin typeface="Times New Roman" panose="02020603050405020304" pitchFamily="18" charset="0"/>
              <a:cs typeface="Times New Roman" panose="02020603050405020304" pitchFamily="18" charset="0"/>
            </a:endParaRPr>
          </a:p>
          <a:p>
            <a:pPr marL="114300" indent="0">
              <a:buNone/>
            </a:pPr>
            <a:r>
              <a:rPr lang="vi-VN" sz="2400" b="1" dirty="0" smtClean="0">
                <a:latin typeface="Times New Roman" panose="02020603050405020304" pitchFamily="18" charset="0"/>
                <a:cs typeface="Times New Roman" panose="02020603050405020304" pitchFamily="18" charset="0"/>
              </a:rPr>
              <a:t>Thanh </a:t>
            </a:r>
            <a:r>
              <a:rPr lang="vi-VN" sz="2400" b="1" dirty="0">
                <a:latin typeface="Times New Roman" panose="02020603050405020304" pitchFamily="18" charset="0"/>
                <a:cs typeface="Times New Roman" panose="02020603050405020304" pitchFamily="18" charset="0"/>
              </a:rPr>
              <a:t>toán bồi thường:</a:t>
            </a:r>
          </a:p>
          <a:p>
            <a:pPr lvl="1">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Thực hiện thanh toán cho khách hàng nếu yêu cầu được chấp nhận.</a:t>
            </a:r>
          </a:p>
          <a:p>
            <a:pPr lvl="1">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Cập nhật trạng thái yêu cầu trong hệ thống.</a:t>
            </a:r>
          </a:p>
          <a:p>
            <a:pPr marL="114300" indent="0">
              <a:buNone/>
            </a:pPr>
            <a:r>
              <a:rPr lang="vi-VN" sz="2400" b="1" dirty="0">
                <a:latin typeface="Times New Roman" panose="02020603050405020304" pitchFamily="18" charset="0"/>
                <a:cs typeface="Times New Roman" panose="02020603050405020304" pitchFamily="18" charset="0"/>
              </a:rPr>
              <a:t>Báo cáo và thống kê:</a:t>
            </a:r>
          </a:p>
          <a:p>
            <a:pPr lvl="1">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Hệ thống cung cấp báo cáo về số lượng yêu cầu, trạng thái yêu cầu, tổng số tiền bồi thường, v.v.</a:t>
            </a:r>
          </a:p>
          <a:p>
            <a:pPr lvl="1">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Nhân viên có thể truy xuất các báo cáo theo nhiều tiêu chí (ngày tháng, khách hàng, trạng thái, v.v.).</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1839440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smtClean="0">
                <a:latin typeface="Times New Roman" panose="02020603050405020304" pitchFamily="18" charset="0"/>
                <a:cs typeface="Times New Roman" panose="02020603050405020304" pitchFamily="18" charset="0"/>
              </a:rPr>
              <a:t>2.2</a:t>
            </a:r>
            <a:r>
              <a:rPr lang="vi-VN" sz="2800" b="1" dirty="0">
                <a:latin typeface="Times New Roman" panose="02020603050405020304" pitchFamily="18" charset="0"/>
                <a:cs typeface="Times New Roman" panose="02020603050405020304" pitchFamily="18" charset="0"/>
              </a:rPr>
              <a:t>) Yêu cầu không chức năng</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pPr marL="114300" indent="0">
              <a:buNone/>
            </a:pPr>
            <a:r>
              <a:rPr lang="vi-VN" sz="2400" b="1" dirty="0">
                <a:latin typeface="Times New Roman" panose="02020603050405020304" pitchFamily="18" charset="0"/>
                <a:cs typeface="Times New Roman" panose="02020603050405020304" pitchFamily="18" charset="0"/>
              </a:rPr>
              <a:t>Hiệu suất:</a:t>
            </a:r>
          </a:p>
          <a:p>
            <a:pPr lvl="1"/>
            <a:r>
              <a:rPr lang="vi-VN" sz="2000" dirty="0">
                <a:latin typeface="Times New Roman" panose="02020603050405020304" pitchFamily="18" charset="0"/>
                <a:cs typeface="Times New Roman" panose="02020603050405020304" pitchFamily="18" charset="0"/>
              </a:rPr>
              <a:t>Hệ thống phải có khả năng xử lý ít nhất 1000 yêu cầu bồi thường đồng thời mà không làm giảm hiệu suất.</a:t>
            </a:r>
          </a:p>
          <a:p>
            <a:pPr lvl="1"/>
            <a:r>
              <a:rPr lang="vi-VN" sz="2000" dirty="0">
                <a:latin typeface="Times New Roman" panose="02020603050405020304" pitchFamily="18" charset="0"/>
                <a:cs typeface="Times New Roman" panose="02020603050405020304" pitchFamily="18" charset="0"/>
              </a:rPr>
              <a:t>Thời gian phản hồi của hệ thống không quá 2 giây cho mỗi yêu cầu.</a:t>
            </a:r>
          </a:p>
          <a:p>
            <a:pPr marL="114300" indent="0">
              <a:buNone/>
            </a:pPr>
            <a:r>
              <a:rPr lang="vi-VN" sz="2400" b="1" dirty="0">
                <a:latin typeface="Times New Roman" panose="02020603050405020304" pitchFamily="18" charset="0"/>
                <a:cs typeface="Times New Roman" panose="02020603050405020304" pitchFamily="18" charset="0"/>
              </a:rPr>
              <a:t>Bảo mật:</a:t>
            </a:r>
          </a:p>
          <a:p>
            <a:pPr lvl="1"/>
            <a:r>
              <a:rPr lang="vi-VN" sz="2000" dirty="0">
                <a:latin typeface="Times New Roman" panose="02020603050405020304" pitchFamily="18" charset="0"/>
                <a:cs typeface="Times New Roman" panose="02020603050405020304" pitchFamily="18" charset="0"/>
              </a:rPr>
              <a:t>Dữ liệu khách hàng và yêu cầu bồi thường phải được mã hóa khi lưu trữ và truyền tải.</a:t>
            </a:r>
          </a:p>
          <a:p>
            <a:pPr lvl="1"/>
            <a:r>
              <a:rPr lang="vi-VN" sz="2000" dirty="0">
                <a:latin typeface="Times New Roman" panose="02020603050405020304" pitchFamily="18" charset="0"/>
                <a:cs typeface="Times New Roman" panose="02020603050405020304" pitchFamily="18" charset="0"/>
              </a:rPr>
              <a:t>Hệ thống phải có cơ chế xác thực và phân quyền để đảm bảo chỉ những người có thẩm quyền mới có thể truy cập và xử lý yêu cầu.</a:t>
            </a:r>
          </a:p>
          <a:p>
            <a:pPr marL="114300" indent="0">
              <a:buNone/>
            </a:pPr>
            <a:r>
              <a:rPr lang="vi-VN" sz="2400" b="1" dirty="0">
                <a:latin typeface="Times New Roman" panose="02020603050405020304" pitchFamily="18" charset="0"/>
                <a:cs typeface="Times New Roman" panose="02020603050405020304" pitchFamily="18" charset="0"/>
              </a:rPr>
              <a:t>Khả năng mở rộng:</a:t>
            </a:r>
          </a:p>
          <a:p>
            <a:pPr lvl="1"/>
            <a:r>
              <a:rPr lang="vi-VN" sz="2000" dirty="0">
                <a:latin typeface="Times New Roman" panose="02020603050405020304" pitchFamily="18" charset="0"/>
                <a:cs typeface="Times New Roman" panose="02020603050405020304" pitchFamily="18" charset="0"/>
              </a:rPr>
              <a:t>Hệ thống phải có khả năng mở rộng để đáp ứng nhu cầu tăng trưởng số lượng yêu cầu bồi thường trong tương lai.</a:t>
            </a:r>
          </a:p>
          <a:p>
            <a:pPr lvl="1"/>
            <a:r>
              <a:rPr lang="vi-VN" sz="2000" dirty="0">
                <a:latin typeface="Times New Roman" panose="02020603050405020304" pitchFamily="18" charset="0"/>
                <a:cs typeface="Times New Roman" panose="02020603050405020304" pitchFamily="18" charset="0"/>
              </a:rPr>
              <a:t>Dễ dàng tích hợp với các hệ thống khác (như CRM, hệ thống kế toán, v.v.).</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2719149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smtClean="0">
                <a:latin typeface="Times New Roman" panose="02020603050405020304" pitchFamily="18" charset="0"/>
                <a:cs typeface="Times New Roman" panose="02020603050405020304" pitchFamily="18" charset="0"/>
              </a:rPr>
              <a:t>2.3</a:t>
            </a:r>
            <a:r>
              <a:rPr lang="vi-VN" sz="2800" b="1" dirty="0">
                <a:latin typeface="Times New Roman" panose="02020603050405020304" pitchFamily="18" charset="0"/>
                <a:cs typeface="Times New Roman" panose="02020603050405020304" pitchFamily="18" charset="0"/>
              </a:rPr>
              <a:t>) Điều kiện hoạt động của hệ thống</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1358757"/>
          </a:xfrm>
        </p:spPr>
        <p:txBody>
          <a:bodyPr>
            <a:normAutofit/>
          </a:bodyPr>
          <a:lstStyle/>
          <a:p>
            <a:r>
              <a:rPr lang="en-US" sz="2400" dirty="0" err="1">
                <a:latin typeface="Times New Roman" panose="02020603050405020304" pitchFamily="18" charset="0"/>
                <a:cs typeface="Times New Roman" panose="02020603050405020304" pitchFamily="18" charset="0"/>
              </a:rPr>
              <a:t>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thống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tục</a:t>
            </a:r>
            <a:r>
              <a:rPr lang="en-US" sz="2400" dirty="0">
                <a:latin typeface="Times New Roman" panose="02020603050405020304" pitchFamily="18" charset="0"/>
                <a:cs typeface="Times New Roman" panose="02020603050405020304" pitchFamily="18" charset="0"/>
              </a:rPr>
              <a:t> 24/7, </a:t>
            </a:r>
            <a:r>
              <a:rPr lang="en-US" sz="2400" dirty="0" err="1">
                <a:latin typeface="Times New Roman" panose="02020603050405020304" pitchFamily="18" charset="0"/>
                <a:cs typeface="Times New Roman" panose="02020603050405020304" pitchFamily="18" charset="0"/>
              </a:rPr>
              <a:t>đảm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sẵn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sàng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cao</a:t>
            </a:r>
            <a:r>
              <a:rPr lang="en-US" sz="2400" dirty="0">
                <a:latin typeface="Times New Roman" panose="02020603050405020304" pitchFamily="18" charset="0"/>
                <a:cs typeface="Times New Roman" panose="02020603050405020304" pitchFamily="18" charset="0"/>
              </a:rPr>
              <a:t>.</a:t>
            </a:r>
          </a:p>
          <a:p>
            <a:r>
              <a:rPr lang="en-US" sz="2400" dirty="0" err="1">
                <a:latin typeface="Times New Roman" panose="02020603050405020304" pitchFamily="18" charset="0"/>
                <a:cs typeface="Times New Roman" panose="02020603050405020304" pitchFamily="18" charset="0"/>
              </a:rPr>
              <a:t>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thống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tuân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thủ</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chuẩn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5122" name="Picture 2" descr="Khách sạn Bốn Mùa Gia Lai | Khách sạn Pleiku, Gia Lai | Đặt phòng khách sạ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33700" y="2870342"/>
            <a:ext cx="5143500" cy="342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5531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a:latin typeface="Times New Roman" panose="02020603050405020304" pitchFamily="18" charset="0"/>
                <a:cs typeface="Times New Roman" panose="02020603050405020304" pitchFamily="18" charset="0"/>
              </a:rPr>
              <a:t>2.4) Các ràng buộc kỹ thuật </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1750643"/>
          </a:xfrm>
        </p:spPr>
        <p:txBody>
          <a:bodyPr>
            <a:normAutofit/>
          </a:bodyPr>
          <a:lstStyle/>
          <a:p>
            <a:r>
              <a:rPr lang="vi-VN" sz="2400" dirty="0">
                <a:latin typeface="Times New Roman" panose="02020603050405020304" pitchFamily="18" charset="0"/>
                <a:cs typeface="Times New Roman" panose="02020603050405020304" pitchFamily="18" charset="0"/>
              </a:rPr>
              <a:t>Phải sử dụng công nghệ Java, Spring Boot, MySQL, và Docker.</a:t>
            </a:r>
          </a:p>
          <a:p>
            <a:r>
              <a:rPr lang="vi-VN" sz="2400" dirty="0">
                <a:latin typeface="Times New Roman" panose="02020603050405020304" pitchFamily="18" charset="0"/>
                <a:cs typeface="Times New Roman" panose="02020603050405020304" pitchFamily="18" charset="0"/>
              </a:rPr>
              <a:t>Phải tuân theo quy trình phát triển phần mềm Agile.</a:t>
            </a:r>
          </a:p>
          <a:p>
            <a:r>
              <a:rPr lang="vi-VN" sz="2400" dirty="0">
                <a:latin typeface="Times New Roman" panose="02020603050405020304" pitchFamily="18" charset="0"/>
                <a:cs typeface="Times New Roman" panose="02020603050405020304" pitchFamily="18" charset="0"/>
              </a:rPr>
              <a:t>Phải đảm bảo hệ thống hoạt động tốt trên cả môi trường thử nghiệm và sản xuất.</a:t>
            </a:r>
          </a:p>
          <a:p>
            <a:pPr marL="114300" indent="0">
              <a:buNone/>
            </a:pPr>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6" name="Picture 5"/>
          <p:cNvPicPr>
            <a:picLocks noChangeAspect="1"/>
          </p:cNvPicPr>
          <p:nvPr/>
        </p:nvPicPr>
        <p:blipFill>
          <a:blip r:embed="rId5"/>
          <a:stretch>
            <a:fillRect/>
          </a:stretch>
        </p:blipFill>
        <p:spPr>
          <a:xfrm>
            <a:off x="1143817" y="3246517"/>
            <a:ext cx="2864566" cy="1472440"/>
          </a:xfrm>
          <a:prstGeom prst="rect">
            <a:avLst/>
          </a:prstGeom>
        </p:spPr>
      </p:pic>
      <p:pic>
        <p:nvPicPr>
          <p:cNvPr id="7" name="Picture 6"/>
          <p:cNvPicPr>
            <a:picLocks noChangeAspect="1"/>
          </p:cNvPicPr>
          <p:nvPr/>
        </p:nvPicPr>
        <p:blipFill>
          <a:blip r:embed="rId6"/>
          <a:stretch>
            <a:fillRect/>
          </a:stretch>
        </p:blipFill>
        <p:spPr>
          <a:xfrm>
            <a:off x="4524400" y="3246517"/>
            <a:ext cx="2610234" cy="1472440"/>
          </a:xfrm>
          <a:prstGeom prst="rect">
            <a:avLst/>
          </a:prstGeom>
        </p:spPr>
      </p:pic>
      <p:pic>
        <p:nvPicPr>
          <p:cNvPr id="8" name="Picture 7"/>
          <p:cNvPicPr>
            <a:picLocks noChangeAspect="1"/>
          </p:cNvPicPr>
          <p:nvPr/>
        </p:nvPicPr>
        <p:blipFill>
          <a:blip r:embed="rId7"/>
          <a:stretch>
            <a:fillRect/>
          </a:stretch>
        </p:blipFill>
        <p:spPr>
          <a:xfrm>
            <a:off x="7650651" y="3227320"/>
            <a:ext cx="2476846" cy="1491637"/>
          </a:xfrm>
          <a:prstGeom prst="rect">
            <a:avLst/>
          </a:prstGeom>
        </p:spPr>
      </p:pic>
    </p:spTree>
    <p:extLst>
      <p:ext uri="{BB962C8B-B14F-4D97-AF65-F5344CB8AC3E}">
        <p14:creationId xmlns:p14="http://schemas.microsoft.com/office/powerpoint/2010/main" val="283085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dirty="0" smtClean="0">
                <a:latin typeface="Times New Roman" panose="02020603050405020304" pitchFamily="18" charset="0"/>
                <a:cs typeface="Times New Roman" panose="02020603050405020304" pitchFamily="18" charset="0"/>
              </a:rPr>
              <a:t>Nội dung</a:t>
            </a:r>
            <a:endParaRPr lang="en-US" sz="2800"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pPr marL="628650" indent="-514350">
              <a:buFont typeface="+mj-lt"/>
              <a:buAutoNum type="romanUcPeriod"/>
            </a:pPr>
            <a:r>
              <a:rPr lang="vi-VN" sz="2400" dirty="0" smtClean="0">
                <a:latin typeface="Times New Roman" panose="02020603050405020304" pitchFamily="18" charset="0"/>
                <a:cs typeface="Times New Roman" panose="02020603050405020304" pitchFamily="18" charset="0"/>
              </a:rPr>
              <a:t>Giới thiệu chung</a:t>
            </a:r>
          </a:p>
          <a:p>
            <a:pPr marL="628650" indent="-514350">
              <a:buFont typeface="+mj-lt"/>
              <a:buAutoNum type="romanUcPeriod"/>
            </a:pPr>
            <a:r>
              <a:rPr lang="vi-VN" sz="2400" dirty="0" smtClean="0">
                <a:latin typeface="Times New Roman" panose="02020603050405020304" pitchFamily="18" charset="0"/>
                <a:cs typeface="Times New Roman" panose="02020603050405020304" pitchFamily="18" charset="0"/>
              </a:rPr>
              <a:t>Phân tích yêu cầu </a:t>
            </a:r>
          </a:p>
          <a:p>
            <a:pPr marL="628650" indent="-514350">
              <a:buFont typeface="+mj-lt"/>
              <a:buAutoNum type="romanUcPeriod"/>
            </a:pPr>
            <a:r>
              <a:rPr lang="vi-VN" sz="2400" dirty="0" smtClean="0">
                <a:latin typeface="Times New Roman" panose="02020603050405020304" pitchFamily="18" charset="0"/>
                <a:cs typeface="Times New Roman" panose="02020603050405020304" pitchFamily="18" charset="0"/>
              </a:rPr>
              <a:t>Thiết kế kiến truc hệ thống</a:t>
            </a:r>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1093093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a:latin typeface="Times New Roman" panose="02020603050405020304" pitchFamily="18" charset="0"/>
                <a:cs typeface="Times New Roman" panose="02020603050405020304" pitchFamily="18" charset="0"/>
              </a:rPr>
              <a:t>III) Thiết kế kiến trúc hệ thống </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pPr marL="114300" indent="0">
              <a:buNone/>
            </a:pPr>
            <a:r>
              <a:rPr lang="vi-VN" sz="2400" dirty="0" smtClean="0">
                <a:latin typeface="Times New Roman" panose="02020603050405020304" pitchFamily="18" charset="0"/>
                <a:cs typeface="Times New Roman" panose="02020603050405020304" pitchFamily="18" charset="0"/>
              </a:rPr>
              <a:t>1) Mô </a:t>
            </a:r>
            <a:r>
              <a:rPr lang="vi-VN" sz="2400" dirty="0">
                <a:latin typeface="Times New Roman" panose="02020603050405020304" pitchFamily="18" charset="0"/>
                <a:cs typeface="Times New Roman" panose="02020603050405020304" pitchFamily="18" charset="0"/>
              </a:rPr>
              <a:t>hình hóa quy trình yêu cầu bồi thường </a:t>
            </a:r>
            <a:endParaRPr lang="vi-VN" sz="2400" dirty="0" smtClean="0">
              <a:latin typeface="Times New Roman" panose="02020603050405020304" pitchFamily="18" charset="0"/>
              <a:cs typeface="Times New Roman" panose="02020603050405020304" pitchFamily="18" charset="0"/>
            </a:endParaRPr>
          </a:p>
          <a:p>
            <a:pPr marL="1028700" lvl="1" indent="-457200">
              <a:buFont typeface="+mj-lt"/>
              <a:buAutoNum type="arabicPeriod"/>
            </a:pPr>
            <a:r>
              <a:rPr lang="vi-VN" sz="2000" dirty="0">
                <a:latin typeface="Times New Roman" panose="02020603050405020304" pitchFamily="18" charset="0"/>
                <a:cs typeface="Times New Roman" panose="02020603050405020304" pitchFamily="18" charset="0"/>
              </a:rPr>
              <a:t>Sơ đồ quy trình</a:t>
            </a:r>
          </a:p>
          <a:p>
            <a:pPr marL="1028700" lvl="1" indent="-457200">
              <a:buFont typeface="+mj-lt"/>
              <a:buAutoNum type="arabicPeriod"/>
            </a:pPr>
            <a:r>
              <a:rPr lang="vi-VN" sz="2000" dirty="0" smtClean="0">
                <a:latin typeface="Times New Roman" panose="02020603050405020304" pitchFamily="18" charset="0"/>
                <a:cs typeface="Times New Roman" panose="02020603050405020304" pitchFamily="18" charset="0"/>
              </a:rPr>
              <a:t>Vai trò của từng đối tượng và sự tương tác giữa chúng</a:t>
            </a:r>
          </a:p>
          <a:p>
            <a:pPr marL="114300" indent="0">
              <a:buNone/>
            </a:pPr>
            <a:r>
              <a:rPr lang="vi-VN" sz="2400" dirty="0" smtClean="0">
                <a:latin typeface="Times New Roman" panose="02020603050405020304" pitchFamily="18" charset="0"/>
                <a:cs typeface="Times New Roman" panose="02020603050405020304" pitchFamily="18" charset="0"/>
              </a:rPr>
              <a:t>2) Thiết kế các thành phần chính của hệ thống </a:t>
            </a:r>
          </a:p>
          <a:p>
            <a:pPr marL="1028700" lvl="1" indent="-457200">
              <a:buFont typeface="+mj-lt"/>
              <a:buAutoNum type="arabicPeriod"/>
            </a:pPr>
            <a:r>
              <a:rPr lang="vi-VN" sz="2000" dirty="0" smtClean="0">
                <a:latin typeface="Times New Roman" panose="02020603050405020304" pitchFamily="18" charset="0"/>
                <a:cs typeface="Times New Roman" panose="02020603050405020304" pitchFamily="18" charset="0"/>
              </a:rPr>
              <a:t>Kiến </a:t>
            </a:r>
            <a:r>
              <a:rPr lang="vi-VN" sz="2000" dirty="0">
                <a:latin typeface="Times New Roman" panose="02020603050405020304" pitchFamily="18" charset="0"/>
                <a:cs typeface="Times New Roman" panose="02020603050405020304" pitchFamily="18" charset="0"/>
              </a:rPr>
              <a:t>trúc tổng </a:t>
            </a:r>
            <a:r>
              <a:rPr lang="vi-VN" sz="2000" dirty="0" smtClean="0">
                <a:latin typeface="Times New Roman" panose="02020603050405020304" pitchFamily="18" charset="0"/>
                <a:cs typeface="Times New Roman" panose="02020603050405020304" pitchFamily="18" charset="0"/>
              </a:rPr>
              <a:t>quan, </a:t>
            </a:r>
          </a:p>
          <a:p>
            <a:pPr marL="1028700" lvl="1" indent="-457200">
              <a:buFont typeface="+mj-lt"/>
              <a:buAutoNum type="arabicPeriod"/>
            </a:pPr>
            <a:r>
              <a:rPr lang="vi-VN" sz="2000" dirty="0">
                <a:latin typeface="Times New Roman" panose="02020603050405020304" pitchFamily="18" charset="0"/>
                <a:cs typeface="Times New Roman" panose="02020603050405020304" pitchFamily="18" charset="0"/>
              </a:rPr>
              <a:t>M</a:t>
            </a:r>
            <a:r>
              <a:rPr lang="vi-VN" sz="2000" dirty="0" smtClean="0">
                <a:latin typeface="Times New Roman" panose="02020603050405020304" pitchFamily="18" charset="0"/>
                <a:cs typeface="Times New Roman" panose="02020603050405020304" pitchFamily="18" charset="0"/>
              </a:rPr>
              <a:t>ối quan hệ và các thành phần chính trong hệ thống</a:t>
            </a:r>
          </a:p>
          <a:p>
            <a:pPr marL="1028700" lvl="1" indent="-457200">
              <a:buFont typeface="+mj-lt"/>
              <a:buAutoNum type="arabicPeriod"/>
            </a:pPr>
            <a:r>
              <a:rPr lang="en-US" sz="2000" dirty="0" err="1">
                <a:latin typeface="Times New Roman" panose="02020603050405020304" pitchFamily="18" charset="0"/>
                <a:cs typeface="Times New Roman" panose="02020603050405020304" pitchFamily="18" charset="0"/>
              </a:rPr>
              <a:t>Diagrama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tầng</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mô-đun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thống</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back-end</a:t>
            </a:r>
            <a:endParaRPr lang="vi-VN" sz="2000" dirty="0" smtClean="0">
              <a:latin typeface="Times New Roman" panose="02020603050405020304" pitchFamily="18" charset="0"/>
              <a:cs typeface="Times New Roman" panose="02020603050405020304" pitchFamily="18" charset="0"/>
            </a:endParaRPr>
          </a:p>
          <a:p>
            <a:pPr marL="1028700" lvl="1" indent="-457200">
              <a:buFont typeface="+mj-lt"/>
              <a:buAutoNum type="arabicPeriod"/>
            </a:pPr>
            <a:r>
              <a:rPr lang="vi-VN" sz="2000" dirty="0" smtClean="0">
                <a:latin typeface="Times New Roman" panose="02020603050405020304" pitchFamily="18" charset="0"/>
                <a:cs typeface="Times New Roman" panose="02020603050405020304" pitchFamily="18" charset="0"/>
              </a:rPr>
              <a:t>Các cách</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tiếp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giữa</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các</a:t>
            </a:r>
            <a:r>
              <a:rPr lang="vi-VN" sz="2000" dirty="0" smtClean="0">
                <a:latin typeface="Times New Roman" panose="02020603050405020304" pitchFamily="18" charset="0"/>
                <a:cs typeface="Times New Roman" panose="02020603050405020304" pitchFamily="18" charset="0"/>
              </a:rPr>
              <a:t> tầng</a:t>
            </a:r>
            <a:endParaRPr lang="en-US" sz="20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602802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smtClean="0">
                <a:latin typeface="Times New Roman" panose="02020603050405020304" pitchFamily="18" charset="0"/>
                <a:cs typeface="Times New Roman" panose="02020603050405020304" pitchFamily="18" charset="0"/>
              </a:rPr>
              <a:t>3.1.1) Sơ đồ hóa quy trình bồi thường</a:t>
            </a:r>
            <a:endParaRPr lang="en-US" sz="2800" b="1"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17518" y="1458930"/>
            <a:ext cx="7273323" cy="4792774"/>
          </a:xfrm>
          <a:prstGeom prst="rect">
            <a:avLst/>
          </a:prstGeom>
        </p:spPr>
      </p:pic>
    </p:spTree>
    <p:extLst>
      <p:ext uri="{BB962C8B-B14F-4D97-AF65-F5344CB8AC3E}">
        <p14:creationId xmlns:p14="http://schemas.microsoft.com/office/powerpoint/2010/main" val="2418581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a:latin typeface="Times New Roman" panose="02020603050405020304" pitchFamily="18" charset="0"/>
                <a:cs typeface="Times New Roman" panose="02020603050405020304" pitchFamily="18" charset="0"/>
              </a:rPr>
              <a:t>3.1.1) Sơ đồ hóa quy trình bồi thường</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lnSpcReduction="10000"/>
          </a:bodyPr>
          <a:lstStyle/>
          <a:p>
            <a:pPr marL="114300" indent="0">
              <a:buNone/>
            </a:pPr>
            <a:r>
              <a:rPr lang="vi-VN" sz="2400" b="1" dirty="0">
                <a:latin typeface="Times New Roman" panose="02020603050405020304" pitchFamily="18" charset="0"/>
                <a:cs typeface="Times New Roman" panose="02020603050405020304" pitchFamily="18" charset="0"/>
              </a:rPr>
              <a:t>Tạo yêu cầu:</a:t>
            </a:r>
          </a:p>
          <a:p>
            <a:r>
              <a:rPr lang="vi-VN" sz="2400" b="1" dirty="0">
                <a:latin typeface="Times New Roman" panose="02020603050405020304" pitchFamily="18" charset="0"/>
                <a:cs typeface="Times New Roman" panose="02020603050405020304" pitchFamily="18" charset="0"/>
              </a:rPr>
              <a:t>Vai trò: </a:t>
            </a:r>
            <a:r>
              <a:rPr lang="vi-VN" sz="2400" dirty="0">
                <a:latin typeface="Times New Roman" panose="02020603050405020304" pitchFamily="18" charset="0"/>
                <a:cs typeface="Times New Roman" panose="02020603050405020304" pitchFamily="18" charset="0"/>
              </a:rPr>
              <a:t>Khách hàng</a:t>
            </a:r>
          </a:p>
          <a:p>
            <a:r>
              <a:rPr lang="vi-VN" sz="2400" b="1" dirty="0">
                <a:latin typeface="Times New Roman" panose="02020603050405020304" pitchFamily="18" charset="0"/>
                <a:cs typeface="Times New Roman" panose="02020603050405020304" pitchFamily="18" charset="0"/>
              </a:rPr>
              <a:t>Mô tả: </a:t>
            </a:r>
            <a:r>
              <a:rPr lang="vi-VN" sz="2400" dirty="0">
                <a:latin typeface="Times New Roman" panose="02020603050405020304" pitchFamily="18" charset="0"/>
                <a:cs typeface="Times New Roman" panose="02020603050405020304" pitchFamily="18" charset="0"/>
              </a:rPr>
              <a:t>Khách hàng tạo và gửi yêu cầu bồi thường qua hệ thống hoặc trực tiếp tại công ty bảo hiểm. Hệ thống tiếp nhận yêu cầu và tạo hồ sơ yêu cầu bồi thường, bao gồm các thông tin chi tiết về yêu cầu và các tài liệu đính kèm (hóa đơn, hình ảnh, biên bản tai nạn, v.v.).</a:t>
            </a:r>
          </a:p>
          <a:p>
            <a:pPr marL="114300" indent="0">
              <a:buNone/>
            </a:pPr>
            <a:r>
              <a:rPr lang="vi-VN" sz="2400" b="1" dirty="0">
                <a:latin typeface="Times New Roman" panose="02020603050405020304" pitchFamily="18" charset="0"/>
                <a:cs typeface="Times New Roman" panose="02020603050405020304" pitchFamily="18" charset="0"/>
              </a:rPr>
              <a:t>Tiếp nhận yêu cầu và xác minh thông tin:</a:t>
            </a:r>
          </a:p>
          <a:p>
            <a:r>
              <a:rPr lang="vi-VN" sz="2400" b="1" dirty="0">
                <a:latin typeface="Times New Roman" panose="02020603050405020304" pitchFamily="18" charset="0"/>
                <a:cs typeface="Times New Roman" panose="02020603050405020304" pitchFamily="18" charset="0"/>
              </a:rPr>
              <a:t>Vai trò: </a:t>
            </a:r>
            <a:r>
              <a:rPr lang="vi-VN" sz="2400" dirty="0">
                <a:latin typeface="Times New Roman" panose="02020603050405020304" pitchFamily="18" charset="0"/>
                <a:cs typeface="Times New Roman" panose="02020603050405020304" pitchFamily="18" charset="0"/>
              </a:rPr>
              <a:t>Nhân viên xử lý</a:t>
            </a:r>
          </a:p>
          <a:p>
            <a:r>
              <a:rPr lang="vi-VN" sz="2400" b="1" dirty="0">
                <a:latin typeface="Times New Roman" panose="02020603050405020304" pitchFamily="18" charset="0"/>
                <a:cs typeface="Times New Roman" panose="02020603050405020304" pitchFamily="18" charset="0"/>
              </a:rPr>
              <a:t>Mô tả: </a:t>
            </a:r>
            <a:r>
              <a:rPr lang="vi-VN" sz="2400" dirty="0">
                <a:latin typeface="Times New Roman" panose="02020603050405020304" pitchFamily="18" charset="0"/>
                <a:cs typeface="Times New Roman" panose="02020603050405020304" pitchFamily="18" charset="0"/>
              </a:rPr>
              <a:t>Nhân viên xử lý tiếp nhận hồ sơ yêu cầu bồi thường từ hệ thống. Họ kiểm tra tính chính xác và đầy đủ của thông tin và tài liệu do khách hàng cung cấp. Nếu cần thiết, nhân viên xử lý có thể yêu cầu bổ sung thêm thông tin hoặc tài liệu từ khách hàng</a:t>
            </a:r>
            <a:r>
              <a:rPr lang="vi-VN" sz="2400" dirty="0" smtClean="0">
                <a:latin typeface="Times New Roman" panose="02020603050405020304" pitchFamily="18" charset="0"/>
                <a:cs typeface="Times New Roman" panose="02020603050405020304" pitchFamily="18" charset="0"/>
              </a:rPr>
              <a:t>.</a:t>
            </a:r>
            <a:endParaRPr lang="vi-VN"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1493311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a:latin typeface="Times New Roman" panose="02020603050405020304" pitchFamily="18" charset="0"/>
                <a:cs typeface="Times New Roman" panose="02020603050405020304" pitchFamily="18" charset="0"/>
              </a:rPr>
              <a:t>3.1.1) Sơ đồ hóa quy trình bồi thường</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lnSpcReduction="10000"/>
          </a:bodyPr>
          <a:lstStyle/>
          <a:p>
            <a:pPr marL="114300" indent="0">
              <a:buNone/>
            </a:pPr>
            <a:r>
              <a:rPr lang="vi-VN" sz="2400" b="1" dirty="0">
                <a:latin typeface="Times New Roman" panose="02020603050405020304" pitchFamily="18" charset="0"/>
                <a:cs typeface="Times New Roman" panose="02020603050405020304" pitchFamily="18" charset="0"/>
              </a:rPr>
              <a:t>Đánh giá yêu cầu:</a:t>
            </a:r>
          </a:p>
          <a:p>
            <a:r>
              <a:rPr lang="vi-VN" sz="2400" b="1" dirty="0">
                <a:latin typeface="Times New Roman" panose="02020603050405020304" pitchFamily="18" charset="0"/>
                <a:cs typeface="Times New Roman" panose="02020603050405020304" pitchFamily="18" charset="0"/>
              </a:rPr>
              <a:t>Vai trò: </a:t>
            </a:r>
            <a:r>
              <a:rPr lang="vi-VN" sz="2400" dirty="0">
                <a:latin typeface="Times New Roman" panose="02020603050405020304" pitchFamily="18" charset="0"/>
                <a:cs typeface="Times New Roman" panose="02020603050405020304" pitchFamily="18" charset="0"/>
              </a:rPr>
              <a:t>Nhân viên xử lý</a:t>
            </a:r>
          </a:p>
          <a:p>
            <a:r>
              <a:rPr lang="vi-VN" sz="2400" b="1" dirty="0">
                <a:latin typeface="Times New Roman" panose="02020603050405020304" pitchFamily="18" charset="0"/>
                <a:cs typeface="Times New Roman" panose="02020603050405020304" pitchFamily="18" charset="0"/>
              </a:rPr>
              <a:t>Mô tả: </a:t>
            </a:r>
            <a:r>
              <a:rPr lang="vi-VN" sz="2400" dirty="0">
                <a:latin typeface="Times New Roman" panose="02020603050405020304" pitchFamily="18" charset="0"/>
                <a:cs typeface="Times New Roman" panose="02020603050405020304" pitchFamily="18" charset="0"/>
              </a:rPr>
              <a:t>Nhân viên xử lý xem xét và phân tích yêu cầu bồi thường dựa trên các thông tin và tài liệu đã được xác minh. Họ xác định mức độ hợp lệ và khả năng bồi thường cho yêu cầu. Trong trường hợp cần thiết, họ có thể tham khảo thêm ý kiến từ các chuyên gia hoặc bộ phận khác để đưa ra quyết định chính xác.</a:t>
            </a:r>
          </a:p>
          <a:p>
            <a:pPr marL="114300" indent="0">
              <a:buNone/>
            </a:pPr>
            <a:r>
              <a:rPr lang="vi-VN" sz="2400" b="1" dirty="0">
                <a:latin typeface="Times New Roman" panose="02020603050405020304" pitchFamily="18" charset="0"/>
                <a:cs typeface="Times New Roman" panose="02020603050405020304" pitchFamily="18" charset="0"/>
              </a:rPr>
              <a:t>Quyết định bồi thường:</a:t>
            </a:r>
          </a:p>
          <a:p>
            <a:r>
              <a:rPr lang="vi-VN" sz="2400" b="1" dirty="0">
                <a:latin typeface="Times New Roman" panose="02020603050405020304" pitchFamily="18" charset="0"/>
                <a:cs typeface="Times New Roman" panose="02020603050405020304" pitchFamily="18" charset="0"/>
              </a:rPr>
              <a:t>Vai trò: </a:t>
            </a:r>
            <a:r>
              <a:rPr lang="vi-VN" sz="2400" dirty="0">
                <a:latin typeface="Times New Roman" panose="02020603050405020304" pitchFamily="18" charset="0"/>
                <a:cs typeface="Times New Roman" panose="02020603050405020304" pitchFamily="18" charset="0"/>
              </a:rPr>
              <a:t>Quản lý</a:t>
            </a:r>
          </a:p>
          <a:p>
            <a:r>
              <a:rPr lang="vi-VN" sz="2400" b="1" dirty="0">
                <a:latin typeface="Times New Roman" panose="02020603050405020304" pitchFamily="18" charset="0"/>
                <a:cs typeface="Times New Roman" panose="02020603050405020304" pitchFamily="18" charset="0"/>
              </a:rPr>
              <a:t>Mô tả: </a:t>
            </a:r>
            <a:r>
              <a:rPr lang="vi-VN" sz="2400" dirty="0">
                <a:latin typeface="Times New Roman" panose="02020603050405020304" pitchFamily="18" charset="0"/>
                <a:cs typeface="Times New Roman" panose="02020603050405020304" pitchFamily="18" charset="0"/>
              </a:rPr>
              <a:t>Quản lý nhận thông tin từ nhân viên xử lý và đưa ra quyết định cuối cùng về việc chấp nhận hoặc từ chối yêu cầu bồi thường. Quản lý xác định số tiền bồi thường và các điều kiện đi kèm nếu yêu cầu được chấp nhận. Quyết định này sau đó được thông báo cho khách hàng thông qua hệ thống</a:t>
            </a:r>
            <a:r>
              <a:rPr lang="vi-VN" sz="2400" dirty="0" smtClean="0">
                <a:latin typeface="Times New Roman" panose="02020603050405020304" pitchFamily="18" charset="0"/>
                <a:cs typeface="Times New Roman" panose="02020603050405020304" pitchFamily="18" charset="0"/>
              </a:rPr>
              <a:t>.</a:t>
            </a:r>
            <a:endParaRPr lang="vi-VN"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3851130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a:latin typeface="Times New Roman" panose="02020603050405020304" pitchFamily="18" charset="0"/>
                <a:cs typeface="Times New Roman" panose="02020603050405020304" pitchFamily="18" charset="0"/>
              </a:rPr>
              <a:t>3.1.1) Sơ đồ hóa quy trình bồi thường</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pPr marL="114300" indent="0">
              <a:buNone/>
            </a:pPr>
            <a:r>
              <a:rPr lang="vi-VN" sz="2400" b="1" dirty="0">
                <a:latin typeface="Times New Roman" panose="02020603050405020304" pitchFamily="18" charset="0"/>
                <a:cs typeface="Times New Roman" panose="02020603050405020304" pitchFamily="18" charset="0"/>
              </a:rPr>
              <a:t>Thanh toán (nếu yêu cầu được chấp nhận):</a:t>
            </a:r>
          </a:p>
          <a:p>
            <a:r>
              <a:rPr lang="vi-VN" sz="2400" b="1" dirty="0">
                <a:latin typeface="Times New Roman" panose="02020603050405020304" pitchFamily="18" charset="0"/>
                <a:cs typeface="Times New Roman" panose="02020603050405020304" pitchFamily="18" charset="0"/>
              </a:rPr>
              <a:t>Vai trò: </a:t>
            </a:r>
            <a:r>
              <a:rPr lang="vi-VN" sz="2400" dirty="0">
                <a:latin typeface="Times New Roman" panose="02020603050405020304" pitchFamily="18" charset="0"/>
                <a:cs typeface="Times New Roman" panose="02020603050405020304" pitchFamily="18" charset="0"/>
              </a:rPr>
              <a:t>Hệ thống tự động</a:t>
            </a:r>
          </a:p>
          <a:p>
            <a:r>
              <a:rPr lang="vi-VN" sz="2400" b="1" dirty="0">
                <a:latin typeface="Times New Roman" panose="02020603050405020304" pitchFamily="18" charset="0"/>
                <a:cs typeface="Times New Roman" panose="02020603050405020304" pitchFamily="18" charset="0"/>
              </a:rPr>
              <a:t>Mô tả</a:t>
            </a:r>
            <a:r>
              <a:rPr lang="vi-VN" sz="2400" dirty="0">
                <a:latin typeface="Times New Roman" panose="02020603050405020304" pitchFamily="18" charset="0"/>
                <a:cs typeface="Times New Roman" panose="02020603050405020304" pitchFamily="18" charset="0"/>
              </a:rPr>
              <a:t>: Nếu yêu cầu bồi thường được chấp nhận, hệ thống tự động thực hiện thanh toán cho khách hàng theo quyết định của quản lý. Thông tin về giao dịch thanh toán được cập nhật trong hệ thống.</a:t>
            </a:r>
          </a:p>
          <a:p>
            <a:pPr marL="114300" indent="0">
              <a:buNone/>
            </a:pPr>
            <a:r>
              <a:rPr lang="vi-VN" sz="2400" b="1" dirty="0">
                <a:latin typeface="Times New Roman" panose="02020603050405020304" pitchFamily="18" charset="0"/>
                <a:cs typeface="Times New Roman" panose="02020603050405020304" pitchFamily="18" charset="0"/>
              </a:rPr>
              <a:t>Thông báo cho người dùng (yêu cầu bị từ chối, hoặc thành công):</a:t>
            </a:r>
          </a:p>
          <a:p>
            <a:r>
              <a:rPr lang="vi-VN" sz="2400" b="1" dirty="0">
                <a:latin typeface="Times New Roman" panose="02020603050405020304" pitchFamily="18" charset="0"/>
                <a:cs typeface="Times New Roman" panose="02020603050405020304" pitchFamily="18" charset="0"/>
              </a:rPr>
              <a:t>Vai trò: </a:t>
            </a:r>
            <a:r>
              <a:rPr lang="vi-VN" sz="2400" dirty="0">
                <a:latin typeface="Times New Roman" panose="02020603050405020304" pitchFamily="18" charset="0"/>
                <a:cs typeface="Times New Roman" panose="02020603050405020304" pitchFamily="18" charset="0"/>
              </a:rPr>
              <a:t>Hệ thống tự động</a:t>
            </a:r>
          </a:p>
          <a:p>
            <a:r>
              <a:rPr lang="vi-VN" sz="2400" b="1" dirty="0">
                <a:latin typeface="Times New Roman" panose="02020603050405020304" pitchFamily="18" charset="0"/>
                <a:cs typeface="Times New Roman" panose="02020603050405020304" pitchFamily="18" charset="0"/>
              </a:rPr>
              <a:t>Mô tả: </a:t>
            </a:r>
            <a:r>
              <a:rPr lang="vi-VN" sz="2400" dirty="0">
                <a:latin typeface="Times New Roman" panose="02020603050405020304" pitchFamily="18" charset="0"/>
                <a:cs typeface="Times New Roman" panose="02020603050405020304" pitchFamily="18" charset="0"/>
              </a:rPr>
              <a:t>Nếu yêu cầu bồi thường bị từ chối, hoặc thanh toán thành công hệ thống tự động cập nhật trạng thái yêu cầu là "Từ chối", “Hoàn thành</a:t>
            </a:r>
            <a:r>
              <a:rPr lang="vi-VN" sz="2400" dirty="0" smtClean="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hệ thống </a:t>
            </a:r>
            <a:r>
              <a:rPr lang="vi-VN" sz="2400" dirty="0" smtClean="0">
                <a:latin typeface="Times New Roman" panose="02020603050405020304" pitchFamily="18" charset="0"/>
                <a:cs typeface="Times New Roman" panose="02020603050405020304" pitchFamily="18" charset="0"/>
              </a:rPr>
              <a:t>tự động </a:t>
            </a:r>
            <a:r>
              <a:rPr lang="vi-VN" sz="2400" dirty="0">
                <a:latin typeface="Times New Roman" panose="02020603050405020304" pitchFamily="18" charset="0"/>
                <a:cs typeface="Times New Roman" panose="02020603050405020304" pitchFamily="18" charset="0"/>
              </a:rPr>
              <a:t>thực hiện thông báo, lưu trữ thông tin liên </a:t>
            </a:r>
            <a:r>
              <a:rPr lang="vi-VN" sz="2400" dirty="0" smtClean="0">
                <a:latin typeface="Times New Roman" panose="02020603050405020304" pitchFamily="18" charset="0"/>
                <a:cs typeface="Times New Roman" panose="02020603050405020304" pitchFamily="18" charset="0"/>
              </a:rPr>
              <a:t>quan. Cuối cùng kết thúc quy trình</a:t>
            </a:r>
            <a:endParaRPr lang="vi-VN"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341897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err="1">
                <a:latin typeface="Times New Roman" panose="02020603050405020304" pitchFamily="18" charset="0"/>
                <a:cs typeface="Times New Roman" panose="02020603050405020304" pitchFamily="18" charset="0"/>
              </a:rPr>
              <a:t>Các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điểm</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kiểm</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và</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quyết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định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trong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quy</a:t>
            </a:r>
            <a:r>
              <a:rPr lang="en-US" sz="2800" b="1" dirty="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trình</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pPr marL="114300" indent="0">
              <a:buNone/>
            </a:pPr>
            <a:r>
              <a:rPr lang="vi-VN" sz="2400" b="1" dirty="0">
                <a:latin typeface="Times New Roman" panose="02020603050405020304" pitchFamily="18" charset="0"/>
                <a:cs typeface="Times New Roman" panose="02020603050405020304" pitchFamily="18" charset="0"/>
              </a:rPr>
              <a:t>Điểm xác minh:</a:t>
            </a:r>
          </a:p>
          <a:p>
            <a:r>
              <a:rPr lang="vi-VN" sz="2400" b="1" dirty="0">
                <a:latin typeface="Times New Roman" panose="02020603050405020304" pitchFamily="18" charset="0"/>
                <a:cs typeface="Times New Roman" panose="02020603050405020304" pitchFamily="18" charset="0"/>
              </a:rPr>
              <a:t>Vai trò: </a:t>
            </a:r>
            <a:r>
              <a:rPr lang="vi-VN" sz="2400" dirty="0">
                <a:latin typeface="Times New Roman" panose="02020603050405020304" pitchFamily="18" charset="0"/>
                <a:cs typeface="Times New Roman" panose="02020603050405020304" pitchFamily="18" charset="0"/>
              </a:rPr>
              <a:t>Nhân viên xử lý</a:t>
            </a:r>
          </a:p>
          <a:p>
            <a:r>
              <a:rPr lang="vi-VN" sz="2400" b="1" dirty="0">
                <a:latin typeface="Times New Roman" panose="02020603050405020304" pitchFamily="18" charset="0"/>
                <a:cs typeface="Times New Roman" panose="02020603050405020304" pitchFamily="18" charset="0"/>
              </a:rPr>
              <a:t>Mô tả: </a:t>
            </a:r>
            <a:r>
              <a:rPr lang="vi-VN" sz="2400" dirty="0">
                <a:latin typeface="Times New Roman" panose="02020603050405020304" pitchFamily="18" charset="0"/>
                <a:cs typeface="Times New Roman" panose="02020603050405020304" pitchFamily="18" charset="0"/>
              </a:rPr>
              <a:t>Tại điểm này, nhân viên xử lý kiểm tra tính chính xác và đầy đủ của thông tin và tài liệu do khách hàng cung cấp. Đây là bước quan trọng để đảm bảo rằng mọi thông tin cần thiết đều được xác thực trước khi tiếp tục quy trình.</a:t>
            </a:r>
          </a:p>
          <a:p>
            <a:pPr marL="114300" indent="0">
              <a:buNone/>
            </a:pPr>
            <a:r>
              <a:rPr lang="vi-VN" sz="2400" b="1" dirty="0">
                <a:latin typeface="Times New Roman" panose="02020603050405020304" pitchFamily="18" charset="0"/>
                <a:cs typeface="Times New Roman" panose="02020603050405020304" pitchFamily="18" charset="0"/>
              </a:rPr>
              <a:t>Điểm quyết định:</a:t>
            </a:r>
          </a:p>
          <a:p>
            <a:r>
              <a:rPr lang="vi-VN" sz="2400" b="1" dirty="0">
                <a:latin typeface="Times New Roman" panose="02020603050405020304" pitchFamily="18" charset="0"/>
                <a:cs typeface="Times New Roman" panose="02020603050405020304" pitchFamily="18" charset="0"/>
              </a:rPr>
              <a:t>Vai trò: </a:t>
            </a:r>
            <a:r>
              <a:rPr lang="vi-VN" sz="2400" dirty="0">
                <a:latin typeface="Times New Roman" panose="02020603050405020304" pitchFamily="18" charset="0"/>
                <a:cs typeface="Times New Roman" panose="02020603050405020304" pitchFamily="18" charset="0"/>
              </a:rPr>
              <a:t>Quản lý</a:t>
            </a:r>
          </a:p>
          <a:p>
            <a:r>
              <a:rPr lang="vi-VN" sz="2400" b="1" dirty="0">
                <a:latin typeface="Times New Roman" panose="02020603050405020304" pitchFamily="18" charset="0"/>
                <a:cs typeface="Times New Roman" panose="02020603050405020304" pitchFamily="18" charset="0"/>
              </a:rPr>
              <a:t>Mô tả: </a:t>
            </a:r>
            <a:r>
              <a:rPr lang="vi-VN" sz="2400" dirty="0">
                <a:latin typeface="Times New Roman" panose="02020603050405020304" pitchFamily="18" charset="0"/>
                <a:cs typeface="Times New Roman" panose="02020603050405020304" pitchFamily="18" charset="0"/>
              </a:rPr>
              <a:t>Đây là điểm mà quản lý đưa ra quyết định cuối cùng về việc chấp nhận hoặc từ chối yêu cầu bồi thường. Quyết định này dựa trên đánh giá của nhân viên xử lý và các thông tin, tài liệu liên quan.</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325387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fontScale="90000"/>
          </a:bodyPr>
          <a:lstStyle/>
          <a:p>
            <a:r>
              <a:rPr lang="vi-VN" sz="2800" b="1" dirty="0">
                <a:latin typeface="Times New Roman" panose="02020603050405020304" pitchFamily="18" charset="0"/>
                <a:cs typeface="Times New Roman" panose="02020603050405020304" pitchFamily="18" charset="0"/>
              </a:rPr>
              <a:t>3.1.2) Vai trò của từng đối tượng và sự tương tác giữa chúng</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pPr marL="114300" indent="0">
              <a:buNone/>
            </a:pPr>
            <a:r>
              <a:rPr lang="vi-VN" sz="2400" b="1" dirty="0">
                <a:latin typeface="Times New Roman" panose="02020603050405020304" pitchFamily="18" charset="0"/>
                <a:cs typeface="Times New Roman" panose="02020603050405020304" pitchFamily="18" charset="0"/>
              </a:rPr>
              <a:t>Khách hàng gửi yêu cầu:</a:t>
            </a:r>
          </a:p>
          <a:p>
            <a:pPr lvl="1"/>
            <a:r>
              <a:rPr lang="vi-VN" sz="2000" dirty="0">
                <a:latin typeface="Times New Roman" panose="02020603050405020304" pitchFamily="18" charset="0"/>
                <a:cs typeface="Times New Roman" panose="02020603050405020304" pitchFamily="18" charset="0"/>
              </a:rPr>
              <a:t>Khách hàng sử dụng hệ thống để gửi yêu cầu bồi thường, bao gồm thông tin chi tiết và tài liệu đính kèm.</a:t>
            </a:r>
          </a:p>
          <a:p>
            <a:pPr marL="114300" indent="0">
              <a:buNone/>
            </a:pPr>
            <a:r>
              <a:rPr lang="vi-VN" sz="2400" b="1" dirty="0">
                <a:latin typeface="Times New Roman" panose="02020603050405020304" pitchFamily="18" charset="0"/>
                <a:cs typeface="Times New Roman" panose="02020603050405020304" pitchFamily="18" charset="0"/>
              </a:rPr>
              <a:t>Nhân viên xử lý tiếp nhận, xác minh, và đánh giá yêu cầu:</a:t>
            </a:r>
          </a:p>
          <a:p>
            <a:pPr lvl="1"/>
            <a:r>
              <a:rPr lang="vi-VN" sz="2000" dirty="0">
                <a:latin typeface="Times New Roman" panose="02020603050405020304" pitchFamily="18" charset="0"/>
                <a:cs typeface="Times New Roman" panose="02020603050405020304" pitchFamily="18" charset="0"/>
              </a:rPr>
              <a:t>Nhân viên xử lý kiểm tra và xác minh thông tin từ yêu cầu của khách hàng, sau đó đánh giá mức độ hợp lệ và khả năng bồi thường.</a:t>
            </a:r>
          </a:p>
          <a:p>
            <a:pPr marL="114300" indent="0">
              <a:buNone/>
            </a:pPr>
            <a:r>
              <a:rPr lang="vi-VN" sz="2400" b="1" dirty="0">
                <a:latin typeface="Times New Roman" panose="02020603050405020304" pitchFamily="18" charset="0"/>
                <a:cs typeface="Times New Roman" panose="02020603050405020304" pitchFamily="18" charset="0"/>
              </a:rPr>
              <a:t>Quản lý đưa ra quyết định cuối cùng và thực hiện thanh toán:</a:t>
            </a:r>
          </a:p>
          <a:p>
            <a:pPr lvl="1"/>
            <a:r>
              <a:rPr lang="vi-VN" sz="2000" dirty="0">
                <a:latin typeface="Times New Roman" panose="02020603050405020304" pitchFamily="18" charset="0"/>
                <a:cs typeface="Times New Roman" panose="02020603050405020304" pitchFamily="18" charset="0"/>
              </a:rPr>
              <a:t>Quản lý xem xét đánh giá từ nhân viên xử lý và quyết định chấp nhận hoặc từ chối yêu cầu. Nếu yêu cầu được chấp nhận, quản lý phê duyệt thanh toán và nhân viên xử lý thực hiện thanh toán cho khách hàng.</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2154289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smtClean="0">
                <a:latin typeface="Times New Roman" panose="02020603050405020304" pitchFamily="18" charset="0"/>
                <a:cs typeface="Times New Roman" panose="02020603050405020304" pitchFamily="18" charset="0"/>
              </a:rPr>
              <a:t>3.2.1) Kiến trúc tổng quan</a:t>
            </a:r>
            <a:endParaRPr lang="en-US" sz="2800" b="1"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7172" name="Picture 4" descr="The client/server mode exampl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6300" y="2059808"/>
            <a:ext cx="10885162" cy="3014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8526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8"/>
            <a:ext cx="9661071" cy="410260"/>
          </a:xfrm>
        </p:spPr>
        <p:txBody>
          <a:bodyPr>
            <a:normAutofit fontScale="90000"/>
          </a:bodyPr>
          <a:lstStyle/>
          <a:p>
            <a:r>
              <a:rPr lang="en-US" sz="2800" b="1" dirty="0" smtClean="0">
                <a:latin typeface="Times New Roman" panose="02020603050405020304" pitchFamily="18" charset="0"/>
                <a:cs typeface="Times New Roman" panose="02020603050405020304" pitchFamily="18" charset="0"/>
              </a:rPr>
              <a:t>3.2.</a:t>
            </a:r>
            <a:r>
              <a:rPr lang="vi-VN" sz="2800" b="1" dirty="0" smtClean="0">
                <a:latin typeface="Times New Roman" panose="02020603050405020304" pitchFamily="18" charset="0"/>
                <a:cs typeface="Times New Roman" panose="02020603050405020304" pitchFamily="18" charset="0"/>
              </a:rPr>
              <a:t>2</a:t>
            </a:r>
            <a:r>
              <a:rPr lang="en-US" sz="2800" b="1" dirty="0" smtClean="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Các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thành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phần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chính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của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hệ</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thống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và</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mối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quan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hệ</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giữa</a:t>
            </a:r>
            <a:r>
              <a:rPr lang="en-US" sz="2800" b="1" dirty="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chúng</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pPr marL="114300" indent="0">
              <a:buNone/>
            </a:pPr>
            <a:r>
              <a:rPr lang="en-US" sz="2400" b="1" dirty="0" smtClean="0">
                <a:latin typeface="Times New Roman" panose="02020603050405020304" pitchFamily="18" charset="0"/>
                <a:cs typeface="Times New Roman" panose="02020603050405020304" pitchFamily="18" charset="0"/>
              </a:rPr>
              <a:t>Client(</a:t>
            </a:r>
            <a:r>
              <a:rPr lang="vi-VN" sz="2400" b="1" dirty="0">
                <a:latin typeface="Times New Roman" panose="02020603050405020304" pitchFamily="18" charset="0"/>
                <a:cs typeface="Times New Roman" panose="02020603050405020304" pitchFamily="18" charset="0"/>
              </a:rPr>
              <a:t>Frontend</a:t>
            </a:r>
            <a:r>
              <a:rPr lang="en-US" sz="2400" b="1" dirty="0" smtClean="0">
                <a:latin typeface="Times New Roman" panose="02020603050405020304" pitchFamily="18" charset="0"/>
                <a:cs typeface="Times New Roman" panose="02020603050405020304" pitchFamily="18" charset="0"/>
              </a:rPr>
              <a:t>)</a:t>
            </a:r>
            <a:r>
              <a:rPr lang="vi-VN" sz="2400" b="1" dirty="0" smtClean="0">
                <a:latin typeface="Times New Roman" panose="02020603050405020304" pitchFamily="18" charset="0"/>
                <a:cs typeface="Times New Roman" panose="02020603050405020304" pitchFamily="18" charset="0"/>
              </a:rPr>
              <a:t>:</a:t>
            </a:r>
            <a:endParaRPr lang="vi-VN" sz="2400" b="1"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Mô tả: Giao diện người dùng để gửi yêu cầu bồi thường và xem trạng thái yêu cầu. Đây là nơi khách hàng tương tác trực tiếp với hệ thống.</a:t>
            </a:r>
          </a:p>
          <a:p>
            <a:pPr lvl="1">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Công nghệ: HTML, CSS, JavaScript, Thymeleaf.</a:t>
            </a:r>
          </a:p>
          <a:p>
            <a:pPr lvl="1">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Vai trò: Thu thập dữ liệu từ người dùng và hiển thị thông tin phản hồi từ backend.</a:t>
            </a:r>
          </a:p>
          <a:p>
            <a:pPr marL="114300" indent="0">
              <a:buNone/>
            </a:pPr>
            <a:r>
              <a:rPr lang="vi-VN" sz="2400" b="1" dirty="0">
                <a:latin typeface="Times New Roman" panose="02020603050405020304" pitchFamily="18" charset="0"/>
                <a:cs typeface="Times New Roman" panose="02020603050405020304" pitchFamily="18" charset="0"/>
              </a:rPr>
              <a:t>Backend:</a:t>
            </a:r>
          </a:p>
          <a:p>
            <a:pPr lvl="1">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Mô tả: Xử lý yêu cầu và quản lý dữ liệu. Đây là nơi xử lý logic nghiệp vụ, xác minh thông tin, đánh giá yêu cầu, và quyết định bồi thường.</a:t>
            </a:r>
          </a:p>
          <a:p>
            <a:pPr lvl="1">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Công nghệ: Spring Boot.</a:t>
            </a:r>
          </a:p>
          <a:p>
            <a:pPr lvl="1">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Vai trò: Nhận yêu cầu từ frontend, thực hiện xử lý logic và tương tác với cơ sở dữ liệu</a:t>
            </a:r>
            <a:r>
              <a:rPr lang="vi-VN" sz="2000" dirty="0" smtClean="0">
                <a:latin typeface="Times New Roman" panose="02020603050405020304" pitchFamily="18" charset="0"/>
                <a:cs typeface="Times New Roman" panose="02020603050405020304" pitchFamily="18" charset="0"/>
              </a:rPr>
              <a:t>.</a:t>
            </a:r>
            <a:endParaRPr lang="vi-VN" sz="20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3797757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8"/>
            <a:ext cx="9693729" cy="410260"/>
          </a:xfrm>
        </p:spPr>
        <p:txBody>
          <a:bodyPr>
            <a:normAutofit fontScale="90000"/>
          </a:bodyPr>
          <a:lstStyle/>
          <a:p>
            <a:r>
              <a:rPr lang="en-US" sz="2800" b="1" dirty="0">
                <a:latin typeface="Times New Roman" panose="02020603050405020304" pitchFamily="18" charset="0"/>
                <a:cs typeface="Times New Roman" panose="02020603050405020304" pitchFamily="18" charset="0"/>
              </a:rPr>
              <a:t>3.2.1) </a:t>
            </a:r>
            <a:r>
              <a:rPr lang="en-US" sz="2800" b="1" dirty="0" err="1">
                <a:latin typeface="Times New Roman" panose="02020603050405020304" pitchFamily="18" charset="0"/>
                <a:cs typeface="Times New Roman" panose="02020603050405020304" pitchFamily="18" charset="0"/>
              </a:rPr>
              <a:t>Các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thành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phần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chính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của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hệ</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thống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và</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mối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quan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hệ</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giữa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chúng</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pPr marL="114300" indent="0">
              <a:buNone/>
            </a:pPr>
            <a:r>
              <a:rPr lang="vi-VN" sz="2400" b="1" dirty="0">
                <a:latin typeface="Times New Roman" panose="02020603050405020304" pitchFamily="18" charset="0"/>
                <a:cs typeface="Times New Roman" panose="02020603050405020304" pitchFamily="18" charset="0"/>
              </a:rPr>
              <a:t>Database:</a:t>
            </a:r>
          </a:p>
          <a:p>
            <a:r>
              <a:rPr lang="vi-VN" sz="2400" b="1" dirty="0">
                <a:latin typeface="Times New Roman" panose="02020603050405020304" pitchFamily="18" charset="0"/>
                <a:cs typeface="Times New Roman" panose="02020603050405020304" pitchFamily="18" charset="0"/>
              </a:rPr>
              <a:t>Mô tả: </a:t>
            </a:r>
            <a:r>
              <a:rPr lang="vi-VN" sz="2400" dirty="0">
                <a:latin typeface="Times New Roman" panose="02020603050405020304" pitchFamily="18" charset="0"/>
                <a:cs typeface="Times New Roman" panose="02020603050405020304" pitchFamily="18" charset="0"/>
              </a:rPr>
              <a:t>Lưu trữ dữ liệu yêu cầu bồi thường và thông tin liên quan. Đây là nơi lưu trữ thông tin chi tiết về các yêu cầu bồi thường, trạng thái của chúng, và thông tin khách hàng.</a:t>
            </a:r>
          </a:p>
          <a:p>
            <a:r>
              <a:rPr lang="vi-VN" sz="2400" b="1" dirty="0">
                <a:latin typeface="Times New Roman" panose="02020603050405020304" pitchFamily="18" charset="0"/>
                <a:cs typeface="Times New Roman" panose="02020603050405020304" pitchFamily="18" charset="0"/>
              </a:rPr>
              <a:t>Công nghệ: </a:t>
            </a:r>
            <a:r>
              <a:rPr lang="vi-VN" sz="2400" dirty="0">
                <a:latin typeface="Times New Roman" panose="02020603050405020304" pitchFamily="18" charset="0"/>
                <a:cs typeface="Times New Roman" panose="02020603050405020304" pitchFamily="18" charset="0"/>
              </a:rPr>
              <a:t>MySQL.</a:t>
            </a:r>
          </a:p>
          <a:p>
            <a:r>
              <a:rPr lang="vi-VN" sz="2400" b="1" dirty="0">
                <a:latin typeface="Times New Roman" panose="02020603050405020304" pitchFamily="18" charset="0"/>
                <a:cs typeface="Times New Roman" panose="02020603050405020304" pitchFamily="18" charset="0"/>
              </a:rPr>
              <a:t>Vai trò: </a:t>
            </a:r>
            <a:r>
              <a:rPr lang="vi-VN" sz="2400" dirty="0">
                <a:latin typeface="Times New Roman" panose="02020603050405020304" pitchFamily="18" charset="0"/>
                <a:cs typeface="Times New Roman" panose="02020603050405020304" pitchFamily="18" charset="0"/>
              </a:rPr>
              <a:t>Cung cấp khả năng lưu trữ và truy xuất dữ liệu cho backend.</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377222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smtClean="0">
                <a:latin typeface="Times New Roman" panose="02020603050405020304" pitchFamily="18" charset="0"/>
                <a:cs typeface="Times New Roman" panose="02020603050405020304" pitchFamily="18" charset="0"/>
              </a:rPr>
              <a:t>I) Giới thiệu chung</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pPr marL="571500" indent="-457200">
              <a:buFont typeface="+mj-lt"/>
              <a:buAutoNum type="arabicPeriod"/>
            </a:pPr>
            <a:r>
              <a:rPr lang="vi-VN" sz="2400" dirty="0" smtClean="0">
                <a:latin typeface="Times New Roman" panose="02020603050405020304" pitchFamily="18" charset="0"/>
                <a:cs typeface="Times New Roman" panose="02020603050405020304" pitchFamily="18" charset="0"/>
              </a:rPr>
              <a:t>Giới </a:t>
            </a:r>
            <a:r>
              <a:rPr lang="vi-VN" sz="2400" dirty="0">
                <a:latin typeface="Times New Roman" panose="02020603050405020304" pitchFamily="18" charset="0"/>
                <a:cs typeface="Times New Roman" panose="02020603050405020304" pitchFamily="18" charset="0"/>
              </a:rPr>
              <a:t>thiệu về hệ thống quản lý quy trình yêu cầu bồi thường bảo hiểm </a:t>
            </a:r>
            <a:endParaRPr lang="vi-VN" sz="2400" dirty="0" smtClean="0">
              <a:latin typeface="Times New Roman" panose="02020603050405020304" pitchFamily="18" charset="0"/>
              <a:cs typeface="Times New Roman" panose="02020603050405020304" pitchFamily="18" charset="0"/>
            </a:endParaRPr>
          </a:p>
          <a:p>
            <a:pPr marL="571500" indent="-457200">
              <a:buFont typeface="+mj-lt"/>
              <a:buAutoNum type="arabicPeriod"/>
            </a:pP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3560177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fontScale="90000"/>
          </a:bodyPr>
          <a:lstStyle/>
          <a:p>
            <a:r>
              <a:rPr lang="en-US" sz="2800" b="1" dirty="0" smtClean="0">
                <a:latin typeface="Times New Roman" panose="02020603050405020304" pitchFamily="18" charset="0"/>
                <a:cs typeface="Times New Roman" panose="02020603050405020304" pitchFamily="18" charset="0"/>
              </a:rPr>
              <a:t>3.2.</a:t>
            </a:r>
            <a:r>
              <a:rPr lang="vi-VN" sz="2800" b="1" dirty="0" smtClean="0">
                <a:latin typeface="Times New Roman" panose="02020603050405020304" pitchFamily="18" charset="0"/>
                <a:cs typeface="Times New Roman" panose="02020603050405020304" pitchFamily="18" charset="0"/>
              </a:rPr>
              <a:t>3</a:t>
            </a:r>
            <a:r>
              <a:rPr lang="en-US" sz="2800" b="1" dirty="0" smtClean="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Diagrama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các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lớp</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và</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mô-đun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trong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hệ</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thống</a:t>
            </a:r>
            <a:r>
              <a:rPr lang="en-US" sz="2800" b="1" dirty="0">
                <a:latin typeface="Times New Roman" panose="02020603050405020304" pitchFamily="18" charset="0"/>
                <a:cs typeface="Times New Roman" panose="02020603050405020304" pitchFamily="18" charset="0"/>
              </a:rPr>
              <a:t> back-end</a:t>
            </a:r>
          </a:p>
        </p:txBody>
      </p:sp>
      <p:sp>
        <p:nvSpPr>
          <p:cNvPr id="4" name="Text Placeholder 3"/>
          <p:cNvSpPr>
            <a:spLocks noGrp="1"/>
          </p:cNvSpPr>
          <p:nvPr>
            <p:ph type="body" idx="1"/>
          </p:nvPr>
        </p:nvSpPr>
        <p:spPr>
          <a:xfrm>
            <a:off x="838200" y="1613043"/>
            <a:ext cx="10515600" cy="801384"/>
          </a:xfrm>
        </p:spPr>
        <p:txBody>
          <a:bodyPr>
            <a:normAutofit/>
          </a:bodyPr>
          <a:lstStyle/>
          <a:p>
            <a:r>
              <a:rPr lang="vi-VN" sz="2400" dirty="0" smtClean="0">
                <a:latin typeface="Times New Roman" panose="02020603050405020304" pitchFamily="18" charset="0"/>
                <a:cs typeface="Times New Roman" panose="02020603050405020304" pitchFamily="18" charset="0"/>
              </a:rPr>
              <a:t>Luồng xử lý giao tiếp giữa client(browser) và hệ thống back-end</a:t>
            </a:r>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7" name="Picture 6"/>
          <p:cNvPicPr/>
          <p:nvPr/>
        </p:nvPicPr>
        <p:blipFill>
          <a:blip r:embed="rId5"/>
          <a:stretch>
            <a:fillRect/>
          </a:stretch>
        </p:blipFill>
        <p:spPr>
          <a:xfrm>
            <a:off x="1447800" y="2185827"/>
            <a:ext cx="8986157" cy="3957264"/>
          </a:xfrm>
          <a:prstGeom prst="rect">
            <a:avLst/>
          </a:prstGeom>
        </p:spPr>
      </p:pic>
    </p:spTree>
    <p:extLst>
      <p:ext uri="{BB962C8B-B14F-4D97-AF65-F5344CB8AC3E}">
        <p14:creationId xmlns:p14="http://schemas.microsoft.com/office/powerpoint/2010/main" val="4202256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fontScale="90000"/>
          </a:bodyPr>
          <a:lstStyle/>
          <a:p>
            <a:r>
              <a:rPr lang="en-US" sz="2800" b="1" dirty="0" smtClean="0">
                <a:latin typeface="Times New Roman" panose="02020603050405020304" pitchFamily="18" charset="0"/>
                <a:cs typeface="Times New Roman" panose="02020603050405020304" pitchFamily="18" charset="0"/>
              </a:rPr>
              <a:t>3.2.</a:t>
            </a:r>
            <a:r>
              <a:rPr lang="vi-VN" sz="2800" b="1" dirty="0" smtClean="0">
                <a:latin typeface="Times New Roman" panose="02020603050405020304" pitchFamily="18" charset="0"/>
                <a:cs typeface="Times New Roman" panose="02020603050405020304" pitchFamily="18" charset="0"/>
              </a:rPr>
              <a:t>3</a:t>
            </a:r>
            <a:r>
              <a:rPr lang="en-US" sz="2800" b="1" dirty="0" smtClean="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Diagrama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các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lớp</a:t>
            </a:r>
            <a:r>
              <a:rPr lang="en-US" sz="2800" b="1" dirty="0">
                <a:latin typeface="Times New Roman" panose="02020603050405020304" pitchFamily="18" charset="0"/>
                <a:cs typeface="Times New Roman" panose="02020603050405020304" pitchFamily="18" charset="0"/>
              </a:rPr>
              <a:t> </a:t>
            </a:r>
            <a:r>
              <a:rPr lang="vi-VN" sz="2800" b="1" dirty="0" smtClean="0">
                <a:latin typeface="Times New Roman" panose="02020603050405020304" pitchFamily="18" charset="0"/>
                <a:cs typeface="Times New Roman" panose="02020603050405020304" pitchFamily="18" charset="0"/>
              </a:rPr>
              <a:t>chi tiết</a:t>
            </a:r>
            <a:r>
              <a:rPr lang="en-US" sz="2800" b="1" dirty="0" smtClean="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mô-đun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trong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hệ</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thống</a:t>
            </a:r>
            <a:r>
              <a:rPr lang="en-US" sz="2800" b="1" dirty="0">
                <a:latin typeface="Times New Roman" panose="02020603050405020304" pitchFamily="18" charset="0"/>
                <a:cs typeface="Times New Roman" panose="02020603050405020304" pitchFamily="18" charset="0"/>
              </a:rPr>
              <a:t> back-end</a:t>
            </a: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8" name="Picture 7" descr="enter image description here"/>
          <p:cNvPicPr/>
          <p:nvPr/>
        </p:nvPicPr>
        <p:blipFill>
          <a:blip r:embed="rId5">
            <a:extLst>
              <a:ext uri="{28A0092B-C50C-407E-A947-70E740481C1C}">
                <a14:useLocalDpi xmlns:a14="http://schemas.microsoft.com/office/drawing/2010/main" val="0"/>
              </a:ext>
            </a:extLst>
          </a:blip>
          <a:srcRect/>
          <a:stretch>
            <a:fillRect/>
          </a:stretch>
        </p:blipFill>
        <p:spPr bwMode="auto">
          <a:xfrm>
            <a:off x="1447800" y="1703423"/>
            <a:ext cx="9040586" cy="4380367"/>
          </a:xfrm>
          <a:prstGeom prst="rect">
            <a:avLst/>
          </a:prstGeom>
          <a:noFill/>
          <a:ln>
            <a:noFill/>
          </a:ln>
        </p:spPr>
      </p:pic>
    </p:spTree>
    <p:extLst>
      <p:ext uri="{BB962C8B-B14F-4D97-AF65-F5344CB8AC3E}">
        <p14:creationId xmlns:p14="http://schemas.microsoft.com/office/powerpoint/2010/main" val="2587139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fontScale="90000"/>
          </a:bodyPr>
          <a:lstStyle/>
          <a:p>
            <a:r>
              <a:rPr lang="en-US" sz="2800" b="1" dirty="0" smtClean="0">
                <a:latin typeface="Times New Roman" panose="02020603050405020304" pitchFamily="18" charset="0"/>
                <a:cs typeface="Times New Roman" panose="02020603050405020304" pitchFamily="18" charset="0"/>
              </a:rPr>
              <a:t>3.2.</a:t>
            </a:r>
            <a:r>
              <a:rPr lang="vi-VN" sz="2800" b="1" dirty="0" smtClean="0">
                <a:latin typeface="Times New Roman" panose="02020603050405020304" pitchFamily="18" charset="0"/>
                <a:cs typeface="Times New Roman" panose="02020603050405020304" pitchFamily="18" charset="0"/>
              </a:rPr>
              <a:t>3</a:t>
            </a:r>
            <a:r>
              <a:rPr lang="en-US" sz="2800" b="1" dirty="0" smtClean="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Diagrama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các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lớp</a:t>
            </a:r>
            <a:r>
              <a:rPr lang="en-US" sz="2800" b="1" dirty="0">
                <a:latin typeface="Times New Roman" panose="02020603050405020304" pitchFamily="18" charset="0"/>
                <a:cs typeface="Times New Roman" panose="02020603050405020304" pitchFamily="18" charset="0"/>
              </a:rPr>
              <a:t> </a:t>
            </a:r>
            <a:r>
              <a:rPr lang="vi-VN" sz="2800" b="1" dirty="0">
                <a:latin typeface="Times New Roman" panose="02020603050405020304" pitchFamily="18" charset="0"/>
                <a:cs typeface="Times New Roman" panose="02020603050405020304" pitchFamily="18" charset="0"/>
              </a:rPr>
              <a:t>chi tiết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mô-đun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trong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hệ</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thống</a:t>
            </a:r>
            <a:r>
              <a:rPr lang="en-US" sz="2800" b="1" dirty="0">
                <a:latin typeface="Times New Roman" panose="02020603050405020304" pitchFamily="18" charset="0"/>
                <a:cs typeface="Times New Roman" panose="02020603050405020304" pitchFamily="18" charset="0"/>
              </a:rPr>
              <a:t> back-end</a:t>
            </a:r>
          </a:p>
        </p:txBody>
      </p:sp>
      <p:sp>
        <p:nvSpPr>
          <p:cNvPr id="4" name="Text Placeholder 3"/>
          <p:cNvSpPr>
            <a:spLocks noGrp="1"/>
          </p:cNvSpPr>
          <p:nvPr>
            <p:ph type="body" idx="1"/>
          </p:nvPr>
        </p:nvSpPr>
        <p:spPr>
          <a:xfrm>
            <a:off x="838200" y="1613043"/>
            <a:ext cx="10515600" cy="4563920"/>
          </a:xfrm>
        </p:spPr>
        <p:txBody>
          <a:bodyPr>
            <a:normAutofit/>
          </a:bodyPr>
          <a:lstStyle/>
          <a:p>
            <a:pPr marL="114300" indent="0">
              <a:buNone/>
            </a:pPr>
            <a:r>
              <a:rPr lang="vi-VN" sz="2400" b="1" dirty="0">
                <a:latin typeface="Times New Roman" panose="02020603050405020304" pitchFamily="18" charset="0"/>
                <a:cs typeface="Times New Roman" panose="02020603050405020304" pitchFamily="18" charset="0"/>
              </a:rPr>
              <a:t>Lớp Presentation:</a:t>
            </a:r>
          </a:p>
          <a:p>
            <a:pPr lvl="1">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Mô tả: Lớp giao diện người dùng và xử lý các yêu cầu từ người dùng.</a:t>
            </a:r>
          </a:p>
          <a:p>
            <a:pPr lvl="1">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Thành phần chính:</a:t>
            </a:r>
          </a:p>
          <a:p>
            <a:pPr lvl="1">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Controllers: Nhận yêu cầu từ người dùng và gửi phản hồi từ backend.</a:t>
            </a:r>
          </a:p>
          <a:p>
            <a:pPr lvl="1">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View Templates: Các trang HTML/Thymeleaf để hiển thị thông tin cho người dùng.</a:t>
            </a:r>
          </a:p>
          <a:p>
            <a:pPr marL="114300" indent="0">
              <a:buNone/>
            </a:pPr>
            <a:r>
              <a:rPr lang="vi-VN" sz="2400" b="1" dirty="0">
                <a:latin typeface="Times New Roman" panose="02020603050405020304" pitchFamily="18" charset="0"/>
                <a:cs typeface="Times New Roman" panose="02020603050405020304" pitchFamily="18" charset="0"/>
              </a:rPr>
              <a:t>Lớp Service:</a:t>
            </a:r>
          </a:p>
          <a:p>
            <a:pPr lvl="1">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Mô tả: Lớp xử lý logic ứng dụng và tương tác với dữ liệu.</a:t>
            </a:r>
          </a:p>
          <a:p>
            <a:pPr lvl="1">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Thành phần chính:</a:t>
            </a:r>
          </a:p>
          <a:p>
            <a:pPr lvl="1">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Services: Chứa logic nghiệp vụ, thực hiện xác minh, đánh giá, và quyết định bồi thường.</a:t>
            </a:r>
          </a:p>
          <a:p>
            <a:pPr lvl="1">
              <a:buFont typeface="Wingdings" panose="05000000000000000000" pitchFamily="2" charset="2"/>
              <a:buChar char="q"/>
            </a:pPr>
            <a:r>
              <a:rPr lang="vi-VN" sz="2000" dirty="0">
                <a:latin typeface="Times New Roman" panose="02020603050405020304" pitchFamily="18" charset="0"/>
                <a:cs typeface="Times New Roman" panose="02020603050405020304" pitchFamily="18" charset="0"/>
              </a:rPr>
              <a:t>Business Logic: Các quy tắc nghiệp vụ và quy trình xử lý yêu cầu.</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358676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fontScale="90000"/>
          </a:bodyPr>
          <a:lstStyle/>
          <a:p>
            <a:r>
              <a:rPr lang="en-US" sz="2800" b="1" dirty="0" smtClean="0">
                <a:latin typeface="Times New Roman" panose="02020603050405020304" pitchFamily="18" charset="0"/>
                <a:cs typeface="Times New Roman" panose="02020603050405020304" pitchFamily="18" charset="0"/>
              </a:rPr>
              <a:t>3.2.</a:t>
            </a:r>
            <a:r>
              <a:rPr lang="vi-VN" sz="2800" b="1" dirty="0" smtClean="0">
                <a:latin typeface="Times New Roman" panose="02020603050405020304" pitchFamily="18" charset="0"/>
                <a:cs typeface="Times New Roman" panose="02020603050405020304" pitchFamily="18" charset="0"/>
              </a:rPr>
              <a:t>3</a:t>
            </a:r>
            <a:r>
              <a:rPr lang="en-US" sz="2800" b="1" dirty="0" smtClean="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Diagrama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các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lớp</a:t>
            </a:r>
            <a:r>
              <a:rPr lang="en-US" sz="2800" b="1" dirty="0">
                <a:latin typeface="Times New Roman" panose="02020603050405020304" pitchFamily="18" charset="0"/>
                <a:cs typeface="Times New Roman" panose="02020603050405020304" pitchFamily="18" charset="0"/>
              </a:rPr>
              <a:t> </a:t>
            </a:r>
            <a:r>
              <a:rPr lang="vi-VN" sz="2800" b="1" dirty="0">
                <a:latin typeface="Times New Roman" panose="02020603050405020304" pitchFamily="18" charset="0"/>
                <a:cs typeface="Times New Roman" panose="02020603050405020304" pitchFamily="18" charset="0"/>
              </a:rPr>
              <a:t>chi tiết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mô-đun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trong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hệ</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thống</a:t>
            </a:r>
            <a:r>
              <a:rPr lang="en-US" sz="2800" b="1" dirty="0">
                <a:latin typeface="Times New Roman" panose="02020603050405020304" pitchFamily="18" charset="0"/>
                <a:cs typeface="Times New Roman" panose="02020603050405020304" pitchFamily="18" charset="0"/>
              </a:rPr>
              <a:t> back-end</a:t>
            </a:r>
          </a:p>
        </p:txBody>
      </p:sp>
      <p:sp>
        <p:nvSpPr>
          <p:cNvPr id="4" name="Text Placeholder 3"/>
          <p:cNvSpPr>
            <a:spLocks noGrp="1"/>
          </p:cNvSpPr>
          <p:nvPr>
            <p:ph type="body" idx="1"/>
          </p:nvPr>
        </p:nvSpPr>
        <p:spPr>
          <a:xfrm>
            <a:off x="838200" y="1613043"/>
            <a:ext cx="10515600" cy="4563920"/>
          </a:xfrm>
        </p:spPr>
        <p:txBody>
          <a:bodyPr>
            <a:normAutofit/>
          </a:bodyPr>
          <a:lstStyle/>
          <a:p>
            <a:pPr marL="114300" indent="0">
              <a:buNone/>
            </a:pPr>
            <a:r>
              <a:rPr lang="vi-VN" sz="2400" b="1" dirty="0">
                <a:latin typeface="Times New Roman" panose="02020603050405020304" pitchFamily="18" charset="0"/>
                <a:cs typeface="Times New Roman" panose="02020603050405020304" pitchFamily="18" charset="0"/>
              </a:rPr>
              <a:t>Lớp Data Access:</a:t>
            </a:r>
          </a:p>
          <a:p>
            <a:r>
              <a:rPr lang="vi-VN" sz="2400" dirty="0">
                <a:latin typeface="Times New Roman" panose="02020603050405020304" pitchFamily="18" charset="0"/>
                <a:cs typeface="Times New Roman" panose="02020603050405020304" pitchFamily="18" charset="0"/>
              </a:rPr>
              <a:t>Mô tả: Lớp kết nối và tương tác với cơ sở dữ liệu.</a:t>
            </a:r>
          </a:p>
          <a:p>
            <a:r>
              <a:rPr lang="vi-VN" sz="2400" dirty="0">
                <a:latin typeface="Times New Roman" panose="02020603050405020304" pitchFamily="18" charset="0"/>
                <a:cs typeface="Times New Roman" panose="02020603050405020304" pitchFamily="18" charset="0"/>
              </a:rPr>
              <a:t>Thành phần chính:</a:t>
            </a:r>
          </a:p>
          <a:p>
            <a:r>
              <a:rPr lang="vi-VN" sz="2400" dirty="0">
                <a:latin typeface="Times New Roman" panose="02020603050405020304" pitchFamily="18" charset="0"/>
                <a:cs typeface="Times New Roman" panose="02020603050405020304" pitchFamily="18" charset="0"/>
              </a:rPr>
              <a:t>Repositories: Quản lý truy vấn và thao tác dữ liệu trong cơ sở dữ liệu.</a:t>
            </a:r>
          </a:p>
          <a:p>
            <a:r>
              <a:rPr lang="vi-VN" sz="2400" dirty="0">
                <a:latin typeface="Times New Roman" panose="02020603050405020304" pitchFamily="18" charset="0"/>
                <a:cs typeface="Times New Roman" panose="02020603050405020304" pitchFamily="18" charset="0"/>
              </a:rPr>
              <a:t>Entities: Định nghĩa các bảng và quan hệ trong cơ sở dữ liệu.</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1024815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a:latin typeface="Times New Roman" panose="02020603050405020304" pitchFamily="18" charset="0"/>
                <a:cs typeface="Times New Roman" panose="02020603050405020304" pitchFamily="18" charset="0"/>
              </a:rPr>
              <a:t>3.2.4) Các cách giao tiếp giữa các </a:t>
            </a:r>
            <a:r>
              <a:rPr lang="vi-VN" sz="2800" b="1" dirty="0" smtClean="0">
                <a:latin typeface="Times New Roman" panose="02020603050405020304" pitchFamily="18" charset="0"/>
                <a:cs typeface="Times New Roman" panose="02020603050405020304" pitchFamily="18" charset="0"/>
              </a:rPr>
              <a:t>tầng</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1864943"/>
          </a:xfrm>
        </p:spPr>
        <p:txBody>
          <a:bodyPr>
            <a:normAutofit/>
          </a:bodyPr>
          <a:lstStyle/>
          <a:p>
            <a:pPr marL="114300" indent="0">
              <a:buNone/>
            </a:pPr>
            <a:r>
              <a:rPr lang="vi-VN" sz="2400" b="1" dirty="0">
                <a:latin typeface="Times New Roman" panose="02020603050405020304" pitchFamily="18" charset="0"/>
                <a:cs typeface="Times New Roman" panose="02020603050405020304" pitchFamily="18" charset="0"/>
              </a:rPr>
              <a:t>Giao tiếp đồng bộ:</a:t>
            </a:r>
          </a:p>
          <a:p>
            <a:r>
              <a:rPr lang="vi-VN" sz="2400" b="1" dirty="0">
                <a:latin typeface="Times New Roman" panose="02020603050405020304" pitchFamily="18" charset="0"/>
                <a:cs typeface="Times New Roman" panose="02020603050405020304" pitchFamily="18" charset="0"/>
              </a:rPr>
              <a:t>API RESTful: </a:t>
            </a:r>
            <a:r>
              <a:rPr lang="vi-VN" sz="2400" dirty="0">
                <a:latin typeface="Times New Roman" panose="02020603050405020304" pitchFamily="18" charset="0"/>
                <a:cs typeface="Times New Roman" panose="02020603050405020304" pitchFamily="18" charset="0"/>
              </a:rPr>
              <a:t>Các dịch vụ sử dụng các API RESTful để trao đổi dữ liệu theo mô hình request-response. Ví dụ, frontend gửi yêu cầu tạo yêu cầu bồi thường đến backend qua API, và backend trả về phản hồi cho frontend.</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
        <p:nvSpPr>
          <p:cNvPr id="2" name="AutoShape 2" descr="restful ap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5"/>
          <a:stretch>
            <a:fillRect/>
          </a:stretch>
        </p:blipFill>
        <p:spPr>
          <a:xfrm>
            <a:off x="2638586" y="3477986"/>
            <a:ext cx="6113529" cy="2651174"/>
          </a:xfrm>
          <a:prstGeom prst="rect">
            <a:avLst/>
          </a:prstGeom>
        </p:spPr>
      </p:pic>
    </p:spTree>
    <p:extLst>
      <p:ext uri="{BB962C8B-B14F-4D97-AF65-F5344CB8AC3E}">
        <p14:creationId xmlns:p14="http://schemas.microsoft.com/office/powerpoint/2010/main" val="2929396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a:latin typeface="Times New Roman" panose="02020603050405020304" pitchFamily="18" charset="0"/>
                <a:cs typeface="Times New Roman" panose="02020603050405020304" pitchFamily="18" charset="0"/>
              </a:rPr>
              <a:t>3.2.4) Các cách giao tiếp giữa các tầng</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2207843"/>
          </a:xfrm>
        </p:spPr>
        <p:txBody>
          <a:bodyPr>
            <a:normAutofit/>
          </a:bodyPr>
          <a:lstStyle/>
          <a:p>
            <a:pPr marL="114300" indent="0">
              <a:buNone/>
            </a:pPr>
            <a:r>
              <a:rPr lang="vi-VN" sz="2400" b="1" dirty="0">
                <a:latin typeface="Times New Roman" panose="02020603050405020304" pitchFamily="18" charset="0"/>
                <a:cs typeface="Times New Roman" panose="02020603050405020304" pitchFamily="18" charset="0"/>
              </a:rPr>
              <a:t>Giao tiếp không đồng bộ:</a:t>
            </a:r>
          </a:p>
          <a:p>
            <a:r>
              <a:rPr lang="vi-VN" sz="2400" dirty="0">
                <a:latin typeface="Times New Roman" panose="02020603050405020304" pitchFamily="18" charset="0"/>
                <a:cs typeface="Times New Roman" panose="02020603050405020304" pitchFamily="18" charset="0"/>
              </a:rPr>
              <a:t>Message Queues: Sử dụng message queues (như RabbitMQ hoặc Kafka) để xử lý các quy trình phức tạp hoặc các tác vụ yêu cầu thời gian dài. Ví dụ, khi có yêu cầu bồi thường lớn, hệ thống có thể sử dụng message queue để xử lý yêu cầu này không đồng bộ và thông báo cho khách hàng khi hoàn tất.</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9218" name="Picture 2" descr="https://encrypted-tbn0.gstatic.com/images?q=tbn:ANd9GcRWrcSWOdHm1l5WYhxVE6ucPSL7jEmv89y3wA&am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0786" y="3820886"/>
            <a:ext cx="5535386" cy="2248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4008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47800" y="1307628"/>
            <a:ext cx="9031014" cy="4658711"/>
          </a:xfrm>
          <a:prstGeom prst="rect">
            <a:avLst/>
          </a:prstGeom>
        </p:spPr>
      </p:pic>
    </p:spTree>
    <p:extLst>
      <p:ext uri="{BB962C8B-B14F-4D97-AF65-F5344CB8AC3E}">
        <p14:creationId xmlns:p14="http://schemas.microsoft.com/office/powerpoint/2010/main" val="108930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10515600" cy="657546"/>
          </a:xfrm>
        </p:spPr>
        <p:txBody>
          <a:bodyPr>
            <a:normAutofit fontScale="90000"/>
          </a:bodyPr>
          <a:lstStyle/>
          <a:p>
            <a:r>
              <a:rPr lang="vi-VN" sz="2800" b="1" dirty="0" smtClean="0">
                <a:latin typeface="Times New Roman" panose="02020603050405020304" pitchFamily="18" charset="0"/>
                <a:cs typeface="Times New Roman" panose="02020603050405020304" pitchFamily="18" charset="0"/>
              </a:rPr>
              <a:t>1.1) Giới thiệu hệ thống quản lý quy trình yêu cầu bồi thường bảo hiểm </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pPr marL="114300" indent="0">
              <a:buNone/>
            </a:pPr>
            <a:r>
              <a:rPr lang="vi-VN" sz="2400" b="1" dirty="0" smtClean="0">
                <a:latin typeface="Times New Roman" panose="02020603050405020304" pitchFamily="18" charset="0"/>
                <a:cs typeface="Times New Roman" panose="02020603050405020304" pitchFamily="18" charset="0"/>
              </a:rPr>
              <a:t>Mục </a:t>
            </a:r>
            <a:r>
              <a:rPr lang="vi-VN" sz="2400" b="1" dirty="0">
                <a:latin typeface="Times New Roman" panose="02020603050405020304" pitchFamily="18" charset="0"/>
                <a:cs typeface="Times New Roman" panose="02020603050405020304" pitchFamily="18" charset="0"/>
              </a:rPr>
              <a:t>đích và ý nghĩa của hệ thống:</a:t>
            </a:r>
          </a:p>
          <a:p>
            <a:pPr lvl="1"/>
            <a:r>
              <a:rPr lang="vi-VN" sz="2000" b="1" dirty="0" smtClean="0">
                <a:latin typeface="Times New Roman" panose="02020603050405020304" pitchFamily="18" charset="0"/>
                <a:cs typeface="Times New Roman" panose="02020603050405020304" pitchFamily="18" charset="0"/>
              </a:rPr>
              <a:t>Mục </a:t>
            </a:r>
            <a:r>
              <a:rPr lang="vi-VN" sz="2000" b="1" dirty="0">
                <a:latin typeface="Times New Roman" panose="02020603050405020304" pitchFamily="18" charset="0"/>
                <a:cs typeface="Times New Roman" panose="02020603050405020304" pitchFamily="18" charset="0"/>
              </a:rPr>
              <a:t>đích</a:t>
            </a:r>
            <a:r>
              <a:rPr lang="vi-VN" sz="2000" dirty="0">
                <a:latin typeface="Times New Roman" panose="02020603050405020304" pitchFamily="18" charset="0"/>
                <a:cs typeface="Times New Roman" panose="02020603050405020304" pitchFamily="18" charset="0"/>
              </a:rPr>
              <a:t>: Hệ thống được thiết kế để tự động hóa và quản lý quy trình yêu cầu bồi thường bảo hiểm, giúp tiết kiệm thời gian, giảm sai sót và tăng hiệu quả trong xử lý yêu cầu.</a:t>
            </a:r>
          </a:p>
          <a:p>
            <a:pPr lvl="1"/>
            <a:r>
              <a:rPr lang="vi-VN" sz="2000" b="1" dirty="0" smtClean="0">
                <a:latin typeface="Times New Roman" panose="02020603050405020304" pitchFamily="18" charset="0"/>
                <a:cs typeface="Times New Roman" panose="02020603050405020304" pitchFamily="18" charset="0"/>
              </a:rPr>
              <a:t>Ý </a:t>
            </a:r>
            <a:r>
              <a:rPr lang="vi-VN" sz="2000" b="1" dirty="0">
                <a:latin typeface="Times New Roman" panose="02020603050405020304" pitchFamily="18" charset="0"/>
                <a:cs typeface="Times New Roman" panose="02020603050405020304" pitchFamily="18" charset="0"/>
              </a:rPr>
              <a:t>nghĩa</a:t>
            </a:r>
            <a:r>
              <a:rPr lang="vi-VN" sz="2000" dirty="0">
                <a:latin typeface="Times New Roman" panose="02020603050405020304" pitchFamily="18" charset="0"/>
                <a:cs typeface="Times New Roman" panose="02020603050405020304" pitchFamily="18" charset="0"/>
              </a:rPr>
              <a:t>: Giúp tổ chức cải thiện quy trình xử lý yêu cầu, từ việc tiếp nhận yêu cầu, xác minh thông tin, xử lý bồi thường đến việc lưu trữ dữ liệu và báo cáo.</a:t>
            </a:r>
          </a:p>
          <a:p>
            <a:pPr marL="114300" indent="0">
              <a:buNone/>
            </a:pPr>
            <a:r>
              <a:rPr lang="vi-VN" sz="2400" b="1" dirty="0">
                <a:latin typeface="Times New Roman" panose="02020603050405020304" pitchFamily="18" charset="0"/>
                <a:cs typeface="Times New Roman" panose="02020603050405020304" pitchFamily="18" charset="0"/>
              </a:rPr>
              <a:t>Các vấn đề chính mà hệ thống sẽ giải quyết:</a:t>
            </a:r>
          </a:p>
          <a:p>
            <a:pPr lvl="1"/>
            <a:r>
              <a:rPr lang="vi-VN" sz="2000" b="1" dirty="0">
                <a:latin typeface="Times New Roman" panose="02020603050405020304" pitchFamily="18" charset="0"/>
                <a:cs typeface="Times New Roman" panose="02020603050405020304" pitchFamily="18" charset="0"/>
              </a:rPr>
              <a:t>Quản lý yêu cầu bồi thường: </a:t>
            </a:r>
            <a:r>
              <a:rPr lang="vi-VN" sz="2000" dirty="0">
                <a:latin typeface="Times New Roman" panose="02020603050405020304" pitchFamily="18" charset="0"/>
                <a:cs typeface="Times New Roman" panose="02020603050405020304" pitchFamily="18" charset="0"/>
              </a:rPr>
              <a:t>Theo dõi và quản lý các yêu cầu bồi thường từ khi được gửi đến khi hoàn tất.</a:t>
            </a:r>
          </a:p>
          <a:p>
            <a:pPr lvl="1"/>
            <a:r>
              <a:rPr lang="vi-VN" sz="2000" b="1" dirty="0" smtClean="0">
                <a:latin typeface="Times New Roman" panose="02020603050405020304" pitchFamily="18" charset="0"/>
                <a:cs typeface="Times New Roman" panose="02020603050405020304" pitchFamily="18" charset="0"/>
              </a:rPr>
              <a:t>Quy trình tự động hóa: </a:t>
            </a:r>
            <a:r>
              <a:rPr lang="vi-VN" sz="2000" dirty="0">
                <a:latin typeface="Times New Roman" panose="02020603050405020304" pitchFamily="18" charset="0"/>
                <a:cs typeface="Times New Roman" panose="02020603050405020304" pitchFamily="18" charset="0"/>
              </a:rPr>
              <a:t>Tự động hóa việc xử lý và xác minh thông tin yêu cầu.</a:t>
            </a:r>
          </a:p>
          <a:p>
            <a:pPr lvl="1"/>
            <a:r>
              <a:rPr lang="vi-VN" sz="2000" b="1" dirty="0">
                <a:latin typeface="Times New Roman" panose="02020603050405020304" pitchFamily="18" charset="0"/>
                <a:cs typeface="Times New Roman" panose="02020603050405020304" pitchFamily="18" charset="0"/>
              </a:rPr>
              <a:t>Báo cáo và phân tích: </a:t>
            </a:r>
            <a:r>
              <a:rPr lang="vi-VN" sz="2000" dirty="0">
                <a:latin typeface="Times New Roman" panose="02020603050405020304" pitchFamily="18" charset="0"/>
                <a:cs typeface="Times New Roman" panose="02020603050405020304" pitchFamily="18" charset="0"/>
              </a:rPr>
              <a:t>Cung cấp công cụ để theo dõi và phân tích quy trình yêu cầu bồi thường</a:t>
            </a:r>
            <a:r>
              <a:rPr lang="vi-VN" sz="2000" dirty="0" smtClean="0">
                <a:latin typeface="Times New Roman" panose="02020603050405020304" pitchFamily="18" charset="0"/>
                <a:cs typeface="Times New Roman" panose="02020603050405020304" pitchFamily="18" charset="0"/>
              </a:rPr>
              <a:t>.</a:t>
            </a:r>
            <a:endParaRPr lang="vi-VN" sz="20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1695281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987643" cy="657546"/>
          </a:xfrm>
        </p:spPr>
        <p:txBody>
          <a:bodyPr>
            <a:normAutofit fontScale="90000"/>
          </a:bodyPr>
          <a:lstStyle/>
          <a:p>
            <a:r>
              <a:rPr lang="vi-VN" sz="2800" b="1" dirty="0">
                <a:latin typeface="Times New Roman" panose="02020603050405020304" pitchFamily="18" charset="0"/>
                <a:cs typeface="Times New Roman" panose="02020603050405020304" pitchFamily="18" charset="0"/>
              </a:rPr>
              <a:t>1.1) Giới thiệu hệ thống quản lý quy trình yêu cầu bồi thường bảo hiểm </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pPr marL="114300" indent="0">
              <a:buNone/>
            </a:pPr>
            <a:r>
              <a:rPr lang="vi-VN" sz="2400" b="1" dirty="0">
                <a:latin typeface="Times New Roman" panose="02020603050405020304" pitchFamily="18" charset="0"/>
                <a:cs typeface="Times New Roman" panose="02020603050405020304" pitchFamily="18" charset="0"/>
              </a:rPr>
              <a:t>Lợi ích của việc sử dụng hệ thống này cho tổ chức:</a:t>
            </a:r>
          </a:p>
          <a:p>
            <a:pPr>
              <a:buFont typeface="Wingdings" panose="05000000000000000000" pitchFamily="2" charset="2"/>
              <a:buChar char="q"/>
            </a:pPr>
            <a:r>
              <a:rPr lang="vi-VN" sz="2400" b="1" dirty="0">
                <a:latin typeface="Times New Roman" panose="02020603050405020304" pitchFamily="18" charset="0"/>
                <a:cs typeface="Times New Roman" panose="02020603050405020304" pitchFamily="18" charset="0"/>
              </a:rPr>
              <a:t>Tăng cường hiệu quả: </a:t>
            </a:r>
            <a:r>
              <a:rPr lang="vi-VN" sz="2400" dirty="0">
                <a:latin typeface="Times New Roman" panose="02020603050405020304" pitchFamily="18" charset="0"/>
                <a:cs typeface="Times New Roman" panose="02020603050405020304" pitchFamily="18" charset="0"/>
              </a:rPr>
              <a:t>Giảm thời gian xử lý và các lỗi thủ công.</a:t>
            </a:r>
          </a:p>
          <a:p>
            <a:pPr>
              <a:buFont typeface="Wingdings" panose="05000000000000000000" pitchFamily="2" charset="2"/>
              <a:buChar char="q"/>
            </a:pPr>
            <a:r>
              <a:rPr lang="vi-VN" sz="2400" b="1" dirty="0">
                <a:latin typeface="Times New Roman" panose="02020603050405020304" pitchFamily="18" charset="0"/>
                <a:cs typeface="Times New Roman" panose="02020603050405020304" pitchFamily="18" charset="0"/>
              </a:rPr>
              <a:t>Cải thiện dịch vụ khách hàng: </a:t>
            </a:r>
            <a:r>
              <a:rPr lang="vi-VN" sz="2400" dirty="0">
                <a:latin typeface="Times New Roman" panose="02020603050405020304" pitchFamily="18" charset="0"/>
                <a:cs typeface="Times New Roman" panose="02020603050405020304" pitchFamily="18" charset="0"/>
              </a:rPr>
              <a:t>Cung cấp phản hồi nhanh chóng và chính xác cho khách hàng.</a:t>
            </a:r>
          </a:p>
          <a:p>
            <a:pPr>
              <a:buFont typeface="Wingdings" panose="05000000000000000000" pitchFamily="2" charset="2"/>
              <a:buChar char="q"/>
            </a:pPr>
            <a:r>
              <a:rPr lang="vi-VN" sz="2400" b="1" dirty="0">
                <a:latin typeface="Times New Roman" panose="02020603050405020304" pitchFamily="18" charset="0"/>
                <a:cs typeface="Times New Roman" panose="02020603050405020304" pitchFamily="18" charset="0"/>
              </a:rPr>
              <a:t>Quản lý </a:t>
            </a:r>
            <a:r>
              <a:rPr lang="vi-VN" sz="2400" b="1" dirty="0" smtClean="0">
                <a:latin typeface="Times New Roman" panose="02020603050405020304" pitchFamily="18" charset="0"/>
                <a:cs typeface="Times New Roman" panose="02020603050405020304" pitchFamily="18" charset="0"/>
              </a:rPr>
              <a:t>tốt: </a:t>
            </a:r>
            <a:r>
              <a:rPr lang="vi-VN" sz="2400" dirty="0">
                <a:latin typeface="Times New Roman" panose="02020603050405020304" pitchFamily="18" charset="0"/>
                <a:cs typeface="Times New Roman" panose="02020603050405020304" pitchFamily="18" charset="0"/>
              </a:rPr>
              <a:t>Theo dõi quy trình yêu cầu và quản lý dữ liệu hiệu quả hơn.</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4230161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a:latin typeface="Times New Roman" panose="02020603050405020304" pitchFamily="18" charset="0"/>
                <a:cs typeface="Times New Roman" panose="02020603050405020304" pitchFamily="18" charset="0"/>
              </a:rPr>
              <a:t>1.2) Các công nghệ chính sử dụng </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pPr marL="114300" indent="0">
              <a:buNone/>
            </a:pPr>
            <a:r>
              <a:rPr lang="vi-VN" sz="2400" b="1" dirty="0" smtClean="0">
                <a:latin typeface="Times New Roman" panose="02020603050405020304" pitchFamily="18" charset="0"/>
                <a:cs typeface="Times New Roman" panose="02020603050405020304" pitchFamily="18" charset="0"/>
              </a:rPr>
              <a:t>Ngôn ngữ Java:</a:t>
            </a:r>
          </a:p>
          <a:p>
            <a:r>
              <a:rPr lang="vi-VN" sz="2400" b="1" dirty="0" smtClean="0">
                <a:latin typeface="Times New Roman" panose="02020603050405020304" pitchFamily="18" charset="0"/>
                <a:cs typeface="Times New Roman" panose="02020603050405020304" pitchFamily="18" charset="0"/>
              </a:rPr>
              <a:t>Ngôn ngữ lập trình chính: </a:t>
            </a:r>
            <a:r>
              <a:rPr lang="vi-VN" sz="2400" dirty="0" smtClean="0">
                <a:latin typeface="Times New Roman" panose="02020603050405020304" pitchFamily="18" charset="0"/>
                <a:cs typeface="Times New Roman" panose="02020603050405020304" pitchFamily="18" charset="0"/>
              </a:rPr>
              <a:t>Java sẽ được sử dụng để viết mã nguồn của ứng dụng.</a:t>
            </a:r>
          </a:p>
          <a:p>
            <a:r>
              <a:rPr lang="vi-VN" sz="2400" b="1" dirty="0" smtClean="0">
                <a:latin typeface="Times New Roman" panose="02020603050405020304" pitchFamily="18" charset="0"/>
                <a:cs typeface="Times New Roman" panose="02020603050405020304" pitchFamily="18" charset="0"/>
              </a:rPr>
              <a:t>Đặc </a:t>
            </a:r>
            <a:r>
              <a:rPr lang="vi-VN" sz="2400" b="1" dirty="0">
                <a:latin typeface="Times New Roman" panose="02020603050405020304" pitchFamily="18" charset="0"/>
                <a:cs typeface="Times New Roman" panose="02020603050405020304" pitchFamily="18" charset="0"/>
              </a:rPr>
              <a:t>điểm: </a:t>
            </a:r>
            <a:r>
              <a:rPr lang="vi-VN" sz="2400" dirty="0">
                <a:latin typeface="Times New Roman" panose="02020603050405020304" pitchFamily="18" charset="0"/>
                <a:cs typeface="Times New Roman" panose="02020603050405020304" pitchFamily="18" charset="0"/>
              </a:rPr>
              <a:t>An toàn, hiệu suất cao, và hỗ trợ mạnh mẽ cho các ứng dụng doanh nghiệp.</a:t>
            </a:r>
          </a:p>
          <a:p>
            <a:pPr marL="114300" indent="0">
              <a:buNone/>
            </a:pPr>
            <a:r>
              <a:rPr lang="vi-VN" sz="2400" b="1" dirty="0">
                <a:latin typeface="Times New Roman" panose="02020603050405020304" pitchFamily="18" charset="0"/>
                <a:cs typeface="Times New Roman" panose="02020603050405020304" pitchFamily="18" charset="0"/>
              </a:rPr>
              <a:t>Các phiên bản và lý do chọn Java:</a:t>
            </a:r>
          </a:p>
          <a:p>
            <a:r>
              <a:rPr lang="vi-VN" sz="2400" dirty="0">
                <a:latin typeface="Times New Roman" panose="02020603050405020304" pitchFamily="18" charset="0"/>
                <a:cs typeface="Times New Roman" panose="02020603050405020304" pitchFamily="18" charset="0"/>
              </a:rPr>
              <a:t>Phiên bản: Java 17 (hoặc phiên bản mới hơn nếu cần).</a:t>
            </a:r>
          </a:p>
          <a:p>
            <a:r>
              <a:rPr lang="vi-VN" sz="2400" dirty="0">
                <a:latin typeface="Times New Roman" panose="02020603050405020304" pitchFamily="18" charset="0"/>
                <a:cs typeface="Times New Roman" panose="02020603050405020304" pitchFamily="18" charset="0"/>
              </a:rPr>
              <a:t>Lý do chọn: Tính ổn định, hỗ trợ lâu dài, và cộng đồng lớn.</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1026" name="Picture 2" descr="Tổng Quan về Ngôn Ngữ Lập Trình Jav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72879" y="3690258"/>
            <a:ext cx="2723442" cy="1531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530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a:latin typeface="Times New Roman" panose="02020603050405020304" pitchFamily="18" charset="0"/>
                <a:cs typeface="Times New Roman" panose="02020603050405020304" pitchFamily="18" charset="0"/>
              </a:rPr>
              <a:t>1.2) Các công nghệ chính sử dụng </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pPr marL="114300" indent="0">
              <a:buNone/>
            </a:pPr>
            <a:r>
              <a:rPr lang="en-US" sz="2400" b="1" dirty="0" smtClean="0">
                <a:latin typeface="Times New Roman" panose="02020603050405020304" pitchFamily="18" charset="0"/>
                <a:cs typeface="Times New Roman" panose="02020603050405020304" pitchFamily="18" charset="0"/>
              </a:rPr>
              <a:t>Framework: </a:t>
            </a:r>
            <a:r>
              <a:rPr lang="vi-VN" sz="2400" b="1" dirty="0" smtClean="0">
                <a:latin typeface="Times New Roman" panose="02020603050405020304" pitchFamily="18" charset="0"/>
                <a:cs typeface="Times New Roman" panose="02020603050405020304" pitchFamily="18" charset="0"/>
              </a:rPr>
              <a:t>Spring Boot</a:t>
            </a:r>
            <a:r>
              <a:rPr lang="en-US" sz="2400" b="1" dirty="0" smtClean="0">
                <a:latin typeface="Times New Roman" panose="02020603050405020304" pitchFamily="18" charset="0"/>
                <a:cs typeface="Times New Roman" panose="02020603050405020304" pitchFamily="18" charset="0"/>
              </a:rPr>
              <a:t> 3.3</a:t>
            </a:r>
            <a:endParaRPr lang="vi-VN" sz="24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vi-VN" sz="2400" b="1" dirty="0">
                <a:latin typeface="Times New Roman" panose="02020603050405020304" pitchFamily="18" charset="0"/>
                <a:cs typeface="Times New Roman" panose="02020603050405020304" pitchFamily="18" charset="0"/>
              </a:rPr>
              <a:t>Giới thiệu về Spring Boot và các tính năng chính:</a:t>
            </a:r>
          </a:p>
          <a:p>
            <a:pPr>
              <a:buFont typeface="Wingdings" panose="05000000000000000000" pitchFamily="2" charset="2"/>
              <a:buChar char="q"/>
            </a:pPr>
            <a:r>
              <a:rPr lang="vi-VN" sz="2400" b="1" dirty="0">
                <a:latin typeface="Times New Roman" panose="02020603050405020304" pitchFamily="18" charset="0"/>
                <a:cs typeface="Times New Roman" panose="02020603050405020304" pitchFamily="18" charset="0"/>
              </a:rPr>
              <a:t>Khái niệm: </a:t>
            </a:r>
            <a:r>
              <a:rPr lang="vi-VN" sz="2400" dirty="0">
                <a:latin typeface="Times New Roman" panose="02020603050405020304" pitchFamily="18" charset="0"/>
                <a:cs typeface="Times New Roman" panose="02020603050405020304" pitchFamily="18" charset="0"/>
              </a:rPr>
              <a:t>Spring Boot là một framework giúp dễ dàng phát triển ứng dụng Java với cấu hình tự động và tích hợp sẵn.</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
        <p:nvSpPr>
          <p:cNvPr id="2" name="AutoShape 4" descr="A Dive into the Spring Boot 3.2 Release: New Features and Enhancements | by  Chris Sathiya | Mediu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5"/>
          <a:stretch>
            <a:fillRect/>
          </a:stretch>
        </p:blipFill>
        <p:spPr>
          <a:xfrm>
            <a:off x="2207641" y="3719170"/>
            <a:ext cx="7582958" cy="2457793"/>
          </a:xfrm>
          <a:prstGeom prst="rect">
            <a:avLst/>
          </a:prstGeom>
        </p:spPr>
      </p:pic>
    </p:spTree>
    <p:extLst>
      <p:ext uri="{BB962C8B-B14F-4D97-AF65-F5344CB8AC3E}">
        <p14:creationId xmlns:p14="http://schemas.microsoft.com/office/powerpoint/2010/main" val="2978017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a:latin typeface="Times New Roman" panose="02020603050405020304" pitchFamily="18" charset="0"/>
                <a:cs typeface="Times New Roman" panose="02020603050405020304" pitchFamily="18" charset="0"/>
              </a:rPr>
              <a:t>1.2) Các công nghệ chính sử dụng </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1" y="1613043"/>
            <a:ext cx="5118236" cy="4346886"/>
          </a:xfrm>
        </p:spPr>
        <p:txBody>
          <a:bodyPr>
            <a:normAutofit/>
          </a:bodyPr>
          <a:lstStyle/>
          <a:p>
            <a:pPr>
              <a:buFont typeface="Wingdings" panose="05000000000000000000" pitchFamily="2" charset="2"/>
              <a:buChar char="q"/>
            </a:pPr>
            <a:r>
              <a:rPr lang="vi-VN" sz="2400" b="1" dirty="0">
                <a:latin typeface="Times New Roman" panose="02020603050405020304" pitchFamily="18" charset="0"/>
                <a:cs typeface="Times New Roman" panose="02020603050405020304" pitchFamily="18" charset="0"/>
              </a:rPr>
              <a:t>Tính năng: </a:t>
            </a:r>
            <a:r>
              <a:rPr lang="vi-VN" sz="2400" dirty="0">
                <a:latin typeface="Times New Roman" panose="02020603050405020304" pitchFamily="18" charset="0"/>
                <a:cs typeface="Times New Roman" panose="02020603050405020304" pitchFamily="18" charset="0"/>
              </a:rPr>
              <a:t>Cấu hình tự động, tích hợp dễ dàng với các công nghệ khác, quản lý phụ thuộc.</a:t>
            </a:r>
          </a:p>
          <a:p>
            <a:pPr>
              <a:buFont typeface="Wingdings" panose="05000000000000000000" pitchFamily="2" charset="2"/>
              <a:buChar char="q"/>
            </a:pPr>
            <a:r>
              <a:rPr lang="vi-VN" sz="2400" b="1" dirty="0">
                <a:latin typeface="Times New Roman" panose="02020603050405020304" pitchFamily="18" charset="0"/>
                <a:cs typeface="Times New Roman" panose="02020603050405020304" pitchFamily="18" charset="0"/>
              </a:rPr>
              <a:t>Lợi ích khi sử dụng Spring Boot cho dự án:</a:t>
            </a:r>
          </a:p>
          <a:p>
            <a:pPr lvl="1">
              <a:buFont typeface="Courier New" panose="02070309020205020404" pitchFamily="49" charset="0"/>
              <a:buChar char="o"/>
            </a:pPr>
            <a:r>
              <a:rPr lang="vi-VN" sz="2000" dirty="0">
                <a:latin typeface="Times New Roman" panose="02020603050405020304" pitchFamily="18" charset="0"/>
                <a:cs typeface="Times New Roman" panose="02020603050405020304" pitchFamily="18" charset="0"/>
              </a:rPr>
              <a:t>Tiết kiệm thời gian: Cấu hình đơn giản và dễ dàng khởi tạo dự án.</a:t>
            </a:r>
          </a:p>
          <a:p>
            <a:pPr lvl="1">
              <a:buFont typeface="Courier New" panose="02070309020205020404" pitchFamily="49" charset="0"/>
              <a:buChar char="o"/>
            </a:pPr>
            <a:r>
              <a:rPr lang="vi-VN" sz="2000" dirty="0">
                <a:latin typeface="Times New Roman" panose="02020603050405020304" pitchFamily="18" charset="0"/>
                <a:cs typeface="Times New Roman" panose="02020603050405020304" pitchFamily="18" charset="0"/>
              </a:rPr>
              <a:t>Tính linh hoạt: Tích hợp dễ dàng với các thư viện và công nghệ khác.</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2" name="Picture 1"/>
          <p:cNvPicPr>
            <a:picLocks noChangeAspect="1"/>
          </p:cNvPicPr>
          <p:nvPr/>
        </p:nvPicPr>
        <p:blipFill>
          <a:blip r:embed="rId5"/>
          <a:stretch>
            <a:fillRect/>
          </a:stretch>
        </p:blipFill>
        <p:spPr>
          <a:xfrm>
            <a:off x="5956437" y="1613043"/>
            <a:ext cx="5470071" cy="4311480"/>
          </a:xfrm>
          <a:prstGeom prst="rect">
            <a:avLst/>
          </a:prstGeom>
        </p:spPr>
      </p:pic>
    </p:spTree>
    <p:extLst>
      <p:ext uri="{BB962C8B-B14F-4D97-AF65-F5344CB8AC3E}">
        <p14:creationId xmlns:p14="http://schemas.microsoft.com/office/powerpoint/2010/main" val="2192520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a:latin typeface="Times New Roman" panose="02020603050405020304" pitchFamily="18" charset="0"/>
                <a:cs typeface="Times New Roman" panose="02020603050405020304" pitchFamily="18" charset="0"/>
              </a:rPr>
              <a:t>1.2) Các công nghệ chính sử dụng </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pPr marL="114300" indent="0">
              <a:buNone/>
            </a:pPr>
            <a:r>
              <a:rPr lang="vi-VN" sz="2400" b="1" dirty="0" smtClean="0">
                <a:latin typeface="Times New Roman" panose="02020603050405020304" pitchFamily="18" charset="0"/>
                <a:cs typeface="Times New Roman" panose="02020603050405020304" pitchFamily="18" charset="0"/>
              </a:rPr>
              <a:t>Cơ sở dữ liệu: MySQL</a:t>
            </a:r>
            <a:endParaRPr lang="vi-VN" sz="24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vi-VN" sz="2400" dirty="0">
                <a:latin typeface="Times New Roman" panose="02020603050405020304" pitchFamily="18" charset="0"/>
                <a:cs typeface="Times New Roman" panose="02020603050405020304" pitchFamily="18" charset="0"/>
              </a:rPr>
              <a:t>Giới thiệu về MySQL và lý do chọn MySQL:</a:t>
            </a:r>
          </a:p>
          <a:p>
            <a:pPr lvl="1"/>
            <a:r>
              <a:rPr lang="vi-VN" sz="2000" b="1" dirty="0">
                <a:latin typeface="Times New Roman" panose="02020603050405020304" pitchFamily="18" charset="0"/>
                <a:cs typeface="Times New Roman" panose="02020603050405020304" pitchFamily="18" charset="0"/>
              </a:rPr>
              <a:t>Khái niệm: </a:t>
            </a:r>
            <a:r>
              <a:rPr lang="vi-VN" sz="2000" dirty="0">
                <a:latin typeface="Times New Roman" panose="02020603050405020304" pitchFamily="18" charset="0"/>
                <a:cs typeface="Times New Roman" panose="02020603050405020304" pitchFamily="18" charset="0"/>
              </a:rPr>
              <a:t>MySQL là hệ quản trị cơ sở dữ liệu mã nguồn mở.</a:t>
            </a:r>
          </a:p>
          <a:p>
            <a:pPr lvl="1"/>
            <a:r>
              <a:rPr lang="vi-VN" sz="2000" b="1" dirty="0">
                <a:latin typeface="Times New Roman" panose="02020603050405020304" pitchFamily="18" charset="0"/>
                <a:cs typeface="Times New Roman" panose="02020603050405020304" pitchFamily="18" charset="0"/>
              </a:rPr>
              <a:t>Lý do chọn: </a:t>
            </a:r>
            <a:r>
              <a:rPr lang="vi-VN" sz="2000" dirty="0">
                <a:latin typeface="Times New Roman" panose="02020603050405020304" pitchFamily="18" charset="0"/>
                <a:cs typeface="Times New Roman" panose="02020603050405020304" pitchFamily="18" charset="0"/>
              </a:rPr>
              <a:t>Độ tin cậy cao, dễ sử dụng, và hiệu suất tốt cho các ứng dụng web</a:t>
            </a:r>
            <a:r>
              <a:rPr lang="vi-VN" sz="2000" dirty="0" smtClean="0">
                <a:latin typeface="Times New Roman" panose="02020603050405020304" pitchFamily="18" charset="0"/>
                <a:cs typeface="Times New Roman" panose="02020603050405020304" pitchFamily="18" charset="0"/>
              </a:rPr>
              <a:t>. Mã ngồn mở</a:t>
            </a:r>
            <a:endParaRPr lang="vi-VN" sz="2000" dirty="0">
              <a:latin typeface="Times New Roman" panose="02020603050405020304" pitchFamily="18" charset="0"/>
              <a:cs typeface="Times New Roman" panose="02020603050405020304" pitchFamily="18" charset="0"/>
            </a:endParaRPr>
          </a:p>
          <a:p>
            <a:pPr lvl="1"/>
            <a:r>
              <a:rPr lang="vi-VN" sz="2000" b="1" dirty="0" smtClean="0">
                <a:latin typeface="Times New Roman" panose="02020603050405020304" pitchFamily="18" charset="0"/>
                <a:cs typeface="Times New Roman" panose="02020603050405020304" pitchFamily="18" charset="0"/>
              </a:rPr>
              <a:t>Khả </a:t>
            </a:r>
            <a:r>
              <a:rPr lang="vi-VN" sz="2000" b="1" dirty="0">
                <a:latin typeface="Times New Roman" panose="02020603050405020304" pitchFamily="18" charset="0"/>
                <a:cs typeface="Times New Roman" panose="02020603050405020304" pitchFamily="18" charset="0"/>
              </a:rPr>
              <a:t>năng mở rộng: </a:t>
            </a:r>
            <a:r>
              <a:rPr lang="vi-VN" sz="2000" dirty="0">
                <a:latin typeface="Times New Roman" panose="02020603050405020304" pitchFamily="18" charset="0"/>
                <a:cs typeface="Times New Roman" panose="02020603050405020304" pitchFamily="18" charset="0"/>
              </a:rPr>
              <a:t>Hỗ trợ lưu trữ và quản lý khối lượng dữ liệu lớn.</a:t>
            </a:r>
          </a:p>
          <a:p>
            <a:pPr lvl="1"/>
            <a:r>
              <a:rPr lang="vi-VN" sz="2000" b="1" dirty="0">
                <a:latin typeface="Times New Roman" panose="02020603050405020304" pitchFamily="18" charset="0"/>
                <a:cs typeface="Times New Roman" panose="02020603050405020304" pitchFamily="18" charset="0"/>
              </a:rPr>
              <a:t>Hiệu suất cao: </a:t>
            </a:r>
            <a:r>
              <a:rPr lang="vi-VN" sz="2000" dirty="0">
                <a:latin typeface="Times New Roman" panose="02020603050405020304" pitchFamily="18" charset="0"/>
                <a:cs typeface="Times New Roman" panose="02020603050405020304" pitchFamily="18" charset="0"/>
              </a:rPr>
              <a:t>Tối ưu hóa các truy vấn và quản lý dữ liệu.</a:t>
            </a: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
        <p:nvSpPr>
          <p:cNvPr id="2" name="AutoShape 2" descr="https://www.oreilly.com/api/v2/epubs/9781492080503/files/assets/hpm4_0101.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8" descr="Mysql là gì? Những ưu điểm và nhược điểm của Mysq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5"/>
          <a:stretch>
            <a:fillRect/>
          </a:stretch>
        </p:blipFill>
        <p:spPr>
          <a:xfrm>
            <a:off x="3846598" y="4430867"/>
            <a:ext cx="3039016" cy="1904052"/>
          </a:xfrm>
          <a:prstGeom prst="rect">
            <a:avLst/>
          </a:prstGeom>
        </p:spPr>
      </p:pic>
    </p:spTree>
    <p:extLst>
      <p:ext uri="{BB962C8B-B14F-4D97-AF65-F5344CB8AC3E}">
        <p14:creationId xmlns:p14="http://schemas.microsoft.com/office/powerpoint/2010/main" val="831725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Office Theme">
  <a:themeElements>
    <a:clrScheme name="9Slide - 2019">
      <a:dk1>
        <a:srgbClr val="000000"/>
      </a:dk1>
      <a:lt1>
        <a:srgbClr val="FFFFFF"/>
      </a:lt1>
      <a:dk2>
        <a:srgbClr val="092D6C"/>
      </a:dk2>
      <a:lt2>
        <a:srgbClr val="FCECD0"/>
      </a:lt2>
      <a:accent1>
        <a:srgbClr val="4FC1E9"/>
      </a:accent1>
      <a:accent2>
        <a:srgbClr val="48CFAD"/>
      </a:accent2>
      <a:accent3>
        <a:srgbClr val="A0D468"/>
      </a:accent3>
      <a:accent4>
        <a:srgbClr val="FFCE54"/>
      </a:accent4>
      <a:accent5>
        <a:srgbClr val="FC6E51"/>
      </a:accent5>
      <a:accent6>
        <a:srgbClr val="ED5565"/>
      </a:accent6>
      <a:hlink>
        <a:srgbClr val="5D9CEC"/>
      </a:hlink>
      <a:folHlink>
        <a:srgbClr val="AC92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TotalTime>
  <Words>3252</Words>
  <Application>Microsoft Office PowerPoint</Application>
  <PresentationFormat>Widescreen</PresentationFormat>
  <Paragraphs>237</Paragraphs>
  <Slides>36</Slides>
  <Notes>36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Times New Roman</vt:lpstr>
      <vt:lpstr>Courier New</vt:lpstr>
      <vt:lpstr>Oi</vt:lpstr>
      <vt:lpstr>Arial</vt:lpstr>
      <vt:lpstr>Wingdings</vt:lpstr>
      <vt:lpstr>Office Theme</vt:lpstr>
      <vt:lpstr>PowerPoint Presentation</vt:lpstr>
      <vt:lpstr>Nội dung</vt:lpstr>
      <vt:lpstr>I) Giới thiệu chung</vt:lpstr>
      <vt:lpstr>1.1) Giới thiệu hệ thống quản lý quy trình yêu cầu bồi thường bảo hiểm </vt:lpstr>
      <vt:lpstr>1.1) Giới thiệu hệ thống quản lý quy trình yêu cầu bồi thường bảo hiểm </vt:lpstr>
      <vt:lpstr>1.2) Các công nghệ chính sử dụng </vt:lpstr>
      <vt:lpstr>1.2) Các công nghệ chính sử dụng </vt:lpstr>
      <vt:lpstr>1.2) Các công nghệ chính sử dụng </vt:lpstr>
      <vt:lpstr>1.2) Các công nghệ chính sử dụng </vt:lpstr>
      <vt:lpstr>1.2) Các công nghệ chính sử dụng </vt:lpstr>
      <vt:lpstr>Kiến trúc mysql</vt:lpstr>
      <vt:lpstr>Kiến trúc mysql</vt:lpstr>
      <vt:lpstr>1.2) Các công nghệ chính sử dụng </vt:lpstr>
      <vt:lpstr>II) Phân tích yêu cầu </vt:lpstr>
      <vt:lpstr>2.1) Yêu cầu chức năng</vt:lpstr>
      <vt:lpstr>2.1) Yêu cầu chức năng</vt:lpstr>
      <vt:lpstr>2.2) Yêu cầu không chức năng</vt:lpstr>
      <vt:lpstr>2.3) Điều kiện hoạt động của hệ thống</vt:lpstr>
      <vt:lpstr>2.4) Các ràng buộc kỹ thuật </vt:lpstr>
      <vt:lpstr>III) Thiết kế kiến trúc hệ thống </vt:lpstr>
      <vt:lpstr>3.1.1) Sơ đồ hóa quy trình bồi thường</vt:lpstr>
      <vt:lpstr>3.1.1) Sơ đồ hóa quy trình bồi thường</vt:lpstr>
      <vt:lpstr>3.1.1) Sơ đồ hóa quy trình bồi thường</vt:lpstr>
      <vt:lpstr>3.1.1) Sơ đồ hóa quy trình bồi thường</vt:lpstr>
      <vt:lpstr>Các điểm kiểm tra và quyết định trong quy trình</vt:lpstr>
      <vt:lpstr>3.1.2) Vai trò của từng đối tượng và sự tương tác giữa chúng</vt:lpstr>
      <vt:lpstr>3.2.1) Kiến trúc tổng quan</vt:lpstr>
      <vt:lpstr>3.2.2) Các thành phần chính của hệ thống và mối quan hệ giữa chúng</vt:lpstr>
      <vt:lpstr>3.2.1) Các thành phần chính của hệ thống và mối quan hệ giữa chúng</vt:lpstr>
      <vt:lpstr>3.2.3) Diagrama các lớp và mô-đun trong hệ thống back-end</vt:lpstr>
      <vt:lpstr>3.2.3) Diagrama các lớp chi tiết mô-đun trong hệ thống back-end</vt:lpstr>
      <vt:lpstr>3.2.3) Diagrama các lớp chi tiết mô-đun trong hệ thống back-end</vt:lpstr>
      <vt:lpstr>3.2.3) Diagrama các lớp chi tiết mô-đun trong hệ thống back-end</vt:lpstr>
      <vt:lpstr>3.2.4) Các cách giao tiếp giữa các tầng</vt:lpstr>
      <vt:lpstr>3.2.4) Các cách giao tiếp giữa các tầng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7390</cp:lastModifiedBy>
  <cp:revision>18</cp:revision>
  <dcterms:created xsi:type="dcterms:W3CDTF">2020-08-07T13:14:06Z</dcterms:created>
  <dcterms:modified xsi:type="dcterms:W3CDTF">2025-03-17T12:59:43Z</dcterms:modified>
</cp:coreProperties>
</file>