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ormorant Garamond Bold Italics" panose="020B0604020202020204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7742" y="1903917"/>
            <a:ext cx="15711558" cy="376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Predicting High-Selling Products Using Machine Learning on Retail and Warehouse Sales Data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3200400" y="6023104"/>
            <a:ext cx="11963400" cy="2133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28"/>
              </a:lnSpc>
            </a:pPr>
            <a:r>
              <a:rPr lang="en-US" sz="4091" b="1" dirty="0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Kisan Nallusamy </a:t>
            </a:r>
            <a:r>
              <a:rPr lang="en-US" sz="4091" b="1" dirty="0" err="1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Dhanabackiam</a:t>
            </a:r>
            <a:r>
              <a:rPr lang="en-US" sz="4091" b="1" dirty="0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(KN316)</a:t>
            </a:r>
          </a:p>
          <a:p>
            <a:pPr algn="ctr">
              <a:lnSpc>
                <a:spcPts val="5728"/>
              </a:lnSpc>
            </a:pPr>
            <a:r>
              <a:rPr lang="en-US" sz="4091" b="1" dirty="0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Risvan </a:t>
            </a:r>
            <a:r>
              <a:rPr lang="en-US" sz="4091" b="1" dirty="0" err="1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Alangadan</a:t>
            </a:r>
            <a:r>
              <a:rPr lang="en-US" sz="4091" b="1" dirty="0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(RA725)</a:t>
            </a:r>
          </a:p>
          <a:p>
            <a:pPr marL="0" lvl="0" indent="0" algn="ctr">
              <a:lnSpc>
                <a:spcPts val="5728"/>
              </a:lnSpc>
              <a:spcBef>
                <a:spcPct val="0"/>
              </a:spcBef>
            </a:pPr>
            <a:endParaRPr lang="en-US" sz="4091" b="1" dirty="0">
              <a:solidFill>
                <a:srgbClr val="0F4662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39498"/>
            <a:ext cx="15422268" cy="546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optimised by product performance clusters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 off or upgrade excess products (Cluster 2)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more bestsellers (Cluster 3) and sell them in particular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low performers (Cluster 1) for bundling or discontinuance opportunities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model forecasts to guide future ordering and pricing decisions</a:t>
            </a:r>
          </a:p>
          <a:p>
            <a:pPr marL="827236" lvl="1" indent="-413618" algn="l">
              <a:lnSpc>
                <a:spcPts val="5364"/>
              </a:lnSpc>
              <a:spcBef>
                <a:spcPct val="0"/>
              </a:spcBef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specific descriptions in future analysis (price, area, promotion) in order to more thoroughly learn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Limitations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81784"/>
            <a:ext cx="15422268" cy="6141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variables: There were just variables for sales-related variables — no price, location, or promotion variables.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 assumption: Replaced missing sales with zeros, which is not necessarily representative of actual sales patterns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constraint: Logistic regression is based on linear relationships and may miss sophisticated patterns Simplification by clustering: K-means spherical clusters and equal size assumptions may not be true product groups.</a:t>
            </a:r>
          </a:p>
          <a:p>
            <a:pPr algn="l">
              <a:lnSpc>
                <a:spcPts val="5364"/>
              </a:lnSpc>
              <a:spcBef>
                <a:spcPct val="0"/>
              </a:spcBef>
            </a:pPr>
            <a:endParaRPr lang="en-US" sz="3831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7990" y="2604803"/>
            <a:ext cx="15422268" cy="6817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applied logistic regression to classify best-selling products with 83.7% accuracy and fine ROC performance.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Utilised K-means clustering to find out product categories: low achievers, overstock risk, and best sellers.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inform data-driven decisions in inventory management and marketing strategy.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assist stores with quicker reaction to demand patterns and more effective operations.</a:t>
            </a:r>
          </a:p>
          <a:p>
            <a:pPr marL="827236" lvl="1" indent="-413618" algn="l">
              <a:lnSpc>
                <a:spcPts val="5364"/>
              </a:lnSpc>
              <a:spcBef>
                <a:spcPct val="0"/>
              </a:spcBef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studies may incorporate additional features and models to enhance the accuracy.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274" y="895350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Motivation &amp; Background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88221" y="2283522"/>
            <a:ext cx="15221664" cy="6573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3387" lvl="1" indent="-441693" algn="l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firms manage huge volumes of sales and warehouse data on a monthly basis.</a:t>
            </a:r>
          </a:p>
          <a:p>
            <a:pPr marL="883387" lvl="1" indent="-441693" algn="l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identification of top-selling products can enhance inventory, cut down on waste, and maximise profits.</a:t>
            </a:r>
          </a:p>
          <a:p>
            <a:pPr marL="883387" lvl="1" indent="-441693" algn="l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offers strong abilities to discern sales trends and predict with accuracy.</a:t>
            </a:r>
          </a:p>
          <a:p>
            <a:pPr marL="883387" lvl="1" indent="-441693" algn="l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investigates how data-based retail decisions can be assisted by classification and clustering models.</a:t>
            </a:r>
          </a:p>
          <a:p>
            <a:pPr marL="0" lvl="0" indent="0" algn="l">
              <a:lnSpc>
                <a:spcPts val="5728"/>
              </a:lnSpc>
              <a:spcBef>
                <a:spcPct val="0"/>
              </a:spcBef>
            </a:pPr>
            <a:endParaRPr lang="en-US" sz="4091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6331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Research Questions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35158"/>
            <a:ext cx="15221664" cy="4401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3387" lvl="1" indent="-441693" algn="l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predict if a product will be a bestseller using warehouse sales and retail sales?</a:t>
            </a:r>
          </a:p>
          <a:p>
            <a:pPr marL="883387" lvl="1" indent="-441693" algn="l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sales behaviour trends can be revealed with unsupervised learning?</a:t>
            </a:r>
          </a:p>
          <a:p>
            <a:pPr marL="883387" lvl="1" indent="-441693" algn="l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machine learning models able to assist retail inventory and marketing decisions?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23635"/>
            <a:ext cx="13796821" cy="6565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697" lvl="1" indent="-400348" algn="l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source: Kaggle – Warehouse and Retail Sales Data</a:t>
            </a:r>
          </a:p>
          <a:p>
            <a:pPr marL="800697" lvl="1" indent="-400348" algn="l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records:  300,000 rows</a:t>
            </a:r>
          </a:p>
          <a:p>
            <a:pPr marL="800697" lvl="1" indent="-400348" algn="l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variables: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RETAIL.SALES, RETAIL.TRANSFERS, WAREHOUSE.SALES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ITEM.TYPE, ITEM.CODE, MONTH, YEAR</a:t>
            </a:r>
          </a:p>
          <a:p>
            <a:pPr marL="800697" lvl="1" indent="-400348" algn="l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binary target: High_Seller (1 = above median retail sales)</a:t>
            </a:r>
          </a:p>
          <a:p>
            <a:pPr marL="800697" lvl="1" indent="-400348" algn="l">
              <a:lnSpc>
                <a:spcPts val="5192"/>
              </a:lnSpc>
              <a:spcBef>
                <a:spcPct val="0"/>
              </a:spcBef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missing values by treating them as zero (assumed no activity)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06032"/>
            <a:ext cx="13796821" cy="526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697" lvl="1" indent="-400348" algn="l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missing sales values with 0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High_Seller target (1 = sales above median)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one-hot encoding to ITEM.TYPE</a:t>
            </a:r>
          </a:p>
          <a:p>
            <a:pPr marL="800697" lvl="1" indent="-400348" algn="l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Model: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Logistic Regression to predict high-selling products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with 10-fold cross-validation</a:t>
            </a:r>
          </a:p>
          <a:p>
            <a:pPr marL="1601394" lvl="2" indent="-533798" algn="l">
              <a:lnSpc>
                <a:spcPts val="5192"/>
              </a:lnSpc>
              <a:spcBef>
                <a:spcPct val="0"/>
              </a:spcBef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83.7%, ROC: 0.91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58823"/>
            <a:ext cx="13796821" cy="3306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697" lvl="1" indent="-400348" algn="l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Learning: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K-Means Clustering on average warehouse and transfer data</a:t>
            </a:r>
          </a:p>
          <a:p>
            <a:pPr marL="1601394" lvl="2" indent="-533798" algn="l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 3 optimal clusters using the Elbow Method</a:t>
            </a:r>
          </a:p>
          <a:p>
            <a:pPr algn="l">
              <a:lnSpc>
                <a:spcPts val="5192"/>
              </a:lnSpc>
              <a:spcBef>
                <a:spcPct val="0"/>
              </a:spcBef>
            </a:pPr>
            <a:endParaRPr lang="en-US" sz="3708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2984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Comparison – Classical Alternatives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768602"/>
            <a:ext cx="12766083" cy="769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4057" lvl="1" indent="-392029" algn="l">
              <a:lnSpc>
                <a:spcPts val="5084"/>
              </a:lnSpc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 model: Logistic Regression – suited for binary classification</a:t>
            </a:r>
          </a:p>
          <a:p>
            <a:pPr marL="784057" lvl="1" indent="-392029" algn="l">
              <a:lnSpc>
                <a:spcPts val="5084"/>
              </a:lnSpc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this model?</a:t>
            </a:r>
          </a:p>
          <a:p>
            <a:pPr marL="1568114" lvl="2" indent="-522705" algn="l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Interpretable and easy to explain to non-technical users</a:t>
            </a:r>
          </a:p>
          <a:p>
            <a:pPr marL="1568114" lvl="2" indent="-522705" algn="l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well with categorical features (e.g., item type)</a:t>
            </a:r>
          </a:p>
          <a:p>
            <a:pPr marL="1568114" lvl="2" indent="-522705" algn="l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performance: Accuracy 83.7%, ROC 0.91</a:t>
            </a:r>
          </a:p>
          <a:p>
            <a:pPr marL="784057" lvl="1" indent="-392029" algn="l">
              <a:lnSpc>
                <a:spcPts val="5084"/>
              </a:lnSpc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Alternatives considered:</a:t>
            </a:r>
          </a:p>
          <a:p>
            <a:pPr marL="1568114" lvl="2" indent="-522705" algn="l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Tree, K-Nearest Neighbours (KNN)</a:t>
            </a:r>
          </a:p>
          <a:p>
            <a:pPr marL="1568114" lvl="2" indent="-522705" algn="l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used due to higher overfitting risk and lower generalisation</a:t>
            </a:r>
          </a:p>
          <a:p>
            <a:pPr marL="784057" lvl="1" indent="-392029" algn="l">
              <a:lnSpc>
                <a:spcPts val="5084"/>
              </a:lnSpc>
              <a:spcBef>
                <a:spcPct val="0"/>
              </a:spcBef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provided stable, consistent results across all folds.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5711558" cy="1218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36"/>
              </a:lnSpc>
              <a:spcBef>
                <a:spcPct val="0"/>
              </a:spcBef>
            </a:pPr>
            <a:r>
              <a:rPr lang="en-US" sz="716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Unsupervised Learning: K-Means Clustering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26951"/>
            <a:ext cx="12766083" cy="6141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K-Means clustering on average warehouse sales and retail transfers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standardised before clustering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Elbow Method suggested 3 optimal clusters</a:t>
            </a:r>
          </a:p>
          <a:p>
            <a:pPr marL="827236" lvl="1" indent="-413618" algn="l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meaningful product groups:</a:t>
            </a:r>
          </a:p>
          <a:p>
            <a:pPr marL="1654472" lvl="2" indent="-551491" algn="l">
              <a:lnSpc>
                <a:spcPts val="5364"/>
              </a:lnSpc>
              <a:buFont typeface="Arial"/>
              <a:buChar char="⚬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1: Low sales in both warehouse and retail</a:t>
            </a:r>
          </a:p>
          <a:p>
            <a:pPr marL="1654472" lvl="2" indent="-551491" algn="l">
              <a:lnSpc>
                <a:spcPts val="5364"/>
              </a:lnSpc>
              <a:buFont typeface="Arial"/>
              <a:buChar char="⚬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2: High warehouse, low retail (possible overstock)</a:t>
            </a:r>
          </a:p>
          <a:p>
            <a:pPr marL="1654472" lvl="2" indent="-551491" algn="l">
              <a:lnSpc>
                <a:spcPts val="5364"/>
              </a:lnSpc>
              <a:spcBef>
                <a:spcPct val="0"/>
              </a:spcBef>
              <a:buFont typeface="Arial"/>
              <a:buChar char="⚬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3: High sales in both (consistent top-sellers)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30486" y="218339"/>
            <a:ext cx="10365319" cy="6641598"/>
          </a:xfrm>
          <a:custGeom>
            <a:avLst/>
            <a:gdLst/>
            <a:ahLst/>
            <a:cxnLst/>
            <a:rect l="l" t="t" r="r" b="b"/>
            <a:pathLst>
              <a:path w="10365319" h="6641598">
                <a:moveTo>
                  <a:pt x="0" y="0"/>
                </a:moveTo>
                <a:lnTo>
                  <a:pt x="10365319" y="0"/>
                </a:lnTo>
                <a:lnTo>
                  <a:pt x="10365319" y="6641598"/>
                </a:lnTo>
                <a:lnTo>
                  <a:pt x="0" y="6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589629" y="7023921"/>
            <a:ext cx="14647032" cy="3306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  <a:spcBef>
                <a:spcPct val="0"/>
              </a:spcBef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Three different groups were identified by K-means clustering based on product sales behaviour. Cluster 3 shows best sellers, Cluster 2 can identify products which are in excess stock, and Cluster 1 contains low-selling items.</a:t>
            </a:r>
          </a:p>
          <a:p>
            <a:pPr algn="l">
              <a:lnSpc>
                <a:spcPts val="5192"/>
              </a:lnSpc>
              <a:spcBef>
                <a:spcPct val="0"/>
              </a:spcBef>
            </a:pPr>
            <a:endParaRPr lang="en-US" sz="3708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Cormorant Garamond Bold Italics</vt:lpstr>
      <vt:lpstr>Arial</vt:lpstr>
      <vt:lpstr>Times New Roman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2 Slides</dc:title>
  <cp:lastModifiedBy>Kisan N D</cp:lastModifiedBy>
  <cp:revision>2</cp:revision>
  <dcterms:created xsi:type="dcterms:W3CDTF">2006-08-16T00:00:00Z</dcterms:created>
  <dcterms:modified xsi:type="dcterms:W3CDTF">2025-04-21T20:37:59Z</dcterms:modified>
  <dc:identifier>DAGlLHZj8MI</dc:identifier>
</cp:coreProperties>
</file>