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ormorant Garamond Bold Italics" charset="1" panose="00000800000000000000"/>
      <p:regular r:id="rId19"/>
    </p:embeddedFont>
    <p:embeddedFont>
      <p:font typeface="Times New Roman Bold" charset="1" panose="02030802070405020303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7742" y="1903917"/>
            <a:ext cx="15711558" cy="37665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Predicting High-Selling Products Using Machine Learning on Retail and Warehouse Sales Data</a:t>
            </a:r>
          </a:p>
        </p:txBody>
      </p:sp>
      <p:sp>
        <p:nvSpPr>
          <p:cNvPr name="AutoShape 3" id="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618706" y="90374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646742" y="807892"/>
            <a:ext cx="2968854" cy="441617"/>
          </a:xfrm>
          <a:custGeom>
            <a:avLst/>
            <a:gdLst/>
            <a:ahLst/>
            <a:cxnLst/>
            <a:rect r="r" b="b" t="t" l="l"/>
            <a:pathLst>
              <a:path h="441617" w="2968854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178920" y="6023104"/>
            <a:ext cx="7959630" cy="2229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28"/>
              </a:lnSpc>
            </a:pPr>
            <a:r>
              <a:rPr lang="en-US" sz="4091" b="true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KISAN NALLUSAMY(KN316)</a:t>
            </a:r>
          </a:p>
          <a:p>
            <a:pPr algn="ctr">
              <a:lnSpc>
                <a:spcPts val="5728"/>
              </a:lnSpc>
            </a:pPr>
            <a:r>
              <a:rPr lang="en-US" sz="4091" b="true">
                <a:solidFill>
                  <a:srgbClr val="0F4662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RISVAN ALANGADAN(RA725)</a:t>
            </a:r>
          </a:p>
          <a:p>
            <a:pPr algn="ctr" marL="0" indent="0" lvl="0">
              <a:lnSpc>
                <a:spcPts val="57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439498"/>
            <a:ext cx="15422268" cy="5465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Inventory optimised by product performance clusters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Sell off or upgrade excess products (Cluster 2)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more bestsellers (Cluster 3) and sell them in particular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Verify low performers (Cluster 1) for bundling or discontinuance opportunities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model forecasts to guide future ordering and pricing decisions</a:t>
            </a:r>
          </a:p>
          <a:p>
            <a:pPr algn="l" marL="827236" indent="-413618" lvl="1">
              <a:lnSpc>
                <a:spcPts val="5364"/>
              </a:lnSpc>
              <a:spcBef>
                <a:spcPct val="0"/>
              </a:spcBef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specific descriptions in future analysis (price, area, promotion) in order to more thoroughly learn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Limitations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581784"/>
            <a:ext cx="15422268" cy="614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Few variables: There were just variables for sales-related variables — no price, location, or promotion variables.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Missing data assumption: Replaced missing sales with zeros, which is not necessarily representative of actual sales patterns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 constraint: Logistic regression is based on linear relationships and may miss sophisticated patterns Simplification by clustering: K-means spherical clusters and equal size assumptions may not be true product groups.</a:t>
            </a:r>
          </a:p>
          <a:p>
            <a:pPr algn="l">
              <a:lnSpc>
                <a:spcPts val="5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317990" y="2604803"/>
            <a:ext cx="15422268" cy="6817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applied logistic regression to classify best-selling products with 83.7% accuracy and fine ROC performance.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Utilised K-means clustering to find out product categories: low achievers, overst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ock risk, and best sellers.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Insights inform data-driven decisions in inventory management and marketing strategy.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can assist stores with quicker reaction to demand patterns and more effective operations.</a:t>
            </a:r>
          </a:p>
          <a:p>
            <a:pPr algn="l" marL="827236" indent="-413618" lvl="1">
              <a:lnSpc>
                <a:spcPts val="5364"/>
              </a:lnSpc>
              <a:spcBef>
                <a:spcPct val="0"/>
              </a:spcBef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stu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dies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may incorporate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additional features and models to enhance the accuracy.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42710" y="3369664"/>
            <a:ext cx="11402580" cy="3185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009"/>
              </a:lnSpc>
              <a:spcBef>
                <a:spcPct val="0"/>
              </a:spcBef>
            </a:pPr>
            <a:r>
              <a:rPr lang="en-US" b="true" sz="18577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Thank you</a:t>
            </a:r>
          </a:p>
        </p:txBody>
      </p:sp>
      <p:sp>
        <p:nvSpPr>
          <p:cNvPr name="AutoShape 3" id="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304001" y="1116666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5" id="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8304001" y="9008400"/>
            <a:ext cx="1679997" cy="249900"/>
          </a:xfrm>
          <a:custGeom>
            <a:avLst/>
            <a:gdLst/>
            <a:ahLst/>
            <a:cxnLst/>
            <a:rect r="r" b="b" t="t" l="l"/>
            <a:pathLst>
              <a:path h="249900" w="1679997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43274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Motivation &amp; Background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88221" y="2283522"/>
            <a:ext cx="15221664" cy="6573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 firms manage huge volumes of sales and warehouse data on a monthly basis.</a:t>
            </a:r>
          </a:p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Early identification of top-selling products can enhance inventory, cut down on waste, and maximise profits.</a:t>
            </a:r>
          </a:p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offers strong abilities to discern sales trends and predict with accuracy.</a:t>
            </a:r>
          </a:p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investigates how data-based retail decisions can be assisted by classification and clustering models.</a:t>
            </a:r>
          </a:p>
          <a:p>
            <a:pPr algn="l" marL="0" indent="0" lvl="0">
              <a:lnSpc>
                <a:spcPts val="572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6331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Research Questions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35158"/>
            <a:ext cx="15221664" cy="4401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you predict if a product will be a bestseller using warehouse sales and retail sales?</a:t>
            </a:r>
          </a:p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sales behaviour trends can be revealed with unsupervised learning?</a:t>
            </a:r>
          </a:p>
          <a:p>
            <a:pPr algn="l" marL="883387" indent="-441693" lvl="1">
              <a:lnSpc>
                <a:spcPts val="5728"/>
              </a:lnSpc>
              <a:buFont typeface="Arial"/>
              <a:buChar char="•"/>
            </a:pPr>
            <a:r>
              <a:rPr lang="en-US" sz="409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are machine learning models able to assist retail inventory and marketing decisions?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Data Overview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23635"/>
            <a:ext cx="13796821" cy="6565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Dataset source: Kaggle – Warehouse and Retail Sales Data</a:t>
            </a:r>
          </a:p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</a:t>
            </a: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 records:  300,000 rows</a:t>
            </a:r>
          </a:p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variables: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RETAIL.SALES, RETAIL.TRANSFERS, WAREHOUSE.SALES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ITEM.TYPE, ITEM.CODE, MONTH, YEAR</a:t>
            </a:r>
          </a:p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binary target: High_Seller (1 = above median retail sales)</a:t>
            </a:r>
          </a:p>
          <a:p>
            <a:pPr algn="l" marL="800697" indent="-400348" lvl="1">
              <a:lnSpc>
                <a:spcPts val="5192"/>
              </a:lnSpc>
              <a:spcBef>
                <a:spcPct val="0"/>
              </a:spcBef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Handled missing values by treating them as zero (assumed no activity)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06032"/>
            <a:ext cx="13796821" cy="5261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Preparation: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Replaced missing sales values with 0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High_Seller target (1 = sales above median)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one-hot encoding to ITEM.TYPE</a:t>
            </a:r>
          </a:p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Model: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Logistic Regression to predict high-selling products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Evaluated with 10-fold cross-validation</a:t>
            </a:r>
          </a:p>
          <a:p>
            <a:pPr algn="l" marL="1601394" indent="-533798" lvl="2">
              <a:lnSpc>
                <a:spcPts val="5192"/>
              </a:lnSpc>
              <a:spcBef>
                <a:spcPct val="0"/>
              </a:spcBef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83.7%, ROC: 0.91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58823"/>
            <a:ext cx="13796821" cy="330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0697" indent="-400348" lvl="1">
              <a:lnSpc>
                <a:spcPts val="5192"/>
              </a:lnSpc>
              <a:buFont typeface="Arial"/>
              <a:buChar char="•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Unsupervised Learning: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K-Means Clustering on average warehouse and transfer data</a:t>
            </a:r>
          </a:p>
          <a:p>
            <a:pPr algn="l" marL="1601394" indent="-533798" lvl="2">
              <a:lnSpc>
                <a:spcPts val="5192"/>
              </a:lnSpc>
              <a:buFont typeface="Arial"/>
              <a:buChar char="⚬"/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Determined 3 optimal clusters using the Elbow Method</a:t>
            </a:r>
          </a:p>
          <a:p>
            <a:pPr algn="l">
              <a:lnSpc>
                <a:spcPts val="51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2984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 Comparison – Classical Alternatives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68602"/>
            <a:ext cx="12766083" cy="7699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4057" indent="-392029" lvl="1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Chosen model: Logistic Regression – suited for binary classification</a:t>
            </a:r>
          </a:p>
          <a:p>
            <a:pPr algn="l" marL="784057" indent="-392029" lvl="1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this model?</a:t>
            </a:r>
          </a:p>
          <a:p>
            <a:pPr algn="l" marL="1568114" indent="-522705" lvl="2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Interpretable and easy to exp</a:t>
            </a: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lain to non-technical users</a:t>
            </a:r>
          </a:p>
          <a:p>
            <a:pPr algn="l" marL="1568114" indent="-522705" lvl="2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Performs well with categorical features (e.g., item type)</a:t>
            </a:r>
          </a:p>
          <a:p>
            <a:pPr algn="l" marL="1568114" indent="-522705" lvl="2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Strong performance: Accuracy 83.7%, ROC 0.91</a:t>
            </a:r>
          </a:p>
          <a:p>
            <a:pPr algn="l" marL="784057" indent="-392029" lvl="1">
              <a:lnSpc>
                <a:spcPts val="5084"/>
              </a:lnSpc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Alternatives considered:</a:t>
            </a:r>
          </a:p>
          <a:p>
            <a:pPr algn="l" marL="1568114" indent="-522705" lvl="2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Tree, K-Nearest Neighbours (KNN)</a:t>
            </a:r>
          </a:p>
          <a:p>
            <a:pPr algn="l" marL="1568114" indent="-522705" lvl="2">
              <a:lnSpc>
                <a:spcPts val="5084"/>
              </a:lnSpc>
              <a:buFont typeface="Arial"/>
              <a:buChar char="⚬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 used due to higher overfitting risk and l</a:t>
            </a: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ower generalisation</a:t>
            </a:r>
          </a:p>
          <a:p>
            <a:pPr algn="l" marL="784057" indent="-392029" lvl="1">
              <a:lnSpc>
                <a:spcPts val="5084"/>
              </a:lnSpc>
              <a:spcBef>
                <a:spcPct val="0"/>
              </a:spcBef>
              <a:buFont typeface="Arial"/>
              <a:buChar char="•"/>
            </a:pP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</a:t>
            </a: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ression provided s</a:t>
            </a:r>
            <a:r>
              <a:rPr lang="en-US" sz="36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table, consistent results across all folds.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95350"/>
            <a:ext cx="15711558" cy="1218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036"/>
              </a:lnSpc>
              <a:spcBef>
                <a:spcPct val="0"/>
              </a:spcBef>
            </a:pPr>
            <a:r>
              <a:rPr lang="en-US" b="true" sz="716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Unsupervised Learning: K-Means Clustering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26951"/>
            <a:ext cx="12766083" cy="6141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K-Means clustering on average warehouse sales and ret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ail transfers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standardised before clustering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Elbow Method suggested 3 optimal clusters</a:t>
            </a:r>
          </a:p>
          <a:p>
            <a:pPr algn="l" marL="827236" indent="-413618" lvl="1">
              <a:lnSpc>
                <a:spcPts val="5364"/>
              </a:lnSpc>
              <a:buFont typeface="Arial"/>
              <a:buChar char="•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Identified meaningful product groups:</a:t>
            </a:r>
          </a:p>
          <a:p>
            <a:pPr algn="l" marL="1654472" indent="-551491" lvl="2">
              <a:lnSpc>
                <a:spcPts val="5364"/>
              </a:lnSpc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uster 1: Low sales in both warehouse and retail</a:t>
            </a:r>
          </a:p>
          <a:p>
            <a:pPr algn="l" marL="1654472" indent="-551491" lvl="2">
              <a:lnSpc>
                <a:spcPts val="5364"/>
              </a:lnSpc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2: High warehouse, low ret</a:t>
            </a: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ail (possible overstock)</a:t>
            </a:r>
          </a:p>
          <a:p>
            <a:pPr algn="l" marL="1654472" indent="-551491" lvl="2">
              <a:lnSpc>
                <a:spcPts val="5364"/>
              </a:lnSpc>
              <a:spcBef>
                <a:spcPct val="0"/>
              </a:spcBef>
              <a:buFont typeface="Arial"/>
              <a:buChar char="⚬"/>
            </a:pPr>
            <a:r>
              <a:rPr lang="en-US" sz="3831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Cluster 3: High sales in both (consistent top-sellers)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30486" y="218339"/>
            <a:ext cx="10365319" cy="6641598"/>
          </a:xfrm>
          <a:custGeom>
            <a:avLst/>
            <a:gdLst/>
            <a:ahLst/>
            <a:cxnLst/>
            <a:rect r="r" b="b" t="t" l="l"/>
            <a:pathLst>
              <a:path h="6641598" w="10365319">
                <a:moveTo>
                  <a:pt x="0" y="0"/>
                </a:moveTo>
                <a:lnTo>
                  <a:pt x="10365319" y="0"/>
                </a:lnTo>
                <a:lnTo>
                  <a:pt x="10365319" y="6641598"/>
                </a:lnTo>
                <a:lnTo>
                  <a:pt x="0" y="66415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2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89629" y="7023921"/>
            <a:ext cx="14647032" cy="3306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2"/>
              </a:lnSpc>
              <a:spcBef>
                <a:spcPct val="0"/>
              </a:spcBef>
            </a:pP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</a:t>
            </a: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Three different groups were identified by K-means clustering based on product sales behaviour. Clust</a:t>
            </a:r>
            <a:r>
              <a:rPr lang="en-US" sz="3708">
                <a:solidFill>
                  <a:srgbClr val="0F466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 3 shows best sellers, Cluster 2 can identify products which are in excess stock, and Cluster 1 contains low-selling items.</a:t>
            </a:r>
          </a:p>
          <a:p>
            <a:pPr algn="l">
              <a:lnSpc>
                <a:spcPts val="519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DAGlLHZj8MI</dc:identifier>
  <dcterms:modified xsi:type="dcterms:W3CDTF">2011-08-01T06:04:30Z</dcterms:modified>
  <cp:revision>1</cp:revision>
  <dc:title>Assessment 2 Slides</dc:title>
</cp:coreProperties>
</file>