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36fdf3f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36fdf3f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36fdf3f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36fdf3f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36fdf3fa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36fdf3fa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36fdf3fa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36fdf3fa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36fdf3fa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36fdf3fa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36fdf3f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36fdf3f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ndlevinzo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4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Open-Sourcing Epidemiological Data</a:t>
            </a:r>
            <a:endParaRPr/>
          </a:p>
        </p:txBody>
      </p:sp>
      <p:sp>
        <p:nvSpPr>
          <p:cNvPr id="55" name="Google Shape;55;p13"/>
          <p:cNvSpPr txBox="1"/>
          <p:nvPr>
            <p:ph idx="1" type="subTitle"/>
          </p:nvPr>
        </p:nvSpPr>
        <p:spPr>
          <a:xfrm>
            <a:off x="311700" y="42986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Nathan Levinzon</a:t>
            </a:r>
            <a:endParaRPr/>
          </a:p>
          <a:p>
            <a:pPr indent="0" lvl="0" marL="0" rtl="0" algn="ctr">
              <a:spcBef>
                <a:spcPts val="0"/>
              </a:spcBef>
              <a:spcAft>
                <a:spcPts val="0"/>
              </a:spcAft>
              <a:buNone/>
            </a:pPr>
            <a:r>
              <a:rPr lang="en"/>
              <a:t>SOC 3673-090 Fall 2023</a:t>
            </a:r>
            <a:endParaRPr/>
          </a:p>
        </p:txBody>
      </p:sp>
      <p:pic>
        <p:nvPicPr>
          <p:cNvPr id="56" name="Google Shape;56;p13"/>
          <p:cNvPicPr preferRelativeResize="0"/>
          <p:nvPr/>
        </p:nvPicPr>
        <p:blipFill>
          <a:blip r:embed="rId3">
            <a:alphaModFix/>
          </a:blip>
          <a:stretch>
            <a:fillRect/>
          </a:stretch>
        </p:blipFill>
        <p:spPr>
          <a:xfrm>
            <a:off x="2860077" y="1988725"/>
            <a:ext cx="3423825" cy="228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Philosophy of Open-Source</a:t>
            </a:r>
            <a:endParaRPr u="sng"/>
          </a:p>
        </p:txBody>
      </p:sp>
      <p:sp>
        <p:nvSpPr>
          <p:cNvPr id="62" name="Google Shape;62;p14"/>
          <p:cNvSpPr txBox="1"/>
          <p:nvPr>
            <p:ph idx="1" type="body"/>
          </p:nvPr>
        </p:nvSpPr>
        <p:spPr>
          <a:xfrm>
            <a:off x="370300" y="623225"/>
            <a:ext cx="4066800" cy="42801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100">
                <a:solidFill>
                  <a:schemeClr val="dk1"/>
                </a:solidFill>
              </a:rPr>
              <a:t>Freedom and Access:</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Free as in Freedom:</a:t>
            </a:r>
            <a:r>
              <a:rPr lang="en" sz="1100">
                <a:solidFill>
                  <a:schemeClr val="dk1"/>
                </a:solidFill>
              </a:rPr>
              <a:t> The term "free" in open source doesn't only refer to free-of-charge but, more importantly, to freedom. Users have the freedom to run, modify, and distribute the software as they see fit. This ethos emphasizes user empowerment and control over their computing environment.</a:t>
            </a:r>
            <a:endParaRPr sz="1100">
              <a:solidFill>
                <a:schemeClr val="dk1"/>
              </a:solidFill>
            </a:endParaRPr>
          </a:p>
          <a:p>
            <a:pPr indent="0" lvl="0" marL="0" rtl="0" algn="l">
              <a:spcBef>
                <a:spcPts val="1200"/>
              </a:spcBef>
              <a:spcAft>
                <a:spcPts val="0"/>
              </a:spcAft>
              <a:buNone/>
            </a:pPr>
            <a:r>
              <a:rPr b="1" lang="en" sz="1100">
                <a:solidFill>
                  <a:schemeClr val="dk1"/>
                </a:solidFill>
              </a:rPr>
              <a:t>Collaboration and Community:</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Community Development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Meritocracy</a:t>
            </a:r>
            <a:endParaRPr sz="1100">
              <a:solidFill>
                <a:schemeClr val="dk1"/>
              </a:solidFill>
            </a:endParaRPr>
          </a:p>
          <a:p>
            <a:pPr indent="0" lvl="0" marL="0" rtl="0" algn="l">
              <a:spcBef>
                <a:spcPts val="1200"/>
              </a:spcBef>
              <a:spcAft>
                <a:spcPts val="0"/>
              </a:spcAft>
              <a:buNone/>
            </a:pPr>
            <a:r>
              <a:rPr b="1" lang="en" sz="1100">
                <a:solidFill>
                  <a:schemeClr val="dk1"/>
                </a:solidFill>
              </a:rPr>
              <a:t>Transparency:</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Open Code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Public Discussions</a:t>
            </a:r>
            <a:endParaRPr sz="1100">
              <a:solidFill>
                <a:schemeClr val="dk1"/>
              </a:solidFill>
            </a:endParaRPr>
          </a:p>
          <a:p>
            <a:pPr indent="0" lvl="0" marL="0" rtl="0" algn="l">
              <a:spcBef>
                <a:spcPts val="1200"/>
              </a:spcBef>
              <a:spcAft>
                <a:spcPts val="0"/>
              </a:spcAft>
              <a:buNone/>
            </a:pPr>
            <a:r>
              <a:rPr b="1" lang="en" sz="1100">
                <a:solidFill>
                  <a:schemeClr val="dk1"/>
                </a:solidFill>
              </a:rPr>
              <a:t>Iterative Development:</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Rapid Prototyping</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Agile Practices</a:t>
            </a:r>
            <a:endParaRPr b="1" sz="1200">
              <a:solidFill>
                <a:schemeClr val="dk1"/>
              </a:solidFill>
            </a:endParaRPr>
          </a:p>
        </p:txBody>
      </p:sp>
      <p:sp>
        <p:nvSpPr>
          <p:cNvPr id="63" name="Google Shape;63;p14"/>
          <p:cNvSpPr txBox="1"/>
          <p:nvPr>
            <p:ph idx="1" type="body"/>
          </p:nvPr>
        </p:nvSpPr>
        <p:spPr>
          <a:xfrm>
            <a:off x="5009975" y="623225"/>
            <a:ext cx="40668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Licensing:</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Open Source Licenses</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Copyleft vs. Permissive</a:t>
            </a:r>
            <a:endParaRPr b="1" sz="1100">
              <a:solidFill>
                <a:schemeClr val="dk1"/>
              </a:solidFill>
            </a:endParaRPr>
          </a:p>
          <a:p>
            <a:pPr indent="0" lvl="0" marL="0" rtl="0" algn="l">
              <a:spcBef>
                <a:spcPts val="1200"/>
              </a:spcBef>
              <a:spcAft>
                <a:spcPts val="0"/>
              </a:spcAft>
              <a:buNone/>
            </a:pPr>
            <a:r>
              <a:rPr b="1" lang="en" sz="1100">
                <a:solidFill>
                  <a:schemeClr val="dk1"/>
                </a:solidFill>
              </a:rPr>
              <a:t>Innovation and Problem Solving:</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Innovation through Collaboration</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Shared Resources</a:t>
            </a:r>
            <a:endParaRPr b="1" sz="1100">
              <a:solidFill>
                <a:schemeClr val="dk1"/>
              </a:solidFill>
            </a:endParaRPr>
          </a:p>
          <a:p>
            <a:pPr indent="0" lvl="0" marL="0" rtl="0" algn="l">
              <a:spcBef>
                <a:spcPts val="1200"/>
              </a:spcBef>
              <a:spcAft>
                <a:spcPts val="0"/>
              </a:spcAft>
              <a:buNone/>
            </a:pPr>
            <a:r>
              <a:rPr b="1" lang="en" sz="1100">
                <a:solidFill>
                  <a:schemeClr val="dk1"/>
                </a:solidFill>
              </a:rPr>
              <a:t>Community Values:</a:t>
            </a:r>
            <a:endParaRPr b="1" sz="1100">
              <a:solidFill>
                <a:schemeClr val="dk1"/>
              </a:solidFill>
            </a:endParaRPr>
          </a:p>
          <a:p>
            <a:pPr indent="-298450" lvl="1" marL="914400" rtl="0" algn="l">
              <a:spcBef>
                <a:spcPts val="1200"/>
              </a:spcBef>
              <a:spcAft>
                <a:spcPts val="0"/>
              </a:spcAft>
              <a:buClr>
                <a:schemeClr val="dk1"/>
              </a:buClr>
              <a:buSzPts val="1100"/>
              <a:buChar char="○"/>
            </a:pPr>
            <a:r>
              <a:rPr b="1" lang="en" sz="1100">
                <a:solidFill>
                  <a:schemeClr val="dk1"/>
                </a:solidFill>
              </a:rPr>
              <a:t>Ethical Considerations</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Social Impact</a:t>
            </a:r>
            <a:endParaRPr b="1" sz="1200">
              <a:solidFill>
                <a:schemeClr val="dk1"/>
              </a:solidFill>
            </a:endParaRPr>
          </a:p>
        </p:txBody>
      </p:sp>
      <p:pic>
        <p:nvPicPr>
          <p:cNvPr id="64" name="Google Shape;64;p14"/>
          <p:cNvPicPr preferRelativeResize="0"/>
          <p:nvPr/>
        </p:nvPicPr>
        <p:blipFill>
          <a:blip r:embed="rId3">
            <a:alphaModFix/>
          </a:blip>
          <a:stretch>
            <a:fillRect/>
          </a:stretch>
        </p:blipFill>
        <p:spPr>
          <a:xfrm>
            <a:off x="5532435" y="3542925"/>
            <a:ext cx="3021876" cy="1510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Social Epidemiology of Obesity and Smoking</a:t>
            </a:r>
            <a:endParaRPr u="sng"/>
          </a:p>
        </p:txBody>
      </p:sp>
      <p:sp>
        <p:nvSpPr>
          <p:cNvPr id="70" name="Google Shape;70;p15"/>
          <p:cNvSpPr txBox="1"/>
          <p:nvPr>
            <p:ph idx="1" type="body"/>
          </p:nvPr>
        </p:nvSpPr>
        <p:spPr>
          <a:xfrm>
            <a:off x="282425" y="863550"/>
            <a:ext cx="4066800" cy="42801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200">
                <a:solidFill>
                  <a:schemeClr val="dk1"/>
                </a:solidFill>
              </a:rPr>
              <a:t>Socioeconomic Status (SES):</a:t>
            </a:r>
            <a:endParaRPr b="1" sz="1200">
              <a:solidFill>
                <a:schemeClr val="dk1"/>
              </a:solidFill>
            </a:endParaRPr>
          </a:p>
          <a:p>
            <a:pPr indent="-304800" lvl="1" marL="914400" rtl="0" algn="l">
              <a:spcBef>
                <a:spcPts val="1200"/>
              </a:spcBef>
              <a:spcAft>
                <a:spcPts val="0"/>
              </a:spcAft>
              <a:buClr>
                <a:schemeClr val="dk1"/>
              </a:buClr>
              <a:buSzPts val="1200"/>
              <a:buChar char="○"/>
            </a:pPr>
            <a:r>
              <a:rPr b="1" lang="en" sz="1200">
                <a:solidFill>
                  <a:schemeClr val="dk1"/>
                </a:solidFill>
              </a:rPr>
              <a:t>Income and Education</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Occupation</a:t>
            </a:r>
            <a:endParaRPr b="1" sz="1200">
              <a:solidFill>
                <a:schemeClr val="dk1"/>
              </a:solidFill>
            </a:endParaRPr>
          </a:p>
          <a:p>
            <a:pPr indent="0" lvl="0" marL="0" rtl="0" algn="l">
              <a:spcBef>
                <a:spcPts val="1200"/>
              </a:spcBef>
              <a:spcAft>
                <a:spcPts val="0"/>
              </a:spcAft>
              <a:buNone/>
            </a:pPr>
            <a:r>
              <a:rPr b="1" lang="en" sz="1200">
                <a:solidFill>
                  <a:schemeClr val="dk1"/>
                </a:solidFill>
              </a:rPr>
              <a:t>Built Environment:</a:t>
            </a:r>
            <a:endParaRPr b="1" sz="1200">
              <a:solidFill>
                <a:schemeClr val="dk1"/>
              </a:solidFill>
            </a:endParaRPr>
          </a:p>
          <a:p>
            <a:pPr indent="-304800" lvl="1" marL="914400" rtl="0" algn="l">
              <a:spcBef>
                <a:spcPts val="1200"/>
              </a:spcBef>
              <a:spcAft>
                <a:spcPts val="0"/>
              </a:spcAft>
              <a:buClr>
                <a:schemeClr val="dk1"/>
              </a:buClr>
              <a:buSzPts val="1200"/>
              <a:buChar char="○"/>
            </a:pPr>
            <a:r>
              <a:rPr b="1" lang="en" sz="1200">
                <a:solidFill>
                  <a:schemeClr val="dk1"/>
                </a:solidFill>
              </a:rPr>
              <a:t>Urban Planning</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Transportation</a:t>
            </a:r>
            <a:endParaRPr b="1" sz="1200">
              <a:solidFill>
                <a:schemeClr val="dk1"/>
              </a:solidFill>
            </a:endParaRPr>
          </a:p>
          <a:p>
            <a:pPr indent="0" lvl="0" marL="0" rtl="0" algn="l">
              <a:spcBef>
                <a:spcPts val="1200"/>
              </a:spcBef>
              <a:spcAft>
                <a:spcPts val="0"/>
              </a:spcAft>
              <a:buNone/>
            </a:pPr>
            <a:r>
              <a:rPr b="1" lang="en" sz="1200">
                <a:solidFill>
                  <a:schemeClr val="dk1"/>
                </a:solidFill>
              </a:rPr>
              <a:t>Cultural and Social Norms:</a:t>
            </a:r>
            <a:endParaRPr b="1" sz="1200">
              <a:solidFill>
                <a:schemeClr val="dk1"/>
              </a:solidFill>
            </a:endParaRPr>
          </a:p>
          <a:p>
            <a:pPr indent="-304800" lvl="1" marL="914400" rtl="0" algn="l">
              <a:spcBef>
                <a:spcPts val="1200"/>
              </a:spcBef>
              <a:spcAft>
                <a:spcPts val="0"/>
              </a:spcAft>
              <a:buClr>
                <a:schemeClr val="dk1"/>
              </a:buClr>
              <a:buSzPts val="1200"/>
              <a:buChar char="○"/>
            </a:pPr>
            <a:r>
              <a:rPr b="1" lang="en" sz="1200">
                <a:solidFill>
                  <a:schemeClr val="dk1"/>
                </a:solidFill>
              </a:rPr>
              <a:t>Cultural Attitudes Towards Body Image</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Social Influence</a:t>
            </a:r>
            <a:endParaRPr b="1" sz="1200">
              <a:solidFill>
                <a:schemeClr val="dk1"/>
              </a:solidFill>
            </a:endParaRPr>
          </a:p>
          <a:p>
            <a:pPr indent="0" lvl="0" marL="0" rtl="0" algn="l">
              <a:spcBef>
                <a:spcPts val="1200"/>
              </a:spcBef>
              <a:spcAft>
                <a:spcPts val="0"/>
              </a:spcAft>
              <a:buNone/>
            </a:pPr>
            <a:r>
              <a:rPr b="1" lang="en" sz="1200">
                <a:solidFill>
                  <a:schemeClr val="dk1"/>
                </a:solidFill>
              </a:rPr>
              <a:t>Food Environment:</a:t>
            </a:r>
            <a:endParaRPr b="1" sz="1200">
              <a:solidFill>
                <a:schemeClr val="dk1"/>
              </a:solidFill>
            </a:endParaRPr>
          </a:p>
          <a:p>
            <a:pPr indent="-304800" lvl="1" marL="914400" rtl="0" algn="l">
              <a:spcBef>
                <a:spcPts val="1200"/>
              </a:spcBef>
              <a:spcAft>
                <a:spcPts val="0"/>
              </a:spcAft>
              <a:buClr>
                <a:schemeClr val="dk1"/>
              </a:buClr>
              <a:buSzPts val="1200"/>
              <a:buChar char="○"/>
            </a:pPr>
            <a:r>
              <a:rPr b="1" lang="en" sz="1200">
                <a:solidFill>
                  <a:schemeClr val="dk1"/>
                </a:solidFill>
              </a:rPr>
              <a:t>Access to Healthy Food</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Marketing and Advertising</a:t>
            </a:r>
            <a:endParaRPr sz="1200">
              <a:solidFill>
                <a:schemeClr val="dk1"/>
              </a:solidFill>
            </a:endParaRPr>
          </a:p>
          <a:p>
            <a:pPr indent="0" lvl="0" marL="0" rtl="0" algn="l">
              <a:spcBef>
                <a:spcPts val="1200"/>
              </a:spcBef>
              <a:spcAft>
                <a:spcPts val="0"/>
              </a:spcAft>
              <a:buNone/>
            </a:pPr>
            <a:r>
              <a:rPr b="1" lang="en" sz="1200">
                <a:solidFill>
                  <a:schemeClr val="dk1"/>
                </a:solidFill>
              </a:rPr>
              <a:t>Psychosocial Factors:</a:t>
            </a:r>
            <a:endParaRPr b="1" sz="1200">
              <a:solidFill>
                <a:schemeClr val="dk1"/>
              </a:solidFill>
            </a:endParaRPr>
          </a:p>
          <a:p>
            <a:pPr indent="-304800" lvl="1" marL="914400" rtl="0" algn="l">
              <a:spcBef>
                <a:spcPts val="1200"/>
              </a:spcBef>
              <a:spcAft>
                <a:spcPts val="0"/>
              </a:spcAft>
              <a:buClr>
                <a:schemeClr val="dk1"/>
              </a:buClr>
              <a:buSzPts val="1200"/>
              <a:buChar char="○"/>
            </a:pPr>
            <a:r>
              <a:rPr b="1" lang="en" sz="1200">
                <a:solidFill>
                  <a:schemeClr val="dk1"/>
                </a:solidFill>
              </a:rPr>
              <a:t>Stress and Mental Health</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Social Support</a:t>
            </a:r>
            <a:endParaRPr sz="1500"/>
          </a:p>
        </p:txBody>
      </p:sp>
      <p:pic>
        <p:nvPicPr>
          <p:cNvPr id="71" name="Google Shape;71;p15"/>
          <p:cNvPicPr preferRelativeResize="0"/>
          <p:nvPr/>
        </p:nvPicPr>
        <p:blipFill>
          <a:blip r:embed="rId3">
            <a:alphaModFix/>
          </a:blip>
          <a:stretch>
            <a:fillRect/>
          </a:stretch>
        </p:blipFill>
        <p:spPr>
          <a:xfrm>
            <a:off x="5487712" y="518100"/>
            <a:ext cx="2654499" cy="2654499"/>
          </a:xfrm>
          <a:prstGeom prst="rect">
            <a:avLst/>
          </a:prstGeom>
          <a:noFill/>
          <a:ln>
            <a:noFill/>
          </a:ln>
        </p:spPr>
      </p:pic>
      <p:pic>
        <p:nvPicPr>
          <p:cNvPr id="72" name="Google Shape;72;p15"/>
          <p:cNvPicPr preferRelativeResize="0"/>
          <p:nvPr/>
        </p:nvPicPr>
        <p:blipFill>
          <a:blip r:embed="rId4">
            <a:alphaModFix/>
          </a:blip>
          <a:stretch>
            <a:fillRect/>
          </a:stretch>
        </p:blipFill>
        <p:spPr>
          <a:xfrm>
            <a:off x="5440350" y="3172600"/>
            <a:ext cx="2749224" cy="1832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Code Review</a:t>
            </a:r>
            <a:endParaRPr u="sng"/>
          </a:p>
        </p:txBody>
      </p:sp>
      <p:pic>
        <p:nvPicPr>
          <p:cNvPr id="78" name="Google Shape;78;p16"/>
          <p:cNvPicPr preferRelativeResize="0"/>
          <p:nvPr/>
        </p:nvPicPr>
        <p:blipFill>
          <a:blip r:embed="rId3">
            <a:alphaModFix/>
          </a:blip>
          <a:stretch>
            <a:fillRect/>
          </a:stretch>
        </p:blipFill>
        <p:spPr>
          <a:xfrm>
            <a:off x="140675" y="631325"/>
            <a:ext cx="3739933" cy="4266000"/>
          </a:xfrm>
          <a:prstGeom prst="rect">
            <a:avLst/>
          </a:prstGeom>
          <a:noFill/>
          <a:ln>
            <a:noFill/>
          </a:ln>
        </p:spPr>
      </p:pic>
      <p:pic>
        <p:nvPicPr>
          <p:cNvPr id="79" name="Google Shape;79;p16"/>
          <p:cNvPicPr preferRelativeResize="0"/>
          <p:nvPr/>
        </p:nvPicPr>
        <p:blipFill>
          <a:blip r:embed="rId4">
            <a:alphaModFix/>
          </a:blip>
          <a:stretch>
            <a:fillRect/>
          </a:stretch>
        </p:blipFill>
        <p:spPr>
          <a:xfrm>
            <a:off x="4097458" y="908450"/>
            <a:ext cx="4958593" cy="3326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932100" y="1277850"/>
            <a:ext cx="2843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What I Learned</a:t>
            </a:r>
            <a:endParaRPr u="sng"/>
          </a:p>
        </p:txBody>
      </p:sp>
      <p:sp>
        <p:nvSpPr>
          <p:cNvPr id="85" name="Google Shape;85;p17"/>
          <p:cNvSpPr txBox="1"/>
          <p:nvPr>
            <p:ph idx="1" type="body"/>
          </p:nvPr>
        </p:nvSpPr>
        <p:spPr>
          <a:xfrm>
            <a:off x="1055700" y="2087850"/>
            <a:ext cx="2596500" cy="1777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b="1" lang="en" sz="1100">
                <a:solidFill>
                  <a:schemeClr val="dk1"/>
                </a:solidFill>
              </a:rPr>
              <a:t>FIPS Codes</a:t>
            </a:r>
            <a:endParaRPr sz="1100">
              <a:solidFill>
                <a:schemeClr val="dk1"/>
              </a:solidFill>
            </a:endParaRPr>
          </a:p>
          <a:p>
            <a:pPr indent="0" lvl="0" marL="0" rtl="0" algn="ctr">
              <a:spcBef>
                <a:spcPts val="1200"/>
              </a:spcBef>
              <a:spcAft>
                <a:spcPts val="0"/>
              </a:spcAft>
              <a:buNone/>
            </a:pPr>
            <a:r>
              <a:rPr b="1" lang="en" sz="1100">
                <a:solidFill>
                  <a:schemeClr val="dk1"/>
                </a:solidFill>
              </a:rPr>
              <a:t>GeoJSON and Geospatial Data</a:t>
            </a:r>
            <a:endParaRPr sz="1100">
              <a:solidFill>
                <a:schemeClr val="dk1"/>
              </a:solidFill>
            </a:endParaRPr>
          </a:p>
          <a:p>
            <a:pPr indent="0" lvl="0" marL="0" rtl="0" algn="ctr">
              <a:spcBef>
                <a:spcPts val="1200"/>
              </a:spcBef>
              <a:spcAft>
                <a:spcPts val="0"/>
              </a:spcAft>
              <a:buNone/>
            </a:pPr>
            <a:r>
              <a:rPr b="1" lang="en" sz="1100">
                <a:solidFill>
                  <a:schemeClr val="dk1"/>
                </a:solidFill>
              </a:rPr>
              <a:t>Working with US Census Data</a:t>
            </a:r>
            <a:endParaRPr b="1" sz="1100">
              <a:solidFill>
                <a:schemeClr val="dk1"/>
              </a:solidFill>
            </a:endParaRPr>
          </a:p>
          <a:p>
            <a:pPr indent="0" lvl="0" marL="0" rtl="0" algn="ctr">
              <a:spcBef>
                <a:spcPts val="1200"/>
              </a:spcBef>
              <a:spcAft>
                <a:spcPts val="1200"/>
              </a:spcAft>
              <a:buNone/>
            </a:pPr>
            <a:r>
              <a:rPr b="1" lang="en" sz="1100">
                <a:solidFill>
                  <a:schemeClr val="dk1"/>
                </a:solidFill>
              </a:rPr>
              <a:t>Map Visualization with Folium</a:t>
            </a:r>
            <a:endParaRPr b="1" sz="1100">
              <a:solidFill>
                <a:schemeClr val="dk1"/>
              </a:solidFill>
            </a:endParaRPr>
          </a:p>
        </p:txBody>
      </p:sp>
      <p:sp>
        <p:nvSpPr>
          <p:cNvPr id="86" name="Google Shape;86;p17"/>
          <p:cNvSpPr txBox="1"/>
          <p:nvPr>
            <p:ph type="title"/>
          </p:nvPr>
        </p:nvSpPr>
        <p:spPr>
          <a:xfrm>
            <a:off x="5226250" y="1277850"/>
            <a:ext cx="28437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Next Steps</a:t>
            </a:r>
            <a:endParaRPr u="sng"/>
          </a:p>
        </p:txBody>
      </p:sp>
      <p:sp>
        <p:nvSpPr>
          <p:cNvPr id="87" name="Google Shape;87;p17"/>
          <p:cNvSpPr txBox="1"/>
          <p:nvPr>
            <p:ph idx="1" type="body"/>
          </p:nvPr>
        </p:nvSpPr>
        <p:spPr>
          <a:xfrm>
            <a:off x="5349850" y="2087850"/>
            <a:ext cx="2596500" cy="1777800"/>
          </a:xfrm>
          <a:prstGeom prst="rect">
            <a:avLst/>
          </a:prstGeom>
        </p:spPr>
        <p:txBody>
          <a:bodyPr anchorCtr="0" anchor="t" bIns="91425" lIns="91425" spcFirstLastPara="1" rIns="91425" wrap="square" tIns="91425">
            <a:normAutofit/>
          </a:bodyPr>
          <a:lstStyle/>
          <a:p>
            <a:pPr indent="0" lvl="0" marL="0" rtl="0" algn="ctr">
              <a:spcBef>
                <a:spcPts val="1200"/>
              </a:spcBef>
              <a:spcAft>
                <a:spcPts val="0"/>
              </a:spcAft>
              <a:buNone/>
            </a:pPr>
            <a:r>
              <a:rPr b="1" lang="en" sz="1100">
                <a:solidFill>
                  <a:schemeClr val="dk1"/>
                </a:solidFill>
              </a:rPr>
              <a:t>Function Documentation</a:t>
            </a:r>
            <a:endParaRPr sz="1100">
              <a:solidFill>
                <a:schemeClr val="dk1"/>
              </a:solidFill>
            </a:endParaRPr>
          </a:p>
          <a:p>
            <a:pPr indent="0" lvl="0" marL="0" rtl="0" algn="ctr">
              <a:spcBef>
                <a:spcPts val="1200"/>
              </a:spcBef>
              <a:spcAft>
                <a:spcPts val="0"/>
              </a:spcAft>
              <a:buNone/>
            </a:pPr>
            <a:r>
              <a:rPr b="1" lang="en" sz="1100">
                <a:solidFill>
                  <a:schemeClr val="dk1"/>
                </a:solidFill>
              </a:rPr>
              <a:t>Optimizing Data Manipulation</a:t>
            </a:r>
            <a:endParaRPr sz="1100">
              <a:solidFill>
                <a:schemeClr val="dk1"/>
              </a:solidFill>
            </a:endParaRPr>
          </a:p>
          <a:p>
            <a:pPr indent="0" lvl="0" marL="0" rtl="0" algn="ctr">
              <a:spcBef>
                <a:spcPts val="1200"/>
              </a:spcBef>
              <a:spcAft>
                <a:spcPts val="0"/>
              </a:spcAft>
              <a:buNone/>
            </a:pPr>
            <a:r>
              <a:rPr b="1" lang="en" sz="1100">
                <a:solidFill>
                  <a:schemeClr val="dk1"/>
                </a:solidFill>
              </a:rPr>
              <a:t>Configuration File for Constants</a:t>
            </a:r>
            <a:endParaRPr b="1" sz="1100">
              <a:solidFill>
                <a:schemeClr val="dk1"/>
              </a:solidFill>
            </a:endParaRPr>
          </a:p>
          <a:p>
            <a:pPr indent="0" lvl="0" marL="0" rtl="0" algn="ctr">
              <a:spcBef>
                <a:spcPts val="1200"/>
              </a:spcBef>
              <a:spcAft>
                <a:spcPts val="1200"/>
              </a:spcAft>
              <a:buNone/>
            </a:pPr>
            <a:r>
              <a:rPr b="1" lang="en" sz="1100">
                <a:solidFill>
                  <a:schemeClr val="dk1"/>
                </a:solidFill>
              </a:rPr>
              <a:t>Colors!</a:t>
            </a:r>
            <a:endParaRPr b="1"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098500" y="76150"/>
            <a:ext cx="494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Open-Source: Feel Free to Use!</a:t>
            </a:r>
            <a:endParaRPr u="sng"/>
          </a:p>
        </p:txBody>
      </p:sp>
      <p:pic>
        <p:nvPicPr>
          <p:cNvPr id="93" name="Google Shape;93;p18"/>
          <p:cNvPicPr preferRelativeResize="0"/>
          <p:nvPr/>
        </p:nvPicPr>
        <p:blipFill>
          <a:blip r:embed="rId3">
            <a:alphaModFix/>
          </a:blip>
          <a:stretch>
            <a:fillRect/>
          </a:stretch>
        </p:blipFill>
        <p:spPr>
          <a:xfrm>
            <a:off x="1283110" y="596200"/>
            <a:ext cx="6577777" cy="3240724"/>
          </a:xfrm>
          <a:prstGeom prst="rect">
            <a:avLst/>
          </a:prstGeom>
          <a:noFill/>
          <a:ln>
            <a:noFill/>
          </a:ln>
        </p:spPr>
      </p:pic>
      <p:sp>
        <p:nvSpPr>
          <p:cNvPr id="94" name="Google Shape;94;p18"/>
          <p:cNvSpPr txBox="1"/>
          <p:nvPr>
            <p:ph type="title"/>
          </p:nvPr>
        </p:nvSpPr>
        <p:spPr>
          <a:xfrm>
            <a:off x="1170588" y="4217925"/>
            <a:ext cx="680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https://github.com/ndlevinzon/Epidemiology.git</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201700" y="691250"/>
            <a:ext cx="4740600" cy="354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u="sng">
                <a:solidFill>
                  <a:schemeClr val="hlink"/>
                </a:solidFill>
                <a:hlinkClick r:id="rId3"/>
              </a:rPr>
              <a:t>ndlevinzon@gmail.com</a:t>
            </a:r>
            <a:endParaRPr/>
          </a:p>
          <a:p>
            <a:pPr indent="0" lvl="0" marL="0" rtl="0" algn="ctr">
              <a:spcBef>
                <a:spcPts val="0"/>
              </a:spcBef>
              <a:spcAft>
                <a:spcPts val="0"/>
              </a:spcAft>
              <a:buNone/>
            </a:pPr>
            <a:r>
              <a:rPr lang="en"/>
              <a:t>u1116818@umail.utah.edu</a:t>
            </a:r>
            <a:endParaRPr/>
          </a:p>
        </p:txBody>
      </p:sp>
      <p:sp>
        <p:nvSpPr>
          <p:cNvPr id="100" name="Google Shape;100;p19"/>
          <p:cNvSpPr txBox="1"/>
          <p:nvPr>
            <p:ph type="title"/>
          </p:nvPr>
        </p:nvSpPr>
        <p:spPr>
          <a:xfrm>
            <a:off x="2201700" y="4240550"/>
            <a:ext cx="4740600" cy="63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Images: Google Images</a:t>
            </a:r>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