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4"/>
  </p:notesMasterIdLst>
  <p:handoutMasterIdLst>
    <p:handoutMasterId r:id="rId25"/>
  </p:handoutMasterIdLst>
  <p:sldIdLst>
    <p:sldId id="256" r:id="rId2"/>
    <p:sldId id="273" r:id="rId3"/>
    <p:sldId id="257" r:id="rId4"/>
    <p:sldId id="280" r:id="rId5"/>
    <p:sldId id="281" r:id="rId6"/>
    <p:sldId id="282" r:id="rId7"/>
    <p:sldId id="284" r:id="rId8"/>
    <p:sldId id="285" r:id="rId9"/>
    <p:sldId id="286" r:id="rId10"/>
    <p:sldId id="287" r:id="rId11"/>
    <p:sldId id="288" r:id="rId12"/>
    <p:sldId id="289" r:id="rId13"/>
    <p:sldId id="291" r:id="rId14"/>
    <p:sldId id="296" r:id="rId15"/>
    <p:sldId id="294" r:id="rId16"/>
    <p:sldId id="297" r:id="rId17"/>
    <p:sldId id="304" r:id="rId18"/>
    <p:sldId id="301" r:id="rId19"/>
    <p:sldId id="302" r:id="rId20"/>
    <p:sldId id="303" r:id="rId21"/>
    <p:sldId id="278"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59DF4C-50F3-41E2-9834-275D92B94128}" v="1" dt="2023-08-29T18:05:00.0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5"/>
      </p:cViewPr>
      <p:guideLst/>
    </p:cSldViewPr>
  </p:slideViewPr>
  <p:outlineViewPr>
    <p:cViewPr>
      <p:scale>
        <a:sx n="33" d="100"/>
        <a:sy n="33" d="100"/>
      </p:scale>
      <p:origin x="0" y="-7795"/>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ZAAZ BASHA" userId="1a6ffc718c9490ec" providerId="LiveId" clId="{C459DF4C-50F3-41E2-9834-275D92B94128}"/>
    <pc:docChg chg="custSel modSld">
      <pc:chgData name="EZAAZ BASHA" userId="1a6ffc718c9490ec" providerId="LiveId" clId="{C459DF4C-50F3-41E2-9834-275D92B94128}" dt="2023-08-29T18:08:39.381" v="26"/>
      <pc:docMkLst>
        <pc:docMk/>
      </pc:docMkLst>
      <pc:sldChg chg="addSp delSp modSp mod">
        <pc:chgData name="EZAAZ BASHA" userId="1a6ffc718c9490ec" providerId="LiveId" clId="{C459DF4C-50F3-41E2-9834-275D92B94128}" dt="2023-08-29T18:06:56.535" v="25" actId="14100"/>
        <pc:sldMkLst>
          <pc:docMk/>
          <pc:sldMk cId="3279406396" sldId="279"/>
        </pc:sldMkLst>
        <pc:spChg chg="mod">
          <ac:chgData name="EZAAZ BASHA" userId="1a6ffc718c9490ec" providerId="LiveId" clId="{C459DF4C-50F3-41E2-9834-275D92B94128}" dt="2023-08-29T18:05:16.310" v="6" actId="5793"/>
          <ac:spMkLst>
            <pc:docMk/>
            <pc:sldMk cId="3279406396" sldId="279"/>
            <ac:spMk id="4" creationId="{D0230333-6268-988A-D03E-098BB3A2845B}"/>
          </ac:spMkLst>
        </pc:spChg>
        <pc:spChg chg="add del mod">
          <ac:chgData name="EZAAZ BASHA" userId="1a6ffc718c9490ec" providerId="LiveId" clId="{C459DF4C-50F3-41E2-9834-275D92B94128}" dt="2023-08-29T18:05:00.085" v="2" actId="931"/>
          <ac:spMkLst>
            <pc:docMk/>
            <pc:sldMk cId="3279406396" sldId="279"/>
            <ac:spMk id="6" creationId="{4665B300-DEF6-E1A1-E3C6-0403E0AED074}"/>
          </ac:spMkLst>
        </pc:spChg>
        <pc:picChg chg="del">
          <ac:chgData name="EZAAZ BASHA" userId="1a6ffc718c9490ec" providerId="LiveId" clId="{C459DF4C-50F3-41E2-9834-275D92B94128}" dt="2023-08-29T18:04:40.037" v="0" actId="478"/>
          <ac:picMkLst>
            <pc:docMk/>
            <pc:sldMk cId="3279406396" sldId="279"/>
            <ac:picMk id="3" creationId="{F6578A73-D112-6861-9A96-EA4E8ED0AE2C}"/>
          </ac:picMkLst>
        </pc:picChg>
        <pc:picChg chg="add mod">
          <ac:chgData name="EZAAZ BASHA" userId="1a6ffc718c9490ec" providerId="LiveId" clId="{C459DF4C-50F3-41E2-9834-275D92B94128}" dt="2023-08-29T18:06:56.535" v="25" actId="14100"/>
          <ac:picMkLst>
            <pc:docMk/>
            <pc:sldMk cId="3279406396" sldId="279"/>
            <ac:picMk id="8" creationId="{A65874EF-FF8F-9096-8BCD-9EAB8A97C664}"/>
          </ac:picMkLst>
        </pc:picChg>
      </pc:sldChg>
      <pc:sldChg chg="modSp mod">
        <pc:chgData name="EZAAZ BASHA" userId="1a6ffc718c9490ec" providerId="LiveId" clId="{C459DF4C-50F3-41E2-9834-275D92B94128}" dt="2023-08-29T18:08:39.381" v="26"/>
        <pc:sldMkLst>
          <pc:docMk/>
          <pc:sldMk cId="4239140988" sldId="280"/>
        </pc:sldMkLst>
        <pc:spChg chg="mod">
          <ac:chgData name="EZAAZ BASHA" userId="1a6ffc718c9490ec" providerId="LiveId" clId="{C459DF4C-50F3-41E2-9834-275D92B94128}" dt="2023-08-29T18:08:39.381" v="26"/>
          <ac:spMkLst>
            <pc:docMk/>
            <pc:sldMk cId="4239140988" sldId="280"/>
            <ac:spMk id="6" creationId="{8D3944A0-0FCB-46FB-9E73-72A37CA2B00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C38FF-5694-4D52-AEC0-404F3797C92A}"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70B0E268-39A3-4053-B755-1F7E10A2F850}">
      <dgm:prSet phldrT="[Text]"/>
      <dgm:spPr/>
      <dgm:t>
        <a:bodyPr/>
        <a:lstStyle/>
        <a:p>
          <a:r>
            <a:rPr lang="en-US" dirty="0">
              <a:latin typeface="Times New Roman" panose="02020603050405020304" pitchFamily="18" charset="0"/>
              <a:cs typeface="Times New Roman" panose="02020603050405020304" pitchFamily="18" charset="0"/>
            </a:rPr>
            <a:t>Process Mining</a:t>
          </a:r>
        </a:p>
      </dgm:t>
    </dgm:pt>
    <dgm:pt modelId="{258020F0-CBB8-468D-996D-440F3E68D83E}" type="parTrans" cxnId="{66AD5474-D817-497B-A439-630586D2EDBE}">
      <dgm:prSet/>
      <dgm:spPr/>
      <dgm:t>
        <a:bodyPr/>
        <a:lstStyle/>
        <a:p>
          <a:endParaRPr lang="en-US"/>
        </a:p>
      </dgm:t>
    </dgm:pt>
    <dgm:pt modelId="{77499935-A400-4034-8AB1-1C2F14AAACBB}" type="sibTrans" cxnId="{66AD5474-D817-497B-A439-630586D2EDBE}">
      <dgm:prSet/>
      <dgm:spPr/>
      <dgm:t>
        <a:bodyPr/>
        <a:lstStyle/>
        <a:p>
          <a:endParaRPr lang="en-US"/>
        </a:p>
      </dgm:t>
    </dgm:pt>
    <dgm:pt modelId="{B4882CFA-E7B2-4131-83AA-EAEAB4FEAF1E}">
      <dgm:prSet phldrT="[Text]"/>
      <dgm:spPr/>
      <dgm:t>
        <a:bodyPr/>
        <a:lstStyle/>
        <a:p>
          <a:r>
            <a:rPr lang="en-US" dirty="0" err="1">
              <a:latin typeface="Times New Roman" panose="02020603050405020304" pitchFamily="18" charset="0"/>
              <a:cs typeface="Times New Roman" panose="02020603050405020304" pitchFamily="18" charset="0"/>
            </a:rPr>
            <a:t>Celonis</a:t>
          </a:r>
          <a:r>
            <a:rPr lang="en-US" dirty="0">
              <a:latin typeface="Times New Roman" panose="02020603050405020304" pitchFamily="18" charset="0"/>
              <a:cs typeface="Times New Roman" panose="02020603050405020304" pitchFamily="18" charset="0"/>
            </a:rPr>
            <a:t> Process Mining Fundamentals</a:t>
          </a:r>
        </a:p>
      </dgm:t>
    </dgm:pt>
    <dgm:pt modelId="{7B00E184-6B8A-4621-800E-573F05F28378}" type="parTrans" cxnId="{1AFEA06D-F535-4481-8140-9BA174CD7291}">
      <dgm:prSet/>
      <dgm:spPr/>
      <dgm:t>
        <a:bodyPr/>
        <a:lstStyle/>
        <a:p>
          <a:endParaRPr lang="en-US"/>
        </a:p>
      </dgm:t>
    </dgm:pt>
    <dgm:pt modelId="{A970C3B7-5F77-4211-AE73-F163D26F8D22}" type="sibTrans" cxnId="{1AFEA06D-F535-4481-8140-9BA174CD7291}">
      <dgm:prSet/>
      <dgm:spPr/>
      <dgm:t>
        <a:bodyPr/>
        <a:lstStyle/>
        <a:p>
          <a:endParaRPr lang="en-US"/>
        </a:p>
      </dgm:t>
    </dgm:pt>
    <dgm:pt modelId="{40C97182-DDDD-4CC5-A7B5-45F6E086F852}">
      <dgm:prSet phldrT="[Text]"/>
      <dgm:spPr/>
      <dgm:t>
        <a:bodyPr/>
        <a:lstStyle/>
        <a:p>
          <a:r>
            <a:rPr lang="en-US" dirty="0">
              <a:latin typeface="Times New Roman" panose="02020603050405020304" pitchFamily="18" charset="0"/>
              <a:cs typeface="Times New Roman" panose="02020603050405020304" pitchFamily="18" charset="0"/>
            </a:rPr>
            <a:t>Technical Rising Star</a:t>
          </a:r>
        </a:p>
      </dgm:t>
    </dgm:pt>
    <dgm:pt modelId="{36CBA345-843D-47C9-A360-4B62FE766C1E}" type="sibTrans" cxnId="{1FB3F161-C93E-44BE-9077-9FF9E6CE84AB}">
      <dgm:prSet/>
      <dgm:spPr/>
      <dgm:t>
        <a:bodyPr/>
        <a:lstStyle/>
        <a:p>
          <a:endParaRPr lang="en-US"/>
        </a:p>
      </dgm:t>
    </dgm:pt>
    <dgm:pt modelId="{B9A93359-7724-4C18-B733-D359593E761A}" type="parTrans" cxnId="{1FB3F161-C93E-44BE-9077-9FF9E6CE84AB}">
      <dgm:prSet/>
      <dgm:spPr/>
      <dgm:t>
        <a:bodyPr/>
        <a:lstStyle/>
        <a:p>
          <a:endParaRPr lang="en-US"/>
        </a:p>
      </dgm:t>
    </dgm:pt>
    <dgm:pt modelId="{5D97E252-88DF-474A-AEB0-8F32F25B80F3}">
      <dgm:prSet phldrT="[Text]"/>
      <dgm:spPr/>
      <dgm:t>
        <a:bodyPr/>
        <a:lstStyle/>
        <a:p>
          <a:r>
            <a:rPr lang="en-US" dirty="0">
              <a:latin typeface="Times New Roman" panose="02020603050405020304" pitchFamily="18" charset="0"/>
              <a:cs typeface="Times New Roman" panose="02020603050405020304" pitchFamily="18" charset="0"/>
            </a:rPr>
            <a:t>EMS</a:t>
          </a:r>
        </a:p>
      </dgm:t>
    </dgm:pt>
    <dgm:pt modelId="{90907C64-889E-4BCD-A916-FB09F75F1791}" type="sibTrans" cxnId="{D6805801-9F0F-4751-BB4F-603A0C97D8C8}">
      <dgm:prSet/>
      <dgm:spPr/>
      <dgm:t>
        <a:bodyPr/>
        <a:lstStyle/>
        <a:p>
          <a:endParaRPr lang="en-US"/>
        </a:p>
      </dgm:t>
    </dgm:pt>
    <dgm:pt modelId="{787E387D-917D-4FC8-8AAB-01E9D19995E9}" type="parTrans" cxnId="{D6805801-9F0F-4751-BB4F-603A0C97D8C8}">
      <dgm:prSet/>
      <dgm:spPr/>
      <dgm:t>
        <a:bodyPr/>
        <a:lstStyle/>
        <a:p>
          <a:endParaRPr lang="en-US"/>
        </a:p>
      </dgm:t>
    </dgm:pt>
    <dgm:pt modelId="{1A9DC11D-B046-4DAE-9C91-A862BAFDB206}" type="pres">
      <dgm:prSet presAssocID="{634C38FF-5694-4D52-AEC0-404F3797C92A}" presName="Name0" presStyleCnt="0">
        <dgm:presLayoutVars>
          <dgm:chPref val="3"/>
          <dgm:dir/>
          <dgm:animLvl val="lvl"/>
          <dgm:resizeHandles/>
        </dgm:presLayoutVars>
      </dgm:prSet>
      <dgm:spPr/>
    </dgm:pt>
    <dgm:pt modelId="{9D97AE29-2803-4652-85D1-996481FBDBC7}" type="pres">
      <dgm:prSet presAssocID="{70B0E268-39A3-4053-B755-1F7E10A2F850}" presName="horFlow" presStyleCnt="0"/>
      <dgm:spPr/>
    </dgm:pt>
    <dgm:pt modelId="{C54EA07E-FF87-4162-B1C9-C8A500A13151}" type="pres">
      <dgm:prSet presAssocID="{70B0E268-39A3-4053-B755-1F7E10A2F850}" presName="bigChev" presStyleLbl="node1" presStyleIdx="0" presStyleCnt="2"/>
      <dgm:spPr>
        <a:prstGeom prst="homePlate">
          <a:avLst/>
        </a:prstGeom>
      </dgm:spPr>
    </dgm:pt>
    <dgm:pt modelId="{BEF69D03-7D01-49F1-A9BD-BF7A171F375F}" type="pres">
      <dgm:prSet presAssocID="{70B0E268-39A3-4053-B755-1F7E10A2F850}" presName="vSp" presStyleCnt="0"/>
      <dgm:spPr/>
    </dgm:pt>
    <dgm:pt modelId="{B3BFD1B4-C032-443D-9D4E-8FDA0B004920}" type="pres">
      <dgm:prSet presAssocID="{B4882CFA-E7B2-4131-83AA-EAEAB4FEAF1E}" presName="horFlow" presStyleCnt="0"/>
      <dgm:spPr/>
    </dgm:pt>
    <dgm:pt modelId="{A0B1A22C-A682-453F-ADCD-5A8E13ABCEE5}" type="pres">
      <dgm:prSet presAssocID="{B4882CFA-E7B2-4131-83AA-EAEAB4FEAF1E}" presName="bigChev" presStyleLbl="node1" presStyleIdx="1" presStyleCnt="2"/>
      <dgm:spPr>
        <a:prstGeom prst="homePlate">
          <a:avLst/>
        </a:prstGeom>
      </dgm:spPr>
    </dgm:pt>
    <dgm:pt modelId="{EC2B4699-FCCB-40B3-B4C0-00F08A05012E}" type="pres">
      <dgm:prSet presAssocID="{B9A93359-7724-4C18-B733-D359593E761A}" presName="parTrans" presStyleCnt="0"/>
      <dgm:spPr/>
    </dgm:pt>
    <dgm:pt modelId="{0D5BB8D7-7CDA-4136-831F-C23DEED1653D}" type="pres">
      <dgm:prSet presAssocID="{40C97182-DDDD-4CC5-A7B5-45F6E086F852}" presName="node" presStyleLbl="alignAccFollowNode1" presStyleIdx="0" presStyleCnt="2">
        <dgm:presLayoutVars>
          <dgm:bulletEnabled val="1"/>
        </dgm:presLayoutVars>
      </dgm:prSet>
      <dgm:spPr/>
    </dgm:pt>
    <dgm:pt modelId="{D1F1B4A7-364E-423D-B265-896151777084}" type="pres">
      <dgm:prSet presAssocID="{36CBA345-843D-47C9-A360-4B62FE766C1E}" presName="sibTrans" presStyleCnt="0"/>
      <dgm:spPr/>
    </dgm:pt>
    <dgm:pt modelId="{2C402C30-66F1-4BDD-908D-31C28147EB1F}" type="pres">
      <dgm:prSet presAssocID="{5D97E252-88DF-474A-AEB0-8F32F25B80F3}" presName="node" presStyleLbl="alignAccFollowNode1" presStyleIdx="1" presStyleCnt="2">
        <dgm:presLayoutVars>
          <dgm:bulletEnabled val="1"/>
        </dgm:presLayoutVars>
      </dgm:prSet>
      <dgm:spPr/>
    </dgm:pt>
  </dgm:ptLst>
  <dgm:cxnLst>
    <dgm:cxn modelId="{D6805801-9F0F-4751-BB4F-603A0C97D8C8}" srcId="{B4882CFA-E7B2-4131-83AA-EAEAB4FEAF1E}" destId="{5D97E252-88DF-474A-AEB0-8F32F25B80F3}" srcOrd="1" destOrd="0" parTransId="{787E387D-917D-4FC8-8AAB-01E9D19995E9}" sibTransId="{90907C64-889E-4BCD-A916-FB09F75F1791}"/>
    <dgm:cxn modelId="{1FB3F161-C93E-44BE-9077-9FF9E6CE84AB}" srcId="{B4882CFA-E7B2-4131-83AA-EAEAB4FEAF1E}" destId="{40C97182-DDDD-4CC5-A7B5-45F6E086F852}" srcOrd="0" destOrd="0" parTransId="{B9A93359-7724-4C18-B733-D359593E761A}" sibTransId="{36CBA345-843D-47C9-A360-4B62FE766C1E}"/>
    <dgm:cxn modelId="{1AFEA06D-F535-4481-8140-9BA174CD7291}" srcId="{634C38FF-5694-4D52-AEC0-404F3797C92A}" destId="{B4882CFA-E7B2-4131-83AA-EAEAB4FEAF1E}" srcOrd="1" destOrd="0" parTransId="{7B00E184-6B8A-4621-800E-573F05F28378}" sibTransId="{A970C3B7-5F77-4211-AE73-F163D26F8D22}"/>
    <dgm:cxn modelId="{28BB8E6F-760D-4D6D-AFE5-EDAD4A12D4EE}" type="presOf" srcId="{40C97182-DDDD-4CC5-A7B5-45F6E086F852}" destId="{0D5BB8D7-7CDA-4136-831F-C23DEED1653D}" srcOrd="0" destOrd="0" presId="urn:microsoft.com/office/officeart/2005/8/layout/lProcess3"/>
    <dgm:cxn modelId="{EBE1D452-AD3A-4087-988A-1F209DEF5349}" type="presOf" srcId="{B4882CFA-E7B2-4131-83AA-EAEAB4FEAF1E}" destId="{A0B1A22C-A682-453F-ADCD-5A8E13ABCEE5}" srcOrd="0" destOrd="0" presId="urn:microsoft.com/office/officeart/2005/8/layout/lProcess3"/>
    <dgm:cxn modelId="{66AD5474-D817-497B-A439-630586D2EDBE}" srcId="{634C38FF-5694-4D52-AEC0-404F3797C92A}" destId="{70B0E268-39A3-4053-B755-1F7E10A2F850}" srcOrd="0" destOrd="0" parTransId="{258020F0-CBB8-468D-996D-440F3E68D83E}" sibTransId="{77499935-A400-4034-8AB1-1C2F14AAACBB}"/>
    <dgm:cxn modelId="{797DE276-C9F2-4F16-A29D-115C20513C95}" type="presOf" srcId="{634C38FF-5694-4D52-AEC0-404F3797C92A}" destId="{1A9DC11D-B046-4DAE-9C91-A862BAFDB206}" srcOrd="0" destOrd="0" presId="urn:microsoft.com/office/officeart/2005/8/layout/lProcess3"/>
    <dgm:cxn modelId="{303271C2-4FB4-4441-8371-B28BEAC338BC}" type="presOf" srcId="{70B0E268-39A3-4053-B755-1F7E10A2F850}" destId="{C54EA07E-FF87-4162-B1C9-C8A500A13151}" srcOrd="0" destOrd="0" presId="urn:microsoft.com/office/officeart/2005/8/layout/lProcess3"/>
    <dgm:cxn modelId="{14CC17E1-3816-46B4-A3F4-5DBCFA8442F0}" type="presOf" srcId="{5D97E252-88DF-474A-AEB0-8F32F25B80F3}" destId="{2C402C30-66F1-4BDD-908D-31C28147EB1F}" srcOrd="0" destOrd="0" presId="urn:microsoft.com/office/officeart/2005/8/layout/lProcess3"/>
    <dgm:cxn modelId="{D8743889-A3E2-4B4A-99A6-9ED8746E530D}" type="presParOf" srcId="{1A9DC11D-B046-4DAE-9C91-A862BAFDB206}" destId="{9D97AE29-2803-4652-85D1-996481FBDBC7}" srcOrd="0" destOrd="0" presId="urn:microsoft.com/office/officeart/2005/8/layout/lProcess3"/>
    <dgm:cxn modelId="{07E06E68-D29D-4F1D-9A0A-EB83BA8B555C}" type="presParOf" srcId="{9D97AE29-2803-4652-85D1-996481FBDBC7}" destId="{C54EA07E-FF87-4162-B1C9-C8A500A13151}" srcOrd="0" destOrd="0" presId="urn:microsoft.com/office/officeart/2005/8/layout/lProcess3"/>
    <dgm:cxn modelId="{C4849163-8143-4667-9A6E-DC40437E074A}" type="presParOf" srcId="{1A9DC11D-B046-4DAE-9C91-A862BAFDB206}" destId="{BEF69D03-7D01-49F1-A9BD-BF7A171F375F}" srcOrd="1" destOrd="0" presId="urn:microsoft.com/office/officeart/2005/8/layout/lProcess3"/>
    <dgm:cxn modelId="{B4028B8C-627E-48BB-8204-6128DD6B1BFE}" type="presParOf" srcId="{1A9DC11D-B046-4DAE-9C91-A862BAFDB206}" destId="{B3BFD1B4-C032-443D-9D4E-8FDA0B004920}" srcOrd="2" destOrd="0" presId="urn:microsoft.com/office/officeart/2005/8/layout/lProcess3"/>
    <dgm:cxn modelId="{51256608-553B-4E18-A7EA-FD2661F778E5}" type="presParOf" srcId="{B3BFD1B4-C032-443D-9D4E-8FDA0B004920}" destId="{A0B1A22C-A682-453F-ADCD-5A8E13ABCEE5}" srcOrd="0" destOrd="0" presId="urn:microsoft.com/office/officeart/2005/8/layout/lProcess3"/>
    <dgm:cxn modelId="{B2706370-99CB-4FB3-A978-4CBAEC4F72D5}" type="presParOf" srcId="{B3BFD1B4-C032-443D-9D4E-8FDA0B004920}" destId="{EC2B4699-FCCB-40B3-B4C0-00F08A05012E}" srcOrd="1" destOrd="0" presId="urn:microsoft.com/office/officeart/2005/8/layout/lProcess3"/>
    <dgm:cxn modelId="{0D4957E2-99EF-4355-8F12-6EF53AD5669A}" type="presParOf" srcId="{B3BFD1B4-C032-443D-9D4E-8FDA0B004920}" destId="{0D5BB8D7-7CDA-4136-831F-C23DEED1653D}" srcOrd="2" destOrd="0" presId="urn:microsoft.com/office/officeart/2005/8/layout/lProcess3"/>
    <dgm:cxn modelId="{863D1307-BF49-4F37-989D-F24AE2E6BDE5}" type="presParOf" srcId="{B3BFD1B4-C032-443D-9D4E-8FDA0B004920}" destId="{D1F1B4A7-364E-423D-B265-896151777084}" srcOrd="3" destOrd="0" presId="urn:microsoft.com/office/officeart/2005/8/layout/lProcess3"/>
    <dgm:cxn modelId="{75C39219-6ED9-488E-9AEF-3413481C6240}" type="presParOf" srcId="{B3BFD1B4-C032-443D-9D4E-8FDA0B004920}" destId="{2C402C30-66F1-4BDD-908D-31C28147EB1F}"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EA07E-FF87-4162-B1C9-C8A500A13151}">
      <dsp:nvSpPr>
        <dsp:cNvPr id="0" name=""/>
        <dsp:cNvSpPr/>
      </dsp:nvSpPr>
      <dsp:spPr>
        <a:xfrm>
          <a:off x="2615" y="1008"/>
          <a:ext cx="4040922" cy="16163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0" bIns="24765"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Times New Roman" panose="02020603050405020304" pitchFamily="18" charset="0"/>
              <a:cs typeface="Times New Roman" panose="02020603050405020304" pitchFamily="18" charset="0"/>
            </a:rPr>
            <a:t>Process Mining</a:t>
          </a:r>
        </a:p>
      </dsp:txBody>
      <dsp:txXfrm>
        <a:off x="2615" y="1008"/>
        <a:ext cx="3636830" cy="1616368"/>
      </dsp:txXfrm>
    </dsp:sp>
    <dsp:sp modelId="{A0B1A22C-A682-453F-ADCD-5A8E13ABCEE5}">
      <dsp:nvSpPr>
        <dsp:cNvPr id="0" name=""/>
        <dsp:cNvSpPr/>
      </dsp:nvSpPr>
      <dsp:spPr>
        <a:xfrm>
          <a:off x="2615" y="1843668"/>
          <a:ext cx="4040922" cy="16163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0" bIns="24765" numCol="1" spcCol="1270" anchor="ctr" anchorCtr="0">
          <a:noAutofit/>
        </a:bodyPr>
        <a:lstStyle/>
        <a:p>
          <a:pPr marL="0" lvl="0" indent="0" algn="ctr" defTabSz="1733550">
            <a:lnSpc>
              <a:spcPct val="90000"/>
            </a:lnSpc>
            <a:spcBef>
              <a:spcPct val="0"/>
            </a:spcBef>
            <a:spcAft>
              <a:spcPct val="35000"/>
            </a:spcAft>
            <a:buNone/>
          </a:pPr>
          <a:r>
            <a:rPr lang="en-US" sz="3900" kern="1200" dirty="0" err="1">
              <a:latin typeface="Times New Roman" panose="02020603050405020304" pitchFamily="18" charset="0"/>
              <a:cs typeface="Times New Roman" panose="02020603050405020304" pitchFamily="18" charset="0"/>
            </a:rPr>
            <a:t>Celonis</a:t>
          </a:r>
          <a:r>
            <a:rPr lang="en-US" sz="3900" kern="1200" dirty="0">
              <a:latin typeface="Times New Roman" panose="02020603050405020304" pitchFamily="18" charset="0"/>
              <a:cs typeface="Times New Roman" panose="02020603050405020304" pitchFamily="18" charset="0"/>
            </a:rPr>
            <a:t> Process Mining Fundamentals</a:t>
          </a:r>
        </a:p>
      </dsp:txBody>
      <dsp:txXfrm>
        <a:off x="2615" y="1843668"/>
        <a:ext cx="3636830" cy="1616368"/>
      </dsp:txXfrm>
    </dsp:sp>
    <dsp:sp modelId="{0D5BB8D7-7CDA-4136-831F-C23DEED1653D}">
      <dsp:nvSpPr>
        <dsp:cNvPr id="0" name=""/>
        <dsp:cNvSpPr/>
      </dsp:nvSpPr>
      <dsp:spPr>
        <a:xfrm>
          <a:off x="3518217" y="1981060"/>
          <a:ext cx="3353965" cy="134158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21590" rIns="0" bIns="21590" numCol="1" spcCol="1270" anchor="ctr" anchorCtr="0">
          <a:noAutofit/>
        </a:bodyPr>
        <a:lstStyle/>
        <a:p>
          <a:pPr marL="0" lvl="0" indent="0" algn="ctr" defTabSz="1511300">
            <a:lnSpc>
              <a:spcPct val="90000"/>
            </a:lnSpc>
            <a:spcBef>
              <a:spcPct val="0"/>
            </a:spcBef>
            <a:spcAft>
              <a:spcPct val="35000"/>
            </a:spcAft>
            <a:buNone/>
          </a:pPr>
          <a:r>
            <a:rPr lang="en-US" sz="3400" kern="1200" dirty="0">
              <a:latin typeface="Times New Roman" panose="02020603050405020304" pitchFamily="18" charset="0"/>
              <a:cs typeface="Times New Roman" panose="02020603050405020304" pitchFamily="18" charset="0"/>
            </a:rPr>
            <a:t>Technical Rising Star</a:t>
          </a:r>
        </a:p>
      </dsp:txBody>
      <dsp:txXfrm>
        <a:off x="4189010" y="1981060"/>
        <a:ext cx="2012379" cy="1341586"/>
      </dsp:txXfrm>
    </dsp:sp>
    <dsp:sp modelId="{2C402C30-66F1-4BDD-908D-31C28147EB1F}">
      <dsp:nvSpPr>
        <dsp:cNvPr id="0" name=""/>
        <dsp:cNvSpPr/>
      </dsp:nvSpPr>
      <dsp:spPr>
        <a:xfrm>
          <a:off x="6402628" y="1981060"/>
          <a:ext cx="3353965" cy="134158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21590" rIns="0" bIns="21590" numCol="1" spcCol="1270" anchor="ctr" anchorCtr="0">
          <a:noAutofit/>
        </a:bodyPr>
        <a:lstStyle/>
        <a:p>
          <a:pPr marL="0" lvl="0" indent="0" algn="ctr" defTabSz="1511300">
            <a:lnSpc>
              <a:spcPct val="90000"/>
            </a:lnSpc>
            <a:spcBef>
              <a:spcPct val="0"/>
            </a:spcBef>
            <a:spcAft>
              <a:spcPct val="35000"/>
            </a:spcAft>
            <a:buNone/>
          </a:pPr>
          <a:r>
            <a:rPr lang="en-US" sz="3400" kern="1200" dirty="0">
              <a:latin typeface="Times New Roman" panose="02020603050405020304" pitchFamily="18" charset="0"/>
              <a:cs typeface="Times New Roman" panose="02020603050405020304" pitchFamily="18" charset="0"/>
            </a:rPr>
            <a:t>EMS</a:t>
          </a:r>
        </a:p>
      </dsp:txBody>
      <dsp:txXfrm>
        <a:off x="7073421" y="1981060"/>
        <a:ext cx="2012379" cy="134158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31-08-2023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214G1A3257</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A Nadeem</a:t>
            </a:r>
          </a:p>
          <a:p>
            <a:pPr>
              <a:spcBef>
                <a:spcPts val="300"/>
              </a:spcBef>
            </a:pPr>
            <a:r>
              <a:rPr lang="en-US" sz="1200" b="0" dirty="0"/>
              <a:t>Roll No. 214G1A3257</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19369"/>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710"/>
            <a:ext cx="12192000" cy="714892"/>
          </a:xfrm>
        </p:spPr>
        <p:txBody>
          <a:bodyPr/>
          <a:lstStyle/>
          <a:p>
            <a:pPr algn="ctr"/>
            <a:r>
              <a:rPr lang="en-US" dirty="0"/>
              <a:t>Modules</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6" y="1097279"/>
            <a:ext cx="11759256" cy="5394960"/>
          </a:xfrm>
        </p:spPr>
        <p:txBody>
          <a:bodyPr>
            <a:noAutofit/>
          </a:bodyPr>
          <a:lstStyle/>
          <a:p>
            <a:pPr marL="0" indent="0">
              <a:buNone/>
            </a:pPr>
            <a:r>
              <a:rPr lang="en-US" sz="1600" b="0" i="0" dirty="0">
                <a:solidFill>
                  <a:srgbClr val="FFFFFF"/>
                </a:solidFill>
                <a:effectLst/>
              </a:rPr>
              <a:t>In the realm of process management, there exists a method that aids in examining business processes using event logs. This technique leads to enhanced efficiency, effectiveness, and compliance by providing valuable insights. In the realm of process management, there exists a method that aids in examining business processes using event logs. This technique leads to enhanced efficiency, effectiveness, and compliance by providing valuable </a:t>
            </a:r>
          </a:p>
          <a:p>
            <a:pPr marL="0" indent="0">
              <a:buNone/>
            </a:pPr>
            <a:r>
              <a:rPr lang="en-US" sz="1600" b="0" i="0" dirty="0">
                <a:solidFill>
                  <a:srgbClr val="FFFFFF"/>
                </a:solidFill>
                <a:effectLst/>
              </a:rPr>
              <a:t>insights.</a:t>
            </a:r>
            <a:endParaRPr lang="en-US" sz="2400" b="1" dirty="0"/>
          </a:p>
        </p:txBody>
      </p:sp>
      <p:graphicFrame>
        <p:nvGraphicFramePr>
          <p:cNvPr id="11" name="Diagram 10">
            <a:extLst>
              <a:ext uri="{FF2B5EF4-FFF2-40B4-BE49-F238E27FC236}">
                <a16:creationId xmlns:a16="http://schemas.microsoft.com/office/drawing/2014/main" id="{E438F78A-59C3-E00B-313A-32BC12F9A047}"/>
              </a:ext>
            </a:extLst>
          </p:cNvPr>
          <p:cNvGraphicFramePr/>
          <p:nvPr>
            <p:extLst>
              <p:ext uri="{D42A27DB-BD31-4B8C-83A1-F6EECF244321}">
                <p14:modId xmlns:p14="http://schemas.microsoft.com/office/powerpoint/2010/main" val="3359336237"/>
              </p:ext>
            </p:extLst>
          </p:nvPr>
        </p:nvGraphicFramePr>
        <p:xfrm>
          <a:off x="1064301" y="1978702"/>
          <a:ext cx="9759209" cy="3461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71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710"/>
            <a:ext cx="12192000" cy="714892"/>
          </a:xfrm>
        </p:spPr>
        <p:txBody>
          <a:bodyPr/>
          <a:lstStyle/>
          <a:p>
            <a:pPr algn="ctr"/>
            <a:r>
              <a:rPr lang="en-US" dirty="0" err="1"/>
              <a:t>Celonis</a:t>
            </a:r>
            <a:r>
              <a:rPr lang="en-US" dirty="0"/>
              <a:t> Process Mining Fundamentals</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6" y="1097279"/>
            <a:ext cx="11759256" cy="5394960"/>
          </a:xfrm>
        </p:spPr>
        <p:txBody>
          <a:bodyPr>
            <a:noAutofit/>
          </a:bodyPr>
          <a:lstStyle/>
          <a:p>
            <a:pPr marL="0" indent="0">
              <a:buNone/>
            </a:pPr>
            <a:r>
              <a:rPr lang="en-US" sz="1600" b="0" i="0" dirty="0">
                <a:solidFill>
                  <a:srgbClr val="FFFFFF"/>
                </a:solidFill>
                <a:effectLst/>
              </a:rPr>
              <a:t>In the realm of process management, there exists a method that aids in examining business processes using event logs. This technique leads to enhanced efficiency, effectiveness, and compliance by providing valuable insights. In the realm of process management, there exists a method that aids in examining business processes using event logs. This technique leads to enhanced efficiency, effectiveness, and compliance by providing valuable </a:t>
            </a:r>
          </a:p>
          <a:p>
            <a:pPr marL="0" indent="0">
              <a:buNone/>
            </a:pPr>
            <a:r>
              <a:rPr lang="en-US" sz="1600" b="0" i="0" dirty="0">
                <a:solidFill>
                  <a:srgbClr val="FFFFFF"/>
                </a:solidFill>
                <a:effectLst/>
              </a:rPr>
              <a:t>insights.</a:t>
            </a:r>
            <a:endParaRPr lang="en-US" sz="2400" b="1" dirty="0"/>
          </a:p>
        </p:txBody>
      </p:sp>
      <p:sp>
        <p:nvSpPr>
          <p:cNvPr id="5" name="TextBox 4">
            <a:extLst>
              <a:ext uri="{FF2B5EF4-FFF2-40B4-BE49-F238E27FC236}">
                <a16:creationId xmlns:a16="http://schemas.microsoft.com/office/drawing/2014/main" id="{44222FAA-0015-FCE7-586C-B1A8662B2E39}"/>
              </a:ext>
            </a:extLst>
          </p:cNvPr>
          <p:cNvSpPr txBox="1"/>
          <p:nvPr/>
        </p:nvSpPr>
        <p:spPr>
          <a:xfrm>
            <a:off x="199506" y="1160890"/>
            <a:ext cx="11560473" cy="5078313"/>
          </a:xfrm>
          <a:prstGeom prst="rect">
            <a:avLst/>
          </a:prstGeom>
          <a:noFill/>
        </p:spPr>
        <p:txBody>
          <a:bodyPr wrap="square">
            <a:spAutoFit/>
          </a:bodyPr>
          <a:lstStyle/>
          <a:p>
            <a:endParaRPr lang="en-US" dirty="0">
              <a:solidFill>
                <a:srgbClr val="FFFFFF"/>
              </a:solidFill>
            </a:endParaRPr>
          </a:p>
          <a:p>
            <a:pPr marL="342900" indent="-342900" algn="just">
              <a:buFont typeface="Wingdings" panose="05000000000000000000" pitchFamily="2" charset="2"/>
              <a:buChar char="Ø"/>
            </a:pPr>
            <a:r>
              <a:rPr lang="en-US" sz="2400" b="0" i="0" dirty="0">
                <a:solidFill>
                  <a:srgbClr val="231F20"/>
                </a:solidFill>
                <a:effectLst/>
                <a:latin typeface="Times New Roman" panose="02020603050405020304" pitchFamily="18" charset="0"/>
                <a:cs typeface="Times New Roman" panose="02020603050405020304" pitchFamily="18" charset="0"/>
              </a:rPr>
              <a:t>Process Mining is the merging of two fields: Data Science and Business Process Management. In essence, Process Mining applies techniques from Data Science, such as Big Data and AI, to tackle challenges in Process Science like enhancing processes and automating them.</a:t>
            </a:r>
            <a:endParaRPr lang="en-US" sz="2400" b="0" i="0" dirty="0">
              <a:solidFill>
                <a:srgbClr val="FFFFFF"/>
              </a:solidFill>
              <a:effectLst/>
              <a:latin typeface="Times New Roman" panose="02020603050405020304" pitchFamily="18" charset="0"/>
              <a:cs typeface="Times New Roman" panose="02020603050405020304" pitchFamily="18" charset="0"/>
            </a:endParaRPr>
          </a:p>
          <a:p>
            <a:endParaRPr lang="en-US" dirty="0">
              <a:solidFill>
                <a:srgbClr val="FFFFFF"/>
              </a:solidFill>
            </a:endParaRPr>
          </a:p>
          <a:p>
            <a:pPr marL="342900" indent="-342900">
              <a:buFont typeface="Wingdings" panose="05000000000000000000" pitchFamily="2" charset="2"/>
              <a:buChar char="Ø"/>
            </a:pPr>
            <a:r>
              <a:rPr lang="en-US" sz="2400" b="0" i="0" dirty="0">
                <a:solidFill>
                  <a:srgbClr val="231F20"/>
                </a:solidFill>
                <a:effectLst/>
                <a:latin typeface="Times New Roman" panose="02020603050405020304" pitchFamily="18" charset="0"/>
                <a:cs typeface="Times New Roman" panose="02020603050405020304" pitchFamily="18" charset="0"/>
              </a:rPr>
              <a:t>The training course covers the fundamentals of Process Mining, including both theoretical concepts and practical applications.</a:t>
            </a:r>
          </a:p>
          <a:p>
            <a:pPr marL="342900" indent="-342900">
              <a:buFont typeface="Wingdings" panose="05000000000000000000" pitchFamily="2" charset="2"/>
              <a:buChar char="Ø"/>
            </a:pPr>
            <a:endParaRPr lang="en-US" sz="2400" dirty="0">
              <a:solidFill>
                <a:srgbClr val="231F2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0" i="0" dirty="0">
                <a:solidFill>
                  <a:srgbClr val="231F20"/>
                </a:solidFill>
                <a:effectLst/>
                <a:latin typeface="Times New Roman" panose="02020603050405020304" pitchFamily="18" charset="0"/>
                <a:cs typeface="Times New Roman" panose="02020603050405020304" pitchFamily="18" charset="0"/>
              </a:rPr>
              <a:t>Process mining takes this data, transforms it into a log of events, and subsequently generates visual representations of the entire process from start to finish, accompanied by valuable analytical insights.</a:t>
            </a:r>
          </a:p>
          <a:p>
            <a:pPr marL="342900" indent="-342900" algn="just">
              <a:buFont typeface="Wingdings" panose="05000000000000000000" pitchFamily="2" charset="2"/>
              <a:buChar char="Ø"/>
            </a:pPr>
            <a:endParaRPr lang="en-US" sz="2400" b="0" i="0" dirty="0">
              <a:solidFill>
                <a:srgbClr val="231F20"/>
              </a:solidFill>
              <a:effectLst/>
            </a:endParaRPr>
          </a:p>
          <a:p>
            <a:pPr algn="just"/>
            <a:endParaRPr lang="en-US"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521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710"/>
            <a:ext cx="12192000" cy="714892"/>
          </a:xfrm>
        </p:spPr>
        <p:txBody>
          <a:bodyPr/>
          <a:lstStyle/>
          <a:p>
            <a:pPr algn="ctr"/>
            <a:r>
              <a:rPr lang="en-US" dirty="0" err="1"/>
              <a:t>Celonis</a:t>
            </a:r>
            <a:r>
              <a:rPr lang="en-US" dirty="0"/>
              <a:t> Process Mining Fundamentals</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6" y="1097279"/>
            <a:ext cx="11759256" cy="5394960"/>
          </a:xfrm>
        </p:spPr>
        <p:txBody>
          <a:bodyPr>
            <a:noAutofit/>
          </a:bodyPr>
          <a:lstStyle/>
          <a:p>
            <a:pPr marL="0" indent="0">
              <a:buNone/>
            </a:pPr>
            <a:r>
              <a:rPr lang="en-US" sz="1600" b="0" i="0" dirty="0">
                <a:solidFill>
                  <a:srgbClr val="FFFFFF"/>
                </a:solidFill>
                <a:effectLst/>
              </a:rPr>
              <a:t>In the realm of process management, there exists a method that aids in examining business processes using event logs. This technique leads to enhanced efficiency, effectiveness, and compliance by providing valuable insights. In the realm of process management, there exists a method that aids in examining business processes using event logs. This technique leads to enhanced efficiency, effectiveness, and compliance by providing valuable </a:t>
            </a:r>
          </a:p>
          <a:p>
            <a:pPr marL="0" indent="0">
              <a:buNone/>
            </a:pPr>
            <a:r>
              <a:rPr lang="en-US" sz="1600" b="0" i="0" dirty="0">
                <a:solidFill>
                  <a:srgbClr val="FFFFFF"/>
                </a:solidFill>
                <a:effectLst/>
              </a:rPr>
              <a:t>insights.</a:t>
            </a:r>
            <a:endParaRPr lang="en-US" sz="2400" b="1" dirty="0"/>
          </a:p>
        </p:txBody>
      </p:sp>
      <p:sp>
        <p:nvSpPr>
          <p:cNvPr id="5" name="TextBox 4">
            <a:extLst>
              <a:ext uri="{FF2B5EF4-FFF2-40B4-BE49-F238E27FC236}">
                <a16:creationId xmlns:a16="http://schemas.microsoft.com/office/drawing/2014/main" id="{44222FAA-0015-FCE7-586C-B1A8662B2E39}"/>
              </a:ext>
            </a:extLst>
          </p:cNvPr>
          <p:cNvSpPr txBox="1"/>
          <p:nvPr/>
        </p:nvSpPr>
        <p:spPr>
          <a:xfrm>
            <a:off x="199506" y="1160890"/>
            <a:ext cx="11560473" cy="3323987"/>
          </a:xfrm>
          <a:prstGeom prst="rect">
            <a:avLst/>
          </a:prstGeom>
          <a:noFill/>
        </p:spPr>
        <p:txBody>
          <a:bodyPr wrap="square">
            <a:spAutoFit/>
          </a:bodyPr>
          <a:lstStyle/>
          <a:p>
            <a:endParaRPr lang="en-US" dirty="0">
              <a:solidFill>
                <a:srgbClr val="FFFFFF"/>
              </a:solidFill>
            </a:endParaRPr>
          </a:p>
          <a:p>
            <a:pPr marL="342900" indent="-342900" algn="just">
              <a:buFont typeface="Wingdings" panose="05000000000000000000" pitchFamily="2" charset="2"/>
              <a:buChar char="Ø"/>
            </a:pPr>
            <a:r>
              <a:rPr lang="en-US" sz="2400" b="0" i="0" dirty="0">
                <a:solidFill>
                  <a:srgbClr val="231F20"/>
                </a:solidFill>
                <a:effectLst/>
                <a:latin typeface="Times New Roman" panose="02020603050405020304" pitchFamily="18" charset="0"/>
                <a:cs typeface="Times New Roman" panose="02020603050405020304" pitchFamily="18" charset="0"/>
              </a:rPr>
              <a:t>Each action taken during the procedure is recorded in an event log, along with the corresponding time and case ID. This log captures all the steps performed, their timestamps, and the specific instances of the process.</a:t>
            </a:r>
            <a:endParaRPr lang="en-US" sz="2400" dirty="0">
              <a:solidFill>
                <a:srgbClr val="FFFFFF"/>
              </a:solidFill>
              <a:latin typeface="Times New Roman" panose="02020603050405020304" pitchFamily="18" charset="0"/>
              <a:cs typeface="Times New Roman" panose="02020603050405020304" pitchFamily="18" charset="0"/>
            </a:endParaRPr>
          </a:p>
          <a:p>
            <a:endParaRPr lang="en-US" sz="2400" dirty="0">
              <a:solidFill>
                <a:srgbClr val="231F2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0" i="0" dirty="0">
                <a:solidFill>
                  <a:srgbClr val="231F20"/>
                </a:solidFill>
                <a:effectLst/>
                <a:latin typeface="Times New Roman" panose="02020603050405020304" pitchFamily="18" charset="0"/>
                <a:cs typeface="Times New Roman" panose="02020603050405020304" pitchFamily="18" charset="0"/>
              </a:rPr>
              <a:t>Algorithms utilize the event log to generate a process model that accurately reflects the timing and variations of each step within the process.</a:t>
            </a:r>
          </a:p>
          <a:p>
            <a:pPr marL="342900" indent="-342900" algn="just">
              <a:buFont typeface="Wingdings" panose="05000000000000000000" pitchFamily="2" charset="2"/>
              <a:buChar char="Ø"/>
            </a:pPr>
            <a:endParaRPr lang="en-US" sz="2400" dirty="0">
              <a:solidFill>
                <a:srgbClr val="231F20"/>
              </a:solidFill>
            </a:endParaRPr>
          </a:p>
          <a:p>
            <a:pPr algn="just"/>
            <a:endParaRPr lang="en-US" sz="2400" b="0" i="0" dirty="0">
              <a:solidFill>
                <a:srgbClr val="231F20"/>
              </a:solidFill>
              <a:effectLst/>
            </a:endParaRPr>
          </a:p>
        </p:txBody>
      </p:sp>
    </p:spTree>
    <p:extLst>
      <p:ext uri="{BB962C8B-B14F-4D97-AF65-F5344CB8AC3E}">
        <p14:creationId xmlns:p14="http://schemas.microsoft.com/office/powerpoint/2010/main" val="1549546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710"/>
            <a:ext cx="12192000" cy="714892"/>
          </a:xfrm>
        </p:spPr>
        <p:txBody>
          <a:bodyPr/>
          <a:lstStyle/>
          <a:p>
            <a:pPr algn="ctr"/>
            <a:r>
              <a:rPr lang="en-US"/>
              <a:t>Celonis Process Mining Fundamentals</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6" y="1097279"/>
            <a:ext cx="11759256" cy="5394960"/>
          </a:xfrm>
        </p:spPr>
        <p:txBody>
          <a:bodyPr>
            <a:noAutofit/>
          </a:bodyPr>
          <a:lstStyle/>
          <a:p>
            <a:pPr marL="0" indent="0">
              <a:buNone/>
            </a:pPr>
            <a:r>
              <a:rPr lang="en-US" sz="1600" b="0" i="0">
                <a:solidFill>
                  <a:srgbClr val="FFFFFF"/>
                </a:solidFill>
                <a:effectLst/>
              </a:rPr>
              <a:t>In the realm of process management, there exists a method that aids in examining business processes using event logs. This technique leads to enhanced efficiency, effectiveness, and compliance by providing valuable insights. In the realm of process management, there exists a method that aids in examining business processes using event logs. This technique leads to enhanced efficiency, effectiveness, and compliance by providing valuable </a:t>
            </a:r>
          </a:p>
          <a:p>
            <a:pPr marL="0" indent="0">
              <a:buNone/>
            </a:pPr>
            <a:r>
              <a:rPr lang="en-US" sz="1600" b="0" i="0">
                <a:solidFill>
                  <a:srgbClr val="FFFFFF"/>
                </a:solidFill>
                <a:effectLst/>
              </a:rPr>
              <a:t>insights.</a:t>
            </a:r>
            <a:endParaRPr lang="en-US" sz="2400" b="1" dirty="0"/>
          </a:p>
        </p:txBody>
      </p:sp>
      <p:sp>
        <p:nvSpPr>
          <p:cNvPr id="5" name="TextBox 4">
            <a:extLst>
              <a:ext uri="{FF2B5EF4-FFF2-40B4-BE49-F238E27FC236}">
                <a16:creationId xmlns:a16="http://schemas.microsoft.com/office/drawing/2014/main" id="{44222FAA-0015-FCE7-586C-B1A8662B2E39}"/>
              </a:ext>
            </a:extLst>
          </p:cNvPr>
          <p:cNvSpPr txBox="1"/>
          <p:nvPr/>
        </p:nvSpPr>
        <p:spPr>
          <a:xfrm>
            <a:off x="233238" y="1176575"/>
            <a:ext cx="11560473" cy="5355312"/>
          </a:xfrm>
          <a:prstGeom prst="rect">
            <a:avLst/>
          </a:prstGeom>
          <a:noFill/>
        </p:spPr>
        <p:txBody>
          <a:bodyPr wrap="square">
            <a:spAutoFit/>
          </a:bodyPr>
          <a:lstStyle/>
          <a:p>
            <a:endParaRPr lang="en-US">
              <a:solidFill>
                <a:srgbClr val="FFFFFF"/>
              </a:solidFill>
            </a:endParaRPr>
          </a:p>
          <a:p>
            <a:endParaRPr lang="en-US">
              <a:solidFill>
                <a:srgbClr val="FFFFFF"/>
              </a:solidFill>
            </a:endParaRPr>
          </a:p>
          <a:p>
            <a:endParaRPr lang="en-US">
              <a:solidFill>
                <a:srgbClr val="FFFFFF"/>
              </a:solidFill>
            </a:endParaRPr>
          </a:p>
          <a:p>
            <a:endParaRPr lang="en-US">
              <a:solidFill>
                <a:srgbClr val="FFFFFF"/>
              </a:solidFill>
            </a:endParaRPr>
          </a:p>
          <a:p>
            <a:endParaRPr lang="en-US">
              <a:solidFill>
                <a:srgbClr val="FFFFFF"/>
              </a:solidFill>
            </a:endParaRPr>
          </a:p>
          <a:p>
            <a:endParaRPr lang="en-US">
              <a:solidFill>
                <a:srgbClr val="FFFFFF"/>
              </a:solidFill>
            </a:endParaRPr>
          </a:p>
          <a:p>
            <a:endParaRPr lang="en-US">
              <a:solidFill>
                <a:srgbClr val="FFFFFF"/>
              </a:solidFill>
            </a:endParaRPr>
          </a:p>
          <a:p>
            <a:endParaRPr lang="en-US">
              <a:solidFill>
                <a:srgbClr val="FFFFFF"/>
              </a:solidFill>
            </a:endParaRPr>
          </a:p>
          <a:p>
            <a:endParaRPr lang="en-US">
              <a:solidFill>
                <a:srgbClr val="FFFFFF"/>
              </a:solidFill>
            </a:endParaRPr>
          </a:p>
          <a:p>
            <a:endParaRPr lang="en-US">
              <a:solidFill>
                <a:srgbClr val="FFFFFF"/>
              </a:solidFill>
            </a:endParaRPr>
          </a:p>
          <a:p>
            <a:endParaRPr lang="en-US">
              <a:solidFill>
                <a:srgbClr val="FFFFFF"/>
              </a:solidFill>
            </a:endParaRPr>
          </a:p>
          <a:p>
            <a:endParaRPr lang="en-US">
              <a:solidFill>
                <a:srgbClr val="FFFFFF"/>
              </a:solidFill>
            </a:endParaRPr>
          </a:p>
          <a:p>
            <a:endParaRPr lang="en-US">
              <a:solidFill>
                <a:srgbClr val="FFFFFF"/>
              </a:solidFill>
            </a:endParaRPr>
          </a:p>
          <a:p>
            <a:endParaRPr lang="en-US">
              <a:solidFill>
                <a:srgbClr val="FFFFFF"/>
              </a:solidFill>
            </a:endParaRPr>
          </a:p>
          <a:p>
            <a:endParaRPr lang="en-US">
              <a:solidFill>
                <a:srgbClr val="FFFFFF"/>
              </a:solidFill>
            </a:endParaRPr>
          </a:p>
          <a:p>
            <a:endParaRPr lang="en-US">
              <a:solidFill>
                <a:srgbClr val="FFFFFF"/>
              </a:solidFill>
            </a:endParaRPr>
          </a:p>
          <a:p>
            <a:endParaRPr lang="en-US">
              <a:solidFill>
                <a:srgbClr val="FFFFFF"/>
              </a:solidFill>
            </a:endParaRPr>
          </a:p>
          <a:p>
            <a:endParaRPr lang="en-US">
              <a:solidFill>
                <a:srgbClr val="FFFFFF"/>
              </a:solidFill>
            </a:endParaRPr>
          </a:p>
          <a:p>
            <a:endParaRPr lang="en-US" dirty="0">
              <a:solidFill>
                <a:srgbClr val="FFFFFF"/>
              </a:solidFill>
            </a:endParaRPr>
          </a:p>
        </p:txBody>
      </p:sp>
      <p:pic>
        <p:nvPicPr>
          <p:cNvPr id="4" name="Picture 3" descr="A diagram of process flow&#10;&#10;Description automatically generated">
            <a:extLst>
              <a:ext uri="{FF2B5EF4-FFF2-40B4-BE49-F238E27FC236}">
                <a16:creationId xmlns:a16="http://schemas.microsoft.com/office/drawing/2014/main" id="{0799B6FB-DC36-41B9-EB85-2485C2E15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7437" y="1495922"/>
            <a:ext cx="7477125" cy="4438650"/>
          </a:xfrm>
          <a:prstGeom prst="rect">
            <a:avLst/>
          </a:prstGeom>
        </p:spPr>
      </p:pic>
      <p:pic>
        <p:nvPicPr>
          <p:cNvPr id="7" name="Picture 6" descr="A diagram of process flow&#10;&#10;Description automatically generated">
            <a:extLst>
              <a:ext uri="{FF2B5EF4-FFF2-40B4-BE49-F238E27FC236}">
                <a16:creationId xmlns:a16="http://schemas.microsoft.com/office/drawing/2014/main" id="{A76678D7-0DE3-A631-F9AC-F68B0046B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32452"/>
            <a:ext cx="10257183" cy="4854520"/>
          </a:xfrm>
          <a:prstGeom prst="rect">
            <a:avLst/>
          </a:prstGeom>
        </p:spPr>
      </p:pic>
    </p:spTree>
    <p:extLst>
      <p:ext uri="{BB962C8B-B14F-4D97-AF65-F5344CB8AC3E}">
        <p14:creationId xmlns:p14="http://schemas.microsoft.com/office/powerpoint/2010/main" val="830451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710"/>
            <a:ext cx="12192000" cy="714892"/>
          </a:xfrm>
        </p:spPr>
        <p:txBody>
          <a:bodyPr/>
          <a:lstStyle/>
          <a:p>
            <a:pPr algn="ctr"/>
            <a:r>
              <a:rPr lang="en-US" dirty="0"/>
              <a:t>Execution Management Consulting for Students</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6" y="1097279"/>
            <a:ext cx="11759256" cy="5394960"/>
          </a:xfrm>
        </p:spPr>
        <p:txBody>
          <a:bodyPr>
            <a:noAutofit/>
          </a:bodyPr>
          <a:lstStyle/>
          <a:p>
            <a:pPr marL="0" indent="0">
              <a:buNone/>
            </a:pPr>
            <a:r>
              <a:rPr lang="en-US" sz="1600" b="0" i="0" dirty="0">
                <a:solidFill>
                  <a:srgbClr val="FFFFFF"/>
                </a:solidFill>
                <a:effectLst/>
              </a:rPr>
              <a:t>In the realm of process management, there exists a method that aids in examining business processes using event logs. This technique leads to enhanced efficiency, effectiveness, and compliance by providing valuable insights. In the realm of process management, there exists a method that aids in examining business processes using event logs. This technique leads to enhanced efficiency, effectiveness, and compliance by providing valuable </a:t>
            </a:r>
          </a:p>
          <a:p>
            <a:pPr marL="0" indent="0">
              <a:buNone/>
            </a:pPr>
            <a:r>
              <a:rPr lang="en-US" sz="1600" b="0" i="0" dirty="0">
                <a:solidFill>
                  <a:srgbClr val="FFFFFF"/>
                </a:solidFill>
                <a:effectLst/>
              </a:rPr>
              <a:t>insights.</a:t>
            </a:r>
            <a:endParaRPr lang="en-US" sz="2400" b="1" dirty="0"/>
          </a:p>
        </p:txBody>
      </p:sp>
      <p:sp>
        <p:nvSpPr>
          <p:cNvPr id="5" name="TextBox 4">
            <a:extLst>
              <a:ext uri="{FF2B5EF4-FFF2-40B4-BE49-F238E27FC236}">
                <a16:creationId xmlns:a16="http://schemas.microsoft.com/office/drawing/2014/main" id="{44222FAA-0015-FCE7-586C-B1A8662B2E39}"/>
              </a:ext>
            </a:extLst>
          </p:cNvPr>
          <p:cNvSpPr txBox="1"/>
          <p:nvPr/>
        </p:nvSpPr>
        <p:spPr>
          <a:xfrm>
            <a:off x="199506" y="1160890"/>
            <a:ext cx="11560473" cy="5262979"/>
          </a:xfrm>
          <a:prstGeom prst="rect">
            <a:avLst/>
          </a:prstGeom>
          <a:noFill/>
        </p:spPr>
        <p:txBody>
          <a:bodyPr wrap="square">
            <a:spAutoFit/>
          </a:bodyPr>
          <a:lstStyle/>
          <a:p>
            <a:pPr marL="342900" indent="-342900" algn="just">
              <a:buFont typeface="Wingdings" panose="05000000000000000000" pitchFamily="2" charset="2"/>
              <a:buChar char="Ø"/>
            </a:pPr>
            <a:r>
              <a:rPr lang="en-US" sz="2400" b="1" i="0" dirty="0">
                <a:solidFill>
                  <a:srgbClr val="292828"/>
                </a:solidFill>
                <a:effectLst/>
                <a:latin typeface="Times New Roman" panose="02020603050405020304" pitchFamily="18" charset="0"/>
                <a:cs typeface="Times New Roman" panose="02020603050405020304" pitchFamily="18" charset="0"/>
              </a:rPr>
              <a:t>Introduction to EMS platform service </a:t>
            </a:r>
            <a:r>
              <a:rPr lang="en-US" sz="2400" b="0" i="0" dirty="0">
                <a:solidFill>
                  <a:srgbClr val="292828"/>
                </a:solidFill>
                <a:effectLst/>
                <a:latin typeface="Times New Roman" panose="02020603050405020304" pitchFamily="18" charset="0"/>
                <a:cs typeface="Times New Roman" panose="02020603050405020304" pitchFamily="18" charset="0"/>
              </a:rPr>
              <a:t>: Traders use an Execution management system, which is an application that shows market data and allows for quick and effortless access to trading destinations. Its main purpose is to facilitate order transactions.</a:t>
            </a:r>
            <a:endParaRPr lang="en-IN" altLang="en-US" sz="2400" b="1" dirty="0">
              <a:latin typeface="Times New Roman" panose="02020603050405020304" pitchFamily="18" charset="0"/>
              <a:cs typeface="Times New Roman" panose="02020603050405020304" pitchFamily="18" charset="0"/>
              <a:sym typeface="+mn-ea"/>
            </a:endParaRPr>
          </a:p>
          <a:p>
            <a:pPr marL="342900" indent="-342900">
              <a:buFont typeface="Wingdings" panose="05000000000000000000" pitchFamily="2" charset="2"/>
              <a:buChar char="Ø"/>
            </a:pPr>
            <a:endParaRPr lang="en-IN" altLang="en-US" sz="2400" dirty="0">
              <a:sym typeface="+mn-ea"/>
            </a:endParaRPr>
          </a:p>
          <a:p>
            <a:pPr marL="342900" indent="-342900" algn="just">
              <a:buFont typeface="Wingdings" panose="05000000000000000000" pitchFamily="2" charset="2"/>
              <a:buChar char="Ø"/>
            </a:pPr>
            <a:r>
              <a:rPr lang="en-US" sz="2400" b="0" i="0" dirty="0">
                <a:solidFill>
                  <a:srgbClr val="292828"/>
                </a:solidFill>
                <a:effectLst/>
                <a:latin typeface="Times New Roman" panose="02020603050405020304" pitchFamily="18" charset="0"/>
                <a:cs typeface="Times New Roman" panose="02020603050405020304" pitchFamily="18" charset="0"/>
              </a:rPr>
              <a:t>The application includes algorithms from brokers as well as independent ones like TWAP and VWAP. It also provides global market data and technology that can assist in forecasting specific market conditions.</a:t>
            </a:r>
          </a:p>
          <a:p>
            <a:pPr marL="342900" indent="-342900" algn="just">
              <a:buFont typeface="Wingdings" panose="05000000000000000000" pitchFamily="2" charset="2"/>
              <a:buChar char="Ø"/>
            </a:pPr>
            <a:endParaRPr lang="en-US" altLang="en-US" sz="2400" dirty="0">
              <a:solidFill>
                <a:srgbClr val="292828"/>
              </a:solidFill>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r>
              <a:rPr lang="en-US" sz="2400" b="0" i="0" dirty="0">
                <a:solidFill>
                  <a:srgbClr val="292828"/>
                </a:solidFill>
                <a:effectLst/>
                <a:latin typeface="Times New Roman" panose="02020603050405020304" pitchFamily="18" charset="0"/>
                <a:cs typeface="Times New Roman" panose="02020603050405020304" pitchFamily="18" charset="0"/>
              </a:rPr>
              <a:t>EMS possesses the capability to handle orders across various trading venues, which is a significant aspect of its functionality.</a:t>
            </a:r>
            <a:endParaRPr lang="en-US" sz="2400" dirty="0">
              <a:solidFill>
                <a:srgbClr val="292828"/>
              </a:solidFill>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endParaRPr lang="en-IN" altLang="en-US" sz="2400" dirty="0">
              <a:latin typeface="Times New Roman" panose="02020603050405020304" pitchFamily="18" charset="0"/>
              <a:cs typeface="Times New Roman" panose="02020603050405020304" pitchFamily="18" charset="0"/>
              <a:sym typeface="+mn-ea"/>
            </a:endParaRPr>
          </a:p>
          <a:p>
            <a:r>
              <a:rPr lang="en-US" sz="2400" b="0" i="0" dirty="0">
                <a:solidFill>
                  <a:srgbClr val="292828"/>
                </a:solidFill>
                <a:effectLst/>
                <a:latin typeface="YAFdJjbTu24 1"/>
              </a:rPr>
              <a:t>     </a:t>
            </a:r>
            <a:r>
              <a:rPr lang="en-US" sz="2400" b="0" i="0" dirty="0">
                <a:solidFill>
                  <a:srgbClr val="292828"/>
                </a:solidFill>
                <a:effectLst/>
                <a:latin typeface="Times New Roman" panose="02020603050405020304" pitchFamily="18" charset="0"/>
                <a:cs typeface="Times New Roman" panose="02020603050405020304" pitchFamily="18" charset="0"/>
              </a:rPr>
              <a:t>1.Stock exchanges</a:t>
            </a:r>
            <a:endParaRPr lang="en-US" sz="2400" dirty="0">
              <a:solidFill>
                <a:srgbClr val="292828"/>
              </a:solidFill>
              <a:latin typeface="Times New Roman" panose="02020603050405020304" pitchFamily="18" charset="0"/>
              <a:cs typeface="Times New Roman" panose="02020603050405020304" pitchFamily="18" charset="0"/>
            </a:endParaRPr>
          </a:p>
          <a:p>
            <a:r>
              <a:rPr lang="en-US" sz="2400" b="0" i="0" dirty="0">
                <a:solidFill>
                  <a:srgbClr val="292828"/>
                </a:solidFill>
                <a:effectLst/>
                <a:latin typeface="Times New Roman" panose="02020603050405020304" pitchFamily="18" charset="0"/>
                <a:cs typeface="Times New Roman" panose="02020603050405020304" pitchFamily="18" charset="0"/>
              </a:rPr>
              <a:t>     2.Stock brokerage firms</a:t>
            </a:r>
            <a:endParaRPr lang="en-US" sz="2400" dirty="0">
              <a:solidFill>
                <a:srgbClr val="292828"/>
              </a:solidFill>
              <a:effectLst/>
              <a:latin typeface="Times New Roman" panose="02020603050405020304" pitchFamily="18" charset="0"/>
              <a:cs typeface="Times New Roman" panose="02020603050405020304" pitchFamily="18" charset="0"/>
            </a:endParaRPr>
          </a:p>
          <a:p>
            <a:r>
              <a:rPr lang="en-US" sz="2400" b="0" i="0" dirty="0">
                <a:solidFill>
                  <a:srgbClr val="292828"/>
                </a:solidFill>
                <a:effectLst/>
                <a:latin typeface="Times New Roman" panose="02020603050405020304" pitchFamily="18" charset="0"/>
                <a:cs typeface="Times New Roman" panose="02020603050405020304" pitchFamily="18" charset="0"/>
              </a:rPr>
              <a:t>     3.Crossing networks and electronic communication networks.</a:t>
            </a:r>
            <a:r>
              <a:rPr lang="en-IN" altLang="en-US" sz="2400" dirty="0">
                <a:latin typeface="Times New Roman" panose="02020603050405020304" pitchFamily="18" charset="0"/>
                <a:cs typeface="Times New Roman" panose="02020603050405020304" pitchFamily="18" charset="0"/>
                <a:sym typeface="+mn-ea"/>
              </a:rPr>
              <a:t>                              </a:t>
            </a:r>
          </a:p>
        </p:txBody>
      </p:sp>
    </p:spTree>
    <p:extLst>
      <p:ext uri="{BB962C8B-B14F-4D97-AF65-F5344CB8AC3E}">
        <p14:creationId xmlns:p14="http://schemas.microsoft.com/office/powerpoint/2010/main" val="21652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710"/>
            <a:ext cx="12192000" cy="714892"/>
          </a:xfrm>
        </p:spPr>
        <p:txBody>
          <a:bodyPr/>
          <a:lstStyle/>
          <a:p>
            <a:pPr algn="ctr"/>
            <a:r>
              <a:rPr lang="en-US" dirty="0"/>
              <a:t>Execution Management Consulting for Students</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6" y="1097279"/>
            <a:ext cx="11759256" cy="5394960"/>
          </a:xfrm>
        </p:spPr>
        <p:txBody>
          <a:bodyPr>
            <a:noAutofit/>
          </a:bodyPr>
          <a:lstStyle/>
          <a:p>
            <a:pPr marL="0" indent="0">
              <a:buNone/>
            </a:pPr>
            <a:r>
              <a:rPr lang="en-US" sz="1600" b="0" i="0" dirty="0">
                <a:solidFill>
                  <a:srgbClr val="FFFFFF"/>
                </a:solidFill>
                <a:effectLst/>
              </a:rPr>
              <a:t>In the realm of process management, there exists a method that aids in examining business processes using event logs. This technique leads to enhanced efficiency, effectiveness, and compliance by providing valuable insights. In the realm of process management, there exists a method that aids in examining business processes using event logs. This technique leads to enhanced efficiency, effectiveness, and compliance by providing valuable </a:t>
            </a:r>
          </a:p>
          <a:p>
            <a:pPr marL="0" indent="0">
              <a:buNone/>
            </a:pPr>
            <a:r>
              <a:rPr lang="en-US" sz="1600" b="0" i="0" dirty="0">
                <a:solidFill>
                  <a:srgbClr val="FFFFFF"/>
                </a:solidFill>
                <a:effectLst/>
              </a:rPr>
              <a:t>insights.</a:t>
            </a:r>
            <a:endParaRPr lang="en-US" sz="2400" b="1" dirty="0"/>
          </a:p>
        </p:txBody>
      </p:sp>
      <p:sp>
        <p:nvSpPr>
          <p:cNvPr id="5" name="TextBox 4">
            <a:extLst>
              <a:ext uri="{FF2B5EF4-FFF2-40B4-BE49-F238E27FC236}">
                <a16:creationId xmlns:a16="http://schemas.microsoft.com/office/drawing/2014/main" id="{44222FAA-0015-FCE7-586C-B1A8662B2E39}"/>
              </a:ext>
            </a:extLst>
          </p:cNvPr>
          <p:cNvSpPr txBox="1"/>
          <p:nvPr/>
        </p:nvSpPr>
        <p:spPr>
          <a:xfrm>
            <a:off x="199506" y="1160890"/>
            <a:ext cx="11560473" cy="5570756"/>
          </a:xfrm>
          <a:prstGeom prst="rect">
            <a:avLst/>
          </a:prstGeom>
          <a:noFill/>
        </p:spPr>
        <p:txBody>
          <a:bodyPr wrap="square">
            <a:spAutoFit/>
          </a:bodyPr>
          <a:lstStyle/>
          <a:p>
            <a:r>
              <a:rPr lang="en-IN" altLang="en-US" sz="2400" dirty="0" err="1">
                <a:latin typeface="Times New Roman" panose="02020603050405020304" pitchFamily="18" charset="0"/>
                <a:cs typeface="Times New Roman" panose="02020603050405020304" pitchFamily="18" charset="0"/>
                <a:sym typeface="+mn-ea"/>
              </a:rPr>
              <a:t>Celonis</a:t>
            </a:r>
            <a:r>
              <a:rPr lang="en-IN" altLang="en-US" sz="2400" dirty="0">
                <a:latin typeface="Times New Roman" panose="02020603050405020304" pitchFamily="18" charset="0"/>
                <a:cs typeface="Times New Roman" panose="02020603050405020304" pitchFamily="18" charset="0"/>
                <a:sym typeface="+mn-ea"/>
              </a:rPr>
              <a:t> has 5 different categories of components.</a:t>
            </a:r>
          </a:p>
          <a:p>
            <a:pPr marL="342900" indent="-342900">
              <a:buFont typeface="Arial" panose="020B0604020202020204" pitchFamily="34" charset="0"/>
              <a:buChar char="•"/>
            </a:pPr>
            <a:r>
              <a:rPr lang="en-US" sz="2200" b="1" i="0" dirty="0">
                <a:solidFill>
                  <a:srgbClr val="292828"/>
                </a:solidFill>
                <a:effectLst/>
                <a:latin typeface="Times New Roman" panose="02020603050405020304" pitchFamily="18" charset="0"/>
                <a:cs typeface="Times New Roman" panose="02020603050405020304" pitchFamily="18" charset="0"/>
              </a:rPr>
              <a:t>Process Components: </a:t>
            </a:r>
            <a:r>
              <a:rPr lang="en-US" sz="2200" b="0" i="0" dirty="0">
                <a:solidFill>
                  <a:srgbClr val="292828"/>
                </a:solidFill>
                <a:effectLst/>
                <a:latin typeface="Times New Roman" panose="02020603050405020304" pitchFamily="18" charset="0"/>
                <a:cs typeface="Times New Roman" panose="02020603050405020304" pitchFamily="18" charset="0"/>
              </a:rPr>
              <a:t>Visualize your activities</a:t>
            </a:r>
          </a:p>
          <a:p>
            <a:r>
              <a:rPr lang="en-US" sz="2200" dirty="0">
                <a:solidFill>
                  <a:srgbClr val="292828"/>
                </a:solidFill>
                <a:latin typeface="Times New Roman" panose="02020603050405020304" pitchFamily="18" charset="0"/>
                <a:cs typeface="Times New Roman" panose="02020603050405020304" pitchFamily="18" charset="0"/>
              </a:rPr>
              <a:t>	</a:t>
            </a:r>
            <a:r>
              <a:rPr lang="en-US" sz="2200" b="0" i="0" dirty="0">
                <a:solidFill>
                  <a:srgbClr val="292828"/>
                </a:solidFill>
                <a:effectLst/>
                <a:latin typeface="Times New Roman" panose="02020603050405020304" pitchFamily="18" charset="0"/>
                <a:cs typeface="Times New Roman" panose="02020603050405020304" pitchFamily="18" charset="0"/>
              </a:rPr>
              <a:t> and the way processes flow through them.</a:t>
            </a:r>
          </a:p>
          <a:p>
            <a:endParaRPr lang="en-US" altLang="en-US" sz="2200" dirty="0">
              <a:solidFill>
                <a:srgbClr val="292828"/>
              </a:solidFill>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US" sz="2200" b="1" i="0" dirty="0">
                <a:solidFill>
                  <a:srgbClr val="292828"/>
                </a:solidFill>
                <a:effectLst/>
                <a:latin typeface="Times New Roman" panose="02020603050405020304" pitchFamily="18" charset="0"/>
                <a:cs typeface="Times New Roman" panose="02020603050405020304" pitchFamily="18" charset="0"/>
              </a:rPr>
              <a:t>Charts and Tables: </a:t>
            </a:r>
            <a:r>
              <a:rPr lang="en-US" sz="2200" b="0" i="0" dirty="0">
                <a:solidFill>
                  <a:srgbClr val="292828"/>
                </a:solidFill>
                <a:effectLst/>
                <a:latin typeface="Times New Roman" panose="02020603050405020304" pitchFamily="18" charset="0"/>
                <a:cs typeface="Times New Roman" panose="02020603050405020304" pitchFamily="18" charset="0"/>
              </a:rPr>
              <a:t>Organize your data by </a:t>
            </a:r>
          </a:p>
          <a:p>
            <a:pPr algn="just"/>
            <a:r>
              <a:rPr lang="en-US" sz="2200" dirty="0">
                <a:solidFill>
                  <a:srgbClr val="292828"/>
                </a:solidFill>
                <a:latin typeface="Times New Roman" panose="02020603050405020304" pitchFamily="18" charset="0"/>
                <a:cs typeface="Times New Roman" panose="02020603050405020304" pitchFamily="18" charset="0"/>
              </a:rPr>
              <a:t>	</a:t>
            </a:r>
            <a:r>
              <a:rPr lang="en-US" sz="2200" b="0" i="0" dirty="0">
                <a:solidFill>
                  <a:srgbClr val="292828"/>
                </a:solidFill>
                <a:effectLst/>
                <a:latin typeface="Times New Roman" panose="02020603050405020304" pitchFamily="18" charset="0"/>
                <a:cs typeface="Times New Roman" panose="02020603050405020304" pitchFamily="18" charset="0"/>
              </a:rPr>
              <a:t>plotting it or grouping, segmenting, and </a:t>
            </a:r>
          </a:p>
          <a:p>
            <a:pPr algn="just"/>
            <a:r>
              <a:rPr lang="en-US" sz="2200" dirty="0">
                <a:solidFill>
                  <a:srgbClr val="292828"/>
                </a:solidFill>
                <a:latin typeface="Times New Roman" panose="02020603050405020304" pitchFamily="18" charset="0"/>
                <a:cs typeface="Times New Roman" panose="02020603050405020304" pitchFamily="18" charset="0"/>
              </a:rPr>
              <a:t>	</a:t>
            </a:r>
            <a:r>
              <a:rPr lang="en-US" sz="2200" b="0" i="0" dirty="0">
                <a:solidFill>
                  <a:srgbClr val="292828"/>
                </a:solidFill>
                <a:effectLst/>
                <a:latin typeface="Times New Roman" panose="02020603050405020304" pitchFamily="18" charset="0"/>
                <a:cs typeface="Times New Roman" panose="02020603050405020304" pitchFamily="18" charset="0"/>
              </a:rPr>
              <a:t>arranging it in various formats such as </a:t>
            </a:r>
          </a:p>
          <a:p>
            <a:pPr algn="just"/>
            <a:r>
              <a:rPr lang="en-US" sz="2200" dirty="0">
                <a:solidFill>
                  <a:srgbClr val="292828"/>
                </a:solidFill>
                <a:latin typeface="Times New Roman" panose="02020603050405020304" pitchFamily="18" charset="0"/>
                <a:cs typeface="Times New Roman" panose="02020603050405020304" pitchFamily="18" charset="0"/>
              </a:rPr>
              <a:t>	</a:t>
            </a:r>
            <a:r>
              <a:rPr lang="en-US" sz="2200" b="0" i="0" dirty="0">
                <a:solidFill>
                  <a:srgbClr val="292828"/>
                </a:solidFill>
                <a:effectLst/>
                <a:latin typeface="Times New Roman" panose="02020603050405020304" pitchFamily="18" charset="0"/>
                <a:cs typeface="Times New Roman" panose="02020603050405020304" pitchFamily="18" charset="0"/>
              </a:rPr>
              <a:t>OLAP Tables, Pivot Tables, and World Maps</a:t>
            </a:r>
            <a:r>
              <a:rPr lang="en-US" sz="2200" b="0" i="0" dirty="0">
                <a:solidFill>
                  <a:srgbClr val="292828"/>
                </a:solidFill>
                <a:effectLst/>
              </a:rPr>
              <a:t>.</a:t>
            </a:r>
          </a:p>
          <a:p>
            <a:pPr marL="342900" indent="-342900" algn="just">
              <a:buFont typeface="Arial" panose="020B0604020202020204" pitchFamily="34" charset="0"/>
              <a:buChar char="•"/>
            </a:pPr>
            <a:endParaRPr lang="en-US" altLang="en-US" sz="2200" dirty="0">
              <a:solidFill>
                <a:srgbClr val="292828"/>
              </a:solidFill>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US" sz="2200" b="1" i="0" dirty="0">
                <a:solidFill>
                  <a:srgbClr val="292828"/>
                </a:solidFill>
                <a:effectLst/>
                <a:latin typeface="Times New Roman" panose="02020603050405020304" pitchFamily="18" charset="0"/>
                <a:cs typeface="Times New Roman" panose="02020603050405020304" pitchFamily="18" charset="0"/>
              </a:rPr>
              <a:t>Selection Components: </a:t>
            </a:r>
            <a:r>
              <a:rPr lang="en-US" sz="2200" i="0" dirty="0">
                <a:solidFill>
                  <a:srgbClr val="292828"/>
                </a:solidFill>
                <a:effectLst/>
                <a:latin typeface="Times New Roman" panose="02020603050405020304" pitchFamily="18" charset="0"/>
                <a:cs typeface="Times New Roman" panose="02020603050405020304" pitchFamily="18" charset="0"/>
              </a:rPr>
              <a:t>Helps the user Create Selections.</a:t>
            </a:r>
          </a:p>
          <a:p>
            <a:pPr marL="342900" indent="-342900" algn="just">
              <a:buFont typeface="Arial" panose="020B0604020202020204" pitchFamily="34" charset="0"/>
              <a:buChar char="•"/>
            </a:pPr>
            <a:endParaRPr lang="en-US" altLang="en-US" sz="2200" dirty="0">
              <a:solidFill>
                <a:srgbClr val="292828"/>
              </a:solidFill>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IN" altLang="en-US" sz="2200" b="1" dirty="0">
                <a:latin typeface="Times New Roman" panose="02020603050405020304" pitchFamily="18" charset="0"/>
                <a:cs typeface="Times New Roman" panose="02020603050405020304" pitchFamily="18" charset="0"/>
                <a:sym typeface="+mn-ea"/>
              </a:rPr>
              <a:t>Single KPI Components</a:t>
            </a:r>
            <a:r>
              <a:rPr lang="en-US" altLang="en-US" sz="2200" b="1" dirty="0">
                <a:solidFill>
                  <a:srgbClr val="292828"/>
                </a:solidFill>
                <a:latin typeface="Times New Roman" panose="02020603050405020304" pitchFamily="18" charset="0"/>
                <a:cs typeface="Times New Roman" panose="02020603050405020304" pitchFamily="18" charset="0"/>
                <a:sym typeface="+mn-ea"/>
              </a:rPr>
              <a:t>: </a:t>
            </a:r>
            <a:r>
              <a:rPr lang="en-US" sz="2200" b="0" i="0" dirty="0">
                <a:solidFill>
                  <a:srgbClr val="292828"/>
                </a:solidFill>
                <a:effectLst/>
                <a:latin typeface="Times New Roman" panose="02020603050405020304" pitchFamily="18" charset="0"/>
                <a:cs typeface="Times New Roman" panose="02020603050405020304" pitchFamily="18" charset="0"/>
              </a:rPr>
              <a:t>Track your data according to a single KPI.( Key Performance Indicator).</a:t>
            </a:r>
          </a:p>
          <a:p>
            <a:pPr marL="342900" indent="-342900" algn="just">
              <a:buFont typeface="Arial" panose="020B0604020202020204" pitchFamily="34" charset="0"/>
              <a:buChar char="•"/>
            </a:pPr>
            <a:endParaRPr lang="en-US" altLang="en-US" sz="2200" dirty="0">
              <a:solidFill>
                <a:srgbClr val="292828"/>
              </a:solidFill>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US" sz="2200" b="1" i="0" dirty="0">
                <a:solidFill>
                  <a:srgbClr val="292828"/>
                </a:solidFill>
                <a:effectLst/>
                <a:latin typeface="Times New Roman" panose="02020603050405020304" pitchFamily="18" charset="0"/>
                <a:cs typeface="Times New Roman" panose="02020603050405020304" pitchFamily="18" charset="0"/>
              </a:rPr>
              <a:t>Design Components: </a:t>
            </a:r>
            <a:r>
              <a:rPr lang="en-US" sz="2200" i="0" dirty="0">
                <a:solidFill>
                  <a:srgbClr val="292828"/>
                </a:solidFill>
                <a:effectLst/>
                <a:latin typeface="Times New Roman" panose="02020603050405020304" pitchFamily="18" charset="0"/>
                <a:cs typeface="Times New Roman" panose="02020603050405020304" pitchFamily="18" charset="0"/>
              </a:rPr>
              <a:t>Create Design Element for your Analysis.</a:t>
            </a:r>
            <a:endParaRPr lang="en-IN" altLang="en-US" sz="2200" dirty="0">
              <a:sym typeface="+mn-ea"/>
            </a:endParaRPr>
          </a:p>
          <a:p>
            <a:pPr marL="342900" indent="-342900">
              <a:buFont typeface="Wingdings" panose="05000000000000000000" pitchFamily="2" charset="2"/>
              <a:buChar char="Ø"/>
            </a:pPr>
            <a:endParaRPr lang="en-US" sz="2400" dirty="0">
              <a:solidFill>
                <a:srgbClr val="FFFFFF"/>
              </a:solidFill>
              <a:latin typeface="Times New Roman" panose="02020603050405020304" pitchFamily="18" charset="0"/>
              <a:cs typeface="Times New Roman" panose="02020603050405020304" pitchFamily="18" charset="0"/>
            </a:endParaRPr>
          </a:p>
        </p:txBody>
      </p:sp>
      <p:pic>
        <p:nvPicPr>
          <p:cNvPr id="4" name="Picture 3" descr="A diagram of components&#10;&#10;Description automatically generated">
            <a:extLst>
              <a:ext uri="{FF2B5EF4-FFF2-40B4-BE49-F238E27FC236}">
                <a16:creationId xmlns:a16="http://schemas.microsoft.com/office/drawing/2014/main" id="{79335C00-72CB-700D-6C25-5CE30267F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316" y="1160890"/>
            <a:ext cx="4397663" cy="3587573"/>
          </a:xfrm>
          <a:prstGeom prst="rect">
            <a:avLst/>
          </a:prstGeom>
        </p:spPr>
      </p:pic>
    </p:spTree>
    <p:extLst>
      <p:ext uri="{BB962C8B-B14F-4D97-AF65-F5344CB8AC3E}">
        <p14:creationId xmlns:p14="http://schemas.microsoft.com/office/powerpoint/2010/main" val="2465158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710"/>
            <a:ext cx="12192000" cy="714892"/>
          </a:xfrm>
        </p:spPr>
        <p:txBody>
          <a:bodyPr/>
          <a:lstStyle/>
          <a:p>
            <a:pPr algn="ctr"/>
            <a:r>
              <a:rPr lang="en-US" dirty="0"/>
              <a:t>PQL</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6" y="1097279"/>
            <a:ext cx="11759256" cy="5394960"/>
          </a:xfrm>
        </p:spPr>
        <p:txBody>
          <a:bodyPr>
            <a:noAutofit/>
          </a:bodyPr>
          <a:lstStyle/>
          <a:p>
            <a:pPr marL="0" indent="0">
              <a:buNone/>
            </a:pPr>
            <a:r>
              <a:rPr lang="en-US" sz="1600" b="0" i="0" dirty="0">
                <a:solidFill>
                  <a:srgbClr val="FFFFFF"/>
                </a:solidFill>
                <a:effectLst/>
              </a:rPr>
              <a:t>In the realm of process management, there exists a method that aids in examining business processes using event logs. This technique leads to enhanced efficiency, effectiveness, and compliance by providing valuable insights. In the realm of process management, there exists a method that aids in examining business processes using event logs. This technique leads to enhanced efficiency, effectiveness, and compliance by providing valuable </a:t>
            </a:r>
          </a:p>
          <a:p>
            <a:pPr marL="0" indent="0">
              <a:buNone/>
            </a:pPr>
            <a:r>
              <a:rPr lang="en-US" sz="1600" b="0" i="0" dirty="0">
                <a:solidFill>
                  <a:srgbClr val="FFFFFF"/>
                </a:solidFill>
                <a:effectLst/>
              </a:rPr>
              <a:t>insights.</a:t>
            </a:r>
            <a:endParaRPr lang="en-US" sz="2400" b="1" dirty="0"/>
          </a:p>
        </p:txBody>
      </p:sp>
      <p:sp>
        <p:nvSpPr>
          <p:cNvPr id="5" name="TextBox 4">
            <a:extLst>
              <a:ext uri="{FF2B5EF4-FFF2-40B4-BE49-F238E27FC236}">
                <a16:creationId xmlns:a16="http://schemas.microsoft.com/office/drawing/2014/main" id="{44222FAA-0015-FCE7-586C-B1A8662B2E39}"/>
              </a:ext>
            </a:extLst>
          </p:cNvPr>
          <p:cNvSpPr txBox="1"/>
          <p:nvPr/>
        </p:nvSpPr>
        <p:spPr>
          <a:xfrm>
            <a:off x="199506" y="1160890"/>
            <a:ext cx="11560473" cy="5016758"/>
          </a:xfrm>
          <a:prstGeom prst="rect">
            <a:avLst/>
          </a:prstGeom>
          <a:noFill/>
        </p:spPr>
        <p:txBody>
          <a:bodyPr wrap="square">
            <a:spAutoFit/>
          </a:bodyPr>
          <a:lstStyle/>
          <a:p>
            <a:pPr marL="342900" indent="-342900" algn="just">
              <a:buFont typeface="Wingdings" panose="05000000000000000000" pitchFamily="2" charset="2"/>
              <a:buChar char="Ø"/>
            </a:pPr>
            <a:r>
              <a:rPr lang="en-US" sz="2200" b="1" i="0" dirty="0">
                <a:solidFill>
                  <a:srgbClr val="292828"/>
                </a:solidFill>
                <a:effectLst/>
                <a:latin typeface="Times New Roman" panose="02020603050405020304" pitchFamily="18" charset="0"/>
                <a:cs typeface="Times New Roman" panose="02020603050405020304" pitchFamily="18" charset="0"/>
              </a:rPr>
              <a:t>Process Query Language</a:t>
            </a:r>
          </a:p>
          <a:p>
            <a:pPr algn="just"/>
            <a:endParaRPr lang="en-IN" altLang="en-US" sz="2200" dirty="0">
              <a:sym typeface="+mn-ea"/>
            </a:endParaRPr>
          </a:p>
          <a:p>
            <a:pPr marL="342900" indent="-342900" algn="just">
              <a:buFont typeface="Wingdings" panose="05000000000000000000" pitchFamily="2" charset="2"/>
              <a:buChar char="Ø"/>
            </a:pPr>
            <a:r>
              <a:rPr lang="en-US" sz="2200" b="0" i="0" dirty="0">
                <a:solidFill>
                  <a:srgbClr val="292828"/>
                </a:solidFill>
                <a:effectLst/>
                <a:latin typeface="Times New Roman" panose="02020603050405020304" pitchFamily="18" charset="0"/>
                <a:cs typeface="Times New Roman" panose="02020603050405020304" pitchFamily="18" charset="0"/>
              </a:rPr>
              <a:t>Process mining relies heavily on PQL as a crucial element</a:t>
            </a:r>
            <a:r>
              <a:rPr lang="en-US" sz="2200" b="0" i="0" dirty="0">
                <a:solidFill>
                  <a:srgbClr val="292828"/>
                </a:solidFill>
                <a:effectLst/>
              </a:rPr>
              <a:t>.</a:t>
            </a:r>
          </a:p>
          <a:p>
            <a:pPr marL="342900" indent="-342900" algn="just">
              <a:buFont typeface="Wingdings" panose="05000000000000000000" pitchFamily="2" charset="2"/>
              <a:buChar char="Ø"/>
            </a:pPr>
            <a:endParaRPr lang="en-US" sz="2200" dirty="0">
              <a:solidFill>
                <a:srgbClr val="292828"/>
              </a:solidFill>
            </a:endParaRPr>
          </a:p>
          <a:p>
            <a:pPr marL="342900" indent="-342900" algn="just">
              <a:buFont typeface="Wingdings" panose="05000000000000000000" pitchFamily="2" charset="2"/>
              <a:buChar char="Ø"/>
            </a:pPr>
            <a:r>
              <a:rPr lang="en-US" sz="2200" b="0" i="0" dirty="0">
                <a:solidFill>
                  <a:srgbClr val="292828"/>
                </a:solidFill>
                <a:effectLst/>
                <a:latin typeface="Times New Roman" panose="02020603050405020304" pitchFamily="18" charset="0"/>
                <a:cs typeface="Times New Roman" panose="02020603050405020304" pitchFamily="18" charset="0"/>
              </a:rPr>
              <a:t>The SQL differs from it in various ways. It has been created to meet specific needs and when presented with a question, it processes the information and provides a meaningful response.</a:t>
            </a:r>
            <a:endParaRPr lang="en-US" sz="2200" dirty="0">
              <a:solidFill>
                <a:srgbClr val="292828"/>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200" b="0" i="0" dirty="0">
              <a:solidFill>
                <a:srgbClr val="292828"/>
              </a:solidFill>
              <a:effectLst/>
            </a:endParaRPr>
          </a:p>
          <a:p>
            <a:pPr marL="342900" indent="-342900" algn="just">
              <a:buFont typeface="Wingdings" panose="05000000000000000000" pitchFamily="2" charset="2"/>
              <a:buChar char="Ø"/>
            </a:pPr>
            <a:r>
              <a:rPr lang="en-US" sz="2000" dirty="0">
                <a:solidFill>
                  <a:srgbClr val="292828"/>
                </a:solidFill>
                <a:latin typeface="Times New Roman" panose="02020603050405020304" pitchFamily="18" charset="0"/>
                <a:cs typeface="Times New Roman" panose="02020603050405020304" pitchFamily="18" charset="0"/>
              </a:rPr>
              <a:t>These 5 are Goals of PQL.</a:t>
            </a:r>
          </a:p>
          <a:p>
            <a:pPr algn="just"/>
            <a:endParaRPr lang="en-US" sz="2400" b="0" i="0" dirty="0">
              <a:solidFill>
                <a:srgbClr val="292828"/>
              </a:solidFill>
              <a:effectLst/>
            </a:endParaRPr>
          </a:p>
          <a:p>
            <a:pPr marL="342900" indent="-342900" algn="just">
              <a:buFont typeface="Wingdings" panose="05000000000000000000" pitchFamily="2" charset="2"/>
              <a:buChar char="Ø"/>
            </a:pPr>
            <a:endParaRPr lang="en-US" sz="2400" dirty="0">
              <a:solidFill>
                <a:srgbClr val="292828"/>
              </a:solidFill>
            </a:endParaRPr>
          </a:p>
          <a:p>
            <a:pPr marL="342900" indent="-342900" algn="just">
              <a:buFont typeface="Wingdings" panose="05000000000000000000" pitchFamily="2" charset="2"/>
              <a:buChar char="Ø"/>
            </a:pPr>
            <a:endParaRPr lang="en-US" sz="2400" b="0" i="0" dirty="0">
              <a:solidFill>
                <a:srgbClr val="292828"/>
              </a:solidFill>
              <a:effectLst/>
            </a:endParaRPr>
          </a:p>
          <a:p>
            <a:pPr marL="342900" indent="-342900" algn="just">
              <a:buFont typeface="Wingdings" panose="05000000000000000000" pitchFamily="2" charset="2"/>
              <a:buChar char="Ø"/>
            </a:pPr>
            <a:endParaRPr lang="en-US" sz="2400" dirty="0">
              <a:solidFill>
                <a:srgbClr val="292828"/>
              </a:solidFill>
            </a:endParaRPr>
          </a:p>
          <a:p>
            <a:pPr algn="just"/>
            <a:endParaRPr lang="en-US" sz="2400" b="0" i="0" dirty="0">
              <a:solidFill>
                <a:srgbClr val="292828"/>
              </a:solidFill>
              <a:effectLst/>
            </a:endParaRPr>
          </a:p>
          <a:p>
            <a:pPr algn="just"/>
            <a:endParaRPr lang="en-US" altLang="en-US" sz="2400" dirty="0">
              <a:solidFill>
                <a:srgbClr val="292828"/>
              </a:solidFill>
              <a:latin typeface="Times New Roman" panose="02020603050405020304" pitchFamily="18" charset="0"/>
              <a:cs typeface="Times New Roman" panose="02020603050405020304" pitchFamily="18" charset="0"/>
              <a:sym typeface="+mn-ea"/>
            </a:endParaRPr>
          </a:p>
        </p:txBody>
      </p:sp>
      <p:pic>
        <p:nvPicPr>
          <p:cNvPr id="4" name="Picture 3" descr="A group of orange circles with black text&#10;&#10;Description automatically generated">
            <a:extLst>
              <a:ext uri="{FF2B5EF4-FFF2-40B4-BE49-F238E27FC236}">
                <a16:creationId xmlns:a16="http://schemas.microsoft.com/office/drawing/2014/main" id="{631635DE-8335-9888-3BFF-BCD620292F5C}"/>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286" y="4084650"/>
            <a:ext cx="9333696" cy="2092998"/>
          </a:xfrm>
          <a:prstGeom prst="rect">
            <a:avLst/>
          </a:prstGeom>
        </p:spPr>
      </p:pic>
    </p:spTree>
    <p:extLst>
      <p:ext uri="{BB962C8B-B14F-4D97-AF65-F5344CB8AC3E}">
        <p14:creationId xmlns:p14="http://schemas.microsoft.com/office/powerpoint/2010/main" val="2544736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06BF-EFBA-9A2E-2E88-A17407560FB3}"/>
              </a:ext>
            </a:extLst>
          </p:cNvPr>
          <p:cNvSpPr>
            <a:spLocks noGrp="1"/>
          </p:cNvSpPr>
          <p:nvPr>
            <p:ph type="title"/>
          </p:nvPr>
        </p:nvSpPr>
        <p:spPr/>
        <p:txBody>
          <a:bodyPr/>
          <a:lstStyle/>
          <a:p>
            <a:pPr algn="ctr"/>
            <a:r>
              <a:rPr lang="en-US" dirty="0"/>
              <a:t>PQL</a:t>
            </a:r>
            <a:endParaRPr lang="en-IN" dirty="0"/>
          </a:p>
        </p:txBody>
      </p:sp>
      <p:sp>
        <p:nvSpPr>
          <p:cNvPr id="3" name="Content Placeholder 2">
            <a:extLst>
              <a:ext uri="{FF2B5EF4-FFF2-40B4-BE49-F238E27FC236}">
                <a16:creationId xmlns:a16="http://schemas.microsoft.com/office/drawing/2014/main" id="{41171FC5-C7AC-63A6-D797-490AFDDB06FC}"/>
              </a:ext>
            </a:extLst>
          </p:cNvPr>
          <p:cNvSpPr>
            <a:spLocks noGrp="1"/>
          </p:cNvSpPr>
          <p:nvPr>
            <p:ph idx="1"/>
          </p:nvPr>
        </p:nvSpPr>
        <p:spPr/>
        <p:txBody>
          <a:bodyPr/>
          <a:lstStyle/>
          <a:p>
            <a:r>
              <a:rPr lang="en-US" sz="2400" dirty="0"/>
              <a:t>It's designed to enable users to interact with their process data in a powerful and flexible way, allowing them to uncover insights, identify bottlenecks, discover patterns, and optimize their processes.</a:t>
            </a:r>
          </a:p>
          <a:p>
            <a:r>
              <a:rPr lang="en-US" sz="2400" dirty="0" err="1">
                <a:effectLst/>
                <a:latin typeface="Times New Roman" panose="02020603050405020304" pitchFamily="18" charset="0"/>
                <a:ea typeface="Times New Roman" panose="02020603050405020304" pitchFamily="18" charset="0"/>
              </a:rPr>
              <a:t>Celonis</a:t>
            </a:r>
            <a:r>
              <a:rPr lang="en-US" sz="2400" dirty="0">
                <a:effectLst/>
                <a:latin typeface="Times New Roman" panose="02020603050405020304" pitchFamily="18" charset="0"/>
                <a:ea typeface="Times New Roman" panose="02020603050405020304" pitchFamily="18" charset="0"/>
              </a:rPr>
              <a:t> PQL provides a wide range of different operators which can be combined to answer complex business questions. The following list gives an overview of the most important classes of operators.</a:t>
            </a:r>
          </a:p>
          <a:p>
            <a:endParaRPr lang="en-IN" dirty="0"/>
          </a:p>
        </p:txBody>
      </p:sp>
      <p:pic>
        <p:nvPicPr>
          <p:cNvPr id="4" name="image15.jpeg">
            <a:extLst>
              <a:ext uri="{FF2B5EF4-FFF2-40B4-BE49-F238E27FC236}">
                <a16:creationId xmlns:a16="http://schemas.microsoft.com/office/drawing/2014/main" id="{A0B0E2D0-377C-C090-65FE-7C8270F641E3}"/>
              </a:ext>
            </a:extLst>
          </p:cNvPr>
          <p:cNvPicPr>
            <a:picLocks noChangeAspect="1"/>
          </p:cNvPicPr>
          <p:nvPr/>
        </p:nvPicPr>
        <p:blipFill>
          <a:blip r:embed="rId2" cstate="print"/>
          <a:stretch>
            <a:fillRect/>
          </a:stretch>
        </p:blipFill>
        <p:spPr>
          <a:xfrm>
            <a:off x="2504906" y="3429000"/>
            <a:ext cx="7182184" cy="2901820"/>
          </a:xfrm>
          <a:prstGeom prst="rect">
            <a:avLst/>
          </a:prstGeom>
        </p:spPr>
      </p:pic>
    </p:spTree>
    <p:extLst>
      <p:ext uri="{BB962C8B-B14F-4D97-AF65-F5344CB8AC3E}">
        <p14:creationId xmlns:p14="http://schemas.microsoft.com/office/powerpoint/2010/main" val="4063828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643E-7552-803D-616D-AB5DA778A752}"/>
              </a:ext>
            </a:extLst>
          </p:cNvPr>
          <p:cNvSpPr>
            <a:spLocks noGrp="1"/>
          </p:cNvSpPr>
          <p:nvPr>
            <p:ph type="title"/>
          </p:nvPr>
        </p:nvSpPr>
        <p:spPr/>
        <p:txBody>
          <a:bodyPr/>
          <a:lstStyle/>
          <a:p>
            <a:pPr algn="ctr"/>
            <a:r>
              <a:rPr lang="en-US" dirty="0"/>
              <a:t> Real Time Applications</a:t>
            </a:r>
          </a:p>
        </p:txBody>
      </p:sp>
      <p:sp>
        <p:nvSpPr>
          <p:cNvPr id="4" name="Content Placeholder 3">
            <a:extLst>
              <a:ext uri="{FF2B5EF4-FFF2-40B4-BE49-F238E27FC236}">
                <a16:creationId xmlns:a16="http://schemas.microsoft.com/office/drawing/2014/main" id="{5CF7FE23-60C5-EC5C-4EE5-5C79291FC766}"/>
              </a:ext>
            </a:extLst>
          </p:cNvPr>
          <p:cNvSpPr>
            <a:spLocks noGrp="1"/>
          </p:cNvSpPr>
          <p:nvPr>
            <p:ph idx="1"/>
          </p:nvPr>
        </p:nvSpPr>
        <p:spPr/>
        <p:txBody>
          <a:bodyPr>
            <a:normAutofit/>
          </a:bodyPr>
          <a:lstStyle/>
          <a:p>
            <a:pPr>
              <a:lnSpc>
                <a:spcPct val="100000"/>
              </a:lnSpc>
              <a:buFont typeface="Arial" panose="020B0604020202020204" pitchFamily="34" charset="0"/>
              <a:buChar char="•"/>
            </a:pPr>
            <a:r>
              <a:rPr lang="en-US" sz="2400" b="1" dirty="0"/>
              <a:t>Supply Chain Optimization: </a:t>
            </a:r>
            <a:r>
              <a:rPr lang="en-US" sz="2400" dirty="0"/>
              <a:t>Process mining has the ability to offer valuable insights into supply chain processes, allowing for the identification of delays, inefficiencies, and opportunities for optimization across procurement, production, and distribution.</a:t>
            </a:r>
          </a:p>
          <a:p>
            <a:pPr marL="0" indent="0">
              <a:lnSpc>
                <a:spcPct val="100000"/>
              </a:lnSpc>
              <a:buNone/>
            </a:pPr>
            <a:endParaRPr lang="en-US" sz="2400" dirty="0"/>
          </a:p>
          <a:p>
            <a:pPr>
              <a:lnSpc>
                <a:spcPct val="100000"/>
              </a:lnSpc>
              <a:buFont typeface="Arial" panose="020B0604020202020204" pitchFamily="34" charset="0"/>
              <a:buChar char="•"/>
            </a:pPr>
            <a:r>
              <a:rPr lang="en-US" sz="2400" b="1" dirty="0"/>
              <a:t>Fraud Detection and Prevention: </a:t>
            </a:r>
            <a:r>
              <a:rPr lang="en-US" sz="2400" dirty="0"/>
              <a:t>Detect and prevent fraudulent activities by identifying anomalies and suspicious patterns in real-time transaction data.</a:t>
            </a:r>
          </a:p>
          <a:p>
            <a:pPr>
              <a:lnSpc>
                <a:spcPct val="100000"/>
              </a:lnSpc>
            </a:pPr>
            <a:endParaRPr lang="en-US" sz="2400" b="1" dirty="0"/>
          </a:p>
          <a:p>
            <a:pPr>
              <a:lnSpc>
                <a:spcPct val="100000"/>
              </a:lnSpc>
              <a:buFont typeface="Arial" panose="020B0604020202020204" pitchFamily="34" charset="0"/>
              <a:buChar char="•"/>
            </a:pPr>
            <a:r>
              <a:rPr lang="en-US" sz="2400" b="1" dirty="0"/>
              <a:t>Health Process Analysis: </a:t>
            </a:r>
            <a:r>
              <a:rPr lang="en-US" sz="2400" i="0" dirty="0">
                <a:effectLst/>
              </a:rPr>
              <a:t>This enables them to streamline patient journeys, optimize clinical practices, allocate resources efficiently, ensure accurate billing, enhance medication safety, improve emergency department operations, comply with regulations, and foster continuous improvement in their processes</a:t>
            </a:r>
            <a:r>
              <a:rPr lang="en-US" sz="2800" i="0" dirty="0">
                <a:effectLst/>
              </a:rPr>
              <a:t>.</a:t>
            </a:r>
            <a:endParaRPr lang="en-US" dirty="0"/>
          </a:p>
        </p:txBody>
      </p:sp>
    </p:spTree>
    <p:extLst>
      <p:ext uri="{BB962C8B-B14F-4D97-AF65-F5344CB8AC3E}">
        <p14:creationId xmlns:p14="http://schemas.microsoft.com/office/powerpoint/2010/main" val="2311427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643E-7552-803D-616D-AB5DA778A752}"/>
              </a:ext>
            </a:extLst>
          </p:cNvPr>
          <p:cNvSpPr>
            <a:spLocks noGrp="1"/>
          </p:cNvSpPr>
          <p:nvPr>
            <p:ph type="title"/>
          </p:nvPr>
        </p:nvSpPr>
        <p:spPr/>
        <p:txBody>
          <a:bodyPr/>
          <a:lstStyle/>
          <a:p>
            <a:pPr algn="ctr"/>
            <a:r>
              <a:rPr lang="en-US" dirty="0"/>
              <a:t> Real Time Applications</a:t>
            </a:r>
          </a:p>
        </p:txBody>
      </p:sp>
      <p:sp>
        <p:nvSpPr>
          <p:cNvPr id="4" name="Content Placeholder 3">
            <a:extLst>
              <a:ext uri="{FF2B5EF4-FFF2-40B4-BE49-F238E27FC236}">
                <a16:creationId xmlns:a16="http://schemas.microsoft.com/office/drawing/2014/main" id="{5CF7FE23-60C5-EC5C-4EE5-5C79291FC766}"/>
              </a:ext>
            </a:extLst>
          </p:cNvPr>
          <p:cNvSpPr>
            <a:spLocks noGrp="1"/>
          </p:cNvSpPr>
          <p:nvPr>
            <p:ph idx="1"/>
          </p:nvPr>
        </p:nvSpPr>
        <p:spPr/>
        <p:txBody>
          <a:bodyPr>
            <a:normAutofit/>
          </a:bodyPr>
          <a:lstStyle/>
          <a:p>
            <a:pPr>
              <a:buFont typeface="Arial" panose="020B0604020202020204" pitchFamily="34" charset="0"/>
              <a:buChar char="•"/>
            </a:pPr>
            <a:endParaRPr lang="en-US" sz="2400" b="1" dirty="0"/>
          </a:p>
          <a:p>
            <a:pPr>
              <a:buFont typeface="Arial" panose="020B0604020202020204" pitchFamily="34" charset="0"/>
              <a:buChar char="•"/>
            </a:pPr>
            <a:endParaRPr lang="en-US" sz="2400" b="1" dirty="0"/>
          </a:p>
          <a:p>
            <a:pPr>
              <a:buFont typeface="Arial" panose="020B0604020202020204" pitchFamily="34" charset="0"/>
              <a:buChar char="•"/>
            </a:pPr>
            <a:r>
              <a:rPr lang="en-US" sz="2400" b="1" dirty="0"/>
              <a:t>Audit and Control: </a:t>
            </a:r>
            <a:r>
              <a:rPr lang="en-US" sz="2400" dirty="0"/>
              <a:t>Process mining has the ability to offer valuable insights into supply chain processes, allowing for the identification of delays, inefficiencies, and opportunities for optimization across procurement, production, and distribution.</a:t>
            </a:r>
          </a:p>
          <a:p>
            <a:endParaRPr lang="en-US" sz="2400" b="1" dirty="0"/>
          </a:p>
          <a:p>
            <a:pPr>
              <a:buFont typeface="Arial" panose="020B0604020202020204" pitchFamily="34" charset="0"/>
              <a:buChar char="•"/>
            </a:pPr>
            <a:r>
              <a:rPr lang="en-US" sz="2400" b="1" dirty="0"/>
              <a:t>IT Service Management: </a:t>
            </a:r>
            <a:r>
              <a:rPr lang="en-US" sz="2400" dirty="0"/>
              <a:t>Utilizing process mining, IT service management processes like incident management and problem resolution can be analyzed. This analysis aims to enhance response times, minimize downtime, and improve the overall quality of IT services</a:t>
            </a:r>
            <a:r>
              <a:rPr lang="en-US" sz="2400" b="1" dirty="0"/>
              <a:t>.</a:t>
            </a:r>
          </a:p>
        </p:txBody>
      </p:sp>
    </p:spTree>
    <p:extLst>
      <p:ext uri="{BB962C8B-B14F-4D97-AF65-F5344CB8AC3E}">
        <p14:creationId xmlns:p14="http://schemas.microsoft.com/office/powerpoint/2010/main" val="178754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pPr algn="ctr"/>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643E-7552-803D-616D-AB5DA778A752}"/>
              </a:ext>
            </a:extLst>
          </p:cNvPr>
          <p:cNvSpPr>
            <a:spLocks noGrp="1"/>
          </p:cNvSpPr>
          <p:nvPr>
            <p:ph type="title"/>
          </p:nvPr>
        </p:nvSpPr>
        <p:spPr/>
        <p:txBody>
          <a:bodyPr/>
          <a:lstStyle/>
          <a:p>
            <a:pPr algn="ctr"/>
            <a:r>
              <a:rPr lang="en-US" dirty="0"/>
              <a:t> Learning Outcomes</a:t>
            </a:r>
          </a:p>
        </p:txBody>
      </p:sp>
      <p:sp>
        <p:nvSpPr>
          <p:cNvPr id="4" name="Content Placeholder 3">
            <a:extLst>
              <a:ext uri="{FF2B5EF4-FFF2-40B4-BE49-F238E27FC236}">
                <a16:creationId xmlns:a16="http://schemas.microsoft.com/office/drawing/2014/main" id="{5CF7FE23-60C5-EC5C-4EE5-5C79291FC766}"/>
              </a:ext>
            </a:extLst>
          </p:cNvPr>
          <p:cNvSpPr>
            <a:spLocks noGrp="1"/>
          </p:cNvSpPr>
          <p:nvPr>
            <p:ph idx="1"/>
          </p:nvPr>
        </p:nvSpPr>
        <p:spPr>
          <a:xfrm>
            <a:off x="1" y="1097279"/>
            <a:ext cx="11553244" cy="5394960"/>
          </a:xfrm>
        </p:spPr>
        <p:txBody>
          <a:bodyPr>
            <a:normAutofit/>
          </a:bodyPr>
          <a:lstStyle/>
          <a:p>
            <a:pPr marL="0" marR="0" indent="0" algn="just">
              <a:spcBef>
                <a:spcPts val="0"/>
              </a:spcBef>
              <a:spcAft>
                <a:spcPts val="0"/>
              </a:spcAft>
              <a:buNone/>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Upon finishing this Training Track, </a:t>
            </a:r>
            <a:r>
              <a:rPr lang="en-US" sz="2400" kern="100" dirty="0">
                <a:ea typeface="Calibri" panose="020F0502020204030204" pitchFamily="34" charset="0"/>
              </a:rPr>
              <a:t>we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will have the capability to:</a:t>
            </a:r>
            <a:endParaRPr lang="en-US" sz="2400" kern="100" dirty="0">
              <a:effectLst/>
              <a:latin typeface="Consolas" panose="020B0609020204030204" pitchFamily="49"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kern="100" dirty="0">
              <a:effectLst/>
              <a:latin typeface="Consolas" panose="020B0609020204030204" pitchFamily="49" charset="0"/>
              <a:ea typeface="Calibri" panose="020F0502020204030204" pitchFamily="34" charset="0"/>
              <a:cs typeface="Times New Roman" panose="02020603050405020304" pitchFamily="18" charset="0"/>
            </a:endParaRPr>
          </a:p>
          <a:p>
            <a:pPr marR="0" lvl="1" algn="just">
              <a:spcBef>
                <a:spcPts val="0"/>
              </a:spcBef>
              <a:spcAft>
                <a:spcPts val="0"/>
              </a:spcAft>
              <a:buFont typeface="Arial" panose="020B0604020202020204" pitchFamily="34" charset="0"/>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Analyze process visualizations and utilize analyses.</a:t>
            </a:r>
            <a:endParaRPr lang="en-US" kern="100" dirty="0">
              <a:effectLst/>
              <a:latin typeface="Consolas" panose="020B0609020204030204" pitchFamily="49"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sz="2400" kern="100" dirty="0">
              <a:effectLst/>
              <a:latin typeface="Consolas" panose="020B0609020204030204" pitchFamily="49" charset="0"/>
              <a:ea typeface="Calibri" panose="020F0502020204030204" pitchFamily="34" charset="0"/>
              <a:cs typeface="Times New Roman" panose="02020603050405020304" pitchFamily="18" charset="0"/>
            </a:endParaRPr>
          </a:p>
          <a:p>
            <a:pPr marR="0" lvl="1" algn="just">
              <a:spcBef>
                <a:spcPts val="0"/>
              </a:spcBef>
              <a:spcAft>
                <a:spcPts val="0"/>
              </a:spcAft>
              <a:buFont typeface="Arial" panose="020B0604020202020204" pitchFamily="34" charset="0"/>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Store an analysis selection for future use and share it with your team.</a:t>
            </a:r>
            <a:endParaRPr lang="en-US" kern="100" dirty="0">
              <a:effectLst/>
              <a:latin typeface="Consolas" panose="020B0609020204030204" pitchFamily="49" charset="0"/>
              <a:ea typeface="Calibri" panose="020F0502020204030204" pitchFamily="34" charset="0"/>
              <a:cs typeface="Times New Roman" panose="02020603050405020304" pitchFamily="18" charset="0"/>
            </a:endParaRPr>
          </a:p>
          <a:p>
            <a:pPr marR="0" algn="just">
              <a:spcBef>
                <a:spcPts val="0"/>
              </a:spcBef>
              <a:spcAft>
                <a:spcPts val="0"/>
              </a:spcAft>
              <a:buFont typeface="Arial" panose="020B0604020202020204" pitchFamily="34" charset="0"/>
              <a:buChar char="•"/>
            </a:pPr>
            <a:endParaRPr lang="en-US" sz="2400" kern="100" dirty="0">
              <a:effectLst/>
              <a:latin typeface="Consolas" panose="020B0609020204030204" pitchFamily="49" charset="0"/>
              <a:ea typeface="Calibri" panose="020F0502020204030204" pitchFamily="34" charset="0"/>
              <a:cs typeface="Times New Roman" panose="02020603050405020304" pitchFamily="18" charset="0"/>
            </a:endParaRPr>
          </a:p>
          <a:p>
            <a:pPr marR="0" lvl="1" algn="just">
              <a:spcBef>
                <a:spcPts val="0"/>
              </a:spcBef>
              <a:spcAft>
                <a:spcPts val="0"/>
              </a:spcAft>
              <a:buFont typeface="Arial" panose="020B0604020202020204" pitchFamily="34" charset="0"/>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Execute fundamental tasks required for constructing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Celonis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analyses.</a:t>
            </a:r>
            <a:endParaRPr lang="en-US" kern="100" dirty="0">
              <a:effectLst/>
              <a:latin typeface="Consolas" panose="020B0609020204030204" pitchFamily="49" charset="0"/>
              <a:ea typeface="Calibri" panose="020F0502020204030204" pitchFamily="34" charset="0"/>
              <a:cs typeface="Times New Roman" panose="02020603050405020304" pitchFamily="18" charset="0"/>
            </a:endParaRPr>
          </a:p>
          <a:p>
            <a:pPr marR="0" algn="just">
              <a:spcBef>
                <a:spcPts val="0"/>
              </a:spcBef>
              <a:spcAft>
                <a:spcPts val="0"/>
              </a:spcAft>
              <a:buFont typeface="Arial" panose="020B0604020202020204" pitchFamily="34" charset="0"/>
              <a:buChar char="•"/>
            </a:pPr>
            <a:endParaRPr lang="en-US" sz="2400" kern="100" dirty="0">
              <a:effectLst/>
              <a:latin typeface="Consolas" panose="020B0609020204030204" pitchFamily="49" charset="0"/>
              <a:ea typeface="Calibri" panose="020F0502020204030204" pitchFamily="34" charset="0"/>
              <a:cs typeface="Times New Roman" panose="02020603050405020304" pitchFamily="18" charset="0"/>
            </a:endParaRPr>
          </a:p>
          <a:p>
            <a:pPr marR="0" lvl="1" algn="just">
              <a:spcBef>
                <a:spcPts val="0"/>
              </a:spcBef>
              <a:spcAft>
                <a:spcPts val="0"/>
              </a:spcAft>
              <a:buFont typeface="Arial" panose="020B0604020202020204" pitchFamily="34" charset="0"/>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Gain familiarity with Analysis Settings and Permissions.</a:t>
            </a:r>
            <a:endParaRPr lang="en-US" kern="100" dirty="0">
              <a:effectLst/>
              <a:latin typeface="Consolas" panose="020B0609020204030204" pitchFamily="49"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sz="2400" kern="100" dirty="0">
              <a:effectLst/>
              <a:latin typeface="Consolas" panose="020B0609020204030204" pitchFamily="49" charset="0"/>
              <a:ea typeface="Calibri" panose="020F0502020204030204" pitchFamily="34" charset="0"/>
              <a:cs typeface="Times New Roman" panose="02020603050405020304" pitchFamily="18" charset="0"/>
            </a:endParaRPr>
          </a:p>
          <a:p>
            <a:pPr marR="0" lvl="1" algn="just">
              <a:spcBef>
                <a:spcPts val="0"/>
              </a:spcBef>
              <a:spcAft>
                <a:spcPts val="0"/>
              </a:spcAft>
              <a:buFont typeface="Arial" panose="020B0604020202020204" pitchFamily="34" charset="0"/>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Apply your understanding of the theoretical principles behind Process Mining in practical situations.</a:t>
            </a:r>
            <a:endParaRPr lang="en-US" kern="1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32325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710"/>
            <a:ext cx="12192000" cy="714892"/>
          </a:xfrm>
        </p:spPr>
        <p:txBody>
          <a:bodyPr/>
          <a:lstStyle/>
          <a:p>
            <a:pPr algn="ctr"/>
            <a:r>
              <a:rPr lang="en-US" dirty="0"/>
              <a:t>Course Objective</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57200" indent="-457200"/>
            <a:r>
              <a:rPr lang="en-US" sz="2400" dirty="0"/>
              <a:t>Process Mining forms the foundation for the </a:t>
            </a:r>
            <a:r>
              <a:rPr lang="en-US" sz="2400" dirty="0" err="1"/>
              <a:t>Celonis</a:t>
            </a:r>
            <a:r>
              <a:rPr lang="en-US" sz="2400" dirty="0"/>
              <a:t> Execution Management System, enabling organizations to gain a comprehensive understanding of their primary business processes and identify concealed opportunities for value creation. By employing intelligent, automated measures to enhance performance, enterprises can unlock substantial financial gains worth hundreds of millions.</a:t>
            </a:r>
          </a:p>
          <a:p>
            <a:pPr marL="457200" indent="-457200"/>
            <a:endParaRPr lang="en-US" sz="2400" b="1" dirty="0"/>
          </a:p>
          <a:p>
            <a:pPr marL="457200" indent="-457200"/>
            <a:r>
              <a:rPr lang="en-US" sz="2400" dirty="0"/>
              <a:t>In the Course, you will be introduced to the essential analysis techniques used in process mining. Throughout the course, you will explore different algorithms for process discovery.</a:t>
            </a:r>
          </a:p>
          <a:p>
            <a:pPr marL="0" indent="0">
              <a:buNone/>
            </a:pPr>
            <a:endParaRPr lang="en-US" sz="2400" b="1"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710"/>
            <a:ext cx="12192000" cy="714892"/>
          </a:xfrm>
        </p:spPr>
        <p:txBody>
          <a:bodyPr/>
          <a:lstStyle/>
          <a:p>
            <a:pPr algn="ctr"/>
            <a:r>
              <a:rPr lang="en-US" dirty="0"/>
              <a:t>Introduction</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6" y="1097279"/>
            <a:ext cx="11992494" cy="5394960"/>
          </a:xfrm>
        </p:spPr>
        <p:txBody>
          <a:bodyPr>
            <a:noAutofit/>
          </a:bodyPr>
          <a:lstStyle/>
          <a:p>
            <a:pPr marL="0" indent="0">
              <a:buNone/>
            </a:pPr>
            <a:r>
              <a:rPr lang="en-US" sz="2000" b="1" dirty="0"/>
              <a:t>What is Process ?</a:t>
            </a:r>
          </a:p>
          <a:p>
            <a:pPr marL="0" indent="0">
              <a:buNone/>
            </a:pPr>
            <a:r>
              <a:rPr lang="en-US" sz="2000" b="0" i="0" dirty="0">
                <a:solidFill>
                  <a:srgbClr val="231F20"/>
                </a:solidFill>
                <a:effectLst/>
              </a:rPr>
              <a:t>A process can be defined as a sequence of interconnected actions or steps that are undertaken with the aim of attaining a specific objective.</a:t>
            </a:r>
            <a:endParaRPr lang="en-US" sz="2000" b="1" dirty="0"/>
          </a:p>
          <a:p>
            <a:pPr marL="0" indent="0">
              <a:buNone/>
            </a:pPr>
            <a:r>
              <a:rPr lang="en-US" sz="2000" b="1" dirty="0"/>
              <a:t>What is Process Mining ?</a:t>
            </a:r>
          </a:p>
          <a:p>
            <a:pPr marL="0" indent="0">
              <a:buNone/>
            </a:pPr>
            <a:r>
              <a:rPr lang="en-US" sz="2000" b="0" i="0" dirty="0">
                <a:solidFill>
                  <a:srgbClr val="231F20"/>
                </a:solidFill>
                <a:effectLst/>
              </a:rPr>
              <a:t>Process Mining is the merging of two fields: Data Science and Business Process Management. </a:t>
            </a:r>
            <a:r>
              <a:rPr lang="en-US" sz="2000" dirty="0"/>
              <a:t>Process mining is a set of techniques that use event logs from information systems to analyze, visualize, and improve business processes. It aims to uncover the actual flow of activities, decisions, and interactions within a process, helping organizations identify inefficiencies, bottlenecks, and opportunities for optimization.</a:t>
            </a:r>
            <a:endParaRPr lang="en-US" sz="2000" b="1" dirty="0"/>
          </a:p>
        </p:txBody>
      </p:sp>
      <p:pic>
        <p:nvPicPr>
          <p:cNvPr id="8" name="Picture 7" descr="A diagram of a cell&#10;&#10;Description automatically generated">
            <a:extLst>
              <a:ext uri="{FF2B5EF4-FFF2-40B4-BE49-F238E27FC236}">
                <a16:creationId xmlns:a16="http://schemas.microsoft.com/office/drawing/2014/main" id="{FEAFBC35-E26B-813C-7C62-2E270E6DC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078" y="3852895"/>
            <a:ext cx="8809844" cy="2332630"/>
          </a:xfrm>
          <a:prstGeom prst="rect">
            <a:avLst/>
          </a:prstGeom>
        </p:spPr>
      </p:pic>
    </p:spTree>
    <p:extLst>
      <p:ext uri="{BB962C8B-B14F-4D97-AF65-F5344CB8AC3E}">
        <p14:creationId xmlns:p14="http://schemas.microsoft.com/office/powerpoint/2010/main" val="423914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710"/>
            <a:ext cx="12192000" cy="714892"/>
          </a:xfrm>
        </p:spPr>
        <p:txBody>
          <a:bodyPr/>
          <a:lstStyle/>
          <a:p>
            <a:pPr algn="ctr"/>
            <a:r>
              <a:rPr lang="en-US" dirty="0"/>
              <a:t>Introduction</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6" y="1097279"/>
            <a:ext cx="11759256" cy="5394960"/>
          </a:xfrm>
        </p:spPr>
        <p:txBody>
          <a:bodyPr>
            <a:noAutofit/>
          </a:bodyPr>
          <a:lstStyle/>
          <a:p>
            <a:pPr marL="0" indent="0">
              <a:buNone/>
            </a:pPr>
            <a:r>
              <a:rPr lang="en-US" sz="1600" b="0" i="0" dirty="0">
                <a:solidFill>
                  <a:srgbClr val="FFFFFF"/>
                </a:solidFill>
                <a:effectLst/>
              </a:rPr>
              <a:t>In the realm of process management, there exists a method that aids in examining business processes using event logs. This technique leads to enhanced efficiency, effectiveness, and compliance by providing valuable insights. In the realm of process management, there exists a method that aids in examining business processes using event logs. This technique leads to enhanced efficiency, effectiveness, and compliance by providing valuable </a:t>
            </a:r>
          </a:p>
          <a:p>
            <a:pPr marL="0" indent="0">
              <a:buNone/>
            </a:pPr>
            <a:r>
              <a:rPr lang="en-US" sz="1600" b="0" i="0" dirty="0">
                <a:solidFill>
                  <a:srgbClr val="FFFFFF"/>
                </a:solidFill>
                <a:effectLst/>
              </a:rPr>
              <a:t>insights.</a:t>
            </a:r>
            <a:endParaRPr lang="en-US" sz="2400" b="1" dirty="0"/>
          </a:p>
        </p:txBody>
      </p:sp>
      <p:sp>
        <p:nvSpPr>
          <p:cNvPr id="5" name="TextBox 4">
            <a:extLst>
              <a:ext uri="{FF2B5EF4-FFF2-40B4-BE49-F238E27FC236}">
                <a16:creationId xmlns:a16="http://schemas.microsoft.com/office/drawing/2014/main" id="{44222FAA-0015-FCE7-586C-B1A8662B2E39}"/>
              </a:ext>
            </a:extLst>
          </p:cNvPr>
          <p:cNvSpPr txBox="1"/>
          <p:nvPr/>
        </p:nvSpPr>
        <p:spPr>
          <a:xfrm>
            <a:off x="199506" y="1160890"/>
            <a:ext cx="11560473" cy="4247317"/>
          </a:xfrm>
          <a:prstGeom prst="rect">
            <a:avLst/>
          </a:prstGeom>
          <a:noFill/>
        </p:spPr>
        <p:txBody>
          <a:bodyPr wrap="square">
            <a:spAutoFit/>
          </a:bodyPr>
          <a:lstStyle/>
          <a:p>
            <a:pPr marL="342900" indent="-342900">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In the realm of process management, there exists a method that aids in examining business processes using event logs. This technique leads to enhanced efficiency, effectiveness, and compliance by providing. </a:t>
            </a:r>
            <a:r>
              <a:rPr lang="en-US" b="0" i="0" dirty="0">
                <a:solidFill>
                  <a:srgbClr val="FFFFFF"/>
                </a:solidFill>
                <a:effectLst/>
              </a:rPr>
              <a:t>v</a:t>
            </a:r>
          </a:p>
          <a:p>
            <a:endParaRPr lang="en-US" b="0" i="0" dirty="0">
              <a:solidFill>
                <a:srgbClr val="FFFFFF"/>
              </a:solidFill>
              <a:effectLst/>
            </a:endParaRPr>
          </a:p>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Current processes can be visually represented in real-time by extracting information from event and transaction logs using efficient and dependable Modern Process Mining technolog</a:t>
            </a:r>
            <a:r>
              <a:rPr lang="en-US" sz="2400" dirty="0">
                <a:latin typeface="Times New Roman" panose="02020603050405020304" pitchFamily="18" charset="0"/>
                <a:cs typeface="Times New Roman" panose="02020603050405020304" pitchFamily="18" charset="0"/>
              </a:rPr>
              <a:t>y.</a:t>
            </a:r>
          </a:p>
          <a:p>
            <a:endParaRPr lang="en-US" dirty="0">
              <a:solidFill>
                <a:srgbClr val="FFFFFF"/>
              </a:solidFill>
            </a:endParaRPr>
          </a:p>
          <a:p>
            <a:pPr marL="342900" indent="-342900"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The real-world examples of process mining </a:t>
            </a:r>
            <a:r>
              <a:rPr lang="en-US" sz="2400" dirty="0">
                <a:latin typeface="Times New Roman" panose="02020603050405020304" pitchFamily="18" charset="0"/>
                <a:cs typeface="Times New Roman" panose="02020603050405020304" pitchFamily="18" charset="0"/>
              </a:rPr>
              <a:t> include procurement, order management, intelligent automation, digital transformation, KPI reporting, accounts, IT development, service management, logistics, and many more.</a:t>
            </a:r>
          </a:p>
          <a:p>
            <a:endParaRPr lang="en-US" dirty="0">
              <a:solidFill>
                <a:srgbClr val="FFFFFF"/>
              </a:solidFill>
            </a:endParaRPr>
          </a:p>
        </p:txBody>
      </p:sp>
    </p:spTree>
    <p:extLst>
      <p:ext uri="{BB962C8B-B14F-4D97-AF65-F5344CB8AC3E}">
        <p14:creationId xmlns:p14="http://schemas.microsoft.com/office/powerpoint/2010/main" val="339721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710"/>
            <a:ext cx="12192000" cy="714892"/>
          </a:xfrm>
        </p:spPr>
        <p:txBody>
          <a:bodyPr/>
          <a:lstStyle/>
          <a:p>
            <a:pPr algn="ctr"/>
            <a:r>
              <a:rPr lang="en-US" dirty="0"/>
              <a:t>Technology</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6" y="1097279"/>
            <a:ext cx="11759256" cy="5394960"/>
          </a:xfrm>
        </p:spPr>
        <p:txBody>
          <a:bodyPr>
            <a:noAutofit/>
          </a:bodyPr>
          <a:lstStyle/>
          <a:p>
            <a:r>
              <a:rPr lang="en-US" sz="2400" dirty="0"/>
              <a:t>Process Mining combines elements of data mining and business process management, utilizing a range of technologies from these domains.</a:t>
            </a:r>
          </a:p>
          <a:p>
            <a:pPr marL="0" indent="0">
              <a:buNone/>
            </a:pPr>
            <a:endParaRPr lang="en-US" sz="2400" dirty="0"/>
          </a:p>
          <a:p>
            <a:pPr marL="0" indent="0">
              <a:buNone/>
            </a:pPr>
            <a:r>
              <a:rPr lang="en-US" sz="2400" b="1" dirty="0"/>
              <a:t>Event Data Handling:   </a:t>
            </a:r>
          </a:p>
          <a:p>
            <a:pPr lvl="1">
              <a:buFont typeface="Arial" panose="020B0604020202020204" pitchFamily="34" charset="0"/>
              <a:buChar char="•"/>
            </a:pPr>
            <a:r>
              <a:rPr lang="en-US" b="1" dirty="0"/>
              <a:t>Enterprise: </a:t>
            </a:r>
            <a:r>
              <a:rPr lang="en-US" dirty="0"/>
              <a:t>Collecting data from systems. </a:t>
            </a:r>
            <a:r>
              <a:rPr lang="en-US" b="1" dirty="0"/>
              <a:t>  </a:t>
            </a:r>
          </a:p>
          <a:p>
            <a:pPr lvl="1">
              <a:buFont typeface="Arial" panose="020B0604020202020204" pitchFamily="34" charset="0"/>
              <a:buChar char="•"/>
            </a:pPr>
            <a:r>
              <a:rPr lang="en-US" b="1" dirty="0"/>
              <a:t>Storage: </a:t>
            </a:r>
            <a:r>
              <a:rPr lang="en-US" dirty="0"/>
              <a:t>Efficiently managing data with databases and big data tools.</a:t>
            </a:r>
          </a:p>
          <a:p>
            <a:pPr marL="0" indent="0">
              <a:buNone/>
            </a:pPr>
            <a:r>
              <a:rPr lang="en-US" sz="2400" b="1" dirty="0"/>
              <a:t>Automated Process Understanding:   </a:t>
            </a:r>
          </a:p>
          <a:p>
            <a:pPr lvl="1">
              <a:buFont typeface="Arial" panose="020B0604020202020204" pitchFamily="34" charset="0"/>
              <a:buChar char="•"/>
            </a:pPr>
            <a:r>
              <a:rPr lang="en-US" b="1" dirty="0"/>
              <a:t>Mining Algorithms: </a:t>
            </a:r>
            <a:r>
              <a:rPr lang="en-US" dirty="0"/>
              <a:t>Deriving process models from event data.   </a:t>
            </a:r>
          </a:p>
          <a:p>
            <a:pPr lvl="1">
              <a:buFont typeface="Arial" panose="020B0604020202020204" pitchFamily="34" charset="0"/>
              <a:buChar char="•"/>
            </a:pPr>
            <a:r>
              <a:rPr lang="en-US" b="1" dirty="0"/>
              <a:t>Model Notations: </a:t>
            </a:r>
            <a:r>
              <a:rPr lang="en-US" dirty="0"/>
              <a:t>Using standardized notations for representation.</a:t>
            </a:r>
          </a:p>
          <a:p>
            <a:pPr marL="0" indent="0">
              <a:buNone/>
            </a:pPr>
            <a:r>
              <a:rPr lang="en-US" sz="2400" b="1" dirty="0"/>
              <a:t>Visual Insights:   </a:t>
            </a:r>
          </a:p>
          <a:p>
            <a:pPr lvl="1">
              <a:buFont typeface="Arial" panose="020B0604020202020204" pitchFamily="34" charset="0"/>
              <a:buChar char="•"/>
            </a:pPr>
            <a:r>
              <a:rPr lang="en-US" b="1" dirty="0"/>
              <a:t>Mining Software: </a:t>
            </a:r>
            <a:r>
              <a:rPr lang="en-US" dirty="0"/>
              <a:t>Tools for process visualization and analysis.   </a:t>
            </a:r>
          </a:p>
          <a:p>
            <a:pPr lvl="1">
              <a:buFont typeface="Arial" panose="020B0604020202020204" pitchFamily="34" charset="0"/>
              <a:buChar char="•"/>
            </a:pPr>
            <a:r>
              <a:rPr lang="en-US" b="1" dirty="0"/>
              <a:t>Custom Dashboards: </a:t>
            </a:r>
            <a:r>
              <a:rPr lang="en-US" dirty="0"/>
              <a:t>Creating tailored visuals for specific insights</a:t>
            </a:r>
          </a:p>
        </p:txBody>
      </p:sp>
    </p:spTree>
    <p:extLst>
      <p:ext uri="{BB962C8B-B14F-4D97-AF65-F5344CB8AC3E}">
        <p14:creationId xmlns:p14="http://schemas.microsoft.com/office/powerpoint/2010/main" val="106692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710"/>
            <a:ext cx="12192000" cy="714892"/>
          </a:xfrm>
        </p:spPr>
        <p:txBody>
          <a:bodyPr/>
          <a:lstStyle/>
          <a:p>
            <a:pPr algn="ctr"/>
            <a:r>
              <a:rPr lang="en-US" dirty="0"/>
              <a:t>Applications</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6" y="1097279"/>
            <a:ext cx="11759256" cy="5394960"/>
          </a:xfrm>
        </p:spPr>
        <p:txBody>
          <a:bodyPr>
            <a:noAutofit/>
          </a:bodyPr>
          <a:lstStyle/>
          <a:p>
            <a:pPr marL="0" indent="0">
              <a:buNone/>
            </a:pPr>
            <a:r>
              <a:rPr lang="en-US" sz="1600" b="0" i="0" dirty="0">
                <a:solidFill>
                  <a:srgbClr val="FFFFFF"/>
                </a:solidFill>
                <a:effectLst/>
              </a:rPr>
              <a:t>In the realm of process management, there exists a method that aids in examining business processes using event logs. This technique leads to enhanced efficiency, effectiveness, and compliance by providing valuable insights. In the realm of process management, there exists a method that aids in examining business processes using event logs. This technique leads to enhanced efficiency, effectiveness, and compliance by providing valuable </a:t>
            </a:r>
          </a:p>
          <a:p>
            <a:pPr marL="0" indent="0">
              <a:buNone/>
            </a:pPr>
            <a:r>
              <a:rPr lang="en-US" sz="1600" b="0" i="0" dirty="0">
                <a:solidFill>
                  <a:srgbClr val="FFFFFF"/>
                </a:solidFill>
                <a:effectLst/>
              </a:rPr>
              <a:t>insights.</a:t>
            </a:r>
            <a:endParaRPr lang="en-US" sz="2400" b="1" dirty="0"/>
          </a:p>
        </p:txBody>
      </p:sp>
      <p:sp>
        <p:nvSpPr>
          <p:cNvPr id="5" name="TextBox 4">
            <a:extLst>
              <a:ext uri="{FF2B5EF4-FFF2-40B4-BE49-F238E27FC236}">
                <a16:creationId xmlns:a16="http://schemas.microsoft.com/office/drawing/2014/main" id="{44222FAA-0015-FCE7-586C-B1A8662B2E39}"/>
              </a:ext>
            </a:extLst>
          </p:cNvPr>
          <p:cNvSpPr txBox="1"/>
          <p:nvPr/>
        </p:nvSpPr>
        <p:spPr>
          <a:xfrm>
            <a:off x="199506" y="1160890"/>
            <a:ext cx="11560473" cy="4431983"/>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Celonis</a:t>
            </a:r>
            <a:r>
              <a:rPr lang="en-US" sz="2400" dirty="0">
                <a:latin typeface="Times New Roman" panose="02020603050405020304" pitchFamily="18" charset="0"/>
                <a:cs typeface="Times New Roman" panose="02020603050405020304" pitchFamily="18" charset="0"/>
              </a:rPr>
              <a:t> is a well-known software platform for process mining that focuses on delivering insights, analytics, and automation solutions for processes. It provides a variety of features and functionalities that are customized to meet the specific requirements of different industries and businesses.</a:t>
            </a:r>
          </a:p>
          <a:p>
            <a:pPr algn="just"/>
            <a:r>
              <a:rPr lang="en-US"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Below are some examples of how </a:t>
            </a:r>
            <a:r>
              <a:rPr lang="en-US" sz="2400" dirty="0" err="1">
                <a:latin typeface="Times New Roman" panose="02020603050405020304" pitchFamily="18" charset="0"/>
                <a:cs typeface="Times New Roman" panose="02020603050405020304" pitchFamily="18" charset="0"/>
              </a:rPr>
              <a:t>Celonis</a:t>
            </a:r>
            <a:r>
              <a:rPr lang="en-US" sz="2400" dirty="0">
                <a:latin typeface="Times New Roman" panose="02020603050405020304" pitchFamily="18" charset="0"/>
                <a:cs typeface="Times New Roman" panose="02020603050405020304" pitchFamily="18" charset="0"/>
              </a:rPr>
              <a:t> can be applied in Process Mining:</a:t>
            </a:r>
          </a:p>
          <a:p>
            <a:pPr marL="285750" indent="-285750">
              <a:buFont typeface="Wingdings" panose="05000000000000000000" pitchFamily="2" charset="2"/>
              <a:buChar char="q"/>
            </a:pPr>
            <a:endParaRPr lang="en-US" b="0" i="0" dirty="0">
              <a:solidFill>
                <a:srgbClr val="FFFFFF"/>
              </a:solidFill>
              <a:effectLst/>
            </a:endParaRPr>
          </a:p>
          <a:p>
            <a:pPr marL="800100" lvl="1"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Process Conformance Checking: </a:t>
            </a:r>
            <a:r>
              <a:rPr lang="en-US" sz="2400" dirty="0">
                <a:latin typeface="Times New Roman" panose="02020603050405020304" pitchFamily="18" charset="0"/>
                <a:cs typeface="Times New Roman" panose="02020603050405020304" pitchFamily="18" charset="0"/>
              </a:rPr>
              <a:t>Process Conformance Checking involves the comparison of event data with pre-established process models or anticipated process flows. Through this method, process mining can effectively point out inconsistencies between the intended process and its actual execution. This capability enables organizations to pinpoint non-compliance issues.</a:t>
            </a:r>
          </a:p>
        </p:txBody>
      </p:sp>
    </p:spTree>
    <p:extLst>
      <p:ext uri="{BB962C8B-B14F-4D97-AF65-F5344CB8AC3E}">
        <p14:creationId xmlns:p14="http://schemas.microsoft.com/office/powerpoint/2010/main" val="283392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710"/>
            <a:ext cx="12192000" cy="714892"/>
          </a:xfrm>
        </p:spPr>
        <p:txBody>
          <a:bodyPr/>
          <a:lstStyle/>
          <a:p>
            <a:pPr algn="ctr"/>
            <a:r>
              <a:rPr lang="en-US" dirty="0"/>
              <a:t>Applications</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6" y="1097279"/>
            <a:ext cx="11759256" cy="5394960"/>
          </a:xfrm>
        </p:spPr>
        <p:txBody>
          <a:bodyPr>
            <a:noAutofit/>
          </a:bodyPr>
          <a:lstStyle/>
          <a:p>
            <a:pPr marL="0" indent="0">
              <a:buNone/>
            </a:pPr>
            <a:r>
              <a:rPr lang="en-US" sz="1600" b="0" i="0" dirty="0">
                <a:solidFill>
                  <a:srgbClr val="FFFFFF"/>
                </a:solidFill>
                <a:effectLst/>
              </a:rPr>
              <a:t>In the realm of process management, there exists a method that aids in examining business processes using event logs. This technique leads to enhanced efficiency, effectiveness, and compliance by providing valuable insights. In the realm of process management, there exists a method that aids in examining business processes using event logs. This technique leads to enhanced efficiency, effectiveness, and compliance by providing valuable </a:t>
            </a:r>
          </a:p>
          <a:p>
            <a:pPr marL="0" indent="0">
              <a:buNone/>
            </a:pPr>
            <a:r>
              <a:rPr lang="en-US" sz="1600" b="0" i="0" dirty="0">
                <a:solidFill>
                  <a:srgbClr val="FFFFFF"/>
                </a:solidFill>
                <a:effectLst/>
              </a:rPr>
              <a:t>insights.</a:t>
            </a:r>
            <a:endParaRPr lang="en-US" sz="2400" b="1" dirty="0"/>
          </a:p>
        </p:txBody>
      </p:sp>
      <p:sp>
        <p:nvSpPr>
          <p:cNvPr id="5" name="TextBox 4">
            <a:extLst>
              <a:ext uri="{FF2B5EF4-FFF2-40B4-BE49-F238E27FC236}">
                <a16:creationId xmlns:a16="http://schemas.microsoft.com/office/drawing/2014/main" id="{44222FAA-0015-FCE7-586C-B1A8662B2E39}"/>
              </a:ext>
            </a:extLst>
          </p:cNvPr>
          <p:cNvSpPr txBox="1"/>
          <p:nvPr/>
        </p:nvSpPr>
        <p:spPr>
          <a:xfrm>
            <a:off x="199506" y="1160890"/>
            <a:ext cx="11560473" cy="5447645"/>
          </a:xfrm>
          <a:prstGeom prst="rect">
            <a:avLst/>
          </a:prstGeom>
          <a:noFill/>
        </p:spPr>
        <p:txBody>
          <a:bodyPr wrap="square">
            <a:spAutoFit/>
          </a:bodyPr>
          <a:lstStyle/>
          <a:p>
            <a:endParaRPr lang="en-US" b="0" i="0" dirty="0">
              <a:solidFill>
                <a:srgbClr val="FFFFFF"/>
              </a:solidFill>
              <a:effectLst/>
            </a:endParaRPr>
          </a:p>
          <a:p>
            <a:pPr marL="800100" lvl="1"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Process Analysis: </a:t>
            </a:r>
            <a:r>
              <a:rPr lang="en-US" sz="2400" dirty="0">
                <a:latin typeface="Times New Roman" panose="02020603050405020304" pitchFamily="18" charset="0"/>
                <a:cs typeface="Times New Roman" panose="02020603050405020304" pitchFamily="18" charset="0"/>
              </a:rPr>
              <a:t>Process mining is a valuable tool for analyzing various metrics related to process performance, including cycle times, waiting times, throughput, and resource utilization. By examining these metrics, organizations can pinpoint areas that need improvement and enhance the efficiency of their processes.</a:t>
            </a:r>
          </a:p>
          <a:p>
            <a:pPr lvl="1" algn="just"/>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Process Discovery and Documentation: </a:t>
            </a:r>
            <a:r>
              <a:rPr lang="en-US" sz="2400" b="0" i="0" dirty="0">
                <a:solidFill>
                  <a:srgbClr val="374151"/>
                </a:solidFill>
                <a:effectLst/>
                <a:latin typeface="Times New Roman" panose="02020603050405020304" pitchFamily="18" charset="0"/>
                <a:cs typeface="Times New Roman" panose="02020603050405020304" pitchFamily="18" charset="0"/>
              </a:rPr>
              <a:t>Utilizing process mining, organizations can generate visual representations of intricate processes by analyzing event logs. This valuable tool aids in gaining a deeper understanding of the actual workings of these processes, pinpointing any deviations from expected behavior, and enhancing the accuracy of process documentation.</a:t>
            </a:r>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lvl="1" algn="just"/>
            <a:endParaRPr lang="en-US" sz="2400" dirty="0">
              <a:latin typeface="Times New Roman" panose="02020603050405020304" pitchFamily="18" charset="0"/>
              <a:cs typeface="Times New Roman" panose="02020603050405020304" pitchFamily="18" charset="0"/>
            </a:endParaRPr>
          </a:p>
          <a:p>
            <a:endParaRPr lang="en-US" b="0" i="0" dirty="0">
              <a:solidFill>
                <a:srgbClr val="FFFFFF"/>
              </a:solidFill>
              <a:effectLst/>
            </a:endParaRPr>
          </a:p>
        </p:txBody>
      </p:sp>
    </p:spTree>
    <p:extLst>
      <p:ext uri="{BB962C8B-B14F-4D97-AF65-F5344CB8AC3E}">
        <p14:creationId xmlns:p14="http://schemas.microsoft.com/office/powerpoint/2010/main" val="396179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710"/>
            <a:ext cx="12192000" cy="714892"/>
          </a:xfrm>
        </p:spPr>
        <p:txBody>
          <a:bodyPr/>
          <a:lstStyle/>
          <a:p>
            <a:pPr algn="ctr"/>
            <a:r>
              <a:rPr lang="en-US" dirty="0"/>
              <a:t>Applications</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6" y="1097279"/>
            <a:ext cx="11759256" cy="5394960"/>
          </a:xfrm>
        </p:spPr>
        <p:txBody>
          <a:bodyPr>
            <a:noAutofit/>
          </a:bodyPr>
          <a:lstStyle/>
          <a:p>
            <a:pPr marL="0" indent="0">
              <a:buNone/>
            </a:pPr>
            <a:r>
              <a:rPr lang="en-US" sz="1600" b="0" i="0" dirty="0">
                <a:solidFill>
                  <a:srgbClr val="FFFFFF"/>
                </a:solidFill>
                <a:effectLst/>
              </a:rPr>
              <a:t>In the realm of process management, there exists a method that aids in examining business processes using event logs. This technique leads to enhanced efficiency, effectiveness, and compliance by providing valuable insights. In the realm of process management, there exists a method that aids in examining business processes using event logs. This technique leads to enhanced efficiency, effectiveness, and compliance by providing valuable </a:t>
            </a:r>
          </a:p>
          <a:p>
            <a:pPr marL="0" indent="0">
              <a:buNone/>
            </a:pPr>
            <a:r>
              <a:rPr lang="en-US" sz="1600" b="0" i="0" dirty="0">
                <a:solidFill>
                  <a:srgbClr val="FFFFFF"/>
                </a:solidFill>
                <a:effectLst/>
              </a:rPr>
              <a:t>insights.</a:t>
            </a:r>
            <a:endParaRPr lang="en-US" sz="2400" b="1" dirty="0"/>
          </a:p>
        </p:txBody>
      </p:sp>
      <p:sp>
        <p:nvSpPr>
          <p:cNvPr id="5" name="TextBox 4">
            <a:extLst>
              <a:ext uri="{FF2B5EF4-FFF2-40B4-BE49-F238E27FC236}">
                <a16:creationId xmlns:a16="http://schemas.microsoft.com/office/drawing/2014/main" id="{44222FAA-0015-FCE7-586C-B1A8662B2E39}"/>
              </a:ext>
            </a:extLst>
          </p:cNvPr>
          <p:cNvSpPr txBox="1"/>
          <p:nvPr/>
        </p:nvSpPr>
        <p:spPr>
          <a:xfrm>
            <a:off x="233238" y="1160890"/>
            <a:ext cx="11526741" cy="5078313"/>
          </a:xfrm>
          <a:prstGeom prst="rect">
            <a:avLst/>
          </a:prstGeom>
          <a:noFill/>
        </p:spPr>
        <p:txBody>
          <a:bodyPr wrap="square">
            <a:spAutoFit/>
          </a:bodyPr>
          <a:lstStyle/>
          <a:p>
            <a:endParaRPr lang="en-US" b="0" i="0" dirty="0">
              <a:solidFill>
                <a:srgbClr val="FFFFFF"/>
              </a:solidFill>
              <a:effectLst/>
            </a:endParaRPr>
          </a:p>
          <a:p>
            <a:pPr marL="800100" lvl="1"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Process Enhancement and redesign: </a:t>
            </a:r>
            <a:r>
              <a:rPr lang="en-US" sz="2400" b="0" i="0" dirty="0">
                <a:solidFill>
                  <a:srgbClr val="374151"/>
                </a:solidFill>
                <a:effectLst/>
                <a:latin typeface="Times New Roman" panose="02020603050405020304" pitchFamily="18" charset="0"/>
                <a:cs typeface="Times New Roman" panose="02020603050405020304" pitchFamily="18" charset="0"/>
              </a:rPr>
              <a:t>Based on the insights gained from process mining, organizations can redesign and enhance their processes to eliminate bottlenecks, streamline workflows, and improve overall efficiency.</a:t>
            </a:r>
          </a:p>
          <a:p>
            <a:pPr lvl="1" algn="just"/>
            <a:endParaRPr lang="en-US" sz="2400" dirty="0">
              <a:solidFill>
                <a:srgbClr val="374151"/>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Celonis</a:t>
            </a:r>
            <a:r>
              <a:rPr lang="en-US" sz="2400" dirty="0">
                <a:latin typeface="Times New Roman" panose="02020603050405020304" pitchFamily="18" charset="0"/>
                <a:cs typeface="Times New Roman" panose="02020603050405020304" pitchFamily="18" charset="0"/>
              </a:rPr>
              <a:t> offers process mining capabilities that can be utilized in various industries and processes to discover valuable insights, stimulate enhancements, and elevate operational excellence. The particular use cases will vary based on the distinct requirements and obstacles faced by each organization or industry.</a:t>
            </a:r>
          </a:p>
          <a:p>
            <a:pPr lvl="1" algn="just"/>
            <a:endParaRPr lang="en-US" sz="2400" dirty="0">
              <a:latin typeface="Times New Roman" panose="02020603050405020304" pitchFamily="18" charset="0"/>
              <a:cs typeface="Times New Roman" panose="02020603050405020304" pitchFamily="18" charset="0"/>
            </a:endParaRPr>
          </a:p>
          <a:p>
            <a:pPr lvl="1" algn="just"/>
            <a:endParaRPr lang="en-US" sz="2400" dirty="0">
              <a:latin typeface="Times New Roman" panose="02020603050405020304" pitchFamily="18" charset="0"/>
              <a:cs typeface="Times New Roman" panose="02020603050405020304" pitchFamily="18" charset="0"/>
            </a:endParaRPr>
          </a:p>
          <a:p>
            <a:pPr lvl="1" algn="just"/>
            <a:endParaRPr lang="en-US" sz="2400" dirty="0">
              <a:latin typeface="Times New Roman" panose="02020603050405020304" pitchFamily="18" charset="0"/>
              <a:cs typeface="Times New Roman" panose="02020603050405020304" pitchFamily="18" charset="0"/>
            </a:endParaRPr>
          </a:p>
          <a:p>
            <a:pPr lvl="1" algn="just"/>
            <a:endParaRPr lang="en-US" sz="2400" dirty="0">
              <a:latin typeface="Times New Roman" panose="02020603050405020304" pitchFamily="18" charset="0"/>
              <a:cs typeface="Times New Roman" panose="02020603050405020304" pitchFamily="18" charset="0"/>
            </a:endParaRPr>
          </a:p>
          <a:p>
            <a:endParaRPr lang="en-US" b="0" i="0" dirty="0">
              <a:solidFill>
                <a:srgbClr val="FFFFFF"/>
              </a:solidFill>
              <a:effectLst/>
            </a:endParaRPr>
          </a:p>
        </p:txBody>
      </p:sp>
    </p:spTree>
    <p:extLst>
      <p:ext uri="{BB962C8B-B14F-4D97-AF65-F5344CB8AC3E}">
        <p14:creationId xmlns:p14="http://schemas.microsoft.com/office/powerpoint/2010/main" val="20572686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1285</TotalTime>
  <Words>2379</Words>
  <Application>Microsoft Office PowerPoint</Application>
  <PresentationFormat>Widescreen</PresentationFormat>
  <Paragraphs>190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Consolas</vt:lpstr>
      <vt:lpstr>Courier New</vt:lpstr>
      <vt:lpstr>Times New Roman</vt:lpstr>
      <vt:lpstr>Wingdings</vt:lpstr>
      <vt:lpstr>YAFdJjbTu24 1</vt:lpstr>
      <vt:lpstr>Custom Design</vt:lpstr>
      <vt:lpstr>PowerPoint Presentation</vt:lpstr>
      <vt:lpstr>Contents</vt:lpstr>
      <vt:lpstr>Course Objective</vt:lpstr>
      <vt:lpstr>Introduction</vt:lpstr>
      <vt:lpstr>Introduction</vt:lpstr>
      <vt:lpstr>Technology</vt:lpstr>
      <vt:lpstr>Applications</vt:lpstr>
      <vt:lpstr>Applications</vt:lpstr>
      <vt:lpstr>Applications</vt:lpstr>
      <vt:lpstr>Modules</vt:lpstr>
      <vt:lpstr>Celonis Process Mining Fundamentals</vt:lpstr>
      <vt:lpstr>Celonis Process Mining Fundamentals</vt:lpstr>
      <vt:lpstr>Celonis Process Mining Fundamentals</vt:lpstr>
      <vt:lpstr>Execution Management Consulting for Students</vt:lpstr>
      <vt:lpstr>Execution Management Consulting for Students</vt:lpstr>
      <vt:lpstr>PQL</vt:lpstr>
      <vt:lpstr>PQL</vt:lpstr>
      <vt:lpstr> Real Time Applications</vt:lpstr>
      <vt:lpstr> Real Time Applications</vt:lpstr>
      <vt:lpstr> Learning Outcomes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A Nadeem</cp:lastModifiedBy>
  <cp:revision>122</cp:revision>
  <dcterms:created xsi:type="dcterms:W3CDTF">2019-06-11T05:35:51Z</dcterms:created>
  <dcterms:modified xsi:type="dcterms:W3CDTF">2023-08-31T15:53:57Z</dcterms:modified>
</cp:coreProperties>
</file>