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56" r:id="rId3"/>
    <p:sldId id="263" r:id="rId4"/>
    <p:sldId id="283" r:id="rId5"/>
    <p:sldId id="260" r:id="rId6"/>
    <p:sldId id="284" r:id="rId7"/>
    <p:sldId id="276" r:id="rId8"/>
    <p:sldId id="285" r:id="rId9"/>
    <p:sldId id="275" r:id="rId10"/>
    <p:sldId id="291" r:id="rId11"/>
    <p:sldId id="292" r:id="rId12"/>
    <p:sldId id="293" r:id="rId13"/>
    <p:sldId id="294" r:id="rId14"/>
    <p:sldId id="281" r:id="rId15"/>
    <p:sldId id="295" r:id="rId16"/>
    <p:sldId id="28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Bedroom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air conditioning system by using button.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 the temperature and humidity  in the LCD.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by using Blynk application.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the curtain automatically by the light sensor.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the curtain system by using Blynk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5292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 Kitchen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fan by using button.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activates if the gas level over the set value.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activates if the motion sensor detects motion.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Clothesline system is control automatically by the weather.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fan by using Blynk application.</a:t>
            </a:r>
            <a:endParaRPr lang="en-US" dirty="0"/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C9CA9C2D-A00D-416D-0088-E58A53107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288" y="1221406"/>
            <a:ext cx="4103480" cy="4415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14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 Entertainment room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“movie mode” by using button.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curtain closes and the light, fan turns on when the “movie mode” is 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curtain closes, TV is off when the “movie mode” is off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fan by using Blynk application.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762172-F1EA-73BF-2D00-D3FD3940C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302" y="1027083"/>
            <a:ext cx="3452384" cy="495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40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5. Others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the door by password.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door’ light turns on when the motion sensor detects the motion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door’ light adjusts light level according to the environment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Open/close the garage door by Blynk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5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0692B-6AC5-CD02-A594-FE592642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357C92-F0C8-E4C7-DA86-7E9BF3AF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Blynk Application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EE1F-6EF4-F435-8979-DE95114F23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1"/>
            <a:ext cx="11514528" cy="52496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Why use Blynk?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Blynk is an app on the phone, allowing users to create interfaces and control the device according to their personal preferences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Easy to use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Beautiful application with full function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need to build android and iOS application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Rapid testing, can be monitored anywhere with internet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How Blynk works with your system?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MCU ESP32 connects to Blynk application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Blynk Server – responsible for all communication between the smartphone and the hardware. You can use Blynk Cloud or run your own Blynk server locally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Blynk library – for all popular hardware platforms – allows to communicate with the server and process all incoming and outgoing commands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F536BD-058C-880A-D628-B6AF6292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3F49-5B51-2BF6-150D-B696777C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8BBD0-B4BB-2572-9F81-1D144EF2F2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UART Protocol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I2C Protocol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Wi-Fi Protocol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 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Something here</a:t>
            </a:r>
          </a:p>
          <a:p>
            <a:pPr lvl="1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3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6DA1D-5602-2F3F-4649-68C56744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5AA33-1E9E-1D00-FD9E-1F96E926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Result And 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ADDE29-D2F2-13C9-D0DC-358BC99E5D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1"/>
            <a:ext cx="11514528" cy="52496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Result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a Smart Home model, the model work as expected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the basis and meaning of sensors and collecting data sensors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the basis and meaning of controlling devices via the internet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the working principle of the modules in the system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Conclusion and Future Work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the accuracy of the value of sensors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the accuracy of the actuators block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Adjust the power of the cooling system according to the temperature automatically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anti-theft system by image recognition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 smart devices through voice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8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032" y="2468140"/>
            <a:ext cx="8581936" cy="960860"/>
          </a:xfrm>
        </p:spPr>
        <p:txBody>
          <a:bodyPr/>
          <a:lstStyle/>
          <a:p>
            <a:r>
              <a:rPr lang="en-US" sz="3000" b="1" dirty="0">
                <a:effectLst/>
              </a:rPr>
              <a:t>INTERNET COMMUNICATION, MANAGEMENT AND CONTROL SYSTEM DESIGN</a:t>
            </a:r>
            <a:endParaRPr lang="en-US" sz="30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999DEF-CCAD-02B5-2A74-40F39DD77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45322"/>
              </p:ext>
            </p:extLst>
          </p:nvPr>
        </p:nvGraphicFramePr>
        <p:xfrm>
          <a:off x="2032000" y="4293376"/>
          <a:ext cx="812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37548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28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TS. Dang Van My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78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 Van Nguyen – 20181911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5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 Duc Minh – 20181905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01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1: Smart Home Overview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2: General Architecture of Our Smart Home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3: Detail Working Principle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4: Communication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5: Blynk Application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 6: Result and 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EEA757-C256-112E-0707-FDCBC539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0672D-4A57-53D4-1F04-50805E95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Smart Home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9056C-8573-EE5B-AEEE-D68C1E0CDA46}"/>
              </a:ext>
            </a:extLst>
          </p:cNvPr>
          <p:cNvSpPr txBox="1"/>
          <p:nvPr/>
        </p:nvSpPr>
        <p:spPr>
          <a:xfrm>
            <a:off x="378873" y="1035213"/>
            <a:ext cx="10452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Currently, smart home has been a potential market, the largest market is in NA.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Viet Nam, many manufactures enter this market : BKAV,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Smart Home, …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intelligence of a house: Automation, Security, Entertainment and Remote control.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basic design with capabilities such as: Intrusion warning, gas warning, automatic door system, security camera system, entertainment system…</a:t>
            </a:r>
          </a:p>
        </p:txBody>
      </p:sp>
      <p:pic>
        <p:nvPicPr>
          <p:cNvPr id="7" name="Picture 6" descr="Smart Home Market Size Worldwide (2017–2026) | Oberlo">
            <a:extLst>
              <a:ext uri="{FF2B5EF4-FFF2-40B4-BE49-F238E27FC236}">
                <a16:creationId xmlns:a16="http://schemas.microsoft.com/office/drawing/2014/main" id="{2B987EB1-A8FF-5479-DE5F-60A873813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0" y="2923022"/>
            <a:ext cx="5304224" cy="271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0A9A73B-113A-7006-EBF5-448F9AB8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99" y="2923022"/>
            <a:ext cx="5197796" cy="27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9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Monitor the temperature and humidity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main door using the password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Open/Close clothesline automatically according to weather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“Movie Mode” entertainment room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light, fan, air conditioning, door by remote control system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4702A-231C-6647-533D-9AD41EB3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0EF0-1882-B92A-A5C3-E652996A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91D803D-4F44-24B8-32CF-153532481A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0295" y="1791316"/>
            <a:ext cx="4946475" cy="32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C9118-78CD-4FEC-C481-545B2E96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7AF73-DC17-735E-5EE0-1E1C973D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4400F-1547-C987-AB4E-CB2947462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5" y="890032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Components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FD20A-B194-2897-FAA9-B2F71C067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40399"/>
              </p:ext>
            </p:extLst>
          </p:nvPr>
        </p:nvGraphicFramePr>
        <p:xfrm>
          <a:off x="732172" y="1457977"/>
          <a:ext cx="10727655" cy="4509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885">
                  <a:extLst>
                    <a:ext uri="{9D8B030D-6E8A-4147-A177-3AD203B41FA5}">
                      <a16:colId xmlns:a16="http://schemas.microsoft.com/office/drawing/2014/main" val="3003036692"/>
                    </a:ext>
                  </a:extLst>
                </a:gridCol>
                <a:gridCol w="3575885">
                  <a:extLst>
                    <a:ext uri="{9D8B030D-6E8A-4147-A177-3AD203B41FA5}">
                      <a16:colId xmlns:a16="http://schemas.microsoft.com/office/drawing/2014/main" val="3105578104"/>
                    </a:ext>
                  </a:extLst>
                </a:gridCol>
                <a:gridCol w="3575885">
                  <a:extLst>
                    <a:ext uri="{9D8B030D-6E8A-4147-A177-3AD203B41FA5}">
                      <a16:colId xmlns:a16="http://schemas.microsoft.com/office/drawing/2014/main" val="614107796"/>
                    </a:ext>
                  </a:extLst>
                </a:gridCol>
              </a:tblGrid>
              <a:tr h="4799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79885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1. DHT11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3.3 to 5.5V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Humidity range: 20% - 90%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Temperature range: 0 – 50 degree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Living room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79671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2. Rain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Analog output: 0 – 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Clothesline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38942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3. Thermoelectric Peltier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 to 15V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l-PL" sz="1200" dirty="0"/>
                        <a:t>Cooling power: 50 W, 90 W, 120 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2-sided temperature difference: up to 67 degree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84495"/>
                  </a:ext>
                </a:extLst>
              </a:tr>
              <a:tr h="494799">
                <a:tc>
                  <a:txBody>
                    <a:bodyPr/>
                    <a:lstStyle/>
                    <a:p>
                      <a:r>
                        <a:rPr lang="en-US" sz="1200" dirty="0"/>
                        <a:t>4. HC-SR501 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3.5 to 5.5V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 operating modes: (L) no repeat activation,(H) repeat activation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Scan angle &lt; 100 degrees.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Outdoor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50832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5. Infrared Sensor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Comparator IC: LM393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Analog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Living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32166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6. Light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Comparator IC: LM393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Outdoor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1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81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FBEB1-9EC9-967E-165E-FAF5733D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F42A0-7DDB-C85F-F6F3-38208081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13DF-8AAB-8B9A-C71D-F4EC906F54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2"/>
            <a:ext cx="11514528" cy="4909124"/>
          </a:xfrm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2.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86C2F46-4F28-E683-1C2E-38F16FB8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35932"/>
              </p:ext>
            </p:extLst>
          </p:nvPr>
        </p:nvGraphicFramePr>
        <p:xfrm>
          <a:off x="707005" y="1485479"/>
          <a:ext cx="10777989" cy="410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663">
                  <a:extLst>
                    <a:ext uri="{9D8B030D-6E8A-4147-A177-3AD203B41FA5}">
                      <a16:colId xmlns:a16="http://schemas.microsoft.com/office/drawing/2014/main" val="3684370829"/>
                    </a:ext>
                  </a:extLst>
                </a:gridCol>
                <a:gridCol w="3592663">
                  <a:extLst>
                    <a:ext uri="{9D8B030D-6E8A-4147-A177-3AD203B41FA5}">
                      <a16:colId xmlns:a16="http://schemas.microsoft.com/office/drawing/2014/main" val="3986068071"/>
                    </a:ext>
                  </a:extLst>
                </a:gridCol>
                <a:gridCol w="3592663">
                  <a:extLst>
                    <a:ext uri="{9D8B030D-6E8A-4147-A177-3AD203B41FA5}">
                      <a16:colId xmlns:a16="http://schemas.microsoft.com/office/drawing/2014/main" val="1314731264"/>
                    </a:ext>
                  </a:extLst>
                </a:gridCol>
              </a:tblGrid>
              <a:tr h="4439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76801"/>
                  </a:ext>
                </a:extLst>
              </a:tr>
              <a:tr h="684719">
                <a:tc>
                  <a:txBody>
                    <a:bodyPr/>
                    <a:lstStyle/>
                    <a:p>
                      <a:r>
                        <a:rPr lang="en-US" sz="1200" dirty="0"/>
                        <a:t>7. MQ2 Gas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5V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Sensing Resistance: 10 to 50 k</a:t>
                      </a:r>
                      <a:r>
                        <a:rPr lang="el-GR" sz="1200" dirty="0"/>
                        <a:t>Ω</a:t>
                      </a: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Concentration Scope: 200 to 10000 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66718"/>
                  </a:ext>
                </a:extLst>
              </a:tr>
              <a:tr h="517775">
                <a:tc>
                  <a:txBody>
                    <a:bodyPr/>
                    <a:lstStyle/>
                    <a:p>
                      <a:r>
                        <a:rPr lang="en-US" sz="1200" dirty="0"/>
                        <a:t>8. SG90 Servo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4.8 to 6 VDC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Torque: 2.0kg/cm(4.8V)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Main door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29674"/>
                  </a:ext>
                </a:extLst>
              </a:tr>
              <a:tr h="534687">
                <a:tc>
                  <a:txBody>
                    <a:bodyPr/>
                    <a:lstStyle/>
                    <a:p>
                      <a:r>
                        <a:rPr lang="en-US" sz="1200" dirty="0"/>
                        <a:t>9.</a:t>
                      </a:r>
                      <a:r>
                        <a:rPr lang="pt-BR" sz="1200" dirty="0"/>
                        <a:t> MG996 RC Servo Motor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4.8 to 6 VDC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Torque: 9.4kg/cm (4.8V)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Garage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69597"/>
                  </a:ext>
                </a:extLst>
              </a:tr>
              <a:tr h="569183">
                <a:tc>
                  <a:txBody>
                    <a:bodyPr/>
                    <a:lstStyle/>
                    <a:p>
                      <a:r>
                        <a:rPr lang="en-US" sz="1200" dirty="0"/>
                        <a:t>10. 17HS8401 Stepper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Rated Current: 1.7A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Step Angle : 1.8 degree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 with A4988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Clothesline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Curtain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63453"/>
                  </a:ext>
                </a:extLst>
              </a:tr>
              <a:tr h="629551">
                <a:tc>
                  <a:txBody>
                    <a:bodyPr/>
                    <a:lstStyle/>
                    <a:p>
                      <a:r>
                        <a:rPr lang="en-US" sz="1200" dirty="0"/>
                        <a:t>11. 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14 digital I/O pins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8 analog I/O pins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Support many of communication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block for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94179"/>
                  </a:ext>
                </a:extLst>
              </a:tr>
              <a:tr h="587370">
                <a:tc>
                  <a:txBody>
                    <a:bodyPr/>
                    <a:lstStyle/>
                    <a:p>
                      <a:r>
                        <a:rPr lang="en-US" sz="1200" dirty="0"/>
                        <a:t>12. ESP32 Development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30 I/O pins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Has Wi-Fi and Bluetooth built-in.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Has wide variety of peripherals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block for actuators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2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61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E45C01D-8F11-4075-EA0E-FF2123E0A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02" y="1058844"/>
            <a:ext cx="3882338" cy="5181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A1A176-880C-187A-F1AE-ED6C4E8801C0}"/>
              </a:ext>
            </a:extLst>
          </p:cNvPr>
          <p:cNvSpPr txBox="1"/>
          <p:nvPr/>
        </p:nvSpPr>
        <p:spPr>
          <a:xfrm>
            <a:off x="234892" y="890032"/>
            <a:ext cx="6920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Living Room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on/off the light, fan, door, alarm system by using button.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Monitor the temperature and humidity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Display the temperature and humidity in the LCD.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 the light automatically when someone is in the stair.</a:t>
            </a:r>
          </a:p>
        </p:txBody>
      </p:sp>
    </p:spTree>
    <p:extLst>
      <p:ext uri="{BB962C8B-B14F-4D97-AF65-F5344CB8AC3E}">
        <p14:creationId xmlns:p14="http://schemas.microsoft.com/office/powerpoint/2010/main" val="309217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1712</TotalTime>
  <Words>1097</Words>
  <Application>Microsoft Office PowerPoint</Application>
  <PresentationFormat>Widescreen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Lato</vt:lpstr>
      <vt:lpstr>Office Theme</vt:lpstr>
      <vt:lpstr>PowerPoint Presentation</vt:lpstr>
      <vt:lpstr>INTERNET COMMUNICATION, MANAGEMENT AND CONTROL SYSTEM DESIGN</vt:lpstr>
      <vt:lpstr>Table of Contents</vt:lpstr>
      <vt:lpstr>Chapter 1: Smart Home Overview</vt:lpstr>
      <vt:lpstr>Chapter 2: General Architecture Of The Smart Home</vt:lpstr>
      <vt:lpstr>Chapter 2: General Architecture Of The Smart Home</vt:lpstr>
      <vt:lpstr>Chapter 2: General Architecture Of The Smart Home</vt:lpstr>
      <vt:lpstr>Chapter 2: General Architecture Of The Smart Home</vt:lpstr>
      <vt:lpstr>Chapter 3: Detail Working Principle</vt:lpstr>
      <vt:lpstr>Chapter 3: Detail Working Principle</vt:lpstr>
      <vt:lpstr>Chapter 3: Detail Working Principle</vt:lpstr>
      <vt:lpstr>Chapter 3: Detail Working Principle</vt:lpstr>
      <vt:lpstr>Chapter 3: Detail Working Principle</vt:lpstr>
      <vt:lpstr>Chapter 4: Blynk Application </vt:lpstr>
      <vt:lpstr>Chapter 5: Communication</vt:lpstr>
      <vt:lpstr>Chapter 5: Result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Minh Nguyễn</cp:lastModifiedBy>
  <cp:revision>11</cp:revision>
  <dcterms:created xsi:type="dcterms:W3CDTF">2021-05-28T04:32:29Z</dcterms:created>
  <dcterms:modified xsi:type="dcterms:W3CDTF">2022-08-16T00:33:05Z</dcterms:modified>
</cp:coreProperties>
</file>