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9" r:id="rId2"/>
    <p:sldId id="256" r:id="rId3"/>
    <p:sldId id="263" r:id="rId4"/>
    <p:sldId id="257" r:id="rId5"/>
    <p:sldId id="283" r:id="rId6"/>
    <p:sldId id="260" r:id="rId7"/>
    <p:sldId id="284" r:id="rId8"/>
    <p:sldId id="276" r:id="rId9"/>
    <p:sldId id="285" r:id="rId10"/>
    <p:sldId id="275" r:id="rId11"/>
    <p:sldId id="291" r:id="rId12"/>
    <p:sldId id="292" r:id="rId13"/>
    <p:sldId id="293" r:id="rId14"/>
    <p:sldId id="294" r:id="rId15"/>
    <p:sldId id="281" r:id="rId16"/>
    <p:sldId id="282" r:id="rId17"/>
    <p:sldId id="269" r:id="rId18"/>
    <p:sldId id="267" r:id="rId19"/>
    <p:sldId id="270" r:id="rId20"/>
    <p:sldId id="271" r:id="rId21"/>
    <p:sldId id="286" r:id="rId22"/>
    <p:sldId id="287" r:id="rId23"/>
    <p:sldId id="288" r:id="rId24"/>
    <p:sldId id="289" r:id="rId25"/>
    <p:sldId id="290" r:id="rId26"/>
    <p:sldId id="273" r:id="rId27"/>
    <p:sldId id="274" r:id="rId28"/>
    <p:sldId id="272" r:id="rId29"/>
    <p:sldId id="266" r:id="rId30"/>
    <p:sldId id="258" r:id="rId31"/>
    <p:sldId id="265" r:id="rId32"/>
    <p:sldId id="26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pPr/>
              <a:t>8/14/2022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8/14/2022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6" y="1414465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40" y="1032512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pPr/>
              <a:t>8/14/2022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8/14/2022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8/14/2022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7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1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8/14/2022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7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9" y="2461848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FAEAE-6358-E913-8748-B673030FA6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Living Room</a:t>
            </a:r>
          </a:p>
          <a:p>
            <a:pPr>
              <a:buFontTx/>
              <a:buChar char="-"/>
            </a:pPr>
            <a:r>
              <a:rPr lang="en-US" dirty="0"/>
              <a:t>Turn on/off the light, fan, door, </a:t>
            </a:r>
          </a:p>
          <a:p>
            <a:pPr marL="0" indent="0">
              <a:buNone/>
            </a:pPr>
            <a:r>
              <a:rPr lang="en-US" dirty="0"/>
              <a:t>   alarm system by using button.</a:t>
            </a:r>
          </a:p>
          <a:p>
            <a:pPr>
              <a:buFontTx/>
              <a:buChar char="-"/>
            </a:pPr>
            <a:r>
              <a:rPr lang="en-US" dirty="0"/>
              <a:t>Display the temperature and humidity</a:t>
            </a:r>
          </a:p>
          <a:p>
            <a:pPr marL="0" indent="0">
              <a:buNone/>
            </a:pPr>
            <a:r>
              <a:rPr lang="en-US" dirty="0"/>
              <a:t>   in the LCD.</a:t>
            </a:r>
          </a:p>
          <a:p>
            <a:pPr>
              <a:buFontTx/>
              <a:buChar char="-"/>
            </a:pPr>
            <a:r>
              <a:rPr lang="en-US" dirty="0"/>
              <a:t>Turn on the light automatically when</a:t>
            </a:r>
          </a:p>
          <a:p>
            <a:pPr marL="0" indent="0">
              <a:buNone/>
            </a:pPr>
            <a:r>
              <a:rPr lang="en-US" dirty="0"/>
              <a:t>   someone is in the stair.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86A62D-E4A5-0DC9-B7F3-F6F8F456D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66" y="890032"/>
            <a:ext cx="4137296" cy="5216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217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86A62D-E4A5-0DC9-B7F3-F6F8F456D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66" y="890032"/>
            <a:ext cx="4137296" cy="52167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377C1-8F5E-4DFF-4392-63815A465CF3}"/>
              </a:ext>
            </a:extLst>
          </p:cNvPr>
          <p:cNvSpPr txBox="1"/>
          <p:nvPr/>
        </p:nvSpPr>
        <p:spPr>
          <a:xfrm>
            <a:off x="234892" y="890032"/>
            <a:ext cx="69209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Bedroom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Turn on/off the light and air conditioning system by using button.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Display the temperature and humidity  in the LCD.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Turn on/off the light by using Blynk application.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Control the curtain automatically by the light sensor.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Control the curtain system by using Blynk application.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2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86A62D-E4A5-0DC9-B7F3-F6F8F456D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66" y="890032"/>
            <a:ext cx="4137296" cy="52167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377C1-8F5E-4DFF-4392-63815A465CF3}"/>
              </a:ext>
            </a:extLst>
          </p:cNvPr>
          <p:cNvSpPr txBox="1"/>
          <p:nvPr/>
        </p:nvSpPr>
        <p:spPr>
          <a:xfrm>
            <a:off x="234892" y="890032"/>
            <a:ext cx="692091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Kitchen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Turn on/off the fan by using button.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Alarm system activates if the gas level over the set value.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Alarm system activates if the motion sensor detects motion.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Clothesline system is control automatically by the weather.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Turn on/off the light and fan by using Blynk application.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4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86A62D-E4A5-0DC9-B7F3-F6F8F456D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66" y="890032"/>
            <a:ext cx="4137296" cy="52167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377C1-8F5E-4DFF-4392-63815A465CF3}"/>
              </a:ext>
            </a:extLst>
          </p:cNvPr>
          <p:cNvSpPr txBox="1"/>
          <p:nvPr/>
        </p:nvSpPr>
        <p:spPr>
          <a:xfrm>
            <a:off x="234892" y="890032"/>
            <a:ext cx="69209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4. Entertainment room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Turn on/off the “movie mode” by using button.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curtain closes and the light, fan turns on when the “movie mode” is on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curtain closes when the “movie mode” is off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Turn on/off the light and fan by using Blynk application.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0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86A62D-E4A5-0DC9-B7F3-F6F8F456D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66" y="890032"/>
            <a:ext cx="4137296" cy="52167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377C1-8F5E-4DFF-4392-63815A465CF3}"/>
              </a:ext>
            </a:extLst>
          </p:cNvPr>
          <p:cNvSpPr txBox="1"/>
          <p:nvPr/>
        </p:nvSpPr>
        <p:spPr>
          <a:xfrm>
            <a:off x="234892" y="890032"/>
            <a:ext cx="692091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5. Others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 the door by password.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main door’ light turns on when the motion sensor detects the motion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main door’ light adjusts light level according to the environment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Open/close the garage door by Blynk application.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5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0692B-6AC5-CD02-A594-FE592642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357C92-F0C8-E4C7-DA86-7E9BF3AF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Blynk Application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BEE1F-6EF4-F435-8979-DE95114F23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8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06DA1D-5602-2F3F-4649-68C56744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5AA33-1E9E-1D00-FD9E-1F96E926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Result And 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D4A6F-B8F4-A6F9-30D4-CF5C85A5FB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8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Chapter 5: Design sensors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858416"/>
            <a:ext cx="11514528" cy="51095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I. </a:t>
            </a:r>
            <a:r>
              <a:rPr lang="en-US" dirty="0" err="1"/>
              <a:t>DHT11</a:t>
            </a:r>
            <a:r>
              <a:rPr lang="en-US" dirty="0"/>
              <a:t> (Digital Humidity Temperature 11)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Specifications</a:t>
            </a:r>
          </a:p>
          <a:p>
            <a:pPr marL="0" marR="0" lvl="0" indent="4572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Operating Voltage: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3.5V</a:t>
            </a: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5.5V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572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Operating current: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0.3mA</a:t>
            </a: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(measuring)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60uA</a:t>
            </a: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(standby)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572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Output: Serial data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572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Temperature Range: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0°C</a:t>
            </a: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50°C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572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Humidity Range: 20% to 90%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572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Resolution: Temperature and Humidity both are 16-bit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572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Accuracy: ±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1°C</a:t>
            </a: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±1%</a:t>
            </a:r>
          </a:p>
          <a:p>
            <a:pPr marL="0" marR="0" lvl="0" indent="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in the system</a:t>
            </a:r>
          </a:p>
          <a:p>
            <a:pPr marL="0" marR="0" lvl="0" indent="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Living room</a:t>
            </a:r>
            <a:r>
              <a:rPr lang="en-US" sz="2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Bedroom</a:t>
            </a:r>
            <a:endParaRPr lang="en-US" sz="2000" dirty="0">
              <a:solidFill>
                <a:srgbClr val="30303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9B4399-A90F-1690-8997-1F6C2A273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962184" y="1980508"/>
            <a:ext cx="3254022" cy="2865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F54BE1-6545-1D85-D61D-56665F965A44}"/>
              </a:ext>
            </a:extLst>
          </p:cNvPr>
          <p:cNvSpPr txBox="1"/>
          <p:nvPr/>
        </p:nvSpPr>
        <p:spPr>
          <a:xfrm>
            <a:off x="9127469" y="5165312"/>
            <a:ext cx="256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DHT11</a:t>
            </a:r>
            <a:r>
              <a:rPr lang="en-US" u="sng" dirty="0"/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2156147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Chapter 5: Design sensors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933061"/>
            <a:ext cx="11514528" cy="503490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II. Rain sensor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Specifications</a:t>
            </a:r>
          </a:p>
          <a:p>
            <a:pPr marL="0" marR="0" lvl="0" indent="4572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Operating Voltage: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5V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572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Power LED (Blue)</a:t>
            </a:r>
          </a:p>
          <a:p>
            <a:pPr marL="0" marR="0" lvl="0" indent="4572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Rain warning LED (red)</a:t>
            </a:r>
          </a:p>
          <a:p>
            <a:pPr marL="0" marR="0" lvl="0" indent="4572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Operation is based on the principle: Water falling on the board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will create a conductive medium.</a:t>
            </a:r>
          </a:p>
          <a:p>
            <a:pPr marL="0" marR="0" lvl="0" indent="4572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There are two types of signals: Analog (AO) and Digital (DO)</a:t>
            </a:r>
          </a:p>
          <a:p>
            <a:pPr marL="0" marR="0" lvl="0" indent="4572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Adjust the sensitivity by rheostat</a:t>
            </a:r>
          </a:p>
          <a:p>
            <a:pPr marL="0" marR="0" lvl="0" indent="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in the system</a:t>
            </a:r>
          </a:p>
          <a:p>
            <a:pPr marL="0" marR="0" lvl="0" indent="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Clothesline automation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 descr="Cảm Biến Mưa">
            <a:extLst>
              <a:ext uri="{FF2B5EF4-FFF2-40B4-BE49-F238E27FC236}">
                <a16:creationId xmlns:a16="http://schemas.microsoft.com/office/drawing/2014/main" id="{90ACE20D-4A31-90C5-9333-6FBA7D06AE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718" y="1732111"/>
            <a:ext cx="2805747" cy="27839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80320-39C8-725D-75BB-319B69AEBDFB}"/>
              </a:ext>
            </a:extLst>
          </p:cNvPr>
          <p:cNvSpPr txBox="1"/>
          <p:nvPr/>
        </p:nvSpPr>
        <p:spPr>
          <a:xfrm>
            <a:off x="9358604" y="4739951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Rain sensor</a:t>
            </a:r>
          </a:p>
        </p:txBody>
      </p:sp>
    </p:spTree>
    <p:extLst>
      <p:ext uri="{BB962C8B-B14F-4D97-AF65-F5344CB8AC3E}">
        <p14:creationId xmlns:p14="http://schemas.microsoft.com/office/powerpoint/2010/main" val="2282870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Chapter 5: Design sensors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933061"/>
            <a:ext cx="11514528" cy="503490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III. Thermoelectric Peltier cooling module 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Specifications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Size: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4cm</a:t>
            </a: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x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4cm</a:t>
            </a:r>
            <a:endParaRPr lang="en-US" sz="2000" dirty="0">
              <a:solidFill>
                <a:srgbClr val="30303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I(A): 5 A -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10A</a:t>
            </a: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Voltage: 3 V~ 15.4 V (DC current)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Cooling power: 50 W, 90 W, 120 W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2-sided temperature difference: ~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67°C</a:t>
            </a: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(so the better the heat is dissipated,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colder the cold side)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Maximum cooling temperature: – 6 °C (depends on your cooling system)</a:t>
            </a:r>
          </a:p>
          <a:p>
            <a:pPr marL="0" marR="0" lvl="0" indent="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in the system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Bedroom</a:t>
            </a:r>
            <a:endParaRPr lang="en-US" sz="2000" dirty="0">
              <a:solidFill>
                <a:srgbClr val="30303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80320-39C8-725D-75BB-319B69AEBDFB}"/>
              </a:ext>
            </a:extLst>
          </p:cNvPr>
          <p:cNvSpPr txBox="1"/>
          <p:nvPr/>
        </p:nvSpPr>
        <p:spPr>
          <a:xfrm>
            <a:off x="9358604" y="4739951"/>
            <a:ext cx="253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Thermoelctric</a:t>
            </a:r>
            <a:r>
              <a:rPr lang="en-US" u="sng" dirty="0"/>
              <a:t> </a:t>
            </a:r>
            <a:r>
              <a:rPr lang="en-US" u="sng" dirty="0" err="1"/>
              <a:t>Peliter</a:t>
            </a:r>
            <a:r>
              <a:rPr lang="en-US" u="sng" dirty="0"/>
              <a:t> cooling module</a:t>
            </a:r>
          </a:p>
        </p:txBody>
      </p:sp>
      <p:pic>
        <p:nvPicPr>
          <p:cNvPr id="8" name="Picture 7" descr="so-nong-lanh">
            <a:extLst>
              <a:ext uri="{FF2B5EF4-FFF2-40B4-BE49-F238E27FC236}">
                <a16:creationId xmlns:a16="http://schemas.microsoft.com/office/drawing/2014/main" id="{107E5244-82C1-1299-0166-6763AEAF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305" y="1816361"/>
            <a:ext cx="2661135" cy="2661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888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42BA63-383F-45B9-939A-7A3B792A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99" y="2461847"/>
            <a:ext cx="4614203" cy="19343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04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Chapter 5: Design sensors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933061"/>
            <a:ext cx="11514528" cy="503490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IV. Motion sensor HC-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SR501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Specifications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Operating Voltage: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3.5V</a:t>
            </a: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5.5V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Pins: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Vcc</a:t>
            </a: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OUT, GND.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 operating modes: (L) no repeat activation,(H) repeat activation. 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Delay time: adjustable between 0.5-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200S</a:t>
            </a: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PCB Size: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32mmx24mm</a:t>
            </a:r>
            <a:endParaRPr lang="en-US" sz="2000" dirty="0">
              <a:solidFill>
                <a:srgbClr val="30303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Scan angle &lt; 100 degrees.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Detection distance: 2 -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4.5m</a:t>
            </a:r>
            <a:endParaRPr lang="en-US" sz="2000" dirty="0">
              <a:solidFill>
                <a:srgbClr val="30303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in the system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Living room, kitchen</a:t>
            </a:r>
            <a:endParaRPr lang="en-US" sz="2000" dirty="0">
              <a:solidFill>
                <a:srgbClr val="30303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80320-39C8-725D-75BB-319B69AEBDFB}"/>
              </a:ext>
            </a:extLst>
          </p:cNvPr>
          <p:cNvSpPr txBox="1"/>
          <p:nvPr/>
        </p:nvSpPr>
        <p:spPr>
          <a:xfrm>
            <a:off x="9358604" y="4739951"/>
            <a:ext cx="253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Motion sensor HC-</a:t>
            </a:r>
            <a:r>
              <a:rPr lang="en-US" u="sng" dirty="0" err="1"/>
              <a:t>SR501</a:t>
            </a:r>
            <a:endParaRPr lang="en-US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E0EF1-6049-D8AA-A89C-6B42C9DE7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591" y="2470884"/>
            <a:ext cx="2012950" cy="171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27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0F0C17-B136-F7A7-D019-2333ED9B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EF1A6E-A5EA-1795-7352-E98B61E0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FAC21-DE92-9B42-7C03-3BEF040DA2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7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948554-7331-FD22-B899-A47BD9FE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3D88BD-20A3-0386-89D0-35CF64FF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E6B81-1702-FEBD-62DD-9C726A02B4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81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83952C-14BE-9F13-956C-F6BC6BD8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D1D929-F8D1-4851-CF90-465C45B6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9CB6C-0AD1-BDED-47F7-4C8F5C37B0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4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BA2B77-30F0-85BD-B047-6AC95A69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F9DF4F-7557-1F87-A540-4A75A60F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E4696-78C2-F366-6ADD-42B3D960E5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18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8F8816-A675-5983-A924-D0330C53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8EE812-ADD4-F5B6-30D2-1B748E40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73597-057C-F4C2-D592-0CC8300DA6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32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Chapter 5: Design sensors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933061"/>
            <a:ext cx="11514528" cy="503490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V. Infrared sensor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Specifications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Comparator using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LM393</a:t>
            </a: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stable working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Working voltage: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3.3V</a:t>
            </a: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5V</a:t>
            </a: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DC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When the power is on, the red power indicator light is on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3mm</a:t>
            </a: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screw hole, easy to fix, install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Size: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3.2cm</a:t>
            </a: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*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1.4cm</a:t>
            </a:r>
            <a:endParaRPr lang="en-US" sz="2000" dirty="0">
              <a:solidFill>
                <a:srgbClr val="30303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in the system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Living room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80320-39C8-725D-75BB-319B69AEBDFB}"/>
              </a:ext>
            </a:extLst>
          </p:cNvPr>
          <p:cNvSpPr txBox="1"/>
          <p:nvPr/>
        </p:nvSpPr>
        <p:spPr>
          <a:xfrm>
            <a:off x="9359875" y="5319960"/>
            <a:ext cx="252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Infrared sensor</a:t>
            </a:r>
          </a:p>
        </p:txBody>
      </p:sp>
      <p:pic>
        <p:nvPicPr>
          <p:cNvPr id="7" name="Picture 6" descr="Cảm Biến Vật Cản Hồng Ngoại">
            <a:extLst>
              <a:ext uri="{FF2B5EF4-FFF2-40B4-BE49-F238E27FC236}">
                <a16:creationId xmlns:a16="http://schemas.microsoft.com/office/drawing/2014/main" id="{FB7F0AB1-ECF3-1775-9354-537305021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643689" y="2190044"/>
            <a:ext cx="4309110" cy="1795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404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Chapter 5: Design sensors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933061"/>
            <a:ext cx="11514528" cy="503490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VI. Light sensor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Specifications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Operating voltage: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3.3V-5V</a:t>
            </a:r>
            <a:endParaRPr lang="en-US" sz="2000" dirty="0">
              <a:solidFill>
                <a:srgbClr val="30303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PCB Size: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3cm</a:t>
            </a: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1.6cm</a:t>
            </a:r>
            <a:endParaRPr lang="en-US" sz="2000" dirty="0">
              <a:solidFill>
                <a:srgbClr val="30303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Green LED indicates power and light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Comparator IC: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LM393</a:t>
            </a:r>
            <a:endParaRPr lang="en-US" sz="2000" dirty="0">
              <a:solidFill>
                <a:srgbClr val="30303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DO: Digital signal output (0 and 1)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AO: Analog Output (Analog signal)</a:t>
            </a:r>
          </a:p>
          <a:p>
            <a:pPr marL="0" marR="0" lvl="0" indent="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in the system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Living room, bedroom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80320-39C8-725D-75BB-319B69AEBDFB}"/>
              </a:ext>
            </a:extLst>
          </p:cNvPr>
          <p:cNvSpPr txBox="1"/>
          <p:nvPr/>
        </p:nvSpPr>
        <p:spPr>
          <a:xfrm>
            <a:off x="9372386" y="4893492"/>
            <a:ext cx="252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Light sensor</a:t>
            </a:r>
          </a:p>
        </p:txBody>
      </p:sp>
      <p:pic>
        <p:nvPicPr>
          <p:cNvPr id="5" name="Picture 4" descr="Module-cảm-biến-ánh-sáng">
            <a:extLst>
              <a:ext uri="{FF2B5EF4-FFF2-40B4-BE49-F238E27FC236}">
                <a16:creationId xmlns:a16="http://schemas.microsoft.com/office/drawing/2014/main" id="{8722A9BF-8D8F-76A4-5085-B7B2500930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967" y="1679510"/>
            <a:ext cx="2643744" cy="2836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7936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Chapter 5: Design sensors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3560" y="827329"/>
            <a:ext cx="11514528" cy="534644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VII. Gas sensor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MQ2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Specifications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Operating Voltage: </a:t>
            </a:r>
            <a:r>
              <a:rPr lang="en-US" sz="2000" dirty="0" err="1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.5V</a:t>
            </a: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5.5V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Pins: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Vcc</a:t>
            </a: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Digital Out, Analog Out,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GND</a:t>
            </a:r>
            <a:endParaRPr lang="en-US" sz="2000" dirty="0">
              <a:solidFill>
                <a:srgbClr val="30303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Led signal</a:t>
            </a:r>
            <a:endParaRPr lang="en-US" sz="2000" dirty="0">
              <a:solidFill>
                <a:srgbClr val="30303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Size: </a:t>
            </a: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40mmx21mm</a:t>
            </a:r>
            <a:endParaRPr lang="en-US" sz="2000" dirty="0">
              <a:solidFill>
                <a:srgbClr val="30303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in the system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Kitchen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Alarm block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Dout</a:t>
            </a:r>
            <a:r>
              <a:rPr lang="en-US" sz="20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signal: low signal -&gt; gas detected, high signal -&gt; no gas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Aout</a:t>
            </a:r>
            <a:r>
              <a:rPr lang="en-US" sz="2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analog signal with 15 % setup =&gt; gas detected =&gt; 2 </a:t>
            </a:r>
            <a:r>
              <a:rPr lang="en-US" sz="2000" dirty="0" err="1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leds</a:t>
            </a:r>
            <a:r>
              <a:rPr lang="en-US" sz="2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module turns on =&gt; buzzer system is on</a:t>
            </a:r>
            <a:endParaRPr lang="en-US" sz="2000" dirty="0">
              <a:solidFill>
                <a:srgbClr val="30303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80320-39C8-725D-75BB-319B69AEBDFB}"/>
              </a:ext>
            </a:extLst>
          </p:cNvPr>
          <p:cNvSpPr txBox="1"/>
          <p:nvPr/>
        </p:nvSpPr>
        <p:spPr>
          <a:xfrm>
            <a:off x="9358604" y="4739951"/>
            <a:ext cx="253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Gas sensor </a:t>
            </a:r>
            <a:r>
              <a:rPr lang="en-US" u="sng" dirty="0" err="1"/>
              <a:t>MQ2</a:t>
            </a:r>
            <a:endParaRPr lang="en-US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2032D2-AA64-4B5C-A89E-6CA858DB9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510" y="1502229"/>
            <a:ext cx="2741929" cy="2712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2403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Chapter 6: Blynk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905069"/>
            <a:ext cx="11514528" cy="52064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I. Why use Blynk?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Blynk is actually an app on the phone, allowing users to create interfaces and control the device according to their personal preferences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Easy to use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Beautiful application with full function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 need to build android and iOS application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Rapid testing, can be monitored anywhere with internet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II. How Blynk works with your system?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Node MCU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ESP32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connects to Blynk application via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Blynk_auth_token,your_Wi-fi_name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your_Wi-fi_password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Blynk Server – responsible for all communication between the smartphone and the hardware. You can use Blynk Cloud or run your own Blynk server locally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Blynk library – for all popular hardware platforms – allows to communicate with the server and process all incoming and outgoing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08E1B1-D9CD-415A-BCE5-B57F39B2F3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941D0-D074-43AE-8875-C4BDC98A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CA00-8B5A-4B5F-AE21-CF0691D6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0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Chapter 8: 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40" y="998376"/>
            <a:ext cx="11515725" cy="497285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I. Results achieved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Successfully designed a Smart Home model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 the usage situation and development trends of Smart Home in Vietnam and other countries in the world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Learn the basis and meaning of sensors and collecting data sensors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Learn the basis and meaning of controlling devices via the internet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 the working principle of the modules in the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2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90F0-81E4-70E3-16CD-27C018EB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Chapter 8: 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D67A9-1C9F-F06F-4E7E-B1B3D587DA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39" y="839755"/>
            <a:ext cx="11515725" cy="5271796"/>
          </a:xfrm>
        </p:spPr>
        <p:txBody>
          <a:bodyPr/>
          <a:lstStyle/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II. Future work</a:t>
            </a: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Install surveillance camera system for the Smart Home</a:t>
            </a: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 the accuracy of the value of sensors</a:t>
            </a: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 the accuracy of the actuators block</a:t>
            </a: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 the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gara</a:t>
            </a:r>
            <a:r>
              <a:rPr lang="vi-V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system by allowing more than 1 vehicles stored in</a:t>
            </a: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 the security of our living room by interacting magnetic card system or fingerprint system</a:t>
            </a: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 door system working like the elevator door mechanism</a:t>
            </a: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 the cooling system</a:t>
            </a: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 the anti-theft system by image recognition</a:t>
            </a: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 the mechanical system</a:t>
            </a: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Application of monitoring and control systems in healthcare and education.</a:t>
            </a: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Control smart devices through voice</a:t>
            </a: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Build a management software on mobile devices, and a management software on the web, which can automatically notify users of adverse conditions.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1CB4B-9B0E-46ED-483C-0C851941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54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737FC17F-78B9-4DA3-B1E3-B6651CB1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8" y="284379"/>
            <a:ext cx="3174367" cy="1153516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5702E00C-3125-4CD1-A5F8-64723BF48E3E}"/>
              </a:ext>
            </a:extLst>
          </p:cNvPr>
          <p:cNvSpPr txBox="1">
            <a:spLocks/>
          </p:cNvSpPr>
          <p:nvPr/>
        </p:nvSpPr>
        <p:spPr>
          <a:xfrm>
            <a:off x="386633" y="2219413"/>
            <a:ext cx="7342483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72BF49D9-2FCE-4950-8B1C-F580CC18F4C9}"/>
              </a:ext>
            </a:extLst>
          </p:cNvPr>
          <p:cNvSpPr txBox="1">
            <a:spLocks/>
          </p:cNvSpPr>
          <p:nvPr/>
        </p:nvSpPr>
        <p:spPr>
          <a:xfrm>
            <a:off x="386633" y="3365404"/>
            <a:ext cx="7342483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SUBTITLE. SUBTITLE. SUBTITLE.</a:t>
            </a:r>
          </a:p>
          <a:p>
            <a:r>
              <a:rPr lang="en-US" sz="2800" b="0" dirty="0"/>
              <a:t>SUBTITLE. SUBTITLE.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F4829-01AB-4F75-A03B-DF4FC4C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EEA757-C256-112E-0707-FDCBC539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00672D-4A57-53D4-1F04-50805E95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Smart Home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DFE33-31F2-0D96-40CD-4BF4E386A7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9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General Architecture Of The Smart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Function</a:t>
            </a:r>
          </a:p>
          <a:p>
            <a:pPr>
              <a:buFontTx/>
              <a:buChar char="-"/>
            </a:pPr>
            <a:r>
              <a:rPr lang="en-US" dirty="0"/>
              <a:t>Monitor the temperature and humidity</a:t>
            </a:r>
          </a:p>
          <a:p>
            <a:pPr>
              <a:buFontTx/>
              <a:buChar char="-"/>
            </a:pPr>
            <a:r>
              <a:rPr lang="en-US" dirty="0"/>
              <a:t>Open main door using the password</a:t>
            </a:r>
          </a:p>
          <a:p>
            <a:pPr>
              <a:buFontTx/>
              <a:buChar char="-"/>
            </a:pPr>
            <a:r>
              <a:rPr lang="en-US" dirty="0"/>
              <a:t>Open/Close clothesline automatically according to weather</a:t>
            </a:r>
          </a:p>
          <a:p>
            <a:pPr>
              <a:buFontTx/>
              <a:buChar char="-"/>
            </a:pPr>
            <a:r>
              <a:rPr lang="en-US" dirty="0"/>
              <a:t>Turn on/off “Movie Mode” entertainment room</a:t>
            </a:r>
          </a:p>
          <a:p>
            <a:pPr>
              <a:buFontTx/>
              <a:buChar char="-"/>
            </a:pPr>
            <a:r>
              <a:rPr lang="en-US" dirty="0"/>
              <a:t>Control light, fan, air conditioning, door by remote control system</a:t>
            </a:r>
          </a:p>
          <a:p>
            <a:pPr>
              <a:buFontTx/>
              <a:buChar char="-"/>
            </a:pPr>
            <a:r>
              <a:rPr lang="en-US" dirty="0"/>
              <a:t>Alarm system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4702A-231C-6647-533D-9AD41EB3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10EF0-1882-B92A-A5C3-E652996A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General Architecture Of The Smart Home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91D803D-4F44-24B8-32CF-153532481A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12535" y="877183"/>
            <a:ext cx="7049484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C9118-78CD-4FEC-C481-545B2E96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D7AF73-DC17-735E-5EE0-1E1C973D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General Architecture Of The Smart Home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4400F-1547-C987-AB4E-CB29474625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Components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DFD20A-B194-2897-FAA9-B2F71C067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42809"/>
              </p:ext>
            </p:extLst>
          </p:nvPr>
        </p:nvGraphicFramePr>
        <p:xfrm>
          <a:off x="832374" y="1642454"/>
          <a:ext cx="10727655" cy="4328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885">
                  <a:extLst>
                    <a:ext uri="{9D8B030D-6E8A-4147-A177-3AD203B41FA5}">
                      <a16:colId xmlns:a16="http://schemas.microsoft.com/office/drawing/2014/main" val="3003036692"/>
                    </a:ext>
                  </a:extLst>
                </a:gridCol>
                <a:gridCol w="3575885">
                  <a:extLst>
                    <a:ext uri="{9D8B030D-6E8A-4147-A177-3AD203B41FA5}">
                      <a16:colId xmlns:a16="http://schemas.microsoft.com/office/drawing/2014/main" val="3105578104"/>
                    </a:ext>
                  </a:extLst>
                </a:gridCol>
                <a:gridCol w="3575885">
                  <a:extLst>
                    <a:ext uri="{9D8B030D-6E8A-4147-A177-3AD203B41FA5}">
                      <a16:colId xmlns:a16="http://schemas.microsoft.com/office/drawing/2014/main" val="614107796"/>
                    </a:ext>
                  </a:extLst>
                </a:gridCol>
              </a:tblGrid>
              <a:tr h="479961">
                <a:tc>
                  <a:txBody>
                    <a:bodyPr/>
                    <a:lstStyle/>
                    <a:p>
                      <a:r>
                        <a:rPr lang="en-US" sz="1200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479885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1. DHT11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Voltage operation: 3.3 – 5.5V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Humidity range: 20% - 90%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Temperature range: 0 – 50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Living room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Bedroom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79671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2. Rain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Clothesline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38942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3. Thermoelectric Peltier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Bedroom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84495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4. HC-SR501 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Outdoor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Kitchen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050832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5. Infrared Sensor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Living 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32166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6. Light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Outdoor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Bedroom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216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81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FBEB1-9EC9-967E-165E-FAF5733D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F42A0-7DDB-C85F-F6F3-38208081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General Architecture Of The Smart Home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13DF-8AAB-8B9A-C71D-F4EC906F54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Components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86C2F46-4F28-E683-1C2E-38F16FB84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470020"/>
              </p:ext>
            </p:extLst>
          </p:nvPr>
        </p:nvGraphicFramePr>
        <p:xfrm>
          <a:off x="849154" y="1575342"/>
          <a:ext cx="10777989" cy="439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663">
                  <a:extLst>
                    <a:ext uri="{9D8B030D-6E8A-4147-A177-3AD203B41FA5}">
                      <a16:colId xmlns:a16="http://schemas.microsoft.com/office/drawing/2014/main" val="3684370829"/>
                    </a:ext>
                  </a:extLst>
                </a:gridCol>
                <a:gridCol w="3592663">
                  <a:extLst>
                    <a:ext uri="{9D8B030D-6E8A-4147-A177-3AD203B41FA5}">
                      <a16:colId xmlns:a16="http://schemas.microsoft.com/office/drawing/2014/main" val="3986068071"/>
                    </a:ext>
                  </a:extLst>
                </a:gridCol>
                <a:gridCol w="3592663">
                  <a:extLst>
                    <a:ext uri="{9D8B030D-6E8A-4147-A177-3AD203B41FA5}">
                      <a16:colId xmlns:a16="http://schemas.microsoft.com/office/drawing/2014/main" val="1314731264"/>
                    </a:ext>
                  </a:extLst>
                </a:gridCol>
              </a:tblGrid>
              <a:tr h="5490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76801"/>
                  </a:ext>
                </a:extLst>
              </a:tr>
              <a:tr h="549078">
                <a:tc>
                  <a:txBody>
                    <a:bodyPr/>
                    <a:lstStyle/>
                    <a:p>
                      <a:r>
                        <a:rPr lang="en-US" sz="1200" dirty="0"/>
                        <a:t>6. MQ2 Gas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Kitchen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66718"/>
                  </a:ext>
                </a:extLst>
              </a:tr>
              <a:tr h="549078">
                <a:tc>
                  <a:txBody>
                    <a:bodyPr/>
                    <a:lstStyle/>
                    <a:p>
                      <a:r>
                        <a:rPr lang="en-US" sz="1200" dirty="0"/>
                        <a:t>7. SG90 Servo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Main door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629674"/>
                  </a:ext>
                </a:extLst>
              </a:tr>
              <a:tr h="549078">
                <a:tc>
                  <a:txBody>
                    <a:bodyPr/>
                    <a:lstStyle/>
                    <a:p>
                      <a:r>
                        <a:rPr lang="en-US" sz="1200" dirty="0"/>
                        <a:t>8. </a:t>
                      </a:r>
                      <a:r>
                        <a:rPr lang="nb-NO" sz="1200" dirty="0"/>
                        <a:t>5,6V/2,1A DC stepper motor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Clothesline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Curtain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43275"/>
                  </a:ext>
                </a:extLst>
              </a:tr>
              <a:tr h="549078">
                <a:tc>
                  <a:txBody>
                    <a:bodyPr/>
                    <a:lstStyle/>
                    <a:p>
                      <a:r>
                        <a:rPr lang="en-US" sz="1200" dirty="0"/>
                        <a:t>9.</a:t>
                      </a:r>
                      <a:r>
                        <a:rPr lang="pt-BR" sz="1200" dirty="0"/>
                        <a:t> MG996 RC Servo Motor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Garage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694756"/>
                  </a:ext>
                </a:extLst>
              </a:tr>
              <a:tr h="549078">
                <a:tc>
                  <a:txBody>
                    <a:bodyPr/>
                    <a:lstStyle/>
                    <a:p>
                      <a:r>
                        <a:rPr lang="en-US" sz="1200" dirty="0"/>
                        <a:t>10. 17HS8401 Stepper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Control motor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63453"/>
                  </a:ext>
                </a:extLst>
              </a:tr>
              <a:tr h="549078">
                <a:tc>
                  <a:txBody>
                    <a:bodyPr/>
                    <a:lstStyle/>
                    <a:p>
                      <a:r>
                        <a:rPr lang="en-US" sz="1200" dirty="0"/>
                        <a:t>11. Arduino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Control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94179"/>
                  </a:ext>
                </a:extLst>
              </a:tr>
              <a:tr h="549078">
                <a:tc>
                  <a:txBody>
                    <a:bodyPr/>
                    <a:lstStyle/>
                    <a:p>
                      <a:r>
                        <a:rPr lang="en-US" sz="1200" dirty="0"/>
                        <a:t>12.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Control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2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61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1140</TotalTime>
  <Words>1422</Words>
  <Application>Microsoft Office PowerPoint</Application>
  <PresentationFormat>Widescreen</PresentationFormat>
  <Paragraphs>287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Lato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Chapter 1: Smart Home Overview</vt:lpstr>
      <vt:lpstr>Chapter 2: General Architecture Of The Smart Home</vt:lpstr>
      <vt:lpstr>Chapter 2: General Architecture Of The Smart Home</vt:lpstr>
      <vt:lpstr>Chapter 2: General Architecture Of The Smart Home</vt:lpstr>
      <vt:lpstr>Chapter 2: General Architecture Of The Smart Home</vt:lpstr>
      <vt:lpstr>Chapter 3: Detail Working Principle</vt:lpstr>
      <vt:lpstr>Chapter 3: Detail Working Principle</vt:lpstr>
      <vt:lpstr>Chapter 3: Detail Working Principle</vt:lpstr>
      <vt:lpstr>Chapter 3: Detail Working Principle</vt:lpstr>
      <vt:lpstr>Chapter 3: Detail Working Principle</vt:lpstr>
      <vt:lpstr>Chapter 4: Blynk Application </vt:lpstr>
      <vt:lpstr>Chapter 5: Result And Conclusion</vt:lpstr>
      <vt:lpstr>Chapter 5: Design sensors module</vt:lpstr>
      <vt:lpstr>Chapter 5: Design sensors module</vt:lpstr>
      <vt:lpstr>Chapter 5: Design sensors module</vt:lpstr>
      <vt:lpstr>Chapter 5: Design sensors 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5: Design sensors module</vt:lpstr>
      <vt:lpstr>Chapter 5: Design sensors module</vt:lpstr>
      <vt:lpstr>Chapter 5: Design sensors module</vt:lpstr>
      <vt:lpstr>Chapter 6: Blynk Application</vt:lpstr>
      <vt:lpstr>Chapter 8: Conclusion</vt:lpstr>
      <vt:lpstr>Chapter 8: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Minh Nguyễn</cp:lastModifiedBy>
  <cp:revision>8</cp:revision>
  <dcterms:created xsi:type="dcterms:W3CDTF">2021-05-28T04:32:29Z</dcterms:created>
  <dcterms:modified xsi:type="dcterms:W3CDTF">2022-08-14T11:10:48Z</dcterms:modified>
</cp:coreProperties>
</file>