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9" r:id="rId5"/>
    <p:sldId id="256" r:id="rId6"/>
    <p:sldId id="263" r:id="rId7"/>
    <p:sldId id="283" r:id="rId8"/>
    <p:sldId id="260" r:id="rId9"/>
    <p:sldId id="284" r:id="rId10"/>
    <p:sldId id="276" r:id="rId11"/>
    <p:sldId id="285" r:id="rId12"/>
    <p:sldId id="275" r:id="rId13"/>
    <p:sldId id="291" r:id="rId14"/>
    <p:sldId id="292" r:id="rId15"/>
    <p:sldId id="293" r:id="rId16"/>
    <p:sldId id="294" r:id="rId17"/>
    <p:sldId id="295" r:id="rId18"/>
    <p:sldId id="281" r:id="rId19"/>
    <p:sldId id="282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5A4F6-8031-4CF1-ABC5-3FAA7DB24A2E}" v="36" dt="2022-08-16T04:44:28.4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152509-8D0C-4712-AA81-AF54972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pPr/>
              <a:t>8/16/2022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A90DE7-FAAB-4B91-AC83-B18850F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D5971E-BD21-416C-BC2E-97EE0E0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3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B5929F-A28F-4256-A6B2-5D09533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3ACFEBC-8634-4116-B617-2BE5C2034C2C}" type="datetime1">
              <a:rPr lang="en-US" smtClean="0"/>
              <a:pPr/>
              <a:t>8/16/2022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2F339A-915E-4496-B889-28FBBAAD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8A2E5F-7F4D-4F39-A494-67088E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FC0C4515-8106-49DA-9C06-E98AF8152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9327FB-190B-40C4-9FC9-66F9F7D1231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33EBCBB-E1FE-415C-8ED9-6D1F367484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876" y="1414465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8766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3E6AE9CF-41FF-46D0-BF7A-815E47778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5E41C6-3987-4F5C-A750-35F5C730A5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540" y="1032512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99BA7CA-DC84-4A35-BD8A-C14D5821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CDB0C24-DFE0-41C5-B02D-FC32F5C22F7C}" type="datetime1">
              <a:rPr lang="en-US" smtClean="0"/>
              <a:pPr/>
              <a:t>8/16/2022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DCC345-F4E6-42D6-9173-88011D0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2AFB1-CD7C-4710-A82A-F9FEE6DA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1F29B1-F2F8-4527-A0B9-5A566F0D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EBFCEF3-2DDE-476B-8A96-303EC557333C}" type="datetime1">
              <a:rPr lang="en-US" smtClean="0"/>
              <a:pPr/>
              <a:t>8/16/2022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F89192-9608-4DA0-9D58-CE5D74F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300396-45C9-472A-AA37-70408F1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5B855E6-8413-49D5-929E-33A3B3627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B6BBE52-BFE6-4B4F-95C1-25C2EB84A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41134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8F82-82C6-4F07-B7D8-4A1219A1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A9EFEF-A194-4819-82D7-1112425D0E86}" type="datetime1">
              <a:rPr lang="en-US" smtClean="0"/>
              <a:pPr/>
              <a:t>8/16/2022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041C72-5CA2-4523-9F1E-50662A32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D6B24F-6759-4931-A1C4-77BA8AF7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1CD850F7-B0EC-49AD-960D-051EAF5F3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1" name="Chart Placeholder 14">
            <a:extLst>
              <a:ext uri="{FF2B5EF4-FFF2-40B4-BE49-F238E27FC236}">
                <a16:creationId xmlns:a16="http://schemas.microsoft.com/office/drawing/2014/main" id="{4A80550F-98CB-400B-9D36-210A7AED20E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8736" y="1406527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Table Placeholder 16">
            <a:extLst>
              <a:ext uri="{FF2B5EF4-FFF2-40B4-BE49-F238E27FC236}">
                <a16:creationId xmlns:a16="http://schemas.microsoft.com/office/drawing/2014/main" id="{15345DA2-1E92-473D-9483-A24F87614F3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10301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24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1A061D-9F38-49ED-BAF8-8055D9F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pPr/>
              <a:t>8/16/2022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FAA6E-46AD-4366-8E80-2F5BEB7D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7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5604C7-0828-446E-97CC-8D6162E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03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C167836-5AFF-4757-AB55-39FD3BBF9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9" y="2461848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152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54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49" r:id="rId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5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F93E7-052F-DFB5-50AB-7B23885A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4386B-4481-50C4-C487-1684898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Detail Working Principle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D86A62D-E4A5-0DC9-B7F3-F6F8F456D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366" y="890032"/>
            <a:ext cx="4137296" cy="52167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E377C1-8F5E-4DFF-4392-63815A465CF3}"/>
              </a:ext>
            </a:extLst>
          </p:cNvPr>
          <p:cNvSpPr txBox="1"/>
          <p:nvPr/>
        </p:nvSpPr>
        <p:spPr>
          <a:xfrm>
            <a:off x="234892" y="890032"/>
            <a:ext cx="6920917" cy="3997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 Bedroom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the light and air conditioning system by using button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Display the temperature and humidity  in the LCD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the light by using Blynk application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 the curtain automatically by the light sensor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 the curtain system by using Blynk application</a:t>
            </a:r>
          </a:p>
        </p:txBody>
      </p:sp>
    </p:spTree>
    <p:extLst>
      <p:ext uri="{BB962C8B-B14F-4D97-AF65-F5344CB8AC3E}">
        <p14:creationId xmlns:p14="http://schemas.microsoft.com/office/powerpoint/2010/main" val="355292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F93E7-052F-DFB5-50AB-7B23885A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4386B-4481-50C4-C487-1684898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Detail Working Principle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377C1-8F5E-4DFF-4392-63815A465CF3}"/>
              </a:ext>
            </a:extLst>
          </p:cNvPr>
          <p:cNvSpPr txBox="1"/>
          <p:nvPr/>
        </p:nvSpPr>
        <p:spPr>
          <a:xfrm>
            <a:off x="234892" y="890032"/>
            <a:ext cx="6920917" cy="3582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3. Kitchen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the fan by using button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Alarm system activates if the gas level over the set value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Alarm system activates if the motion sensor detects motion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Clothesline system is control automatically by the weather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the light and fan by using Blynk application</a:t>
            </a:r>
            <a:endParaRPr lang="en-US" dirty="0"/>
          </a:p>
        </p:txBody>
      </p:sp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C9CA9C2D-A00D-416D-0088-E58A53107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288" y="1221406"/>
            <a:ext cx="4103480" cy="4415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14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F93E7-052F-DFB5-50AB-7B23885A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4386B-4481-50C4-C487-1684898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Detail Working Principle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377C1-8F5E-4DFF-4392-63815A465CF3}"/>
              </a:ext>
            </a:extLst>
          </p:cNvPr>
          <p:cNvSpPr txBox="1"/>
          <p:nvPr/>
        </p:nvSpPr>
        <p:spPr>
          <a:xfrm>
            <a:off x="234892" y="890032"/>
            <a:ext cx="6920917" cy="3997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4. Entertainment room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the “movie mode” by using button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curtain closes and the light, fan turns on when the “movie mode” is on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curtain closes, TV is off when the “movie mode” is off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the light and fan by using Blynk application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B762172-F1EA-73BF-2D00-D3FD3940C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302" y="1027083"/>
            <a:ext cx="3452384" cy="4956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404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F93E7-052F-DFB5-50AB-7B23885A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4386B-4481-50C4-C487-1684898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Detail Working Principle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D86A62D-E4A5-0DC9-B7F3-F6F8F456D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366" y="890032"/>
            <a:ext cx="4137296" cy="52167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E377C1-8F5E-4DFF-4392-63815A465CF3}"/>
              </a:ext>
            </a:extLst>
          </p:cNvPr>
          <p:cNvSpPr txBox="1"/>
          <p:nvPr/>
        </p:nvSpPr>
        <p:spPr>
          <a:xfrm>
            <a:off x="234892" y="890032"/>
            <a:ext cx="692091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5. Others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 the door by password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main door’ light turns on when the motion sensor detects the motion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main door’ light adjusts light level according to the environment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Open/close the garage door by Blynk application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51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F536BD-058C-880A-D628-B6AF6292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F3F49-5B51-2BF6-150D-B696777C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Communication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8BBD0-B4BB-2572-9F81-1D144EF2F2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7387525" cy="477150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UART Protocol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UART is an asynchronous communication protocol.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Both UARTs need to config at the same baud rate.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transmission is in the form of data package.</a:t>
            </a:r>
          </a:p>
          <a:p>
            <a:pPr marL="457200" indent="-457200"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I2C Protocol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I2C is a synchronous protocol, multi master can connect to multi slaves.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Master select the slave by sending the address of the slave after it send the start condition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Master can send or receive one or more data frame before it send the stop condition.</a:t>
            </a:r>
          </a:p>
          <a:p>
            <a:pPr marL="457189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514E72-3F3F-7908-70BE-0A841BD438BF}"/>
              </a:ext>
            </a:extLst>
          </p:cNvPr>
          <p:cNvGrpSpPr/>
          <p:nvPr/>
        </p:nvGrpSpPr>
        <p:grpSpPr>
          <a:xfrm>
            <a:off x="7726261" y="1004628"/>
            <a:ext cx="4383234" cy="2424372"/>
            <a:chOff x="7637981" y="931196"/>
            <a:chExt cx="4383234" cy="242437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53F290E-E7BC-0799-224D-089D8C9EF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643" y="931196"/>
              <a:ext cx="3209925" cy="1228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975C462-111F-29C2-540E-3778A41DD5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981" y="1984680"/>
              <a:ext cx="4383234" cy="137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74FEC6-6068-7232-78BB-FD3799F2CA7C}"/>
              </a:ext>
            </a:extLst>
          </p:cNvPr>
          <p:cNvGrpSpPr/>
          <p:nvPr/>
        </p:nvGrpSpPr>
        <p:grpSpPr>
          <a:xfrm>
            <a:off x="8458422" y="3612518"/>
            <a:ext cx="3109996" cy="2579045"/>
            <a:chOff x="8525534" y="3700672"/>
            <a:chExt cx="3109996" cy="2579045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25C0B0E0-79F9-DDA2-533A-80BBC2AC5D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5534" y="4837784"/>
              <a:ext cx="3109996" cy="1441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DC74F29-EC04-2D1D-2BF2-5D7467C805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1677" y="3700672"/>
              <a:ext cx="2332401" cy="1306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1339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0692B-6AC5-CD02-A594-FE592642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357C92-F0C8-E4C7-DA86-7E9BF3AF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5: Blynk Application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BEE1F-6EF4-F435-8979-DE95114F23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907841"/>
            <a:ext cx="11514528" cy="524967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1. Why use Blynk?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Blynk is an app on the phone, allowing users to create interfaces and control the device according to their personal preferences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Easy to use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Beautiful application with full function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Does need to build android and iOS application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Rapid testing, can be monitored anywhere with internet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 How Blynk works with your system?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Node MCU ESP32 connects to Blynk application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Blynk Server – responsible for all communication between the smartphone and the hardware. You can use Blynk Cloud or run your own Blynk server locally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Blynk library – for all popular hardware platforms – allows to communicate with the server and process all incoming and outgoing commands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08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06DA1D-5602-2F3F-4649-68C56744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E5AA33-1E9E-1D00-FD9E-1F96E926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6: Result And 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0ADDE29-D2F2-13C9-D0DC-358BC99E5D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907841"/>
            <a:ext cx="11514528" cy="524967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1. Result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Design a Smart Home model, the model work as expected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Learn the basis and meaning of sensors and collecting data sensors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Learn the basis and meaning of controlling devices via the internet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Understand the working principle of the modules in the system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 Conclusion and Future Work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Improve the accuracy of the value of sensors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Improve the accuracy of the actuators block</a:t>
            </a:r>
          </a:p>
          <a:p>
            <a:pPr>
              <a:buFontTx/>
              <a:buChar char="-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Adjust the power of the cooling system according to the temperature automatically</a:t>
            </a:r>
          </a:p>
          <a:p>
            <a:pPr>
              <a:buFontTx/>
              <a:buChar char="-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 the anti-theft system by image recognition</a:t>
            </a:r>
          </a:p>
          <a:p>
            <a:pPr>
              <a:buFontTx/>
              <a:buChar char="-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Control smart devices through voice</a:t>
            </a:r>
          </a:p>
          <a:p>
            <a:pPr>
              <a:buFontTx/>
              <a:buChar char="-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…</a:t>
            </a:r>
          </a:p>
          <a:p>
            <a:pPr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388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5945A2BB-ABB6-48FB-A491-502474D93E34}"/>
              </a:ext>
            </a:extLst>
          </p:cNvPr>
          <p:cNvSpPr txBox="1">
            <a:spLocks/>
          </p:cNvSpPr>
          <p:nvPr/>
        </p:nvSpPr>
        <p:spPr>
          <a:xfrm>
            <a:off x="5605763" y="2869457"/>
            <a:ext cx="5422456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6000" dirty="0"/>
              <a:t>THANK YOU 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5FE58-BA70-418C-863F-55066B6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42BA63-383F-45B9-939A-7A3B792A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032" y="2468140"/>
            <a:ext cx="8581936" cy="960860"/>
          </a:xfrm>
        </p:spPr>
        <p:txBody>
          <a:bodyPr/>
          <a:lstStyle/>
          <a:p>
            <a:r>
              <a:rPr lang="en-US" sz="3000" b="1" dirty="0">
                <a:effectLst/>
              </a:rPr>
              <a:t>INTERNET COMMUNICATION, MANAGEMENT AND CONTROL SYSTEM DESIGN</a:t>
            </a:r>
            <a:endParaRPr lang="en-US" sz="30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7999DEF-CCAD-02B5-2A74-40F39DD77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058784"/>
              </p:ext>
            </p:extLst>
          </p:nvPr>
        </p:nvGraphicFramePr>
        <p:xfrm>
          <a:off x="2032000" y="4293376"/>
          <a:ext cx="8128000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737548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05280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Instructor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Ph. D Dang Van My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78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 Van Nguyen – 20181911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53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Nguyen Duc Minh – 20181905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018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0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08E1B1-D9CD-415A-BCE5-B57F39B2F3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Chapter 1: Smart Home Overview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Chapter 2: General Architecture of Our Smart Home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Chapter 3: Detail Working Principle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Chapter 4: Communication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Chapter 5: Blynk Application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Chapter 6: Result and Conclusion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6941D0-D074-43AE-8875-C4BDC98A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8372" y="385215"/>
            <a:ext cx="7391400" cy="436098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1CA00-8B5A-4B5F-AE21-CF0691D6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0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EEA757-C256-112E-0707-FDCBC539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00672D-4A57-53D4-1F04-50805E95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Smart Home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9056C-8573-EE5B-AEEE-D68C1E0CDA46}"/>
              </a:ext>
            </a:extLst>
          </p:cNvPr>
          <p:cNvSpPr txBox="1"/>
          <p:nvPr/>
        </p:nvSpPr>
        <p:spPr>
          <a:xfrm>
            <a:off x="378873" y="1035213"/>
            <a:ext cx="104526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Currently, smart home has been a potential market, the largest market is in NA.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Viet Nam, many manufactures enter this market : BKAV,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Lumi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Smart Home, …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intelligence of a house: Automation, Security, Entertainment and Remote control.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basic design with capabilities such as: Intrusion warning, gas warning, automatic door system, security camera system, entertainment system…</a:t>
            </a:r>
          </a:p>
        </p:txBody>
      </p:sp>
      <p:pic>
        <p:nvPicPr>
          <p:cNvPr id="7" name="Picture 6" descr="Smart Home Market Size Worldwide (2017–2026) | Oberlo">
            <a:extLst>
              <a:ext uri="{FF2B5EF4-FFF2-40B4-BE49-F238E27FC236}">
                <a16:creationId xmlns:a16="http://schemas.microsoft.com/office/drawing/2014/main" id="{2B987EB1-A8FF-5479-DE5F-60A873813C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0" y="2923022"/>
            <a:ext cx="5304224" cy="2711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0A9A73B-113A-7006-EBF5-448F9AB89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899" y="2923022"/>
            <a:ext cx="5197796" cy="271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9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General Architecture Of The Smart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Monitor the temperature and humidity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 main door using the password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Open/Close clothesline automatically according to weather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Turn on/off “Movie Mode” entertainment room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Open/Close curtains by remote control system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 light, fan, air conditioning, door by remote control system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Alarm system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4702A-231C-6647-533D-9AD41EB3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10EF0-1882-B92A-A5C3-E652996A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General Architecture Of The Smart Home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91D803D-4F44-24B8-32CF-153532481A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80296" y="1669071"/>
            <a:ext cx="5315704" cy="3519857"/>
          </a:xfrm>
          <a:prstGeom prst="rect">
            <a:avLst/>
          </a:prstGeom>
        </p:spPr>
      </p:pic>
      <p:pic>
        <p:nvPicPr>
          <p:cNvPr id="6" name="Picture 5" descr="A model of a house&#10;&#10;Description automatically generated with low confidence">
            <a:extLst>
              <a:ext uri="{FF2B5EF4-FFF2-40B4-BE49-F238E27FC236}">
                <a16:creationId xmlns:a16="http://schemas.microsoft.com/office/drawing/2014/main" id="{9803AEA0-FF8C-5139-9FBD-D152B6BFE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386" y="1618861"/>
            <a:ext cx="4799321" cy="358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C9118-78CD-4FEC-C481-545B2E96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D7AF73-DC17-735E-5EE0-1E1C973D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General Architecture Of The Smart Home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4400F-1547-C987-AB4E-CB29474625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5" y="890032"/>
            <a:ext cx="11514528" cy="490912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 Components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DFD20A-B194-2897-FAA9-B2F71C067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640399"/>
              </p:ext>
            </p:extLst>
          </p:nvPr>
        </p:nvGraphicFramePr>
        <p:xfrm>
          <a:off x="732172" y="1457977"/>
          <a:ext cx="10727655" cy="4509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885">
                  <a:extLst>
                    <a:ext uri="{9D8B030D-6E8A-4147-A177-3AD203B41FA5}">
                      <a16:colId xmlns:a16="http://schemas.microsoft.com/office/drawing/2014/main" val="3003036692"/>
                    </a:ext>
                  </a:extLst>
                </a:gridCol>
                <a:gridCol w="3575885">
                  <a:extLst>
                    <a:ext uri="{9D8B030D-6E8A-4147-A177-3AD203B41FA5}">
                      <a16:colId xmlns:a16="http://schemas.microsoft.com/office/drawing/2014/main" val="3105578104"/>
                    </a:ext>
                  </a:extLst>
                </a:gridCol>
                <a:gridCol w="3575885">
                  <a:extLst>
                    <a:ext uri="{9D8B030D-6E8A-4147-A177-3AD203B41FA5}">
                      <a16:colId xmlns:a16="http://schemas.microsoft.com/office/drawing/2014/main" val="614107796"/>
                    </a:ext>
                  </a:extLst>
                </a:gridCol>
              </a:tblGrid>
              <a:tr h="4799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479885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r>
                        <a:rPr lang="en-US" sz="1200" dirty="0"/>
                        <a:t>1. DHT11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3.3 to 5.5V 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Humidity range: 20% - 90%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Temperature range: 0 – 50 degree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Living room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Bedroom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79671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r>
                        <a:rPr lang="en-US" sz="1200" dirty="0"/>
                        <a:t>2. Rain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3.3 to 5V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Analog output: 0 – 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Clothesline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038942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r>
                        <a:rPr lang="en-US" sz="1200" dirty="0"/>
                        <a:t>3. Thermoelectric Peltier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3 to 15V 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l-PL" sz="1200" dirty="0"/>
                        <a:t>Cooling power: 50 W, 90 W, 120 W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2-sided temperature difference: up to 67 degree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Bedroom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84495"/>
                  </a:ext>
                </a:extLst>
              </a:tr>
              <a:tr h="494799">
                <a:tc>
                  <a:txBody>
                    <a:bodyPr/>
                    <a:lstStyle/>
                    <a:p>
                      <a:r>
                        <a:rPr lang="en-US" sz="1200" dirty="0"/>
                        <a:t>4. HC-SR501 Motion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3.5 to 5.5V 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2 operating modes: (L) no repeat activation,(H) repeat activation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Scan angle &lt; 100 degrees.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Outdoor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Kitchen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050832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r>
                        <a:rPr lang="en-US" sz="1200" dirty="0"/>
                        <a:t>5. Infrared Sensor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3.3 to 5V 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Comparator IC: LM393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Analog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Living 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32166"/>
                  </a:ext>
                </a:extLst>
              </a:tr>
              <a:tr h="641414">
                <a:tc>
                  <a:txBody>
                    <a:bodyPr/>
                    <a:lstStyle/>
                    <a:p>
                      <a:r>
                        <a:rPr lang="en-US" sz="1200" dirty="0"/>
                        <a:t>6. Light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3.3 to 5V 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Comparator IC: LM393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Outdoor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Bedroom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216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81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FBEB1-9EC9-967E-165E-FAF5733D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F42A0-7DDB-C85F-F6F3-38208081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General Architecture Of The Smart Home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13DF-8AAB-8B9A-C71D-F4EC906F54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907842"/>
            <a:ext cx="11514528" cy="4909124"/>
          </a:xfrm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2. Components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86C2F46-4F28-E683-1C2E-38F16FB84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35932"/>
              </p:ext>
            </p:extLst>
          </p:nvPr>
        </p:nvGraphicFramePr>
        <p:xfrm>
          <a:off x="707005" y="1485479"/>
          <a:ext cx="10777989" cy="410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663">
                  <a:extLst>
                    <a:ext uri="{9D8B030D-6E8A-4147-A177-3AD203B41FA5}">
                      <a16:colId xmlns:a16="http://schemas.microsoft.com/office/drawing/2014/main" val="3684370829"/>
                    </a:ext>
                  </a:extLst>
                </a:gridCol>
                <a:gridCol w="3592663">
                  <a:extLst>
                    <a:ext uri="{9D8B030D-6E8A-4147-A177-3AD203B41FA5}">
                      <a16:colId xmlns:a16="http://schemas.microsoft.com/office/drawing/2014/main" val="3986068071"/>
                    </a:ext>
                  </a:extLst>
                </a:gridCol>
                <a:gridCol w="3592663">
                  <a:extLst>
                    <a:ext uri="{9D8B030D-6E8A-4147-A177-3AD203B41FA5}">
                      <a16:colId xmlns:a16="http://schemas.microsoft.com/office/drawing/2014/main" val="1314731264"/>
                    </a:ext>
                  </a:extLst>
                </a:gridCol>
              </a:tblGrid>
              <a:tr h="4439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076801"/>
                  </a:ext>
                </a:extLst>
              </a:tr>
              <a:tr h="684719">
                <a:tc>
                  <a:txBody>
                    <a:bodyPr/>
                    <a:lstStyle/>
                    <a:p>
                      <a:r>
                        <a:rPr lang="en-US" sz="1200" dirty="0"/>
                        <a:t>7. MQ2 Gas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5V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Sensing Resistance: 10 to 50 k</a:t>
                      </a:r>
                      <a:r>
                        <a:rPr lang="el-GR" sz="1200" dirty="0"/>
                        <a:t>Ω</a:t>
                      </a: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Concentration Scope: 200 to 10000 ppm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Kitchen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066718"/>
                  </a:ext>
                </a:extLst>
              </a:tr>
              <a:tr h="517775">
                <a:tc>
                  <a:txBody>
                    <a:bodyPr/>
                    <a:lstStyle/>
                    <a:p>
                      <a:r>
                        <a:rPr lang="en-US" sz="1200" dirty="0"/>
                        <a:t>8. SG90 Servo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4.8 to 6 VDC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Torque: 2.0kg/cm(4.8V)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Main door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629674"/>
                  </a:ext>
                </a:extLst>
              </a:tr>
              <a:tr h="534687">
                <a:tc>
                  <a:txBody>
                    <a:bodyPr/>
                    <a:lstStyle/>
                    <a:p>
                      <a:r>
                        <a:rPr lang="en-US" sz="1200" dirty="0"/>
                        <a:t>9.</a:t>
                      </a:r>
                      <a:r>
                        <a:rPr lang="pt-BR" sz="1200" dirty="0"/>
                        <a:t> MG996 RC Servo Motor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Operating Voltage: 4.8 to 6 VDC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Torque: 9.4kg/cm (4.8V)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Garage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469597"/>
                  </a:ext>
                </a:extLst>
              </a:tr>
              <a:tr h="569183">
                <a:tc>
                  <a:txBody>
                    <a:bodyPr/>
                    <a:lstStyle/>
                    <a:p>
                      <a:r>
                        <a:rPr lang="en-US" sz="1200" dirty="0"/>
                        <a:t>10. 17HS8401 Stepper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Rated Current: 1.7A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Step Angle : 1.8 degree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Use with A4988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Clothesline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Curtain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663453"/>
                  </a:ext>
                </a:extLst>
              </a:tr>
              <a:tr h="629551">
                <a:tc>
                  <a:txBody>
                    <a:bodyPr/>
                    <a:lstStyle/>
                    <a:p>
                      <a:r>
                        <a:rPr lang="en-US" sz="1200" dirty="0"/>
                        <a:t>11. Arduino 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14 digital I/O pins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8 analog I/O pins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Support many of communication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Control block for 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94179"/>
                  </a:ext>
                </a:extLst>
              </a:tr>
              <a:tr h="587370">
                <a:tc>
                  <a:txBody>
                    <a:bodyPr/>
                    <a:lstStyle/>
                    <a:p>
                      <a:r>
                        <a:rPr lang="en-US" sz="1200" dirty="0"/>
                        <a:t>12. ESP32 Development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30 I/O pins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Has Wi-Fi and Bluetooth built-in.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Has wide variety of peripherals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Control block for actuators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22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61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F93E7-052F-DFB5-50AB-7B23885A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4386B-4481-50C4-C487-1684898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Detail Working Principle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E45C01D-8F11-4075-EA0E-FF2123E0A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902" y="1058844"/>
            <a:ext cx="3882338" cy="5181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A1A176-880C-187A-F1AE-ED6C4E8801C0}"/>
              </a:ext>
            </a:extLst>
          </p:cNvPr>
          <p:cNvSpPr txBox="1"/>
          <p:nvPr/>
        </p:nvSpPr>
        <p:spPr>
          <a:xfrm>
            <a:off x="234892" y="890032"/>
            <a:ext cx="6920917" cy="3997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1. Living Room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Turn on/off the light, fan, door, alarm system by using button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Monitor the temperature and humidity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Display the temperature and humidity in the LCD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Turn on the light automatically when someone is in the stair</a:t>
            </a:r>
          </a:p>
        </p:txBody>
      </p:sp>
    </p:spTree>
    <p:extLst>
      <p:ext uri="{BB962C8B-B14F-4D97-AF65-F5344CB8AC3E}">
        <p14:creationId xmlns:p14="http://schemas.microsoft.com/office/powerpoint/2010/main" val="309217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D73DF96024544FA79FDC867D1BABB3" ma:contentTypeVersion="7" ma:contentTypeDescription="Create a new document." ma:contentTypeScope="" ma:versionID="cdf7cb8e79f6b95fcedb70a6e15ed825">
  <xsd:schema xmlns:xsd="http://www.w3.org/2001/XMLSchema" xmlns:xs="http://www.w3.org/2001/XMLSchema" xmlns:p="http://schemas.microsoft.com/office/2006/metadata/properties" xmlns:ns3="7871b3a2-fa86-447a-b485-a037d6092110" xmlns:ns4="c2789afe-e671-4f33-b609-81accfcf5258" targetNamespace="http://schemas.microsoft.com/office/2006/metadata/properties" ma:root="true" ma:fieldsID="d3c633bfcd4d084593a1ac3e4a9a3b96" ns3:_="" ns4:_="">
    <xsd:import namespace="7871b3a2-fa86-447a-b485-a037d6092110"/>
    <xsd:import namespace="c2789afe-e671-4f33-b609-81accfcf525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71b3a2-fa86-447a-b485-a037d609211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89afe-e671-4f33-b609-81accfcf52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6E77C9-D1CD-48A8-8776-AA04F83240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D7DC1A-DF06-4126-9166-FA22278B74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71b3a2-fa86-447a-b485-a037d6092110"/>
    <ds:schemaRef ds:uri="c2789afe-e671-4f33-b609-81accfcf52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BF6076-E9B2-4904-BD7C-A230D295BA6D}">
  <ds:schemaRefs>
    <ds:schemaRef ds:uri="7871b3a2-fa86-447a-b485-a037d6092110"/>
    <ds:schemaRef ds:uri="c2789afe-e671-4f33-b609-81accfcf5258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2193</TotalTime>
  <Words>1143</Words>
  <Application>Microsoft Office PowerPoint</Application>
  <PresentationFormat>Widescreen</PresentationFormat>
  <Paragraphs>180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Lato</vt:lpstr>
      <vt:lpstr>Office Theme</vt:lpstr>
      <vt:lpstr>PowerPoint Presentation</vt:lpstr>
      <vt:lpstr>INTERNET COMMUNICATION, MANAGEMENT AND CONTROL SYSTEM DESIGN</vt:lpstr>
      <vt:lpstr>Table of Contents</vt:lpstr>
      <vt:lpstr>Chapter 1: Smart Home Overview</vt:lpstr>
      <vt:lpstr>Chapter 2: General Architecture Of The Smart Home</vt:lpstr>
      <vt:lpstr>Chapter 2: General Architecture Of The Smart Home</vt:lpstr>
      <vt:lpstr>Chapter 2: General Architecture Of The Smart Home</vt:lpstr>
      <vt:lpstr>Chapter 2: General Architecture Of The Smart Home</vt:lpstr>
      <vt:lpstr>Chapter 3: Detail Working Principle</vt:lpstr>
      <vt:lpstr>Chapter 3: Detail Working Principle</vt:lpstr>
      <vt:lpstr>Chapter 3: Detail Working Principle</vt:lpstr>
      <vt:lpstr>Chapter 3: Detail Working Principle</vt:lpstr>
      <vt:lpstr>Chapter 3: Detail Working Principle</vt:lpstr>
      <vt:lpstr>Chapter 4: Communication</vt:lpstr>
      <vt:lpstr>Chapter 5: Blynk Application </vt:lpstr>
      <vt:lpstr>Chapter 6: Result And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DUC MINH 20181905</cp:lastModifiedBy>
  <cp:revision>18</cp:revision>
  <dcterms:created xsi:type="dcterms:W3CDTF">2021-05-28T04:32:29Z</dcterms:created>
  <dcterms:modified xsi:type="dcterms:W3CDTF">2022-08-16T13:51:38Z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0x0101007CD73DF96024544FA79FDC867D1BABB3</vt:lpwstr>
  </property>
</Properties>
</file>