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9" r:id="rId2"/>
    <p:sldId id="256" r:id="rId3"/>
    <p:sldId id="263" r:id="rId4"/>
    <p:sldId id="283" r:id="rId5"/>
    <p:sldId id="260" r:id="rId6"/>
    <p:sldId id="284" r:id="rId7"/>
    <p:sldId id="276" r:id="rId8"/>
    <p:sldId id="285" r:id="rId9"/>
    <p:sldId id="275" r:id="rId10"/>
    <p:sldId id="291" r:id="rId11"/>
    <p:sldId id="292" r:id="rId12"/>
    <p:sldId id="293" r:id="rId13"/>
    <p:sldId id="294" r:id="rId14"/>
    <p:sldId id="281" r:id="rId15"/>
    <p:sldId id="282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6152509-8D0C-4712-AA81-AF54972C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58E92B09-5AF4-4E86-A8BE-E866F0E2C017}" type="datetime1">
              <a:rPr lang="en-US" smtClean="0"/>
              <a:pPr/>
              <a:t>8/15/2022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9A90DE7-FAAB-4B91-AC83-B18850F1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FD5971E-BD21-416C-BC2E-97EE0E09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7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DEAFB3E9-4F5E-435C-B51A-CC5766A852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1:……………………………………..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C57778-6639-411E-9B4C-12D035AECE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132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4B5929F-A28F-4256-A6B2-5D095331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3ACFEBC-8634-4116-B617-2BE5C2034C2C}" type="datetime1">
              <a:rPr lang="en-US" smtClean="0"/>
              <a:pPr/>
              <a:t>8/15/2022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C2F339A-915E-4496-B889-28FBBAAD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28A2E5F-7F4D-4F39-A494-67088E80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FC0C4515-8106-49DA-9C06-E98AF81524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2:……………………………………..</a:t>
            </a:r>
          </a:p>
        </p:txBody>
      </p:sp>
      <p:sp>
        <p:nvSpPr>
          <p:cNvPr id="12" name="Chart Placeholder 9">
            <a:extLst>
              <a:ext uri="{FF2B5EF4-FFF2-40B4-BE49-F238E27FC236}">
                <a16:creationId xmlns:a16="http://schemas.microsoft.com/office/drawing/2014/main" id="{F49327FB-190B-40C4-9FC9-66F9F7D12317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733EBCBB-E1FE-415C-8ED9-6D1F367484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38876" y="1414465"/>
            <a:ext cx="5445125" cy="4656137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88766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>
            <a:extLst>
              <a:ext uri="{FF2B5EF4-FFF2-40B4-BE49-F238E27FC236}">
                <a16:creationId xmlns:a16="http://schemas.microsoft.com/office/drawing/2014/main" id="{3E6AE9CF-41FF-46D0-BF7A-815E477789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3:……………………………………..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5E41C6-3987-4F5C-A750-35F5C730A5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540" y="1032512"/>
            <a:ext cx="11515725" cy="493871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C99BA7CA-DC84-4A35-BD8A-C14D582181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8CDB0C24-DFE0-41C5-B02D-FC32F5C22F7C}" type="datetime1">
              <a:rPr lang="en-US" smtClean="0"/>
              <a:pPr/>
              <a:t>8/15/2022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1DCC345-F4E6-42D6-9173-88011D0E2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82AFB1-CD7C-4710-A82A-F9FEE6DA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2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F1F29B1-F2F8-4527-A0B9-5A566F0DB5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EEBFCEF3-2DDE-476B-8A96-303EC557333C}" type="datetime1">
              <a:rPr lang="en-US" smtClean="0"/>
              <a:pPr/>
              <a:t>8/15/2022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1F89192-9608-4DA0-9D58-CE5D74F01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1300396-45C9-472A-AA37-70408F1C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5B855E6-8413-49D5-929E-33A3B362751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8372" y="1248325"/>
            <a:ext cx="7391400" cy="52054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AB6BBE52-BFE6-4B4F-95C1-25C2EB84A6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8372" y="404265"/>
            <a:ext cx="7391400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411343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8A78F82-82C6-4F07-B7D8-4A1219A1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9A9EFEF-A194-4819-82D7-1112425D0E86}" type="datetime1">
              <a:rPr lang="en-US" smtClean="0"/>
              <a:pPr/>
              <a:t>8/15/2022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2041C72-5CA2-4523-9F1E-50662A32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AD6B24F-6759-4931-A1C4-77BA8AF7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1CD850F7-B0EC-49AD-960D-051EAF5F36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5:……………………………………..</a:t>
            </a:r>
          </a:p>
        </p:txBody>
      </p:sp>
      <p:sp>
        <p:nvSpPr>
          <p:cNvPr id="11" name="Chart Placeholder 14">
            <a:extLst>
              <a:ext uri="{FF2B5EF4-FFF2-40B4-BE49-F238E27FC236}">
                <a16:creationId xmlns:a16="http://schemas.microsoft.com/office/drawing/2014/main" id="{4A80550F-98CB-400B-9D36-210A7AED20E8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38736" y="1406527"/>
            <a:ext cx="5757264" cy="4670425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2" name="Table Placeholder 16">
            <a:extLst>
              <a:ext uri="{FF2B5EF4-FFF2-40B4-BE49-F238E27FC236}">
                <a16:creationId xmlns:a16="http://schemas.microsoft.com/office/drawing/2014/main" id="{15345DA2-1E92-473D-9483-A24F87614F3D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210301" y="1392239"/>
            <a:ext cx="5592763" cy="46847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242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21A061D-9F38-49ED-BAF8-8055D9FB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7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82F65D4C-DEE4-4C7B-91C4-D6D57A523E98}" type="datetime1">
              <a:rPr lang="en-US" smtClean="0"/>
              <a:pPr/>
              <a:t>8/15/2022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90FAA6E-46AD-4366-8E80-2F5BEB7D5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7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A5604C7-0828-446E-97CC-8D6162E6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8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03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4">
            <a:extLst>
              <a:ext uri="{FF2B5EF4-FFF2-40B4-BE49-F238E27FC236}">
                <a16:creationId xmlns:a16="http://schemas.microsoft.com/office/drawing/2014/main" id="{4C167836-5AFF-4757-AB55-39FD3BBF9D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8899" y="2461848"/>
            <a:ext cx="4614203" cy="1934307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152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9543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49" r:id="rId9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6355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F93E7-052F-DFB5-50AB-7B23885A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64386B-4481-50C4-C487-16848985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3: Detail Working Principle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D86A62D-E4A5-0DC9-B7F3-F6F8F456D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366" y="890032"/>
            <a:ext cx="4137296" cy="521670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E377C1-8F5E-4DFF-4392-63815A465CF3}"/>
              </a:ext>
            </a:extLst>
          </p:cNvPr>
          <p:cNvSpPr txBox="1"/>
          <p:nvPr/>
        </p:nvSpPr>
        <p:spPr>
          <a:xfrm>
            <a:off x="234892" y="890032"/>
            <a:ext cx="69209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2. Bedroom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Turn on/off the light and air conditioning system by using button.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Display the temperature and humidity  in the LCD.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Turn on/off the light by using Blynk application.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Control the curtain automatically by the light sensor.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Control the curtain system by using Blynk application.</a:t>
            </a:r>
          </a:p>
        </p:txBody>
      </p:sp>
    </p:spTree>
    <p:extLst>
      <p:ext uri="{BB962C8B-B14F-4D97-AF65-F5344CB8AC3E}">
        <p14:creationId xmlns:p14="http://schemas.microsoft.com/office/powerpoint/2010/main" val="3552922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F93E7-052F-DFB5-50AB-7B23885A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64386B-4481-50C4-C487-16848985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3: Detail Working Principle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E377C1-8F5E-4DFF-4392-63815A465CF3}"/>
              </a:ext>
            </a:extLst>
          </p:cNvPr>
          <p:cNvSpPr txBox="1"/>
          <p:nvPr/>
        </p:nvSpPr>
        <p:spPr>
          <a:xfrm>
            <a:off x="234892" y="890032"/>
            <a:ext cx="69209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3. Kitchen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Turn on/off the fan by using button. 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Alarm system activates if the gas level over the set value.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Alarm system activates if the motion sensor detects motion.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Clothesline system is control automatically by the weather.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Turn on/off the light and fan by using Blynk application.</a:t>
            </a:r>
            <a:endParaRPr lang="en-US" dirty="0"/>
          </a:p>
        </p:txBody>
      </p:sp>
      <p:pic>
        <p:nvPicPr>
          <p:cNvPr id="4" name="Picture 3" descr="Chart, diagram&#10;&#10;Description automatically generated">
            <a:extLst>
              <a:ext uri="{FF2B5EF4-FFF2-40B4-BE49-F238E27FC236}">
                <a16:creationId xmlns:a16="http://schemas.microsoft.com/office/drawing/2014/main" id="{C9CA9C2D-A00D-416D-0088-E58A53107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288" y="1221406"/>
            <a:ext cx="4103480" cy="44151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5145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F93E7-052F-DFB5-50AB-7B23885A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64386B-4481-50C4-C487-16848985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3: Detail Working Principle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E377C1-8F5E-4DFF-4392-63815A465CF3}"/>
              </a:ext>
            </a:extLst>
          </p:cNvPr>
          <p:cNvSpPr txBox="1"/>
          <p:nvPr/>
        </p:nvSpPr>
        <p:spPr>
          <a:xfrm>
            <a:off x="234892" y="890032"/>
            <a:ext cx="69209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4. Entertainment room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Turn on/off the “movie mode” by using button.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curtain closes and the light, fan turns on when the “movie mode” is on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curtain closes, TV is off when the “movie mode” is off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Turn on/off the light and fan by using Blynk application.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B762172-F1EA-73BF-2D00-D3FD3940C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302" y="1027083"/>
            <a:ext cx="3452384" cy="49568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7404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F93E7-052F-DFB5-50AB-7B23885A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64386B-4481-50C4-C487-16848985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3: Detail Working Principle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D86A62D-E4A5-0DC9-B7F3-F6F8F456D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366" y="890032"/>
            <a:ext cx="4137296" cy="521670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E377C1-8F5E-4DFF-4392-63815A465CF3}"/>
              </a:ext>
            </a:extLst>
          </p:cNvPr>
          <p:cNvSpPr txBox="1"/>
          <p:nvPr/>
        </p:nvSpPr>
        <p:spPr>
          <a:xfrm>
            <a:off x="234892" y="890032"/>
            <a:ext cx="69209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5. Others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Open the door by password.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main door’ light turns on when the motion sensor detects the motion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main door’ light adjusts light level according to the environment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Open/close the garage door by Blynk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351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D0692B-6AC5-CD02-A594-FE592642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357C92-F0C8-E4C7-DA86-7E9BF3AF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4: Blynk Application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BEE1F-6EF4-F435-8979-DE95114F231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6" y="907841"/>
            <a:ext cx="11514528" cy="524967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1. Why use Blynk?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Blynk is an app on the phone, allowing users to create interfaces and control the device according to their personal preferences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Easy to use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Beautiful application with full function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Does need to build android and iOS application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Rapid testing, can be monitored anywhere with internet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2. How Blynk works with your system?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Node MCU ESP32 connects to Blynk application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Blynk Server – responsible for all communication between the smartphone and the hardware. You can use Blynk Cloud or run your own Blynk server locally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Blynk library – for all popular hardware platforms – allows to communicate with the server and process all incoming and outgoing commands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08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06DA1D-5602-2F3F-4649-68C56744B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E5AA33-1E9E-1D00-FD9E-1F96E926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5: Result And 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0ADDE29-D2F2-13C9-D0DC-358BC99E5D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6" y="907841"/>
            <a:ext cx="11514528" cy="524967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1. Result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Design a Smart Home model, the model work as expected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Learn the basis and meaning of sensors and collecting data sensors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Learn the basis and meaning of controlling devices via the internet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Understand the working principle of the modules in the system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2. How Blynk works with your system?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Improve the accuracy of the value of sensors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Improve the accuracy of the actuators block</a:t>
            </a:r>
          </a:p>
          <a:p>
            <a:pPr>
              <a:buFontTx/>
              <a:buChar char="-"/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Adjust the power of the cooling system according to the temperature automatically</a:t>
            </a:r>
          </a:p>
          <a:p>
            <a:pPr>
              <a:buFontTx/>
              <a:buChar char="-"/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Improve the anti-theft system by image recognition</a:t>
            </a:r>
          </a:p>
          <a:p>
            <a:pPr>
              <a:buFontTx/>
              <a:buChar char="-"/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Control smart devices through voice</a:t>
            </a:r>
          </a:p>
          <a:p>
            <a:pPr>
              <a:buFontTx/>
              <a:buChar char="-"/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…</a:t>
            </a:r>
          </a:p>
          <a:p>
            <a:pPr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388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5945A2BB-ABB6-48FB-A491-502474D93E34}"/>
              </a:ext>
            </a:extLst>
          </p:cNvPr>
          <p:cNvSpPr txBox="1">
            <a:spLocks/>
          </p:cNvSpPr>
          <p:nvPr/>
        </p:nvSpPr>
        <p:spPr>
          <a:xfrm>
            <a:off x="5605763" y="2869457"/>
            <a:ext cx="5422456" cy="9713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6000" dirty="0"/>
              <a:t>THANK YOU 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55FE58-BA70-418C-863F-55066B66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2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42BA63-383F-45B9-939A-7A3B792A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691" y="1933342"/>
            <a:ext cx="8581936" cy="960860"/>
          </a:xfrm>
        </p:spPr>
        <p:txBody>
          <a:bodyPr/>
          <a:lstStyle/>
          <a:p>
            <a:r>
              <a:rPr lang="en-US" sz="3000" b="1" dirty="0">
                <a:effectLst/>
              </a:rPr>
              <a:t>INTERNET COMMUNICATION, MANAGEMENT AND CONTROL SYSTEM DESIGN</a:t>
            </a:r>
            <a:endParaRPr lang="en-US" sz="300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7999DEF-CCAD-02B5-2A74-40F39DD77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613967"/>
              </p:ext>
            </p:extLst>
          </p:nvPr>
        </p:nvGraphicFramePr>
        <p:xfrm>
          <a:off x="2032000" y="3840371"/>
          <a:ext cx="81280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7375481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05280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Instruction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TS. Dang Van My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578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 Van Nguyen – 20181911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53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Nguyen Duc Minh – 20181905 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2018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00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08E1B1-D9CD-415A-BCE5-B57F39B2F31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Chap 1: Smart Home Overview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Chap 2: General Architecture of Our Smart Home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Chap 3: Detail Working Principle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Chap 4: Communication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Chap 5: Blynk Application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Chap 6: Result and Conclusion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6941D0-D074-43AE-8875-C4BDC98AD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1CA00-8B5A-4B5F-AE21-CF0691D6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0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EEA757-C256-112E-0707-FDCBC539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00672D-4A57-53D4-1F04-50805E95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1: Smart Home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9056C-8573-EE5B-AEEE-D68C1E0CDA46}"/>
              </a:ext>
            </a:extLst>
          </p:cNvPr>
          <p:cNvSpPr txBox="1"/>
          <p:nvPr/>
        </p:nvSpPr>
        <p:spPr>
          <a:xfrm>
            <a:off x="378873" y="1035213"/>
            <a:ext cx="104526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Currently, smart home has been a potential market, the largest market is in NA.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Viet Nam, many manufactures enter this market : BKAV,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Lumi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Smart Home, …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intelligence of a house: Automation, Security, Entertainment and Remote control.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basic design with capabilities such as: Intrusion warning, gas warning, automatic door system, security camera system, entertainment system…</a:t>
            </a:r>
          </a:p>
        </p:txBody>
      </p:sp>
      <p:pic>
        <p:nvPicPr>
          <p:cNvPr id="7" name="Picture 6" descr="Smart Home Market Size Worldwide (2017–2026) | Oberlo">
            <a:extLst>
              <a:ext uri="{FF2B5EF4-FFF2-40B4-BE49-F238E27FC236}">
                <a16:creationId xmlns:a16="http://schemas.microsoft.com/office/drawing/2014/main" id="{2B987EB1-A8FF-5479-DE5F-60A873813C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80" y="2923022"/>
            <a:ext cx="5304224" cy="2711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0A9A73B-113A-7006-EBF5-448F9AB89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899" y="2923022"/>
            <a:ext cx="5304222" cy="276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95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2: General Architecture Of The Smart Home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3E091-9DCD-4DE7-96D1-A93E44E0F5B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Monitor the temperature and humidity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Open main door using the password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Open/Close clothesline automatically according to weather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Turn on/off “Movie Mode” entertainment room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Control light, fan, air conditioning, door by remote control system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Alarm system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33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E4702A-231C-6647-533D-9AD41EB3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10EF0-1882-B92A-A5C3-E652996A0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2: General Architecture Of The Smart Home</a:t>
            </a:r>
          </a:p>
        </p:txBody>
      </p:sp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91D803D-4F44-24B8-32CF-153532481A4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80295" y="1791316"/>
            <a:ext cx="4946475" cy="327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6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6C9118-78CD-4FEC-C481-545B2E96C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D7AF73-DC17-735E-5EE0-1E1C973DB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2: General Architecture Of The Smart Home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4400F-1547-C987-AB4E-CB29474625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2. Components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FDFD20A-B194-2897-FAA9-B2F71C067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955212"/>
              </p:ext>
            </p:extLst>
          </p:nvPr>
        </p:nvGraphicFramePr>
        <p:xfrm>
          <a:off x="832374" y="1642454"/>
          <a:ext cx="10727655" cy="4509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5885">
                  <a:extLst>
                    <a:ext uri="{9D8B030D-6E8A-4147-A177-3AD203B41FA5}">
                      <a16:colId xmlns:a16="http://schemas.microsoft.com/office/drawing/2014/main" val="3003036692"/>
                    </a:ext>
                  </a:extLst>
                </a:gridCol>
                <a:gridCol w="3575885">
                  <a:extLst>
                    <a:ext uri="{9D8B030D-6E8A-4147-A177-3AD203B41FA5}">
                      <a16:colId xmlns:a16="http://schemas.microsoft.com/office/drawing/2014/main" val="3105578104"/>
                    </a:ext>
                  </a:extLst>
                </a:gridCol>
                <a:gridCol w="3575885">
                  <a:extLst>
                    <a:ext uri="{9D8B030D-6E8A-4147-A177-3AD203B41FA5}">
                      <a16:colId xmlns:a16="http://schemas.microsoft.com/office/drawing/2014/main" val="614107796"/>
                    </a:ext>
                  </a:extLst>
                </a:gridCol>
              </a:tblGrid>
              <a:tr h="479961">
                <a:tc>
                  <a:txBody>
                    <a:bodyPr/>
                    <a:lstStyle/>
                    <a:p>
                      <a:r>
                        <a:rPr lang="en-US" sz="1200" dirty="0"/>
                        <a:t>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479885"/>
                  </a:ext>
                </a:extLst>
              </a:tr>
              <a:tr h="641414">
                <a:tc>
                  <a:txBody>
                    <a:bodyPr/>
                    <a:lstStyle/>
                    <a:p>
                      <a:r>
                        <a:rPr lang="en-US" sz="1200" dirty="0"/>
                        <a:t>1. DHT11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Operating Voltage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3.3 to 5.5V DC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Humidity range: 20% - 90%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Temperature range: 0 – 50 degree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Living room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Bedroom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79671"/>
                  </a:ext>
                </a:extLst>
              </a:tr>
              <a:tr h="641414">
                <a:tc>
                  <a:txBody>
                    <a:bodyPr/>
                    <a:lstStyle/>
                    <a:p>
                      <a:r>
                        <a:rPr lang="en-US" sz="1200" dirty="0"/>
                        <a:t>2. Rain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Operating Voltage: 3.3 to 5V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Analog output: 0 – 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Clothesline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038942"/>
                  </a:ext>
                </a:extLst>
              </a:tr>
              <a:tr h="641414">
                <a:tc>
                  <a:txBody>
                    <a:bodyPr/>
                    <a:lstStyle/>
                    <a:p>
                      <a:r>
                        <a:rPr lang="en-US" sz="1200" dirty="0"/>
                        <a:t>3. Thermoelectric Peltier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Operating Voltage: 3 to 15V DC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l-PL" sz="1200" dirty="0"/>
                        <a:t>Cooling power: 50 W, 90 W, 120 W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2-sided temperature difference: up to 67 degree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Bedroom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284495"/>
                  </a:ext>
                </a:extLst>
              </a:tr>
              <a:tr h="494799">
                <a:tc>
                  <a:txBody>
                    <a:bodyPr/>
                    <a:lstStyle/>
                    <a:p>
                      <a:r>
                        <a:rPr lang="en-US" sz="1200" dirty="0"/>
                        <a:t>4. HC-SR501 Motion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Operating Voltage: 3.5 to 5.5V DC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2 operating modes: (L) no repeat activation,(H) repeat activation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Scan angle &lt; 100 degrees.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Outdoor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Kitchen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050832"/>
                  </a:ext>
                </a:extLst>
              </a:tr>
              <a:tr h="641414">
                <a:tc>
                  <a:txBody>
                    <a:bodyPr/>
                    <a:lstStyle/>
                    <a:p>
                      <a:r>
                        <a:rPr lang="en-US" sz="1200" dirty="0"/>
                        <a:t>5. Infrared Sensor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Operating Voltage: 3.3 to 5V DC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Comparator IC: LM393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Analog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Living 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832166"/>
                  </a:ext>
                </a:extLst>
              </a:tr>
              <a:tr h="641414">
                <a:tc>
                  <a:txBody>
                    <a:bodyPr/>
                    <a:lstStyle/>
                    <a:p>
                      <a:r>
                        <a:rPr lang="en-US" sz="1200" dirty="0"/>
                        <a:t>6. Light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Operating Voltage: 3.3 to 5V DC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Comparator IC: LM393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Outdoor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Bedroom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216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818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0FBEB1-9EC9-967E-165E-FAF5733DE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F42A0-7DDB-C85F-F6F3-38208081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2: General Architecture Of The Smart Home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B13DF-8AAB-8B9A-C71D-F4EC906F54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6" y="907842"/>
            <a:ext cx="11514528" cy="4909124"/>
          </a:xfrm>
        </p:spPr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2. Components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D86C2F46-4F28-E683-1C2E-38F16FB84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332120"/>
              </p:ext>
            </p:extLst>
          </p:nvPr>
        </p:nvGraphicFramePr>
        <p:xfrm>
          <a:off x="707005" y="1278944"/>
          <a:ext cx="10777989" cy="4671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663">
                  <a:extLst>
                    <a:ext uri="{9D8B030D-6E8A-4147-A177-3AD203B41FA5}">
                      <a16:colId xmlns:a16="http://schemas.microsoft.com/office/drawing/2014/main" val="3684370829"/>
                    </a:ext>
                  </a:extLst>
                </a:gridCol>
                <a:gridCol w="3592663">
                  <a:extLst>
                    <a:ext uri="{9D8B030D-6E8A-4147-A177-3AD203B41FA5}">
                      <a16:colId xmlns:a16="http://schemas.microsoft.com/office/drawing/2014/main" val="3986068071"/>
                    </a:ext>
                  </a:extLst>
                </a:gridCol>
                <a:gridCol w="3592663">
                  <a:extLst>
                    <a:ext uri="{9D8B030D-6E8A-4147-A177-3AD203B41FA5}">
                      <a16:colId xmlns:a16="http://schemas.microsoft.com/office/drawing/2014/main" val="1314731264"/>
                    </a:ext>
                  </a:extLst>
                </a:gridCol>
              </a:tblGrid>
              <a:tr h="58737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076801"/>
                  </a:ext>
                </a:extLst>
              </a:tr>
              <a:tr h="684719">
                <a:tc>
                  <a:txBody>
                    <a:bodyPr/>
                    <a:lstStyle/>
                    <a:p>
                      <a:r>
                        <a:rPr lang="en-US" sz="1200" dirty="0"/>
                        <a:t>7. MQ2 Gas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Operating Voltage: 5V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Sensing Resistance: 10 to 50 k</a:t>
                      </a:r>
                      <a:r>
                        <a:rPr lang="el-GR" sz="1200" dirty="0"/>
                        <a:t>Ω</a:t>
                      </a: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Concentration Scope: 200 to 10000 ppm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Kitchen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066718"/>
                  </a:ext>
                </a:extLst>
              </a:tr>
              <a:tr h="517775">
                <a:tc>
                  <a:txBody>
                    <a:bodyPr/>
                    <a:lstStyle/>
                    <a:p>
                      <a:r>
                        <a:rPr lang="en-US" sz="1200" dirty="0"/>
                        <a:t>8. SG90 Servo 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Operating Voltage: 4.8 to 6 VDC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Torque: 2.0kg/cm(4.8V)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Main door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629674"/>
                  </a:ext>
                </a:extLst>
              </a:tr>
              <a:tr h="534687">
                <a:tc>
                  <a:txBody>
                    <a:bodyPr/>
                    <a:lstStyle/>
                    <a:p>
                      <a:r>
                        <a:rPr lang="en-US" sz="1200" dirty="0"/>
                        <a:t>9.</a:t>
                      </a:r>
                      <a:r>
                        <a:rPr lang="pt-BR" sz="1200" dirty="0"/>
                        <a:t> MG996 RC Servo Motor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Operating Voltage: 4.8 to 6 VDC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Torque: 9.4kg/cm (4.8V)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Garage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469597"/>
                  </a:ext>
                </a:extLst>
              </a:tr>
              <a:tr h="560560">
                <a:tc>
                  <a:txBody>
                    <a:bodyPr/>
                    <a:lstStyle/>
                    <a:p>
                      <a:r>
                        <a:rPr lang="en-US" sz="1200" dirty="0"/>
                        <a:t>10. </a:t>
                      </a:r>
                      <a:r>
                        <a:rPr lang="nb-NO" sz="1200" dirty="0"/>
                        <a:t>5,6V/2,1A DC stepper motor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Clothesline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543275"/>
                  </a:ext>
                </a:extLst>
              </a:tr>
              <a:tr h="569183">
                <a:tc>
                  <a:txBody>
                    <a:bodyPr/>
                    <a:lstStyle/>
                    <a:p>
                      <a:r>
                        <a:rPr lang="en-US" sz="1200" dirty="0"/>
                        <a:t>11. 17HS8401 Stepper 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Curtain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663453"/>
                  </a:ext>
                </a:extLst>
              </a:tr>
              <a:tr h="629551">
                <a:tc>
                  <a:txBody>
                    <a:bodyPr/>
                    <a:lstStyle/>
                    <a:p>
                      <a:r>
                        <a:rPr lang="en-US" sz="1200" dirty="0"/>
                        <a:t>12. Arduino Nano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Control block for sensors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94179"/>
                  </a:ext>
                </a:extLst>
              </a:tr>
              <a:tr h="587370">
                <a:tc>
                  <a:txBody>
                    <a:bodyPr/>
                    <a:lstStyle/>
                    <a:p>
                      <a:r>
                        <a:rPr lang="en-US" sz="1200" dirty="0"/>
                        <a:t>13. ESP32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Control block for actuators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822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611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F93E7-052F-DFB5-50AB-7B23885A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64386B-4481-50C4-C487-16848985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3: Detail Working Principle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E45C01D-8F11-4075-EA0E-FF2123E0A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902" y="1058844"/>
            <a:ext cx="3882338" cy="51818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A1A176-880C-187A-F1AE-ED6C4E8801C0}"/>
              </a:ext>
            </a:extLst>
          </p:cNvPr>
          <p:cNvSpPr txBox="1"/>
          <p:nvPr/>
        </p:nvSpPr>
        <p:spPr>
          <a:xfrm>
            <a:off x="234892" y="890032"/>
            <a:ext cx="69209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1. Living Room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Turn on/off the light, fan, door, alarm system by using button.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Monitor the temperature and humidity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Display the temperature and humidity in the LCD.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Turn on the light automatically when someone is in the stair.</a:t>
            </a:r>
          </a:p>
        </p:txBody>
      </p:sp>
    </p:spTree>
    <p:extLst>
      <p:ext uri="{BB962C8B-B14F-4D97-AF65-F5344CB8AC3E}">
        <p14:creationId xmlns:p14="http://schemas.microsoft.com/office/powerpoint/2010/main" val="3092172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1390</TotalTime>
  <Words>1029</Words>
  <Application>Microsoft Office PowerPoint</Application>
  <PresentationFormat>Widescreen</PresentationFormat>
  <Paragraphs>161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Lato</vt:lpstr>
      <vt:lpstr>Office Theme</vt:lpstr>
      <vt:lpstr>PowerPoint Presentation</vt:lpstr>
      <vt:lpstr>INTERNET COMMUNICATION, MANAGEMENT AND CONTROL SYSTEM DESIGN</vt:lpstr>
      <vt:lpstr>Table of Contents</vt:lpstr>
      <vt:lpstr>Chapter 1: Smart Home Overview</vt:lpstr>
      <vt:lpstr>Chapter 2: General Architecture Of The Smart Home</vt:lpstr>
      <vt:lpstr>Chapter 2: General Architecture Of The Smart Home</vt:lpstr>
      <vt:lpstr>Chapter 2: General Architecture Of The Smart Home</vt:lpstr>
      <vt:lpstr>Chapter 2: General Architecture Of The Smart Home</vt:lpstr>
      <vt:lpstr>Chapter 3: Detail Working Principle</vt:lpstr>
      <vt:lpstr>Chapter 3: Detail Working Principle</vt:lpstr>
      <vt:lpstr>Chapter 3: Detail Working Principle</vt:lpstr>
      <vt:lpstr>Chapter 3: Detail Working Principle</vt:lpstr>
      <vt:lpstr>Chapter 3: Detail Working Principle</vt:lpstr>
      <vt:lpstr>Chapter 4: Blynk Application </vt:lpstr>
      <vt:lpstr>Chapter 5: Result And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Minh Nguyễn</cp:lastModifiedBy>
  <cp:revision>10</cp:revision>
  <dcterms:created xsi:type="dcterms:W3CDTF">2021-05-28T04:32:29Z</dcterms:created>
  <dcterms:modified xsi:type="dcterms:W3CDTF">2022-08-15T19:08:33Z</dcterms:modified>
</cp:coreProperties>
</file>