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134804944" r:id="rId3"/>
    <p:sldId id="622" r:id="rId4"/>
    <p:sldId id="623" r:id="rId5"/>
    <p:sldId id="624" r:id="rId6"/>
    <p:sldId id="2134804947" r:id="rId7"/>
    <p:sldId id="213480494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C79E-8571-4FE5-AED0-36B2A85B820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EFC1F-0495-47C5-A65B-FCC944A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216">
              <a:lnSpc>
                <a:spcPct val="10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97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81BB-ECDD-4D03-A5B1-464BC3651CD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5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81BB-ECDD-4D03-A5B1-464BC3651CD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6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81BB-ECDD-4D03-A5B1-464BC3651CD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5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81BB-ECDD-4D03-A5B1-464BC3651CD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5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81BB-ECDD-4D03-A5B1-464BC3651CD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3DE6B-3497-4BF8-8A0C-320FA30F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30653-D70B-4846-B57D-495058BEA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C4890-A08A-4892-9E6B-8283B4B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186CD-5C57-40BF-B36A-B118FD0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FA24C-58CC-43F2-A083-44675F0A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CDBEF-0DEC-467B-9132-CBCDFFC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1CE94D-2060-4A4E-8A90-818F2CA5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0BE210-18E0-4044-BB40-B9900A1D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5D3B3-2F9E-4811-9747-B513AD16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B6255-60B7-4A80-BA37-8F641E54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D1EA8B-E3C0-4133-A9DF-FA6AF3B35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070B19-19CA-44E4-9243-17D97C35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155DC-E9BC-4549-9F5B-D78AD22C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15002-429F-4400-889A-81581191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D6271-486C-4520-BA66-508FDFD1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0662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895409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4466155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6" name="Рисунок 13"/>
          <p:cNvSpPr>
            <a:spLocks noGrp="1"/>
          </p:cNvSpPr>
          <p:nvPr>
            <p:ph type="pic" sz="quarter" idx="12"/>
          </p:nvPr>
        </p:nvSpPr>
        <p:spPr>
          <a:xfrm>
            <a:off x="8036903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9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 animBg="1"/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0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2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28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9C30-1FAC-4A61-9715-CFF57DB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32220-8446-40A4-8CD9-4FE032BD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89B7C7-9360-4F74-9121-0C49EE2B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8E878-4183-4101-BDA5-24BB8EF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A1C24-F602-41D9-8C2E-9558EEBB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9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2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8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2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3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895409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4466155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6" name="Рисунок 13"/>
          <p:cNvSpPr>
            <a:spLocks noGrp="1"/>
          </p:cNvSpPr>
          <p:nvPr>
            <p:ph type="pic" sz="quarter" idx="12"/>
          </p:nvPr>
        </p:nvSpPr>
        <p:spPr>
          <a:xfrm>
            <a:off x="8036903" y="1071770"/>
            <a:ext cx="3263319" cy="2773018"/>
          </a:xfrm>
          <a:prstGeom prst="hexagon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9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 animBg="1"/>
      <p:bldP spid="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 rot="16200000">
            <a:off x="5650205" y="371109"/>
            <a:ext cx="895437" cy="12195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9" name="Прямоугольник 18"/>
          <p:cNvSpPr/>
          <p:nvPr userDrawn="1"/>
        </p:nvSpPr>
        <p:spPr>
          <a:xfrm rot="16200000">
            <a:off x="5650083" y="-5650083"/>
            <a:ext cx="895437" cy="12195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0" name="Прямоугольник 9"/>
          <p:cNvSpPr/>
          <p:nvPr userDrawn="1"/>
        </p:nvSpPr>
        <p:spPr>
          <a:xfrm rot="10800000">
            <a:off x="-2" y="895437"/>
            <a:ext cx="895496" cy="51258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" name="Прямоугольник 10"/>
          <p:cNvSpPr/>
          <p:nvPr userDrawn="1"/>
        </p:nvSpPr>
        <p:spPr>
          <a:xfrm rot="10800000">
            <a:off x="11300106" y="895437"/>
            <a:ext cx="895496" cy="51258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640478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113861" y="0"/>
            <a:ext cx="607814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45610" y="0"/>
            <a:ext cx="7046391" cy="6858000"/>
          </a:xfrm>
          <a:custGeom>
            <a:avLst/>
            <a:gdLst>
              <a:gd name="connsiteX0" fmla="*/ 0 w 12155488"/>
              <a:gd name="connsiteY0" fmla="*/ 0 h 13716000"/>
              <a:gd name="connsiteX1" fmla="*/ 12155488 w 12155488"/>
              <a:gd name="connsiteY1" fmla="*/ 0 h 13716000"/>
              <a:gd name="connsiteX2" fmla="*/ 12155488 w 12155488"/>
              <a:gd name="connsiteY2" fmla="*/ 13716000 h 13716000"/>
              <a:gd name="connsiteX3" fmla="*/ 0 w 12155488"/>
              <a:gd name="connsiteY3" fmla="*/ 13716000 h 13716000"/>
              <a:gd name="connsiteX4" fmla="*/ 0 w 12155488"/>
              <a:gd name="connsiteY4" fmla="*/ 0 h 13716000"/>
              <a:gd name="connsiteX0" fmla="*/ 1936376 w 14091864"/>
              <a:gd name="connsiteY0" fmla="*/ 0 h 13716000"/>
              <a:gd name="connsiteX1" fmla="*/ 14091864 w 14091864"/>
              <a:gd name="connsiteY1" fmla="*/ 0 h 13716000"/>
              <a:gd name="connsiteX2" fmla="*/ 14091864 w 14091864"/>
              <a:gd name="connsiteY2" fmla="*/ 13716000 h 13716000"/>
              <a:gd name="connsiteX3" fmla="*/ 0 w 14091864"/>
              <a:gd name="connsiteY3" fmla="*/ 13716000 h 13716000"/>
              <a:gd name="connsiteX4" fmla="*/ 1936376 w 14091864"/>
              <a:gd name="connsiteY4" fmla="*/ 0 h 13716000"/>
              <a:gd name="connsiteX0" fmla="*/ 2958353 w 14091864"/>
              <a:gd name="connsiteY0" fmla="*/ 0 h 13716000"/>
              <a:gd name="connsiteX1" fmla="*/ 14091864 w 14091864"/>
              <a:gd name="connsiteY1" fmla="*/ 0 h 13716000"/>
              <a:gd name="connsiteX2" fmla="*/ 14091864 w 14091864"/>
              <a:gd name="connsiteY2" fmla="*/ 13716000 h 13716000"/>
              <a:gd name="connsiteX3" fmla="*/ 0 w 14091864"/>
              <a:gd name="connsiteY3" fmla="*/ 13716000 h 13716000"/>
              <a:gd name="connsiteX4" fmla="*/ 2958353 w 140918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1864" h="13716000">
                <a:moveTo>
                  <a:pt x="2958353" y="0"/>
                </a:moveTo>
                <a:lnTo>
                  <a:pt x="14091864" y="0"/>
                </a:lnTo>
                <a:lnTo>
                  <a:pt x="14091864" y="13716000"/>
                </a:lnTo>
                <a:lnTo>
                  <a:pt x="0" y="13716000"/>
                </a:lnTo>
                <a:lnTo>
                  <a:pt x="2958353" y="0"/>
                </a:lnTo>
                <a:close/>
              </a:path>
            </a:pathLst>
          </a:cu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10800000" flipV="1">
            <a:off x="0" y="0"/>
            <a:ext cx="7046391" cy="6858000"/>
          </a:xfrm>
          <a:custGeom>
            <a:avLst/>
            <a:gdLst>
              <a:gd name="connsiteX0" fmla="*/ 0 w 12155488"/>
              <a:gd name="connsiteY0" fmla="*/ 0 h 13716000"/>
              <a:gd name="connsiteX1" fmla="*/ 12155488 w 12155488"/>
              <a:gd name="connsiteY1" fmla="*/ 0 h 13716000"/>
              <a:gd name="connsiteX2" fmla="*/ 12155488 w 12155488"/>
              <a:gd name="connsiteY2" fmla="*/ 13716000 h 13716000"/>
              <a:gd name="connsiteX3" fmla="*/ 0 w 12155488"/>
              <a:gd name="connsiteY3" fmla="*/ 13716000 h 13716000"/>
              <a:gd name="connsiteX4" fmla="*/ 0 w 12155488"/>
              <a:gd name="connsiteY4" fmla="*/ 0 h 13716000"/>
              <a:gd name="connsiteX0" fmla="*/ 1936376 w 14091864"/>
              <a:gd name="connsiteY0" fmla="*/ 0 h 13716000"/>
              <a:gd name="connsiteX1" fmla="*/ 14091864 w 14091864"/>
              <a:gd name="connsiteY1" fmla="*/ 0 h 13716000"/>
              <a:gd name="connsiteX2" fmla="*/ 14091864 w 14091864"/>
              <a:gd name="connsiteY2" fmla="*/ 13716000 h 13716000"/>
              <a:gd name="connsiteX3" fmla="*/ 0 w 14091864"/>
              <a:gd name="connsiteY3" fmla="*/ 13716000 h 13716000"/>
              <a:gd name="connsiteX4" fmla="*/ 1936376 w 14091864"/>
              <a:gd name="connsiteY4" fmla="*/ 0 h 13716000"/>
              <a:gd name="connsiteX0" fmla="*/ 2958353 w 14091864"/>
              <a:gd name="connsiteY0" fmla="*/ 0 h 13716000"/>
              <a:gd name="connsiteX1" fmla="*/ 14091864 w 14091864"/>
              <a:gd name="connsiteY1" fmla="*/ 0 h 13716000"/>
              <a:gd name="connsiteX2" fmla="*/ 14091864 w 14091864"/>
              <a:gd name="connsiteY2" fmla="*/ 13716000 h 13716000"/>
              <a:gd name="connsiteX3" fmla="*/ 0 w 14091864"/>
              <a:gd name="connsiteY3" fmla="*/ 13716000 h 13716000"/>
              <a:gd name="connsiteX4" fmla="*/ 2958353 w 140918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1864" h="13716000">
                <a:moveTo>
                  <a:pt x="2958353" y="0"/>
                </a:moveTo>
                <a:lnTo>
                  <a:pt x="14091864" y="0"/>
                </a:lnTo>
                <a:lnTo>
                  <a:pt x="14091864" y="13716000"/>
                </a:lnTo>
                <a:lnTo>
                  <a:pt x="0" y="13716000"/>
                </a:lnTo>
                <a:lnTo>
                  <a:pt x="2958353" y="0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BA111-36A8-4042-85B3-EB9B50C0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16F68-5323-4AC4-BFBB-9F73C14C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2164B-C7BB-4C98-A214-C397FDE7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A222E-2C89-4E28-89E8-748CF617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1F8F8-ECBC-4650-86C1-606C2393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9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913425" y="1927412"/>
            <a:ext cx="2894708" cy="289451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reeform 4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0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5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76" y="-1150144"/>
            <a:ext cx="9184762" cy="8008144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344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76" y="-1150144"/>
            <a:ext cx="9184762" cy="8008144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8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57881" y="1"/>
            <a:ext cx="4134119" cy="685720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/>
          <p:cNvSpPr>
            <a:spLocks noGrp="1"/>
          </p:cNvSpPr>
          <p:nvPr>
            <p:ph type="pic" sz="quarter" idx="10"/>
          </p:nvPr>
        </p:nvSpPr>
        <p:spPr>
          <a:xfrm>
            <a:off x="-1" y="1659835"/>
            <a:ext cx="12192000" cy="344244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reeform 4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6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-1" y="3415553"/>
            <a:ext cx="12192000" cy="344244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7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895495" y="895436"/>
            <a:ext cx="10404365" cy="25470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3" name="Freeform 2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4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895409" y="1787979"/>
            <a:ext cx="3263319" cy="246459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4466155" y="1787979"/>
            <a:ext cx="3263319" cy="246459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6" name="Рисунок 13"/>
          <p:cNvSpPr>
            <a:spLocks noGrp="1"/>
          </p:cNvSpPr>
          <p:nvPr>
            <p:ph type="pic" sz="quarter" idx="12"/>
          </p:nvPr>
        </p:nvSpPr>
        <p:spPr>
          <a:xfrm>
            <a:off x="8036903" y="1787979"/>
            <a:ext cx="3263319" cy="246459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1717404" y="150424"/>
            <a:ext cx="299083" cy="344817"/>
          </a:xfrm>
          <a:custGeom>
            <a:avLst/>
            <a:gdLst>
              <a:gd name="T0" fmla="*/ 0 w 5386"/>
              <a:gd name="T1" fmla="*/ 1552 h 6209"/>
              <a:gd name="T2" fmla="*/ 2692 w 5386"/>
              <a:gd name="T3" fmla="*/ 0 h 6209"/>
              <a:gd name="T4" fmla="*/ 5386 w 5386"/>
              <a:gd name="T5" fmla="*/ 1552 h 6209"/>
              <a:gd name="T6" fmla="*/ 5386 w 5386"/>
              <a:gd name="T7" fmla="*/ 4657 h 6209"/>
              <a:gd name="T8" fmla="*/ 2692 w 5386"/>
              <a:gd name="T9" fmla="*/ 6209 h 6209"/>
              <a:gd name="T10" fmla="*/ 0 w 5386"/>
              <a:gd name="T11" fmla="*/ 4657 h 6209"/>
              <a:gd name="T12" fmla="*/ 0 w 5386"/>
              <a:gd name="T13" fmla="*/ 1552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6" h="6209">
                <a:moveTo>
                  <a:pt x="0" y="1552"/>
                </a:moveTo>
                <a:lnTo>
                  <a:pt x="2692" y="0"/>
                </a:lnTo>
                <a:lnTo>
                  <a:pt x="5386" y="1552"/>
                </a:lnTo>
                <a:lnTo>
                  <a:pt x="5386" y="4657"/>
                </a:lnTo>
                <a:lnTo>
                  <a:pt x="2692" y="6209"/>
                </a:lnTo>
                <a:lnTo>
                  <a:pt x="0" y="4657"/>
                </a:lnTo>
                <a:lnTo>
                  <a:pt x="0" y="155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3" tIns="22862" rIns="45723" bIns="22862" numCol="1" anchor="t" anchorCtr="0" compatLnSpc="1">
            <a:prstTxWarp prst="textNoShape">
              <a:avLst/>
            </a:prstTxWarp>
          </a:bodyPr>
          <a:lstStyle/>
          <a:p>
            <a:endParaRPr lang="ru-RU" sz="1800"/>
          </a:p>
        </p:txBody>
      </p:sp>
      <p:sp>
        <p:nvSpPr>
          <p:cNvPr id="9" name="Прямоугольник 2"/>
          <p:cNvSpPr/>
          <p:nvPr userDrawn="1"/>
        </p:nvSpPr>
        <p:spPr>
          <a:xfrm>
            <a:off x="11702814" y="230499"/>
            <a:ext cx="322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C666E7E-40F7-4BA5-A363-FC65D515F512}" type="slidenum">
              <a:rPr lang="ru-RU" sz="900" b="1" smtClean="0">
                <a:solidFill>
                  <a:schemeClr val="bg1"/>
                </a:solidFill>
              </a:rPr>
              <a:pPr algn="ctr"/>
              <a:t>‹#›</a:t>
            </a:fld>
            <a:endParaRPr lang="ru-RU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 animBg="1"/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51AA-0AEC-470F-8F54-33DA3241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E501A-8AB8-401B-A805-0976D1A6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AF474-A16D-47F3-BFE1-B488CAF6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DBD63C-5E00-462D-BED0-A8DA16CE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E53132-CD5B-44E6-842D-5B6691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939A9-B12E-4E4B-87C2-E974996C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8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42860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8F6DA-4F94-44C5-A0ED-A416B160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30732-6823-4A61-8EBF-2DBA9065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CEE297-36AD-4BD7-A0E0-D4DC539D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E83EB-710D-4159-AEF9-40D8FCB44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3FF571-7FFD-4D56-A1C6-887C23B29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8C4456-33CA-4F36-A87C-19C92550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4B2A1-7F07-4D52-9F1E-BA60D7FE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2D8A1-8665-40E0-9ADE-05D8F5F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0C6E3-C46D-4445-AD49-F7A0D69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6633D2-78DF-428E-A7A6-FE8D2D6B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E15147-D1BA-4D46-9A3F-B2E0330F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B17136-7904-4648-ADB0-CB24B9B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BBB50-0226-4CB5-9E10-4938A124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832A6F-453F-49A9-9FF9-5CB8115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C38DDE-2A4D-434E-AC07-4FEF9A70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B5EB-5660-419B-9E0E-CD9A9875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F9CF3-336E-4ED9-AA75-3432BFC3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6897F-81A4-4AE8-8C9C-113884E77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D589E3-C5EC-422C-B459-8C9A016F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F2A6C-E0B7-4F0B-8406-2FE9D99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687D9-28F2-401B-BBDD-DD69CF79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9BB7-80A0-4C1C-B8D2-F8EDFB19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26D843-DA53-4D79-822A-B63748295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E67E1-1EB3-4EF8-91A9-A1B3929F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7E27F-02E0-4B16-BA99-0EF90BBC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C3FB-07F5-49D0-A026-A3371E6B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07E078-0DD5-4F1E-8B17-5F4D491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4DAE-127C-4CA9-B3FC-A70BA46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227EB-885B-4EB2-A740-C05E0967D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FFF1D-F492-4ECD-A092-B2BB90904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C8-0F84-43AB-A457-E9EBA48FE79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24F4C-FAC9-47D3-B8B9-4731A69B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40972-EFE5-49ED-83E3-11801D220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3B7E-B0D7-423E-AB9F-6B667CE4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hyperlink" Target="mailto:panyushkin@m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F17A5F-6806-4CB2-BC7C-17F21E18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12192000" cy="68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56210" y="4909985"/>
            <a:ext cx="3250866" cy="11853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45720" tIns="22860" rIns="45720" bIns="2286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Helvetica"/>
              </a:rPr>
              <a:t>Challenge 2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Helvetica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Helvetica"/>
              </a:rPr>
              <a:t>Рекомендация ТВ-программ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Helvetica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Helvetica"/>
              </a:rPr>
              <a:t>Мелентьев Никита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Helvetica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SWEET.TV - Телевизионный смарт-сервис на Pokupon.ua">
            <a:extLst>
              <a:ext uri="{FF2B5EF4-FFF2-40B4-BE49-F238E27FC236}">
                <a16:creationId xmlns:a16="http://schemas.microsoft.com/office/drawing/2014/main" id="{F1CF9023-DF51-4754-AAD1-30275C80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43" y="4875373"/>
            <a:ext cx="1672765" cy="12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17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D5DF34-C8C8-4822-8823-CE21EE665018}"/>
              </a:ext>
            </a:extLst>
          </p:cNvPr>
          <p:cNvSpPr txBox="1">
            <a:spLocks/>
          </p:cNvSpPr>
          <p:nvPr/>
        </p:nvSpPr>
        <p:spPr>
          <a:xfrm>
            <a:off x="975134" y="256454"/>
            <a:ext cx="10239407" cy="447125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Общая методология решения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69" name="Shape 19002">
            <a:extLst>
              <a:ext uri="{FF2B5EF4-FFF2-40B4-BE49-F238E27FC236}">
                <a16:creationId xmlns:a16="http://schemas.microsoft.com/office/drawing/2014/main" id="{61E976EC-0805-45AC-BD58-EDE2CA607476}"/>
              </a:ext>
            </a:extLst>
          </p:cNvPr>
          <p:cNvSpPr/>
          <p:nvPr/>
        </p:nvSpPr>
        <p:spPr>
          <a:xfrm>
            <a:off x="1585945" y="1079720"/>
            <a:ext cx="1215664" cy="123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89"/>
                </a:moveTo>
                <a:cubicBezTo>
                  <a:pt x="21600" y="16663"/>
                  <a:pt x="16820" y="21600"/>
                  <a:pt x="10913" y="21600"/>
                </a:cubicBezTo>
                <a:cubicBezTo>
                  <a:pt x="4780" y="21600"/>
                  <a:pt x="0" y="16663"/>
                  <a:pt x="0" y="10789"/>
                </a:cubicBezTo>
                <a:cubicBezTo>
                  <a:pt x="0" y="4937"/>
                  <a:pt x="4780" y="0"/>
                  <a:pt x="10913" y="0"/>
                </a:cubicBezTo>
                <a:cubicBezTo>
                  <a:pt x="16820" y="0"/>
                  <a:pt x="21600" y="4937"/>
                  <a:pt x="21600" y="10789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49600"/>
            </a:pPr>
            <a:endParaRPr sz="24800" kern="0">
              <a:solidFill>
                <a:srgbClr val="A1A1A1"/>
              </a:solidFill>
            </a:endParaRPr>
          </a:p>
        </p:txBody>
      </p:sp>
      <p:sp>
        <p:nvSpPr>
          <p:cNvPr id="70" name="Shape 19003">
            <a:extLst>
              <a:ext uri="{FF2B5EF4-FFF2-40B4-BE49-F238E27FC236}">
                <a16:creationId xmlns:a16="http://schemas.microsoft.com/office/drawing/2014/main" id="{3BB54F90-1896-4EFA-9EB2-8EDC3184B05A}"/>
              </a:ext>
            </a:extLst>
          </p:cNvPr>
          <p:cNvSpPr/>
          <p:nvPr/>
        </p:nvSpPr>
        <p:spPr>
          <a:xfrm>
            <a:off x="592847" y="2180846"/>
            <a:ext cx="3197617" cy="26021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2860" rIns="2286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>
              <a:solidFill>
                <a:srgbClr val="A1A1A1"/>
              </a:solidFill>
            </a:endParaRPr>
          </a:p>
        </p:txBody>
      </p:sp>
      <p:sp>
        <p:nvSpPr>
          <p:cNvPr id="71" name="Shape 19004">
            <a:extLst>
              <a:ext uri="{FF2B5EF4-FFF2-40B4-BE49-F238E27FC236}">
                <a16:creationId xmlns:a16="http://schemas.microsoft.com/office/drawing/2014/main" id="{3AD760B1-70DB-4FB6-807C-418A0E0BEB44}"/>
              </a:ext>
            </a:extLst>
          </p:cNvPr>
          <p:cNvSpPr/>
          <p:nvPr/>
        </p:nvSpPr>
        <p:spPr>
          <a:xfrm>
            <a:off x="592846" y="1688811"/>
            <a:ext cx="3197619" cy="50430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>
              <a:solidFill>
                <a:srgbClr val="A1A1A1"/>
              </a:solidFill>
            </a:endParaRPr>
          </a:p>
        </p:txBody>
      </p:sp>
      <p:sp>
        <p:nvSpPr>
          <p:cNvPr id="72" name="Shape 19005">
            <a:extLst>
              <a:ext uri="{FF2B5EF4-FFF2-40B4-BE49-F238E27FC236}">
                <a16:creationId xmlns:a16="http://schemas.microsoft.com/office/drawing/2014/main" id="{F7F41906-15A9-4617-B472-BEBE11A29515}"/>
              </a:ext>
            </a:extLst>
          </p:cNvPr>
          <p:cNvSpPr/>
          <p:nvPr/>
        </p:nvSpPr>
        <p:spPr>
          <a:xfrm>
            <a:off x="761696" y="2328786"/>
            <a:ext cx="2859918" cy="2225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42900" lvl="0" indent="-342900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Выявление просмотренных       программ для каждого пользователя</a:t>
            </a:r>
          </a:p>
          <a:p>
            <a:pPr marL="342900" lvl="0" indent="-342900">
              <a:lnSpc>
                <a:spcPct val="110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1400" b="1" kern="0" dirty="0">
              <a:solidFill>
                <a:srgbClr val="FFFFFF"/>
              </a:solidFill>
            </a:endParaRPr>
          </a:p>
          <a:p>
            <a:pPr marL="342900" lvl="0" indent="-342900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 startAt="2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Сбор признаков  о пользователях и программах для модели второго уровня</a:t>
            </a:r>
            <a:endParaRPr sz="1400" b="1" kern="0" dirty="0">
              <a:solidFill>
                <a:srgbClr val="FFFFFF"/>
              </a:solidFill>
            </a:endParaRPr>
          </a:p>
        </p:txBody>
      </p:sp>
      <p:sp>
        <p:nvSpPr>
          <p:cNvPr id="73" name="Shape 19006">
            <a:extLst>
              <a:ext uri="{FF2B5EF4-FFF2-40B4-BE49-F238E27FC236}">
                <a16:creationId xmlns:a16="http://schemas.microsoft.com/office/drawing/2014/main" id="{F3F51A87-3A95-4741-8D9B-67DE5FF3317A}"/>
              </a:ext>
            </a:extLst>
          </p:cNvPr>
          <p:cNvSpPr/>
          <p:nvPr/>
        </p:nvSpPr>
        <p:spPr>
          <a:xfrm>
            <a:off x="1390072" y="1780057"/>
            <a:ext cx="166231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000" b="1" dirty="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Сбор данных</a:t>
            </a:r>
            <a:endParaRPr sz="2000" b="1" dirty="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75" name="Shape 18997">
            <a:extLst>
              <a:ext uri="{FF2B5EF4-FFF2-40B4-BE49-F238E27FC236}">
                <a16:creationId xmlns:a16="http://schemas.microsoft.com/office/drawing/2014/main" id="{82F99E34-6586-4BC9-AE0C-ABC01C3C4199}"/>
              </a:ext>
            </a:extLst>
          </p:cNvPr>
          <p:cNvSpPr/>
          <p:nvPr/>
        </p:nvSpPr>
        <p:spPr>
          <a:xfrm>
            <a:off x="9393871" y="1079720"/>
            <a:ext cx="1215664" cy="123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89"/>
                </a:moveTo>
                <a:cubicBezTo>
                  <a:pt x="21600" y="16663"/>
                  <a:pt x="16820" y="21600"/>
                  <a:pt x="10913" y="21600"/>
                </a:cubicBezTo>
                <a:cubicBezTo>
                  <a:pt x="4780" y="21600"/>
                  <a:pt x="0" y="16663"/>
                  <a:pt x="0" y="10789"/>
                </a:cubicBezTo>
                <a:cubicBezTo>
                  <a:pt x="0" y="4937"/>
                  <a:pt x="4780" y="0"/>
                  <a:pt x="10913" y="0"/>
                </a:cubicBezTo>
                <a:cubicBezTo>
                  <a:pt x="16820" y="0"/>
                  <a:pt x="21600" y="4937"/>
                  <a:pt x="21600" y="10789"/>
                </a:cubicBezTo>
              </a:path>
            </a:pathLst>
          </a:custGeom>
          <a:solidFill>
            <a:srgbClr val="3E4D5C"/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49600"/>
            </a:pPr>
            <a:endParaRPr sz="24800" kern="0">
              <a:solidFill>
                <a:srgbClr val="A1A1A1"/>
              </a:solidFill>
            </a:endParaRPr>
          </a:p>
        </p:txBody>
      </p:sp>
      <p:sp>
        <p:nvSpPr>
          <p:cNvPr id="76" name="Shape 18998">
            <a:extLst>
              <a:ext uri="{FF2B5EF4-FFF2-40B4-BE49-F238E27FC236}">
                <a16:creationId xmlns:a16="http://schemas.microsoft.com/office/drawing/2014/main" id="{824B4B3E-D22A-49D2-B3EB-5D918B21BFED}"/>
              </a:ext>
            </a:extLst>
          </p:cNvPr>
          <p:cNvSpPr/>
          <p:nvPr/>
        </p:nvSpPr>
        <p:spPr>
          <a:xfrm>
            <a:off x="8400773" y="2180846"/>
            <a:ext cx="3197617" cy="2602165"/>
          </a:xfrm>
          <a:prstGeom prst="rect">
            <a:avLst/>
          </a:prstGeom>
          <a:solidFill>
            <a:srgbClr val="53677B"/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>
              <a:solidFill>
                <a:srgbClr val="A1A1A1"/>
              </a:solidFill>
            </a:endParaRPr>
          </a:p>
        </p:txBody>
      </p:sp>
      <p:sp>
        <p:nvSpPr>
          <p:cNvPr id="77" name="Shape 18999">
            <a:extLst>
              <a:ext uri="{FF2B5EF4-FFF2-40B4-BE49-F238E27FC236}">
                <a16:creationId xmlns:a16="http://schemas.microsoft.com/office/drawing/2014/main" id="{F88CEC42-73A8-4778-AEA1-430943E74CC9}"/>
              </a:ext>
            </a:extLst>
          </p:cNvPr>
          <p:cNvSpPr/>
          <p:nvPr/>
        </p:nvSpPr>
        <p:spPr>
          <a:xfrm>
            <a:off x="8400773" y="1688811"/>
            <a:ext cx="3197618" cy="504308"/>
          </a:xfrm>
          <a:prstGeom prst="rect">
            <a:avLst/>
          </a:prstGeom>
          <a:solidFill>
            <a:srgbClr val="3E4D5C"/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>
              <a:solidFill>
                <a:srgbClr val="A1A1A1"/>
              </a:solidFill>
            </a:endParaRPr>
          </a:p>
        </p:txBody>
      </p:sp>
      <p:sp>
        <p:nvSpPr>
          <p:cNvPr id="78" name="Shape 18991">
            <a:extLst>
              <a:ext uri="{FF2B5EF4-FFF2-40B4-BE49-F238E27FC236}">
                <a16:creationId xmlns:a16="http://schemas.microsoft.com/office/drawing/2014/main" id="{5CC94320-ED13-41E6-A761-72E96D90EF84}"/>
              </a:ext>
            </a:extLst>
          </p:cNvPr>
          <p:cNvSpPr/>
          <p:nvPr/>
        </p:nvSpPr>
        <p:spPr>
          <a:xfrm>
            <a:off x="5490289" y="1079720"/>
            <a:ext cx="1215664" cy="123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89"/>
                </a:moveTo>
                <a:cubicBezTo>
                  <a:pt x="21600" y="16663"/>
                  <a:pt x="16820" y="21600"/>
                  <a:pt x="10913" y="21600"/>
                </a:cubicBezTo>
                <a:cubicBezTo>
                  <a:pt x="4780" y="21600"/>
                  <a:pt x="0" y="16663"/>
                  <a:pt x="0" y="10789"/>
                </a:cubicBezTo>
                <a:cubicBezTo>
                  <a:pt x="0" y="4937"/>
                  <a:pt x="4780" y="0"/>
                  <a:pt x="10913" y="0"/>
                </a:cubicBezTo>
                <a:cubicBezTo>
                  <a:pt x="16820" y="0"/>
                  <a:pt x="21600" y="4937"/>
                  <a:pt x="21600" y="10789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49600"/>
            </a:pPr>
            <a:endParaRPr sz="24800" kern="0">
              <a:solidFill>
                <a:srgbClr val="A1A1A1"/>
              </a:solidFill>
            </a:endParaRPr>
          </a:p>
        </p:txBody>
      </p:sp>
      <p:sp>
        <p:nvSpPr>
          <p:cNvPr id="79" name="Shape 18992">
            <a:extLst>
              <a:ext uri="{FF2B5EF4-FFF2-40B4-BE49-F238E27FC236}">
                <a16:creationId xmlns:a16="http://schemas.microsoft.com/office/drawing/2014/main" id="{7D0B5D46-FAA3-4526-B98C-99C036885465}"/>
              </a:ext>
            </a:extLst>
          </p:cNvPr>
          <p:cNvSpPr/>
          <p:nvPr/>
        </p:nvSpPr>
        <p:spPr>
          <a:xfrm>
            <a:off x="4497191" y="2180846"/>
            <a:ext cx="3197617" cy="26021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 dirty="0">
              <a:solidFill>
                <a:srgbClr val="A1A1A1"/>
              </a:solidFill>
            </a:endParaRPr>
          </a:p>
        </p:txBody>
      </p:sp>
      <p:sp>
        <p:nvSpPr>
          <p:cNvPr id="80" name="Shape 18993">
            <a:extLst>
              <a:ext uri="{FF2B5EF4-FFF2-40B4-BE49-F238E27FC236}">
                <a16:creationId xmlns:a16="http://schemas.microsoft.com/office/drawing/2014/main" id="{BDD42CBF-8507-4B26-8283-A07A63637D87}"/>
              </a:ext>
            </a:extLst>
          </p:cNvPr>
          <p:cNvSpPr/>
          <p:nvPr/>
        </p:nvSpPr>
        <p:spPr>
          <a:xfrm>
            <a:off x="4497191" y="1688811"/>
            <a:ext cx="3197619" cy="50430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16600"/>
            </a:pPr>
            <a:endParaRPr sz="8300" kern="0" dirty="0">
              <a:solidFill>
                <a:srgbClr val="A1A1A1"/>
              </a:solidFill>
            </a:endParaRPr>
          </a:p>
        </p:txBody>
      </p:sp>
      <p:sp>
        <p:nvSpPr>
          <p:cNvPr id="82" name="Shape 19006">
            <a:extLst>
              <a:ext uri="{FF2B5EF4-FFF2-40B4-BE49-F238E27FC236}">
                <a16:creationId xmlns:a16="http://schemas.microsoft.com/office/drawing/2014/main" id="{167C4ABA-ECBA-4CC8-A766-D64DED86C0F9}"/>
              </a:ext>
            </a:extLst>
          </p:cNvPr>
          <p:cNvSpPr/>
          <p:nvPr/>
        </p:nvSpPr>
        <p:spPr>
          <a:xfrm>
            <a:off x="5304066" y="1776508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000" b="1" dirty="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83" name="Shape 19006">
            <a:extLst>
              <a:ext uri="{FF2B5EF4-FFF2-40B4-BE49-F238E27FC236}">
                <a16:creationId xmlns:a16="http://schemas.microsoft.com/office/drawing/2014/main" id="{0F6EF8DA-FF26-4048-9DC2-989CE9AD448C}"/>
              </a:ext>
            </a:extLst>
          </p:cNvPr>
          <p:cNvSpPr/>
          <p:nvPr/>
        </p:nvSpPr>
        <p:spPr>
          <a:xfrm>
            <a:off x="8516805" y="1767213"/>
            <a:ext cx="2997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000" b="1" dirty="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Модель 2го уровня</a:t>
            </a:r>
            <a:endParaRPr sz="2000" b="1" dirty="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84" name="Shape 19005">
            <a:extLst>
              <a:ext uri="{FF2B5EF4-FFF2-40B4-BE49-F238E27FC236}">
                <a16:creationId xmlns:a16="http://schemas.microsoft.com/office/drawing/2014/main" id="{63117CCF-3D6A-48B8-92D4-839C22B99272}"/>
              </a:ext>
            </a:extLst>
          </p:cNvPr>
          <p:cNvSpPr/>
          <p:nvPr/>
        </p:nvSpPr>
        <p:spPr>
          <a:xfrm>
            <a:off x="4575617" y="2275143"/>
            <a:ext cx="3040766" cy="1988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Алгоритм выявления наиболее популярных программ для каждого пользователя</a:t>
            </a:r>
          </a:p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1400" b="1" kern="0" dirty="0">
              <a:solidFill>
                <a:srgbClr val="FFFFFF"/>
              </a:solidFill>
            </a:endParaRPr>
          </a:p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 startAt="2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Алгоритм рекомендаций </a:t>
            </a:r>
            <a:r>
              <a:rPr lang="en-US" sz="1400" b="1" kern="0" dirty="0">
                <a:solidFill>
                  <a:srgbClr val="FFFFFF"/>
                </a:solidFill>
              </a:rPr>
              <a:t>LightFM</a:t>
            </a:r>
            <a:r>
              <a:rPr lang="ru-RU" sz="1400" b="1" kern="0" dirty="0">
                <a:solidFill>
                  <a:srgbClr val="FFFFFF"/>
                </a:solidFill>
              </a:rPr>
              <a:t> на основе истории просмотров</a:t>
            </a:r>
            <a:endParaRPr sz="1400" b="1" kern="0" dirty="0">
              <a:solidFill>
                <a:srgbClr val="FFFFFF"/>
              </a:solidFill>
            </a:endParaRPr>
          </a:p>
        </p:txBody>
      </p:sp>
      <p:sp>
        <p:nvSpPr>
          <p:cNvPr id="85" name="Shape 19005">
            <a:extLst>
              <a:ext uri="{FF2B5EF4-FFF2-40B4-BE49-F238E27FC236}">
                <a16:creationId xmlns:a16="http://schemas.microsoft.com/office/drawing/2014/main" id="{ACB4E74C-9DF7-4376-A60E-7BC7FFEFB042}"/>
              </a:ext>
            </a:extLst>
          </p:cNvPr>
          <p:cNvSpPr/>
          <p:nvPr/>
        </p:nvSpPr>
        <p:spPr>
          <a:xfrm>
            <a:off x="8442986" y="2323700"/>
            <a:ext cx="3113192" cy="2225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Генерация релевантных программ для пользователей комбинацией моделей первого уровня</a:t>
            </a:r>
          </a:p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1400" b="1" kern="0" dirty="0">
              <a:solidFill>
                <a:srgbClr val="FFFFFF"/>
              </a:solidFill>
            </a:endParaRPr>
          </a:p>
          <a:p>
            <a:pPr marL="342900" indent="-342900" defTabSz="914217">
              <a:lnSpc>
                <a:spcPct val="110000"/>
              </a:lnSpc>
              <a:buClr>
                <a:srgbClr val="FFFFFF"/>
              </a:buClr>
              <a:buSzPct val="100000"/>
              <a:buFont typeface="+mj-lt"/>
              <a:buAutoNum type="arabicPeriod" startAt="2"/>
              <a:defRPr/>
            </a:pPr>
            <a:r>
              <a:rPr lang="ru-RU" sz="1400" b="1" kern="0" dirty="0">
                <a:solidFill>
                  <a:srgbClr val="FFFFFF"/>
                </a:solidFill>
              </a:rPr>
              <a:t>Ранжирование полученных списков моделью бинарной классификации на основе дополнительных признаков</a:t>
            </a:r>
          </a:p>
        </p:txBody>
      </p:sp>
      <p:sp>
        <p:nvSpPr>
          <p:cNvPr id="87" name="Shape 18752">
            <a:extLst>
              <a:ext uri="{FF2B5EF4-FFF2-40B4-BE49-F238E27FC236}">
                <a16:creationId xmlns:a16="http://schemas.microsoft.com/office/drawing/2014/main" id="{8030946A-5D62-481E-9E61-8A17DB6AFEEE}"/>
              </a:ext>
            </a:extLst>
          </p:cNvPr>
          <p:cNvSpPr/>
          <p:nvPr/>
        </p:nvSpPr>
        <p:spPr>
          <a:xfrm>
            <a:off x="3545999" y="4999368"/>
            <a:ext cx="4989741" cy="41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 defTabSz="914217">
              <a:defRPr sz="3600"/>
            </a:pP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Технологии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DD00DB4-0F6E-4BFA-A480-615719B938B5}"/>
              </a:ext>
            </a:extLst>
          </p:cNvPr>
          <p:cNvGrpSpPr/>
          <p:nvPr/>
        </p:nvGrpSpPr>
        <p:grpSpPr>
          <a:xfrm>
            <a:off x="592846" y="5427150"/>
            <a:ext cx="4897443" cy="880223"/>
            <a:chOff x="4907655" y="10241745"/>
            <a:chExt cx="14836140" cy="1760446"/>
          </a:xfrm>
        </p:grpSpPr>
        <p:sp>
          <p:nvSpPr>
            <p:cNvPr id="43" name="Shape 11061">
              <a:extLst>
                <a:ext uri="{FF2B5EF4-FFF2-40B4-BE49-F238E27FC236}">
                  <a16:creationId xmlns:a16="http://schemas.microsoft.com/office/drawing/2014/main" id="{CADA8C13-378E-448B-8099-C938CB6CB2AA}"/>
                </a:ext>
              </a:extLst>
            </p:cNvPr>
            <p:cNvSpPr/>
            <p:nvPr/>
          </p:nvSpPr>
          <p:spPr>
            <a:xfrm>
              <a:off x="4907655" y="11041965"/>
              <a:ext cx="14836140" cy="9602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855" tIns="54855" rIns="54855" bIns="54855">
              <a:spAutoFit/>
            </a:bodyPr>
            <a:lstStyle>
              <a:lvl1pPr algn="just">
                <a:defRPr sz="2800"/>
              </a:lvl1pPr>
            </a:lstStyle>
            <a:p>
              <a:pPr>
                <a:defRPr sz="3600"/>
              </a:pPr>
              <a:r>
                <a:rPr lang="ru-RU" sz="1200" dirty="0">
                  <a:solidFill>
                    <a:schemeClr val="accent3">
                      <a:lumMod val="50000"/>
                    </a:schemeClr>
                  </a:solidFill>
                  <a:latin typeface="Lato Bold"/>
                </a:rPr>
                <a:t>Алгоритм рекомендаций, используется как модель первого уровня для генерации релевантных программ пользователю</a:t>
              </a:r>
              <a:endParaRPr sz="1200" dirty="0">
                <a:solidFill>
                  <a:schemeClr val="accent3">
                    <a:lumMod val="50000"/>
                  </a:schemeClr>
                </a:solidFill>
                <a:latin typeface="Lato Bold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44B6E246-C1C1-4CEE-9D57-E80650495AAA}"/>
                </a:ext>
              </a:extLst>
            </p:cNvPr>
            <p:cNvSpPr/>
            <p:nvPr/>
          </p:nvSpPr>
          <p:spPr>
            <a:xfrm>
              <a:off x="6158964" y="10241745"/>
              <a:ext cx="3159948" cy="800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LightFM</a:t>
              </a:r>
              <a:endPara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F7F74589-7C12-4477-BF90-8561AFFE03B2}"/>
              </a:ext>
            </a:extLst>
          </p:cNvPr>
          <p:cNvGrpSpPr/>
          <p:nvPr/>
        </p:nvGrpSpPr>
        <p:grpSpPr>
          <a:xfrm>
            <a:off x="6561344" y="5433875"/>
            <a:ext cx="5189649" cy="873498"/>
            <a:chOff x="4227662" y="10818743"/>
            <a:chExt cx="15392181" cy="1746996"/>
          </a:xfrm>
        </p:grpSpPr>
        <p:sp>
          <p:nvSpPr>
            <p:cNvPr id="47" name="Shape 11061">
              <a:extLst>
                <a:ext uri="{FF2B5EF4-FFF2-40B4-BE49-F238E27FC236}">
                  <a16:creationId xmlns:a16="http://schemas.microsoft.com/office/drawing/2014/main" id="{1FAF15D8-365F-4E83-A86D-395F27BAE0A6}"/>
                </a:ext>
              </a:extLst>
            </p:cNvPr>
            <p:cNvSpPr/>
            <p:nvPr/>
          </p:nvSpPr>
          <p:spPr>
            <a:xfrm>
              <a:off x="4227662" y="11605513"/>
              <a:ext cx="15392181" cy="9602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855" tIns="54855" rIns="54855" bIns="54855">
              <a:spAutoFit/>
            </a:bodyPr>
            <a:lstStyle>
              <a:lvl1pPr algn="just">
                <a:defRPr sz="2800"/>
              </a:lvl1pPr>
            </a:lstStyle>
            <a:p>
              <a:pPr algn="r">
                <a:defRPr sz="3600"/>
              </a:pPr>
              <a:r>
                <a:rPr lang="ru-RU" sz="1200" dirty="0">
                  <a:solidFill>
                    <a:schemeClr val="accent3">
                      <a:lumMod val="50000"/>
                    </a:schemeClr>
                  </a:solidFill>
                  <a:latin typeface="Lato Bold"/>
                </a:rPr>
                <a:t>Алгоритм </a:t>
              </a:r>
              <a:r>
                <a:rPr lang="ru-RU" sz="1200" dirty="0" err="1">
                  <a:solidFill>
                    <a:schemeClr val="accent3">
                      <a:lumMod val="50000"/>
                    </a:schemeClr>
                  </a:solidFill>
                  <a:latin typeface="Lato Bold"/>
                </a:rPr>
                <a:t>бустинга</a:t>
              </a:r>
              <a:r>
                <a:rPr lang="ru-RU" sz="1200" dirty="0">
                  <a:solidFill>
                    <a:schemeClr val="accent3">
                      <a:lumMod val="50000"/>
                    </a:schemeClr>
                  </a:solidFill>
                  <a:latin typeface="Lato Bold"/>
                </a:rPr>
                <a:t> деревьев, используется как модель второго уровня </a:t>
              </a:r>
            </a:p>
            <a:p>
              <a:pPr algn="r">
                <a:defRPr sz="3600"/>
              </a:pPr>
              <a:r>
                <a:rPr lang="ru-RU" sz="1200" dirty="0">
                  <a:solidFill>
                    <a:schemeClr val="accent3">
                      <a:lumMod val="50000"/>
                    </a:schemeClr>
                  </a:solidFill>
                  <a:latin typeface="Lato Bold"/>
                </a:rPr>
                <a:t>в качестве бинарной классификации для ранжирования программ</a:t>
              </a:r>
              <a:endParaRPr sz="1200" dirty="0">
                <a:solidFill>
                  <a:schemeClr val="accent3">
                    <a:lumMod val="50000"/>
                  </a:schemeClr>
                </a:solidFill>
                <a:latin typeface="Lato Bold"/>
              </a:endParaRP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CFFFBCDA-F76C-4CE2-B845-B4E3DEC2E294}"/>
                </a:ext>
              </a:extLst>
            </p:cNvPr>
            <p:cNvSpPr/>
            <p:nvPr/>
          </p:nvSpPr>
          <p:spPr>
            <a:xfrm>
              <a:off x="14931409" y="10818743"/>
              <a:ext cx="3777965" cy="800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sz="3600"/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LightGbm</a:t>
              </a:r>
              <a:endPara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5" name="Shape 19006">
            <a:extLst>
              <a:ext uri="{FF2B5EF4-FFF2-40B4-BE49-F238E27FC236}">
                <a16:creationId xmlns:a16="http://schemas.microsoft.com/office/drawing/2014/main" id="{EDD3146D-C709-421D-99EE-254D34BB6C30}"/>
              </a:ext>
            </a:extLst>
          </p:cNvPr>
          <p:cNvSpPr/>
          <p:nvPr/>
        </p:nvSpPr>
        <p:spPr>
          <a:xfrm>
            <a:off x="4583009" y="1787851"/>
            <a:ext cx="2997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000" b="1" dirty="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Модели 1го уровня</a:t>
            </a:r>
          </a:p>
        </p:txBody>
      </p:sp>
      <p:sp>
        <p:nvSpPr>
          <p:cNvPr id="36" name="Shape 18996">
            <a:extLst>
              <a:ext uri="{FF2B5EF4-FFF2-40B4-BE49-F238E27FC236}">
                <a16:creationId xmlns:a16="http://schemas.microsoft.com/office/drawing/2014/main" id="{C6AC061B-635C-43C8-8638-1097DE00571C}"/>
              </a:ext>
            </a:extLst>
          </p:cNvPr>
          <p:cNvSpPr/>
          <p:nvPr/>
        </p:nvSpPr>
        <p:spPr>
          <a:xfrm flipH="1">
            <a:off x="7862752" y="2961294"/>
            <a:ext cx="370077" cy="825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787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/>
            </a:pPr>
            <a:endParaRPr sz="1800" kern="0">
              <a:solidFill>
                <a:srgbClr val="A1A1A1"/>
              </a:solidFill>
            </a:endParaRPr>
          </a:p>
        </p:txBody>
      </p:sp>
      <p:sp>
        <p:nvSpPr>
          <p:cNvPr id="37" name="Shape 19007">
            <a:extLst>
              <a:ext uri="{FF2B5EF4-FFF2-40B4-BE49-F238E27FC236}">
                <a16:creationId xmlns:a16="http://schemas.microsoft.com/office/drawing/2014/main" id="{7A2C0599-2A51-48FC-9577-B3BA22B8CE18}"/>
              </a:ext>
            </a:extLst>
          </p:cNvPr>
          <p:cNvSpPr/>
          <p:nvPr/>
        </p:nvSpPr>
        <p:spPr>
          <a:xfrm flipH="1">
            <a:off x="3953368" y="2961294"/>
            <a:ext cx="370077" cy="825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787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400000"/>
          </a:ln>
        </p:spPr>
        <p:txBody>
          <a:bodyPr lIns="22860" rIns="2286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/>
            </a:pPr>
            <a:endParaRPr sz="1800" kern="0">
              <a:solidFill>
                <a:srgbClr val="A1A1A1"/>
              </a:solidFill>
            </a:endParaRPr>
          </a:p>
        </p:txBody>
      </p:sp>
      <p:grpSp>
        <p:nvGrpSpPr>
          <p:cNvPr id="33" name="Group 14917">
            <a:extLst>
              <a:ext uri="{FF2B5EF4-FFF2-40B4-BE49-F238E27FC236}">
                <a16:creationId xmlns:a16="http://schemas.microsoft.com/office/drawing/2014/main" id="{E59183DA-E8AE-4CC9-9DB1-67454FA74835}"/>
              </a:ext>
            </a:extLst>
          </p:cNvPr>
          <p:cNvGrpSpPr/>
          <p:nvPr/>
        </p:nvGrpSpPr>
        <p:grpSpPr>
          <a:xfrm>
            <a:off x="5726508" y="725781"/>
            <a:ext cx="738982" cy="129383"/>
            <a:chOff x="0" y="0"/>
            <a:chExt cx="1477961" cy="258764"/>
          </a:xfrm>
        </p:grpSpPr>
        <p:sp>
          <p:nvSpPr>
            <p:cNvPr id="34" name="Shape 14912">
              <a:extLst>
                <a:ext uri="{FF2B5EF4-FFF2-40B4-BE49-F238E27FC236}">
                  <a16:creationId xmlns:a16="http://schemas.microsoft.com/office/drawing/2014/main" id="{9A5C12AC-58F7-4090-B470-1DE8D7E535EA}"/>
                </a:ext>
              </a:extLst>
            </p:cNvPr>
            <p:cNvSpPr/>
            <p:nvPr/>
          </p:nvSpPr>
          <p:spPr>
            <a:xfrm>
              <a:off x="-1" y="-1"/>
              <a:ext cx="258764" cy="2587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flat">
              <a:solidFill>
                <a:schemeClr val="accent2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Shape 14913">
              <a:extLst>
                <a:ext uri="{FF2B5EF4-FFF2-40B4-BE49-F238E27FC236}">
                  <a16:creationId xmlns:a16="http://schemas.microsoft.com/office/drawing/2014/main" id="{65BB8107-B6CC-4546-9369-305AC7D9886F}"/>
                </a:ext>
              </a:extLst>
            </p:cNvPr>
            <p:cNvSpPr/>
            <p:nvPr/>
          </p:nvSpPr>
          <p:spPr>
            <a:xfrm>
              <a:off x="304799" y="-1"/>
              <a:ext cx="258763" cy="2587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40" name="Shape 14914">
              <a:extLst>
                <a:ext uri="{FF2B5EF4-FFF2-40B4-BE49-F238E27FC236}">
                  <a16:creationId xmlns:a16="http://schemas.microsoft.com/office/drawing/2014/main" id="{ED7373ED-F2F7-427A-903D-4AA4858885B7}"/>
                </a:ext>
              </a:extLst>
            </p:cNvPr>
            <p:cNvSpPr/>
            <p:nvPr/>
          </p:nvSpPr>
          <p:spPr>
            <a:xfrm>
              <a:off x="609600" y="-1"/>
              <a:ext cx="258763" cy="25876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41" name="Shape 14915">
              <a:extLst>
                <a:ext uri="{FF2B5EF4-FFF2-40B4-BE49-F238E27FC236}">
                  <a16:creationId xmlns:a16="http://schemas.microsoft.com/office/drawing/2014/main" id="{0069DD1C-194A-43DA-9AA9-C5707F3D1753}"/>
                </a:ext>
              </a:extLst>
            </p:cNvPr>
            <p:cNvSpPr/>
            <p:nvPr/>
          </p:nvSpPr>
          <p:spPr>
            <a:xfrm>
              <a:off x="914400" y="-1"/>
              <a:ext cx="258763" cy="2587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>
              <a:solidFill>
                <a:schemeClr val="accent3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45" name="Shape 14916">
              <a:extLst>
                <a:ext uri="{FF2B5EF4-FFF2-40B4-BE49-F238E27FC236}">
                  <a16:creationId xmlns:a16="http://schemas.microsoft.com/office/drawing/2014/main" id="{5C0C1A29-7D67-4959-9D73-27078F1E74D2}"/>
                </a:ext>
              </a:extLst>
            </p:cNvPr>
            <p:cNvSpPr/>
            <p:nvPr/>
          </p:nvSpPr>
          <p:spPr>
            <a:xfrm>
              <a:off x="1219199" y="-1"/>
              <a:ext cx="258763" cy="2587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</p:grpSp>
      <p:pic>
        <p:nvPicPr>
          <p:cNvPr id="1026" name="Picture 2" descr="Using LightFM to Recommend Projects to Consultants | by James Kirk |  Catalant Technologies | Medium">
            <a:extLst>
              <a:ext uri="{FF2B5EF4-FFF2-40B4-BE49-F238E27FC236}">
                <a16:creationId xmlns:a16="http://schemas.microsoft.com/office/drawing/2014/main" id="{AD6A52DF-6BD1-4A4D-96AC-E9EB347A8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r="41456"/>
          <a:stretch/>
        </p:blipFill>
        <p:spPr bwMode="auto">
          <a:xfrm>
            <a:off x="622940" y="5382372"/>
            <a:ext cx="382966" cy="52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76B53682-CA26-4AF0-A7E6-1D238E9F8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93"/>
          <a:stretch/>
        </p:blipFill>
        <p:spPr bwMode="auto">
          <a:xfrm>
            <a:off x="11444018" y="5212342"/>
            <a:ext cx="308744" cy="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oogle Shape;8325;p53">
            <a:extLst>
              <a:ext uri="{FF2B5EF4-FFF2-40B4-BE49-F238E27FC236}">
                <a16:creationId xmlns:a16="http://schemas.microsoft.com/office/drawing/2014/main" id="{96D76527-1079-4709-81A2-B6D177ABD6F3}"/>
              </a:ext>
            </a:extLst>
          </p:cNvPr>
          <p:cNvGrpSpPr/>
          <p:nvPr/>
        </p:nvGrpSpPr>
        <p:grpSpPr>
          <a:xfrm>
            <a:off x="2040378" y="1325856"/>
            <a:ext cx="302554" cy="304163"/>
            <a:chOff x="-3852025" y="2764950"/>
            <a:chExt cx="291450" cy="293000"/>
          </a:xfrm>
          <a:solidFill>
            <a:schemeClr val="bg1"/>
          </a:solidFill>
        </p:grpSpPr>
        <p:sp>
          <p:nvSpPr>
            <p:cNvPr id="50" name="Google Shape;8326;p53">
              <a:extLst>
                <a:ext uri="{FF2B5EF4-FFF2-40B4-BE49-F238E27FC236}">
                  <a16:creationId xmlns:a16="http://schemas.microsoft.com/office/drawing/2014/main" id="{37C55343-80AC-43AE-B733-7F9614A37B26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27;p53">
              <a:extLst>
                <a:ext uri="{FF2B5EF4-FFF2-40B4-BE49-F238E27FC236}">
                  <a16:creationId xmlns:a16="http://schemas.microsoft.com/office/drawing/2014/main" id="{5F5FF7A4-C487-450F-AF06-2EB2D258114C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240;p53">
            <a:extLst>
              <a:ext uri="{FF2B5EF4-FFF2-40B4-BE49-F238E27FC236}">
                <a16:creationId xmlns:a16="http://schemas.microsoft.com/office/drawing/2014/main" id="{53BA9F98-EB9D-47CF-A55A-BCA7D3D45232}"/>
              </a:ext>
            </a:extLst>
          </p:cNvPr>
          <p:cNvGrpSpPr/>
          <p:nvPr/>
        </p:nvGrpSpPr>
        <p:grpSpPr>
          <a:xfrm>
            <a:off x="5945209" y="1319277"/>
            <a:ext cx="305824" cy="305020"/>
            <a:chOff x="-4570325" y="2405775"/>
            <a:chExt cx="294600" cy="293825"/>
          </a:xfrm>
          <a:solidFill>
            <a:schemeClr val="bg1"/>
          </a:solidFill>
        </p:grpSpPr>
        <p:sp>
          <p:nvSpPr>
            <p:cNvPr id="53" name="Google Shape;8241;p53">
              <a:extLst>
                <a:ext uri="{FF2B5EF4-FFF2-40B4-BE49-F238E27FC236}">
                  <a16:creationId xmlns:a16="http://schemas.microsoft.com/office/drawing/2014/main" id="{E02A6C62-0213-43E4-97FB-9027D8C00510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42;p53">
              <a:extLst>
                <a:ext uri="{FF2B5EF4-FFF2-40B4-BE49-F238E27FC236}">
                  <a16:creationId xmlns:a16="http://schemas.microsoft.com/office/drawing/2014/main" id="{A6B95DD9-455A-4927-BEAD-B91BD1364617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891;p54">
            <a:extLst>
              <a:ext uri="{FF2B5EF4-FFF2-40B4-BE49-F238E27FC236}">
                <a16:creationId xmlns:a16="http://schemas.microsoft.com/office/drawing/2014/main" id="{445FCA4D-9BE9-49FE-8AA4-026AE55D9FE7}"/>
              </a:ext>
            </a:extLst>
          </p:cNvPr>
          <p:cNvGrpSpPr/>
          <p:nvPr/>
        </p:nvGrpSpPr>
        <p:grpSpPr>
          <a:xfrm>
            <a:off x="9849971" y="1303280"/>
            <a:ext cx="330827" cy="329934"/>
            <a:chOff x="3962775" y="2683025"/>
            <a:chExt cx="296175" cy="295375"/>
          </a:xfrm>
          <a:solidFill>
            <a:schemeClr val="bg1"/>
          </a:solidFill>
        </p:grpSpPr>
        <p:sp>
          <p:nvSpPr>
            <p:cNvPr id="56" name="Google Shape;8892;p54">
              <a:extLst>
                <a:ext uri="{FF2B5EF4-FFF2-40B4-BE49-F238E27FC236}">
                  <a16:creationId xmlns:a16="http://schemas.microsoft.com/office/drawing/2014/main" id="{F69A20DF-2F8A-4FF3-862D-46D898DD5A0A}"/>
                </a:ext>
              </a:extLst>
            </p:cNvPr>
            <p:cNvSpPr/>
            <p:nvPr/>
          </p:nvSpPr>
          <p:spPr>
            <a:xfrm>
              <a:off x="3962775" y="2838200"/>
              <a:ext cx="296175" cy="140200"/>
            </a:xfrm>
            <a:custGeom>
              <a:avLst/>
              <a:gdLst/>
              <a:ahLst/>
              <a:cxnLst/>
              <a:rect l="l" t="t" r="r" b="b"/>
              <a:pathLst>
                <a:path w="11847" h="5608" extrusionOk="0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93;p54">
              <a:extLst>
                <a:ext uri="{FF2B5EF4-FFF2-40B4-BE49-F238E27FC236}">
                  <a16:creationId xmlns:a16="http://schemas.microsoft.com/office/drawing/2014/main" id="{4E0E8242-264D-4CAC-B348-2371607B39AE}"/>
                </a:ext>
              </a:extLst>
            </p:cNvPr>
            <p:cNvSpPr/>
            <p:nvPr/>
          </p:nvSpPr>
          <p:spPr>
            <a:xfrm>
              <a:off x="4051000" y="268302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94;p54">
              <a:extLst>
                <a:ext uri="{FF2B5EF4-FFF2-40B4-BE49-F238E27FC236}">
                  <a16:creationId xmlns:a16="http://schemas.microsoft.com/office/drawing/2014/main" id="{AC355557-DF26-4E9B-B48D-095401192062}"/>
                </a:ext>
              </a:extLst>
            </p:cNvPr>
            <p:cNvSpPr/>
            <p:nvPr/>
          </p:nvSpPr>
          <p:spPr>
            <a:xfrm>
              <a:off x="4084875" y="2873200"/>
              <a:ext cx="52800" cy="69775"/>
            </a:xfrm>
            <a:custGeom>
              <a:avLst/>
              <a:gdLst/>
              <a:ahLst/>
              <a:cxnLst/>
              <a:rect l="l" t="t" r="r" b="b"/>
              <a:pathLst>
                <a:path w="2112" h="2791" extrusionOk="0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5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D5DF34-C8C8-4822-8823-CE21EE665018}"/>
              </a:ext>
            </a:extLst>
          </p:cNvPr>
          <p:cNvSpPr txBox="1">
            <a:spLocks/>
          </p:cNvSpPr>
          <p:nvPr/>
        </p:nvSpPr>
        <p:spPr>
          <a:xfrm>
            <a:off x="976296" y="269389"/>
            <a:ext cx="10239407" cy="447125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Модели первого уровня – базовые решения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65" name="Group 14917">
            <a:extLst>
              <a:ext uri="{FF2B5EF4-FFF2-40B4-BE49-F238E27FC236}">
                <a16:creationId xmlns:a16="http://schemas.microsoft.com/office/drawing/2014/main" id="{A47EFFCC-07E6-4993-9E83-B302FC6C8D2C}"/>
              </a:ext>
            </a:extLst>
          </p:cNvPr>
          <p:cNvGrpSpPr/>
          <p:nvPr/>
        </p:nvGrpSpPr>
        <p:grpSpPr>
          <a:xfrm>
            <a:off x="5726508" y="725781"/>
            <a:ext cx="738982" cy="129383"/>
            <a:chOff x="0" y="0"/>
            <a:chExt cx="1477961" cy="258764"/>
          </a:xfrm>
        </p:grpSpPr>
        <p:sp>
          <p:nvSpPr>
            <p:cNvPr id="66" name="Shape 14912">
              <a:extLst>
                <a:ext uri="{FF2B5EF4-FFF2-40B4-BE49-F238E27FC236}">
                  <a16:creationId xmlns:a16="http://schemas.microsoft.com/office/drawing/2014/main" id="{EF3969CF-AEE1-45EB-9A4D-01F975A29993}"/>
                </a:ext>
              </a:extLst>
            </p:cNvPr>
            <p:cNvSpPr/>
            <p:nvPr/>
          </p:nvSpPr>
          <p:spPr>
            <a:xfrm>
              <a:off x="-1" y="-1"/>
              <a:ext cx="258764" cy="2587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flat">
              <a:solidFill>
                <a:schemeClr val="accent2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Shape 14913">
              <a:extLst>
                <a:ext uri="{FF2B5EF4-FFF2-40B4-BE49-F238E27FC236}">
                  <a16:creationId xmlns:a16="http://schemas.microsoft.com/office/drawing/2014/main" id="{A00693B4-021E-4CA0-B15A-5DDDF4EC048C}"/>
                </a:ext>
              </a:extLst>
            </p:cNvPr>
            <p:cNvSpPr/>
            <p:nvPr/>
          </p:nvSpPr>
          <p:spPr>
            <a:xfrm>
              <a:off x="304799" y="-1"/>
              <a:ext cx="258763" cy="2587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68" name="Shape 14914">
              <a:extLst>
                <a:ext uri="{FF2B5EF4-FFF2-40B4-BE49-F238E27FC236}">
                  <a16:creationId xmlns:a16="http://schemas.microsoft.com/office/drawing/2014/main" id="{D8EBA808-474C-44ED-82D2-A0FB777E2B06}"/>
                </a:ext>
              </a:extLst>
            </p:cNvPr>
            <p:cNvSpPr/>
            <p:nvPr/>
          </p:nvSpPr>
          <p:spPr>
            <a:xfrm>
              <a:off x="609600" y="-1"/>
              <a:ext cx="258763" cy="25876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74" name="Shape 14915">
              <a:extLst>
                <a:ext uri="{FF2B5EF4-FFF2-40B4-BE49-F238E27FC236}">
                  <a16:creationId xmlns:a16="http://schemas.microsoft.com/office/drawing/2014/main" id="{52296CF7-9854-4752-BC0F-EDC4143FB022}"/>
                </a:ext>
              </a:extLst>
            </p:cNvPr>
            <p:cNvSpPr/>
            <p:nvPr/>
          </p:nvSpPr>
          <p:spPr>
            <a:xfrm>
              <a:off x="914400" y="-1"/>
              <a:ext cx="258763" cy="2587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>
              <a:solidFill>
                <a:schemeClr val="accent3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1" name="Shape 14916">
              <a:extLst>
                <a:ext uri="{FF2B5EF4-FFF2-40B4-BE49-F238E27FC236}">
                  <a16:creationId xmlns:a16="http://schemas.microsoft.com/office/drawing/2014/main" id="{CF95E300-3599-4DE5-8143-758DB000476D}"/>
                </a:ext>
              </a:extLst>
            </p:cNvPr>
            <p:cNvSpPr/>
            <p:nvPr/>
          </p:nvSpPr>
          <p:spPr>
            <a:xfrm>
              <a:off x="1219199" y="-1"/>
              <a:ext cx="258763" cy="2587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</p:grp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754827D-EF10-49CD-A6C6-27150E0BE661}"/>
              </a:ext>
            </a:extLst>
          </p:cNvPr>
          <p:cNvCxnSpPr>
            <a:cxnSpLocks/>
          </p:cNvCxnSpPr>
          <p:nvPr/>
        </p:nvCxnSpPr>
        <p:spPr>
          <a:xfrm>
            <a:off x="6160691" y="2038205"/>
            <a:ext cx="0" cy="44393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Shape 18752">
            <a:extLst>
              <a:ext uri="{FF2B5EF4-FFF2-40B4-BE49-F238E27FC236}">
                <a16:creationId xmlns:a16="http://schemas.microsoft.com/office/drawing/2014/main" id="{AF389BA1-9F0E-4B7A-8102-CE2B6B5FF621}"/>
              </a:ext>
            </a:extLst>
          </p:cNvPr>
          <p:cNvSpPr/>
          <p:nvPr/>
        </p:nvSpPr>
        <p:spPr>
          <a:xfrm>
            <a:off x="524290" y="1333863"/>
            <a:ext cx="5016539" cy="43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 defTabSz="914217">
              <a:defRPr sz="3600"/>
            </a:pP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Алгоритм – топ-</a:t>
            </a:r>
            <a:r>
              <a:rPr 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N</a:t>
            </a: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 программ</a:t>
            </a:r>
          </a:p>
        </p:txBody>
      </p:sp>
      <p:sp>
        <p:nvSpPr>
          <p:cNvPr id="91" name="Shape 18752">
            <a:extLst>
              <a:ext uri="{FF2B5EF4-FFF2-40B4-BE49-F238E27FC236}">
                <a16:creationId xmlns:a16="http://schemas.microsoft.com/office/drawing/2014/main" id="{844DE372-D231-42AF-9D43-12DD1C3E8673}"/>
              </a:ext>
            </a:extLst>
          </p:cNvPr>
          <p:cNvSpPr/>
          <p:nvPr/>
        </p:nvSpPr>
        <p:spPr>
          <a:xfrm>
            <a:off x="6750931" y="1333864"/>
            <a:ext cx="5016539" cy="418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 defTabSz="914217">
              <a:defRPr sz="3600"/>
            </a:pPr>
            <a:r>
              <a:rPr 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LightFM</a:t>
            </a: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 – рекомендательная система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1E76384-1D05-425D-B314-606725DC7EAE}"/>
              </a:ext>
            </a:extLst>
          </p:cNvPr>
          <p:cNvSpPr/>
          <p:nvPr/>
        </p:nvSpPr>
        <p:spPr>
          <a:xfrm>
            <a:off x="237392" y="2155401"/>
            <a:ext cx="564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3" hangingPunct="0">
              <a:defRPr sz="3600"/>
            </a:pP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/>
                <a:sym typeface="Lato Light"/>
              </a:rPr>
              <a:t>Гипотеза – человек будет продолжать смотреть то, что и так смотрел 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28E7A44-C51D-428C-B787-6A6197528AFA}"/>
              </a:ext>
            </a:extLst>
          </p:cNvPr>
          <p:cNvSpPr/>
          <p:nvPr/>
        </p:nvSpPr>
        <p:spPr>
          <a:xfrm>
            <a:off x="6400800" y="2155401"/>
            <a:ext cx="564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3" hangingPunct="0">
              <a:defRPr sz="3600"/>
            </a:pP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/>
                <a:sym typeface="Lato Light"/>
              </a:rPr>
              <a:t>Гипотеза – человек в будущем посмотрит передачи, аналогичные уже просмотренным</a:t>
            </a:r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B84DFD85-8BB4-472A-B2D7-9A4528F8594B}"/>
              </a:ext>
            </a:extLst>
          </p:cNvPr>
          <p:cNvCxnSpPr>
            <a:cxnSpLocks/>
          </p:cNvCxnSpPr>
          <p:nvPr/>
        </p:nvCxnSpPr>
        <p:spPr>
          <a:xfrm flipH="1">
            <a:off x="524291" y="1752422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4DD2EA8-9DF9-41C0-BCAB-FD5DC7E6ED39}"/>
              </a:ext>
            </a:extLst>
          </p:cNvPr>
          <p:cNvCxnSpPr>
            <a:cxnSpLocks/>
          </p:cNvCxnSpPr>
          <p:nvPr/>
        </p:nvCxnSpPr>
        <p:spPr>
          <a:xfrm flipH="1">
            <a:off x="6713288" y="1752422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Заголовок 1">
            <a:extLst>
              <a:ext uri="{FF2B5EF4-FFF2-40B4-BE49-F238E27FC236}">
                <a16:creationId xmlns:a16="http://schemas.microsoft.com/office/drawing/2014/main" id="{27F8D16A-8287-4F05-9B03-02793214E723}"/>
              </a:ext>
            </a:extLst>
          </p:cNvPr>
          <p:cNvSpPr txBox="1">
            <a:spLocks/>
          </p:cNvSpPr>
          <p:nvPr/>
        </p:nvSpPr>
        <p:spPr>
          <a:xfrm>
            <a:off x="975823" y="4517300"/>
            <a:ext cx="902794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Плюсы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5BF58356-C1BE-4F5F-A217-2DC46149BC4D}"/>
              </a:ext>
            </a:extLst>
          </p:cNvPr>
          <p:cNvSpPr/>
          <p:nvPr/>
        </p:nvSpPr>
        <p:spPr>
          <a:xfrm>
            <a:off x="975823" y="4806050"/>
            <a:ext cx="3155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Простая и быстрая реализация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Хорошая базовая точность </a:t>
            </a:r>
          </a:p>
        </p:txBody>
      </p:sp>
      <p:grpSp>
        <p:nvGrpSpPr>
          <p:cNvPr id="113" name="Google Shape;4655;p44">
            <a:extLst>
              <a:ext uri="{FF2B5EF4-FFF2-40B4-BE49-F238E27FC236}">
                <a16:creationId xmlns:a16="http://schemas.microsoft.com/office/drawing/2014/main" id="{1063A2FD-8919-472C-8891-B22F3E6A0086}"/>
              </a:ext>
            </a:extLst>
          </p:cNvPr>
          <p:cNvGrpSpPr/>
          <p:nvPr/>
        </p:nvGrpSpPr>
        <p:grpSpPr>
          <a:xfrm>
            <a:off x="744503" y="4535831"/>
            <a:ext cx="231320" cy="231320"/>
            <a:chOff x="1487200" y="4993750"/>
            <a:chExt cx="483125" cy="483125"/>
          </a:xfrm>
          <a:solidFill>
            <a:schemeClr val="accent6"/>
          </a:solidFill>
        </p:grpSpPr>
        <p:sp>
          <p:nvSpPr>
            <p:cNvPr id="114" name="Google Shape;4656;p44">
              <a:extLst>
                <a:ext uri="{FF2B5EF4-FFF2-40B4-BE49-F238E27FC236}">
                  <a16:creationId xmlns:a16="http://schemas.microsoft.com/office/drawing/2014/main" id="{4AC94550-390B-4772-82B1-8BC9018E51F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4657;p44">
              <a:extLst>
                <a:ext uri="{FF2B5EF4-FFF2-40B4-BE49-F238E27FC236}">
                  <a16:creationId xmlns:a16="http://schemas.microsoft.com/office/drawing/2014/main" id="{D9E25473-1728-4BA2-82DF-96767E5B190B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" name="Google Shape;4658;p44">
            <a:extLst>
              <a:ext uri="{FF2B5EF4-FFF2-40B4-BE49-F238E27FC236}">
                <a16:creationId xmlns:a16="http://schemas.microsoft.com/office/drawing/2014/main" id="{37C67D4F-11E6-4EA3-BF57-7719408F0494}"/>
              </a:ext>
            </a:extLst>
          </p:cNvPr>
          <p:cNvGrpSpPr/>
          <p:nvPr/>
        </p:nvGrpSpPr>
        <p:grpSpPr>
          <a:xfrm>
            <a:off x="744503" y="5618020"/>
            <a:ext cx="231320" cy="231320"/>
            <a:chOff x="2081650" y="4993750"/>
            <a:chExt cx="483125" cy="483125"/>
          </a:xfrm>
          <a:solidFill>
            <a:srgbClr val="C00000"/>
          </a:solidFill>
        </p:grpSpPr>
        <p:sp>
          <p:nvSpPr>
            <p:cNvPr id="117" name="Google Shape;4659;p44">
              <a:extLst>
                <a:ext uri="{FF2B5EF4-FFF2-40B4-BE49-F238E27FC236}">
                  <a16:creationId xmlns:a16="http://schemas.microsoft.com/office/drawing/2014/main" id="{1207E054-DE42-4614-B81B-3B84EEF4E5EF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" name="Google Shape;4660;p44">
              <a:extLst>
                <a:ext uri="{FF2B5EF4-FFF2-40B4-BE49-F238E27FC236}">
                  <a16:creationId xmlns:a16="http://schemas.microsoft.com/office/drawing/2014/main" id="{C26BC718-E657-4B97-BBE2-4DF3C8121246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9" name="Заголовок 1">
            <a:extLst>
              <a:ext uri="{FF2B5EF4-FFF2-40B4-BE49-F238E27FC236}">
                <a16:creationId xmlns:a16="http://schemas.microsoft.com/office/drawing/2014/main" id="{6200D00B-C5C6-4DBF-B995-6D3297D7C411}"/>
              </a:ext>
            </a:extLst>
          </p:cNvPr>
          <p:cNvSpPr txBox="1">
            <a:spLocks/>
          </p:cNvSpPr>
          <p:nvPr/>
        </p:nvSpPr>
        <p:spPr>
          <a:xfrm>
            <a:off x="976297" y="5603021"/>
            <a:ext cx="1062364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Минусы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E921868F-6260-4368-B13B-9AF87E154C3B}"/>
              </a:ext>
            </a:extLst>
          </p:cNvPr>
          <p:cNvSpPr/>
          <p:nvPr/>
        </p:nvSpPr>
        <p:spPr>
          <a:xfrm>
            <a:off x="976297" y="5891771"/>
            <a:ext cx="4750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Не учитывает возможные интересы пользователей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Не учитывает параметры тв-программ и пользователей</a:t>
            </a:r>
          </a:p>
        </p:txBody>
      </p:sp>
      <p:sp>
        <p:nvSpPr>
          <p:cNvPr id="124" name="Заголовок 1">
            <a:extLst>
              <a:ext uri="{FF2B5EF4-FFF2-40B4-BE49-F238E27FC236}">
                <a16:creationId xmlns:a16="http://schemas.microsoft.com/office/drawing/2014/main" id="{802A5A73-0048-4AB6-A8D1-6648D78336E3}"/>
              </a:ext>
            </a:extLst>
          </p:cNvPr>
          <p:cNvSpPr txBox="1">
            <a:spLocks/>
          </p:cNvSpPr>
          <p:nvPr/>
        </p:nvSpPr>
        <p:spPr>
          <a:xfrm>
            <a:off x="6944608" y="4537376"/>
            <a:ext cx="902794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Плюсы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AAC6A43-2BFA-42CA-93ED-0B9FC496FA98}"/>
              </a:ext>
            </a:extLst>
          </p:cNvPr>
          <p:cNvSpPr/>
          <p:nvPr/>
        </p:nvSpPr>
        <p:spPr>
          <a:xfrm>
            <a:off x="6944608" y="4826126"/>
            <a:ext cx="4785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Учитывает возможные интересы пользователей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Предсказание включает в себя все возможные программы</a:t>
            </a:r>
          </a:p>
        </p:txBody>
      </p:sp>
      <p:grpSp>
        <p:nvGrpSpPr>
          <p:cNvPr id="126" name="Google Shape;4655;p44">
            <a:extLst>
              <a:ext uri="{FF2B5EF4-FFF2-40B4-BE49-F238E27FC236}">
                <a16:creationId xmlns:a16="http://schemas.microsoft.com/office/drawing/2014/main" id="{C7AAA78C-7F86-4FEC-A5A1-065D6A516A47}"/>
              </a:ext>
            </a:extLst>
          </p:cNvPr>
          <p:cNvGrpSpPr/>
          <p:nvPr/>
        </p:nvGrpSpPr>
        <p:grpSpPr>
          <a:xfrm>
            <a:off x="6713288" y="4555907"/>
            <a:ext cx="231320" cy="231320"/>
            <a:chOff x="1487200" y="4993750"/>
            <a:chExt cx="483125" cy="483125"/>
          </a:xfrm>
          <a:solidFill>
            <a:schemeClr val="accent6"/>
          </a:solidFill>
        </p:grpSpPr>
        <p:sp>
          <p:nvSpPr>
            <p:cNvPr id="127" name="Google Shape;4656;p44">
              <a:extLst>
                <a:ext uri="{FF2B5EF4-FFF2-40B4-BE49-F238E27FC236}">
                  <a16:creationId xmlns:a16="http://schemas.microsoft.com/office/drawing/2014/main" id="{C4594B56-6D50-4F8E-B407-D383E4D06E8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4657;p44">
              <a:extLst>
                <a:ext uri="{FF2B5EF4-FFF2-40B4-BE49-F238E27FC236}">
                  <a16:creationId xmlns:a16="http://schemas.microsoft.com/office/drawing/2014/main" id="{110875B0-6C61-4428-8960-BA151C468797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" name="Google Shape;4658;p44">
            <a:extLst>
              <a:ext uri="{FF2B5EF4-FFF2-40B4-BE49-F238E27FC236}">
                <a16:creationId xmlns:a16="http://schemas.microsoft.com/office/drawing/2014/main" id="{AFEA3AC7-1A20-4DB3-AC17-F1F83197B10F}"/>
              </a:ext>
            </a:extLst>
          </p:cNvPr>
          <p:cNvGrpSpPr/>
          <p:nvPr/>
        </p:nvGrpSpPr>
        <p:grpSpPr>
          <a:xfrm>
            <a:off x="6713288" y="5618020"/>
            <a:ext cx="231320" cy="231320"/>
            <a:chOff x="2081650" y="4993750"/>
            <a:chExt cx="483125" cy="483125"/>
          </a:xfrm>
          <a:solidFill>
            <a:srgbClr val="C00000"/>
          </a:solidFill>
        </p:grpSpPr>
        <p:sp>
          <p:nvSpPr>
            <p:cNvPr id="130" name="Google Shape;4659;p44">
              <a:extLst>
                <a:ext uri="{FF2B5EF4-FFF2-40B4-BE49-F238E27FC236}">
                  <a16:creationId xmlns:a16="http://schemas.microsoft.com/office/drawing/2014/main" id="{8D1915EA-D4B3-4953-9326-C976872003C9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" name="Google Shape;4660;p44">
              <a:extLst>
                <a:ext uri="{FF2B5EF4-FFF2-40B4-BE49-F238E27FC236}">
                  <a16:creationId xmlns:a16="http://schemas.microsoft.com/office/drawing/2014/main" id="{8FC7D3C4-D8D6-4374-B6BD-F5F0134EB31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" name="Заголовок 1">
            <a:extLst>
              <a:ext uri="{FF2B5EF4-FFF2-40B4-BE49-F238E27FC236}">
                <a16:creationId xmlns:a16="http://schemas.microsoft.com/office/drawing/2014/main" id="{0DFDA287-3F45-4BB6-97B8-FE37B724267A}"/>
              </a:ext>
            </a:extLst>
          </p:cNvPr>
          <p:cNvSpPr txBox="1">
            <a:spLocks/>
          </p:cNvSpPr>
          <p:nvPr/>
        </p:nvSpPr>
        <p:spPr>
          <a:xfrm>
            <a:off x="6945082" y="5603021"/>
            <a:ext cx="1062364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Минусы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5FB22909-112A-46BA-8715-9042A10BF66E}"/>
              </a:ext>
            </a:extLst>
          </p:cNvPr>
          <p:cNvSpPr/>
          <p:nvPr/>
        </p:nvSpPr>
        <p:spPr>
          <a:xfrm>
            <a:off x="6945082" y="5891771"/>
            <a:ext cx="4750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Точность хуже чем у алгоритмического подхода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Сложно учесть параметры тв-программ и пользователей</a:t>
            </a:r>
          </a:p>
        </p:txBody>
      </p:sp>
      <p:sp>
        <p:nvSpPr>
          <p:cNvPr id="140" name="Заголовок 1">
            <a:extLst>
              <a:ext uri="{FF2B5EF4-FFF2-40B4-BE49-F238E27FC236}">
                <a16:creationId xmlns:a16="http://schemas.microsoft.com/office/drawing/2014/main" id="{05E57E0F-8954-40F1-967A-8B602C5D2370}"/>
              </a:ext>
            </a:extLst>
          </p:cNvPr>
          <p:cNvSpPr txBox="1">
            <a:spLocks/>
          </p:cNvSpPr>
          <p:nvPr/>
        </p:nvSpPr>
        <p:spPr>
          <a:xfrm>
            <a:off x="976297" y="3210060"/>
            <a:ext cx="1188006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Алгоритм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662C616D-F242-4E03-A69A-BE2DC4D487AB}"/>
              </a:ext>
            </a:extLst>
          </p:cNvPr>
          <p:cNvSpPr/>
          <p:nvPr/>
        </p:nvSpPr>
        <p:spPr>
          <a:xfrm>
            <a:off x="976297" y="3498810"/>
            <a:ext cx="4396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На истории считаем, какие программы человек смотрел чаще всего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Прогнозируем на будущее топ-5 таких программ для каждого человека</a:t>
            </a:r>
          </a:p>
        </p:txBody>
      </p:sp>
      <p:grpSp>
        <p:nvGrpSpPr>
          <p:cNvPr id="145" name="Google Shape;8237;p53">
            <a:extLst>
              <a:ext uri="{FF2B5EF4-FFF2-40B4-BE49-F238E27FC236}">
                <a16:creationId xmlns:a16="http://schemas.microsoft.com/office/drawing/2014/main" id="{A54A8056-E8B2-40B3-891A-D8A14F6434B1}"/>
              </a:ext>
            </a:extLst>
          </p:cNvPr>
          <p:cNvGrpSpPr/>
          <p:nvPr/>
        </p:nvGrpSpPr>
        <p:grpSpPr>
          <a:xfrm>
            <a:off x="747223" y="3240047"/>
            <a:ext cx="228600" cy="228600"/>
            <a:chOff x="-4573475" y="2045850"/>
            <a:chExt cx="293800" cy="293800"/>
          </a:xfrm>
          <a:solidFill>
            <a:schemeClr val="tx1"/>
          </a:solidFill>
        </p:grpSpPr>
        <p:sp>
          <p:nvSpPr>
            <p:cNvPr id="146" name="Google Shape;8238;p53">
              <a:extLst>
                <a:ext uri="{FF2B5EF4-FFF2-40B4-BE49-F238E27FC236}">
                  <a16:creationId xmlns:a16="http://schemas.microsoft.com/office/drawing/2014/main" id="{C6421EF0-11DE-4E5D-9898-0AD0C5847FD2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239;p53">
              <a:extLst>
                <a:ext uri="{FF2B5EF4-FFF2-40B4-BE49-F238E27FC236}">
                  <a16:creationId xmlns:a16="http://schemas.microsoft.com/office/drawing/2014/main" id="{5514ED41-F99A-4CC7-B1AD-E5BBF9C57B73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Заголовок 1">
            <a:extLst>
              <a:ext uri="{FF2B5EF4-FFF2-40B4-BE49-F238E27FC236}">
                <a16:creationId xmlns:a16="http://schemas.microsoft.com/office/drawing/2014/main" id="{D11C44BE-1BB1-4E3A-9E4C-E28BDD671696}"/>
              </a:ext>
            </a:extLst>
          </p:cNvPr>
          <p:cNvSpPr txBox="1">
            <a:spLocks/>
          </p:cNvSpPr>
          <p:nvPr/>
        </p:nvSpPr>
        <p:spPr>
          <a:xfrm>
            <a:off x="6942362" y="3210060"/>
            <a:ext cx="1188006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Алгоритм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B4969171-AB6B-4409-8E9F-2CF9EEEAB80C}"/>
              </a:ext>
            </a:extLst>
          </p:cNvPr>
          <p:cNvSpPr/>
          <p:nvPr/>
        </p:nvSpPr>
        <p:spPr>
          <a:xfrm>
            <a:off x="6942362" y="3498810"/>
            <a:ext cx="4902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Строим матрицу просмотров по всем пользователям и программам, обучаем модель коллаборативной фильтрации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Для каждого человека на будущее прогнозируем все программы и выбираем топ-5 наиболее релевантных</a:t>
            </a:r>
          </a:p>
        </p:txBody>
      </p:sp>
      <p:grpSp>
        <p:nvGrpSpPr>
          <p:cNvPr id="150" name="Google Shape;8237;p53">
            <a:extLst>
              <a:ext uri="{FF2B5EF4-FFF2-40B4-BE49-F238E27FC236}">
                <a16:creationId xmlns:a16="http://schemas.microsoft.com/office/drawing/2014/main" id="{EB403A50-EADD-46C4-BDC4-EEFC1274FE7E}"/>
              </a:ext>
            </a:extLst>
          </p:cNvPr>
          <p:cNvGrpSpPr/>
          <p:nvPr/>
        </p:nvGrpSpPr>
        <p:grpSpPr>
          <a:xfrm>
            <a:off x="6713288" y="3240047"/>
            <a:ext cx="228600" cy="228600"/>
            <a:chOff x="-4573475" y="2045850"/>
            <a:chExt cx="293800" cy="293800"/>
          </a:xfrm>
          <a:solidFill>
            <a:schemeClr val="tx1"/>
          </a:solidFill>
        </p:grpSpPr>
        <p:sp>
          <p:nvSpPr>
            <p:cNvPr id="151" name="Google Shape;8238;p53">
              <a:extLst>
                <a:ext uri="{FF2B5EF4-FFF2-40B4-BE49-F238E27FC236}">
                  <a16:creationId xmlns:a16="http://schemas.microsoft.com/office/drawing/2014/main" id="{E7825FE2-235E-473D-80DB-BEEBD2E306F2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39;p53">
              <a:extLst>
                <a:ext uri="{FF2B5EF4-FFF2-40B4-BE49-F238E27FC236}">
                  <a16:creationId xmlns:a16="http://schemas.microsoft.com/office/drawing/2014/main" id="{6A658C3F-FADC-49DC-B663-DBD1C47907E4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84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D5DF34-C8C8-4822-8823-CE21EE665018}"/>
              </a:ext>
            </a:extLst>
          </p:cNvPr>
          <p:cNvSpPr txBox="1">
            <a:spLocks/>
          </p:cNvSpPr>
          <p:nvPr/>
        </p:nvSpPr>
        <p:spPr>
          <a:xfrm>
            <a:off x="976296" y="268621"/>
            <a:ext cx="10239407" cy="447125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Модель второго уровня – уточняем прогноз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65" name="Group 14917">
            <a:extLst>
              <a:ext uri="{FF2B5EF4-FFF2-40B4-BE49-F238E27FC236}">
                <a16:creationId xmlns:a16="http://schemas.microsoft.com/office/drawing/2014/main" id="{A47EFFCC-07E6-4993-9E83-B302FC6C8D2C}"/>
              </a:ext>
            </a:extLst>
          </p:cNvPr>
          <p:cNvGrpSpPr/>
          <p:nvPr/>
        </p:nvGrpSpPr>
        <p:grpSpPr>
          <a:xfrm>
            <a:off x="5726508" y="725781"/>
            <a:ext cx="738982" cy="129383"/>
            <a:chOff x="0" y="0"/>
            <a:chExt cx="1477961" cy="258764"/>
          </a:xfrm>
        </p:grpSpPr>
        <p:sp>
          <p:nvSpPr>
            <p:cNvPr id="66" name="Shape 14912">
              <a:extLst>
                <a:ext uri="{FF2B5EF4-FFF2-40B4-BE49-F238E27FC236}">
                  <a16:creationId xmlns:a16="http://schemas.microsoft.com/office/drawing/2014/main" id="{EF3969CF-AEE1-45EB-9A4D-01F975A29993}"/>
                </a:ext>
              </a:extLst>
            </p:cNvPr>
            <p:cNvSpPr/>
            <p:nvPr/>
          </p:nvSpPr>
          <p:spPr>
            <a:xfrm>
              <a:off x="-1" y="-1"/>
              <a:ext cx="258764" cy="2587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flat">
              <a:solidFill>
                <a:schemeClr val="accent2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Shape 14913">
              <a:extLst>
                <a:ext uri="{FF2B5EF4-FFF2-40B4-BE49-F238E27FC236}">
                  <a16:creationId xmlns:a16="http://schemas.microsoft.com/office/drawing/2014/main" id="{A00693B4-021E-4CA0-B15A-5DDDF4EC048C}"/>
                </a:ext>
              </a:extLst>
            </p:cNvPr>
            <p:cNvSpPr/>
            <p:nvPr/>
          </p:nvSpPr>
          <p:spPr>
            <a:xfrm>
              <a:off x="304799" y="-1"/>
              <a:ext cx="258763" cy="2587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68" name="Shape 14914">
              <a:extLst>
                <a:ext uri="{FF2B5EF4-FFF2-40B4-BE49-F238E27FC236}">
                  <a16:creationId xmlns:a16="http://schemas.microsoft.com/office/drawing/2014/main" id="{D8EBA808-474C-44ED-82D2-A0FB777E2B06}"/>
                </a:ext>
              </a:extLst>
            </p:cNvPr>
            <p:cNvSpPr/>
            <p:nvPr/>
          </p:nvSpPr>
          <p:spPr>
            <a:xfrm>
              <a:off x="609600" y="-1"/>
              <a:ext cx="258763" cy="25876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74" name="Shape 14915">
              <a:extLst>
                <a:ext uri="{FF2B5EF4-FFF2-40B4-BE49-F238E27FC236}">
                  <a16:creationId xmlns:a16="http://schemas.microsoft.com/office/drawing/2014/main" id="{52296CF7-9854-4752-BC0F-EDC4143FB022}"/>
                </a:ext>
              </a:extLst>
            </p:cNvPr>
            <p:cNvSpPr/>
            <p:nvPr/>
          </p:nvSpPr>
          <p:spPr>
            <a:xfrm>
              <a:off x="914400" y="-1"/>
              <a:ext cx="258763" cy="2587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>
              <a:solidFill>
                <a:schemeClr val="accent3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1" name="Shape 14916">
              <a:extLst>
                <a:ext uri="{FF2B5EF4-FFF2-40B4-BE49-F238E27FC236}">
                  <a16:creationId xmlns:a16="http://schemas.microsoft.com/office/drawing/2014/main" id="{CF95E300-3599-4DE5-8143-758DB000476D}"/>
                </a:ext>
              </a:extLst>
            </p:cNvPr>
            <p:cNvSpPr/>
            <p:nvPr/>
          </p:nvSpPr>
          <p:spPr>
            <a:xfrm>
              <a:off x="1219199" y="-1"/>
              <a:ext cx="258763" cy="2587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922336-2247-4D6B-8CDB-581BD0784FA8}"/>
              </a:ext>
            </a:extLst>
          </p:cNvPr>
          <p:cNvSpPr txBox="1"/>
          <p:nvPr/>
        </p:nvSpPr>
        <p:spPr>
          <a:xfrm>
            <a:off x="1585550" y="1358982"/>
            <a:ext cx="3886200" cy="26769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defTabSz="1828709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Lato Bold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Генерируем списки тв-программ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85043-9469-4BA7-BED0-34497891BCBA}"/>
              </a:ext>
            </a:extLst>
          </p:cNvPr>
          <p:cNvSpPr txBox="1"/>
          <p:nvPr/>
        </p:nvSpPr>
        <p:spPr>
          <a:xfrm>
            <a:off x="7663393" y="1350435"/>
            <a:ext cx="4279648" cy="2395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defTabSz="1828709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Lato Bold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Ранжируем списки для каждого пользователя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Стрелка: пятиугольник 13">
            <a:extLst>
              <a:ext uri="{FF2B5EF4-FFF2-40B4-BE49-F238E27FC236}">
                <a16:creationId xmlns:a16="http://schemas.microsoft.com/office/drawing/2014/main" id="{CD5F683B-1A5B-44C9-86EA-BC1857370234}"/>
              </a:ext>
            </a:extLst>
          </p:cNvPr>
          <p:cNvSpPr/>
          <p:nvPr/>
        </p:nvSpPr>
        <p:spPr>
          <a:xfrm>
            <a:off x="444495" y="1252556"/>
            <a:ext cx="923148" cy="337478"/>
          </a:xfrm>
          <a:prstGeom prst="homePlat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Lato Bold"/>
              </a:rPr>
              <a:t>Данные</a:t>
            </a:r>
          </a:p>
        </p:txBody>
      </p:sp>
      <p:sp>
        <p:nvSpPr>
          <p:cNvPr id="15" name="Стрелка: пятиугольник 14">
            <a:extLst>
              <a:ext uri="{FF2B5EF4-FFF2-40B4-BE49-F238E27FC236}">
                <a16:creationId xmlns:a16="http://schemas.microsoft.com/office/drawing/2014/main" id="{39970378-FF89-437F-A53E-F40840818C7B}"/>
              </a:ext>
            </a:extLst>
          </p:cNvPr>
          <p:cNvSpPr/>
          <p:nvPr/>
        </p:nvSpPr>
        <p:spPr>
          <a:xfrm>
            <a:off x="6530341" y="1252556"/>
            <a:ext cx="923148" cy="337478"/>
          </a:xfrm>
          <a:prstGeom prst="homePlat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Lato Bold"/>
              </a:rPr>
              <a:t>Модель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00FE43C-0A74-4DCE-B8BD-3900D65D0A59}"/>
              </a:ext>
            </a:extLst>
          </p:cNvPr>
          <p:cNvCxnSpPr>
            <a:cxnSpLocks/>
          </p:cNvCxnSpPr>
          <p:nvPr/>
        </p:nvCxnSpPr>
        <p:spPr>
          <a:xfrm flipH="1">
            <a:off x="440666" y="1646214"/>
            <a:ext cx="5257800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2C7DA02-086E-4AB6-A89D-12F35F10DC59}"/>
              </a:ext>
            </a:extLst>
          </p:cNvPr>
          <p:cNvCxnSpPr>
            <a:cxnSpLocks/>
          </p:cNvCxnSpPr>
          <p:nvPr/>
        </p:nvCxnSpPr>
        <p:spPr>
          <a:xfrm flipH="1">
            <a:off x="6530341" y="1657673"/>
            <a:ext cx="5349240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4C34DF4-5D9D-4948-9BB6-03074392CD5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784965"/>
            <a:ext cx="16072" cy="187147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81C81E-0B5C-43E8-99C5-A0BDEE3EA12D}"/>
              </a:ext>
            </a:extLst>
          </p:cNvPr>
          <p:cNvGrpSpPr/>
          <p:nvPr/>
        </p:nvGrpSpPr>
        <p:grpSpPr>
          <a:xfrm>
            <a:off x="6035747" y="3808526"/>
            <a:ext cx="172040" cy="340489"/>
            <a:chOff x="16477861" y="10319656"/>
            <a:chExt cx="344080" cy="680978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C63C53BD-A1DA-4DBC-88C3-D680045CEE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77861" y="10319657"/>
              <a:ext cx="172040" cy="3247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0D1FF97-FA22-4B13-8D85-1DC2836E5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49901" y="10319656"/>
              <a:ext cx="172040" cy="3247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FA04FCF-0C1F-4D02-A669-556A0051E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8780" y="10644396"/>
              <a:ext cx="133161" cy="3562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F2901256-0AB7-49BC-AECF-0F907A5A6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9494" y="10644395"/>
              <a:ext cx="127653" cy="3562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5776B4A-B50C-4CBA-B971-635F7C956BA2}"/>
              </a:ext>
            </a:extLst>
          </p:cNvPr>
          <p:cNvCxnSpPr>
            <a:cxnSpLocks/>
          </p:cNvCxnSpPr>
          <p:nvPr/>
        </p:nvCxnSpPr>
        <p:spPr>
          <a:xfrm flipV="1">
            <a:off x="6102536" y="4305592"/>
            <a:ext cx="9536" cy="179400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4F9D47-9FE0-4A36-B36B-F2DC887617B1}"/>
              </a:ext>
            </a:extLst>
          </p:cNvPr>
          <p:cNvSpPr/>
          <p:nvPr/>
        </p:nvSpPr>
        <p:spPr>
          <a:xfrm>
            <a:off x="440666" y="5887544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b="0" i="0" dirty="0">
                <a:solidFill>
                  <a:srgbClr val="000000"/>
                </a:solidFill>
                <a:effectLst/>
                <a:latin typeface="Helvetica Neue"/>
              </a:rPr>
              <a:t>ТВ-программа 1</a:t>
            </a:r>
            <a:endParaRPr lang="en-US" sz="6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7B1BE4-B89D-4051-A230-9339D18568D1}"/>
              </a:ext>
            </a:extLst>
          </p:cNvPr>
          <p:cNvSpPr/>
          <p:nvPr/>
        </p:nvSpPr>
        <p:spPr>
          <a:xfrm>
            <a:off x="1321216" y="5887544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BC75615-65B3-4EC1-A915-C20B9BD9B2D5}"/>
              </a:ext>
            </a:extLst>
          </p:cNvPr>
          <p:cNvSpPr/>
          <p:nvPr/>
        </p:nvSpPr>
        <p:spPr>
          <a:xfrm>
            <a:off x="2202792" y="5887542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A4F32C4-4EF8-4B28-88B6-3CE95D88BDFD}"/>
              </a:ext>
            </a:extLst>
          </p:cNvPr>
          <p:cNvSpPr/>
          <p:nvPr/>
        </p:nvSpPr>
        <p:spPr>
          <a:xfrm>
            <a:off x="366774" y="1951915"/>
            <a:ext cx="564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3" hangingPunct="0">
              <a:defRPr sz="3600"/>
            </a:pP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/>
                <a:sym typeface="Lato Light"/>
              </a:rPr>
              <a:t>Для каждого пользователя сгенерируем </a:t>
            </a:r>
          </a:p>
          <a:p>
            <a:pPr algn="ctr" defTabSz="1828433" hangingPunct="0">
              <a:defRPr sz="3600"/>
            </a:pP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/>
                <a:sym typeface="Lato Light"/>
              </a:rPr>
              <a:t>200 релевантных программ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AB9B5D-F32A-4D1E-813F-73FB11E9F989}"/>
              </a:ext>
            </a:extLst>
          </p:cNvPr>
          <p:cNvSpPr txBox="1"/>
          <p:nvPr/>
        </p:nvSpPr>
        <p:spPr>
          <a:xfrm>
            <a:off x="780300" y="5011871"/>
            <a:ext cx="1886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Топ-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N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 алгоритм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4E2594-2DA4-4812-9123-A44EFB724A2E}"/>
              </a:ext>
            </a:extLst>
          </p:cNvPr>
          <p:cNvSpPr txBox="1"/>
          <p:nvPr/>
        </p:nvSpPr>
        <p:spPr>
          <a:xfrm>
            <a:off x="4112166" y="4986955"/>
            <a:ext cx="1036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LightFM</a:t>
            </a:r>
            <a:endParaRPr lang="en-US" sz="16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ECDB69A-5992-4DC5-BA22-32379F9A86A6}"/>
              </a:ext>
            </a:extLst>
          </p:cNvPr>
          <p:cNvSpPr/>
          <p:nvPr/>
        </p:nvSpPr>
        <p:spPr>
          <a:xfrm>
            <a:off x="4015203" y="5887542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199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78F5E129-A8DF-4AA8-8929-0AE474C81832}"/>
              </a:ext>
            </a:extLst>
          </p:cNvPr>
          <p:cNvSpPr/>
          <p:nvPr/>
        </p:nvSpPr>
        <p:spPr>
          <a:xfrm>
            <a:off x="4895753" y="5887541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200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F13BEE-3CBD-40CF-B806-591A96591AEA}"/>
              </a:ext>
            </a:extLst>
          </p:cNvPr>
          <p:cNvSpPr txBox="1"/>
          <p:nvPr/>
        </p:nvSpPr>
        <p:spPr>
          <a:xfrm>
            <a:off x="3313232" y="5761044"/>
            <a:ext cx="497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. . . </a:t>
            </a:r>
            <a:endParaRPr lang="en-US" sz="16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A40443A-8FB6-4BF4-85DA-AEC559A69CA3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76297" y="5350425"/>
            <a:ext cx="747445" cy="41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482A3DC-B7EE-402E-9C48-5EA52EF9F1C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723742" y="5350425"/>
            <a:ext cx="16860" cy="43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20B6710-37AE-405B-8669-9224F8DF0828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604148" y="5325509"/>
            <a:ext cx="2026447" cy="41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25C94E62-F601-4075-9A28-B3BCC45DD685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3561935" y="5325509"/>
            <a:ext cx="1068660" cy="4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07FDAB4F-4CC0-4007-9BAD-6C279188C7E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461207" y="5325509"/>
            <a:ext cx="169388" cy="41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5EB825C-7382-4970-9E03-B0F59F55B65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630595" y="5325509"/>
            <a:ext cx="652315" cy="38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5349A696-E5E5-4AB4-9CCA-9429BC7D7E88}"/>
              </a:ext>
            </a:extLst>
          </p:cNvPr>
          <p:cNvSpPr txBox="1">
            <a:spLocks/>
          </p:cNvSpPr>
          <p:nvPr/>
        </p:nvSpPr>
        <p:spPr>
          <a:xfrm>
            <a:off x="976297" y="2876068"/>
            <a:ext cx="1188006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Алгоритм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9A7E6B32-4B40-469A-BECF-3B6C16E404C9}"/>
              </a:ext>
            </a:extLst>
          </p:cNvPr>
          <p:cNvSpPr/>
          <p:nvPr/>
        </p:nvSpPr>
        <p:spPr>
          <a:xfrm>
            <a:off x="976297" y="3208362"/>
            <a:ext cx="4396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Заполняем начало списка из алгоритма топ-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N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, так как такие программы более релевантные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Если пользователь посмотрел меньше 200 программ, дополняем список рекомендациями модели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LightFM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по убыванию релевантности</a:t>
            </a:r>
          </a:p>
        </p:txBody>
      </p:sp>
      <p:grpSp>
        <p:nvGrpSpPr>
          <p:cNvPr id="85" name="Google Shape;8237;p53">
            <a:extLst>
              <a:ext uri="{FF2B5EF4-FFF2-40B4-BE49-F238E27FC236}">
                <a16:creationId xmlns:a16="http://schemas.microsoft.com/office/drawing/2014/main" id="{A24C5944-9648-4EA4-8337-502696C276A7}"/>
              </a:ext>
            </a:extLst>
          </p:cNvPr>
          <p:cNvGrpSpPr/>
          <p:nvPr/>
        </p:nvGrpSpPr>
        <p:grpSpPr>
          <a:xfrm>
            <a:off x="747223" y="2906055"/>
            <a:ext cx="228600" cy="228600"/>
            <a:chOff x="-4573475" y="2045850"/>
            <a:chExt cx="293800" cy="293800"/>
          </a:xfrm>
          <a:solidFill>
            <a:schemeClr val="tx1"/>
          </a:solidFill>
        </p:grpSpPr>
        <p:sp>
          <p:nvSpPr>
            <p:cNvPr id="86" name="Google Shape;8238;p53">
              <a:extLst>
                <a:ext uri="{FF2B5EF4-FFF2-40B4-BE49-F238E27FC236}">
                  <a16:creationId xmlns:a16="http://schemas.microsoft.com/office/drawing/2014/main" id="{5394D1ED-8E04-453D-965B-4B5C7ADDE8C4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39;p53">
              <a:extLst>
                <a:ext uri="{FF2B5EF4-FFF2-40B4-BE49-F238E27FC236}">
                  <a16:creationId xmlns:a16="http://schemas.microsoft.com/office/drawing/2014/main" id="{C9D20836-1799-4C1D-AC5A-CEDB4D032CE0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EEC374F-BE9F-4CE3-83FE-C832CDFB0DDB}"/>
              </a:ext>
            </a:extLst>
          </p:cNvPr>
          <p:cNvSpPr/>
          <p:nvPr/>
        </p:nvSpPr>
        <p:spPr>
          <a:xfrm>
            <a:off x="6384203" y="1953172"/>
            <a:ext cx="564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3" hangingPunct="0">
              <a:defRPr sz="3600"/>
            </a:pPr>
            <a:r>
              <a:rPr lang="ru-RU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/>
                <a:sym typeface="Lato Light"/>
              </a:rPr>
              <a:t>Используем модель бинарной классификации для ранжирования списков</a:t>
            </a:r>
          </a:p>
        </p:txBody>
      </p:sp>
      <p:sp>
        <p:nvSpPr>
          <p:cNvPr id="95" name="Заголовок 1">
            <a:extLst>
              <a:ext uri="{FF2B5EF4-FFF2-40B4-BE49-F238E27FC236}">
                <a16:creationId xmlns:a16="http://schemas.microsoft.com/office/drawing/2014/main" id="{9A3B4AA3-A671-4B10-8BDF-AC965930AA8A}"/>
              </a:ext>
            </a:extLst>
          </p:cNvPr>
          <p:cNvSpPr txBox="1">
            <a:spLocks/>
          </p:cNvSpPr>
          <p:nvPr/>
        </p:nvSpPr>
        <p:spPr>
          <a:xfrm>
            <a:off x="6760020" y="2876068"/>
            <a:ext cx="1188006" cy="296685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Алгоритм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F138C2AF-EDBA-44B6-8EED-E7E4DD916775}"/>
              </a:ext>
            </a:extLst>
          </p:cNvPr>
          <p:cNvSpPr/>
          <p:nvPr/>
        </p:nvSpPr>
        <p:spPr>
          <a:xfrm>
            <a:off x="6760020" y="3208362"/>
            <a:ext cx="49724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Целевую переменную возьмем из факта просмотра тв-программ. Для обучения финальной модели бралось 9 последних недель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1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Добавим признаки по пользователям и тв-программам, соберем их по оставшимся неделям за исключением 9-ти недель валидации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1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Обучим модель бинарной классификации </a:t>
            </a:r>
            <a:r>
              <a:rPr lang="en-US" sz="1100" kern="0" dirty="0" err="1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LightGbm</a:t>
            </a: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, подбираем </a:t>
            </a:r>
            <a:r>
              <a:rPr lang="ru-RU" sz="1100" kern="0" dirty="0" err="1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гиперпараметры</a:t>
            </a: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деревьев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en-US" sz="11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1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Теперь для новых пользователей и их списков мы можем предсказывать вероятность просмотра и ранжировать список по этой вероятности</a:t>
            </a:r>
          </a:p>
        </p:txBody>
      </p:sp>
      <p:grpSp>
        <p:nvGrpSpPr>
          <p:cNvPr id="97" name="Google Shape;8237;p53">
            <a:extLst>
              <a:ext uri="{FF2B5EF4-FFF2-40B4-BE49-F238E27FC236}">
                <a16:creationId xmlns:a16="http://schemas.microsoft.com/office/drawing/2014/main" id="{03521196-BBA3-4946-805F-7F17CACB10CD}"/>
              </a:ext>
            </a:extLst>
          </p:cNvPr>
          <p:cNvGrpSpPr/>
          <p:nvPr/>
        </p:nvGrpSpPr>
        <p:grpSpPr>
          <a:xfrm>
            <a:off x="6530946" y="2906055"/>
            <a:ext cx="228600" cy="228600"/>
            <a:chOff x="-4573475" y="2045850"/>
            <a:chExt cx="293800" cy="293800"/>
          </a:xfrm>
          <a:solidFill>
            <a:schemeClr val="tx1"/>
          </a:solidFill>
        </p:grpSpPr>
        <p:sp>
          <p:nvSpPr>
            <p:cNvPr id="98" name="Google Shape;8238;p53">
              <a:extLst>
                <a:ext uri="{FF2B5EF4-FFF2-40B4-BE49-F238E27FC236}">
                  <a16:creationId xmlns:a16="http://schemas.microsoft.com/office/drawing/2014/main" id="{F5BB959A-5EDB-4C9E-B70D-D8FD699117DC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39;p53">
              <a:extLst>
                <a:ext uri="{FF2B5EF4-FFF2-40B4-BE49-F238E27FC236}">
                  <a16:creationId xmlns:a16="http://schemas.microsoft.com/office/drawing/2014/main" id="{EA8A6FDC-080B-4E59-809A-A304B7A823A9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F599EEB6-B432-4714-9565-A80FBBAACF1A}"/>
              </a:ext>
            </a:extLst>
          </p:cNvPr>
          <p:cNvSpPr/>
          <p:nvPr/>
        </p:nvSpPr>
        <p:spPr>
          <a:xfrm>
            <a:off x="6502002" y="5887543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b="0" i="0" dirty="0">
                <a:solidFill>
                  <a:srgbClr val="000000"/>
                </a:solidFill>
                <a:effectLst/>
                <a:latin typeface="Helvetica Neue"/>
              </a:rPr>
              <a:t>ТВ-программа 3</a:t>
            </a:r>
            <a:endParaRPr lang="en-US" sz="6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A3D02630-0920-4A76-83A4-F31F0B214A5A}"/>
              </a:ext>
            </a:extLst>
          </p:cNvPr>
          <p:cNvSpPr/>
          <p:nvPr/>
        </p:nvSpPr>
        <p:spPr>
          <a:xfrm>
            <a:off x="7382552" y="5887543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5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DC56BD03-8F86-4E19-96C8-E0355A823BBB}"/>
              </a:ext>
            </a:extLst>
          </p:cNvPr>
          <p:cNvSpPr/>
          <p:nvPr/>
        </p:nvSpPr>
        <p:spPr>
          <a:xfrm>
            <a:off x="8264128" y="5887541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1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1A21BAB-2965-4AAB-9AB9-5250CA6E1709}"/>
              </a:ext>
            </a:extLst>
          </p:cNvPr>
          <p:cNvSpPr/>
          <p:nvPr/>
        </p:nvSpPr>
        <p:spPr>
          <a:xfrm>
            <a:off x="10076539" y="5887541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52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832D8301-36A7-4385-9B35-CF84EA72AD4D}"/>
              </a:ext>
            </a:extLst>
          </p:cNvPr>
          <p:cNvSpPr/>
          <p:nvPr/>
        </p:nvSpPr>
        <p:spPr>
          <a:xfrm>
            <a:off x="10957089" y="5887540"/>
            <a:ext cx="802713" cy="21205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ТВ-программа 82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9A2F9A04-1BAE-471E-87B7-F2BAA90ED2A6}"/>
              </a:ext>
            </a:extLst>
          </p:cNvPr>
          <p:cNvCxnSpPr>
            <a:cxnSpLocks/>
          </p:cNvCxnSpPr>
          <p:nvPr/>
        </p:nvCxnSpPr>
        <p:spPr>
          <a:xfrm>
            <a:off x="6502002" y="5712177"/>
            <a:ext cx="525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3E509D3-010B-47BD-9966-8ADA0A178505}"/>
              </a:ext>
            </a:extLst>
          </p:cNvPr>
          <p:cNvSpPr txBox="1"/>
          <p:nvPr/>
        </p:nvSpPr>
        <p:spPr>
          <a:xfrm>
            <a:off x="6415896" y="5435178"/>
            <a:ext cx="43078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Уменьшение предсказанной вероятности просмотра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526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D5DF34-C8C8-4822-8823-CE21EE665018}"/>
              </a:ext>
            </a:extLst>
          </p:cNvPr>
          <p:cNvSpPr txBox="1">
            <a:spLocks/>
          </p:cNvSpPr>
          <p:nvPr/>
        </p:nvSpPr>
        <p:spPr>
          <a:xfrm>
            <a:off x="638221" y="251285"/>
            <a:ext cx="10915557" cy="419534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Модель второго уровня - детали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реализации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65" name="Group 14917">
            <a:extLst>
              <a:ext uri="{FF2B5EF4-FFF2-40B4-BE49-F238E27FC236}">
                <a16:creationId xmlns:a16="http://schemas.microsoft.com/office/drawing/2014/main" id="{A47EFFCC-07E6-4993-9E83-B302FC6C8D2C}"/>
              </a:ext>
            </a:extLst>
          </p:cNvPr>
          <p:cNvGrpSpPr/>
          <p:nvPr/>
        </p:nvGrpSpPr>
        <p:grpSpPr>
          <a:xfrm>
            <a:off x="5726508" y="725781"/>
            <a:ext cx="738982" cy="129383"/>
            <a:chOff x="0" y="0"/>
            <a:chExt cx="1477961" cy="258764"/>
          </a:xfrm>
        </p:grpSpPr>
        <p:sp>
          <p:nvSpPr>
            <p:cNvPr id="66" name="Shape 14912">
              <a:extLst>
                <a:ext uri="{FF2B5EF4-FFF2-40B4-BE49-F238E27FC236}">
                  <a16:creationId xmlns:a16="http://schemas.microsoft.com/office/drawing/2014/main" id="{EF3969CF-AEE1-45EB-9A4D-01F975A29993}"/>
                </a:ext>
              </a:extLst>
            </p:cNvPr>
            <p:cNvSpPr/>
            <p:nvPr/>
          </p:nvSpPr>
          <p:spPr>
            <a:xfrm>
              <a:off x="-1" y="-1"/>
              <a:ext cx="258764" cy="2587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flat">
              <a:solidFill>
                <a:schemeClr val="accent2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Shape 14913">
              <a:extLst>
                <a:ext uri="{FF2B5EF4-FFF2-40B4-BE49-F238E27FC236}">
                  <a16:creationId xmlns:a16="http://schemas.microsoft.com/office/drawing/2014/main" id="{A00693B4-021E-4CA0-B15A-5DDDF4EC048C}"/>
                </a:ext>
              </a:extLst>
            </p:cNvPr>
            <p:cNvSpPr/>
            <p:nvPr/>
          </p:nvSpPr>
          <p:spPr>
            <a:xfrm>
              <a:off x="304799" y="-1"/>
              <a:ext cx="258763" cy="2587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68" name="Shape 14914">
              <a:extLst>
                <a:ext uri="{FF2B5EF4-FFF2-40B4-BE49-F238E27FC236}">
                  <a16:creationId xmlns:a16="http://schemas.microsoft.com/office/drawing/2014/main" id="{D8EBA808-474C-44ED-82D2-A0FB777E2B06}"/>
                </a:ext>
              </a:extLst>
            </p:cNvPr>
            <p:cNvSpPr/>
            <p:nvPr/>
          </p:nvSpPr>
          <p:spPr>
            <a:xfrm>
              <a:off x="609600" y="-1"/>
              <a:ext cx="258763" cy="25876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74" name="Shape 14915">
              <a:extLst>
                <a:ext uri="{FF2B5EF4-FFF2-40B4-BE49-F238E27FC236}">
                  <a16:creationId xmlns:a16="http://schemas.microsoft.com/office/drawing/2014/main" id="{52296CF7-9854-4752-BC0F-EDC4143FB022}"/>
                </a:ext>
              </a:extLst>
            </p:cNvPr>
            <p:cNvSpPr/>
            <p:nvPr/>
          </p:nvSpPr>
          <p:spPr>
            <a:xfrm>
              <a:off x="914400" y="-1"/>
              <a:ext cx="258763" cy="2587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>
              <a:solidFill>
                <a:schemeClr val="accent3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1" name="Shape 14916">
              <a:extLst>
                <a:ext uri="{FF2B5EF4-FFF2-40B4-BE49-F238E27FC236}">
                  <a16:creationId xmlns:a16="http://schemas.microsoft.com/office/drawing/2014/main" id="{CF95E300-3599-4DE5-8143-758DB000476D}"/>
                </a:ext>
              </a:extLst>
            </p:cNvPr>
            <p:cNvSpPr/>
            <p:nvPr/>
          </p:nvSpPr>
          <p:spPr>
            <a:xfrm>
              <a:off x="1219199" y="-1"/>
              <a:ext cx="258763" cy="2587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</p:grpSp>
      <p:sp>
        <p:nvSpPr>
          <p:cNvPr id="132" name="Shape 15519">
            <a:extLst>
              <a:ext uri="{FF2B5EF4-FFF2-40B4-BE49-F238E27FC236}">
                <a16:creationId xmlns:a16="http://schemas.microsoft.com/office/drawing/2014/main" id="{1BE05ADC-C04F-4E4C-9683-F0281F358E24}"/>
              </a:ext>
            </a:extLst>
          </p:cNvPr>
          <p:cNvSpPr/>
          <p:nvPr/>
        </p:nvSpPr>
        <p:spPr>
          <a:xfrm>
            <a:off x="809243" y="1405263"/>
            <a:ext cx="5029200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ru-RU" b="1" dirty="0">
                <a:solidFill>
                  <a:schemeClr val="bg1"/>
                </a:solidFill>
              </a:rPr>
              <a:t>Средняя активность пользователя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3" name="Shape 15519">
            <a:extLst>
              <a:ext uri="{FF2B5EF4-FFF2-40B4-BE49-F238E27FC236}">
                <a16:creationId xmlns:a16="http://schemas.microsoft.com/office/drawing/2014/main" id="{2D7F75CD-8FE4-4809-BA1D-C4E4E6FE7E9D}"/>
              </a:ext>
            </a:extLst>
          </p:cNvPr>
          <p:cNvSpPr/>
          <p:nvPr/>
        </p:nvSpPr>
        <p:spPr>
          <a:xfrm>
            <a:off x="809240" y="1841049"/>
            <a:ext cx="4572000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ru-RU" b="1" dirty="0">
                <a:solidFill>
                  <a:schemeClr val="bg1"/>
                </a:solidFill>
              </a:rPr>
              <a:t>Релевантность программы (</a:t>
            </a:r>
            <a:r>
              <a:rPr lang="en-US" b="1" dirty="0">
                <a:solidFill>
                  <a:schemeClr val="bg1"/>
                </a:solidFill>
              </a:rPr>
              <a:t>LightFM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4" name="Shape 15519">
            <a:extLst>
              <a:ext uri="{FF2B5EF4-FFF2-40B4-BE49-F238E27FC236}">
                <a16:creationId xmlns:a16="http://schemas.microsoft.com/office/drawing/2014/main" id="{8D5FE74C-E5A5-41E0-9C28-FFA430866447}"/>
              </a:ext>
            </a:extLst>
          </p:cNvPr>
          <p:cNvSpPr/>
          <p:nvPr/>
        </p:nvSpPr>
        <p:spPr>
          <a:xfrm>
            <a:off x="809239" y="2281512"/>
            <a:ext cx="4114800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ru-RU" b="1" dirty="0">
                <a:solidFill>
                  <a:schemeClr val="bg1"/>
                </a:solidFill>
              </a:rPr>
              <a:t>Изменение в расписании программы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5" name="Shape 15519">
            <a:extLst>
              <a:ext uri="{FF2B5EF4-FFF2-40B4-BE49-F238E27FC236}">
                <a16:creationId xmlns:a16="http://schemas.microsoft.com/office/drawing/2014/main" id="{95022E82-95A5-47B1-8399-5F1C8899B8AC}"/>
              </a:ext>
            </a:extLst>
          </p:cNvPr>
          <p:cNvSpPr/>
          <p:nvPr/>
        </p:nvSpPr>
        <p:spPr>
          <a:xfrm>
            <a:off x="809240" y="2721958"/>
            <a:ext cx="3497511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ru-RU" b="1" dirty="0">
                <a:solidFill>
                  <a:schemeClr val="bg1"/>
                </a:solidFill>
              </a:rPr>
              <a:t>Суммарный ранг программы 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6" name="Shape 15519">
            <a:extLst>
              <a:ext uri="{FF2B5EF4-FFF2-40B4-BE49-F238E27FC236}">
                <a16:creationId xmlns:a16="http://schemas.microsoft.com/office/drawing/2014/main" id="{6C6D8A93-F470-4573-9751-1CFC66507E8E}"/>
              </a:ext>
            </a:extLst>
          </p:cNvPr>
          <p:cNvSpPr/>
          <p:nvPr/>
        </p:nvSpPr>
        <p:spPr>
          <a:xfrm>
            <a:off x="809242" y="3164322"/>
            <a:ext cx="2834640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ru-RU" b="1" dirty="0">
                <a:solidFill>
                  <a:schemeClr val="bg1"/>
                </a:solidFill>
              </a:rPr>
              <a:t>Канал программы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7" name="Shape 15519">
            <a:extLst>
              <a:ext uri="{FF2B5EF4-FFF2-40B4-BE49-F238E27FC236}">
                <a16:creationId xmlns:a16="http://schemas.microsoft.com/office/drawing/2014/main" id="{E136EBB2-4042-4156-BAB1-99AC9F97334D}"/>
              </a:ext>
            </a:extLst>
          </p:cNvPr>
          <p:cNvSpPr/>
          <p:nvPr/>
        </p:nvSpPr>
        <p:spPr>
          <a:xfrm>
            <a:off x="814673" y="3640424"/>
            <a:ext cx="2094502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>
              <a:solidFill>
                <a:schemeClr val="bg1"/>
              </a:solidFill>
            </a:endParaRPr>
          </a:p>
        </p:txBody>
      </p:sp>
      <p:sp>
        <p:nvSpPr>
          <p:cNvPr id="138" name="Shape 15519">
            <a:extLst>
              <a:ext uri="{FF2B5EF4-FFF2-40B4-BE49-F238E27FC236}">
                <a16:creationId xmlns:a16="http://schemas.microsoft.com/office/drawing/2014/main" id="{91E1B018-9914-4CA4-8262-118FBDD5DB8F}"/>
              </a:ext>
            </a:extLst>
          </p:cNvPr>
          <p:cNvSpPr/>
          <p:nvPr/>
        </p:nvSpPr>
        <p:spPr>
          <a:xfrm>
            <a:off x="809240" y="4114645"/>
            <a:ext cx="1766435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>
              <a:solidFill>
                <a:schemeClr val="bg1"/>
              </a:solidFill>
            </a:endParaRPr>
          </a:p>
        </p:txBody>
      </p:sp>
      <p:sp>
        <p:nvSpPr>
          <p:cNvPr id="139" name="Shape 15519">
            <a:extLst>
              <a:ext uri="{FF2B5EF4-FFF2-40B4-BE49-F238E27FC236}">
                <a16:creationId xmlns:a16="http://schemas.microsoft.com/office/drawing/2014/main" id="{F139D8D5-DA8F-4594-82E1-75D36F40D115}"/>
              </a:ext>
            </a:extLst>
          </p:cNvPr>
          <p:cNvSpPr/>
          <p:nvPr/>
        </p:nvSpPr>
        <p:spPr>
          <a:xfrm>
            <a:off x="793639" y="4626814"/>
            <a:ext cx="1522131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>
              <a:solidFill>
                <a:schemeClr val="bg1"/>
              </a:solidFill>
            </a:endParaRPr>
          </a:p>
        </p:txBody>
      </p:sp>
      <p:sp>
        <p:nvSpPr>
          <p:cNvPr id="140" name="Shape 15519">
            <a:extLst>
              <a:ext uri="{FF2B5EF4-FFF2-40B4-BE49-F238E27FC236}">
                <a16:creationId xmlns:a16="http://schemas.microsoft.com/office/drawing/2014/main" id="{7A89CF5D-FC3D-41D7-B7D3-F6F126F92FC9}"/>
              </a:ext>
            </a:extLst>
          </p:cNvPr>
          <p:cNvSpPr/>
          <p:nvPr/>
        </p:nvSpPr>
        <p:spPr>
          <a:xfrm>
            <a:off x="809240" y="5111755"/>
            <a:ext cx="1310401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>
              <a:solidFill>
                <a:schemeClr val="bg1"/>
              </a:solidFill>
            </a:endParaRPr>
          </a:p>
        </p:txBody>
      </p:sp>
      <p:sp>
        <p:nvSpPr>
          <p:cNvPr id="142" name="Shape 15519">
            <a:extLst>
              <a:ext uri="{FF2B5EF4-FFF2-40B4-BE49-F238E27FC236}">
                <a16:creationId xmlns:a16="http://schemas.microsoft.com/office/drawing/2014/main" id="{B8BB97ED-8DF8-4BB2-AE36-AF97D5DF0570}"/>
              </a:ext>
            </a:extLst>
          </p:cNvPr>
          <p:cNvSpPr/>
          <p:nvPr/>
        </p:nvSpPr>
        <p:spPr>
          <a:xfrm>
            <a:off x="793639" y="5585712"/>
            <a:ext cx="796194" cy="292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>
              <a:solidFill>
                <a:schemeClr val="bg1"/>
              </a:solidFill>
            </a:endParaRPr>
          </a:p>
        </p:txBody>
      </p:sp>
      <p:sp>
        <p:nvSpPr>
          <p:cNvPr id="143" name="Shape 15512">
            <a:extLst>
              <a:ext uri="{FF2B5EF4-FFF2-40B4-BE49-F238E27FC236}">
                <a16:creationId xmlns:a16="http://schemas.microsoft.com/office/drawing/2014/main" id="{2E95A51C-BD17-43B1-9B47-427F5B839703}"/>
              </a:ext>
            </a:extLst>
          </p:cNvPr>
          <p:cNvSpPr/>
          <p:nvPr/>
        </p:nvSpPr>
        <p:spPr>
          <a:xfrm>
            <a:off x="424064" y="1143000"/>
            <a:ext cx="5671936" cy="506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983"/>
                </a:moveTo>
                <a:lnTo>
                  <a:pt x="20812" y="20359"/>
                </a:lnTo>
                <a:lnTo>
                  <a:pt x="20812" y="20854"/>
                </a:lnTo>
                <a:lnTo>
                  <a:pt x="520" y="20854"/>
                </a:lnTo>
                <a:lnTo>
                  <a:pt x="520" y="1074"/>
                </a:lnTo>
                <a:lnTo>
                  <a:pt x="883" y="1074"/>
                </a:lnTo>
                <a:lnTo>
                  <a:pt x="425" y="0"/>
                </a:lnTo>
                <a:lnTo>
                  <a:pt x="0" y="1074"/>
                </a:lnTo>
                <a:lnTo>
                  <a:pt x="335" y="1074"/>
                </a:lnTo>
                <a:lnTo>
                  <a:pt x="335" y="21105"/>
                </a:lnTo>
                <a:lnTo>
                  <a:pt x="20812" y="21105"/>
                </a:lnTo>
                <a:lnTo>
                  <a:pt x="20812" y="21600"/>
                </a:lnTo>
                <a:lnTo>
                  <a:pt x="21600" y="20983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8E0F92-B5CA-40CD-B368-3497A6015B1C}"/>
              </a:ext>
            </a:extLst>
          </p:cNvPr>
          <p:cNvSpPr txBox="1"/>
          <p:nvPr/>
        </p:nvSpPr>
        <p:spPr>
          <a:xfrm rot="16200000">
            <a:off x="-641511" y="3523332"/>
            <a:ext cx="19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3" hangingPunct="0">
              <a:defRPr sz="3600"/>
            </a:pPr>
            <a:r>
              <a:rPr lang="ru-RU" sz="14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Важность признака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324B0A-7BB9-42A0-A261-F91E042F8075}"/>
              </a:ext>
            </a:extLst>
          </p:cNvPr>
          <p:cNvSpPr txBox="1"/>
          <p:nvPr/>
        </p:nvSpPr>
        <p:spPr>
          <a:xfrm>
            <a:off x="2215670" y="6160053"/>
            <a:ext cx="270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3" hangingPunct="0">
              <a:defRPr sz="3600"/>
            </a:pPr>
            <a:r>
              <a:rPr lang="ru-RU" sz="14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Влияние признака в модели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DD0291-5CDC-4AEE-AD87-0D620B44C428}"/>
              </a:ext>
            </a:extLst>
          </p:cNvPr>
          <p:cNvSpPr txBox="1"/>
          <p:nvPr/>
        </p:nvSpPr>
        <p:spPr>
          <a:xfrm>
            <a:off x="3052848" y="3609668"/>
            <a:ext cx="3113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Ранг программы (</a:t>
            </a:r>
            <a:r>
              <a:rPr lang="en-US" b="1" dirty="0"/>
              <a:t>LightFM</a:t>
            </a:r>
            <a:r>
              <a:rPr lang="ru-RU" b="1" dirty="0"/>
              <a:t>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A1D1075-2716-49B3-A5C3-786EE4858162}"/>
              </a:ext>
            </a:extLst>
          </p:cNvPr>
          <p:cNvSpPr txBox="1"/>
          <p:nvPr/>
        </p:nvSpPr>
        <p:spPr>
          <a:xfrm>
            <a:off x="2643431" y="4082078"/>
            <a:ext cx="233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Жанр программы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AEFD0A-603B-4EF3-B8F7-9641D3443C2E}"/>
              </a:ext>
            </a:extLst>
          </p:cNvPr>
          <p:cNvSpPr txBox="1"/>
          <p:nvPr/>
        </p:nvSpPr>
        <p:spPr>
          <a:xfrm>
            <a:off x="2407604" y="4587280"/>
            <a:ext cx="277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Категория программы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47FBF5B-1AD5-4590-8EAF-D560B42CFE0F}"/>
              </a:ext>
            </a:extLst>
          </p:cNvPr>
          <p:cNvSpPr txBox="1"/>
          <p:nvPr/>
        </p:nvSpPr>
        <p:spPr>
          <a:xfrm>
            <a:off x="2215670" y="5073543"/>
            <a:ext cx="424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Ранг программы (ТОП-</a:t>
            </a:r>
            <a:r>
              <a:rPr lang="en-US" b="1" dirty="0"/>
              <a:t>N </a:t>
            </a:r>
            <a:r>
              <a:rPr lang="ru-RU" b="1" dirty="0"/>
              <a:t>алгоритм)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63F740-1F61-4D56-ABCF-22315B65CD95}"/>
              </a:ext>
            </a:extLst>
          </p:cNvPr>
          <p:cNvSpPr txBox="1"/>
          <p:nvPr/>
        </p:nvSpPr>
        <p:spPr>
          <a:xfrm>
            <a:off x="1721220" y="5543254"/>
            <a:ext cx="424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Признаки пользователя (</a:t>
            </a:r>
            <a:r>
              <a:rPr lang="en-US" b="1" dirty="0"/>
              <a:t>LightFM</a:t>
            </a:r>
            <a:r>
              <a:rPr lang="ru-RU" b="1" dirty="0"/>
              <a:t>)</a:t>
            </a:r>
            <a:endParaRPr lang="en-US" b="1" dirty="0"/>
          </a:p>
        </p:txBody>
      </p:sp>
      <p:cxnSp>
        <p:nvCxnSpPr>
          <p:cNvPr id="157" name="Прямая соединительная линия 156">
            <a:extLst>
              <a:ext uri="{FF2B5EF4-FFF2-40B4-BE49-F238E27FC236}">
                <a16:creationId xmlns:a16="http://schemas.microsoft.com/office/drawing/2014/main" id="{2AC0CBD4-8FC7-4E9C-B39F-C9DB9FD44AC5}"/>
              </a:ext>
            </a:extLst>
          </p:cNvPr>
          <p:cNvCxnSpPr>
            <a:cxnSpLocks/>
          </p:cNvCxnSpPr>
          <p:nvPr/>
        </p:nvCxnSpPr>
        <p:spPr>
          <a:xfrm flipH="1">
            <a:off x="6626592" y="1746615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8" name="Shape 18752">
            <a:extLst>
              <a:ext uri="{FF2B5EF4-FFF2-40B4-BE49-F238E27FC236}">
                <a16:creationId xmlns:a16="http://schemas.microsoft.com/office/drawing/2014/main" id="{41565AFD-DF86-4ED8-A77E-69E9BB269F45}"/>
              </a:ext>
            </a:extLst>
          </p:cNvPr>
          <p:cNvSpPr/>
          <p:nvPr/>
        </p:nvSpPr>
        <p:spPr>
          <a:xfrm>
            <a:off x="6626592" y="1328057"/>
            <a:ext cx="5054182" cy="41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3600"/>
            </a:pP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Генерирование признаков</a:t>
            </a:r>
          </a:p>
        </p:txBody>
      </p: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338219F7-A72D-4437-BBA0-63A027309451}"/>
              </a:ext>
            </a:extLst>
          </p:cNvPr>
          <p:cNvCxnSpPr>
            <a:cxnSpLocks/>
          </p:cNvCxnSpPr>
          <p:nvPr/>
        </p:nvCxnSpPr>
        <p:spPr>
          <a:xfrm flipH="1">
            <a:off x="6626592" y="4350709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Shape 18752">
            <a:extLst>
              <a:ext uri="{FF2B5EF4-FFF2-40B4-BE49-F238E27FC236}">
                <a16:creationId xmlns:a16="http://schemas.microsoft.com/office/drawing/2014/main" id="{562C6408-070A-428F-8C6A-104ABCEC6E5A}"/>
              </a:ext>
            </a:extLst>
          </p:cNvPr>
          <p:cNvSpPr/>
          <p:nvPr/>
        </p:nvSpPr>
        <p:spPr>
          <a:xfrm>
            <a:off x="6626592" y="3932151"/>
            <a:ext cx="5054182" cy="41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54855" tIns="54855" rIns="54855" bIns="54855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defTabSz="914217">
              <a:defRPr sz="3600"/>
            </a:pPr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Фильтрация данных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B36193A4-45F9-4C28-8643-294170E30041}"/>
              </a:ext>
            </a:extLst>
          </p:cNvPr>
          <p:cNvSpPr txBox="1">
            <a:spLocks/>
          </p:cNvSpPr>
          <p:nvPr/>
        </p:nvSpPr>
        <p:spPr>
          <a:xfrm>
            <a:off x="7582723" y="2069616"/>
            <a:ext cx="2256760" cy="634026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Всего в финальной модели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23 признака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37" name="Google Shape;5724;p47">
            <a:extLst>
              <a:ext uri="{FF2B5EF4-FFF2-40B4-BE49-F238E27FC236}">
                <a16:creationId xmlns:a16="http://schemas.microsoft.com/office/drawing/2014/main" id="{4B4D9E7E-403A-4052-9F62-E10F025D51BC}"/>
              </a:ext>
            </a:extLst>
          </p:cNvPr>
          <p:cNvGrpSpPr/>
          <p:nvPr/>
        </p:nvGrpSpPr>
        <p:grpSpPr>
          <a:xfrm>
            <a:off x="7009319" y="2125596"/>
            <a:ext cx="457200" cy="457200"/>
            <a:chOff x="-48237000" y="2342650"/>
            <a:chExt cx="256800" cy="300225"/>
          </a:xfrm>
          <a:solidFill>
            <a:schemeClr val="tx1"/>
          </a:solidFill>
        </p:grpSpPr>
        <p:sp>
          <p:nvSpPr>
            <p:cNvPr id="38" name="Google Shape;5725;p47">
              <a:extLst>
                <a:ext uri="{FF2B5EF4-FFF2-40B4-BE49-F238E27FC236}">
                  <a16:creationId xmlns:a16="http://schemas.microsoft.com/office/drawing/2014/main" id="{898205FD-AA95-4FF3-8E1C-1B539E3A8C71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26;p47">
              <a:extLst>
                <a:ext uri="{FF2B5EF4-FFF2-40B4-BE49-F238E27FC236}">
                  <a16:creationId xmlns:a16="http://schemas.microsoft.com/office/drawing/2014/main" id="{93CB93A1-46FF-44BA-B93E-5464A48D025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27;p47">
              <a:extLst>
                <a:ext uri="{FF2B5EF4-FFF2-40B4-BE49-F238E27FC236}">
                  <a16:creationId xmlns:a16="http://schemas.microsoft.com/office/drawing/2014/main" id="{114FE8EA-685E-49AC-BB51-589AF59C24CF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DA9AF1C1-CEED-4822-8020-34468CB6F5B3}"/>
              </a:ext>
            </a:extLst>
          </p:cNvPr>
          <p:cNvSpPr txBox="1">
            <a:spLocks/>
          </p:cNvSpPr>
          <p:nvPr/>
        </p:nvSpPr>
        <p:spPr>
          <a:xfrm>
            <a:off x="7582722" y="2942878"/>
            <a:ext cx="4185213" cy="634026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Лучшие признаки – </a:t>
            </a:r>
          </a:p>
          <a:p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активность пользователя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и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релевантность программы (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LightFM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43" name="Google Shape;4482;p44">
            <a:extLst>
              <a:ext uri="{FF2B5EF4-FFF2-40B4-BE49-F238E27FC236}">
                <a16:creationId xmlns:a16="http://schemas.microsoft.com/office/drawing/2014/main" id="{9187F132-7FA3-45AD-A8F9-ECD226F73366}"/>
              </a:ext>
            </a:extLst>
          </p:cNvPr>
          <p:cNvGrpSpPr/>
          <p:nvPr/>
        </p:nvGrpSpPr>
        <p:grpSpPr>
          <a:xfrm>
            <a:off x="7009319" y="3031291"/>
            <a:ext cx="457200" cy="457200"/>
            <a:chOff x="5648375" y="1427025"/>
            <a:chExt cx="483200" cy="483125"/>
          </a:xfrm>
          <a:solidFill>
            <a:schemeClr val="tx1"/>
          </a:solidFill>
        </p:grpSpPr>
        <p:sp>
          <p:nvSpPr>
            <p:cNvPr id="44" name="Google Shape;4483;p44">
              <a:extLst>
                <a:ext uri="{FF2B5EF4-FFF2-40B4-BE49-F238E27FC236}">
                  <a16:creationId xmlns:a16="http://schemas.microsoft.com/office/drawing/2014/main" id="{E4413EB8-D98B-4097-AF3D-EAA6CFCBB38C}"/>
                </a:ext>
              </a:extLst>
            </p:cNvPr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4484;p44">
              <a:extLst>
                <a:ext uri="{FF2B5EF4-FFF2-40B4-BE49-F238E27FC236}">
                  <a16:creationId xmlns:a16="http://schemas.microsoft.com/office/drawing/2014/main" id="{A1179D97-333D-4952-8739-C112B53C4AED}"/>
                </a:ext>
              </a:extLst>
            </p:cNvPr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DDD58208-133A-4D4E-BFF1-6D4777A5819A}"/>
              </a:ext>
            </a:extLst>
          </p:cNvPr>
          <p:cNvSpPr txBox="1">
            <a:spLocks/>
          </p:cNvSpPr>
          <p:nvPr/>
        </p:nvSpPr>
        <p:spPr>
          <a:xfrm>
            <a:off x="7582722" y="4705956"/>
            <a:ext cx="2844704" cy="634026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Очистка программ с малым количеством зрителей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1BE3C7B5-2C38-483C-990C-92603E9E3266}"/>
              </a:ext>
            </a:extLst>
          </p:cNvPr>
          <p:cNvSpPr txBox="1">
            <a:spLocks/>
          </p:cNvSpPr>
          <p:nvPr/>
        </p:nvSpPr>
        <p:spPr>
          <a:xfrm>
            <a:off x="7582722" y="5583044"/>
            <a:ext cx="3203933" cy="634026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Очистка программ без эфирного времени в будущем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51" name="Google Shape;4387;p44">
            <a:extLst>
              <a:ext uri="{FF2B5EF4-FFF2-40B4-BE49-F238E27FC236}">
                <a16:creationId xmlns:a16="http://schemas.microsoft.com/office/drawing/2014/main" id="{31A7E05B-0FB5-4ACA-B21E-3B0653032616}"/>
              </a:ext>
            </a:extLst>
          </p:cNvPr>
          <p:cNvGrpSpPr/>
          <p:nvPr/>
        </p:nvGrpSpPr>
        <p:grpSpPr>
          <a:xfrm>
            <a:off x="7028947" y="4885809"/>
            <a:ext cx="457200" cy="274320"/>
            <a:chOff x="2080675" y="352325"/>
            <a:chExt cx="485000" cy="254800"/>
          </a:xfrm>
          <a:solidFill>
            <a:schemeClr val="tx1"/>
          </a:solidFill>
        </p:grpSpPr>
        <p:sp>
          <p:nvSpPr>
            <p:cNvPr id="52" name="Google Shape;4388;p44">
              <a:extLst>
                <a:ext uri="{FF2B5EF4-FFF2-40B4-BE49-F238E27FC236}">
                  <a16:creationId xmlns:a16="http://schemas.microsoft.com/office/drawing/2014/main" id="{2B41E68F-E3D1-4BBC-A074-DC7CBE481352}"/>
                </a:ext>
              </a:extLst>
            </p:cNvPr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4389;p44">
              <a:extLst>
                <a:ext uri="{FF2B5EF4-FFF2-40B4-BE49-F238E27FC236}">
                  <a16:creationId xmlns:a16="http://schemas.microsoft.com/office/drawing/2014/main" id="{ABCE34F9-0FB1-48E6-BE37-5625339942CA}"/>
                </a:ext>
              </a:extLst>
            </p:cNvPr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26" name="Picture 2" descr="Free Icon | Tv">
            <a:extLst>
              <a:ext uri="{FF2B5EF4-FFF2-40B4-BE49-F238E27FC236}">
                <a16:creationId xmlns:a16="http://schemas.microsoft.com/office/drawing/2014/main" id="{A6CE9802-42B1-404E-B909-334D815E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63" y="561091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2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D5DF34-C8C8-4822-8823-CE21EE665018}"/>
              </a:ext>
            </a:extLst>
          </p:cNvPr>
          <p:cNvSpPr txBox="1">
            <a:spLocks/>
          </p:cNvSpPr>
          <p:nvPr/>
        </p:nvSpPr>
        <p:spPr>
          <a:xfrm>
            <a:off x="638221" y="223694"/>
            <a:ext cx="10915557" cy="447125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Результаты и интерпретация модели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65" name="Group 14917">
            <a:extLst>
              <a:ext uri="{FF2B5EF4-FFF2-40B4-BE49-F238E27FC236}">
                <a16:creationId xmlns:a16="http://schemas.microsoft.com/office/drawing/2014/main" id="{A47EFFCC-07E6-4993-9E83-B302FC6C8D2C}"/>
              </a:ext>
            </a:extLst>
          </p:cNvPr>
          <p:cNvGrpSpPr/>
          <p:nvPr/>
        </p:nvGrpSpPr>
        <p:grpSpPr>
          <a:xfrm>
            <a:off x="5726508" y="725781"/>
            <a:ext cx="738982" cy="129383"/>
            <a:chOff x="0" y="0"/>
            <a:chExt cx="1477961" cy="258764"/>
          </a:xfrm>
        </p:grpSpPr>
        <p:sp>
          <p:nvSpPr>
            <p:cNvPr id="66" name="Shape 14912">
              <a:extLst>
                <a:ext uri="{FF2B5EF4-FFF2-40B4-BE49-F238E27FC236}">
                  <a16:creationId xmlns:a16="http://schemas.microsoft.com/office/drawing/2014/main" id="{EF3969CF-AEE1-45EB-9A4D-01F975A29993}"/>
                </a:ext>
              </a:extLst>
            </p:cNvPr>
            <p:cNvSpPr/>
            <p:nvPr/>
          </p:nvSpPr>
          <p:spPr>
            <a:xfrm>
              <a:off x="-1" y="-1"/>
              <a:ext cx="258764" cy="2587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flat">
              <a:solidFill>
                <a:schemeClr val="accent2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Shape 14913">
              <a:extLst>
                <a:ext uri="{FF2B5EF4-FFF2-40B4-BE49-F238E27FC236}">
                  <a16:creationId xmlns:a16="http://schemas.microsoft.com/office/drawing/2014/main" id="{A00693B4-021E-4CA0-B15A-5DDDF4EC048C}"/>
                </a:ext>
              </a:extLst>
            </p:cNvPr>
            <p:cNvSpPr/>
            <p:nvPr/>
          </p:nvSpPr>
          <p:spPr>
            <a:xfrm>
              <a:off x="304799" y="-1"/>
              <a:ext cx="258763" cy="2587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68" name="Shape 14914">
              <a:extLst>
                <a:ext uri="{FF2B5EF4-FFF2-40B4-BE49-F238E27FC236}">
                  <a16:creationId xmlns:a16="http://schemas.microsoft.com/office/drawing/2014/main" id="{D8EBA808-474C-44ED-82D2-A0FB777E2B06}"/>
                </a:ext>
              </a:extLst>
            </p:cNvPr>
            <p:cNvSpPr/>
            <p:nvPr/>
          </p:nvSpPr>
          <p:spPr>
            <a:xfrm>
              <a:off x="609600" y="-1"/>
              <a:ext cx="258763" cy="25876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74" name="Shape 14915">
              <a:extLst>
                <a:ext uri="{FF2B5EF4-FFF2-40B4-BE49-F238E27FC236}">
                  <a16:creationId xmlns:a16="http://schemas.microsoft.com/office/drawing/2014/main" id="{52296CF7-9854-4752-BC0F-EDC4143FB022}"/>
                </a:ext>
              </a:extLst>
            </p:cNvPr>
            <p:cNvSpPr/>
            <p:nvPr/>
          </p:nvSpPr>
          <p:spPr>
            <a:xfrm>
              <a:off x="914400" y="-1"/>
              <a:ext cx="258763" cy="2587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>
              <a:solidFill>
                <a:schemeClr val="accent3">
                  <a:lumMod val="50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1" name="Shape 14916">
              <a:extLst>
                <a:ext uri="{FF2B5EF4-FFF2-40B4-BE49-F238E27FC236}">
                  <a16:creationId xmlns:a16="http://schemas.microsoft.com/office/drawing/2014/main" id="{CF95E300-3599-4DE5-8143-758DB000476D}"/>
                </a:ext>
              </a:extLst>
            </p:cNvPr>
            <p:cNvSpPr/>
            <p:nvPr/>
          </p:nvSpPr>
          <p:spPr>
            <a:xfrm>
              <a:off x="1219199" y="-1"/>
              <a:ext cx="258763" cy="2587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D2C30AA-BE14-420E-8B6A-7845CBCA1B5A}"/>
              </a:ext>
            </a:extLst>
          </p:cNvPr>
          <p:cNvSpPr txBox="1">
            <a:spLocks/>
          </p:cNvSpPr>
          <p:nvPr/>
        </p:nvSpPr>
        <p:spPr>
          <a:xfrm>
            <a:off x="964484" y="1200150"/>
            <a:ext cx="2790838" cy="288750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Итоговая точность модели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606BEA-EC4B-4427-9A9B-1EDF856A0047}"/>
              </a:ext>
            </a:extLst>
          </p:cNvPr>
          <p:cNvSpPr/>
          <p:nvPr/>
        </p:nvSpPr>
        <p:spPr>
          <a:xfrm>
            <a:off x="1098099" y="2040752"/>
            <a:ext cx="4442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3" hangingPunct="0"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Публичный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LB: 0.44252 (2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е место)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defTabSz="1828433" hangingPunct="0"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Приватный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LB: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0.42905 (2е место) </a:t>
            </a:r>
            <a:r>
              <a:rPr lang="ru-RU" sz="800" kern="0" dirty="0">
                <a:solidFill>
                  <a:schemeClr val="bg2">
                    <a:lumMod val="75000"/>
                  </a:schemeClr>
                </a:solidFill>
                <a:latin typeface="Lato Light"/>
                <a:sym typeface="Lato Light"/>
              </a:rPr>
              <a:t>(отличие от первого места на 0.00007) </a:t>
            </a:r>
            <a:endParaRPr lang="ru-RU" sz="1200" kern="0" dirty="0">
              <a:solidFill>
                <a:schemeClr val="bg2">
                  <a:lumMod val="75000"/>
                </a:schemeClr>
              </a:solidFill>
              <a:latin typeface="Lato Light"/>
              <a:sym typeface="Lato Light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570490B-4068-43EB-B1A4-A027B1D979DF}"/>
              </a:ext>
            </a:extLst>
          </p:cNvPr>
          <p:cNvSpPr txBox="1">
            <a:spLocks/>
          </p:cNvSpPr>
          <p:nvPr/>
        </p:nvSpPr>
        <p:spPr>
          <a:xfrm>
            <a:off x="7019650" y="1200150"/>
            <a:ext cx="4930371" cy="288750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Время работы модели </a:t>
            </a: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(на одного пользователя)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814876-6339-4ADF-B9D1-80C49E37D6FB}"/>
              </a:ext>
            </a:extLst>
          </p:cNvPr>
          <p:cNvSpPr/>
          <p:nvPr/>
        </p:nvSpPr>
        <p:spPr>
          <a:xfrm>
            <a:off x="6592999" y="3185789"/>
            <a:ext cx="46770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Характеристики машины -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16 GB RAM, CPU i7-9700KF</a:t>
            </a: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Замерялось время для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~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5000 пользователей, затем делилось на их количество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en-US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Если делать операцию слияния баз заранее, то можно уменьшить среднее время со сбором данных на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~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0.18 сек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FA7D6E-AD37-4B78-84A7-C6449036F672}"/>
              </a:ext>
            </a:extLst>
          </p:cNvPr>
          <p:cNvSpPr/>
          <p:nvPr/>
        </p:nvSpPr>
        <p:spPr>
          <a:xfrm>
            <a:off x="536469" y="3247519"/>
            <a:ext cx="51235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Стабильное решение – топ-2 на протяжении всего соревнования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Хорошая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holdout 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валидация помогла не переобучиться на тренировочных данных</a:t>
            </a: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Модель получилась гибкая, можно настраивать модели разного уровня, добавлять любые признаки и менять подходы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1C689CF-96DE-43D3-A7D0-C0F914A1647E}"/>
              </a:ext>
            </a:extLst>
          </p:cNvPr>
          <p:cNvCxnSpPr>
            <a:cxnSpLocks/>
          </p:cNvCxnSpPr>
          <p:nvPr/>
        </p:nvCxnSpPr>
        <p:spPr>
          <a:xfrm flipH="1">
            <a:off x="524291" y="1570941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606D299-CD03-4416-9B2F-CAE6CFC3BB72}"/>
              </a:ext>
            </a:extLst>
          </p:cNvPr>
          <p:cNvCxnSpPr>
            <a:cxnSpLocks/>
          </p:cNvCxnSpPr>
          <p:nvPr/>
        </p:nvCxnSpPr>
        <p:spPr>
          <a:xfrm>
            <a:off x="617281" y="2910728"/>
            <a:ext cx="490260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DF1D7C1-052D-4BD2-BD71-9B3BA9F50F69}"/>
              </a:ext>
            </a:extLst>
          </p:cNvPr>
          <p:cNvCxnSpPr>
            <a:cxnSpLocks/>
          </p:cNvCxnSpPr>
          <p:nvPr/>
        </p:nvCxnSpPr>
        <p:spPr>
          <a:xfrm flipH="1">
            <a:off x="6588431" y="1600418"/>
            <a:ext cx="5016539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Google Shape;8757;p54">
            <a:extLst>
              <a:ext uri="{FF2B5EF4-FFF2-40B4-BE49-F238E27FC236}">
                <a16:creationId xmlns:a16="http://schemas.microsoft.com/office/drawing/2014/main" id="{7269F3FE-4A0B-457C-93D9-0A8ED263668E}"/>
              </a:ext>
            </a:extLst>
          </p:cNvPr>
          <p:cNvSpPr/>
          <p:nvPr/>
        </p:nvSpPr>
        <p:spPr>
          <a:xfrm>
            <a:off x="536469" y="1179125"/>
            <a:ext cx="330827" cy="330800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6645;p49">
            <a:extLst>
              <a:ext uri="{FF2B5EF4-FFF2-40B4-BE49-F238E27FC236}">
                <a16:creationId xmlns:a16="http://schemas.microsoft.com/office/drawing/2014/main" id="{2089A50F-06F5-4E95-981C-F1DAB64F5F0F}"/>
              </a:ext>
            </a:extLst>
          </p:cNvPr>
          <p:cNvGrpSpPr/>
          <p:nvPr/>
        </p:nvGrpSpPr>
        <p:grpSpPr>
          <a:xfrm>
            <a:off x="6588431" y="1177968"/>
            <a:ext cx="334031" cy="333114"/>
            <a:chOff x="-30805300" y="1938725"/>
            <a:chExt cx="291450" cy="290650"/>
          </a:xfrm>
          <a:solidFill>
            <a:schemeClr val="tx1"/>
          </a:solidFill>
        </p:grpSpPr>
        <p:sp>
          <p:nvSpPr>
            <p:cNvPr id="36" name="Google Shape;6646;p49">
              <a:extLst>
                <a:ext uri="{FF2B5EF4-FFF2-40B4-BE49-F238E27FC236}">
                  <a16:creationId xmlns:a16="http://schemas.microsoft.com/office/drawing/2014/main" id="{6189F133-513F-4E3A-8347-BEA6CAFA4629}"/>
                </a:ext>
              </a:extLst>
            </p:cNvPr>
            <p:cNvSpPr/>
            <p:nvPr/>
          </p:nvSpPr>
          <p:spPr>
            <a:xfrm>
              <a:off x="-30805300" y="1938725"/>
              <a:ext cx="291450" cy="290650"/>
            </a:xfrm>
            <a:custGeom>
              <a:avLst/>
              <a:gdLst/>
              <a:ahLst/>
              <a:cxnLst/>
              <a:rect l="l" t="t" r="r" b="b"/>
              <a:pathLst>
                <a:path w="11658" h="11626" extrusionOk="0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47;p49">
              <a:extLst>
                <a:ext uri="{FF2B5EF4-FFF2-40B4-BE49-F238E27FC236}">
                  <a16:creationId xmlns:a16="http://schemas.microsoft.com/office/drawing/2014/main" id="{E19C8900-23BB-4C7A-B376-EE8B8BDD1C29}"/>
                </a:ext>
              </a:extLst>
            </p:cNvPr>
            <p:cNvSpPr/>
            <p:nvPr/>
          </p:nvSpPr>
          <p:spPr>
            <a:xfrm>
              <a:off x="-30670625" y="2042700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4" name="Picture 10" descr="футбол, серебряная медаль, награда бесплатно значок из Football Icons">
            <a:extLst>
              <a:ext uri="{FF2B5EF4-FFF2-40B4-BE49-F238E27FC236}">
                <a16:creationId xmlns:a16="http://schemas.microsoft.com/office/drawing/2014/main" id="{F6A8D9D6-167A-4875-B42B-B6813A08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1" y="2035718"/>
            <a:ext cx="407127" cy="4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32FBE7EA-11EE-47EE-BA3A-6037A7E32301}"/>
              </a:ext>
            </a:extLst>
          </p:cNvPr>
          <p:cNvCxnSpPr>
            <a:cxnSpLocks/>
          </p:cNvCxnSpPr>
          <p:nvPr/>
        </p:nvCxnSpPr>
        <p:spPr>
          <a:xfrm>
            <a:off x="6631435" y="2882805"/>
            <a:ext cx="490260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42EFB70-CC7F-4524-8091-0C2008D9C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7604"/>
              </p:ext>
            </p:extLst>
          </p:nvPr>
        </p:nvGraphicFramePr>
        <p:xfrm>
          <a:off x="6588431" y="1797054"/>
          <a:ext cx="5016540" cy="850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180">
                  <a:extLst>
                    <a:ext uri="{9D8B030D-6E8A-4147-A177-3AD203B41FA5}">
                      <a16:colId xmlns:a16="http://schemas.microsoft.com/office/drawing/2014/main" val="997011514"/>
                    </a:ext>
                  </a:extLst>
                </a:gridCol>
                <a:gridCol w="1672180">
                  <a:extLst>
                    <a:ext uri="{9D8B030D-6E8A-4147-A177-3AD203B41FA5}">
                      <a16:colId xmlns:a16="http://schemas.microsoft.com/office/drawing/2014/main" val="2359221690"/>
                    </a:ext>
                  </a:extLst>
                </a:gridCol>
                <a:gridCol w="1672180">
                  <a:extLst>
                    <a:ext uri="{9D8B030D-6E8A-4147-A177-3AD203B41FA5}">
                      <a16:colId xmlns:a16="http://schemas.microsoft.com/office/drawing/2014/main" val="1767521009"/>
                    </a:ext>
                  </a:extLst>
                </a:gridCol>
              </a:tblGrid>
              <a:tr h="28337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Со сбором данных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Без сбора данных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20729"/>
                  </a:ext>
                </a:extLst>
              </a:tr>
              <a:tr h="283379"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С обучением моделей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0.25 </a:t>
                      </a:r>
                      <a:r>
                        <a:rPr lang="ru-RU" sz="1200" dirty="0"/>
                        <a:t>сек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 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117415"/>
                  </a:ext>
                </a:extLst>
              </a:tr>
              <a:tr h="283379"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Только прогноз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0.</a:t>
                      </a:r>
                      <a:r>
                        <a:rPr lang="en-US" sz="1200" dirty="0"/>
                        <a:t>21</a:t>
                      </a:r>
                      <a:r>
                        <a:rPr lang="ru-RU" sz="1200" dirty="0"/>
                        <a:t> сек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0.004 сек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240158"/>
                  </a:ext>
                </a:extLst>
              </a:tr>
            </a:tbl>
          </a:graphicData>
        </a:graphic>
      </p:graphicFrame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44358517-C14E-43C9-979A-6C21FBCF64CD}"/>
              </a:ext>
            </a:extLst>
          </p:cNvPr>
          <p:cNvCxnSpPr>
            <a:cxnSpLocks/>
          </p:cNvCxnSpPr>
          <p:nvPr/>
        </p:nvCxnSpPr>
        <p:spPr>
          <a:xfrm flipH="1">
            <a:off x="446345" y="5353020"/>
            <a:ext cx="11155680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580D4D99-3EE9-4EFC-B1BB-C55FA975BC91}"/>
              </a:ext>
            </a:extLst>
          </p:cNvPr>
          <p:cNvSpPr txBox="1">
            <a:spLocks/>
          </p:cNvSpPr>
          <p:nvPr/>
        </p:nvSpPr>
        <p:spPr>
          <a:xfrm>
            <a:off x="964484" y="5029696"/>
            <a:ext cx="2790838" cy="288750"/>
          </a:xfrm>
          <a:prstGeom prst="rect">
            <a:avLst/>
          </a:prstGeom>
        </p:spPr>
        <p:txBody>
          <a:bodyPr anchor="ctr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Lato Bold"/>
              </a:rPr>
              <a:t>Развитие решения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ato Bold"/>
            </a:endParaRPr>
          </a:p>
        </p:txBody>
      </p:sp>
      <p:grpSp>
        <p:nvGrpSpPr>
          <p:cNvPr id="52" name="Google Shape;4079;p44">
            <a:extLst>
              <a:ext uri="{FF2B5EF4-FFF2-40B4-BE49-F238E27FC236}">
                <a16:creationId xmlns:a16="http://schemas.microsoft.com/office/drawing/2014/main" id="{8B27787F-2BE4-422F-99E0-2327E22FFBC2}"/>
              </a:ext>
            </a:extLst>
          </p:cNvPr>
          <p:cNvGrpSpPr/>
          <p:nvPr/>
        </p:nvGrpSpPr>
        <p:grpSpPr>
          <a:xfrm>
            <a:off x="536469" y="4995511"/>
            <a:ext cx="233547" cy="230722"/>
            <a:chOff x="3858100" y="1435075"/>
            <a:chExt cx="487775" cy="481875"/>
          </a:xfrm>
          <a:solidFill>
            <a:schemeClr val="tx1"/>
          </a:solidFill>
        </p:grpSpPr>
        <p:sp>
          <p:nvSpPr>
            <p:cNvPr id="53" name="Google Shape;4080;p44">
              <a:extLst>
                <a:ext uri="{FF2B5EF4-FFF2-40B4-BE49-F238E27FC236}">
                  <a16:creationId xmlns:a16="http://schemas.microsoft.com/office/drawing/2014/main" id="{ACF6DC76-A633-4B17-950C-BB6440E348DA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081;p44">
              <a:extLst>
                <a:ext uri="{FF2B5EF4-FFF2-40B4-BE49-F238E27FC236}">
                  <a16:creationId xmlns:a16="http://schemas.microsoft.com/office/drawing/2014/main" id="{8A36376B-26F3-4CFD-9EA3-76BD848365EE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4082;p44">
              <a:extLst>
                <a:ext uri="{FF2B5EF4-FFF2-40B4-BE49-F238E27FC236}">
                  <a16:creationId xmlns:a16="http://schemas.microsoft.com/office/drawing/2014/main" id="{E2E37AB2-D062-4D74-A202-75CBC6188909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4083;p44">
              <a:extLst>
                <a:ext uri="{FF2B5EF4-FFF2-40B4-BE49-F238E27FC236}">
                  <a16:creationId xmlns:a16="http://schemas.microsoft.com/office/drawing/2014/main" id="{46EFC11A-E54F-498D-B4D4-1557F596DC4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4084;p44">
              <a:extLst>
                <a:ext uri="{FF2B5EF4-FFF2-40B4-BE49-F238E27FC236}">
                  <a16:creationId xmlns:a16="http://schemas.microsoft.com/office/drawing/2014/main" id="{4E370C99-A43D-4439-8541-78EE80EE4927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6DA4FF8-E89D-4673-89DB-3231BC3022C6}"/>
              </a:ext>
            </a:extLst>
          </p:cNvPr>
          <p:cNvSpPr/>
          <p:nvPr/>
        </p:nvSpPr>
        <p:spPr>
          <a:xfrm>
            <a:off x="524292" y="5590231"/>
            <a:ext cx="3712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Выявление профилей зрителей, когда они любят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(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могут)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смотреть программы. Комбинация с тв-программой, предложение из того, что будет идти в тот момент.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56FA0413-CC36-42FF-B48C-D1F21FA331F3}"/>
              </a:ext>
            </a:extLst>
          </p:cNvPr>
          <p:cNvSpPr/>
          <p:nvPr/>
        </p:nvSpPr>
        <p:spPr>
          <a:xfrm>
            <a:off x="4242386" y="5616558"/>
            <a:ext cx="3712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Применение алгоритма </a:t>
            </a:r>
            <a:r>
              <a:rPr lang="en-US" sz="1200" kern="0" dirty="0" err="1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LambdaRank</a:t>
            </a: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 для взвешивания топ-5 просмотров. Либо попробовать взвешивать в бинарной классификации. 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7A82BD4-BD7A-4735-BEDB-7858F18E9241}"/>
              </a:ext>
            </a:extLst>
          </p:cNvPr>
          <p:cNvSpPr/>
          <p:nvPr/>
        </p:nvSpPr>
        <p:spPr>
          <a:xfrm>
            <a:off x="7955046" y="5620822"/>
            <a:ext cx="3712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828433" hangingPunct="0">
              <a:buFont typeface="Arial" panose="020B0604020202020204" pitchFamily="34" charset="0"/>
              <a:buChar char="•"/>
              <a:defRPr sz="3600"/>
            </a:pPr>
            <a:r>
              <a:rPr lang="ru-RU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Работа с холодным стартом. Поиск похожих по интересам пользователей, предложение аналогичного контента. Можно через улучшение </a:t>
            </a:r>
            <a:r>
              <a:rPr lang="en-US" sz="1200" kern="0" dirty="0">
                <a:solidFill>
                  <a:schemeClr val="bg2">
                    <a:lumMod val="25000"/>
                  </a:schemeClr>
                </a:solidFill>
                <a:latin typeface="Lato Light"/>
                <a:sym typeface="Lato Light"/>
              </a:rPr>
              <a:t>LightFM.</a:t>
            </a:r>
            <a:endParaRPr lang="ru-RU" sz="1200" kern="0" dirty="0">
              <a:solidFill>
                <a:schemeClr val="bg2">
                  <a:lumMod val="25000"/>
                </a:schemeClr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139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8" name="Shape 16778"/>
          <p:cNvSpPr/>
          <p:nvPr/>
        </p:nvSpPr>
        <p:spPr>
          <a:xfrm>
            <a:off x="3931367" y="398040"/>
            <a:ext cx="434413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66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defRPr sz="3600">
                <a:latin typeface="Lato Light"/>
                <a:ea typeface="Lato Light"/>
                <a:cs typeface="Lato Light"/>
                <a:sym typeface="Lato Light"/>
              </a:defRPr>
            </a:pPr>
            <a:r>
              <a:rPr lang="ru-RU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 за внимание!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E73CF3E2-DF35-422E-B7BC-48786795BA45}"/>
              </a:ext>
            </a:extLst>
          </p:cNvPr>
          <p:cNvSpPr/>
          <p:nvPr/>
        </p:nvSpPr>
        <p:spPr>
          <a:xfrm flipV="1">
            <a:off x="7548703" y="1219587"/>
            <a:ext cx="0" cy="5168017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dirty="0"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7FB6B46-8C30-4A22-BF69-5E1BE2135622}"/>
              </a:ext>
            </a:extLst>
          </p:cNvPr>
          <p:cNvSpPr/>
          <p:nvPr/>
        </p:nvSpPr>
        <p:spPr>
          <a:xfrm>
            <a:off x="4643297" y="4132079"/>
            <a:ext cx="2905406" cy="10020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CC2EF16-605A-4F83-BB8F-86C4DB2E63FD}"/>
              </a:ext>
            </a:extLst>
          </p:cNvPr>
          <p:cNvSpPr/>
          <p:nvPr/>
        </p:nvSpPr>
        <p:spPr>
          <a:xfrm>
            <a:off x="5137541" y="4297239"/>
            <a:ext cx="1945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3600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Lato Light"/>
              </a:rPr>
              <a:t>Мелентьев Никита</a:t>
            </a:r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40B1F206-9D9B-475F-8C98-79F9B7B2B746}"/>
              </a:ext>
            </a:extLst>
          </p:cNvPr>
          <p:cNvSpPr/>
          <p:nvPr/>
        </p:nvSpPr>
        <p:spPr>
          <a:xfrm>
            <a:off x="4643297" y="4794695"/>
            <a:ext cx="2933637" cy="9676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8663C2FF-4B71-4582-9D4D-28206E9A61C9}"/>
              </a:ext>
            </a:extLst>
          </p:cNvPr>
          <p:cNvSpPr/>
          <p:nvPr/>
        </p:nvSpPr>
        <p:spPr>
          <a:xfrm>
            <a:off x="4885677" y="4848763"/>
            <a:ext cx="244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3600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Lato Light"/>
              </a:rPr>
              <a:t>Senior DS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Lato Light"/>
              </a:rPr>
              <a:t>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Lato Light"/>
              </a:rPr>
              <a:t>Leroy Merlin</a:t>
            </a:r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9F9E09EA-E5C6-4BD1-8841-5C02BB757826}"/>
              </a:ext>
            </a:extLst>
          </p:cNvPr>
          <p:cNvSpPr/>
          <p:nvPr/>
        </p:nvSpPr>
        <p:spPr>
          <a:xfrm>
            <a:off x="4643297" y="5230311"/>
            <a:ext cx="2905406" cy="16414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51" name="email_mail_post_letter_stamp.png" descr="email_mail_post_letter_stamp.png">
            <a:extLst>
              <a:ext uri="{FF2B5EF4-FFF2-40B4-BE49-F238E27FC236}">
                <a16:creationId xmlns:a16="http://schemas.microsoft.com/office/drawing/2014/main" id="{250B8275-2326-41FC-B7BB-BAC6878A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849" y="5388080"/>
            <a:ext cx="378620" cy="3925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2" name="panyushkin@me.com">
            <a:extLst>
              <a:ext uri="{FF2B5EF4-FFF2-40B4-BE49-F238E27FC236}">
                <a16:creationId xmlns:a16="http://schemas.microsoft.com/office/drawing/2014/main" id="{168D1E76-6836-4509-983B-E742082CEF2D}"/>
              </a:ext>
            </a:extLst>
          </p:cNvPr>
          <p:cNvSpPr txBox="1"/>
          <p:nvPr/>
        </p:nvSpPr>
        <p:spPr>
          <a:xfrm>
            <a:off x="5352237" y="5413769"/>
            <a:ext cx="197170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600" u="sng">
                <a:solidFill>
                  <a:srgbClr val="0C4E8E"/>
                </a:solidFill>
                <a:hlinkClick r:id="" action="ppaction://noaction"/>
              </a:defRPr>
            </a:lvl1pPr>
          </a:lstStyle>
          <a:p>
            <a:pPr>
              <a:defRPr u="none"/>
            </a:pPr>
            <a:r>
              <a:rPr lang="en-US" u="sng" dirty="0">
                <a:hlinkClick r:id="rId4"/>
              </a:rPr>
              <a:t>ndmelentev@ya.ru</a:t>
            </a:r>
            <a:endParaRPr u="sng" dirty="0">
              <a:hlinkClick r:id="rId4"/>
            </a:endParaRPr>
          </a:p>
        </p:txBody>
      </p:sp>
      <p:pic>
        <p:nvPicPr>
          <p:cNvPr id="53" name="1425297811.png" descr="1425297811.png">
            <a:extLst>
              <a:ext uri="{FF2B5EF4-FFF2-40B4-BE49-F238E27FC236}">
                <a16:creationId xmlns:a16="http://schemas.microsoft.com/office/drawing/2014/main" id="{E3CA8D93-6E6B-4F85-8749-71905F7B84B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7828" y="6000345"/>
            <a:ext cx="230765" cy="20737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4" name="+ 7 (916) 63-999-36">
            <a:extLst>
              <a:ext uri="{FF2B5EF4-FFF2-40B4-BE49-F238E27FC236}">
                <a16:creationId xmlns:a16="http://schemas.microsoft.com/office/drawing/2014/main" id="{0F7405F0-D509-47C2-86DE-68CE9633AEE8}"/>
              </a:ext>
            </a:extLst>
          </p:cNvPr>
          <p:cNvSpPr txBox="1"/>
          <p:nvPr/>
        </p:nvSpPr>
        <p:spPr>
          <a:xfrm>
            <a:off x="5413429" y="5929625"/>
            <a:ext cx="184853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600">
                <a:solidFill>
                  <a:srgbClr val="0C4E8E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+ 7 (916) </a:t>
            </a:r>
            <a:r>
              <a:rPr lang="en-US" dirty="0">
                <a:solidFill>
                  <a:schemeClr val="tx1"/>
                </a:solidFill>
              </a:rPr>
              <a:t>713-38-78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5F4219-2155-4C6A-8297-249097B1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26768" r="16525" b="28736"/>
          <a:stretch/>
        </p:blipFill>
        <p:spPr bwMode="auto">
          <a:xfrm>
            <a:off x="4755231" y="1219588"/>
            <a:ext cx="2700026" cy="26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Line">
            <a:extLst>
              <a:ext uri="{FF2B5EF4-FFF2-40B4-BE49-F238E27FC236}">
                <a16:creationId xmlns:a16="http://schemas.microsoft.com/office/drawing/2014/main" id="{47605CB3-6D72-4AB9-9045-BA6CFF9F4E4D}"/>
              </a:ext>
            </a:extLst>
          </p:cNvPr>
          <p:cNvSpPr/>
          <p:nvPr/>
        </p:nvSpPr>
        <p:spPr>
          <a:xfrm flipH="1" flipV="1">
            <a:off x="4601782" y="1219586"/>
            <a:ext cx="1" cy="5168018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665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689</Words>
  <Application>Microsoft Office PowerPoint</Application>
  <PresentationFormat>Широкоэкранный</PresentationFormat>
  <Paragraphs>136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Lato Bold</vt:lpstr>
      <vt:lpstr>Lato Light</vt:lpstr>
      <vt:lpstr>Lato Regular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Мелентьев Никита Дмитриевич</dc:creator>
  <cp:lastModifiedBy>Мелентьев Никита Дмитриевич</cp:lastModifiedBy>
  <cp:revision>199</cp:revision>
  <dcterms:created xsi:type="dcterms:W3CDTF">2020-11-21T10:35:31Z</dcterms:created>
  <dcterms:modified xsi:type="dcterms:W3CDTF">2020-11-22T08:18:48Z</dcterms:modified>
</cp:coreProperties>
</file>