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07" r:id="rId4"/>
    <p:sldId id="258" r:id="rId5"/>
    <p:sldId id="259" r:id="rId6"/>
    <p:sldId id="260" r:id="rId7"/>
    <p:sldId id="261" r:id="rId8"/>
    <p:sldId id="262" r:id="rId9"/>
    <p:sldId id="264" r:id="rId10"/>
    <p:sldId id="284" r:id="rId11"/>
    <p:sldId id="263" r:id="rId12"/>
    <p:sldId id="266" r:id="rId13"/>
    <p:sldId id="267" r:id="rId14"/>
    <p:sldId id="268" r:id="rId15"/>
    <p:sldId id="301" r:id="rId16"/>
    <p:sldId id="287" r:id="rId17"/>
    <p:sldId id="269" r:id="rId18"/>
    <p:sldId id="270" r:id="rId19"/>
    <p:sldId id="272" r:id="rId20"/>
    <p:sldId id="271" r:id="rId21"/>
    <p:sldId id="273" r:id="rId22"/>
    <p:sldId id="274" r:id="rId23"/>
    <p:sldId id="275" r:id="rId24"/>
    <p:sldId id="276" r:id="rId25"/>
    <p:sldId id="279" r:id="rId26"/>
    <p:sldId id="280" r:id="rId27"/>
    <p:sldId id="281" r:id="rId28"/>
    <p:sldId id="282" r:id="rId29"/>
    <p:sldId id="283" r:id="rId30"/>
    <p:sldId id="277" r:id="rId31"/>
    <p:sldId id="308" r:id="rId32"/>
    <p:sldId id="285" r:id="rId33"/>
    <p:sldId id="286" r:id="rId34"/>
    <p:sldId id="289" r:id="rId35"/>
    <p:sldId id="288" r:id="rId36"/>
    <p:sldId id="290" r:id="rId37"/>
    <p:sldId id="291" r:id="rId38"/>
    <p:sldId id="305" r:id="rId39"/>
    <p:sldId id="306" r:id="rId40"/>
    <p:sldId id="297" r:id="rId41"/>
    <p:sldId id="298" r:id="rId42"/>
    <p:sldId id="292" r:id="rId43"/>
    <p:sldId id="294" r:id="rId44"/>
    <p:sldId id="295" r:id="rId45"/>
    <p:sldId id="296" r:id="rId46"/>
    <p:sldId id="299" r:id="rId47"/>
    <p:sldId id="302" r:id="rId48"/>
    <p:sldId id="303" r:id="rId49"/>
    <p:sldId id="304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990099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59" autoAdjust="0"/>
  </p:normalViewPr>
  <p:slideViewPr>
    <p:cSldViewPr>
      <p:cViewPr>
        <p:scale>
          <a:sx n="60" d="100"/>
          <a:sy n="60" d="100"/>
        </p:scale>
        <p:origin x="-1350" y="-1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27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DF111-CF1C-4347-8EA9-07AEC8705468}" type="datetimeFigureOut">
              <a:rPr lang="en-GB" smtClean="0"/>
              <a:t>19/11/2014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AF32A-0589-4527-9B3F-F1F24C3B15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2507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DF111-CF1C-4347-8EA9-07AEC8705468}" type="datetimeFigureOut">
              <a:rPr lang="en-GB" smtClean="0"/>
              <a:t>19/11/2014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AF32A-0589-4527-9B3F-F1F24C3B15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6775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DF111-CF1C-4347-8EA9-07AEC8705468}" type="datetimeFigureOut">
              <a:rPr lang="en-GB" smtClean="0"/>
              <a:t>19/11/2014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AF32A-0589-4527-9B3F-F1F24C3B15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3327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DF111-CF1C-4347-8EA9-07AEC8705468}" type="datetimeFigureOut">
              <a:rPr lang="en-GB" smtClean="0"/>
              <a:t>19/11/2014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AF32A-0589-4527-9B3F-F1F24C3B15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2707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DF111-CF1C-4347-8EA9-07AEC8705468}" type="datetimeFigureOut">
              <a:rPr lang="en-GB" smtClean="0"/>
              <a:t>19/11/2014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AF32A-0589-4527-9B3F-F1F24C3B15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5645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DF111-CF1C-4347-8EA9-07AEC8705468}" type="datetimeFigureOut">
              <a:rPr lang="en-GB" smtClean="0"/>
              <a:t>19/11/2014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AF32A-0589-4527-9B3F-F1F24C3B15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9598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DF111-CF1C-4347-8EA9-07AEC8705468}" type="datetimeFigureOut">
              <a:rPr lang="en-GB" smtClean="0"/>
              <a:t>19/11/2014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AF32A-0589-4527-9B3F-F1F24C3B15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0724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DF111-CF1C-4347-8EA9-07AEC8705468}" type="datetimeFigureOut">
              <a:rPr lang="en-GB" smtClean="0"/>
              <a:t>19/11/2014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AF32A-0589-4527-9B3F-F1F24C3B15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7022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DF111-CF1C-4347-8EA9-07AEC8705468}" type="datetimeFigureOut">
              <a:rPr lang="en-GB" smtClean="0"/>
              <a:t>19/11/2014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AF32A-0589-4527-9B3F-F1F24C3B15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03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DF111-CF1C-4347-8EA9-07AEC8705468}" type="datetimeFigureOut">
              <a:rPr lang="en-GB" smtClean="0"/>
              <a:t>19/11/2014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AF32A-0589-4527-9B3F-F1F24C3B15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2039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DF111-CF1C-4347-8EA9-07AEC8705468}" type="datetimeFigureOut">
              <a:rPr lang="en-GB" smtClean="0"/>
              <a:t>19/11/2014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AF32A-0589-4527-9B3F-F1F24C3B15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604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DF111-CF1C-4347-8EA9-07AEC8705468}" type="datetimeFigureOut">
              <a:rPr lang="en-GB" smtClean="0"/>
              <a:t>19/11/2014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AF32A-0589-4527-9B3F-F1F24C3B15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849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schoener-leben.forum-lifestyle.com/wp-content/uploads/2011/06/donkey_v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3933056"/>
            <a:ext cx="3506117" cy="272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08720"/>
            <a:ext cx="7772400" cy="3456383"/>
          </a:xfrm>
        </p:spPr>
        <p:txBody>
          <a:bodyPr>
            <a:normAutofit/>
          </a:bodyPr>
          <a:lstStyle/>
          <a:p>
            <a:r>
              <a:rPr lang="en-GB" dirty="0" smtClean="0"/>
              <a:t>Building stuff with</a:t>
            </a:r>
            <a:br>
              <a:rPr lang="en-GB" dirty="0" smtClean="0"/>
            </a:br>
            <a:r>
              <a:rPr lang="en-GB" dirty="0" smtClean="0"/>
              <a:t>monadic dependencies +</a:t>
            </a:r>
            <a:br>
              <a:rPr lang="en-GB" dirty="0" smtClean="0"/>
            </a:br>
            <a:r>
              <a:rPr lang="en-GB" dirty="0" smtClean="0"/>
              <a:t>unchanging dependencies +</a:t>
            </a:r>
            <a:br>
              <a:rPr lang="en-GB" dirty="0" smtClean="0"/>
            </a:br>
            <a:r>
              <a:rPr lang="en-GB" dirty="0" smtClean="0"/>
              <a:t>polymorphic dependencies +</a:t>
            </a:r>
            <a:br>
              <a:rPr lang="en-GB" dirty="0" smtClean="0"/>
            </a:br>
            <a:r>
              <a:rPr lang="en-GB" dirty="0" smtClean="0"/>
              <a:t>abstraction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293096"/>
            <a:ext cx="5288632" cy="1345704"/>
          </a:xfrm>
        </p:spPr>
        <p:txBody>
          <a:bodyPr/>
          <a:lstStyle/>
          <a:p>
            <a:r>
              <a:rPr lang="en-GB" dirty="0" smtClean="0"/>
              <a:t>Neil Mitchell</a:t>
            </a:r>
          </a:p>
          <a:p>
            <a:r>
              <a:rPr lang="en-GB" u="sng" dirty="0" smtClean="0">
                <a:solidFill>
                  <a:schemeClr val="accent1">
                    <a:lumMod val="75000"/>
                  </a:schemeClr>
                </a:solidFill>
              </a:rPr>
              <a:t>http://nmitchell.co.uk</a:t>
            </a:r>
            <a:endParaRPr lang="en-GB" u="sng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653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/>
          <p:cNvSpPr/>
          <p:nvPr/>
        </p:nvSpPr>
        <p:spPr>
          <a:xfrm>
            <a:off x="0" y="0"/>
            <a:ext cx="3491880" cy="86409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 smtClean="0">
                <a:solidFill>
                  <a:schemeClr val="accent1">
                    <a:lumMod val="50000"/>
                  </a:schemeClr>
                </a:solidFill>
              </a:rPr>
              <a:t>Main example</a:t>
            </a:r>
            <a:endParaRPr lang="en-GB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82372" y="75104"/>
            <a:ext cx="42146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 smtClean="0"/>
              <a:t>With dependencies</a:t>
            </a:r>
            <a:endParaRPr lang="en-GB" sz="4000" dirty="0"/>
          </a:p>
        </p:txBody>
      </p:sp>
      <p:sp>
        <p:nvSpPr>
          <p:cNvPr id="11" name="TextBox 10"/>
          <p:cNvSpPr txBox="1"/>
          <p:nvPr/>
        </p:nvSpPr>
        <p:spPr>
          <a:xfrm>
            <a:off x="1717309" y="1905506"/>
            <a:ext cx="570938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/>
              <a:t>want </a:t>
            </a:r>
            <a:r>
              <a:rPr lang="en-GB" sz="3200" dirty="0">
                <a:solidFill>
                  <a:srgbClr val="FF0000"/>
                </a:solidFill>
              </a:rPr>
              <a:t>[</a:t>
            </a:r>
            <a:r>
              <a:rPr lang="en-GB" sz="3200" dirty="0">
                <a:solidFill>
                  <a:srgbClr val="7030A0"/>
                </a:solidFill>
              </a:rPr>
              <a:t>"main"</a:t>
            </a:r>
            <a:r>
              <a:rPr lang="en-GB" sz="3200" dirty="0"/>
              <a:t> &lt;.&gt; exe</a:t>
            </a:r>
            <a:r>
              <a:rPr lang="en-GB" sz="3200" dirty="0">
                <a:solidFill>
                  <a:srgbClr val="FF0000"/>
                </a:solidFill>
              </a:rPr>
              <a:t>]</a:t>
            </a:r>
          </a:p>
          <a:p>
            <a:r>
              <a:rPr lang="en-GB" sz="3200" dirty="0" smtClean="0">
                <a:solidFill>
                  <a:srgbClr val="7030A0"/>
                </a:solidFill>
              </a:rPr>
              <a:t>"</a:t>
            </a:r>
            <a:r>
              <a:rPr lang="en-GB" sz="3200" dirty="0">
                <a:solidFill>
                  <a:srgbClr val="7030A0"/>
                </a:solidFill>
              </a:rPr>
              <a:t>main" </a:t>
            </a:r>
            <a:r>
              <a:rPr lang="en-GB" sz="3200" dirty="0"/>
              <a:t>&lt;.&gt; exe </a:t>
            </a:r>
            <a:r>
              <a:rPr lang="en-GB" sz="3200" dirty="0" smtClean="0"/>
              <a:t>%&gt; </a:t>
            </a:r>
            <a:r>
              <a:rPr lang="en-GB" sz="3200" dirty="0">
                <a:solidFill>
                  <a:srgbClr val="FF0000"/>
                </a:solidFill>
              </a:rPr>
              <a:t>\</a:t>
            </a:r>
            <a:r>
              <a:rPr lang="en-GB" sz="3200" dirty="0"/>
              <a:t>out </a:t>
            </a:r>
            <a:r>
              <a:rPr lang="en-GB" sz="3200" dirty="0">
                <a:solidFill>
                  <a:srgbClr val="FF0000"/>
                </a:solidFill>
              </a:rPr>
              <a:t>-&gt;</a:t>
            </a:r>
            <a:r>
              <a:rPr lang="en-GB" sz="3200" dirty="0"/>
              <a:t> </a:t>
            </a:r>
            <a:r>
              <a:rPr lang="en-GB" sz="3200" dirty="0">
                <a:solidFill>
                  <a:srgbClr val="0070C0"/>
                </a:solidFill>
              </a:rPr>
              <a:t>do</a:t>
            </a:r>
          </a:p>
          <a:p>
            <a:r>
              <a:rPr lang="en-GB" sz="3200" dirty="0" smtClean="0"/>
              <a:t>    </a:t>
            </a:r>
            <a:r>
              <a:rPr lang="en-GB" sz="3200" dirty="0"/>
              <a:t>need </a:t>
            </a:r>
            <a:r>
              <a:rPr lang="en-GB" sz="3200" dirty="0">
                <a:solidFill>
                  <a:srgbClr val="FF0000"/>
                </a:solidFill>
              </a:rPr>
              <a:t>[</a:t>
            </a:r>
            <a:r>
              <a:rPr lang="en-GB" sz="3200" dirty="0">
                <a:solidFill>
                  <a:srgbClr val="7030A0"/>
                </a:solidFill>
              </a:rPr>
              <a:t>"</a:t>
            </a:r>
            <a:r>
              <a:rPr lang="en-GB" sz="3200" dirty="0" err="1">
                <a:solidFill>
                  <a:srgbClr val="7030A0"/>
                </a:solidFill>
              </a:rPr>
              <a:t>main.c</a:t>
            </a:r>
            <a:r>
              <a:rPr lang="en-GB" sz="3200" dirty="0">
                <a:solidFill>
                  <a:srgbClr val="7030A0"/>
                </a:solidFill>
              </a:rPr>
              <a:t>"</a:t>
            </a:r>
            <a:r>
              <a:rPr lang="en-GB" sz="3200" dirty="0">
                <a:solidFill>
                  <a:srgbClr val="FF0000"/>
                </a:solidFill>
              </a:rPr>
              <a:t>, </a:t>
            </a:r>
            <a:r>
              <a:rPr lang="en-GB" sz="3200" dirty="0">
                <a:solidFill>
                  <a:srgbClr val="7030A0"/>
                </a:solidFill>
              </a:rPr>
              <a:t>"</a:t>
            </a:r>
            <a:r>
              <a:rPr lang="en-GB" sz="3200" dirty="0" err="1">
                <a:solidFill>
                  <a:srgbClr val="7030A0"/>
                </a:solidFill>
              </a:rPr>
              <a:t>a.h</a:t>
            </a:r>
            <a:r>
              <a:rPr lang="en-GB" sz="3200" dirty="0">
                <a:solidFill>
                  <a:srgbClr val="7030A0"/>
                </a:solidFill>
              </a:rPr>
              <a:t>"</a:t>
            </a:r>
            <a:r>
              <a:rPr lang="en-GB" sz="3200" dirty="0">
                <a:solidFill>
                  <a:srgbClr val="FF0000"/>
                </a:solidFill>
              </a:rPr>
              <a:t>, </a:t>
            </a:r>
            <a:r>
              <a:rPr lang="en-GB" sz="3200" dirty="0">
                <a:solidFill>
                  <a:srgbClr val="7030A0"/>
                </a:solidFill>
              </a:rPr>
              <a:t>"</a:t>
            </a:r>
            <a:r>
              <a:rPr lang="en-GB" sz="3200" dirty="0" err="1">
                <a:solidFill>
                  <a:srgbClr val="7030A0"/>
                </a:solidFill>
              </a:rPr>
              <a:t>b.h</a:t>
            </a:r>
            <a:r>
              <a:rPr lang="en-GB" sz="3200" dirty="0">
                <a:solidFill>
                  <a:srgbClr val="7030A0"/>
                </a:solidFill>
              </a:rPr>
              <a:t>"</a:t>
            </a:r>
            <a:r>
              <a:rPr lang="en-GB" sz="3200" dirty="0">
                <a:solidFill>
                  <a:srgbClr val="FF0000"/>
                </a:solidFill>
              </a:rPr>
              <a:t>]</a:t>
            </a:r>
          </a:p>
          <a:p>
            <a:r>
              <a:rPr lang="en-GB" sz="3200" dirty="0" smtClean="0"/>
              <a:t>    </a:t>
            </a:r>
            <a:r>
              <a:rPr lang="en-GB" sz="3200" dirty="0">
                <a:solidFill>
                  <a:srgbClr val="FF0000"/>
                </a:solidFill>
              </a:rPr>
              <a:t>() &lt;- </a:t>
            </a:r>
            <a:r>
              <a:rPr lang="en-GB" sz="3200" dirty="0" err="1"/>
              <a:t>cmd</a:t>
            </a:r>
            <a:r>
              <a:rPr lang="en-GB" sz="3200" dirty="0"/>
              <a:t> </a:t>
            </a:r>
            <a:r>
              <a:rPr lang="en-GB" sz="3200" dirty="0">
                <a:solidFill>
                  <a:srgbClr val="7030A0"/>
                </a:solidFill>
              </a:rPr>
              <a:t>"</a:t>
            </a:r>
            <a:r>
              <a:rPr lang="en-GB" sz="3200" dirty="0" err="1">
                <a:solidFill>
                  <a:srgbClr val="7030A0"/>
                </a:solidFill>
              </a:rPr>
              <a:t>gcc</a:t>
            </a:r>
            <a:r>
              <a:rPr lang="en-GB" sz="3200" dirty="0">
                <a:solidFill>
                  <a:srgbClr val="7030A0"/>
                </a:solidFill>
              </a:rPr>
              <a:t> -c </a:t>
            </a:r>
            <a:r>
              <a:rPr lang="en-GB" sz="3200" dirty="0" err="1">
                <a:solidFill>
                  <a:srgbClr val="7030A0"/>
                </a:solidFill>
              </a:rPr>
              <a:t>main.c</a:t>
            </a:r>
            <a:r>
              <a:rPr lang="en-GB" sz="3200" dirty="0">
                <a:solidFill>
                  <a:srgbClr val="7030A0"/>
                </a:solidFill>
              </a:rPr>
              <a:t>"</a:t>
            </a:r>
          </a:p>
          <a:p>
            <a:r>
              <a:rPr lang="en-GB" sz="3200" dirty="0" smtClean="0"/>
              <a:t>    </a:t>
            </a:r>
            <a:r>
              <a:rPr lang="en-GB" sz="3200" dirty="0">
                <a:solidFill>
                  <a:srgbClr val="FF0000"/>
                </a:solidFill>
              </a:rPr>
              <a:t>() &lt;- </a:t>
            </a:r>
            <a:r>
              <a:rPr lang="en-GB" sz="3200" dirty="0" err="1"/>
              <a:t>cmd</a:t>
            </a:r>
            <a:r>
              <a:rPr lang="en-GB" sz="3200" dirty="0"/>
              <a:t> </a:t>
            </a:r>
            <a:r>
              <a:rPr lang="en-GB" sz="3200" dirty="0">
                <a:solidFill>
                  <a:srgbClr val="7030A0"/>
                </a:solidFill>
              </a:rPr>
              <a:t>"</a:t>
            </a:r>
            <a:r>
              <a:rPr lang="en-GB" sz="3200" dirty="0" err="1">
                <a:solidFill>
                  <a:srgbClr val="7030A0"/>
                </a:solidFill>
              </a:rPr>
              <a:t>gcc</a:t>
            </a:r>
            <a:r>
              <a:rPr lang="en-GB" sz="3200" dirty="0">
                <a:solidFill>
                  <a:srgbClr val="7030A0"/>
                </a:solidFill>
              </a:rPr>
              <a:t> </a:t>
            </a:r>
            <a:r>
              <a:rPr lang="en-GB" sz="3200" dirty="0" err="1">
                <a:solidFill>
                  <a:srgbClr val="7030A0"/>
                </a:solidFill>
              </a:rPr>
              <a:t>main.o</a:t>
            </a:r>
            <a:r>
              <a:rPr lang="en-GB" sz="3200" dirty="0">
                <a:solidFill>
                  <a:srgbClr val="7030A0"/>
                </a:solidFill>
              </a:rPr>
              <a:t> -o main"</a:t>
            </a:r>
          </a:p>
          <a:p>
            <a:r>
              <a:rPr lang="en-GB" sz="3200" dirty="0" smtClean="0"/>
              <a:t>    </a:t>
            </a:r>
            <a:r>
              <a:rPr lang="en-GB" sz="3200" dirty="0"/>
              <a:t>return </a:t>
            </a:r>
            <a:r>
              <a:rPr lang="en-GB" sz="3200" dirty="0">
                <a:solidFill>
                  <a:srgbClr val="FF0000"/>
                </a:solidFill>
              </a:rPr>
              <a:t>()</a:t>
            </a:r>
            <a:endParaRPr lang="en-GB" sz="3200" dirty="0" smtClean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1560" y="5733256"/>
            <a:ext cx="44771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i="1" dirty="0" smtClean="0"/>
              <a:t>Why is this a bad idea?</a:t>
            </a:r>
            <a:endParaRPr lang="en-GB" sz="3600" i="1" dirty="0"/>
          </a:p>
        </p:txBody>
      </p:sp>
    </p:spTree>
    <p:extLst>
      <p:ext uri="{BB962C8B-B14F-4D97-AF65-F5344CB8AC3E}">
        <p14:creationId xmlns:p14="http://schemas.microsoft.com/office/powerpoint/2010/main" val="141634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/>
          <p:cNvSpPr/>
          <p:nvPr/>
        </p:nvSpPr>
        <p:spPr>
          <a:xfrm>
            <a:off x="0" y="0"/>
            <a:ext cx="3491880" cy="86409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 smtClean="0">
                <a:solidFill>
                  <a:schemeClr val="accent1">
                    <a:lumMod val="50000"/>
                  </a:schemeClr>
                </a:solidFill>
              </a:rPr>
              <a:t>Main example</a:t>
            </a:r>
            <a:endParaRPr lang="en-GB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82372" y="75104"/>
            <a:ext cx="49446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 smtClean="0"/>
              <a:t>Asking </a:t>
            </a:r>
            <a:r>
              <a:rPr lang="en-GB" sz="4000" dirty="0" err="1" smtClean="0"/>
              <a:t>gcc</a:t>
            </a:r>
            <a:r>
              <a:rPr lang="en-GB" sz="4000" dirty="0" smtClean="0"/>
              <a:t> for depends</a:t>
            </a:r>
            <a:endParaRPr lang="en-GB" sz="4000" dirty="0"/>
          </a:p>
        </p:txBody>
      </p:sp>
      <p:sp>
        <p:nvSpPr>
          <p:cNvPr id="11" name="TextBox 10"/>
          <p:cNvSpPr txBox="1"/>
          <p:nvPr/>
        </p:nvSpPr>
        <p:spPr>
          <a:xfrm>
            <a:off x="2621787" y="2890391"/>
            <a:ext cx="390042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/>
              <a:t>$ </a:t>
            </a:r>
            <a:r>
              <a:rPr lang="en-GB" sz="3200" dirty="0" err="1" smtClean="0"/>
              <a:t>gcc</a:t>
            </a:r>
            <a:r>
              <a:rPr lang="en-GB" sz="3200" dirty="0" smtClean="0"/>
              <a:t> -MM </a:t>
            </a:r>
            <a:r>
              <a:rPr lang="en-GB" sz="3200" dirty="0" err="1" smtClean="0"/>
              <a:t>main.c</a:t>
            </a:r>
            <a:endParaRPr lang="en-GB" sz="3200" dirty="0" smtClean="0"/>
          </a:p>
          <a:p>
            <a:r>
              <a:rPr lang="en-GB" sz="3200" dirty="0" err="1" smtClean="0"/>
              <a:t>main.o</a:t>
            </a:r>
            <a:r>
              <a:rPr lang="en-GB" sz="3200" dirty="0" smtClean="0"/>
              <a:t>: </a:t>
            </a:r>
            <a:r>
              <a:rPr lang="en-GB" sz="3200" dirty="0" err="1" smtClean="0"/>
              <a:t>main.c</a:t>
            </a:r>
            <a:r>
              <a:rPr lang="en-GB" sz="3200" dirty="0" smtClean="0"/>
              <a:t> </a:t>
            </a:r>
            <a:r>
              <a:rPr lang="en-GB" sz="3200" dirty="0" err="1" smtClean="0"/>
              <a:t>a.h</a:t>
            </a:r>
            <a:r>
              <a:rPr lang="en-GB" sz="3200" dirty="0" smtClean="0"/>
              <a:t> </a:t>
            </a:r>
            <a:r>
              <a:rPr lang="en-GB" sz="3200" dirty="0" err="1" smtClean="0"/>
              <a:t>b.h</a:t>
            </a:r>
            <a:endParaRPr lang="en-GB" sz="32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11560" y="5733256"/>
            <a:ext cx="49776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i="1" dirty="0" smtClean="0"/>
              <a:t>Anyone used that before?</a:t>
            </a:r>
            <a:endParaRPr lang="en-GB" sz="3600" i="1" dirty="0"/>
          </a:p>
        </p:txBody>
      </p:sp>
    </p:spTree>
    <p:extLst>
      <p:ext uri="{BB962C8B-B14F-4D97-AF65-F5344CB8AC3E}">
        <p14:creationId xmlns:p14="http://schemas.microsoft.com/office/powerpoint/2010/main" val="709126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/>
          <p:cNvSpPr/>
          <p:nvPr/>
        </p:nvSpPr>
        <p:spPr>
          <a:xfrm>
            <a:off x="0" y="0"/>
            <a:ext cx="3491880" cy="86409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 smtClean="0">
                <a:solidFill>
                  <a:schemeClr val="accent1">
                    <a:lumMod val="50000"/>
                  </a:schemeClr>
                </a:solidFill>
              </a:rPr>
              <a:t>Main example</a:t>
            </a:r>
            <a:endParaRPr lang="en-GB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82372" y="75104"/>
            <a:ext cx="32802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 smtClean="0"/>
              <a:t>Using </a:t>
            </a:r>
            <a:r>
              <a:rPr lang="en-GB" sz="4000" dirty="0" err="1" smtClean="0"/>
              <a:t>gcc</a:t>
            </a:r>
            <a:r>
              <a:rPr lang="en-GB" sz="4000" dirty="0" smtClean="0"/>
              <a:t> -MM</a:t>
            </a:r>
            <a:endParaRPr lang="en-GB" sz="4000" dirty="0"/>
          </a:p>
        </p:txBody>
      </p:sp>
      <p:sp>
        <p:nvSpPr>
          <p:cNvPr id="11" name="TextBox 10"/>
          <p:cNvSpPr txBox="1"/>
          <p:nvPr/>
        </p:nvSpPr>
        <p:spPr>
          <a:xfrm>
            <a:off x="853226" y="1659285"/>
            <a:ext cx="7437549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>
                <a:solidFill>
                  <a:srgbClr val="0070C0"/>
                </a:solidFill>
              </a:rPr>
              <a:t>import</a:t>
            </a:r>
            <a:r>
              <a:rPr lang="en-GB" sz="3200" dirty="0" smtClean="0"/>
              <a:t> </a:t>
            </a:r>
            <a:r>
              <a:rPr lang="en-GB" sz="3200" dirty="0" err="1" smtClean="0"/>
              <a:t>Development.Shake.Util</a:t>
            </a:r>
            <a:endParaRPr lang="en-GB" sz="3200" dirty="0" smtClean="0"/>
          </a:p>
          <a:p>
            <a:endParaRPr lang="en-GB" sz="3200" dirty="0"/>
          </a:p>
          <a:p>
            <a:r>
              <a:rPr lang="en-GB" sz="3200" dirty="0" smtClean="0">
                <a:solidFill>
                  <a:srgbClr val="7030A0"/>
                </a:solidFill>
              </a:rPr>
              <a:t>"</a:t>
            </a:r>
            <a:r>
              <a:rPr lang="en-GB" sz="3200" dirty="0">
                <a:solidFill>
                  <a:srgbClr val="7030A0"/>
                </a:solidFill>
              </a:rPr>
              <a:t>main" </a:t>
            </a:r>
            <a:r>
              <a:rPr lang="en-GB" sz="3200" dirty="0"/>
              <a:t>&lt;.&gt; exe </a:t>
            </a:r>
            <a:r>
              <a:rPr lang="en-GB" sz="3200" dirty="0" smtClean="0"/>
              <a:t>%&gt; </a:t>
            </a:r>
            <a:r>
              <a:rPr lang="en-GB" sz="3200" dirty="0">
                <a:solidFill>
                  <a:srgbClr val="FF0000"/>
                </a:solidFill>
              </a:rPr>
              <a:t>\</a:t>
            </a:r>
            <a:r>
              <a:rPr lang="en-GB" sz="3200" dirty="0"/>
              <a:t>out </a:t>
            </a:r>
            <a:r>
              <a:rPr lang="en-GB" sz="3200" dirty="0">
                <a:solidFill>
                  <a:srgbClr val="FF0000"/>
                </a:solidFill>
              </a:rPr>
              <a:t>-&gt; </a:t>
            </a:r>
            <a:r>
              <a:rPr lang="en-GB" sz="3200" dirty="0">
                <a:solidFill>
                  <a:srgbClr val="0070C0"/>
                </a:solidFill>
              </a:rPr>
              <a:t>do</a:t>
            </a:r>
          </a:p>
          <a:p>
            <a:r>
              <a:rPr lang="en-GB" sz="3200" dirty="0" smtClean="0"/>
              <a:t>     </a:t>
            </a:r>
            <a:r>
              <a:rPr lang="en-GB" sz="3200" dirty="0" err="1"/>
              <a:t>Stdout</a:t>
            </a:r>
            <a:r>
              <a:rPr lang="en-GB" sz="3200" dirty="0"/>
              <a:t> s </a:t>
            </a:r>
            <a:r>
              <a:rPr lang="en-GB" sz="3200" dirty="0">
                <a:solidFill>
                  <a:srgbClr val="FF0000"/>
                </a:solidFill>
              </a:rPr>
              <a:t>&lt;- </a:t>
            </a:r>
            <a:r>
              <a:rPr lang="en-GB" sz="3200" dirty="0" err="1"/>
              <a:t>cmd</a:t>
            </a:r>
            <a:r>
              <a:rPr lang="en-GB" sz="3200" dirty="0"/>
              <a:t> </a:t>
            </a:r>
            <a:r>
              <a:rPr lang="en-GB" sz="3200" dirty="0">
                <a:solidFill>
                  <a:srgbClr val="7030A0"/>
                </a:solidFill>
              </a:rPr>
              <a:t>"</a:t>
            </a:r>
            <a:r>
              <a:rPr lang="en-GB" sz="3200" dirty="0" err="1">
                <a:solidFill>
                  <a:srgbClr val="7030A0"/>
                </a:solidFill>
              </a:rPr>
              <a:t>gcc</a:t>
            </a:r>
            <a:r>
              <a:rPr lang="en-GB" sz="3200" dirty="0">
                <a:solidFill>
                  <a:srgbClr val="7030A0"/>
                </a:solidFill>
              </a:rPr>
              <a:t> -c -MM </a:t>
            </a:r>
            <a:r>
              <a:rPr lang="en-GB" sz="3200" dirty="0" err="1">
                <a:solidFill>
                  <a:srgbClr val="7030A0"/>
                </a:solidFill>
              </a:rPr>
              <a:t>main.c</a:t>
            </a:r>
            <a:r>
              <a:rPr lang="en-GB" sz="3200" dirty="0">
                <a:solidFill>
                  <a:srgbClr val="7030A0"/>
                </a:solidFill>
              </a:rPr>
              <a:t>"</a:t>
            </a:r>
          </a:p>
          <a:p>
            <a:r>
              <a:rPr lang="en-GB" sz="3200" dirty="0" smtClean="0"/>
              <a:t>     </a:t>
            </a:r>
            <a:r>
              <a:rPr lang="en-GB" sz="3200" dirty="0"/>
              <a:t>need $ </a:t>
            </a:r>
            <a:r>
              <a:rPr lang="en-GB" sz="3200" dirty="0" err="1"/>
              <a:t>concatMap</a:t>
            </a:r>
            <a:r>
              <a:rPr lang="en-GB" sz="3200" dirty="0"/>
              <a:t> </a:t>
            </a:r>
            <a:r>
              <a:rPr lang="en-GB" sz="3200" dirty="0" err="1"/>
              <a:t>snd</a:t>
            </a:r>
            <a:r>
              <a:rPr lang="en-GB" sz="3200" dirty="0"/>
              <a:t> $ </a:t>
            </a:r>
            <a:r>
              <a:rPr lang="en-GB" sz="3200" dirty="0" err="1"/>
              <a:t>parseMakefile</a:t>
            </a:r>
            <a:r>
              <a:rPr lang="en-GB" sz="3200" dirty="0"/>
              <a:t> s</a:t>
            </a:r>
          </a:p>
          <a:p>
            <a:r>
              <a:rPr lang="en-GB" sz="3200" dirty="0" smtClean="0"/>
              <a:t>     </a:t>
            </a:r>
            <a:r>
              <a:rPr lang="en-GB" sz="3200" dirty="0">
                <a:solidFill>
                  <a:srgbClr val="FF0000"/>
                </a:solidFill>
              </a:rPr>
              <a:t>() &lt;- </a:t>
            </a:r>
            <a:r>
              <a:rPr lang="en-GB" sz="3200" dirty="0" err="1"/>
              <a:t>cmd</a:t>
            </a:r>
            <a:r>
              <a:rPr lang="en-GB" sz="3200" dirty="0"/>
              <a:t> </a:t>
            </a:r>
            <a:r>
              <a:rPr lang="en-GB" sz="3200" dirty="0">
                <a:solidFill>
                  <a:srgbClr val="7030A0"/>
                </a:solidFill>
              </a:rPr>
              <a:t>"</a:t>
            </a:r>
            <a:r>
              <a:rPr lang="en-GB" sz="3200" dirty="0" err="1">
                <a:solidFill>
                  <a:srgbClr val="7030A0"/>
                </a:solidFill>
              </a:rPr>
              <a:t>gcc</a:t>
            </a:r>
            <a:r>
              <a:rPr lang="en-GB" sz="3200" dirty="0">
                <a:solidFill>
                  <a:srgbClr val="7030A0"/>
                </a:solidFill>
              </a:rPr>
              <a:t> </a:t>
            </a:r>
            <a:r>
              <a:rPr lang="en-GB" sz="3200" dirty="0" err="1">
                <a:solidFill>
                  <a:srgbClr val="7030A0"/>
                </a:solidFill>
              </a:rPr>
              <a:t>main.o</a:t>
            </a:r>
            <a:r>
              <a:rPr lang="en-GB" sz="3200" dirty="0">
                <a:solidFill>
                  <a:srgbClr val="7030A0"/>
                </a:solidFill>
              </a:rPr>
              <a:t> -o main"</a:t>
            </a:r>
          </a:p>
          <a:p>
            <a:r>
              <a:rPr lang="en-GB" sz="3200" dirty="0" smtClean="0"/>
              <a:t>     </a:t>
            </a:r>
            <a:r>
              <a:rPr lang="en-GB" sz="3200" dirty="0"/>
              <a:t>return </a:t>
            </a:r>
            <a:r>
              <a:rPr lang="en-GB" sz="3200" dirty="0">
                <a:solidFill>
                  <a:srgbClr val="FF0000"/>
                </a:solidFill>
              </a:rPr>
              <a:t>()</a:t>
            </a:r>
            <a:endParaRPr lang="en-GB" sz="3200" dirty="0" smtClean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560" y="5733256"/>
            <a:ext cx="84647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i="1" dirty="0" smtClean="0"/>
              <a:t>Did you know you can combine -c and -MM?</a:t>
            </a:r>
            <a:endParaRPr lang="en-GB" sz="3600" i="1" dirty="0"/>
          </a:p>
        </p:txBody>
      </p:sp>
    </p:spTree>
    <p:extLst>
      <p:ext uri="{BB962C8B-B14F-4D97-AF65-F5344CB8AC3E}">
        <p14:creationId xmlns:p14="http://schemas.microsoft.com/office/powerpoint/2010/main" val="198113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/>
          <p:cNvSpPr/>
          <p:nvPr/>
        </p:nvSpPr>
        <p:spPr>
          <a:xfrm>
            <a:off x="0" y="0"/>
            <a:ext cx="3491880" cy="86409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 smtClean="0">
                <a:solidFill>
                  <a:schemeClr val="accent1">
                    <a:lumMod val="50000"/>
                  </a:schemeClr>
                </a:solidFill>
              </a:rPr>
              <a:t>Main example</a:t>
            </a:r>
            <a:endParaRPr lang="en-GB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82372" y="75104"/>
            <a:ext cx="21829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 smtClean="0"/>
              <a:t>Two rules</a:t>
            </a:r>
            <a:endParaRPr lang="en-GB" sz="4000" dirty="0"/>
          </a:p>
        </p:txBody>
      </p:sp>
      <p:sp>
        <p:nvSpPr>
          <p:cNvPr id="11" name="TextBox 10"/>
          <p:cNvSpPr txBox="1"/>
          <p:nvPr/>
        </p:nvSpPr>
        <p:spPr>
          <a:xfrm>
            <a:off x="853226" y="1659285"/>
            <a:ext cx="7437549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7030A0"/>
                </a:solidFill>
              </a:rPr>
              <a:t>"</a:t>
            </a:r>
            <a:r>
              <a:rPr lang="en-GB" sz="3200" dirty="0" err="1">
                <a:solidFill>
                  <a:srgbClr val="7030A0"/>
                </a:solidFill>
              </a:rPr>
              <a:t>main.o</a:t>
            </a:r>
            <a:r>
              <a:rPr lang="en-GB" sz="3200" dirty="0">
                <a:solidFill>
                  <a:srgbClr val="7030A0"/>
                </a:solidFill>
              </a:rPr>
              <a:t>" </a:t>
            </a:r>
            <a:r>
              <a:rPr lang="en-GB" sz="3200" dirty="0"/>
              <a:t>%&gt;</a:t>
            </a:r>
            <a:r>
              <a:rPr lang="en-GB" sz="3200" dirty="0">
                <a:solidFill>
                  <a:srgbClr val="FF0000"/>
                </a:solidFill>
              </a:rPr>
              <a:t> \</a:t>
            </a:r>
            <a:r>
              <a:rPr lang="en-GB" sz="3200" dirty="0"/>
              <a:t>out </a:t>
            </a:r>
            <a:r>
              <a:rPr lang="en-GB" sz="3200" dirty="0">
                <a:solidFill>
                  <a:srgbClr val="FF0000"/>
                </a:solidFill>
              </a:rPr>
              <a:t>-&gt; </a:t>
            </a:r>
            <a:r>
              <a:rPr lang="en-GB" sz="3200" dirty="0">
                <a:solidFill>
                  <a:srgbClr val="0070C0"/>
                </a:solidFill>
              </a:rPr>
              <a:t>do</a:t>
            </a:r>
          </a:p>
          <a:p>
            <a:r>
              <a:rPr lang="en-GB" sz="3200" dirty="0"/>
              <a:t>     </a:t>
            </a:r>
            <a:r>
              <a:rPr lang="en-GB" sz="3200" dirty="0" err="1"/>
              <a:t>Stdout</a:t>
            </a:r>
            <a:r>
              <a:rPr lang="en-GB" sz="3200" dirty="0"/>
              <a:t> s </a:t>
            </a:r>
            <a:r>
              <a:rPr lang="en-GB" sz="3200" dirty="0">
                <a:solidFill>
                  <a:srgbClr val="FF0000"/>
                </a:solidFill>
              </a:rPr>
              <a:t>&lt;-</a:t>
            </a:r>
            <a:r>
              <a:rPr lang="en-GB" sz="3200" dirty="0"/>
              <a:t> </a:t>
            </a:r>
            <a:r>
              <a:rPr lang="en-GB" sz="3200" dirty="0" err="1"/>
              <a:t>cmd</a:t>
            </a:r>
            <a:r>
              <a:rPr lang="en-GB" sz="3200" dirty="0"/>
              <a:t> </a:t>
            </a:r>
            <a:r>
              <a:rPr lang="en-GB" sz="3200" dirty="0">
                <a:solidFill>
                  <a:srgbClr val="7030A0"/>
                </a:solidFill>
              </a:rPr>
              <a:t>"</a:t>
            </a:r>
            <a:r>
              <a:rPr lang="en-GB" sz="3200" dirty="0" err="1">
                <a:solidFill>
                  <a:srgbClr val="7030A0"/>
                </a:solidFill>
              </a:rPr>
              <a:t>gcc</a:t>
            </a:r>
            <a:r>
              <a:rPr lang="en-GB" sz="3200" dirty="0">
                <a:solidFill>
                  <a:srgbClr val="7030A0"/>
                </a:solidFill>
              </a:rPr>
              <a:t> -c -MM </a:t>
            </a:r>
            <a:r>
              <a:rPr lang="en-GB" sz="3200" dirty="0" err="1">
                <a:solidFill>
                  <a:srgbClr val="7030A0"/>
                </a:solidFill>
              </a:rPr>
              <a:t>main.c</a:t>
            </a:r>
            <a:r>
              <a:rPr lang="en-GB" sz="3200" dirty="0">
                <a:solidFill>
                  <a:srgbClr val="7030A0"/>
                </a:solidFill>
              </a:rPr>
              <a:t>"</a:t>
            </a:r>
          </a:p>
          <a:p>
            <a:r>
              <a:rPr lang="en-GB" sz="3200" dirty="0"/>
              <a:t>     need $ </a:t>
            </a:r>
            <a:r>
              <a:rPr lang="en-GB" sz="3200" dirty="0" err="1"/>
              <a:t>concatMap</a:t>
            </a:r>
            <a:r>
              <a:rPr lang="en-GB" sz="3200" dirty="0"/>
              <a:t> </a:t>
            </a:r>
            <a:r>
              <a:rPr lang="en-GB" sz="3200" dirty="0" err="1"/>
              <a:t>snd</a:t>
            </a:r>
            <a:r>
              <a:rPr lang="en-GB" sz="3200" dirty="0"/>
              <a:t> $ </a:t>
            </a:r>
            <a:r>
              <a:rPr lang="en-GB" sz="3200" dirty="0" err="1"/>
              <a:t>parseMakefile</a:t>
            </a:r>
            <a:r>
              <a:rPr lang="en-GB" sz="3200" dirty="0"/>
              <a:t> s</a:t>
            </a:r>
          </a:p>
          <a:p>
            <a:endParaRPr lang="en-GB" sz="3200" dirty="0" smtClean="0">
              <a:solidFill>
                <a:srgbClr val="7030A0"/>
              </a:solidFill>
            </a:endParaRPr>
          </a:p>
          <a:p>
            <a:r>
              <a:rPr lang="en-GB" sz="3200" dirty="0" smtClean="0">
                <a:solidFill>
                  <a:srgbClr val="7030A0"/>
                </a:solidFill>
              </a:rPr>
              <a:t>"</a:t>
            </a:r>
            <a:r>
              <a:rPr lang="en-GB" sz="3200" dirty="0">
                <a:solidFill>
                  <a:srgbClr val="7030A0"/>
                </a:solidFill>
              </a:rPr>
              <a:t>main" </a:t>
            </a:r>
            <a:r>
              <a:rPr lang="en-GB" sz="3200" dirty="0"/>
              <a:t>&lt;.&gt; exe </a:t>
            </a:r>
            <a:r>
              <a:rPr lang="en-GB" sz="3200" dirty="0" smtClean="0"/>
              <a:t>%&gt; </a:t>
            </a:r>
            <a:r>
              <a:rPr lang="en-GB" sz="3200" dirty="0">
                <a:solidFill>
                  <a:srgbClr val="FF0000"/>
                </a:solidFill>
              </a:rPr>
              <a:t>\</a:t>
            </a:r>
            <a:r>
              <a:rPr lang="en-GB" sz="3200" dirty="0"/>
              <a:t>out </a:t>
            </a:r>
            <a:r>
              <a:rPr lang="en-GB" sz="3200" dirty="0">
                <a:solidFill>
                  <a:srgbClr val="FF0000"/>
                </a:solidFill>
              </a:rPr>
              <a:t>-&gt; </a:t>
            </a:r>
            <a:r>
              <a:rPr lang="en-GB" sz="3200" dirty="0">
                <a:solidFill>
                  <a:srgbClr val="0070C0"/>
                </a:solidFill>
              </a:rPr>
              <a:t>do</a:t>
            </a:r>
          </a:p>
          <a:p>
            <a:r>
              <a:rPr lang="en-GB" sz="3200" dirty="0" smtClean="0"/>
              <a:t>    </a:t>
            </a:r>
            <a:r>
              <a:rPr lang="en-GB" sz="3200" dirty="0"/>
              <a:t>need </a:t>
            </a:r>
            <a:r>
              <a:rPr lang="en-GB" sz="3200" dirty="0">
                <a:solidFill>
                  <a:srgbClr val="FF0000"/>
                </a:solidFill>
              </a:rPr>
              <a:t>[</a:t>
            </a:r>
            <a:r>
              <a:rPr lang="en-GB" sz="3200" dirty="0">
                <a:solidFill>
                  <a:srgbClr val="7030A0"/>
                </a:solidFill>
              </a:rPr>
              <a:t>"</a:t>
            </a:r>
            <a:r>
              <a:rPr lang="en-GB" sz="3200" dirty="0" err="1">
                <a:solidFill>
                  <a:srgbClr val="7030A0"/>
                </a:solidFill>
              </a:rPr>
              <a:t>main.o</a:t>
            </a:r>
            <a:r>
              <a:rPr lang="en-GB" sz="3200" dirty="0">
                <a:solidFill>
                  <a:srgbClr val="7030A0"/>
                </a:solidFill>
              </a:rPr>
              <a:t>"</a:t>
            </a:r>
            <a:r>
              <a:rPr lang="en-GB" sz="3200" dirty="0">
                <a:solidFill>
                  <a:srgbClr val="FF0000"/>
                </a:solidFill>
              </a:rPr>
              <a:t>]</a:t>
            </a:r>
          </a:p>
          <a:p>
            <a:r>
              <a:rPr lang="en-GB" sz="3200" dirty="0" smtClean="0"/>
              <a:t>    </a:t>
            </a:r>
            <a:r>
              <a:rPr lang="en-GB" sz="3200" dirty="0" err="1"/>
              <a:t>cmd</a:t>
            </a:r>
            <a:r>
              <a:rPr lang="en-GB" sz="3200" dirty="0"/>
              <a:t> </a:t>
            </a:r>
            <a:r>
              <a:rPr lang="en-GB" sz="3200" dirty="0">
                <a:solidFill>
                  <a:srgbClr val="7030A0"/>
                </a:solidFill>
              </a:rPr>
              <a:t>"</a:t>
            </a:r>
            <a:r>
              <a:rPr lang="en-GB" sz="3200" dirty="0" err="1">
                <a:solidFill>
                  <a:srgbClr val="7030A0"/>
                </a:solidFill>
              </a:rPr>
              <a:t>gcc</a:t>
            </a:r>
            <a:r>
              <a:rPr lang="en-GB" sz="3200" dirty="0">
                <a:solidFill>
                  <a:srgbClr val="7030A0"/>
                </a:solidFill>
              </a:rPr>
              <a:t> </a:t>
            </a:r>
            <a:r>
              <a:rPr lang="en-GB" sz="3200" dirty="0" err="1">
                <a:solidFill>
                  <a:srgbClr val="7030A0"/>
                </a:solidFill>
              </a:rPr>
              <a:t>main.o</a:t>
            </a:r>
            <a:r>
              <a:rPr lang="en-GB" sz="3200" dirty="0">
                <a:solidFill>
                  <a:srgbClr val="7030A0"/>
                </a:solidFill>
              </a:rPr>
              <a:t> -o main"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5733256"/>
            <a:ext cx="50365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i="1" dirty="0" smtClean="0"/>
              <a:t>Why are two rules better?</a:t>
            </a:r>
            <a:endParaRPr lang="en-GB" sz="3600" i="1" dirty="0"/>
          </a:p>
        </p:txBody>
      </p:sp>
    </p:spTree>
    <p:extLst>
      <p:ext uri="{BB962C8B-B14F-4D97-AF65-F5344CB8AC3E}">
        <p14:creationId xmlns:p14="http://schemas.microsoft.com/office/powerpoint/2010/main" val="183043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/>
          <p:cNvSpPr/>
          <p:nvPr/>
        </p:nvSpPr>
        <p:spPr>
          <a:xfrm>
            <a:off x="0" y="0"/>
            <a:ext cx="3491880" cy="86409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 smtClean="0">
                <a:solidFill>
                  <a:schemeClr val="accent1">
                    <a:lumMod val="50000"/>
                  </a:schemeClr>
                </a:solidFill>
              </a:rPr>
              <a:t>Main example</a:t>
            </a:r>
            <a:endParaRPr lang="en-GB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82372" y="75104"/>
            <a:ext cx="22602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 smtClean="0"/>
              <a:t>The result</a:t>
            </a:r>
            <a:endParaRPr lang="en-GB" sz="4000" dirty="0"/>
          </a:p>
        </p:txBody>
      </p:sp>
      <p:sp>
        <p:nvSpPr>
          <p:cNvPr id="11" name="TextBox 10"/>
          <p:cNvSpPr txBox="1"/>
          <p:nvPr/>
        </p:nvSpPr>
        <p:spPr>
          <a:xfrm>
            <a:off x="667277" y="1507425"/>
            <a:ext cx="7809446" cy="4585871"/>
          </a:xfrm>
          <a:prstGeom prst="rect">
            <a:avLst/>
          </a:prstGeom>
          <a:noFill/>
          <a:ln w="7620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3200" dirty="0"/>
              <a:t>main </a:t>
            </a:r>
            <a:r>
              <a:rPr lang="en-GB" sz="3200" dirty="0">
                <a:solidFill>
                  <a:srgbClr val="FF0000"/>
                </a:solidFill>
              </a:rPr>
              <a:t>=</a:t>
            </a:r>
            <a:r>
              <a:rPr lang="en-GB" sz="3200" dirty="0"/>
              <a:t> </a:t>
            </a:r>
            <a:r>
              <a:rPr lang="en-GB" sz="3200" dirty="0" err="1"/>
              <a:t>shakeArgs</a:t>
            </a:r>
            <a:r>
              <a:rPr lang="en-GB" sz="3200" dirty="0"/>
              <a:t> </a:t>
            </a:r>
            <a:r>
              <a:rPr lang="en-GB" sz="3200" dirty="0" err="1"/>
              <a:t>shakeOptions</a:t>
            </a:r>
            <a:r>
              <a:rPr lang="en-GB" sz="3200" dirty="0"/>
              <a:t> $ </a:t>
            </a:r>
            <a:r>
              <a:rPr lang="en-GB" sz="3200" dirty="0">
                <a:solidFill>
                  <a:srgbClr val="0070C0"/>
                </a:solidFill>
              </a:rPr>
              <a:t>do</a:t>
            </a:r>
          </a:p>
          <a:p>
            <a:r>
              <a:rPr lang="en-GB" sz="3200" dirty="0"/>
              <a:t>    want </a:t>
            </a:r>
            <a:r>
              <a:rPr lang="en-GB" sz="3200" dirty="0">
                <a:solidFill>
                  <a:srgbClr val="FF0000"/>
                </a:solidFill>
              </a:rPr>
              <a:t>[</a:t>
            </a:r>
            <a:r>
              <a:rPr lang="en-GB" sz="3200" dirty="0">
                <a:solidFill>
                  <a:srgbClr val="7030A0"/>
                </a:solidFill>
              </a:rPr>
              <a:t>"main"</a:t>
            </a:r>
            <a:r>
              <a:rPr lang="en-GB" sz="3200" dirty="0"/>
              <a:t> &lt;.&gt; exe</a:t>
            </a:r>
            <a:r>
              <a:rPr lang="en-GB" sz="3200" dirty="0">
                <a:solidFill>
                  <a:srgbClr val="FF0000"/>
                </a:solidFill>
              </a:rPr>
              <a:t>]</a:t>
            </a:r>
          </a:p>
          <a:p>
            <a:endParaRPr lang="en-GB" sz="1600" dirty="0"/>
          </a:p>
          <a:p>
            <a:r>
              <a:rPr lang="en-GB" sz="3200" dirty="0" smtClean="0">
                <a:solidFill>
                  <a:srgbClr val="7030A0"/>
                </a:solidFill>
              </a:rPr>
              <a:t>    </a:t>
            </a:r>
            <a:r>
              <a:rPr lang="en-GB" sz="3200" dirty="0">
                <a:solidFill>
                  <a:srgbClr val="7030A0"/>
                </a:solidFill>
              </a:rPr>
              <a:t>"main" </a:t>
            </a:r>
            <a:r>
              <a:rPr lang="en-GB" sz="3200" dirty="0"/>
              <a:t>&lt;.&gt; exe </a:t>
            </a:r>
            <a:r>
              <a:rPr lang="en-GB" sz="3200" dirty="0" smtClean="0"/>
              <a:t>%&gt; </a:t>
            </a:r>
            <a:r>
              <a:rPr lang="en-GB" sz="3200" dirty="0">
                <a:solidFill>
                  <a:srgbClr val="FF0000"/>
                </a:solidFill>
              </a:rPr>
              <a:t>\</a:t>
            </a:r>
            <a:r>
              <a:rPr lang="en-GB" sz="3200" dirty="0"/>
              <a:t>out </a:t>
            </a:r>
            <a:r>
              <a:rPr lang="en-GB" sz="3200" dirty="0">
                <a:solidFill>
                  <a:srgbClr val="FF0000"/>
                </a:solidFill>
              </a:rPr>
              <a:t>-&gt;</a:t>
            </a:r>
            <a:r>
              <a:rPr lang="en-GB" sz="3200" dirty="0"/>
              <a:t> </a:t>
            </a:r>
            <a:r>
              <a:rPr lang="en-GB" sz="3200" dirty="0">
                <a:solidFill>
                  <a:srgbClr val="0070C0"/>
                </a:solidFill>
              </a:rPr>
              <a:t>do</a:t>
            </a:r>
          </a:p>
          <a:p>
            <a:r>
              <a:rPr lang="en-GB" sz="3200" dirty="0"/>
              <a:t>        need </a:t>
            </a:r>
            <a:r>
              <a:rPr lang="en-GB" sz="3200" dirty="0">
                <a:solidFill>
                  <a:srgbClr val="FF0000"/>
                </a:solidFill>
              </a:rPr>
              <a:t>[</a:t>
            </a:r>
            <a:r>
              <a:rPr lang="en-GB" sz="3200" dirty="0">
                <a:solidFill>
                  <a:srgbClr val="7030A0"/>
                </a:solidFill>
              </a:rPr>
              <a:t>"</a:t>
            </a:r>
            <a:r>
              <a:rPr lang="en-GB" sz="3200" dirty="0" err="1">
                <a:solidFill>
                  <a:srgbClr val="7030A0"/>
                </a:solidFill>
              </a:rPr>
              <a:t>main.o</a:t>
            </a:r>
            <a:r>
              <a:rPr lang="en-GB" sz="3200" dirty="0">
                <a:solidFill>
                  <a:srgbClr val="7030A0"/>
                </a:solidFill>
              </a:rPr>
              <a:t>"</a:t>
            </a:r>
            <a:r>
              <a:rPr lang="en-GB" sz="3200" dirty="0">
                <a:solidFill>
                  <a:srgbClr val="FF0000"/>
                </a:solidFill>
              </a:rPr>
              <a:t>]</a:t>
            </a:r>
          </a:p>
          <a:p>
            <a:r>
              <a:rPr lang="en-GB" sz="3200" dirty="0"/>
              <a:t>        </a:t>
            </a:r>
            <a:r>
              <a:rPr lang="en-GB" sz="3200" dirty="0" err="1"/>
              <a:t>cmd</a:t>
            </a:r>
            <a:r>
              <a:rPr lang="en-GB" sz="3200" dirty="0"/>
              <a:t> </a:t>
            </a:r>
            <a:r>
              <a:rPr lang="en-GB" sz="3200" dirty="0">
                <a:solidFill>
                  <a:srgbClr val="7030A0"/>
                </a:solidFill>
              </a:rPr>
              <a:t>"</a:t>
            </a:r>
            <a:r>
              <a:rPr lang="en-GB" sz="3200" dirty="0" err="1">
                <a:solidFill>
                  <a:srgbClr val="7030A0"/>
                </a:solidFill>
              </a:rPr>
              <a:t>gcc</a:t>
            </a:r>
            <a:r>
              <a:rPr lang="en-GB" sz="3200" dirty="0">
                <a:solidFill>
                  <a:srgbClr val="7030A0"/>
                </a:solidFill>
              </a:rPr>
              <a:t> </a:t>
            </a:r>
            <a:r>
              <a:rPr lang="en-GB" sz="3200" dirty="0" err="1">
                <a:solidFill>
                  <a:srgbClr val="7030A0"/>
                </a:solidFill>
              </a:rPr>
              <a:t>main.o</a:t>
            </a:r>
            <a:r>
              <a:rPr lang="en-GB" sz="3200" dirty="0">
                <a:solidFill>
                  <a:srgbClr val="7030A0"/>
                </a:solidFill>
              </a:rPr>
              <a:t> -o main" </a:t>
            </a:r>
          </a:p>
          <a:p>
            <a:endParaRPr lang="en-GB" sz="1600" dirty="0"/>
          </a:p>
          <a:p>
            <a:r>
              <a:rPr lang="en-GB" sz="3200" dirty="0">
                <a:solidFill>
                  <a:srgbClr val="7030A0"/>
                </a:solidFill>
              </a:rPr>
              <a:t>    "</a:t>
            </a:r>
            <a:r>
              <a:rPr lang="en-GB" sz="3200" dirty="0" err="1">
                <a:solidFill>
                  <a:srgbClr val="7030A0"/>
                </a:solidFill>
              </a:rPr>
              <a:t>main.o</a:t>
            </a:r>
            <a:r>
              <a:rPr lang="en-GB" sz="3200" dirty="0">
                <a:solidFill>
                  <a:srgbClr val="7030A0"/>
                </a:solidFill>
              </a:rPr>
              <a:t>" </a:t>
            </a:r>
            <a:r>
              <a:rPr lang="en-GB" sz="3200" dirty="0" smtClean="0"/>
              <a:t>%&gt;</a:t>
            </a:r>
            <a:r>
              <a:rPr lang="en-GB" sz="3200" dirty="0" smtClean="0">
                <a:solidFill>
                  <a:srgbClr val="FF0000"/>
                </a:solidFill>
              </a:rPr>
              <a:t> </a:t>
            </a:r>
            <a:r>
              <a:rPr lang="en-GB" sz="3200" dirty="0">
                <a:solidFill>
                  <a:srgbClr val="FF0000"/>
                </a:solidFill>
              </a:rPr>
              <a:t>\</a:t>
            </a:r>
            <a:r>
              <a:rPr lang="en-GB" sz="3200" dirty="0"/>
              <a:t>out </a:t>
            </a:r>
            <a:r>
              <a:rPr lang="en-GB" sz="3200" dirty="0">
                <a:solidFill>
                  <a:srgbClr val="FF0000"/>
                </a:solidFill>
              </a:rPr>
              <a:t>-&gt;</a:t>
            </a:r>
            <a:r>
              <a:rPr lang="en-GB" sz="3200" dirty="0"/>
              <a:t> </a:t>
            </a:r>
            <a:r>
              <a:rPr lang="en-GB" sz="3200" dirty="0">
                <a:solidFill>
                  <a:srgbClr val="0070C0"/>
                </a:solidFill>
              </a:rPr>
              <a:t>do</a:t>
            </a:r>
          </a:p>
          <a:p>
            <a:r>
              <a:rPr lang="en-GB" sz="3200" dirty="0"/>
              <a:t>         </a:t>
            </a:r>
            <a:r>
              <a:rPr lang="en-GB" sz="3200" dirty="0" err="1"/>
              <a:t>Stdout</a:t>
            </a:r>
            <a:r>
              <a:rPr lang="en-GB" sz="3200" dirty="0"/>
              <a:t> s </a:t>
            </a:r>
            <a:r>
              <a:rPr lang="en-GB" sz="3200" dirty="0">
                <a:solidFill>
                  <a:srgbClr val="FF0000"/>
                </a:solidFill>
              </a:rPr>
              <a:t>&lt;-</a:t>
            </a:r>
            <a:r>
              <a:rPr lang="en-GB" sz="3200" dirty="0"/>
              <a:t> </a:t>
            </a:r>
            <a:r>
              <a:rPr lang="en-GB" sz="3200" dirty="0" err="1"/>
              <a:t>cmd</a:t>
            </a:r>
            <a:r>
              <a:rPr lang="en-GB" sz="3200" dirty="0"/>
              <a:t> </a:t>
            </a:r>
            <a:r>
              <a:rPr lang="en-GB" sz="3200" dirty="0">
                <a:solidFill>
                  <a:srgbClr val="7030A0"/>
                </a:solidFill>
              </a:rPr>
              <a:t>"</a:t>
            </a:r>
            <a:r>
              <a:rPr lang="en-GB" sz="3200" dirty="0" err="1">
                <a:solidFill>
                  <a:srgbClr val="7030A0"/>
                </a:solidFill>
              </a:rPr>
              <a:t>gcc</a:t>
            </a:r>
            <a:r>
              <a:rPr lang="en-GB" sz="3200" dirty="0">
                <a:solidFill>
                  <a:srgbClr val="7030A0"/>
                </a:solidFill>
              </a:rPr>
              <a:t> -c -MM </a:t>
            </a:r>
            <a:r>
              <a:rPr lang="en-GB" sz="3200" dirty="0" err="1">
                <a:solidFill>
                  <a:srgbClr val="7030A0"/>
                </a:solidFill>
              </a:rPr>
              <a:t>main.c</a:t>
            </a:r>
            <a:r>
              <a:rPr lang="en-GB" sz="3200" dirty="0">
                <a:solidFill>
                  <a:srgbClr val="7030A0"/>
                </a:solidFill>
              </a:rPr>
              <a:t>"</a:t>
            </a:r>
          </a:p>
          <a:p>
            <a:r>
              <a:rPr lang="en-GB" sz="3200" dirty="0"/>
              <a:t>         need $ </a:t>
            </a:r>
            <a:r>
              <a:rPr lang="en-GB" sz="3200" dirty="0" err="1"/>
              <a:t>concatMap</a:t>
            </a:r>
            <a:r>
              <a:rPr lang="en-GB" sz="3200" dirty="0"/>
              <a:t> </a:t>
            </a:r>
            <a:r>
              <a:rPr lang="en-GB" sz="3200" dirty="0" err="1"/>
              <a:t>snd</a:t>
            </a:r>
            <a:r>
              <a:rPr lang="en-GB" sz="3200" dirty="0"/>
              <a:t> $ </a:t>
            </a:r>
            <a:r>
              <a:rPr lang="en-GB" sz="3200" dirty="0" err="1"/>
              <a:t>parseMakefile</a:t>
            </a:r>
            <a:r>
              <a:rPr lang="en-GB" sz="3200" dirty="0"/>
              <a:t> </a:t>
            </a:r>
            <a:r>
              <a:rPr lang="en-GB" sz="3200" dirty="0" smtClean="0"/>
              <a:t>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60113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“perfect” build system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bunch of wants</a:t>
            </a:r>
          </a:p>
          <a:p>
            <a:pPr lvl="1"/>
            <a:r>
              <a:rPr lang="en-GB" dirty="0" smtClean="0"/>
              <a:t>Each thing that goes in the release</a:t>
            </a:r>
          </a:p>
          <a:p>
            <a:r>
              <a:rPr lang="en-GB" dirty="0" smtClean="0"/>
              <a:t>A bunch of rules</a:t>
            </a:r>
          </a:p>
          <a:p>
            <a:pPr lvl="1"/>
            <a:r>
              <a:rPr lang="en-GB" dirty="0" smtClean="0"/>
              <a:t>Simple pattern</a:t>
            </a:r>
          </a:p>
          <a:p>
            <a:pPr lvl="1"/>
            <a:r>
              <a:rPr lang="en-GB" dirty="0" smtClean="0"/>
              <a:t>A bunch of need, a bit of Haskell</a:t>
            </a:r>
          </a:p>
          <a:p>
            <a:pPr lvl="1"/>
            <a:r>
              <a:rPr lang="en-GB" dirty="0" smtClean="0"/>
              <a:t>A single command line (occasionally two)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831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Your thoughts</a:t>
            </a:r>
            <a:endParaRPr lang="en-GB" dirty="0"/>
          </a:p>
        </p:txBody>
      </p:sp>
      <p:sp>
        <p:nvSpPr>
          <p:cNvPr id="5" name="Rounded Rectangle 4"/>
          <p:cNvSpPr/>
          <p:nvPr/>
        </p:nvSpPr>
        <p:spPr>
          <a:xfrm>
            <a:off x="604376" y="1556792"/>
            <a:ext cx="2304256" cy="122413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 smtClean="0">
                <a:solidFill>
                  <a:schemeClr val="accent1">
                    <a:lumMod val="50000"/>
                  </a:schemeClr>
                </a:solidFill>
              </a:rPr>
              <a:t>What goes in a release</a:t>
            </a:r>
            <a:endParaRPr lang="en-GB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419872" y="3140968"/>
            <a:ext cx="2304256" cy="122413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 smtClean="0">
                <a:solidFill>
                  <a:schemeClr val="accent1">
                    <a:lumMod val="50000"/>
                  </a:schemeClr>
                </a:solidFill>
              </a:rPr>
              <a:t>What is the command </a:t>
            </a:r>
            <a:endParaRPr lang="en-GB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228184" y="4725144"/>
            <a:ext cx="2304256" cy="122413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 smtClean="0">
                <a:solidFill>
                  <a:schemeClr val="accent1">
                    <a:lumMod val="50000"/>
                  </a:schemeClr>
                </a:solidFill>
              </a:rPr>
              <a:t>What it depends on</a:t>
            </a:r>
            <a:endParaRPr lang="en-GB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908632" y="2780928"/>
            <a:ext cx="465189" cy="3338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716944" y="4365104"/>
            <a:ext cx="465189" cy="3338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Arc 19"/>
          <p:cNvSpPr/>
          <p:nvPr/>
        </p:nvSpPr>
        <p:spPr>
          <a:xfrm>
            <a:off x="5229747" y="2934733"/>
            <a:ext cx="3590725" cy="2222459"/>
          </a:xfrm>
          <a:prstGeom prst="arc">
            <a:avLst>
              <a:gd name="adj1" fmla="val 12970598"/>
              <a:gd name="adj2" fmla="val 1218894"/>
            </a:avLst>
          </a:prstGeom>
          <a:ln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563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/>
          <p:cNvSpPr/>
          <p:nvPr/>
        </p:nvSpPr>
        <p:spPr>
          <a:xfrm>
            <a:off x="0" y="0"/>
            <a:ext cx="3491880" cy="86409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 smtClean="0">
                <a:solidFill>
                  <a:schemeClr val="accent3">
                    <a:lumMod val="50000"/>
                  </a:schemeClr>
                </a:solidFill>
              </a:rPr>
              <a:t>File patterns</a:t>
            </a:r>
            <a:endParaRPr lang="en-GB" sz="40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82372" y="75104"/>
            <a:ext cx="17348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 smtClean="0"/>
              <a:t>Any file</a:t>
            </a:r>
            <a:endParaRPr lang="en-GB" sz="4000" dirty="0"/>
          </a:p>
        </p:txBody>
      </p:sp>
      <p:sp>
        <p:nvSpPr>
          <p:cNvPr id="11" name="TextBox 10"/>
          <p:cNvSpPr txBox="1"/>
          <p:nvPr/>
        </p:nvSpPr>
        <p:spPr>
          <a:xfrm>
            <a:off x="853226" y="2397949"/>
            <a:ext cx="7437549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>
                <a:solidFill>
                  <a:srgbClr val="7030A0"/>
                </a:solidFill>
              </a:rPr>
              <a:t>"*.</a:t>
            </a:r>
            <a:r>
              <a:rPr lang="en-GB" sz="3200" dirty="0">
                <a:solidFill>
                  <a:srgbClr val="7030A0"/>
                </a:solidFill>
              </a:rPr>
              <a:t>o" </a:t>
            </a:r>
            <a:r>
              <a:rPr lang="en-GB" sz="3200" dirty="0" smtClean="0"/>
              <a:t>%&gt; </a:t>
            </a:r>
            <a:r>
              <a:rPr lang="en-GB" sz="3200" dirty="0">
                <a:solidFill>
                  <a:srgbClr val="FF0000"/>
                </a:solidFill>
              </a:rPr>
              <a:t>\</a:t>
            </a:r>
            <a:r>
              <a:rPr lang="en-GB" sz="3200" dirty="0"/>
              <a:t>out </a:t>
            </a:r>
            <a:r>
              <a:rPr lang="en-GB" sz="3200" dirty="0">
                <a:solidFill>
                  <a:srgbClr val="FF0000"/>
                </a:solidFill>
              </a:rPr>
              <a:t>-&gt;</a:t>
            </a:r>
            <a:r>
              <a:rPr lang="en-GB" sz="3200" dirty="0"/>
              <a:t> </a:t>
            </a:r>
            <a:r>
              <a:rPr lang="en-GB" sz="3200" dirty="0">
                <a:solidFill>
                  <a:srgbClr val="0070C0"/>
                </a:solidFill>
              </a:rPr>
              <a:t>do</a:t>
            </a:r>
          </a:p>
          <a:p>
            <a:r>
              <a:rPr lang="en-GB" sz="3200" dirty="0" smtClean="0"/>
              <a:t>     </a:t>
            </a:r>
            <a:r>
              <a:rPr lang="en-GB" sz="3200" dirty="0">
                <a:solidFill>
                  <a:srgbClr val="0070C0"/>
                </a:solidFill>
              </a:rPr>
              <a:t>let</a:t>
            </a:r>
            <a:r>
              <a:rPr lang="en-GB" sz="3200" dirty="0"/>
              <a:t> </a:t>
            </a:r>
            <a:r>
              <a:rPr lang="en-GB" sz="3200" dirty="0" err="1"/>
              <a:t>src</a:t>
            </a:r>
            <a:r>
              <a:rPr lang="en-GB" sz="3200" dirty="0"/>
              <a:t> </a:t>
            </a:r>
            <a:r>
              <a:rPr lang="en-GB" sz="3200" dirty="0">
                <a:solidFill>
                  <a:srgbClr val="FF0000"/>
                </a:solidFill>
              </a:rPr>
              <a:t>=</a:t>
            </a:r>
            <a:r>
              <a:rPr lang="en-GB" sz="3200" dirty="0"/>
              <a:t> out -&lt;.&gt; </a:t>
            </a:r>
            <a:r>
              <a:rPr lang="en-GB" sz="3200" dirty="0">
                <a:solidFill>
                  <a:srgbClr val="7030A0"/>
                </a:solidFill>
              </a:rPr>
              <a:t>"</a:t>
            </a:r>
            <a:r>
              <a:rPr lang="en-GB" sz="3200" dirty="0" smtClean="0">
                <a:solidFill>
                  <a:srgbClr val="7030A0"/>
                </a:solidFill>
              </a:rPr>
              <a:t>c"</a:t>
            </a:r>
          </a:p>
          <a:p>
            <a:r>
              <a:rPr lang="en-GB" sz="3200" dirty="0" smtClean="0"/>
              <a:t>     </a:t>
            </a:r>
            <a:r>
              <a:rPr lang="en-GB" sz="3200" dirty="0" err="1" smtClean="0"/>
              <a:t>Stdout</a:t>
            </a:r>
            <a:r>
              <a:rPr lang="en-GB" sz="3200" dirty="0" smtClean="0"/>
              <a:t> </a:t>
            </a:r>
            <a:r>
              <a:rPr lang="en-GB" sz="3200" dirty="0"/>
              <a:t>s </a:t>
            </a:r>
            <a:r>
              <a:rPr lang="en-GB" sz="3200" dirty="0">
                <a:solidFill>
                  <a:srgbClr val="FF0000"/>
                </a:solidFill>
              </a:rPr>
              <a:t>&lt;- </a:t>
            </a:r>
            <a:r>
              <a:rPr lang="en-GB" sz="3200" dirty="0" err="1"/>
              <a:t>cmd</a:t>
            </a:r>
            <a:r>
              <a:rPr lang="en-GB" sz="3200" dirty="0"/>
              <a:t> </a:t>
            </a:r>
            <a:r>
              <a:rPr lang="en-GB" sz="3200" dirty="0">
                <a:solidFill>
                  <a:srgbClr val="7030A0"/>
                </a:solidFill>
              </a:rPr>
              <a:t>"</a:t>
            </a:r>
            <a:r>
              <a:rPr lang="en-GB" sz="3200" dirty="0" err="1">
                <a:solidFill>
                  <a:srgbClr val="7030A0"/>
                </a:solidFill>
              </a:rPr>
              <a:t>gcc</a:t>
            </a:r>
            <a:r>
              <a:rPr lang="en-GB" sz="3200" dirty="0">
                <a:solidFill>
                  <a:srgbClr val="7030A0"/>
                </a:solidFill>
              </a:rPr>
              <a:t> -c </a:t>
            </a:r>
            <a:r>
              <a:rPr lang="en-GB" sz="3200" dirty="0" smtClean="0">
                <a:solidFill>
                  <a:srgbClr val="7030A0"/>
                </a:solidFill>
              </a:rPr>
              <a:t>-</a:t>
            </a:r>
            <a:r>
              <a:rPr lang="en-GB" sz="3200" dirty="0">
                <a:solidFill>
                  <a:srgbClr val="7030A0"/>
                </a:solidFill>
              </a:rPr>
              <a:t>M</a:t>
            </a:r>
            <a:r>
              <a:rPr lang="en-GB" sz="3200" dirty="0" smtClean="0">
                <a:solidFill>
                  <a:srgbClr val="7030A0"/>
                </a:solidFill>
              </a:rPr>
              <a:t>M</a:t>
            </a:r>
            <a:r>
              <a:rPr lang="en-GB" sz="3200" dirty="0">
                <a:solidFill>
                  <a:srgbClr val="7030A0"/>
                </a:solidFill>
              </a:rPr>
              <a:t>" </a:t>
            </a:r>
            <a:r>
              <a:rPr lang="en-GB" sz="3200" dirty="0">
                <a:solidFill>
                  <a:srgbClr val="FF0000"/>
                </a:solidFill>
              </a:rPr>
              <a:t>[</a:t>
            </a:r>
            <a:r>
              <a:rPr lang="en-GB" sz="3200" dirty="0" err="1"/>
              <a:t>src</a:t>
            </a:r>
            <a:r>
              <a:rPr lang="en-GB" sz="3200" dirty="0">
                <a:solidFill>
                  <a:srgbClr val="FF0000"/>
                </a:solidFill>
              </a:rPr>
              <a:t>]</a:t>
            </a:r>
          </a:p>
          <a:p>
            <a:r>
              <a:rPr lang="en-GB" sz="3200" dirty="0" smtClean="0"/>
              <a:t>     </a:t>
            </a:r>
            <a:r>
              <a:rPr lang="en-GB" sz="3200" dirty="0"/>
              <a:t>need $ </a:t>
            </a:r>
            <a:r>
              <a:rPr lang="en-GB" sz="3200" dirty="0" err="1"/>
              <a:t>concatMap</a:t>
            </a:r>
            <a:r>
              <a:rPr lang="en-GB" sz="3200" dirty="0"/>
              <a:t> </a:t>
            </a:r>
            <a:r>
              <a:rPr lang="en-GB" sz="3200" dirty="0" err="1"/>
              <a:t>snd</a:t>
            </a:r>
            <a:r>
              <a:rPr lang="en-GB" sz="3200" dirty="0"/>
              <a:t> $ </a:t>
            </a:r>
            <a:r>
              <a:rPr lang="en-GB" sz="3200" dirty="0" err="1"/>
              <a:t>parseMakefile</a:t>
            </a:r>
            <a:r>
              <a:rPr lang="en-GB" sz="3200" dirty="0"/>
              <a:t> 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5589240"/>
            <a:ext cx="6400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i="1" dirty="0" smtClean="0"/>
              <a:t>Why do we use </a:t>
            </a:r>
            <a:r>
              <a:rPr lang="en-GB" sz="3600" i="1" dirty="0" smtClean="0">
                <a:solidFill>
                  <a:srgbClr val="FF0000"/>
                </a:solidFill>
              </a:rPr>
              <a:t>[</a:t>
            </a:r>
            <a:r>
              <a:rPr lang="en-GB" sz="3600" i="1" dirty="0" err="1" smtClean="0"/>
              <a:t>src</a:t>
            </a:r>
            <a:r>
              <a:rPr lang="en-GB" sz="3600" i="1" dirty="0" smtClean="0">
                <a:solidFill>
                  <a:srgbClr val="FF0000"/>
                </a:solidFill>
              </a:rPr>
              <a:t>]</a:t>
            </a:r>
            <a:r>
              <a:rPr lang="en-GB" sz="3600" i="1" dirty="0" smtClean="0"/>
              <a:t>, not just </a:t>
            </a:r>
            <a:r>
              <a:rPr lang="en-GB" sz="3600" i="1" dirty="0" err="1" smtClean="0"/>
              <a:t>src</a:t>
            </a:r>
            <a:r>
              <a:rPr lang="en-GB" sz="3600" i="1" dirty="0" smtClean="0"/>
              <a:t>?</a:t>
            </a:r>
            <a:endParaRPr lang="en-GB" sz="3600" i="1" dirty="0"/>
          </a:p>
        </p:txBody>
      </p:sp>
    </p:spTree>
    <p:extLst>
      <p:ext uri="{BB962C8B-B14F-4D97-AF65-F5344CB8AC3E}">
        <p14:creationId xmlns:p14="http://schemas.microsoft.com/office/powerpoint/2010/main" val="238369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/>
          <p:cNvSpPr/>
          <p:nvPr/>
        </p:nvSpPr>
        <p:spPr>
          <a:xfrm>
            <a:off x="0" y="0"/>
            <a:ext cx="3491880" cy="86409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accent3">
                    <a:lumMod val="50000"/>
                  </a:schemeClr>
                </a:solidFill>
              </a:rPr>
              <a:t>File patterns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82372" y="75104"/>
            <a:ext cx="3578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 smtClean="0"/>
              <a:t>Source to object</a:t>
            </a:r>
            <a:endParaRPr lang="en-GB" sz="4000" dirty="0"/>
          </a:p>
        </p:txBody>
      </p:sp>
      <p:sp>
        <p:nvSpPr>
          <p:cNvPr id="11" name="TextBox 10"/>
          <p:cNvSpPr txBox="1"/>
          <p:nvPr/>
        </p:nvSpPr>
        <p:spPr>
          <a:xfrm>
            <a:off x="511145" y="2397949"/>
            <a:ext cx="8121711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>
                <a:solidFill>
                  <a:srgbClr val="7030A0"/>
                </a:solidFill>
              </a:rPr>
              <a:t>"</a:t>
            </a:r>
            <a:r>
              <a:rPr lang="en-GB" sz="3200" dirty="0" err="1">
                <a:solidFill>
                  <a:srgbClr val="7030A0"/>
                </a:solidFill>
              </a:rPr>
              <a:t>obj</a:t>
            </a:r>
            <a:r>
              <a:rPr lang="en-GB" sz="3200" dirty="0">
                <a:solidFill>
                  <a:srgbClr val="7030A0"/>
                </a:solidFill>
              </a:rPr>
              <a:t>//*.o" </a:t>
            </a:r>
            <a:r>
              <a:rPr lang="en-GB" sz="3200" dirty="0" smtClean="0"/>
              <a:t>%&gt; </a:t>
            </a:r>
            <a:r>
              <a:rPr lang="en-GB" sz="3200" dirty="0">
                <a:solidFill>
                  <a:srgbClr val="FF0000"/>
                </a:solidFill>
              </a:rPr>
              <a:t>\</a:t>
            </a:r>
            <a:r>
              <a:rPr lang="en-GB" sz="3200" dirty="0"/>
              <a:t>out </a:t>
            </a:r>
            <a:r>
              <a:rPr lang="en-GB" sz="3200" dirty="0">
                <a:solidFill>
                  <a:srgbClr val="FF0000"/>
                </a:solidFill>
              </a:rPr>
              <a:t>-&gt;</a:t>
            </a:r>
            <a:r>
              <a:rPr lang="en-GB" sz="3200" dirty="0"/>
              <a:t> </a:t>
            </a:r>
            <a:r>
              <a:rPr lang="en-GB" sz="3200" dirty="0">
                <a:solidFill>
                  <a:srgbClr val="0070C0"/>
                </a:solidFill>
              </a:rPr>
              <a:t>do</a:t>
            </a:r>
          </a:p>
          <a:p>
            <a:r>
              <a:rPr lang="en-GB" sz="3200" dirty="0" smtClean="0"/>
              <a:t>     </a:t>
            </a:r>
            <a:r>
              <a:rPr lang="en-GB" sz="3200" dirty="0">
                <a:solidFill>
                  <a:srgbClr val="0070C0"/>
                </a:solidFill>
              </a:rPr>
              <a:t>let</a:t>
            </a:r>
            <a:r>
              <a:rPr lang="en-GB" sz="3200" dirty="0"/>
              <a:t> </a:t>
            </a:r>
            <a:r>
              <a:rPr lang="en-GB" sz="3200" dirty="0" err="1"/>
              <a:t>src</a:t>
            </a:r>
            <a:r>
              <a:rPr lang="en-GB" sz="3200" dirty="0"/>
              <a:t> </a:t>
            </a:r>
            <a:r>
              <a:rPr lang="en-GB" sz="3200" dirty="0">
                <a:solidFill>
                  <a:srgbClr val="FF0000"/>
                </a:solidFill>
              </a:rPr>
              <a:t>= </a:t>
            </a:r>
            <a:r>
              <a:rPr lang="en-GB" sz="3200" dirty="0">
                <a:solidFill>
                  <a:srgbClr val="7030A0"/>
                </a:solidFill>
              </a:rPr>
              <a:t>"</a:t>
            </a:r>
            <a:r>
              <a:rPr lang="en-GB" sz="3200" dirty="0" err="1">
                <a:solidFill>
                  <a:srgbClr val="7030A0"/>
                </a:solidFill>
              </a:rPr>
              <a:t>src</a:t>
            </a:r>
            <a:r>
              <a:rPr lang="en-GB" sz="3200" dirty="0">
                <a:solidFill>
                  <a:srgbClr val="7030A0"/>
                </a:solidFill>
              </a:rPr>
              <a:t>" </a:t>
            </a:r>
            <a:r>
              <a:rPr lang="en-GB" sz="3200" dirty="0"/>
              <a:t>&lt;/&gt; dropDirectory1 out -&lt;.&gt; </a:t>
            </a:r>
            <a:r>
              <a:rPr lang="en-GB" sz="3200" dirty="0">
                <a:solidFill>
                  <a:srgbClr val="7030A0"/>
                </a:solidFill>
              </a:rPr>
              <a:t>"c"</a:t>
            </a:r>
          </a:p>
          <a:p>
            <a:r>
              <a:rPr lang="en-GB" sz="3200" dirty="0" smtClean="0"/>
              <a:t>     </a:t>
            </a:r>
            <a:r>
              <a:rPr lang="en-GB" sz="3200" dirty="0" err="1"/>
              <a:t>Stdout</a:t>
            </a:r>
            <a:r>
              <a:rPr lang="en-GB" sz="3200" dirty="0"/>
              <a:t> s </a:t>
            </a:r>
            <a:r>
              <a:rPr lang="en-GB" sz="3200" dirty="0">
                <a:solidFill>
                  <a:srgbClr val="FF0000"/>
                </a:solidFill>
              </a:rPr>
              <a:t>&lt;- </a:t>
            </a:r>
            <a:r>
              <a:rPr lang="en-GB" sz="3200" dirty="0" err="1"/>
              <a:t>cmd</a:t>
            </a:r>
            <a:r>
              <a:rPr lang="en-GB" sz="3200" dirty="0"/>
              <a:t> </a:t>
            </a:r>
            <a:r>
              <a:rPr lang="en-GB" sz="3200" dirty="0">
                <a:solidFill>
                  <a:srgbClr val="7030A0"/>
                </a:solidFill>
              </a:rPr>
              <a:t>"</a:t>
            </a:r>
            <a:r>
              <a:rPr lang="en-GB" sz="3200" dirty="0" err="1">
                <a:solidFill>
                  <a:srgbClr val="7030A0"/>
                </a:solidFill>
              </a:rPr>
              <a:t>gcc</a:t>
            </a:r>
            <a:r>
              <a:rPr lang="en-GB" sz="3200" dirty="0">
                <a:solidFill>
                  <a:srgbClr val="7030A0"/>
                </a:solidFill>
              </a:rPr>
              <a:t> -c </a:t>
            </a:r>
            <a:r>
              <a:rPr lang="en-GB" sz="3200" dirty="0" smtClean="0">
                <a:solidFill>
                  <a:srgbClr val="7030A0"/>
                </a:solidFill>
              </a:rPr>
              <a:t>-MM</a:t>
            </a:r>
            <a:r>
              <a:rPr lang="en-GB" sz="3200" dirty="0">
                <a:solidFill>
                  <a:srgbClr val="7030A0"/>
                </a:solidFill>
              </a:rPr>
              <a:t>"</a:t>
            </a:r>
            <a:r>
              <a:rPr lang="en-GB" sz="3200" dirty="0">
                <a:solidFill>
                  <a:srgbClr val="FF0000"/>
                </a:solidFill>
              </a:rPr>
              <a:t> [</a:t>
            </a:r>
            <a:r>
              <a:rPr lang="en-GB" sz="3200" dirty="0" err="1"/>
              <a:t>src</a:t>
            </a:r>
            <a:r>
              <a:rPr lang="en-GB" sz="3200" dirty="0" smtClean="0">
                <a:solidFill>
                  <a:srgbClr val="FF0000"/>
                </a:solidFill>
              </a:rPr>
              <a:t>] </a:t>
            </a:r>
            <a:r>
              <a:rPr lang="en-GB" sz="3200" dirty="0" smtClean="0">
                <a:solidFill>
                  <a:srgbClr val="7030A0"/>
                </a:solidFill>
              </a:rPr>
              <a:t>"</a:t>
            </a:r>
            <a:r>
              <a:rPr lang="en-GB" sz="3200" dirty="0" smtClean="0">
                <a:solidFill>
                  <a:srgbClr val="7030A0"/>
                </a:solidFill>
              </a:rPr>
              <a:t>-o"</a:t>
            </a:r>
            <a:r>
              <a:rPr lang="en-GB" sz="3200" dirty="0" smtClean="0">
                <a:solidFill>
                  <a:srgbClr val="FF0000"/>
                </a:solidFill>
              </a:rPr>
              <a:t> [</a:t>
            </a:r>
            <a:r>
              <a:rPr lang="en-GB" sz="3200" dirty="0" smtClean="0"/>
              <a:t>out</a:t>
            </a:r>
            <a:r>
              <a:rPr lang="en-GB" sz="3200" dirty="0" smtClean="0">
                <a:solidFill>
                  <a:srgbClr val="FF0000"/>
                </a:solidFill>
              </a:rPr>
              <a:t>]</a:t>
            </a:r>
            <a:endParaRPr lang="en-GB" sz="3200" dirty="0">
              <a:solidFill>
                <a:srgbClr val="FF0000"/>
              </a:solidFill>
            </a:endParaRPr>
          </a:p>
          <a:p>
            <a:r>
              <a:rPr lang="en-GB" sz="3200" dirty="0" smtClean="0"/>
              <a:t>     </a:t>
            </a:r>
            <a:r>
              <a:rPr lang="en-GB" sz="3200" dirty="0"/>
              <a:t>need $ </a:t>
            </a:r>
            <a:r>
              <a:rPr lang="en-GB" sz="3200" dirty="0" err="1"/>
              <a:t>concatMap</a:t>
            </a:r>
            <a:r>
              <a:rPr lang="en-GB" sz="3200" dirty="0"/>
              <a:t> </a:t>
            </a:r>
            <a:r>
              <a:rPr lang="en-GB" sz="3200" dirty="0" err="1"/>
              <a:t>snd</a:t>
            </a:r>
            <a:r>
              <a:rPr lang="en-GB" sz="3200" dirty="0"/>
              <a:t> $ </a:t>
            </a:r>
            <a:r>
              <a:rPr lang="en-GB" sz="3200" dirty="0" err="1"/>
              <a:t>parseMakefile</a:t>
            </a:r>
            <a:r>
              <a:rPr lang="en-GB" sz="3200" dirty="0"/>
              <a:t> 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5589240"/>
            <a:ext cx="75511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i="1" dirty="0" smtClean="0"/>
              <a:t>What if we want to do lower-case files?</a:t>
            </a:r>
            <a:endParaRPr lang="en-GB" sz="3600" i="1" dirty="0"/>
          </a:p>
        </p:txBody>
      </p:sp>
    </p:spTree>
    <p:extLst>
      <p:ext uri="{BB962C8B-B14F-4D97-AF65-F5344CB8AC3E}">
        <p14:creationId xmlns:p14="http://schemas.microsoft.com/office/powerpoint/2010/main" val="138224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/>
          <p:cNvSpPr/>
          <p:nvPr/>
        </p:nvSpPr>
        <p:spPr>
          <a:xfrm>
            <a:off x="0" y="0"/>
            <a:ext cx="3491880" cy="86409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accent3">
                    <a:lumMod val="50000"/>
                  </a:schemeClr>
                </a:solidFill>
              </a:rPr>
              <a:t>File patterns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82372" y="75104"/>
            <a:ext cx="39853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 smtClean="0"/>
              <a:t>Pattern predicates</a:t>
            </a:r>
            <a:endParaRPr lang="en-GB" sz="4000" dirty="0"/>
          </a:p>
        </p:txBody>
      </p:sp>
      <p:sp>
        <p:nvSpPr>
          <p:cNvPr id="11" name="TextBox 10"/>
          <p:cNvSpPr txBox="1"/>
          <p:nvPr/>
        </p:nvSpPr>
        <p:spPr>
          <a:xfrm>
            <a:off x="713765" y="2151728"/>
            <a:ext cx="771647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>
                <a:solidFill>
                  <a:srgbClr val="FF0000"/>
                </a:solidFill>
              </a:rPr>
              <a:t>(\</a:t>
            </a:r>
            <a:r>
              <a:rPr lang="en-GB" sz="3200" dirty="0"/>
              <a:t>x </a:t>
            </a:r>
            <a:r>
              <a:rPr lang="en-GB" sz="3200" dirty="0">
                <a:solidFill>
                  <a:srgbClr val="FF0000"/>
                </a:solidFill>
              </a:rPr>
              <a:t>-&gt;</a:t>
            </a:r>
            <a:r>
              <a:rPr lang="en-GB" sz="3200" dirty="0"/>
              <a:t> all </a:t>
            </a:r>
            <a:r>
              <a:rPr lang="en-GB" sz="3200" dirty="0" err="1"/>
              <a:t>isLower</a:t>
            </a:r>
            <a:r>
              <a:rPr lang="en-GB" sz="3200" dirty="0"/>
              <a:t> </a:t>
            </a:r>
            <a:r>
              <a:rPr lang="en-GB" sz="3200" dirty="0">
                <a:solidFill>
                  <a:srgbClr val="FF0000"/>
                </a:solidFill>
              </a:rPr>
              <a:t>(</a:t>
            </a:r>
            <a:r>
              <a:rPr lang="en-GB" sz="3200" dirty="0" err="1"/>
              <a:t>takeBaseName</a:t>
            </a:r>
            <a:r>
              <a:rPr lang="en-GB" sz="3200" dirty="0"/>
              <a:t> x</a:t>
            </a:r>
            <a:r>
              <a:rPr lang="en-GB" sz="3200" dirty="0">
                <a:solidFill>
                  <a:srgbClr val="FF0000"/>
                </a:solidFill>
              </a:rPr>
              <a:t>)</a:t>
            </a:r>
            <a:r>
              <a:rPr lang="en-GB" sz="3200" dirty="0"/>
              <a:t> &amp;&amp;</a:t>
            </a:r>
          </a:p>
          <a:p>
            <a:r>
              <a:rPr lang="en-GB" sz="3200" dirty="0" smtClean="0"/>
              <a:t>           </a:t>
            </a:r>
            <a:r>
              <a:rPr lang="en-GB" sz="3200" dirty="0">
                <a:solidFill>
                  <a:srgbClr val="7030A0"/>
                </a:solidFill>
              </a:rPr>
              <a:t>"*.o"</a:t>
            </a:r>
            <a:r>
              <a:rPr lang="en-GB" sz="3200" dirty="0"/>
              <a:t> ?== x</a:t>
            </a:r>
            <a:r>
              <a:rPr lang="en-GB" sz="3200" dirty="0">
                <a:solidFill>
                  <a:srgbClr val="FF0000"/>
                </a:solidFill>
              </a:rPr>
              <a:t>)</a:t>
            </a:r>
            <a:r>
              <a:rPr lang="en-GB" sz="3200" dirty="0"/>
              <a:t> ?&gt; </a:t>
            </a:r>
            <a:r>
              <a:rPr lang="en-GB" sz="3200" dirty="0">
                <a:solidFill>
                  <a:srgbClr val="FF0000"/>
                </a:solidFill>
              </a:rPr>
              <a:t>\</a:t>
            </a:r>
            <a:r>
              <a:rPr lang="en-GB" sz="3200" dirty="0"/>
              <a:t>out </a:t>
            </a:r>
            <a:r>
              <a:rPr lang="en-GB" sz="3200" dirty="0">
                <a:solidFill>
                  <a:srgbClr val="FF0000"/>
                </a:solidFill>
              </a:rPr>
              <a:t>-&gt;</a:t>
            </a:r>
            <a:r>
              <a:rPr lang="en-GB" sz="3200" dirty="0"/>
              <a:t> </a:t>
            </a:r>
            <a:r>
              <a:rPr lang="en-GB" sz="3200" dirty="0">
                <a:solidFill>
                  <a:srgbClr val="0070C0"/>
                </a:solidFill>
              </a:rPr>
              <a:t>do</a:t>
            </a:r>
          </a:p>
          <a:p>
            <a:r>
              <a:rPr lang="en-GB" sz="3200" dirty="0"/>
              <a:t> </a:t>
            </a:r>
            <a:r>
              <a:rPr lang="en-GB" sz="3200" dirty="0" smtClean="0"/>
              <a:t>    </a:t>
            </a:r>
            <a:r>
              <a:rPr lang="en-GB" sz="3200" dirty="0">
                <a:solidFill>
                  <a:srgbClr val="0070C0"/>
                </a:solidFill>
              </a:rPr>
              <a:t>let</a:t>
            </a:r>
            <a:r>
              <a:rPr lang="en-GB" sz="3200" dirty="0"/>
              <a:t> </a:t>
            </a:r>
            <a:r>
              <a:rPr lang="en-GB" sz="3200" dirty="0" err="1"/>
              <a:t>src</a:t>
            </a:r>
            <a:r>
              <a:rPr lang="en-GB" sz="3200" dirty="0"/>
              <a:t> </a:t>
            </a:r>
            <a:r>
              <a:rPr lang="en-GB" sz="3200" dirty="0">
                <a:solidFill>
                  <a:srgbClr val="FF0000"/>
                </a:solidFill>
              </a:rPr>
              <a:t>=</a:t>
            </a:r>
            <a:r>
              <a:rPr lang="en-GB" sz="3200" dirty="0"/>
              <a:t> out -&lt;.&gt; </a:t>
            </a:r>
            <a:r>
              <a:rPr lang="en-GB" sz="3200" dirty="0">
                <a:solidFill>
                  <a:srgbClr val="7030A0"/>
                </a:solidFill>
              </a:rPr>
              <a:t>"c"</a:t>
            </a:r>
          </a:p>
          <a:p>
            <a:r>
              <a:rPr lang="en-GB" sz="3200" dirty="0"/>
              <a:t> </a:t>
            </a:r>
            <a:r>
              <a:rPr lang="en-GB" sz="3200" dirty="0" smtClean="0"/>
              <a:t>    </a:t>
            </a:r>
            <a:r>
              <a:rPr lang="en-GB" sz="3200" dirty="0" err="1"/>
              <a:t>Stdout</a:t>
            </a:r>
            <a:r>
              <a:rPr lang="en-GB" sz="3200" dirty="0"/>
              <a:t> s </a:t>
            </a:r>
            <a:r>
              <a:rPr lang="en-GB" sz="3200" dirty="0">
                <a:solidFill>
                  <a:srgbClr val="FF0000"/>
                </a:solidFill>
              </a:rPr>
              <a:t>&lt;-</a:t>
            </a:r>
            <a:r>
              <a:rPr lang="en-GB" sz="3200" dirty="0"/>
              <a:t> </a:t>
            </a:r>
            <a:r>
              <a:rPr lang="en-GB" sz="3200" dirty="0" err="1"/>
              <a:t>cmd</a:t>
            </a:r>
            <a:r>
              <a:rPr lang="en-GB" sz="3200" dirty="0"/>
              <a:t> </a:t>
            </a:r>
            <a:r>
              <a:rPr lang="en-GB" sz="3200" dirty="0">
                <a:solidFill>
                  <a:srgbClr val="7030A0"/>
                </a:solidFill>
              </a:rPr>
              <a:t>"</a:t>
            </a:r>
            <a:r>
              <a:rPr lang="en-GB" sz="3200" dirty="0" err="1">
                <a:solidFill>
                  <a:srgbClr val="7030A0"/>
                </a:solidFill>
              </a:rPr>
              <a:t>gcc</a:t>
            </a:r>
            <a:r>
              <a:rPr lang="en-GB" sz="3200" dirty="0">
                <a:solidFill>
                  <a:srgbClr val="7030A0"/>
                </a:solidFill>
              </a:rPr>
              <a:t> -c </a:t>
            </a:r>
            <a:r>
              <a:rPr lang="en-GB" sz="3200" dirty="0" smtClean="0">
                <a:solidFill>
                  <a:srgbClr val="7030A0"/>
                </a:solidFill>
              </a:rPr>
              <a:t>-MM</a:t>
            </a:r>
            <a:r>
              <a:rPr lang="en-GB" sz="3200" dirty="0">
                <a:solidFill>
                  <a:srgbClr val="7030A0"/>
                </a:solidFill>
              </a:rPr>
              <a:t>" </a:t>
            </a:r>
            <a:r>
              <a:rPr lang="en-GB" sz="3200" dirty="0">
                <a:solidFill>
                  <a:srgbClr val="FF0000"/>
                </a:solidFill>
              </a:rPr>
              <a:t>[</a:t>
            </a:r>
            <a:r>
              <a:rPr lang="en-GB" sz="3200" dirty="0" err="1"/>
              <a:t>src</a:t>
            </a:r>
            <a:r>
              <a:rPr lang="en-GB" sz="3200" dirty="0">
                <a:solidFill>
                  <a:srgbClr val="FF0000"/>
                </a:solidFill>
              </a:rPr>
              <a:t>]</a:t>
            </a:r>
          </a:p>
          <a:p>
            <a:r>
              <a:rPr lang="en-GB" sz="3200" dirty="0"/>
              <a:t> </a:t>
            </a:r>
            <a:r>
              <a:rPr lang="en-GB" sz="3200" dirty="0" smtClean="0"/>
              <a:t>    </a:t>
            </a:r>
            <a:r>
              <a:rPr lang="en-GB" sz="3200" dirty="0"/>
              <a:t>need $ </a:t>
            </a:r>
            <a:r>
              <a:rPr lang="en-GB" sz="3200" dirty="0" err="1"/>
              <a:t>concatMap</a:t>
            </a:r>
            <a:r>
              <a:rPr lang="en-GB" sz="3200" dirty="0"/>
              <a:t> </a:t>
            </a:r>
            <a:r>
              <a:rPr lang="en-GB" sz="3200" dirty="0" err="1"/>
              <a:t>snd</a:t>
            </a:r>
            <a:r>
              <a:rPr lang="en-GB" sz="3200" dirty="0"/>
              <a:t> $ </a:t>
            </a:r>
            <a:r>
              <a:rPr lang="en-GB" sz="3200" dirty="0" err="1"/>
              <a:t>parseMakefile</a:t>
            </a:r>
            <a:r>
              <a:rPr lang="en-GB" sz="3200" dirty="0"/>
              <a:t> 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5589240"/>
            <a:ext cx="38125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i="1" dirty="0" smtClean="0"/>
              <a:t>What can’t we do?</a:t>
            </a:r>
            <a:endParaRPr lang="en-GB" sz="3600" i="1" dirty="0"/>
          </a:p>
        </p:txBody>
      </p:sp>
    </p:spTree>
    <p:extLst>
      <p:ext uri="{BB962C8B-B14F-4D97-AF65-F5344CB8AC3E}">
        <p14:creationId xmlns:p14="http://schemas.microsoft.com/office/powerpoint/2010/main" val="332503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schoener-leben.forum-lifestyle.com/wp-content/uploads/2011/06/donkey_v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3933056"/>
            <a:ext cx="3506117" cy="272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08720"/>
            <a:ext cx="7772400" cy="3456383"/>
          </a:xfrm>
        </p:spPr>
        <p:txBody>
          <a:bodyPr>
            <a:normAutofit/>
          </a:bodyPr>
          <a:lstStyle/>
          <a:p>
            <a:r>
              <a:rPr lang="en-GB" dirty="0" smtClean="0"/>
              <a:t>Building stuff with</a:t>
            </a:r>
            <a:br>
              <a:rPr lang="en-GB" dirty="0" smtClean="0"/>
            </a:br>
            <a:r>
              <a:rPr lang="en-GB" sz="9600" dirty="0" smtClean="0"/>
              <a:t>Shake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293096"/>
            <a:ext cx="5288632" cy="1345704"/>
          </a:xfrm>
        </p:spPr>
        <p:txBody>
          <a:bodyPr/>
          <a:lstStyle/>
          <a:p>
            <a:r>
              <a:rPr lang="en-GB" dirty="0" smtClean="0"/>
              <a:t>Neil Mitchell</a:t>
            </a:r>
          </a:p>
          <a:p>
            <a:r>
              <a:rPr lang="en-GB" u="sng" dirty="0" smtClean="0">
                <a:solidFill>
                  <a:schemeClr val="accent1">
                    <a:lumMod val="75000"/>
                  </a:schemeClr>
                </a:solidFill>
              </a:rPr>
              <a:t>http://shakebuild.com</a:t>
            </a:r>
            <a:endParaRPr lang="en-GB" u="sng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73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/>
          <p:cNvSpPr/>
          <p:nvPr/>
        </p:nvSpPr>
        <p:spPr>
          <a:xfrm>
            <a:off x="0" y="0"/>
            <a:ext cx="3491880" cy="86409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 smtClean="0">
                <a:solidFill>
                  <a:schemeClr val="accent6">
                    <a:lumMod val="50000"/>
                  </a:schemeClr>
                </a:solidFill>
              </a:rPr>
              <a:t>Version </a:t>
            </a:r>
            <a:r>
              <a:rPr lang="en-GB" sz="4000" dirty="0" err="1" smtClean="0">
                <a:solidFill>
                  <a:schemeClr val="accent6">
                    <a:lumMod val="50000"/>
                  </a:schemeClr>
                </a:solidFill>
              </a:rPr>
              <a:t>deps</a:t>
            </a:r>
            <a:endParaRPr lang="en-GB" sz="4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82372" y="75104"/>
            <a:ext cx="52139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 smtClean="0"/>
              <a:t>Dependencies on $PATH</a:t>
            </a:r>
            <a:endParaRPr lang="en-GB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2100426" y="1859340"/>
            <a:ext cx="4943148" cy="1569660"/>
          </a:xfrm>
          <a:prstGeom prst="rect">
            <a:avLst/>
          </a:prstGeom>
          <a:noFill/>
          <a:ln w="76200">
            <a:noFill/>
          </a:ln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7030A0"/>
                </a:solidFill>
              </a:rPr>
              <a:t>"main" </a:t>
            </a:r>
            <a:r>
              <a:rPr lang="en-GB" sz="3200" dirty="0"/>
              <a:t>&lt;.&gt; exe </a:t>
            </a:r>
            <a:r>
              <a:rPr lang="en-GB" sz="3200" dirty="0" smtClean="0"/>
              <a:t>%&gt; </a:t>
            </a:r>
            <a:r>
              <a:rPr lang="en-GB" sz="3200" dirty="0">
                <a:solidFill>
                  <a:srgbClr val="FF0000"/>
                </a:solidFill>
              </a:rPr>
              <a:t>\</a:t>
            </a:r>
            <a:r>
              <a:rPr lang="en-GB" sz="3200" dirty="0"/>
              <a:t>out </a:t>
            </a:r>
            <a:r>
              <a:rPr lang="en-GB" sz="3200" dirty="0">
                <a:solidFill>
                  <a:srgbClr val="FF0000"/>
                </a:solidFill>
              </a:rPr>
              <a:t>-&gt; </a:t>
            </a:r>
            <a:r>
              <a:rPr lang="en-GB" sz="3200" dirty="0">
                <a:solidFill>
                  <a:srgbClr val="0070C0"/>
                </a:solidFill>
              </a:rPr>
              <a:t>do</a:t>
            </a:r>
          </a:p>
          <a:p>
            <a:r>
              <a:rPr lang="en-GB" sz="3200" dirty="0"/>
              <a:t>    need </a:t>
            </a:r>
            <a:r>
              <a:rPr lang="en-GB" sz="3200" dirty="0">
                <a:solidFill>
                  <a:srgbClr val="FF0000"/>
                </a:solidFill>
              </a:rPr>
              <a:t>[</a:t>
            </a:r>
            <a:r>
              <a:rPr lang="en-GB" sz="3200" dirty="0">
                <a:solidFill>
                  <a:srgbClr val="7030A0"/>
                </a:solidFill>
              </a:rPr>
              <a:t>"</a:t>
            </a:r>
            <a:r>
              <a:rPr lang="en-GB" sz="3200" dirty="0" err="1">
                <a:solidFill>
                  <a:srgbClr val="7030A0"/>
                </a:solidFill>
              </a:rPr>
              <a:t>main.o</a:t>
            </a:r>
            <a:r>
              <a:rPr lang="en-GB" sz="3200" dirty="0">
                <a:solidFill>
                  <a:srgbClr val="7030A0"/>
                </a:solidFill>
              </a:rPr>
              <a:t>"</a:t>
            </a:r>
            <a:r>
              <a:rPr lang="en-GB" sz="3200" dirty="0">
                <a:solidFill>
                  <a:srgbClr val="FF0000"/>
                </a:solidFill>
              </a:rPr>
              <a:t>]</a:t>
            </a:r>
          </a:p>
          <a:p>
            <a:r>
              <a:rPr lang="en-GB" sz="3200" dirty="0"/>
              <a:t>    </a:t>
            </a:r>
            <a:r>
              <a:rPr lang="en-GB" sz="3200" dirty="0" err="1"/>
              <a:t>cmd</a:t>
            </a:r>
            <a:r>
              <a:rPr lang="en-GB" sz="3200" dirty="0"/>
              <a:t> </a:t>
            </a:r>
            <a:r>
              <a:rPr lang="en-GB" sz="3200" dirty="0">
                <a:solidFill>
                  <a:srgbClr val="7030A0"/>
                </a:solidFill>
              </a:rPr>
              <a:t>"</a:t>
            </a:r>
            <a:r>
              <a:rPr lang="en-GB" sz="3200" dirty="0" err="1">
                <a:solidFill>
                  <a:srgbClr val="7030A0"/>
                </a:solidFill>
              </a:rPr>
              <a:t>gcc</a:t>
            </a:r>
            <a:r>
              <a:rPr lang="en-GB" sz="3200" dirty="0">
                <a:solidFill>
                  <a:srgbClr val="7030A0"/>
                </a:solidFill>
              </a:rPr>
              <a:t> </a:t>
            </a:r>
            <a:r>
              <a:rPr lang="en-GB" sz="3200" dirty="0" err="1">
                <a:solidFill>
                  <a:srgbClr val="7030A0"/>
                </a:solidFill>
              </a:rPr>
              <a:t>main.o</a:t>
            </a:r>
            <a:r>
              <a:rPr lang="en-GB" sz="3200" dirty="0">
                <a:solidFill>
                  <a:srgbClr val="7030A0"/>
                </a:solidFill>
              </a:rPr>
              <a:t> -o main</a:t>
            </a:r>
            <a:r>
              <a:rPr lang="en-GB" sz="3200" dirty="0" smtClean="0">
                <a:solidFill>
                  <a:srgbClr val="7030A0"/>
                </a:solidFill>
              </a:rPr>
              <a:t>"</a:t>
            </a:r>
            <a:endParaRPr lang="en-GB" sz="3200" dirty="0">
              <a:solidFill>
                <a:srgbClr val="7030A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27584" y="4005064"/>
            <a:ext cx="7664855" cy="1101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/>
            </a:lvl1pPr>
            <a:lvl2pPr marL="742950" lvl="1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r>
              <a:rPr lang="en-GB" dirty="0"/>
              <a:t>We depend on the version of </a:t>
            </a:r>
            <a:r>
              <a:rPr lang="en-GB" dirty="0" err="1"/>
              <a:t>gcc</a:t>
            </a:r>
            <a:r>
              <a:rPr lang="en-GB" dirty="0"/>
              <a:t> on $PATH</a:t>
            </a:r>
          </a:p>
          <a:p>
            <a:pPr lvl="1"/>
            <a:r>
              <a:rPr lang="en-GB" dirty="0"/>
              <a:t>But we don’t track it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1560" y="5589240"/>
            <a:ext cx="5065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i="1" dirty="0" smtClean="0"/>
              <a:t>What else don’t we track?</a:t>
            </a:r>
            <a:endParaRPr lang="en-GB" sz="3600" i="1" dirty="0"/>
          </a:p>
        </p:txBody>
      </p:sp>
    </p:spTree>
    <p:extLst>
      <p:ext uri="{BB962C8B-B14F-4D97-AF65-F5344CB8AC3E}">
        <p14:creationId xmlns:p14="http://schemas.microsoft.com/office/powerpoint/2010/main" val="65729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/>
          <p:cNvSpPr/>
          <p:nvPr/>
        </p:nvSpPr>
        <p:spPr>
          <a:xfrm>
            <a:off x="0" y="0"/>
            <a:ext cx="3491880" cy="86409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accent6">
                    <a:lumMod val="50000"/>
                  </a:schemeClr>
                </a:solidFill>
              </a:rPr>
              <a:t>Version </a:t>
            </a:r>
            <a:r>
              <a:rPr lang="en-GB" sz="4000" dirty="0" err="1">
                <a:solidFill>
                  <a:schemeClr val="accent6">
                    <a:lumMod val="50000"/>
                  </a:schemeClr>
                </a:solidFill>
              </a:rPr>
              <a:t>deps</a:t>
            </a:r>
            <a:endParaRPr lang="en-GB" sz="4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82372" y="75104"/>
            <a:ext cx="36987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 smtClean="0"/>
              <a:t>Store </a:t>
            </a:r>
            <a:r>
              <a:rPr lang="en-GB" sz="4000" dirty="0" err="1" smtClean="0"/>
              <a:t>gcc</a:t>
            </a:r>
            <a:r>
              <a:rPr lang="en-GB" sz="4000" dirty="0" smtClean="0"/>
              <a:t> version</a:t>
            </a:r>
            <a:endParaRPr lang="en-GB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1740552" y="2397949"/>
            <a:ext cx="5662897" cy="2062103"/>
          </a:xfrm>
          <a:prstGeom prst="rect">
            <a:avLst/>
          </a:prstGeom>
          <a:noFill/>
          <a:ln w="76200">
            <a:noFill/>
          </a:ln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7030A0"/>
                </a:solidFill>
              </a:rPr>
              <a:t>"</a:t>
            </a:r>
            <a:r>
              <a:rPr lang="en-GB" sz="3200" dirty="0" err="1">
                <a:solidFill>
                  <a:srgbClr val="7030A0"/>
                </a:solidFill>
              </a:rPr>
              <a:t>gcc.version</a:t>
            </a:r>
            <a:r>
              <a:rPr lang="en-GB" sz="3200" dirty="0">
                <a:solidFill>
                  <a:srgbClr val="7030A0"/>
                </a:solidFill>
              </a:rPr>
              <a:t>" </a:t>
            </a:r>
            <a:r>
              <a:rPr lang="en-GB" sz="3200" dirty="0" smtClean="0"/>
              <a:t>%&gt; </a:t>
            </a:r>
            <a:r>
              <a:rPr lang="en-GB" sz="3200" dirty="0">
                <a:solidFill>
                  <a:srgbClr val="FF0000"/>
                </a:solidFill>
              </a:rPr>
              <a:t>\</a:t>
            </a:r>
            <a:r>
              <a:rPr lang="en-GB" sz="3200" dirty="0"/>
              <a:t>out </a:t>
            </a:r>
            <a:r>
              <a:rPr lang="en-GB" sz="3200" dirty="0">
                <a:solidFill>
                  <a:srgbClr val="FF0000"/>
                </a:solidFill>
              </a:rPr>
              <a:t>-&gt;</a:t>
            </a:r>
            <a:r>
              <a:rPr lang="en-GB" sz="3200" dirty="0"/>
              <a:t> </a:t>
            </a:r>
            <a:r>
              <a:rPr lang="en-GB" sz="3200" dirty="0">
                <a:solidFill>
                  <a:srgbClr val="0070C0"/>
                </a:solidFill>
              </a:rPr>
              <a:t>do</a:t>
            </a:r>
          </a:p>
          <a:p>
            <a:r>
              <a:rPr lang="en-GB" sz="3200" dirty="0"/>
              <a:t>    </a:t>
            </a:r>
            <a:r>
              <a:rPr lang="en-GB" sz="3200" dirty="0" err="1"/>
              <a:t>alwaysRerun</a:t>
            </a:r>
            <a:endParaRPr lang="en-GB" sz="3200" dirty="0"/>
          </a:p>
          <a:p>
            <a:r>
              <a:rPr lang="en-GB" sz="3200" dirty="0"/>
              <a:t>    </a:t>
            </a:r>
            <a:r>
              <a:rPr lang="en-GB" sz="3200" dirty="0" err="1"/>
              <a:t>Stdout</a:t>
            </a:r>
            <a:r>
              <a:rPr lang="en-GB" sz="3200" dirty="0"/>
              <a:t> s </a:t>
            </a:r>
            <a:r>
              <a:rPr lang="en-GB" sz="3200" dirty="0">
                <a:solidFill>
                  <a:srgbClr val="FF0000"/>
                </a:solidFill>
              </a:rPr>
              <a:t>&lt;-</a:t>
            </a:r>
            <a:r>
              <a:rPr lang="en-GB" sz="3200" dirty="0"/>
              <a:t> </a:t>
            </a:r>
            <a:r>
              <a:rPr lang="en-GB" sz="3200" dirty="0" err="1"/>
              <a:t>cmd</a:t>
            </a:r>
            <a:r>
              <a:rPr lang="en-GB" sz="3200" dirty="0"/>
              <a:t> </a:t>
            </a:r>
            <a:r>
              <a:rPr lang="en-GB" sz="3200" dirty="0">
                <a:solidFill>
                  <a:srgbClr val="7030A0"/>
                </a:solidFill>
              </a:rPr>
              <a:t>"</a:t>
            </a:r>
            <a:r>
              <a:rPr lang="en-GB" sz="3200" dirty="0" err="1">
                <a:solidFill>
                  <a:srgbClr val="7030A0"/>
                </a:solidFill>
              </a:rPr>
              <a:t>gcc</a:t>
            </a:r>
            <a:r>
              <a:rPr lang="en-GB" sz="3200" dirty="0">
                <a:solidFill>
                  <a:srgbClr val="7030A0"/>
                </a:solidFill>
              </a:rPr>
              <a:t> --version</a:t>
            </a:r>
            <a:r>
              <a:rPr lang="en-GB" sz="3200" dirty="0"/>
              <a:t>"</a:t>
            </a:r>
          </a:p>
          <a:p>
            <a:r>
              <a:rPr lang="en-GB" sz="3200" dirty="0"/>
              <a:t>    </a:t>
            </a:r>
            <a:r>
              <a:rPr lang="en-GB" sz="3200" dirty="0" err="1"/>
              <a:t>writeFileChanged</a:t>
            </a:r>
            <a:r>
              <a:rPr lang="en-GB" sz="3200" dirty="0"/>
              <a:t> out 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1560" y="5589240"/>
            <a:ext cx="77378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i="1" dirty="0" smtClean="0"/>
              <a:t>What if we didn’t use </a:t>
            </a:r>
            <a:r>
              <a:rPr lang="en-GB" sz="3600" i="1" dirty="0" err="1" smtClean="0"/>
              <a:t>writeFileChanged</a:t>
            </a:r>
            <a:r>
              <a:rPr lang="en-GB" sz="3600" i="1" dirty="0" smtClean="0"/>
              <a:t>?</a:t>
            </a:r>
            <a:endParaRPr lang="en-GB" sz="3600" i="1" dirty="0"/>
          </a:p>
        </p:txBody>
      </p:sp>
    </p:spTree>
    <p:extLst>
      <p:ext uri="{BB962C8B-B14F-4D97-AF65-F5344CB8AC3E}">
        <p14:creationId xmlns:p14="http://schemas.microsoft.com/office/powerpoint/2010/main" val="118673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/>
          <p:cNvSpPr/>
          <p:nvPr/>
        </p:nvSpPr>
        <p:spPr>
          <a:xfrm>
            <a:off x="0" y="0"/>
            <a:ext cx="3491880" cy="86409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accent6">
                    <a:lumMod val="50000"/>
                  </a:schemeClr>
                </a:solidFill>
              </a:rPr>
              <a:t>Version </a:t>
            </a:r>
            <a:r>
              <a:rPr lang="en-GB" sz="4000" dirty="0" err="1">
                <a:solidFill>
                  <a:schemeClr val="accent6">
                    <a:lumMod val="50000"/>
                  </a:schemeClr>
                </a:solidFill>
              </a:rPr>
              <a:t>deps</a:t>
            </a:r>
            <a:endParaRPr lang="en-GB" sz="4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82372" y="75104"/>
            <a:ext cx="55154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 smtClean="0"/>
              <a:t>Depending on </a:t>
            </a:r>
            <a:r>
              <a:rPr lang="en-GB" sz="4000" dirty="0" err="1" smtClean="0"/>
              <a:t>gcc</a:t>
            </a:r>
            <a:r>
              <a:rPr lang="en-GB" sz="4000" dirty="0" smtClean="0"/>
              <a:t> version</a:t>
            </a:r>
            <a:endParaRPr lang="en-GB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1729748" y="2644170"/>
            <a:ext cx="5684505" cy="1569660"/>
          </a:xfrm>
          <a:prstGeom prst="rect">
            <a:avLst/>
          </a:prstGeom>
          <a:noFill/>
          <a:ln w="76200">
            <a:noFill/>
          </a:ln>
        </p:spPr>
        <p:txBody>
          <a:bodyPr wrap="none" rtlCol="0">
            <a:spAutoFit/>
          </a:bodyPr>
          <a:lstStyle/>
          <a:p>
            <a:r>
              <a:rPr lang="en-GB" sz="3200" dirty="0" smtClean="0">
                <a:solidFill>
                  <a:srgbClr val="7030A0"/>
                </a:solidFill>
              </a:rPr>
              <a:t>"</a:t>
            </a:r>
            <a:r>
              <a:rPr lang="en-GB" sz="3200" dirty="0">
                <a:solidFill>
                  <a:srgbClr val="7030A0"/>
                </a:solidFill>
              </a:rPr>
              <a:t>main" </a:t>
            </a:r>
            <a:r>
              <a:rPr lang="en-GB" sz="3200" dirty="0"/>
              <a:t>&lt;.&gt; exe </a:t>
            </a:r>
            <a:r>
              <a:rPr lang="en-GB" sz="3200" dirty="0" smtClean="0"/>
              <a:t>%&gt; </a:t>
            </a:r>
            <a:r>
              <a:rPr lang="en-GB" sz="3200" dirty="0">
                <a:solidFill>
                  <a:srgbClr val="FF0000"/>
                </a:solidFill>
              </a:rPr>
              <a:t>\</a:t>
            </a:r>
            <a:r>
              <a:rPr lang="en-GB" sz="3200" dirty="0"/>
              <a:t>out </a:t>
            </a:r>
            <a:r>
              <a:rPr lang="en-GB" sz="3200" dirty="0">
                <a:solidFill>
                  <a:srgbClr val="FF0000"/>
                </a:solidFill>
              </a:rPr>
              <a:t>-&gt;</a:t>
            </a:r>
            <a:r>
              <a:rPr lang="en-GB" sz="3200" dirty="0"/>
              <a:t> </a:t>
            </a:r>
            <a:r>
              <a:rPr lang="en-GB" sz="3200" dirty="0">
                <a:solidFill>
                  <a:srgbClr val="0070C0"/>
                </a:solidFill>
              </a:rPr>
              <a:t>do</a:t>
            </a:r>
          </a:p>
          <a:p>
            <a:r>
              <a:rPr lang="en-GB" sz="3200" dirty="0" smtClean="0"/>
              <a:t>    </a:t>
            </a:r>
            <a:r>
              <a:rPr lang="en-GB" sz="3200" dirty="0"/>
              <a:t>need </a:t>
            </a:r>
            <a:r>
              <a:rPr lang="en-GB" sz="3200" dirty="0">
                <a:solidFill>
                  <a:srgbClr val="FF0000"/>
                </a:solidFill>
              </a:rPr>
              <a:t>[</a:t>
            </a:r>
            <a:r>
              <a:rPr lang="en-GB" sz="3200" dirty="0">
                <a:solidFill>
                  <a:srgbClr val="7030A0"/>
                </a:solidFill>
              </a:rPr>
              <a:t>"</a:t>
            </a:r>
            <a:r>
              <a:rPr lang="en-GB" sz="3200" dirty="0" err="1">
                <a:solidFill>
                  <a:srgbClr val="7030A0"/>
                </a:solidFill>
              </a:rPr>
              <a:t>main.o</a:t>
            </a:r>
            <a:r>
              <a:rPr lang="en-GB" sz="3200" dirty="0">
                <a:solidFill>
                  <a:srgbClr val="7030A0"/>
                </a:solidFill>
              </a:rPr>
              <a:t>"</a:t>
            </a:r>
            <a:r>
              <a:rPr lang="en-GB" sz="3200" dirty="0">
                <a:solidFill>
                  <a:srgbClr val="FF0000"/>
                </a:solidFill>
              </a:rPr>
              <a:t>, </a:t>
            </a:r>
            <a:r>
              <a:rPr lang="en-GB" sz="3200" dirty="0">
                <a:solidFill>
                  <a:srgbClr val="7030A0"/>
                </a:solidFill>
              </a:rPr>
              <a:t>"</a:t>
            </a:r>
            <a:r>
              <a:rPr lang="en-GB" sz="3200" dirty="0" err="1">
                <a:solidFill>
                  <a:srgbClr val="7030A0"/>
                </a:solidFill>
              </a:rPr>
              <a:t>gcc.version</a:t>
            </a:r>
            <a:r>
              <a:rPr lang="en-GB" sz="3200" dirty="0">
                <a:solidFill>
                  <a:srgbClr val="7030A0"/>
                </a:solidFill>
              </a:rPr>
              <a:t>"</a:t>
            </a:r>
            <a:r>
              <a:rPr lang="en-GB" sz="3200" dirty="0">
                <a:solidFill>
                  <a:srgbClr val="FF0000"/>
                </a:solidFill>
              </a:rPr>
              <a:t>]</a:t>
            </a:r>
          </a:p>
          <a:p>
            <a:r>
              <a:rPr lang="en-GB" sz="3200" dirty="0" smtClean="0"/>
              <a:t>    </a:t>
            </a:r>
            <a:r>
              <a:rPr lang="en-GB" sz="3200" dirty="0" err="1"/>
              <a:t>cmd</a:t>
            </a:r>
            <a:r>
              <a:rPr lang="en-GB" sz="3200" dirty="0"/>
              <a:t> </a:t>
            </a:r>
            <a:r>
              <a:rPr lang="en-GB" sz="3200" dirty="0">
                <a:solidFill>
                  <a:srgbClr val="7030A0"/>
                </a:solidFill>
              </a:rPr>
              <a:t>"</a:t>
            </a:r>
            <a:r>
              <a:rPr lang="en-GB" sz="3200" dirty="0" err="1">
                <a:solidFill>
                  <a:srgbClr val="7030A0"/>
                </a:solidFill>
              </a:rPr>
              <a:t>gcc</a:t>
            </a:r>
            <a:r>
              <a:rPr lang="en-GB" sz="3200" dirty="0">
                <a:solidFill>
                  <a:srgbClr val="7030A0"/>
                </a:solidFill>
              </a:rPr>
              <a:t> </a:t>
            </a:r>
            <a:r>
              <a:rPr lang="en-GB" sz="3200" dirty="0" err="1">
                <a:solidFill>
                  <a:srgbClr val="7030A0"/>
                </a:solidFill>
              </a:rPr>
              <a:t>main.o</a:t>
            </a:r>
            <a:r>
              <a:rPr lang="en-GB" sz="3200" dirty="0">
                <a:solidFill>
                  <a:srgbClr val="7030A0"/>
                </a:solidFill>
              </a:rPr>
              <a:t> -o main</a:t>
            </a:r>
            <a:r>
              <a:rPr lang="en-GB" sz="3200" dirty="0" smtClean="0">
                <a:solidFill>
                  <a:srgbClr val="7030A0"/>
                </a:solidFill>
              </a:rPr>
              <a:t>"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1560" y="5589240"/>
            <a:ext cx="83390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i="1" dirty="0" smtClean="0"/>
              <a:t>Are two need’s after each other equivalent?</a:t>
            </a:r>
            <a:endParaRPr lang="en-GB" sz="3600" i="1" dirty="0"/>
          </a:p>
        </p:txBody>
      </p:sp>
    </p:spTree>
    <p:extLst>
      <p:ext uri="{BB962C8B-B14F-4D97-AF65-F5344CB8AC3E}">
        <p14:creationId xmlns:p14="http://schemas.microsoft.com/office/powerpoint/2010/main" val="254865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/>
          <p:cNvSpPr/>
          <p:nvPr/>
        </p:nvSpPr>
        <p:spPr>
          <a:xfrm>
            <a:off x="0" y="0"/>
            <a:ext cx="3491880" cy="86409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 err="1">
                <a:solidFill>
                  <a:schemeClr val="accent4">
                    <a:lumMod val="50000"/>
                  </a:schemeClr>
                </a:solidFill>
              </a:rPr>
              <a:t>Dir</a:t>
            </a:r>
            <a:r>
              <a:rPr lang="en-GB" sz="4000" dirty="0">
                <a:solidFill>
                  <a:schemeClr val="accent4">
                    <a:lumMod val="50000"/>
                  </a:schemeClr>
                </a:solidFill>
              </a:rPr>
              <a:t> contents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82372" y="75104"/>
            <a:ext cx="49984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 smtClean="0"/>
              <a:t>Compile all files in a </a:t>
            </a:r>
            <a:r>
              <a:rPr lang="en-GB" sz="4000" dirty="0" err="1" smtClean="0"/>
              <a:t>dir</a:t>
            </a:r>
            <a:endParaRPr lang="en-GB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2080485" y="1859340"/>
            <a:ext cx="4983031" cy="1569660"/>
          </a:xfrm>
          <a:prstGeom prst="rect">
            <a:avLst/>
          </a:prstGeom>
          <a:noFill/>
          <a:ln w="76200">
            <a:noFill/>
          </a:ln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7030A0"/>
                </a:solidFill>
              </a:rPr>
              <a:t>"main" </a:t>
            </a:r>
            <a:r>
              <a:rPr lang="en-GB" sz="3200" dirty="0"/>
              <a:t>&lt;.&gt; exe </a:t>
            </a:r>
            <a:r>
              <a:rPr lang="en-GB" sz="3200" dirty="0" smtClean="0"/>
              <a:t>%&gt; </a:t>
            </a:r>
            <a:r>
              <a:rPr lang="en-GB" sz="3200" dirty="0">
                <a:solidFill>
                  <a:srgbClr val="FF0000"/>
                </a:solidFill>
              </a:rPr>
              <a:t>\</a:t>
            </a:r>
            <a:r>
              <a:rPr lang="en-GB" sz="3200" dirty="0"/>
              <a:t>out </a:t>
            </a:r>
            <a:r>
              <a:rPr lang="en-GB" sz="3200" dirty="0">
                <a:solidFill>
                  <a:srgbClr val="FF0000"/>
                </a:solidFill>
              </a:rPr>
              <a:t>-&gt; </a:t>
            </a:r>
            <a:r>
              <a:rPr lang="en-GB" sz="3200" dirty="0">
                <a:solidFill>
                  <a:srgbClr val="0070C0"/>
                </a:solidFill>
              </a:rPr>
              <a:t>do</a:t>
            </a:r>
          </a:p>
          <a:p>
            <a:r>
              <a:rPr lang="en-GB" sz="3200" dirty="0"/>
              <a:t>    need </a:t>
            </a:r>
            <a:r>
              <a:rPr lang="en-GB" sz="3200" dirty="0">
                <a:solidFill>
                  <a:srgbClr val="FF0000"/>
                </a:solidFill>
              </a:rPr>
              <a:t>[</a:t>
            </a:r>
            <a:r>
              <a:rPr lang="en-GB" sz="3200" dirty="0">
                <a:solidFill>
                  <a:srgbClr val="7030A0"/>
                </a:solidFill>
              </a:rPr>
              <a:t>"</a:t>
            </a:r>
            <a:r>
              <a:rPr lang="en-GB" sz="3200" dirty="0" err="1">
                <a:solidFill>
                  <a:srgbClr val="7030A0"/>
                </a:solidFill>
              </a:rPr>
              <a:t>main.o</a:t>
            </a:r>
            <a:r>
              <a:rPr lang="en-GB" sz="3200" dirty="0">
                <a:solidFill>
                  <a:srgbClr val="7030A0"/>
                </a:solidFill>
              </a:rPr>
              <a:t>"</a:t>
            </a:r>
            <a:r>
              <a:rPr lang="en-GB" sz="3200" dirty="0">
                <a:solidFill>
                  <a:srgbClr val="FF0000"/>
                </a:solidFill>
              </a:rPr>
              <a:t>]</a:t>
            </a:r>
          </a:p>
          <a:p>
            <a:r>
              <a:rPr lang="en-GB" sz="3200" dirty="0"/>
              <a:t>    </a:t>
            </a:r>
            <a:r>
              <a:rPr lang="en-GB" sz="3200" dirty="0" err="1"/>
              <a:t>cmd</a:t>
            </a:r>
            <a:r>
              <a:rPr lang="en-GB" sz="3200" dirty="0"/>
              <a:t> </a:t>
            </a:r>
            <a:r>
              <a:rPr lang="en-GB" sz="3200" dirty="0">
                <a:solidFill>
                  <a:srgbClr val="7030A0"/>
                </a:solidFill>
              </a:rPr>
              <a:t>"</a:t>
            </a:r>
            <a:r>
              <a:rPr lang="en-GB" sz="3200" dirty="0" err="1">
                <a:solidFill>
                  <a:srgbClr val="7030A0"/>
                </a:solidFill>
              </a:rPr>
              <a:t>gcc</a:t>
            </a:r>
            <a:r>
              <a:rPr lang="en-GB" sz="3200" dirty="0">
                <a:solidFill>
                  <a:srgbClr val="7030A0"/>
                </a:solidFill>
              </a:rPr>
              <a:t> </a:t>
            </a:r>
            <a:r>
              <a:rPr lang="en-GB" sz="3200" dirty="0" err="1">
                <a:solidFill>
                  <a:srgbClr val="7030A0"/>
                </a:solidFill>
              </a:rPr>
              <a:t>main.o</a:t>
            </a:r>
            <a:r>
              <a:rPr lang="en-GB" sz="3200" dirty="0">
                <a:solidFill>
                  <a:srgbClr val="7030A0"/>
                </a:solidFill>
              </a:rPr>
              <a:t> -o main"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7584" y="4005064"/>
            <a:ext cx="7664855" cy="1101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/>
            </a:lvl1pPr>
            <a:lvl2pPr marL="742950" lvl="1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r>
              <a:rPr lang="en-GB" dirty="0" smtClean="0"/>
              <a:t>Compile in all .c files in a directory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611560" y="5589240"/>
            <a:ext cx="75544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i="1" dirty="0" smtClean="0"/>
              <a:t>Do we already have enough to do that?</a:t>
            </a:r>
            <a:endParaRPr lang="en-GB" sz="3600" i="1" dirty="0"/>
          </a:p>
        </p:txBody>
      </p:sp>
    </p:spTree>
    <p:extLst>
      <p:ext uri="{BB962C8B-B14F-4D97-AF65-F5344CB8AC3E}">
        <p14:creationId xmlns:p14="http://schemas.microsoft.com/office/powerpoint/2010/main" val="421268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/>
          <p:cNvSpPr/>
          <p:nvPr/>
        </p:nvSpPr>
        <p:spPr>
          <a:xfrm>
            <a:off x="0" y="0"/>
            <a:ext cx="3491880" cy="86409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 err="1">
                <a:solidFill>
                  <a:schemeClr val="accent4">
                    <a:lumMod val="50000"/>
                  </a:schemeClr>
                </a:solidFill>
              </a:rPr>
              <a:t>Dir</a:t>
            </a:r>
            <a:r>
              <a:rPr lang="en-GB" sz="4000" dirty="0">
                <a:solidFill>
                  <a:schemeClr val="accent4">
                    <a:lumMod val="50000"/>
                  </a:schemeClr>
                </a:solidFill>
              </a:rPr>
              <a:t> contents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82372" y="75104"/>
            <a:ext cx="36998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 err="1" smtClean="0"/>
              <a:t>getDirectoryFiles</a:t>
            </a:r>
            <a:endParaRPr lang="en-GB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1622827" y="2151728"/>
            <a:ext cx="5898346" cy="2554545"/>
          </a:xfrm>
          <a:prstGeom prst="rect">
            <a:avLst/>
          </a:prstGeom>
          <a:noFill/>
          <a:ln w="76200">
            <a:noFill/>
          </a:ln>
        </p:spPr>
        <p:txBody>
          <a:bodyPr wrap="none" rtlCol="0">
            <a:spAutoFit/>
          </a:bodyPr>
          <a:lstStyle/>
          <a:p>
            <a:r>
              <a:rPr lang="en-GB" sz="3200" dirty="0" smtClean="0">
                <a:solidFill>
                  <a:srgbClr val="7030A0"/>
                </a:solidFill>
              </a:rPr>
              <a:t>"</a:t>
            </a:r>
            <a:r>
              <a:rPr lang="en-GB" sz="3200" dirty="0">
                <a:solidFill>
                  <a:srgbClr val="7030A0"/>
                </a:solidFill>
              </a:rPr>
              <a:t>main" </a:t>
            </a:r>
            <a:r>
              <a:rPr lang="en-GB" sz="3200" dirty="0"/>
              <a:t>&lt;.&gt; exe </a:t>
            </a:r>
            <a:r>
              <a:rPr lang="en-GB" sz="3200" dirty="0" smtClean="0"/>
              <a:t>%&gt; </a:t>
            </a:r>
            <a:r>
              <a:rPr lang="en-GB" sz="3200" dirty="0">
                <a:solidFill>
                  <a:srgbClr val="FF0000"/>
                </a:solidFill>
              </a:rPr>
              <a:t>\</a:t>
            </a:r>
            <a:r>
              <a:rPr lang="en-GB" sz="3200" dirty="0"/>
              <a:t>out </a:t>
            </a:r>
            <a:r>
              <a:rPr lang="en-GB" sz="3200" dirty="0">
                <a:solidFill>
                  <a:srgbClr val="FF0000"/>
                </a:solidFill>
              </a:rPr>
              <a:t>-&gt;</a:t>
            </a:r>
            <a:r>
              <a:rPr lang="en-GB" sz="3200" dirty="0"/>
              <a:t> </a:t>
            </a:r>
            <a:r>
              <a:rPr lang="en-GB" sz="3200" dirty="0">
                <a:solidFill>
                  <a:srgbClr val="0070C0"/>
                </a:solidFill>
              </a:rPr>
              <a:t>do</a:t>
            </a:r>
          </a:p>
          <a:p>
            <a:r>
              <a:rPr lang="en-GB" sz="3200" dirty="0" smtClean="0"/>
              <a:t>    </a:t>
            </a:r>
            <a:r>
              <a:rPr lang="en-GB" sz="3200" dirty="0" err="1"/>
              <a:t>xs</a:t>
            </a:r>
            <a:r>
              <a:rPr lang="en-GB" sz="3200" dirty="0"/>
              <a:t> </a:t>
            </a:r>
            <a:r>
              <a:rPr lang="en-GB" sz="3200" dirty="0">
                <a:solidFill>
                  <a:srgbClr val="FF0000"/>
                </a:solidFill>
              </a:rPr>
              <a:t>&lt;-</a:t>
            </a:r>
            <a:r>
              <a:rPr lang="en-GB" sz="3200" dirty="0"/>
              <a:t> </a:t>
            </a:r>
            <a:r>
              <a:rPr lang="en-GB" sz="3200" dirty="0" err="1"/>
              <a:t>getDirectoryFiles</a:t>
            </a:r>
            <a:r>
              <a:rPr lang="en-GB" sz="3200" dirty="0"/>
              <a:t> </a:t>
            </a:r>
            <a:r>
              <a:rPr lang="en-GB" sz="3200" dirty="0">
                <a:solidFill>
                  <a:srgbClr val="7030A0"/>
                </a:solidFill>
              </a:rPr>
              <a:t>"" </a:t>
            </a:r>
            <a:r>
              <a:rPr lang="en-GB" sz="3200" dirty="0">
                <a:solidFill>
                  <a:srgbClr val="FF0000"/>
                </a:solidFill>
              </a:rPr>
              <a:t>[</a:t>
            </a:r>
            <a:r>
              <a:rPr lang="en-GB" sz="3200" dirty="0">
                <a:solidFill>
                  <a:srgbClr val="7030A0"/>
                </a:solidFill>
              </a:rPr>
              <a:t>"*.c"</a:t>
            </a:r>
            <a:r>
              <a:rPr lang="en-GB" sz="3200" dirty="0">
                <a:solidFill>
                  <a:srgbClr val="FF0000"/>
                </a:solidFill>
              </a:rPr>
              <a:t>]</a:t>
            </a:r>
          </a:p>
          <a:p>
            <a:r>
              <a:rPr lang="en-GB" sz="3200" dirty="0" smtClean="0"/>
              <a:t>    </a:t>
            </a:r>
            <a:r>
              <a:rPr lang="en-GB" sz="3200" dirty="0">
                <a:solidFill>
                  <a:srgbClr val="0070C0"/>
                </a:solidFill>
              </a:rPr>
              <a:t>let</a:t>
            </a:r>
            <a:r>
              <a:rPr lang="en-GB" sz="3200" dirty="0"/>
              <a:t> </a:t>
            </a:r>
            <a:r>
              <a:rPr lang="en-GB" sz="3200" dirty="0" err="1" smtClean="0"/>
              <a:t>os</a:t>
            </a:r>
            <a:r>
              <a:rPr lang="en-GB" sz="3200" dirty="0" smtClean="0"/>
              <a:t> </a:t>
            </a:r>
            <a:r>
              <a:rPr lang="en-GB" sz="3200" dirty="0" smtClean="0">
                <a:solidFill>
                  <a:srgbClr val="FF0000"/>
                </a:solidFill>
              </a:rPr>
              <a:t>=</a:t>
            </a:r>
            <a:r>
              <a:rPr lang="en-GB" sz="3200" dirty="0" smtClean="0"/>
              <a:t> </a:t>
            </a:r>
            <a:r>
              <a:rPr lang="en-GB" sz="3200" dirty="0"/>
              <a:t>map </a:t>
            </a:r>
            <a:r>
              <a:rPr lang="en-GB" sz="3200" dirty="0">
                <a:solidFill>
                  <a:srgbClr val="FF0000"/>
                </a:solidFill>
              </a:rPr>
              <a:t>(</a:t>
            </a:r>
            <a:r>
              <a:rPr lang="en-GB" sz="3200" dirty="0"/>
              <a:t>-&lt;.&gt; </a:t>
            </a:r>
            <a:r>
              <a:rPr lang="en-GB" sz="3200" dirty="0">
                <a:solidFill>
                  <a:srgbClr val="7030A0"/>
                </a:solidFill>
              </a:rPr>
              <a:t>"o"</a:t>
            </a:r>
            <a:r>
              <a:rPr lang="en-GB" sz="3200" dirty="0">
                <a:solidFill>
                  <a:srgbClr val="FF0000"/>
                </a:solidFill>
              </a:rPr>
              <a:t>)</a:t>
            </a:r>
            <a:r>
              <a:rPr lang="en-GB" sz="3200" dirty="0"/>
              <a:t> </a:t>
            </a:r>
            <a:r>
              <a:rPr lang="en-GB" sz="3200" dirty="0" err="1"/>
              <a:t>xs</a:t>
            </a:r>
            <a:endParaRPr lang="en-GB" sz="3200" dirty="0"/>
          </a:p>
          <a:p>
            <a:r>
              <a:rPr lang="en-GB" sz="3200" dirty="0" smtClean="0"/>
              <a:t>    </a:t>
            </a:r>
            <a:r>
              <a:rPr lang="en-GB" sz="3200" dirty="0"/>
              <a:t>need </a:t>
            </a:r>
            <a:r>
              <a:rPr lang="en-GB" sz="3200" dirty="0" err="1" smtClean="0"/>
              <a:t>os</a:t>
            </a:r>
            <a:endParaRPr lang="en-GB" sz="3200" dirty="0"/>
          </a:p>
          <a:p>
            <a:r>
              <a:rPr lang="en-GB" sz="3200" dirty="0" smtClean="0"/>
              <a:t>    </a:t>
            </a:r>
            <a:r>
              <a:rPr lang="en-GB" sz="3200" dirty="0" err="1"/>
              <a:t>cmd</a:t>
            </a:r>
            <a:r>
              <a:rPr lang="en-GB" sz="3200" dirty="0"/>
              <a:t> </a:t>
            </a:r>
            <a:r>
              <a:rPr lang="en-GB" sz="3200" dirty="0">
                <a:solidFill>
                  <a:srgbClr val="7030A0"/>
                </a:solidFill>
              </a:rPr>
              <a:t>"</a:t>
            </a:r>
            <a:r>
              <a:rPr lang="en-GB" sz="3200" dirty="0" err="1">
                <a:solidFill>
                  <a:srgbClr val="7030A0"/>
                </a:solidFill>
              </a:rPr>
              <a:t>gcc</a:t>
            </a:r>
            <a:r>
              <a:rPr lang="en-GB" sz="3200" dirty="0">
                <a:solidFill>
                  <a:srgbClr val="7030A0"/>
                </a:solidFill>
              </a:rPr>
              <a:t>" </a:t>
            </a:r>
            <a:r>
              <a:rPr lang="en-GB" sz="3200" dirty="0" err="1" smtClean="0"/>
              <a:t>os</a:t>
            </a:r>
            <a:r>
              <a:rPr lang="en-GB" sz="3200" dirty="0" smtClean="0"/>
              <a:t> </a:t>
            </a:r>
            <a:r>
              <a:rPr lang="en-GB" sz="3200" dirty="0" smtClean="0">
                <a:solidFill>
                  <a:srgbClr val="7030A0"/>
                </a:solidFill>
              </a:rPr>
              <a:t>"-</a:t>
            </a:r>
            <a:r>
              <a:rPr lang="en-GB" sz="3200" dirty="0">
                <a:solidFill>
                  <a:srgbClr val="7030A0"/>
                </a:solidFill>
              </a:rPr>
              <a:t>o main" </a:t>
            </a:r>
            <a:endParaRPr lang="en-GB" sz="3200" dirty="0" smtClean="0">
              <a:solidFill>
                <a:srgbClr val="7030A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1560" y="5589240"/>
            <a:ext cx="8324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i="1" dirty="0" smtClean="0"/>
              <a:t>What if we want to find all files recursively?</a:t>
            </a:r>
            <a:endParaRPr lang="en-GB" sz="3600" i="1" dirty="0"/>
          </a:p>
        </p:txBody>
      </p:sp>
    </p:spTree>
    <p:extLst>
      <p:ext uri="{BB962C8B-B14F-4D97-AF65-F5344CB8AC3E}">
        <p14:creationId xmlns:p14="http://schemas.microsoft.com/office/powerpoint/2010/main" val="23168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four features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/>
              <a:t>Monadic (dynamic?) </a:t>
            </a:r>
            <a:r>
              <a:rPr lang="en-GB" dirty="0" smtClean="0"/>
              <a:t>dependencies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Unchanging dependencies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Polymorphic dependencies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Abstraction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5589240"/>
            <a:ext cx="64355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i="1" dirty="0" smtClean="0"/>
              <a:t>Where have we used each so far?</a:t>
            </a:r>
            <a:endParaRPr lang="en-GB" sz="3600" i="1" dirty="0"/>
          </a:p>
        </p:txBody>
      </p:sp>
    </p:spTree>
    <p:extLst>
      <p:ext uri="{BB962C8B-B14F-4D97-AF65-F5344CB8AC3E}">
        <p14:creationId xmlns:p14="http://schemas.microsoft.com/office/powerpoint/2010/main" val="1847370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#1: </a:t>
            </a:r>
            <a:r>
              <a:rPr lang="en-GB" dirty="0" smtClean="0"/>
              <a:t>Monadic </a:t>
            </a:r>
            <a:r>
              <a:rPr lang="en-GB" dirty="0" smtClean="0"/>
              <a:t>dependencies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Ask for further dependencies at any point</a:t>
            </a:r>
          </a:p>
          <a:p>
            <a:pPr lvl="1"/>
            <a:r>
              <a:rPr lang="en-GB" dirty="0"/>
              <a:t>The need doesn’t have to be on the first line</a:t>
            </a:r>
          </a:p>
          <a:p>
            <a:r>
              <a:rPr lang="en-GB" dirty="0" smtClean="0"/>
              <a:t>Absolutely essential</a:t>
            </a:r>
          </a:p>
          <a:p>
            <a:r>
              <a:rPr lang="en-GB" dirty="0" smtClean="0"/>
              <a:t>Found in Shake (+clones), Redo, a bit in </a:t>
            </a:r>
            <a:r>
              <a:rPr lang="en-GB" dirty="0" err="1" smtClean="0"/>
              <a:t>Scons</a:t>
            </a:r>
            <a:endParaRPr lang="en-GB" dirty="0" smtClean="0"/>
          </a:p>
          <a:p>
            <a:endParaRPr lang="en-GB" dirty="0"/>
          </a:p>
          <a:p>
            <a:r>
              <a:rPr lang="en-GB" dirty="0" smtClean="0"/>
              <a:t>Every non-monadic build system has hacks to get some monadic power</a:t>
            </a:r>
          </a:p>
          <a:p>
            <a:pPr lvl="1"/>
            <a:r>
              <a:rPr lang="en-GB" dirty="0" smtClean="0"/>
              <a:t>None are direct and powerful</a:t>
            </a:r>
          </a:p>
        </p:txBody>
      </p:sp>
    </p:spTree>
    <p:extLst>
      <p:ext uri="{BB962C8B-B14F-4D97-AF65-F5344CB8AC3E}">
        <p14:creationId xmlns:p14="http://schemas.microsoft.com/office/powerpoint/2010/main" val="388694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#2: Unchanging dependencies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 dependency may rebuild, but not change</a:t>
            </a:r>
          </a:p>
          <a:p>
            <a:r>
              <a:rPr lang="en-GB" dirty="0" smtClean="0"/>
              <a:t>Very important to reduce rebuilds</a:t>
            </a:r>
          </a:p>
          <a:p>
            <a:pPr lvl="1"/>
            <a:r>
              <a:rPr lang="en-GB" dirty="0" smtClean="0"/>
              <a:t>Allows </a:t>
            </a:r>
            <a:r>
              <a:rPr lang="en-GB" dirty="0" err="1" smtClean="0"/>
              <a:t>writeFileChanged</a:t>
            </a:r>
            <a:r>
              <a:rPr lang="en-GB" dirty="0" smtClean="0"/>
              <a:t>, depending on </a:t>
            </a:r>
            <a:r>
              <a:rPr lang="en-GB" dirty="0" err="1" smtClean="0"/>
              <a:t>gcc</a:t>
            </a:r>
            <a:endParaRPr lang="en-GB" dirty="0" smtClean="0"/>
          </a:p>
          <a:p>
            <a:r>
              <a:rPr lang="en-GB" dirty="0" smtClean="0"/>
              <a:t>More common, but not in make, not a default</a:t>
            </a:r>
          </a:p>
          <a:p>
            <a:pPr lvl="1"/>
            <a:r>
              <a:rPr lang="en-GB" dirty="0" smtClean="0"/>
              <a:t>Ninja = </a:t>
            </a:r>
            <a:r>
              <a:rPr lang="en-GB" dirty="0" err="1" smtClean="0"/>
              <a:t>restat</a:t>
            </a:r>
            <a:r>
              <a:rPr lang="en-GB" dirty="0" smtClean="0"/>
              <a:t>, </a:t>
            </a:r>
            <a:r>
              <a:rPr lang="en-GB" dirty="0" err="1" smtClean="0"/>
              <a:t>Tup</a:t>
            </a:r>
            <a:r>
              <a:rPr lang="en-GB" dirty="0" smtClean="0"/>
              <a:t> = ^o^</a:t>
            </a:r>
          </a:p>
          <a:p>
            <a:pPr lvl="1"/>
            <a:r>
              <a:rPr lang="en-GB" dirty="0" smtClean="0"/>
              <a:t>Redo = redo-</a:t>
            </a:r>
            <a:r>
              <a:rPr lang="en-GB" dirty="0" err="1" smtClean="0"/>
              <a:t>ifchange</a:t>
            </a:r>
            <a:endParaRPr lang="en-GB" dirty="0" smtClean="0"/>
          </a:p>
          <a:p>
            <a:pPr lvl="1"/>
            <a:r>
              <a:rPr lang="en-GB" dirty="0" smtClean="0"/>
              <a:t>Requires a database of metadata</a:t>
            </a:r>
          </a:p>
        </p:txBody>
      </p:sp>
    </p:spTree>
    <p:extLst>
      <p:ext uri="{BB962C8B-B14F-4D97-AF65-F5344CB8AC3E}">
        <p14:creationId xmlns:p14="http://schemas.microsoft.com/office/powerpoint/2010/main" val="277807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#3: Polymorphic dependencies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Dependencies don’t have to be files</a:t>
            </a:r>
          </a:p>
          <a:p>
            <a:r>
              <a:rPr lang="en-GB" dirty="0" smtClean="0"/>
              <a:t>If you have monadic + unchanging, polymorphic is no new power</a:t>
            </a:r>
          </a:p>
          <a:p>
            <a:pPr lvl="1"/>
            <a:r>
              <a:rPr lang="en-GB" dirty="0" smtClean="0"/>
              <a:t>Just more convenient, avoid on-disk files</a:t>
            </a:r>
          </a:p>
          <a:p>
            <a:endParaRPr lang="en-GB" dirty="0"/>
          </a:p>
          <a:p>
            <a:r>
              <a:rPr lang="en-GB" dirty="0" smtClean="0"/>
              <a:t>Quite rare, only Shake that I know of</a:t>
            </a:r>
          </a:p>
          <a:p>
            <a:pPr lvl="1"/>
            <a:r>
              <a:rPr lang="en-GB" dirty="0" smtClean="0"/>
              <a:t>(Redo has redo-</a:t>
            </a:r>
            <a:r>
              <a:rPr lang="en-GB" dirty="0" err="1" smtClean="0"/>
              <a:t>ifcreate</a:t>
            </a:r>
            <a:r>
              <a:rPr lang="en-GB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9975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#4: Abstraction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Mostly a DSL vs EDSL question</a:t>
            </a:r>
          </a:p>
          <a:p>
            <a:pPr lvl="1"/>
            <a:r>
              <a:rPr lang="en-GB" dirty="0" smtClean="0"/>
              <a:t>Custom languages usually lack abstraction</a:t>
            </a:r>
          </a:p>
          <a:p>
            <a:pPr lvl="1"/>
            <a:r>
              <a:rPr lang="en-GB" dirty="0" smtClean="0"/>
              <a:t>Almost always lack package managers</a:t>
            </a:r>
          </a:p>
          <a:p>
            <a:r>
              <a:rPr lang="en-GB" dirty="0" smtClean="0"/>
              <a:t>Monadic also makes abstraction easier</a:t>
            </a:r>
          </a:p>
          <a:p>
            <a:pPr lvl="1"/>
            <a:r>
              <a:rPr lang="en-GB" dirty="0" smtClean="0"/>
              <a:t>Shake has about 7 released packages of rules</a:t>
            </a:r>
          </a:p>
          <a:p>
            <a:pPr lvl="1"/>
            <a:r>
              <a:rPr lang="en-GB" dirty="0" smtClean="0"/>
              <a:t>Other build systems don’t seem to share as much</a:t>
            </a:r>
          </a:p>
          <a:p>
            <a:r>
              <a:rPr lang="en-GB" dirty="0" smtClean="0"/>
              <a:t>Available in </a:t>
            </a:r>
            <a:r>
              <a:rPr lang="en-GB" dirty="0" err="1" smtClean="0"/>
              <a:t>Scons</a:t>
            </a:r>
            <a:r>
              <a:rPr lang="en-GB" dirty="0" smtClean="0"/>
              <a:t>, Shake, a few others</a:t>
            </a:r>
          </a:p>
        </p:txBody>
      </p:sp>
    </p:spTree>
    <p:extLst>
      <p:ext uri="{BB962C8B-B14F-4D97-AF65-F5344CB8AC3E}">
        <p14:creationId xmlns:p14="http://schemas.microsoft.com/office/powerpoint/2010/main" val="161584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Shake?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Haskell library for writing build systems</a:t>
            </a:r>
          </a:p>
          <a:p>
            <a:pPr lvl="1"/>
            <a:r>
              <a:rPr lang="en-GB" dirty="0" smtClean="0"/>
              <a:t>Alternative to make, </a:t>
            </a:r>
            <a:r>
              <a:rPr lang="en-GB" dirty="0" err="1" smtClean="0"/>
              <a:t>Scons</a:t>
            </a:r>
            <a:r>
              <a:rPr lang="en-GB" dirty="0" smtClean="0"/>
              <a:t>, Ant, </a:t>
            </a:r>
            <a:r>
              <a:rPr lang="en-GB" dirty="0" err="1" smtClean="0"/>
              <a:t>Waf</a:t>
            </a:r>
            <a:r>
              <a:rPr lang="en-GB" dirty="0" smtClean="0"/>
              <a:t>…</a:t>
            </a:r>
          </a:p>
          <a:p>
            <a:endParaRPr lang="en-GB" dirty="0"/>
          </a:p>
          <a:p>
            <a:r>
              <a:rPr lang="en-GB" dirty="0" smtClean="0"/>
              <a:t>I wrote it at Standard Chartered in 2009</a:t>
            </a:r>
          </a:p>
          <a:p>
            <a:r>
              <a:rPr lang="en-GB" dirty="0" smtClean="0"/>
              <a:t>I rewrote it open-source in 2012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5589240"/>
            <a:ext cx="58719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i="1" dirty="0" smtClean="0"/>
              <a:t>Who has used Haskell? Shake?</a:t>
            </a:r>
            <a:endParaRPr lang="en-GB" sz="3600" i="1" dirty="0"/>
          </a:p>
        </p:txBody>
      </p:sp>
    </p:spTree>
    <p:extLst>
      <p:ext uri="{BB962C8B-B14F-4D97-AF65-F5344CB8AC3E}">
        <p14:creationId xmlns:p14="http://schemas.microsoft.com/office/powerpoint/2010/main" val="134128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/>
          <p:cNvSpPr/>
          <p:nvPr/>
        </p:nvSpPr>
        <p:spPr>
          <a:xfrm>
            <a:off x="0" y="0"/>
            <a:ext cx="3491880" cy="86409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 smtClean="0">
                <a:solidFill>
                  <a:schemeClr val="bg2">
                    <a:lumMod val="10000"/>
                  </a:schemeClr>
                </a:solidFill>
              </a:rPr>
              <a:t>Generate .c</a:t>
            </a:r>
            <a:endParaRPr lang="en-GB" sz="4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82372" y="75104"/>
            <a:ext cx="41521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 smtClean="0"/>
              <a:t>Generate the .c file</a:t>
            </a:r>
            <a:endParaRPr lang="en-GB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998939" y="2644170"/>
            <a:ext cx="7146123" cy="1569660"/>
          </a:xfrm>
          <a:prstGeom prst="rect">
            <a:avLst/>
          </a:prstGeom>
          <a:noFill/>
          <a:ln w="76200">
            <a:noFill/>
          </a:ln>
        </p:spPr>
        <p:txBody>
          <a:bodyPr wrap="none" rtlCol="0">
            <a:spAutoFit/>
          </a:bodyPr>
          <a:lstStyle/>
          <a:p>
            <a:r>
              <a:rPr lang="en-GB" sz="3200" dirty="0" smtClean="0">
                <a:solidFill>
                  <a:srgbClr val="7030A0"/>
                </a:solidFill>
              </a:rPr>
              <a:t>"</a:t>
            </a:r>
            <a:r>
              <a:rPr lang="en-GB" sz="3200" dirty="0" err="1">
                <a:solidFill>
                  <a:srgbClr val="7030A0"/>
                </a:solidFill>
              </a:rPr>
              <a:t>main.c</a:t>
            </a:r>
            <a:r>
              <a:rPr lang="en-GB" sz="3200" dirty="0">
                <a:solidFill>
                  <a:srgbClr val="7030A0"/>
                </a:solidFill>
              </a:rPr>
              <a:t>" </a:t>
            </a:r>
            <a:r>
              <a:rPr lang="en-GB" sz="3200" dirty="0" smtClean="0"/>
              <a:t>%&gt; </a:t>
            </a:r>
            <a:r>
              <a:rPr lang="en-GB" sz="3200" dirty="0">
                <a:solidFill>
                  <a:srgbClr val="FF0000"/>
                </a:solidFill>
              </a:rPr>
              <a:t>\</a:t>
            </a:r>
            <a:r>
              <a:rPr lang="en-GB" sz="3200" dirty="0"/>
              <a:t>out </a:t>
            </a:r>
            <a:r>
              <a:rPr lang="en-GB" sz="3200" dirty="0">
                <a:solidFill>
                  <a:srgbClr val="FF0000"/>
                </a:solidFill>
              </a:rPr>
              <a:t>-&gt;</a:t>
            </a:r>
            <a:r>
              <a:rPr lang="en-GB" sz="3200" dirty="0"/>
              <a:t> </a:t>
            </a:r>
            <a:r>
              <a:rPr lang="en-GB" sz="3200" dirty="0">
                <a:solidFill>
                  <a:srgbClr val="0070C0"/>
                </a:solidFill>
              </a:rPr>
              <a:t>do</a:t>
            </a:r>
          </a:p>
          <a:p>
            <a:r>
              <a:rPr lang="en-GB" sz="3200" dirty="0" smtClean="0"/>
              <a:t>    </a:t>
            </a:r>
            <a:r>
              <a:rPr lang="en-GB" sz="3200" dirty="0"/>
              <a:t>need </a:t>
            </a:r>
            <a:r>
              <a:rPr lang="en-GB" sz="3200" dirty="0">
                <a:solidFill>
                  <a:srgbClr val="FF0000"/>
                </a:solidFill>
              </a:rPr>
              <a:t>[</a:t>
            </a:r>
            <a:r>
              <a:rPr lang="en-GB" sz="3200" dirty="0">
                <a:solidFill>
                  <a:srgbClr val="7030A0"/>
                </a:solidFill>
              </a:rPr>
              <a:t>"main.txt"</a:t>
            </a:r>
            <a:r>
              <a:rPr lang="en-GB" sz="3200" dirty="0">
                <a:solidFill>
                  <a:srgbClr val="FF0000"/>
                </a:solidFill>
              </a:rPr>
              <a:t>]</a:t>
            </a:r>
          </a:p>
          <a:p>
            <a:r>
              <a:rPr lang="en-GB" sz="3200" dirty="0" smtClean="0"/>
              <a:t>    </a:t>
            </a:r>
            <a:r>
              <a:rPr lang="en-GB" sz="3200" dirty="0" err="1"/>
              <a:t>cmd</a:t>
            </a:r>
            <a:r>
              <a:rPr lang="en-GB" sz="3200" dirty="0"/>
              <a:t> Shell </a:t>
            </a:r>
            <a:r>
              <a:rPr lang="en-GB" sz="3200" dirty="0" smtClean="0">
                <a:solidFill>
                  <a:srgbClr val="7030A0"/>
                </a:solidFill>
              </a:rPr>
              <a:t>"generate </a:t>
            </a:r>
            <a:r>
              <a:rPr lang="en-GB" sz="3200" dirty="0">
                <a:solidFill>
                  <a:srgbClr val="7030A0"/>
                </a:solidFill>
              </a:rPr>
              <a:t>main.txt &gt; </a:t>
            </a:r>
            <a:r>
              <a:rPr lang="en-GB" sz="3200" dirty="0" err="1">
                <a:solidFill>
                  <a:srgbClr val="7030A0"/>
                </a:solidFill>
              </a:rPr>
              <a:t>main.c</a:t>
            </a:r>
            <a:r>
              <a:rPr lang="en-GB" sz="3200" dirty="0">
                <a:solidFill>
                  <a:srgbClr val="7030A0"/>
                </a:solidFill>
              </a:rPr>
              <a:t>" </a:t>
            </a:r>
            <a:endParaRPr lang="en-GB" sz="3200" dirty="0" smtClean="0">
              <a:solidFill>
                <a:srgbClr val="7030A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5589240"/>
            <a:ext cx="35686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i="1" dirty="0" smtClean="0"/>
              <a:t>Where is the bug?</a:t>
            </a:r>
            <a:endParaRPr lang="en-GB" sz="3600" i="1" dirty="0"/>
          </a:p>
        </p:txBody>
      </p:sp>
    </p:spTree>
    <p:extLst>
      <p:ext uri="{BB962C8B-B14F-4D97-AF65-F5344CB8AC3E}">
        <p14:creationId xmlns:p14="http://schemas.microsoft.com/office/powerpoint/2010/main" val="27343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/>
          <p:cNvSpPr/>
          <p:nvPr/>
        </p:nvSpPr>
        <p:spPr>
          <a:xfrm>
            <a:off x="0" y="0"/>
            <a:ext cx="3491880" cy="86409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 smtClean="0">
                <a:solidFill>
                  <a:schemeClr val="bg2">
                    <a:lumMod val="10000"/>
                  </a:schemeClr>
                </a:solidFill>
              </a:rPr>
              <a:t>Generate .c</a:t>
            </a:r>
            <a:endParaRPr lang="en-GB" sz="4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82372" y="75104"/>
            <a:ext cx="41521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 smtClean="0"/>
              <a:t>Generate the .c file</a:t>
            </a:r>
            <a:endParaRPr lang="en-GB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5589240"/>
            <a:ext cx="72939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i="1" dirty="0" smtClean="0"/>
              <a:t>Is there a way to fix </a:t>
            </a:r>
            <a:r>
              <a:rPr lang="en-GB" sz="3600" i="1" dirty="0" err="1" smtClean="0"/>
              <a:t>gcc</a:t>
            </a:r>
            <a:r>
              <a:rPr lang="en-GB" sz="3600" i="1" dirty="0" smtClean="0"/>
              <a:t> -MM directly?</a:t>
            </a:r>
            <a:endParaRPr lang="en-GB" sz="3600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853226" y="2397949"/>
            <a:ext cx="7857536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>
                <a:solidFill>
                  <a:srgbClr val="7030A0"/>
                </a:solidFill>
              </a:rPr>
              <a:t>"*.</a:t>
            </a:r>
            <a:r>
              <a:rPr lang="en-GB" sz="3200" dirty="0">
                <a:solidFill>
                  <a:srgbClr val="7030A0"/>
                </a:solidFill>
              </a:rPr>
              <a:t>o" </a:t>
            </a:r>
            <a:r>
              <a:rPr lang="en-GB" sz="3200" dirty="0" smtClean="0"/>
              <a:t>%&gt; </a:t>
            </a:r>
            <a:r>
              <a:rPr lang="en-GB" sz="3200" dirty="0">
                <a:solidFill>
                  <a:srgbClr val="FF0000"/>
                </a:solidFill>
              </a:rPr>
              <a:t>\</a:t>
            </a:r>
            <a:r>
              <a:rPr lang="en-GB" sz="3200" dirty="0"/>
              <a:t>out </a:t>
            </a:r>
            <a:r>
              <a:rPr lang="en-GB" sz="3200" dirty="0">
                <a:solidFill>
                  <a:srgbClr val="FF0000"/>
                </a:solidFill>
              </a:rPr>
              <a:t>-&gt;</a:t>
            </a:r>
            <a:r>
              <a:rPr lang="en-GB" sz="3200" dirty="0"/>
              <a:t> </a:t>
            </a:r>
            <a:r>
              <a:rPr lang="en-GB" sz="3200" dirty="0">
                <a:solidFill>
                  <a:srgbClr val="0070C0"/>
                </a:solidFill>
              </a:rPr>
              <a:t>do</a:t>
            </a:r>
          </a:p>
          <a:p>
            <a:r>
              <a:rPr lang="en-GB" sz="3200" dirty="0" smtClean="0"/>
              <a:t>     </a:t>
            </a:r>
            <a:r>
              <a:rPr lang="en-GB" sz="3200" dirty="0">
                <a:solidFill>
                  <a:srgbClr val="0070C0"/>
                </a:solidFill>
              </a:rPr>
              <a:t>let</a:t>
            </a:r>
            <a:r>
              <a:rPr lang="en-GB" sz="3200" dirty="0"/>
              <a:t> </a:t>
            </a:r>
            <a:r>
              <a:rPr lang="en-GB" sz="3200" dirty="0" err="1"/>
              <a:t>src</a:t>
            </a:r>
            <a:r>
              <a:rPr lang="en-GB" sz="3200" dirty="0"/>
              <a:t> </a:t>
            </a:r>
            <a:r>
              <a:rPr lang="en-GB" sz="3200" dirty="0">
                <a:solidFill>
                  <a:srgbClr val="FF0000"/>
                </a:solidFill>
              </a:rPr>
              <a:t>=</a:t>
            </a:r>
            <a:r>
              <a:rPr lang="en-GB" sz="3200" dirty="0"/>
              <a:t> out -&lt;.&gt; </a:t>
            </a:r>
            <a:r>
              <a:rPr lang="en-GB" sz="3200" dirty="0">
                <a:solidFill>
                  <a:srgbClr val="7030A0"/>
                </a:solidFill>
              </a:rPr>
              <a:t>"</a:t>
            </a:r>
            <a:r>
              <a:rPr lang="en-GB" sz="3200" dirty="0" smtClean="0">
                <a:solidFill>
                  <a:srgbClr val="7030A0"/>
                </a:solidFill>
              </a:rPr>
              <a:t>c“</a:t>
            </a:r>
          </a:p>
          <a:p>
            <a:r>
              <a:rPr lang="en-GB" sz="3200" dirty="0">
                <a:solidFill>
                  <a:srgbClr val="7030A0"/>
                </a:solidFill>
              </a:rPr>
              <a:t> </a:t>
            </a:r>
            <a:r>
              <a:rPr lang="en-GB" sz="3200" dirty="0" smtClean="0">
                <a:solidFill>
                  <a:srgbClr val="7030A0"/>
                </a:solidFill>
              </a:rPr>
              <a:t>    </a:t>
            </a:r>
            <a:r>
              <a:rPr lang="en-GB" sz="3200" dirty="0" smtClean="0"/>
              <a:t>need </a:t>
            </a:r>
            <a:r>
              <a:rPr lang="en-GB" sz="3200" dirty="0" smtClean="0">
                <a:solidFill>
                  <a:srgbClr val="FF0000"/>
                </a:solidFill>
              </a:rPr>
              <a:t>[</a:t>
            </a:r>
            <a:r>
              <a:rPr lang="en-GB" sz="3200" dirty="0" err="1" smtClean="0"/>
              <a:t>src</a:t>
            </a:r>
            <a:r>
              <a:rPr lang="en-GB" sz="3200" dirty="0" smtClean="0">
                <a:solidFill>
                  <a:srgbClr val="FF0000"/>
                </a:solidFill>
              </a:rPr>
              <a:t>]</a:t>
            </a:r>
          </a:p>
          <a:p>
            <a:r>
              <a:rPr lang="en-GB" sz="3200" dirty="0" smtClean="0"/>
              <a:t>     </a:t>
            </a:r>
            <a:r>
              <a:rPr lang="en-GB" sz="3200" dirty="0" err="1" smtClean="0"/>
              <a:t>Stdout</a:t>
            </a:r>
            <a:r>
              <a:rPr lang="en-GB" sz="3200" dirty="0" smtClean="0"/>
              <a:t> </a:t>
            </a:r>
            <a:r>
              <a:rPr lang="en-GB" sz="3200" dirty="0"/>
              <a:t>s </a:t>
            </a:r>
            <a:r>
              <a:rPr lang="en-GB" sz="3200" dirty="0">
                <a:solidFill>
                  <a:srgbClr val="FF0000"/>
                </a:solidFill>
              </a:rPr>
              <a:t>&lt;- </a:t>
            </a:r>
            <a:r>
              <a:rPr lang="en-GB" sz="3200" dirty="0" err="1"/>
              <a:t>cmd</a:t>
            </a:r>
            <a:r>
              <a:rPr lang="en-GB" sz="3200" dirty="0"/>
              <a:t> </a:t>
            </a:r>
            <a:r>
              <a:rPr lang="en-GB" sz="3200" dirty="0">
                <a:solidFill>
                  <a:srgbClr val="7030A0"/>
                </a:solidFill>
              </a:rPr>
              <a:t>"</a:t>
            </a:r>
            <a:r>
              <a:rPr lang="en-GB" sz="3200" dirty="0" err="1">
                <a:solidFill>
                  <a:srgbClr val="7030A0"/>
                </a:solidFill>
              </a:rPr>
              <a:t>gcc</a:t>
            </a:r>
            <a:r>
              <a:rPr lang="en-GB" sz="3200" dirty="0">
                <a:solidFill>
                  <a:srgbClr val="7030A0"/>
                </a:solidFill>
              </a:rPr>
              <a:t> -c </a:t>
            </a:r>
            <a:r>
              <a:rPr lang="en-GB" sz="3200" dirty="0" smtClean="0">
                <a:solidFill>
                  <a:srgbClr val="7030A0"/>
                </a:solidFill>
              </a:rPr>
              <a:t>-MM</a:t>
            </a:r>
            <a:r>
              <a:rPr lang="en-GB" sz="3200" dirty="0">
                <a:solidFill>
                  <a:srgbClr val="7030A0"/>
                </a:solidFill>
              </a:rPr>
              <a:t>" </a:t>
            </a:r>
            <a:r>
              <a:rPr lang="en-GB" sz="3200" dirty="0">
                <a:solidFill>
                  <a:srgbClr val="FF0000"/>
                </a:solidFill>
              </a:rPr>
              <a:t>[</a:t>
            </a:r>
            <a:r>
              <a:rPr lang="en-GB" sz="3200" dirty="0" err="1"/>
              <a:t>src</a:t>
            </a:r>
            <a:r>
              <a:rPr lang="en-GB" sz="3200" dirty="0">
                <a:solidFill>
                  <a:srgbClr val="FF0000"/>
                </a:solidFill>
              </a:rPr>
              <a:t>]</a:t>
            </a:r>
          </a:p>
          <a:p>
            <a:r>
              <a:rPr lang="en-GB" sz="3200" dirty="0" smtClean="0"/>
              <a:t>     needed $ </a:t>
            </a:r>
            <a:r>
              <a:rPr lang="en-GB" sz="3200" dirty="0" err="1"/>
              <a:t>concatMap</a:t>
            </a:r>
            <a:r>
              <a:rPr lang="en-GB" sz="3200" dirty="0"/>
              <a:t> </a:t>
            </a:r>
            <a:r>
              <a:rPr lang="en-GB" sz="3200" dirty="0" err="1"/>
              <a:t>snd</a:t>
            </a:r>
            <a:r>
              <a:rPr lang="en-GB" sz="3200" dirty="0"/>
              <a:t> $ </a:t>
            </a:r>
            <a:r>
              <a:rPr lang="en-GB" sz="3200" dirty="0" err="1"/>
              <a:t>parseMakefile</a:t>
            </a:r>
            <a:r>
              <a:rPr lang="en-GB" sz="3200" dirty="0"/>
              <a:t> s</a:t>
            </a:r>
          </a:p>
        </p:txBody>
      </p:sp>
    </p:spTree>
    <p:extLst>
      <p:ext uri="{BB962C8B-B14F-4D97-AF65-F5344CB8AC3E}">
        <p14:creationId xmlns:p14="http://schemas.microsoft.com/office/powerpoint/2010/main" val="100784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/>
          <p:cNvSpPr/>
          <p:nvPr/>
        </p:nvSpPr>
        <p:spPr>
          <a:xfrm>
            <a:off x="0" y="0"/>
            <a:ext cx="3491880" cy="86409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 smtClean="0">
                <a:solidFill>
                  <a:schemeClr val="accent2">
                    <a:lumMod val="50000"/>
                  </a:schemeClr>
                </a:solidFill>
              </a:rPr>
              <a:t>Avoid </a:t>
            </a:r>
            <a:r>
              <a:rPr lang="en-GB" sz="4000" dirty="0" err="1" smtClean="0">
                <a:solidFill>
                  <a:schemeClr val="accent2">
                    <a:lumMod val="50000"/>
                  </a:schemeClr>
                </a:solidFill>
              </a:rPr>
              <a:t>gcc</a:t>
            </a:r>
            <a:r>
              <a:rPr lang="en-GB" sz="4000" dirty="0" smtClean="0">
                <a:solidFill>
                  <a:schemeClr val="accent2">
                    <a:lumMod val="50000"/>
                  </a:schemeClr>
                </a:solidFill>
              </a:rPr>
              <a:t> -M</a:t>
            </a:r>
            <a:endParaRPr lang="en-GB" sz="4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82372" y="75104"/>
            <a:ext cx="44011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 smtClean="0"/>
              <a:t>Manual header scan</a:t>
            </a:r>
            <a:endParaRPr lang="en-GB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1132885" y="2151728"/>
            <a:ext cx="6878230" cy="2554545"/>
          </a:xfrm>
          <a:prstGeom prst="rect">
            <a:avLst/>
          </a:prstGeom>
          <a:noFill/>
          <a:ln w="76200">
            <a:noFill/>
          </a:ln>
        </p:spPr>
        <p:txBody>
          <a:bodyPr wrap="none" rtlCol="0">
            <a:spAutoFit/>
          </a:bodyPr>
          <a:lstStyle/>
          <a:p>
            <a:r>
              <a:rPr lang="en-GB" sz="3200" dirty="0" err="1" smtClean="0"/>
              <a:t>usedHeaders</a:t>
            </a:r>
            <a:r>
              <a:rPr lang="en-GB" sz="3200" dirty="0" smtClean="0"/>
              <a:t> </a:t>
            </a:r>
            <a:r>
              <a:rPr lang="en-GB" sz="3200" dirty="0" smtClean="0">
                <a:solidFill>
                  <a:srgbClr val="FF0000"/>
                </a:solidFill>
              </a:rPr>
              <a:t>::</a:t>
            </a:r>
            <a:r>
              <a:rPr lang="en-GB" sz="3200" dirty="0" smtClean="0"/>
              <a:t> String </a:t>
            </a:r>
            <a:r>
              <a:rPr lang="en-GB" sz="3200" dirty="0" smtClean="0">
                <a:solidFill>
                  <a:srgbClr val="FF0000"/>
                </a:solidFill>
              </a:rPr>
              <a:t>-&gt; [</a:t>
            </a:r>
            <a:r>
              <a:rPr lang="en-GB" sz="3200" dirty="0" err="1" smtClean="0"/>
              <a:t>FilePath</a:t>
            </a:r>
            <a:r>
              <a:rPr lang="en-GB" sz="3200" dirty="0" smtClean="0">
                <a:solidFill>
                  <a:srgbClr val="FF0000"/>
                </a:solidFill>
              </a:rPr>
              <a:t>]</a:t>
            </a:r>
          </a:p>
          <a:p>
            <a:r>
              <a:rPr lang="en-GB" sz="3200" dirty="0" err="1" smtClean="0"/>
              <a:t>usedHeaders</a:t>
            </a:r>
            <a:r>
              <a:rPr lang="en-GB" sz="3200" dirty="0" smtClean="0"/>
              <a:t> </a:t>
            </a:r>
            <a:r>
              <a:rPr lang="en-GB" sz="3200" dirty="0" err="1"/>
              <a:t>src</a:t>
            </a:r>
            <a:r>
              <a:rPr lang="en-GB" sz="3200" dirty="0"/>
              <a:t> </a:t>
            </a:r>
            <a:r>
              <a:rPr lang="en-GB" sz="3200" dirty="0" smtClean="0">
                <a:solidFill>
                  <a:srgbClr val="FF0000"/>
                </a:solidFill>
              </a:rPr>
              <a:t>=</a:t>
            </a:r>
          </a:p>
          <a:p>
            <a:r>
              <a:rPr lang="en-GB" sz="3200" dirty="0">
                <a:solidFill>
                  <a:srgbClr val="FF0000"/>
                </a:solidFill>
              </a:rPr>
              <a:t> </a:t>
            </a:r>
            <a:r>
              <a:rPr lang="en-GB" sz="3200" dirty="0" smtClean="0">
                <a:solidFill>
                  <a:srgbClr val="FF0000"/>
                </a:solidFill>
              </a:rPr>
              <a:t>   [</a:t>
            </a:r>
            <a:r>
              <a:rPr lang="en-GB" sz="3200" dirty="0" smtClean="0"/>
              <a:t> </a:t>
            </a:r>
            <a:r>
              <a:rPr lang="en-GB" sz="3200" dirty="0" err="1" smtClean="0"/>
              <a:t>init</a:t>
            </a:r>
            <a:r>
              <a:rPr lang="en-GB" sz="3200" dirty="0" smtClean="0"/>
              <a:t> x</a:t>
            </a:r>
          </a:p>
          <a:p>
            <a:r>
              <a:rPr lang="en-GB" sz="3200" dirty="0"/>
              <a:t> </a:t>
            </a:r>
            <a:r>
              <a:rPr lang="en-GB" sz="3200" dirty="0" smtClean="0"/>
              <a:t>   </a:t>
            </a:r>
            <a:r>
              <a:rPr lang="en-GB" sz="3200" dirty="0" smtClean="0">
                <a:solidFill>
                  <a:srgbClr val="FF0000"/>
                </a:solidFill>
              </a:rPr>
              <a:t>|</a:t>
            </a:r>
            <a:r>
              <a:rPr lang="en-GB" sz="3200" dirty="0" smtClean="0"/>
              <a:t> </a:t>
            </a:r>
            <a:r>
              <a:rPr lang="en-GB" sz="3200" dirty="0"/>
              <a:t>x </a:t>
            </a:r>
            <a:r>
              <a:rPr lang="en-GB" sz="3200" dirty="0">
                <a:solidFill>
                  <a:srgbClr val="FF0000"/>
                </a:solidFill>
              </a:rPr>
              <a:t>&lt;-</a:t>
            </a:r>
            <a:r>
              <a:rPr lang="en-GB" sz="3200" dirty="0"/>
              <a:t> lines </a:t>
            </a:r>
            <a:r>
              <a:rPr lang="en-GB" sz="3200" dirty="0" err="1" smtClean="0"/>
              <a:t>src</a:t>
            </a:r>
            <a:endParaRPr lang="en-GB" sz="3200" dirty="0" smtClean="0"/>
          </a:p>
          <a:p>
            <a:r>
              <a:rPr lang="en-GB" sz="3200" dirty="0"/>
              <a:t> </a:t>
            </a:r>
            <a:r>
              <a:rPr lang="en-GB" sz="3200" dirty="0" smtClean="0"/>
              <a:t>  </a:t>
            </a:r>
            <a:r>
              <a:rPr lang="en-GB" sz="3200" dirty="0" smtClean="0">
                <a:solidFill>
                  <a:srgbClr val="FF0000"/>
                </a:solidFill>
              </a:rPr>
              <a:t> , </a:t>
            </a:r>
            <a:r>
              <a:rPr lang="en-GB" sz="3200" dirty="0"/>
              <a:t>Just x </a:t>
            </a:r>
            <a:r>
              <a:rPr lang="en-GB" sz="3200" dirty="0">
                <a:solidFill>
                  <a:srgbClr val="FF0000"/>
                </a:solidFill>
              </a:rPr>
              <a:t>&lt;- [</a:t>
            </a:r>
            <a:r>
              <a:rPr lang="en-GB" sz="3200" dirty="0" err="1"/>
              <a:t>stripPrefix</a:t>
            </a:r>
            <a:r>
              <a:rPr lang="en-GB" sz="3200" dirty="0"/>
              <a:t> </a:t>
            </a:r>
            <a:r>
              <a:rPr lang="en-GB" sz="3200" dirty="0">
                <a:solidFill>
                  <a:srgbClr val="7030A0"/>
                </a:solidFill>
              </a:rPr>
              <a:t>"#include \"" </a:t>
            </a:r>
            <a:r>
              <a:rPr lang="en-GB" sz="3200" dirty="0"/>
              <a:t>x</a:t>
            </a:r>
            <a:r>
              <a:rPr lang="en-GB" sz="3200" dirty="0">
                <a:solidFill>
                  <a:srgbClr val="FF0000"/>
                </a:solidFill>
              </a:rPr>
              <a:t>]] </a:t>
            </a:r>
            <a:endParaRPr lang="en-GB" sz="32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11560" y="5589240"/>
            <a:ext cx="83540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i="1" dirty="0" smtClean="0"/>
              <a:t>What’s the disadvantage of a manual scan?</a:t>
            </a:r>
            <a:endParaRPr lang="en-GB" sz="3600" i="1" dirty="0"/>
          </a:p>
        </p:txBody>
      </p:sp>
    </p:spTree>
    <p:extLst>
      <p:ext uri="{BB962C8B-B14F-4D97-AF65-F5344CB8AC3E}">
        <p14:creationId xmlns:p14="http://schemas.microsoft.com/office/powerpoint/2010/main" val="196383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/>
          <p:cNvSpPr/>
          <p:nvPr/>
        </p:nvSpPr>
        <p:spPr>
          <a:xfrm>
            <a:off x="0" y="0"/>
            <a:ext cx="3491880" cy="86409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 smtClean="0">
                <a:solidFill>
                  <a:schemeClr val="accent2">
                    <a:lumMod val="50000"/>
                  </a:schemeClr>
                </a:solidFill>
              </a:rPr>
              <a:t>Avoid </a:t>
            </a:r>
            <a:r>
              <a:rPr lang="en-GB" sz="4000" dirty="0" err="1" smtClean="0">
                <a:solidFill>
                  <a:schemeClr val="accent2">
                    <a:lumMod val="50000"/>
                  </a:schemeClr>
                </a:solidFill>
              </a:rPr>
              <a:t>gcc</a:t>
            </a:r>
            <a:r>
              <a:rPr lang="en-GB" sz="4000" dirty="0" smtClean="0">
                <a:solidFill>
                  <a:schemeClr val="accent2">
                    <a:lumMod val="50000"/>
                  </a:schemeClr>
                </a:solidFill>
              </a:rPr>
              <a:t> -M</a:t>
            </a:r>
            <a:endParaRPr lang="en-GB" sz="4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82372" y="75104"/>
            <a:ext cx="44011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 smtClean="0"/>
              <a:t>Manual header scan</a:t>
            </a:r>
            <a:endParaRPr lang="en-GB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2263612" y="2397949"/>
            <a:ext cx="4616777" cy="2062103"/>
          </a:xfrm>
          <a:prstGeom prst="rect">
            <a:avLst/>
          </a:prstGeom>
          <a:noFill/>
          <a:ln w="76200">
            <a:noFill/>
          </a:ln>
        </p:spPr>
        <p:txBody>
          <a:bodyPr wrap="none" rtlCol="0">
            <a:spAutoFit/>
          </a:bodyPr>
          <a:lstStyle/>
          <a:p>
            <a:r>
              <a:rPr lang="en-GB" sz="3200" dirty="0" smtClean="0">
                <a:solidFill>
                  <a:srgbClr val="7030A0"/>
                </a:solidFill>
              </a:rPr>
              <a:t>"</a:t>
            </a:r>
            <a:r>
              <a:rPr lang="en-GB" sz="3200" dirty="0" err="1">
                <a:solidFill>
                  <a:srgbClr val="7030A0"/>
                </a:solidFill>
              </a:rPr>
              <a:t>main.o</a:t>
            </a:r>
            <a:r>
              <a:rPr lang="en-GB" sz="3200" dirty="0">
                <a:solidFill>
                  <a:srgbClr val="7030A0"/>
                </a:solidFill>
              </a:rPr>
              <a:t>" </a:t>
            </a:r>
            <a:r>
              <a:rPr lang="en-GB" sz="3200" dirty="0" smtClean="0"/>
              <a:t>%&gt; </a:t>
            </a:r>
            <a:r>
              <a:rPr lang="en-GB" sz="3200" dirty="0">
                <a:solidFill>
                  <a:srgbClr val="FF0000"/>
                </a:solidFill>
              </a:rPr>
              <a:t>\</a:t>
            </a:r>
            <a:r>
              <a:rPr lang="en-GB" sz="3200" dirty="0"/>
              <a:t>out </a:t>
            </a:r>
            <a:r>
              <a:rPr lang="en-GB" sz="3200" dirty="0">
                <a:solidFill>
                  <a:srgbClr val="FF0000"/>
                </a:solidFill>
              </a:rPr>
              <a:t>-&gt;</a:t>
            </a:r>
            <a:r>
              <a:rPr lang="en-GB" sz="3200" dirty="0"/>
              <a:t> do</a:t>
            </a:r>
          </a:p>
          <a:p>
            <a:r>
              <a:rPr lang="en-GB" sz="3200" dirty="0" smtClean="0"/>
              <a:t>    </a:t>
            </a:r>
            <a:r>
              <a:rPr lang="en-GB" sz="3200" dirty="0" err="1"/>
              <a:t>src</a:t>
            </a:r>
            <a:r>
              <a:rPr lang="en-GB" sz="3200" dirty="0"/>
              <a:t> </a:t>
            </a:r>
            <a:r>
              <a:rPr lang="en-GB" sz="3200" dirty="0">
                <a:solidFill>
                  <a:srgbClr val="FF0000"/>
                </a:solidFill>
              </a:rPr>
              <a:t>&lt;-</a:t>
            </a:r>
            <a:r>
              <a:rPr lang="en-GB" sz="3200" dirty="0"/>
              <a:t> </a:t>
            </a:r>
            <a:r>
              <a:rPr lang="en-GB" sz="3200" dirty="0" err="1"/>
              <a:t>readFile</a:t>
            </a:r>
            <a:r>
              <a:rPr lang="en-GB" sz="3200" dirty="0"/>
              <a:t>' </a:t>
            </a:r>
            <a:r>
              <a:rPr lang="en-GB" sz="3200" dirty="0">
                <a:solidFill>
                  <a:srgbClr val="7030A0"/>
                </a:solidFill>
              </a:rPr>
              <a:t>"</a:t>
            </a:r>
            <a:r>
              <a:rPr lang="en-GB" sz="3200" dirty="0" err="1">
                <a:solidFill>
                  <a:srgbClr val="7030A0"/>
                </a:solidFill>
              </a:rPr>
              <a:t>main.c</a:t>
            </a:r>
            <a:r>
              <a:rPr lang="en-GB" sz="3200" dirty="0">
                <a:solidFill>
                  <a:srgbClr val="7030A0"/>
                </a:solidFill>
              </a:rPr>
              <a:t>"</a:t>
            </a:r>
          </a:p>
          <a:p>
            <a:r>
              <a:rPr lang="en-GB" sz="3200" dirty="0" smtClean="0"/>
              <a:t>    </a:t>
            </a:r>
            <a:r>
              <a:rPr lang="en-GB" sz="3200" dirty="0"/>
              <a:t>need $ </a:t>
            </a:r>
            <a:r>
              <a:rPr lang="en-GB" sz="3200" dirty="0" err="1"/>
              <a:t>usedHeaders</a:t>
            </a:r>
            <a:r>
              <a:rPr lang="en-GB" sz="3200" dirty="0"/>
              <a:t> </a:t>
            </a:r>
            <a:r>
              <a:rPr lang="en-GB" sz="3200" dirty="0" err="1"/>
              <a:t>src</a:t>
            </a:r>
            <a:endParaRPr lang="en-GB" sz="3200" dirty="0"/>
          </a:p>
          <a:p>
            <a:r>
              <a:rPr lang="en-GB" sz="3200" dirty="0" smtClean="0"/>
              <a:t>    </a:t>
            </a:r>
            <a:r>
              <a:rPr lang="en-GB" sz="3200" dirty="0" err="1"/>
              <a:t>cmd</a:t>
            </a:r>
            <a:r>
              <a:rPr lang="en-GB" sz="3200" dirty="0"/>
              <a:t> </a:t>
            </a:r>
            <a:r>
              <a:rPr lang="en-GB" sz="3200" dirty="0">
                <a:solidFill>
                  <a:srgbClr val="7030A0"/>
                </a:solidFill>
              </a:rPr>
              <a:t>"</a:t>
            </a:r>
            <a:r>
              <a:rPr lang="en-GB" sz="3200" dirty="0" err="1">
                <a:solidFill>
                  <a:srgbClr val="7030A0"/>
                </a:solidFill>
              </a:rPr>
              <a:t>gcc</a:t>
            </a:r>
            <a:r>
              <a:rPr lang="en-GB" sz="3200" dirty="0">
                <a:solidFill>
                  <a:srgbClr val="7030A0"/>
                </a:solidFill>
              </a:rPr>
              <a:t> -c </a:t>
            </a:r>
            <a:r>
              <a:rPr lang="en-GB" sz="3200" dirty="0" err="1">
                <a:solidFill>
                  <a:srgbClr val="7030A0"/>
                </a:solidFill>
              </a:rPr>
              <a:t>main.c</a:t>
            </a:r>
            <a:r>
              <a:rPr lang="en-GB" sz="3200" dirty="0">
                <a:solidFill>
                  <a:srgbClr val="7030A0"/>
                </a:solidFill>
              </a:rPr>
              <a:t>"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1560" y="5589240"/>
            <a:ext cx="78314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i="1" dirty="0" smtClean="0"/>
              <a:t>What’s the advantage of a manual scan?</a:t>
            </a:r>
            <a:endParaRPr lang="en-GB" sz="3600" i="1" dirty="0"/>
          </a:p>
        </p:txBody>
      </p:sp>
    </p:spTree>
    <p:extLst>
      <p:ext uri="{BB962C8B-B14F-4D97-AF65-F5344CB8AC3E}">
        <p14:creationId xmlns:p14="http://schemas.microsoft.com/office/powerpoint/2010/main" val="2650210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/>
          <p:cNvSpPr/>
          <p:nvPr/>
        </p:nvSpPr>
        <p:spPr>
          <a:xfrm>
            <a:off x="0" y="0"/>
            <a:ext cx="3491880" cy="86409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 smtClean="0">
                <a:solidFill>
                  <a:schemeClr val="bg2">
                    <a:lumMod val="10000"/>
                  </a:schemeClr>
                </a:solidFill>
              </a:rPr>
              <a:t>Generate .h</a:t>
            </a:r>
            <a:endParaRPr lang="en-GB" sz="4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82372" y="75104"/>
            <a:ext cx="42050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 smtClean="0"/>
              <a:t>Generate the .h file</a:t>
            </a:r>
            <a:endParaRPr lang="en-GB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1310723" y="2397949"/>
            <a:ext cx="6522555" cy="2062103"/>
          </a:xfrm>
          <a:prstGeom prst="rect">
            <a:avLst/>
          </a:prstGeom>
          <a:noFill/>
          <a:ln w="76200">
            <a:noFill/>
          </a:ln>
        </p:spPr>
        <p:txBody>
          <a:bodyPr wrap="none" rtlCol="0">
            <a:spAutoFit/>
          </a:bodyPr>
          <a:lstStyle/>
          <a:p>
            <a:r>
              <a:rPr lang="en-GB" sz="3200" dirty="0" smtClean="0">
                <a:solidFill>
                  <a:srgbClr val="7030A0"/>
                </a:solidFill>
              </a:rPr>
              <a:t>"*.</a:t>
            </a:r>
            <a:r>
              <a:rPr lang="en-GB" sz="3200" dirty="0">
                <a:solidFill>
                  <a:srgbClr val="7030A0"/>
                </a:solidFill>
              </a:rPr>
              <a:t>h" </a:t>
            </a:r>
            <a:r>
              <a:rPr lang="en-GB" sz="3200" dirty="0" smtClean="0"/>
              <a:t>%&gt; </a:t>
            </a:r>
            <a:r>
              <a:rPr lang="en-GB" sz="3200" dirty="0">
                <a:solidFill>
                  <a:srgbClr val="FF0000"/>
                </a:solidFill>
              </a:rPr>
              <a:t>\</a:t>
            </a:r>
            <a:r>
              <a:rPr lang="en-GB" sz="3200" dirty="0"/>
              <a:t>out</a:t>
            </a:r>
            <a:r>
              <a:rPr lang="en-GB" sz="3200" dirty="0">
                <a:solidFill>
                  <a:srgbClr val="FF0000"/>
                </a:solidFill>
              </a:rPr>
              <a:t> -&gt; </a:t>
            </a:r>
            <a:r>
              <a:rPr lang="en-GB" sz="3200" dirty="0">
                <a:solidFill>
                  <a:srgbClr val="0070C0"/>
                </a:solidFill>
              </a:rPr>
              <a:t>do</a:t>
            </a:r>
          </a:p>
          <a:p>
            <a:r>
              <a:rPr lang="en-GB" sz="3200" dirty="0" smtClean="0"/>
              <a:t>    </a:t>
            </a:r>
            <a:r>
              <a:rPr lang="en-GB" sz="3200" dirty="0">
                <a:solidFill>
                  <a:srgbClr val="0070C0"/>
                </a:solidFill>
              </a:rPr>
              <a:t>let</a:t>
            </a:r>
            <a:r>
              <a:rPr lang="en-GB" sz="3200" dirty="0"/>
              <a:t> </a:t>
            </a:r>
            <a:r>
              <a:rPr lang="en-GB" sz="3200" dirty="0" err="1"/>
              <a:t>src</a:t>
            </a:r>
            <a:r>
              <a:rPr lang="en-GB" sz="3200" dirty="0"/>
              <a:t> </a:t>
            </a:r>
            <a:r>
              <a:rPr lang="en-GB" sz="3200" dirty="0">
                <a:solidFill>
                  <a:srgbClr val="FF0000"/>
                </a:solidFill>
              </a:rPr>
              <a:t>=</a:t>
            </a:r>
            <a:r>
              <a:rPr lang="en-GB" sz="3200" dirty="0"/>
              <a:t> out -&lt;.&gt; </a:t>
            </a:r>
            <a:r>
              <a:rPr lang="en-GB" sz="3200" dirty="0">
                <a:solidFill>
                  <a:srgbClr val="7030A0"/>
                </a:solidFill>
              </a:rPr>
              <a:t>"txt"</a:t>
            </a:r>
          </a:p>
          <a:p>
            <a:r>
              <a:rPr lang="en-GB" sz="3200" dirty="0" smtClean="0"/>
              <a:t>    </a:t>
            </a:r>
            <a:r>
              <a:rPr lang="en-GB" sz="3200" dirty="0"/>
              <a:t>need </a:t>
            </a:r>
            <a:r>
              <a:rPr lang="en-GB" sz="3200" dirty="0">
                <a:solidFill>
                  <a:srgbClr val="FF0000"/>
                </a:solidFill>
              </a:rPr>
              <a:t>[</a:t>
            </a:r>
            <a:r>
              <a:rPr lang="en-GB" sz="3200" dirty="0" err="1"/>
              <a:t>src</a:t>
            </a:r>
            <a:r>
              <a:rPr lang="en-GB" sz="3200" dirty="0">
                <a:solidFill>
                  <a:srgbClr val="FF0000"/>
                </a:solidFill>
              </a:rPr>
              <a:t>]</a:t>
            </a:r>
          </a:p>
          <a:p>
            <a:r>
              <a:rPr lang="en-GB" sz="3200" dirty="0" smtClean="0"/>
              <a:t>    </a:t>
            </a:r>
            <a:r>
              <a:rPr lang="en-GB" sz="3200" dirty="0" err="1"/>
              <a:t>cmd</a:t>
            </a:r>
            <a:r>
              <a:rPr lang="en-GB" sz="3200" dirty="0"/>
              <a:t> Shell </a:t>
            </a:r>
            <a:r>
              <a:rPr lang="en-GB" sz="3200" dirty="0" smtClean="0">
                <a:solidFill>
                  <a:srgbClr val="7030A0"/>
                </a:solidFill>
              </a:rPr>
              <a:t>"generate" </a:t>
            </a:r>
            <a:r>
              <a:rPr lang="en-GB" sz="3200" dirty="0">
                <a:solidFill>
                  <a:srgbClr val="FF0000"/>
                </a:solidFill>
              </a:rPr>
              <a:t>[</a:t>
            </a:r>
            <a:r>
              <a:rPr lang="en-GB" sz="3200" dirty="0" err="1"/>
              <a:t>src</a:t>
            </a:r>
            <a:r>
              <a:rPr lang="en-GB" sz="3200" dirty="0">
                <a:solidFill>
                  <a:srgbClr val="FF0000"/>
                </a:solidFill>
              </a:rPr>
              <a:t>]</a:t>
            </a:r>
            <a:r>
              <a:rPr lang="en-GB" sz="3200" dirty="0"/>
              <a:t> </a:t>
            </a:r>
            <a:r>
              <a:rPr lang="en-GB" sz="3200" dirty="0">
                <a:solidFill>
                  <a:srgbClr val="7030A0"/>
                </a:solidFill>
              </a:rPr>
              <a:t>"&gt;"</a:t>
            </a:r>
            <a:r>
              <a:rPr lang="en-GB" sz="3200" dirty="0"/>
              <a:t> </a:t>
            </a:r>
            <a:r>
              <a:rPr lang="en-GB" sz="3200" dirty="0">
                <a:solidFill>
                  <a:srgbClr val="FF0000"/>
                </a:solidFill>
              </a:rPr>
              <a:t>[</a:t>
            </a:r>
            <a:r>
              <a:rPr lang="en-GB" sz="3200" dirty="0"/>
              <a:t>out</a:t>
            </a:r>
            <a:r>
              <a:rPr lang="en-GB" sz="3200" dirty="0">
                <a:solidFill>
                  <a:srgbClr val="FF0000"/>
                </a:solidFill>
              </a:rPr>
              <a:t>]</a:t>
            </a:r>
            <a:endParaRPr lang="en-GB" sz="3200" dirty="0" smtClean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5589240"/>
            <a:ext cx="75871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i="1" dirty="0" smtClean="0"/>
              <a:t>What made this change self-contained?</a:t>
            </a:r>
            <a:endParaRPr lang="en-GB" sz="3600" i="1" dirty="0"/>
          </a:p>
        </p:txBody>
      </p:sp>
    </p:spTree>
    <p:extLst>
      <p:ext uri="{BB962C8B-B14F-4D97-AF65-F5344CB8AC3E}">
        <p14:creationId xmlns:p14="http://schemas.microsoft.com/office/powerpoint/2010/main" val="95208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/>
          <p:cNvSpPr/>
          <p:nvPr/>
        </p:nvSpPr>
        <p:spPr>
          <a:xfrm>
            <a:off x="0" y="0"/>
            <a:ext cx="3491880" cy="86409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 smtClean="0">
                <a:solidFill>
                  <a:schemeClr val="accent5">
                    <a:lumMod val="50000"/>
                  </a:schemeClr>
                </a:solidFill>
              </a:rPr>
              <a:t>Transitive</a:t>
            </a:r>
            <a:endParaRPr lang="en-GB" sz="4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82372" y="75104"/>
            <a:ext cx="39195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 smtClean="0"/>
              <a:t>One-step includes</a:t>
            </a:r>
            <a:endParaRPr lang="en-GB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1249520" y="2644170"/>
            <a:ext cx="6644961" cy="1569660"/>
          </a:xfrm>
          <a:prstGeom prst="rect">
            <a:avLst/>
          </a:prstGeom>
          <a:noFill/>
          <a:ln w="76200">
            <a:noFill/>
          </a:ln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</a:rPr>
              <a:t>[</a:t>
            </a:r>
            <a:r>
              <a:rPr lang="en-GB" sz="3200" dirty="0">
                <a:solidFill>
                  <a:srgbClr val="7030A0"/>
                </a:solidFill>
              </a:rPr>
              <a:t>"*.</a:t>
            </a:r>
            <a:r>
              <a:rPr lang="en-GB" sz="3200" dirty="0" err="1">
                <a:solidFill>
                  <a:srgbClr val="7030A0"/>
                </a:solidFill>
              </a:rPr>
              <a:t>c.dep</a:t>
            </a:r>
            <a:r>
              <a:rPr lang="en-GB" sz="3200" dirty="0">
                <a:solidFill>
                  <a:srgbClr val="7030A0"/>
                </a:solidFill>
              </a:rPr>
              <a:t>"</a:t>
            </a:r>
            <a:r>
              <a:rPr lang="en-GB" sz="3200" dirty="0">
                <a:solidFill>
                  <a:srgbClr val="FF0000"/>
                </a:solidFill>
              </a:rPr>
              <a:t>,</a:t>
            </a:r>
            <a:r>
              <a:rPr lang="en-GB" sz="3200" dirty="0">
                <a:solidFill>
                  <a:srgbClr val="7030A0"/>
                </a:solidFill>
              </a:rPr>
              <a:t>"*.</a:t>
            </a:r>
            <a:r>
              <a:rPr lang="en-GB" sz="3200" dirty="0" err="1">
                <a:solidFill>
                  <a:srgbClr val="7030A0"/>
                </a:solidFill>
              </a:rPr>
              <a:t>h.dep</a:t>
            </a:r>
            <a:r>
              <a:rPr lang="en-GB" sz="3200" dirty="0">
                <a:solidFill>
                  <a:srgbClr val="7030A0"/>
                </a:solidFill>
              </a:rPr>
              <a:t>"</a:t>
            </a:r>
            <a:r>
              <a:rPr lang="en-GB" sz="3200" dirty="0">
                <a:solidFill>
                  <a:srgbClr val="FF0000"/>
                </a:solidFill>
              </a:rPr>
              <a:t>]</a:t>
            </a:r>
            <a:r>
              <a:rPr lang="en-GB" sz="3200" dirty="0"/>
              <a:t> </a:t>
            </a:r>
            <a:r>
              <a:rPr lang="en-GB" sz="3200" dirty="0" smtClean="0"/>
              <a:t>|%&gt; </a:t>
            </a:r>
            <a:r>
              <a:rPr lang="en-GB" sz="3200" dirty="0">
                <a:solidFill>
                  <a:srgbClr val="FF0000"/>
                </a:solidFill>
              </a:rPr>
              <a:t>\</a:t>
            </a:r>
            <a:r>
              <a:rPr lang="en-GB" sz="3200" dirty="0"/>
              <a:t>out </a:t>
            </a:r>
            <a:r>
              <a:rPr lang="en-GB" sz="3200" dirty="0" smtClean="0">
                <a:solidFill>
                  <a:srgbClr val="FF0000"/>
                </a:solidFill>
              </a:rPr>
              <a:t>-&gt;</a:t>
            </a:r>
            <a:r>
              <a:rPr lang="en-GB" sz="3200" dirty="0" smtClean="0"/>
              <a:t> </a:t>
            </a:r>
            <a:r>
              <a:rPr lang="en-GB" sz="3200" dirty="0" smtClean="0">
                <a:solidFill>
                  <a:srgbClr val="0070C0"/>
                </a:solidFill>
              </a:rPr>
              <a:t>do</a:t>
            </a:r>
          </a:p>
          <a:p>
            <a:r>
              <a:rPr lang="en-GB" sz="3200" dirty="0"/>
              <a:t> </a:t>
            </a:r>
            <a:r>
              <a:rPr lang="en-GB" sz="3200" dirty="0" smtClean="0"/>
              <a:t>   </a:t>
            </a:r>
            <a:r>
              <a:rPr lang="en-GB" sz="3200" dirty="0" err="1" smtClean="0"/>
              <a:t>src</a:t>
            </a:r>
            <a:r>
              <a:rPr lang="en-GB" sz="3200" dirty="0" smtClean="0"/>
              <a:t> </a:t>
            </a:r>
            <a:r>
              <a:rPr lang="en-GB" sz="3200" dirty="0">
                <a:solidFill>
                  <a:srgbClr val="FF0000"/>
                </a:solidFill>
              </a:rPr>
              <a:t>&lt;-</a:t>
            </a:r>
            <a:r>
              <a:rPr lang="en-GB" sz="3200" dirty="0"/>
              <a:t> </a:t>
            </a:r>
            <a:r>
              <a:rPr lang="en-GB" sz="3200" dirty="0" err="1"/>
              <a:t>readFile</a:t>
            </a:r>
            <a:r>
              <a:rPr lang="en-GB" sz="3200" dirty="0"/>
              <a:t>' $ </a:t>
            </a:r>
            <a:r>
              <a:rPr lang="en-GB" sz="3200" dirty="0" err="1"/>
              <a:t>dropExtension</a:t>
            </a:r>
            <a:r>
              <a:rPr lang="en-GB" sz="3200" dirty="0"/>
              <a:t> </a:t>
            </a:r>
            <a:r>
              <a:rPr lang="en-GB" sz="3200" dirty="0" smtClean="0"/>
              <a:t>out</a:t>
            </a:r>
          </a:p>
          <a:p>
            <a:r>
              <a:rPr lang="en-GB" sz="3200" dirty="0"/>
              <a:t> </a:t>
            </a:r>
            <a:r>
              <a:rPr lang="en-GB" sz="3200" dirty="0" smtClean="0"/>
              <a:t>   </a:t>
            </a:r>
            <a:r>
              <a:rPr lang="en-GB" sz="3200" dirty="0" err="1" smtClean="0"/>
              <a:t>writeFileLines</a:t>
            </a:r>
            <a:r>
              <a:rPr lang="en-GB" sz="3200" dirty="0" smtClean="0"/>
              <a:t> </a:t>
            </a:r>
            <a:r>
              <a:rPr lang="en-GB" sz="3200" dirty="0"/>
              <a:t>out $ </a:t>
            </a:r>
            <a:r>
              <a:rPr lang="en-GB" sz="3200" dirty="0" err="1"/>
              <a:t>usedHeaders</a:t>
            </a:r>
            <a:r>
              <a:rPr lang="en-GB" sz="3200" dirty="0"/>
              <a:t> </a:t>
            </a:r>
            <a:r>
              <a:rPr lang="en-GB" sz="3200" dirty="0" err="1" smtClean="0"/>
              <a:t>src</a:t>
            </a:r>
            <a:endParaRPr lang="en-GB" sz="32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611560" y="5589240"/>
            <a:ext cx="42947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i="1" dirty="0" smtClean="0"/>
              <a:t>What are we reusing?</a:t>
            </a:r>
            <a:endParaRPr lang="en-GB" sz="3600" i="1" dirty="0"/>
          </a:p>
        </p:txBody>
      </p:sp>
    </p:spTree>
    <p:extLst>
      <p:ext uri="{BB962C8B-B14F-4D97-AF65-F5344CB8AC3E}">
        <p14:creationId xmlns:p14="http://schemas.microsoft.com/office/powerpoint/2010/main" val="1565816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/>
          <p:cNvSpPr/>
          <p:nvPr/>
        </p:nvSpPr>
        <p:spPr>
          <a:xfrm>
            <a:off x="0" y="0"/>
            <a:ext cx="3491880" cy="86409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 smtClean="0">
                <a:solidFill>
                  <a:schemeClr val="accent5">
                    <a:lumMod val="50000"/>
                  </a:schemeClr>
                </a:solidFill>
              </a:rPr>
              <a:t>Transitive</a:t>
            </a:r>
            <a:endParaRPr lang="en-GB" sz="4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82372" y="75104"/>
            <a:ext cx="40037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 smtClean="0"/>
              <a:t>Transitive includes</a:t>
            </a:r>
            <a:endParaRPr lang="en-GB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326960" y="2151728"/>
            <a:ext cx="8490081" cy="2554545"/>
          </a:xfrm>
          <a:prstGeom prst="rect">
            <a:avLst/>
          </a:prstGeom>
          <a:noFill/>
          <a:ln w="76200">
            <a:noFill/>
          </a:ln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7030A0"/>
                </a:solidFill>
              </a:rPr>
              <a:t>"*.</a:t>
            </a:r>
            <a:r>
              <a:rPr lang="en-GB" sz="3200" dirty="0" err="1">
                <a:solidFill>
                  <a:srgbClr val="7030A0"/>
                </a:solidFill>
              </a:rPr>
              <a:t>deps</a:t>
            </a:r>
            <a:r>
              <a:rPr lang="en-GB" sz="3200" dirty="0">
                <a:solidFill>
                  <a:srgbClr val="7030A0"/>
                </a:solidFill>
              </a:rPr>
              <a:t>"</a:t>
            </a:r>
            <a:r>
              <a:rPr lang="en-GB" sz="3200" dirty="0"/>
              <a:t> </a:t>
            </a:r>
            <a:r>
              <a:rPr lang="en-GB" sz="3200" dirty="0" smtClean="0"/>
              <a:t>%&gt; </a:t>
            </a:r>
            <a:r>
              <a:rPr lang="en-GB" sz="3200" dirty="0">
                <a:solidFill>
                  <a:srgbClr val="FF0000"/>
                </a:solidFill>
              </a:rPr>
              <a:t>\</a:t>
            </a:r>
            <a:r>
              <a:rPr lang="en-GB" sz="3200" dirty="0"/>
              <a:t>out </a:t>
            </a:r>
            <a:r>
              <a:rPr lang="en-GB" sz="3200" dirty="0" smtClean="0">
                <a:solidFill>
                  <a:srgbClr val="FF0000"/>
                </a:solidFill>
              </a:rPr>
              <a:t>-&gt;</a:t>
            </a:r>
            <a:r>
              <a:rPr lang="en-GB" sz="3200" dirty="0" smtClean="0"/>
              <a:t> </a:t>
            </a:r>
            <a:r>
              <a:rPr lang="en-GB" sz="3200" dirty="0" smtClean="0">
                <a:solidFill>
                  <a:srgbClr val="0070C0"/>
                </a:solidFill>
              </a:rPr>
              <a:t>do</a:t>
            </a:r>
          </a:p>
          <a:p>
            <a:r>
              <a:rPr lang="en-GB" sz="3200" dirty="0"/>
              <a:t> </a:t>
            </a:r>
            <a:r>
              <a:rPr lang="en-GB" sz="3200" dirty="0" smtClean="0"/>
              <a:t>   </a:t>
            </a:r>
            <a:r>
              <a:rPr lang="en-GB" sz="3200" dirty="0" err="1" smtClean="0"/>
              <a:t>dep</a:t>
            </a:r>
            <a:r>
              <a:rPr lang="en-GB" sz="3200" dirty="0" smtClean="0"/>
              <a:t> </a:t>
            </a:r>
            <a:r>
              <a:rPr lang="en-GB" sz="3200" dirty="0">
                <a:solidFill>
                  <a:srgbClr val="FF0000"/>
                </a:solidFill>
              </a:rPr>
              <a:t>&lt;-</a:t>
            </a:r>
            <a:r>
              <a:rPr lang="en-GB" sz="3200" dirty="0"/>
              <a:t> </a:t>
            </a:r>
            <a:r>
              <a:rPr lang="en-GB" sz="3200" dirty="0" err="1"/>
              <a:t>readFileLines</a:t>
            </a:r>
            <a:r>
              <a:rPr lang="en-GB" sz="3200" dirty="0"/>
              <a:t> $ out -&lt;.&gt; </a:t>
            </a:r>
            <a:r>
              <a:rPr lang="en-GB" sz="3200" dirty="0">
                <a:solidFill>
                  <a:srgbClr val="7030A0"/>
                </a:solidFill>
              </a:rPr>
              <a:t>"</a:t>
            </a:r>
            <a:r>
              <a:rPr lang="en-GB" sz="3200" dirty="0" err="1" smtClean="0">
                <a:solidFill>
                  <a:srgbClr val="7030A0"/>
                </a:solidFill>
              </a:rPr>
              <a:t>dep</a:t>
            </a:r>
            <a:r>
              <a:rPr lang="en-GB" sz="3200" dirty="0" smtClean="0">
                <a:solidFill>
                  <a:srgbClr val="7030A0"/>
                </a:solidFill>
              </a:rPr>
              <a:t>"</a:t>
            </a:r>
          </a:p>
          <a:p>
            <a:r>
              <a:rPr lang="en-GB" sz="3200" dirty="0"/>
              <a:t> </a:t>
            </a:r>
            <a:r>
              <a:rPr lang="en-GB" sz="3200" dirty="0" smtClean="0"/>
              <a:t>   </a:t>
            </a:r>
            <a:r>
              <a:rPr lang="en-GB" sz="3200" dirty="0" err="1" smtClean="0"/>
              <a:t>deps</a:t>
            </a:r>
            <a:r>
              <a:rPr lang="en-GB" sz="3200" dirty="0" smtClean="0"/>
              <a:t> </a:t>
            </a:r>
            <a:r>
              <a:rPr lang="en-GB" sz="3200" dirty="0">
                <a:solidFill>
                  <a:srgbClr val="FF0000"/>
                </a:solidFill>
              </a:rPr>
              <a:t>&lt;-</a:t>
            </a:r>
            <a:r>
              <a:rPr lang="en-GB" sz="3200" dirty="0"/>
              <a:t> </a:t>
            </a:r>
            <a:r>
              <a:rPr lang="en-GB" sz="3200" dirty="0" err="1"/>
              <a:t>mapM</a:t>
            </a:r>
            <a:r>
              <a:rPr lang="en-GB" sz="3200" dirty="0"/>
              <a:t> </a:t>
            </a:r>
            <a:r>
              <a:rPr lang="en-GB" sz="3200" dirty="0">
                <a:solidFill>
                  <a:srgbClr val="FF0000"/>
                </a:solidFill>
              </a:rPr>
              <a:t>(</a:t>
            </a:r>
            <a:r>
              <a:rPr lang="en-GB" sz="3200" dirty="0" err="1"/>
              <a:t>readFileLines</a:t>
            </a:r>
            <a:r>
              <a:rPr lang="en-GB" sz="3200" dirty="0"/>
              <a:t> . </a:t>
            </a:r>
            <a:r>
              <a:rPr lang="en-GB" sz="3200" dirty="0">
                <a:solidFill>
                  <a:srgbClr val="FF0000"/>
                </a:solidFill>
              </a:rPr>
              <a:t>(</a:t>
            </a:r>
            <a:r>
              <a:rPr lang="en-GB" sz="3200" dirty="0"/>
              <a:t>&lt;.&gt; </a:t>
            </a:r>
            <a:r>
              <a:rPr lang="en-GB" sz="3200" dirty="0">
                <a:solidFill>
                  <a:srgbClr val="7030A0"/>
                </a:solidFill>
              </a:rPr>
              <a:t>"</a:t>
            </a:r>
            <a:r>
              <a:rPr lang="en-GB" sz="3200" dirty="0" err="1">
                <a:solidFill>
                  <a:srgbClr val="7030A0"/>
                </a:solidFill>
              </a:rPr>
              <a:t>deps</a:t>
            </a:r>
            <a:r>
              <a:rPr lang="en-GB" sz="3200" dirty="0">
                <a:solidFill>
                  <a:srgbClr val="7030A0"/>
                </a:solidFill>
              </a:rPr>
              <a:t>"</a:t>
            </a:r>
            <a:r>
              <a:rPr lang="en-GB" sz="3200" dirty="0">
                <a:solidFill>
                  <a:srgbClr val="FF0000"/>
                </a:solidFill>
              </a:rPr>
              <a:t>))</a:t>
            </a:r>
            <a:r>
              <a:rPr lang="en-GB" sz="3200" dirty="0"/>
              <a:t> </a:t>
            </a:r>
            <a:r>
              <a:rPr lang="en-GB" sz="3200" dirty="0" err="1" smtClean="0"/>
              <a:t>dep</a:t>
            </a:r>
            <a:endParaRPr lang="en-GB" sz="3200" dirty="0" smtClean="0"/>
          </a:p>
          <a:p>
            <a:r>
              <a:rPr lang="en-GB" sz="3200" dirty="0"/>
              <a:t> </a:t>
            </a:r>
            <a:r>
              <a:rPr lang="en-GB" sz="3200" dirty="0" smtClean="0"/>
              <a:t>   </a:t>
            </a:r>
            <a:r>
              <a:rPr lang="en-GB" sz="3200" dirty="0" err="1" smtClean="0"/>
              <a:t>writeFileLines</a:t>
            </a:r>
            <a:r>
              <a:rPr lang="en-GB" sz="3200" dirty="0" smtClean="0"/>
              <a:t> </a:t>
            </a:r>
            <a:r>
              <a:rPr lang="en-GB" sz="3200" dirty="0"/>
              <a:t>out $ nub </a:t>
            </a:r>
            <a:r>
              <a:rPr lang="en-GB" sz="3200" dirty="0" smtClean="0"/>
              <a:t>$</a:t>
            </a:r>
          </a:p>
          <a:p>
            <a:r>
              <a:rPr lang="en-GB" sz="3200" dirty="0"/>
              <a:t> </a:t>
            </a:r>
            <a:r>
              <a:rPr lang="en-GB" sz="3200" dirty="0" smtClean="0"/>
              <a:t>       </a:t>
            </a:r>
            <a:r>
              <a:rPr lang="en-GB" sz="3200" dirty="0" err="1" smtClean="0"/>
              <a:t>dropExtension</a:t>
            </a:r>
            <a:r>
              <a:rPr lang="en-GB" sz="3200" dirty="0" smtClean="0"/>
              <a:t> </a:t>
            </a:r>
            <a:r>
              <a:rPr lang="en-GB" sz="3200" dirty="0"/>
              <a:t>out : </a:t>
            </a:r>
            <a:r>
              <a:rPr lang="en-GB" sz="3200" dirty="0" err="1"/>
              <a:t>concat</a:t>
            </a:r>
            <a:r>
              <a:rPr lang="en-GB" sz="3200" dirty="0"/>
              <a:t> </a:t>
            </a:r>
            <a:r>
              <a:rPr lang="en-GB" sz="3200" dirty="0" err="1"/>
              <a:t>deps</a:t>
            </a:r>
            <a:r>
              <a:rPr lang="en-GB" sz="3200" dirty="0"/>
              <a:t> </a:t>
            </a:r>
            <a:endParaRPr lang="en-GB" sz="32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611560" y="5589240"/>
            <a:ext cx="69156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i="1" dirty="0" err="1" smtClean="0"/>
              <a:t>deps</a:t>
            </a:r>
            <a:r>
              <a:rPr lang="en-GB" sz="3600" i="1" dirty="0" smtClean="0"/>
              <a:t> a = a : </a:t>
            </a:r>
            <a:r>
              <a:rPr lang="en-GB" sz="3600" i="1" dirty="0" err="1" smtClean="0"/>
              <a:t>concatMap</a:t>
            </a:r>
            <a:r>
              <a:rPr lang="en-GB" sz="3600" i="1" dirty="0" smtClean="0"/>
              <a:t> </a:t>
            </a:r>
            <a:r>
              <a:rPr lang="en-GB" sz="3600" i="1" dirty="0" err="1" smtClean="0"/>
              <a:t>deps</a:t>
            </a:r>
            <a:r>
              <a:rPr lang="en-GB" sz="3600" i="1" dirty="0" smtClean="0"/>
              <a:t> (</a:t>
            </a:r>
            <a:r>
              <a:rPr lang="en-GB" sz="3600" i="1" dirty="0" err="1" smtClean="0"/>
              <a:t>dep</a:t>
            </a:r>
            <a:r>
              <a:rPr lang="en-GB" sz="3600" i="1" dirty="0" smtClean="0"/>
              <a:t> a)</a:t>
            </a:r>
            <a:endParaRPr lang="en-GB" sz="3600" i="1" dirty="0"/>
          </a:p>
        </p:txBody>
      </p:sp>
    </p:spTree>
    <p:extLst>
      <p:ext uri="{BB962C8B-B14F-4D97-AF65-F5344CB8AC3E}">
        <p14:creationId xmlns:p14="http://schemas.microsoft.com/office/powerpoint/2010/main" val="367129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/>
          <p:cNvSpPr/>
          <p:nvPr/>
        </p:nvSpPr>
        <p:spPr>
          <a:xfrm>
            <a:off x="0" y="0"/>
            <a:ext cx="3491880" cy="86409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 smtClean="0">
                <a:solidFill>
                  <a:schemeClr val="accent5">
                    <a:lumMod val="50000"/>
                  </a:schemeClr>
                </a:solidFill>
              </a:rPr>
              <a:t>Transitive</a:t>
            </a:r>
            <a:endParaRPr lang="en-GB" sz="4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82372" y="75104"/>
            <a:ext cx="40037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 smtClean="0"/>
              <a:t>Transitive includes</a:t>
            </a:r>
            <a:endParaRPr lang="en-GB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1483943" y="2397949"/>
            <a:ext cx="6176114" cy="2062103"/>
          </a:xfrm>
          <a:prstGeom prst="rect">
            <a:avLst/>
          </a:prstGeom>
          <a:noFill/>
          <a:ln w="76200">
            <a:noFill/>
          </a:ln>
        </p:spPr>
        <p:txBody>
          <a:bodyPr wrap="none" rtlCol="0">
            <a:spAutoFit/>
          </a:bodyPr>
          <a:lstStyle/>
          <a:p>
            <a:r>
              <a:rPr lang="en-GB" sz="3200" dirty="0" smtClean="0">
                <a:solidFill>
                  <a:srgbClr val="7030A0"/>
                </a:solidFill>
              </a:rPr>
              <a:t>"</a:t>
            </a:r>
            <a:r>
              <a:rPr lang="en-GB" sz="3200" dirty="0" err="1" smtClean="0">
                <a:solidFill>
                  <a:srgbClr val="7030A0"/>
                </a:solidFill>
              </a:rPr>
              <a:t>main.o</a:t>
            </a:r>
            <a:r>
              <a:rPr lang="en-GB" sz="3200" dirty="0" smtClean="0">
                <a:solidFill>
                  <a:srgbClr val="7030A0"/>
                </a:solidFill>
              </a:rPr>
              <a:t>" </a:t>
            </a:r>
            <a:r>
              <a:rPr lang="en-GB" sz="3200" dirty="0"/>
              <a:t>%</a:t>
            </a:r>
            <a:r>
              <a:rPr lang="en-GB" sz="3200" dirty="0" smtClean="0"/>
              <a:t>&gt;</a:t>
            </a:r>
            <a:r>
              <a:rPr lang="en-GB" sz="3200" dirty="0" smtClean="0">
                <a:solidFill>
                  <a:srgbClr val="FF0000"/>
                </a:solidFill>
              </a:rPr>
              <a:t> </a:t>
            </a:r>
            <a:r>
              <a:rPr lang="en-GB" sz="3200" dirty="0">
                <a:solidFill>
                  <a:srgbClr val="FF0000"/>
                </a:solidFill>
              </a:rPr>
              <a:t>\</a:t>
            </a:r>
            <a:r>
              <a:rPr lang="en-GB" sz="3200" dirty="0"/>
              <a:t>out </a:t>
            </a:r>
            <a:r>
              <a:rPr lang="en-GB" sz="3200" dirty="0">
                <a:solidFill>
                  <a:srgbClr val="FF0000"/>
                </a:solidFill>
              </a:rPr>
              <a:t>-&gt;</a:t>
            </a:r>
            <a:r>
              <a:rPr lang="en-GB" sz="3200" dirty="0"/>
              <a:t> </a:t>
            </a:r>
            <a:r>
              <a:rPr lang="en-GB" sz="3200" dirty="0">
                <a:solidFill>
                  <a:srgbClr val="0070C0"/>
                </a:solidFill>
              </a:rPr>
              <a:t>do</a:t>
            </a:r>
          </a:p>
          <a:p>
            <a:r>
              <a:rPr lang="en-GB" sz="3200" dirty="0"/>
              <a:t>    </a:t>
            </a:r>
            <a:r>
              <a:rPr lang="en-GB" sz="3200" dirty="0" err="1"/>
              <a:t>src</a:t>
            </a:r>
            <a:r>
              <a:rPr lang="en-GB" sz="3200" dirty="0"/>
              <a:t> </a:t>
            </a:r>
            <a:r>
              <a:rPr lang="en-GB" sz="3200" dirty="0">
                <a:solidFill>
                  <a:srgbClr val="FF0000"/>
                </a:solidFill>
              </a:rPr>
              <a:t>&lt;-</a:t>
            </a:r>
            <a:r>
              <a:rPr lang="en-GB" sz="3200" dirty="0"/>
              <a:t> </a:t>
            </a:r>
            <a:r>
              <a:rPr lang="en-GB" sz="3200" dirty="0" err="1" smtClean="0"/>
              <a:t>readFileLines</a:t>
            </a:r>
            <a:r>
              <a:rPr lang="en-GB" sz="3200" dirty="0" smtClean="0"/>
              <a:t> </a:t>
            </a:r>
            <a:r>
              <a:rPr lang="en-GB" sz="3200" dirty="0" smtClean="0">
                <a:solidFill>
                  <a:srgbClr val="7030A0"/>
                </a:solidFill>
              </a:rPr>
              <a:t>"</a:t>
            </a:r>
            <a:r>
              <a:rPr lang="en-GB" sz="3200" dirty="0" err="1" smtClean="0">
                <a:solidFill>
                  <a:srgbClr val="7030A0"/>
                </a:solidFill>
              </a:rPr>
              <a:t>main.c.deps</a:t>
            </a:r>
            <a:r>
              <a:rPr lang="en-GB" sz="3200" dirty="0" smtClean="0">
                <a:solidFill>
                  <a:srgbClr val="7030A0"/>
                </a:solidFill>
              </a:rPr>
              <a:t>"</a:t>
            </a:r>
            <a:endParaRPr lang="en-GB" sz="3200" dirty="0">
              <a:solidFill>
                <a:srgbClr val="7030A0"/>
              </a:solidFill>
            </a:endParaRPr>
          </a:p>
          <a:p>
            <a:r>
              <a:rPr lang="en-GB" sz="3200" dirty="0"/>
              <a:t>    need </a:t>
            </a:r>
            <a:r>
              <a:rPr lang="en-GB" sz="3200" dirty="0" err="1" smtClean="0"/>
              <a:t>src</a:t>
            </a:r>
            <a:endParaRPr lang="en-GB" sz="3200" dirty="0"/>
          </a:p>
          <a:p>
            <a:r>
              <a:rPr lang="en-GB" sz="3200" dirty="0"/>
              <a:t>    </a:t>
            </a:r>
            <a:r>
              <a:rPr lang="en-GB" sz="3200" dirty="0" err="1"/>
              <a:t>cmd</a:t>
            </a:r>
            <a:r>
              <a:rPr lang="en-GB" sz="3200" dirty="0"/>
              <a:t> </a:t>
            </a:r>
            <a:r>
              <a:rPr lang="en-GB" sz="3200" dirty="0" smtClean="0">
                <a:solidFill>
                  <a:srgbClr val="7030A0"/>
                </a:solidFill>
              </a:rPr>
              <a:t>"</a:t>
            </a:r>
            <a:r>
              <a:rPr lang="en-GB" sz="3200" dirty="0" err="1" smtClean="0">
                <a:solidFill>
                  <a:srgbClr val="7030A0"/>
                </a:solidFill>
              </a:rPr>
              <a:t>gcc</a:t>
            </a:r>
            <a:r>
              <a:rPr lang="en-GB" sz="3200" dirty="0" smtClean="0">
                <a:solidFill>
                  <a:srgbClr val="7030A0"/>
                </a:solidFill>
              </a:rPr>
              <a:t> </a:t>
            </a:r>
            <a:r>
              <a:rPr lang="en-GB" sz="3200" dirty="0">
                <a:solidFill>
                  <a:srgbClr val="7030A0"/>
                </a:solidFill>
              </a:rPr>
              <a:t>-c </a:t>
            </a:r>
            <a:r>
              <a:rPr lang="en-GB" sz="3200" dirty="0" err="1" smtClean="0">
                <a:solidFill>
                  <a:srgbClr val="7030A0"/>
                </a:solidFill>
              </a:rPr>
              <a:t>main.c</a:t>
            </a:r>
            <a:r>
              <a:rPr lang="en-GB" sz="3200" dirty="0" smtClean="0">
                <a:solidFill>
                  <a:srgbClr val="7030A0"/>
                </a:solidFill>
              </a:rPr>
              <a:t>"</a:t>
            </a:r>
            <a:endParaRPr lang="en-GB" sz="3200" dirty="0">
              <a:solidFill>
                <a:srgbClr val="7030A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1560" y="5589240"/>
            <a:ext cx="54262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i="1" dirty="0" smtClean="0"/>
              <a:t>How could we test this rule?</a:t>
            </a:r>
            <a:endParaRPr lang="en-GB" sz="3600" i="1" dirty="0"/>
          </a:p>
        </p:txBody>
      </p:sp>
    </p:spTree>
    <p:extLst>
      <p:ext uri="{BB962C8B-B14F-4D97-AF65-F5344CB8AC3E}">
        <p14:creationId xmlns:p14="http://schemas.microsoft.com/office/powerpoint/2010/main" val="3824397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/>
          <p:cNvSpPr/>
          <p:nvPr/>
        </p:nvSpPr>
        <p:spPr>
          <a:xfrm>
            <a:off x="0" y="0"/>
            <a:ext cx="3491880" cy="86409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 err="1" smtClean="0">
                <a:solidFill>
                  <a:schemeClr val="accent2">
                    <a:lumMod val="50000"/>
                  </a:schemeClr>
                </a:solidFill>
              </a:rPr>
              <a:t>Config</a:t>
            </a:r>
            <a:endParaRPr lang="en-GB" sz="4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82372" y="75104"/>
            <a:ext cx="29300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 smtClean="0"/>
              <a:t>Define </a:t>
            </a:r>
            <a:r>
              <a:rPr lang="en-GB" sz="4000" dirty="0" err="1" smtClean="0"/>
              <a:t>config</a:t>
            </a:r>
            <a:endParaRPr lang="en-GB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2613195" y="2939460"/>
            <a:ext cx="3917611" cy="1569660"/>
          </a:xfrm>
          <a:prstGeom prst="rect">
            <a:avLst/>
          </a:prstGeom>
          <a:noFill/>
          <a:ln w="76200">
            <a:noFill/>
          </a:ln>
        </p:spPr>
        <p:txBody>
          <a:bodyPr wrap="none" rtlCol="0">
            <a:spAutoFit/>
          </a:bodyPr>
          <a:lstStyle/>
          <a:p>
            <a:r>
              <a:rPr lang="en-GB" sz="3200" dirty="0" smtClean="0">
                <a:solidFill>
                  <a:srgbClr val="006600"/>
                </a:solidFill>
              </a:rPr>
              <a:t># </a:t>
            </a:r>
            <a:r>
              <a:rPr lang="en-GB" sz="3200" dirty="0" err="1" smtClean="0">
                <a:solidFill>
                  <a:srgbClr val="006600"/>
                </a:solidFill>
              </a:rPr>
              <a:t>build.cfg</a:t>
            </a:r>
            <a:endParaRPr lang="en-GB" sz="3200" dirty="0" smtClean="0">
              <a:solidFill>
                <a:srgbClr val="006600"/>
              </a:solidFill>
            </a:endParaRPr>
          </a:p>
          <a:p>
            <a:r>
              <a:rPr lang="en-GB" sz="3200" dirty="0" smtClean="0"/>
              <a:t>main.exe </a:t>
            </a:r>
            <a:r>
              <a:rPr lang="en-GB" sz="3200" dirty="0" smtClean="0">
                <a:solidFill>
                  <a:srgbClr val="FF0000"/>
                </a:solidFill>
              </a:rPr>
              <a:t>=</a:t>
            </a:r>
            <a:r>
              <a:rPr lang="en-GB" sz="3200" dirty="0" smtClean="0"/>
              <a:t> main foo</a:t>
            </a:r>
          </a:p>
          <a:p>
            <a:r>
              <a:rPr lang="en-GB" sz="3200" dirty="0" smtClean="0"/>
              <a:t>config.exe </a:t>
            </a:r>
            <a:r>
              <a:rPr lang="en-GB" sz="3200" dirty="0" smtClean="0">
                <a:solidFill>
                  <a:srgbClr val="FF0000"/>
                </a:solidFill>
              </a:rPr>
              <a:t>=</a:t>
            </a:r>
            <a:r>
              <a:rPr lang="en-GB" sz="3200" dirty="0" smtClean="0"/>
              <a:t> </a:t>
            </a:r>
            <a:r>
              <a:rPr lang="en-GB" sz="3200" dirty="0" err="1" smtClean="0"/>
              <a:t>config</a:t>
            </a:r>
            <a:r>
              <a:rPr lang="en-GB" sz="3200" dirty="0" smtClean="0"/>
              <a:t> foo</a:t>
            </a:r>
            <a:endParaRPr lang="en-GB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611560" y="5589240"/>
            <a:ext cx="7489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i="1" dirty="0" smtClean="0"/>
              <a:t>Is this easy enough for Haskell-</a:t>
            </a:r>
            <a:r>
              <a:rPr lang="en-GB" sz="3600" i="1" dirty="0" err="1" smtClean="0"/>
              <a:t>phobes</a:t>
            </a:r>
            <a:r>
              <a:rPr lang="en-GB" sz="3600" i="1" dirty="0" smtClean="0"/>
              <a:t>?</a:t>
            </a:r>
            <a:endParaRPr lang="en-GB" sz="3600" i="1" dirty="0"/>
          </a:p>
        </p:txBody>
      </p:sp>
      <p:sp>
        <p:nvSpPr>
          <p:cNvPr id="6" name="TextBox 5"/>
          <p:cNvSpPr txBox="1"/>
          <p:nvPr/>
        </p:nvSpPr>
        <p:spPr>
          <a:xfrm>
            <a:off x="822967" y="1484784"/>
            <a:ext cx="7664855" cy="1101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/>
            </a:lvl1pPr>
            <a:lvl2pPr marL="742950" lvl="1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r>
              <a:rPr lang="en-GB" dirty="0" smtClean="0"/>
              <a:t>Keep regularly changing details out of .</a:t>
            </a:r>
            <a:r>
              <a:rPr lang="en-GB" dirty="0" err="1" smtClean="0"/>
              <a:t>hs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146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/>
          <p:cNvSpPr/>
          <p:nvPr/>
        </p:nvSpPr>
        <p:spPr>
          <a:xfrm>
            <a:off x="0" y="0"/>
            <a:ext cx="3491880" cy="86409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 err="1" smtClean="0">
                <a:solidFill>
                  <a:schemeClr val="accent2">
                    <a:lumMod val="50000"/>
                  </a:schemeClr>
                </a:solidFill>
              </a:rPr>
              <a:t>Config</a:t>
            </a:r>
            <a:endParaRPr lang="en-GB" sz="4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82372" y="75104"/>
            <a:ext cx="34261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 smtClean="0"/>
              <a:t>Interpret </a:t>
            </a:r>
            <a:r>
              <a:rPr lang="en-GB" sz="4000" dirty="0" err="1" smtClean="0"/>
              <a:t>config</a:t>
            </a:r>
            <a:endParaRPr lang="en-GB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1491670" y="1259175"/>
            <a:ext cx="6067687" cy="4616648"/>
          </a:xfrm>
          <a:prstGeom prst="rect">
            <a:avLst/>
          </a:prstGeom>
          <a:noFill/>
          <a:ln w="76200">
            <a:noFill/>
          </a:ln>
        </p:spPr>
        <p:txBody>
          <a:bodyPr wrap="none" rtlCol="0">
            <a:spAutoFit/>
          </a:bodyPr>
          <a:lstStyle/>
          <a:p>
            <a:r>
              <a:rPr lang="en-GB" sz="3200" dirty="0" smtClean="0">
                <a:solidFill>
                  <a:srgbClr val="0070C0"/>
                </a:solidFill>
              </a:rPr>
              <a:t>import</a:t>
            </a:r>
            <a:r>
              <a:rPr lang="en-GB" sz="3200" dirty="0" smtClean="0"/>
              <a:t> </a:t>
            </a:r>
            <a:r>
              <a:rPr lang="en-GB" sz="3200" dirty="0" err="1" smtClean="0"/>
              <a:t>Development.Shake.Config</a:t>
            </a:r>
            <a:endParaRPr lang="en-GB" sz="3200" dirty="0" smtClean="0"/>
          </a:p>
          <a:p>
            <a:endParaRPr lang="en-GB" dirty="0" smtClean="0"/>
          </a:p>
          <a:p>
            <a:r>
              <a:rPr lang="en-GB" sz="3200" dirty="0" err="1" smtClean="0"/>
              <a:t>usingConfigFile</a:t>
            </a:r>
            <a:r>
              <a:rPr lang="en-GB" sz="3200" dirty="0" smtClean="0"/>
              <a:t> </a:t>
            </a:r>
            <a:r>
              <a:rPr lang="en-GB" sz="3200" dirty="0">
                <a:solidFill>
                  <a:srgbClr val="7030A0"/>
                </a:solidFill>
              </a:rPr>
              <a:t>"</a:t>
            </a:r>
            <a:r>
              <a:rPr lang="en-GB" sz="3200" dirty="0" err="1">
                <a:solidFill>
                  <a:srgbClr val="7030A0"/>
                </a:solidFill>
              </a:rPr>
              <a:t>build.cfg</a:t>
            </a:r>
            <a:r>
              <a:rPr lang="en-GB" sz="3200" dirty="0">
                <a:solidFill>
                  <a:srgbClr val="7030A0"/>
                </a:solidFill>
              </a:rPr>
              <a:t>"</a:t>
            </a:r>
          </a:p>
          <a:p>
            <a:r>
              <a:rPr lang="en-GB" sz="3200" dirty="0" smtClean="0"/>
              <a:t>action </a:t>
            </a:r>
            <a:r>
              <a:rPr lang="en-GB" sz="3200" dirty="0"/>
              <a:t>$ need =&lt;&lt; </a:t>
            </a:r>
            <a:r>
              <a:rPr lang="en-GB" sz="3200" dirty="0" err="1" smtClean="0"/>
              <a:t>getConfigKeys</a:t>
            </a:r>
            <a:endParaRPr lang="en-GB" sz="3200" dirty="0" smtClean="0"/>
          </a:p>
          <a:p>
            <a:endParaRPr lang="en-GB" sz="1400" dirty="0"/>
          </a:p>
          <a:p>
            <a:r>
              <a:rPr lang="en-GB" sz="3200" dirty="0" smtClean="0">
                <a:solidFill>
                  <a:srgbClr val="7030A0"/>
                </a:solidFill>
              </a:rPr>
              <a:t>"*.</a:t>
            </a:r>
            <a:r>
              <a:rPr lang="en-GB" sz="3200" dirty="0">
                <a:solidFill>
                  <a:srgbClr val="7030A0"/>
                </a:solidFill>
              </a:rPr>
              <a:t>exe" </a:t>
            </a:r>
            <a:r>
              <a:rPr lang="en-GB" sz="3200" dirty="0"/>
              <a:t>%&gt; </a:t>
            </a:r>
            <a:r>
              <a:rPr lang="en-GB" sz="3200" dirty="0">
                <a:solidFill>
                  <a:srgbClr val="FF0000"/>
                </a:solidFill>
              </a:rPr>
              <a:t>\</a:t>
            </a:r>
            <a:r>
              <a:rPr lang="en-GB" sz="3200" dirty="0"/>
              <a:t>out </a:t>
            </a:r>
            <a:r>
              <a:rPr lang="en-GB" sz="3200" dirty="0">
                <a:solidFill>
                  <a:srgbClr val="FF0000"/>
                </a:solidFill>
              </a:rPr>
              <a:t>-&gt;</a:t>
            </a:r>
            <a:r>
              <a:rPr lang="en-GB" sz="3200" dirty="0"/>
              <a:t> </a:t>
            </a:r>
            <a:r>
              <a:rPr lang="en-GB" sz="3200" dirty="0">
                <a:solidFill>
                  <a:srgbClr val="0070C0"/>
                </a:solidFill>
              </a:rPr>
              <a:t>do</a:t>
            </a:r>
          </a:p>
          <a:p>
            <a:r>
              <a:rPr lang="en-GB" sz="3200" dirty="0" smtClean="0"/>
              <a:t>    </a:t>
            </a:r>
            <a:r>
              <a:rPr lang="en-GB" sz="3200" dirty="0"/>
              <a:t>Just </a:t>
            </a:r>
            <a:r>
              <a:rPr lang="en-GB" sz="3200" dirty="0" err="1"/>
              <a:t>src</a:t>
            </a:r>
            <a:r>
              <a:rPr lang="en-GB" sz="3200" dirty="0"/>
              <a:t> </a:t>
            </a:r>
            <a:r>
              <a:rPr lang="en-GB" sz="3200" dirty="0">
                <a:solidFill>
                  <a:srgbClr val="FF0000"/>
                </a:solidFill>
              </a:rPr>
              <a:t>&lt;-</a:t>
            </a:r>
            <a:r>
              <a:rPr lang="en-GB" sz="3200" dirty="0"/>
              <a:t> </a:t>
            </a:r>
            <a:r>
              <a:rPr lang="en-GB" sz="3200" dirty="0" err="1"/>
              <a:t>getConfig</a:t>
            </a:r>
            <a:r>
              <a:rPr lang="en-GB" sz="3200" dirty="0"/>
              <a:t> out</a:t>
            </a:r>
          </a:p>
          <a:p>
            <a:r>
              <a:rPr lang="en-GB" sz="3200" dirty="0" smtClean="0"/>
              <a:t>    </a:t>
            </a:r>
            <a:r>
              <a:rPr lang="en-GB" sz="3200" dirty="0">
                <a:solidFill>
                  <a:srgbClr val="0070C0"/>
                </a:solidFill>
              </a:rPr>
              <a:t>let</a:t>
            </a:r>
            <a:r>
              <a:rPr lang="en-GB" sz="3200" dirty="0"/>
              <a:t> </a:t>
            </a:r>
            <a:r>
              <a:rPr lang="en-GB" sz="3200" dirty="0" err="1"/>
              <a:t>os</a:t>
            </a:r>
            <a:r>
              <a:rPr lang="en-GB" sz="3200" dirty="0"/>
              <a:t> </a:t>
            </a:r>
            <a:r>
              <a:rPr lang="en-GB" sz="3200" dirty="0">
                <a:solidFill>
                  <a:srgbClr val="FF0000"/>
                </a:solidFill>
              </a:rPr>
              <a:t>=</a:t>
            </a:r>
            <a:r>
              <a:rPr lang="en-GB" sz="3200" dirty="0"/>
              <a:t> map </a:t>
            </a:r>
            <a:r>
              <a:rPr lang="en-GB" sz="3200" dirty="0">
                <a:solidFill>
                  <a:srgbClr val="FF0000"/>
                </a:solidFill>
              </a:rPr>
              <a:t>(</a:t>
            </a:r>
            <a:r>
              <a:rPr lang="en-GB" sz="3200" dirty="0"/>
              <a:t>&lt;.&gt; </a:t>
            </a:r>
            <a:r>
              <a:rPr lang="en-GB" sz="3200" dirty="0">
                <a:solidFill>
                  <a:srgbClr val="7030A0"/>
                </a:solidFill>
              </a:rPr>
              <a:t>"o"</a:t>
            </a:r>
            <a:r>
              <a:rPr lang="en-GB" sz="3200" dirty="0">
                <a:solidFill>
                  <a:srgbClr val="FF0000"/>
                </a:solidFill>
              </a:rPr>
              <a:t>)</a:t>
            </a:r>
            <a:r>
              <a:rPr lang="en-GB" sz="3200" dirty="0"/>
              <a:t> $ words </a:t>
            </a:r>
            <a:r>
              <a:rPr lang="en-GB" sz="3200" dirty="0" err="1"/>
              <a:t>src</a:t>
            </a:r>
            <a:endParaRPr lang="en-GB" sz="3200" dirty="0"/>
          </a:p>
          <a:p>
            <a:r>
              <a:rPr lang="en-GB" sz="3200" dirty="0" smtClean="0"/>
              <a:t>    </a:t>
            </a:r>
            <a:r>
              <a:rPr lang="en-GB" sz="3200" dirty="0"/>
              <a:t>need </a:t>
            </a:r>
            <a:r>
              <a:rPr lang="en-GB" sz="3200" dirty="0" err="1" smtClean="0"/>
              <a:t>os</a:t>
            </a:r>
            <a:endParaRPr lang="en-GB" sz="3200" dirty="0"/>
          </a:p>
          <a:p>
            <a:r>
              <a:rPr lang="en-GB" sz="3200" dirty="0" smtClean="0"/>
              <a:t>    </a:t>
            </a:r>
            <a:r>
              <a:rPr lang="en-GB" sz="3200" dirty="0" err="1"/>
              <a:t>cmd</a:t>
            </a:r>
            <a:r>
              <a:rPr lang="en-GB" sz="3200" dirty="0"/>
              <a:t> </a:t>
            </a:r>
            <a:r>
              <a:rPr lang="en-GB" sz="3200" dirty="0">
                <a:solidFill>
                  <a:srgbClr val="7030A0"/>
                </a:solidFill>
              </a:rPr>
              <a:t>"</a:t>
            </a:r>
            <a:r>
              <a:rPr lang="en-GB" sz="3200" dirty="0" err="1">
                <a:solidFill>
                  <a:srgbClr val="7030A0"/>
                </a:solidFill>
              </a:rPr>
              <a:t>gcc</a:t>
            </a:r>
            <a:r>
              <a:rPr lang="en-GB" sz="3200" dirty="0">
                <a:solidFill>
                  <a:srgbClr val="7030A0"/>
                </a:solidFill>
              </a:rPr>
              <a:t>" </a:t>
            </a:r>
            <a:r>
              <a:rPr lang="en-GB" sz="3200" dirty="0" err="1"/>
              <a:t>os</a:t>
            </a:r>
            <a:r>
              <a:rPr lang="en-GB" sz="3200" dirty="0"/>
              <a:t> </a:t>
            </a:r>
            <a:r>
              <a:rPr lang="en-GB" sz="3200" dirty="0">
                <a:solidFill>
                  <a:srgbClr val="7030A0"/>
                </a:solidFill>
              </a:rPr>
              <a:t>"-o"</a:t>
            </a:r>
            <a:r>
              <a:rPr lang="en-GB" sz="3200" dirty="0"/>
              <a:t> </a:t>
            </a:r>
            <a:r>
              <a:rPr lang="en-GB" sz="3200" dirty="0">
                <a:solidFill>
                  <a:srgbClr val="FF0000"/>
                </a:solidFill>
              </a:rPr>
              <a:t>[</a:t>
            </a:r>
            <a:r>
              <a:rPr lang="en-GB" sz="3200" dirty="0"/>
              <a:t>out</a:t>
            </a:r>
            <a:r>
              <a:rPr lang="en-GB" sz="3200" dirty="0">
                <a:solidFill>
                  <a:srgbClr val="FF0000"/>
                </a:solidFill>
              </a:rPr>
              <a:t>]</a:t>
            </a:r>
            <a:r>
              <a:rPr lang="en-GB" sz="3200" dirty="0"/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1560" y="5879013"/>
            <a:ext cx="72712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i="1" dirty="0" smtClean="0"/>
              <a:t>What else might we put in the </a:t>
            </a:r>
            <a:r>
              <a:rPr lang="en-GB" sz="3600" i="1" dirty="0" err="1" smtClean="0"/>
              <a:t>config</a:t>
            </a:r>
            <a:r>
              <a:rPr lang="en-GB" sz="3600" i="1" dirty="0" smtClean="0"/>
              <a:t>?</a:t>
            </a:r>
            <a:endParaRPr lang="en-GB" sz="3600" i="1" dirty="0"/>
          </a:p>
        </p:txBody>
      </p:sp>
    </p:spTree>
    <p:extLst>
      <p:ext uri="{BB962C8B-B14F-4D97-AF65-F5344CB8AC3E}">
        <p14:creationId xmlns:p14="http://schemas.microsoft.com/office/powerpoint/2010/main" val="275199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When to use a build system</a:t>
            </a:r>
            <a:endParaRPr lang="en-GB" dirty="0"/>
          </a:p>
        </p:txBody>
      </p:sp>
      <p:cxnSp>
        <p:nvCxnSpPr>
          <p:cNvPr id="10" name="Straight Connector 9"/>
          <p:cNvCxnSpPr>
            <a:stCxn id="2" idx="2"/>
          </p:cNvCxnSpPr>
          <p:nvPr/>
        </p:nvCxnSpPr>
        <p:spPr>
          <a:xfrm>
            <a:off x="4572000" y="1417638"/>
            <a:ext cx="0" cy="51077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83568" y="1476073"/>
            <a:ext cx="33706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/>
              <a:t>Not compiling stuff</a:t>
            </a:r>
            <a:endParaRPr lang="en-GB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5364088" y="1484784"/>
            <a:ext cx="27087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/>
              <a:t>Compiling stuff</a:t>
            </a:r>
            <a:endParaRPr lang="en-GB" sz="3200" dirty="0"/>
          </a:p>
        </p:txBody>
      </p:sp>
      <p:sp>
        <p:nvSpPr>
          <p:cNvPr id="13" name="Oval 12"/>
          <p:cNvSpPr/>
          <p:nvPr/>
        </p:nvSpPr>
        <p:spPr>
          <a:xfrm>
            <a:off x="3851920" y="2924944"/>
            <a:ext cx="3816424" cy="136815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accent1">
                    <a:lumMod val="50000"/>
                  </a:schemeClr>
                </a:solidFill>
              </a:rPr>
              <a:t>Use Shake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220072" y="4941168"/>
            <a:ext cx="34145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Use Cabal</a:t>
            </a:r>
          </a:p>
          <a:p>
            <a:r>
              <a:rPr lang="en-GB" sz="2400" dirty="0" smtClean="0"/>
              <a:t>Use </a:t>
            </a:r>
            <a:r>
              <a:rPr lang="en-GB" sz="2400" dirty="0" err="1" smtClean="0"/>
              <a:t>ghc</a:t>
            </a:r>
            <a:r>
              <a:rPr lang="en-GB" sz="2400" dirty="0" smtClean="0"/>
              <a:t> --make</a:t>
            </a:r>
          </a:p>
          <a:p>
            <a:r>
              <a:rPr lang="en-GB" sz="2400" dirty="0" smtClean="0"/>
              <a:t>Use Visual Studio projects</a:t>
            </a:r>
            <a:endParaRPr lang="en-GB" sz="2400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2483768" y="3501008"/>
            <a:ext cx="1728192" cy="104121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23528" y="4542219"/>
            <a:ext cx="24964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Fractal rendering</a:t>
            </a:r>
          </a:p>
          <a:p>
            <a:r>
              <a:rPr lang="en-GB" sz="2400" dirty="0" smtClean="0"/>
              <a:t>Paleo experiments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890077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/>
          <p:cNvSpPr/>
          <p:nvPr/>
        </p:nvSpPr>
        <p:spPr>
          <a:xfrm>
            <a:off x="0" y="0"/>
            <a:ext cx="3491880" cy="86409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 smtClean="0">
                <a:solidFill>
                  <a:schemeClr val="accent6">
                    <a:lumMod val="50000"/>
                  </a:schemeClr>
                </a:solidFill>
              </a:rPr>
              <a:t>Resources</a:t>
            </a:r>
            <a:endParaRPr lang="en-GB" sz="4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82372" y="75104"/>
            <a:ext cx="42805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 smtClean="0"/>
              <a:t>What is a resource?</a:t>
            </a:r>
            <a:endParaRPr lang="en-GB" sz="4000" dirty="0"/>
          </a:p>
        </p:txBody>
      </p:sp>
      <p:sp>
        <p:nvSpPr>
          <p:cNvPr id="10" name="TextBox 9"/>
          <p:cNvSpPr txBox="1"/>
          <p:nvPr/>
        </p:nvSpPr>
        <p:spPr>
          <a:xfrm>
            <a:off x="611560" y="5589240"/>
            <a:ext cx="62651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i="1" dirty="0" smtClean="0"/>
              <a:t>What are some other resources?</a:t>
            </a:r>
            <a:endParaRPr lang="en-GB" sz="3600" i="1" dirty="0"/>
          </a:p>
        </p:txBody>
      </p:sp>
      <p:sp>
        <p:nvSpPr>
          <p:cNvPr id="7" name="TextBox 6"/>
          <p:cNvSpPr txBox="1"/>
          <p:nvPr/>
        </p:nvSpPr>
        <p:spPr>
          <a:xfrm>
            <a:off x="822967" y="1484784"/>
            <a:ext cx="7664855" cy="3816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/>
            </a:lvl1pPr>
            <a:lvl2pPr marL="742950" lvl="1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r>
              <a:rPr lang="en-GB" dirty="0" smtClean="0"/>
              <a:t>Build systems allocate CPU resources</a:t>
            </a:r>
          </a:p>
          <a:p>
            <a:r>
              <a:rPr lang="en-GB" dirty="0" smtClean="0"/>
              <a:t>What about </a:t>
            </a:r>
            <a:r>
              <a:rPr lang="en-GB" i="1" dirty="0" smtClean="0"/>
              <a:t>other</a:t>
            </a:r>
            <a:r>
              <a:rPr lang="en-GB" dirty="0"/>
              <a:t> </a:t>
            </a:r>
            <a:r>
              <a:rPr lang="en-GB" dirty="0" smtClean="0"/>
              <a:t>resources?</a:t>
            </a:r>
          </a:p>
          <a:p>
            <a:endParaRPr lang="en-GB" dirty="0"/>
          </a:p>
          <a:p>
            <a:r>
              <a:rPr lang="en-GB" dirty="0" smtClean="0"/>
              <a:t>Only have 12 licenses for the FPGA tester</a:t>
            </a:r>
          </a:p>
          <a:p>
            <a:r>
              <a:rPr lang="en-GB" dirty="0" smtClean="0"/>
              <a:t>Can only run one copy of Excel at a time</a:t>
            </a:r>
          </a:p>
        </p:txBody>
      </p:sp>
    </p:spTree>
    <p:extLst>
      <p:ext uri="{BB962C8B-B14F-4D97-AF65-F5344CB8AC3E}">
        <p14:creationId xmlns:p14="http://schemas.microsoft.com/office/powerpoint/2010/main" val="72976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/>
          <p:cNvSpPr/>
          <p:nvPr/>
        </p:nvSpPr>
        <p:spPr>
          <a:xfrm>
            <a:off x="0" y="0"/>
            <a:ext cx="3491880" cy="86409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 smtClean="0">
                <a:solidFill>
                  <a:schemeClr val="accent6">
                    <a:lumMod val="50000"/>
                  </a:schemeClr>
                </a:solidFill>
              </a:rPr>
              <a:t>Resources</a:t>
            </a:r>
            <a:endParaRPr lang="en-GB" sz="4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82372" y="75104"/>
            <a:ext cx="34694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 smtClean="0"/>
              <a:t>Using resources</a:t>
            </a:r>
            <a:endParaRPr lang="en-GB" sz="4000" dirty="0"/>
          </a:p>
        </p:txBody>
      </p:sp>
      <p:sp>
        <p:nvSpPr>
          <p:cNvPr id="10" name="TextBox 9"/>
          <p:cNvSpPr txBox="1"/>
          <p:nvPr/>
        </p:nvSpPr>
        <p:spPr>
          <a:xfrm>
            <a:off x="611560" y="5589240"/>
            <a:ext cx="64422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i="1" dirty="0" smtClean="0"/>
              <a:t>What is the performance impact?</a:t>
            </a:r>
            <a:endParaRPr lang="en-GB" sz="3600" i="1" dirty="0"/>
          </a:p>
        </p:txBody>
      </p:sp>
      <p:sp>
        <p:nvSpPr>
          <p:cNvPr id="6" name="TextBox 5"/>
          <p:cNvSpPr txBox="1"/>
          <p:nvPr/>
        </p:nvSpPr>
        <p:spPr>
          <a:xfrm>
            <a:off x="2018673" y="2397949"/>
            <a:ext cx="5106654" cy="2062103"/>
          </a:xfrm>
          <a:prstGeom prst="rect">
            <a:avLst/>
          </a:prstGeom>
          <a:noFill/>
          <a:ln w="76200">
            <a:noFill/>
          </a:ln>
        </p:spPr>
        <p:txBody>
          <a:bodyPr wrap="none" rtlCol="0">
            <a:spAutoFit/>
          </a:bodyPr>
          <a:lstStyle/>
          <a:p>
            <a:r>
              <a:rPr lang="en-GB" sz="3200" dirty="0" smtClean="0"/>
              <a:t>disk </a:t>
            </a:r>
            <a:r>
              <a:rPr lang="en-GB" sz="3200" dirty="0">
                <a:solidFill>
                  <a:srgbClr val="FF0000"/>
                </a:solidFill>
              </a:rPr>
              <a:t>&lt;-</a:t>
            </a:r>
            <a:r>
              <a:rPr lang="en-GB" sz="3200" dirty="0"/>
              <a:t> </a:t>
            </a:r>
            <a:r>
              <a:rPr lang="en-GB" sz="3200" dirty="0" err="1"/>
              <a:t>newResource</a:t>
            </a:r>
            <a:r>
              <a:rPr lang="en-GB" sz="3200" dirty="0"/>
              <a:t> </a:t>
            </a:r>
            <a:r>
              <a:rPr lang="en-GB" sz="3200" dirty="0">
                <a:solidFill>
                  <a:srgbClr val="7030A0"/>
                </a:solidFill>
              </a:rPr>
              <a:t>"Disk" </a:t>
            </a:r>
            <a:r>
              <a:rPr lang="en-GB" sz="3200" dirty="0"/>
              <a:t>4</a:t>
            </a:r>
          </a:p>
          <a:p>
            <a:r>
              <a:rPr lang="en-GB" sz="3200" dirty="0" smtClean="0">
                <a:solidFill>
                  <a:srgbClr val="7030A0"/>
                </a:solidFill>
              </a:rPr>
              <a:t>"*.</a:t>
            </a:r>
            <a:r>
              <a:rPr lang="en-GB" sz="3200" dirty="0">
                <a:solidFill>
                  <a:srgbClr val="7030A0"/>
                </a:solidFill>
              </a:rPr>
              <a:t>exe" </a:t>
            </a:r>
            <a:r>
              <a:rPr lang="en-GB" sz="3200" dirty="0" smtClean="0"/>
              <a:t>%&gt;</a:t>
            </a:r>
            <a:r>
              <a:rPr lang="en-GB" sz="3200" dirty="0" smtClean="0">
                <a:solidFill>
                  <a:srgbClr val="FF0000"/>
                </a:solidFill>
              </a:rPr>
              <a:t> </a:t>
            </a:r>
            <a:r>
              <a:rPr lang="en-GB" sz="3200" dirty="0">
                <a:solidFill>
                  <a:srgbClr val="FF0000"/>
                </a:solidFill>
              </a:rPr>
              <a:t>\</a:t>
            </a:r>
            <a:r>
              <a:rPr lang="en-GB" sz="3200" dirty="0"/>
              <a:t>out </a:t>
            </a:r>
            <a:r>
              <a:rPr lang="en-GB" sz="3200" dirty="0">
                <a:solidFill>
                  <a:srgbClr val="FF0000"/>
                </a:solidFill>
              </a:rPr>
              <a:t>-&gt;</a:t>
            </a:r>
          </a:p>
          <a:p>
            <a:r>
              <a:rPr lang="en-GB" sz="3200" dirty="0"/>
              <a:t>     </a:t>
            </a:r>
            <a:r>
              <a:rPr lang="en-GB" sz="3200" dirty="0" err="1"/>
              <a:t>withResource</a:t>
            </a:r>
            <a:r>
              <a:rPr lang="en-GB" sz="3200" dirty="0"/>
              <a:t> disk 1 $</a:t>
            </a:r>
          </a:p>
          <a:p>
            <a:r>
              <a:rPr lang="en-GB" sz="3200" dirty="0"/>
              <a:t>         </a:t>
            </a:r>
            <a:r>
              <a:rPr lang="en-GB" sz="3200" dirty="0" err="1"/>
              <a:t>cmd</a:t>
            </a:r>
            <a:r>
              <a:rPr lang="en-GB" sz="3200" dirty="0"/>
              <a:t> </a:t>
            </a:r>
            <a:r>
              <a:rPr lang="en-GB" sz="3200" dirty="0" smtClean="0">
                <a:solidFill>
                  <a:srgbClr val="7030A0"/>
                </a:solidFill>
              </a:rPr>
              <a:t>"</a:t>
            </a:r>
            <a:r>
              <a:rPr lang="en-GB" sz="3200" dirty="0" err="1" smtClean="0">
                <a:solidFill>
                  <a:srgbClr val="7030A0"/>
                </a:solidFill>
              </a:rPr>
              <a:t>gcc</a:t>
            </a:r>
            <a:r>
              <a:rPr lang="en-GB" sz="3200" dirty="0" smtClean="0">
                <a:solidFill>
                  <a:srgbClr val="7030A0"/>
                </a:solidFill>
              </a:rPr>
              <a:t> -o</a:t>
            </a:r>
            <a:r>
              <a:rPr lang="en-GB" sz="3200" dirty="0">
                <a:solidFill>
                  <a:srgbClr val="7030A0"/>
                </a:solidFill>
              </a:rPr>
              <a:t>" </a:t>
            </a:r>
            <a:r>
              <a:rPr lang="en-GB" sz="3200" dirty="0">
                <a:solidFill>
                  <a:srgbClr val="FF0000"/>
                </a:solidFill>
              </a:rPr>
              <a:t>[</a:t>
            </a:r>
            <a:r>
              <a:rPr lang="en-GB" sz="3200" dirty="0"/>
              <a:t>out</a:t>
            </a:r>
            <a:r>
              <a:rPr lang="en-GB" sz="3200" dirty="0">
                <a:solidFill>
                  <a:srgbClr val="FF0000"/>
                </a:solidFill>
              </a:rPr>
              <a:t>]</a:t>
            </a:r>
            <a:r>
              <a:rPr lang="en-GB" sz="3200" dirty="0"/>
              <a:t> </a:t>
            </a:r>
            <a:r>
              <a:rPr lang="en-GB" sz="3200" dirty="0" smtClean="0"/>
              <a:t>...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972722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/>
          <p:cNvSpPr/>
          <p:nvPr/>
        </p:nvSpPr>
        <p:spPr>
          <a:xfrm>
            <a:off x="0" y="0"/>
            <a:ext cx="3491880" cy="86409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accent3">
                    <a:lumMod val="50000"/>
                  </a:schemeClr>
                </a:solidFill>
              </a:rPr>
              <a:t>Flags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82372" y="75104"/>
            <a:ext cx="42851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 smtClean="0"/>
              <a:t>Command line flags</a:t>
            </a:r>
            <a:endParaRPr lang="en-GB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1412776"/>
            <a:ext cx="4707955" cy="584775"/>
          </a:xfrm>
          <a:prstGeom prst="rect">
            <a:avLst/>
          </a:prstGeom>
          <a:noFill/>
          <a:ln w="76200">
            <a:noFill/>
          </a:ln>
        </p:spPr>
        <p:txBody>
          <a:bodyPr wrap="none" rtlCol="0">
            <a:spAutoFit/>
          </a:bodyPr>
          <a:lstStyle/>
          <a:p>
            <a:r>
              <a:rPr lang="en-GB" sz="3200" dirty="0" smtClean="0"/>
              <a:t>$ </a:t>
            </a:r>
            <a:r>
              <a:rPr lang="en-GB" sz="3200" dirty="0" err="1" smtClean="0"/>
              <a:t>runhaskell</a:t>
            </a:r>
            <a:r>
              <a:rPr lang="en-GB" sz="3200" dirty="0" smtClean="0"/>
              <a:t> </a:t>
            </a:r>
            <a:r>
              <a:rPr lang="en-GB" sz="3200" dirty="0" err="1" smtClean="0"/>
              <a:t>Main.hs</a:t>
            </a:r>
            <a:r>
              <a:rPr lang="en-GB" sz="3200" dirty="0" smtClean="0"/>
              <a:t> --help</a:t>
            </a:r>
            <a:endParaRPr lang="en-GB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251520" y="2182212"/>
            <a:ext cx="866705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Usage: shake [options] [target] ...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Options: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-B, --always-make           </a:t>
            </a:r>
            <a:r>
              <a:rPr lang="en-GB" dirty="0">
                <a:latin typeface="+mj-lt"/>
                <a:cs typeface="Consolas" panose="020B0609020204030204" pitchFamily="49" charset="0"/>
              </a:rPr>
              <a:t>Unconditionally make all targets.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--no-build                  </a:t>
            </a:r>
            <a:r>
              <a:rPr lang="en-GB" dirty="0">
                <a:latin typeface="+mj-lt"/>
                <a:cs typeface="Consolas" panose="020B0609020204030204" pitchFamily="49" charset="0"/>
              </a:rPr>
              <a:t>Don't build anything.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--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color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, --colour           </a:t>
            </a:r>
            <a:r>
              <a:rPr lang="en-GB" dirty="0">
                <a:latin typeface="+mj-lt"/>
                <a:cs typeface="Consolas" panose="020B0609020204030204" pitchFamily="49" charset="0"/>
              </a:rPr>
              <a:t>Colorize the output.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-d[=FILE], --debug[=FILE]   </a:t>
            </a:r>
            <a:r>
              <a:rPr lang="en-GB" dirty="0">
                <a:latin typeface="+mj-lt"/>
                <a:cs typeface="Consolas" panose="020B0609020204030204" pitchFamily="49" charset="0"/>
              </a:rPr>
              <a:t>Print lots of debugging information.</a:t>
            </a:r>
          </a:p>
          <a:p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 -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j[=N], --jobs[=N]          </a:t>
            </a:r>
            <a:r>
              <a:rPr lang="en-GB" dirty="0">
                <a:latin typeface="+mj-lt"/>
                <a:cs typeface="Consolas" panose="020B0609020204030204" pitchFamily="49" charset="0"/>
              </a:rPr>
              <a:t>Allow N jobs/threads at once [default CPUs].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-k, --keep-going            </a:t>
            </a:r>
            <a:r>
              <a:rPr lang="en-GB" dirty="0">
                <a:latin typeface="+mj-lt"/>
                <a:cs typeface="Consolas" panose="020B0609020204030204" pitchFamily="49" charset="0"/>
              </a:rPr>
              <a:t>Keep going when some targets can't be made.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-l, --lint                  </a:t>
            </a:r>
            <a:r>
              <a:rPr lang="en-GB" dirty="0">
                <a:latin typeface="+mj-lt"/>
                <a:cs typeface="Consolas" panose="020B0609020204030204" pitchFamily="49" charset="0"/>
              </a:rPr>
              <a:t>Perform limited validation after the run.</a:t>
            </a:r>
          </a:p>
          <a:p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 --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live[=FILE]               </a:t>
            </a:r>
            <a:r>
              <a:rPr lang="en-GB" dirty="0">
                <a:latin typeface="+mj-lt"/>
                <a:cs typeface="Consolas" panose="020B0609020204030204" pitchFamily="49" charset="0"/>
              </a:rPr>
              <a:t>List the files that are live [to live.txt].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--assume-skip               </a:t>
            </a:r>
            <a:r>
              <a:rPr lang="en-GB" dirty="0">
                <a:latin typeface="+mj-lt"/>
                <a:cs typeface="Consolas" panose="020B0609020204030204" pitchFamily="49" charset="0"/>
              </a:rPr>
              <a:t>Don't remake any files this run.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-p[=N], --progress[=N]      </a:t>
            </a:r>
            <a:r>
              <a:rPr lang="en-GB" dirty="0">
                <a:latin typeface="+mj-lt"/>
                <a:cs typeface="Consolas" panose="020B0609020204030204" pitchFamily="49" charset="0"/>
              </a:rPr>
              <a:t>Show progress messages [every N </a:t>
            </a:r>
            <a:r>
              <a:rPr lang="en-GB" dirty="0" err="1">
                <a:latin typeface="+mj-lt"/>
                <a:cs typeface="Consolas" panose="020B0609020204030204" pitchFamily="49" charset="0"/>
              </a:rPr>
              <a:t>secs</a:t>
            </a:r>
            <a:r>
              <a:rPr lang="en-GB" dirty="0">
                <a:latin typeface="+mj-lt"/>
                <a:cs typeface="Consolas" panose="020B0609020204030204" pitchFamily="49" charset="0"/>
              </a:rPr>
              <a:t>, default 5].</a:t>
            </a:r>
          </a:p>
          <a:p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... 57 lines in total ...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3044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/>
          <p:cNvSpPr/>
          <p:nvPr/>
        </p:nvSpPr>
        <p:spPr>
          <a:xfrm>
            <a:off x="0" y="0"/>
            <a:ext cx="3491880" cy="86409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accent3">
                    <a:lumMod val="50000"/>
                  </a:schemeClr>
                </a:solidFill>
              </a:rPr>
              <a:t>Flags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82372" y="75104"/>
            <a:ext cx="3453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 smtClean="0"/>
              <a:t>Flags vs options</a:t>
            </a:r>
            <a:endParaRPr lang="en-GB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1844824"/>
            <a:ext cx="6522811" cy="2062103"/>
          </a:xfrm>
          <a:prstGeom prst="rect">
            <a:avLst/>
          </a:prstGeom>
          <a:noFill/>
          <a:ln w="76200">
            <a:noFill/>
          </a:ln>
        </p:spPr>
        <p:txBody>
          <a:bodyPr wrap="none" rtlCol="0">
            <a:spAutoFit/>
          </a:bodyPr>
          <a:lstStyle/>
          <a:p>
            <a:r>
              <a:rPr lang="en-GB" sz="3200" dirty="0" smtClean="0"/>
              <a:t>opts </a:t>
            </a:r>
            <a:r>
              <a:rPr lang="en-GB" sz="3200" dirty="0" smtClean="0">
                <a:solidFill>
                  <a:srgbClr val="FF0000"/>
                </a:solidFill>
              </a:rPr>
              <a:t>=</a:t>
            </a:r>
            <a:r>
              <a:rPr lang="en-GB" sz="3200" dirty="0" smtClean="0"/>
              <a:t> </a:t>
            </a:r>
            <a:r>
              <a:rPr lang="en-GB" sz="3200" dirty="0" err="1" smtClean="0"/>
              <a:t>shakeOptions</a:t>
            </a:r>
            <a:r>
              <a:rPr lang="en-GB" sz="3200" dirty="0" smtClean="0">
                <a:solidFill>
                  <a:srgbClr val="FF0000"/>
                </a:solidFill>
              </a:rPr>
              <a:t>{</a:t>
            </a:r>
            <a:r>
              <a:rPr lang="en-GB" sz="3200" dirty="0" err="1" smtClean="0"/>
              <a:t>shakeThreads</a:t>
            </a:r>
            <a:r>
              <a:rPr lang="en-GB" sz="3200" dirty="0" smtClean="0">
                <a:solidFill>
                  <a:srgbClr val="FF0000"/>
                </a:solidFill>
              </a:rPr>
              <a:t>=</a:t>
            </a:r>
            <a:r>
              <a:rPr lang="en-GB" sz="3200" dirty="0" smtClean="0"/>
              <a:t>8</a:t>
            </a:r>
            <a:r>
              <a:rPr lang="en-GB" sz="3200" dirty="0" smtClean="0">
                <a:solidFill>
                  <a:srgbClr val="FF0000"/>
                </a:solidFill>
              </a:rPr>
              <a:t>}</a:t>
            </a:r>
          </a:p>
          <a:p>
            <a:r>
              <a:rPr lang="en-GB" sz="3200" dirty="0" smtClean="0"/>
              <a:t>main </a:t>
            </a:r>
            <a:r>
              <a:rPr lang="en-GB" sz="3200" dirty="0" smtClean="0">
                <a:solidFill>
                  <a:srgbClr val="FF0000"/>
                </a:solidFill>
              </a:rPr>
              <a:t>=</a:t>
            </a:r>
            <a:r>
              <a:rPr lang="en-GB" sz="3200" dirty="0" smtClean="0"/>
              <a:t> </a:t>
            </a:r>
            <a:r>
              <a:rPr lang="en-GB" sz="3200" dirty="0" err="1" smtClean="0"/>
              <a:t>shakeArgs</a:t>
            </a:r>
            <a:r>
              <a:rPr lang="en-GB" sz="3200" dirty="0" smtClean="0"/>
              <a:t> opts …</a:t>
            </a:r>
          </a:p>
          <a:p>
            <a:endParaRPr lang="en-GB" sz="3200" dirty="0"/>
          </a:p>
          <a:p>
            <a:r>
              <a:rPr lang="en-GB" sz="3200" dirty="0" smtClean="0"/>
              <a:t>$ </a:t>
            </a:r>
            <a:r>
              <a:rPr lang="en-GB" sz="3200" dirty="0" err="1" smtClean="0"/>
              <a:t>runhaskell</a:t>
            </a:r>
            <a:r>
              <a:rPr lang="en-GB" sz="3200" dirty="0" smtClean="0"/>
              <a:t> </a:t>
            </a:r>
            <a:r>
              <a:rPr lang="en-GB" sz="3200" dirty="0" err="1" smtClean="0"/>
              <a:t>Main.hs</a:t>
            </a:r>
            <a:r>
              <a:rPr lang="en-GB" sz="3200" dirty="0" smtClean="0"/>
              <a:t> -j5</a:t>
            </a:r>
            <a:endParaRPr lang="en-GB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611560" y="5589240"/>
            <a:ext cx="58467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i="1" dirty="0" smtClean="0"/>
              <a:t>Who wins? Developer or user?</a:t>
            </a:r>
            <a:endParaRPr lang="en-GB" sz="3600" i="1" dirty="0"/>
          </a:p>
        </p:txBody>
      </p:sp>
    </p:spTree>
    <p:extLst>
      <p:ext uri="{BB962C8B-B14F-4D97-AF65-F5344CB8AC3E}">
        <p14:creationId xmlns:p14="http://schemas.microsoft.com/office/powerpoint/2010/main" val="4059033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/>
          <p:cNvSpPr/>
          <p:nvPr/>
        </p:nvSpPr>
        <p:spPr>
          <a:xfrm>
            <a:off x="0" y="0"/>
            <a:ext cx="3491880" cy="86409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accent3">
                    <a:lumMod val="50000"/>
                  </a:schemeClr>
                </a:solidFill>
              </a:rPr>
              <a:t>Flags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82372" y="75104"/>
            <a:ext cx="40425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 smtClean="0"/>
              <a:t>Named arguments</a:t>
            </a:r>
            <a:endParaRPr lang="en-GB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1455602" y="2890391"/>
            <a:ext cx="6086923" cy="1077218"/>
          </a:xfrm>
          <a:prstGeom prst="rect">
            <a:avLst/>
          </a:prstGeom>
          <a:noFill/>
          <a:ln w="76200">
            <a:noFill/>
          </a:ln>
        </p:spPr>
        <p:txBody>
          <a:bodyPr wrap="none" rtlCol="0">
            <a:spAutoFit/>
          </a:bodyPr>
          <a:lstStyle/>
          <a:p>
            <a:r>
              <a:rPr lang="en-GB" sz="3200" dirty="0" smtClean="0"/>
              <a:t>phony </a:t>
            </a:r>
            <a:r>
              <a:rPr lang="en-GB" sz="3200" dirty="0">
                <a:solidFill>
                  <a:srgbClr val="7030A0"/>
                </a:solidFill>
              </a:rPr>
              <a:t>"clean" </a:t>
            </a:r>
            <a:r>
              <a:rPr lang="en-GB" sz="3200" dirty="0" smtClean="0"/>
              <a:t>$ </a:t>
            </a:r>
            <a:r>
              <a:rPr lang="en-GB" sz="3200" dirty="0" smtClean="0">
                <a:solidFill>
                  <a:srgbClr val="0070C0"/>
                </a:solidFill>
              </a:rPr>
              <a:t>do</a:t>
            </a:r>
            <a:endParaRPr lang="en-GB" sz="3200" dirty="0">
              <a:solidFill>
                <a:srgbClr val="0070C0"/>
              </a:solidFill>
            </a:endParaRPr>
          </a:p>
          <a:p>
            <a:r>
              <a:rPr lang="en-GB" sz="3200" dirty="0" smtClean="0"/>
              <a:t>    </a:t>
            </a:r>
            <a:r>
              <a:rPr lang="en-GB" sz="3200" dirty="0" err="1"/>
              <a:t>removeFilesAfter</a:t>
            </a:r>
            <a:r>
              <a:rPr lang="en-GB" sz="3200" dirty="0"/>
              <a:t> </a:t>
            </a:r>
            <a:r>
              <a:rPr lang="en-GB" sz="3200" dirty="0" smtClean="0">
                <a:solidFill>
                  <a:srgbClr val="7030A0"/>
                </a:solidFill>
              </a:rPr>
              <a:t>".shake" </a:t>
            </a:r>
            <a:r>
              <a:rPr lang="en-GB" sz="3200" dirty="0" smtClean="0">
                <a:solidFill>
                  <a:srgbClr val="FF0000"/>
                </a:solidFill>
              </a:rPr>
              <a:t>[</a:t>
            </a:r>
            <a:r>
              <a:rPr lang="en-GB" sz="3200" dirty="0" smtClean="0">
                <a:solidFill>
                  <a:srgbClr val="7030A0"/>
                </a:solidFill>
              </a:rPr>
              <a:t>"//*"</a:t>
            </a:r>
            <a:r>
              <a:rPr lang="en-GB" sz="3200" dirty="0" smtClean="0">
                <a:solidFill>
                  <a:srgbClr val="FF0000"/>
                </a:solidFill>
              </a:rPr>
              <a:t>]</a:t>
            </a:r>
            <a:endParaRPr lang="en-GB" sz="32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1560" y="5589240"/>
            <a:ext cx="4516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i="1" dirty="0" smtClean="0"/>
              <a:t>Why </a:t>
            </a:r>
            <a:r>
              <a:rPr lang="en-GB" sz="3600" i="1" dirty="0" err="1" smtClean="0"/>
              <a:t>removeFilesAfter</a:t>
            </a:r>
            <a:r>
              <a:rPr lang="en-GB" sz="3600" i="1" dirty="0" smtClean="0"/>
              <a:t>?</a:t>
            </a:r>
            <a:endParaRPr lang="en-GB" sz="3600" i="1" dirty="0"/>
          </a:p>
        </p:txBody>
      </p:sp>
    </p:spTree>
    <p:extLst>
      <p:ext uri="{BB962C8B-B14F-4D97-AF65-F5344CB8AC3E}">
        <p14:creationId xmlns:p14="http://schemas.microsoft.com/office/powerpoint/2010/main" val="233568310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/>
          <p:cNvSpPr/>
          <p:nvPr/>
        </p:nvSpPr>
        <p:spPr>
          <a:xfrm>
            <a:off x="0" y="0"/>
            <a:ext cx="3491880" cy="86409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accent3">
                    <a:lumMod val="50000"/>
                  </a:schemeClr>
                </a:solidFill>
              </a:rPr>
              <a:t>Flags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82372" y="75104"/>
            <a:ext cx="23220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 smtClean="0"/>
              <a:t>Extra flags</a:t>
            </a:r>
            <a:endParaRPr lang="en-GB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714406" y="1905506"/>
            <a:ext cx="7715189" cy="3046988"/>
          </a:xfrm>
          <a:prstGeom prst="rect">
            <a:avLst/>
          </a:prstGeom>
          <a:noFill/>
          <a:ln w="76200">
            <a:noFill/>
          </a:ln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70C0"/>
                </a:solidFill>
              </a:rPr>
              <a:t>data</a:t>
            </a:r>
            <a:r>
              <a:rPr lang="en-GB" sz="3200" dirty="0"/>
              <a:t> Flags </a:t>
            </a:r>
            <a:r>
              <a:rPr lang="en-GB" sz="3200" dirty="0">
                <a:solidFill>
                  <a:srgbClr val="FF0000"/>
                </a:solidFill>
              </a:rPr>
              <a:t>=</a:t>
            </a:r>
            <a:r>
              <a:rPr lang="en-GB" sz="3200" dirty="0"/>
              <a:t> </a:t>
            </a:r>
            <a:r>
              <a:rPr lang="en-GB" sz="3200" dirty="0" err="1" smtClean="0"/>
              <a:t>DistCC</a:t>
            </a:r>
            <a:endParaRPr lang="en-GB" sz="3200" dirty="0" smtClean="0"/>
          </a:p>
          <a:p>
            <a:r>
              <a:rPr lang="en-GB" sz="3200" dirty="0" smtClean="0"/>
              <a:t>flags </a:t>
            </a:r>
            <a:r>
              <a:rPr lang="en-GB" sz="3200" dirty="0">
                <a:solidFill>
                  <a:srgbClr val="FF0000"/>
                </a:solidFill>
              </a:rPr>
              <a:t>=</a:t>
            </a:r>
            <a:r>
              <a:rPr lang="en-GB" sz="3200" dirty="0"/>
              <a:t> </a:t>
            </a:r>
            <a:r>
              <a:rPr lang="en-GB" sz="3200" dirty="0" smtClean="0"/>
              <a:t>Option </a:t>
            </a:r>
            <a:r>
              <a:rPr lang="en-GB" sz="3200" dirty="0">
                <a:solidFill>
                  <a:srgbClr val="7030A0"/>
                </a:solidFill>
              </a:rPr>
              <a:t>""</a:t>
            </a:r>
            <a:r>
              <a:rPr lang="en-GB" sz="3200" dirty="0"/>
              <a:t> </a:t>
            </a:r>
            <a:r>
              <a:rPr lang="en-GB" sz="3200" dirty="0">
                <a:solidFill>
                  <a:srgbClr val="FF0000"/>
                </a:solidFill>
              </a:rPr>
              <a:t>[</a:t>
            </a:r>
            <a:r>
              <a:rPr lang="en-GB" sz="3200" dirty="0">
                <a:solidFill>
                  <a:srgbClr val="7030A0"/>
                </a:solidFill>
              </a:rPr>
              <a:t>"</a:t>
            </a:r>
            <a:r>
              <a:rPr lang="en-GB" sz="3200" dirty="0" err="1">
                <a:solidFill>
                  <a:srgbClr val="7030A0"/>
                </a:solidFill>
              </a:rPr>
              <a:t>distcc</a:t>
            </a:r>
            <a:r>
              <a:rPr lang="en-GB" sz="3200" dirty="0" smtClean="0">
                <a:solidFill>
                  <a:srgbClr val="7030A0"/>
                </a:solidFill>
              </a:rPr>
              <a:t>"</a:t>
            </a:r>
            <a:r>
              <a:rPr lang="en-GB" sz="3200" dirty="0" smtClean="0">
                <a:solidFill>
                  <a:srgbClr val="FF0000"/>
                </a:solidFill>
              </a:rPr>
              <a:t>]</a:t>
            </a:r>
          </a:p>
          <a:p>
            <a:r>
              <a:rPr lang="en-GB" sz="3200" dirty="0"/>
              <a:t> </a:t>
            </a:r>
            <a:r>
              <a:rPr lang="en-GB" sz="3200" dirty="0" smtClean="0"/>
              <a:t>   </a:t>
            </a:r>
            <a:r>
              <a:rPr lang="en-GB" sz="3200" dirty="0" smtClean="0">
                <a:solidFill>
                  <a:srgbClr val="FF0000"/>
                </a:solidFill>
              </a:rPr>
              <a:t>(</a:t>
            </a:r>
            <a:r>
              <a:rPr lang="en-GB" sz="3200" dirty="0" err="1"/>
              <a:t>NoArg</a:t>
            </a:r>
            <a:r>
              <a:rPr lang="en-GB" sz="3200" dirty="0"/>
              <a:t> $ Right </a:t>
            </a:r>
            <a:r>
              <a:rPr lang="en-GB" sz="3200" dirty="0" err="1"/>
              <a:t>DistCC</a:t>
            </a:r>
            <a:r>
              <a:rPr lang="en-GB" sz="3200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GB" sz="3200" dirty="0">
                <a:solidFill>
                  <a:srgbClr val="7030A0"/>
                </a:solidFill>
              </a:rPr>
              <a:t> </a:t>
            </a:r>
            <a:r>
              <a:rPr lang="en-GB" sz="3200" dirty="0" smtClean="0">
                <a:solidFill>
                  <a:srgbClr val="7030A0"/>
                </a:solidFill>
              </a:rPr>
              <a:t>   "</a:t>
            </a:r>
            <a:r>
              <a:rPr lang="en-GB" sz="3200" dirty="0">
                <a:solidFill>
                  <a:srgbClr val="7030A0"/>
                </a:solidFill>
              </a:rPr>
              <a:t>Run distributed</a:t>
            </a:r>
            <a:r>
              <a:rPr lang="en-GB" sz="3200" dirty="0" smtClean="0">
                <a:solidFill>
                  <a:srgbClr val="7030A0"/>
                </a:solidFill>
              </a:rPr>
              <a:t>."</a:t>
            </a:r>
          </a:p>
          <a:p>
            <a:endParaRPr lang="en-GB" sz="3200" dirty="0"/>
          </a:p>
          <a:p>
            <a:r>
              <a:rPr lang="en-GB" sz="3200" dirty="0" smtClean="0"/>
              <a:t>main </a:t>
            </a:r>
            <a:r>
              <a:rPr lang="en-GB" sz="3200" dirty="0">
                <a:solidFill>
                  <a:srgbClr val="FF0000"/>
                </a:solidFill>
              </a:rPr>
              <a:t>=</a:t>
            </a:r>
            <a:r>
              <a:rPr lang="en-GB" sz="3200" dirty="0"/>
              <a:t> </a:t>
            </a:r>
            <a:r>
              <a:rPr lang="en-GB" sz="3200" dirty="0" err="1" smtClean="0"/>
              <a:t>shakeArgsWith</a:t>
            </a:r>
            <a:r>
              <a:rPr lang="en-GB" sz="3200" dirty="0" smtClean="0"/>
              <a:t> </a:t>
            </a:r>
            <a:r>
              <a:rPr lang="en-GB" sz="3200" dirty="0" err="1" smtClean="0"/>
              <a:t>shakeOptions</a:t>
            </a:r>
            <a:r>
              <a:rPr lang="en-GB" sz="3200" dirty="0" smtClean="0"/>
              <a:t> </a:t>
            </a:r>
            <a:r>
              <a:rPr lang="en-GB" sz="3200" dirty="0">
                <a:solidFill>
                  <a:srgbClr val="FF0000"/>
                </a:solidFill>
              </a:rPr>
              <a:t>[</a:t>
            </a:r>
            <a:r>
              <a:rPr lang="en-GB" sz="3200" dirty="0" smtClean="0"/>
              <a:t>flag</a:t>
            </a:r>
            <a:r>
              <a:rPr lang="en-GB" sz="3200" dirty="0" smtClean="0">
                <a:solidFill>
                  <a:srgbClr val="FF0000"/>
                </a:solidFill>
              </a:rPr>
              <a:t>]</a:t>
            </a:r>
            <a:r>
              <a:rPr lang="en-GB" sz="3200" dirty="0" smtClean="0"/>
              <a:t> …</a:t>
            </a:r>
            <a:endParaRPr lang="en-GB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611560" y="5589240"/>
            <a:ext cx="73465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i="1" dirty="0" smtClean="0"/>
              <a:t>What do non-flags </a:t>
            </a:r>
            <a:r>
              <a:rPr lang="en-GB" sz="3600" i="1" dirty="0" err="1" smtClean="0"/>
              <a:t>args</a:t>
            </a:r>
            <a:r>
              <a:rPr lang="en-GB" sz="3600" i="1" dirty="0" smtClean="0"/>
              <a:t> do by default?</a:t>
            </a:r>
            <a:endParaRPr lang="en-GB" sz="3600" i="1" dirty="0"/>
          </a:p>
        </p:txBody>
      </p:sp>
    </p:spTree>
    <p:extLst>
      <p:ext uri="{BB962C8B-B14F-4D97-AF65-F5344CB8AC3E}">
        <p14:creationId xmlns:p14="http://schemas.microsoft.com/office/powerpoint/2010/main" val="204801420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/>
          <p:cNvSpPr/>
          <p:nvPr/>
        </p:nvSpPr>
        <p:spPr>
          <a:xfrm>
            <a:off x="0" y="0"/>
            <a:ext cx="3491880" cy="86409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 smtClean="0">
                <a:solidFill>
                  <a:schemeClr val="accent4">
                    <a:lumMod val="50000"/>
                  </a:schemeClr>
                </a:solidFill>
              </a:rPr>
              <a:t>Also files</a:t>
            </a:r>
            <a:endParaRPr lang="en-GB" sz="40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82372" y="75104"/>
            <a:ext cx="22302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 smtClean="0"/>
              <a:t>Many-out</a:t>
            </a:r>
            <a:endParaRPr lang="en-GB" sz="4000" dirty="0"/>
          </a:p>
        </p:txBody>
      </p:sp>
      <p:sp>
        <p:nvSpPr>
          <p:cNvPr id="10" name="TextBox 9"/>
          <p:cNvSpPr txBox="1"/>
          <p:nvPr/>
        </p:nvSpPr>
        <p:spPr>
          <a:xfrm>
            <a:off x="611560" y="5589240"/>
            <a:ext cx="43183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i="1" dirty="0" smtClean="0"/>
              <a:t>Could we avoid &amp;%&gt; ?</a:t>
            </a:r>
            <a:endParaRPr lang="en-GB" sz="3600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1600674" y="2397949"/>
            <a:ext cx="5942652" cy="2062103"/>
          </a:xfrm>
          <a:prstGeom prst="rect">
            <a:avLst/>
          </a:prstGeom>
          <a:noFill/>
          <a:ln w="76200">
            <a:noFill/>
          </a:ln>
        </p:spPr>
        <p:txBody>
          <a:bodyPr wrap="none" rtlCol="0">
            <a:spAutoFit/>
          </a:bodyPr>
          <a:lstStyle/>
          <a:p>
            <a:r>
              <a:rPr lang="en-GB" sz="3200" dirty="0"/>
              <a:t> </a:t>
            </a:r>
            <a:r>
              <a:rPr lang="en-GB" sz="3200" dirty="0">
                <a:solidFill>
                  <a:srgbClr val="FF0000"/>
                </a:solidFill>
              </a:rPr>
              <a:t>[</a:t>
            </a:r>
            <a:r>
              <a:rPr lang="en-GB" sz="3200" dirty="0">
                <a:solidFill>
                  <a:srgbClr val="7030A0"/>
                </a:solidFill>
              </a:rPr>
              <a:t>"*.o"</a:t>
            </a:r>
            <a:r>
              <a:rPr lang="en-GB" sz="3200" dirty="0">
                <a:solidFill>
                  <a:srgbClr val="FF0000"/>
                </a:solidFill>
              </a:rPr>
              <a:t>,</a:t>
            </a:r>
            <a:r>
              <a:rPr lang="en-GB" sz="3200" dirty="0">
                <a:solidFill>
                  <a:srgbClr val="7030A0"/>
                </a:solidFill>
              </a:rPr>
              <a:t>"*.hi"</a:t>
            </a:r>
            <a:r>
              <a:rPr lang="en-GB" sz="3200" dirty="0">
                <a:solidFill>
                  <a:srgbClr val="FF0000"/>
                </a:solidFill>
              </a:rPr>
              <a:t>]</a:t>
            </a:r>
            <a:r>
              <a:rPr lang="en-GB" sz="3200" dirty="0"/>
              <a:t> </a:t>
            </a:r>
            <a:r>
              <a:rPr lang="en-GB" sz="3200" dirty="0" smtClean="0"/>
              <a:t>&amp;%&gt; </a:t>
            </a:r>
            <a:r>
              <a:rPr lang="en-GB" sz="3200" dirty="0">
                <a:solidFill>
                  <a:srgbClr val="FF0000"/>
                </a:solidFill>
              </a:rPr>
              <a:t>\[</a:t>
            </a:r>
            <a:r>
              <a:rPr lang="en-GB" sz="3200" dirty="0" err="1"/>
              <a:t>o</a:t>
            </a:r>
            <a:r>
              <a:rPr lang="en-GB" sz="3200" dirty="0" err="1">
                <a:solidFill>
                  <a:srgbClr val="FF0000"/>
                </a:solidFill>
              </a:rPr>
              <a:t>,</a:t>
            </a:r>
            <a:r>
              <a:rPr lang="en-GB" sz="3200" dirty="0" err="1"/>
              <a:t>hi</a:t>
            </a:r>
            <a:r>
              <a:rPr lang="en-GB" sz="3200" dirty="0">
                <a:solidFill>
                  <a:srgbClr val="FF0000"/>
                </a:solidFill>
              </a:rPr>
              <a:t>] -&gt; </a:t>
            </a:r>
            <a:r>
              <a:rPr lang="en-GB" sz="3200" dirty="0">
                <a:solidFill>
                  <a:srgbClr val="0070C0"/>
                </a:solidFill>
              </a:rPr>
              <a:t>do</a:t>
            </a:r>
          </a:p>
          <a:p>
            <a:r>
              <a:rPr lang="en-GB" sz="3200" dirty="0"/>
              <a:t>     </a:t>
            </a:r>
            <a:r>
              <a:rPr lang="en-GB" sz="3200" dirty="0">
                <a:solidFill>
                  <a:srgbClr val="0070C0"/>
                </a:solidFill>
              </a:rPr>
              <a:t>let</a:t>
            </a:r>
            <a:r>
              <a:rPr lang="en-GB" sz="3200" dirty="0"/>
              <a:t> </a:t>
            </a:r>
            <a:r>
              <a:rPr lang="en-GB" sz="3200" dirty="0" err="1"/>
              <a:t>hs</a:t>
            </a:r>
            <a:r>
              <a:rPr lang="en-GB" sz="3200" dirty="0"/>
              <a:t> </a:t>
            </a:r>
            <a:r>
              <a:rPr lang="en-GB" sz="3200" dirty="0">
                <a:solidFill>
                  <a:srgbClr val="FF0000"/>
                </a:solidFill>
              </a:rPr>
              <a:t>=</a:t>
            </a:r>
            <a:r>
              <a:rPr lang="en-GB" sz="3200" dirty="0"/>
              <a:t> o -&lt;.&gt; </a:t>
            </a:r>
            <a:r>
              <a:rPr lang="en-GB" sz="3200" dirty="0">
                <a:solidFill>
                  <a:srgbClr val="7030A0"/>
                </a:solidFill>
              </a:rPr>
              <a:t>"</a:t>
            </a:r>
            <a:r>
              <a:rPr lang="en-GB" sz="3200" dirty="0" err="1">
                <a:solidFill>
                  <a:srgbClr val="7030A0"/>
                </a:solidFill>
              </a:rPr>
              <a:t>hs</a:t>
            </a:r>
            <a:r>
              <a:rPr lang="en-GB" sz="3200" dirty="0">
                <a:solidFill>
                  <a:srgbClr val="7030A0"/>
                </a:solidFill>
              </a:rPr>
              <a:t>"</a:t>
            </a:r>
          </a:p>
          <a:p>
            <a:r>
              <a:rPr lang="en-GB" sz="3200" dirty="0"/>
              <a:t>     need ... </a:t>
            </a:r>
            <a:r>
              <a:rPr lang="en-GB" sz="3200" dirty="0">
                <a:solidFill>
                  <a:srgbClr val="006600"/>
                </a:solidFill>
              </a:rPr>
              <a:t>-- all files the .</a:t>
            </a:r>
            <a:r>
              <a:rPr lang="en-GB" sz="3200" dirty="0" err="1">
                <a:solidFill>
                  <a:srgbClr val="006600"/>
                </a:solidFill>
              </a:rPr>
              <a:t>hs</a:t>
            </a:r>
            <a:r>
              <a:rPr lang="en-GB" sz="3200" dirty="0">
                <a:solidFill>
                  <a:srgbClr val="006600"/>
                </a:solidFill>
              </a:rPr>
              <a:t> import</a:t>
            </a:r>
          </a:p>
          <a:p>
            <a:r>
              <a:rPr lang="en-GB" sz="3200" dirty="0"/>
              <a:t>     </a:t>
            </a:r>
            <a:r>
              <a:rPr lang="en-GB" sz="3200" dirty="0" err="1"/>
              <a:t>cmd</a:t>
            </a:r>
            <a:r>
              <a:rPr lang="en-GB" sz="3200" dirty="0"/>
              <a:t> </a:t>
            </a:r>
            <a:r>
              <a:rPr lang="en-GB" sz="3200" dirty="0">
                <a:solidFill>
                  <a:srgbClr val="7030A0"/>
                </a:solidFill>
              </a:rPr>
              <a:t>"</a:t>
            </a:r>
            <a:r>
              <a:rPr lang="en-GB" sz="3200" dirty="0" err="1">
                <a:solidFill>
                  <a:srgbClr val="7030A0"/>
                </a:solidFill>
              </a:rPr>
              <a:t>ghc</a:t>
            </a:r>
            <a:r>
              <a:rPr lang="en-GB" sz="3200" dirty="0">
                <a:solidFill>
                  <a:srgbClr val="7030A0"/>
                </a:solidFill>
              </a:rPr>
              <a:t> -c" </a:t>
            </a:r>
            <a:r>
              <a:rPr lang="en-GB" sz="3200" dirty="0">
                <a:solidFill>
                  <a:srgbClr val="FF0000"/>
                </a:solidFill>
              </a:rPr>
              <a:t>[</a:t>
            </a:r>
            <a:r>
              <a:rPr lang="en-GB" sz="3200" dirty="0" err="1"/>
              <a:t>hs</a:t>
            </a:r>
            <a:r>
              <a:rPr lang="en-GB" sz="3200" dirty="0">
                <a:solidFill>
                  <a:srgbClr val="FF0000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66483959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/>
          <p:cNvSpPr/>
          <p:nvPr/>
        </p:nvSpPr>
        <p:spPr>
          <a:xfrm>
            <a:off x="0" y="0"/>
            <a:ext cx="3491880" cy="86409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 smtClean="0">
                <a:solidFill>
                  <a:schemeClr val="accent5">
                    <a:lumMod val="50000"/>
                  </a:schemeClr>
                </a:solidFill>
              </a:rPr>
              <a:t>Lint</a:t>
            </a:r>
            <a:endParaRPr lang="en-GB" sz="4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82372" y="75104"/>
            <a:ext cx="20907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 smtClean="0"/>
              <a:t>Lint rules</a:t>
            </a:r>
            <a:endParaRPr lang="en-GB" sz="4000" dirty="0"/>
          </a:p>
        </p:txBody>
      </p:sp>
      <p:sp>
        <p:nvSpPr>
          <p:cNvPr id="10" name="TextBox 9"/>
          <p:cNvSpPr txBox="1"/>
          <p:nvPr/>
        </p:nvSpPr>
        <p:spPr>
          <a:xfrm>
            <a:off x="611560" y="5589240"/>
            <a:ext cx="27286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i="1" dirty="0" smtClean="0"/>
              <a:t>What others?</a:t>
            </a:r>
            <a:endParaRPr lang="en-GB" sz="3600" i="1" dirty="0"/>
          </a:p>
        </p:txBody>
      </p:sp>
      <p:sp>
        <p:nvSpPr>
          <p:cNvPr id="6" name="TextBox 5"/>
          <p:cNvSpPr txBox="1"/>
          <p:nvPr/>
        </p:nvSpPr>
        <p:spPr>
          <a:xfrm>
            <a:off x="822967" y="1484784"/>
            <a:ext cx="7664855" cy="3816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/>
            </a:lvl1pPr>
            <a:lvl2pPr marL="742950" lvl="1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r>
              <a:rPr lang="en-GB" dirty="0" smtClean="0"/>
              <a:t>Enable by passing --lint</a:t>
            </a:r>
          </a:p>
          <a:p>
            <a:pPr lvl="1"/>
            <a:r>
              <a:rPr lang="en-GB" dirty="0" smtClean="0"/>
              <a:t>Don’t change current directory</a:t>
            </a:r>
          </a:p>
          <a:p>
            <a:pPr lvl="1"/>
            <a:r>
              <a:rPr lang="en-GB" dirty="0" smtClean="0"/>
              <a:t>Files written only once</a:t>
            </a:r>
          </a:p>
          <a:p>
            <a:pPr lvl="1"/>
            <a:r>
              <a:rPr lang="en-GB" dirty="0" smtClean="0"/>
              <a:t>Files not used before need</a:t>
            </a:r>
          </a:p>
          <a:p>
            <a:r>
              <a:rPr lang="en-GB" dirty="0" smtClean="0"/>
              <a:t>Enabled by passing --lint-tracker</a:t>
            </a:r>
          </a:p>
          <a:p>
            <a:pPr lvl="1"/>
            <a:r>
              <a:rPr lang="en-GB" dirty="0" smtClean="0"/>
              <a:t>Dependencies are not used without need</a:t>
            </a:r>
          </a:p>
        </p:txBody>
      </p:sp>
    </p:spTree>
    <p:extLst>
      <p:ext uri="{BB962C8B-B14F-4D97-AF65-F5344CB8AC3E}">
        <p14:creationId xmlns:p14="http://schemas.microsoft.com/office/powerpoint/2010/main" val="225489654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/>
          <p:cNvSpPr/>
          <p:nvPr/>
        </p:nvSpPr>
        <p:spPr>
          <a:xfrm>
            <a:off x="0" y="0"/>
            <a:ext cx="3491880" cy="86409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 smtClean="0">
                <a:solidFill>
                  <a:schemeClr val="accent5">
                    <a:lumMod val="50000"/>
                  </a:schemeClr>
                </a:solidFill>
              </a:rPr>
              <a:t>Lint</a:t>
            </a:r>
            <a:endParaRPr lang="en-GB" sz="4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82372" y="75104"/>
            <a:ext cx="20907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 smtClean="0"/>
              <a:t>Lint rules</a:t>
            </a:r>
            <a:endParaRPr lang="en-GB" sz="4000" dirty="0"/>
          </a:p>
        </p:txBody>
      </p:sp>
      <p:sp>
        <p:nvSpPr>
          <p:cNvPr id="10" name="TextBox 9"/>
          <p:cNvSpPr txBox="1"/>
          <p:nvPr/>
        </p:nvSpPr>
        <p:spPr>
          <a:xfrm>
            <a:off x="611560" y="5589240"/>
            <a:ext cx="42490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i="1" dirty="0" smtClean="0"/>
              <a:t>When is needed safe?</a:t>
            </a:r>
            <a:endParaRPr lang="en-GB" sz="3600" i="1" dirty="0"/>
          </a:p>
        </p:txBody>
      </p:sp>
      <p:sp>
        <p:nvSpPr>
          <p:cNvPr id="7" name="TextBox 6"/>
          <p:cNvSpPr txBox="1"/>
          <p:nvPr/>
        </p:nvSpPr>
        <p:spPr>
          <a:xfrm>
            <a:off x="643232" y="2644170"/>
            <a:ext cx="785753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7030A0"/>
                </a:solidFill>
              </a:rPr>
              <a:t>"</a:t>
            </a:r>
            <a:r>
              <a:rPr lang="en-GB" sz="3200" dirty="0" err="1">
                <a:solidFill>
                  <a:srgbClr val="7030A0"/>
                </a:solidFill>
              </a:rPr>
              <a:t>main.o</a:t>
            </a:r>
            <a:r>
              <a:rPr lang="en-GB" sz="3200" dirty="0">
                <a:solidFill>
                  <a:srgbClr val="7030A0"/>
                </a:solidFill>
              </a:rPr>
              <a:t>" </a:t>
            </a:r>
            <a:r>
              <a:rPr lang="en-GB" sz="3200" dirty="0"/>
              <a:t>%&gt;</a:t>
            </a:r>
            <a:r>
              <a:rPr lang="en-GB" sz="3200" dirty="0">
                <a:solidFill>
                  <a:srgbClr val="FF0000"/>
                </a:solidFill>
              </a:rPr>
              <a:t> \</a:t>
            </a:r>
            <a:r>
              <a:rPr lang="en-GB" sz="3200" dirty="0"/>
              <a:t>out </a:t>
            </a:r>
            <a:r>
              <a:rPr lang="en-GB" sz="3200" dirty="0">
                <a:solidFill>
                  <a:srgbClr val="FF0000"/>
                </a:solidFill>
              </a:rPr>
              <a:t>-&gt; </a:t>
            </a:r>
            <a:r>
              <a:rPr lang="en-GB" sz="3200" dirty="0">
                <a:solidFill>
                  <a:srgbClr val="0070C0"/>
                </a:solidFill>
              </a:rPr>
              <a:t>do</a:t>
            </a:r>
          </a:p>
          <a:p>
            <a:r>
              <a:rPr lang="en-GB" sz="3200" dirty="0"/>
              <a:t>     </a:t>
            </a:r>
            <a:r>
              <a:rPr lang="en-GB" sz="3200" dirty="0" err="1"/>
              <a:t>Stdout</a:t>
            </a:r>
            <a:r>
              <a:rPr lang="en-GB" sz="3200" dirty="0"/>
              <a:t> s </a:t>
            </a:r>
            <a:r>
              <a:rPr lang="en-GB" sz="3200" dirty="0">
                <a:solidFill>
                  <a:srgbClr val="FF0000"/>
                </a:solidFill>
              </a:rPr>
              <a:t>&lt;-</a:t>
            </a:r>
            <a:r>
              <a:rPr lang="en-GB" sz="3200" dirty="0"/>
              <a:t> </a:t>
            </a:r>
            <a:r>
              <a:rPr lang="en-GB" sz="3200" dirty="0" err="1"/>
              <a:t>cmd</a:t>
            </a:r>
            <a:r>
              <a:rPr lang="en-GB" sz="3200" dirty="0"/>
              <a:t> </a:t>
            </a:r>
            <a:r>
              <a:rPr lang="en-GB" sz="3200" dirty="0">
                <a:solidFill>
                  <a:srgbClr val="7030A0"/>
                </a:solidFill>
              </a:rPr>
              <a:t>"</a:t>
            </a:r>
            <a:r>
              <a:rPr lang="en-GB" sz="3200" dirty="0" err="1">
                <a:solidFill>
                  <a:srgbClr val="7030A0"/>
                </a:solidFill>
              </a:rPr>
              <a:t>gcc</a:t>
            </a:r>
            <a:r>
              <a:rPr lang="en-GB" sz="3200" dirty="0">
                <a:solidFill>
                  <a:srgbClr val="7030A0"/>
                </a:solidFill>
              </a:rPr>
              <a:t> -c -MM </a:t>
            </a:r>
            <a:r>
              <a:rPr lang="en-GB" sz="3200" dirty="0" err="1">
                <a:solidFill>
                  <a:srgbClr val="7030A0"/>
                </a:solidFill>
              </a:rPr>
              <a:t>main.c</a:t>
            </a:r>
            <a:r>
              <a:rPr lang="en-GB" sz="3200" dirty="0">
                <a:solidFill>
                  <a:srgbClr val="7030A0"/>
                </a:solidFill>
              </a:rPr>
              <a:t>"</a:t>
            </a:r>
          </a:p>
          <a:p>
            <a:r>
              <a:rPr lang="en-GB" sz="3200" dirty="0"/>
              <a:t>     </a:t>
            </a:r>
            <a:r>
              <a:rPr lang="en-GB" sz="3200" dirty="0" smtClean="0"/>
              <a:t>needed </a:t>
            </a:r>
            <a:r>
              <a:rPr lang="en-GB" sz="3200" dirty="0"/>
              <a:t>$ </a:t>
            </a:r>
            <a:r>
              <a:rPr lang="en-GB" sz="3200" dirty="0" err="1"/>
              <a:t>concatMap</a:t>
            </a:r>
            <a:r>
              <a:rPr lang="en-GB" sz="3200" dirty="0"/>
              <a:t> </a:t>
            </a:r>
            <a:r>
              <a:rPr lang="en-GB" sz="3200" dirty="0" err="1"/>
              <a:t>snd</a:t>
            </a:r>
            <a:r>
              <a:rPr lang="en-GB" sz="3200" dirty="0"/>
              <a:t> $ </a:t>
            </a:r>
            <a:r>
              <a:rPr lang="en-GB" sz="3200" dirty="0" err="1"/>
              <a:t>parseMakefile</a:t>
            </a:r>
            <a:r>
              <a:rPr lang="en-GB" sz="3200" dirty="0"/>
              <a:t> s</a:t>
            </a:r>
          </a:p>
        </p:txBody>
      </p:sp>
    </p:spTree>
    <p:extLst>
      <p:ext uri="{BB962C8B-B14F-4D97-AF65-F5344CB8AC3E}">
        <p14:creationId xmlns:p14="http://schemas.microsoft.com/office/powerpoint/2010/main" val="258467393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59632" y="2204864"/>
            <a:ext cx="626469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b="1" dirty="0" smtClean="0">
                <a:solidFill>
                  <a:srgbClr val="C00000"/>
                </a:solidFill>
              </a:rPr>
              <a:t>Error:</a:t>
            </a:r>
          </a:p>
          <a:p>
            <a:pPr algn="ctr"/>
            <a:r>
              <a:rPr lang="en-GB" sz="6600" b="1" dirty="0" smtClean="0">
                <a:solidFill>
                  <a:srgbClr val="C00000"/>
                </a:solidFill>
              </a:rPr>
              <a:t>Out of slides</a:t>
            </a:r>
          </a:p>
        </p:txBody>
      </p:sp>
    </p:spTree>
    <p:extLst>
      <p:ext uri="{BB962C8B-B14F-4D97-AF65-F5344CB8AC3E}">
        <p14:creationId xmlns:p14="http://schemas.microsoft.com/office/powerpoint/2010/main" val="2336360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Tutorial Overview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Tutorial rules</a:t>
            </a:r>
          </a:p>
          <a:p>
            <a:pPr lvl="1"/>
            <a:r>
              <a:rPr lang="en-GB" dirty="0" smtClean="0"/>
              <a:t>Ask if you don’t understand</a:t>
            </a:r>
          </a:p>
          <a:p>
            <a:pPr lvl="1"/>
            <a:r>
              <a:rPr lang="en-GB" dirty="0" smtClean="0"/>
              <a:t>There is no end – I stop when the clock hits 0</a:t>
            </a:r>
          </a:p>
          <a:p>
            <a:pPr lvl="1"/>
            <a:r>
              <a:rPr lang="en-GB" dirty="0" smtClean="0"/>
              <a:t>All slides will be online</a:t>
            </a:r>
          </a:p>
          <a:p>
            <a:pPr lvl="1"/>
            <a:r>
              <a:rPr lang="en-GB" dirty="0" smtClean="0"/>
              <a:t>Not a “sales pitch”</a:t>
            </a:r>
          </a:p>
          <a:p>
            <a:pPr lvl="1"/>
            <a:r>
              <a:rPr lang="en-GB" dirty="0" smtClean="0"/>
              <a:t>Questions for you </a:t>
            </a:r>
            <a:r>
              <a:rPr lang="en-GB" i="1" dirty="0" smtClean="0"/>
              <a:t>in italic on most slides</a:t>
            </a:r>
            <a:r>
              <a:rPr lang="en-GB" dirty="0" smtClean="0"/>
              <a:t>.</a:t>
            </a:r>
          </a:p>
          <a:p>
            <a:r>
              <a:rPr lang="en-GB" dirty="0" smtClean="0"/>
              <a:t>One main example (compiling a C file)</a:t>
            </a:r>
          </a:p>
          <a:p>
            <a:r>
              <a:rPr lang="en-GB" dirty="0" smtClean="0"/>
              <a:t>Lots of independent extensions to that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9370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/>
          <p:cNvSpPr/>
          <p:nvPr/>
        </p:nvSpPr>
        <p:spPr>
          <a:xfrm>
            <a:off x="0" y="0"/>
            <a:ext cx="3491880" cy="86409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 smtClean="0">
                <a:solidFill>
                  <a:schemeClr val="accent1">
                    <a:lumMod val="50000"/>
                  </a:schemeClr>
                </a:solidFill>
              </a:rPr>
              <a:t>Main example</a:t>
            </a:r>
            <a:endParaRPr lang="en-GB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82372" y="75104"/>
            <a:ext cx="27077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 smtClean="0"/>
              <a:t>Some C files</a:t>
            </a:r>
            <a:endParaRPr lang="en-GB" sz="4000" dirty="0"/>
          </a:p>
        </p:txBody>
      </p:sp>
      <p:grpSp>
        <p:nvGrpSpPr>
          <p:cNvPr id="2" name="Group 1"/>
          <p:cNvGrpSpPr/>
          <p:nvPr/>
        </p:nvGrpSpPr>
        <p:grpSpPr>
          <a:xfrm>
            <a:off x="651244" y="1659285"/>
            <a:ext cx="7841513" cy="3539431"/>
            <a:chOff x="611560" y="1556791"/>
            <a:chExt cx="7841513" cy="3539431"/>
          </a:xfrm>
        </p:grpSpPr>
        <p:sp>
          <p:nvSpPr>
            <p:cNvPr id="11" name="TextBox 10"/>
            <p:cNvSpPr txBox="1"/>
            <p:nvPr/>
          </p:nvSpPr>
          <p:spPr>
            <a:xfrm>
              <a:off x="611560" y="1556792"/>
              <a:ext cx="4170757" cy="3539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 smtClean="0">
                  <a:solidFill>
                    <a:srgbClr val="006600"/>
                  </a:solidFill>
                </a:rPr>
                <a:t>/* </a:t>
              </a:r>
              <a:r>
                <a:rPr lang="en-GB" sz="3200" dirty="0" err="1" smtClean="0">
                  <a:solidFill>
                    <a:srgbClr val="006600"/>
                  </a:solidFill>
                </a:rPr>
                <a:t>main.c</a:t>
              </a:r>
              <a:r>
                <a:rPr lang="en-GB" sz="3200" dirty="0" smtClean="0">
                  <a:solidFill>
                    <a:srgbClr val="006600"/>
                  </a:solidFill>
                </a:rPr>
                <a:t> */</a:t>
              </a:r>
            </a:p>
            <a:p>
              <a:r>
                <a:rPr lang="en-GB" sz="3200" dirty="0" smtClean="0">
                  <a:solidFill>
                    <a:srgbClr val="0070C0"/>
                  </a:solidFill>
                </a:rPr>
                <a:t>#include </a:t>
              </a:r>
              <a:r>
                <a:rPr lang="en-GB" sz="3200" dirty="0" smtClean="0">
                  <a:solidFill>
                    <a:srgbClr val="7030A0"/>
                  </a:solidFill>
                </a:rPr>
                <a:t>&lt;</a:t>
              </a:r>
              <a:r>
                <a:rPr lang="en-GB" sz="3200" dirty="0" err="1" smtClean="0">
                  <a:solidFill>
                    <a:srgbClr val="7030A0"/>
                  </a:solidFill>
                </a:rPr>
                <a:t>stdio.h</a:t>
              </a:r>
              <a:r>
                <a:rPr lang="en-GB" sz="3200" dirty="0" smtClean="0">
                  <a:solidFill>
                    <a:srgbClr val="7030A0"/>
                  </a:solidFill>
                </a:rPr>
                <a:t>&gt;</a:t>
              </a:r>
            </a:p>
            <a:p>
              <a:r>
                <a:rPr lang="en-GB" sz="3200" dirty="0" smtClean="0">
                  <a:solidFill>
                    <a:srgbClr val="0070C0"/>
                  </a:solidFill>
                </a:rPr>
                <a:t>#include </a:t>
              </a:r>
              <a:r>
                <a:rPr lang="en-GB" sz="3200" dirty="0" smtClean="0">
                  <a:solidFill>
                    <a:srgbClr val="7030A0"/>
                  </a:solidFill>
                </a:rPr>
                <a:t>"</a:t>
              </a:r>
              <a:r>
                <a:rPr lang="en-GB" sz="3200" dirty="0" err="1" smtClean="0">
                  <a:solidFill>
                    <a:srgbClr val="7030A0"/>
                  </a:solidFill>
                </a:rPr>
                <a:t>a.h</a:t>
              </a:r>
              <a:r>
                <a:rPr lang="en-GB" sz="3200" dirty="0" smtClean="0">
                  <a:solidFill>
                    <a:srgbClr val="7030A0"/>
                  </a:solidFill>
                </a:rPr>
                <a:t>"</a:t>
              </a:r>
            </a:p>
            <a:p>
              <a:r>
                <a:rPr lang="en-GB" sz="3200" dirty="0" smtClean="0">
                  <a:solidFill>
                    <a:srgbClr val="0070C0"/>
                  </a:solidFill>
                </a:rPr>
                <a:t>#include </a:t>
              </a:r>
              <a:r>
                <a:rPr lang="en-GB" sz="3200" dirty="0" smtClean="0">
                  <a:solidFill>
                    <a:srgbClr val="7030A0"/>
                  </a:solidFill>
                </a:rPr>
                <a:t>"</a:t>
              </a:r>
              <a:r>
                <a:rPr lang="en-GB" sz="3200" dirty="0" err="1" smtClean="0">
                  <a:solidFill>
                    <a:srgbClr val="7030A0"/>
                  </a:solidFill>
                </a:rPr>
                <a:t>b.h</a:t>
              </a:r>
              <a:r>
                <a:rPr lang="en-GB" sz="3200" dirty="0" smtClean="0">
                  <a:solidFill>
                    <a:srgbClr val="7030A0"/>
                  </a:solidFill>
                </a:rPr>
                <a:t>"</a:t>
              </a:r>
            </a:p>
            <a:p>
              <a:r>
                <a:rPr lang="en-GB" sz="3200" dirty="0" smtClean="0">
                  <a:solidFill>
                    <a:srgbClr val="0070C0"/>
                  </a:solidFill>
                </a:rPr>
                <a:t>void</a:t>
              </a:r>
              <a:r>
                <a:rPr lang="en-GB" sz="3200" dirty="0" smtClean="0"/>
                <a:t> main</a:t>
              </a:r>
              <a:r>
                <a:rPr lang="en-GB" sz="3200" dirty="0" smtClean="0">
                  <a:solidFill>
                    <a:srgbClr val="FF0000"/>
                  </a:solidFill>
                </a:rPr>
                <a:t>() {</a:t>
              </a:r>
            </a:p>
            <a:p>
              <a:r>
                <a:rPr lang="en-GB" sz="3200" dirty="0"/>
                <a:t> </a:t>
              </a:r>
              <a:r>
                <a:rPr lang="en-GB" sz="3200" dirty="0" smtClean="0"/>
                <a:t>   </a:t>
              </a:r>
              <a:r>
                <a:rPr lang="en-GB" sz="3200" dirty="0" err="1" smtClean="0"/>
                <a:t>printf</a:t>
              </a:r>
              <a:r>
                <a:rPr lang="en-GB" sz="3200" dirty="0" smtClean="0">
                  <a:solidFill>
                    <a:srgbClr val="FF0000"/>
                  </a:solidFill>
                </a:rPr>
                <a:t>(</a:t>
              </a:r>
              <a:r>
                <a:rPr lang="en-GB" sz="3200" dirty="0" smtClean="0">
                  <a:solidFill>
                    <a:srgbClr val="7030A0"/>
                  </a:solidFill>
                </a:rPr>
                <a:t>"%s %s\n"</a:t>
              </a:r>
              <a:r>
                <a:rPr lang="en-GB" sz="3200" dirty="0" smtClean="0">
                  <a:solidFill>
                    <a:srgbClr val="FF0000"/>
                  </a:solidFill>
                </a:rPr>
                <a:t>,</a:t>
              </a:r>
              <a:r>
                <a:rPr lang="en-GB" sz="3200" dirty="0" err="1" smtClean="0"/>
                <a:t>a</a:t>
              </a:r>
              <a:r>
                <a:rPr lang="en-GB" sz="3200" dirty="0" err="1" smtClean="0">
                  <a:solidFill>
                    <a:srgbClr val="FF0000"/>
                  </a:solidFill>
                </a:rPr>
                <a:t>,</a:t>
              </a:r>
              <a:r>
                <a:rPr lang="en-GB" sz="3200" dirty="0" err="1" smtClean="0"/>
                <a:t>b</a:t>
              </a:r>
              <a:r>
                <a:rPr lang="en-GB" sz="3200" dirty="0" smtClean="0">
                  <a:solidFill>
                    <a:srgbClr val="FF0000"/>
                  </a:solidFill>
                </a:rPr>
                <a:t>);</a:t>
              </a:r>
            </a:p>
            <a:p>
              <a:r>
                <a:rPr lang="en-GB" sz="3200" dirty="0" smtClean="0">
                  <a:solidFill>
                    <a:srgbClr val="FF0000"/>
                  </a:solidFill>
                </a:rPr>
                <a:t>}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220072" y="1556791"/>
              <a:ext cx="3233001" cy="25545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 smtClean="0">
                  <a:solidFill>
                    <a:srgbClr val="006600"/>
                  </a:solidFill>
                </a:rPr>
                <a:t>/* </a:t>
              </a:r>
              <a:r>
                <a:rPr lang="en-GB" sz="3200" dirty="0" err="1" smtClean="0">
                  <a:solidFill>
                    <a:srgbClr val="006600"/>
                  </a:solidFill>
                </a:rPr>
                <a:t>a.h</a:t>
              </a:r>
              <a:r>
                <a:rPr lang="en-GB" sz="3200" dirty="0" smtClean="0">
                  <a:solidFill>
                    <a:srgbClr val="006600"/>
                  </a:solidFill>
                </a:rPr>
                <a:t> */</a:t>
              </a:r>
            </a:p>
            <a:p>
              <a:r>
                <a:rPr lang="en-GB" sz="3200" dirty="0" smtClean="0">
                  <a:solidFill>
                    <a:srgbClr val="0070C0"/>
                  </a:solidFill>
                </a:rPr>
                <a:t>char</a:t>
              </a:r>
              <a:r>
                <a:rPr lang="en-GB" sz="3200" dirty="0" smtClean="0">
                  <a:solidFill>
                    <a:srgbClr val="FF0000"/>
                  </a:solidFill>
                </a:rPr>
                <a:t>*</a:t>
              </a:r>
              <a:r>
                <a:rPr lang="en-GB" sz="3200" dirty="0" smtClean="0"/>
                <a:t> a </a:t>
              </a:r>
              <a:r>
                <a:rPr lang="en-GB" sz="3200" dirty="0" smtClean="0">
                  <a:solidFill>
                    <a:srgbClr val="FF0000"/>
                  </a:solidFill>
                </a:rPr>
                <a:t>=</a:t>
              </a:r>
              <a:r>
                <a:rPr lang="en-GB" sz="3200" dirty="0" smtClean="0"/>
                <a:t> </a:t>
              </a:r>
              <a:r>
                <a:rPr lang="en-GB" sz="3200" dirty="0" smtClean="0">
                  <a:solidFill>
                    <a:srgbClr val="7030A0"/>
                  </a:solidFill>
                </a:rPr>
                <a:t>"hello"</a:t>
              </a:r>
              <a:r>
                <a:rPr lang="en-GB" sz="3200" dirty="0" smtClean="0">
                  <a:solidFill>
                    <a:srgbClr val="FF0000"/>
                  </a:solidFill>
                </a:rPr>
                <a:t>;</a:t>
              </a:r>
            </a:p>
            <a:p>
              <a:endParaRPr lang="en-GB" sz="3200" dirty="0"/>
            </a:p>
            <a:p>
              <a:r>
                <a:rPr lang="en-GB" sz="3200" dirty="0" smtClean="0">
                  <a:solidFill>
                    <a:srgbClr val="006600"/>
                  </a:solidFill>
                </a:rPr>
                <a:t>/* </a:t>
              </a:r>
              <a:r>
                <a:rPr lang="en-GB" sz="3200" dirty="0" err="1" smtClean="0">
                  <a:solidFill>
                    <a:srgbClr val="006600"/>
                  </a:solidFill>
                </a:rPr>
                <a:t>b.h</a:t>
              </a:r>
              <a:r>
                <a:rPr lang="en-GB" sz="3200" dirty="0" smtClean="0">
                  <a:solidFill>
                    <a:srgbClr val="006600"/>
                  </a:solidFill>
                </a:rPr>
                <a:t> */</a:t>
              </a:r>
            </a:p>
            <a:p>
              <a:r>
                <a:rPr lang="en-GB" sz="3200" dirty="0" smtClean="0">
                  <a:solidFill>
                    <a:srgbClr val="0070C0"/>
                  </a:solidFill>
                </a:rPr>
                <a:t>char</a:t>
              </a:r>
              <a:r>
                <a:rPr lang="en-GB" sz="3200" dirty="0" smtClean="0">
                  <a:solidFill>
                    <a:srgbClr val="FF0000"/>
                  </a:solidFill>
                </a:rPr>
                <a:t>*</a:t>
              </a:r>
              <a:r>
                <a:rPr lang="en-GB" sz="3200" dirty="0" smtClean="0"/>
                <a:t> b </a:t>
              </a:r>
              <a:r>
                <a:rPr lang="en-GB" sz="3200" dirty="0" smtClean="0">
                  <a:solidFill>
                    <a:srgbClr val="FF0000"/>
                  </a:solidFill>
                </a:rPr>
                <a:t>=</a:t>
              </a:r>
              <a:r>
                <a:rPr lang="en-GB" sz="3200" dirty="0" smtClean="0"/>
                <a:t> </a:t>
              </a:r>
              <a:r>
                <a:rPr lang="en-GB" sz="3200" dirty="0" smtClean="0">
                  <a:solidFill>
                    <a:srgbClr val="7030A0"/>
                  </a:solidFill>
                </a:rPr>
                <a:t>"world"</a:t>
              </a:r>
              <a:r>
                <a:rPr lang="en-GB" sz="3200" dirty="0" smtClean="0">
                  <a:solidFill>
                    <a:srgbClr val="FF0000"/>
                  </a:solidFill>
                </a:rPr>
                <a:t>;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611560" y="5589240"/>
            <a:ext cx="42124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i="1" dirty="0" smtClean="0"/>
              <a:t>What does this print?</a:t>
            </a:r>
            <a:endParaRPr lang="en-GB" sz="3600" i="1" dirty="0"/>
          </a:p>
        </p:txBody>
      </p:sp>
    </p:spTree>
    <p:extLst>
      <p:ext uri="{BB962C8B-B14F-4D97-AF65-F5344CB8AC3E}">
        <p14:creationId xmlns:p14="http://schemas.microsoft.com/office/powerpoint/2010/main" val="995049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/>
          <p:cNvSpPr/>
          <p:nvPr/>
        </p:nvSpPr>
        <p:spPr>
          <a:xfrm>
            <a:off x="0" y="0"/>
            <a:ext cx="3491880" cy="86409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 smtClean="0">
                <a:solidFill>
                  <a:schemeClr val="accent1">
                    <a:lumMod val="50000"/>
                  </a:schemeClr>
                </a:solidFill>
              </a:rPr>
              <a:t>Main example</a:t>
            </a:r>
            <a:endParaRPr lang="en-GB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82372" y="75104"/>
            <a:ext cx="26613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 smtClean="0"/>
              <a:t>Compiling C</a:t>
            </a:r>
            <a:endParaRPr lang="en-GB" sz="4000" dirty="0"/>
          </a:p>
        </p:txBody>
      </p:sp>
      <p:sp>
        <p:nvSpPr>
          <p:cNvPr id="11" name="TextBox 10"/>
          <p:cNvSpPr txBox="1"/>
          <p:nvPr/>
        </p:nvSpPr>
        <p:spPr>
          <a:xfrm>
            <a:off x="2903531" y="2890391"/>
            <a:ext cx="333693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err="1" smtClean="0"/>
              <a:t>gcc</a:t>
            </a:r>
            <a:r>
              <a:rPr lang="en-GB" sz="3200" dirty="0" smtClean="0"/>
              <a:t> -c </a:t>
            </a:r>
            <a:r>
              <a:rPr lang="en-GB" sz="3200" dirty="0" err="1" smtClean="0"/>
              <a:t>main.c</a:t>
            </a:r>
            <a:endParaRPr lang="en-GB" sz="3200" dirty="0" smtClean="0"/>
          </a:p>
          <a:p>
            <a:r>
              <a:rPr lang="en-GB" sz="3200" dirty="0" err="1" smtClean="0"/>
              <a:t>gcc</a:t>
            </a:r>
            <a:r>
              <a:rPr lang="en-GB" sz="3200" dirty="0" smtClean="0"/>
              <a:t> </a:t>
            </a:r>
            <a:r>
              <a:rPr lang="en-GB" sz="3200" dirty="0" err="1" smtClean="0"/>
              <a:t>main.o</a:t>
            </a:r>
            <a:r>
              <a:rPr lang="en-GB" sz="3200" dirty="0" smtClean="0"/>
              <a:t> -o main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1560" y="5589240"/>
            <a:ext cx="70380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i="1" dirty="0" smtClean="0"/>
              <a:t>What files are involved at each step?</a:t>
            </a:r>
            <a:endParaRPr lang="en-GB" sz="3600" i="1" dirty="0"/>
          </a:p>
        </p:txBody>
      </p:sp>
    </p:spTree>
    <p:extLst>
      <p:ext uri="{BB962C8B-B14F-4D97-AF65-F5344CB8AC3E}">
        <p14:creationId xmlns:p14="http://schemas.microsoft.com/office/powerpoint/2010/main" val="74807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/>
          <p:cNvSpPr/>
          <p:nvPr/>
        </p:nvSpPr>
        <p:spPr>
          <a:xfrm>
            <a:off x="0" y="0"/>
            <a:ext cx="3491880" cy="86409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 smtClean="0">
                <a:solidFill>
                  <a:schemeClr val="accent1">
                    <a:lumMod val="50000"/>
                  </a:schemeClr>
                </a:solidFill>
              </a:rPr>
              <a:t>Main example</a:t>
            </a:r>
            <a:endParaRPr lang="en-GB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82372" y="75104"/>
            <a:ext cx="47479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 smtClean="0"/>
              <a:t>Compiling C in Haskell</a:t>
            </a:r>
            <a:endParaRPr lang="en-GB" sz="4000" dirty="0"/>
          </a:p>
        </p:txBody>
      </p:sp>
      <p:sp>
        <p:nvSpPr>
          <p:cNvPr id="11" name="TextBox 10"/>
          <p:cNvSpPr txBox="1"/>
          <p:nvPr/>
        </p:nvSpPr>
        <p:spPr>
          <a:xfrm>
            <a:off x="1765591" y="1905506"/>
            <a:ext cx="561281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>
                <a:solidFill>
                  <a:srgbClr val="0070C0"/>
                </a:solidFill>
              </a:rPr>
              <a:t>import</a:t>
            </a:r>
            <a:r>
              <a:rPr lang="en-GB" sz="3200" dirty="0" smtClean="0"/>
              <a:t> </a:t>
            </a:r>
            <a:r>
              <a:rPr lang="en-GB" sz="3200" dirty="0" err="1" smtClean="0"/>
              <a:t>Development.Shake</a:t>
            </a:r>
            <a:endParaRPr lang="en-GB" sz="3200" dirty="0" smtClean="0"/>
          </a:p>
          <a:p>
            <a:endParaRPr lang="en-GB" sz="3200" dirty="0"/>
          </a:p>
          <a:p>
            <a:r>
              <a:rPr lang="en-GB" sz="3200" dirty="0" smtClean="0"/>
              <a:t>main </a:t>
            </a:r>
            <a:r>
              <a:rPr lang="en-GB" sz="3200" dirty="0" smtClean="0">
                <a:solidFill>
                  <a:srgbClr val="FF0000"/>
                </a:solidFill>
              </a:rPr>
              <a:t>=</a:t>
            </a:r>
            <a:r>
              <a:rPr lang="en-GB" sz="3200" dirty="0" smtClean="0"/>
              <a:t> </a:t>
            </a:r>
            <a:r>
              <a:rPr lang="en-GB" sz="3200" dirty="0" smtClean="0">
                <a:solidFill>
                  <a:srgbClr val="0070C0"/>
                </a:solidFill>
              </a:rPr>
              <a:t>do</a:t>
            </a:r>
          </a:p>
          <a:p>
            <a:r>
              <a:rPr lang="en-GB" sz="3200" dirty="0" smtClean="0"/>
              <a:t>    </a:t>
            </a:r>
            <a:r>
              <a:rPr lang="en-GB" sz="3200" dirty="0" smtClean="0">
                <a:solidFill>
                  <a:srgbClr val="FF0000"/>
                </a:solidFill>
              </a:rPr>
              <a:t>() &lt;-</a:t>
            </a:r>
            <a:r>
              <a:rPr lang="en-GB" sz="3200" dirty="0" smtClean="0"/>
              <a:t> </a:t>
            </a:r>
            <a:r>
              <a:rPr lang="en-GB" sz="3200" dirty="0" err="1" smtClean="0"/>
              <a:t>cmd</a:t>
            </a:r>
            <a:r>
              <a:rPr lang="en-GB" sz="3200" dirty="0" smtClean="0"/>
              <a:t> </a:t>
            </a:r>
            <a:r>
              <a:rPr lang="en-GB" sz="3200" dirty="0" smtClean="0">
                <a:solidFill>
                  <a:srgbClr val="7030A0"/>
                </a:solidFill>
              </a:rPr>
              <a:t>"</a:t>
            </a:r>
            <a:r>
              <a:rPr lang="en-GB" sz="3200" dirty="0" err="1" smtClean="0">
                <a:solidFill>
                  <a:srgbClr val="7030A0"/>
                </a:solidFill>
              </a:rPr>
              <a:t>gcc</a:t>
            </a:r>
            <a:r>
              <a:rPr lang="en-GB" sz="3200" dirty="0" smtClean="0">
                <a:solidFill>
                  <a:srgbClr val="7030A0"/>
                </a:solidFill>
              </a:rPr>
              <a:t> -c </a:t>
            </a:r>
            <a:r>
              <a:rPr lang="en-GB" sz="3200" dirty="0" err="1" smtClean="0">
                <a:solidFill>
                  <a:srgbClr val="7030A0"/>
                </a:solidFill>
              </a:rPr>
              <a:t>main.c</a:t>
            </a:r>
            <a:r>
              <a:rPr lang="en-GB" sz="3200" dirty="0" smtClean="0">
                <a:solidFill>
                  <a:srgbClr val="7030A0"/>
                </a:solidFill>
              </a:rPr>
              <a:t>"</a:t>
            </a:r>
          </a:p>
          <a:p>
            <a:r>
              <a:rPr lang="en-GB" sz="3200" dirty="0" smtClean="0">
                <a:solidFill>
                  <a:srgbClr val="FF0000"/>
                </a:solidFill>
              </a:rPr>
              <a:t>    () &lt;-</a:t>
            </a:r>
            <a:r>
              <a:rPr lang="en-GB" sz="3200" dirty="0" smtClean="0"/>
              <a:t> </a:t>
            </a:r>
            <a:r>
              <a:rPr lang="en-GB" sz="3200" dirty="0" err="1" smtClean="0"/>
              <a:t>cmd</a:t>
            </a:r>
            <a:r>
              <a:rPr lang="en-GB" sz="3200" dirty="0" smtClean="0"/>
              <a:t> </a:t>
            </a:r>
            <a:r>
              <a:rPr lang="en-GB" sz="3200" dirty="0" smtClean="0">
                <a:solidFill>
                  <a:srgbClr val="7030A0"/>
                </a:solidFill>
              </a:rPr>
              <a:t>"</a:t>
            </a:r>
            <a:r>
              <a:rPr lang="en-GB" sz="3200" dirty="0" err="1" smtClean="0">
                <a:solidFill>
                  <a:srgbClr val="7030A0"/>
                </a:solidFill>
              </a:rPr>
              <a:t>gcc</a:t>
            </a:r>
            <a:r>
              <a:rPr lang="en-GB" sz="3200" dirty="0" smtClean="0">
                <a:solidFill>
                  <a:srgbClr val="7030A0"/>
                </a:solidFill>
              </a:rPr>
              <a:t> </a:t>
            </a:r>
            <a:r>
              <a:rPr lang="en-GB" sz="3200" dirty="0" err="1" smtClean="0">
                <a:solidFill>
                  <a:srgbClr val="7030A0"/>
                </a:solidFill>
              </a:rPr>
              <a:t>main.o</a:t>
            </a:r>
            <a:r>
              <a:rPr lang="en-GB" sz="3200" dirty="0" smtClean="0">
                <a:solidFill>
                  <a:srgbClr val="7030A0"/>
                </a:solidFill>
              </a:rPr>
              <a:t> -o main"</a:t>
            </a:r>
          </a:p>
          <a:p>
            <a:r>
              <a:rPr lang="en-GB" sz="3200" dirty="0"/>
              <a:t> </a:t>
            </a:r>
            <a:r>
              <a:rPr lang="en-GB" sz="3200" dirty="0" smtClean="0"/>
              <a:t>   return </a:t>
            </a:r>
            <a:r>
              <a:rPr lang="en-GB" sz="3200" dirty="0" smtClean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1560" y="5589240"/>
            <a:ext cx="79124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i="1" dirty="0" smtClean="0"/>
              <a:t>Why do we have the ugly </a:t>
            </a:r>
            <a:r>
              <a:rPr lang="en-GB" sz="3600" i="1" dirty="0" smtClean="0">
                <a:solidFill>
                  <a:srgbClr val="FF0000"/>
                </a:solidFill>
              </a:rPr>
              <a:t>() &lt;- </a:t>
            </a:r>
            <a:r>
              <a:rPr lang="en-GB" sz="3600" i="1" dirty="0" smtClean="0"/>
              <a:t>line noise?</a:t>
            </a:r>
            <a:endParaRPr lang="en-GB" sz="3600" i="1" dirty="0"/>
          </a:p>
        </p:txBody>
      </p:sp>
    </p:spTree>
    <p:extLst>
      <p:ext uri="{BB962C8B-B14F-4D97-AF65-F5344CB8AC3E}">
        <p14:creationId xmlns:p14="http://schemas.microsoft.com/office/powerpoint/2010/main" val="312660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/>
          <p:cNvSpPr/>
          <p:nvPr/>
        </p:nvSpPr>
        <p:spPr>
          <a:xfrm>
            <a:off x="0" y="0"/>
            <a:ext cx="3491880" cy="86409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 smtClean="0">
                <a:solidFill>
                  <a:schemeClr val="accent1">
                    <a:lumMod val="50000"/>
                  </a:schemeClr>
                </a:solidFill>
              </a:rPr>
              <a:t>Main example</a:t>
            </a:r>
            <a:endParaRPr lang="en-GB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82372" y="75104"/>
            <a:ext cx="33776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 smtClean="0"/>
              <a:t>A Shake system</a:t>
            </a:r>
            <a:endParaRPr lang="en-GB" sz="4000" dirty="0"/>
          </a:p>
        </p:txBody>
      </p:sp>
      <p:sp>
        <p:nvSpPr>
          <p:cNvPr id="11" name="TextBox 10"/>
          <p:cNvSpPr txBox="1"/>
          <p:nvPr/>
        </p:nvSpPr>
        <p:spPr>
          <a:xfrm>
            <a:off x="1434859" y="1166843"/>
            <a:ext cx="6274282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70C0"/>
                </a:solidFill>
              </a:rPr>
              <a:t>import</a:t>
            </a:r>
            <a:r>
              <a:rPr lang="en-GB" sz="3200" dirty="0"/>
              <a:t> </a:t>
            </a:r>
            <a:r>
              <a:rPr lang="en-GB" sz="3200" dirty="0" err="1"/>
              <a:t>Development.Shake</a:t>
            </a:r>
            <a:endParaRPr lang="en-GB" sz="3200" dirty="0"/>
          </a:p>
          <a:p>
            <a:r>
              <a:rPr lang="en-GB" sz="3200" dirty="0">
                <a:solidFill>
                  <a:srgbClr val="0070C0"/>
                </a:solidFill>
              </a:rPr>
              <a:t>import</a:t>
            </a:r>
            <a:r>
              <a:rPr lang="en-GB" sz="3200" dirty="0"/>
              <a:t> </a:t>
            </a:r>
            <a:r>
              <a:rPr lang="en-GB" sz="3200" dirty="0" err="1"/>
              <a:t>Development.Shake.FilePath</a:t>
            </a:r>
            <a:endParaRPr lang="en-GB" sz="3200" dirty="0"/>
          </a:p>
          <a:p>
            <a:endParaRPr lang="en-GB" sz="3200" dirty="0"/>
          </a:p>
          <a:p>
            <a:r>
              <a:rPr lang="en-GB" sz="3200" dirty="0"/>
              <a:t>main </a:t>
            </a:r>
            <a:r>
              <a:rPr lang="en-GB" sz="3200" dirty="0">
                <a:solidFill>
                  <a:srgbClr val="FF0000"/>
                </a:solidFill>
              </a:rPr>
              <a:t>=</a:t>
            </a:r>
            <a:r>
              <a:rPr lang="en-GB" sz="3200" dirty="0"/>
              <a:t> </a:t>
            </a:r>
            <a:r>
              <a:rPr lang="en-GB" sz="3200" dirty="0" err="1"/>
              <a:t>shakeArgs</a:t>
            </a:r>
            <a:r>
              <a:rPr lang="en-GB" sz="3200" dirty="0"/>
              <a:t> </a:t>
            </a:r>
            <a:r>
              <a:rPr lang="en-GB" sz="3200" dirty="0" err="1"/>
              <a:t>shakeOptions</a:t>
            </a:r>
            <a:r>
              <a:rPr lang="en-GB" sz="3200" dirty="0"/>
              <a:t> $ </a:t>
            </a:r>
            <a:r>
              <a:rPr lang="en-GB" sz="3200" dirty="0">
                <a:solidFill>
                  <a:srgbClr val="0070C0"/>
                </a:solidFill>
              </a:rPr>
              <a:t>do</a:t>
            </a:r>
          </a:p>
          <a:p>
            <a:r>
              <a:rPr lang="en-GB" sz="3200" dirty="0"/>
              <a:t>   want </a:t>
            </a:r>
            <a:r>
              <a:rPr lang="en-GB" sz="3200" dirty="0">
                <a:solidFill>
                  <a:srgbClr val="FF0000"/>
                </a:solidFill>
              </a:rPr>
              <a:t>[</a:t>
            </a:r>
            <a:r>
              <a:rPr lang="en-GB" sz="3200" dirty="0">
                <a:solidFill>
                  <a:srgbClr val="7030A0"/>
                </a:solidFill>
              </a:rPr>
              <a:t>"main"</a:t>
            </a:r>
            <a:r>
              <a:rPr lang="en-GB" sz="3200" dirty="0"/>
              <a:t> &lt;.&gt; exe</a:t>
            </a:r>
            <a:r>
              <a:rPr lang="en-GB" sz="3200" dirty="0">
                <a:solidFill>
                  <a:srgbClr val="FF0000"/>
                </a:solidFill>
              </a:rPr>
              <a:t>]</a:t>
            </a:r>
          </a:p>
          <a:p>
            <a:r>
              <a:rPr lang="en-GB" sz="3200" dirty="0"/>
              <a:t>   </a:t>
            </a:r>
            <a:r>
              <a:rPr lang="en-GB" sz="3200" dirty="0">
                <a:solidFill>
                  <a:srgbClr val="7030A0"/>
                </a:solidFill>
              </a:rPr>
              <a:t>"main" </a:t>
            </a:r>
            <a:r>
              <a:rPr lang="en-GB" sz="3200" dirty="0"/>
              <a:t>&lt;.&gt; exe </a:t>
            </a:r>
            <a:r>
              <a:rPr lang="en-GB" sz="3200" dirty="0" smtClean="0"/>
              <a:t>%&gt; </a:t>
            </a:r>
            <a:r>
              <a:rPr lang="en-GB" sz="3200" dirty="0">
                <a:solidFill>
                  <a:srgbClr val="FF0000"/>
                </a:solidFill>
              </a:rPr>
              <a:t>\</a:t>
            </a:r>
            <a:r>
              <a:rPr lang="en-GB" sz="3200" dirty="0"/>
              <a:t>out </a:t>
            </a:r>
            <a:r>
              <a:rPr lang="en-GB" sz="3200" dirty="0">
                <a:solidFill>
                  <a:srgbClr val="FF0000"/>
                </a:solidFill>
              </a:rPr>
              <a:t>-&gt;</a:t>
            </a:r>
            <a:r>
              <a:rPr lang="en-GB" sz="3200" dirty="0"/>
              <a:t> </a:t>
            </a:r>
            <a:r>
              <a:rPr lang="en-GB" sz="3200" dirty="0">
                <a:solidFill>
                  <a:srgbClr val="0070C0"/>
                </a:solidFill>
              </a:rPr>
              <a:t>do</a:t>
            </a:r>
          </a:p>
          <a:p>
            <a:r>
              <a:rPr lang="en-GB" sz="3200" dirty="0"/>
              <a:t>        </a:t>
            </a:r>
            <a:r>
              <a:rPr lang="en-GB" sz="3200" dirty="0">
                <a:solidFill>
                  <a:srgbClr val="FF0000"/>
                </a:solidFill>
              </a:rPr>
              <a:t>() &lt;- </a:t>
            </a:r>
            <a:r>
              <a:rPr lang="en-GB" sz="3200" dirty="0" err="1"/>
              <a:t>cmd</a:t>
            </a:r>
            <a:r>
              <a:rPr lang="en-GB" sz="3200" dirty="0"/>
              <a:t> </a:t>
            </a:r>
            <a:r>
              <a:rPr lang="en-GB" sz="3200" dirty="0">
                <a:solidFill>
                  <a:srgbClr val="7030A0"/>
                </a:solidFill>
              </a:rPr>
              <a:t>"</a:t>
            </a:r>
            <a:r>
              <a:rPr lang="en-GB" sz="3200" dirty="0" err="1">
                <a:solidFill>
                  <a:srgbClr val="7030A0"/>
                </a:solidFill>
              </a:rPr>
              <a:t>gcc</a:t>
            </a:r>
            <a:r>
              <a:rPr lang="en-GB" sz="3200" dirty="0">
                <a:solidFill>
                  <a:srgbClr val="7030A0"/>
                </a:solidFill>
              </a:rPr>
              <a:t> -c </a:t>
            </a:r>
            <a:r>
              <a:rPr lang="en-GB" sz="3200" dirty="0" err="1">
                <a:solidFill>
                  <a:srgbClr val="7030A0"/>
                </a:solidFill>
              </a:rPr>
              <a:t>main.c</a:t>
            </a:r>
            <a:r>
              <a:rPr lang="en-GB" sz="3200" dirty="0">
                <a:solidFill>
                  <a:srgbClr val="7030A0"/>
                </a:solidFill>
              </a:rPr>
              <a:t>"</a:t>
            </a:r>
          </a:p>
          <a:p>
            <a:r>
              <a:rPr lang="en-GB" sz="3200" dirty="0"/>
              <a:t>        </a:t>
            </a:r>
            <a:r>
              <a:rPr lang="en-GB" sz="3200" dirty="0">
                <a:solidFill>
                  <a:srgbClr val="FF0000"/>
                </a:solidFill>
              </a:rPr>
              <a:t>() &lt;- </a:t>
            </a:r>
            <a:r>
              <a:rPr lang="en-GB" sz="3200" dirty="0" err="1"/>
              <a:t>cmd</a:t>
            </a:r>
            <a:r>
              <a:rPr lang="en-GB" sz="3200" dirty="0"/>
              <a:t> </a:t>
            </a:r>
            <a:r>
              <a:rPr lang="en-GB" sz="3200" dirty="0">
                <a:solidFill>
                  <a:srgbClr val="7030A0"/>
                </a:solidFill>
              </a:rPr>
              <a:t>"</a:t>
            </a:r>
            <a:r>
              <a:rPr lang="en-GB" sz="3200" dirty="0" err="1">
                <a:solidFill>
                  <a:srgbClr val="7030A0"/>
                </a:solidFill>
              </a:rPr>
              <a:t>gcc</a:t>
            </a:r>
            <a:r>
              <a:rPr lang="en-GB" sz="3200" dirty="0">
                <a:solidFill>
                  <a:srgbClr val="7030A0"/>
                </a:solidFill>
              </a:rPr>
              <a:t> </a:t>
            </a:r>
            <a:r>
              <a:rPr lang="en-GB" sz="3200" dirty="0" err="1">
                <a:solidFill>
                  <a:srgbClr val="7030A0"/>
                </a:solidFill>
              </a:rPr>
              <a:t>main.o</a:t>
            </a:r>
            <a:r>
              <a:rPr lang="en-GB" sz="3200" dirty="0">
                <a:solidFill>
                  <a:srgbClr val="7030A0"/>
                </a:solidFill>
              </a:rPr>
              <a:t> -o main"</a:t>
            </a:r>
          </a:p>
          <a:p>
            <a:r>
              <a:rPr lang="en-GB" sz="3200" dirty="0"/>
              <a:t>        return </a:t>
            </a:r>
            <a:r>
              <a:rPr lang="en-GB" sz="3200" dirty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2" name="Left Bracket 1"/>
          <p:cNvSpPr/>
          <p:nvPr/>
        </p:nvSpPr>
        <p:spPr>
          <a:xfrm>
            <a:off x="1237566" y="1340768"/>
            <a:ext cx="94074" cy="1800200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683568" y="1399461"/>
            <a:ext cx="553998" cy="1453475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GB" sz="2400" dirty="0" smtClean="0"/>
              <a:t>Boilerplate</a:t>
            </a:r>
            <a:endParaRPr lang="en-GB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611560" y="5879013"/>
            <a:ext cx="54539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i="1" dirty="0" smtClean="0"/>
              <a:t>When will main.exe rebuild?</a:t>
            </a:r>
            <a:endParaRPr lang="en-GB" sz="3600" i="1" dirty="0"/>
          </a:p>
        </p:txBody>
      </p:sp>
    </p:spTree>
    <p:extLst>
      <p:ext uri="{BB962C8B-B14F-4D97-AF65-F5344CB8AC3E}">
        <p14:creationId xmlns:p14="http://schemas.microsoft.com/office/powerpoint/2010/main" val="4068144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1719</TotalTime>
  <Words>2224</Words>
  <Application>Microsoft Office PowerPoint</Application>
  <PresentationFormat>On-screen Show (4:3)</PresentationFormat>
  <Paragraphs>379</Paragraphs>
  <Slides>49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Office Theme</vt:lpstr>
      <vt:lpstr>Building stuff with monadic dependencies + unchanging dependencies + polymorphic dependencies + abstraction</vt:lpstr>
      <vt:lpstr>Building stuff with Shake</vt:lpstr>
      <vt:lpstr>What is Shake?</vt:lpstr>
      <vt:lpstr>When to use a build system</vt:lpstr>
      <vt:lpstr>Tutorial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“perfect” build system</vt:lpstr>
      <vt:lpstr>Your thoughts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four features</vt:lpstr>
      <vt:lpstr>#1: Monadic dependencies</vt:lpstr>
      <vt:lpstr>#2: Unchanging dependencies</vt:lpstr>
      <vt:lpstr>#3: Polymorphic dependencies</vt:lpstr>
      <vt:lpstr>#4: Abstraction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stuff with monadic dependencies + polymorphic dependencies + abstraction</dc:title>
  <dc:creator>Neil</dc:creator>
  <cp:lastModifiedBy>Neil</cp:lastModifiedBy>
  <cp:revision>121</cp:revision>
  <dcterms:created xsi:type="dcterms:W3CDTF">2014-11-09T10:39:54Z</dcterms:created>
  <dcterms:modified xsi:type="dcterms:W3CDTF">2014-11-19T20:21:15Z</dcterms:modified>
</cp:coreProperties>
</file>