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2" r:id="rId1"/>
  </p:sldMasterIdLst>
  <p:notesMasterIdLst>
    <p:notesMasterId r:id="rId23"/>
  </p:notesMasterIdLst>
  <p:sldIdLst>
    <p:sldId id="256" r:id="rId2"/>
    <p:sldId id="257" r:id="rId3"/>
    <p:sldId id="259" r:id="rId4"/>
    <p:sldId id="277" r:id="rId5"/>
    <p:sldId id="311" r:id="rId6"/>
    <p:sldId id="260" r:id="rId7"/>
    <p:sldId id="262" r:id="rId8"/>
    <p:sldId id="263" r:id="rId9"/>
    <p:sldId id="264" r:id="rId10"/>
    <p:sldId id="268" r:id="rId11"/>
    <p:sldId id="278" r:id="rId12"/>
    <p:sldId id="279" r:id="rId13"/>
    <p:sldId id="280" r:id="rId14"/>
    <p:sldId id="283" r:id="rId15"/>
    <p:sldId id="284" r:id="rId16"/>
    <p:sldId id="286" r:id="rId17"/>
    <p:sldId id="305" r:id="rId18"/>
    <p:sldId id="308" r:id="rId19"/>
    <p:sldId id="309" r:id="rId20"/>
    <p:sldId id="310" r:id="rId21"/>
    <p:sldId id="312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8D0"/>
    <a:srgbClr val="DBE8F3"/>
    <a:srgbClr val="BCBEC0"/>
    <a:srgbClr val="C3E2C1"/>
    <a:srgbClr val="9FD18B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434" autoAdjust="0"/>
  </p:normalViewPr>
  <p:slideViewPr>
    <p:cSldViewPr showGuides="1">
      <p:cViewPr>
        <p:scale>
          <a:sx n="60" d="100"/>
          <a:sy n="60" d="100"/>
        </p:scale>
        <p:origin x="-864" y="-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EA62-D8C8-4E4A-A021-4A294CE326B8}" type="datetimeFigureOut">
              <a:rPr lang="en-GB" smtClean="0"/>
              <a:t>12/08/2016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AB40-7D1C-4415-B324-EE8110D5D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5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3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3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5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DD82-5DB1-47DE-A19A-3CA169DE4C44}" type="datetimeFigureOut">
              <a:rPr lang="en-GB" smtClean="0"/>
              <a:pPr/>
              <a:t>12/08/2016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22F-E14F-4A7E-A6E4-C482E1A7F24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schoener-leben.forum-lifestyle.com/wp-content/uploads/2011/06/donkey_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3985840"/>
            <a:ext cx="3506117" cy="272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52736"/>
            <a:ext cx="8420100" cy="1470025"/>
          </a:xfrm>
        </p:spPr>
        <p:txBody>
          <a:bodyPr>
            <a:normAutofit/>
          </a:bodyPr>
          <a:lstStyle/>
          <a:p>
            <a:r>
              <a:rPr lang="en-GB" sz="6600" dirty="0" smtClean="0"/>
              <a:t>Writing Shake Rules</a:t>
            </a:r>
            <a:endParaRPr lang="en-GB" sz="6600" dirty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60612" y="2852936"/>
            <a:ext cx="6748772" cy="206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Neil Mitchell</a:t>
            </a:r>
          </a:p>
          <a:p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https://github.com/ndmitchell/shake</a:t>
            </a:r>
          </a:p>
          <a:p>
            <a:r>
              <a:rPr lang="en-GB" u="sng" dirty="0" smtClean="0">
                <a:solidFill>
                  <a:schemeClr val="accent1">
                    <a:lumMod val="75000"/>
                  </a:schemeClr>
                </a:solidFill>
              </a:rPr>
              <a:t>http://shakebuild.com</a:t>
            </a:r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Polymorphic dependencies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4528" y="2708920"/>
            <a:ext cx="8424936" cy="3312368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>
                <a:solidFill>
                  <a:srgbClr val="7030A0"/>
                </a:solidFill>
              </a:rPr>
              <a:t>"_build/run" </a:t>
            </a:r>
            <a:r>
              <a:rPr lang="en-GB" sz="3200" dirty="0" smtClean="0"/>
              <a:t>&lt;.&gt; exe %&gt; </a:t>
            </a:r>
            <a:r>
              <a:rPr lang="en-GB" sz="3200" dirty="0" smtClean="0">
                <a:solidFill>
                  <a:srgbClr val="FF0000"/>
                </a:solidFill>
              </a:rPr>
              <a:t>\</a:t>
            </a:r>
            <a:r>
              <a:rPr lang="en-GB" sz="3200" dirty="0" smtClean="0"/>
              <a:t>out </a:t>
            </a:r>
            <a:r>
              <a:rPr lang="en-GB" sz="3200" dirty="0" smtClean="0">
                <a:solidFill>
                  <a:srgbClr val="FF0000"/>
                </a:solidFill>
              </a:rPr>
              <a:t>-&gt;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3200" dirty="0" smtClean="0"/>
              <a:t>    link </a:t>
            </a:r>
            <a:r>
              <a:rPr lang="en-GB" sz="3200" dirty="0" smtClean="0">
                <a:solidFill>
                  <a:srgbClr val="FF0000"/>
                </a:solidFill>
              </a:rPr>
              <a:t>&lt;-</a:t>
            </a:r>
            <a:r>
              <a:rPr lang="en-GB" sz="3200" dirty="0" smtClean="0"/>
              <a:t> </a:t>
            </a:r>
            <a:r>
              <a:rPr lang="en-GB" sz="3200" dirty="0" err="1" smtClean="0"/>
              <a:t>fromMaybe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""</a:t>
            </a:r>
            <a:r>
              <a:rPr lang="en-GB" sz="3200" dirty="0" smtClean="0"/>
              <a:t> &lt;$&gt; </a:t>
            </a:r>
            <a:r>
              <a:rPr lang="en-GB" sz="3200" b="1" dirty="0" err="1" smtClean="0"/>
              <a:t>getEnv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"C_LINK_FLAGS"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</a:t>
            </a:r>
            <a:r>
              <a:rPr lang="en-GB" sz="3200" dirty="0" err="1" smtClean="0"/>
              <a:t>cs</a:t>
            </a:r>
            <a:r>
              <a:rPr lang="en-GB" sz="3200" dirty="0" smtClean="0"/>
              <a:t> &lt;- </a:t>
            </a:r>
            <a:r>
              <a:rPr lang="en-GB" sz="3200" b="1" dirty="0" err="1" smtClean="0"/>
              <a:t>getDirectoryFiles</a:t>
            </a:r>
            <a:r>
              <a:rPr lang="en-GB" sz="3200" b="1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""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[</a:t>
            </a:r>
            <a:r>
              <a:rPr lang="en-GB" sz="3200" dirty="0" smtClean="0">
                <a:solidFill>
                  <a:srgbClr val="7030A0"/>
                </a:solidFill>
              </a:rPr>
              <a:t>"//*.c"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</a:t>
            </a:r>
            <a:r>
              <a:rPr lang="en-GB" sz="3200" dirty="0" smtClean="0">
                <a:solidFill>
                  <a:srgbClr val="0070C0"/>
                </a:solidFill>
              </a:rPr>
              <a:t>let</a:t>
            </a:r>
            <a:r>
              <a:rPr lang="en-GB" sz="3200" dirty="0" smtClean="0"/>
              <a:t> </a:t>
            </a:r>
            <a:r>
              <a:rPr lang="en-GB" sz="3200" dirty="0" err="1" smtClean="0"/>
              <a:t>os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[</a:t>
            </a:r>
            <a:r>
              <a:rPr lang="en-GB" sz="3200" dirty="0" smtClean="0">
                <a:solidFill>
                  <a:srgbClr val="7030A0"/>
                </a:solidFill>
              </a:rPr>
              <a:t>"_build" </a:t>
            </a:r>
            <a:r>
              <a:rPr lang="en-GB" sz="3200" dirty="0" smtClean="0"/>
              <a:t>&lt;/&gt; c -&lt;.&gt; </a:t>
            </a:r>
            <a:r>
              <a:rPr lang="en-GB" sz="3200" dirty="0" smtClean="0">
                <a:solidFill>
                  <a:srgbClr val="7030A0"/>
                </a:solidFill>
              </a:rPr>
              <a:t>"o" </a:t>
            </a:r>
            <a:r>
              <a:rPr lang="en-GB" sz="3200" dirty="0" smtClean="0">
                <a:solidFill>
                  <a:srgbClr val="FF0000"/>
                </a:solidFill>
              </a:rPr>
              <a:t>|</a:t>
            </a:r>
            <a:r>
              <a:rPr lang="en-GB" sz="3200" dirty="0" smtClean="0"/>
              <a:t> c </a:t>
            </a:r>
            <a:r>
              <a:rPr lang="en-GB" sz="3200" dirty="0" smtClean="0">
                <a:solidFill>
                  <a:srgbClr val="FF0000"/>
                </a:solidFill>
              </a:rPr>
              <a:t>&lt;-</a:t>
            </a:r>
            <a:r>
              <a:rPr lang="en-GB" sz="3200" dirty="0" smtClean="0"/>
              <a:t> </a:t>
            </a:r>
            <a:r>
              <a:rPr lang="en-GB" sz="3200" dirty="0" err="1" smtClean="0"/>
              <a:t>cs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need </a:t>
            </a:r>
            <a:r>
              <a:rPr lang="en-GB" sz="3200" dirty="0" err="1" smtClean="0"/>
              <a:t>os</a:t>
            </a:r>
            <a:endParaRPr lang="en-GB" sz="32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GB" sz="3200" dirty="0" smtClean="0"/>
              <a:t>    </a:t>
            </a:r>
            <a:r>
              <a:rPr lang="en-GB" sz="3200" dirty="0" err="1" smtClean="0"/>
              <a:t>cmd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gcc</a:t>
            </a:r>
            <a:r>
              <a:rPr lang="en-GB" sz="3200" dirty="0" smtClean="0">
                <a:solidFill>
                  <a:srgbClr val="7030A0"/>
                </a:solidFill>
              </a:rPr>
              <a:t> -o" </a:t>
            </a:r>
            <a:r>
              <a:rPr lang="en-GB" sz="3200" dirty="0" smtClean="0">
                <a:solidFill>
                  <a:srgbClr val="FF0000"/>
                </a:solidFill>
              </a:rPr>
              <a:t>[</a:t>
            </a:r>
            <a:r>
              <a:rPr lang="en-GB" sz="3200" dirty="0" smtClean="0"/>
              <a:t>out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  <a:r>
              <a:rPr lang="en-GB" sz="3200" dirty="0" smtClean="0"/>
              <a:t> link </a:t>
            </a:r>
            <a:r>
              <a:rPr lang="en-GB" sz="3200" dirty="0" err="1" smtClean="0"/>
              <a:t>os</a:t>
            </a:r>
            <a:r>
              <a:rPr lang="en-GB" sz="3200" dirty="0" smtClean="0"/>
              <a:t>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604659"/>
          </a:xfrm>
        </p:spPr>
        <p:txBody>
          <a:bodyPr/>
          <a:lstStyle/>
          <a:p>
            <a:r>
              <a:rPr lang="en-GB" dirty="0" smtClean="0"/>
              <a:t>Can dependency track more than just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286593" y="1052736"/>
            <a:ext cx="6864763" cy="3384376"/>
          </a:xfrm>
          <a:prstGeom prst="wedgeRoundRectCallout">
            <a:avLst>
              <a:gd name="adj1" fmla="val -43967"/>
              <a:gd name="adj2" fmla="val 78741"/>
              <a:gd name="adj3" fmla="val 16667"/>
            </a:avLst>
          </a:prstGeom>
          <a:solidFill>
            <a:srgbClr val="DBE8F3"/>
          </a:solidFill>
          <a:ln w="57150">
            <a:solidFill>
              <a:srgbClr val="6BA8D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Using Shake </a:t>
            </a:r>
            <a:r>
              <a:rPr lang="en-GB" sz="2800" dirty="0"/>
              <a:t>for our build system </a:t>
            </a:r>
            <a:r>
              <a:rPr lang="en-GB" sz="2800" dirty="0" smtClean="0"/>
              <a:t>has been a very </a:t>
            </a:r>
            <a:r>
              <a:rPr lang="en-GB" sz="2800" dirty="0"/>
              <a:t>good decision so far, we've been able to minimise the time spent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>with platform-dependent build systems and IDEs and get to write </a:t>
            </a:r>
            <a:r>
              <a:rPr lang="en-GB" sz="2800" dirty="0" smtClean="0"/>
              <a:t>Haskell</a:t>
            </a:r>
            <a:br>
              <a:rPr lang="en-GB" sz="2800" dirty="0" smtClean="0"/>
            </a:br>
            <a:r>
              <a:rPr lang="en-GB" sz="2800" dirty="0"/>
              <a:t>code instead ;)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6810" y="4869161"/>
            <a:ext cx="5809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Stefan </a:t>
            </a:r>
            <a:r>
              <a:rPr lang="en-GB" sz="2800" dirty="0" err="1" smtClean="0"/>
              <a:t>Kersten</a:t>
            </a:r>
            <a:r>
              <a:rPr lang="en-GB" sz="2800" dirty="0" smtClean="0"/>
              <a:t>, CTO </a:t>
            </a:r>
            <a:r>
              <a:rPr lang="en-GB" sz="2800" dirty="0" err="1" smtClean="0"/>
              <a:t>Samplecount</a:t>
            </a:r>
            <a:endParaRPr lang="en-GB" sz="2800" dirty="0" smtClean="0"/>
          </a:p>
          <a:p>
            <a:r>
              <a:rPr lang="en-GB" sz="2800" dirty="0" smtClean="0"/>
              <a:t>Cross-platform music stuff in C/Haskell</a:t>
            </a:r>
          </a:p>
          <a:p>
            <a:r>
              <a:rPr lang="en-GB" sz="2800" dirty="0" smtClean="0"/>
              <a:t>Using Shake for &gt; 2 years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66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5515" y="1659286"/>
            <a:ext cx="8212731" cy="3539431"/>
            <a:chOff x="611560" y="1556791"/>
            <a:chExt cx="7580983" cy="3539431"/>
          </a:xfrm>
        </p:grpSpPr>
        <p:sp>
          <p:nvSpPr>
            <p:cNvPr id="11" name="TextBox 10"/>
            <p:cNvSpPr txBox="1"/>
            <p:nvPr/>
          </p:nvSpPr>
          <p:spPr>
            <a:xfrm>
              <a:off x="611560" y="1556792"/>
              <a:ext cx="3849930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6600"/>
                  </a:solidFill>
                </a:rPr>
                <a:t>/* </a:t>
              </a:r>
              <a:r>
                <a:rPr lang="en-GB" sz="3200" dirty="0" err="1" smtClean="0">
                  <a:solidFill>
                    <a:srgbClr val="006600"/>
                  </a:solidFill>
                </a:rPr>
                <a:t>main.c</a:t>
              </a:r>
              <a:r>
                <a:rPr lang="en-GB" sz="3200" dirty="0" smtClean="0">
                  <a:solidFill>
                    <a:srgbClr val="006600"/>
                  </a:solidFill>
                </a:rPr>
                <a:t> */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#include </a:t>
              </a:r>
              <a:r>
                <a:rPr lang="en-GB" sz="3200" dirty="0" smtClean="0">
                  <a:solidFill>
                    <a:srgbClr val="7030A0"/>
                  </a:solidFill>
                </a:rPr>
                <a:t>&lt;</a:t>
              </a:r>
              <a:r>
                <a:rPr lang="en-GB" sz="3200" dirty="0" err="1" smtClean="0">
                  <a:solidFill>
                    <a:srgbClr val="7030A0"/>
                  </a:solidFill>
                </a:rPr>
                <a:t>stdio.h</a:t>
              </a:r>
              <a:r>
                <a:rPr lang="en-GB" sz="3200" dirty="0" smtClean="0">
                  <a:solidFill>
                    <a:srgbClr val="7030A0"/>
                  </a:solidFill>
                </a:rPr>
                <a:t>&gt;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#include 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  <a:r>
                <a:rPr lang="en-GB" sz="3200" dirty="0" err="1" smtClean="0">
                  <a:solidFill>
                    <a:srgbClr val="7030A0"/>
                  </a:solidFill>
                </a:rPr>
                <a:t>a.h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#include 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  <a:r>
                <a:rPr lang="en-GB" sz="3200" dirty="0" err="1" smtClean="0">
                  <a:solidFill>
                    <a:srgbClr val="7030A0"/>
                  </a:solidFill>
                </a:rPr>
                <a:t>b.h</a:t>
              </a:r>
              <a:r>
                <a:rPr lang="en-GB" sz="3200" dirty="0" smtClean="0">
                  <a:solidFill>
                    <a:srgbClr val="7030A0"/>
                  </a:solidFill>
                </a:rPr>
                <a:t>"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void</a:t>
              </a:r>
              <a:r>
                <a:rPr lang="en-GB" sz="3200" dirty="0" smtClean="0"/>
                <a:t> main</a:t>
              </a:r>
              <a:r>
                <a:rPr lang="en-GB" sz="3200" dirty="0" smtClean="0">
                  <a:solidFill>
                    <a:srgbClr val="FF0000"/>
                  </a:solidFill>
                </a:rPr>
                <a:t>() {</a:t>
              </a:r>
            </a:p>
            <a:p>
              <a:r>
                <a:rPr lang="en-GB" sz="3200" dirty="0"/>
                <a:t> </a:t>
              </a:r>
              <a:r>
                <a:rPr lang="en-GB" sz="3200" dirty="0" smtClean="0"/>
                <a:t>   </a:t>
              </a:r>
              <a:r>
                <a:rPr lang="en-GB" sz="3200" dirty="0" err="1" smtClean="0"/>
                <a:t>printf</a:t>
              </a:r>
              <a:r>
                <a:rPr lang="en-GB" sz="3200" dirty="0" smtClean="0">
                  <a:solidFill>
                    <a:srgbClr val="FF0000"/>
                  </a:solidFill>
                </a:rPr>
                <a:t>(</a:t>
              </a:r>
              <a:r>
                <a:rPr lang="en-GB" sz="3200" dirty="0" smtClean="0">
                  <a:solidFill>
                    <a:srgbClr val="7030A0"/>
                  </a:solidFill>
                </a:rPr>
                <a:t>"%s %s\n"</a:t>
              </a:r>
              <a:r>
                <a:rPr lang="en-GB" sz="3200" dirty="0" smtClean="0">
                  <a:solidFill>
                    <a:srgbClr val="FF0000"/>
                  </a:solidFill>
                </a:rPr>
                <a:t>,</a:t>
              </a:r>
              <a:r>
                <a:rPr lang="en-GB" sz="3200" dirty="0" err="1" smtClean="0"/>
                <a:t>a</a:t>
              </a:r>
              <a:r>
                <a:rPr lang="en-GB" sz="3200" dirty="0" err="1" smtClean="0">
                  <a:solidFill>
                    <a:srgbClr val="FF0000"/>
                  </a:solidFill>
                </a:rPr>
                <a:t>,</a:t>
              </a:r>
              <a:r>
                <a:rPr lang="en-GB" sz="3200" dirty="0" err="1" smtClean="0"/>
                <a:t>b</a:t>
              </a:r>
              <a:r>
                <a:rPr lang="en-GB" sz="3200" dirty="0" smtClean="0">
                  <a:solidFill>
                    <a:srgbClr val="FF0000"/>
                  </a:solidFill>
                </a:rPr>
                <a:t>);</a:t>
              </a:r>
            </a:p>
            <a:p>
              <a:r>
                <a:rPr lang="en-GB" sz="3200" dirty="0" smtClean="0">
                  <a:solidFill>
                    <a:srgbClr val="FF0000"/>
                  </a:solidFill>
                </a:rPr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072" y="1556791"/>
              <a:ext cx="2972471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solidFill>
                    <a:srgbClr val="006600"/>
                  </a:solidFill>
                </a:rPr>
                <a:t>/* </a:t>
              </a:r>
              <a:r>
                <a:rPr lang="en-GB" sz="3200" dirty="0" err="1" smtClean="0">
                  <a:solidFill>
                    <a:srgbClr val="006600"/>
                  </a:solidFill>
                </a:rPr>
                <a:t>a.h</a:t>
              </a:r>
              <a:r>
                <a:rPr lang="en-GB" sz="3200" dirty="0" smtClean="0">
                  <a:solidFill>
                    <a:srgbClr val="006600"/>
                  </a:solidFill>
                </a:rPr>
                <a:t> */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char</a:t>
              </a:r>
              <a:r>
                <a:rPr lang="en-GB" sz="3200" dirty="0" smtClean="0">
                  <a:solidFill>
                    <a:srgbClr val="FF0000"/>
                  </a:solidFill>
                </a:rPr>
                <a:t>*</a:t>
              </a:r>
              <a:r>
                <a:rPr lang="en-GB" sz="3200" dirty="0" smtClean="0"/>
                <a:t> a </a:t>
              </a:r>
              <a:r>
                <a:rPr lang="en-GB" sz="3200" dirty="0" smtClean="0">
                  <a:solidFill>
                    <a:srgbClr val="FF0000"/>
                  </a:solidFill>
                </a:rPr>
                <a:t>=</a:t>
              </a:r>
              <a:r>
                <a:rPr lang="en-GB" sz="3200" dirty="0" smtClean="0"/>
                <a:t> </a:t>
              </a:r>
              <a:r>
                <a:rPr lang="en-GB" sz="3200" dirty="0" smtClean="0">
                  <a:solidFill>
                    <a:srgbClr val="7030A0"/>
                  </a:solidFill>
                </a:rPr>
                <a:t>"hello"</a:t>
              </a:r>
              <a:r>
                <a:rPr lang="en-GB" sz="3200" dirty="0" smtClean="0">
                  <a:solidFill>
                    <a:srgbClr val="FF0000"/>
                  </a:solidFill>
                </a:rPr>
                <a:t>;</a:t>
              </a:r>
            </a:p>
            <a:p>
              <a:endParaRPr lang="en-GB" sz="3200" dirty="0"/>
            </a:p>
            <a:p>
              <a:r>
                <a:rPr lang="en-GB" sz="3200" dirty="0" smtClean="0">
                  <a:solidFill>
                    <a:srgbClr val="006600"/>
                  </a:solidFill>
                </a:rPr>
                <a:t>/* </a:t>
              </a:r>
              <a:r>
                <a:rPr lang="en-GB" sz="3200" dirty="0" err="1" smtClean="0">
                  <a:solidFill>
                    <a:srgbClr val="006600"/>
                  </a:solidFill>
                </a:rPr>
                <a:t>b.h</a:t>
              </a:r>
              <a:r>
                <a:rPr lang="en-GB" sz="3200" dirty="0" smtClean="0">
                  <a:solidFill>
                    <a:srgbClr val="006600"/>
                  </a:solidFill>
                </a:rPr>
                <a:t> */</a:t>
              </a:r>
            </a:p>
            <a:p>
              <a:r>
                <a:rPr lang="en-GB" sz="3200" dirty="0" smtClean="0">
                  <a:solidFill>
                    <a:srgbClr val="0070C0"/>
                  </a:solidFill>
                </a:rPr>
                <a:t>char</a:t>
              </a:r>
              <a:r>
                <a:rPr lang="en-GB" sz="3200" dirty="0" smtClean="0">
                  <a:solidFill>
                    <a:srgbClr val="FF0000"/>
                  </a:solidFill>
                </a:rPr>
                <a:t>*</a:t>
              </a:r>
              <a:r>
                <a:rPr lang="en-GB" sz="3200" dirty="0" smtClean="0"/>
                <a:t> b </a:t>
              </a:r>
              <a:r>
                <a:rPr lang="en-GB" sz="3200" dirty="0" smtClean="0">
                  <a:solidFill>
                    <a:srgbClr val="FF0000"/>
                  </a:solidFill>
                </a:rPr>
                <a:t>=</a:t>
              </a:r>
              <a:r>
                <a:rPr lang="en-GB" sz="3200" dirty="0" smtClean="0"/>
                <a:t> </a:t>
              </a:r>
              <a:r>
                <a:rPr lang="en-GB" sz="3200" dirty="0" smtClean="0">
                  <a:solidFill>
                    <a:srgbClr val="7030A0"/>
                  </a:solidFill>
                </a:rPr>
                <a:t>"world"</a:t>
              </a:r>
              <a:r>
                <a:rPr lang="en-GB" sz="3200" dirty="0" smtClean="0">
                  <a:solidFill>
                    <a:srgbClr val="FF0000"/>
                  </a:solidFill>
                </a:rPr>
                <a:t>;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Some C files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45493" y="2890391"/>
            <a:ext cx="3336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gcc</a:t>
            </a:r>
            <a:r>
              <a:rPr lang="en-GB" sz="3200" dirty="0" smtClean="0"/>
              <a:t> -c </a:t>
            </a:r>
            <a:r>
              <a:rPr lang="en-GB" sz="3200" dirty="0" err="1" smtClean="0"/>
              <a:t>main.c</a:t>
            </a:r>
            <a:endParaRPr lang="en-GB" sz="3200" dirty="0" smtClean="0"/>
          </a:p>
          <a:p>
            <a:r>
              <a:rPr lang="en-GB" sz="3200" dirty="0" err="1" smtClean="0"/>
              <a:t>gcc</a:t>
            </a:r>
            <a:r>
              <a:rPr lang="en-GB" sz="3200" dirty="0" smtClean="0"/>
              <a:t> </a:t>
            </a:r>
            <a:r>
              <a:rPr lang="en-GB" sz="3200" dirty="0" err="1" smtClean="0"/>
              <a:t>main.o</a:t>
            </a:r>
            <a:r>
              <a:rPr lang="en-GB" sz="3200" dirty="0" smtClean="0"/>
              <a:t> -o 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524" y="5589241"/>
            <a:ext cx="7038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smtClean="0"/>
              <a:t>What files are involved at each step?</a:t>
            </a:r>
            <a:endParaRPr lang="en-GB" sz="36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Compiling C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60419" y="1905506"/>
            <a:ext cx="56164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want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"main"</a:t>
            </a:r>
            <a:r>
              <a:rPr lang="en-GB" sz="3200" dirty="0"/>
              <a:t> &lt;.&gt; exe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a.h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b.h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 smtClean="0"/>
              <a:t>    </a:t>
            </a:r>
            <a:r>
              <a:rPr lang="en-GB" sz="3200" dirty="0">
                <a:solidFill>
                  <a:srgbClr val="FF0000"/>
                </a:solidFill>
              </a:rPr>
              <a:t>() &lt;-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return </a:t>
            </a:r>
            <a:r>
              <a:rPr lang="en-GB" sz="3200" dirty="0">
                <a:solidFill>
                  <a:srgbClr val="FF0000"/>
                </a:solidFill>
              </a:rPr>
              <a:t>()</a:t>
            </a:r>
            <a:endParaRPr lang="en-GB" sz="3200" dirty="0" smtClean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Compiling C with Shake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40270" y="2890391"/>
            <a:ext cx="3900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$ </a:t>
            </a:r>
            <a:r>
              <a:rPr lang="en-GB" sz="3200" dirty="0" err="1" smtClean="0"/>
              <a:t>gcc</a:t>
            </a:r>
            <a:r>
              <a:rPr lang="en-GB" sz="3200" dirty="0" smtClean="0"/>
              <a:t> -MM </a:t>
            </a:r>
            <a:r>
              <a:rPr lang="en-GB" sz="3200" dirty="0" err="1" smtClean="0"/>
              <a:t>main.c</a:t>
            </a:r>
            <a:endParaRPr lang="en-GB" sz="3200" dirty="0" smtClean="0"/>
          </a:p>
          <a:p>
            <a:r>
              <a:rPr lang="en-GB" sz="3200" dirty="0" err="1" smtClean="0"/>
              <a:t>main.o</a:t>
            </a:r>
            <a:r>
              <a:rPr lang="en-GB" sz="3200" dirty="0" smtClean="0"/>
              <a:t>: </a:t>
            </a:r>
            <a:r>
              <a:rPr lang="en-GB" sz="3200" dirty="0" err="1" smtClean="0"/>
              <a:t>main.c</a:t>
            </a:r>
            <a:r>
              <a:rPr lang="en-GB" sz="3200" dirty="0" smtClean="0"/>
              <a:t> </a:t>
            </a:r>
            <a:r>
              <a:rPr lang="en-GB" sz="3200" dirty="0" err="1" smtClean="0"/>
              <a:t>a.h</a:t>
            </a:r>
            <a:r>
              <a:rPr lang="en-GB" sz="3200" dirty="0" smtClean="0"/>
              <a:t> </a:t>
            </a:r>
            <a:r>
              <a:rPr lang="en-GB" sz="3200" dirty="0" err="1" smtClean="0"/>
              <a:t>b.h</a:t>
            </a:r>
            <a:endParaRPr lang="en-GB" sz="32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Asking </a:t>
            </a:r>
            <a:r>
              <a:rPr lang="en-GB" dirty="0" err="1" smtClean="0">
                <a:solidFill>
                  <a:schemeClr val="tx1"/>
                </a:solidFill>
              </a:rPr>
              <a:t>gcc</a:t>
            </a:r>
            <a:r>
              <a:rPr lang="en-GB" dirty="0" smtClean="0">
                <a:solidFill>
                  <a:schemeClr val="tx1"/>
                </a:solidFill>
              </a:rPr>
              <a:t> for depends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24329" y="1659285"/>
            <a:ext cx="74375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/>
              <a:t>%&gt;</a:t>
            </a:r>
            <a:r>
              <a:rPr lang="en-GB" sz="3200" dirty="0">
                <a:solidFill>
                  <a:srgbClr val="FF0000"/>
                </a:solidFill>
              </a:rPr>
              <a:t> 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 </a:t>
            </a:r>
            <a:r>
              <a:rPr lang="en-GB" sz="3200" dirty="0" err="1"/>
              <a:t>Stdout</a:t>
            </a:r>
            <a:r>
              <a:rPr lang="en-GB" sz="3200" dirty="0"/>
              <a:t> s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-MM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 need $ </a:t>
            </a:r>
            <a:r>
              <a:rPr lang="en-GB" sz="3200" dirty="0" err="1"/>
              <a:t>concatMap</a:t>
            </a:r>
            <a:r>
              <a:rPr lang="en-GB" sz="3200" dirty="0"/>
              <a:t> </a:t>
            </a:r>
            <a:r>
              <a:rPr lang="en-GB" sz="3200" dirty="0" err="1"/>
              <a:t>snd</a:t>
            </a:r>
            <a:r>
              <a:rPr lang="en-GB" sz="3200" dirty="0"/>
              <a:t> $ </a:t>
            </a:r>
            <a:r>
              <a:rPr lang="en-GB" sz="3200" dirty="0" err="1"/>
              <a:t>parseMakefile</a:t>
            </a:r>
            <a:r>
              <a:rPr lang="en-GB" sz="3200" dirty="0"/>
              <a:t> s</a:t>
            </a:r>
          </a:p>
          <a:p>
            <a:endParaRPr lang="en-GB" sz="3200" dirty="0" smtClean="0">
              <a:solidFill>
                <a:srgbClr val="7030A0"/>
              </a:solidFill>
            </a:endParaRPr>
          </a:p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7030A0"/>
                </a:solidFill>
              </a:rPr>
              <a:t>main" </a:t>
            </a:r>
            <a:r>
              <a:rPr lang="en-GB" sz="3200" dirty="0"/>
              <a:t>&lt;.&gt; exe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 smtClean="0"/>
              <a:t>    </a:t>
            </a:r>
            <a:r>
              <a:rPr lang="en-GB" sz="3200" dirty="0"/>
              <a:t>need </a:t>
            </a:r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smtClean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 -o main"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Asking </a:t>
            </a:r>
            <a:r>
              <a:rPr lang="en-GB" dirty="0" err="1" smtClean="0">
                <a:solidFill>
                  <a:schemeClr val="tx1"/>
                </a:solidFill>
              </a:rPr>
              <a:t>gcc</a:t>
            </a:r>
            <a:r>
              <a:rPr lang="en-GB" dirty="0" smtClean="0">
                <a:solidFill>
                  <a:schemeClr val="tx1"/>
                </a:solidFill>
              </a:rPr>
              <a:t> with Shake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7292" y="1484784"/>
            <a:ext cx="6785255" cy="5016758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usedHeaders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::</a:t>
            </a:r>
            <a:r>
              <a:rPr lang="en-GB" sz="3200" dirty="0" smtClean="0"/>
              <a:t> String </a:t>
            </a:r>
            <a:r>
              <a:rPr lang="en-GB" sz="3200" dirty="0" smtClean="0">
                <a:solidFill>
                  <a:srgbClr val="FF0000"/>
                </a:solidFill>
              </a:rPr>
              <a:t>-&gt; [</a:t>
            </a:r>
            <a:r>
              <a:rPr lang="en-GB" sz="3200" dirty="0" err="1" smtClean="0"/>
              <a:t>FilePath</a:t>
            </a:r>
            <a:r>
              <a:rPr lang="en-GB" sz="3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GB" sz="3200" dirty="0" err="1" smtClean="0"/>
              <a:t>usedHeaders</a:t>
            </a:r>
            <a:r>
              <a:rPr lang="en-GB" sz="3200" dirty="0" smtClean="0"/>
              <a:t>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=</a:t>
            </a:r>
          </a:p>
          <a:p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FF0000"/>
                </a:solidFill>
              </a:rPr>
              <a:t>   [</a:t>
            </a:r>
            <a:r>
              <a:rPr lang="en-GB" sz="3200" dirty="0" smtClean="0"/>
              <a:t> </a:t>
            </a:r>
            <a:r>
              <a:rPr lang="en-GB" sz="3200" dirty="0" err="1" smtClean="0"/>
              <a:t>init</a:t>
            </a:r>
            <a:r>
              <a:rPr lang="en-GB" sz="3200" dirty="0" smtClean="0"/>
              <a:t> x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smtClean="0">
                <a:solidFill>
                  <a:srgbClr val="FF0000"/>
                </a:solidFill>
              </a:rPr>
              <a:t>|</a:t>
            </a:r>
            <a:r>
              <a:rPr lang="en-GB" sz="3200" dirty="0" smtClean="0"/>
              <a:t> </a:t>
            </a:r>
            <a:r>
              <a:rPr lang="en-GB" sz="3200" dirty="0"/>
              <a:t>x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lines </a:t>
            </a:r>
            <a:r>
              <a:rPr lang="en-GB" sz="3200" dirty="0" err="1" smtClean="0"/>
              <a:t>src</a:t>
            </a:r>
            <a:endParaRPr lang="en-GB" sz="3200" dirty="0" smtClean="0"/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  <a:r>
              <a:rPr lang="en-GB" sz="3200" dirty="0" smtClean="0">
                <a:solidFill>
                  <a:srgbClr val="FF0000"/>
                </a:solidFill>
              </a:rPr>
              <a:t> , </a:t>
            </a:r>
            <a:r>
              <a:rPr lang="en-GB" sz="3200" dirty="0"/>
              <a:t>Just x </a:t>
            </a:r>
            <a:r>
              <a:rPr lang="en-GB" sz="3200" dirty="0">
                <a:solidFill>
                  <a:srgbClr val="FF0000"/>
                </a:solidFill>
              </a:rPr>
              <a:t>&lt;- [</a:t>
            </a:r>
            <a:r>
              <a:rPr lang="en-GB" sz="3200" dirty="0" err="1"/>
              <a:t>stripPrefix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"#include \"" </a:t>
            </a:r>
            <a:r>
              <a:rPr lang="en-GB" sz="3200" dirty="0"/>
              <a:t>x</a:t>
            </a:r>
            <a:r>
              <a:rPr lang="en-GB" sz="3200" dirty="0" smtClean="0">
                <a:solidFill>
                  <a:srgbClr val="FF0000"/>
                </a:solidFill>
              </a:rPr>
              <a:t>]]</a:t>
            </a:r>
          </a:p>
          <a:p>
            <a:endParaRPr lang="en-GB" sz="3200" dirty="0">
              <a:solidFill>
                <a:srgbClr val="FF0000"/>
              </a:solidFill>
            </a:endParaRPr>
          </a:p>
          <a:p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main.o</a:t>
            </a:r>
            <a:r>
              <a:rPr lang="en-GB" sz="3200" dirty="0">
                <a:solidFill>
                  <a:srgbClr val="7030A0"/>
                </a:solidFill>
              </a:rPr>
              <a:t>" </a:t>
            </a:r>
            <a:r>
              <a:rPr lang="en-GB" sz="3200" dirty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do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readFile</a:t>
            </a:r>
            <a:r>
              <a:rPr lang="en-GB" sz="3200" dirty="0"/>
              <a:t>'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   need $ </a:t>
            </a:r>
            <a:r>
              <a:rPr lang="en-GB" sz="3200" dirty="0" err="1"/>
              <a:t>usedHeaders</a:t>
            </a:r>
            <a:r>
              <a:rPr lang="en-GB" sz="3200" dirty="0"/>
              <a:t> </a:t>
            </a:r>
            <a:r>
              <a:rPr lang="en-GB" sz="3200" dirty="0" err="1"/>
              <a:t>src</a:t>
            </a:r>
            <a:endParaRPr lang="en-GB" sz="3200" dirty="0"/>
          </a:p>
          <a:p>
            <a:r>
              <a:rPr lang="en-GB" sz="3200" dirty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gcc</a:t>
            </a:r>
            <a:r>
              <a:rPr lang="en-GB" sz="3200" dirty="0">
                <a:solidFill>
                  <a:srgbClr val="7030A0"/>
                </a:solidFill>
              </a:rPr>
              <a:t> -c </a:t>
            </a:r>
            <a:r>
              <a:rPr lang="en-GB" sz="3200" dirty="0" err="1">
                <a:solidFill>
                  <a:srgbClr val="7030A0"/>
                </a:solidFill>
              </a:rPr>
              <a:t>main.c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endParaRPr lang="en-GB" sz="32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Manual header scan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3647" y="2644170"/>
            <a:ext cx="6644961" cy="1569660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[</a:t>
            </a:r>
            <a:r>
              <a:rPr lang="en-GB" sz="3200" dirty="0">
                <a:solidFill>
                  <a:srgbClr val="7030A0"/>
                </a:solidFill>
              </a:rPr>
              <a:t>"*.</a:t>
            </a:r>
            <a:r>
              <a:rPr lang="en-GB" sz="3200" dirty="0" err="1">
                <a:solidFill>
                  <a:srgbClr val="7030A0"/>
                </a:solidFill>
              </a:rPr>
              <a:t>c.dep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,</a:t>
            </a:r>
            <a:r>
              <a:rPr lang="en-GB" sz="3200" dirty="0">
                <a:solidFill>
                  <a:srgbClr val="7030A0"/>
                </a:solidFill>
              </a:rPr>
              <a:t>"*.</a:t>
            </a:r>
            <a:r>
              <a:rPr lang="en-GB" sz="3200" dirty="0" err="1">
                <a:solidFill>
                  <a:srgbClr val="7030A0"/>
                </a:solidFill>
              </a:rPr>
              <a:t>h.dep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]</a:t>
            </a:r>
            <a:r>
              <a:rPr lang="en-GB" sz="3200" dirty="0"/>
              <a:t> </a:t>
            </a:r>
            <a:r>
              <a:rPr lang="en-GB" sz="3200" dirty="0" smtClean="0"/>
              <a:t>|%&gt;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 smtClean="0">
                <a:solidFill>
                  <a:srgbClr val="FF0000"/>
                </a:solidFill>
              </a:rPr>
              <a:t>-&gt;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src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readFile</a:t>
            </a:r>
            <a:r>
              <a:rPr lang="en-GB" sz="3200" dirty="0"/>
              <a:t>' $ </a:t>
            </a:r>
            <a:r>
              <a:rPr lang="en-GB" sz="3200" dirty="0" err="1"/>
              <a:t>dropExtension</a:t>
            </a:r>
            <a:r>
              <a:rPr lang="en-GB" sz="3200" dirty="0"/>
              <a:t> </a:t>
            </a:r>
            <a:r>
              <a:rPr lang="en-GB" sz="3200" dirty="0" smtClean="0"/>
              <a:t>out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writeFileLines</a:t>
            </a:r>
            <a:r>
              <a:rPr lang="en-GB" sz="3200" dirty="0" smtClean="0"/>
              <a:t> </a:t>
            </a:r>
            <a:r>
              <a:rPr lang="en-GB" sz="3200" dirty="0"/>
              <a:t>out $ </a:t>
            </a:r>
            <a:r>
              <a:rPr lang="en-GB" sz="3200" dirty="0" err="1"/>
              <a:t>usedHeaders</a:t>
            </a:r>
            <a:r>
              <a:rPr lang="en-GB" sz="3200" dirty="0"/>
              <a:t> </a:t>
            </a:r>
            <a:r>
              <a:rPr lang="en-GB" sz="3200" dirty="0" err="1" smtClean="0"/>
              <a:t>src</a:t>
            </a:r>
            <a:endParaRPr lang="en-GB" sz="3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Transitive header scan: depth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207" y="2151729"/>
            <a:ext cx="8490081" cy="2554545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"*.</a:t>
            </a:r>
            <a:r>
              <a:rPr lang="en-GB" sz="3200" dirty="0" err="1">
                <a:solidFill>
                  <a:srgbClr val="7030A0"/>
                </a:solidFill>
              </a:rPr>
              <a:t>deps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/>
              <a:t> </a:t>
            </a:r>
            <a:r>
              <a:rPr lang="en-GB" sz="3200" dirty="0" smtClean="0"/>
              <a:t>%&gt;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 smtClean="0">
                <a:solidFill>
                  <a:srgbClr val="FF0000"/>
                </a:solidFill>
              </a:rPr>
              <a:t>-&gt;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dep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readFileLines</a:t>
            </a:r>
            <a:r>
              <a:rPr lang="en-GB" sz="3200" dirty="0"/>
              <a:t> $ out -&lt;.&gt;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dep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deps</a:t>
            </a:r>
            <a:r>
              <a:rPr lang="en-GB" sz="3200" dirty="0" smtClean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/>
              <a:t>mapM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 err="1"/>
              <a:t>readFileLines</a:t>
            </a:r>
            <a:r>
              <a:rPr lang="en-GB" sz="3200" dirty="0"/>
              <a:t> . </a:t>
            </a:r>
            <a:r>
              <a:rPr lang="en-GB" sz="3200" dirty="0">
                <a:solidFill>
                  <a:srgbClr val="FF0000"/>
                </a:solidFill>
              </a:rPr>
              <a:t>(</a:t>
            </a:r>
            <a:r>
              <a:rPr lang="en-GB" sz="3200" dirty="0"/>
              <a:t>&lt;.&gt; 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 err="1">
                <a:solidFill>
                  <a:srgbClr val="7030A0"/>
                </a:solidFill>
              </a:rPr>
              <a:t>deps</a:t>
            </a:r>
            <a:r>
              <a:rPr lang="en-GB" sz="3200" dirty="0">
                <a:solidFill>
                  <a:srgbClr val="7030A0"/>
                </a:solidFill>
              </a:rPr>
              <a:t>"</a:t>
            </a:r>
            <a:r>
              <a:rPr lang="en-GB" sz="3200" dirty="0">
                <a:solidFill>
                  <a:srgbClr val="FF0000"/>
                </a:solidFill>
              </a:rPr>
              <a:t>))</a:t>
            </a:r>
            <a:r>
              <a:rPr lang="en-GB" sz="3200" dirty="0"/>
              <a:t> </a:t>
            </a:r>
            <a:r>
              <a:rPr lang="en-GB" sz="3200" dirty="0" err="1" smtClean="0"/>
              <a:t>dep</a:t>
            </a:r>
            <a:endParaRPr lang="en-GB" sz="3200" dirty="0" smtClean="0"/>
          </a:p>
          <a:p>
            <a:r>
              <a:rPr lang="en-GB" sz="3200" dirty="0"/>
              <a:t> </a:t>
            </a:r>
            <a:r>
              <a:rPr lang="en-GB" sz="3200" dirty="0" smtClean="0"/>
              <a:t>   </a:t>
            </a:r>
            <a:r>
              <a:rPr lang="en-GB" sz="3200" dirty="0" err="1" smtClean="0"/>
              <a:t>writeFileLines</a:t>
            </a:r>
            <a:r>
              <a:rPr lang="en-GB" sz="3200" dirty="0" smtClean="0"/>
              <a:t> </a:t>
            </a:r>
            <a:r>
              <a:rPr lang="en-GB" sz="3200" dirty="0"/>
              <a:t>out $ nub </a:t>
            </a:r>
            <a:r>
              <a:rPr lang="en-GB" sz="3200" dirty="0" smtClean="0"/>
              <a:t>$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</a:t>
            </a:r>
            <a:r>
              <a:rPr lang="en-GB" sz="3200" dirty="0" err="1" smtClean="0"/>
              <a:t>dropExtension</a:t>
            </a:r>
            <a:r>
              <a:rPr lang="en-GB" sz="3200" dirty="0" smtClean="0"/>
              <a:t> </a:t>
            </a:r>
            <a:r>
              <a:rPr lang="en-GB" sz="3200" dirty="0"/>
              <a:t>out : </a:t>
            </a:r>
            <a:r>
              <a:rPr lang="en-GB" sz="3200" dirty="0" err="1"/>
              <a:t>concat</a:t>
            </a:r>
            <a:r>
              <a:rPr lang="en-GB" sz="3200" dirty="0"/>
              <a:t> </a:t>
            </a:r>
            <a:r>
              <a:rPr lang="en-GB" sz="3200" dirty="0" err="1"/>
              <a:t>deps</a:t>
            </a:r>
            <a:r>
              <a:rPr lang="en-GB" sz="3200" dirty="0"/>
              <a:t> </a:t>
            </a:r>
            <a:endParaRPr lang="en-GB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2524" y="5589241"/>
            <a:ext cx="691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err="1" smtClean="0"/>
              <a:t>deps</a:t>
            </a:r>
            <a:r>
              <a:rPr lang="en-GB" sz="3600" i="1" dirty="0" smtClean="0"/>
              <a:t> a = a : </a:t>
            </a:r>
            <a:r>
              <a:rPr lang="en-GB" sz="3600" i="1" dirty="0" err="1" smtClean="0"/>
              <a:t>concatMap</a:t>
            </a:r>
            <a:r>
              <a:rPr lang="en-GB" sz="3600" i="1" dirty="0" smtClean="0"/>
              <a:t> </a:t>
            </a:r>
            <a:r>
              <a:rPr lang="en-GB" sz="3600" i="1" dirty="0" err="1" smtClean="0"/>
              <a:t>deps</a:t>
            </a:r>
            <a:r>
              <a:rPr lang="en-GB" sz="3600" i="1" dirty="0" smtClean="0"/>
              <a:t> (</a:t>
            </a:r>
            <a:r>
              <a:rPr lang="en-GB" sz="3600" i="1" dirty="0" err="1" smtClean="0"/>
              <a:t>dep</a:t>
            </a:r>
            <a:r>
              <a:rPr lang="en-GB" sz="3600" i="1" dirty="0" smtClean="0"/>
              <a:t> a)</a:t>
            </a:r>
            <a:endParaRPr lang="en-GB" sz="36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-27384"/>
            <a:ext cx="99060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Transitive header scan: depth *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Shake build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600205"/>
            <a:ext cx="8640960" cy="9646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 smtClean="0"/>
              <a:t>Expressive,  Robust,    Fast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48544" y="3429000"/>
            <a:ext cx="20097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Haskell EDSL</a:t>
            </a:r>
          </a:p>
          <a:p>
            <a:pPr algn="ctr"/>
            <a:r>
              <a:rPr lang="en-GB" sz="2800" dirty="0" smtClean="0"/>
              <a:t>Monadic</a:t>
            </a:r>
          </a:p>
          <a:p>
            <a:pPr algn="ctr"/>
            <a:r>
              <a:rPr lang="en-GB" sz="2800" dirty="0" smtClean="0"/>
              <a:t>Polymorphic</a:t>
            </a:r>
          </a:p>
          <a:p>
            <a:pPr algn="ctr"/>
            <a:r>
              <a:rPr lang="en-GB" sz="2800" dirty="0" smtClean="0"/>
              <a:t>Unchanging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42323" y="3429000"/>
            <a:ext cx="22788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1000’s of tests</a:t>
            </a:r>
          </a:p>
          <a:p>
            <a:pPr algn="ctr"/>
            <a:r>
              <a:rPr lang="en-GB" sz="2800" dirty="0" smtClean="0"/>
              <a:t>100’s of users</a:t>
            </a:r>
          </a:p>
          <a:p>
            <a:pPr algn="ctr"/>
            <a:r>
              <a:rPr lang="en-GB" sz="2800" dirty="0" smtClean="0"/>
              <a:t>Heavily used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69224" y="3429000"/>
            <a:ext cx="1819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Faster than</a:t>
            </a:r>
          </a:p>
          <a:p>
            <a:pPr algn="ctr"/>
            <a:r>
              <a:rPr lang="en-GB" sz="2800" dirty="0" smtClean="0"/>
              <a:t>Ninja to</a:t>
            </a:r>
          </a:p>
          <a:p>
            <a:pPr algn="ctr"/>
            <a:r>
              <a:rPr lang="en-GB" sz="2800" dirty="0" smtClean="0"/>
              <a:t>build Ninja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7605" y="2397950"/>
            <a:ext cx="6163290" cy="2062103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main.o</a:t>
            </a:r>
            <a:r>
              <a:rPr lang="en-GB" sz="3200" dirty="0" smtClean="0">
                <a:solidFill>
                  <a:srgbClr val="7030A0"/>
                </a:solidFill>
              </a:rPr>
              <a:t>" </a:t>
            </a:r>
            <a:r>
              <a:rPr lang="en-GB" sz="3200" dirty="0"/>
              <a:t>%</a:t>
            </a:r>
            <a:r>
              <a:rPr lang="en-GB" sz="3200" dirty="0" smtClean="0"/>
              <a:t>&gt;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\</a:t>
            </a:r>
            <a:r>
              <a:rPr lang="en-GB" sz="3200" dirty="0"/>
              <a:t>out </a:t>
            </a:r>
            <a:r>
              <a:rPr lang="en-GB" sz="3200" dirty="0">
                <a:solidFill>
                  <a:srgbClr val="FF0000"/>
                </a:solidFill>
              </a:rPr>
              <a:t>-&gt;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0070C0"/>
                </a:solidFill>
              </a:rPr>
              <a:t>do</a:t>
            </a:r>
          </a:p>
          <a:p>
            <a:r>
              <a:rPr lang="en-GB" sz="3200" dirty="0"/>
              <a:t>    </a:t>
            </a:r>
            <a:r>
              <a:rPr lang="en-GB" sz="3200" dirty="0" err="1"/>
              <a:t>src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&lt;-</a:t>
            </a:r>
            <a:r>
              <a:rPr lang="en-GB" sz="3200" dirty="0"/>
              <a:t> </a:t>
            </a:r>
            <a:r>
              <a:rPr lang="en-GB" sz="3200" dirty="0" err="1" smtClean="0"/>
              <a:t>readFileLines</a:t>
            </a:r>
            <a:r>
              <a:rPr lang="en-GB" sz="3200" dirty="0" smtClean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main.c.deps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endParaRPr lang="en-GB" sz="3200" dirty="0">
              <a:solidFill>
                <a:srgbClr val="7030A0"/>
              </a:solidFill>
            </a:endParaRPr>
          </a:p>
          <a:p>
            <a:r>
              <a:rPr lang="en-GB" sz="3200" dirty="0"/>
              <a:t>    need </a:t>
            </a:r>
            <a:r>
              <a:rPr lang="en-GB" sz="3200" dirty="0" err="1" smtClean="0"/>
              <a:t>src</a:t>
            </a:r>
            <a:endParaRPr lang="en-GB" sz="3200" dirty="0"/>
          </a:p>
          <a:p>
            <a:r>
              <a:rPr lang="en-GB" sz="3200" dirty="0"/>
              <a:t>    </a:t>
            </a:r>
            <a:r>
              <a:rPr lang="en-GB" sz="3200" dirty="0" err="1"/>
              <a:t>cmd</a:t>
            </a:r>
            <a:r>
              <a:rPr lang="en-GB" sz="3200" dirty="0"/>
              <a:t> 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lang="en-GB" sz="3200" dirty="0" err="1" smtClean="0">
                <a:solidFill>
                  <a:srgbClr val="7030A0"/>
                </a:solidFill>
              </a:rPr>
              <a:t>gcc</a:t>
            </a:r>
            <a:r>
              <a:rPr lang="en-GB" sz="3200" dirty="0" smtClean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-c </a:t>
            </a:r>
            <a:r>
              <a:rPr lang="en-GB" sz="3200" dirty="0" err="1" smtClean="0">
                <a:solidFill>
                  <a:srgbClr val="7030A0"/>
                </a:solidFill>
              </a:rPr>
              <a:t>main.c</a:t>
            </a:r>
            <a:r>
              <a:rPr lang="en-GB" sz="3200" dirty="0" smtClean="0">
                <a:solidFill>
                  <a:srgbClr val="7030A0"/>
                </a:solidFill>
              </a:rPr>
              <a:t>"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27384"/>
            <a:ext cx="99060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Transitive header scan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-27384"/>
            <a:ext cx="99060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What should a .c rule look like?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</p:spPr>
        <p:txBody>
          <a:bodyPr>
            <a:noAutofit/>
          </a:bodyPr>
          <a:lstStyle/>
          <a:p>
            <a:r>
              <a:rPr lang="en-GB" dirty="0" smtClean="0"/>
              <a:t>Scan manually?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gcc</a:t>
            </a:r>
            <a:r>
              <a:rPr lang="en-GB" dirty="0" smtClean="0"/>
              <a:t> -M?</a:t>
            </a:r>
          </a:p>
          <a:p>
            <a:pPr lvl="1"/>
            <a:r>
              <a:rPr lang="en-GB" dirty="0" smtClean="0"/>
              <a:t>What if it can’t see a not-yet generated header?</a:t>
            </a:r>
          </a:p>
          <a:p>
            <a:pPr lvl="1"/>
            <a:r>
              <a:rPr lang="en-GB" dirty="0" smtClean="0"/>
              <a:t>Fixed point? GHC build system is doing that</a:t>
            </a:r>
          </a:p>
          <a:p>
            <a:r>
              <a:rPr lang="en-GB" dirty="0" smtClean="0"/>
              <a:t>Make the user manually specify generated files?</a:t>
            </a:r>
          </a:p>
          <a:p>
            <a:r>
              <a:rPr lang="en-GB" dirty="0" smtClean="0"/>
              <a:t>Configuration options? $CFLAGS? Output </a:t>
            </a:r>
            <a:r>
              <a:rPr lang="en-GB" dirty="0" err="1" smtClean="0"/>
              <a:t>dir</a:t>
            </a:r>
            <a:r>
              <a:rPr lang="en-GB" dirty="0" smtClean="0"/>
              <a:t>?</a:t>
            </a:r>
          </a:p>
          <a:p>
            <a:r>
              <a:rPr lang="en-GB" dirty="0"/>
              <a:t>Prior art: </a:t>
            </a:r>
            <a:r>
              <a:rPr lang="en-GB" dirty="0" smtClean="0"/>
              <a:t>shake-language-c, shake-</a:t>
            </a:r>
            <a:r>
              <a:rPr lang="en-GB" dirty="0" err="1" smtClean="0"/>
              <a:t>cpp</a:t>
            </a:r>
            <a:r>
              <a:rPr lang="en-GB" dirty="0" smtClean="0"/>
              <a:t> and </a:t>
            </a:r>
            <a:r>
              <a:rPr lang="en-GB" dirty="0" err="1" smtClean="0"/>
              <a:t>hadrian</a:t>
            </a:r>
            <a:endParaRPr lang="en-GB" dirty="0" smtClean="0"/>
          </a:p>
          <a:p>
            <a:r>
              <a:rPr lang="en-GB" dirty="0" smtClean="0"/>
              <a:t>What about other rule types?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2776"/>
            <a:ext cx="2153444" cy="1108715"/>
          </a:xfr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GB" dirty="0" smtClean="0"/>
              <a:t>out : in</a:t>
            </a:r>
            <a:br>
              <a:rPr lang="en-GB" dirty="0" smtClean="0"/>
            </a:br>
            <a:r>
              <a:rPr lang="en-GB" dirty="0" smtClean="0"/>
              <a:t>cp in out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Simple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9429" y="4005064"/>
            <a:ext cx="3809628" cy="17567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"out" 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\out -&gt; 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["in"]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"cp in out"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099869" y="4005064"/>
            <a:ext cx="432048" cy="1800200"/>
          </a:xfrm>
          <a:prstGeom prst="rightBrace">
            <a:avLst/>
          </a:prstGeom>
          <a:ln w="38100">
            <a:solidFill>
              <a:srgbClr val="6BA8D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5933" y="4437112"/>
            <a:ext cx="1957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:: Rule ()</a:t>
            </a:r>
          </a:p>
          <a:p>
            <a:r>
              <a:rPr lang="en-GB" sz="2800" dirty="0" smtClean="0"/>
              <a:t>Monad Rule</a:t>
            </a:r>
            <a:endParaRPr lang="en-GB" sz="2800" dirty="0"/>
          </a:p>
        </p:txBody>
      </p:sp>
      <p:sp>
        <p:nvSpPr>
          <p:cNvPr id="8" name="Right Brace 7"/>
          <p:cNvSpPr/>
          <p:nvPr/>
        </p:nvSpPr>
        <p:spPr>
          <a:xfrm rot="10800000">
            <a:off x="2563365" y="4797152"/>
            <a:ext cx="432048" cy="936104"/>
          </a:xfrm>
          <a:prstGeom prst="rightBrace">
            <a:avLst/>
          </a:prstGeom>
          <a:ln w="38100">
            <a:solidFill>
              <a:srgbClr val="6BA8D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5133" y="4779149"/>
            <a:ext cx="22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:: Action ()</a:t>
            </a:r>
          </a:p>
          <a:p>
            <a:r>
              <a:rPr lang="en-GB" sz="2800" dirty="0" smtClean="0"/>
              <a:t>Monad Action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60028" y="2924944"/>
            <a:ext cx="7697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(%&gt;) :: </a:t>
            </a:r>
            <a:r>
              <a:rPr lang="en-GB" sz="2800" dirty="0" err="1" smtClean="0"/>
              <a:t>FilePattern</a:t>
            </a:r>
            <a:r>
              <a:rPr lang="en-GB" sz="2800" dirty="0" smtClean="0"/>
              <a:t> -&gt; (</a:t>
            </a:r>
            <a:r>
              <a:rPr lang="en-GB" sz="2800" dirty="0" err="1" smtClean="0"/>
              <a:t>FilePath</a:t>
            </a:r>
            <a:r>
              <a:rPr lang="en-GB" sz="2800" dirty="0" smtClean="0"/>
              <a:t> -&gt; Action ()) -&gt; Rule ()</a:t>
            </a:r>
            <a:endParaRPr lang="en-GB" sz="28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286926" y="3374994"/>
            <a:ext cx="432048" cy="612068"/>
          </a:xfrm>
          <a:prstGeom prst="rightBrace">
            <a:avLst/>
          </a:prstGeom>
          <a:ln w="38100">
            <a:solidFill>
              <a:srgbClr val="6BA8D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524" y="2276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/>
          <a:stretch/>
        </p:blipFill>
        <p:spPr bwMode="auto">
          <a:xfrm>
            <a:off x="6823531" y="4005064"/>
            <a:ext cx="2161917" cy="217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58707" y="4360457"/>
            <a:ext cx="105907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dirty="0"/>
          </a:p>
          <a:p>
            <a:r>
              <a:rPr lang="en-GB" b="1" dirty="0" smtClean="0"/>
              <a:t>result.tar</a:t>
            </a:r>
          </a:p>
          <a:p>
            <a:endParaRPr lang="en-GB" sz="800" dirty="0"/>
          </a:p>
          <a:p>
            <a:r>
              <a:rPr lang="en-GB" dirty="0" smtClean="0"/>
              <a:t>notes.txt</a:t>
            </a:r>
          </a:p>
          <a:p>
            <a:r>
              <a:rPr lang="en-GB" dirty="0" smtClean="0"/>
              <a:t>talk.pdf</a:t>
            </a:r>
          </a:p>
          <a:p>
            <a:r>
              <a:rPr lang="en-GB" dirty="0" smtClean="0"/>
              <a:t>pic.jpg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524" y="1608792"/>
            <a:ext cx="5826211" cy="4484504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None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2400" dirty="0" smtClean="0">
                <a:solidFill>
                  <a:srgbClr val="0070C0"/>
                </a:solidFill>
              </a:rPr>
              <a:t>import</a:t>
            </a:r>
            <a:r>
              <a:rPr lang="en-GB" sz="2400" dirty="0" smtClean="0"/>
              <a:t> </a:t>
            </a:r>
            <a:r>
              <a:rPr lang="en-GB" sz="2400" dirty="0" err="1"/>
              <a:t>Development.Shake</a:t>
            </a:r>
            <a:endParaRPr lang="en-GB" sz="2400" dirty="0"/>
          </a:p>
          <a:p>
            <a:r>
              <a:rPr lang="en-GB" sz="2400" dirty="0">
                <a:solidFill>
                  <a:srgbClr val="0070C0"/>
                </a:solidFill>
              </a:rPr>
              <a:t>import</a:t>
            </a:r>
            <a:r>
              <a:rPr lang="en-GB" sz="2400" dirty="0"/>
              <a:t> </a:t>
            </a:r>
            <a:r>
              <a:rPr lang="en-GB" sz="2400" dirty="0" err="1"/>
              <a:t>Development.Shake.FilePath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main </a:t>
            </a:r>
            <a:r>
              <a:rPr lang="en-GB" sz="2400" dirty="0">
                <a:solidFill>
                  <a:srgbClr val="FF000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 err="1"/>
              <a:t>shakeArgs</a:t>
            </a:r>
            <a:r>
              <a:rPr lang="en-GB" sz="2400" dirty="0"/>
              <a:t> </a:t>
            </a:r>
            <a:r>
              <a:rPr lang="en-GB" sz="2400" dirty="0" err="1"/>
              <a:t>shakeOptions</a:t>
            </a:r>
            <a:r>
              <a:rPr lang="en-GB" sz="2400" dirty="0"/>
              <a:t> $ </a:t>
            </a:r>
            <a:r>
              <a:rPr lang="en-GB" sz="2400" dirty="0">
                <a:solidFill>
                  <a:srgbClr val="0070C0"/>
                </a:solidFill>
              </a:rPr>
              <a:t>do</a:t>
            </a:r>
          </a:p>
          <a:p>
            <a:r>
              <a:rPr lang="en-GB" sz="2400" dirty="0"/>
              <a:t>    want </a:t>
            </a:r>
            <a:r>
              <a:rPr lang="en-GB" sz="2400" dirty="0">
                <a:solidFill>
                  <a:srgbClr val="FF0000"/>
                </a:solidFill>
              </a:rPr>
              <a:t>[</a:t>
            </a:r>
            <a:r>
              <a:rPr lang="en-GB" sz="2400" dirty="0">
                <a:solidFill>
                  <a:srgbClr val="7030A0"/>
                </a:solidFill>
              </a:rPr>
              <a:t>"result.tar"</a:t>
            </a:r>
            <a:r>
              <a:rPr lang="en-GB" sz="2400" dirty="0">
                <a:solidFill>
                  <a:srgbClr val="FF0000"/>
                </a:solidFill>
              </a:rPr>
              <a:t>]</a:t>
            </a:r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rgbClr val="7030A0"/>
                </a:solidFill>
              </a:rPr>
              <a:t>"*.tar" </a:t>
            </a:r>
            <a:r>
              <a:rPr lang="en-GB" sz="2400" dirty="0" smtClean="0"/>
              <a:t>%&gt; </a:t>
            </a:r>
            <a:r>
              <a:rPr lang="en-GB" sz="2400" dirty="0">
                <a:solidFill>
                  <a:srgbClr val="FF0000"/>
                </a:solidFill>
              </a:rPr>
              <a:t>\</a:t>
            </a:r>
            <a:r>
              <a:rPr lang="en-GB" sz="2400" dirty="0"/>
              <a:t>out </a:t>
            </a:r>
            <a:r>
              <a:rPr lang="en-GB" sz="2400" dirty="0">
                <a:solidFill>
                  <a:srgbClr val="FF0000"/>
                </a:solidFill>
              </a:rPr>
              <a:t>-&gt; </a:t>
            </a:r>
            <a:r>
              <a:rPr lang="en-GB" sz="2400" dirty="0">
                <a:solidFill>
                  <a:srgbClr val="0070C0"/>
                </a:solidFill>
              </a:rPr>
              <a:t>do</a:t>
            </a:r>
          </a:p>
          <a:p>
            <a:r>
              <a:rPr lang="en-GB" sz="2400" dirty="0"/>
              <a:t>        need </a:t>
            </a:r>
            <a:r>
              <a:rPr lang="en-GB" sz="2400" dirty="0">
                <a:solidFill>
                  <a:srgbClr val="FF0000"/>
                </a:solidFill>
              </a:rPr>
              <a:t>[</a:t>
            </a:r>
            <a:r>
              <a:rPr lang="en-GB" sz="2400" dirty="0"/>
              <a:t>out -&lt;.&gt; </a:t>
            </a:r>
            <a:r>
              <a:rPr lang="en-GB" sz="2400" dirty="0">
                <a:solidFill>
                  <a:srgbClr val="7030A0"/>
                </a:solidFill>
              </a:rPr>
              <a:t>"</a:t>
            </a:r>
            <a:r>
              <a:rPr lang="en-GB" sz="2400" dirty="0" err="1">
                <a:solidFill>
                  <a:srgbClr val="7030A0"/>
                </a:solidFill>
              </a:rPr>
              <a:t>lst</a:t>
            </a:r>
            <a:r>
              <a:rPr lang="en-GB" sz="2400" dirty="0">
                <a:solidFill>
                  <a:srgbClr val="7030A0"/>
                </a:solidFill>
              </a:rPr>
              <a:t>"</a:t>
            </a:r>
            <a:r>
              <a:rPr lang="en-GB" sz="2400" dirty="0">
                <a:solidFill>
                  <a:srgbClr val="FF0000"/>
                </a:solidFill>
              </a:rPr>
              <a:t>]</a:t>
            </a:r>
          </a:p>
          <a:p>
            <a:r>
              <a:rPr lang="en-GB" sz="2400" dirty="0"/>
              <a:t>        contents </a:t>
            </a:r>
            <a:r>
              <a:rPr lang="en-GB" sz="2400" dirty="0">
                <a:solidFill>
                  <a:srgbClr val="FF0000"/>
                </a:solidFill>
              </a:rPr>
              <a:t>&lt;- </a:t>
            </a:r>
            <a:r>
              <a:rPr lang="en-GB" sz="2400" dirty="0" err="1"/>
              <a:t>readFileLines</a:t>
            </a:r>
            <a:r>
              <a:rPr lang="en-GB" sz="2400" dirty="0"/>
              <a:t> $ out -&lt;.&gt; </a:t>
            </a:r>
            <a:r>
              <a:rPr lang="en-GB" sz="2400" dirty="0">
                <a:solidFill>
                  <a:srgbClr val="7030A0"/>
                </a:solidFill>
              </a:rPr>
              <a:t>"</a:t>
            </a:r>
            <a:r>
              <a:rPr lang="en-GB" sz="2400" dirty="0" err="1">
                <a:solidFill>
                  <a:srgbClr val="7030A0"/>
                </a:solidFill>
              </a:rPr>
              <a:t>lst</a:t>
            </a:r>
            <a:r>
              <a:rPr lang="en-GB" sz="2400" dirty="0">
                <a:solidFill>
                  <a:srgbClr val="7030A0"/>
                </a:solidFill>
              </a:rPr>
              <a:t>"</a:t>
            </a:r>
          </a:p>
          <a:p>
            <a:r>
              <a:rPr lang="en-GB" sz="2400" dirty="0"/>
              <a:t>        need contents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cmd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</a:rPr>
              <a:t>"tar -</a:t>
            </a:r>
            <a:r>
              <a:rPr lang="en-GB" sz="2400" dirty="0" err="1">
                <a:solidFill>
                  <a:srgbClr val="7030A0"/>
                </a:solidFill>
              </a:rPr>
              <a:t>cf</a:t>
            </a:r>
            <a:r>
              <a:rPr lang="en-GB" sz="2400" dirty="0">
                <a:solidFill>
                  <a:srgbClr val="7030A0"/>
                </a:solidFill>
              </a:rPr>
              <a:t>" </a:t>
            </a:r>
            <a:r>
              <a:rPr lang="en-GB" sz="2400" dirty="0">
                <a:solidFill>
                  <a:srgbClr val="FF0000"/>
                </a:solidFill>
              </a:rPr>
              <a:t>[</a:t>
            </a:r>
            <a:r>
              <a:rPr lang="en-GB" sz="2400" dirty="0"/>
              <a:t>out</a:t>
            </a:r>
            <a:r>
              <a:rPr lang="en-GB" sz="2400" dirty="0">
                <a:solidFill>
                  <a:srgbClr val="FF0000"/>
                </a:solidFill>
              </a:rPr>
              <a:t>]</a:t>
            </a:r>
            <a:r>
              <a:rPr lang="en-GB" sz="2400" dirty="0"/>
              <a:t> contents</a:t>
            </a:r>
          </a:p>
          <a:p>
            <a:endParaRPr lang="en-GB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Longer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68" y="1252456"/>
            <a:ext cx="1980656" cy="217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00802" y="1695726"/>
            <a:ext cx="10163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dirty="0"/>
          </a:p>
          <a:p>
            <a:r>
              <a:rPr lang="en-GB" b="1" dirty="0" err="1" smtClean="0"/>
              <a:t>result.lst</a:t>
            </a:r>
            <a:endParaRPr lang="en-GB" b="1" dirty="0" smtClean="0"/>
          </a:p>
          <a:p>
            <a:endParaRPr lang="en-GB" sz="800" dirty="0"/>
          </a:p>
          <a:p>
            <a:r>
              <a:rPr lang="en-GB" dirty="0" smtClean="0"/>
              <a:t>notes.txt</a:t>
            </a:r>
          </a:p>
          <a:p>
            <a:r>
              <a:rPr lang="en-GB" dirty="0" smtClean="0"/>
              <a:t>talk.pdf</a:t>
            </a:r>
          </a:p>
          <a:p>
            <a:r>
              <a:rPr lang="en-GB" dirty="0" smtClean="0"/>
              <a:t>pic.jpg</a:t>
            </a:r>
          </a:p>
        </p:txBody>
      </p:sp>
    </p:spTree>
    <p:extLst>
      <p:ext uri="{BB962C8B-B14F-4D97-AF65-F5344CB8AC3E}">
        <p14:creationId xmlns:p14="http://schemas.microsoft.com/office/powerpoint/2010/main" val="29661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4528" y="2708920"/>
            <a:ext cx="3168352" cy="1152128"/>
          </a:xfrm>
          <a:prstGeom prst="roundRect">
            <a:avLst/>
          </a:prstGeom>
          <a:solidFill>
            <a:srgbClr val="DBE8F3"/>
          </a:solidFill>
          <a:ln w="57150">
            <a:solidFill>
              <a:srgbClr val="6BA8D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dk1"/>
                </a:solidFill>
              </a:rPr>
              <a:t>Shake</a:t>
            </a:r>
            <a:endParaRPr lang="en-GB" sz="48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73080" y="2708920"/>
            <a:ext cx="3168352" cy="1152128"/>
          </a:xfrm>
          <a:prstGeom prst="roundRect">
            <a:avLst/>
          </a:prstGeom>
          <a:solidFill>
            <a:srgbClr val="DBE8F3"/>
          </a:solidFill>
          <a:ln w="57150">
            <a:solidFill>
              <a:srgbClr val="6BA8D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 err="1" smtClean="0">
                <a:solidFill>
                  <a:schemeClr val="dk1"/>
                </a:solidFill>
              </a:rPr>
              <a:t>CMake</a:t>
            </a:r>
            <a:endParaRPr lang="en-GB" sz="4800" dirty="0">
              <a:solidFill>
                <a:schemeClr val="dk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3872880" y="3284984"/>
            <a:ext cx="1800200" cy="0"/>
          </a:xfrm>
          <a:prstGeom prst="straightConnector1">
            <a:avLst/>
          </a:prstGeom>
          <a:ln w="38100">
            <a:solidFill>
              <a:srgbClr val="6BA8D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88904" y="27089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+ rules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31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Generated files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2238" y="1772816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MyGen.hs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43023" y="1782108"/>
            <a:ext cx="256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MySource.xml</a:t>
            </a: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38778" y="3060249"/>
            <a:ext cx="213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MySource.c</a:t>
            </a:r>
            <a:endParaRPr lang="en-GB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4524" y="4284385"/>
            <a:ext cx="2177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MySource.o</a:t>
            </a:r>
            <a:endParaRPr lang="en-GB" sz="3200" dirty="0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763362" y="2357591"/>
            <a:ext cx="1181526" cy="711369"/>
          </a:xfrm>
          <a:prstGeom prst="straightConnector1">
            <a:avLst/>
          </a:prstGeom>
          <a:ln w="38100">
            <a:solidFill>
              <a:srgbClr val="6BA8D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5169024" y="2366883"/>
            <a:ext cx="1455152" cy="702077"/>
          </a:xfrm>
          <a:prstGeom prst="straightConnector1">
            <a:avLst/>
          </a:prstGeom>
          <a:ln w="38100">
            <a:solidFill>
              <a:srgbClr val="6BA8D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6" idx="0"/>
          </p:cNvCxnSpPr>
          <p:nvPr/>
        </p:nvCxnSpPr>
        <p:spPr>
          <a:xfrm>
            <a:off x="4605929" y="3645024"/>
            <a:ext cx="7387" cy="639361"/>
          </a:xfrm>
          <a:prstGeom prst="straightConnector1">
            <a:avLst/>
          </a:prstGeom>
          <a:ln w="38100">
            <a:solidFill>
              <a:srgbClr val="6BA8D0"/>
            </a:solidFill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6496" y="5661248"/>
            <a:ext cx="540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What does </a:t>
            </a:r>
            <a:r>
              <a:rPr lang="en-GB" sz="2800" dirty="0" err="1" smtClean="0"/>
              <a:t>MySource.o</a:t>
            </a:r>
            <a:r>
              <a:rPr lang="en-GB" sz="2800" dirty="0" smtClean="0"/>
              <a:t> depend on?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Hardcode it?</a:t>
            </a:r>
          </a:p>
          <a:p>
            <a:pPr lvl="1"/>
            <a:r>
              <a:rPr lang="en-GB" dirty="0" smtClean="0"/>
              <a:t>Very fragile.</a:t>
            </a:r>
          </a:p>
          <a:p>
            <a:r>
              <a:rPr lang="en-GB" dirty="0" smtClean="0"/>
              <a:t>Hack an approximation of </a:t>
            </a:r>
            <a:r>
              <a:rPr lang="en-GB" dirty="0" err="1" smtClean="0"/>
              <a:t>MyGen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Slow, somewhat fragile, a lot of effort.</a:t>
            </a:r>
          </a:p>
          <a:p>
            <a:r>
              <a:rPr lang="en-GB" dirty="0" smtClean="0"/>
              <a:t>Run </a:t>
            </a:r>
            <a:r>
              <a:rPr lang="en-GB" dirty="0" err="1" smtClean="0"/>
              <a:t>MyGen.hs</a:t>
            </a:r>
            <a:r>
              <a:rPr lang="en-GB" dirty="0" smtClean="0"/>
              <a:t> and look at </a:t>
            </a:r>
            <a:r>
              <a:rPr lang="en-GB" dirty="0" err="1" smtClean="0"/>
              <a:t>MySource.c</a:t>
            </a:r>
            <a:endParaRPr lang="en-GB" dirty="0" smtClean="0"/>
          </a:p>
          <a:p>
            <a:pPr lvl="1"/>
            <a:r>
              <a:rPr lang="en-GB" dirty="0" smtClean="0"/>
              <a:t>Easy, fast, precise.</a:t>
            </a:r>
          </a:p>
          <a:p>
            <a:pPr lvl="1"/>
            <a:r>
              <a:rPr lang="en-GB" dirty="0" smtClean="0"/>
              <a:t>Requires </a:t>
            </a:r>
            <a:r>
              <a:rPr lang="en-GB" i="1" dirty="0" smtClean="0"/>
              <a:t>monadic </a:t>
            </a:r>
            <a:r>
              <a:rPr lang="en-GB" dirty="0" smtClean="0"/>
              <a:t>dependencies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Generated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Monadic dependencies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352600" y="2492896"/>
            <a:ext cx="7416824" cy="273630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6BA8D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dk1"/>
                </a:solidFill>
              </a:rPr>
              <a:t>Determine future dependencies</a:t>
            </a:r>
          </a:p>
          <a:p>
            <a:pPr algn="ctr"/>
            <a:r>
              <a:rPr lang="en-GB" sz="4000" dirty="0">
                <a:solidFill>
                  <a:schemeClr val="dk1"/>
                </a:solidFill>
              </a:rPr>
              <a:t>based on the results</a:t>
            </a:r>
          </a:p>
          <a:p>
            <a:pPr algn="ctr"/>
            <a:r>
              <a:rPr lang="en-GB" sz="4000" dirty="0">
                <a:solidFill>
                  <a:schemeClr val="dk1"/>
                </a:solidFill>
              </a:rPr>
              <a:t>of previous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906000" cy="1143000"/>
          </a:xfr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Monadic dependencies in code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0552" y="1772816"/>
            <a:ext cx="7272808" cy="1756787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MyHeader.h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</a:t>
            </a:r>
            <a:r>
              <a:rPr lang="en-GB" sz="3200" baseline="0" dirty="0" smtClean="0">
                <a:solidFill>
                  <a:srgbClr val="FF0000"/>
                </a:solidFill>
              </a:rPr>
              <a:t>[</a:t>
            </a:r>
            <a:r>
              <a:rPr lang="en-GB" sz="3200" baseline="0" dirty="0" smtClean="0">
                <a:solidFill>
                  <a:srgbClr val="7030A0"/>
                </a:solidFill>
              </a:rPr>
              <a:t>"</a:t>
            </a:r>
            <a:r>
              <a:rPr lang="en-GB" sz="3200" baseline="0" dirty="0" err="1" smtClean="0">
                <a:solidFill>
                  <a:srgbClr val="7030A0"/>
                </a:solidFill>
              </a:rPr>
              <a:t>MyGen.hs"</a:t>
            </a:r>
            <a:r>
              <a:rPr lang="en-GB" sz="3200" baseline="0" dirty="0" err="1" smtClean="0">
                <a:solidFill>
                  <a:srgbClr val="FF0000"/>
                </a:solidFill>
              </a:rPr>
              <a:t>,</a:t>
            </a:r>
            <a:r>
              <a:rPr lang="en-GB" sz="3200" baseline="0" dirty="0" err="1" smtClean="0">
                <a:solidFill>
                  <a:srgbClr val="7030A0"/>
                </a:solidFill>
              </a:rPr>
              <a:t>"MyHeader.xml</a:t>
            </a:r>
            <a:r>
              <a:rPr lang="en-GB" sz="3200" baseline="0" dirty="0" smtClean="0">
                <a:solidFill>
                  <a:srgbClr val="7030A0"/>
                </a:solidFill>
              </a:rPr>
              <a:t>"</a:t>
            </a:r>
            <a:r>
              <a:rPr lang="en-GB" sz="3200" baseline="0" dirty="0" smtClean="0">
                <a:solidFill>
                  <a:srgbClr val="FF0000"/>
                </a:solidFill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runhaskell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MyGen.hs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0552" y="4192493"/>
            <a:ext cx="7272808" cy="182879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>
                <a:solidFill>
                  <a:srgbClr val="7030A0"/>
                </a:solidFill>
              </a:rPr>
              <a:t>"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MySource.o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%&gt;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aseline="0" dirty="0" smtClean="0"/>
              <a:t>    need =&lt;&lt; </a:t>
            </a:r>
            <a:r>
              <a:rPr lang="en-GB" sz="3200" baseline="0" dirty="0" err="1" smtClean="0"/>
              <a:t>readFile</a:t>
            </a:r>
            <a:r>
              <a:rPr lang="en-GB" sz="3200" baseline="0" dirty="0" smtClean="0"/>
              <a:t>’ </a:t>
            </a:r>
            <a:r>
              <a:rPr lang="en-GB" sz="3200" baseline="0" dirty="0" smtClean="0">
                <a:solidFill>
                  <a:srgbClr val="7030A0"/>
                </a:solidFill>
              </a:rPr>
              <a:t>"</a:t>
            </a:r>
            <a:r>
              <a:rPr lang="en-GB" sz="3200" baseline="0" dirty="0" err="1" smtClean="0">
                <a:solidFill>
                  <a:srgbClr val="7030A0"/>
                </a:solidFill>
              </a:rPr>
              <a:t>MySource.c.deps</a:t>
            </a:r>
            <a:r>
              <a:rPr lang="en-GB" sz="3200" baseline="0" dirty="0" smtClean="0">
                <a:solidFill>
                  <a:srgbClr val="7030A0"/>
                </a:solidFill>
              </a:rPr>
              <a:t>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gcc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-c </a:t>
            </a: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MySource.c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830" y="6207695"/>
            <a:ext cx="300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See later for .deps rule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Office PowerPoint</Application>
  <PresentationFormat>A4 Paper (210x297 mm)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Writing Shake Rules</vt:lpstr>
      <vt:lpstr>Shake build system</vt:lpstr>
      <vt:lpstr>Simple example</vt:lpstr>
      <vt:lpstr>Longer example</vt:lpstr>
      <vt:lpstr>PowerPoint Presentation</vt:lpstr>
      <vt:lpstr>Generated files</vt:lpstr>
      <vt:lpstr>Generated approaches</vt:lpstr>
      <vt:lpstr>Monadic dependencies</vt:lpstr>
      <vt:lpstr>Monadic dependencies in code</vt:lpstr>
      <vt:lpstr>Polymorphic dependencies</vt:lpstr>
      <vt:lpstr>PowerPoint Presentation</vt:lpstr>
      <vt:lpstr>Some C files</vt:lpstr>
      <vt:lpstr>Compiling C</vt:lpstr>
      <vt:lpstr>Compiling C with Shake</vt:lpstr>
      <vt:lpstr>Asking gcc for depends</vt:lpstr>
      <vt:lpstr>Asking gcc with Shake</vt:lpstr>
      <vt:lpstr>Manual header scan</vt:lpstr>
      <vt:lpstr>Transitive header scan: depth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2015-08-10T06:49:31Z</dcterms:created>
  <dcterms:modified xsi:type="dcterms:W3CDTF">2016-08-12T21:02:40Z</dcterms:modified>
</cp:coreProperties>
</file>