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702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77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8" r:id="rId15"/>
    <p:sldId id="270" r:id="rId16"/>
    <p:sldId id="279" r:id="rId17"/>
    <p:sldId id="280" r:id="rId18"/>
    <p:sldId id="272" r:id="rId19"/>
    <p:sldId id="273" r:id="rId20"/>
    <p:sldId id="274" r:id="rId21"/>
    <p:sldId id="275" r:id="rId22"/>
    <p:sldId id="276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EC0"/>
    <a:srgbClr val="C3E2C1"/>
    <a:srgbClr val="6BA8D0"/>
    <a:srgbClr val="9FD18B"/>
    <a:srgbClr val="DBE8F3"/>
    <a:srgbClr val="A1C5E0"/>
    <a:srgbClr val="E9F4E7"/>
    <a:srgbClr val="6AC17B"/>
    <a:srgbClr val="E6E7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434" autoAdjust="0"/>
  </p:normalViewPr>
  <p:slideViewPr>
    <p:cSldViewPr showGuides="1">
      <p:cViewPr>
        <p:scale>
          <a:sx n="70" d="100"/>
          <a:sy n="70" d="100"/>
        </p:scale>
        <p:origin x="-666" y="-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EA62-D8C8-4E4A-A021-4A294CE326B8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AB40-7D1C-4415-B324-EE8110D5D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45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860D-2BFA-4B75-9BE2-3B9F9C90BEA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14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860D-2BFA-4B75-9BE2-3B9F9C90BEA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1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3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7" y="274643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5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5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11/08/2015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11/08/2015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11/08/2015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DD82-5DB1-47DE-A19A-3CA169DE4C44}" type="datetimeFigureOut">
              <a:rPr lang="en-GB" smtClean="0"/>
              <a:pPr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80728"/>
            <a:ext cx="8420100" cy="1470025"/>
          </a:xfrm>
        </p:spPr>
        <p:txBody>
          <a:bodyPr/>
          <a:lstStyle/>
          <a:p>
            <a:r>
              <a:rPr lang="en-GB" dirty="0" smtClean="0"/>
              <a:t>Shake ‘n’ Bake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560" y="2135282"/>
            <a:ext cx="8136904" cy="1752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Neil Mitchell</a:t>
            </a:r>
          </a:p>
          <a:p>
            <a:r>
              <a:rPr lang="en-GB" sz="2800" dirty="0" smtClean="0"/>
              <a:t>https://github.com/ndmitchell/{shake,bake}</a:t>
            </a:r>
            <a:endParaRPr lang="en-GB" sz="2800" dirty="0"/>
          </a:p>
        </p:txBody>
      </p:sp>
      <p:pic>
        <p:nvPicPr>
          <p:cNvPr id="8194" name="Picture 2" descr="http://www.wpclipart.com/household/kitchen/appliances/oven_stove/oven_B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095491">
            <a:off x="3800872" y="3861048"/>
            <a:ext cx="1956445" cy="2227981"/>
          </a:xfrm>
          <a:prstGeom prst="rect">
            <a:avLst/>
          </a:prstGeom>
          <a:noFill/>
        </p:spPr>
      </p:pic>
      <p:sp>
        <p:nvSpPr>
          <p:cNvPr id="5" name="Arc 4"/>
          <p:cNvSpPr/>
          <p:nvPr/>
        </p:nvSpPr>
        <p:spPr>
          <a:xfrm rot="21000656">
            <a:off x="5106731" y="3753109"/>
            <a:ext cx="316046" cy="255508"/>
          </a:xfrm>
          <a:prstGeom prst="arc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c 5"/>
          <p:cNvSpPr/>
          <p:nvPr/>
        </p:nvSpPr>
        <p:spPr>
          <a:xfrm rot="21000656">
            <a:off x="4972436" y="3672960"/>
            <a:ext cx="551860" cy="446152"/>
          </a:xfrm>
          <a:prstGeom prst="arc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rc 6"/>
          <p:cNvSpPr/>
          <p:nvPr/>
        </p:nvSpPr>
        <p:spPr>
          <a:xfrm rot="10200656">
            <a:off x="3969679" y="5970843"/>
            <a:ext cx="316046" cy="255508"/>
          </a:xfrm>
          <a:prstGeom prst="arc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c 7"/>
          <p:cNvSpPr/>
          <p:nvPr/>
        </p:nvSpPr>
        <p:spPr>
          <a:xfrm rot="10200656">
            <a:off x="3835384" y="5890694"/>
            <a:ext cx="551860" cy="446152"/>
          </a:xfrm>
          <a:prstGeom prst="arc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3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 you change whitespace in MyHeader.xml and </a:t>
            </a:r>
            <a:r>
              <a:rPr lang="en-GB" dirty="0" err="1" smtClean="0"/>
              <a:t>MySource.c</a:t>
            </a:r>
            <a:r>
              <a:rPr lang="en-GB" dirty="0" smtClean="0"/>
              <a:t> doesn’t change</a:t>
            </a:r>
          </a:p>
          <a:p>
            <a:pPr lvl="1"/>
            <a:r>
              <a:rPr lang="en-GB" dirty="0" smtClean="0"/>
              <a:t>What rebuilds?</a:t>
            </a:r>
          </a:p>
          <a:p>
            <a:pPr lvl="1"/>
            <a:r>
              <a:rPr lang="en-GB" dirty="0" smtClean="0"/>
              <a:t>What do you want to rebuild?</a:t>
            </a:r>
          </a:p>
          <a:p>
            <a:pPr lvl="1"/>
            <a:r>
              <a:rPr lang="en-GB" dirty="0" smtClean="0"/>
              <a:t>(</a:t>
            </a:r>
            <a:r>
              <a:rPr lang="en-GB" i="1" dirty="0" smtClean="0"/>
              <a:t>Very</a:t>
            </a:r>
            <a:r>
              <a:rPr lang="en-GB" dirty="0" smtClean="0"/>
              <a:t> common for generated code)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Unchanging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 you change whitespace in MyHeader.xml</a:t>
            </a:r>
          </a:p>
          <a:p>
            <a:pPr lvl="1"/>
            <a:r>
              <a:rPr lang="en-GB" dirty="0" smtClean="0"/>
              <a:t>Using file hashes: </a:t>
            </a:r>
            <a:r>
              <a:rPr lang="en-GB" dirty="0" err="1" smtClean="0"/>
              <a:t>MyGen.hs</a:t>
            </a:r>
            <a:r>
              <a:rPr lang="en-GB" dirty="0" smtClean="0"/>
              <a:t> runs and nothing</a:t>
            </a:r>
          </a:p>
          <a:p>
            <a:pPr lvl="1"/>
            <a:r>
              <a:rPr lang="en-GB" dirty="0" smtClean="0"/>
              <a:t>Using </a:t>
            </a:r>
            <a:r>
              <a:rPr lang="en-GB" dirty="0" err="1" smtClean="0"/>
              <a:t>modtimes</a:t>
            </a:r>
            <a:r>
              <a:rPr lang="en-GB" dirty="0" smtClean="0"/>
              <a:t>: Stops if </a:t>
            </a:r>
            <a:r>
              <a:rPr lang="en-GB" dirty="0" err="1" smtClean="0"/>
              <a:t>MyGen.hs</a:t>
            </a:r>
            <a:r>
              <a:rPr lang="en-GB" dirty="0" smtClean="0"/>
              <a:t> checks for </a:t>
            </a:r>
            <a:r>
              <a:rPr lang="en-GB" dirty="0" err="1" smtClean="0"/>
              <a:t>Eq</a:t>
            </a:r>
            <a:r>
              <a:rPr lang="en-GB" dirty="0" smtClean="0"/>
              <a:t> first</a:t>
            </a:r>
          </a:p>
          <a:p>
            <a:endParaRPr lang="en-GB" dirty="0" smtClean="0"/>
          </a:p>
          <a:p>
            <a:r>
              <a:rPr lang="en-GB" dirty="0" smtClean="0"/>
              <a:t>Always build children before their parents</a:t>
            </a:r>
          </a:p>
          <a:p>
            <a:r>
              <a:rPr lang="en-GB" dirty="0" smtClean="0"/>
              <a:t>What if a child fails, but the parent changed to no longer require that child?</a:t>
            </a:r>
          </a:p>
          <a:p>
            <a:pPr lvl="1"/>
            <a:r>
              <a:rPr lang="en-GB" dirty="0" smtClean="0"/>
              <a:t>Must rebuild the parent and fail on demand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Unchanging consequences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Polymorphic dependencies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4528" y="2708920"/>
            <a:ext cx="842493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 smtClean="0"/>
              <a:t>"_build/run" &lt;.&gt; exe %&gt; \out -&gt; do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3200" dirty="0" smtClean="0"/>
              <a:t>    link &lt;- </a:t>
            </a:r>
            <a:r>
              <a:rPr lang="en-GB" sz="3200" dirty="0" err="1" smtClean="0"/>
              <a:t>fromMaybe</a:t>
            </a:r>
            <a:r>
              <a:rPr lang="en-GB" sz="3200" dirty="0" smtClean="0"/>
              <a:t> "" &lt;$&gt; </a:t>
            </a:r>
            <a:r>
              <a:rPr lang="en-GB" sz="3200" b="1" dirty="0" err="1" smtClean="0"/>
              <a:t>getEnv</a:t>
            </a:r>
            <a:r>
              <a:rPr lang="en-GB" sz="3200" dirty="0" smtClean="0"/>
              <a:t> "C_LINK_FLAGS"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 smtClean="0"/>
              <a:t>    </a:t>
            </a:r>
            <a:r>
              <a:rPr lang="en-GB" sz="3200" dirty="0" err="1" smtClean="0"/>
              <a:t>cs</a:t>
            </a:r>
            <a:r>
              <a:rPr lang="en-GB" sz="3200" dirty="0" smtClean="0"/>
              <a:t> &lt;- </a:t>
            </a:r>
            <a:r>
              <a:rPr lang="en-GB" sz="3200" b="1" dirty="0" err="1" smtClean="0"/>
              <a:t>getDirectoryFiles</a:t>
            </a:r>
            <a:r>
              <a:rPr lang="en-GB" sz="3200" b="1" dirty="0" smtClean="0"/>
              <a:t> </a:t>
            </a:r>
            <a:r>
              <a:rPr lang="en-GB" sz="3200" dirty="0" smtClean="0"/>
              <a:t>"" ["//*.c"]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 smtClean="0"/>
              <a:t>    let </a:t>
            </a:r>
            <a:r>
              <a:rPr lang="en-GB" sz="3200" dirty="0" err="1" smtClean="0"/>
              <a:t>os</a:t>
            </a:r>
            <a:r>
              <a:rPr lang="en-GB" sz="3200" dirty="0" smtClean="0"/>
              <a:t> = ["_build" &lt;/&gt; c -&lt;.&gt; "o" | c &lt;- </a:t>
            </a:r>
            <a:r>
              <a:rPr lang="en-GB" sz="3200" dirty="0" err="1" smtClean="0"/>
              <a:t>cs</a:t>
            </a:r>
            <a:r>
              <a:rPr lang="en-GB" sz="3200" dirty="0" smtClean="0"/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 smtClean="0"/>
              <a:t>    need </a:t>
            </a:r>
            <a:r>
              <a:rPr lang="en-GB" sz="3200" dirty="0" err="1" smtClean="0"/>
              <a:t>os</a:t>
            </a:r>
            <a:endParaRPr lang="en-GB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 smtClean="0"/>
              <a:t>    </a:t>
            </a:r>
            <a:r>
              <a:rPr lang="en-GB" sz="3200" dirty="0" err="1" smtClean="0"/>
              <a:t>cmd</a:t>
            </a:r>
            <a:r>
              <a:rPr lang="en-GB" sz="3200" dirty="0" smtClean="0"/>
              <a:t> "</a:t>
            </a:r>
            <a:r>
              <a:rPr lang="en-GB" sz="3200" dirty="0" err="1" smtClean="0"/>
              <a:t>gcc</a:t>
            </a:r>
            <a:r>
              <a:rPr lang="en-GB" sz="3200" dirty="0" smtClean="0"/>
              <a:t> -o" [out] link </a:t>
            </a:r>
            <a:r>
              <a:rPr lang="en-GB" sz="3200" dirty="0" err="1" smtClean="0"/>
              <a:t>os</a:t>
            </a:r>
            <a:r>
              <a:rPr lang="en-GB" sz="3200" dirty="0" smtClean="0"/>
              <a:t> 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604659"/>
          </a:xfrm>
        </p:spPr>
        <p:txBody>
          <a:bodyPr/>
          <a:lstStyle/>
          <a:p>
            <a:r>
              <a:rPr lang="en-GB" dirty="0" smtClean="0"/>
              <a:t>Can dependency track more than just files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Polymorphic dependencies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4528" y="2708920"/>
            <a:ext cx="8424936" cy="259228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sz="3200" dirty="0" smtClean="0"/>
              <a:t>type </a:t>
            </a:r>
            <a:r>
              <a:rPr lang="en-GB" sz="3200" dirty="0" err="1" smtClean="0"/>
              <a:t>ShakeValue</a:t>
            </a:r>
            <a:r>
              <a:rPr lang="en-GB" sz="3200" dirty="0" smtClean="0"/>
              <a:t> a = (Show a, </a:t>
            </a:r>
            <a:r>
              <a:rPr lang="en-GB" sz="3200" dirty="0" err="1" smtClean="0"/>
              <a:t>Typeable</a:t>
            </a:r>
            <a:r>
              <a:rPr lang="en-GB" sz="3200" dirty="0" smtClean="0"/>
              <a:t> a, </a:t>
            </a:r>
            <a:r>
              <a:rPr lang="en-GB" sz="3200" dirty="0" err="1" smtClean="0"/>
              <a:t>Eq</a:t>
            </a:r>
            <a:r>
              <a:rPr lang="en-GB" sz="3200" dirty="0" smtClean="0"/>
              <a:t> a,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3200" dirty="0" smtClean="0"/>
              <a:t>                                      </a:t>
            </a:r>
            <a:r>
              <a:rPr lang="en-GB" sz="3200" dirty="0" err="1" smtClean="0"/>
              <a:t>Hashable</a:t>
            </a:r>
            <a:r>
              <a:rPr lang="en-GB" sz="3200" dirty="0" smtClean="0"/>
              <a:t> a, Binary a, </a:t>
            </a:r>
            <a:r>
              <a:rPr lang="en-GB" sz="3200" dirty="0" err="1" smtClean="0"/>
              <a:t>NFData</a:t>
            </a:r>
            <a:r>
              <a:rPr lang="en-GB" sz="3200" dirty="0" smtClean="0"/>
              <a:t> a)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GB" sz="32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3200" dirty="0" smtClean="0"/>
              <a:t>class (</a:t>
            </a:r>
            <a:r>
              <a:rPr lang="en-GB" sz="3200" dirty="0" err="1" smtClean="0"/>
              <a:t>ShakeValue</a:t>
            </a:r>
            <a:r>
              <a:rPr lang="en-GB" sz="3200" dirty="0" smtClean="0"/>
              <a:t> k, </a:t>
            </a:r>
            <a:r>
              <a:rPr lang="en-GB" sz="3200" dirty="0" err="1" smtClean="0"/>
              <a:t>ShakeValue</a:t>
            </a:r>
            <a:r>
              <a:rPr lang="en-GB" sz="3200" dirty="0" smtClean="0"/>
              <a:t> v) =&gt; Rule k v where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3200" dirty="0" smtClean="0"/>
              <a:t>    </a:t>
            </a:r>
            <a:r>
              <a:rPr lang="en-GB" sz="3200" dirty="0" err="1" smtClean="0"/>
              <a:t>storedValue</a:t>
            </a:r>
            <a:r>
              <a:rPr lang="en-GB" sz="3200" dirty="0" smtClean="0"/>
              <a:t> :: k -&gt; IO (Maybe v)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604659"/>
          </a:xfrm>
        </p:spPr>
        <p:txBody>
          <a:bodyPr/>
          <a:lstStyle/>
          <a:p>
            <a:r>
              <a:rPr lang="en-GB" dirty="0" smtClean="0"/>
              <a:t>8 built in Rule instances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286593" y="1052736"/>
            <a:ext cx="6864763" cy="3384376"/>
          </a:xfrm>
          <a:prstGeom prst="wedgeRoundRectCallout">
            <a:avLst>
              <a:gd name="adj1" fmla="val -43967"/>
              <a:gd name="adj2" fmla="val 7874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Using Shake </a:t>
            </a:r>
            <a:r>
              <a:rPr lang="en-GB" sz="2800" dirty="0"/>
              <a:t>for our build system </a:t>
            </a:r>
            <a:r>
              <a:rPr lang="en-GB" sz="2800" dirty="0" smtClean="0"/>
              <a:t>has been a very </a:t>
            </a:r>
            <a:r>
              <a:rPr lang="en-GB" sz="2800" dirty="0"/>
              <a:t>good decision so far, we've been able to minimise the time spent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/>
              <a:t>with platform-dependent build systems and IDEs and get to write </a:t>
            </a:r>
            <a:r>
              <a:rPr lang="en-GB" sz="2800" dirty="0" smtClean="0"/>
              <a:t>Haskell</a:t>
            </a:r>
            <a:br>
              <a:rPr lang="en-GB" sz="2800" dirty="0" smtClean="0"/>
            </a:br>
            <a:r>
              <a:rPr lang="en-GB" sz="2800" dirty="0"/>
              <a:t>code instead ;)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6810" y="4869161"/>
            <a:ext cx="58090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Stefan </a:t>
            </a:r>
            <a:r>
              <a:rPr lang="en-GB" sz="2800" dirty="0" err="1" smtClean="0"/>
              <a:t>Kersten</a:t>
            </a:r>
            <a:r>
              <a:rPr lang="en-GB" sz="2800" dirty="0" smtClean="0"/>
              <a:t>, CTO </a:t>
            </a:r>
            <a:r>
              <a:rPr lang="en-GB" sz="2800" dirty="0" err="1" smtClean="0"/>
              <a:t>Samplecount</a:t>
            </a:r>
            <a:endParaRPr lang="en-GB" sz="2800" dirty="0" smtClean="0"/>
          </a:p>
          <a:p>
            <a:r>
              <a:rPr lang="en-GB" sz="2800" dirty="0" smtClean="0"/>
              <a:t>Cross-platform music stuff in C/Haskell</a:t>
            </a:r>
          </a:p>
          <a:p>
            <a:r>
              <a:rPr lang="en-GB" sz="2800" dirty="0" smtClean="0"/>
              <a:t>Using Shake for &gt; 2 years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066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Ready for primetime!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 smtClean="0"/>
              <a:t>Standard Chartered</a:t>
            </a:r>
            <a:r>
              <a:rPr lang="en-GB" dirty="0" smtClean="0"/>
              <a:t> have been using Shake since 2009, 1000’s of compiles per day.</a:t>
            </a:r>
          </a:p>
          <a:p>
            <a:r>
              <a:rPr lang="en-GB" b="1" dirty="0" err="1" smtClean="0"/>
              <a:t>factis</a:t>
            </a:r>
            <a:r>
              <a:rPr lang="en-GB" b="1" dirty="0" smtClean="0"/>
              <a:t> research GmbH</a:t>
            </a:r>
            <a:r>
              <a:rPr lang="en-GB" dirty="0" smtClean="0"/>
              <a:t> use Shake to compile their </a:t>
            </a:r>
            <a:r>
              <a:rPr lang="en-GB" dirty="0" err="1" smtClean="0"/>
              <a:t>Checkpad</a:t>
            </a:r>
            <a:r>
              <a:rPr lang="en-GB" dirty="0" smtClean="0"/>
              <a:t> MED application.</a:t>
            </a:r>
          </a:p>
          <a:p>
            <a:r>
              <a:rPr lang="en-GB" b="1" dirty="0" err="1" smtClean="0"/>
              <a:t>Samplecount</a:t>
            </a:r>
            <a:r>
              <a:rPr lang="en-GB" b="1" dirty="0" smtClean="0"/>
              <a:t> </a:t>
            </a:r>
            <a:r>
              <a:rPr lang="en-GB" dirty="0" smtClean="0"/>
              <a:t>have been using Shake since 2012, producing several open-source projects for working with Shake.</a:t>
            </a:r>
          </a:p>
          <a:p>
            <a:r>
              <a:rPr lang="en-GB" b="1" dirty="0" err="1" smtClean="0"/>
              <a:t>CovenantEyes</a:t>
            </a:r>
            <a:r>
              <a:rPr lang="en-GB" dirty="0" smtClean="0"/>
              <a:t> use Shake to build their Windows client.</a:t>
            </a:r>
          </a:p>
          <a:p>
            <a:r>
              <a:rPr lang="en-GB" b="1" dirty="0" smtClean="0"/>
              <a:t>Keystone Tower Systems</a:t>
            </a:r>
            <a:r>
              <a:rPr lang="en-GB" dirty="0" smtClean="0"/>
              <a:t> has a robotic welder with a Shake build system.</a:t>
            </a:r>
          </a:p>
          <a:p>
            <a:r>
              <a:rPr lang="en-GB" b="1" dirty="0" smtClean="0"/>
              <a:t>FP Complete</a:t>
            </a:r>
            <a:r>
              <a:rPr lang="en-GB" dirty="0" smtClean="0"/>
              <a:t> use Shake to build </a:t>
            </a:r>
            <a:r>
              <a:rPr lang="en-GB" dirty="0" err="1" smtClean="0"/>
              <a:t>Docker</a:t>
            </a:r>
            <a:r>
              <a:rPr lang="en-GB" dirty="0" smtClean="0"/>
              <a:t> images.</a:t>
            </a:r>
            <a:endParaRPr lang="en-GB" b="1" dirty="0" smtClean="0"/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68824" y="6165304"/>
            <a:ext cx="592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Don’t write a build system unless you have to!</a:t>
            </a:r>
            <a:endParaRPr lang="en-GB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Syntax, reasonable DSLs</a:t>
            </a:r>
            <a:endParaRPr lang="en-GB" dirty="0"/>
          </a:p>
          <a:p>
            <a:r>
              <a:rPr lang="en-GB" dirty="0" smtClean="0"/>
              <a:t>Some use of the type system (not heavy)</a:t>
            </a:r>
          </a:p>
          <a:p>
            <a:r>
              <a:rPr lang="en-GB" dirty="0" smtClean="0"/>
              <a:t>Abstraction, functions/modules/packages</a:t>
            </a:r>
          </a:p>
          <a:p>
            <a:r>
              <a:rPr lang="en-GB" dirty="0" smtClean="0"/>
              <a:t>Profiling the Haskell functions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Stealing from Haskell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7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HTML profile reports</a:t>
            </a:r>
          </a:p>
          <a:p>
            <a:r>
              <a:rPr lang="en-GB" dirty="0" smtClean="0"/>
              <a:t>Very multithreaded</a:t>
            </a:r>
          </a:p>
          <a:p>
            <a:r>
              <a:rPr lang="en-GB" dirty="0" smtClean="0"/>
              <a:t>Progress reporting</a:t>
            </a:r>
          </a:p>
          <a:p>
            <a:r>
              <a:rPr lang="en-GB" dirty="0" smtClean="0"/>
              <a:t>Reports of live files</a:t>
            </a:r>
          </a:p>
          <a:p>
            <a:r>
              <a:rPr lang="en-GB" dirty="0" smtClean="0"/>
              <a:t>Lint reports</a:t>
            </a:r>
          </a:p>
          <a:p>
            <a:r>
              <a:rPr lang="en-GB" dirty="0" smtClean="0"/>
              <a:t>…</a:t>
            </a:r>
          </a:p>
          <a:p>
            <a:endParaRPr lang="en-GB" dirty="0" smtClean="0"/>
          </a:p>
        </p:txBody>
      </p:sp>
      <p:pic>
        <p:nvPicPr>
          <p:cNvPr id="7170" name="Picture 2" descr="https://github.com/ndmitchell/shake/raw/master/docs/shake-prog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35" y="4871616"/>
            <a:ext cx="5694633" cy="71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-27384"/>
            <a:ext cx="99060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Extra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1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Why is Shake fast?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does fast even mean?</a:t>
            </a:r>
          </a:p>
          <a:p>
            <a:pPr lvl="1"/>
            <a:r>
              <a:rPr lang="en-GB" dirty="0" smtClean="0"/>
              <a:t>Everything changed? Rebuild from scratch.</a:t>
            </a:r>
          </a:p>
          <a:p>
            <a:pPr lvl="1"/>
            <a:r>
              <a:rPr lang="en-GB" dirty="0" smtClean="0"/>
              <a:t>Nothing changed? Rebuild nothing.</a:t>
            </a:r>
          </a:p>
          <a:p>
            <a:r>
              <a:rPr lang="en-GB" dirty="0" smtClean="0"/>
              <a:t>In practice, a blend, but optimise both extremes and you win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Fast when everything changes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709115"/>
          </a:xfrm>
        </p:spPr>
        <p:txBody>
          <a:bodyPr>
            <a:normAutofit/>
          </a:bodyPr>
          <a:lstStyle/>
          <a:p>
            <a:r>
              <a:rPr lang="en-GB" dirty="0" smtClean="0"/>
              <a:t>If everything changes, rule dominate (you hope)</a:t>
            </a:r>
          </a:p>
          <a:p>
            <a:r>
              <a:rPr lang="en-GB" dirty="0" smtClean="0"/>
              <a:t>One rule: Start things </a:t>
            </a:r>
            <a:r>
              <a:rPr lang="en-GB" i="1" dirty="0" smtClean="0"/>
              <a:t>as soon as you can</a:t>
            </a:r>
            <a:endParaRPr lang="en-GB" dirty="0" smtClean="0"/>
          </a:p>
          <a:p>
            <a:pPr lvl="1"/>
            <a:r>
              <a:rPr lang="en-GB" dirty="0" smtClean="0"/>
              <a:t>Dependencies should be fine grained</a:t>
            </a:r>
          </a:p>
          <a:p>
            <a:pPr lvl="1"/>
            <a:r>
              <a:rPr lang="en-GB" dirty="0" smtClean="0"/>
              <a:t>Start spawning before checking everything</a:t>
            </a:r>
          </a:p>
          <a:p>
            <a:pPr lvl="1"/>
            <a:r>
              <a:rPr lang="en-GB" dirty="0" smtClean="0"/>
              <a:t>Make use of multiple cores</a:t>
            </a:r>
          </a:p>
          <a:p>
            <a:pPr lvl="1"/>
            <a:r>
              <a:rPr lang="en-GB" dirty="0" smtClean="0"/>
              <a:t>Randomise the order of dependencies (~15% faster)</a:t>
            </a:r>
          </a:p>
          <a:p>
            <a:endParaRPr lang="en-GB" sz="1600" dirty="0" smtClean="0"/>
          </a:p>
          <a:p>
            <a:r>
              <a:rPr lang="en-GB" dirty="0" smtClean="0"/>
              <a:t>Expressive dependencies, Continuation monad, cheap threads, immutable values (easy in Haskell)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808984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404" y="2130430"/>
            <a:ext cx="8420100" cy="1470025"/>
          </a:xfrm>
        </p:spPr>
        <p:txBody>
          <a:bodyPr/>
          <a:lstStyle/>
          <a:p>
            <a:r>
              <a:rPr lang="en-GB" dirty="0" smtClean="0"/>
              <a:t>Build ‘n’ Integrate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96816" y="384188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shake</a:t>
            </a:r>
            <a:endParaRPr lang="en-GB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5268" y="384188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bake</a:t>
            </a:r>
            <a:endParaRPr lang="en-GB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48070" y="3284984"/>
            <a:ext cx="8136904" cy="504056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In Haskell</a:t>
            </a:r>
            <a:endParaRPr lang="en-GB" sz="2800" dirty="0"/>
          </a:p>
        </p:txBody>
      </p:sp>
      <p:sp>
        <p:nvSpPr>
          <p:cNvPr id="11" name="Rounded Rectangle 10"/>
          <p:cNvSpPr/>
          <p:nvPr/>
        </p:nvSpPr>
        <p:spPr>
          <a:xfrm rot="20133641">
            <a:off x="622370" y="990618"/>
            <a:ext cx="1944216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Ant</a:t>
            </a:r>
            <a:endParaRPr lang="en-GB" sz="3600" dirty="0"/>
          </a:p>
        </p:txBody>
      </p:sp>
      <p:sp>
        <p:nvSpPr>
          <p:cNvPr id="12" name="Rounded Rectangle 11"/>
          <p:cNvSpPr/>
          <p:nvPr/>
        </p:nvSpPr>
        <p:spPr>
          <a:xfrm rot="576418">
            <a:off x="894997" y="2578072"/>
            <a:ext cx="1944216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 smtClean="0"/>
              <a:t>SCons</a:t>
            </a:r>
            <a:endParaRPr lang="en-GB" sz="3600" dirty="0"/>
          </a:p>
        </p:txBody>
      </p:sp>
      <p:sp>
        <p:nvSpPr>
          <p:cNvPr id="13" name="Rounded Rectangle 12"/>
          <p:cNvSpPr/>
          <p:nvPr/>
        </p:nvSpPr>
        <p:spPr>
          <a:xfrm rot="20943329">
            <a:off x="406346" y="3895047"/>
            <a:ext cx="1944216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 smtClean="0"/>
              <a:t>Waf</a:t>
            </a:r>
            <a:endParaRPr lang="en-GB" sz="3600" dirty="0"/>
          </a:p>
        </p:txBody>
      </p:sp>
      <p:sp>
        <p:nvSpPr>
          <p:cNvPr id="14" name="Rounded Rectangle 13"/>
          <p:cNvSpPr/>
          <p:nvPr/>
        </p:nvSpPr>
        <p:spPr>
          <a:xfrm rot="1493674">
            <a:off x="2349939" y="4596844"/>
            <a:ext cx="1944216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Ninja</a:t>
            </a:r>
            <a:endParaRPr lang="en-GB" sz="3600" dirty="0"/>
          </a:p>
        </p:txBody>
      </p:sp>
      <p:sp>
        <p:nvSpPr>
          <p:cNvPr id="15" name="Rounded Rectangle 14"/>
          <p:cNvSpPr/>
          <p:nvPr/>
        </p:nvSpPr>
        <p:spPr>
          <a:xfrm rot="1421105">
            <a:off x="2638595" y="1484646"/>
            <a:ext cx="1944216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Make</a:t>
            </a:r>
            <a:endParaRPr lang="en-GB" sz="3600" dirty="0"/>
          </a:p>
        </p:txBody>
      </p:sp>
      <p:sp>
        <p:nvSpPr>
          <p:cNvPr id="16" name="Rounded Rectangle 15"/>
          <p:cNvSpPr/>
          <p:nvPr/>
        </p:nvSpPr>
        <p:spPr>
          <a:xfrm>
            <a:off x="920552" y="5517232"/>
            <a:ext cx="1944216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 smtClean="0"/>
              <a:t>CMake</a:t>
            </a:r>
            <a:endParaRPr lang="en-GB" sz="3600" dirty="0"/>
          </a:p>
        </p:txBody>
      </p:sp>
      <p:sp>
        <p:nvSpPr>
          <p:cNvPr id="17" name="Rounded Rectangle 16"/>
          <p:cNvSpPr/>
          <p:nvPr/>
        </p:nvSpPr>
        <p:spPr>
          <a:xfrm rot="20090106">
            <a:off x="5013833" y="999881"/>
            <a:ext cx="1944216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Travis</a:t>
            </a:r>
            <a:endParaRPr lang="en-GB" sz="3600" dirty="0"/>
          </a:p>
        </p:txBody>
      </p:sp>
      <p:sp>
        <p:nvSpPr>
          <p:cNvPr id="18" name="Rounded Rectangle 17"/>
          <p:cNvSpPr/>
          <p:nvPr/>
        </p:nvSpPr>
        <p:spPr>
          <a:xfrm rot="1421105">
            <a:off x="7680044" y="2925081"/>
            <a:ext cx="1944216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Jenkins</a:t>
            </a:r>
          </a:p>
        </p:txBody>
      </p:sp>
      <p:sp>
        <p:nvSpPr>
          <p:cNvPr id="19" name="Rounded Rectangle 18"/>
          <p:cNvSpPr/>
          <p:nvPr/>
        </p:nvSpPr>
        <p:spPr>
          <a:xfrm rot="21402515">
            <a:off x="7060299" y="4132290"/>
            <a:ext cx="1944216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Hudson</a:t>
            </a:r>
          </a:p>
        </p:txBody>
      </p:sp>
      <p:sp>
        <p:nvSpPr>
          <p:cNvPr id="20" name="Rounded Rectangle 19"/>
          <p:cNvSpPr/>
          <p:nvPr/>
        </p:nvSpPr>
        <p:spPr>
          <a:xfrm rot="20557071">
            <a:off x="6481059" y="5445086"/>
            <a:ext cx="1944216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 smtClean="0"/>
              <a:t>Buildbot</a:t>
            </a:r>
            <a:endParaRPr lang="en-GB" sz="3600" dirty="0" smtClean="0"/>
          </a:p>
        </p:txBody>
      </p:sp>
      <p:sp>
        <p:nvSpPr>
          <p:cNvPr id="21" name="Rounded Rectangle 20"/>
          <p:cNvSpPr/>
          <p:nvPr/>
        </p:nvSpPr>
        <p:spPr>
          <a:xfrm rot="21142637">
            <a:off x="7390097" y="1287913"/>
            <a:ext cx="1944216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err="1" smtClean="0"/>
              <a:t>TeamCity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993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Fast when nothing changes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709115"/>
          </a:xfrm>
        </p:spPr>
        <p:txBody>
          <a:bodyPr>
            <a:normAutofit/>
          </a:bodyPr>
          <a:lstStyle/>
          <a:p>
            <a:r>
              <a:rPr lang="en-GB" dirty="0" smtClean="0"/>
              <a:t>Don’t run users rules if you can avoid it</a:t>
            </a:r>
          </a:p>
          <a:p>
            <a:r>
              <a:rPr lang="en-GB" dirty="0" smtClean="0"/>
              <a:t>Shake records a </a:t>
            </a:r>
            <a:r>
              <a:rPr lang="en-GB" i="1" dirty="0" smtClean="0"/>
              <a:t>journal</a:t>
            </a:r>
            <a:r>
              <a:rPr lang="en-GB" dirty="0" smtClean="0"/>
              <a:t>, [(k, v, …)]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Avoid lots of locking/parallelism</a:t>
            </a:r>
          </a:p>
          <a:p>
            <a:pPr lvl="1"/>
            <a:r>
              <a:rPr lang="en-GB" dirty="0" smtClean="0"/>
              <a:t>Take a lock, check </a:t>
            </a:r>
            <a:r>
              <a:rPr lang="en-GB" dirty="0" err="1" smtClean="0"/>
              <a:t>storedValue</a:t>
            </a:r>
            <a:r>
              <a:rPr lang="en-GB" dirty="0" smtClean="0"/>
              <a:t> a lot</a:t>
            </a:r>
          </a:p>
          <a:p>
            <a:r>
              <a:rPr lang="en-GB" dirty="0" smtClean="0"/>
              <a:t>Binary serialisation is a bottleneck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4528" y="2996952"/>
            <a:ext cx="8424936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sz="3200" dirty="0" smtClean="0"/>
              <a:t>unchanged journal = flip </a:t>
            </a:r>
            <a:r>
              <a:rPr lang="en-GB" sz="3200" dirty="0" err="1" smtClean="0"/>
              <a:t>allM</a:t>
            </a:r>
            <a:r>
              <a:rPr lang="en-GB" sz="3200" dirty="0" smtClean="0"/>
              <a:t> journal $ \(</a:t>
            </a:r>
            <a:r>
              <a:rPr lang="en-GB" sz="3200" dirty="0" err="1" smtClean="0"/>
              <a:t>k,v</a:t>
            </a:r>
            <a:r>
              <a:rPr lang="en-GB" sz="3200" dirty="0" smtClean="0"/>
              <a:t>) -&gt;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3200" dirty="0" smtClean="0"/>
              <a:t>    (== Just v) &lt;$&gt; </a:t>
            </a:r>
            <a:r>
              <a:rPr lang="en-GB" sz="3200" dirty="0" err="1" smtClean="0"/>
              <a:t>storedValue</a:t>
            </a:r>
            <a:r>
              <a:rPr lang="en-GB" sz="3200" dirty="0" smtClean="0"/>
              <a:t> 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Shake Questions?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4488" y="1600205"/>
            <a:ext cx="8640960" cy="9646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/>
              <a:t>Expressive,  Robust,    Fast</a:t>
            </a:r>
            <a:endParaRPr lang="en-GB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848544" y="3429000"/>
            <a:ext cx="20097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Haskell EDSL</a:t>
            </a:r>
          </a:p>
          <a:p>
            <a:pPr algn="ctr"/>
            <a:r>
              <a:rPr lang="en-GB" sz="2800" dirty="0" smtClean="0"/>
              <a:t>Monadic</a:t>
            </a:r>
          </a:p>
          <a:p>
            <a:pPr algn="ctr"/>
            <a:r>
              <a:rPr lang="en-GB" sz="2800" dirty="0" smtClean="0"/>
              <a:t>Polymorphic</a:t>
            </a:r>
          </a:p>
          <a:p>
            <a:pPr algn="ctr"/>
            <a:r>
              <a:rPr lang="en-GB" sz="2800" dirty="0" smtClean="0"/>
              <a:t>Unchanging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042323" y="3429000"/>
            <a:ext cx="22788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1000’s of tests</a:t>
            </a:r>
          </a:p>
          <a:p>
            <a:pPr algn="ctr"/>
            <a:r>
              <a:rPr lang="en-GB" sz="2800" dirty="0" smtClean="0"/>
              <a:t>100’s of users</a:t>
            </a:r>
          </a:p>
          <a:p>
            <a:pPr algn="ctr"/>
            <a:r>
              <a:rPr lang="en-GB" sz="2800" dirty="0" smtClean="0"/>
              <a:t>Heavily used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969224" y="3429000"/>
            <a:ext cx="1819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Faster than</a:t>
            </a:r>
          </a:p>
          <a:p>
            <a:pPr algn="ctr"/>
            <a:r>
              <a:rPr lang="en-GB" sz="2800" dirty="0" smtClean="0"/>
              <a:t>Ninja to</a:t>
            </a:r>
          </a:p>
          <a:p>
            <a:pPr algn="ctr"/>
            <a:r>
              <a:rPr lang="en-GB" sz="2800" dirty="0" smtClean="0"/>
              <a:t>build Ninja</a:t>
            </a:r>
            <a:endParaRPr lang="en-GB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Bake Continuous Integration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lot less applicable and mature than Shake</a:t>
            </a:r>
          </a:p>
          <a:p>
            <a:pPr lvl="1"/>
            <a:r>
              <a:rPr lang="en-GB" dirty="0" smtClean="0"/>
              <a:t>Not suitable for everyone</a:t>
            </a:r>
          </a:p>
          <a:p>
            <a:pPr lvl="1"/>
            <a:r>
              <a:rPr lang="en-GB" dirty="0" smtClean="0"/>
              <a:t>And those who it is suitable for might find it sucks</a:t>
            </a:r>
          </a:p>
          <a:p>
            <a:pPr lvl="1"/>
            <a:r>
              <a:rPr lang="en-GB" dirty="0" smtClean="0"/>
              <a:t>But already used in production at 3 or 4 places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 rot="20171632">
            <a:off x="2670856" y="4576389"/>
            <a:ext cx="4124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>
                <a:ln w="19050">
                  <a:solidFill>
                    <a:schemeClr val="accent2"/>
                  </a:solidFill>
                </a:ln>
                <a:noFill/>
              </a:rPr>
              <a:t>DISCLAIMER</a:t>
            </a:r>
            <a:endParaRPr lang="en-GB" sz="6000" b="1" dirty="0">
              <a:ln w="19050">
                <a:solidFill>
                  <a:schemeClr val="accent2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Continuous integration – Travis, Jenkins…</a:t>
            </a:r>
          </a:p>
          <a:p>
            <a:r>
              <a:rPr lang="en-GB" dirty="0" smtClean="0"/>
              <a:t>Designed for teams which are:</a:t>
            </a:r>
          </a:p>
          <a:p>
            <a:pPr lvl="1"/>
            <a:r>
              <a:rPr lang="en-GB" dirty="0" smtClean="0"/>
              <a:t>Large: ~5-50 people</a:t>
            </a:r>
          </a:p>
          <a:p>
            <a:pPr lvl="1"/>
            <a:r>
              <a:rPr lang="en-GB" dirty="0" smtClean="0"/>
              <a:t>Semi-trusted: Not always advance code review</a:t>
            </a:r>
          </a:p>
          <a:p>
            <a:pPr lvl="1"/>
            <a:r>
              <a:rPr lang="en-GB" dirty="0" smtClean="0"/>
              <a:t>Productive: Writing lots of code</a:t>
            </a:r>
          </a:p>
          <a:p>
            <a:r>
              <a:rPr lang="en-GB" dirty="0" smtClean="0"/>
              <a:t>Never break the build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 smtClean="0">
                <a:solidFill>
                  <a:schemeClr val="accent1"/>
                </a:solidFill>
              </a:rPr>
              <a:t>https://github.com/ndmitchell/bake</a:t>
            </a:r>
            <a:endParaRPr lang="en-GB" u="sng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http://icongal.com/gallery/image/39534/alarm_warning_robbery_sir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303" y="4581128"/>
            <a:ext cx="163818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&quot;No&quot; Symbol 5"/>
          <p:cNvSpPr/>
          <p:nvPr/>
        </p:nvSpPr>
        <p:spPr>
          <a:xfrm>
            <a:off x="7215308" y="4149448"/>
            <a:ext cx="2574173" cy="2375896"/>
          </a:xfrm>
          <a:prstGeom prst="noSmoking">
            <a:avLst>
              <a:gd name="adj" fmla="val 40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Bake for Managers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2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sz="1800" dirty="0" smtClean="0"/>
          </a:p>
          <a:p>
            <a:r>
              <a:rPr lang="en-GB" dirty="0" smtClean="0"/>
              <a:t>Master branch </a:t>
            </a:r>
            <a:r>
              <a:rPr lang="en-GB" i="1" dirty="0" smtClean="0"/>
              <a:t>always</a:t>
            </a:r>
            <a:r>
              <a:rPr lang="en-GB" dirty="0" smtClean="0"/>
              <a:t> works perfectly</a:t>
            </a:r>
          </a:p>
          <a:p>
            <a:r>
              <a:rPr lang="en-GB" dirty="0" smtClean="0"/>
              <a:t>When code is ready, tell Bake</a:t>
            </a:r>
          </a:p>
          <a:p>
            <a:r>
              <a:rPr lang="en-GB" dirty="0" smtClean="0"/>
              <a:t>Bake compiles it, runs the tests, merges it</a:t>
            </a:r>
          </a:p>
          <a:p>
            <a:r>
              <a:rPr lang="en-GB" dirty="0" smtClean="0"/>
              <a:t>Bad code is rejected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32653" y="1772816"/>
            <a:ext cx="2340260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65035" y="1772816"/>
            <a:ext cx="2340260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neil</a:t>
            </a:r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4172914" y="2024844"/>
            <a:ext cx="1092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4406940" y="2852936"/>
            <a:ext cx="858095" cy="64807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6" idx="2"/>
            <a:endCxn id="11" idx="1"/>
          </p:cNvCxnSpPr>
          <p:nvPr/>
        </p:nvCxnSpPr>
        <p:spPr>
          <a:xfrm>
            <a:off x="3002784" y="2276872"/>
            <a:ext cx="1529822" cy="670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7"/>
            <a:endCxn id="7" idx="2"/>
          </p:cNvCxnSpPr>
          <p:nvPr/>
        </p:nvCxnSpPr>
        <p:spPr>
          <a:xfrm flipV="1">
            <a:off x="5139369" y="2276872"/>
            <a:ext cx="1295796" cy="670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Bake for Developers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3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50 patches are promoted per day</a:t>
            </a:r>
          </a:p>
          <a:p>
            <a:r>
              <a:rPr lang="en-GB" dirty="0" smtClean="0"/>
              <a:t>Compile &amp; test = 10 hours (multithreaded)</a:t>
            </a:r>
          </a:p>
          <a:p>
            <a:r>
              <a:rPr lang="en-GB" dirty="0" smtClean="0"/>
              <a:t>20+ servers testing is infeasible</a:t>
            </a:r>
          </a:p>
          <a:p>
            <a:pPr lvl="1"/>
            <a:r>
              <a:rPr lang="en-GB" dirty="0" smtClean="0"/>
              <a:t>2 might be reasonable, Windows &amp; Linux</a:t>
            </a:r>
          </a:p>
          <a:p>
            <a:endParaRPr lang="en-GB" dirty="0"/>
          </a:p>
          <a:p>
            <a:r>
              <a:rPr lang="en-GB" dirty="0" smtClean="0"/>
              <a:t>Bake’s solution</a:t>
            </a:r>
          </a:p>
          <a:p>
            <a:pPr lvl="1"/>
            <a:r>
              <a:rPr lang="en-GB" dirty="0" smtClean="0"/>
              <a:t>Assume if p1+p2 pass the tests, that’s fine</a:t>
            </a:r>
          </a:p>
          <a:p>
            <a:pPr lvl="1"/>
            <a:r>
              <a:rPr lang="en-GB" dirty="0" smtClean="0"/>
              <a:t>If a test fails, then identify whether p1 or p2 fails</a:t>
            </a:r>
          </a:p>
          <a:p>
            <a:endParaRPr lang="en-GB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Not enough time in the 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2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06" y="548680"/>
            <a:ext cx="5304589" cy="599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00" y="1772816"/>
            <a:ext cx="8915400" cy="4421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Action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Compile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bake $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ovenGit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repo </a:t>
            </a:r>
            <a:r>
              <a:rPr lang="en-GB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"master"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Nothing $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ovenTest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Compile,Test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exec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defaultOven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exec Compile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run $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"shake"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exec Test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after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Compile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 run $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"test"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Configure in Haskell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1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17667" y="836712"/>
            <a:ext cx="2730303" cy="10081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Users</a:t>
            </a:r>
            <a:endParaRPr lang="en-GB" sz="3600" dirty="0"/>
          </a:p>
        </p:txBody>
      </p:sp>
      <p:sp>
        <p:nvSpPr>
          <p:cNvPr id="6" name="Oval 5"/>
          <p:cNvSpPr/>
          <p:nvPr/>
        </p:nvSpPr>
        <p:spPr>
          <a:xfrm>
            <a:off x="1217667" y="3356992"/>
            <a:ext cx="2730303" cy="10081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Client(s)</a:t>
            </a:r>
            <a:endParaRPr lang="en-GB" sz="3600" dirty="0"/>
          </a:p>
        </p:txBody>
      </p:sp>
      <p:sp>
        <p:nvSpPr>
          <p:cNvPr id="7" name="Oval 6"/>
          <p:cNvSpPr/>
          <p:nvPr/>
        </p:nvSpPr>
        <p:spPr>
          <a:xfrm>
            <a:off x="4533752" y="2201245"/>
            <a:ext cx="2730303" cy="10081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Server *</a:t>
            </a:r>
            <a:endParaRPr lang="en-GB" sz="3600" dirty="0"/>
          </a:p>
        </p:txBody>
      </p:sp>
      <p:cxnSp>
        <p:nvCxnSpPr>
          <p:cNvPr id="10" name="Straight Arrow Connector 9"/>
          <p:cNvCxnSpPr>
            <a:stCxn id="5" idx="6"/>
            <a:endCxn id="7" idx="0"/>
          </p:cNvCxnSpPr>
          <p:nvPr/>
        </p:nvCxnSpPr>
        <p:spPr>
          <a:xfrm>
            <a:off x="3947970" y="1340769"/>
            <a:ext cx="1950934" cy="86047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>
            <a:off x="3548127" y="1697190"/>
            <a:ext cx="1385469" cy="6516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  <a:endCxn id="7" idx="3"/>
          </p:cNvCxnSpPr>
          <p:nvPr/>
        </p:nvCxnSpPr>
        <p:spPr>
          <a:xfrm flipV="1">
            <a:off x="3548127" y="3061723"/>
            <a:ext cx="1385469" cy="4429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7" idx="4"/>
          </p:cNvCxnSpPr>
          <p:nvPr/>
        </p:nvCxnSpPr>
        <p:spPr>
          <a:xfrm flipV="1">
            <a:off x="3947970" y="3209358"/>
            <a:ext cx="1950934" cy="6516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8498" y="4725144"/>
            <a:ext cx="1370628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Prepare</a:t>
            </a:r>
            <a:endParaRPr lang="en-GB" sz="2400" dirty="0"/>
          </a:p>
        </p:txBody>
      </p:sp>
      <p:sp>
        <p:nvSpPr>
          <p:cNvPr id="25" name="Rectangle 24"/>
          <p:cNvSpPr/>
          <p:nvPr/>
        </p:nvSpPr>
        <p:spPr>
          <a:xfrm>
            <a:off x="3152966" y="4725144"/>
            <a:ext cx="1370628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Run</a:t>
            </a:r>
            <a:endParaRPr lang="en-GB" sz="2400" dirty="0"/>
          </a:p>
        </p:txBody>
      </p:sp>
      <p:sp>
        <p:nvSpPr>
          <p:cNvPr id="26" name="Rectangle 25"/>
          <p:cNvSpPr/>
          <p:nvPr/>
        </p:nvSpPr>
        <p:spPr>
          <a:xfrm>
            <a:off x="7761313" y="1745955"/>
            <a:ext cx="1370628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Query</a:t>
            </a:r>
            <a:endParaRPr lang="en-GB" sz="2400" dirty="0"/>
          </a:p>
        </p:txBody>
      </p:sp>
      <p:sp>
        <p:nvSpPr>
          <p:cNvPr id="27" name="Rectangle 26"/>
          <p:cNvSpPr/>
          <p:nvPr/>
        </p:nvSpPr>
        <p:spPr>
          <a:xfrm>
            <a:off x="7761311" y="3110488"/>
            <a:ext cx="1370628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Merge</a:t>
            </a:r>
            <a:endParaRPr lang="en-GB" sz="2400" dirty="0"/>
          </a:p>
        </p:txBody>
      </p:sp>
      <p:cxnSp>
        <p:nvCxnSpPr>
          <p:cNvPr id="29" name="Straight Arrow Connector 28"/>
          <p:cNvCxnSpPr>
            <a:stCxn id="6" idx="3"/>
            <a:endCxn id="22" idx="0"/>
          </p:cNvCxnSpPr>
          <p:nvPr/>
        </p:nvCxnSpPr>
        <p:spPr>
          <a:xfrm flipH="1">
            <a:off x="1113812" y="4217470"/>
            <a:ext cx="503698" cy="50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6" idx="5"/>
            <a:endCxn id="25" idx="0"/>
          </p:cNvCxnSpPr>
          <p:nvPr/>
        </p:nvCxnSpPr>
        <p:spPr>
          <a:xfrm>
            <a:off x="3548127" y="4217470"/>
            <a:ext cx="290154" cy="50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0" name="Straight Arrow Connector 39"/>
          <p:cNvCxnSpPr>
            <a:stCxn id="7" idx="7"/>
            <a:endCxn id="26" idx="1"/>
          </p:cNvCxnSpPr>
          <p:nvPr/>
        </p:nvCxnSpPr>
        <p:spPr>
          <a:xfrm flipV="1">
            <a:off x="6864212" y="2033988"/>
            <a:ext cx="897100" cy="314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7" idx="5"/>
            <a:endCxn id="27" idx="1"/>
          </p:cNvCxnSpPr>
          <p:nvPr/>
        </p:nvCxnSpPr>
        <p:spPr>
          <a:xfrm>
            <a:off x="6864213" y="3061722"/>
            <a:ext cx="897099" cy="33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613317" y="4952216"/>
            <a:ext cx="81945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13317" y="5307305"/>
            <a:ext cx="81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7394549" y="4725145"/>
            <a:ext cx="841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HTTP</a:t>
            </a:r>
            <a:endParaRPr lang="en-GB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7391377" y="5085185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Command line</a:t>
            </a:r>
            <a:endParaRPr lang="en-GB" sz="2400" dirty="0"/>
          </a:p>
        </p:txBody>
      </p:sp>
      <p:sp>
        <p:nvSpPr>
          <p:cNvPr id="56" name="TextBox 55"/>
          <p:cNvSpPr txBox="1"/>
          <p:nvPr/>
        </p:nvSpPr>
        <p:spPr>
          <a:xfrm rot="1540096">
            <a:off x="4344348" y="1356861"/>
            <a:ext cx="1314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Dashboard</a:t>
            </a:r>
            <a:endParaRPr lang="en-GB" sz="2000" dirty="0"/>
          </a:p>
        </p:txBody>
      </p:sp>
      <p:sp>
        <p:nvSpPr>
          <p:cNvPr id="57" name="TextBox 56"/>
          <p:cNvSpPr txBox="1"/>
          <p:nvPr/>
        </p:nvSpPr>
        <p:spPr>
          <a:xfrm rot="1540096">
            <a:off x="3505478" y="1971857"/>
            <a:ext cx="1089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Promote</a:t>
            </a:r>
            <a:endParaRPr lang="en-GB" sz="2000" dirty="0"/>
          </a:p>
        </p:txBody>
      </p:sp>
      <p:sp>
        <p:nvSpPr>
          <p:cNvPr id="58" name="TextBox 57"/>
          <p:cNvSpPr txBox="1"/>
          <p:nvPr/>
        </p:nvSpPr>
        <p:spPr>
          <a:xfrm rot="20430171">
            <a:off x="3535391" y="2929109"/>
            <a:ext cx="1030090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2000" dirty="0" smtClean="0"/>
              <a:t>Request</a:t>
            </a:r>
            <a:endParaRPr lang="en-GB" sz="2000" dirty="0"/>
          </a:p>
        </p:txBody>
      </p:sp>
      <p:sp>
        <p:nvSpPr>
          <p:cNvPr id="59" name="TextBox 58"/>
          <p:cNvSpPr txBox="1"/>
          <p:nvPr/>
        </p:nvSpPr>
        <p:spPr>
          <a:xfrm rot="20430171">
            <a:off x="4427408" y="3615908"/>
            <a:ext cx="75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Reply</a:t>
            </a:r>
            <a:endParaRPr lang="en-GB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780219" y="4405105"/>
            <a:ext cx="217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*      Clever stuff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3704861" y="6165304"/>
            <a:ext cx="2873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90% </a:t>
            </a:r>
            <a:r>
              <a:rPr lang="en-GB" sz="2800" dirty="0" smtClean="0"/>
              <a:t>string passing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302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 txBox="1">
            <a:spLocks/>
          </p:cNvSpPr>
          <p:nvPr/>
        </p:nvSpPr>
        <p:spPr>
          <a:xfrm>
            <a:off x="495300" y="1772816"/>
            <a:ext cx="8915400" cy="4421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Stringy s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Stringy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stringyTo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stringyFrom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stringyPretty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GB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stringyTo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stringyFrom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id</a:t>
            </a: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stringyFrom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stringyTo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id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Stringy s 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Stringy 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String passing the Haskell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8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Shake build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600205"/>
            <a:ext cx="8640960" cy="9646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/>
              <a:t>Expressive,  Robust,    Fast</a:t>
            </a:r>
            <a:endParaRPr lang="en-GB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848544" y="3429000"/>
            <a:ext cx="20097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Haskell EDSL</a:t>
            </a:r>
          </a:p>
          <a:p>
            <a:pPr algn="ctr"/>
            <a:r>
              <a:rPr lang="en-GB" sz="2800" dirty="0" smtClean="0"/>
              <a:t>Monadic</a:t>
            </a:r>
          </a:p>
          <a:p>
            <a:pPr algn="ctr"/>
            <a:r>
              <a:rPr lang="en-GB" sz="2800" dirty="0" smtClean="0"/>
              <a:t>Polymorphic</a:t>
            </a:r>
          </a:p>
          <a:p>
            <a:pPr algn="ctr"/>
            <a:r>
              <a:rPr lang="en-GB" sz="2800" dirty="0" smtClean="0"/>
              <a:t>Unchanging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42323" y="3429000"/>
            <a:ext cx="22788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1000’s of tests</a:t>
            </a:r>
          </a:p>
          <a:p>
            <a:pPr algn="ctr"/>
            <a:r>
              <a:rPr lang="en-GB" sz="2800" dirty="0" smtClean="0"/>
              <a:t>100’s of users</a:t>
            </a:r>
          </a:p>
          <a:p>
            <a:pPr algn="ctr"/>
            <a:r>
              <a:rPr lang="en-GB" sz="2800" dirty="0" smtClean="0"/>
              <a:t>Heavily used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69224" y="3429000"/>
            <a:ext cx="1819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Faster than</a:t>
            </a:r>
          </a:p>
          <a:p>
            <a:pPr algn="ctr"/>
            <a:r>
              <a:rPr lang="en-GB" sz="2800" dirty="0" smtClean="0"/>
              <a:t>Ninja to</a:t>
            </a:r>
          </a:p>
          <a:p>
            <a:pPr algn="ctr"/>
            <a:r>
              <a:rPr lang="en-GB" sz="2800" dirty="0" smtClean="0"/>
              <a:t>build Ninja</a:t>
            </a:r>
            <a:endParaRPr lang="en-GB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Parameterisable</a:t>
            </a:r>
            <a:r>
              <a:rPr lang="en-GB" dirty="0" smtClean="0"/>
              <a:t> and configurable</a:t>
            </a:r>
          </a:p>
          <a:p>
            <a:pPr lvl="1"/>
            <a:r>
              <a:rPr lang="en-GB" dirty="0" smtClean="0"/>
              <a:t>Parameterised over version control</a:t>
            </a:r>
          </a:p>
          <a:p>
            <a:pPr lvl="1"/>
            <a:r>
              <a:rPr lang="en-GB" dirty="0" smtClean="0"/>
              <a:t>Parameterised over tests</a:t>
            </a:r>
          </a:p>
          <a:p>
            <a:r>
              <a:rPr lang="en-GB" dirty="0" smtClean="0"/>
              <a:t>Use types to safely pass different strings</a:t>
            </a:r>
          </a:p>
          <a:p>
            <a:r>
              <a:rPr lang="en-GB" dirty="0" smtClean="0"/>
              <a:t>A bit of pure “clever” stuff in the middle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Stealing from Haskell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5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version was </a:t>
            </a:r>
            <a:r>
              <a:rPr lang="en-GB" i="1" dirty="0" smtClean="0"/>
              <a:t>way</a:t>
            </a:r>
            <a:r>
              <a:rPr lang="en-GB" dirty="0" smtClean="0"/>
              <a:t> too slow</a:t>
            </a:r>
          </a:p>
          <a:p>
            <a:pPr lvl="1"/>
            <a:r>
              <a:rPr lang="en-GB" dirty="0" smtClean="0"/>
              <a:t>Directory copy on Windows is very slow</a:t>
            </a:r>
          </a:p>
          <a:p>
            <a:pPr lvl="1"/>
            <a:r>
              <a:rPr lang="en-GB" dirty="0" smtClean="0"/>
              <a:t>Git checkout from scratch is very slow</a:t>
            </a:r>
          </a:p>
          <a:p>
            <a:r>
              <a:rPr lang="en-GB" dirty="0" smtClean="0"/>
              <a:t>Use a single directory for all building</a:t>
            </a:r>
          </a:p>
          <a:p>
            <a:r>
              <a:rPr lang="en-GB" dirty="0" err="1" smtClean="0"/>
              <a:t>Tarballs</a:t>
            </a:r>
            <a:r>
              <a:rPr lang="en-GB" dirty="0" smtClean="0"/>
              <a:t> of each compiled state (distribution only)</a:t>
            </a:r>
          </a:p>
          <a:p>
            <a:r>
              <a:rPr lang="en-GB" dirty="0" smtClean="0"/>
              <a:t>Extract </a:t>
            </a:r>
            <a:r>
              <a:rPr lang="en-GB" dirty="0" err="1" smtClean="0"/>
              <a:t>tarballs</a:t>
            </a:r>
            <a:r>
              <a:rPr lang="en-GB" dirty="0" smtClean="0"/>
              <a:t> to do a bisection on test failure</a:t>
            </a:r>
          </a:p>
          <a:p>
            <a:r>
              <a:rPr lang="en-GB" dirty="0" smtClean="0"/>
              <a:t>Use exhaustive search near the leaves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Optimisation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Are you in a large tech firm? Google/Facebook?</a:t>
            </a:r>
          </a:p>
          <a:p>
            <a:pPr lvl="1"/>
            <a:r>
              <a:rPr lang="en-GB" dirty="0" smtClean="0"/>
              <a:t>Probably have lots of CPU years dedicated to testing</a:t>
            </a:r>
          </a:p>
          <a:p>
            <a:r>
              <a:rPr lang="en-GB" dirty="0" smtClean="0"/>
              <a:t>Are you an individual or a small organisation?</a:t>
            </a:r>
          </a:p>
          <a:p>
            <a:pPr lvl="1"/>
            <a:r>
              <a:rPr lang="en-GB" dirty="0" smtClean="0"/>
              <a:t>Probably can use Travis just fine and fix your mistakes</a:t>
            </a:r>
          </a:p>
          <a:p>
            <a:r>
              <a:rPr lang="en-GB" dirty="0" smtClean="0"/>
              <a:t>Are you in the middle? With hours of tests?</a:t>
            </a:r>
          </a:p>
          <a:p>
            <a:pPr lvl="1"/>
            <a:r>
              <a:rPr lang="en-GB" dirty="0" smtClean="0"/>
              <a:t>Bake might be suitable here.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Should you use Bake?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98150" y="2132856"/>
            <a:ext cx="48490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 smtClean="0"/>
              <a:t>Questions?</a:t>
            </a:r>
            <a:endParaRPr lang="en-GB" sz="8000" dirty="0"/>
          </a:p>
        </p:txBody>
      </p:sp>
      <p:sp>
        <p:nvSpPr>
          <p:cNvPr id="10" name="AutoShape 2" descr="data:image/jpeg;base64,/9j/4AAQSkZJRgABAQAAAQABAAD/2wCEAAkGBxQSEhUUExQUFRQXFxgZGRUYGBwYFBoaHRgYGhYaGBYbHSghGBolHBgWITEhJSkrLi4uFx8zODMsNygtLisBCgoKDg0OGxAQGywkICQvLSwsLCwsLiwsLCw0NDQvLCwsLCwsLCwsLCwsLC0sLCwsLCwsLCwsLCwsLCwsLCw3LP/AABEIARUAtgMBEQACEQEDEQH/xAAcAAACAgMBAQAAAAAAAAAAAAAABgUHAwQIAgH/xABSEAABAwIBBwcFCwcKBgMAAAABAAIDBBEFBgcSITFBURNhcYGRocEUIjJSsSNCYnKCkqKys8LRJCUzNVNz4QgVNGNkdJOjw/AmQ3WD0uMYVFX/xAAbAQEAAgMBAQAAAAAAAAAAAAAABAUBAgMGB//EADoRAAIBAgEIBwcDBAMBAAAAAAABAgMEEQUSITEyYXGxIjNBUYHB8CM0QmKRodETUnIUJCXhFUPxRP/aAAwDAQACEQMRAD8AvFACAEAIAQAgBACAEAIAQAgBACAEAIAQAgBACAEAIAQAgBACAEAIAQAgBACAEAIAQAgBACAEAIAQAgBACAEAIAQAgBACAEAIAQAgBAJeVmXYhkFLQx+WVzr+5MN2RgbXTOB83aNVxzkakAtS5LZQ1Pny4jFTk6xFEXAN5iWNHtd0oDQlxrHsGs+sayupB6b2a3NHHTDQ5vS9pG66AtPJnKCCvp21FO7SY7UQdTmuHpNeNzh+BFwQUBKoAQAgBACAEAIAQAgBACAEAIAQAgIHKPLKiodVTUMjdt0NbpLHYeTaC63PayAhcPztYVK8MFToE7DIx7G9byNEdZCAdYZWvaHNIc0i4cDcEHYQRtCAQcfkqsVnkpKSU09HE7Qqapv6SR49KCHgBsc6+3VsFnAMeSOSFLhsZjpmW0rF8jjpSPI2aTuG3ULAXOrWgJ5AfHtBBBAIOog7COdAVXT4f/MmMRiLzcPxAlmh72KfawAbgTqGzU93qhAWqgBACAEAIAQAgBACAEAIAQAgBAKmWeMVGmyiodHyuYFxkdrZTw3s6Zw3m/mtG8g8LEDSwHNbQwDSmZ5ZO7W+ao90LjvOg67R3nnKA3sWzdYbUMLXUcLPhRNETxz6TLX67hAJFPm7xeie6HDsQayjJDhyvptvfSs3k3C423BaHcyAszAYqeniZTQvYRGLWDgXk7XOdruXOcS4neSUBKoAQAgIDLfJWPEqbyeRzmWe17XtALmubfWL8xcOtAVtU5M41g3u1HVOrYG63wPBLtHmjJPaxwdzWQG9FnlfUMb5FhtTUS2HKAXMbHW1gOY1xcOchqAxHO/VUzh/OGFzwxn340h2B7QHfOCAsrJvKKnr4RNTSCRmw7nNO9r2nW0+3aLjWgJVACAEAIAQAgBACAEAi5U518PonmMvdPKDZzIQHaJ4OeSGg3FiASRwQExkdRnQkq5ARNVuEpB2sitani+SyxPw3vO9AMSAicqcfjoad88tyBZrWN1vke7UxjRvJPidyAT6bIypxH3bF5pA12ttBC8shY07BK5uuR3Hgb67agBKHNbhWiG+RsAGwh8gf8/T0u9ADcJqcN8+mklqqUa30krtOZjd5ppTrcR+zeTfXYg2uA2UdUyWNkkbg5j2hzXDYWkXBHUgMyAEAIDHBA1gsxrWi5NmgAXJuTYbyUATwte0te0Oa4WLXAFpG8EHUQgKgynwF2AVTcSoQ7yNzg2qpgdQa42BYDuudVz5riB6LiABb9NO2RjXsIcx7Q5rhsLSLgjmIKAyIAQAgBACAEAIBLytlnrZ/wCbqWQxMDQ6sqG+nGx3oQx8JXi55m2O+xAmMm8kaOgYG00DGHfIRpSu+NIdZ6Ng3WQE4gBAKWL0vlGLUrHi8VNC+pt70yueI4SRxaBKRzoBtQAgBARbq2lpBoOmhhu5ztF8jW63uLnWDjvc4m3OgJCCdrxpMc1zT75pBHaEBkQAgBACA1cVoGVEMkMguyRjmOHM4W7UAtZqJH/zZDHIbvhdLA7/ALUr2AdgCAb0AIAQAgBACA8TyhjXOOxoJPQBcoCJyVwwwQXf+mmc6aY7bySa3C/qtFmN+CxqAmUAIAQEXV04jqBUuexkbYHskLjbY9j43aR1BrRyt7+sOCAWJs6NM95ZRwVldomxdTwl0YPAvdbtGpAZos48TT+VUldRt/aTQO5HrkZpW6SgI+oxCpxmV8VFM6nw+J2hJVx/pZ3j0mQO96weuNu641ICVw3NjhkIt5KyVx1ufMTK9x3klxsCeYBAE2bqlY4yURkoZ90kDiGm17B8LiWPbr2EdaAlcn8Slc51PVNa2pjAOky/JTMOpssd9mvU5m1p5i0kCbQAgBACAgMiqXQgebW5Spq5R8V9RK5h62aJ60BPoAQAgBACAEBjqGBzXNdsIIPQRYoDIgBACAgsUyyoKdxZNVwMeNrdMFw6Wi5HWgFR8Yx6pcNMuwqnLRZpIbVT2DjcjXybARq1a+4CwqSlZExrI2NYxos1jQGtA4ADUAgIvLWsdDQVUjPTbDJo/GLSGntIQGxk3g7KOlhp4xZsTA3hc7XuPO5xLjzkoCSQAgMMlM1z2vI89gcGu3gOtpDnBs3VxaDuCAzIAQAgMc51WBsTqB3jn6tqAIIWsa1jRZrQGtA2AAWA7EBkQAgBACAEAICPyicRS1Bb6QhkI6Qwkd6A94JibKqninjN2Ssa8c1xex5wdR5wgN1AV7ik0+L1MtLTyvgoKd3J1E8ZtLNKLF0MbvetaCA489rEHWAxYLkTQUjQIaWEEC2m5ofIeN5HXd3oDFm7pOSoIxYaRdK59vXdM8v7DcdSAZUBp4zQCoglhJtykb2X4aTSAekHX1IDaivYaVr2F7bL77cyA9IAQAgBACAw1FUxg85wHNv7FHr3VKgsZyw5/Q3hTlPUig58samvyipWD3KOCpMbIwb6gS2Zzjvc5ocOAGrXrJ605qcFNamsTWSweB0EtzAIAQAgBACAEBqYtHpQSt4xvHa0hAVnmDxIigZE65Bmla34OrTPV6R6TzqArmSvHQeprFbjt+mv0s8s7EpzHDI8ay1jnAc4aSPYp5xInIHDhT4fTMG0xNe87S57xpyOJ3kucUBPoDDS0rIwWsGiC57yPhPcXvPW5zj1oDMgNDHMWjpIXzSk6Lbami73OJs1jG++c4kADnQC5DRYpV2klqG0EZ1tp4WNlnA3crNIC0O5mttzoDZGF4jT+dFWCrA2w1MbGF3xJ4mjQPxmOHQgJzCcRbUR6Ya5hBLXxvFpI3j0mOHEcRcEEEEggkDdQEXlNUPZTSGJ2jIQGMcACWueQ1rrHUbE318Fxr1VSpSqPsX/AJ9TaEc6SREzV8jtRcbcBq9i8dVv7mqsJTeH05FpGjCOpGqAoeCWo6lJZvjpZRxk76moPXoyn2r3tusKUFuXIpp7TOoV2NQQAgBACAEAIDxMPNd0H2ICnP5PLvyd4PvZ5Lf4bP4qpngsox3x/JJXUPiXK9oIIOsHUQrYjGthVHyEMUOkXCNjWBx2kNAAJ57AIBWxDK6eaZ9NhcDZ3xnRlqZXFtJE+3okt86V41Xa3Zcc9gPbaDGQNLyuhLvUNM/Q6NISaVkBvYXj8okbBWwiCZ2qN7HadNMQLkRyEAtfYE6DwDYEi9jYD7jNPytfRMcLxxtnqOblWclHHfoE8hHOAgGFACAxMgaHOcBZzraR421AkbL21X22A4BAZUBAY/Uhzgwaw3WfjbO4X7V5vLN3nP8AQj2aXx7F5/QnWtPDpvwIpUJMPoWDJQGR+MRUmMsqJ3FsbJpi5wBda7ZGjUNZ1kL39Hq48EU0tpnRGF5x8MqCBHWRAnVaS8RvwHKBt+pdDUaGPBAIIIOwjWD1oD0gBACAEAID4UBSWZSXk4qg+rVO6/NaD7CvO5Vqujd06i7F5vH7E63jnU3EuyN4cARrB1heghOM4qUdTITTTwZB5b1kkVHJyJ0ZpHRwRu9V80jImu+Tp6XyVsYN/AsIipII6eFujHG2w4k73Hi4m5J4lAb6A1cSoGTxujeNRtYj0muBux7T717XAOB3EAoD2KcXY52t7ARpbNttLVwJANuYcEBnQAgBARGM4s1rSxjrvNxdp9HcTf1hw4qsv8oKgsyGmXLj+CXbWzqPOlq5lTZuax8U9Vh8zy90LzJG5xu5zHm7ietzXdMhVRlOCqQhcx+LQ+PrR4HejjCTpvsHxU5IPoWDJRmbE3x+H99P9nKvd/8ASuCKZ7TOjMVyZo6n9PTQSHX5zo26Qvts+1x1FcFJrUBTlzfzUZ5TCKp9ORr8llcZKR/EWNywn1tZ6Nq7RrvtMYErkplwJ5jR1kRpK9ovyLjdkg1+dC/Y8WBNuY7bEqQmmsUYHFZAIAQAgBAUZmkFm1reFU7o3jwXmcu9bDgT7TZY2z5aupK6lpNASMnDy7XZ7LW0XN3FvmyXHXcWseuSbh0qE5T2U1h5+Ri4p59RJa2NuItZWRBsbxpMlhlAOo3imZKARbYdC1+dXNC6pVurePMjVKM6e0iZUg5AgBACAEBG43WaDdFps53DaB4cO1VOVb39GnmRfSl9l3/j/RJt6We8XqRXOdLHJYcOl0ZXtc8sjBDiDrcC7WPghyrMm169a4jGU20sXr9dpIrwhGDaSNjJ+i5Gmgi9SNgPTojS77qFXnn1ZS72yfTjmwSFjGneT41RTXs2djoXc51gd74+xTqK/VsakP2vH19GRK/RrRl36Cw1SnU+tWDJRear9fQfvJ/spV7x9UuCKZ6zqIlRQeYpA4BwNwUAvZcZIx4jCGk8nPGdKCduqSN41ghw16JIFxzAjWARvCbiwYs3WUr6uF8VSNGtpX8lUN2XI9GQD1XgE6tVwbarKanisTUbVkAgBACAo/NeLSYiN3lbva9eay71kODJ9nssxv8AdsoDv5CmA6Cbd/upWkU4ZOXzS9cjrDB3GPcvXMdo3lpBBsRsKrYycWpReDROaTWDHXD6sSsDht3jgd4XsrW4jXpqa8dzKKtSdOWazZUg5AgMNVUtjbpONh3nmA3lcq1eFGOdN4I3p05TeERFzhZfSUdIZaeIOfpNbeQ6mh1/O0R6RvYWuNqhW2UoV6mZFNaO071bSVOGc2bvL8p55N9IA36RqXkqs5zm5TeL7SfFJLBFf51XabqCn/a1INuYaLf9RWuSeiqtTuj65HCvpcY97HMquLER87DSyCCoaPOgqGOB4Agn6zWK0yVhKpKm9Uov1zId6ugpdzLDa4EXGw6x0blSNYaDc9NWDJReap359gP9ZP8AZSr3j6pcEUz1nUSigg6KYwyGN3ok9nA+xarQZJxbGCvsfb5DjdJVjVFWtNLN6vKCxgcfhGzW34MKlUJaMDDLGXcwCAEAICj82DvdcSH9qd9Z681l1dOHBk+z1MyZuvdcWxSa3ovEYPQ57dR+QO5dKkc23ox3N8vyYT0ze9L19BwqW2e4c5VPNYSZZU3jBMU84OOVFFBFUU0hje2ZodbW1zSx92uadThcDb07VaZHeFZrvXmiLfL2ae8sdmOvsNTTz6/xWiy5XSwcV9/ycf6SHexLxPK2sOM09LHLoQOh05GBjDc+6W85zS4bGbCpdK9rVLSVRvB52CwWrVx3mn6UFVSw0YYk/iROmdJxdwubqouJTlPGTb4lhb4ZmhYChnHp9PDqgcA13zXtPsBXbJ0s25j67DW6WNJk5knOX0VK46yYIrnn0AD3hQ7uObXmt75nOm8YLgKuVZ5TGsOh9Vj5ObXp274lY2Sasqsu9pcvycpv20d2n19B4qodB1tqgTjmvAnU558cRVzj03KYdUD1Q1/zXtJ7rqVk6Wbcx+hyuljSZOZKVPKUVM87TDHfp0QD3hQ7uGZXnHeznTeMEyWbtUY3Of8AN7gsVbi8dPO0uie6bSaCW30WSOGsEEawF9BhsopnrLwqM2Zpxp4XWVFJINbY3PMtM48HsdfVz67cCjinrMHzBMoH1YliqIxDXUpDJ4x6JafQkjO9h67XG4i8OtTzdJsmOOEVOmyx2t1Ho3H/AHwXNMyLWd6gMuGTPbqkgLKhjt7XRm5I59Av7V1pPCRhjZg1eKinhnbsljZIPlNDvFTTU3EAIAQFI5t/6Vin97d9eVeby9tQ4MnWepmbMkeUirJv2lS49wd95drxZs4x7oo1g8Y497Y4YgPdHdXsCpq22yyodWhIzrMvh0nM+M/SA8VNyU/7lcGcrzqmOWGSaUMTuMbD2tBVVVWE5LexHUhPwj3TKOY7RFTAdBIjP3iruks2xhvk3zIsn7SXD8D3iw84Hm8f4qvuF0kS7V9FoXcqYdOjqW8YZPqEhLWWbWg96OtZY05LczBmzn08Mpjwa5vzXuHgmU45t1P12EW3eNNEaxvKZSM38nTdm0/f71OoLCxW+Xrkcpda+HrmPeLN85p5vH+KhXC0pkq1ehogMpIOUpKhnrQyDr0DZa20s2tB70daqxg1uZpZr6jTwyn+CHt7JHAd1lvlSObdT8H9iJbvGmhrbtVcdikMz369h+NP9lIvoMNlFM9Z1EtjBXGcaHyOto8TbqYXeS1XAwyHzXH4rrnnOgNy0qRzo4BDHhxMc2id92/+J9naq9aGbkritIJoJYjskjew/KaW+K3TwZgWczVbyuD0pO1ofH8yRzW/RAVgajqgBACAojICXRdi8h3TyHs5Uledyys6tTj61onWuiMmTWZGHRwwH1pZD2EN8FvevGvLw5GsNhDPiX6Q9A9iqK22WNvsCZnPH5sqP+19tGpWTPeo+PJml31L8OYxZKuvRUhO008H2TVAu1hXn/J8zSnsLghdyHGljeJP9UMb7B91XD0WtFcX6+pG+KfgPWLj0evwUC47CVa9pD18elFI3ix47WkLhTeE096JUljFi/mikvhsY9V8g+lfxUrLCwunwRAturMOTY08oqt3qQNb2siUyOiypLvbfM5vrJ8F5D/i41N6SoNxqRItXpZFSs0mlvEEdosoyeDxJjWKFTMzPpYfb1JpG9zHfeU7LUcLnHvSK61fsx7btVQSCkMz369h+NP9lIvoMNlFM9Z1EtjAu5xMKFVhtXFa5MTnNHw2eez6TQgIPJ/EeXoqOpvdz4WaR4yM81/0gexV1VYSN0PIKGBFzMOApKmMahFXVMYHAAtdb6SsI6jUf1kAgBAc95LT2psaePXnP0ZFQ5TWdd0Vv8yZQeFOQ6ZoYtHCqfn5Q9sjlpdvGvL12IR2VwJrE/0nUFVV9ssLfYFHOML4bU/Fb9oxSMne8w9dhi66qRM5H/0Ck/u8P2bVDvPeKn8nzOdLYXAX81p0sRxZx/bBvZJMPAK6rLCjRXy/giLXPj+R9xfY3pKrrjUiXa62Rjm3BHHUouomCfmWkvQOHqzvH0WHxVhltYXC4LzK202PE2MideOYk7g1g7mjwUh6LWiuJp8c/AfcWHmjp8CoVxsokWu0yLCiE0Ts0TdGKrZubVP+q0eCsMsaZ05d8UV1voUlvH5u1U5IKQzPfr2H40/2Ui+gw2UUz1nUS2MHmRtwQdhFkBV+bVtsHiZt5Kedn+Y8+KhXC6Rsiy4fRHQFzAi5mv0NeeOJVJHZErCOpGpYKyAQAgOccnJPzfjLuL5e9rvxVHf6b2ivWsl0eqkWRmyZbC6X93ftcSuFx1suJstS4Ehifp9QVZX2yfb7AqZwf1dU/EH1mrvk/wB5hxFz1UiWyNH5BSf3eL6gUW994qfyfM5UthcCCzRi9RijuNSfrSHxVzcbNJfKvIiR+LiPeLei3p8FXXGpEq11sjWqKTRMzNC1LOOFU/6kf4Kwy1prRfyrmyttdl8Tazfa8XxXpZ7XKTP3ejwfkafFPivMfsV9D5Q9hUKvsne22/AiVDJwm5rjabEmerVHvdIPuqwyrsUX8v4K6htTW8f27VTkgo7NC+2Owc75x/lSr6DDZRTPWdSLYwfCUBWGbOxwjTGySpmcOuRw8FCuNo2RZQ1Bc0BHzJnSw0y2ty1RPJ2vt923UrBaEaj8sgEAFAc2ZOn8z4o7jK/2M/FUd57/AEl67SXS6mRaebwfm2k/cs9ijVutlxfM27FwRtYl+kPQPYq6vtlhb7AoZyHWw2o6GfaMCkZO95h48ma3XVSJvI8fkNJ/d4fs2qHee8VP5Pmc6WwuCIPM8PPxE8ap3td+Kurn/r/iiJHU+LHnFvRb0+CrrjUiVa7TI0KKTRNzPttBVDhVP+qxWGWOsh/FFdbanxNnN7+t8V+Mz2uUmfu9Hg/I5/FPivMfsU9DrChV9g7W22RKhk8Ss2eqsxYf2hp7X1H8FZZU6ig93kiuo9ZPj+SwmqlJJRuaj9fQfvJ/spV9Ap7C4FLLWdSrcwRWVWIeT0VTN+zhkcOkMOiOs2CAVMg6DkcJw+E3u5okN9vujjJ3coB1KBWeMjZDRlPW8hR1Mv7OGV3WGEjvSKxYIvNTR8jhNG3ZeLT/AMQmT7ynmo2IAQHiY+aeg+xAc2ZKj8wV54yO+rEqO7f+RpcPyTKfUSLXzffq2j/cM9ij1utlxfMz2LgjPiH6R3V7AqyttssaHVoTc57vzZPz8n9qw+Cl5M96j48mc7vqX4cxlyZj0aOlbwghHZG0KvunjWm/mfM1p7K4IXczx8/ERuFU72u/BXtzqp/xRDjqfFj1i2xvT4KtuNSJdrrZGtUUmCbme/o9SeNU/wCoz8VYZZ6yH8V5ldbanxNjIE2xjFBx0T3/AMVJl7tR4PyOfxT4osDFPQ6woVfYO1ttkQoZPErNv/T8V/fN+vMrLKXu9Dh5IrqXWT4lhBUpJKNzXC2PwD+tn+zlXv6WxHgillrZ1KuhgQM8ExkggoGH3SunZHq2iNrg+V/QLNvzErEngsQMMTQZ2MaPMibYDcA0W9th1KuxxZuQOeSrLcMkjZ+kqJIoGDiXvBI62tcu1FYyMMdaClEUUcTfRjY1g6GgAdwUw1M6AEBq4pJowyu4RvPY0lAc95Nstk7Vc7pD3xjwXn7l/wCSh4eZNp9Qyz8336tpP3LPYudbrZcXzHYuCM1afdHdKq6u2yyo7CEjOu62HSc74x9K/gp2Sl/crgzjedUx1w5tooxwYwdjQqmo8Zt72I6kKWaI2nxRvCpPT6Ug8F6G52aT+VEKPxcR6xfY3pPgq241Il2utkcFFJglZlddFKeNS8/5cSsct9fFfKubK202HxNrI3VjuIjixh7mHxXf/wCSj4mj25+BYGKeh1hQ6+wdrbbIlQyeJWbbXXYsf69o+nP+Cssp9RQ4PkiupdZPj+SwgqUkFH5vPNyhiv8A/YnH0ZQvfUOqjwXIp57TOo11NSrMHrfL8SnxLbBTg0tHvDnf86ZvziLjaHAblHuJ4LAyh3wCHU5536h7T4diiRNhYyw/KcXwykGtsRfVyDhoaoSflgjrUugtbNWWGpBgEAICMynl0aOpd6sEp7I3FAUdgMf/AA3LzsmPY/8AgvN3D/ycfDkToe7vxLCzcvvhlJ+6aOzUlfrZcWY7FwRmqDd7uk+1VU9plnTWEUIWd8k0cbBtfUMH0JPGysskYfrNvsi/IjX3VpbyxWi1gqQ3EfNSbV+Lt/rwf8yb+C9HX6mi/l/BBWufH8j5i59Hr8FWXHYTLXtIyZ1mk8AfYo61kt6hVzNR2w6/rTSHuaPBTstPG58EV1r1YZO+blHVj16drvowqTDTY03va5nOXWS4LyLCxX0B8YewqFcbJ3ttvwIpRCcJebFv5Xip41IHY+f8VY5UfsaC+XyRXUdufH8lghU5IKHyYrGQY+2SR7Y2Nq5dJ7iA0C7wbk7Nq95bdTDguRUVNp8S3coctXYkH0eFaTg4Fs9cWubBCw6n6BNi6Qi4FuOq+0bzmorFmhI4ThzIIoqeEWZG0MYN513LnW985xLieJKr5ScnibjpSwhjQ0bh37+9bIwIub/8rxHEsQOtgeKSE/Aityhbxa5wY7tU6msIo1ZYa3AIAQC9nCk0cLrj/Zph2xuHigKryeg/4dcN5p6k9rpSO6y8rcS/ySfzR8ixgvYeDGnNRLfCqbmDh2Pcu9zorT4nNaYx4G4TdU+stksBIzk+c/D4vXqm9xaPvKzydojVl3Rfr7EK8+FbyxCqQ6CTkD5uMYozjoO7yfvL0MnjbUXufr7EP4p8UO+LHzgObx/gq24fSRMtV0WQ+KyaMEruEbz2NJXOksZxW9Hebwi2QmaVlsMiPF0p+mR4KRld43UvDkQbbq0YIPMykH9ZS/w+4pVB42K3S9czSfWvgP8Aix81vT4KJcakdrXaZGBRSaJ+asXdiD/Wqnd2kfvKwyrqpL5Suoa5PePiqCQUNhVOx2UAjkY17DXPa5jgHNIMrhYtOojpXuLd/wBtB/KuRU1Nt8WdF1tObiGKPRjbsa1oay/VqAUeTbZg3cOw0R+c7W7uHQiQIzOFj/kNBNM39IRycQGsmR/mssN9r6VuDSulOOdLAwbGQOA+Q0EFOfTay8m/3R3nSa94DiQOYBTjUYEAIAQCjnaqBHhFYTvjDfnvawd7kAoZO098HjYB6VI76THHxXjLmWF6383mWkF7JLcYs0VWBhTW31h0gHSXu/EKdlCWbXnvw5GtCDlGD48xiVSWIk5TWkxfDY/VL5LdHnD7NWdt0bOtLvwXr6kG401YIsJUp1EXJ93J5RVQ/aQNd9GIK+i8bKk+5tcyLh7Sa3fgd8SdeQ81h/vtVbWeMybbrCAvZYS6NDVH+peOstIHtW9msa8FvRmu8KcuB6zdwaGG0o4x6XznOd4rXKMs66nxI1BYU0QmUI5PHsPl3Ojczs5X/wAx2KbZSxsai7mny/BzmvbR3prmWDi51tHT4KLcPUd7Va2R4UYlibmZJdSTyHa+pefoRn2kqwy1orRiuyK5srbXTFvePyqCSUT6GUTf+oM5vSmb+K9raPG0h/EqqvWPidSrmaAgK9xU/wA443DTDXT4eBPN6rp3D3FnS0Wd88KVRjgsTDLHXcwCAEAIBCz5SWwaoHrOhH+dG7wQGrk5T6NHTRndTxNP+G0FeEuZY15yX7nzLimugluE7NG4ikkjdtjne23U0+26tMrJOspLtSMWL9m13MeFVkwSqK02UDza/k9Na+4FwHhM7vVlU6GTl80vXIgS6VxwXrmWCqY7Ff4g/ksoYTs5Wm1HnGmf9NXNHpZOfyy/H5OC94Sfah1c65udqrW8SwSwWCFXOdUaGHTW2u0G9r237gVPyZHOuY+PIjXbwpMZcnabkqSnj3shjaekMF++6r7mefWnLvb5msFhFIUM5ILKvDJhsE+gehzo/DS7VZZM6VGtDdjzONXRUg947zSlxueFlAlJy0snwgorBGjik+hBK/1Y3u7GkrNKOdOMe9oTeEWyEzSQ6OGRH1nyO+mW/dUjK8sbqW7DkQbZezQ4qtO5RWPO0MoAeFXA7vjK9lk/TaR4FXX6xnUqwcyDyyyiZh9JJUO1kC0bN75DqYwb9Z223AnctoRzngDSzaZPPpKTSn11VQ8z1BO3Tfr0fkjV06XFTksDUbVkAgBACArH+ULPo4W1t/TqI2242a933QgJalj0WMbwa0dgAXz6Txk2XS1CBkQDFX4nAf2okaOZxefY5iub3p29Gpuw9fc52uic4+I7qsJomZtfdqnEaraHzcm3oaXH2FnYrHKfQpUqXcsfX3K6i86c5bx/VOSBAy/9yxDDJ7ajI6Jx4BxaB3PeepXGT+nbVqe7H19EcKnRqwl4Dmq4sBGzqe6MpKe+uapaOoDR9sgVpkvoynU/bF+vsQr3TGMe9li2VIdBGzwQnyJko2wzxv8Aa32lqtcjyX67i+1NEe52Me5jTBKHta4bHAOHWLqFJZraLBPFYkJl7U8nh9SeMej88hn3lKsI51xBb8fppONy8KUiQyIpuTw+lba3uLHHpcNI/WUe+nnXE3vf4ONJYQRNqKdCh8v38njT3nUBJA/sZET3gr2OS3jaR8ebKy46xnUVXUsiY6SRzWMYC5znGzQBtJO5ZwxZyK8wGF+NVra+Vrm4fTOPkkThblpAdc7hwB2c4HB15lOGajDLNXQwCAEAIAQFU57jy02F0h9GWoL3dDNBvskcuF1U/Tozl3Jm9OOdJIYl4QtyvsTHk2OxP2NqodAndpt1dvmR/OVzS9rk9x7YPHw9NnGLzLhPvQyZRV3IUs8u9kbiPjWs36RCh29P9SrGHe0S6ss2DZoZraDkcNh1edJpSH5R836Aat8q1c+6lu0evEiW8cKaGxV52EnO7SF1ByrfSglZICOnQ9rgepWmSJpXGa/iTXmR7ldDHuGLD6oTRRyt2PY14+UAfFRakHCTi+x4E+Ms6KYo4qOXxyki2tgjdK7mJuR3iPtVhT9nYVJfueHr7kOt0q8V3aSwlSnUhctKDl6GpjtcmNxaOLmee3vaFKsqv6dxCW/noNKsc6DRF5vq7lsPp3b2t5M/IJaO4NPWpOUKeZcSXfp+p1tpZ1JEXnYlJpooGenPOxgHRc/WLO1d8lJKrKo9UU36+5yvX0FFdrLAiiDGho2NAA6ALBUzbk8Wb4YHpYBROeOO2Ik8Yoz7R4L1uRnjbeLK666wt6nwCsxhzZcSHk9CCHR0LHXfJvDp3jdsIA7G2ubGFNRI+JZMELWNaxjQ1rQA1rRZoA1AADUABuXQwe0AIAQAgBAUln1rTT4hhs5B0WaTunRkYXgc9iO1cbil+rSlDvTNoSzZJjtBM17WvYQ5rgHNcNYIIuCDwsvCSi4tp60XCeOlCjnOwiSaCOeBulPTSCRoAu4t1aQA36wx1vgqyyXXjCo4TfRksDhXi2lKOtC1X4rLjXJ0tNFJHDpNdUSuGptjctB2Gx1gbSQNgBKnQowsMatRpy+FLn61GtSs6+EIrBdpaVNA2NjWMFmsaGtHAAWA7AvPyk5ScnrZJSwWCMiwDUxegFRBLC7ZIxzL8LggHqNj1LpRqOnUjNdjxMSjnJoSc22LAUb4pnBj6Rz2P0iBotBJBPAA6Tfkq2ylRxrKcFip4NcfWk1tKns8JdgZu2mqrKzESCGPPIxX3tGjc26GR9ZcFjKLVKjTtu1aX68WcqTz6kqngiwVTEgEBXOQn5LWVtAdQa/lYx8B1vumPvV3fe2o07hdqwfH/wBxOVq82cqfij7jDhV4zSQN84UodLIdzT5pA6btj+clLGjZVJv49C9fUxXefWjFdhYqpDsCApTPdFatidudA0dj3/iF6jIcvYSW/wAkV92umuB0dk3UcpSU0nrwRO7WNPiroikigBACAEAIAQCDnkyQdiNFeEaU8BL2N3uFrSMHORYjiWgb0BR2SGcCegHIvbysIJ9zcdF7DfWGutq3+aR2Ksvcl07h5y0S7+/iSKVxKGjWiwsOzq0Mmp/Kwni9mk3tYSe5U1TI1xHZwfB/nAlRuoPXoGnD8cpp/wBDPE/ma8X623uq+pb1ae3FrwO0ZxlqZIribHxACAU8cze0lVOZ38oxzvTDHBrZNnpAg22DZbt1qwoZTr0aeYsGuzHsOM7eEnixmoqRkMbY4mhjGCzWjYB/veoM5ynJyk8WzqkksEZlqZBAK+VWR/lUsdRDO6mqGDR5RovduvURca9Z1339Cn2l9+jB05xzovsOVSlnNSi8GbOSWS0dAx2i50kshvJM70nHwFyTtO3WVzu7ydxJYrBLUu4zTpKHEn1EOgICms99RG6oga14MjGOD2jWW3ILb8Cder8V6bIcZKnJtaG9BAu2s5F75u5NLC6E/wBmhHYwN8FeEQYkAIAQAgBACAEAk5Y5sKHEXGR7XRTnbLFYF3x2kFrum1+dAVpi+YKobrpqqKX4MjXRG3MRpgnsQCViubXE6e+nRyuA3xWlHYwk9oQERHi9ZTO0RNUwlvvNN7LdLCfBcJ21Ge1BPwRuqklqZMUmcnEWf88PHB7GHvsD3qLPJVrL4cODZ0VzUXaStPndrB6cdO/5Lmnud4KPLIlB6m19Pwbq7n3I34s8knvqVh6JCPa0ri8hR7Jv6f7Nv6x9xsR55W++oz1Tf+taPIL7Kn2/2bf1m77mw3PHDvpZPntPgtHkKf719DP9Yu4+nPFBuppfnt/BP+CqfvX0H9ZHuMbs8ke6lf8A4gH3Vn/gp/vX0/2Y/rF3GvNnlPvaQfKlv7GLdZB76n2/2Yd5uNKfPDUG+hTwt4XLneIXWOQqXbJ/Y1d3LuITFc5NfOC3lRE07RE3RPzzdw6ipVLJVtTeObjx0/6Ocrio+0h8nsn6nEJuTp43SPJu52vRbc63SP8AejbrO3dcqySw0I4HWuSWDeRUcFNp6ZiYGl1rXO02G4XJtzICXQAgBACAEAIAQAgBACAxVFOyQWe1rxwcA4dhQEBWZA4bL6dFT9LYww9rLICDqczeEv2QPZ8WWT7zigIqfMPh59GWrbzacZHfHfvQGnLmBpfe1U46WsPsAQGm/wDk+s3V7gOeAH/UCA8f/Hsf/oav7t/7kB7b/J8bfXXuI5oAD28qgNqDMBTD06uZ3xWNb7boCRp8xOHNN3SVb+YyMA+jGD3oCYoM0eFREHyblCP2kj3D5t9E9iAcaCgigYI4Y2RMGxjGhrewCyA2UAIAQAgBACAEAIAQAgBACAEAIAQAgBACAEAIAQAgBACAEAIAQAgBACAEAIAQAgBACAEAIAQAgBACAEAIAQAgBACAEAIAQA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4" descr="data:image/jpeg;base64,/9j/4AAQSkZJRgABAQAAAQABAAD/2wCEAAkGBxQSEhUUExQUFRQXFxgZGRUYGBwYFBoaHRgYGhYaGBYbHSghGBolHBgWITEhJSkrLi4uFx8zODMsNygtLisBCgoKDg0OGxAQGywkICQvLSwsLCwsLiwsLCw0NDQvLCwsLCwsLCwsLCwsLC0sLCwsLCwsLCwsLCwsLCwsLCw3LP/AABEIARUAtgMBEQACEQEDEQH/xAAcAAACAgMBAQAAAAAAAAAAAAAABgUHAwQIAgH/xABSEAABAwIBBwcFCwcKBgMAAAABAAIDBBEFBgcSITFBURNhcYGRocEUIjJSsSNCYnKCkqKys8LRJCUzNVNz4QgVNGNkdJOjw/AmQ3WD0uMYVFX/xAAbAQEAAgMBAQAAAAAAAAAAAAAABAUBAgMGB//EADoRAAIBAgEIBwcDBAMBAAAAAAABAgMEEQUSITEyYXGxIjNBUYHB8CM0QmKRodETUnIUJCXhFUPxRP/aAAwDAQACEQMRAD8AvFACAEAIAQAgBACAEAIAQAgBACAEAIAQAgBACAEAIAQAgBACAEAIAQAgBACAEAIAQAgBACAEAIAQAgBACAEAIAQAgBACAEAIAQAgBAJeVmXYhkFLQx+WVzr+5MN2RgbXTOB83aNVxzkakAtS5LZQ1Pny4jFTk6xFEXAN5iWNHtd0oDQlxrHsGs+sayupB6b2a3NHHTDQ5vS9pG66AtPJnKCCvp21FO7SY7UQdTmuHpNeNzh+BFwQUBKoAQAgBACAEAIAQAgBACAEAIAQAgIHKPLKiodVTUMjdt0NbpLHYeTaC63PayAhcPztYVK8MFToE7DIx7G9byNEdZCAdYZWvaHNIc0i4cDcEHYQRtCAQcfkqsVnkpKSU09HE7Qqapv6SR49KCHgBsc6+3VsFnAMeSOSFLhsZjpmW0rF8jjpSPI2aTuG3ULAXOrWgJ5AfHtBBBAIOog7COdAVXT4f/MmMRiLzcPxAlmh72KfawAbgTqGzU93qhAWqgBACAEAIAQAgBACAEAIAQAgBAKmWeMVGmyiodHyuYFxkdrZTw3s6Zw3m/mtG8g8LEDSwHNbQwDSmZ5ZO7W+ao90LjvOg67R3nnKA3sWzdYbUMLXUcLPhRNETxz6TLX67hAJFPm7xeie6HDsQayjJDhyvptvfSs3k3C423BaHcyAszAYqeniZTQvYRGLWDgXk7XOdruXOcS4neSUBKoAQAgIDLfJWPEqbyeRzmWe17XtALmubfWL8xcOtAVtU5M41g3u1HVOrYG63wPBLtHmjJPaxwdzWQG9FnlfUMb5FhtTUS2HKAXMbHW1gOY1xcOchqAxHO/VUzh/OGFzwxn340h2B7QHfOCAsrJvKKnr4RNTSCRmw7nNO9r2nW0+3aLjWgJVACAEAIAQAgBACAEAi5U518PonmMvdPKDZzIQHaJ4OeSGg3FiASRwQExkdRnQkq5ARNVuEpB2sitani+SyxPw3vO9AMSAicqcfjoad88tyBZrWN1vke7UxjRvJPidyAT6bIypxH3bF5pA12ttBC8shY07BK5uuR3Hgb67agBKHNbhWiG+RsAGwh8gf8/T0u9ADcJqcN8+mklqqUa30krtOZjd5ppTrcR+zeTfXYg2uA2UdUyWNkkbg5j2hzXDYWkXBHUgMyAEAIDHBA1gsxrWi5NmgAXJuTYbyUATwte0te0Oa4WLXAFpG8EHUQgKgynwF2AVTcSoQ7yNzg2qpgdQa42BYDuudVz5riB6LiABb9NO2RjXsIcx7Q5rhsLSLgjmIKAyIAQAgBACAEAIBLytlnrZ/wCbqWQxMDQ6sqG+nGx3oQx8JXi55m2O+xAmMm8kaOgYG00DGHfIRpSu+NIdZ6Ng3WQE4gBAKWL0vlGLUrHi8VNC+pt70yueI4SRxaBKRzoBtQAgBARbq2lpBoOmhhu5ztF8jW63uLnWDjvc4m3OgJCCdrxpMc1zT75pBHaEBkQAgBACA1cVoGVEMkMguyRjmOHM4W7UAtZqJH/zZDHIbvhdLA7/ALUr2AdgCAb0AIAQAgBACA8TyhjXOOxoJPQBcoCJyVwwwQXf+mmc6aY7bySa3C/qtFmN+CxqAmUAIAQEXV04jqBUuexkbYHskLjbY9j43aR1BrRyt7+sOCAWJs6NM95ZRwVldomxdTwl0YPAvdbtGpAZos48TT+VUldRt/aTQO5HrkZpW6SgI+oxCpxmV8VFM6nw+J2hJVx/pZ3j0mQO96weuNu641ICVw3NjhkIt5KyVx1ufMTK9x3klxsCeYBAE2bqlY4yURkoZ90kDiGm17B8LiWPbr2EdaAlcn8Slc51PVNa2pjAOky/JTMOpssd9mvU5m1p5i0kCbQAgBACAgMiqXQgebW5Spq5R8V9RK5h62aJ60BPoAQAgBACAEBjqGBzXNdsIIPQRYoDIgBACAgsUyyoKdxZNVwMeNrdMFw6Wi5HWgFR8Yx6pcNMuwqnLRZpIbVT2DjcjXybARq1a+4CwqSlZExrI2NYxos1jQGtA4ADUAgIvLWsdDQVUjPTbDJo/GLSGntIQGxk3g7KOlhp4xZsTA3hc7XuPO5xLjzkoCSQAgMMlM1z2vI89gcGu3gOtpDnBs3VxaDuCAzIAQAgMc51WBsTqB3jn6tqAIIWsa1jRZrQGtA2AAWA7EBkQAgBACAEAICPyicRS1Bb6QhkI6Qwkd6A94JibKqninjN2Ssa8c1xex5wdR5wgN1AV7ik0+L1MtLTyvgoKd3J1E8ZtLNKLF0MbvetaCA489rEHWAxYLkTQUjQIaWEEC2m5ofIeN5HXd3oDFm7pOSoIxYaRdK59vXdM8v7DcdSAZUBp4zQCoglhJtykb2X4aTSAekHX1IDaivYaVr2F7bL77cyA9IAQAgBACAw1FUxg85wHNv7FHr3VKgsZyw5/Q3hTlPUig58samvyipWD3KOCpMbIwb6gS2Zzjvc5ocOAGrXrJ605qcFNamsTWSweB0EtzAIAQAgBACAEBqYtHpQSt4xvHa0hAVnmDxIigZE65Bmla34OrTPV6R6TzqArmSvHQeprFbjt+mv0s8s7EpzHDI8ay1jnAc4aSPYp5xInIHDhT4fTMG0xNe87S57xpyOJ3kucUBPoDDS0rIwWsGiC57yPhPcXvPW5zj1oDMgNDHMWjpIXzSk6Lbami73OJs1jG++c4kADnQC5DRYpV2klqG0EZ1tp4WNlnA3crNIC0O5mttzoDZGF4jT+dFWCrA2w1MbGF3xJ4mjQPxmOHQgJzCcRbUR6Ya5hBLXxvFpI3j0mOHEcRcEEEEggkDdQEXlNUPZTSGJ2jIQGMcACWueQ1rrHUbE318Fxr1VSpSqPsX/AJ9TaEc6SREzV8jtRcbcBq9i8dVv7mqsJTeH05FpGjCOpGqAoeCWo6lJZvjpZRxk76moPXoyn2r3tusKUFuXIpp7TOoV2NQQAgBACAEAIDxMPNd0H2ICnP5PLvyd4PvZ5Lf4bP4qpngsox3x/JJXUPiXK9oIIOsHUQrYjGthVHyEMUOkXCNjWBx2kNAAJ57AIBWxDK6eaZ9NhcDZ3xnRlqZXFtJE+3okt86V41Xa3Zcc9gPbaDGQNLyuhLvUNM/Q6NISaVkBvYXj8okbBWwiCZ2qN7HadNMQLkRyEAtfYE6DwDYEi9jYD7jNPytfRMcLxxtnqOblWclHHfoE8hHOAgGFACAxMgaHOcBZzraR421AkbL21X22A4BAZUBAY/Uhzgwaw3WfjbO4X7V5vLN3nP8AQj2aXx7F5/QnWtPDpvwIpUJMPoWDJQGR+MRUmMsqJ3FsbJpi5wBda7ZGjUNZ1kL39Hq48EU0tpnRGF5x8MqCBHWRAnVaS8RvwHKBt+pdDUaGPBAIIIOwjWD1oD0gBACAEAID4UBSWZSXk4qg+rVO6/NaD7CvO5Vqujd06i7F5vH7E63jnU3EuyN4cARrB1heghOM4qUdTITTTwZB5b1kkVHJyJ0ZpHRwRu9V80jImu+Tp6XyVsYN/AsIipII6eFujHG2w4k73Hi4m5J4lAb6A1cSoGTxujeNRtYj0muBux7T717XAOB3EAoD2KcXY52t7ARpbNttLVwJANuYcEBnQAgBARGM4s1rSxjrvNxdp9HcTf1hw4qsv8oKgsyGmXLj+CXbWzqPOlq5lTZuax8U9Vh8zy90LzJG5xu5zHm7ietzXdMhVRlOCqQhcx+LQ+PrR4HejjCTpvsHxU5IPoWDJRmbE3x+H99P9nKvd/8ASuCKZ7TOjMVyZo6n9PTQSHX5zo26Qvts+1x1FcFJrUBTlzfzUZ5TCKp9ORr8llcZKR/EWNywn1tZ6Nq7RrvtMYErkplwJ5jR1kRpK9ovyLjdkg1+dC/Y8WBNuY7bEqQmmsUYHFZAIAQAgBAUZmkFm1reFU7o3jwXmcu9bDgT7TZY2z5aupK6lpNASMnDy7XZ7LW0XN3FvmyXHXcWseuSbh0qE5T2U1h5+Ri4p59RJa2NuItZWRBsbxpMlhlAOo3imZKARbYdC1+dXNC6pVurePMjVKM6e0iZUg5AgBACAEBG43WaDdFps53DaB4cO1VOVb39GnmRfSl9l3/j/RJt6We8XqRXOdLHJYcOl0ZXtc8sjBDiDrcC7WPghyrMm169a4jGU20sXr9dpIrwhGDaSNjJ+i5Gmgi9SNgPTojS77qFXnn1ZS72yfTjmwSFjGneT41RTXs2djoXc51gd74+xTqK/VsakP2vH19GRK/RrRl36Cw1SnU+tWDJRear9fQfvJ/spV7x9UuCKZ6zqIlRQeYpA4BwNwUAvZcZIx4jCGk8nPGdKCduqSN41ghw16JIFxzAjWARvCbiwYs3WUr6uF8VSNGtpX8lUN2XI9GQD1XgE6tVwbarKanisTUbVkAgBACAo/NeLSYiN3lbva9eay71kODJ9nssxv8AdsoDv5CmA6Cbd/upWkU4ZOXzS9cjrDB3GPcvXMdo3lpBBsRsKrYycWpReDROaTWDHXD6sSsDht3jgd4XsrW4jXpqa8dzKKtSdOWazZUg5AgMNVUtjbpONh3nmA3lcq1eFGOdN4I3p05TeERFzhZfSUdIZaeIOfpNbeQ6mh1/O0R6RvYWuNqhW2UoV6mZFNaO071bSVOGc2bvL8p55N9IA36RqXkqs5zm5TeL7SfFJLBFf51XabqCn/a1INuYaLf9RWuSeiqtTuj65HCvpcY97HMquLER87DSyCCoaPOgqGOB4Agn6zWK0yVhKpKm9Uov1zId6ugpdzLDa4EXGw6x0blSNYaDc9NWDJReap359gP9ZP8AZSr3j6pcEUz1nUSigg6KYwyGN3ok9nA+xarQZJxbGCvsfb5DjdJVjVFWtNLN6vKCxgcfhGzW34MKlUJaMDDLGXcwCAEAICj82DvdcSH9qd9Z681l1dOHBk+z1MyZuvdcWxSa3ovEYPQ57dR+QO5dKkc23ox3N8vyYT0ze9L19BwqW2e4c5VPNYSZZU3jBMU84OOVFFBFUU0hje2ZodbW1zSx92uadThcDb07VaZHeFZrvXmiLfL2ae8sdmOvsNTTz6/xWiy5XSwcV9/ycf6SHexLxPK2sOM09LHLoQOh05GBjDc+6W85zS4bGbCpdK9rVLSVRvB52CwWrVx3mn6UFVSw0YYk/iROmdJxdwubqouJTlPGTb4lhb4ZmhYChnHp9PDqgcA13zXtPsBXbJ0s25j67DW6WNJk5knOX0VK46yYIrnn0AD3hQ7uObXmt75nOm8YLgKuVZ5TGsOh9Vj5ObXp274lY2Sasqsu9pcvycpv20d2n19B4qodB1tqgTjmvAnU558cRVzj03KYdUD1Q1/zXtJ7rqVk6Wbcx+hyuljSZOZKVPKUVM87TDHfp0QD3hQ7uGZXnHeznTeMEyWbtUY3Of8AN7gsVbi8dPO0uie6bSaCW30WSOGsEEawF9BhsopnrLwqM2Zpxp4XWVFJINbY3PMtM48HsdfVz67cCjinrMHzBMoH1YliqIxDXUpDJ4x6JafQkjO9h67XG4i8OtTzdJsmOOEVOmyx2t1Ho3H/AHwXNMyLWd6gMuGTPbqkgLKhjt7XRm5I59Av7V1pPCRhjZg1eKinhnbsljZIPlNDvFTTU3EAIAQFI5t/6Vin97d9eVeby9tQ4MnWepmbMkeUirJv2lS49wd95drxZs4x7oo1g8Y497Y4YgPdHdXsCpq22yyodWhIzrMvh0nM+M/SA8VNyU/7lcGcrzqmOWGSaUMTuMbD2tBVVVWE5LexHUhPwj3TKOY7RFTAdBIjP3iruks2xhvk3zIsn7SXD8D3iw84Hm8f4qvuF0kS7V9FoXcqYdOjqW8YZPqEhLWWbWg96OtZY05LczBmzn08Mpjwa5vzXuHgmU45t1P12EW3eNNEaxvKZSM38nTdm0/f71OoLCxW+Xrkcpda+HrmPeLN85p5vH+KhXC0pkq1ehogMpIOUpKhnrQyDr0DZa20s2tB70daqxg1uZpZr6jTwyn+CHt7JHAd1lvlSObdT8H9iJbvGmhrbtVcdikMz369h+NP9lIvoMNlFM9Z1EtjBXGcaHyOto8TbqYXeS1XAwyHzXH4rrnnOgNy0qRzo4BDHhxMc2id92/+J9naq9aGbkritIJoJYjskjew/KaW+K3TwZgWczVbyuD0pO1ofH8yRzW/RAVgajqgBACAojICXRdi8h3TyHs5Uledyys6tTj61onWuiMmTWZGHRwwH1pZD2EN8FvevGvLw5GsNhDPiX6Q9A9iqK22WNvsCZnPH5sqP+19tGpWTPeo+PJml31L8OYxZKuvRUhO008H2TVAu1hXn/J8zSnsLghdyHGljeJP9UMb7B91XD0WtFcX6+pG+KfgPWLj0evwUC47CVa9pD18elFI3ix47WkLhTeE096JUljFi/mikvhsY9V8g+lfxUrLCwunwRAturMOTY08oqt3qQNb2siUyOiypLvbfM5vrJ8F5D/i41N6SoNxqRItXpZFSs0mlvEEdosoyeDxJjWKFTMzPpYfb1JpG9zHfeU7LUcLnHvSK61fsx7btVQSCkMz369h+NP9lIvoMNlFM9Z1EtjAu5xMKFVhtXFa5MTnNHw2eez6TQgIPJ/EeXoqOpvdz4WaR4yM81/0gexV1VYSN0PIKGBFzMOApKmMahFXVMYHAAtdb6SsI6jUf1kAgBAc95LT2psaePXnP0ZFQ5TWdd0Vv8yZQeFOQ6ZoYtHCqfn5Q9sjlpdvGvL12IR2VwJrE/0nUFVV9ssLfYFHOML4bU/Fb9oxSMne8w9dhi66qRM5H/0Ck/u8P2bVDvPeKn8nzOdLYXAX81p0sRxZx/bBvZJMPAK6rLCjRXy/giLXPj+R9xfY3pKrrjUiXa62Rjm3BHHUouomCfmWkvQOHqzvH0WHxVhltYXC4LzK202PE2MideOYk7g1g7mjwUh6LWiuJp8c/AfcWHmjp8CoVxsokWu0yLCiE0Ts0TdGKrZubVP+q0eCsMsaZ05d8UV1voUlvH5u1U5IKQzPfr2H40/2Ui+gw2UUz1nUS2MHmRtwQdhFkBV+bVtsHiZt5Kedn+Y8+KhXC6Rsiy4fRHQFzAi5mv0NeeOJVJHZErCOpGpYKyAQAgOccnJPzfjLuL5e9rvxVHf6b2ivWsl0eqkWRmyZbC6X93ftcSuFx1suJstS4Ehifp9QVZX2yfb7AqZwf1dU/EH1mrvk/wB5hxFz1UiWyNH5BSf3eL6gUW994qfyfM5UthcCCzRi9RijuNSfrSHxVzcbNJfKvIiR+LiPeLei3p8FXXGpEq11sjWqKTRMzNC1LOOFU/6kf4Kwy1prRfyrmyttdl8Tazfa8XxXpZ7XKTP3ejwfkafFPivMfsV9D5Q9hUKvsne22/AiVDJwm5rjabEmerVHvdIPuqwyrsUX8v4K6htTW8f27VTkgo7NC+2Owc75x/lSr6DDZRTPWdSLYwfCUBWGbOxwjTGySpmcOuRw8FCuNo2RZQ1Bc0BHzJnSw0y2ty1RPJ2vt923UrBaEaj8sgEAFAc2ZOn8z4o7jK/2M/FUd57/AEl67SXS6mRaebwfm2k/cs9ijVutlxfM27FwRtYl+kPQPYq6vtlhb7AoZyHWw2o6GfaMCkZO95h48ma3XVSJvI8fkNJ/d4fs2qHee8VP5Pmc6WwuCIPM8PPxE8ap3td+Kurn/r/iiJHU+LHnFvRb0+CrrjUiVa7TI0KKTRNzPttBVDhVP+qxWGWOsh/FFdbanxNnN7+t8V+Mz2uUmfu9Hg/I5/FPivMfsU9DrChV9g7W22RKhk8Ss2eqsxYf2hp7X1H8FZZU6ig93kiuo9ZPj+SwmqlJJRuaj9fQfvJ/spV9Ap7C4FLLWdSrcwRWVWIeT0VTN+zhkcOkMOiOs2CAVMg6DkcJw+E3u5okN9vujjJ3coB1KBWeMjZDRlPW8hR1Mv7OGV3WGEjvSKxYIvNTR8jhNG3ZeLT/AMQmT7ynmo2IAQHiY+aeg+xAc2ZKj8wV54yO+rEqO7f+RpcPyTKfUSLXzffq2j/cM9ij1utlxfMz2LgjPiH6R3V7AqyttssaHVoTc57vzZPz8n9qw+Cl5M96j48mc7vqX4cxlyZj0aOlbwghHZG0KvunjWm/mfM1p7K4IXczx8/ERuFU72u/BXtzqp/xRDjqfFj1i2xvT4KtuNSJdrrZGtUUmCbme/o9SeNU/wCoz8VYZZ6yH8V5ldbanxNjIE2xjFBx0T3/AMVJl7tR4PyOfxT4osDFPQ6woVfYO1ttkQoZPErNv/T8V/fN+vMrLKXu9Dh5IrqXWT4lhBUpJKNzXC2PwD+tn+zlXv6WxHgillrZ1KuhgQM8ExkggoGH3SunZHq2iNrg+V/QLNvzErEngsQMMTQZ2MaPMibYDcA0W9th1KuxxZuQOeSrLcMkjZ+kqJIoGDiXvBI62tcu1FYyMMdaClEUUcTfRjY1g6GgAdwUw1M6AEBq4pJowyu4RvPY0lAc95Nstk7Vc7pD3xjwXn7l/wCSh4eZNp9Qyz8336tpP3LPYudbrZcXzHYuCM1afdHdKq6u2yyo7CEjOu62HSc74x9K/gp2Sl/crgzjedUx1w5tooxwYwdjQqmo8Zt72I6kKWaI2nxRvCpPT6Ug8F6G52aT+VEKPxcR6xfY3pPgq241Il2utkcFFJglZlddFKeNS8/5cSsct9fFfKubK202HxNrI3VjuIjixh7mHxXf/wCSj4mj25+BYGKeh1hQ6+wdrbbIlQyeJWbbXXYsf69o+nP+Cssp9RQ4PkiupdZPj+SwgqUkFH5vPNyhiv8A/YnH0ZQvfUOqjwXIp57TOo11NSrMHrfL8SnxLbBTg0tHvDnf86ZvziLjaHAblHuJ4LAyh3wCHU5536h7T4diiRNhYyw/KcXwykGtsRfVyDhoaoSflgjrUugtbNWWGpBgEAICMynl0aOpd6sEp7I3FAUdgMf/AA3LzsmPY/8AgvN3D/ycfDkToe7vxLCzcvvhlJ+6aOzUlfrZcWY7FwRmqDd7uk+1VU9plnTWEUIWd8k0cbBtfUMH0JPGysskYfrNvsi/IjX3VpbyxWi1gqQ3EfNSbV+Lt/rwf8yb+C9HX6mi/l/BBWufH8j5i59Hr8FWXHYTLXtIyZ1mk8AfYo61kt6hVzNR2w6/rTSHuaPBTstPG58EV1r1YZO+blHVj16drvowqTDTY03va5nOXWS4LyLCxX0B8YewqFcbJ3ttvwIpRCcJebFv5Xip41IHY+f8VY5UfsaC+XyRXUdufH8lghU5IKHyYrGQY+2SR7Y2Nq5dJ7iA0C7wbk7Nq95bdTDguRUVNp8S3coctXYkH0eFaTg4Fs9cWubBCw6n6BNi6Qi4FuOq+0bzmorFmhI4ThzIIoqeEWZG0MYN513LnW985xLieJKr5ScnibjpSwhjQ0bh37+9bIwIub/8rxHEsQOtgeKSE/Aityhbxa5wY7tU6msIo1ZYa3AIAQC9nCk0cLrj/Zph2xuHigKryeg/4dcN5p6k9rpSO6y8rcS/ySfzR8ixgvYeDGnNRLfCqbmDh2Pcu9zorT4nNaYx4G4TdU+stksBIzk+c/D4vXqm9xaPvKzydojVl3Rfr7EK8+FbyxCqQ6CTkD5uMYozjoO7yfvL0MnjbUXufr7EP4p8UO+LHzgObx/gq24fSRMtV0WQ+KyaMEruEbz2NJXOksZxW9Hebwi2QmaVlsMiPF0p+mR4KRld43UvDkQbbq0YIPMykH9ZS/w+4pVB42K3S9czSfWvgP8Aix81vT4KJcakdrXaZGBRSaJ+asXdiD/Wqnd2kfvKwyrqpL5Suoa5PePiqCQUNhVOx2UAjkY17DXPa5jgHNIMrhYtOojpXuLd/wBtB/KuRU1Nt8WdF1tObiGKPRjbsa1oay/VqAUeTbZg3cOw0R+c7W7uHQiQIzOFj/kNBNM39IRycQGsmR/mssN9r6VuDSulOOdLAwbGQOA+Q0EFOfTay8m/3R3nSa94DiQOYBTjUYEAIAQCjnaqBHhFYTvjDfnvawd7kAoZO098HjYB6VI76THHxXjLmWF6383mWkF7JLcYs0VWBhTW31h0gHSXu/EKdlCWbXnvw5GtCDlGD48xiVSWIk5TWkxfDY/VL5LdHnD7NWdt0bOtLvwXr6kG401YIsJUp1EXJ93J5RVQ/aQNd9GIK+i8bKk+5tcyLh7Sa3fgd8SdeQ81h/vtVbWeMybbrCAvZYS6NDVH+peOstIHtW9msa8FvRmu8KcuB6zdwaGG0o4x6XznOd4rXKMs66nxI1BYU0QmUI5PHsPl3Ojczs5X/wAx2KbZSxsai7mny/BzmvbR3prmWDi51tHT4KLcPUd7Va2R4UYlibmZJdSTyHa+pefoRn2kqwy1orRiuyK5srbXTFvePyqCSUT6GUTf+oM5vSmb+K9raPG0h/EqqvWPidSrmaAgK9xU/wA443DTDXT4eBPN6rp3D3FnS0Wd88KVRjgsTDLHXcwCAEAIBCz5SWwaoHrOhH+dG7wQGrk5T6NHTRndTxNP+G0FeEuZY15yX7nzLimugluE7NG4ikkjdtjne23U0+26tMrJOspLtSMWL9m13MeFVkwSqK02UDza/k9Na+4FwHhM7vVlU6GTl80vXIgS6VxwXrmWCqY7Ff4g/ksoYTs5Wm1HnGmf9NXNHpZOfyy/H5OC94Sfah1c65udqrW8SwSwWCFXOdUaGHTW2u0G9r237gVPyZHOuY+PIjXbwpMZcnabkqSnj3shjaekMF++6r7mefWnLvb5msFhFIUM5ILKvDJhsE+gehzo/DS7VZZM6VGtDdjzONXRUg947zSlxueFlAlJy0snwgorBGjik+hBK/1Y3u7GkrNKOdOMe9oTeEWyEzSQ6OGRH1nyO+mW/dUjK8sbqW7DkQbZezQ4qtO5RWPO0MoAeFXA7vjK9lk/TaR4FXX6xnUqwcyDyyyiZh9JJUO1kC0bN75DqYwb9Z223AnctoRzngDSzaZPPpKTSn11VQ8z1BO3Tfr0fkjV06XFTksDUbVkAgBACArH+ULPo4W1t/TqI2242a933QgJalj0WMbwa0dgAXz6Txk2XS1CBkQDFX4nAf2okaOZxefY5iub3p29Gpuw9fc52uic4+I7qsJomZtfdqnEaraHzcm3oaXH2FnYrHKfQpUqXcsfX3K6i86c5bx/VOSBAy/9yxDDJ7ajI6Jx4BxaB3PeepXGT+nbVqe7H19EcKnRqwl4Dmq4sBGzqe6MpKe+uapaOoDR9sgVpkvoynU/bF+vsQr3TGMe9li2VIdBGzwQnyJko2wzxv8Aa32lqtcjyX67i+1NEe52Me5jTBKHta4bHAOHWLqFJZraLBPFYkJl7U8nh9SeMej88hn3lKsI51xBb8fppONy8KUiQyIpuTw+lba3uLHHpcNI/WUe+nnXE3vf4ONJYQRNqKdCh8v38njT3nUBJA/sZET3gr2OS3jaR8ebKy46xnUVXUsiY6SRzWMYC5znGzQBtJO5ZwxZyK8wGF+NVra+Vrm4fTOPkkThblpAdc7hwB2c4HB15lOGajDLNXQwCAEAIAQFU57jy02F0h9GWoL3dDNBvskcuF1U/Tozl3Jm9OOdJIYl4QtyvsTHk2OxP2NqodAndpt1dvmR/OVzS9rk9x7YPHw9NnGLzLhPvQyZRV3IUs8u9kbiPjWs36RCh29P9SrGHe0S6ss2DZoZraDkcNh1edJpSH5R836Aat8q1c+6lu0evEiW8cKaGxV52EnO7SF1ByrfSglZICOnQ9rgepWmSJpXGa/iTXmR7ldDHuGLD6oTRRyt2PY14+UAfFRakHCTi+x4E+Ms6KYo4qOXxyki2tgjdK7mJuR3iPtVhT9nYVJfueHr7kOt0q8V3aSwlSnUhctKDl6GpjtcmNxaOLmee3vaFKsqv6dxCW/noNKsc6DRF5vq7lsPp3b2t5M/IJaO4NPWpOUKeZcSXfp+p1tpZ1JEXnYlJpooGenPOxgHRc/WLO1d8lJKrKo9UU36+5yvX0FFdrLAiiDGho2NAA6ALBUzbk8Wb4YHpYBROeOO2Ik8Yoz7R4L1uRnjbeLK666wt6nwCsxhzZcSHk9CCHR0LHXfJvDp3jdsIA7G2ubGFNRI+JZMELWNaxjQ1rQA1rRZoA1AADUABuXQwe0AIAQAgBAUln1rTT4hhs5B0WaTunRkYXgc9iO1cbil+rSlDvTNoSzZJjtBM17WvYQ5rgHNcNYIIuCDwsvCSi4tp60XCeOlCjnOwiSaCOeBulPTSCRoAu4t1aQA36wx1vgqyyXXjCo4TfRksDhXi2lKOtC1X4rLjXJ0tNFJHDpNdUSuGptjctB2Gx1gbSQNgBKnQowsMatRpy+FLn61GtSs6+EIrBdpaVNA2NjWMFmsaGtHAAWA7AvPyk5ScnrZJSwWCMiwDUxegFRBLC7ZIxzL8LggHqNj1LpRqOnUjNdjxMSjnJoSc22LAUb4pnBj6Rz2P0iBotBJBPAA6Tfkq2ylRxrKcFip4NcfWk1tKns8JdgZu2mqrKzESCGPPIxX3tGjc26GR9ZcFjKLVKjTtu1aX68WcqTz6kqngiwVTEgEBXOQn5LWVtAdQa/lYx8B1vumPvV3fe2o07hdqwfH/wBxOVq82cqfij7jDhV4zSQN84UodLIdzT5pA6btj+clLGjZVJv49C9fUxXefWjFdhYqpDsCApTPdFatidudA0dj3/iF6jIcvYSW/wAkV92umuB0dk3UcpSU0nrwRO7WNPiroikigBACAEAIAQCDnkyQdiNFeEaU8BL2N3uFrSMHORYjiWgb0BR2SGcCegHIvbysIJ9zcdF7DfWGutq3+aR2Ksvcl07h5y0S7+/iSKVxKGjWiwsOzq0Mmp/Kwni9mk3tYSe5U1TI1xHZwfB/nAlRuoPXoGnD8cpp/wBDPE/ma8X623uq+pb1ae3FrwO0ZxlqZIribHxACAU8cze0lVOZ38oxzvTDHBrZNnpAg22DZbt1qwoZTr0aeYsGuzHsOM7eEnixmoqRkMbY4mhjGCzWjYB/veoM5ynJyk8WzqkksEZlqZBAK+VWR/lUsdRDO6mqGDR5RovduvURca9Z1339Cn2l9+jB05xzovsOVSlnNSi8GbOSWS0dAx2i50kshvJM70nHwFyTtO3WVzu7ydxJYrBLUu4zTpKHEn1EOgICms99RG6oga14MjGOD2jWW3ILb8Cder8V6bIcZKnJtaG9BAu2s5F75u5NLC6E/wBmhHYwN8FeEQYkAIAQAgBACAEAk5Y5sKHEXGR7XRTnbLFYF3x2kFrum1+dAVpi+YKobrpqqKX4MjXRG3MRpgnsQCViubXE6e+nRyuA3xWlHYwk9oQERHi9ZTO0RNUwlvvNN7LdLCfBcJ21Ge1BPwRuqklqZMUmcnEWf88PHB7GHvsD3qLPJVrL4cODZ0VzUXaStPndrB6cdO/5Lmnud4KPLIlB6m19Pwbq7n3I34s8knvqVh6JCPa0ri8hR7Jv6f7Nv6x9xsR55W++oz1Tf+taPIL7Kn2/2bf1m77mw3PHDvpZPntPgtHkKf719DP9Yu4+nPFBuppfnt/BP+CqfvX0H9ZHuMbs8ke6lf8A4gH3Vn/gp/vX0/2Y/rF3GvNnlPvaQfKlv7GLdZB76n2/2Yd5uNKfPDUG+hTwt4XLneIXWOQqXbJ/Y1d3LuITFc5NfOC3lRE07RE3RPzzdw6ipVLJVtTeObjx0/6Ocrio+0h8nsn6nEJuTp43SPJu52vRbc63SP8AejbrO3dcqySw0I4HWuSWDeRUcFNp6ZiYGl1rXO02G4XJtzICXQAgBACAEAIAQAgBACAxVFOyQWe1rxwcA4dhQEBWZA4bL6dFT9LYww9rLICDqczeEv2QPZ8WWT7zigIqfMPh59GWrbzacZHfHfvQGnLmBpfe1U46WsPsAQGm/wDk+s3V7gOeAH/UCA8f/Hsf/oav7t/7kB7b/J8bfXXuI5oAD28qgNqDMBTD06uZ3xWNb7boCRp8xOHNN3SVb+YyMA+jGD3oCYoM0eFREHyblCP2kj3D5t9E9iAcaCgigYI4Y2RMGxjGhrewCyA2UAIAQAgBACAEAIAQAgBACAEAIAQAgBACAEAIAQAgBACAEAIAQAgBACAEAIAQAgBACAEAIAQAgBACAEAIAQAgBACAEAIAQA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6" descr="data:image/jpeg;base64,/9j/4AAQSkZJRgABAQAAAQABAAD/2wCEAAkGBxQSEhUUExQUFRQXFxgZGRUYGBwYFBoaHRgYGhYaGBYbHSghGBolHBgWITEhJSkrLi4uFx8zODMsNygtLisBCgoKDg0OGxAQGywkICQvLSwsLCwsLiwsLCw0NDQvLCwsLCwsLCwsLCwsLC0sLCwsLCwsLCwsLCwsLCwsLCw3LP/AABEIARUAtgMBEQACEQEDEQH/xAAcAAACAgMBAQAAAAAAAAAAAAAABgUHAwQIAgH/xABSEAABAwIBBwcFCwcKBgMAAAABAAIDBBEFBgcSITFBURNhcYGRocEUIjJSsSNCYnKCkqKys8LRJCUzNVNz4QgVNGNkdJOjw/AmQ3WD0uMYVFX/xAAbAQEAAgMBAQAAAAAAAAAAAAAABAUBAgMGB//EADoRAAIBAgEIBwcDBAMBAAAAAAABAgMEEQUSITEyYXGxIjNBUYHB8CM0QmKRodETUnIUJCXhFUPxRP/aAAwDAQACEQMRAD8AvFACAEAIAQAgBACAEAIAQAgBACAEAIAQAgBACAEAIAQAgBACAEAIAQAgBACAEAIAQAgBACAEAIAQAgBACAEAIAQAgBACAEAIAQAgBAJeVmXYhkFLQx+WVzr+5MN2RgbXTOB83aNVxzkakAtS5LZQ1Pny4jFTk6xFEXAN5iWNHtd0oDQlxrHsGs+sayupB6b2a3NHHTDQ5vS9pG66AtPJnKCCvp21FO7SY7UQdTmuHpNeNzh+BFwQUBKoAQAgBACAEAIAQAgBACAEAIAQAgIHKPLKiodVTUMjdt0NbpLHYeTaC63PayAhcPztYVK8MFToE7DIx7G9byNEdZCAdYZWvaHNIc0i4cDcEHYQRtCAQcfkqsVnkpKSU09HE7Qqapv6SR49KCHgBsc6+3VsFnAMeSOSFLhsZjpmW0rF8jjpSPI2aTuG3ULAXOrWgJ5AfHtBBBAIOog7COdAVXT4f/MmMRiLzcPxAlmh72KfawAbgTqGzU93qhAWqgBACAEAIAQAgBACAEAIAQAgBAKmWeMVGmyiodHyuYFxkdrZTw3s6Zw3m/mtG8g8LEDSwHNbQwDSmZ5ZO7W+ao90LjvOg67R3nnKA3sWzdYbUMLXUcLPhRNETxz6TLX67hAJFPm7xeie6HDsQayjJDhyvptvfSs3k3C423BaHcyAszAYqeniZTQvYRGLWDgXk7XOdruXOcS4neSUBKoAQAgIDLfJWPEqbyeRzmWe17XtALmubfWL8xcOtAVtU5M41g3u1HVOrYG63wPBLtHmjJPaxwdzWQG9FnlfUMb5FhtTUS2HKAXMbHW1gOY1xcOchqAxHO/VUzh/OGFzwxn340h2B7QHfOCAsrJvKKnr4RNTSCRmw7nNO9r2nW0+3aLjWgJVACAEAIAQAgBACAEAi5U518PonmMvdPKDZzIQHaJ4OeSGg3FiASRwQExkdRnQkq5ARNVuEpB2sitani+SyxPw3vO9AMSAicqcfjoad88tyBZrWN1vke7UxjRvJPidyAT6bIypxH3bF5pA12ttBC8shY07BK5uuR3Hgb67agBKHNbhWiG+RsAGwh8gf8/T0u9ADcJqcN8+mklqqUa30krtOZjd5ppTrcR+zeTfXYg2uA2UdUyWNkkbg5j2hzXDYWkXBHUgMyAEAIDHBA1gsxrWi5NmgAXJuTYbyUATwte0te0Oa4WLXAFpG8EHUQgKgynwF2AVTcSoQ7yNzg2qpgdQa42BYDuudVz5riB6LiABb9NO2RjXsIcx7Q5rhsLSLgjmIKAyIAQAgBACAEAIBLytlnrZ/wCbqWQxMDQ6sqG+nGx3oQx8JXi55m2O+xAmMm8kaOgYG00DGHfIRpSu+NIdZ6Ng3WQE4gBAKWL0vlGLUrHi8VNC+pt70yueI4SRxaBKRzoBtQAgBARbq2lpBoOmhhu5ztF8jW63uLnWDjvc4m3OgJCCdrxpMc1zT75pBHaEBkQAgBACA1cVoGVEMkMguyRjmOHM4W7UAtZqJH/zZDHIbvhdLA7/ALUr2AdgCAb0AIAQAgBACA8TyhjXOOxoJPQBcoCJyVwwwQXf+mmc6aY7bySa3C/qtFmN+CxqAmUAIAQEXV04jqBUuexkbYHskLjbY9j43aR1BrRyt7+sOCAWJs6NM95ZRwVldomxdTwl0YPAvdbtGpAZos48TT+VUldRt/aTQO5HrkZpW6SgI+oxCpxmV8VFM6nw+J2hJVx/pZ3j0mQO96weuNu641ICVw3NjhkIt5KyVx1ufMTK9x3klxsCeYBAE2bqlY4yURkoZ90kDiGm17B8LiWPbr2EdaAlcn8Slc51PVNa2pjAOky/JTMOpssd9mvU5m1p5i0kCbQAgBACAgMiqXQgebW5Spq5R8V9RK5h62aJ60BPoAQAgBACAEBjqGBzXNdsIIPQRYoDIgBACAgsUyyoKdxZNVwMeNrdMFw6Wi5HWgFR8Yx6pcNMuwqnLRZpIbVT2DjcjXybARq1a+4CwqSlZExrI2NYxos1jQGtA4ADUAgIvLWsdDQVUjPTbDJo/GLSGntIQGxk3g7KOlhp4xZsTA3hc7XuPO5xLjzkoCSQAgMMlM1z2vI89gcGu3gOtpDnBs3VxaDuCAzIAQAgMc51WBsTqB3jn6tqAIIWsa1jRZrQGtA2AAWA7EBkQAgBACAEAICPyicRS1Bb6QhkI6Qwkd6A94JibKqninjN2Ssa8c1xex5wdR5wgN1AV7ik0+L1MtLTyvgoKd3J1E8ZtLNKLF0MbvetaCA489rEHWAxYLkTQUjQIaWEEC2m5ofIeN5HXd3oDFm7pOSoIxYaRdK59vXdM8v7DcdSAZUBp4zQCoglhJtykb2X4aTSAekHX1IDaivYaVr2F7bL77cyA9IAQAgBACAw1FUxg85wHNv7FHr3VKgsZyw5/Q3hTlPUig58samvyipWD3KOCpMbIwb6gS2Zzjvc5ocOAGrXrJ605qcFNamsTWSweB0EtzAIAQAgBACAEBqYtHpQSt4xvHa0hAVnmDxIigZE65Bmla34OrTPV6R6TzqArmSvHQeprFbjt+mv0s8s7EpzHDI8ay1jnAc4aSPYp5xInIHDhT4fTMG0xNe87S57xpyOJ3kucUBPoDDS0rIwWsGiC57yPhPcXvPW5zj1oDMgNDHMWjpIXzSk6Lbami73OJs1jG++c4kADnQC5DRYpV2klqG0EZ1tp4WNlnA3crNIC0O5mttzoDZGF4jT+dFWCrA2w1MbGF3xJ4mjQPxmOHQgJzCcRbUR6Ya5hBLXxvFpI3j0mOHEcRcEEEEggkDdQEXlNUPZTSGJ2jIQGMcACWueQ1rrHUbE318Fxr1VSpSqPsX/AJ9TaEc6SREzV8jtRcbcBq9i8dVv7mqsJTeH05FpGjCOpGqAoeCWo6lJZvjpZRxk76moPXoyn2r3tusKUFuXIpp7TOoV2NQQAgBACAEAIDxMPNd0H2ICnP5PLvyd4PvZ5Lf4bP4qpngsox3x/JJXUPiXK9oIIOsHUQrYjGthVHyEMUOkXCNjWBx2kNAAJ57AIBWxDK6eaZ9NhcDZ3xnRlqZXFtJE+3okt86V41Xa3Zcc9gPbaDGQNLyuhLvUNM/Q6NISaVkBvYXj8okbBWwiCZ2qN7HadNMQLkRyEAtfYE6DwDYEi9jYD7jNPytfRMcLxxtnqOblWclHHfoE8hHOAgGFACAxMgaHOcBZzraR421AkbL21X22A4BAZUBAY/Uhzgwaw3WfjbO4X7V5vLN3nP8AQj2aXx7F5/QnWtPDpvwIpUJMPoWDJQGR+MRUmMsqJ3FsbJpi5wBda7ZGjUNZ1kL39Hq48EU0tpnRGF5x8MqCBHWRAnVaS8RvwHKBt+pdDUaGPBAIIIOwjWD1oD0gBACAEAID4UBSWZSXk4qg+rVO6/NaD7CvO5Vqujd06i7F5vH7E63jnU3EuyN4cARrB1heghOM4qUdTITTTwZB5b1kkVHJyJ0ZpHRwRu9V80jImu+Tp6XyVsYN/AsIipII6eFujHG2w4k73Hi4m5J4lAb6A1cSoGTxujeNRtYj0muBux7T717XAOB3EAoD2KcXY52t7ARpbNttLVwJANuYcEBnQAgBARGM4s1rSxjrvNxdp9HcTf1hw4qsv8oKgsyGmXLj+CXbWzqPOlq5lTZuax8U9Vh8zy90LzJG5xu5zHm7ietzXdMhVRlOCqQhcx+LQ+PrR4HejjCTpvsHxU5IPoWDJRmbE3x+H99P9nKvd/8ASuCKZ7TOjMVyZo6n9PTQSHX5zo26Qvts+1x1FcFJrUBTlzfzUZ5TCKp9ORr8llcZKR/EWNywn1tZ6Nq7RrvtMYErkplwJ5jR1kRpK9ovyLjdkg1+dC/Y8WBNuY7bEqQmmsUYHFZAIAQAgBAUZmkFm1reFU7o3jwXmcu9bDgT7TZY2z5aupK6lpNASMnDy7XZ7LW0XN3FvmyXHXcWseuSbh0qE5T2U1h5+Ri4p59RJa2NuItZWRBsbxpMlhlAOo3imZKARbYdC1+dXNC6pVurePMjVKM6e0iZUg5AgBACAEBG43WaDdFps53DaB4cO1VOVb39GnmRfSl9l3/j/RJt6We8XqRXOdLHJYcOl0ZXtc8sjBDiDrcC7WPghyrMm169a4jGU20sXr9dpIrwhGDaSNjJ+i5Gmgi9SNgPTojS77qFXnn1ZS72yfTjmwSFjGneT41RTXs2djoXc51gd74+xTqK/VsakP2vH19GRK/RrRl36Cw1SnU+tWDJRear9fQfvJ/spV7x9UuCKZ6zqIlRQeYpA4BwNwUAvZcZIx4jCGk8nPGdKCduqSN41ghw16JIFxzAjWARvCbiwYs3WUr6uF8VSNGtpX8lUN2XI9GQD1XgE6tVwbarKanisTUbVkAgBACAo/NeLSYiN3lbva9eay71kODJ9nssxv8AdsoDv5CmA6Cbd/upWkU4ZOXzS9cjrDB3GPcvXMdo3lpBBsRsKrYycWpReDROaTWDHXD6sSsDht3jgd4XsrW4jXpqa8dzKKtSdOWazZUg5AgMNVUtjbpONh3nmA3lcq1eFGOdN4I3p05TeERFzhZfSUdIZaeIOfpNbeQ6mh1/O0R6RvYWuNqhW2UoV6mZFNaO071bSVOGc2bvL8p55N9IA36RqXkqs5zm5TeL7SfFJLBFf51XabqCn/a1INuYaLf9RWuSeiqtTuj65HCvpcY97HMquLER87DSyCCoaPOgqGOB4Agn6zWK0yVhKpKm9Uov1zId6ugpdzLDa4EXGw6x0blSNYaDc9NWDJReap359gP9ZP8AZSr3j6pcEUz1nUSigg6KYwyGN3ok9nA+xarQZJxbGCvsfb5DjdJVjVFWtNLN6vKCxgcfhGzW34MKlUJaMDDLGXcwCAEAICj82DvdcSH9qd9Z681l1dOHBk+z1MyZuvdcWxSa3ovEYPQ57dR+QO5dKkc23ox3N8vyYT0ze9L19BwqW2e4c5VPNYSZZU3jBMU84OOVFFBFUU0hje2ZodbW1zSx92uadThcDb07VaZHeFZrvXmiLfL2ae8sdmOvsNTTz6/xWiy5XSwcV9/ycf6SHexLxPK2sOM09LHLoQOh05GBjDc+6W85zS4bGbCpdK9rVLSVRvB52CwWrVx3mn6UFVSw0YYk/iROmdJxdwubqouJTlPGTb4lhb4ZmhYChnHp9PDqgcA13zXtPsBXbJ0s25j67DW6WNJk5knOX0VK46yYIrnn0AD3hQ7uObXmt75nOm8YLgKuVZ5TGsOh9Vj5ObXp274lY2Sasqsu9pcvycpv20d2n19B4qodB1tqgTjmvAnU558cRVzj03KYdUD1Q1/zXtJ7rqVk6Wbcx+hyuljSZOZKVPKUVM87TDHfp0QD3hQ7uGZXnHeznTeMEyWbtUY3Of8AN7gsVbi8dPO0uie6bSaCW30WSOGsEEawF9BhsopnrLwqM2Zpxp4XWVFJINbY3PMtM48HsdfVz67cCjinrMHzBMoH1YliqIxDXUpDJ4x6JafQkjO9h67XG4i8OtTzdJsmOOEVOmyx2t1Ho3H/AHwXNMyLWd6gMuGTPbqkgLKhjt7XRm5I59Av7V1pPCRhjZg1eKinhnbsljZIPlNDvFTTU3EAIAQFI5t/6Vin97d9eVeby9tQ4MnWepmbMkeUirJv2lS49wd95drxZs4x7oo1g8Y497Y4YgPdHdXsCpq22yyodWhIzrMvh0nM+M/SA8VNyU/7lcGcrzqmOWGSaUMTuMbD2tBVVVWE5LexHUhPwj3TKOY7RFTAdBIjP3iruks2xhvk3zIsn7SXD8D3iw84Hm8f4qvuF0kS7V9FoXcqYdOjqW8YZPqEhLWWbWg96OtZY05LczBmzn08Mpjwa5vzXuHgmU45t1P12EW3eNNEaxvKZSM38nTdm0/f71OoLCxW+Xrkcpda+HrmPeLN85p5vH+KhXC0pkq1ehogMpIOUpKhnrQyDr0DZa20s2tB70daqxg1uZpZr6jTwyn+CHt7JHAd1lvlSObdT8H9iJbvGmhrbtVcdikMz369h+NP9lIvoMNlFM9Z1EtjBXGcaHyOto8TbqYXeS1XAwyHzXH4rrnnOgNy0qRzo4BDHhxMc2id92/+J9naq9aGbkritIJoJYjskjew/KaW+K3TwZgWczVbyuD0pO1ofH8yRzW/RAVgajqgBACAojICXRdi8h3TyHs5Uledyys6tTj61onWuiMmTWZGHRwwH1pZD2EN8FvevGvLw5GsNhDPiX6Q9A9iqK22WNvsCZnPH5sqP+19tGpWTPeo+PJml31L8OYxZKuvRUhO008H2TVAu1hXn/J8zSnsLghdyHGljeJP9UMb7B91XD0WtFcX6+pG+KfgPWLj0evwUC47CVa9pD18elFI3ix47WkLhTeE096JUljFi/mikvhsY9V8g+lfxUrLCwunwRAturMOTY08oqt3qQNb2siUyOiypLvbfM5vrJ8F5D/i41N6SoNxqRItXpZFSs0mlvEEdosoyeDxJjWKFTMzPpYfb1JpG9zHfeU7LUcLnHvSK61fsx7btVQSCkMz369h+NP9lIvoMNlFM9Z1EtjAu5xMKFVhtXFa5MTnNHw2eez6TQgIPJ/EeXoqOpvdz4WaR4yM81/0gexV1VYSN0PIKGBFzMOApKmMahFXVMYHAAtdb6SsI6jUf1kAgBAc95LT2psaePXnP0ZFQ5TWdd0Vv8yZQeFOQ6ZoYtHCqfn5Q9sjlpdvGvL12IR2VwJrE/0nUFVV9ssLfYFHOML4bU/Fb9oxSMne8w9dhi66qRM5H/0Ck/u8P2bVDvPeKn8nzOdLYXAX81p0sRxZx/bBvZJMPAK6rLCjRXy/giLXPj+R9xfY3pKrrjUiXa62Rjm3BHHUouomCfmWkvQOHqzvH0WHxVhltYXC4LzK202PE2MideOYk7g1g7mjwUh6LWiuJp8c/AfcWHmjp8CoVxsokWu0yLCiE0Ts0TdGKrZubVP+q0eCsMsaZ05d8UV1voUlvH5u1U5IKQzPfr2H40/2Ui+gw2UUz1nUS2MHmRtwQdhFkBV+bVtsHiZt5Kedn+Y8+KhXC6Rsiy4fRHQFzAi5mv0NeeOJVJHZErCOpGpYKyAQAgOccnJPzfjLuL5e9rvxVHf6b2ivWsl0eqkWRmyZbC6X93ftcSuFx1suJstS4Ehifp9QVZX2yfb7AqZwf1dU/EH1mrvk/wB5hxFz1UiWyNH5BSf3eL6gUW994qfyfM5UthcCCzRi9RijuNSfrSHxVzcbNJfKvIiR+LiPeLei3p8FXXGpEq11sjWqKTRMzNC1LOOFU/6kf4Kwy1prRfyrmyttdl8Tazfa8XxXpZ7XKTP3ejwfkafFPivMfsV9D5Q9hUKvsne22/AiVDJwm5rjabEmerVHvdIPuqwyrsUX8v4K6htTW8f27VTkgo7NC+2Owc75x/lSr6DDZRTPWdSLYwfCUBWGbOxwjTGySpmcOuRw8FCuNo2RZQ1Bc0BHzJnSw0y2ty1RPJ2vt923UrBaEaj8sgEAFAc2ZOn8z4o7jK/2M/FUd57/AEl67SXS6mRaebwfm2k/cs9ijVutlxfM27FwRtYl+kPQPYq6vtlhb7AoZyHWw2o6GfaMCkZO95h48ma3XVSJvI8fkNJ/d4fs2qHee8VP5Pmc6WwuCIPM8PPxE8ap3td+Kurn/r/iiJHU+LHnFvRb0+CrrjUiVa7TI0KKTRNzPttBVDhVP+qxWGWOsh/FFdbanxNnN7+t8V+Mz2uUmfu9Hg/I5/FPivMfsU9DrChV9g7W22RKhk8Ss2eqsxYf2hp7X1H8FZZU6ig93kiuo9ZPj+SwmqlJJRuaj9fQfvJ/spV9Ap7C4FLLWdSrcwRWVWIeT0VTN+zhkcOkMOiOs2CAVMg6DkcJw+E3u5okN9vujjJ3coB1KBWeMjZDRlPW8hR1Mv7OGV3WGEjvSKxYIvNTR8jhNG3ZeLT/AMQmT7ynmo2IAQHiY+aeg+xAc2ZKj8wV54yO+rEqO7f+RpcPyTKfUSLXzffq2j/cM9ij1utlxfMz2LgjPiH6R3V7AqyttssaHVoTc57vzZPz8n9qw+Cl5M96j48mc7vqX4cxlyZj0aOlbwghHZG0KvunjWm/mfM1p7K4IXczx8/ERuFU72u/BXtzqp/xRDjqfFj1i2xvT4KtuNSJdrrZGtUUmCbme/o9SeNU/wCoz8VYZZ6yH8V5ldbanxNjIE2xjFBx0T3/AMVJl7tR4PyOfxT4osDFPQ6woVfYO1ttkQoZPErNv/T8V/fN+vMrLKXu9Dh5IrqXWT4lhBUpJKNzXC2PwD+tn+zlXv6WxHgillrZ1KuhgQM8ExkggoGH3SunZHq2iNrg+V/QLNvzErEngsQMMTQZ2MaPMibYDcA0W9th1KuxxZuQOeSrLcMkjZ+kqJIoGDiXvBI62tcu1FYyMMdaClEUUcTfRjY1g6GgAdwUw1M6AEBq4pJowyu4RvPY0lAc95Nstk7Vc7pD3xjwXn7l/wCSh4eZNp9Qyz8336tpP3LPYudbrZcXzHYuCM1afdHdKq6u2yyo7CEjOu62HSc74x9K/gp2Sl/crgzjedUx1w5tooxwYwdjQqmo8Zt72I6kKWaI2nxRvCpPT6Ug8F6G52aT+VEKPxcR6xfY3pPgq241Il2utkcFFJglZlddFKeNS8/5cSsct9fFfKubK202HxNrI3VjuIjixh7mHxXf/wCSj4mj25+BYGKeh1hQ6+wdrbbIlQyeJWbbXXYsf69o+nP+Cssp9RQ4PkiupdZPj+SwgqUkFH5vPNyhiv8A/YnH0ZQvfUOqjwXIp57TOo11NSrMHrfL8SnxLbBTg0tHvDnf86ZvziLjaHAblHuJ4LAyh3wCHU5536h7T4diiRNhYyw/KcXwykGtsRfVyDhoaoSflgjrUugtbNWWGpBgEAICMynl0aOpd6sEp7I3FAUdgMf/AA3LzsmPY/8AgvN3D/ycfDkToe7vxLCzcvvhlJ+6aOzUlfrZcWY7FwRmqDd7uk+1VU9plnTWEUIWd8k0cbBtfUMH0JPGysskYfrNvsi/IjX3VpbyxWi1gqQ3EfNSbV+Lt/rwf8yb+C9HX6mi/l/BBWufH8j5i59Hr8FWXHYTLXtIyZ1mk8AfYo61kt6hVzNR2w6/rTSHuaPBTstPG58EV1r1YZO+blHVj16drvowqTDTY03va5nOXWS4LyLCxX0B8YewqFcbJ3ttvwIpRCcJebFv5Xip41IHY+f8VY5UfsaC+XyRXUdufH8lghU5IKHyYrGQY+2SR7Y2Nq5dJ7iA0C7wbk7Nq95bdTDguRUVNp8S3coctXYkH0eFaTg4Fs9cWubBCw6n6BNi6Qi4FuOq+0bzmorFmhI4ThzIIoqeEWZG0MYN513LnW985xLieJKr5ScnibjpSwhjQ0bh37+9bIwIub/8rxHEsQOtgeKSE/Aityhbxa5wY7tU6msIo1ZYa3AIAQC9nCk0cLrj/Zph2xuHigKryeg/4dcN5p6k9rpSO6y8rcS/ySfzR8ixgvYeDGnNRLfCqbmDh2Pcu9zorT4nNaYx4G4TdU+stksBIzk+c/D4vXqm9xaPvKzydojVl3Rfr7EK8+FbyxCqQ6CTkD5uMYozjoO7yfvL0MnjbUXufr7EP4p8UO+LHzgObx/gq24fSRMtV0WQ+KyaMEruEbz2NJXOksZxW9Hebwi2QmaVlsMiPF0p+mR4KRld43UvDkQbbq0YIPMykH9ZS/w+4pVB42K3S9czSfWvgP8Aix81vT4KJcakdrXaZGBRSaJ+asXdiD/Wqnd2kfvKwyrqpL5Suoa5PePiqCQUNhVOx2UAjkY17DXPa5jgHNIMrhYtOojpXuLd/wBtB/KuRU1Nt8WdF1tObiGKPRjbsa1oay/VqAUeTbZg3cOw0R+c7W7uHQiQIzOFj/kNBNM39IRycQGsmR/mssN9r6VuDSulOOdLAwbGQOA+Q0EFOfTay8m/3R3nSa94DiQOYBTjUYEAIAQCjnaqBHhFYTvjDfnvawd7kAoZO098HjYB6VI76THHxXjLmWF6383mWkF7JLcYs0VWBhTW31h0gHSXu/EKdlCWbXnvw5GtCDlGD48xiVSWIk5TWkxfDY/VL5LdHnD7NWdt0bOtLvwXr6kG401YIsJUp1EXJ93J5RVQ/aQNd9GIK+i8bKk+5tcyLh7Sa3fgd8SdeQ81h/vtVbWeMybbrCAvZYS6NDVH+peOstIHtW9msa8FvRmu8KcuB6zdwaGG0o4x6XznOd4rXKMs66nxI1BYU0QmUI5PHsPl3Ojczs5X/wAx2KbZSxsai7mny/BzmvbR3prmWDi51tHT4KLcPUd7Va2R4UYlibmZJdSTyHa+pefoRn2kqwy1orRiuyK5srbXTFvePyqCSUT6GUTf+oM5vSmb+K9raPG0h/EqqvWPidSrmaAgK9xU/wA443DTDXT4eBPN6rp3D3FnS0Wd88KVRjgsTDLHXcwCAEAIBCz5SWwaoHrOhH+dG7wQGrk5T6NHTRndTxNP+G0FeEuZY15yX7nzLimugluE7NG4ikkjdtjne23U0+26tMrJOspLtSMWL9m13MeFVkwSqK02UDza/k9Na+4FwHhM7vVlU6GTl80vXIgS6VxwXrmWCqY7Ff4g/ksoYTs5Wm1HnGmf9NXNHpZOfyy/H5OC94Sfah1c65udqrW8SwSwWCFXOdUaGHTW2u0G9r237gVPyZHOuY+PIjXbwpMZcnabkqSnj3shjaekMF++6r7mefWnLvb5msFhFIUM5ILKvDJhsE+gehzo/DS7VZZM6VGtDdjzONXRUg947zSlxueFlAlJy0snwgorBGjik+hBK/1Y3u7GkrNKOdOMe9oTeEWyEzSQ6OGRH1nyO+mW/dUjK8sbqW7DkQbZezQ4qtO5RWPO0MoAeFXA7vjK9lk/TaR4FXX6xnUqwcyDyyyiZh9JJUO1kC0bN75DqYwb9Z223AnctoRzngDSzaZPPpKTSn11VQ8z1BO3Tfr0fkjV06XFTksDUbVkAgBACArH+ULPo4W1t/TqI2242a933QgJalj0WMbwa0dgAXz6Txk2XS1CBkQDFX4nAf2okaOZxefY5iub3p29Gpuw9fc52uic4+I7qsJomZtfdqnEaraHzcm3oaXH2FnYrHKfQpUqXcsfX3K6i86c5bx/VOSBAy/9yxDDJ7ajI6Jx4BxaB3PeepXGT+nbVqe7H19EcKnRqwl4Dmq4sBGzqe6MpKe+uapaOoDR9sgVpkvoynU/bF+vsQr3TGMe9li2VIdBGzwQnyJko2wzxv8Aa32lqtcjyX67i+1NEe52Me5jTBKHta4bHAOHWLqFJZraLBPFYkJl7U8nh9SeMej88hn3lKsI51xBb8fppONy8KUiQyIpuTw+lba3uLHHpcNI/WUe+nnXE3vf4ONJYQRNqKdCh8v38njT3nUBJA/sZET3gr2OS3jaR8ebKy46xnUVXUsiY6SRzWMYC5znGzQBtJO5ZwxZyK8wGF+NVra+Vrm4fTOPkkThblpAdc7hwB2c4HB15lOGajDLNXQwCAEAIAQFU57jy02F0h9GWoL3dDNBvskcuF1U/Tozl3Jm9OOdJIYl4QtyvsTHk2OxP2NqodAndpt1dvmR/OVzS9rk9x7YPHw9NnGLzLhPvQyZRV3IUs8u9kbiPjWs36RCh29P9SrGHe0S6ss2DZoZraDkcNh1edJpSH5R836Aat8q1c+6lu0evEiW8cKaGxV52EnO7SF1ByrfSglZICOnQ9rgepWmSJpXGa/iTXmR7ldDHuGLD6oTRRyt2PY14+UAfFRakHCTi+x4E+Ms6KYo4qOXxyki2tgjdK7mJuR3iPtVhT9nYVJfueHr7kOt0q8V3aSwlSnUhctKDl6GpjtcmNxaOLmee3vaFKsqv6dxCW/noNKsc6DRF5vq7lsPp3b2t5M/IJaO4NPWpOUKeZcSXfp+p1tpZ1JEXnYlJpooGenPOxgHRc/WLO1d8lJKrKo9UU36+5yvX0FFdrLAiiDGho2NAA6ALBUzbk8Wb4YHpYBROeOO2Ik8Yoz7R4L1uRnjbeLK666wt6nwCsxhzZcSHk9CCHR0LHXfJvDp3jdsIA7G2ubGFNRI+JZMELWNaxjQ1rQA1rRZoA1AADUABuXQwe0AIAQAgBAUln1rTT4hhs5B0WaTunRkYXgc9iO1cbil+rSlDvTNoSzZJjtBM17WvYQ5rgHNcNYIIuCDwsvCSi4tp60XCeOlCjnOwiSaCOeBulPTSCRoAu4t1aQA36wx1vgqyyXXjCo4TfRksDhXi2lKOtC1X4rLjXJ0tNFJHDpNdUSuGptjctB2Gx1gbSQNgBKnQowsMatRpy+FLn61GtSs6+EIrBdpaVNA2NjWMFmsaGtHAAWA7AvPyk5ScnrZJSwWCMiwDUxegFRBLC7ZIxzL8LggHqNj1LpRqOnUjNdjxMSjnJoSc22LAUb4pnBj6Rz2P0iBotBJBPAA6Tfkq2ylRxrKcFip4NcfWk1tKns8JdgZu2mqrKzESCGPPIxX3tGjc26GR9ZcFjKLVKjTtu1aX68WcqTz6kqngiwVTEgEBXOQn5LWVtAdQa/lYx8B1vumPvV3fe2o07hdqwfH/wBxOVq82cqfij7jDhV4zSQN84UodLIdzT5pA6btj+clLGjZVJv49C9fUxXefWjFdhYqpDsCApTPdFatidudA0dj3/iF6jIcvYSW/wAkV92umuB0dk3UcpSU0nrwRO7WNPiroikigBACAEAIAQCDnkyQdiNFeEaU8BL2N3uFrSMHORYjiWgb0BR2SGcCegHIvbysIJ9zcdF7DfWGutq3+aR2Ksvcl07h5y0S7+/iSKVxKGjWiwsOzq0Mmp/Kwni9mk3tYSe5U1TI1xHZwfB/nAlRuoPXoGnD8cpp/wBDPE/ma8X623uq+pb1ae3FrwO0ZxlqZIribHxACAU8cze0lVOZ38oxzvTDHBrZNnpAg22DZbt1qwoZTr0aeYsGuzHsOM7eEnixmoqRkMbY4mhjGCzWjYB/veoM5ynJyk8WzqkksEZlqZBAK+VWR/lUsdRDO6mqGDR5RovduvURca9Z1339Cn2l9+jB05xzovsOVSlnNSi8GbOSWS0dAx2i50kshvJM70nHwFyTtO3WVzu7ydxJYrBLUu4zTpKHEn1EOgICms99RG6oga14MjGOD2jWW3ILb8Cder8V6bIcZKnJtaG9BAu2s5F75u5NLC6E/wBmhHYwN8FeEQYkAIAQAgBACAEAk5Y5sKHEXGR7XRTnbLFYF3x2kFrum1+dAVpi+YKobrpqqKX4MjXRG3MRpgnsQCViubXE6e+nRyuA3xWlHYwk9oQERHi9ZTO0RNUwlvvNN7LdLCfBcJ21Ge1BPwRuqklqZMUmcnEWf88PHB7GHvsD3qLPJVrL4cODZ0VzUXaStPndrB6cdO/5Lmnud4KPLIlB6m19Pwbq7n3I34s8knvqVh6JCPa0ri8hR7Jv6f7Nv6x9xsR55W++oz1Tf+taPIL7Kn2/2bf1m77mw3PHDvpZPntPgtHkKf719DP9Yu4+nPFBuppfnt/BP+CqfvX0H9ZHuMbs8ke6lf8A4gH3Vn/gp/vX0/2Y/rF3GvNnlPvaQfKlv7GLdZB76n2/2Yd5uNKfPDUG+hTwt4XLneIXWOQqXbJ/Y1d3LuITFc5NfOC3lRE07RE3RPzzdw6ipVLJVtTeObjx0/6Ocrio+0h8nsn6nEJuTp43SPJu52vRbc63SP8AejbrO3dcqySw0I4HWuSWDeRUcFNp6ZiYGl1rXO02G4XJtzICXQAgBACAEAIAQAgBACAxVFOyQWe1rxwcA4dhQEBWZA4bL6dFT9LYww9rLICDqczeEv2QPZ8WWT7zigIqfMPh59GWrbzacZHfHfvQGnLmBpfe1U46WsPsAQGm/wDk+s3V7gOeAH/UCA8f/Hsf/oav7t/7kB7b/J8bfXXuI5oAD28qgNqDMBTD06uZ3xWNb7boCRp8xOHNN3SVb+YyMA+jGD3oCYoM0eFREHyblCP2kj3D5t9E9iAcaCgigYI4Y2RMGxjGhrewCyA2UAIAQAgBACAEAIAQAgBACAEAIAQAgBACAEAIAQAgBACAEAIAQAgBACAEAIAQAgBACAEAIAQAgBACAEAIAQAgBACAEAIAQAg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8" descr="data:image/jpeg;base64,/9j/4AAQSkZJRgABAQAAAQABAAD/2wCEAAkGBxQSEhUUExQUFRQXFxgZGRUYGBwYFBoaHRgYGhYaGBYbHSghGBolHBgWITEhJSkrLi4uFx8zODMsNygtLisBCgoKDg0OGxAQGywkICQvLSwsLCwsLiwsLCw0NDQvLCwsLCwsLCwsLCwsLC0sLCwsLCwsLCwsLCwsLCwsLCw3LP/AABEIARUAtgMBEQACEQEDEQH/xAAcAAACAgMBAQAAAAAAAAAAAAAABgUHAwQIAgH/xABSEAABAwIBBwcFCwcKBgMAAAABAAIDBBEFBgcSITFBURNhcYGRocEUIjJSsSNCYnKCkqKys8LRJCUzNVNz4QgVNGNkdJOjw/AmQ3WD0uMYVFX/xAAbAQEAAgMBAQAAAAAAAAAAAAAABAUBAgMGB//EADoRAAIBAgEIBwcDBAMBAAAAAAABAgMEEQUSITEyYXGxIjNBUYHB8CM0QmKRodETUnIUJCXhFUPxRP/aAAwDAQACEQMRAD8AvFACAEAIAQAgBACAEAIAQAgBACAEAIAQAgBACAEAIAQAgBACAEAIAQAgBACAEAIAQAgBACAEAIAQAgBACAEAIAQAgBACAEAIAQAgBAJeVmXYhkFLQx+WVzr+5MN2RgbXTOB83aNVxzkakAtS5LZQ1Pny4jFTk6xFEXAN5iWNHtd0oDQlxrHsGs+sayupB6b2a3NHHTDQ5vS9pG66AtPJnKCCvp21FO7SY7UQdTmuHpNeNzh+BFwQUBKoAQAgBACAEAIAQAgBACAEAIAQAgIHKPLKiodVTUMjdt0NbpLHYeTaC63PayAhcPztYVK8MFToE7DIx7G9byNEdZCAdYZWvaHNIc0i4cDcEHYQRtCAQcfkqsVnkpKSU09HE7Qqapv6SR49KCHgBsc6+3VsFnAMeSOSFLhsZjpmW0rF8jjpSPI2aTuG3ULAXOrWgJ5AfHtBBBAIOog7COdAVXT4f/MmMRiLzcPxAlmh72KfawAbgTqGzU93qhAWqgBACAEAIAQAgBACAEAIAQAgBAKmWeMVGmyiodHyuYFxkdrZTw3s6Zw3m/mtG8g8LEDSwHNbQwDSmZ5ZO7W+ao90LjvOg67R3nnKA3sWzdYbUMLXUcLPhRNETxz6TLX67hAJFPm7xeie6HDsQayjJDhyvptvfSs3k3C423BaHcyAszAYqeniZTQvYRGLWDgXk7XOdruXOcS4neSUBKoAQAgIDLfJWPEqbyeRzmWe17XtALmubfWL8xcOtAVtU5M41g3u1HVOrYG63wPBLtHmjJPaxwdzWQG9FnlfUMb5FhtTUS2HKAXMbHW1gOY1xcOchqAxHO/VUzh/OGFzwxn340h2B7QHfOCAsrJvKKnr4RNTSCRmw7nNO9r2nW0+3aLjWgJVACAEAIAQAgBACAEAi5U518PonmMvdPKDZzIQHaJ4OeSGg3FiASRwQExkdRnQkq5ARNVuEpB2sitani+SyxPw3vO9AMSAicqcfjoad88tyBZrWN1vke7UxjRvJPidyAT6bIypxH3bF5pA12ttBC8shY07BK5uuR3Hgb67agBKHNbhWiG+RsAGwh8gf8/T0u9ADcJqcN8+mklqqUa30krtOZjd5ppTrcR+zeTfXYg2uA2UdUyWNkkbg5j2hzXDYWkXBHUgMyAEAIDHBA1gsxrWi5NmgAXJuTYbyUATwte0te0Oa4WLXAFpG8EHUQgKgynwF2AVTcSoQ7yNzg2qpgdQa42BYDuudVz5riB6LiABb9NO2RjXsIcx7Q5rhsLSLgjmIKAyIAQAgBACAEAIBLytlnrZ/wCbqWQxMDQ6sqG+nGx3oQx8JXi55m2O+xAmMm8kaOgYG00DGHfIRpSu+NIdZ6Ng3WQE4gBAKWL0vlGLUrHi8VNC+pt70yueI4SRxaBKRzoBtQAgBARbq2lpBoOmhhu5ztF8jW63uLnWDjvc4m3OgJCCdrxpMc1zT75pBHaEBkQAgBACA1cVoGVEMkMguyRjmOHM4W7UAtZqJH/zZDHIbvhdLA7/ALUr2AdgCAb0AIAQAgBACA8TyhjXOOxoJPQBcoCJyVwwwQXf+mmc6aY7bySa3C/qtFmN+CxqAmUAIAQEXV04jqBUuexkbYHskLjbY9j43aR1BrRyt7+sOCAWJs6NM95ZRwVldomxdTwl0YPAvdbtGpAZos48TT+VUldRt/aTQO5HrkZpW6SgI+oxCpxmV8VFM6nw+J2hJVx/pZ3j0mQO96weuNu641ICVw3NjhkIt5KyVx1ufMTK9x3klxsCeYBAE2bqlY4yURkoZ90kDiGm17B8LiWPbr2EdaAlcn8Slc51PVNa2pjAOky/JTMOpssd9mvU5m1p5i0kCbQAgBACAgMiqXQgebW5Spq5R8V9RK5h62aJ60BPoAQAgBACAEBjqGBzXNdsIIPQRYoDIgBACAgsUyyoKdxZNVwMeNrdMFw6Wi5HWgFR8Yx6pcNMuwqnLRZpIbVT2DjcjXybARq1a+4CwqSlZExrI2NYxos1jQGtA4ADUAgIvLWsdDQVUjPTbDJo/GLSGntIQGxk3g7KOlhp4xZsTA3hc7XuPO5xLjzkoCSQAgMMlM1z2vI89gcGu3gOtpDnBs3VxaDuCAzIAQAgMc51WBsTqB3jn6tqAIIWsa1jRZrQGtA2AAWA7EBkQAgBACAEAICPyicRS1Bb6QhkI6Qwkd6A94JibKqninjN2Ssa8c1xex5wdR5wgN1AV7ik0+L1MtLTyvgoKd3J1E8ZtLNKLF0MbvetaCA489rEHWAxYLkTQUjQIaWEEC2m5ofIeN5HXd3oDFm7pOSoIxYaRdK59vXdM8v7DcdSAZUBp4zQCoglhJtykb2X4aTSAekHX1IDaivYaVr2F7bL77cyA9IAQAgBACAw1FUxg85wHNv7FHr3VKgsZyw5/Q3hTlPUig58samvyipWD3KOCpMbIwb6gS2Zzjvc5ocOAGrXrJ605qcFNamsTWSweB0EtzAIAQAgBACAEBqYtHpQSt4xvHa0hAVnmDxIigZE65Bmla34OrTPV6R6TzqArmSvHQeprFbjt+mv0s8s7EpzHDI8ay1jnAc4aSPYp5xInIHDhT4fTMG0xNe87S57xpyOJ3kucUBPoDDS0rIwWsGiC57yPhPcXvPW5zj1oDMgNDHMWjpIXzSk6Lbami73OJs1jG++c4kADnQC5DRYpV2klqG0EZ1tp4WNlnA3crNIC0O5mttzoDZGF4jT+dFWCrA2w1MbGF3xJ4mjQPxmOHQgJzCcRbUR6Ya5hBLXxvFpI3j0mOHEcRcEEEEggkDdQEXlNUPZTSGJ2jIQGMcACWueQ1rrHUbE318Fxr1VSpSqPsX/AJ9TaEc6SREzV8jtRcbcBq9i8dVv7mqsJTeH05FpGjCOpGqAoeCWo6lJZvjpZRxk76moPXoyn2r3tusKUFuXIpp7TOoV2NQQAgBACAEAIDxMPNd0H2ICnP5PLvyd4PvZ5Lf4bP4qpngsox3x/JJXUPiXK9oIIOsHUQrYjGthVHyEMUOkXCNjWBx2kNAAJ57AIBWxDK6eaZ9NhcDZ3xnRlqZXFtJE+3okt86V41Xa3Zcc9gPbaDGQNLyuhLvUNM/Q6NISaVkBvYXj8okbBWwiCZ2qN7HadNMQLkRyEAtfYE6DwDYEi9jYD7jNPytfRMcLxxtnqOblWclHHfoE8hHOAgGFACAxMgaHOcBZzraR421AkbL21X22A4BAZUBAY/Uhzgwaw3WfjbO4X7V5vLN3nP8AQj2aXx7F5/QnWtPDpvwIpUJMPoWDJQGR+MRUmMsqJ3FsbJpi5wBda7ZGjUNZ1kL39Hq48EU0tpnRGF5x8MqCBHWRAnVaS8RvwHKBt+pdDUaGPBAIIIOwjWD1oD0gBACAEAID4UBSWZSXk4qg+rVO6/NaD7CvO5Vqujd06i7F5vH7E63jnU3EuyN4cARrB1heghOM4qUdTITTTwZB5b1kkVHJyJ0ZpHRwRu9V80jImu+Tp6XyVsYN/AsIipII6eFujHG2w4k73Hi4m5J4lAb6A1cSoGTxujeNRtYj0muBux7T717XAOB3EAoD2KcXY52t7ARpbNttLVwJANuYcEBnQAgBARGM4s1rSxjrvNxdp9HcTf1hw4qsv8oKgsyGmXLj+CXbWzqPOlq5lTZuax8U9Vh8zy90LzJG5xu5zHm7ietzXdMhVRlOCqQhcx+LQ+PrR4HejjCTpvsHxU5IPoWDJRmbE3x+H99P9nKvd/8ASuCKZ7TOjMVyZo6n9PTQSHX5zo26Qvts+1x1FcFJrUBTlzfzUZ5TCKp9ORr8llcZKR/EWNywn1tZ6Nq7RrvtMYErkplwJ5jR1kRpK9ovyLjdkg1+dC/Y8WBNuY7bEqQmmsUYHFZAIAQAgBAUZmkFm1reFU7o3jwXmcu9bDgT7TZY2z5aupK6lpNASMnDy7XZ7LW0XN3FvmyXHXcWseuSbh0qE5T2U1h5+Ri4p59RJa2NuItZWRBsbxpMlhlAOo3imZKARbYdC1+dXNC6pVurePMjVKM6e0iZUg5AgBACAEBG43WaDdFps53DaB4cO1VOVb39GnmRfSl9l3/j/RJt6We8XqRXOdLHJYcOl0ZXtc8sjBDiDrcC7WPghyrMm169a4jGU20sXr9dpIrwhGDaSNjJ+i5Gmgi9SNgPTojS77qFXnn1ZS72yfTjmwSFjGneT41RTXs2djoXc51gd74+xTqK/VsakP2vH19GRK/RrRl36Cw1SnU+tWDJRear9fQfvJ/spV7x9UuCKZ6zqIlRQeYpA4BwNwUAvZcZIx4jCGk8nPGdKCduqSN41ghw16JIFxzAjWARvCbiwYs3WUr6uF8VSNGtpX8lUN2XI9GQD1XgE6tVwbarKanisTUbVkAgBACAo/NeLSYiN3lbva9eay71kODJ9nssxv8AdsoDv5CmA6Cbd/upWkU4ZOXzS9cjrDB3GPcvXMdo3lpBBsRsKrYycWpReDROaTWDHXD6sSsDht3jgd4XsrW4jXpqa8dzKKtSdOWazZUg5AgMNVUtjbpONh3nmA3lcq1eFGOdN4I3p05TeERFzhZfSUdIZaeIOfpNbeQ6mh1/O0R6RvYWuNqhW2UoV6mZFNaO071bSVOGc2bvL8p55N9IA36RqXkqs5zm5TeL7SfFJLBFf51XabqCn/a1INuYaLf9RWuSeiqtTuj65HCvpcY97HMquLER87DSyCCoaPOgqGOB4Agn6zWK0yVhKpKm9Uov1zId6ugpdzLDa4EXGw6x0blSNYaDc9NWDJReap359gP9ZP8AZSr3j6pcEUz1nUSigg6KYwyGN3ok9nA+xarQZJxbGCvsfb5DjdJVjVFWtNLN6vKCxgcfhGzW34MKlUJaMDDLGXcwCAEAICj82DvdcSH9qd9Z681l1dOHBk+z1MyZuvdcWxSa3ovEYPQ57dR+QO5dKkc23ox3N8vyYT0ze9L19BwqW2e4c5VPNYSZZU3jBMU84OOVFFBFUU0hje2ZodbW1zSx92uadThcDb07VaZHeFZrvXmiLfL2ae8sdmOvsNTTz6/xWiy5XSwcV9/ycf6SHexLxPK2sOM09LHLoQOh05GBjDc+6W85zS4bGbCpdK9rVLSVRvB52CwWrVx3mn6UFVSw0YYk/iROmdJxdwubqouJTlPGTb4lhb4ZmhYChnHp9PDqgcA13zXtPsBXbJ0s25j67DW6WNJk5knOX0VK46yYIrnn0AD3hQ7uObXmt75nOm8YLgKuVZ5TGsOh9Vj5ObXp274lY2Sasqsu9pcvycpv20d2n19B4qodB1tqgTjmvAnU558cRVzj03KYdUD1Q1/zXtJ7rqVk6Wbcx+hyuljSZOZKVPKUVM87TDHfp0QD3hQ7uGZXnHeznTeMEyWbtUY3Of8AN7gsVbi8dPO0uie6bSaCW30WSOGsEEawF9BhsopnrLwqM2Zpxp4XWVFJINbY3PMtM48HsdfVz67cCjinrMHzBMoH1YliqIxDXUpDJ4x6JafQkjO9h67XG4i8OtTzdJsmOOEVOmyx2t1Ho3H/AHwXNMyLWd6gMuGTPbqkgLKhjt7XRm5I59Av7V1pPCRhjZg1eKinhnbsljZIPlNDvFTTU3EAIAQFI5t/6Vin97d9eVeby9tQ4MnWepmbMkeUirJv2lS49wd95drxZs4x7oo1g8Y497Y4YgPdHdXsCpq22yyodWhIzrMvh0nM+M/SA8VNyU/7lcGcrzqmOWGSaUMTuMbD2tBVVVWE5LexHUhPwj3TKOY7RFTAdBIjP3iruks2xhvk3zIsn7SXD8D3iw84Hm8f4qvuF0kS7V9FoXcqYdOjqW8YZPqEhLWWbWg96OtZY05LczBmzn08Mpjwa5vzXuHgmU45t1P12EW3eNNEaxvKZSM38nTdm0/f71OoLCxW+Xrkcpda+HrmPeLN85p5vH+KhXC0pkq1ehogMpIOUpKhnrQyDr0DZa20s2tB70daqxg1uZpZr6jTwyn+CHt7JHAd1lvlSObdT8H9iJbvGmhrbtVcdikMz369h+NP9lIvoMNlFM9Z1EtjBXGcaHyOto8TbqYXeS1XAwyHzXH4rrnnOgNy0qRzo4BDHhxMc2id92/+J9naq9aGbkritIJoJYjskjew/KaW+K3TwZgWczVbyuD0pO1ofH8yRzW/RAVgajqgBACAojICXRdi8h3TyHs5Uledyys6tTj61onWuiMmTWZGHRwwH1pZD2EN8FvevGvLw5GsNhDPiX6Q9A9iqK22WNvsCZnPH5sqP+19tGpWTPeo+PJml31L8OYxZKuvRUhO008H2TVAu1hXn/J8zSnsLghdyHGljeJP9UMb7B91XD0WtFcX6+pG+KfgPWLj0evwUC47CVa9pD18elFI3ix47WkLhTeE096JUljFi/mikvhsY9V8g+lfxUrLCwunwRAturMOTY08oqt3qQNb2siUyOiypLvbfM5vrJ8F5D/i41N6SoNxqRItXpZFSs0mlvEEdosoyeDxJjWKFTMzPpYfb1JpG9zHfeU7LUcLnHvSK61fsx7btVQSCkMz369h+NP9lIvoMNlFM9Z1EtjAu5xMKFVhtXFa5MTnNHw2eez6TQgIPJ/EeXoqOpvdz4WaR4yM81/0gexV1VYSN0PIKGBFzMOApKmMahFXVMYHAAtdb6SsI6jUf1kAgBAc95LT2psaePXnP0ZFQ5TWdd0Vv8yZQeFOQ6ZoYtHCqfn5Q9sjlpdvGvL12IR2VwJrE/0nUFVV9ssLfYFHOML4bU/Fb9oxSMne8w9dhi66qRM5H/0Ck/u8P2bVDvPeKn8nzOdLYXAX81p0sRxZx/bBvZJMPAK6rLCjRXy/giLXPj+R9xfY3pKrrjUiXa62Rjm3BHHUouomCfmWkvQOHqzvH0WHxVhltYXC4LzK202PE2MideOYk7g1g7mjwUh6LWiuJp8c/AfcWHmjp8CoVxsokWu0yLCiE0Ts0TdGKrZubVP+q0eCsMsaZ05d8UV1voUlvH5u1U5IKQzPfr2H40/2Ui+gw2UUz1nUS2MHmRtwQdhFkBV+bVtsHiZt5Kedn+Y8+KhXC6Rsiy4fRHQFzAi5mv0NeeOJVJHZErCOpGpYKyAQAgOccnJPzfjLuL5e9rvxVHf6b2ivWsl0eqkWRmyZbC6X93ftcSuFx1suJstS4Ehifp9QVZX2yfb7AqZwf1dU/EH1mrvk/wB5hxFz1UiWyNH5BSf3eL6gUW994qfyfM5UthcCCzRi9RijuNSfrSHxVzcbNJfKvIiR+LiPeLei3p8FXXGpEq11sjWqKTRMzNC1LOOFU/6kf4Kwy1prRfyrmyttdl8Tazfa8XxXpZ7XKTP3ejwfkafFPivMfsV9D5Q9hUKvsne22/AiVDJwm5rjabEmerVHvdIPuqwyrsUX8v4K6htTW8f27VTkgo7NC+2Owc75x/lSr6DDZRTPWdSLYwfCUBWGbOxwjTGySpmcOuRw8FCuNo2RZQ1Bc0BHzJnSw0y2ty1RPJ2vt923UrBaEaj8sgEAFAc2ZOn8z4o7jK/2M/FUd57/AEl67SXS6mRaebwfm2k/cs9ijVutlxfM27FwRtYl+kPQPYq6vtlhb7AoZyHWw2o6GfaMCkZO95h48ma3XVSJvI8fkNJ/d4fs2qHee8VP5Pmc6WwuCIPM8PPxE8ap3td+Kurn/r/iiJHU+LHnFvRb0+CrrjUiVa7TI0KKTRNzPttBVDhVP+qxWGWOsh/FFdbanxNnN7+t8V+Mz2uUmfu9Hg/I5/FPivMfsU9DrChV9g7W22RKhk8Ss2eqsxYf2hp7X1H8FZZU6ig93kiuo9ZPj+SwmqlJJRuaj9fQfvJ/spV9Ap7C4FLLWdSrcwRWVWIeT0VTN+zhkcOkMOiOs2CAVMg6DkcJw+E3u5okN9vujjJ3coB1KBWeMjZDRlPW8hR1Mv7OGV3WGEjvSKxYIvNTR8jhNG3ZeLT/AMQmT7ynmo2IAQHiY+aeg+xAc2ZKj8wV54yO+rEqO7f+RpcPyTKfUSLXzffq2j/cM9ij1utlxfMz2LgjPiH6R3V7AqyttssaHVoTc57vzZPz8n9qw+Cl5M96j48mc7vqX4cxlyZj0aOlbwghHZG0KvunjWm/mfM1p7K4IXczx8/ERuFU72u/BXtzqp/xRDjqfFj1i2xvT4KtuNSJdrrZGtUUmCbme/o9SeNU/wCoz8VYZZ6yH8V5ldbanxNjIE2xjFBx0T3/AMVJl7tR4PyOfxT4osDFPQ6woVfYO1ttkQoZPErNv/T8V/fN+vMrLKXu9Dh5IrqXWT4lhBUpJKNzXC2PwD+tn+zlXv6WxHgillrZ1KuhgQM8ExkggoGH3SunZHq2iNrg+V/QLNvzErEngsQMMTQZ2MaPMibYDcA0W9th1KuxxZuQOeSrLcMkjZ+kqJIoGDiXvBI62tcu1FYyMMdaClEUUcTfRjY1g6GgAdwUw1M6AEBq4pJowyu4RvPY0lAc95Nstk7Vc7pD3xjwXn7l/wCSh4eZNp9Qyz8336tpP3LPYudbrZcXzHYuCM1afdHdKq6u2yyo7CEjOu62HSc74x9K/gp2Sl/crgzjedUx1w5tooxwYwdjQqmo8Zt72I6kKWaI2nxRvCpPT6Ug8F6G52aT+VEKPxcR6xfY3pPgq241Il2utkcFFJglZlddFKeNS8/5cSsct9fFfKubK202HxNrI3VjuIjixh7mHxXf/wCSj4mj25+BYGKeh1hQ6+wdrbbIlQyeJWbbXXYsf69o+nP+Cssp9RQ4PkiupdZPj+SwgqUkFH5vPNyhiv8A/YnH0ZQvfUOqjwXIp57TOo11NSrMHrfL8SnxLbBTg0tHvDnf86ZvziLjaHAblHuJ4LAyh3wCHU5536h7T4diiRNhYyw/KcXwykGtsRfVyDhoaoSflgjrUugtbNWWGpBgEAICMynl0aOpd6sEp7I3FAUdgMf/AA3LzsmPY/8AgvN3D/ycfDkToe7vxLCzcvvhlJ+6aOzUlfrZcWY7FwRmqDd7uk+1VU9plnTWEUIWd8k0cbBtfUMH0JPGysskYfrNvsi/IjX3VpbyxWi1gqQ3EfNSbV+Lt/rwf8yb+C9HX6mi/l/BBWufH8j5i59Hr8FWXHYTLXtIyZ1mk8AfYo61kt6hVzNR2w6/rTSHuaPBTstPG58EV1r1YZO+blHVj16drvowqTDTY03va5nOXWS4LyLCxX0B8YewqFcbJ3ttvwIpRCcJebFv5Xip41IHY+f8VY5UfsaC+XyRXUdufH8lghU5IKHyYrGQY+2SR7Y2Nq5dJ7iA0C7wbk7Nq95bdTDguRUVNp8S3coctXYkH0eFaTg4Fs9cWubBCw6n6BNi6Qi4FuOq+0bzmorFmhI4ThzIIoqeEWZG0MYN513LnW985xLieJKr5ScnibjpSwhjQ0bh37+9bIwIub/8rxHEsQOtgeKSE/Aityhbxa5wY7tU6msIo1ZYa3AIAQC9nCk0cLrj/Zph2xuHigKryeg/4dcN5p6k9rpSO6y8rcS/ySfzR8ixgvYeDGnNRLfCqbmDh2Pcu9zorT4nNaYx4G4TdU+stksBIzk+c/D4vXqm9xaPvKzydojVl3Rfr7EK8+FbyxCqQ6CTkD5uMYozjoO7yfvL0MnjbUXufr7EP4p8UO+LHzgObx/gq24fSRMtV0WQ+KyaMEruEbz2NJXOksZxW9Hebwi2QmaVlsMiPF0p+mR4KRld43UvDkQbbq0YIPMykH9ZS/w+4pVB42K3S9czSfWvgP8Aix81vT4KJcakdrXaZGBRSaJ+asXdiD/Wqnd2kfvKwyrqpL5Suoa5PePiqCQUNhVOx2UAjkY17DXPa5jgHNIMrhYtOojpXuLd/wBtB/KuRU1Nt8WdF1tObiGKPRjbsa1oay/VqAUeTbZg3cOw0R+c7W7uHQiQIzOFj/kNBNM39IRycQGsmR/mssN9r6VuDSulOOdLAwbGQOA+Q0EFOfTay8m/3R3nSa94DiQOYBTjUYEAIAQCjnaqBHhFYTvjDfnvawd7kAoZO098HjYB6VI76THHxXjLmWF6383mWkF7JLcYs0VWBhTW31h0gHSXu/EKdlCWbXnvw5GtCDlGD48xiVSWIk5TWkxfDY/VL5LdHnD7NWdt0bOtLvwXr6kG401YIsJUp1EXJ93J5RVQ/aQNd9GIK+i8bKk+5tcyLh7Sa3fgd8SdeQ81h/vtVbWeMybbrCAvZYS6NDVH+peOstIHtW9msa8FvRmu8KcuB6zdwaGG0o4x6XznOd4rXKMs66nxI1BYU0QmUI5PHsPl3Ojczs5X/wAx2KbZSxsai7mny/BzmvbR3prmWDi51tHT4KLcPUd7Va2R4UYlibmZJdSTyHa+pefoRn2kqwy1orRiuyK5srbXTFvePyqCSUT6GUTf+oM5vSmb+K9raPG0h/EqqvWPidSrmaAgK9xU/wA443DTDXT4eBPN6rp3D3FnS0Wd88KVRjgsTDLHXcwCAEAIBCz5SWwaoHrOhH+dG7wQGrk5T6NHTRndTxNP+G0FeEuZY15yX7nzLimugluE7NG4ikkjdtjne23U0+26tMrJOspLtSMWL9m13MeFVkwSqK02UDza/k9Na+4FwHhM7vVlU6GTl80vXIgS6VxwXrmWCqY7Ff4g/ksoYTs5Wm1HnGmf9NXNHpZOfyy/H5OC94Sfah1c65udqrW8SwSwWCFXOdUaGHTW2u0G9r237gVPyZHOuY+PIjXbwpMZcnabkqSnj3shjaekMF++6r7mefWnLvb5msFhFIUM5ILKvDJhsE+gehzo/DS7VZZM6VGtDdjzONXRUg947zSlxueFlAlJy0snwgorBGjik+hBK/1Y3u7GkrNKOdOMe9oTeEWyEzSQ6OGRH1nyO+mW/dUjK8sbqW7DkQbZezQ4qtO5RWPO0MoAeFXA7vjK9lk/TaR4FXX6xnUqwcyDyyyiZh9JJUO1kC0bN75DqYwb9Z223AnctoRzngDSzaZPPpKTSn11VQ8z1BO3Tfr0fkjV06XFTksDUbVkAgBACArH+ULPo4W1t/TqI2242a933QgJalj0WMbwa0dgAXz6Txk2XS1CBkQDFX4nAf2okaOZxefY5iub3p29Gpuw9fc52uic4+I7qsJomZtfdqnEaraHzcm3oaXH2FnYrHKfQpUqXcsfX3K6i86c5bx/VOSBAy/9yxDDJ7ajI6Jx4BxaB3PeepXGT+nbVqe7H19EcKnRqwl4Dmq4sBGzqe6MpKe+uapaOoDR9sgVpkvoynU/bF+vsQr3TGMe9li2VIdBGzwQnyJko2wzxv8Aa32lqtcjyX67i+1NEe52Me5jTBKHta4bHAOHWLqFJZraLBPFYkJl7U8nh9SeMej88hn3lKsI51xBb8fppONy8KUiQyIpuTw+lba3uLHHpcNI/WUe+nnXE3vf4ONJYQRNqKdCh8v38njT3nUBJA/sZET3gr2OS3jaR8ebKy46xnUVXUsiY6SRzWMYC5znGzQBtJO5ZwxZyK8wGF+NVra+Vrm4fTOPkkThblpAdc7hwB2c4HB15lOGajDLNXQwCAEAIAQFU57jy02F0h9GWoL3dDNBvskcuF1U/Tozl3Jm9OOdJIYl4QtyvsTHk2OxP2NqodAndpt1dvmR/OVzS9rk9x7YPHw9NnGLzLhPvQyZRV3IUs8u9kbiPjWs36RCh29P9SrGHe0S6ss2DZoZraDkcNh1edJpSH5R836Aat8q1c+6lu0evEiW8cKaGxV52EnO7SF1ByrfSglZICOnQ9rgepWmSJpXGa/iTXmR7ldDHuGLD6oTRRyt2PY14+UAfFRakHCTi+x4E+Ms6KYo4qOXxyki2tgjdK7mJuR3iPtVhT9nYVJfueHr7kOt0q8V3aSwlSnUhctKDl6GpjtcmNxaOLmee3vaFKsqv6dxCW/noNKsc6DRF5vq7lsPp3b2t5M/IJaO4NPWpOUKeZcSXfp+p1tpZ1JEXnYlJpooGenPOxgHRc/WLO1d8lJKrKo9UU36+5yvX0FFdrLAiiDGho2NAA6ALBUzbk8Wb4YHpYBROeOO2Ik8Yoz7R4L1uRnjbeLK666wt6nwCsxhzZcSHk9CCHR0LHXfJvDp3jdsIA7G2ubGFNRI+JZMELWNaxjQ1rQA1rRZoA1AADUABuXQwe0AIAQAgBAUln1rTT4hhs5B0WaTunRkYXgc9iO1cbil+rSlDvTNoSzZJjtBM17WvYQ5rgHNcNYIIuCDwsvCSi4tp60XCeOlCjnOwiSaCOeBulPTSCRoAu4t1aQA36wx1vgqyyXXjCo4TfRksDhXi2lKOtC1X4rLjXJ0tNFJHDpNdUSuGptjctB2Gx1gbSQNgBKnQowsMatRpy+FLn61GtSs6+EIrBdpaVNA2NjWMFmsaGtHAAWA7AvPyk5ScnrZJSwWCMiwDUxegFRBLC7ZIxzL8LggHqNj1LpRqOnUjNdjxMSjnJoSc22LAUb4pnBj6Rz2P0iBotBJBPAA6Tfkq2ylRxrKcFip4NcfWk1tKns8JdgZu2mqrKzESCGPPIxX3tGjc26GR9ZcFjKLVKjTtu1aX68WcqTz6kqngiwVTEgEBXOQn5LWVtAdQa/lYx8B1vumPvV3fe2o07hdqwfH/wBxOVq82cqfij7jDhV4zSQN84UodLIdzT5pA6btj+clLGjZVJv49C9fUxXefWjFdhYqpDsCApTPdFatidudA0dj3/iF6jIcvYSW/wAkV92umuB0dk3UcpSU0nrwRO7WNPiroikigBACAEAIAQCDnkyQdiNFeEaU8BL2N3uFrSMHORYjiWgb0BR2SGcCegHIvbysIJ9zcdF7DfWGutq3+aR2Ksvcl07h5y0S7+/iSKVxKGjWiwsOzq0Mmp/Kwni9mk3tYSe5U1TI1xHZwfB/nAlRuoPXoGnD8cpp/wBDPE/ma8X623uq+pb1ae3FrwO0ZxlqZIribHxACAU8cze0lVOZ38oxzvTDHBrZNnpAg22DZbt1qwoZTr0aeYsGuzHsOM7eEnixmoqRkMbY4mhjGCzWjYB/veoM5ynJyk8WzqkksEZlqZBAK+VWR/lUsdRDO6mqGDR5RovduvURca9Z1339Cn2l9+jB05xzovsOVSlnNSi8GbOSWS0dAx2i50kshvJM70nHwFyTtO3WVzu7ydxJYrBLUu4zTpKHEn1EOgICms99RG6oga14MjGOD2jWW3ILb8Cder8V6bIcZKnJtaG9BAu2s5F75u5NLC6E/wBmhHYwN8FeEQYkAIAQAgBACAEAk5Y5sKHEXGR7XRTnbLFYF3x2kFrum1+dAVpi+YKobrpqqKX4MjXRG3MRpgnsQCViubXE6e+nRyuA3xWlHYwk9oQERHi9ZTO0RNUwlvvNN7LdLCfBcJ21Ge1BPwRuqklqZMUmcnEWf88PHB7GHvsD3qLPJVrL4cODZ0VzUXaStPndrB6cdO/5Lmnud4KPLIlB6m19Pwbq7n3I34s8knvqVh6JCPa0ri8hR7Jv6f7Nv6x9xsR55W++oz1Tf+taPIL7Kn2/2bf1m77mw3PHDvpZPntPgtHkKf719DP9Yu4+nPFBuppfnt/BP+CqfvX0H9ZHuMbs8ke6lf8A4gH3Vn/gp/vX0/2Y/rF3GvNnlPvaQfKlv7GLdZB76n2/2Yd5uNKfPDUG+hTwt4XLneIXWOQqXbJ/Y1d3LuITFc5NfOC3lRE07RE3RPzzdw6ipVLJVtTeObjx0/6Ocrio+0h8nsn6nEJuTp43SPJu52vRbc63SP8AejbrO3dcqySw0I4HWuSWDeRUcFNp6ZiYGl1rXO02G4XJtzICXQAgBACAEAIAQAgBACAxVFOyQWe1rxwcA4dhQEBWZA4bL6dFT9LYww9rLICDqczeEv2QPZ8WWT7zigIqfMPh59GWrbzacZHfHfvQGnLmBpfe1U46WsPsAQGm/wDk+s3V7gOeAH/UCA8f/Hsf/oav7t/7kB7b/J8bfXXuI5oAD28qgNqDMBTD06uZ3xWNb7boCRp8xOHNN3SVb+YyMA+jGD3oCYoM0eFREHyblCP2kj3D5t9E9iAcaCgigYI4Y2RMGxjGhrewCyA2UAIAQAgBACAEAIAQAgBACAEAIAQAgBACAEAIAQAgBACAEAIAQAgBACAEAIAQAgBACAEAIAQAgBACAEAIAQAgBACAEAIAQAgP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10" descr="data:image/jpeg;base64,/9j/4AAQSkZJRgABAQAAAQABAAD/2wCEAAkGBxQSEhUUExQUFRQXFxgZGRUYGBwYFBoaHRgYGhYaGBYbHSghGBolHBgWITEhJSkrLi4uFx8zODMsNygtLisBCgoKDg0OGxAQGywkICQvLSwsLCwsLiwsLCw0NDQvLCwsLCwsLCwsLCwsLC0sLCwsLCwsLCwsLCwsLCwsLCw3LP/AABEIARUAtgMBEQACEQEDEQH/xAAcAAACAgMBAQAAAAAAAAAAAAAABgUHAwQIAgH/xABSEAABAwIBBwcFCwcKBgMAAAABAAIDBBEFBgcSITFBURNhcYGRocEUIjJSsSNCYnKCkqKys8LRJCUzNVNz4QgVNGNkdJOjw/AmQ3WD0uMYVFX/xAAbAQEAAgMBAQAAAAAAAAAAAAAABAUBAgMGB//EADoRAAIBAgEIBwcDBAMBAAAAAAABAgMEEQUSITEyYXGxIjNBUYHB8CM0QmKRodETUnIUJCXhFUPxRP/aAAwDAQACEQMRAD8AvFACAEAIAQAgBACAEAIAQAgBACAEAIAQAgBACAEAIAQAgBACAEAIAQAgBACAEAIAQAgBACAEAIAQAgBACAEAIAQAgBACAEAIAQAgBAJeVmXYhkFLQx+WVzr+5MN2RgbXTOB83aNVxzkakAtS5LZQ1Pny4jFTk6xFEXAN5iWNHtd0oDQlxrHsGs+sayupB6b2a3NHHTDQ5vS9pG66AtPJnKCCvp21FO7SY7UQdTmuHpNeNzh+BFwQUBKoAQAgBACAEAIAQAgBACAEAIAQAgIHKPLKiodVTUMjdt0NbpLHYeTaC63PayAhcPztYVK8MFToE7DIx7G9byNEdZCAdYZWvaHNIc0i4cDcEHYQRtCAQcfkqsVnkpKSU09HE7Qqapv6SR49KCHgBsc6+3VsFnAMeSOSFLhsZjpmW0rF8jjpSPI2aTuG3ULAXOrWgJ5AfHtBBBAIOog7COdAVXT4f/MmMRiLzcPxAlmh72KfawAbgTqGzU93qhAWqgBACAEAIAQAgBACAEAIAQAgBAKmWeMVGmyiodHyuYFxkdrZTw3s6Zw3m/mtG8g8LEDSwHNbQwDSmZ5ZO7W+ao90LjvOg67R3nnKA3sWzdYbUMLXUcLPhRNETxz6TLX67hAJFPm7xeie6HDsQayjJDhyvptvfSs3k3C423BaHcyAszAYqeniZTQvYRGLWDgXk7XOdruXOcS4neSUBKoAQAgIDLfJWPEqbyeRzmWe17XtALmubfWL8xcOtAVtU5M41g3u1HVOrYG63wPBLtHmjJPaxwdzWQG9FnlfUMb5FhtTUS2HKAXMbHW1gOY1xcOchqAxHO/VUzh/OGFzwxn340h2B7QHfOCAsrJvKKnr4RNTSCRmw7nNO9r2nW0+3aLjWgJVACAEAIAQAgBACAEAi5U518PonmMvdPKDZzIQHaJ4OeSGg3FiASRwQExkdRnQkq5ARNVuEpB2sitani+SyxPw3vO9AMSAicqcfjoad88tyBZrWN1vke7UxjRvJPidyAT6bIypxH3bF5pA12ttBC8shY07BK5uuR3Hgb67agBKHNbhWiG+RsAGwh8gf8/T0u9ADcJqcN8+mklqqUa30krtOZjd5ppTrcR+zeTfXYg2uA2UdUyWNkkbg5j2hzXDYWkXBHUgMyAEAIDHBA1gsxrWi5NmgAXJuTYbyUATwte0te0Oa4WLXAFpG8EHUQgKgynwF2AVTcSoQ7yNzg2qpgdQa42BYDuudVz5riB6LiABb9NO2RjXsIcx7Q5rhsLSLgjmIKAyIAQAgBACAEAIBLytlnrZ/wCbqWQxMDQ6sqG+nGx3oQx8JXi55m2O+xAmMm8kaOgYG00DGHfIRpSu+NIdZ6Ng3WQE4gBAKWL0vlGLUrHi8VNC+pt70yueI4SRxaBKRzoBtQAgBARbq2lpBoOmhhu5ztF8jW63uLnWDjvc4m3OgJCCdrxpMc1zT75pBHaEBkQAgBACA1cVoGVEMkMguyRjmOHM4W7UAtZqJH/zZDHIbvhdLA7/ALUr2AdgCAb0AIAQAgBACA8TyhjXOOxoJPQBcoCJyVwwwQXf+mmc6aY7bySa3C/qtFmN+CxqAmUAIAQEXV04jqBUuexkbYHskLjbY9j43aR1BrRyt7+sOCAWJs6NM95ZRwVldomxdTwl0YPAvdbtGpAZos48TT+VUldRt/aTQO5HrkZpW6SgI+oxCpxmV8VFM6nw+J2hJVx/pZ3j0mQO96weuNu641ICVw3NjhkIt5KyVx1ufMTK9x3klxsCeYBAE2bqlY4yURkoZ90kDiGm17B8LiWPbr2EdaAlcn8Slc51PVNa2pjAOky/JTMOpssd9mvU5m1p5i0kCbQAgBACAgMiqXQgebW5Spq5R8V9RK5h62aJ60BPoAQAgBACAEBjqGBzXNdsIIPQRYoDIgBACAgsUyyoKdxZNVwMeNrdMFw6Wi5HWgFR8Yx6pcNMuwqnLRZpIbVT2DjcjXybARq1a+4CwqSlZExrI2NYxos1jQGtA4ADUAgIvLWsdDQVUjPTbDJo/GLSGntIQGxk3g7KOlhp4xZsTA3hc7XuPO5xLjzkoCSQAgMMlM1z2vI89gcGu3gOtpDnBs3VxaDuCAzIAQAgMc51WBsTqB3jn6tqAIIWsa1jRZrQGtA2AAWA7EBkQAgBACAEAICPyicRS1Bb6QhkI6Qwkd6A94JibKqninjN2Ssa8c1xex5wdR5wgN1AV7ik0+L1MtLTyvgoKd3J1E8ZtLNKLF0MbvetaCA489rEHWAxYLkTQUjQIaWEEC2m5ofIeN5HXd3oDFm7pOSoIxYaRdK59vXdM8v7DcdSAZUBp4zQCoglhJtykb2X4aTSAekHX1IDaivYaVr2F7bL77cyA9IAQAgBACAw1FUxg85wHNv7FHr3VKgsZyw5/Q3hTlPUig58samvyipWD3KOCpMbIwb6gS2Zzjvc5ocOAGrXrJ605qcFNamsTWSweB0EtzAIAQAgBACAEBqYtHpQSt4xvHa0hAVnmDxIigZE65Bmla34OrTPV6R6TzqArmSvHQeprFbjt+mv0s8s7EpzHDI8ay1jnAc4aSPYp5xInIHDhT4fTMG0xNe87S57xpyOJ3kucUBPoDDS0rIwWsGiC57yPhPcXvPW5zj1oDMgNDHMWjpIXzSk6Lbami73OJs1jG++c4kADnQC5DRYpV2klqG0EZ1tp4WNlnA3crNIC0O5mttzoDZGF4jT+dFWCrA2w1MbGF3xJ4mjQPxmOHQgJzCcRbUR6Ya5hBLXxvFpI3j0mOHEcRcEEEEggkDdQEXlNUPZTSGJ2jIQGMcACWueQ1rrHUbE318Fxr1VSpSqPsX/AJ9TaEc6SREzV8jtRcbcBq9i8dVv7mqsJTeH05FpGjCOpGqAoeCWo6lJZvjpZRxk76moPXoyn2r3tusKUFuXIpp7TOoV2NQQAgBACAEAIDxMPNd0H2ICnP5PLvyd4PvZ5Lf4bP4qpngsox3x/JJXUPiXK9oIIOsHUQrYjGthVHyEMUOkXCNjWBx2kNAAJ57AIBWxDK6eaZ9NhcDZ3xnRlqZXFtJE+3okt86V41Xa3Zcc9gPbaDGQNLyuhLvUNM/Q6NISaVkBvYXj8okbBWwiCZ2qN7HadNMQLkRyEAtfYE6DwDYEi9jYD7jNPytfRMcLxxtnqOblWclHHfoE8hHOAgGFACAxMgaHOcBZzraR421AkbL21X22A4BAZUBAY/Uhzgwaw3WfjbO4X7V5vLN3nP8AQj2aXx7F5/QnWtPDpvwIpUJMPoWDJQGR+MRUmMsqJ3FsbJpi5wBda7ZGjUNZ1kL39Hq48EU0tpnRGF5x8MqCBHWRAnVaS8RvwHKBt+pdDUaGPBAIIIOwjWD1oD0gBACAEAID4UBSWZSXk4qg+rVO6/NaD7CvO5Vqujd06i7F5vH7E63jnU3EuyN4cARrB1heghOM4qUdTITTTwZB5b1kkVHJyJ0ZpHRwRu9V80jImu+Tp6XyVsYN/AsIipII6eFujHG2w4k73Hi4m5J4lAb6A1cSoGTxujeNRtYj0muBux7T717XAOB3EAoD2KcXY52t7ARpbNttLVwJANuYcEBnQAgBARGM4s1rSxjrvNxdp9HcTf1hw4qsv8oKgsyGmXLj+CXbWzqPOlq5lTZuax8U9Vh8zy90LzJG5xu5zHm7ietzXdMhVRlOCqQhcx+LQ+PrR4HejjCTpvsHxU5IPoWDJRmbE3x+H99P9nKvd/8ASuCKZ7TOjMVyZo6n9PTQSHX5zo26Qvts+1x1FcFJrUBTlzfzUZ5TCKp9ORr8llcZKR/EWNywn1tZ6Nq7RrvtMYErkplwJ5jR1kRpK9ovyLjdkg1+dC/Y8WBNuY7bEqQmmsUYHFZAIAQAgBAUZmkFm1reFU7o3jwXmcu9bDgT7TZY2z5aupK6lpNASMnDy7XZ7LW0XN3FvmyXHXcWseuSbh0qE5T2U1h5+Ri4p59RJa2NuItZWRBsbxpMlhlAOo3imZKARbYdC1+dXNC6pVurePMjVKM6e0iZUg5AgBACAEBG43WaDdFps53DaB4cO1VOVb39GnmRfSl9l3/j/RJt6We8XqRXOdLHJYcOl0ZXtc8sjBDiDrcC7WPghyrMm169a4jGU20sXr9dpIrwhGDaSNjJ+i5Gmgi9SNgPTojS77qFXnn1ZS72yfTjmwSFjGneT41RTXs2djoXc51gd74+xTqK/VsakP2vH19GRK/RrRl36Cw1SnU+tWDJRear9fQfvJ/spV7x9UuCKZ6zqIlRQeYpA4BwNwUAvZcZIx4jCGk8nPGdKCduqSN41ghw16JIFxzAjWARvCbiwYs3WUr6uF8VSNGtpX8lUN2XI9GQD1XgE6tVwbarKanisTUbVkAgBACAo/NeLSYiN3lbva9eay71kODJ9nssxv8AdsoDv5CmA6Cbd/upWkU4ZOXzS9cjrDB3GPcvXMdo3lpBBsRsKrYycWpReDROaTWDHXD6sSsDht3jgd4XsrW4jXpqa8dzKKtSdOWazZUg5AgMNVUtjbpONh3nmA3lcq1eFGOdN4I3p05TeERFzhZfSUdIZaeIOfpNbeQ6mh1/O0R6RvYWuNqhW2UoV6mZFNaO071bSVOGc2bvL8p55N9IA36RqXkqs5zm5TeL7SfFJLBFf51XabqCn/a1INuYaLf9RWuSeiqtTuj65HCvpcY97HMquLER87DSyCCoaPOgqGOB4Agn6zWK0yVhKpKm9Uov1zId6ugpdzLDa4EXGw6x0blSNYaDc9NWDJReap359gP9ZP8AZSr3j6pcEUz1nUSigg6KYwyGN3ok9nA+xarQZJxbGCvsfb5DjdJVjVFWtNLN6vKCxgcfhGzW34MKlUJaMDDLGXcwCAEAICj82DvdcSH9qd9Z681l1dOHBk+z1MyZuvdcWxSa3ovEYPQ57dR+QO5dKkc23ox3N8vyYT0ze9L19BwqW2e4c5VPNYSZZU3jBMU84OOVFFBFUU0hje2ZodbW1zSx92uadThcDb07VaZHeFZrvXmiLfL2ae8sdmOvsNTTz6/xWiy5XSwcV9/ycf6SHexLxPK2sOM09LHLoQOh05GBjDc+6W85zS4bGbCpdK9rVLSVRvB52CwWrVx3mn6UFVSw0YYk/iROmdJxdwubqouJTlPGTb4lhb4ZmhYChnHp9PDqgcA13zXtPsBXbJ0s25j67DW6WNJk5knOX0VK46yYIrnn0AD3hQ7uObXmt75nOm8YLgKuVZ5TGsOh9Vj5ObXp274lY2Sasqsu9pcvycpv20d2n19B4qodB1tqgTjmvAnU558cRVzj03KYdUD1Q1/zXtJ7rqVk6Wbcx+hyuljSZOZKVPKUVM87TDHfp0QD3hQ7uGZXnHeznTeMEyWbtUY3Of8AN7gsVbi8dPO0uie6bSaCW30WSOGsEEawF9BhsopnrLwqM2Zpxp4XWVFJINbY3PMtM48HsdfVz67cCjinrMHzBMoH1YliqIxDXUpDJ4x6JafQkjO9h67XG4i8OtTzdJsmOOEVOmyx2t1Ho3H/AHwXNMyLWd6gMuGTPbqkgLKhjt7XRm5I59Av7V1pPCRhjZg1eKinhnbsljZIPlNDvFTTU3EAIAQFI5t/6Vin97d9eVeby9tQ4MnWepmbMkeUirJv2lS49wd95drxZs4x7oo1g8Y497Y4YgPdHdXsCpq22yyodWhIzrMvh0nM+M/SA8VNyU/7lcGcrzqmOWGSaUMTuMbD2tBVVVWE5LexHUhPwj3TKOY7RFTAdBIjP3iruks2xhvk3zIsn7SXD8D3iw84Hm8f4qvuF0kS7V9FoXcqYdOjqW8YZPqEhLWWbWg96OtZY05LczBmzn08Mpjwa5vzXuHgmU45t1P12EW3eNNEaxvKZSM38nTdm0/f71OoLCxW+Xrkcpda+HrmPeLN85p5vH+KhXC0pkq1ehogMpIOUpKhnrQyDr0DZa20s2tB70daqxg1uZpZr6jTwyn+CHt7JHAd1lvlSObdT8H9iJbvGmhrbtVcdikMz369h+NP9lIvoMNlFM9Z1EtjBXGcaHyOto8TbqYXeS1XAwyHzXH4rrnnOgNy0qRzo4BDHhxMc2id92/+J9naq9aGbkritIJoJYjskjew/KaW+K3TwZgWczVbyuD0pO1ofH8yRzW/RAVgajqgBACAojICXRdi8h3TyHs5Uledyys6tTj61onWuiMmTWZGHRwwH1pZD2EN8FvevGvLw5GsNhDPiX6Q9A9iqK22WNvsCZnPH5sqP+19tGpWTPeo+PJml31L8OYxZKuvRUhO008H2TVAu1hXn/J8zSnsLghdyHGljeJP9UMb7B91XD0WtFcX6+pG+KfgPWLj0evwUC47CVa9pD18elFI3ix47WkLhTeE096JUljFi/mikvhsY9V8g+lfxUrLCwunwRAturMOTY08oqt3qQNb2siUyOiypLvbfM5vrJ8F5D/i41N6SoNxqRItXpZFSs0mlvEEdosoyeDxJjWKFTMzPpYfb1JpG9zHfeU7LUcLnHvSK61fsx7btVQSCkMz369h+NP9lIvoMNlFM9Z1EtjAu5xMKFVhtXFa5MTnNHw2eez6TQgIPJ/EeXoqOpvdz4WaR4yM81/0gexV1VYSN0PIKGBFzMOApKmMahFXVMYHAAtdb6SsI6jUf1kAgBAc95LT2psaePXnP0ZFQ5TWdd0Vv8yZQeFOQ6ZoYtHCqfn5Q9sjlpdvGvL12IR2VwJrE/0nUFVV9ssLfYFHOML4bU/Fb9oxSMne8w9dhi66qRM5H/0Ck/u8P2bVDvPeKn8nzOdLYXAX81p0sRxZx/bBvZJMPAK6rLCjRXy/giLXPj+R9xfY3pKrrjUiXa62Rjm3BHHUouomCfmWkvQOHqzvH0WHxVhltYXC4LzK202PE2MideOYk7g1g7mjwUh6LWiuJp8c/AfcWHmjp8CoVxsokWu0yLCiE0Ts0TdGKrZubVP+q0eCsMsaZ05d8UV1voUlvH5u1U5IKQzPfr2H40/2Ui+gw2UUz1nUS2MHmRtwQdhFkBV+bVtsHiZt5Kedn+Y8+KhXC6Rsiy4fRHQFzAi5mv0NeeOJVJHZErCOpGpYKyAQAgOccnJPzfjLuL5e9rvxVHf6b2ivWsl0eqkWRmyZbC6X93ftcSuFx1suJstS4Ehifp9QVZX2yfb7AqZwf1dU/EH1mrvk/wB5hxFz1UiWyNH5BSf3eL6gUW994qfyfM5UthcCCzRi9RijuNSfrSHxVzcbNJfKvIiR+LiPeLei3p8FXXGpEq11sjWqKTRMzNC1LOOFU/6kf4Kwy1prRfyrmyttdl8Tazfa8XxXpZ7XKTP3ejwfkafFPivMfsV9D5Q9hUKvsne22/AiVDJwm5rjabEmerVHvdIPuqwyrsUX8v4K6htTW8f27VTkgo7NC+2Owc75x/lSr6DDZRTPWdSLYwfCUBWGbOxwjTGySpmcOuRw8FCuNo2RZQ1Bc0BHzJnSw0y2ty1RPJ2vt923UrBaEaj8sgEAFAc2ZOn8z4o7jK/2M/FUd57/AEl67SXS6mRaebwfm2k/cs9ijVutlxfM27FwRtYl+kPQPYq6vtlhb7AoZyHWw2o6GfaMCkZO95h48ma3XVSJvI8fkNJ/d4fs2qHee8VP5Pmc6WwuCIPM8PPxE8ap3td+Kurn/r/iiJHU+LHnFvRb0+CrrjUiVa7TI0KKTRNzPttBVDhVP+qxWGWOsh/FFdbanxNnN7+t8V+Mz2uUmfu9Hg/I5/FPivMfsU9DrChV9g7W22RKhk8Ss2eqsxYf2hp7X1H8FZZU6ig93kiuo9ZPj+SwmqlJJRuaj9fQfvJ/spV9Ap7C4FLLWdSrcwRWVWIeT0VTN+zhkcOkMOiOs2CAVMg6DkcJw+E3u5okN9vujjJ3coB1KBWeMjZDRlPW8hR1Mv7OGV3WGEjvSKxYIvNTR8jhNG3ZeLT/AMQmT7ynmo2IAQHiY+aeg+xAc2ZKj8wV54yO+rEqO7f+RpcPyTKfUSLXzffq2j/cM9ij1utlxfMz2LgjPiH6R3V7AqyttssaHVoTc57vzZPz8n9qw+Cl5M96j48mc7vqX4cxlyZj0aOlbwghHZG0KvunjWm/mfM1p7K4IXczx8/ERuFU72u/BXtzqp/xRDjqfFj1i2xvT4KtuNSJdrrZGtUUmCbme/o9SeNU/wCoz8VYZZ6yH8V5ldbanxNjIE2xjFBx0T3/AMVJl7tR4PyOfxT4osDFPQ6woVfYO1ttkQoZPErNv/T8V/fN+vMrLKXu9Dh5IrqXWT4lhBUpJKNzXC2PwD+tn+zlXv6WxHgillrZ1KuhgQM8ExkggoGH3SunZHq2iNrg+V/QLNvzErEngsQMMTQZ2MaPMibYDcA0W9th1KuxxZuQOeSrLcMkjZ+kqJIoGDiXvBI62tcu1FYyMMdaClEUUcTfRjY1g6GgAdwUw1M6AEBq4pJowyu4RvPY0lAc95Nstk7Vc7pD3xjwXn7l/wCSh4eZNp9Qyz8336tpP3LPYudbrZcXzHYuCM1afdHdKq6u2yyo7CEjOu62HSc74x9K/gp2Sl/crgzjedUx1w5tooxwYwdjQqmo8Zt72I6kKWaI2nxRvCpPT6Ug8F6G52aT+VEKPxcR6xfY3pPgq241Il2utkcFFJglZlddFKeNS8/5cSsct9fFfKubK202HxNrI3VjuIjixh7mHxXf/wCSj4mj25+BYGKeh1hQ6+wdrbbIlQyeJWbbXXYsf69o+nP+Cssp9RQ4PkiupdZPj+SwgqUkFH5vPNyhiv8A/YnH0ZQvfUOqjwXIp57TOo11NSrMHrfL8SnxLbBTg0tHvDnf86ZvziLjaHAblHuJ4LAyh3wCHU5536h7T4diiRNhYyw/KcXwykGtsRfVyDhoaoSflgjrUugtbNWWGpBgEAICMynl0aOpd6sEp7I3FAUdgMf/AA3LzsmPY/8AgvN3D/ycfDkToe7vxLCzcvvhlJ+6aOzUlfrZcWY7FwRmqDd7uk+1VU9plnTWEUIWd8k0cbBtfUMH0JPGysskYfrNvsi/IjX3VpbyxWi1gqQ3EfNSbV+Lt/rwf8yb+C9HX6mi/l/BBWufH8j5i59Hr8FWXHYTLXtIyZ1mk8AfYo61kt6hVzNR2w6/rTSHuaPBTstPG58EV1r1YZO+blHVj16drvowqTDTY03va5nOXWS4LyLCxX0B8YewqFcbJ3ttvwIpRCcJebFv5Xip41IHY+f8VY5UfsaC+XyRXUdufH8lghU5IKHyYrGQY+2SR7Y2Nq5dJ7iA0C7wbk7Nq95bdTDguRUVNp8S3coctXYkH0eFaTg4Fs9cWubBCw6n6BNi6Qi4FuOq+0bzmorFmhI4ThzIIoqeEWZG0MYN513LnW985xLieJKr5ScnibjpSwhjQ0bh37+9bIwIub/8rxHEsQOtgeKSE/Aityhbxa5wY7tU6msIo1ZYa3AIAQC9nCk0cLrj/Zph2xuHigKryeg/4dcN5p6k9rpSO6y8rcS/ySfzR8ixgvYeDGnNRLfCqbmDh2Pcu9zorT4nNaYx4G4TdU+stksBIzk+c/D4vXqm9xaPvKzydojVl3Rfr7EK8+FbyxCqQ6CTkD5uMYozjoO7yfvL0MnjbUXufr7EP4p8UO+LHzgObx/gq24fSRMtV0WQ+KyaMEruEbz2NJXOksZxW9Hebwi2QmaVlsMiPF0p+mR4KRld43UvDkQbbq0YIPMykH9ZS/w+4pVB42K3S9czSfWvgP8Aix81vT4KJcakdrXaZGBRSaJ+asXdiD/Wqnd2kfvKwyrqpL5Suoa5PePiqCQUNhVOx2UAjkY17DXPa5jgHNIMrhYtOojpXuLd/wBtB/KuRU1Nt8WdF1tObiGKPRjbsa1oay/VqAUeTbZg3cOw0R+c7W7uHQiQIzOFj/kNBNM39IRycQGsmR/mssN9r6VuDSulOOdLAwbGQOA+Q0EFOfTay8m/3R3nSa94DiQOYBTjUYEAIAQCjnaqBHhFYTvjDfnvawd7kAoZO098HjYB6VI76THHxXjLmWF6383mWkF7JLcYs0VWBhTW31h0gHSXu/EKdlCWbXnvw5GtCDlGD48xiVSWIk5TWkxfDY/VL5LdHnD7NWdt0bOtLvwXr6kG401YIsJUp1EXJ93J5RVQ/aQNd9GIK+i8bKk+5tcyLh7Sa3fgd8SdeQ81h/vtVbWeMybbrCAvZYS6NDVH+peOstIHtW9msa8FvRmu8KcuB6zdwaGG0o4x6XznOd4rXKMs66nxI1BYU0QmUI5PHsPl3Ojczs5X/wAx2KbZSxsai7mny/BzmvbR3prmWDi51tHT4KLcPUd7Va2R4UYlibmZJdSTyHa+pefoRn2kqwy1orRiuyK5srbXTFvePyqCSUT6GUTf+oM5vSmb+K9raPG0h/EqqvWPidSrmaAgK9xU/wA443DTDXT4eBPN6rp3D3FnS0Wd88KVRjgsTDLHXcwCAEAIBCz5SWwaoHrOhH+dG7wQGrk5T6NHTRndTxNP+G0FeEuZY15yX7nzLimugluE7NG4ikkjdtjne23U0+26tMrJOspLtSMWL9m13MeFVkwSqK02UDza/k9Na+4FwHhM7vVlU6GTl80vXIgS6VxwXrmWCqY7Ff4g/ksoYTs5Wm1HnGmf9NXNHpZOfyy/H5OC94Sfah1c65udqrW8SwSwWCFXOdUaGHTW2u0G9r237gVPyZHOuY+PIjXbwpMZcnabkqSnj3shjaekMF++6r7mefWnLvb5msFhFIUM5ILKvDJhsE+gehzo/DS7VZZM6VGtDdjzONXRUg947zSlxueFlAlJy0snwgorBGjik+hBK/1Y3u7GkrNKOdOMe9oTeEWyEzSQ6OGRH1nyO+mW/dUjK8sbqW7DkQbZezQ4qtO5RWPO0MoAeFXA7vjK9lk/TaR4FXX6xnUqwcyDyyyiZh9JJUO1kC0bN75DqYwb9Z223AnctoRzngDSzaZPPpKTSn11VQ8z1BO3Tfr0fkjV06XFTksDUbVkAgBACArH+ULPo4W1t/TqI2242a933QgJalj0WMbwa0dgAXz6Txk2XS1CBkQDFX4nAf2okaOZxefY5iub3p29Gpuw9fc52uic4+I7qsJomZtfdqnEaraHzcm3oaXH2FnYrHKfQpUqXcsfX3K6i86c5bx/VOSBAy/9yxDDJ7ajI6Jx4BxaB3PeepXGT+nbVqe7H19EcKnRqwl4Dmq4sBGzqe6MpKe+uapaOoDR9sgVpkvoynU/bF+vsQr3TGMe9li2VIdBGzwQnyJko2wzxv8Aa32lqtcjyX67i+1NEe52Me5jTBKHta4bHAOHWLqFJZraLBPFYkJl7U8nh9SeMej88hn3lKsI51xBb8fppONy8KUiQyIpuTw+lba3uLHHpcNI/WUe+nnXE3vf4ONJYQRNqKdCh8v38njT3nUBJA/sZET3gr2OS3jaR8ebKy46xnUVXUsiY6SRzWMYC5znGzQBtJO5ZwxZyK8wGF+NVra+Vrm4fTOPkkThblpAdc7hwB2c4HB15lOGajDLNXQwCAEAIAQFU57jy02F0h9GWoL3dDNBvskcuF1U/Tozl3Jm9OOdJIYl4QtyvsTHk2OxP2NqodAndpt1dvmR/OVzS9rk9x7YPHw9NnGLzLhPvQyZRV3IUs8u9kbiPjWs36RCh29P9SrGHe0S6ss2DZoZraDkcNh1edJpSH5R836Aat8q1c+6lu0evEiW8cKaGxV52EnO7SF1ByrfSglZICOnQ9rgepWmSJpXGa/iTXmR7ldDHuGLD6oTRRyt2PY14+UAfFRakHCTi+x4E+Ms6KYo4qOXxyki2tgjdK7mJuR3iPtVhT9nYVJfueHr7kOt0q8V3aSwlSnUhctKDl6GpjtcmNxaOLmee3vaFKsqv6dxCW/noNKsc6DRF5vq7lsPp3b2t5M/IJaO4NPWpOUKeZcSXfp+p1tpZ1JEXnYlJpooGenPOxgHRc/WLO1d8lJKrKo9UU36+5yvX0FFdrLAiiDGho2NAA6ALBUzbk8Wb4YHpYBROeOO2Ik8Yoz7R4L1uRnjbeLK666wt6nwCsxhzZcSHk9CCHR0LHXfJvDp3jdsIA7G2ubGFNRI+JZMELWNaxjQ1rQA1rRZoA1AADUABuXQwe0AIAQAgBAUln1rTT4hhs5B0WaTunRkYXgc9iO1cbil+rSlDvTNoSzZJjtBM17WvYQ5rgHNcNYIIuCDwsvCSi4tp60XCeOlCjnOwiSaCOeBulPTSCRoAu4t1aQA36wx1vgqyyXXjCo4TfRksDhXi2lKOtC1X4rLjXJ0tNFJHDpNdUSuGptjctB2Gx1gbSQNgBKnQowsMatRpy+FLn61GtSs6+EIrBdpaVNA2NjWMFmsaGtHAAWA7AvPyk5ScnrZJSwWCMiwDUxegFRBLC7ZIxzL8LggHqNj1LpRqOnUjNdjxMSjnJoSc22LAUb4pnBj6Rz2P0iBotBJBPAA6Tfkq2ylRxrKcFip4NcfWk1tKns8JdgZu2mqrKzESCGPPIxX3tGjc26GR9ZcFjKLVKjTtu1aX68WcqTz6kqngiwVTEgEBXOQn5LWVtAdQa/lYx8B1vumPvV3fe2o07hdqwfH/wBxOVq82cqfij7jDhV4zSQN84UodLIdzT5pA6btj+clLGjZVJv49C9fUxXefWjFdhYqpDsCApTPdFatidudA0dj3/iF6jIcvYSW/wAkV92umuB0dk3UcpSU0nrwRO7WNPiroikigBACAEAIAQCDnkyQdiNFeEaU8BL2N3uFrSMHORYjiWgb0BR2SGcCegHIvbysIJ9zcdF7DfWGutq3+aR2Ksvcl07h5y0S7+/iSKVxKGjWiwsOzq0Mmp/Kwni9mk3tYSe5U1TI1xHZwfB/nAlRuoPXoGnD8cpp/wBDPE/ma8X623uq+pb1ae3FrwO0ZxlqZIribHxACAU8cze0lVOZ38oxzvTDHBrZNnpAg22DZbt1qwoZTr0aeYsGuzHsOM7eEnixmoqRkMbY4mhjGCzWjYB/veoM5ynJyk8WzqkksEZlqZBAK+VWR/lUsdRDO6mqGDR5RovduvURca9Z1339Cn2l9+jB05xzovsOVSlnNSi8GbOSWS0dAx2i50kshvJM70nHwFyTtO3WVzu7ydxJYrBLUu4zTpKHEn1EOgICms99RG6oga14MjGOD2jWW3ILb8Cder8V6bIcZKnJtaG9BAu2s5F75u5NLC6E/wBmhHYwN8FeEQYkAIAQAgBACAEAk5Y5sKHEXGR7XRTnbLFYF3x2kFrum1+dAVpi+YKobrpqqKX4MjXRG3MRpgnsQCViubXE6e+nRyuA3xWlHYwk9oQERHi9ZTO0RNUwlvvNN7LdLCfBcJ21Ge1BPwRuqklqZMUmcnEWf88PHB7GHvsD3qLPJVrL4cODZ0VzUXaStPndrB6cdO/5Lmnud4KPLIlB6m19Pwbq7n3I34s8knvqVh6JCPa0ri8hR7Jv6f7Nv6x9xsR55W++oz1Tf+taPIL7Kn2/2bf1m77mw3PHDvpZPntPgtHkKf719DP9Yu4+nPFBuppfnt/BP+CqfvX0H9ZHuMbs8ke6lf8A4gH3Vn/gp/vX0/2Y/rF3GvNnlPvaQfKlv7GLdZB76n2/2Yd5uNKfPDUG+hTwt4XLneIXWOQqXbJ/Y1d3LuITFc5NfOC3lRE07RE3RPzzdw6ipVLJVtTeObjx0/6Ocrio+0h8nsn6nEJuTp43SPJu52vRbc63SP8AejbrO3dcqySw0I4HWuSWDeRUcFNp6ZiYGl1rXO02G4XJtzICXQAgBACAEAIAQAgBACAxVFOyQWe1rxwcA4dhQEBWZA4bL6dFT9LYww9rLICDqczeEv2QPZ8WWT7zigIqfMPh59GWrbzacZHfHfvQGnLmBpfe1U46WsPsAQGm/wDk+s3V7gOeAH/UCA8f/Hsf/oav7t/7kB7b/J8bfXXuI5oAD28qgNqDMBTD06uZ3xWNb7boCRp8xOHNN3SVb+YyMA+jGD3oCYoM0eFREHyblCP2kj3D5t9E9iAcaCgigYI4Y2RMGxjGhrewCyA2UAIAQAgBACAEAIAQAgBACAEAIAQAgBACAEAIAQAgBACAEAIAQAgBACAEAIAQAgBACAEAIAQAgBACAEAIAQAgBACAEAIAQAgP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6" name="Picture 12" descr="https://upload.wikimedia.org/wikipedia/commons/thumb/6/6e/Beer_mug_transparent.png/768px-Beer_mug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36" y="4797152"/>
            <a:ext cx="1555722" cy="155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977336" y="4293096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Or beer?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129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2776"/>
            <a:ext cx="2153444" cy="1108715"/>
          </a:xfr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GB" dirty="0" smtClean="0"/>
              <a:t>out : in</a:t>
            </a:r>
            <a:br>
              <a:rPr lang="en-GB" dirty="0" smtClean="0"/>
            </a:br>
            <a:r>
              <a:rPr lang="en-GB" dirty="0" smtClean="0"/>
              <a:t>cp in out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Simple example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9429" y="4005064"/>
            <a:ext cx="3809628" cy="175678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"out" %&gt;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\out -&gt; 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baseline="0" dirty="0" smtClean="0"/>
              <a:t>    need ["in"]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cmd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"cp in out"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099869" y="4005064"/>
            <a:ext cx="432048" cy="1800200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5933" y="4437112"/>
            <a:ext cx="1957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:: Rule ()</a:t>
            </a:r>
          </a:p>
          <a:p>
            <a:r>
              <a:rPr lang="en-GB" sz="2800" dirty="0" smtClean="0"/>
              <a:t>Monad Rule</a:t>
            </a:r>
            <a:endParaRPr lang="en-GB" sz="2800" dirty="0"/>
          </a:p>
        </p:txBody>
      </p:sp>
      <p:sp>
        <p:nvSpPr>
          <p:cNvPr id="8" name="Right Brace 7"/>
          <p:cNvSpPr/>
          <p:nvPr/>
        </p:nvSpPr>
        <p:spPr>
          <a:xfrm rot="10800000">
            <a:off x="2563365" y="4797152"/>
            <a:ext cx="432048" cy="936104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5133" y="4779149"/>
            <a:ext cx="2254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:: Action ()</a:t>
            </a:r>
          </a:p>
          <a:p>
            <a:r>
              <a:rPr lang="en-GB" sz="2800" dirty="0" smtClean="0"/>
              <a:t>Monad Action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360028" y="2924944"/>
            <a:ext cx="769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(%&gt;) :: </a:t>
            </a:r>
            <a:r>
              <a:rPr lang="en-GB" sz="2800" dirty="0" err="1" smtClean="0"/>
              <a:t>FilePattern</a:t>
            </a:r>
            <a:r>
              <a:rPr lang="en-GB" sz="2800" dirty="0" smtClean="0"/>
              <a:t> -&gt; (</a:t>
            </a:r>
            <a:r>
              <a:rPr lang="en-GB" sz="2800" dirty="0" err="1" smtClean="0"/>
              <a:t>FilePath</a:t>
            </a:r>
            <a:r>
              <a:rPr lang="en-GB" sz="2800" dirty="0" smtClean="0"/>
              <a:t> -&gt; Action ()) -&gt; Rule ()</a:t>
            </a:r>
            <a:endParaRPr lang="en-GB" sz="2800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4286926" y="3374994"/>
            <a:ext cx="432048" cy="612068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524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3"/>
          <a:stretch/>
        </p:blipFill>
        <p:spPr bwMode="auto">
          <a:xfrm>
            <a:off x="6823531" y="4005064"/>
            <a:ext cx="2161917" cy="217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58707" y="4360457"/>
            <a:ext cx="105907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00" dirty="0"/>
          </a:p>
          <a:p>
            <a:r>
              <a:rPr lang="en-GB" b="1" dirty="0" smtClean="0"/>
              <a:t>result.tar</a:t>
            </a:r>
          </a:p>
          <a:p>
            <a:endParaRPr lang="en-GB" sz="800" dirty="0"/>
          </a:p>
          <a:p>
            <a:r>
              <a:rPr lang="en-GB" dirty="0" smtClean="0"/>
              <a:t>notes.txt</a:t>
            </a:r>
          </a:p>
          <a:p>
            <a:r>
              <a:rPr lang="en-GB" dirty="0" smtClean="0"/>
              <a:t>talk.pdf</a:t>
            </a:r>
          </a:p>
          <a:p>
            <a:r>
              <a:rPr lang="en-GB" dirty="0" smtClean="0"/>
              <a:t>pic.jpg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524" y="1608792"/>
            <a:ext cx="5826211" cy="448450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sz="2400" dirty="0"/>
              <a:t>import </a:t>
            </a:r>
            <a:r>
              <a:rPr lang="en-GB" sz="2400" dirty="0" err="1"/>
              <a:t>Development.Shake</a:t>
            </a:r>
            <a:endParaRPr lang="en-GB" sz="2400" dirty="0"/>
          </a:p>
          <a:p>
            <a:r>
              <a:rPr lang="en-GB" sz="2400" dirty="0"/>
              <a:t>import </a:t>
            </a:r>
            <a:r>
              <a:rPr lang="en-GB" sz="2400" dirty="0" err="1"/>
              <a:t>Development.Shake.FilePath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main = </a:t>
            </a:r>
            <a:r>
              <a:rPr lang="en-GB" sz="2400" dirty="0" err="1"/>
              <a:t>shakeArgs</a:t>
            </a:r>
            <a:r>
              <a:rPr lang="en-GB" sz="2400" dirty="0"/>
              <a:t> </a:t>
            </a:r>
            <a:r>
              <a:rPr lang="en-GB" sz="2400" dirty="0" err="1"/>
              <a:t>shakeOptions</a:t>
            </a:r>
            <a:r>
              <a:rPr lang="en-GB" sz="2400" dirty="0"/>
              <a:t> $ do</a:t>
            </a:r>
          </a:p>
          <a:p>
            <a:r>
              <a:rPr lang="en-GB" sz="2400" dirty="0"/>
              <a:t>    want ["result.tar"]</a:t>
            </a:r>
          </a:p>
          <a:p>
            <a:r>
              <a:rPr lang="en-GB" sz="2400" dirty="0"/>
              <a:t>    "*.tar" </a:t>
            </a:r>
            <a:r>
              <a:rPr lang="en-GB" sz="2400" dirty="0" smtClean="0"/>
              <a:t>%&gt; </a:t>
            </a:r>
            <a:r>
              <a:rPr lang="en-GB" sz="2400" dirty="0"/>
              <a:t>\out -&gt; do</a:t>
            </a:r>
          </a:p>
          <a:p>
            <a:r>
              <a:rPr lang="en-GB" sz="2400" dirty="0"/>
              <a:t>        need [out -&lt;.&gt; "</a:t>
            </a:r>
            <a:r>
              <a:rPr lang="en-GB" sz="2400" dirty="0" err="1"/>
              <a:t>lst</a:t>
            </a:r>
            <a:r>
              <a:rPr lang="en-GB" sz="2400" dirty="0"/>
              <a:t>"]</a:t>
            </a:r>
          </a:p>
          <a:p>
            <a:r>
              <a:rPr lang="en-GB" sz="2400" dirty="0"/>
              <a:t>        contents &lt;- </a:t>
            </a:r>
            <a:r>
              <a:rPr lang="en-GB" sz="2400" dirty="0" err="1"/>
              <a:t>readFileLines</a:t>
            </a:r>
            <a:r>
              <a:rPr lang="en-GB" sz="2400" dirty="0"/>
              <a:t> $ out -&lt;.&gt; "</a:t>
            </a:r>
            <a:r>
              <a:rPr lang="en-GB" sz="2400" dirty="0" err="1"/>
              <a:t>lst</a:t>
            </a:r>
            <a:r>
              <a:rPr lang="en-GB" sz="2400" dirty="0"/>
              <a:t>"</a:t>
            </a:r>
          </a:p>
          <a:p>
            <a:r>
              <a:rPr lang="en-GB" sz="2400" dirty="0"/>
              <a:t>        need contents</a:t>
            </a:r>
          </a:p>
          <a:p>
            <a:r>
              <a:rPr lang="en-GB" sz="2400" dirty="0"/>
              <a:t>        </a:t>
            </a:r>
            <a:r>
              <a:rPr lang="en-GB" sz="2400" dirty="0" err="1"/>
              <a:t>cmd</a:t>
            </a:r>
            <a:r>
              <a:rPr lang="en-GB" sz="2400" dirty="0"/>
              <a:t> "tar -</a:t>
            </a:r>
            <a:r>
              <a:rPr lang="en-GB" sz="2400" dirty="0" err="1"/>
              <a:t>cf</a:t>
            </a:r>
            <a:r>
              <a:rPr lang="en-GB" sz="2400" dirty="0"/>
              <a:t>" [out] contents</a:t>
            </a:r>
          </a:p>
          <a:p>
            <a:endParaRPr lang="en-GB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Longer example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68" y="1252456"/>
            <a:ext cx="1980656" cy="217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00802" y="1695726"/>
            <a:ext cx="10163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00" dirty="0"/>
          </a:p>
          <a:p>
            <a:r>
              <a:rPr lang="en-GB" b="1" dirty="0" err="1" smtClean="0"/>
              <a:t>result.lst</a:t>
            </a:r>
            <a:endParaRPr lang="en-GB" b="1" dirty="0" smtClean="0"/>
          </a:p>
          <a:p>
            <a:endParaRPr lang="en-GB" sz="800" dirty="0"/>
          </a:p>
          <a:p>
            <a:r>
              <a:rPr lang="en-GB" dirty="0" smtClean="0"/>
              <a:t>notes.txt</a:t>
            </a:r>
          </a:p>
          <a:p>
            <a:r>
              <a:rPr lang="en-GB" dirty="0" smtClean="0"/>
              <a:t>talk.pdf</a:t>
            </a:r>
          </a:p>
          <a:p>
            <a:r>
              <a:rPr lang="en-GB" dirty="0" smtClean="0"/>
              <a:t>pic.jpg</a:t>
            </a:r>
          </a:p>
        </p:txBody>
      </p:sp>
    </p:spTree>
    <p:extLst>
      <p:ext uri="{BB962C8B-B14F-4D97-AF65-F5344CB8AC3E}">
        <p14:creationId xmlns:p14="http://schemas.microsoft.com/office/powerpoint/2010/main" val="29661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Generated files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822238" y="1772816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MyGen.hs</a:t>
            </a:r>
            <a:endParaRPr lang="en-GB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43023" y="1782108"/>
            <a:ext cx="2562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MySource.xml</a:t>
            </a:r>
            <a:endParaRPr lang="en-GB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38778" y="3060249"/>
            <a:ext cx="213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MySource.c</a:t>
            </a:r>
            <a:endParaRPr lang="en-GB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24524" y="4284385"/>
            <a:ext cx="2177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MySource.o</a:t>
            </a:r>
            <a:endParaRPr lang="en-GB" sz="3200" dirty="0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763362" y="2357591"/>
            <a:ext cx="1181526" cy="71136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5169024" y="2366883"/>
            <a:ext cx="1455152" cy="7020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6" idx="0"/>
          </p:cNvCxnSpPr>
          <p:nvPr/>
        </p:nvCxnSpPr>
        <p:spPr>
          <a:xfrm>
            <a:off x="4605929" y="3645024"/>
            <a:ext cx="7387" cy="6393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6496" y="5661248"/>
            <a:ext cx="540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What does </a:t>
            </a:r>
            <a:r>
              <a:rPr lang="en-GB" sz="2800" dirty="0" err="1" smtClean="0"/>
              <a:t>MySource.o</a:t>
            </a:r>
            <a:r>
              <a:rPr lang="en-GB" sz="2800" dirty="0" smtClean="0"/>
              <a:t> depend on?</a:t>
            </a:r>
            <a:endParaRPr lang="en-GB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Hardcode it?</a:t>
            </a:r>
          </a:p>
          <a:p>
            <a:pPr lvl="1"/>
            <a:r>
              <a:rPr lang="en-GB" dirty="0" smtClean="0"/>
              <a:t>Very fragile.</a:t>
            </a:r>
          </a:p>
          <a:p>
            <a:r>
              <a:rPr lang="en-GB" dirty="0" smtClean="0"/>
              <a:t>Hack an approximation of </a:t>
            </a:r>
            <a:r>
              <a:rPr lang="en-GB" dirty="0" err="1" smtClean="0"/>
              <a:t>MyGen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Slow, somewhat fragile, a lot of effort.</a:t>
            </a:r>
          </a:p>
          <a:p>
            <a:r>
              <a:rPr lang="en-GB" dirty="0" smtClean="0"/>
              <a:t>Run </a:t>
            </a:r>
            <a:r>
              <a:rPr lang="en-GB" dirty="0" err="1" smtClean="0"/>
              <a:t>MyGen.hs</a:t>
            </a:r>
            <a:r>
              <a:rPr lang="en-GB" dirty="0" smtClean="0"/>
              <a:t> and look at </a:t>
            </a:r>
            <a:r>
              <a:rPr lang="en-GB" dirty="0" err="1" smtClean="0"/>
              <a:t>MySource.c</a:t>
            </a:r>
            <a:endParaRPr lang="en-GB" dirty="0" smtClean="0"/>
          </a:p>
          <a:p>
            <a:pPr lvl="1"/>
            <a:r>
              <a:rPr lang="en-GB" dirty="0" smtClean="0"/>
              <a:t>Easy, fast, precise.</a:t>
            </a:r>
          </a:p>
          <a:p>
            <a:pPr lvl="1"/>
            <a:r>
              <a:rPr lang="en-GB" dirty="0" smtClean="0"/>
              <a:t>Requires </a:t>
            </a:r>
            <a:r>
              <a:rPr lang="en-GB" i="1" dirty="0" smtClean="0"/>
              <a:t>monadic </a:t>
            </a:r>
            <a:r>
              <a:rPr lang="en-GB" dirty="0" smtClean="0"/>
              <a:t>dependencies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Generated approaches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Monadic dependencies</a:t>
            </a:r>
            <a:endParaRPr lang="en-GB" dirty="0"/>
          </a:p>
        </p:txBody>
      </p:sp>
      <p:sp>
        <p:nvSpPr>
          <p:cNvPr id="6" name="Folded Corner 5"/>
          <p:cNvSpPr/>
          <p:nvPr/>
        </p:nvSpPr>
        <p:spPr>
          <a:xfrm>
            <a:off x="1352600" y="2492896"/>
            <a:ext cx="7416824" cy="273630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dk1"/>
                </a:solidFill>
              </a:rPr>
              <a:t>Determine future dependencies</a:t>
            </a:r>
          </a:p>
          <a:p>
            <a:pPr algn="ctr"/>
            <a:r>
              <a:rPr lang="en-GB" sz="4000" dirty="0">
                <a:solidFill>
                  <a:schemeClr val="dk1"/>
                </a:solidFill>
              </a:rPr>
              <a:t>based on the results</a:t>
            </a:r>
          </a:p>
          <a:p>
            <a:pPr algn="ctr"/>
            <a:r>
              <a:rPr lang="en-GB" sz="4000" dirty="0">
                <a:solidFill>
                  <a:schemeClr val="dk1"/>
                </a:solidFill>
              </a:rPr>
              <a:t>of previous dependencies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Monadic dependencies in code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0552" y="1772816"/>
            <a:ext cx="7272808" cy="175678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dirty="0" smtClean="0"/>
              <a:t>"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MyHeader.h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%&gt;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\out -&gt; 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baseline="0" dirty="0" smtClean="0"/>
              <a:t>    need ["</a:t>
            </a:r>
            <a:r>
              <a:rPr lang="en-GB" sz="3200" baseline="0" dirty="0" err="1" smtClean="0"/>
              <a:t>MyGen.hs","MyHeader.xml</a:t>
            </a:r>
            <a:r>
              <a:rPr lang="en-GB" sz="3200" baseline="0" dirty="0" smtClean="0"/>
              <a:t>"]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cmd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"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runhaskell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MyGen.hs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0552" y="4192493"/>
            <a:ext cx="7272808" cy="182879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dirty="0" smtClean="0"/>
              <a:t>"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MySource.o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%&gt;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\out -&gt; 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baseline="0" dirty="0" smtClean="0"/>
              <a:t>    need =&lt;&lt; </a:t>
            </a:r>
            <a:r>
              <a:rPr lang="en-GB" sz="3200" baseline="0" dirty="0" err="1" smtClean="0"/>
              <a:t>readFile</a:t>
            </a:r>
            <a:r>
              <a:rPr lang="en-GB" sz="3200" baseline="0" dirty="0" smtClean="0"/>
              <a:t>’ "</a:t>
            </a:r>
            <a:r>
              <a:rPr lang="en-GB" sz="3200" baseline="0" dirty="0" err="1" smtClean="0"/>
              <a:t>MySource.c.deps</a:t>
            </a:r>
            <a:r>
              <a:rPr lang="en-GB" sz="3200" baseline="0" dirty="0" smtClean="0"/>
              <a:t>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cmd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"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gcc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-c 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MySource.c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830" y="6207695"/>
            <a:ext cx="398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See user manual for .</a:t>
            </a:r>
            <a:r>
              <a:rPr lang="en-GB" sz="2400" dirty="0" err="1" smtClean="0"/>
              <a:t>deps</a:t>
            </a:r>
            <a:r>
              <a:rPr lang="en-GB" sz="2400" dirty="0" smtClean="0"/>
              <a:t> rule</a:t>
            </a:r>
            <a:endParaRPr lang="en-GB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1256</Words>
  <Application>Microsoft Office PowerPoint</Application>
  <PresentationFormat>A4 Paper (210x297 mm)</PresentationFormat>
  <Paragraphs>274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Shake ‘n’ Bake</vt:lpstr>
      <vt:lpstr>Build ‘n’ Integrate</vt:lpstr>
      <vt:lpstr>Shake build system</vt:lpstr>
      <vt:lpstr>Simple example</vt:lpstr>
      <vt:lpstr>Longer example</vt:lpstr>
      <vt:lpstr>Generated files</vt:lpstr>
      <vt:lpstr>Generated approaches</vt:lpstr>
      <vt:lpstr>Monadic dependencies</vt:lpstr>
      <vt:lpstr>Monadic dependencies in code</vt:lpstr>
      <vt:lpstr>Unchanging</vt:lpstr>
      <vt:lpstr>Unchanging consequences</vt:lpstr>
      <vt:lpstr>Polymorphic dependencies</vt:lpstr>
      <vt:lpstr>Polymorphic dependencies</vt:lpstr>
      <vt:lpstr>PowerPoint Presentation</vt:lpstr>
      <vt:lpstr>Ready for primetime!</vt:lpstr>
      <vt:lpstr>Stealing from Haskell</vt:lpstr>
      <vt:lpstr>PowerPoint Presentation</vt:lpstr>
      <vt:lpstr>Why is Shake fast?</vt:lpstr>
      <vt:lpstr>Fast when everything changes</vt:lpstr>
      <vt:lpstr>Fast when nothing changes</vt:lpstr>
      <vt:lpstr>Shake Questions?</vt:lpstr>
      <vt:lpstr>Bake Continuous Integration</vt:lpstr>
      <vt:lpstr>Bake for Managers</vt:lpstr>
      <vt:lpstr>Bake for Developers</vt:lpstr>
      <vt:lpstr>Not enough time in the day</vt:lpstr>
      <vt:lpstr>PowerPoint Presentation</vt:lpstr>
      <vt:lpstr>Configure in Haskell</vt:lpstr>
      <vt:lpstr>PowerPoint Presentation</vt:lpstr>
      <vt:lpstr>String passing the Haskell way</vt:lpstr>
      <vt:lpstr>Stealing from Haskell</vt:lpstr>
      <vt:lpstr>Optimisation</vt:lpstr>
      <vt:lpstr>Should you use Bake?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2015-08-10T06:49:31Z</dcterms:created>
  <dcterms:modified xsi:type="dcterms:W3CDTF">2015-08-11T10:50:12Z</dcterms:modified>
</cp:coreProperties>
</file>