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702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59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77" r:id="rId20"/>
    <p:sldId id="270" r:id="rId21"/>
    <p:sldId id="271" r:id="rId22"/>
    <p:sldId id="272" r:id="rId23"/>
    <p:sldId id="273" r:id="rId24"/>
    <p:sldId id="274" r:id="rId25"/>
    <p:sldId id="275" r:id="rId2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CBEC0"/>
    <a:srgbClr val="C3E2C1"/>
    <a:srgbClr val="6BA8D0"/>
    <a:srgbClr val="9FD18B"/>
    <a:srgbClr val="DBE8F3"/>
    <a:srgbClr val="A1C5E0"/>
    <a:srgbClr val="E9F4E7"/>
    <a:srgbClr val="6AC17B"/>
    <a:srgbClr val="E6E7E8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434" autoAdjust="0"/>
  </p:normalViewPr>
  <p:slideViewPr>
    <p:cSldViewPr showGuides="1">
      <p:cViewPr varScale="1">
        <p:scale>
          <a:sx n="62" d="100"/>
          <a:sy n="62" d="100"/>
        </p:scale>
        <p:origin x="-1068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5 Oct 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5 Oct 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3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7" y="274643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5 Oct 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5 Oct 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5 Oct 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5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5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5 Oct 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5 Oct 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5 Oct 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5 Oct 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5 Oct 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5 Oct 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DD82-5DB1-47DE-A19A-3CA169DE4C44}" type="datetimeFigureOut">
              <a:rPr lang="en-GB" smtClean="0"/>
              <a:pPr/>
              <a:t>5 Oct 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484784"/>
            <a:ext cx="8420100" cy="1470025"/>
          </a:xfrm>
        </p:spPr>
        <p:txBody>
          <a:bodyPr/>
          <a:lstStyle/>
          <a:p>
            <a:r>
              <a:rPr lang="en-GB" dirty="0" smtClean="0"/>
              <a:t>Defining your own build system</a:t>
            </a:r>
            <a:br>
              <a:rPr lang="en-GB" dirty="0" smtClean="0"/>
            </a:br>
            <a:r>
              <a:rPr lang="en-GB" dirty="0" smtClean="0"/>
              <a:t>With Shake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560" y="4556720"/>
            <a:ext cx="8136904" cy="1752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Neil Mitchell</a:t>
            </a:r>
          </a:p>
          <a:p>
            <a:r>
              <a:rPr lang="en-GB" sz="2800" dirty="0" smtClean="0"/>
              <a:t>http://shakebuild.com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3993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Why sneak in with Shake?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637107"/>
          </a:xfrm>
        </p:spPr>
        <p:txBody>
          <a:bodyPr>
            <a:normAutofit/>
          </a:bodyPr>
          <a:lstStyle/>
          <a:p>
            <a:r>
              <a:rPr lang="en-GB" dirty="0" smtClean="0"/>
              <a:t>Robust software in commercial use for &gt; 6 years</a:t>
            </a:r>
          </a:p>
          <a:p>
            <a:r>
              <a:rPr lang="en-GB" dirty="0" smtClean="0"/>
              <a:t>Has a nice underlying theory</a:t>
            </a:r>
          </a:p>
          <a:p>
            <a:r>
              <a:rPr lang="en-GB" dirty="0" smtClean="0"/>
              <a:t>Build system is always hairy and unloved</a:t>
            </a:r>
          </a:p>
          <a:p>
            <a:r>
              <a:rPr lang="en-GB" dirty="0" smtClean="0"/>
              <a:t>Speeding up the build gives measureable gain</a:t>
            </a:r>
          </a:p>
          <a:p>
            <a:pPr lvl="1"/>
            <a:r>
              <a:rPr lang="en-GB" dirty="0" smtClean="0"/>
              <a:t>10 sec per build, 60 builds/day, 30 </a:t>
            </a:r>
            <a:r>
              <a:rPr lang="en-GB" dirty="0" err="1" smtClean="0"/>
              <a:t>devs</a:t>
            </a:r>
            <a:r>
              <a:rPr lang="en-GB" dirty="0" smtClean="0"/>
              <a:t> = 1 extra dev</a:t>
            </a:r>
          </a:p>
          <a:p>
            <a:r>
              <a:rPr lang="en-GB" dirty="0" smtClean="0"/>
              <a:t>Easy to replace alongside</a:t>
            </a:r>
          </a:p>
          <a:p>
            <a:r>
              <a:rPr lang="en-GB" dirty="0" smtClean="0"/>
              <a:t>Not production code, no license/distribute issues</a:t>
            </a:r>
          </a:p>
          <a:p>
            <a:r>
              <a:rPr lang="en-GB" dirty="0" smtClean="0"/>
              <a:t>Only need one or two </a:t>
            </a:r>
            <a:r>
              <a:rPr lang="en-GB" dirty="0" err="1" smtClean="0"/>
              <a:t>Haskellers</a:t>
            </a:r>
            <a:r>
              <a:rPr lang="en-GB" dirty="0" smtClean="0"/>
              <a:t> (this talk)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10330" y="6207695"/>
            <a:ext cx="4803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* Some of these apply to </a:t>
            </a:r>
            <a:r>
              <a:rPr lang="en-GB" sz="2400" dirty="0" err="1" smtClean="0"/>
              <a:t>QuickCheck</a:t>
            </a:r>
            <a:endParaRPr lang="en-GB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Build systems (</a:t>
            </a:r>
            <a:r>
              <a:rPr lang="en-GB" dirty="0" err="1" smtClean="0"/>
              <a:t>Makefiles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Cloud 5"/>
          <p:cNvSpPr/>
          <p:nvPr/>
        </p:nvSpPr>
        <p:spPr>
          <a:xfrm>
            <a:off x="992560" y="1484784"/>
            <a:ext cx="8496944" cy="504056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endParaRPr lang="en-GB" sz="4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006390">
            <a:off x="2360712" y="2132856"/>
            <a:ext cx="2691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How to run </a:t>
            </a:r>
            <a:r>
              <a:rPr lang="en-GB" sz="3200" dirty="0" err="1" smtClean="0"/>
              <a:t>gcc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 rot="913799">
            <a:off x="3613329" y="5508404"/>
            <a:ext cx="2752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Hack for Win98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 rot="762897">
            <a:off x="6041423" y="2094512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Add Java binding</a:t>
            </a:r>
            <a:endParaRPr lang="en-GB" sz="3200" dirty="0"/>
          </a:p>
        </p:txBody>
      </p:sp>
      <p:sp>
        <p:nvSpPr>
          <p:cNvPr id="11" name="TextBox 10"/>
          <p:cNvSpPr txBox="1"/>
          <p:nvPr/>
        </p:nvSpPr>
        <p:spPr>
          <a:xfrm rot="378789">
            <a:off x="5265099" y="2637720"/>
            <a:ext cx="2666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Ship carrot.exe</a:t>
            </a:r>
            <a:endParaRPr lang="en-GB" sz="3200" dirty="0"/>
          </a:p>
        </p:txBody>
      </p:sp>
      <p:sp>
        <p:nvSpPr>
          <p:cNvPr id="12" name="TextBox 11"/>
          <p:cNvSpPr txBox="1"/>
          <p:nvPr/>
        </p:nvSpPr>
        <p:spPr>
          <a:xfrm rot="21006390">
            <a:off x="5414839" y="4772576"/>
            <a:ext cx="274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Ship sprout.exe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 rot="793202">
            <a:off x="1445287" y="3747810"/>
            <a:ext cx="348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Ship mushroom.exe</a:t>
            </a:r>
            <a:endParaRPr lang="en-GB" sz="3200" dirty="0"/>
          </a:p>
        </p:txBody>
      </p:sp>
      <p:sp>
        <p:nvSpPr>
          <p:cNvPr id="14" name="TextBox 13"/>
          <p:cNvSpPr txBox="1"/>
          <p:nvPr/>
        </p:nvSpPr>
        <p:spPr>
          <a:xfrm rot="384689">
            <a:off x="3603558" y="3316034"/>
            <a:ext cx="445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carrot.hs</a:t>
            </a:r>
            <a:r>
              <a:rPr lang="en-GB" sz="3200" dirty="0" smtClean="0"/>
              <a:t> comes from </a:t>
            </a:r>
            <a:r>
              <a:rPr lang="en-GB" sz="3200" dirty="0" err="1" smtClean="0"/>
              <a:t>src</a:t>
            </a:r>
            <a:r>
              <a:rPr lang="en-GB" sz="3200" dirty="0" smtClean="0"/>
              <a:t>/</a:t>
            </a:r>
            <a:endParaRPr lang="en-GB" sz="3200" dirty="0"/>
          </a:p>
        </p:txBody>
      </p:sp>
      <p:sp>
        <p:nvSpPr>
          <p:cNvPr id="15" name="TextBox 14"/>
          <p:cNvSpPr txBox="1"/>
          <p:nvPr/>
        </p:nvSpPr>
        <p:spPr>
          <a:xfrm rot="20757590">
            <a:off x="2315651" y="4642584"/>
            <a:ext cx="4140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mushroom.exe uses </a:t>
            </a:r>
            <a:r>
              <a:rPr lang="en-GB" sz="3200" dirty="0" err="1" smtClean="0"/>
              <a:t>gcc</a:t>
            </a:r>
            <a:endParaRPr lang="en-GB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Separate out metadata</a:t>
            </a:r>
            <a:endParaRPr lang="en-GB" dirty="0"/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953000" y="1115616"/>
            <a:ext cx="0" cy="5742384"/>
          </a:xfrm>
          <a:prstGeom prst="lin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893092" y="1268760"/>
            <a:ext cx="3123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u="sng" dirty="0" smtClean="0"/>
              <a:t>Baked in (Haskell)</a:t>
            </a:r>
            <a:endParaRPr lang="en-GB" sz="32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861644" y="1268760"/>
            <a:ext cx="3163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u="sng" dirty="0" smtClean="0"/>
              <a:t>Metadata (</a:t>
            </a:r>
            <a:r>
              <a:rPr lang="en-GB" sz="3200" u="sng" dirty="0" err="1" smtClean="0"/>
              <a:t>config</a:t>
            </a:r>
            <a:r>
              <a:rPr lang="en-GB" sz="3200" u="sng" dirty="0" smtClean="0"/>
              <a:t>)</a:t>
            </a:r>
            <a:endParaRPr lang="en-GB" sz="32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76536" y="2776573"/>
            <a:ext cx="2691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How to run </a:t>
            </a:r>
            <a:r>
              <a:rPr lang="en-GB" sz="3200" dirty="0" err="1" smtClean="0"/>
              <a:t>gcc</a:t>
            </a:r>
            <a:endParaRPr lang="en-GB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76536" y="3284984"/>
            <a:ext cx="2752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Hack for Win98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536" y="2268161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Add Java binding</a:t>
            </a:r>
            <a:endParaRPr lang="en-GB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43830" y="2268161"/>
            <a:ext cx="2666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Ship carrot.exe</a:t>
            </a:r>
            <a:endParaRPr lang="en-GB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43830" y="3284984"/>
            <a:ext cx="2749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Ship sprout.exe</a:t>
            </a:r>
            <a:endParaRPr lang="en-GB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5643830" y="2776573"/>
            <a:ext cx="348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Ship mushroom.exe</a:t>
            </a:r>
            <a:endParaRPr lang="en-GB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360712" y="4572417"/>
            <a:ext cx="445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carrot.hs</a:t>
            </a:r>
            <a:r>
              <a:rPr lang="en-GB" sz="3200" dirty="0" smtClean="0"/>
              <a:t> comes from </a:t>
            </a:r>
            <a:r>
              <a:rPr lang="en-GB" sz="3200" dirty="0" err="1" smtClean="0"/>
              <a:t>src</a:t>
            </a:r>
            <a:r>
              <a:rPr lang="en-GB" sz="3200" dirty="0" smtClean="0"/>
              <a:t>/</a:t>
            </a:r>
            <a:endParaRPr lang="en-GB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60712" y="3933056"/>
            <a:ext cx="4140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mushroom.exe uses </a:t>
            </a:r>
            <a:r>
              <a:rPr lang="en-GB" sz="3200" dirty="0" err="1" smtClean="0"/>
              <a:t>gcc</a:t>
            </a:r>
            <a:endParaRPr lang="en-GB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4488" y="5949280"/>
            <a:ext cx="4507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Haskell expert, changes rarely</a:t>
            </a:r>
            <a:endParaRPr lang="en-GB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271426" y="5949280"/>
            <a:ext cx="421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Everyone, ~10% of commits</a:t>
            </a:r>
            <a:endParaRPr lang="en-GB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Metadata Example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637107"/>
          </a:xfrm>
        </p:spPr>
        <p:txBody>
          <a:bodyPr>
            <a:normAutofit/>
          </a:bodyPr>
          <a:lstStyle/>
          <a:p>
            <a:r>
              <a:rPr lang="en-GB" dirty="0" smtClean="0"/>
              <a:t>Bob’s green grocers build a set of .</a:t>
            </a:r>
            <a:r>
              <a:rPr lang="en-GB" dirty="0" err="1" smtClean="0"/>
              <a:t>exe’s</a:t>
            </a:r>
            <a:r>
              <a:rPr lang="en-GB" dirty="0" smtClean="0"/>
              <a:t> from C files. Some use the flex/</a:t>
            </a:r>
            <a:r>
              <a:rPr lang="en-GB" dirty="0" err="1" smtClean="0"/>
              <a:t>lex</a:t>
            </a:r>
            <a:r>
              <a:rPr lang="en-GB" dirty="0" smtClean="0"/>
              <a:t> </a:t>
            </a:r>
            <a:r>
              <a:rPr lang="en-GB" dirty="0" err="1" smtClean="0"/>
              <a:t>preprocessor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Identify the metadata!</a:t>
            </a:r>
            <a:endParaRPr lang="en-GB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Some Metadata</a:t>
            </a:r>
            <a:endParaRPr lang="en-GB" dirty="0"/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920552" y="2276872"/>
            <a:ext cx="8064896" cy="2232248"/>
          </a:xfr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GB" dirty="0" smtClean="0"/>
              <a:t>carrot.exe = </a:t>
            </a:r>
            <a:r>
              <a:rPr lang="en-GB" dirty="0" err="1" smtClean="0"/>
              <a:t>veg.c</a:t>
            </a:r>
            <a:r>
              <a:rPr lang="en-GB" dirty="0" smtClean="0"/>
              <a:t> </a:t>
            </a:r>
            <a:r>
              <a:rPr lang="en-GB" dirty="0" err="1" smtClean="0"/>
              <a:t>orange.c</a:t>
            </a:r>
            <a:r>
              <a:rPr lang="en-GB" dirty="0" smtClean="0"/>
              <a:t> anti_rabbit.lex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dirty="0" smtClean="0"/>
              <a:t>mushroom.exe = fungus.lex </a:t>
            </a:r>
            <a:r>
              <a:rPr lang="en-GB" dirty="0" err="1" smtClean="0"/>
              <a:t>mushroom.c</a:t>
            </a:r>
            <a:endParaRPr lang="en-GB" dirty="0" smtClean="0"/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dirty="0" smtClean="0"/>
              <a:t>s</a:t>
            </a:r>
            <a:r>
              <a:rPr lang="en-GB" dirty="0" smtClean="0"/>
              <a:t>prout.exe = </a:t>
            </a:r>
            <a:r>
              <a:rPr lang="en-GB" dirty="0" err="1" smtClean="0"/>
              <a:t>veg.c</a:t>
            </a:r>
            <a:r>
              <a:rPr lang="en-GB" dirty="0" smtClean="0"/>
              <a:t> </a:t>
            </a:r>
            <a:r>
              <a:rPr lang="en-GB" dirty="0" err="1" smtClean="0"/>
              <a:t>yuk.c</a:t>
            </a:r>
            <a:r>
              <a:rPr lang="en-GB" dirty="0" smtClean="0"/>
              <a:t> </a:t>
            </a:r>
            <a:r>
              <a:rPr lang="en-GB" dirty="0" err="1" smtClean="0"/>
              <a:t>green.c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6496" y="5085184"/>
            <a:ext cx="9325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125" indent="-365125">
              <a:buFont typeface="Arial" pitchFamily="34" charset="0"/>
              <a:buChar char="•"/>
            </a:pPr>
            <a:r>
              <a:rPr lang="en-GB" sz="2800" dirty="0" smtClean="0"/>
              <a:t>.exe means nothing, so fine on Linux too</a:t>
            </a:r>
          </a:p>
          <a:p>
            <a:pPr marL="365125" indent="-365125">
              <a:buFont typeface="Arial" pitchFamily="34" charset="0"/>
              <a:buChar char="•"/>
            </a:pPr>
            <a:r>
              <a:rPr lang="en-GB" sz="2800" dirty="0" smtClean="0"/>
              <a:t>Could infer the .c/.</a:t>
            </a:r>
            <a:r>
              <a:rPr lang="en-GB" sz="2800" dirty="0" err="1" smtClean="0"/>
              <a:t>lex</a:t>
            </a:r>
            <a:r>
              <a:rPr lang="en-GB" sz="2800" dirty="0" smtClean="0"/>
              <a:t> automatically – what suits your users?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08152" y="1268760"/>
            <a:ext cx="178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build.cfg</a:t>
            </a:r>
            <a:endParaRPr lang="en-GB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Shake build system (1/3)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Shake build system (2/3)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Shake build system (3/3)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Why does Bob’s team switch?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637107"/>
          </a:xfrm>
        </p:spPr>
        <p:txBody>
          <a:bodyPr>
            <a:normAutofit/>
          </a:bodyPr>
          <a:lstStyle/>
          <a:p>
            <a:r>
              <a:rPr lang="en-GB" dirty="0" smtClean="0"/>
              <a:t>Build system profiling</a:t>
            </a:r>
          </a:p>
          <a:p>
            <a:pPr lvl="1"/>
            <a:r>
              <a:rPr lang="en-GB" dirty="0" smtClean="0"/>
              <a:t>If you aren’t measuring something, some piece sucks</a:t>
            </a:r>
          </a:p>
          <a:p>
            <a:r>
              <a:rPr lang="en-GB" dirty="0" smtClean="0"/>
              <a:t>Easy for users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Shake build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600205"/>
            <a:ext cx="7482036" cy="9646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err="1" smtClean="0"/>
              <a:t>Featureful</a:t>
            </a:r>
            <a:r>
              <a:rPr lang="en-GB" sz="6000" dirty="0" smtClean="0"/>
              <a:t>, Robust, Fast</a:t>
            </a:r>
            <a:endParaRPr lang="en-GB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848544" y="3429000"/>
            <a:ext cx="20097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Haskell EDSL</a:t>
            </a:r>
          </a:p>
          <a:p>
            <a:pPr algn="ctr"/>
            <a:r>
              <a:rPr lang="en-GB" sz="2800" dirty="0" smtClean="0"/>
              <a:t>Monadic</a:t>
            </a:r>
          </a:p>
          <a:p>
            <a:pPr algn="ctr"/>
            <a:r>
              <a:rPr lang="en-GB" sz="2800" dirty="0" smtClean="0"/>
              <a:t>Polymorphic</a:t>
            </a:r>
          </a:p>
          <a:p>
            <a:pPr algn="ctr"/>
            <a:r>
              <a:rPr lang="en-GB" sz="2800" dirty="0" smtClean="0"/>
              <a:t>Unchanging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42323" y="3429000"/>
            <a:ext cx="22788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1000’s of tests</a:t>
            </a:r>
          </a:p>
          <a:p>
            <a:pPr algn="ctr"/>
            <a:r>
              <a:rPr lang="en-GB" sz="2800" dirty="0" smtClean="0"/>
              <a:t>100’s of users</a:t>
            </a:r>
          </a:p>
          <a:p>
            <a:pPr algn="ctr"/>
            <a:r>
              <a:rPr lang="en-GB" sz="2800" dirty="0" smtClean="0"/>
              <a:t>Heavily used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69224" y="3429000"/>
            <a:ext cx="1819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Faster than</a:t>
            </a:r>
          </a:p>
          <a:p>
            <a:pPr algn="ctr"/>
            <a:r>
              <a:rPr lang="en-GB" sz="2800" dirty="0" smtClean="0"/>
              <a:t>Ninja to</a:t>
            </a:r>
          </a:p>
          <a:p>
            <a:pPr algn="ctr"/>
            <a:r>
              <a:rPr lang="en-GB" sz="2800" dirty="0" smtClean="0"/>
              <a:t>Build Ninja</a:t>
            </a:r>
            <a:endParaRPr lang="en-GB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Who has heard of Shake?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Competitor to Make, Ant, </a:t>
            </a:r>
            <a:r>
              <a:rPr lang="en-GB" dirty="0" err="1" smtClean="0"/>
              <a:t>Scons</a:t>
            </a:r>
            <a:r>
              <a:rPr lang="en-GB" dirty="0" smtClean="0"/>
              <a:t>, </a:t>
            </a:r>
            <a:r>
              <a:rPr lang="en-GB" dirty="0" err="1" smtClean="0"/>
              <a:t>Waf</a:t>
            </a:r>
            <a:r>
              <a:rPr lang="en-GB" dirty="0" smtClean="0"/>
              <a:t>, Ninja…</a:t>
            </a:r>
          </a:p>
          <a:p>
            <a:endParaRPr lang="en-GB" dirty="0" smtClean="0"/>
          </a:p>
          <a:p>
            <a:r>
              <a:rPr lang="en-GB" dirty="0" smtClean="0"/>
              <a:t>Better, because:</a:t>
            </a:r>
          </a:p>
          <a:p>
            <a:pPr lvl="1"/>
            <a:r>
              <a:rPr lang="en-GB" dirty="0" smtClean="0"/>
              <a:t>Haskell library (nice abstractions)</a:t>
            </a:r>
          </a:p>
          <a:p>
            <a:pPr lvl="1"/>
            <a:r>
              <a:rPr lang="en-GB" dirty="0" smtClean="0"/>
              <a:t>More powerful dependencies</a:t>
            </a:r>
          </a:p>
          <a:p>
            <a:pPr lvl="1"/>
            <a:r>
              <a:rPr lang="en-GB" dirty="0" smtClean="0"/>
              <a:t>Nice underlying theory</a:t>
            </a:r>
          </a:p>
          <a:p>
            <a:pPr lvl="1"/>
            <a:r>
              <a:rPr lang="en-GB" dirty="0" smtClean="0"/>
              <a:t>Lots of extra things for free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Ready for </a:t>
            </a:r>
            <a:r>
              <a:rPr lang="en-GB" dirty="0" smtClean="0"/>
              <a:t>primetime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 smtClean="0"/>
              <a:t>Standard Chartered</a:t>
            </a:r>
            <a:r>
              <a:rPr lang="en-GB" dirty="0" smtClean="0"/>
              <a:t> have been using Shake since 2009, 1000’s of compiles per day.</a:t>
            </a:r>
          </a:p>
          <a:p>
            <a:r>
              <a:rPr lang="en-GB" b="1" dirty="0" err="1" smtClean="0"/>
              <a:t>factis</a:t>
            </a:r>
            <a:r>
              <a:rPr lang="en-GB" b="1" dirty="0" smtClean="0"/>
              <a:t> research GmbH</a:t>
            </a:r>
            <a:r>
              <a:rPr lang="en-GB" dirty="0" smtClean="0"/>
              <a:t> use Shake to compile their </a:t>
            </a:r>
            <a:r>
              <a:rPr lang="en-GB" dirty="0" err="1" smtClean="0"/>
              <a:t>Checkpad</a:t>
            </a:r>
            <a:r>
              <a:rPr lang="en-GB" dirty="0" smtClean="0"/>
              <a:t> MED application.</a:t>
            </a:r>
          </a:p>
          <a:p>
            <a:r>
              <a:rPr lang="en-GB" b="1" dirty="0" err="1" smtClean="0"/>
              <a:t>Samplecount</a:t>
            </a:r>
            <a:r>
              <a:rPr lang="en-GB" b="1" dirty="0" smtClean="0"/>
              <a:t> </a:t>
            </a:r>
            <a:r>
              <a:rPr lang="en-GB" dirty="0" smtClean="0"/>
              <a:t>have been using Shake since 2012, producing several open-source projects for working with Shake.</a:t>
            </a:r>
          </a:p>
          <a:p>
            <a:r>
              <a:rPr lang="en-GB" b="1" dirty="0" err="1" smtClean="0"/>
              <a:t>CovenantEyes</a:t>
            </a:r>
            <a:r>
              <a:rPr lang="en-GB" dirty="0" smtClean="0"/>
              <a:t> use Shake to build their Windows client.</a:t>
            </a:r>
          </a:p>
          <a:p>
            <a:r>
              <a:rPr lang="en-GB" b="1" dirty="0" smtClean="0"/>
              <a:t>Keystone Tower Systems</a:t>
            </a:r>
            <a:r>
              <a:rPr lang="en-GB" dirty="0" smtClean="0"/>
              <a:t> has a robotic welder with a Shake build system.</a:t>
            </a:r>
          </a:p>
          <a:p>
            <a:r>
              <a:rPr lang="en-GB" b="1" dirty="0" smtClean="0"/>
              <a:t>FP Complete</a:t>
            </a:r>
            <a:r>
              <a:rPr lang="en-GB" dirty="0" smtClean="0"/>
              <a:t> use Shake to build </a:t>
            </a:r>
            <a:r>
              <a:rPr lang="en-GB" dirty="0" err="1" smtClean="0"/>
              <a:t>Docker</a:t>
            </a:r>
            <a:r>
              <a:rPr lang="en-GB" dirty="0" smtClean="0"/>
              <a:t> images.</a:t>
            </a:r>
            <a:endParaRPr lang="en-GB" b="1" dirty="0" smtClean="0"/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68824" y="6165304"/>
            <a:ext cx="592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Don’t write a build system unless you have to!</a:t>
            </a:r>
            <a:endParaRPr lang="en-GB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Progress prediction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Guesses how long the build will take</a:t>
            </a:r>
          </a:p>
          <a:p>
            <a:pPr lvl="1"/>
            <a:r>
              <a:rPr lang="en-GB" dirty="0" smtClean="0"/>
              <a:t>3m12s more, is 82% complete</a:t>
            </a:r>
          </a:p>
          <a:p>
            <a:pPr lvl="1"/>
            <a:r>
              <a:rPr lang="en-GB" dirty="0" smtClean="0"/>
              <a:t>Based on historical measurements plus guesses</a:t>
            </a:r>
          </a:p>
          <a:p>
            <a:pPr lvl="1"/>
            <a:r>
              <a:rPr lang="en-GB" dirty="0" smtClean="0"/>
              <a:t>All scaled by a progress rate (guess at parallel setting)</a:t>
            </a:r>
          </a:p>
          <a:p>
            <a:pPr lvl="1"/>
            <a:r>
              <a:rPr lang="en-GB" dirty="0" smtClean="0"/>
              <a:t>An approximation…</a:t>
            </a:r>
          </a:p>
        </p:txBody>
      </p:sp>
      <p:pic>
        <p:nvPicPr>
          <p:cNvPr id="21506" name="Picture 2" descr="C:\spacework\shake-website\shake-progre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656" y="5157192"/>
            <a:ext cx="7010483" cy="9570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Why is Shake fast?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does fast even mean?</a:t>
            </a:r>
          </a:p>
          <a:p>
            <a:pPr lvl="1"/>
            <a:r>
              <a:rPr lang="en-GB" dirty="0" smtClean="0"/>
              <a:t>Everything changed? Rebuild from scratch.</a:t>
            </a:r>
          </a:p>
          <a:p>
            <a:pPr lvl="1"/>
            <a:r>
              <a:rPr lang="en-GB" dirty="0" smtClean="0"/>
              <a:t>Nothing changed? Rebuild nothing.</a:t>
            </a:r>
          </a:p>
          <a:p>
            <a:r>
              <a:rPr lang="en-GB" dirty="0" smtClean="0"/>
              <a:t>In practice, a blend, but optimise both extremes and you win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Fast when everything changes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709115"/>
          </a:xfrm>
        </p:spPr>
        <p:txBody>
          <a:bodyPr>
            <a:normAutofit/>
          </a:bodyPr>
          <a:lstStyle/>
          <a:p>
            <a:r>
              <a:rPr lang="en-GB" dirty="0" smtClean="0"/>
              <a:t>If everything changes, rule dominate (you hope)</a:t>
            </a:r>
          </a:p>
          <a:p>
            <a:r>
              <a:rPr lang="en-GB" dirty="0" smtClean="0"/>
              <a:t>One rule: Start things </a:t>
            </a:r>
            <a:r>
              <a:rPr lang="en-GB" i="1" dirty="0" smtClean="0"/>
              <a:t>as soon as you can</a:t>
            </a:r>
            <a:endParaRPr lang="en-GB" dirty="0" smtClean="0"/>
          </a:p>
          <a:p>
            <a:pPr lvl="1"/>
            <a:r>
              <a:rPr lang="en-GB" dirty="0" smtClean="0"/>
              <a:t>Dependencies should be fine grained</a:t>
            </a:r>
          </a:p>
          <a:p>
            <a:pPr lvl="1"/>
            <a:r>
              <a:rPr lang="en-GB" dirty="0" smtClean="0"/>
              <a:t>Start spawning before checking everything</a:t>
            </a:r>
          </a:p>
          <a:p>
            <a:pPr lvl="1"/>
            <a:r>
              <a:rPr lang="en-GB" dirty="0" smtClean="0"/>
              <a:t>Make use of multiple cores</a:t>
            </a:r>
          </a:p>
          <a:p>
            <a:pPr lvl="1"/>
            <a:r>
              <a:rPr lang="en-GB" dirty="0" smtClean="0"/>
              <a:t>Randomise the order of dependencies (~15% faster)</a:t>
            </a:r>
          </a:p>
          <a:p>
            <a:endParaRPr lang="en-GB" sz="1600" dirty="0" smtClean="0"/>
          </a:p>
          <a:p>
            <a:r>
              <a:rPr lang="en-GB" dirty="0" smtClean="0"/>
              <a:t>Expressive dependencies, Continuation monad, cheap threads, immutable values (easy in Haskell)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Fast when nothing changes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709115"/>
          </a:xfrm>
        </p:spPr>
        <p:txBody>
          <a:bodyPr>
            <a:normAutofit/>
          </a:bodyPr>
          <a:lstStyle/>
          <a:p>
            <a:r>
              <a:rPr lang="en-GB" dirty="0" smtClean="0"/>
              <a:t>Don’t run users rules if you can avoid it</a:t>
            </a:r>
          </a:p>
          <a:p>
            <a:r>
              <a:rPr lang="en-GB" dirty="0" smtClean="0"/>
              <a:t>Shake records a </a:t>
            </a:r>
            <a:r>
              <a:rPr lang="en-GB" i="1" dirty="0" smtClean="0"/>
              <a:t>journal</a:t>
            </a:r>
            <a:r>
              <a:rPr lang="en-GB" dirty="0" smtClean="0"/>
              <a:t>, [(k, v, …)]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Avoid lots of locking/parallelism</a:t>
            </a:r>
          </a:p>
          <a:p>
            <a:pPr lvl="1"/>
            <a:r>
              <a:rPr lang="en-GB" dirty="0" smtClean="0"/>
              <a:t>Take a lock, check </a:t>
            </a:r>
            <a:r>
              <a:rPr lang="en-GB" dirty="0" err="1" smtClean="0"/>
              <a:t>storedValue</a:t>
            </a:r>
            <a:r>
              <a:rPr lang="en-GB" dirty="0" smtClean="0"/>
              <a:t> a lot</a:t>
            </a:r>
          </a:p>
          <a:p>
            <a:r>
              <a:rPr lang="en-GB" dirty="0" smtClean="0"/>
              <a:t>Binary serialisation is a bottleneck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4528" y="2996952"/>
            <a:ext cx="8424936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sz="3200" dirty="0" smtClean="0"/>
              <a:t>unchanged journal = flip </a:t>
            </a:r>
            <a:r>
              <a:rPr lang="en-GB" sz="3200" dirty="0" err="1" smtClean="0"/>
              <a:t>allM</a:t>
            </a:r>
            <a:r>
              <a:rPr lang="en-GB" sz="3200" dirty="0" smtClean="0"/>
              <a:t> journal $ \(</a:t>
            </a:r>
            <a:r>
              <a:rPr lang="en-GB" sz="3200" dirty="0" err="1" smtClean="0"/>
              <a:t>k,v</a:t>
            </a:r>
            <a:r>
              <a:rPr lang="en-GB" sz="3200" dirty="0" smtClean="0"/>
              <a:t>) -&gt;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3200" dirty="0" smtClean="0"/>
              <a:t>    (== Just v) &lt;$&gt; </a:t>
            </a:r>
            <a:r>
              <a:rPr lang="en-GB" sz="3200" dirty="0" err="1" smtClean="0"/>
              <a:t>storedValue</a:t>
            </a:r>
            <a:r>
              <a:rPr lang="en-GB" sz="3200" dirty="0" smtClean="0"/>
              <a:t> 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Shake 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600205"/>
            <a:ext cx="7482036" cy="9646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err="1" smtClean="0"/>
              <a:t>Featureful</a:t>
            </a:r>
            <a:r>
              <a:rPr lang="en-GB" sz="6000" dirty="0" smtClean="0"/>
              <a:t>, Robust, Fast</a:t>
            </a:r>
            <a:endParaRPr lang="en-GB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848544" y="3429000"/>
            <a:ext cx="20097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Haskell EDSL</a:t>
            </a:r>
          </a:p>
          <a:p>
            <a:pPr algn="ctr"/>
            <a:r>
              <a:rPr lang="en-GB" sz="2800" dirty="0" smtClean="0"/>
              <a:t>Monadic</a:t>
            </a:r>
          </a:p>
          <a:p>
            <a:pPr algn="ctr"/>
            <a:r>
              <a:rPr lang="en-GB" sz="2800" dirty="0" smtClean="0"/>
              <a:t>Polymorphic</a:t>
            </a:r>
          </a:p>
          <a:p>
            <a:pPr algn="ctr"/>
            <a:r>
              <a:rPr lang="en-GB" sz="2800" dirty="0" smtClean="0"/>
              <a:t>Unchanging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42323" y="3429000"/>
            <a:ext cx="22788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1000’s of tests</a:t>
            </a:r>
          </a:p>
          <a:p>
            <a:pPr algn="ctr"/>
            <a:r>
              <a:rPr lang="en-GB" sz="2800" dirty="0" smtClean="0"/>
              <a:t>100’s of users</a:t>
            </a:r>
          </a:p>
          <a:p>
            <a:pPr algn="ctr"/>
            <a:r>
              <a:rPr lang="en-GB" sz="2800" dirty="0" smtClean="0"/>
              <a:t>Heavily used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69224" y="3429000"/>
            <a:ext cx="1819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Faster than</a:t>
            </a:r>
          </a:p>
          <a:p>
            <a:pPr algn="ctr"/>
            <a:r>
              <a:rPr lang="en-GB" sz="2800" dirty="0" smtClean="0"/>
              <a:t>Ninja to</a:t>
            </a:r>
          </a:p>
          <a:p>
            <a:pPr algn="ctr"/>
            <a:r>
              <a:rPr lang="en-GB" sz="2800" dirty="0" smtClean="0"/>
              <a:t>Build Ninja</a:t>
            </a:r>
            <a:endParaRPr lang="en-GB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The tale of a large project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Day 1: Simple code, simple build system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Day 1000: </a:t>
            </a:r>
            <a:r>
              <a:rPr lang="en-GB" i="1" dirty="0" smtClean="0"/>
              <a:t>Either</a:t>
            </a:r>
            <a:r>
              <a:rPr lang="en-GB" dirty="0" smtClean="0"/>
              <a:t> simple code, </a:t>
            </a:r>
            <a:r>
              <a:rPr lang="en-GB" i="1" dirty="0" smtClean="0"/>
              <a:t>or</a:t>
            </a:r>
            <a:r>
              <a:rPr lang="en-GB" dirty="0" smtClean="0"/>
              <a:t> simple build system (usually neither?)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Good code has little duplication</a:t>
            </a:r>
          </a:p>
          <a:p>
            <a:r>
              <a:rPr lang="en-GB" dirty="0" smtClean="0"/>
              <a:t>Little duplication =&gt; one source for data =&gt; generated files</a:t>
            </a:r>
          </a:p>
          <a:p>
            <a:r>
              <a:rPr lang="en-GB" dirty="0" smtClean="0"/>
              <a:t>Generated files are hard for build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Generated files are hard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0712" y="1700808"/>
            <a:ext cx="4457700" cy="2736304"/>
          </a:xfr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GB" dirty="0" err="1" smtClean="0"/>
              <a:t>foo.c</a:t>
            </a:r>
            <a:r>
              <a:rPr lang="en-GB" dirty="0" smtClean="0"/>
              <a:t>  :  foo.xml  gen.sh</a:t>
            </a:r>
            <a:br>
              <a:rPr lang="en-GB" dirty="0" smtClean="0"/>
            </a:br>
            <a:r>
              <a:rPr lang="en-GB" dirty="0" smtClean="0"/>
              <a:t>gen.sh foo.xml &gt; </a:t>
            </a:r>
            <a:r>
              <a:rPr lang="en-GB" dirty="0" err="1" smtClean="0"/>
              <a:t>foo.c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foo.o</a:t>
            </a:r>
            <a:r>
              <a:rPr lang="en-GB" dirty="0" smtClean="0"/>
              <a:t>  :  </a:t>
            </a:r>
            <a:r>
              <a:rPr lang="en-GB" dirty="0" err="1" smtClean="0"/>
              <a:t>foo.c</a:t>
            </a:r>
            <a:r>
              <a:rPr lang="en-GB" dirty="0" smtClean="0"/>
              <a:t>  ???</a:t>
            </a:r>
            <a:br>
              <a:rPr lang="en-GB" dirty="0" smtClean="0"/>
            </a:br>
            <a:r>
              <a:rPr lang="en-GB" dirty="0" err="1" smtClean="0"/>
              <a:t>gcc</a:t>
            </a:r>
            <a:r>
              <a:rPr lang="en-GB" dirty="0" smtClean="0"/>
              <a:t> -c </a:t>
            </a:r>
            <a:r>
              <a:rPr lang="en-GB" dirty="0" err="1" smtClean="0"/>
              <a:t>foo.c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4528" y="5661248"/>
            <a:ext cx="6491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Before you start, what does </a:t>
            </a:r>
            <a:r>
              <a:rPr lang="en-GB" sz="2800" dirty="0" err="1" smtClean="0"/>
              <a:t>foo.c</a:t>
            </a:r>
            <a:r>
              <a:rPr lang="en-GB" sz="2800" dirty="0" smtClean="0"/>
              <a:t> #include?</a:t>
            </a:r>
            <a:endParaRPr lang="en-GB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Monadic dependencies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60712" y="1700808"/>
            <a:ext cx="4457700" cy="3240360"/>
          </a:xfr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GB" dirty="0" err="1" smtClean="0"/>
              <a:t>foo.c</a:t>
            </a:r>
            <a:r>
              <a:rPr lang="en-GB" dirty="0" smtClean="0"/>
              <a:t>  :  foo.xml  gen.sh</a:t>
            </a:r>
            <a:br>
              <a:rPr lang="en-GB" dirty="0" smtClean="0"/>
            </a:br>
            <a:r>
              <a:rPr lang="en-GB" dirty="0" smtClean="0"/>
              <a:t>gen.sh foo.xml &gt; </a:t>
            </a:r>
            <a:r>
              <a:rPr lang="en-GB" dirty="0" err="1" smtClean="0"/>
              <a:t>foo.c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foo.o</a:t>
            </a:r>
            <a:r>
              <a:rPr lang="en-GB" dirty="0" smtClean="0"/>
              <a:t>  :  </a:t>
            </a:r>
            <a:r>
              <a:rPr lang="en-GB" dirty="0" err="1" smtClean="0"/>
              <a:t>foo.c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gcc</a:t>
            </a:r>
            <a:r>
              <a:rPr lang="en-GB" dirty="0" smtClean="0"/>
              <a:t> -M </a:t>
            </a:r>
            <a:r>
              <a:rPr lang="en-GB" dirty="0" err="1" smtClean="0"/>
              <a:t>foo.c</a:t>
            </a:r>
            <a:r>
              <a:rPr lang="en-GB" dirty="0" smtClean="0"/>
              <a:t> | need</a:t>
            </a:r>
            <a:br>
              <a:rPr lang="en-GB" dirty="0" smtClean="0"/>
            </a:br>
            <a:r>
              <a:rPr lang="en-GB" dirty="0" err="1" smtClean="0"/>
              <a:t>gcc</a:t>
            </a:r>
            <a:r>
              <a:rPr lang="en-GB" dirty="0" smtClean="0"/>
              <a:t> -c </a:t>
            </a:r>
            <a:r>
              <a:rPr lang="en-GB" dirty="0" err="1" smtClean="0"/>
              <a:t>foo.c</a:t>
            </a: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04528" y="5661248"/>
            <a:ext cx="6821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After generating </a:t>
            </a:r>
            <a:r>
              <a:rPr lang="en-GB" sz="2800" dirty="0" err="1" smtClean="0"/>
              <a:t>foo.c</a:t>
            </a:r>
            <a:r>
              <a:rPr lang="en-GB" sz="2800" dirty="0" smtClean="0"/>
              <a:t>, what does it #include?</a:t>
            </a:r>
            <a:endParaRPr lang="en-GB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Monadic dependencies</a:t>
            </a:r>
            <a:endParaRPr lang="en-GB" dirty="0"/>
          </a:p>
        </p:txBody>
      </p:sp>
      <p:sp>
        <p:nvSpPr>
          <p:cNvPr id="6" name="Folded Corner 5"/>
          <p:cNvSpPr/>
          <p:nvPr/>
        </p:nvSpPr>
        <p:spPr>
          <a:xfrm>
            <a:off x="1352600" y="2492896"/>
            <a:ext cx="7416824" cy="2736304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GB" sz="4000" dirty="0" smtClean="0">
                <a:solidFill>
                  <a:schemeClr val="tx1"/>
                </a:solidFill>
              </a:rPr>
              <a:t>Determine future dependencies</a:t>
            </a:r>
          </a:p>
          <a:p>
            <a:pPr algn="ctr">
              <a:spcBef>
                <a:spcPct val="0"/>
              </a:spcBef>
            </a:pPr>
            <a:r>
              <a:rPr lang="en-GB" sz="4000" dirty="0" smtClean="0">
                <a:solidFill>
                  <a:schemeClr val="tx1"/>
                </a:solidFill>
              </a:rPr>
              <a:t>based on the results</a:t>
            </a:r>
          </a:p>
          <a:p>
            <a:pPr algn="ctr">
              <a:spcBef>
                <a:spcPct val="0"/>
              </a:spcBef>
            </a:pPr>
            <a:r>
              <a:rPr lang="en-GB" sz="4000" dirty="0" smtClean="0">
                <a:solidFill>
                  <a:schemeClr val="tx1"/>
                </a:solidFill>
              </a:rPr>
              <a:t>of previous dependencies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5"/>
            <a:ext cx="2153444" cy="1108715"/>
          </a:xfr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GB" dirty="0" smtClean="0"/>
              <a:t>out : in</a:t>
            </a:r>
            <a:br>
              <a:rPr lang="en-GB" dirty="0" smtClean="0"/>
            </a:br>
            <a:r>
              <a:rPr lang="en-GB" dirty="0" smtClean="0"/>
              <a:t>cp in out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Simple </a:t>
            </a:r>
            <a:r>
              <a:rPr lang="en-GB" dirty="0" smtClean="0"/>
              <a:t>Shake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9429" y="4005064"/>
            <a:ext cx="3809628" cy="175678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"out" %&gt;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\out -&gt; 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baseline="0" dirty="0" smtClean="0"/>
              <a:t>    need ["in"]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cmd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"cp in out"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099869" y="4005064"/>
            <a:ext cx="432048" cy="1800200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5933" y="4437112"/>
            <a:ext cx="1957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:: Rule ()</a:t>
            </a:r>
          </a:p>
          <a:p>
            <a:r>
              <a:rPr lang="en-GB" sz="2800" dirty="0" smtClean="0"/>
              <a:t>Monad Rule</a:t>
            </a:r>
            <a:endParaRPr lang="en-GB" sz="2800" dirty="0"/>
          </a:p>
        </p:txBody>
      </p:sp>
      <p:sp>
        <p:nvSpPr>
          <p:cNvPr id="8" name="Right Brace 7"/>
          <p:cNvSpPr/>
          <p:nvPr/>
        </p:nvSpPr>
        <p:spPr>
          <a:xfrm rot="10800000">
            <a:off x="2563365" y="4797152"/>
            <a:ext cx="432048" cy="936104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5133" y="4779149"/>
            <a:ext cx="2254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:: Action ()</a:t>
            </a:r>
          </a:p>
          <a:p>
            <a:r>
              <a:rPr lang="en-GB" sz="2800" dirty="0" smtClean="0"/>
              <a:t>Monad Action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360028" y="2924944"/>
            <a:ext cx="769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(%&gt;) :: </a:t>
            </a:r>
            <a:r>
              <a:rPr lang="en-GB" sz="2800" dirty="0" err="1" smtClean="0"/>
              <a:t>FilePattern</a:t>
            </a:r>
            <a:r>
              <a:rPr lang="en-GB" sz="2800" dirty="0" smtClean="0"/>
              <a:t> -&gt; (</a:t>
            </a:r>
            <a:r>
              <a:rPr lang="en-GB" sz="2800" dirty="0" err="1" smtClean="0"/>
              <a:t>FilePath</a:t>
            </a:r>
            <a:r>
              <a:rPr lang="en-GB" sz="2800" dirty="0" smtClean="0"/>
              <a:t> -&gt; Action ()) -&gt; Rule ()</a:t>
            </a:r>
            <a:endParaRPr lang="en-GB" sz="2800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4286926" y="3374994"/>
            <a:ext cx="432048" cy="612068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Congratulations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658377" y="3212976"/>
            <a:ext cx="51749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You now know Shake.</a:t>
            </a:r>
          </a:p>
          <a:p>
            <a:r>
              <a:rPr lang="en-GB" sz="3200" dirty="0" smtClean="0"/>
              <a:t>(At least enough to start with)</a:t>
            </a: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Your Goals for your Company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1311696" y="4869160"/>
            <a:ext cx="1195332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88504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324708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160912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833320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997116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9129285">
            <a:off x="577816" y="3567420"/>
            <a:ext cx="2390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Learn Haskell</a:t>
            </a:r>
            <a:endParaRPr lang="en-GB" sz="3200" dirty="0"/>
          </a:p>
        </p:txBody>
      </p:sp>
      <p:sp>
        <p:nvSpPr>
          <p:cNvPr id="17" name="TextBox 16"/>
          <p:cNvSpPr txBox="1"/>
          <p:nvPr/>
        </p:nvSpPr>
        <p:spPr>
          <a:xfrm rot="19129285">
            <a:off x="2344375" y="3417391"/>
            <a:ext cx="285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Sneak Haskell in</a:t>
            </a:r>
            <a:endParaRPr lang="en-GB" sz="3200" dirty="0"/>
          </a:p>
        </p:txBody>
      </p:sp>
      <p:sp>
        <p:nvSpPr>
          <p:cNvPr id="18" name="TextBox 17"/>
          <p:cNvSpPr txBox="1"/>
          <p:nvPr/>
        </p:nvSpPr>
        <p:spPr>
          <a:xfrm rot="19129285">
            <a:off x="4165635" y="3281769"/>
            <a:ext cx="326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Use Haskell widely</a:t>
            </a:r>
            <a:endParaRPr lang="en-GB" sz="3200" dirty="0"/>
          </a:p>
        </p:txBody>
      </p:sp>
      <p:sp>
        <p:nvSpPr>
          <p:cNvPr id="19" name="TextBox 18"/>
          <p:cNvSpPr txBox="1"/>
          <p:nvPr/>
        </p:nvSpPr>
        <p:spPr>
          <a:xfrm rot="19129285">
            <a:off x="6202419" y="3789304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rm</a:t>
            </a:r>
            <a:r>
              <a:rPr lang="en-GB" sz="3200" dirty="0" smtClean="0"/>
              <a:t> *.java</a:t>
            </a:r>
            <a:endParaRPr lang="en-GB" sz="3200" dirty="0"/>
          </a:p>
        </p:txBody>
      </p:sp>
      <p:sp>
        <p:nvSpPr>
          <p:cNvPr id="20" name="TextBox 19"/>
          <p:cNvSpPr txBox="1"/>
          <p:nvPr/>
        </p:nvSpPr>
        <p:spPr>
          <a:xfrm rot="19129285">
            <a:off x="8079515" y="3899343"/>
            <a:ext cx="1389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Rejoice</a:t>
            </a:r>
            <a:endParaRPr lang="en-GB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825</Words>
  <Application>Microsoft Office PowerPoint</Application>
  <PresentationFormat>A4 Paper (210x297 mm)</PresentationFormat>
  <Paragraphs>167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Defining your own build system With Shake</vt:lpstr>
      <vt:lpstr>Who has heard of Shake?</vt:lpstr>
      <vt:lpstr>The tale of a large project</vt:lpstr>
      <vt:lpstr>Generated files are hard</vt:lpstr>
      <vt:lpstr>Monadic dependencies</vt:lpstr>
      <vt:lpstr>Monadic dependencies</vt:lpstr>
      <vt:lpstr>Simple Shake</vt:lpstr>
      <vt:lpstr>Congratulations</vt:lpstr>
      <vt:lpstr>Your Goals for your Company</vt:lpstr>
      <vt:lpstr>Why sneak in with Shake?</vt:lpstr>
      <vt:lpstr>Build systems (Makefiles)</vt:lpstr>
      <vt:lpstr>Separate out metadata</vt:lpstr>
      <vt:lpstr>Metadata Example</vt:lpstr>
      <vt:lpstr>Some Metadata</vt:lpstr>
      <vt:lpstr>Shake build system (1/3)</vt:lpstr>
      <vt:lpstr>Shake build system (2/3)</vt:lpstr>
      <vt:lpstr>Shake build system (3/3)</vt:lpstr>
      <vt:lpstr>Why does Bob’s team switch?</vt:lpstr>
      <vt:lpstr>Shake build system</vt:lpstr>
      <vt:lpstr>Ready for primetime</vt:lpstr>
      <vt:lpstr>Progress prediction</vt:lpstr>
      <vt:lpstr>Why is Shake fast?</vt:lpstr>
      <vt:lpstr>Fast when everything changes</vt:lpstr>
      <vt:lpstr>Fast when nothing changes</vt:lpstr>
      <vt:lpstr>Shake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2015-08-10T06:49:31Z</dcterms:created>
  <dcterms:modified xsi:type="dcterms:W3CDTF">2015-10-06T09:06:19Z</dcterms:modified>
</cp:coreProperties>
</file>