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92" r:id="rId3"/>
    <p:sldId id="302" r:id="rId4"/>
    <p:sldId id="311" r:id="rId5"/>
    <p:sldId id="31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404040"/>
    <a:srgbClr val="511860"/>
    <a:srgbClr val="2A628A"/>
    <a:srgbClr val="3C7094"/>
    <a:srgbClr val="71ADB4"/>
    <a:srgbClr val="9EA4C4"/>
    <a:srgbClr val="7F69A1"/>
    <a:srgbClr val="561A6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3" autoAdjust="0"/>
    <p:restoredTop sz="76356" autoAdjust="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C68F2-B88A-4FFA-AA61-9EBDCAA5EC3C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FD6A-CD06-408F-BD4A-A370A339B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7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NDL</a:t>
            </a:r>
            <a:r>
              <a:rPr lang="fr-FR" baseline="0" dirty="0" smtClean="0"/>
              <a:t> – opérateurs</a:t>
            </a:r>
          </a:p>
          <a:p>
            <a:r>
              <a:rPr lang="fr-FR" baseline="0" dirty="0" smtClean="0"/>
              <a:t>SD – aérosol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27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70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Port du masque (préférence / efficacité)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Paramètres</a:t>
            </a:r>
            <a:r>
              <a:rPr lang="fr-FR" baseline="0" dirty="0" smtClean="0"/>
              <a:t> associés à différentes actions des opérateurs : taux de respiration, concentration de gouttelettes émises en fonctions de l’activité </a:t>
            </a:r>
            <a:r>
              <a:rPr lang="fr-FR" baseline="0" dirty="0" smtClean="0">
                <a:sym typeface="Wingdings" panose="05000000000000000000" pitchFamily="2" charset="2"/>
              </a:rPr>
              <a:t> détail par SD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215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Sédimentation</a:t>
            </a:r>
            <a:r>
              <a:rPr lang="fr-FR" baseline="0" dirty="0" smtClean="0"/>
              <a:t> sur surfaces/viandes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Transferts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DFD6A-CD06-408F-BD4A-A370A339B1D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85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90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56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6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52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58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276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422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804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47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072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43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785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055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6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5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97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96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20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3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03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37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5B2C-26DD-42DD-AE5A-500496400BDE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68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à coins arrondis 63"/>
          <p:cNvSpPr/>
          <p:nvPr/>
        </p:nvSpPr>
        <p:spPr>
          <a:xfrm>
            <a:off x="3314705" y="5206082"/>
            <a:ext cx="5247404" cy="1554520"/>
          </a:xfrm>
          <a:prstGeom prst="roundRect">
            <a:avLst>
              <a:gd name="adj" fmla="val 14758"/>
            </a:avLst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Scenario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171891" y="1283855"/>
            <a:ext cx="1933215" cy="2710595"/>
          </a:xfrm>
          <a:prstGeom prst="roundRect">
            <a:avLst>
              <a:gd name="adj" fmla="val 92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Input data and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</a:rPr>
              <a:t>literature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</a:rPr>
              <a:t>experiments</a:t>
            </a:r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 à coins arrondis 26">
            <a:hlinkClick r:id="rId3" action="ppaction://hlinksldjump"/>
          </p:cNvPr>
          <p:cNvSpPr/>
          <p:nvPr/>
        </p:nvSpPr>
        <p:spPr>
          <a:xfrm>
            <a:off x="2757198" y="103909"/>
            <a:ext cx="6193928" cy="4503264"/>
          </a:xfrm>
          <a:prstGeom prst="roundRect">
            <a:avLst>
              <a:gd name="adj" fmla="val 513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801366" y="103910"/>
            <a:ext cx="2180690" cy="4503264"/>
          </a:xfrm>
          <a:prstGeom prst="roundRect">
            <a:avLst>
              <a:gd name="adj" fmla="val 841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Simulation outputs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à coins arrondis 3">
            <a:hlinkClick r:id="" action="ppaction://noaction"/>
          </p:cNvPr>
          <p:cNvSpPr/>
          <p:nvPr/>
        </p:nvSpPr>
        <p:spPr>
          <a:xfrm>
            <a:off x="3204271" y="3600509"/>
            <a:ext cx="2039569" cy="853149"/>
          </a:xfrm>
          <a:prstGeom prst="roundRect">
            <a:avLst/>
          </a:prstGeom>
          <a:solidFill>
            <a:srgbClr val="03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Module </a:t>
            </a:r>
          </a:p>
          <a:p>
            <a:pPr algn="ctr"/>
            <a:r>
              <a:rPr lang="en-GB" sz="2000" b="1" dirty="0" smtClean="0"/>
              <a:t>Air</a:t>
            </a:r>
            <a:endParaRPr lang="en-GB" sz="2000" b="1" dirty="0"/>
          </a:p>
        </p:txBody>
      </p:sp>
      <p:sp>
        <p:nvSpPr>
          <p:cNvPr id="5" name="Rectangle à coins arrondis 4">
            <a:hlinkClick r:id="" action="ppaction://noaction"/>
          </p:cNvPr>
          <p:cNvSpPr/>
          <p:nvPr/>
        </p:nvSpPr>
        <p:spPr>
          <a:xfrm>
            <a:off x="3204271" y="1607371"/>
            <a:ext cx="2039569" cy="853149"/>
          </a:xfrm>
          <a:prstGeom prst="roundRect">
            <a:avLst/>
          </a:prstGeom>
          <a:solidFill>
            <a:srgbClr val="430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Module </a:t>
            </a:r>
          </a:p>
          <a:p>
            <a:pPr algn="ctr"/>
            <a:r>
              <a:rPr lang="en-GB" sz="2000" b="1" dirty="0" smtClean="0"/>
              <a:t>Surfaces</a:t>
            </a:r>
          </a:p>
        </p:txBody>
      </p:sp>
      <p:sp>
        <p:nvSpPr>
          <p:cNvPr id="6" name="Rectangle à coins arrondis 5">
            <a:hlinkClick r:id="" action="ppaction://noaction"/>
          </p:cNvPr>
          <p:cNvSpPr/>
          <p:nvPr/>
        </p:nvSpPr>
        <p:spPr>
          <a:xfrm>
            <a:off x="6512758" y="3597884"/>
            <a:ext cx="2137612" cy="853149"/>
          </a:xfrm>
          <a:prstGeom prst="roundRect">
            <a:avLst/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Module</a:t>
            </a:r>
          </a:p>
          <a:p>
            <a:pPr algn="ctr"/>
            <a:r>
              <a:rPr lang="en-GB" sz="2000" b="1" dirty="0" smtClean="0"/>
              <a:t>Workers</a:t>
            </a:r>
          </a:p>
        </p:txBody>
      </p:sp>
      <p:sp>
        <p:nvSpPr>
          <p:cNvPr id="21" name="Rectangle à coins arrondis 20">
            <a:hlinkClick r:id="" action="ppaction://noaction"/>
          </p:cNvPr>
          <p:cNvSpPr/>
          <p:nvPr/>
        </p:nvSpPr>
        <p:spPr>
          <a:xfrm>
            <a:off x="6512758" y="1628712"/>
            <a:ext cx="2137612" cy="810465"/>
          </a:xfrm>
          <a:prstGeom prst="roundRect">
            <a:avLst/>
          </a:prstGeom>
          <a:solidFill>
            <a:srgbClr val="8A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Module </a:t>
            </a:r>
          </a:p>
          <a:p>
            <a:pPr algn="ctr"/>
            <a:r>
              <a:rPr lang="en-GB" sz="2000" b="1" dirty="0" smtClean="0"/>
              <a:t>Food</a:t>
            </a: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3197651" y="2900942"/>
            <a:ext cx="16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</a:t>
            </a:r>
            <a:r>
              <a:rPr lang="en-GB" sz="1400" dirty="0" smtClean="0"/>
              <a:t>edimentation</a:t>
            </a:r>
            <a:endParaRPr lang="en-GB" sz="1400" dirty="0"/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1377" y="2703207"/>
            <a:ext cx="762867" cy="326319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5377" y="2614307"/>
            <a:ext cx="762867" cy="326319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4777" y="2525407"/>
            <a:ext cx="762867" cy="326319"/>
          </a:xfrm>
          <a:prstGeom prst="rect">
            <a:avLst/>
          </a:prstGeom>
        </p:spPr>
      </p:pic>
      <p:sp>
        <p:nvSpPr>
          <p:cNvPr id="55" name="Forme libre 54"/>
          <p:cNvSpPr/>
          <p:nvPr/>
        </p:nvSpPr>
        <p:spPr>
          <a:xfrm rot="8100000">
            <a:off x="10960502" y="2518392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Forme libre 55"/>
          <p:cNvSpPr/>
          <p:nvPr/>
        </p:nvSpPr>
        <p:spPr>
          <a:xfrm rot="8100000">
            <a:off x="10730344" y="2682236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Forme libre 56"/>
          <p:cNvSpPr/>
          <p:nvPr/>
        </p:nvSpPr>
        <p:spPr>
          <a:xfrm rot="8100000">
            <a:off x="11132644" y="2593435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Ellipse 32"/>
          <p:cNvSpPr/>
          <p:nvPr/>
        </p:nvSpPr>
        <p:spPr>
          <a:xfrm>
            <a:off x="279853" y="2623887"/>
            <a:ext cx="1643547" cy="678357"/>
          </a:xfrm>
          <a:prstGeom prst="ellipse">
            <a:avLst/>
          </a:prstGeom>
          <a:solidFill>
            <a:schemeClr val="bg1"/>
          </a:solidFill>
          <a:ln w="666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Characteristics of SARS-CoV-2</a:t>
            </a:r>
            <a:endParaRPr lang="en-GB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Ellipse 62">
            <a:hlinkClick r:id="" action="ppaction://noaction"/>
          </p:cNvPr>
          <p:cNvSpPr/>
          <p:nvPr/>
        </p:nvSpPr>
        <p:spPr>
          <a:xfrm>
            <a:off x="6944759" y="5670661"/>
            <a:ext cx="1347185" cy="570933"/>
          </a:xfrm>
          <a:prstGeom prst="ellipse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rgbClr val="C00000"/>
                </a:solidFill>
              </a:rPr>
              <a:t>Behaviours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3670088" y="5670661"/>
            <a:ext cx="1597625" cy="570933"/>
          </a:xfrm>
          <a:prstGeom prst="ellipse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rgbClr val="C00000"/>
                </a:solidFill>
              </a:rPr>
              <a:t>Extrinsic conditions</a:t>
            </a:r>
          </a:p>
        </p:txBody>
      </p:sp>
      <p:sp>
        <p:nvSpPr>
          <p:cNvPr id="66" name="Double flèche horizontale 65">
            <a:hlinkClick r:id="" action="ppaction://noaction"/>
          </p:cNvPr>
          <p:cNvSpPr/>
          <p:nvPr/>
        </p:nvSpPr>
        <p:spPr>
          <a:xfrm rot="16200000">
            <a:off x="10372204" y="5058375"/>
            <a:ext cx="905669" cy="318902"/>
          </a:xfrm>
          <a:prstGeom prst="leftRight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8" name="Organigramme : Alternative 7"/>
          <p:cNvSpPr/>
          <p:nvPr/>
        </p:nvSpPr>
        <p:spPr>
          <a:xfrm>
            <a:off x="4554338" y="781002"/>
            <a:ext cx="2805452" cy="61028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Meat processing plant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6" name="Flèche vers le bas 45"/>
          <p:cNvSpPr/>
          <p:nvPr/>
        </p:nvSpPr>
        <p:spPr>
          <a:xfrm rot="16200000">
            <a:off x="9236321" y="2219093"/>
            <a:ext cx="329908" cy="120034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Ellipse 48"/>
          <p:cNvSpPr/>
          <p:nvPr/>
        </p:nvSpPr>
        <p:spPr>
          <a:xfrm>
            <a:off x="9907684" y="1865964"/>
            <a:ext cx="1901328" cy="59915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Food contamination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9907684" y="511083"/>
            <a:ext cx="1901328" cy="518702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Infected workers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1" name="Connecteur droit avec flèche 50"/>
          <p:cNvCxnSpPr>
            <a:endCxn id="5" idx="2"/>
          </p:cNvCxnSpPr>
          <p:nvPr/>
        </p:nvCxnSpPr>
        <p:spPr>
          <a:xfrm flipV="1">
            <a:off x="4219691" y="2460520"/>
            <a:ext cx="4365" cy="111660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avec flèche 57"/>
          <p:cNvCxnSpPr/>
          <p:nvPr/>
        </p:nvCxnSpPr>
        <p:spPr>
          <a:xfrm flipV="1">
            <a:off x="4592880" y="2479843"/>
            <a:ext cx="2653204" cy="104691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ZoneTexte 59"/>
          <p:cNvSpPr txBox="1"/>
          <p:nvPr/>
        </p:nvSpPr>
        <p:spPr>
          <a:xfrm rot="20336602">
            <a:off x="4053803" y="3079314"/>
            <a:ext cx="16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</a:t>
            </a:r>
            <a:r>
              <a:rPr lang="en-GB" sz="1400" dirty="0" smtClean="0"/>
              <a:t>edimentation</a:t>
            </a:r>
            <a:endParaRPr lang="en-GB" sz="1400" dirty="0"/>
          </a:p>
        </p:txBody>
      </p:sp>
      <p:cxnSp>
        <p:nvCxnSpPr>
          <p:cNvPr id="15" name="Connecteur droit avec flèche 14"/>
          <p:cNvCxnSpPr>
            <a:stCxn id="5" idx="3"/>
            <a:endCxn id="21" idx="1"/>
          </p:cNvCxnSpPr>
          <p:nvPr/>
        </p:nvCxnSpPr>
        <p:spPr>
          <a:xfrm flipV="1">
            <a:off x="5243840" y="2033945"/>
            <a:ext cx="1268918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5464445" y="1734174"/>
            <a:ext cx="98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transfer</a:t>
            </a:r>
            <a:endParaRPr lang="en-GB" sz="1400" dirty="0"/>
          </a:p>
        </p:txBody>
      </p:sp>
      <p:sp>
        <p:nvSpPr>
          <p:cNvPr id="72" name="ZoneTexte 71"/>
          <p:cNvSpPr txBox="1"/>
          <p:nvPr/>
        </p:nvSpPr>
        <p:spPr>
          <a:xfrm rot="2027093">
            <a:off x="5148070" y="2267136"/>
            <a:ext cx="160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projection</a:t>
            </a:r>
            <a:endParaRPr lang="en-GB" sz="1400" dirty="0"/>
          </a:p>
        </p:txBody>
      </p:sp>
      <p:sp>
        <p:nvSpPr>
          <p:cNvPr id="73" name="ZoneTexte 72"/>
          <p:cNvSpPr txBox="1"/>
          <p:nvPr/>
        </p:nvSpPr>
        <p:spPr>
          <a:xfrm rot="16200000">
            <a:off x="6919831" y="2838599"/>
            <a:ext cx="98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projection</a:t>
            </a:r>
            <a:endParaRPr lang="en-GB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>
            <a:off x="5283043" y="4154376"/>
            <a:ext cx="1205843" cy="121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avec flèche 92"/>
          <p:cNvCxnSpPr/>
          <p:nvPr/>
        </p:nvCxnSpPr>
        <p:spPr>
          <a:xfrm flipH="1">
            <a:off x="5267713" y="3871921"/>
            <a:ext cx="1181970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ZoneTexte 95"/>
          <p:cNvSpPr txBox="1"/>
          <p:nvPr/>
        </p:nvSpPr>
        <p:spPr>
          <a:xfrm>
            <a:off x="5367763" y="3597796"/>
            <a:ext cx="98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exhalation</a:t>
            </a:r>
            <a:endParaRPr lang="en-GB" sz="1400" dirty="0"/>
          </a:p>
        </p:txBody>
      </p:sp>
      <p:sp>
        <p:nvSpPr>
          <p:cNvPr id="97" name="ZoneTexte 96"/>
          <p:cNvSpPr txBox="1"/>
          <p:nvPr/>
        </p:nvSpPr>
        <p:spPr>
          <a:xfrm>
            <a:off x="5355681" y="3907681"/>
            <a:ext cx="98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inhalation</a:t>
            </a:r>
            <a:endParaRPr lang="en-GB" sz="1400" dirty="0"/>
          </a:p>
        </p:txBody>
      </p:sp>
      <p:sp>
        <p:nvSpPr>
          <p:cNvPr id="99" name="Flèche vers le bas 98"/>
          <p:cNvSpPr/>
          <p:nvPr/>
        </p:nvSpPr>
        <p:spPr>
          <a:xfrm rot="16200000">
            <a:off x="2324529" y="2325488"/>
            <a:ext cx="329908" cy="94385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Flèche vers le bas 99"/>
          <p:cNvSpPr/>
          <p:nvPr/>
        </p:nvSpPr>
        <p:spPr>
          <a:xfrm rot="10800000">
            <a:off x="5720638" y="4461592"/>
            <a:ext cx="329908" cy="94925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ZoneTexte 106"/>
          <p:cNvSpPr txBox="1"/>
          <p:nvPr/>
        </p:nvSpPr>
        <p:spPr>
          <a:xfrm>
            <a:off x="8848689" y="2299574"/>
            <a:ext cx="106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smtClean="0"/>
              <a:t>Perform simulations</a:t>
            </a:r>
            <a:endParaRPr lang="en-GB" sz="1200" i="1" dirty="0"/>
          </a:p>
        </p:txBody>
      </p:sp>
      <p:sp>
        <p:nvSpPr>
          <p:cNvPr id="108" name="ZoneTexte 107"/>
          <p:cNvSpPr txBox="1"/>
          <p:nvPr/>
        </p:nvSpPr>
        <p:spPr>
          <a:xfrm>
            <a:off x="10891711" y="4826707"/>
            <a:ext cx="112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smtClean="0"/>
              <a:t>Compare collected and simulated data</a:t>
            </a:r>
            <a:endParaRPr lang="en-GB" sz="1200" i="1" dirty="0"/>
          </a:p>
        </p:txBody>
      </p:sp>
      <p:sp>
        <p:nvSpPr>
          <p:cNvPr id="112" name="Ellipse 111"/>
          <p:cNvSpPr/>
          <p:nvPr/>
        </p:nvSpPr>
        <p:spPr>
          <a:xfrm>
            <a:off x="9989920" y="5672065"/>
            <a:ext cx="1999361" cy="87722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Epidemiological investigations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3" name="Flèche vers le bas 112"/>
          <p:cNvSpPr/>
          <p:nvPr/>
        </p:nvSpPr>
        <p:spPr>
          <a:xfrm rot="5400000">
            <a:off x="9014899" y="5348809"/>
            <a:ext cx="329908" cy="1455661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ZoneTexte 113"/>
          <p:cNvSpPr txBox="1"/>
          <p:nvPr/>
        </p:nvSpPr>
        <p:spPr>
          <a:xfrm>
            <a:off x="8541753" y="5512998"/>
            <a:ext cx="152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smtClean="0"/>
              <a:t>Determine scenarios</a:t>
            </a:r>
          </a:p>
          <a:p>
            <a:pPr algn="ctr"/>
            <a:r>
              <a:rPr lang="en-GB" sz="1200" i="1" dirty="0" smtClean="0"/>
              <a:t>to simulate</a:t>
            </a:r>
            <a:endParaRPr lang="en-GB" sz="1200" i="1" dirty="0"/>
          </a:p>
        </p:txBody>
      </p:sp>
      <p:sp>
        <p:nvSpPr>
          <p:cNvPr id="115" name="Ellipse 114"/>
          <p:cNvSpPr/>
          <p:nvPr/>
        </p:nvSpPr>
        <p:spPr>
          <a:xfrm>
            <a:off x="253581" y="5535047"/>
            <a:ext cx="1763971" cy="87722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Industrial investigations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6" name="Flèche vers le bas 115"/>
          <p:cNvSpPr/>
          <p:nvPr/>
        </p:nvSpPr>
        <p:spPr>
          <a:xfrm rot="16200000">
            <a:off x="2518558" y="5342468"/>
            <a:ext cx="329908" cy="1262384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ZoneTexte 120"/>
          <p:cNvSpPr txBox="1"/>
          <p:nvPr/>
        </p:nvSpPr>
        <p:spPr>
          <a:xfrm>
            <a:off x="232536" y="3390173"/>
            <a:ext cx="16661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</a:t>
            </a:r>
            <a:r>
              <a:rPr lang="en-GB" sz="1100" dirty="0" smtClean="0"/>
              <a:t>ersistence, attack rates, variants of concerns…</a:t>
            </a:r>
            <a:endParaRPr lang="en-GB" sz="1100" dirty="0"/>
          </a:p>
        </p:txBody>
      </p:sp>
      <p:sp>
        <p:nvSpPr>
          <p:cNvPr id="122" name="ZoneTexte 121"/>
          <p:cNvSpPr txBox="1"/>
          <p:nvPr/>
        </p:nvSpPr>
        <p:spPr>
          <a:xfrm>
            <a:off x="3360185" y="6241594"/>
            <a:ext cx="2007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dimensions</a:t>
            </a:r>
            <a:r>
              <a:rPr lang="en-GB" sz="1100" dirty="0" smtClean="0"/>
              <a:t>, </a:t>
            </a:r>
            <a:r>
              <a:rPr lang="en-GB" sz="1100" dirty="0" smtClean="0"/>
              <a:t>ventilation, temperature, humidity</a:t>
            </a:r>
            <a:r>
              <a:rPr lang="en-GB" sz="1100" dirty="0" smtClean="0"/>
              <a:t>…</a:t>
            </a:r>
            <a:endParaRPr lang="en-GB" sz="11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6606876" y="6287681"/>
            <a:ext cx="1752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mask wearing,…  </a:t>
            </a:r>
            <a:endParaRPr lang="en-GB" sz="1100" dirty="0"/>
          </a:p>
        </p:txBody>
      </p:sp>
      <p:sp>
        <p:nvSpPr>
          <p:cNvPr id="124" name="ZoneTexte 123"/>
          <p:cNvSpPr txBox="1"/>
          <p:nvPr/>
        </p:nvSpPr>
        <p:spPr>
          <a:xfrm>
            <a:off x="3269666" y="136182"/>
            <a:ext cx="533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Agent-Based Model</a:t>
            </a:r>
            <a:endParaRPr lang="en-US" sz="3600" b="1" dirty="0"/>
          </a:p>
        </p:txBody>
      </p:sp>
      <p:sp>
        <p:nvSpPr>
          <p:cNvPr id="70" name="Rectangle 69"/>
          <p:cNvSpPr/>
          <p:nvPr/>
        </p:nvSpPr>
        <p:spPr>
          <a:xfrm>
            <a:off x="10434820" y="3793310"/>
            <a:ext cx="913781" cy="797289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orme libre 73"/>
          <p:cNvSpPr/>
          <p:nvPr/>
        </p:nvSpPr>
        <p:spPr>
          <a:xfrm rot="8100000">
            <a:off x="10835934" y="4152026"/>
            <a:ext cx="157467" cy="157467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orme libre 74"/>
          <p:cNvSpPr/>
          <p:nvPr/>
        </p:nvSpPr>
        <p:spPr>
          <a:xfrm rot="8100000">
            <a:off x="10616725" y="4017995"/>
            <a:ext cx="157467" cy="157467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orme libre 75"/>
          <p:cNvSpPr/>
          <p:nvPr/>
        </p:nvSpPr>
        <p:spPr>
          <a:xfrm rot="8100000">
            <a:off x="11074069" y="4109279"/>
            <a:ext cx="157467" cy="157467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0126" y="1041416"/>
            <a:ext cx="1073850" cy="747000"/>
          </a:xfrm>
          <a:prstGeom prst="rect">
            <a:avLst/>
          </a:prstGeom>
        </p:spPr>
      </p:pic>
      <p:sp>
        <p:nvSpPr>
          <p:cNvPr id="77" name="Ellipse 76"/>
          <p:cNvSpPr/>
          <p:nvPr/>
        </p:nvSpPr>
        <p:spPr>
          <a:xfrm>
            <a:off x="9914302" y="3266712"/>
            <a:ext cx="1894711" cy="59915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Surfaces </a:t>
            </a: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contamination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8" name="Connecteur droit avec flèche 77"/>
          <p:cNvCxnSpPr/>
          <p:nvPr/>
        </p:nvCxnSpPr>
        <p:spPr>
          <a:xfrm flipH="1" flipV="1">
            <a:off x="5290343" y="2182512"/>
            <a:ext cx="2115062" cy="136075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avec flèche 78"/>
          <p:cNvCxnSpPr/>
          <p:nvPr/>
        </p:nvCxnSpPr>
        <p:spPr>
          <a:xfrm flipV="1">
            <a:off x="7547245" y="2491616"/>
            <a:ext cx="10886" cy="98523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3188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6" grpId="0" animBg="1"/>
      <p:bldP spid="27" grpId="0" animBg="1"/>
      <p:bldP spid="25" grpId="0" animBg="1"/>
      <p:bldP spid="4" grpId="0" animBg="1"/>
      <p:bldP spid="5" grpId="0" animBg="1"/>
      <p:bldP spid="6" grpId="0" animBg="1"/>
      <p:bldP spid="21" grpId="0" animBg="1"/>
      <p:bldP spid="10" grpId="0"/>
      <p:bldP spid="55" grpId="0" animBg="1"/>
      <p:bldP spid="56" grpId="0" animBg="1"/>
      <p:bldP spid="57" grpId="0" animBg="1"/>
      <p:bldP spid="33" grpId="0" animBg="1"/>
      <p:bldP spid="63" grpId="0" animBg="1"/>
      <p:bldP spid="65" grpId="0" animBg="1"/>
      <p:bldP spid="66" grpId="0" animBg="1"/>
      <p:bldP spid="46" grpId="0" animBg="1"/>
      <p:bldP spid="49" grpId="0" animBg="1"/>
      <p:bldP spid="50" grpId="0" animBg="1"/>
      <p:bldP spid="60" grpId="0"/>
      <p:bldP spid="71" grpId="0"/>
      <p:bldP spid="72" grpId="0"/>
      <p:bldP spid="73" grpId="0"/>
      <p:bldP spid="96" grpId="0"/>
      <p:bldP spid="97" grpId="0"/>
      <p:bldP spid="99" grpId="0" animBg="1"/>
      <p:bldP spid="100" grpId="0" animBg="1"/>
      <p:bldP spid="107" grpId="0"/>
      <p:bldP spid="108" grpId="0"/>
      <p:bldP spid="112" grpId="0" animBg="1"/>
      <p:bldP spid="113" grpId="0" animBg="1"/>
      <p:bldP spid="114" grpId="0"/>
      <p:bldP spid="115" grpId="0" animBg="1"/>
      <p:bldP spid="116" grpId="0" animBg="1"/>
      <p:bldP spid="121" grpId="0"/>
      <p:bldP spid="122" grpId="0"/>
      <p:bldP spid="123" grpId="0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744526" y="573086"/>
            <a:ext cx="8804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smtClean="0">
                <a:solidFill>
                  <a:srgbClr val="8C0404"/>
                </a:solidFill>
              </a:rPr>
              <a:t>Sources de contamination</a:t>
            </a:r>
            <a:endParaRPr lang="fr-FR" sz="2800" b="1" dirty="0">
              <a:solidFill>
                <a:srgbClr val="8C0404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186990" y="2537932"/>
            <a:ext cx="1915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Contamination en dehors de l’atelier</a:t>
            </a:r>
            <a:endParaRPr lang="fr-FR" sz="1600" i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7864" y="3122707"/>
            <a:ext cx="159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/>
              <a:t>situation épidémique régionale</a:t>
            </a:r>
          </a:p>
        </p:txBody>
      </p:sp>
      <p:sp>
        <p:nvSpPr>
          <p:cNvPr id="15" name="Rectangle à coins arrondis 14">
            <a:hlinkClick r:id="" action="ppaction://noaction"/>
          </p:cNvPr>
          <p:cNvSpPr/>
          <p:nvPr/>
        </p:nvSpPr>
        <p:spPr>
          <a:xfrm>
            <a:off x="464648" y="414162"/>
            <a:ext cx="2137612" cy="853149"/>
          </a:xfrm>
          <a:prstGeom prst="roundRect">
            <a:avLst/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Module Opérateurs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77" y="1796352"/>
            <a:ext cx="7869271" cy="4821343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5685525" y="2785745"/>
            <a:ext cx="2346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Transmission</a:t>
            </a:r>
          </a:p>
          <a:p>
            <a:pPr algn="ctr"/>
            <a:r>
              <a:rPr lang="fr-FR" sz="1600" i="1" dirty="0">
                <a:solidFill>
                  <a:srgbClr val="FF0000"/>
                </a:solidFill>
              </a:rPr>
              <a:t>a</a:t>
            </a:r>
            <a:r>
              <a:rPr lang="fr-FR" sz="1600" i="1" dirty="0" smtClean="0">
                <a:solidFill>
                  <a:srgbClr val="FF0000"/>
                </a:solidFill>
              </a:rPr>
              <a:t>u sein de l’atelier ?</a:t>
            </a:r>
            <a:endParaRPr lang="fr-FR" sz="1600" i="1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7587508" y="4280866"/>
            <a:ext cx="399392" cy="541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7181318" y="3482096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en arc 30"/>
          <p:cNvCxnSpPr>
            <a:stCxn id="29" idx="0"/>
            <a:endCxn id="30" idx="6"/>
          </p:cNvCxnSpPr>
          <p:nvPr/>
        </p:nvCxnSpPr>
        <p:spPr>
          <a:xfrm rot="16200000" flipV="1">
            <a:off x="7398126" y="3891787"/>
            <a:ext cx="544339" cy="233819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4866289" y="3411902"/>
            <a:ext cx="322068" cy="541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en arc 34"/>
          <p:cNvCxnSpPr>
            <a:stCxn id="34" idx="4"/>
            <a:endCxn id="38" idx="0"/>
          </p:cNvCxnSpPr>
          <p:nvPr/>
        </p:nvCxnSpPr>
        <p:spPr>
          <a:xfrm rot="5400000">
            <a:off x="4646204" y="3899747"/>
            <a:ext cx="327162" cy="43507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4406212" y="4280866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en arc 39"/>
          <p:cNvCxnSpPr>
            <a:stCxn id="34" idx="0"/>
            <a:endCxn id="43" idx="6"/>
          </p:cNvCxnSpPr>
          <p:nvPr/>
        </p:nvCxnSpPr>
        <p:spPr>
          <a:xfrm rot="16200000" flipH="1" flipV="1">
            <a:off x="3643049" y="2848789"/>
            <a:ext cx="821161" cy="1947386"/>
          </a:xfrm>
          <a:prstGeom prst="curvedConnector4">
            <a:avLst>
              <a:gd name="adj1" fmla="val -27839"/>
              <a:gd name="adj2" fmla="val 681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2707870" y="3978632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3079936" y="2202994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150" y="4843209"/>
            <a:ext cx="304096" cy="34464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0506" y="5144146"/>
            <a:ext cx="301623" cy="341840"/>
          </a:xfrm>
          <a:prstGeom prst="rect">
            <a:avLst/>
          </a:prstGeom>
        </p:spPr>
      </p:pic>
      <p:sp>
        <p:nvSpPr>
          <p:cNvPr id="60" name="Ellipse 59"/>
          <p:cNvSpPr/>
          <p:nvPr/>
        </p:nvSpPr>
        <p:spPr>
          <a:xfrm>
            <a:off x="10498057" y="4746001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en arc 60"/>
          <p:cNvCxnSpPr>
            <a:stCxn id="29" idx="6"/>
            <a:endCxn id="60" idx="2"/>
          </p:cNvCxnSpPr>
          <p:nvPr/>
        </p:nvCxnSpPr>
        <p:spPr>
          <a:xfrm>
            <a:off x="7986900" y="4551767"/>
            <a:ext cx="2511157" cy="44866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9921716" y="4060307"/>
            <a:ext cx="174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Activités</a:t>
            </a:r>
          </a:p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en communauté</a:t>
            </a: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087" y="5307917"/>
            <a:ext cx="301623" cy="34184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703" y="5266479"/>
            <a:ext cx="301623" cy="341840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124" y="5000431"/>
            <a:ext cx="301623" cy="3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" grpId="0"/>
      <p:bldP spid="28" grpId="0"/>
      <p:bldP spid="29" grpId="0" animBg="1"/>
      <p:bldP spid="30" grpId="0" animBg="1"/>
      <p:bldP spid="34" grpId="0" animBg="1"/>
      <p:bldP spid="38" grpId="0" animBg="1"/>
      <p:bldP spid="43" grpId="0" animBg="1"/>
      <p:bldP spid="50" grpId="0" animBg="1"/>
      <p:bldP spid="60" grpId="0" animBg="1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56"/>
          <p:cNvGrpSpPr/>
          <p:nvPr/>
        </p:nvGrpSpPr>
        <p:grpSpPr>
          <a:xfrm>
            <a:off x="923935" y="3286867"/>
            <a:ext cx="579110" cy="1377472"/>
            <a:chOff x="2031668" y="2529866"/>
            <a:chExt cx="322859" cy="767955"/>
          </a:xfrm>
        </p:grpSpPr>
        <p:grpSp>
          <p:nvGrpSpPr>
            <p:cNvPr id="14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18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9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0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1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3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15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5" name="Group 156"/>
          <p:cNvGrpSpPr/>
          <p:nvPr/>
        </p:nvGrpSpPr>
        <p:grpSpPr>
          <a:xfrm>
            <a:off x="8782332" y="3369325"/>
            <a:ext cx="581615" cy="1383431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2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1570337" y="2924351"/>
            <a:ext cx="1491513" cy="527391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 36"/>
          <p:cNvSpPr/>
          <p:nvPr/>
        </p:nvSpPr>
        <p:spPr>
          <a:xfrm flipV="1">
            <a:off x="1593061" y="3544945"/>
            <a:ext cx="1157564" cy="861316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154526" y="4580621"/>
            <a:ext cx="1195585" cy="10431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 38"/>
          <p:cNvSpPr/>
          <p:nvPr/>
        </p:nvSpPr>
        <p:spPr>
          <a:xfrm rot="8100000">
            <a:off x="2725984" y="4904828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 rot="8100000">
            <a:off x="2886526" y="5191837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2797609" y="1143221"/>
            <a:ext cx="5228653" cy="2761029"/>
          </a:xfrm>
          <a:prstGeom prst="roundRect">
            <a:avLst/>
          </a:prstGeom>
          <a:noFill/>
          <a:ln w="317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b="1" dirty="0" smtClean="0">
                <a:solidFill>
                  <a:schemeClr val="bg2">
                    <a:lumMod val="25000"/>
                  </a:schemeClr>
                </a:solidFill>
              </a:rPr>
              <a:t>Air in the room</a:t>
            </a:r>
            <a:endParaRPr lang="fr-FR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Larme 41"/>
          <p:cNvSpPr/>
          <p:nvPr/>
        </p:nvSpPr>
        <p:spPr>
          <a:xfrm rot="18899769">
            <a:off x="2752633" y="4406616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Larme 42"/>
          <p:cNvSpPr/>
          <p:nvPr/>
        </p:nvSpPr>
        <p:spPr>
          <a:xfrm rot="18899769">
            <a:off x="3966280" y="231991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Larme 43"/>
          <p:cNvSpPr/>
          <p:nvPr/>
        </p:nvSpPr>
        <p:spPr>
          <a:xfrm rot="18899769">
            <a:off x="3556121" y="3225948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Larme 44"/>
          <p:cNvSpPr/>
          <p:nvPr/>
        </p:nvSpPr>
        <p:spPr>
          <a:xfrm rot="18899769">
            <a:off x="3228871" y="1926714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Larme 45"/>
          <p:cNvSpPr/>
          <p:nvPr/>
        </p:nvSpPr>
        <p:spPr>
          <a:xfrm rot="18899769">
            <a:off x="4116811" y="1781544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Larme 46"/>
          <p:cNvSpPr/>
          <p:nvPr/>
        </p:nvSpPr>
        <p:spPr>
          <a:xfrm rot="18899769">
            <a:off x="4371743" y="3537008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Larme 47"/>
          <p:cNvSpPr/>
          <p:nvPr/>
        </p:nvSpPr>
        <p:spPr>
          <a:xfrm rot="18899769">
            <a:off x="4522274" y="2599876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Larme 48"/>
          <p:cNvSpPr/>
          <p:nvPr/>
        </p:nvSpPr>
        <p:spPr>
          <a:xfrm rot="18899769">
            <a:off x="3327132" y="2599877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Larme 49"/>
          <p:cNvSpPr/>
          <p:nvPr/>
        </p:nvSpPr>
        <p:spPr>
          <a:xfrm rot="18899769">
            <a:off x="2472023" y="4652908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 rot="8100000">
            <a:off x="2814107" y="4465675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/>
          <p:cNvSpPr/>
          <p:nvPr/>
        </p:nvSpPr>
        <p:spPr>
          <a:xfrm rot="8100000">
            <a:off x="3987914" y="2337278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 rot="8100000">
            <a:off x="4393379" y="3562136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orme libre 53"/>
          <p:cNvSpPr/>
          <p:nvPr/>
        </p:nvSpPr>
        <p:spPr>
          <a:xfrm rot="8100000">
            <a:off x="3582932" y="3253957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Larme 54"/>
          <p:cNvSpPr/>
          <p:nvPr/>
        </p:nvSpPr>
        <p:spPr>
          <a:xfrm rot="18899769">
            <a:off x="6381015" y="315068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Larme 55"/>
          <p:cNvSpPr/>
          <p:nvPr/>
        </p:nvSpPr>
        <p:spPr>
          <a:xfrm rot="18899769">
            <a:off x="6456281" y="2061431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Larme 56"/>
          <p:cNvSpPr/>
          <p:nvPr/>
        </p:nvSpPr>
        <p:spPr>
          <a:xfrm rot="18899769">
            <a:off x="5120227" y="192746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Larme 57"/>
          <p:cNvSpPr/>
          <p:nvPr/>
        </p:nvSpPr>
        <p:spPr>
          <a:xfrm rot="18899769">
            <a:off x="7326501" y="1997087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Larme 58"/>
          <p:cNvSpPr/>
          <p:nvPr/>
        </p:nvSpPr>
        <p:spPr>
          <a:xfrm rot="18899769">
            <a:off x="7516524" y="2590636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Larme 59"/>
          <p:cNvSpPr/>
          <p:nvPr/>
        </p:nvSpPr>
        <p:spPr>
          <a:xfrm rot="18899769">
            <a:off x="7105829" y="353576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Larme 60"/>
          <p:cNvSpPr/>
          <p:nvPr/>
        </p:nvSpPr>
        <p:spPr>
          <a:xfrm rot="18899769">
            <a:off x="5613327" y="264290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8100000">
            <a:off x="6402649" y="3168046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 62"/>
          <p:cNvSpPr/>
          <p:nvPr/>
        </p:nvSpPr>
        <p:spPr>
          <a:xfrm rot="8100000">
            <a:off x="7537037" y="2615564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orme libre 63"/>
          <p:cNvSpPr/>
          <p:nvPr/>
        </p:nvSpPr>
        <p:spPr>
          <a:xfrm rot="8100000">
            <a:off x="6483092" y="2089440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orme libre 64"/>
          <p:cNvSpPr/>
          <p:nvPr/>
        </p:nvSpPr>
        <p:spPr>
          <a:xfrm rot="5400000">
            <a:off x="8020775" y="2709092"/>
            <a:ext cx="312128" cy="1359285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Larme 65"/>
          <p:cNvSpPr/>
          <p:nvPr/>
        </p:nvSpPr>
        <p:spPr>
          <a:xfrm rot="18899769">
            <a:off x="5765727" y="3619391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5963523" y="3809242"/>
            <a:ext cx="0" cy="85105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Rectangle 69"/>
          <p:cNvSpPr/>
          <p:nvPr/>
        </p:nvSpPr>
        <p:spPr>
          <a:xfrm>
            <a:off x="5337780" y="4627582"/>
            <a:ext cx="1195585" cy="10431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orme libre 70"/>
          <p:cNvSpPr/>
          <p:nvPr/>
        </p:nvSpPr>
        <p:spPr>
          <a:xfrm rot="8100000">
            <a:off x="5590471" y="4921464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orme libre 71"/>
          <p:cNvSpPr/>
          <p:nvPr/>
        </p:nvSpPr>
        <p:spPr>
          <a:xfrm rot="8100000">
            <a:off x="5742871" y="5073864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orme libre 72"/>
          <p:cNvSpPr/>
          <p:nvPr/>
        </p:nvSpPr>
        <p:spPr>
          <a:xfrm rot="8100000">
            <a:off x="6233429" y="4887271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5951138" y="4056929"/>
            <a:ext cx="159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edimentation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462046" y="1537353"/>
            <a:ext cx="2594372" cy="983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rganigramme : Joindre 75"/>
          <p:cNvSpPr/>
          <p:nvPr/>
        </p:nvSpPr>
        <p:spPr>
          <a:xfrm>
            <a:off x="8566162" y="1569102"/>
            <a:ext cx="290320" cy="919933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978402" y="2463989"/>
            <a:ext cx="965200" cy="1483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 rot="16200000">
            <a:off x="10700497" y="1960136"/>
            <a:ext cx="725169" cy="1226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rganigramme : Processus 78"/>
          <p:cNvSpPr/>
          <p:nvPr/>
        </p:nvSpPr>
        <p:spPr>
          <a:xfrm>
            <a:off x="9662715" y="1548355"/>
            <a:ext cx="214848" cy="972431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79"/>
          <p:cNvCxnSpPr/>
          <p:nvPr/>
        </p:nvCxnSpPr>
        <p:spPr>
          <a:xfrm>
            <a:off x="9654430" y="1568990"/>
            <a:ext cx="223132" cy="16081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9662715" y="1729803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9664712" y="1850453"/>
            <a:ext cx="212850" cy="1924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9662715" y="2042903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9663239" y="2163553"/>
            <a:ext cx="212850" cy="1924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61242" y="2356003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rganigramme : Processus 85"/>
          <p:cNvSpPr/>
          <p:nvPr/>
        </p:nvSpPr>
        <p:spPr>
          <a:xfrm>
            <a:off x="9275183" y="1545261"/>
            <a:ext cx="270759" cy="97243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Extraire 86"/>
          <p:cNvSpPr/>
          <p:nvPr/>
        </p:nvSpPr>
        <p:spPr>
          <a:xfrm>
            <a:off x="9275183" y="1566009"/>
            <a:ext cx="262474" cy="940682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11241585" y="1855625"/>
            <a:ext cx="758689" cy="502327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rgbClr val="C00000"/>
                </a:solidFill>
              </a:rPr>
              <a:t> Air flow rate</a:t>
            </a:r>
            <a:endParaRPr lang="fr-FR" sz="1200" dirty="0">
              <a:solidFill>
                <a:srgbClr val="C00000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flipH="1">
            <a:off x="7793344" y="1946678"/>
            <a:ext cx="494018" cy="1116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ZoneTexte 90"/>
          <p:cNvSpPr txBox="1"/>
          <p:nvPr/>
        </p:nvSpPr>
        <p:spPr>
          <a:xfrm>
            <a:off x="7970288" y="1184052"/>
            <a:ext cx="358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Air conditionner</a:t>
            </a:r>
          </a:p>
        </p:txBody>
      </p:sp>
      <p:sp>
        <p:nvSpPr>
          <p:cNvPr id="92" name="Forme libre 91"/>
          <p:cNvSpPr/>
          <p:nvPr/>
        </p:nvSpPr>
        <p:spPr>
          <a:xfrm>
            <a:off x="7757593" y="2669770"/>
            <a:ext cx="2832100" cy="438376"/>
          </a:xfrm>
          <a:custGeom>
            <a:avLst/>
            <a:gdLst>
              <a:gd name="connsiteX0" fmla="*/ 0 w 2832100"/>
              <a:gd name="connsiteY0" fmla="*/ 342900 h 438376"/>
              <a:gd name="connsiteX1" fmla="*/ 1676400 w 2832100"/>
              <a:gd name="connsiteY1" fmla="*/ 438150 h 438376"/>
              <a:gd name="connsiteX2" fmla="*/ 2330450 w 2832100"/>
              <a:gd name="connsiteY2" fmla="*/ 355600 h 438376"/>
              <a:gd name="connsiteX3" fmla="*/ 2832100 w 2832100"/>
              <a:gd name="connsiteY3" fmla="*/ 0 h 43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100" h="438376">
                <a:moveTo>
                  <a:pt x="0" y="342900"/>
                </a:moveTo>
                <a:cubicBezTo>
                  <a:pt x="643996" y="389466"/>
                  <a:pt x="1287992" y="436033"/>
                  <a:pt x="1676400" y="438150"/>
                </a:cubicBezTo>
                <a:cubicBezTo>
                  <a:pt x="2064808" y="440267"/>
                  <a:pt x="2137833" y="428625"/>
                  <a:pt x="2330450" y="355600"/>
                </a:cubicBezTo>
                <a:cubicBezTo>
                  <a:pt x="2523067" y="282575"/>
                  <a:pt x="2677583" y="141287"/>
                  <a:pt x="28321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10297729" y="2873687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C00000"/>
                </a:solidFill>
              </a:rPr>
              <a:t>% </a:t>
            </a:r>
            <a:r>
              <a:rPr lang="fr-FR" sz="1200" dirty="0" smtClean="0">
                <a:solidFill>
                  <a:srgbClr val="C00000"/>
                </a:solidFill>
              </a:rPr>
              <a:t>air </a:t>
            </a:r>
            <a:r>
              <a:rPr lang="fr-FR" sz="1200" dirty="0" err="1" smtClean="0">
                <a:solidFill>
                  <a:srgbClr val="C00000"/>
                </a:solidFill>
              </a:rPr>
              <a:t>renewal</a:t>
            </a:r>
            <a:r>
              <a:rPr lang="fr-FR" sz="1200" dirty="0" smtClean="0">
                <a:solidFill>
                  <a:srgbClr val="C00000"/>
                </a:solidFill>
              </a:rPr>
              <a:t> </a:t>
            </a:r>
            <a:endParaRPr lang="fr-FR" sz="1200" dirty="0">
              <a:solidFill>
                <a:srgbClr val="C00000"/>
              </a:solidFill>
            </a:endParaRPr>
          </a:p>
        </p:txBody>
      </p:sp>
      <p:cxnSp>
        <p:nvCxnSpPr>
          <p:cNvPr id="94" name="Connecteur droit avec flèche 93"/>
          <p:cNvCxnSpPr/>
          <p:nvPr/>
        </p:nvCxnSpPr>
        <p:spPr>
          <a:xfrm flipH="1" flipV="1">
            <a:off x="10878618" y="2021447"/>
            <a:ext cx="362968" cy="689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Éclair 94"/>
          <p:cNvSpPr/>
          <p:nvPr/>
        </p:nvSpPr>
        <p:spPr>
          <a:xfrm>
            <a:off x="2129325" y="3033854"/>
            <a:ext cx="378127" cy="481613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Éclair 95"/>
          <p:cNvSpPr/>
          <p:nvPr/>
        </p:nvSpPr>
        <p:spPr>
          <a:xfrm>
            <a:off x="8242920" y="3231165"/>
            <a:ext cx="378127" cy="481613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7972099" y="3679140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mask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1367922" y="2965698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err="1" smtClean="0">
                <a:solidFill>
                  <a:srgbClr val="C00000"/>
                </a:solidFill>
              </a:rPr>
              <a:t>mask</a:t>
            </a:r>
            <a:endParaRPr lang="fr-FR" sz="1200" dirty="0">
              <a:solidFill>
                <a:srgbClr val="C00000"/>
              </a:solidFill>
            </a:endParaRPr>
          </a:p>
        </p:txBody>
      </p:sp>
      <p:sp>
        <p:nvSpPr>
          <p:cNvPr id="102" name="Larme 101"/>
          <p:cNvSpPr/>
          <p:nvPr/>
        </p:nvSpPr>
        <p:spPr>
          <a:xfrm rot="18899769">
            <a:off x="3512964" y="27860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Larme 102"/>
          <p:cNvSpPr/>
          <p:nvPr/>
        </p:nvSpPr>
        <p:spPr>
          <a:xfrm rot="18899769">
            <a:off x="3665364" y="29384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Larme 103"/>
          <p:cNvSpPr/>
          <p:nvPr/>
        </p:nvSpPr>
        <p:spPr>
          <a:xfrm rot="18899769">
            <a:off x="4109713" y="27089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Larme 104"/>
          <p:cNvSpPr/>
          <p:nvPr/>
        </p:nvSpPr>
        <p:spPr>
          <a:xfrm rot="18899769">
            <a:off x="4262113" y="28613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Larme 105"/>
          <p:cNvSpPr/>
          <p:nvPr/>
        </p:nvSpPr>
        <p:spPr>
          <a:xfrm rot="18899769">
            <a:off x="3820826" y="253219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Larme 106"/>
          <p:cNvSpPr/>
          <p:nvPr/>
        </p:nvSpPr>
        <p:spPr>
          <a:xfrm rot="18899769">
            <a:off x="4265175" y="230266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Larme 107"/>
          <p:cNvSpPr/>
          <p:nvPr/>
        </p:nvSpPr>
        <p:spPr>
          <a:xfrm rot="18899769">
            <a:off x="4417575" y="245506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arme 108"/>
          <p:cNvSpPr/>
          <p:nvPr/>
        </p:nvSpPr>
        <p:spPr>
          <a:xfrm rot="18899769">
            <a:off x="3896706" y="282670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Larme 109"/>
          <p:cNvSpPr/>
          <p:nvPr/>
        </p:nvSpPr>
        <p:spPr>
          <a:xfrm rot="18899769">
            <a:off x="4323109" y="269093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Larme 110"/>
          <p:cNvSpPr/>
          <p:nvPr/>
        </p:nvSpPr>
        <p:spPr>
          <a:xfrm rot="18899769">
            <a:off x="4475509" y="284333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Larme 111"/>
          <p:cNvSpPr/>
          <p:nvPr/>
        </p:nvSpPr>
        <p:spPr>
          <a:xfrm rot="18899769">
            <a:off x="4919858" y="261380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Larme 112"/>
          <p:cNvSpPr/>
          <p:nvPr/>
        </p:nvSpPr>
        <p:spPr>
          <a:xfrm rot="18899769">
            <a:off x="5072258" y="276620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Larme 113"/>
          <p:cNvSpPr/>
          <p:nvPr/>
        </p:nvSpPr>
        <p:spPr>
          <a:xfrm rot="18899769">
            <a:off x="4630971" y="243708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Larme 114"/>
          <p:cNvSpPr/>
          <p:nvPr/>
        </p:nvSpPr>
        <p:spPr>
          <a:xfrm rot="18899769">
            <a:off x="4706851" y="273159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Larme 115"/>
          <p:cNvSpPr/>
          <p:nvPr/>
        </p:nvSpPr>
        <p:spPr>
          <a:xfrm rot="18899769">
            <a:off x="3786408" y="319545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Larme 116"/>
          <p:cNvSpPr/>
          <p:nvPr/>
        </p:nvSpPr>
        <p:spPr>
          <a:xfrm rot="18899769">
            <a:off x="3938808" y="334785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Larme 117"/>
          <p:cNvSpPr/>
          <p:nvPr/>
        </p:nvSpPr>
        <p:spPr>
          <a:xfrm rot="18899769">
            <a:off x="4383157" y="311832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Larme 118"/>
          <p:cNvSpPr/>
          <p:nvPr/>
        </p:nvSpPr>
        <p:spPr>
          <a:xfrm rot="18899769">
            <a:off x="4535557" y="327072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Larme 119"/>
          <p:cNvSpPr/>
          <p:nvPr/>
        </p:nvSpPr>
        <p:spPr>
          <a:xfrm rot="18899769">
            <a:off x="4094270" y="294160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Larme 120"/>
          <p:cNvSpPr/>
          <p:nvPr/>
        </p:nvSpPr>
        <p:spPr>
          <a:xfrm rot="18899769">
            <a:off x="4170150" y="32361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Larme 121"/>
          <p:cNvSpPr/>
          <p:nvPr/>
        </p:nvSpPr>
        <p:spPr>
          <a:xfrm rot="18899769">
            <a:off x="4726154" y="294081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Larme 122"/>
          <p:cNvSpPr/>
          <p:nvPr/>
        </p:nvSpPr>
        <p:spPr>
          <a:xfrm rot="18899769">
            <a:off x="4878554" y="309321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Larme 123"/>
          <p:cNvSpPr/>
          <p:nvPr/>
        </p:nvSpPr>
        <p:spPr>
          <a:xfrm rot="18899769">
            <a:off x="5091950" y="307524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Larme 124"/>
          <p:cNvSpPr/>
          <p:nvPr/>
        </p:nvSpPr>
        <p:spPr>
          <a:xfrm rot="18899769">
            <a:off x="5323292" y="296349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Larme 125"/>
          <p:cNvSpPr/>
          <p:nvPr/>
        </p:nvSpPr>
        <p:spPr>
          <a:xfrm rot="18899769">
            <a:off x="4999598" y="33502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Larme 126"/>
          <p:cNvSpPr/>
          <p:nvPr/>
        </p:nvSpPr>
        <p:spPr>
          <a:xfrm rot="18899769">
            <a:off x="5151998" y="35026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Larme 127"/>
          <p:cNvSpPr/>
          <p:nvPr/>
        </p:nvSpPr>
        <p:spPr>
          <a:xfrm rot="18899769">
            <a:off x="4710711" y="317350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Larme 128"/>
          <p:cNvSpPr/>
          <p:nvPr/>
        </p:nvSpPr>
        <p:spPr>
          <a:xfrm rot="18899769">
            <a:off x="4786591" y="346801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Larme 129"/>
          <p:cNvSpPr/>
          <p:nvPr/>
        </p:nvSpPr>
        <p:spPr>
          <a:xfrm rot="18899769">
            <a:off x="5895971" y="292881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Larme 130"/>
          <p:cNvSpPr/>
          <p:nvPr/>
        </p:nvSpPr>
        <p:spPr>
          <a:xfrm rot="18899769">
            <a:off x="5530564" y="289420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Larme 131"/>
          <p:cNvSpPr/>
          <p:nvPr/>
        </p:nvSpPr>
        <p:spPr>
          <a:xfrm rot="18899769">
            <a:off x="6109367" y="291083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Larme 132"/>
          <p:cNvSpPr/>
          <p:nvPr/>
        </p:nvSpPr>
        <p:spPr>
          <a:xfrm rot="18899769">
            <a:off x="6706116" y="283370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Larme 133"/>
          <p:cNvSpPr/>
          <p:nvPr/>
        </p:nvSpPr>
        <p:spPr>
          <a:xfrm rot="18899769">
            <a:off x="5420266" y="32629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Larme 134"/>
          <p:cNvSpPr/>
          <p:nvPr/>
        </p:nvSpPr>
        <p:spPr>
          <a:xfrm rot="18899769">
            <a:off x="5572666" y="34153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Larme 135"/>
          <p:cNvSpPr/>
          <p:nvPr/>
        </p:nvSpPr>
        <p:spPr>
          <a:xfrm rot="18899769">
            <a:off x="6017015" y="31858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Larme 136"/>
          <p:cNvSpPr/>
          <p:nvPr/>
        </p:nvSpPr>
        <p:spPr>
          <a:xfrm rot="18899769">
            <a:off x="6169415" y="33382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Larme 137"/>
          <p:cNvSpPr/>
          <p:nvPr/>
        </p:nvSpPr>
        <p:spPr>
          <a:xfrm rot="18899769">
            <a:off x="5728128" y="300909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Larme 138"/>
          <p:cNvSpPr/>
          <p:nvPr/>
        </p:nvSpPr>
        <p:spPr>
          <a:xfrm rot="18899769">
            <a:off x="5804008" y="330360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Larme 139"/>
          <p:cNvSpPr/>
          <p:nvPr/>
        </p:nvSpPr>
        <p:spPr>
          <a:xfrm rot="18899769">
            <a:off x="6360012" y="300831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Larme 140"/>
          <p:cNvSpPr/>
          <p:nvPr/>
        </p:nvSpPr>
        <p:spPr>
          <a:xfrm rot="18899769">
            <a:off x="6512412" y="316071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Larme 141"/>
          <p:cNvSpPr/>
          <p:nvPr/>
        </p:nvSpPr>
        <p:spPr>
          <a:xfrm rot="18899769">
            <a:off x="6725808" y="314273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Larme 142"/>
          <p:cNvSpPr/>
          <p:nvPr/>
        </p:nvSpPr>
        <p:spPr>
          <a:xfrm rot="18899769">
            <a:off x="6957150" y="303098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Larme 143"/>
          <p:cNvSpPr/>
          <p:nvPr/>
        </p:nvSpPr>
        <p:spPr>
          <a:xfrm rot="18899769">
            <a:off x="6633456" y="341771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Larme 144"/>
          <p:cNvSpPr/>
          <p:nvPr/>
        </p:nvSpPr>
        <p:spPr>
          <a:xfrm rot="18899769">
            <a:off x="6344569" y="324099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Larme 145"/>
          <p:cNvSpPr/>
          <p:nvPr/>
        </p:nvSpPr>
        <p:spPr>
          <a:xfrm rot="18899769">
            <a:off x="6220456" y="226232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arme 146"/>
          <p:cNvSpPr/>
          <p:nvPr/>
        </p:nvSpPr>
        <p:spPr>
          <a:xfrm rot="18899769">
            <a:off x="5855049" y="222771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Larme 147"/>
          <p:cNvSpPr/>
          <p:nvPr/>
        </p:nvSpPr>
        <p:spPr>
          <a:xfrm rot="18899769">
            <a:off x="6433852" y="224434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Larme 148"/>
          <p:cNvSpPr/>
          <p:nvPr/>
        </p:nvSpPr>
        <p:spPr>
          <a:xfrm rot="18899769">
            <a:off x="7030601" y="216721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Larme 149"/>
          <p:cNvSpPr/>
          <p:nvPr/>
        </p:nvSpPr>
        <p:spPr>
          <a:xfrm rot="18899769">
            <a:off x="5744751" y="259646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Larme 150"/>
          <p:cNvSpPr/>
          <p:nvPr/>
        </p:nvSpPr>
        <p:spPr>
          <a:xfrm rot="18899769">
            <a:off x="5897151" y="274886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Larme 151"/>
          <p:cNvSpPr/>
          <p:nvPr/>
        </p:nvSpPr>
        <p:spPr>
          <a:xfrm rot="18899769">
            <a:off x="6341500" y="251933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Larme 152"/>
          <p:cNvSpPr/>
          <p:nvPr/>
        </p:nvSpPr>
        <p:spPr>
          <a:xfrm rot="18899769">
            <a:off x="6493900" y="267173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Larme 153"/>
          <p:cNvSpPr/>
          <p:nvPr/>
        </p:nvSpPr>
        <p:spPr>
          <a:xfrm rot="18899769">
            <a:off x="6052613" y="23426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Larme 154"/>
          <p:cNvSpPr/>
          <p:nvPr/>
        </p:nvSpPr>
        <p:spPr>
          <a:xfrm rot="18899769">
            <a:off x="6128493" y="263712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Larme 155"/>
          <p:cNvSpPr/>
          <p:nvPr/>
        </p:nvSpPr>
        <p:spPr>
          <a:xfrm rot="18899769">
            <a:off x="6684497" y="23418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Larme 156"/>
          <p:cNvSpPr/>
          <p:nvPr/>
        </p:nvSpPr>
        <p:spPr>
          <a:xfrm rot="18899769">
            <a:off x="6836897" y="24942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Larme 157"/>
          <p:cNvSpPr/>
          <p:nvPr/>
        </p:nvSpPr>
        <p:spPr>
          <a:xfrm rot="18899769">
            <a:off x="7050293" y="247624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Larme 158"/>
          <p:cNvSpPr/>
          <p:nvPr/>
        </p:nvSpPr>
        <p:spPr>
          <a:xfrm rot="18899769">
            <a:off x="7281635" y="236450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Larme 159"/>
          <p:cNvSpPr/>
          <p:nvPr/>
        </p:nvSpPr>
        <p:spPr>
          <a:xfrm rot="18899769">
            <a:off x="6957941" y="275123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Larme 160"/>
          <p:cNvSpPr/>
          <p:nvPr/>
        </p:nvSpPr>
        <p:spPr>
          <a:xfrm rot="18899769">
            <a:off x="6669054" y="25745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Larme 161"/>
          <p:cNvSpPr/>
          <p:nvPr/>
        </p:nvSpPr>
        <p:spPr>
          <a:xfrm rot="18899769">
            <a:off x="5133096" y="211200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Larme 162"/>
          <p:cNvSpPr/>
          <p:nvPr/>
        </p:nvSpPr>
        <p:spPr>
          <a:xfrm rot="18899769">
            <a:off x="4767689" y="207739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Larme 163"/>
          <p:cNvSpPr/>
          <p:nvPr/>
        </p:nvSpPr>
        <p:spPr>
          <a:xfrm rot="18899769">
            <a:off x="5346492" y="209402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Larme 164"/>
          <p:cNvSpPr/>
          <p:nvPr/>
        </p:nvSpPr>
        <p:spPr>
          <a:xfrm rot="18899769">
            <a:off x="5943241" y="201689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Larme 165"/>
          <p:cNvSpPr/>
          <p:nvPr/>
        </p:nvSpPr>
        <p:spPr>
          <a:xfrm rot="18899769">
            <a:off x="4657391" y="244614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Larme 166"/>
          <p:cNvSpPr/>
          <p:nvPr/>
        </p:nvSpPr>
        <p:spPr>
          <a:xfrm rot="18899769">
            <a:off x="4809791" y="259854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Larme 167"/>
          <p:cNvSpPr/>
          <p:nvPr/>
        </p:nvSpPr>
        <p:spPr>
          <a:xfrm rot="18899769">
            <a:off x="5254140" y="23690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Larme 168"/>
          <p:cNvSpPr/>
          <p:nvPr/>
        </p:nvSpPr>
        <p:spPr>
          <a:xfrm rot="18899769">
            <a:off x="5406540" y="25214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Larme 169"/>
          <p:cNvSpPr/>
          <p:nvPr/>
        </p:nvSpPr>
        <p:spPr>
          <a:xfrm rot="18899769">
            <a:off x="4965253" y="219228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Larme 170"/>
          <p:cNvSpPr/>
          <p:nvPr/>
        </p:nvSpPr>
        <p:spPr>
          <a:xfrm rot="18899769">
            <a:off x="5041133" y="248679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Larme 171"/>
          <p:cNvSpPr/>
          <p:nvPr/>
        </p:nvSpPr>
        <p:spPr>
          <a:xfrm rot="18899769">
            <a:off x="5597137" y="219150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Larme 172"/>
          <p:cNvSpPr/>
          <p:nvPr/>
        </p:nvSpPr>
        <p:spPr>
          <a:xfrm rot="18899769">
            <a:off x="5749537" y="234390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Larme 173"/>
          <p:cNvSpPr/>
          <p:nvPr/>
        </p:nvSpPr>
        <p:spPr>
          <a:xfrm rot="18899769">
            <a:off x="5962933" y="23259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Larme 174"/>
          <p:cNvSpPr/>
          <p:nvPr/>
        </p:nvSpPr>
        <p:spPr>
          <a:xfrm rot="18899769">
            <a:off x="6194275" y="221418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Larme 175"/>
          <p:cNvSpPr/>
          <p:nvPr/>
        </p:nvSpPr>
        <p:spPr>
          <a:xfrm rot="18899769">
            <a:off x="5870581" y="260091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Larme 176"/>
          <p:cNvSpPr/>
          <p:nvPr/>
        </p:nvSpPr>
        <p:spPr>
          <a:xfrm rot="18899769">
            <a:off x="5581694" y="242419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Larme 177"/>
          <p:cNvSpPr/>
          <p:nvPr/>
        </p:nvSpPr>
        <p:spPr>
          <a:xfrm rot="18899769">
            <a:off x="3767846" y="176593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Larme 178"/>
          <p:cNvSpPr/>
          <p:nvPr/>
        </p:nvSpPr>
        <p:spPr>
          <a:xfrm rot="18899769">
            <a:off x="3402439" y="173131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Larme 179"/>
          <p:cNvSpPr/>
          <p:nvPr/>
        </p:nvSpPr>
        <p:spPr>
          <a:xfrm rot="18899769">
            <a:off x="3981242" y="17479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Larme 180"/>
          <p:cNvSpPr/>
          <p:nvPr/>
        </p:nvSpPr>
        <p:spPr>
          <a:xfrm rot="18899769">
            <a:off x="4577991" y="16708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Larme 181"/>
          <p:cNvSpPr/>
          <p:nvPr/>
        </p:nvSpPr>
        <p:spPr>
          <a:xfrm rot="18899769">
            <a:off x="3292141" y="210007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Larme 182"/>
          <p:cNvSpPr/>
          <p:nvPr/>
        </p:nvSpPr>
        <p:spPr>
          <a:xfrm rot="18899769">
            <a:off x="3444541" y="225247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Larme 183"/>
          <p:cNvSpPr/>
          <p:nvPr/>
        </p:nvSpPr>
        <p:spPr>
          <a:xfrm rot="18899769">
            <a:off x="3888890" y="202293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Larme 184"/>
          <p:cNvSpPr/>
          <p:nvPr/>
        </p:nvSpPr>
        <p:spPr>
          <a:xfrm rot="18899769">
            <a:off x="4041290" y="217533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Larme 185"/>
          <p:cNvSpPr/>
          <p:nvPr/>
        </p:nvSpPr>
        <p:spPr>
          <a:xfrm rot="18899769">
            <a:off x="3600003" y="184621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Larme 186"/>
          <p:cNvSpPr/>
          <p:nvPr/>
        </p:nvSpPr>
        <p:spPr>
          <a:xfrm rot="18899769">
            <a:off x="3675883" y="21407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Larme 187"/>
          <p:cNvSpPr/>
          <p:nvPr/>
        </p:nvSpPr>
        <p:spPr>
          <a:xfrm rot="18899769">
            <a:off x="4231887" y="184543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Larme 188"/>
          <p:cNvSpPr/>
          <p:nvPr/>
        </p:nvSpPr>
        <p:spPr>
          <a:xfrm rot="18899769">
            <a:off x="4384287" y="199783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Larme 189"/>
          <p:cNvSpPr/>
          <p:nvPr/>
        </p:nvSpPr>
        <p:spPr>
          <a:xfrm rot="18899769">
            <a:off x="4597683" y="197985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Larme 190"/>
          <p:cNvSpPr/>
          <p:nvPr/>
        </p:nvSpPr>
        <p:spPr>
          <a:xfrm rot="18899769">
            <a:off x="4829025" y="186810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Larme 191"/>
          <p:cNvSpPr/>
          <p:nvPr/>
        </p:nvSpPr>
        <p:spPr>
          <a:xfrm rot="18899769">
            <a:off x="4505331" y="225483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Larme 192"/>
          <p:cNvSpPr/>
          <p:nvPr/>
        </p:nvSpPr>
        <p:spPr>
          <a:xfrm rot="18899769">
            <a:off x="4216444" y="207811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Forme libre 193"/>
          <p:cNvSpPr/>
          <p:nvPr/>
        </p:nvSpPr>
        <p:spPr>
          <a:xfrm rot="8100000">
            <a:off x="3793217" y="3201591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Forme libre 194"/>
          <p:cNvSpPr/>
          <p:nvPr/>
        </p:nvSpPr>
        <p:spPr>
          <a:xfrm rot="8100000">
            <a:off x="4115036" y="2708588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Forme libre 195"/>
          <p:cNvSpPr/>
          <p:nvPr/>
        </p:nvSpPr>
        <p:spPr>
          <a:xfrm rot="8100000">
            <a:off x="4421695" y="2461472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Forme libre 196"/>
          <p:cNvSpPr/>
          <p:nvPr/>
        </p:nvSpPr>
        <p:spPr>
          <a:xfrm rot="8100000">
            <a:off x="4969373" y="2192972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Forme libre 197"/>
          <p:cNvSpPr/>
          <p:nvPr/>
        </p:nvSpPr>
        <p:spPr>
          <a:xfrm rot="8100000">
            <a:off x="6692862" y="2349725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Forme libre 198"/>
          <p:cNvSpPr/>
          <p:nvPr/>
        </p:nvSpPr>
        <p:spPr>
          <a:xfrm rot="8100000">
            <a:off x="6845262" y="2502125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Forme libre 199"/>
          <p:cNvSpPr/>
          <p:nvPr/>
        </p:nvSpPr>
        <p:spPr>
          <a:xfrm rot="8100000">
            <a:off x="6134465" y="2646189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Forme libre 200"/>
          <p:cNvSpPr/>
          <p:nvPr/>
        </p:nvSpPr>
        <p:spPr>
          <a:xfrm rot="8100000">
            <a:off x="2571216" y="4756189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Forme libre 201"/>
          <p:cNvSpPr/>
          <p:nvPr/>
        </p:nvSpPr>
        <p:spPr>
          <a:xfrm rot="8100000">
            <a:off x="2528352" y="4644269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ZoneTexte 202"/>
          <p:cNvSpPr txBox="1"/>
          <p:nvPr/>
        </p:nvSpPr>
        <p:spPr>
          <a:xfrm>
            <a:off x="3490325" y="3589526"/>
            <a:ext cx="220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d</a:t>
            </a:r>
            <a:r>
              <a:rPr lang="en-US" sz="1400" i="1" dirty="0" smtClean="0"/>
              <a:t>ifferent droplet size classes</a:t>
            </a:r>
          </a:p>
        </p:txBody>
      </p:sp>
      <p:cxnSp>
        <p:nvCxnSpPr>
          <p:cNvPr id="204" name="Connecteur droit avec flèche 203"/>
          <p:cNvCxnSpPr>
            <a:stCxn id="203" idx="0"/>
            <a:endCxn id="48" idx="3"/>
          </p:cNvCxnSpPr>
          <p:nvPr/>
        </p:nvCxnSpPr>
        <p:spPr>
          <a:xfrm flipH="1" flipV="1">
            <a:off x="4575498" y="2708064"/>
            <a:ext cx="18536" cy="881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203" idx="0"/>
            <a:endCxn id="125" idx="5"/>
          </p:cNvCxnSpPr>
          <p:nvPr/>
        </p:nvCxnSpPr>
        <p:spPr>
          <a:xfrm flipV="1">
            <a:off x="4594034" y="2983112"/>
            <a:ext cx="727682" cy="606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ZoneTexte 205"/>
          <p:cNvSpPr txBox="1"/>
          <p:nvPr/>
        </p:nvSpPr>
        <p:spPr>
          <a:xfrm>
            <a:off x="199369" y="1813664"/>
            <a:ext cx="2277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aerosolized </a:t>
            </a:r>
            <a:r>
              <a:rPr lang="en-US" dirty="0"/>
              <a:t>droplets</a:t>
            </a:r>
          </a:p>
          <a:p>
            <a:pPr algn="ctr"/>
            <a:r>
              <a:rPr lang="en-US" dirty="0" smtClean="0"/>
              <a:t>(with/without infectious virions)</a:t>
            </a:r>
            <a:endParaRPr lang="en-US" dirty="0"/>
          </a:p>
        </p:txBody>
      </p:sp>
      <p:cxnSp>
        <p:nvCxnSpPr>
          <p:cNvPr id="207" name="Connecteur droit avec flèche 206"/>
          <p:cNvCxnSpPr>
            <a:stCxn id="206" idx="3"/>
            <a:endCxn id="46" idx="0"/>
          </p:cNvCxnSpPr>
          <p:nvPr/>
        </p:nvCxnSpPr>
        <p:spPr>
          <a:xfrm flipV="1">
            <a:off x="2476964" y="1800112"/>
            <a:ext cx="1727716" cy="4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>
            <a:stCxn id="206" idx="3"/>
            <a:endCxn id="43" idx="7"/>
          </p:cNvCxnSpPr>
          <p:nvPr/>
        </p:nvCxnSpPr>
        <p:spPr>
          <a:xfrm>
            <a:off x="2476964" y="2275329"/>
            <a:ext cx="1538314" cy="24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èche à angle droit 224"/>
          <p:cNvSpPr/>
          <p:nvPr/>
        </p:nvSpPr>
        <p:spPr>
          <a:xfrm rot="5400000">
            <a:off x="7142720" y="4211888"/>
            <a:ext cx="1697390" cy="772866"/>
          </a:xfrm>
          <a:prstGeom prst="bentUpArrow">
            <a:avLst>
              <a:gd name="adj1" fmla="val 7224"/>
              <a:gd name="adj2" fmla="val 19286"/>
              <a:gd name="adj3" fmla="val 167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Organigramme : Alternative 225"/>
          <p:cNvSpPr/>
          <p:nvPr/>
        </p:nvSpPr>
        <p:spPr>
          <a:xfrm>
            <a:off x="8365852" y="4795660"/>
            <a:ext cx="2635918" cy="942491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Total number of droplets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inhaled by each worker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(end of the day</a:t>
            </a:r>
            <a:r>
              <a:rPr lang="fr-FR" b="1" dirty="0" smtClean="0">
                <a:solidFill>
                  <a:schemeClr val="bg1"/>
                </a:solidFill>
              </a:rPr>
              <a:t>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-3527" y="4773526"/>
            <a:ext cx="183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Infectious workers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9286970" y="4224532"/>
            <a:ext cx="183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Susceptible worker(s)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37" name="ZoneTexte 236"/>
          <p:cNvSpPr txBox="1"/>
          <p:nvPr/>
        </p:nvSpPr>
        <p:spPr>
          <a:xfrm>
            <a:off x="56632" y="5057226"/>
            <a:ext cx="1829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Individual variability:</a:t>
            </a:r>
          </a:p>
          <a:p>
            <a:r>
              <a:rPr lang="en-US" sz="1200" i="1" dirty="0" smtClean="0"/>
              <a:t>mask wearing, respiratory activities, symptoms development, …</a:t>
            </a:r>
            <a:endParaRPr lang="en-US" sz="1200" i="1" dirty="0"/>
          </a:p>
        </p:txBody>
      </p:sp>
      <p:sp>
        <p:nvSpPr>
          <p:cNvPr id="222" name="Larme 221"/>
          <p:cNvSpPr/>
          <p:nvPr/>
        </p:nvSpPr>
        <p:spPr>
          <a:xfrm rot="18899769">
            <a:off x="6036260" y="492699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Larme 222"/>
          <p:cNvSpPr/>
          <p:nvPr/>
        </p:nvSpPr>
        <p:spPr>
          <a:xfrm rot="18899769">
            <a:off x="6054163" y="452237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Larme 223"/>
          <p:cNvSpPr/>
          <p:nvPr/>
        </p:nvSpPr>
        <p:spPr>
          <a:xfrm rot="18899769">
            <a:off x="5865304" y="478943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Forme libre 226"/>
          <p:cNvSpPr/>
          <p:nvPr/>
        </p:nvSpPr>
        <p:spPr>
          <a:xfrm rot="8100000">
            <a:off x="5886938" y="4806798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ZoneTexte 256"/>
          <p:cNvSpPr txBox="1"/>
          <p:nvPr/>
        </p:nvSpPr>
        <p:spPr>
          <a:xfrm>
            <a:off x="2621195" y="4248641"/>
            <a:ext cx="242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direct fall of</a:t>
            </a:r>
          </a:p>
          <a:p>
            <a:pPr algn="ctr"/>
            <a:r>
              <a:rPr lang="en-US" dirty="0" smtClean="0"/>
              <a:t>high-diameter droplets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378298" y="4494643"/>
            <a:ext cx="1638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Calibri" panose="020F0502020204030204"/>
              </a:rPr>
              <a:t>Worker contamination</a:t>
            </a:r>
            <a:endParaRPr kumimoji="0" lang="en-US" sz="1400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3" name="Group 156"/>
          <p:cNvGrpSpPr/>
          <p:nvPr/>
        </p:nvGrpSpPr>
        <p:grpSpPr>
          <a:xfrm>
            <a:off x="1144132" y="2987725"/>
            <a:ext cx="579110" cy="1377472"/>
            <a:chOff x="2031668" y="2529866"/>
            <a:chExt cx="322859" cy="767955"/>
          </a:xfrm>
        </p:grpSpPr>
        <p:grpSp>
          <p:nvGrpSpPr>
            <p:cNvPr id="14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18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156"/>
          <p:cNvGrpSpPr/>
          <p:nvPr/>
        </p:nvGrpSpPr>
        <p:grpSpPr>
          <a:xfrm>
            <a:off x="9002529" y="3070183"/>
            <a:ext cx="581615" cy="1383431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1790534" y="2625209"/>
            <a:ext cx="1491513" cy="527391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orme libre 36"/>
          <p:cNvSpPr/>
          <p:nvPr/>
        </p:nvSpPr>
        <p:spPr>
          <a:xfrm flipV="1">
            <a:off x="1813258" y="3245803"/>
            <a:ext cx="1157564" cy="861316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74723" y="4281479"/>
            <a:ext cx="1195585" cy="10431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orme libre 38"/>
          <p:cNvSpPr/>
          <p:nvPr/>
        </p:nvSpPr>
        <p:spPr>
          <a:xfrm rot="8100000">
            <a:off x="2946181" y="4605686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orme libre 39"/>
          <p:cNvSpPr/>
          <p:nvPr/>
        </p:nvSpPr>
        <p:spPr>
          <a:xfrm rot="8100000">
            <a:off x="3106723" y="4892695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017806" y="1031313"/>
            <a:ext cx="5228653" cy="2573795"/>
          </a:xfrm>
          <a:prstGeom prst="roundRect">
            <a:avLst/>
          </a:prstGeom>
          <a:noFill/>
          <a:ln w="317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Air in the room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Larme 41"/>
          <p:cNvSpPr/>
          <p:nvPr/>
        </p:nvSpPr>
        <p:spPr>
          <a:xfrm rot="18899769">
            <a:off x="2972830" y="4107474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Larme 42"/>
          <p:cNvSpPr/>
          <p:nvPr/>
        </p:nvSpPr>
        <p:spPr>
          <a:xfrm rot="18899769">
            <a:off x="4186477" y="202077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Larme 43"/>
          <p:cNvSpPr/>
          <p:nvPr/>
        </p:nvSpPr>
        <p:spPr>
          <a:xfrm rot="18899769">
            <a:off x="3776318" y="2926806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Larme 44"/>
          <p:cNvSpPr/>
          <p:nvPr/>
        </p:nvSpPr>
        <p:spPr>
          <a:xfrm rot="18899769">
            <a:off x="3449068" y="1627572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Larme 45"/>
          <p:cNvSpPr/>
          <p:nvPr/>
        </p:nvSpPr>
        <p:spPr>
          <a:xfrm rot="18899769">
            <a:off x="4337008" y="1482402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Larme 46"/>
          <p:cNvSpPr/>
          <p:nvPr/>
        </p:nvSpPr>
        <p:spPr>
          <a:xfrm rot="18899769">
            <a:off x="4591940" y="3237866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Larme 47"/>
          <p:cNvSpPr/>
          <p:nvPr/>
        </p:nvSpPr>
        <p:spPr>
          <a:xfrm rot="18899769">
            <a:off x="4742471" y="2300734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Larme 48"/>
          <p:cNvSpPr/>
          <p:nvPr/>
        </p:nvSpPr>
        <p:spPr>
          <a:xfrm rot="18899769">
            <a:off x="3547329" y="230073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Larme 49"/>
          <p:cNvSpPr/>
          <p:nvPr/>
        </p:nvSpPr>
        <p:spPr>
          <a:xfrm rot="18899769">
            <a:off x="2692220" y="4353766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orme libre 50"/>
          <p:cNvSpPr/>
          <p:nvPr/>
        </p:nvSpPr>
        <p:spPr>
          <a:xfrm rot="8100000">
            <a:off x="3034304" y="4166533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orme libre 51"/>
          <p:cNvSpPr/>
          <p:nvPr/>
        </p:nvSpPr>
        <p:spPr>
          <a:xfrm rot="8100000">
            <a:off x="4208111" y="2038136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orme libre 52"/>
          <p:cNvSpPr/>
          <p:nvPr/>
        </p:nvSpPr>
        <p:spPr>
          <a:xfrm rot="8100000">
            <a:off x="4613576" y="3262994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rme libre 53"/>
          <p:cNvSpPr/>
          <p:nvPr/>
        </p:nvSpPr>
        <p:spPr>
          <a:xfrm rot="8100000">
            <a:off x="3803129" y="2954815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arme 54"/>
          <p:cNvSpPr/>
          <p:nvPr/>
        </p:nvSpPr>
        <p:spPr>
          <a:xfrm rot="18899769">
            <a:off x="6601212" y="2851541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arme 55"/>
          <p:cNvSpPr/>
          <p:nvPr/>
        </p:nvSpPr>
        <p:spPr>
          <a:xfrm rot="18899769">
            <a:off x="6676478" y="1762289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arme 56"/>
          <p:cNvSpPr/>
          <p:nvPr/>
        </p:nvSpPr>
        <p:spPr>
          <a:xfrm rot="18899769">
            <a:off x="5340424" y="162832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Larme 57"/>
          <p:cNvSpPr/>
          <p:nvPr/>
        </p:nvSpPr>
        <p:spPr>
          <a:xfrm rot="18899769">
            <a:off x="7546698" y="169794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Larme 58"/>
          <p:cNvSpPr/>
          <p:nvPr/>
        </p:nvSpPr>
        <p:spPr>
          <a:xfrm rot="18899769">
            <a:off x="7736721" y="2291494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Larme 59"/>
          <p:cNvSpPr/>
          <p:nvPr/>
        </p:nvSpPr>
        <p:spPr>
          <a:xfrm rot="18899769">
            <a:off x="7326026" y="323662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Larme 60"/>
          <p:cNvSpPr/>
          <p:nvPr/>
        </p:nvSpPr>
        <p:spPr>
          <a:xfrm rot="18899769">
            <a:off x="5833524" y="2343761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orme libre 61"/>
          <p:cNvSpPr/>
          <p:nvPr/>
        </p:nvSpPr>
        <p:spPr>
          <a:xfrm rot="8100000">
            <a:off x="6622846" y="2868904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orme libre 62"/>
          <p:cNvSpPr/>
          <p:nvPr/>
        </p:nvSpPr>
        <p:spPr>
          <a:xfrm rot="8100000">
            <a:off x="7757234" y="2316422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orme libre 63"/>
          <p:cNvSpPr/>
          <p:nvPr/>
        </p:nvSpPr>
        <p:spPr>
          <a:xfrm rot="8100000">
            <a:off x="6703289" y="1790298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orme libre 64"/>
          <p:cNvSpPr/>
          <p:nvPr/>
        </p:nvSpPr>
        <p:spPr>
          <a:xfrm rot="5400000">
            <a:off x="8240972" y="2409950"/>
            <a:ext cx="312128" cy="1359285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arme 65"/>
          <p:cNvSpPr/>
          <p:nvPr/>
        </p:nvSpPr>
        <p:spPr>
          <a:xfrm rot="18899769">
            <a:off x="5985924" y="3320249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5779103" y="3438923"/>
            <a:ext cx="0" cy="85105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Rectangle 69"/>
          <p:cNvSpPr/>
          <p:nvPr/>
        </p:nvSpPr>
        <p:spPr>
          <a:xfrm>
            <a:off x="5022734" y="4091032"/>
            <a:ext cx="1195585" cy="10431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orme libre 70"/>
          <p:cNvSpPr/>
          <p:nvPr/>
        </p:nvSpPr>
        <p:spPr>
          <a:xfrm rot="8100000">
            <a:off x="5275425" y="4384914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orme libre 71"/>
          <p:cNvSpPr/>
          <p:nvPr/>
        </p:nvSpPr>
        <p:spPr>
          <a:xfrm rot="8100000">
            <a:off x="5427825" y="4537314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orme libre 72"/>
          <p:cNvSpPr/>
          <p:nvPr/>
        </p:nvSpPr>
        <p:spPr>
          <a:xfrm rot="8100000">
            <a:off x="5918383" y="4350721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793357" y="3576609"/>
            <a:ext cx="1631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548235"/>
                </a:solidFill>
                <a:latin typeface="Calibri" panose="020F0502020204030204"/>
              </a:rPr>
              <a:t>s</a:t>
            </a:r>
            <a:r>
              <a:rPr kumimoji="0" lang="en-US" sz="1400" b="1" i="0" u="none" strike="noStrike" kern="1200" cap="none" spc="0" normalizeH="0" baseline="0" dirty="0" smtClean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edimentation</a:t>
            </a:r>
            <a:r>
              <a:rPr kumimoji="0" lang="en-US" sz="1400" b="1" i="0" u="none" strike="noStrike" kern="1200" cap="none" spc="0" normalizeH="0" dirty="0" smtClean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droplets on inert surfaces and food</a:t>
            </a:r>
            <a:endParaRPr kumimoji="0" lang="en-US" sz="1400" b="1" i="0" u="none" strike="noStrike" kern="1200" cap="none" spc="0" normalizeH="0" baseline="0" dirty="0" smtClean="0">
              <a:ln>
                <a:noFill/>
              </a:ln>
              <a:solidFill>
                <a:srgbClr val="54823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478273" y="1209092"/>
            <a:ext cx="2594372" cy="983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rganigramme : Joindre 75"/>
          <p:cNvSpPr/>
          <p:nvPr/>
        </p:nvSpPr>
        <p:spPr>
          <a:xfrm>
            <a:off x="8582389" y="1240841"/>
            <a:ext cx="290320" cy="919933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994629" y="2135728"/>
            <a:ext cx="965200" cy="1483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10716724" y="1631875"/>
            <a:ext cx="725169" cy="1226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rganigramme : Processus 78"/>
          <p:cNvSpPr/>
          <p:nvPr/>
        </p:nvSpPr>
        <p:spPr>
          <a:xfrm>
            <a:off x="9678942" y="1220094"/>
            <a:ext cx="214848" cy="972431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Connecteur droit 79"/>
          <p:cNvCxnSpPr/>
          <p:nvPr/>
        </p:nvCxnSpPr>
        <p:spPr>
          <a:xfrm>
            <a:off x="9670657" y="1240729"/>
            <a:ext cx="223132" cy="16081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9678942" y="1401542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9680939" y="1522192"/>
            <a:ext cx="212850" cy="1924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9678942" y="1714642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9679466" y="1835292"/>
            <a:ext cx="212850" cy="1924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77469" y="2027742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rganigramme : Processus 85"/>
          <p:cNvSpPr/>
          <p:nvPr/>
        </p:nvSpPr>
        <p:spPr>
          <a:xfrm>
            <a:off x="9291410" y="1217000"/>
            <a:ext cx="270759" cy="97243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rganigramme : Extraire 86"/>
          <p:cNvSpPr/>
          <p:nvPr/>
        </p:nvSpPr>
        <p:spPr>
          <a:xfrm>
            <a:off x="9291410" y="1237748"/>
            <a:ext cx="262474" cy="940682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8559383" y="1398749"/>
            <a:ext cx="162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Batterie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froide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11257812" y="1527365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Air flow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flipH="1">
            <a:off x="8013541" y="1647536"/>
            <a:ext cx="494018" cy="1116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ZoneTexte 90"/>
          <p:cNvSpPr txBox="1"/>
          <p:nvPr/>
        </p:nvSpPr>
        <p:spPr>
          <a:xfrm>
            <a:off x="7986515" y="855791"/>
            <a:ext cx="358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Air conditioning system</a:t>
            </a:r>
          </a:p>
        </p:txBody>
      </p:sp>
      <p:sp>
        <p:nvSpPr>
          <p:cNvPr id="92" name="Forme libre 91"/>
          <p:cNvSpPr/>
          <p:nvPr/>
        </p:nvSpPr>
        <p:spPr>
          <a:xfrm>
            <a:off x="7977790" y="2370628"/>
            <a:ext cx="2832100" cy="438376"/>
          </a:xfrm>
          <a:custGeom>
            <a:avLst/>
            <a:gdLst>
              <a:gd name="connsiteX0" fmla="*/ 0 w 2832100"/>
              <a:gd name="connsiteY0" fmla="*/ 342900 h 438376"/>
              <a:gd name="connsiteX1" fmla="*/ 1676400 w 2832100"/>
              <a:gd name="connsiteY1" fmla="*/ 438150 h 438376"/>
              <a:gd name="connsiteX2" fmla="*/ 2330450 w 2832100"/>
              <a:gd name="connsiteY2" fmla="*/ 355600 h 438376"/>
              <a:gd name="connsiteX3" fmla="*/ 2832100 w 2832100"/>
              <a:gd name="connsiteY3" fmla="*/ 0 h 43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100" h="438376">
                <a:moveTo>
                  <a:pt x="0" y="342900"/>
                </a:moveTo>
                <a:cubicBezTo>
                  <a:pt x="643996" y="389466"/>
                  <a:pt x="1287992" y="436033"/>
                  <a:pt x="1676400" y="438150"/>
                </a:cubicBezTo>
                <a:cubicBezTo>
                  <a:pt x="2064808" y="440267"/>
                  <a:pt x="2137833" y="428625"/>
                  <a:pt x="2330450" y="355600"/>
                </a:cubicBezTo>
                <a:cubicBezTo>
                  <a:pt x="2523067" y="282575"/>
                  <a:pt x="2677583" y="141287"/>
                  <a:pt x="28321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10517926" y="2574544"/>
            <a:ext cx="758689" cy="507557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C00000"/>
                </a:solidFill>
                <a:latin typeface="Calibri" panose="020F0502020204030204"/>
              </a:rPr>
              <a:t>Air renewal</a:t>
            </a: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94" name="Connecteur droit avec flèche 93"/>
          <p:cNvCxnSpPr/>
          <p:nvPr/>
        </p:nvCxnSpPr>
        <p:spPr>
          <a:xfrm flipH="1" flipV="1">
            <a:off x="10894845" y="1693186"/>
            <a:ext cx="362968" cy="689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Éclair 94"/>
          <p:cNvSpPr/>
          <p:nvPr/>
        </p:nvSpPr>
        <p:spPr>
          <a:xfrm>
            <a:off x="2349522" y="2734712"/>
            <a:ext cx="378127" cy="481613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Éclair 95"/>
          <p:cNvSpPr/>
          <p:nvPr/>
        </p:nvSpPr>
        <p:spPr>
          <a:xfrm>
            <a:off x="8463117" y="2932023"/>
            <a:ext cx="378127" cy="481613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8696392" y="2871677"/>
            <a:ext cx="561311" cy="300084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mask</a:t>
            </a: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1588119" y="2666556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mask</a:t>
            </a: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Larme 101"/>
          <p:cNvSpPr/>
          <p:nvPr/>
        </p:nvSpPr>
        <p:spPr>
          <a:xfrm rot="18899769">
            <a:off x="3733161" y="24869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Larme 102"/>
          <p:cNvSpPr/>
          <p:nvPr/>
        </p:nvSpPr>
        <p:spPr>
          <a:xfrm rot="18899769">
            <a:off x="3885561" y="26393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arme 103"/>
          <p:cNvSpPr/>
          <p:nvPr/>
        </p:nvSpPr>
        <p:spPr>
          <a:xfrm rot="18899769">
            <a:off x="4329910" y="240977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arme 104"/>
          <p:cNvSpPr/>
          <p:nvPr/>
        </p:nvSpPr>
        <p:spPr>
          <a:xfrm rot="18899769">
            <a:off x="4482310" y="256217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Larme 105"/>
          <p:cNvSpPr/>
          <p:nvPr/>
        </p:nvSpPr>
        <p:spPr>
          <a:xfrm rot="18899769">
            <a:off x="4041023" y="223305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arme 106"/>
          <p:cNvSpPr/>
          <p:nvPr/>
        </p:nvSpPr>
        <p:spPr>
          <a:xfrm rot="18899769">
            <a:off x="4485372" y="200352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arme 107"/>
          <p:cNvSpPr/>
          <p:nvPr/>
        </p:nvSpPr>
        <p:spPr>
          <a:xfrm rot="18899769">
            <a:off x="4637772" y="215592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arme 108"/>
          <p:cNvSpPr/>
          <p:nvPr/>
        </p:nvSpPr>
        <p:spPr>
          <a:xfrm rot="18899769">
            <a:off x="4116903" y="252756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arme 109"/>
          <p:cNvSpPr/>
          <p:nvPr/>
        </p:nvSpPr>
        <p:spPr>
          <a:xfrm rot="18899769">
            <a:off x="4543306" y="239179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Larme 110"/>
          <p:cNvSpPr/>
          <p:nvPr/>
        </p:nvSpPr>
        <p:spPr>
          <a:xfrm rot="18899769">
            <a:off x="4695706" y="254419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Larme 111"/>
          <p:cNvSpPr/>
          <p:nvPr/>
        </p:nvSpPr>
        <p:spPr>
          <a:xfrm rot="18899769">
            <a:off x="5140055" y="231466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Larme 112"/>
          <p:cNvSpPr/>
          <p:nvPr/>
        </p:nvSpPr>
        <p:spPr>
          <a:xfrm rot="18899769">
            <a:off x="5292455" y="246706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Larme 113"/>
          <p:cNvSpPr/>
          <p:nvPr/>
        </p:nvSpPr>
        <p:spPr>
          <a:xfrm rot="18899769">
            <a:off x="4851168" y="213794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Larme 114"/>
          <p:cNvSpPr/>
          <p:nvPr/>
        </p:nvSpPr>
        <p:spPr>
          <a:xfrm rot="18899769">
            <a:off x="4927048" y="243245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Larme 115"/>
          <p:cNvSpPr/>
          <p:nvPr/>
        </p:nvSpPr>
        <p:spPr>
          <a:xfrm rot="18899769">
            <a:off x="4006605" y="289631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Larme 116"/>
          <p:cNvSpPr/>
          <p:nvPr/>
        </p:nvSpPr>
        <p:spPr>
          <a:xfrm rot="18899769">
            <a:off x="4159005" y="304871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Larme 117"/>
          <p:cNvSpPr/>
          <p:nvPr/>
        </p:nvSpPr>
        <p:spPr>
          <a:xfrm rot="18899769">
            <a:off x="4603354" y="281918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Larme 118"/>
          <p:cNvSpPr/>
          <p:nvPr/>
        </p:nvSpPr>
        <p:spPr>
          <a:xfrm rot="18899769">
            <a:off x="4755754" y="297158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Larme 119"/>
          <p:cNvSpPr/>
          <p:nvPr/>
        </p:nvSpPr>
        <p:spPr>
          <a:xfrm rot="18899769">
            <a:off x="4314467" y="264245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Larme 120"/>
          <p:cNvSpPr/>
          <p:nvPr/>
        </p:nvSpPr>
        <p:spPr>
          <a:xfrm rot="18899769">
            <a:off x="4390347" y="293696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Larme 121"/>
          <p:cNvSpPr/>
          <p:nvPr/>
        </p:nvSpPr>
        <p:spPr>
          <a:xfrm rot="18899769">
            <a:off x="4946351" y="264167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Larme 122"/>
          <p:cNvSpPr/>
          <p:nvPr/>
        </p:nvSpPr>
        <p:spPr>
          <a:xfrm rot="18899769">
            <a:off x="5098751" y="279407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Larme 123"/>
          <p:cNvSpPr/>
          <p:nvPr/>
        </p:nvSpPr>
        <p:spPr>
          <a:xfrm rot="18899769">
            <a:off x="5312147" y="277609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Larme 124"/>
          <p:cNvSpPr/>
          <p:nvPr/>
        </p:nvSpPr>
        <p:spPr>
          <a:xfrm rot="18899769">
            <a:off x="5543489" y="26643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Larme 125"/>
          <p:cNvSpPr/>
          <p:nvPr/>
        </p:nvSpPr>
        <p:spPr>
          <a:xfrm rot="18899769">
            <a:off x="5219795" y="305108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Larme 126"/>
          <p:cNvSpPr/>
          <p:nvPr/>
        </p:nvSpPr>
        <p:spPr>
          <a:xfrm rot="18899769">
            <a:off x="5372195" y="320348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Larme 127"/>
          <p:cNvSpPr/>
          <p:nvPr/>
        </p:nvSpPr>
        <p:spPr>
          <a:xfrm rot="18899769">
            <a:off x="4930908" y="287436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Larme 128"/>
          <p:cNvSpPr/>
          <p:nvPr/>
        </p:nvSpPr>
        <p:spPr>
          <a:xfrm rot="18899769">
            <a:off x="5006788" y="316887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Larme 129"/>
          <p:cNvSpPr/>
          <p:nvPr/>
        </p:nvSpPr>
        <p:spPr>
          <a:xfrm rot="18899769">
            <a:off x="6116168" y="262967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Larme 130"/>
          <p:cNvSpPr/>
          <p:nvPr/>
        </p:nvSpPr>
        <p:spPr>
          <a:xfrm rot="18899769">
            <a:off x="5750761" y="259505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Larme 131"/>
          <p:cNvSpPr/>
          <p:nvPr/>
        </p:nvSpPr>
        <p:spPr>
          <a:xfrm rot="18899769">
            <a:off x="6329564" y="261169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Larme 132"/>
          <p:cNvSpPr/>
          <p:nvPr/>
        </p:nvSpPr>
        <p:spPr>
          <a:xfrm rot="18899769">
            <a:off x="6926313" y="253455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Larme 133"/>
          <p:cNvSpPr/>
          <p:nvPr/>
        </p:nvSpPr>
        <p:spPr>
          <a:xfrm rot="18899769">
            <a:off x="5640463" y="29638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Larme 134"/>
          <p:cNvSpPr/>
          <p:nvPr/>
        </p:nvSpPr>
        <p:spPr>
          <a:xfrm rot="18899769">
            <a:off x="5792863" y="31162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Larme 135"/>
          <p:cNvSpPr/>
          <p:nvPr/>
        </p:nvSpPr>
        <p:spPr>
          <a:xfrm rot="18899769">
            <a:off x="6237212" y="288667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Larme 136"/>
          <p:cNvSpPr/>
          <p:nvPr/>
        </p:nvSpPr>
        <p:spPr>
          <a:xfrm rot="18899769">
            <a:off x="6389612" y="303907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Larme 137"/>
          <p:cNvSpPr/>
          <p:nvPr/>
        </p:nvSpPr>
        <p:spPr>
          <a:xfrm rot="18899769">
            <a:off x="5948325" y="270995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Larme 138"/>
          <p:cNvSpPr/>
          <p:nvPr/>
        </p:nvSpPr>
        <p:spPr>
          <a:xfrm rot="18899769">
            <a:off x="6024205" y="300446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Larme 139"/>
          <p:cNvSpPr/>
          <p:nvPr/>
        </p:nvSpPr>
        <p:spPr>
          <a:xfrm rot="18899769">
            <a:off x="6580209" y="270917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Larme 140"/>
          <p:cNvSpPr/>
          <p:nvPr/>
        </p:nvSpPr>
        <p:spPr>
          <a:xfrm rot="18899769">
            <a:off x="6732609" y="286157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Larme 141"/>
          <p:cNvSpPr/>
          <p:nvPr/>
        </p:nvSpPr>
        <p:spPr>
          <a:xfrm rot="18899769">
            <a:off x="6946005" y="284359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Larme 142"/>
          <p:cNvSpPr/>
          <p:nvPr/>
        </p:nvSpPr>
        <p:spPr>
          <a:xfrm rot="18899769">
            <a:off x="7177347" y="273184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Larme 143"/>
          <p:cNvSpPr/>
          <p:nvPr/>
        </p:nvSpPr>
        <p:spPr>
          <a:xfrm rot="18899769">
            <a:off x="6853653" y="311857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Larme 144"/>
          <p:cNvSpPr/>
          <p:nvPr/>
        </p:nvSpPr>
        <p:spPr>
          <a:xfrm rot="18899769">
            <a:off x="6564766" y="294185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Larme 145"/>
          <p:cNvSpPr/>
          <p:nvPr/>
        </p:nvSpPr>
        <p:spPr>
          <a:xfrm rot="18899769">
            <a:off x="6440653" y="196318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Larme 146"/>
          <p:cNvSpPr/>
          <p:nvPr/>
        </p:nvSpPr>
        <p:spPr>
          <a:xfrm rot="18899769">
            <a:off x="6075246" y="192857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Larme 147"/>
          <p:cNvSpPr/>
          <p:nvPr/>
        </p:nvSpPr>
        <p:spPr>
          <a:xfrm rot="18899769">
            <a:off x="6654049" y="194520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Larme 148"/>
          <p:cNvSpPr/>
          <p:nvPr/>
        </p:nvSpPr>
        <p:spPr>
          <a:xfrm rot="18899769">
            <a:off x="7250798" y="186807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Larme 149"/>
          <p:cNvSpPr/>
          <p:nvPr/>
        </p:nvSpPr>
        <p:spPr>
          <a:xfrm rot="18899769">
            <a:off x="5964948" y="22973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Larme 150"/>
          <p:cNvSpPr/>
          <p:nvPr/>
        </p:nvSpPr>
        <p:spPr>
          <a:xfrm rot="18899769">
            <a:off x="6117348" y="24497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Larme 151"/>
          <p:cNvSpPr/>
          <p:nvPr/>
        </p:nvSpPr>
        <p:spPr>
          <a:xfrm rot="18899769">
            <a:off x="6561697" y="222019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Larme 152"/>
          <p:cNvSpPr/>
          <p:nvPr/>
        </p:nvSpPr>
        <p:spPr>
          <a:xfrm rot="18899769">
            <a:off x="6714097" y="237259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Larme 153"/>
          <p:cNvSpPr/>
          <p:nvPr/>
        </p:nvSpPr>
        <p:spPr>
          <a:xfrm rot="18899769">
            <a:off x="6272810" y="204346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Larme 154"/>
          <p:cNvSpPr/>
          <p:nvPr/>
        </p:nvSpPr>
        <p:spPr>
          <a:xfrm rot="18899769">
            <a:off x="6348690" y="233797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Larme 155"/>
          <p:cNvSpPr/>
          <p:nvPr/>
        </p:nvSpPr>
        <p:spPr>
          <a:xfrm rot="18899769">
            <a:off x="6904694" y="204268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Larme 156"/>
          <p:cNvSpPr/>
          <p:nvPr/>
        </p:nvSpPr>
        <p:spPr>
          <a:xfrm rot="18899769">
            <a:off x="7057094" y="219508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Larme 157"/>
          <p:cNvSpPr/>
          <p:nvPr/>
        </p:nvSpPr>
        <p:spPr>
          <a:xfrm rot="18899769">
            <a:off x="7270490" y="217710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Larme 158"/>
          <p:cNvSpPr/>
          <p:nvPr/>
        </p:nvSpPr>
        <p:spPr>
          <a:xfrm rot="18899769">
            <a:off x="7501832" y="206536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Larme 159"/>
          <p:cNvSpPr/>
          <p:nvPr/>
        </p:nvSpPr>
        <p:spPr>
          <a:xfrm rot="18899769">
            <a:off x="7178138" y="245209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Larme 160"/>
          <p:cNvSpPr/>
          <p:nvPr/>
        </p:nvSpPr>
        <p:spPr>
          <a:xfrm rot="18899769">
            <a:off x="6889251" y="227536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Larme 161"/>
          <p:cNvSpPr/>
          <p:nvPr/>
        </p:nvSpPr>
        <p:spPr>
          <a:xfrm rot="18899769">
            <a:off x="5353293" y="181286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Larme 162"/>
          <p:cNvSpPr/>
          <p:nvPr/>
        </p:nvSpPr>
        <p:spPr>
          <a:xfrm rot="18899769">
            <a:off x="4987886" y="17782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Larme 163"/>
          <p:cNvSpPr/>
          <p:nvPr/>
        </p:nvSpPr>
        <p:spPr>
          <a:xfrm rot="18899769">
            <a:off x="5566689" y="179488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Larme 164"/>
          <p:cNvSpPr/>
          <p:nvPr/>
        </p:nvSpPr>
        <p:spPr>
          <a:xfrm rot="18899769">
            <a:off x="6163438" y="171775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Larme 165"/>
          <p:cNvSpPr/>
          <p:nvPr/>
        </p:nvSpPr>
        <p:spPr>
          <a:xfrm rot="18899769">
            <a:off x="4877588" y="214700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Larme 166"/>
          <p:cNvSpPr/>
          <p:nvPr/>
        </p:nvSpPr>
        <p:spPr>
          <a:xfrm rot="18899769">
            <a:off x="5029988" y="229940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Larme 167"/>
          <p:cNvSpPr/>
          <p:nvPr/>
        </p:nvSpPr>
        <p:spPr>
          <a:xfrm rot="18899769">
            <a:off x="5474337" y="206986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Larme 168"/>
          <p:cNvSpPr/>
          <p:nvPr/>
        </p:nvSpPr>
        <p:spPr>
          <a:xfrm rot="18899769">
            <a:off x="5626737" y="222226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Larme 169"/>
          <p:cNvSpPr/>
          <p:nvPr/>
        </p:nvSpPr>
        <p:spPr>
          <a:xfrm rot="18899769">
            <a:off x="5185450" y="189314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Larme 170"/>
          <p:cNvSpPr/>
          <p:nvPr/>
        </p:nvSpPr>
        <p:spPr>
          <a:xfrm rot="18899769">
            <a:off x="5261330" y="218765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Larme 171"/>
          <p:cNvSpPr/>
          <p:nvPr/>
        </p:nvSpPr>
        <p:spPr>
          <a:xfrm rot="18899769">
            <a:off x="5817334" y="189236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Larme 172"/>
          <p:cNvSpPr/>
          <p:nvPr/>
        </p:nvSpPr>
        <p:spPr>
          <a:xfrm rot="18899769">
            <a:off x="5969734" y="204476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Larme 173"/>
          <p:cNvSpPr/>
          <p:nvPr/>
        </p:nvSpPr>
        <p:spPr>
          <a:xfrm rot="18899769">
            <a:off x="6183130" y="202678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Larme 174"/>
          <p:cNvSpPr/>
          <p:nvPr/>
        </p:nvSpPr>
        <p:spPr>
          <a:xfrm rot="18899769">
            <a:off x="6414472" y="191504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Larme 175"/>
          <p:cNvSpPr/>
          <p:nvPr/>
        </p:nvSpPr>
        <p:spPr>
          <a:xfrm rot="18899769">
            <a:off x="6090778" y="230177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Larme 176"/>
          <p:cNvSpPr/>
          <p:nvPr/>
        </p:nvSpPr>
        <p:spPr>
          <a:xfrm rot="18899769">
            <a:off x="5801891" y="212504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Larme 177"/>
          <p:cNvSpPr/>
          <p:nvPr/>
        </p:nvSpPr>
        <p:spPr>
          <a:xfrm rot="18899769">
            <a:off x="3988043" y="146678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Larme 178"/>
          <p:cNvSpPr/>
          <p:nvPr/>
        </p:nvSpPr>
        <p:spPr>
          <a:xfrm rot="18899769">
            <a:off x="3622636" y="143217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Larme 179"/>
          <p:cNvSpPr/>
          <p:nvPr/>
        </p:nvSpPr>
        <p:spPr>
          <a:xfrm rot="18899769">
            <a:off x="4201439" y="14488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Larme 180"/>
          <p:cNvSpPr/>
          <p:nvPr/>
        </p:nvSpPr>
        <p:spPr>
          <a:xfrm rot="18899769">
            <a:off x="4798188" y="137167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arme 181"/>
          <p:cNvSpPr/>
          <p:nvPr/>
        </p:nvSpPr>
        <p:spPr>
          <a:xfrm rot="18899769">
            <a:off x="3512338" y="18009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Larme 182"/>
          <p:cNvSpPr/>
          <p:nvPr/>
        </p:nvSpPr>
        <p:spPr>
          <a:xfrm rot="18899769">
            <a:off x="3664738" y="19533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Larme 183"/>
          <p:cNvSpPr/>
          <p:nvPr/>
        </p:nvSpPr>
        <p:spPr>
          <a:xfrm rot="18899769">
            <a:off x="4109087" y="172379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Larme 184"/>
          <p:cNvSpPr/>
          <p:nvPr/>
        </p:nvSpPr>
        <p:spPr>
          <a:xfrm rot="18899769">
            <a:off x="4261487" y="187619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Larme 185"/>
          <p:cNvSpPr/>
          <p:nvPr/>
        </p:nvSpPr>
        <p:spPr>
          <a:xfrm rot="18899769">
            <a:off x="3820200" y="154707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Larme 186"/>
          <p:cNvSpPr/>
          <p:nvPr/>
        </p:nvSpPr>
        <p:spPr>
          <a:xfrm rot="18899769">
            <a:off x="3896080" y="184158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Larme 187"/>
          <p:cNvSpPr/>
          <p:nvPr/>
        </p:nvSpPr>
        <p:spPr>
          <a:xfrm rot="18899769">
            <a:off x="4452084" y="154629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Larme 188"/>
          <p:cNvSpPr/>
          <p:nvPr/>
        </p:nvSpPr>
        <p:spPr>
          <a:xfrm rot="18899769">
            <a:off x="4604484" y="169869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Larme 189"/>
          <p:cNvSpPr/>
          <p:nvPr/>
        </p:nvSpPr>
        <p:spPr>
          <a:xfrm rot="18899769">
            <a:off x="4817880" y="16807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Larme 190"/>
          <p:cNvSpPr/>
          <p:nvPr/>
        </p:nvSpPr>
        <p:spPr>
          <a:xfrm rot="18899769">
            <a:off x="5049222" y="156896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Larme 191"/>
          <p:cNvSpPr/>
          <p:nvPr/>
        </p:nvSpPr>
        <p:spPr>
          <a:xfrm rot="18899769">
            <a:off x="4725528" y="195569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Larme 192"/>
          <p:cNvSpPr/>
          <p:nvPr/>
        </p:nvSpPr>
        <p:spPr>
          <a:xfrm rot="18899769">
            <a:off x="4436641" y="177897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orme libre 193"/>
          <p:cNvSpPr/>
          <p:nvPr/>
        </p:nvSpPr>
        <p:spPr>
          <a:xfrm rot="8100000">
            <a:off x="4013414" y="2902449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orme libre 194"/>
          <p:cNvSpPr/>
          <p:nvPr/>
        </p:nvSpPr>
        <p:spPr>
          <a:xfrm rot="8100000">
            <a:off x="4335233" y="2409446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orme libre 195"/>
          <p:cNvSpPr/>
          <p:nvPr/>
        </p:nvSpPr>
        <p:spPr>
          <a:xfrm rot="8100000">
            <a:off x="4641892" y="2162330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orme libre 196"/>
          <p:cNvSpPr/>
          <p:nvPr/>
        </p:nvSpPr>
        <p:spPr>
          <a:xfrm rot="8100000">
            <a:off x="5189570" y="1893830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orme libre 197"/>
          <p:cNvSpPr/>
          <p:nvPr/>
        </p:nvSpPr>
        <p:spPr>
          <a:xfrm rot="8100000">
            <a:off x="6913059" y="2050583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orme libre 198"/>
          <p:cNvSpPr/>
          <p:nvPr/>
        </p:nvSpPr>
        <p:spPr>
          <a:xfrm rot="8100000">
            <a:off x="7065459" y="2202983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orme libre 199"/>
          <p:cNvSpPr/>
          <p:nvPr/>
        </p:nvSpPr>
        <p:spPr>
          <a:xfrm rot="8100000">
            <a:off x="6354662" y="2347047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orme libre 200"/>
          <p:cNvSpPr/>
          <p:nvPr/>
        </p:nvSpPr>
        <p:spPr>
          <a:xfrm rot="8100000">
            <a:off x="2791413" y="4457047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orme libre 201"/>
          <p:cNvSpPr/>
          <p:nvPr/>
        </p:nvSpPr>
        <p:spPr>
          <a:xfrm rot="8100000">
            <a:off x="2748549" y="4345127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4" name="Connecteur droit avec flèche 203"/>
          <p:cNvCxnSpPr>
            <a:stCxn id="215" idx="3"/>
            <a:endCxn id="45" idx="5"/>
          </p:cNvCxnSpPr>
          <p:nvPr/>
        </p:nvCxnSpPr>
        <p:spPr>
          <a:xfrm flipV="1">
            <a:off x="2918598" y="1680797"/>
            <a:ext cx="528723" cy="9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215" idx="3"/>
            <a:endCxn id="179" idx="5"/>
          </p:cNvCxnSpPr>
          <p:nvPr/>
        </p:nvCxnSpPr>
        <p:spPr>
          <a:xfrm flipV="1">
            <a:off x="2918598" y="1451795"/>
            <a:ext cx="702462" cy="323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èche à angle droit 224"/>
          <p:cNvSpPr/>
          <p:nvPr/>
        </p:nvSpPr>
        <p:spPr>
          <a:xfrm rot="5400000">
            <a:off x="9569953" y="4245862"/>
            <a:ext cx="494604" cy="1049404"/>
          </a:xfrm>
          <a:prstGeom prst="bentUpArrow">
            <a:avLst>
              <a:gd name="adj1" fmla="val 3863"/>
              <a:gd name="adj2" fmla="val 19286"/>
              <a:gd name="adj3" fmla="val 25413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138954" y="4299179"/>
            <a:ext cx="183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Calibri" panose="020F0502020204030204"/>
              </a:rPr>
              <a:t>nfectious workers</a:t>
            </a:r>
            <a:endParaRPr kumimoji="0" lang="en-US" sz="1400" b="1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9507167" y="3925390"/>
            <a:ext cx="183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00B050"/>
                </a:solidFill>
                <a:latin typeface="Calibri" panose="020F0502020204030204"/>
              </a:rPr>
              <a:t>Susceptible worker(s)</a:t>
            </a:r>
            <a:endParaRPr kumimoji="0" lang="en-US" sz="1400" b="1" i="0" u="none" strike="noStrike" kern="1200" cap="none" spc="0" normalizeH="0" baseline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7" name="ZoneTexte 236"/>
          <p:cNvSpPr txBox="1"/>
          <p:nvPr/>
        </p:nvSpPr>
        <p:spPr>
          <a:xfrm>
            <a:off x="71422" y="4570387"/>
            <a:ext cx="2145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Individual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variability: </a:t>
            </a:r>
            <a:r>
              <a:rPr lang="en-US" sz="1200" i="1" dirty="0" smtClean="0">
                <a:solidFill>
                  <a:prstClr val="black"/>
                </a:solidFill>
                <a:latin typeface="Calibri" panose="020F0502020204030204"/>
              </a:rPr>
              <a:t>mask wearing, respiratory activities, symptoms development, emitted viral quantity, etc.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1493450" y="1475557"/>
            <a:ext cx="14251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aerosolized droplets</a:t>
            </a:r>
          </a:p>
          <a:p>
            <a:pPr algn="ctr"/>
            <a:r>
              <a:rPr lang="en-US" sz="1100" dirty="0"/>
              <a:t>(with/without infectious virions)</a:t>
            </a:r>
          </a:p>
        </p:txBody>
      </p:sp>
      <p:sp>
        <p:nvSpPr>
          <p:cNvPr id="216" name="ZoneTexte 215"/>
          <p:cNvSpPr txBox="1"/>
          <p:nvPr/>
        </p:nvSpPr>
        <p:spPr>
          <a:xfrm>
            <a:off x="10293193" y="5213652"/>
            <a:ext cx="15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Food contamination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lèche à angle droit 216"/>
          <p:cNvSpPr/>
          <p:nvPr/>
        </p:nvSpPr>
        <p:spPr>
          <a:xfrm rot="5400000">
            <a:off x="8750529" y="3971440"/>
            <a:ext cx="576354" cy="2706413"/>
          </a:xfrm>
          <a:prstGeom prst="bentUpArrow">
            <a:avLst>
              <a:gd name="adj1" fmla="val 0"/>
              <a:gd name="adj2" fmla="val 14709"/>
              <a:gd name="adj3" fmla="val 17319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8" name="Group 156"/>
          <p:cNvGrpSpPr/>
          <p:nvPr/>
        </p:nvGrpSpPr>
        <p:grpSpPr>
          <a:xfrm>
            <a:off x="244384" y="2651985"/>
            <a:ext cx="374616" cy="828909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19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22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0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1" name="Forme libre 230"/>
          <p:cNvSpPr/>
          <p:nvPr/>
        </p:nvSpPr>
        <p:spPr>
          <a:xfrm rot="2667989" flipH="1" flipV="1">
            <a:off x="566997" y="2968726"/>
            <a:ext cx="785905" cy="234335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Larme 238"/>
          <p:cNvSpPr/>
          <p:nvPr/>
        </p:nvSpPr>
        <p:spPr>
          <a:xfrm rot="18899769">
            <a:off x="951909" y="2742160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Larme 239"/>
          <p:cNvSpPr/>
          <p:nvPr/>
        </p:nvSpPr>
        <p:spPr>
          <a:xfrm rot="18899769">
            <a:off x="671299" y="2988452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orme libre 240"/>
          <p:cNvSpPr/>
          <p:nvPr/>
        </p:nvSpPr>
        <p:spPr>
          <a:xfrm rot="8100000">
            <a:off x="1013383" y="2801219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orme libre 241"/>
          <p:cNvSpPr/>
          <p:nvPr/>
        </p:nvSpPr>
        <p:spPr>
          <a:xfrm rot="8100000">
            <a:off x="770492" y="3091733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orme libre 242"/>
          <p:cNvSpPr/>
          <p:nvPr/>
        </p:nvSpPr>
        <p:spPr>
          <a:xfrm rot="8100000">
            <a:off x="727628" y="2979813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74257" y="2189198"/>
            <a:ext cx="149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c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oughing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,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 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neezing</a:t>
            </a:r>
            <a:r>
              <a:rPr lang="en-US" sz="1200" b="1" noProof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, ta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lking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, etc.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50256" y="2131391"/>
            <a:ext cx="1257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d</a:t>
            </a:r>
            <a:r>
              <a:rPr lang="en-US" sz="1400" b="1" noProof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roplets projections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245" name="Imag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632" y="4461497"/>
            <a:ext cx="762867" cy="326319"/>
          </a:xfrm>
          <a:prstGeom prst="rect">
            <a:avLst/>
          </a:prstGeom>
        </p:spPr>
      </p:pic>
      <p:sp>
        <p:nvSpPr>
          <p:cNvPr id="246" name="Forme libre 245"/>
          <p:cNvSpPr/>
          <p:nvPr/>
        </p:nvSpPr>
        <p:spPr>
          <a:xfrm rot="8100000">
            <a:off x="7028357" y="4454482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orme libre 246"/>
          <p:cNvSpPr/>
          <p:nvPr/>
        </p:nvSpPr>
        <p:spPr>
          <a:xfrm rot="8100000">
            <a:off x="7200499" y="4529525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8" name="Connecteur droit avec flèche 247"/>
          <p:cNvCxnSpPr/>
          <p:nvPr/>
        </p:nvCxnSpPr>
        <p:spPr>
          <a:xfrm>
            <a:off x="7416236" y="3450482"/>
            <a:ext cx="0" cy="85105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en arc 8"/>
          <p:cNvCxnSpPr>
            <a:stCxn id="72" idx="35"/>
            <a:endCxn id="245" idx="2"/>
          </p:cNvCxnSpPr>
          <p:nvPr/>
        </p:nvCxnSpPr>
        <p:spPr>
          <a:xfrm rot="10800000" flipH="1" flipV="1">
            <a:off x="5520296" y="4721744"/>
            <a:ext cx="1783770" cy="66071"/>
          </a:xfrm>
          <a:prstGeom prst="curvedConnector4">
            <a:avLst>
              <a:gd name="adj1" fmla="val 35234"/>
              <a:gd name="adj2" fmla="val 44599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ZoneTexte 248"/>
          <p:cNvSpPr txBox="1"/>
          <p:nvPr/>
        </p:nvSpPr>
        <p:spPr>
          <a:xfrm>
            <a:off x="3712047" y="5172159"/>
            <a:ext cx="1385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err="1" smtClean="0">
                <a:solidFill>
                  <a:srgbClr val="548235"/>
                </a:solidFill>
                <a:latin typeface="Calibri" panose="020F0502020204030204"/>
              </a:rPr>
              <a:t>tr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</a:rPr>
              <a:t>ansfer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</a:rPr>
              <a:t> from inert surfaces to food portions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548235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250" name="Connecteur en arc 249"/>
          <p:cNvCxnSpPr>
            <a:stCxn id="40" idx="21"/>
            <a:endCxn id="245" idx="2"/>
          </p:cNvCxnSpPr>
          <p:nvPr/>
        </p:nvCxnSpPr>
        <p:spPr>
          <a:xfrm rot="10800000" flipH="1">
            <a:off x="3277930" y="4787817"/>
            <a:ext cx="4026135" cy="254797"/>
          </a:xfrm>
          <a:prstGeom prst="curvedConnector4">
            <a:avLst>
              <a:gd name="adj1" fmla="val 23803"/>
              <a:gd name="adj2" fmla="val -6551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Image 2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499" y="4463669"/>
            <a:ext cx="762867" cy="326319"/>
          </a:xfrm>
          <a:prstGeom prst="rect">
            <a:avLst/>
          </a:prstGeom>
        </p:spPr>
      </p:pic>
      <p:sp>
        <p:nvSpPr>
          <p:cNvPr id="253" name="Forme libre 252"/>
          <p:cNvSpPr/>
          <p:nvPr/>
        </p:nvSpPr>
        <p:spPr>
          <a:xfrm rot="8100000">
            <a:off x="7963366" y="4531697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7" name="Connecteur en arc 256"/>
          <p:cNvCxnSpPr>
            <a:stCxn id="73" idx="11"/>
            <a:endCxn id="251" idx="2"/>
          </p:cNvCxnSpPr>
          <p:nvPr/>
        </p:nvCxnSpPr>
        <p:spPr>
          <a:xfrm rot="10800000" flipH="1" flipV="1">
            <a:off x="6085001" y="4404316"/>
            <a:ext cx="1981932" cy="385671"/>
          </a:xfrm>
          <a:prstGeom prst="curvedConnector4">
            <a:avLst>
              <a:gd name="adj1" fmla="val 32407"/>
              <a:gd name="adj2" fmla="val 159273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2957292" y="3832752"/>
            <a:ext cx="1640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direct fall of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high-diameter droplets</a:t>
            </a:r>
          </a:p>
        </p:txBody>
      </p:sp>
      <p:sp>
        <p:nvSpPr>
          <p:cNvPr id="238" name="Flèche à angle droit 237"/>
          <p:cNvSpPr/>
          <p:nvPr/>
        </p:nvSpPr>
        <p:spPr>
          <a:xfrm rot="5400000">
            <a:off x="7379057" y="3359370"/>
            <a:ext cx="1246270" cy="4779440"/>
          </a:xfrm>
          <a:prstGeom prst="bentUpArrow">
            <a:avLst>
              <a:gd name="adj1" fmla="val 0"/>
              <a:gd name="adj2" fmla="val 6111"/>
              <a:gd name="adj3" fmla="val 718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ZoneTexte 251"/>
          <p:cNvSpPr txBox="1"/>
          <p:nvPr/>
        </p:nvSpPr>
        <p:spPr>
          <a:xfrm>
            <a:off x="10264503" y="5988472"/>
            <a:ext cx="15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Surfaces contamination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8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10917</TotalTime>
  <Words>290</Words>
  <Application>Microsoft Office PowerPoint</Application>
  <PresentationFormat>Grand écran</PresentationFormat>
  <Paragraphs>96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Duret Steven</dc:creator>
  <cp:lastModifiedBy>LUONG Ngoc-Du</cp:lastModifiedBy>
  <cp:revision>213</cp:revision>
  <dcterms:created xsi:type="dcterms:W3CDTF">2021-05-06T13:09:44Z</dcterms:created>
  <dcterms:modified xsi:type="dcterms:W3CDTF">2022-07-19T09:48:43Z</dcterms:modified>
</cp:coreProperties>
</file>