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302" r:id="rId3"/>
    <p:sldId id="31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04040"/>
    <a:srgbClr val="511860"/>
    <a:srgbClr val="2A628A"/>
    <a:srgbClr val="3C7094"/>
    <a:srgbClr val="71ADB4"/>
    <a:srgbClr val="9EA4C4"/>
    <a:srgbClr val="7F69A1"/>
    <a:srgbClr val="561A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 autoAdjust="0"/>
    <p:restoredTop sz="76356" autoAdjust="0"/>
  </p:normalViewPr>
  <p:slideViewPr>
    <p:cSldViewPr snapToGrid="0">
      <p:cViewPr>
        <p:scale>
          <a:sx n="75" d="100"/>
          <a:sy n="75" d="100"/>
        </p:scale>
        <p:origin x="6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NDL</a:t>
            </a:r>
            <a:r>
              <a:rPr lang="fr-FR" baseline="0" dirty="0" smtClean="0"/>
              <a:t> – opérateurs</a:t>
            </a:r>
          </a:p>
          <a:p>
            <a:r>
              <a:rPr lang="fr-FR" baseline="0" dirty="0" smtClean="0"/>
              <a:t>SD – aérosol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7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Port du masque (préférence / efficacité)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Paramètres</a:t>
            </a:r>
            <a:r>
              <a:rPr lang="fr-FR" baseline="0" dirty="0" smtClean="0"/>
              <a:t> associés à différentes actions des opérateurs : taux de respiration, concentration de gouttelettes émises en fonctions de l’activité </a:t>
            </a:r>
            <a:r>
              <a:rPr lang="fr-FR" baseline="0" dirty="0" smtClean="0">
                <a:sym typeface="Wingdings" panose="05000000000000000000" pitchFamily="2" charset="2"/>
              </a:rPr>
              <a:t> détail par SD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1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314705" y="5206082"/>
            <a:ext cx="5247404" cy="1554520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Scenario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71891" y="1446645"/>
            <a:ext cx="1933215" cy="2547805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Input data and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experiments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à coins arrondis 26">
            <a:hlinkClick r:id="rId3" action="ppaction://hlinksldjump"/>
          </p:cNvPr>
          <p:cNvSpPr/>
          <p:nvPr/>
        </p:nvSpPr>
        <p:spPr>
          <a:xfrm>
            <a:off x="2757198" y="103909"/>
            <a:ext cx="6193928" cy="4503264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8592" y="893618"/>
            <a:ext cx="2180690" cy="3485649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Simulation outputs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3204271" y="3600509"/>
            <a:ext cx="2039569" cy="853149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Air</a:t>
            </a:r>
            <a:endParaRPr lang="en-GB" sz="2000" b="1" dirty="0"/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204271" y="1607371"/>
            <a:ext cx="2039569" cy="853149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6512758" y="3597884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</a:t>
            </a:r>
          </a:p>
          <a:p>
            <a:pPr algn="ctr"/>
            <a:r>
              <a:rPr lang="en-GB" sz="2000" b="1" dirty="0" smtClean="0"/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512758" y="1628712"/>
            <a:ext cx="2137612" cy="810465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3197651" y="2900942"/>
            <a:ext cx="16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edimentation</a:t>
            </a:r>
            <a:endParaRPr lang="en-GB" sz="1400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745" y="3451795"/>
            <a:ext cx="1029301" cy="71601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779" y="2280845"/>
            <a:ext cx="762867" cy="32631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779" y="2191945"/>
            <a:ext cx="762867" cy="326319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7179" y="2103045"/>
            <a:ext cx="762867" cy="326319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752904" y="2096030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Forme libre 55"/>
          <p:cNvSpPr/>
          <p:nvPr/>
        </p:nvSpPr>
        <p:spPr>
          <a:xfrm rot="8100000">
            <a:off x="10522746" y="2259874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orme libre 56"/>
          <p:cNvSpPr/>
          <p:nvPr/>
        </p:nvSpPr>
        <p:spPr>
          <a:xfrm rot="8100000">
            <a:off x="10925046" y="2171073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Ellipse 32"/>
          <p:cNvSpPr/>
          <p:nvPr/>
        </p:nvSpPr>
        <p:spPr>
          <a:xfrm>
            <a:off x="279853" y="2623887"/>
            <a:ext cx="1643547" cy="678357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Characteristics of SARS-CoV-2</a:t>
            </a:r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944759" y="5670661"/>
            <a:ext cx="1347185" cy="659054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Behaviours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670088" y="5670661"/>
            <a:ext cx="1597625" cy="659054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Extrinsic conditions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215225" y="4901396"/>
            <a:ext cx="1219628" cy="318902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" name="Organigramme : Alternative 7"/>
          <p:cNvSpPr/>
          <p:nvPr/>
        </p:nvSpPr>
        <p:spPr>
          <a:xfrm>
            <a:off x="4554338" y="818074"/>
            <a:ext cx="2805452" cy="61028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Meat processing plant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236321" y="2219093"/>
            <a:ext cx="329908" cy="120034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Ellipse 48"/>
          <p:cNvSpPr/>
          <p:nvPr/>
        </p:nvSpPr>
        <p:spPr>
          <a:xfrm>
            <a:off x="9959252" y="1446645"/>
            <a:ext cx="1868057" cy="59915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Food contamination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9959253" y="2827193"/>
            <a:ext cx="1901328" cy="59915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Infected workers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1" name="Connecteur droit avec flèche 50"/>
          <p:cNvCxnSpPr>
            <a:endCxn id="5" idx="2"/>
          </p:cNvCxnSpPr>
          <p:nvPr/>
        </p:nvCxnSpPr>
        <p:spPr>
          <a:xfrm flipV="1">
            <a:off x="4219691" y="2460520"/>
            <a:ext cx="4365" cy="111660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4592880" y="2479843"/>
            <a:ext cx="2653204" cy="104691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ZoneTexte 59"/>
          <p:cNvSpPr txBox="1"/>
          <p:nvPr/>
        </p:nvSpPr>
        <p:spPr>
          <a:xfrm rot="20267321">
            <a:off x="4053803" y="3079314"/>
            <a:ext cx="16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edimentation</a:t>
            </a:r>
            <a:endParaRPr lang="en-GB" sz="1400" dirty="0"/>
          </a:p>
        </p:txBody>
      </p:sp>
      <p:cxnSp>
        <p:nvCxnSpPr>
          <p:cNvPr id="15" name="Connecteur droit avec flèche 14"/>
          <p:cNvCxnSpPr>
            <a:stCxn id="5" idx="3"/>
            <a:endCxn id="21" idx="1"/>
          </p:cNvCxnSpPr>
          <p:nvPr/>
        </p:nvCxnSpPr>
        <p:spPr>
          <a:xfrm flipV="1">
            <a:off x="5243840" y="2033945"/>
            <a:ext cx="126891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21" idx="2"/>
          </p:cNvCxnSpPr>
          <p:nvPr/>
        </p:nvCxnSpPr>
        <p:spPr>
          <a:xfrm>
            <a:off x="7581564" y="2439177"/>
            <a:ext cx="0" cy="10751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5254792" y="2136080"/>
            <a:ext cx="2149317" cy="13835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64445" y="1734174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contact</a:t>
            </a:r>
            <a:endParaRPr lang="en-GB" sz="1400" dirty="0"/>
          </a:p>
        </p:txBody>
      </p:sp>
      <p:sp>
        <p:nvSpPr>
          <p:cNvPr id="72" name="ZoneTexte 71"/>
          <p:cNvSpPr txBox="1"/>
          <p:nvPr/>
        </p:nvSpPr>
        <p:spPr>
          <a:xfrm rot="2027093">
            <a:off x="5367109" y="2196814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contact</a:t>
            </a:r>
            <a:endParaRPr lang="en-GB" sz="1400" dirty="0"/>
          </a:p>
        </p:txBody>
      </p:sp>
      <p:sp>
        <p:nvSpPr>
          <p:cNvPr id="73" name="ZoneTexte 72"/>
          <p:cNvSpPr txBox="1"/>
          <p:nvPr/>
        </p:nvSpPr>
        <p:spPr>
          <a:xfrm rot="16200000">
            <a:off x="7195624" y="2847853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contact</a:t>
            </a:r>
            <a:endParaRPr lang="en-GB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5283043" y="4154376"/>
            <a:ext cx="1205843" cy="121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/>
          <p:cNvCxnSpPr/>
          <p:nvPr/>
        </p:nvCxnSpPr>
        <p:spPr>
          <a:xfrm flipH="1">
            <a:off x="5267713" y="3871921"/>
            <a:ext cx="118197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368011" y="3543265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exhalation</a:t>
            </a:r>
            <a:endParaRPr lang="en-GB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385680" y="4147599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inhalation</a:t>
            </a:r>
            <a:endParaRPr lang="en-GB" sz="1400" dirty="0"/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4529" y="2325488"/>
            <a:ext cx="329908" cy="94385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720638" y="4461592"/>
            <a:ext cx="329908" cy="94925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ZoneTexte 106"/>
          <p:cNvSpPr txBox="1"/>
          <p:nvPr/>
        </p:nvSpPr>
        <p:spPr>
          <a:xfrm>
            <a:off x="8848689" y="2299574"/>
            <a:ext cx="10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Perform simulations</a:t>
            </a:r>
            <a:endParaRPr lang="en-GB" sz="1200" i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10861578" y="4614310"/>
            <a:ext cx="112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Compare collected and simulated data</a:t>
            </a:r>
            <a:endParaRPr lang="en-GB" sz="1200" i="1" dirty="0"/>
          </a:p>
        </p:txBody>
      </p:sp>
      <p:sp>
        <p:nvSpPr>
          <p:cNvPr id="112" name="Ellipse 111"/>
          <p:cNvSpPr/>
          <p:nvPr/>
        </p:nvSpPr>
        <p:spPr>
          <a:xfrm>
            <a:off x="9989920" y="5672065"/>
            <a:ext cx="1999361" cy="8772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Epidemiological investigations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3" name="Flèche vers le bas 112"/>
          <p:cNvSpPr/>
          <p:nvPr/>
        </p:nvSpPr>
        <p:spPr>
          <a:xfrm rot="5400000">
            <a:off x="9014899" y="5348809"/>
            <a:ext cx="329908" cy="145566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ZoneTexte 113"/>
          <p:cNvSpPr txBox="1"/>
          <p:nvPr/>
        </p:nvSpPr>
        <p:spPr>
          <a:xfrm>
            <a:off x="8541753" y="5512998"/>
            <a:ext cx="152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Determine scenarios</a:t>
            </a:r>
          </a:p>
          <a:p>
            <a:pPr algn="ctr"/>
            <a:r>
              <a:rPr lang="en-GB" sz="1200" i="1" dirty="0" smtClean="0"/>
              <a:t>to simulate</a:t>
            </a:r>
            <a:endParaRPr lang="en-GB" sz="1200" i="1" dirty="0"/>
          </a:p>
        </p:txBody>
      </p:sp>
      <p:sp>
        <p:nvSpPr>
          <p:cNvPr id="115" name="Ellipse 114"/>
          <p:cNvSpPr/>
          <p:nvPr/>
        </p:nvSpPr>
        <p:spPr>
          <a:xfrm>
            <a:off x="253581" y="5535047"/>
            <a:ext cx="1763971" cy="8772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Industrial investigations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2518558" y="5342468"/>
            <a:ext cx="329908" cy="126238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ZoneTexte 120"/>
          <p:cNvSpPr txBox="1"/>
          <p:nvPr/>
        </p:nvSpPr>
        <p:spPr>
          <a:xfrm>
            <a:off x="232536" y="3390173"/>
            <a:ext cx="1666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</a:t>
            </a:r>
            <a:r>
              <a:rPr lang="en-GB" sz="1100" dirty="0" smtClean="0"/>
              <a:t>ersistence, attack rates, variants of concerns…</a:t>
            </a:r>
            <a:endParaRPr lang="en-GB" sz="11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3378988" y="6384119"/>
            <a:ext cx="257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</a:t>
            </a:r>
            <a:r>
              <a:rPr lang="en-GB" sz="1100" dirty="0" smtClean="0"/>
              <a:t>emperature, humidity, dimensions, …</a:t>
            </a:r>
            <a:endParaRPr lang="en-GB" sz="11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6399205" y="6382155"/>
            <a:ext cx="257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mask wearing,…  </a:t>
            </a:r>
            <a:endParaRPr lang="en-GB" sz="11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3269666" y="136182"/>
            <a:ext cx="53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Agent-Based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18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66" grpId="0" animBg="1"/>
      <p:bldP spid="46" grpId="0" animBg="1"/>
      <p:bldP spid="49" grpId="0" animBg="1"/>
      <p:bldP spid="50" grpId="0" animBg="1"/>
      <p:bldP spid="60" grpId="0"/>
      <p:bldP spid="71" grpId="0"/>
      <p:bldP spid="72" grpId="0"/>
      <p:bldP spid="73" grpId="0"/>
      <p:bldP spid="96" grpId="0"/>
      <p:bldP spid="97" grpId="0"/>
      <p:bldP spid="99" grpId="0" animBg="1"/>
      <p:bldP spid="100" grpId="0" animBg="1"/>
      <p:bldP spid="107" grpId="0"/>
      <p:bldP spid="108" grpId="0"/>
      <p:bldP spid="112" grpId="0" animBg="1"/>
      <p:bldP spid="113" grpId="0" animBg="1"/>
      <p:bldP spid="114" grpId="0"/>
      <p:bldP spid="115" grpId="0" animBg="1"/>
      <p:bldP spid="116" grpId="0" animBg="1"/>
      <p:bldP spid="121" grpId="0"/>
      <p:bldP spid="122" grpId="0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56"/>
          <p:cNvGrpSpPr/>
          <p:nvPr/>
        </p:nvGrpSpPr>
        <p:grpSpPr>
          <a:xfrm>
            <a:off x="923935" y="3286867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8782332" y="3369325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570337" y="2924351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 flipV="1">
            <a:off x="1593061" y="3544945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154526" y="4580621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 rot="8100000">
            <a:off x="2725984" y="4904828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8100000">
            <a:off x="2886526" y="5191837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797609" y="1143221"/>
            <a:ext cx="5228653" cy="2761029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Air in the room</a:t>
            </a:r>
            <a:endParaRPr lang="fr-F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752633" y="440661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Larme 42"/>
          <p:cNvSpPr/>
          <p:nvPr/>
        </p:nvSpPr>
        <p:spPr>
          <a:xfrm rot="18899769">
            <a:off x="3966280" y="231991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arme 43"/>
          <p:cNvSpPr/>
          <p:nvPr/>
        </p:nvSpPr>
        <p:spPr>
          <a:xfrm rot="18899769">
            <a:off x="3556121" y="322594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Larme 44"/>
          <p:cNvSpPr/>
          <p:nvPr/>
        </p:nvSpPr>
        <p:spPr>
          <a:xfrm rot="18899769">
            <a:off x="3228871" y="192671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Larme 45"/>
          <p:cNvSpPr/>
          <p:nvPr/>
        </p:nvSpPr>
        <p:spPr>
          <a:xfrm rot="18899769">
            <a:off x="4116811" y="178154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arme 46"/>
          <p:cNvSpPr/>
          <p:nvPr/>
        </p:nvSpPr>
        <p:spPr>
          <a:xfrm rot="18899769">
            <a:off x="4371743" y="353700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arme 47"/>
          <p:cNvSpPr/>
          <p:nvPr/>
        </p:nvSpPr>
        <p:spPr>
          <a:xfrm rot="18899769">
            <a:off x="4522274" y="259987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Larme 48"/>
          <p:cNvSpPr/>
          <p:nvPr/>
        </p:nvSpPr>
        <p:spPr>
          <a:xfrm rot="18899769">
            <a:off x="3327132" y="259987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arme 49"/>
          <p:cNvSpPr/>
          <p:nvPr/>
        </p:nvSpPr>
        <p:spPr>
          <a:xfrm rot="18899769">
            <a:off x="2472023" y="4652908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rot="8100000">
            <a:off x="2814107" y="4465675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 rot="8100000">
            <a:off x="3987914" y="233727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 rot="8100000">
            <a:off x="4393379" y="3562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 rot="8100000">
            <a:off x="3582932" y="3253957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Larme 54"/>
          <p:cNvSpPr/>
          <p:nvPr/>
        </p:nvSpPr>
        <p:spPr>
          <a:xfrm rot="18899769">
            <a:off x="6381015" y="315068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Larme 55"/>
          <p:cNvSpPr/>
          <p:nvPr/>
        </p:nvSpPr>
        <p:spPr>
          <a:xfrm rot="18899769">
            <a:off x="6456281" y="206143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arme 56"/>
          <p:cNvSpPr/>
          <p:nvPr/>
        </p:nvSpPr>
        <p:spPr>
          <a:xfrm rot="18899769">
            <a:off x="5120227" y="19274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arme 57"/>
          <p:cNvSpPr/>
          <p:nvPr/>
        </p:nvSpPr>
        <p:spPr>
          <a:xfrm rot="18899769">
            <a:off x="7326501" y="199708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arme 58"/>
          <p:cNvSpPr/>
          <p:nvPr/>
        </p:nvSpPr>
        <p:spPr>
          <a:xfrm rot="18899769">
            <a:off x="7516524" y="259063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arme 59"/>
          <p:cNvSpPr/>
          <p:nvPr/>
        </p:nvSpPr>
        <p:spPr>
          <a:xfrm rot="18899769">
            <a:off x="7105829" y="35357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arme 60"/>
          <p:cNvSpPr/>
          <p:nvPr/>
        </p:nvSpPr>
        <p:spPr>
          <a:xfrm rot="18899769">
            <a:off x="5613327" y="264290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8100000">
            <a:off x="6402649" y="316804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 rot="8100000">
            <a:off x="7537037" y="261556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 rot="8100000">
            <a:off x="6483092" y="2089440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/>
          <p:cNvSpPr/>
          <p:nvPr/>
        </p:nvSpPr>
        <p:spPr>
          <a:xfrm rot="5400000">
            <a:off x="8020775" y="2709092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Larme 65"/>
          <p:cNvSpPr/>
          <p:nvPr/>
        </p:nvSpPr>
        <p:spPr>
          <a:xfrm rot="18899769">
            <a:off x="5765727" y="361939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963523" y="380924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337780" y="462758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/>
          <p:cNvSpPr/>
          <p:nvPr/>
        </p:nvSpPr>
        <p:spPr>
          <a:xfrm rot="8100000">
            <a:off x="5590471" y="49214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/>
          <p:cNvSpPr/>
          <p:nvPr/>
        </p:nvSpPr>
        <p:spPr>
          <a:xfrm rot="8100000">
            <a:off x="5742871" y="50738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orme libre 72"/>
          <p:cNvSpPr/>
          <p:nvPr/>
        </p:nvSpPr>
        <p:spPr>
          <a:xfrm rot="8100000">
            <a:off x="6233429" y="488727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951138" y="4056929"/>
            <a:ext cx="15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edimentation</a:t>
            </a:r>
            <a:endParaRPr lang="en-GB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8462046" y="1537353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rganigramme : Joindre 75"/>
          <p:cNvSpPr/>
          <p:nvPr/>
        </p:nvSpPr>
        <p:spPr>
          <a:xfrm>
            <a:off x="8566162" y="1569102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78402" y="2463989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16200000">
            <a:off x="10700497" y="1960136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Processus 78"/>
          <p:cNvSpPr/>
          <p:nvPr/>
        </p:nvSpPr>
        <p:spPr>
          <a:xfrm>
            <a:off x="9662715" y="1548355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/>
          <p:cNvCxnSpPr/>
          <p:nvPr/>
        </p:nvCxnSpPr>
        <p:spPr>
          <a:xfrm>
            <a:off x="9654430" y="1568990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62715" y="17298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64712" y="18504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62715" y="20429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63239" y="21635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61242" y="23560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75183" y="1545261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Extraire 86"/>
          <p:cNvSpPr/>
          <p:nvPr/>
        </p:nvSpPr>
        <p:spPr>
          <a:xfrm>
            <a:off x="9275183" y="1566009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1241585" y="1855625"/>
            <a:ext cx="758689" cy="50232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C00000"/>
                </a:solidFill>
              </a:rPr>
              <a:t> Air flow rate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793344" y="1946678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70288" y="1184052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Air conditionner</a:t>
            </a:r>
            <a:endParaRPr lang="fr-FR" dirty="0" smtClean="0"/>
          </a:p>
        </p:txBody>
      </p:sp>
      <p:sp>
        <p:nvSpPr>
          <p:cNvPr id="92" name="Forme libre 91"/>
          <p:cNvSpPr/>
          <p:nvPr/>
        </p:nvSpPr>
        <p:spPr>
          <a:xfrm>
            <a:off x="7757593" y="2669770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10297729" y="2873687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C00000"/>
                </a:solidFill>
              </a:rPr>
              <a:t>% </a:t>
            </a:r>
            <a:r>
              <a:rPr lang="fr-FR" sz="1200" dirty="0" smtClean="0">
                <a:solidFill>
                  <a:srgbClr val="C00000"/>
                </a:solidFill>
              </a:rPr>
              <a:t>air </a:t>
            </a:r>
            <a:r>
              <a:rPr lang="fr-FR" sz="1200" dirty="0" err="1" smtClean="0">
                <a:solidFill>
                  <a:srgbClr val="C00000"/>
                </a:solidFill>
              </a:rPr>
              <a:t>renewal</a:t>
            </a:r>
            <a:r>
              <a:rPr lang="fr-FR" sz="1200" dirty="0" smtClean="0">
                <a:solidFill>
                  <a:srgbClr val="C00000"/>
                </a:solidFill>
              </a:rPr>
              <a:t> 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78618" y="2021447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129325" y="3033854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Éclair 95"/>
          <p:cNvSpPr/>
          <p:nvPr/>
        </p:nvSpPr>
        <p:spPr>
          <a:xfrm>
            <a:off x="8242920" y="3231165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7972099" y="3679140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mask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367922" y="2965698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err="1" smtClean="0">
                <a:solidFill>
                  <a:srgbClr val="C00000"/>
                </a:solidFill>
              </a:rPr>
              <a:t>mask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512964" y="27860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Larme 102"/>
          <p:cNvSpPr/>
          <p:nvPr/>
        </p:nvSpPr>
        <p:spPr>
          <a:xfrm rot="18899769">
            <a:off x="3665364" y="29384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Larme 103"/>
          <p:cNvSpPr/>
          <p:nvPr/>
        </p:nvSpPr>
        <p:spPr>
          <a:xfrm rot="18899769">
            <a:off x="4109713" y="27089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Larme 104"/>
          <p:cNvSpPr/>
          <p:nvPr/>
        </p:nvSpPr>
        <p:spPr>
          <a:xfrm rot="18899769">
            <a:off x="4262113" y="28613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arme 105"/>
          <p:cNvSpPr/>
          <p:nvPr/>
        </p:nvSpPr>
        <p:spPr>
          <a:xfrm rot="18899769">
            <a:off x="3820826" y="25321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Larme 106"/>
          <p:cNvSpPr/>
          <p:nvPr/>
        </p:nvSpPr>
        <p:spPr>
          <a:xfrm rot="18899769">
            <a:off x="4265175" y="23026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Larme 107"/>
          <p:cNvSpPr/>
          <p:nvPr/>
        </p:nvSpPr>
        <p:spPr>
          <a:xfrm rot="18899769">
            <a:off x="4417575" y="24550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arme 108"/>
          <p:cNvSpPr/>
          <p:nvPr/>
        </p:nvSpPr>
        <p:spPr>
          <a:xfrm rot="18899769">
            <a:off x="3896706" y="28267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Larme 109"/>
          <p:cNvSpPr/>
          <p:nvPr/>
        </p:nvSpPr>
        <p:spPr>
          <a:xfrm rot="18899769">
            <a:off x="4323109" y="26909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arme 110"/>
          <p:cNvSpPr/>
          <p:nvPr/>
        </p:nvSpPr>
        <p:spPr>
          <a:xfrm rot="18899769">
            <a:off x="4475509" y="28433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Larme 111"/>
          <p:cNvSpPr/>
          <p:nvPr/>
        </p:nvSpPr>
        <p:spPr>
          <a:xfrm rot="18899769">
            <a:off x="4919858" y="26138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Larme 112"/>
          <p:cNvSpPr/>
          <p:nvPr/>
        </p:nvSpPr>
        <p:spPr>
          <a:xfrm rot="18899769">
            <a:off x="5072258" y="27662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Larme 113"/>
          <p:cNvSpPr/>
          <p:nvPr/>
        </p:nvSpPr>
        <p:spPr>
          <a:xfrm rot="18899769">
            <a:off x="4630971" y="243708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Larme 114"/>
          <p:cNvSpPr/>
          <p:nvPr/>
        </p:nvSpPr>
        <p:spPr>
          <a:xfrm rot="18899769">
            <a:off x="4706851" y="2731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Larme 115"/>
          <p:cNvSpPr/>
          <p:nvPr/>
        </p:nvSpPr>
        <p:spPr>
          <a:xfrm rot="18899769">
            <a:off x="3786408" y="31954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Larme 116"/>
          <p:cNvSpPr/>
          <p:nvPr/>
        </p:nvSpPr>
        <p:spPr>
          <a:xfrm rot="18899769">
            <a:off x="3938808" y="33478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Larme 117"/>
          <p:cNvSpPr/>
          <p:nvPr/>
        </p:nvSpPr>
        <p:spPr>
          <a:xfrm rot="18899769">
            <a:off x="4383157" y="31183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Larme 118"/>
          <p:cNvSpPr/>
          <p:nvPr/>
        </p:nvSpPr>
        <p:spPr>
          <a:xfrm rot="18899769">
            <a:off x="4535557" y="32707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Larme 119"/>
          <p:cNvSpPr/>
          <p:nvPr/>
        </p:nvSpPr>
        <p:spPr>
          <a:xfrm rot="18899769">
            <a:off x="4094270" y="29416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Larme 120"/>
          <p:cNvSpPr/>
          <p:nvPr/>
        </p:nvSpPr>
        <p:spPr>
          <a:xfrm rot="18899769">
            <a:off x="4170150" y="32361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Larme 121"/>
          <p:cNvSpPr/>
          <p:nvPr/>
        </p:nvSpPr>
        <p:spPr>
          <a:xfrm rot="18899769">
            <a:off x="4726154" y="29408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Larme 122"/>
          <p:cNvSpPr/>
          <p:nvPr/>
        </p:nvSpPr>
        <p:spPr>
          <a:xfrm rot="18899769">
            <a:off x="4878554" y="30932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Larme 123"/>
          <p:cNvSpPr/>
          <p:nvPr/>
        </p:nvSpPr>
        <p:spPr>
          <a:xfrm rot="18899769">
            <a:off x="5091950" y="30752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Larme 124"/>
          <p:cNvSpPr/>
          <p:nvPr/>
        </p:nvSpPr>
        <p:spPr>
          <a:xfrm rot="18899769">
            <a:off x="5323292" y="29634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Larme 125"/>
          <p:cNvSpPr/>
          <p:nvPr/>
        </p:nvSpPr>
        <p:spPr>
          <a:xfrm rot="18899769">
            <a:off x="4999598" y="33502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Larme 126"/>
          <p:cNvSpPr/>
          <p:nvPr/>
        </p:nvSpPr>
        <p:spPr>
          <a:xfrm rot="18899769">
            <a:off x="5151998" y="35026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Larme 127"/>
          <p:cNvSpPr/>
          <p:nvPr/>
        </p:nvSpPr>
        <p:spPr>
          <a:xfrm rot="18899769">
            <a:off x="4710711" y="317350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Larme 128"/>
          <p:cNvSpPr/>
          <p:nvPr/>
        </p:nvSpPr>
        <p:spPr>
          <a:xfrm rot="18899769">
            <a:off x="4786591" y="34680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Larme 129"/>
          <p:cNvSpPr/>
          <p:nvPr/>
        </p:nvSpPr>
        <p:spPr>
          <a:xfrm rot="18899769">
            <a:off x="5895971" y="292881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Larme 130"/>
          <p:cNvSpPr/>
          <p:nvPr/>
        </p:nvSpPr>
        <p:spPr>
          <a:xfrm rot="18899769">
            <a:off x="5530564" y="28942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Larme 131"/>
          <p:cNvSpPr/>
          <p:nvPr/>
        </p:nvSpPr>
        <p:spPr>
          <a:xfrm rot="18899769">
            <a:off x="6109367" y="291083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Larme 132"/>
          <p:cNvSpPr/>
          <p:nvPr/>
        </p:nvSpPr>
        <p:spPr>
          <a:xfrm rot="18899769">
            <a:off x="6706116" y="283370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Larme 133"/>
          <p:cNvSpPr/>
          <p:nvPr/>
        </p:nvSpPr>
        <p:spPr>
          <a:xfrm rot="18899769">
            <a:off x="5420266" y="3262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Larme 134"/>
          <p:cNvSpPr/>
          <p:nvPr/>
        </p:nvSpPr>
        <p:spPr>
          <a:xfrm rot="18899769">
            <a:off x="5572666" y="3415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Larme 135"/>
          <p:cNvSpPr/>
          <p:nvPr/>
        </p:nvSpPr>
        <p:spPr>
          <a:xfrm rot="18899769">
            <a:off x="6017015" y="3185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Larme 136"/>
          <p:cNvSpPr/>
          <p:nvPr/>
        </p:nvSpPr>
        <p:spPr>
          <a:xfrm rot="18899769">
            <a:off x="6169415" y="33382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Larme 137"/>
          <p:cNvSpPr/>
          <p:nvPr/>
        </p:nvSpPr>
        <p:spPr>
          <a:xfrm rot="18899769">
            <a:off x="5728128" y="30090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Larme 138"/>
          <p:cNvSpPr/>
          <p:nvPr/>
        </p:nvSpPr>
        <p:spPr>
          <a:xfrm rot="18899769">
            <a:off x="5804008" y="33036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Larme 139"/>
          <p:cNvSpPr/>
          <p:nvPr/>
        </p:nvSpPr>
        <p:spPr>
          <a:xfrm rot="18899769">
            <a:off x="6360012" y="30083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Larme 140"/>
          <p:cNvSpPr/>
          <p:nvPr/>
        </p:nvSpPr>
        <p:spPr>
          <a:xfrm rot="18899769">
            <a:off x="6512412" y="31607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Larme 141"/>
          <p:cNvSpPr/>
          <p:nvPr/>
        </p:nvSpPr>
        <p:spPr>
          <a:xfrm rot="18899769">
            <a:off x="6725808" y="314273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Larme 142"/>
          <p:cNvSpPr/>
          <p:nvPr/>
        </p:nvSpPr>
        <p:spPr>
          <a:xfrm rot="18899769">
            <a:off x="6957150" y="30309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Larme 143"/>
          <p:cNvSpPr/>
          <p:nvPr/>
        </p:nvSpPr>
        <p:spPr>
          <a:xfrm rot="18899769">
            <a:off x="6633456" y="34177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Larme 144"/>
          <p:cNvSpPr/>
          <p:nvPr/>
        </p:nvSpPr>
        <p:spPr>
          <a:xfrm rot="18899769">
            <a:off x="6344569" y="32409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Larme 145"/>
          <p:cNvSpPr/>
          <p:nvPr/>
        </p:nvSpPr>
        <p:spPr>
          <a:xfrm rot="18899769">
            <a:off x="6220456" y="22623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arme 146"/>
          <p:cNvSpPr/>
          <p:nvPr/>
        </p:nvSpPr>
        <p:spPr>
          <a:xfrm rot="18899769">
            <a:off x="5855049" y="2227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Larme 147"/>
          <p:cNvSpPr/>
          <p:nvPr/>
        </p:nvSpPr>
        <p:spPr>
          <a:xfrm rot="18899769">
            <a:off x="6433852" y="22443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Larme 148"/>
          <p:cNvSpPr/>
          <p:nvPr/>
        </p:nvSpPr>
        <p:spPr>
          <a:xfrm rot="18899769">
            <a:off x="7030601" y="2167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Larme 149"/>
          <p:cNvSpPr/>
          <p:nvPr/>
        </p:nvSpPr>
        <p:spPr>
          <a:xfrm rot="18899769">
            <a:off x="5744751" y="25964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Larme 150"/>
          <p:cNvSpPr/>
          <p:nvPr/>
        </p:nvSpPr>
        <p:spPr>
          <a:xfrm rot="18899769">
            <a:off x="5897151" y="27488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Larme 151"/>
          <p:cNvSpPr/>
          <p:nvPr/>
        </p:nvSpPr>
        <p:spPr>
          <a:xfrm rot="18899769">
            <a:off x="6341500" y="25193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Larme 152"/>
          <p:cNvSpPr/>
          <p:nvPr/>
        </p:nvSpPr>
        <p:spPr>
          <a:xfrm rot="18899769">
            <a:off x="6493900" y="26717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Larme 153"/>
          <p:cNvSpPr/>
          <p:nvPr/>
        </p:nvSpPr>
        <p:spPr>
          <a:xfrm rot="18899769">
            <a:off x="6052613" y="23426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Larme 154"/>
          <p:cNvSpPr/>
          <p:nvPr/>
        </p:nvSpPr>
        <p:spPr>
          <a:xfrm rot="18899769">
            <a:off x="6128493" y="26371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Larme 155"/>
          <p:cNvSpPr/>
          <p:nvPr/>
        </p:nvSpPr>
        <p:spPr>
          <a:xfrm rot="18899769">
            <a:off x="6684497" y="23418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Larme 156"/>
          <p:cNvSpPr/>
          <p:nvPr/>
        </p:nvSpPr>
        <p:spPr>
          <a:xfrm rot="18899769">
            <a:off x="6836897" y="24942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Larme 157"/>
          <p:cNvSpPr/>
          <p:nvPr/>
        </p:nvSpPr>
        <p:spPr>
          <a:xfrm rot="18899769">
            <a:off x="7050293" y="247624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Larme 158"/>
          <p:cNvSpPr/>
          <p:nvPr/>
        </p:nvSpPr>
        <p:spPr>
          <a:xfrm rot="18899769">
            <a:off x="7281635" y="23645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Larme 159"/>
          <p:cNvSpPr/>
          <p:nvPr/>
        </p:nvSpPr>
        <p:spPr>
          <a:xfrm rot="18899769">
            <a:off x="6957941" y="275123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Larme 160"/>
          <p:cNvSpPr/>
          <p:nvPr/>
        </p:nvSpPr>
        <p:spPr>
          <a:xfrm rot="18899769">
            <a:off x="6669054" y="25745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Larme 161"/>
          <p:cNvSpPr/>
          <p:nvPr/>
        </p:nvSpPr>
        <p:spPr>
          <a:xfrm rot="18899769">
            <a:off x="5133096" y="21120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Larme 162"/>
          <p:cNvSpPr/>
          <p:nvPr/>
        </p:nvSpPr>
        <p:spPr>
          <a:xfrm rot="18899769">
            <a:off x="4767689" y="20773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Larme 163"/>
          <p:cNvSpPr/>
          <p:nvPr/>
        </p:nvSpPr>
        <p:spPr>
          <a:xfrm rot="18899769">
            <a:off x="5346492" y="20940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Larme 164"/>
          <p:cNvSpPr/>
          <p:nvPr/>
        </p:nvSpPr>
        <p:spPr>
          <a:xfrm rot="18899769">
            <a:off x="5943241" y="20168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Larme 165"/>
          <p:cNvSpPr/>
          <p:nvPr/>
        </p:nvSpPr>
        <p:spPr>
          <a:xfrm rot="18899769">
            <a:off x="4657391" y="24461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Larme 166"/>
          <p:cNvSpPr/>
          <p:nvPr/>
        </p:nvSpPr>
        <p:spPr>
          <a:xfrm rot="18899769">
            <a:off x="4809791" y="25985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Larme 167"/>
          <p:cNvSpPr/>
          <p:nvPr/>
        </p:nvSpPr>
        <p:spPr>
          <a:xfrm rot="18899769">
            <a:off x="5254140" y="23690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Larme 168"/>
          <p:cNvSpPr/>
          <p:nvPr/>
        </p:nvSpPr>
        <p:spPr>
          <a:xfrm rot="18899769">
            <a:off x="5406540" y="25214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Larme 169"/>
          <p:cNvSpPr/>
          <p:nvPr/>
        </p:nvSpPr>
        <p:spPr>
          <a:xfrm rot="18899769">
            <a:off x="4965253" y="21922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Larme 170"/>
          <p:cNvSpPr/>
          <p:nvPr/>
        </p:nvSpPr>
        <p:spPr>
          <a:xfrm rot="18899769">
            <a:off x="5041133" y="248679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Larme 171"/>
          <p:cNvSpPr/>
          <p:nvPr/>
        </p:nvSpPr>
        <p:spPr>
          <a:xfrm rot="18899769">
            <a:off x="5597137" y="21915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Larme 172"/>
          <p:cNvSpPr/>
          <p:nvPr/>
        </p:nvSpPr>
        <p:spPr>
          <a:xfrm rot="18899769">
            <a:off x="5749537" y="23439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Larme 173"/>
          <p:cNvSpPr/>
          <p:nvPr/>
        </p:nvSpPr>
        <p:spPr>
          <a:xfrm rot="18899769">
            <a:off x="5962933" y="2325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Larme 174"/>
          <p:cNvSpPr/>
          <p:nvPr/>
        </p:nvSpPr>
        <p:spPr>
          <a:xfrm rot="18899769">
            <a:off x="6194275" y="22141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Larme 175"/>
          <p:cNvSpPr/>
          <p:nvPr/>
        </p:nvSpPr>
        <p:spPr>
          <a:xfrm rot="18899769">
            <a:off x="5870581" y="26009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Larme 176"/>
          <p:cNvSpPr/>
          <p:nvPr/>
        </p:nvSpPr>
        <p:spPr>
          <a:xfrm rot="18899769">
            <a:off x="5581694" y="2424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Larme 177"/>
          <p:cNvSpPr/>
          <p:nvPr/>
        </p:nvSpPr>
        <p:spPr>
          <a:xfrm rot="18899769">
            <a:off x="3767846" y="176593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Larme 178"/>
          <p:cNvSpPr/>
          <p:nvPr/>
        </p:nvSpPr>
        <p:spPr>
          <a:xfrm rot="18899769">
            <a:off x="3402439" y="17313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Larme 179"/>
          <p:cNvSpPr/>
          <p:nvPr/>
        </p:nvSpPr>
        <p:spPr>
          <a:xfrm rot="18899769">
            <a:off x="3981242" y="1747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Larme 180"/>
          <p:cNvSpPr/>
          <p:nvPr/>
        </p:nvSpPr>
        <p:spPr>
          <a:xfrm rot="18899769">
            <a:off x="4577991" y="1670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Larme 181"/>
          <p:cNvSpPr/>
          <p:nvPr/>
        </p:nvSpPr>
        <p:spPr>
          <a:xfrm rot="18899769">
            <a:off x="3292141" y="21000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Larme 182"/>
          <p:cNvSpPr/>
          <p:nvPr/>
        </p:nvSpPr>
        <p:spPr>
          <a:xfrm rot="18899769">
            <a:off x="3444541" y="22524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Larme 183"/>
          <p:cNvSpPr/>
          <p:nvPr/>
        </p:nvSpPr>
        <p:spPr>
          <a:xfrm rot="18899769">
            <a:off x="3888890" y="20229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Larme 184"/>
          <p:cNvSpPr/>
          <p:nvPr/>
        </p:nvSpPr>
        <p:spPr>
          <a:xfrm rot="18899769">
            <a:off x="4041290" y="21753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Larme 185"/>
          <p:cNvSpPr/>
          <p:nvPr/>
        </p:nvSpPr>
        <p:spPr>
          <a:xfrm rot="18899769">
            <a:off x="3600003" y="1846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Larme 186"/>
          <p:cNvSpPr/>
          <p:nvPr/>
        </p:nvSpPr>
        <p:spPr>
          <a:xfrm rot="18899769">
            <a:off x="3675883" y="2140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Larme 187"/>
          <p:cNvSpPr/>
          <p:nvPr/>
        </p:nvSpPr>
        <p:spPr>
          <a:xfrm rot="18899769">
            <a:off x="4231887" y="18454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Larme 188"/>
          <p:cNvSpPr/>
          <p:nvPr/>
        </p:nvSpPr>
        <p:spPr>
          <a:xfrm rot="18899769">
            <a:off x="4384287" y="19978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Larme 189"/>
          <p:cNvSpPr/>
          <p:nvPr/>
        </p:nvSpPr>
        <p:spPr>
          <a:xfrm rot="18899769">
            <a:off x="4597683" y="197985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Larme 190"/>
          <p:cNvSpPr/>
          <p:nvPr/>
        </p:nvSpPr>
        <p:spPr>
          <a:xfrm rot="18899769">
            <a:off x="4829025" y="1868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Larme 191"/>
          <p:cNvSpPr/>
          <p:nvPr/>
        </p:nvSpPr>
        <p:spPr>
          <a:xfrm rot="18899769">
            <a:off x="4505331" y="225483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Larme 192"/>
          <p:cNvSpPr/>
          <p:nvPr/>
        </p:nvSpPr>
        <p:spPr>
          <a:xfrm rot="18899769">
            <a:off x="4216444" y="20781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rot="8100000">
            <a:off x="3793217" y="3201591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orme libre 194"/>
          <p:cNvSpPr/>
          <p:nvPr/>
        </p:nvSpPr>
        <p:spPr>
          <a:xfrm rot="8100000">
            <a:off x="4115036" y="2708588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Forme libre 195"/>
          <p:cNvSpPr/>
          <p:nvPr/>
        </p:nvSpPr>
        <p:spPr>
          <a:xfrm rot="8100000">
            <a:off x="4421695" y="24614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Forme libre 196"/>
          <p:cNvSpPr/>
          <p:nvPr/>
        </p:nvSpPr>
        <p:spPr>
          <a:xfrm rot="8100000">
            <a:off x="4969373" y="21929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Forme libre 197"/>
          <p:cNvSpPr/>
          <p:nvPr/>
        </p:nvSpPr>
        <p:spPr>
          <a:xfrm rot="8100000">
            <a:off x="6692862" y="23497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Forme libre 198"/>
          <p:cNvSpPr/>
          <p:nvPr/>
        </p:nvSpPr>
        <p:spPr>
          <a:xfrm rot="8100000">
            <a:off x="6845262" y="25021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Forme libre 199"/>
          <p:cNvSpPr/>
          <p:nvPr/>
        </p:nvSpPr>
        <p:spPr>
          <a:xfrm rot="8100000">
            <a:off x="6134465" y="2646189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Forme libre 200"/>
          <p:cNvSpPr/>
          <p:nvPr/>
        </p:nvSpPr>
        <p:spPr>
          <a:xfrm rot="8100000">
            <a:off x="2571216" y="475618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Forme libre 201"/>
          <p:cNvSpPr/>
          <p:nvPr/>
        </p:nvSpPr>
        <p:spPr>
          <a:xfrm rot="8100000">
            <a:off x="2528352" y="464426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/>
          <p:cNvSpPr txBox="1"/>
          <p:nvPr/>
        </p:nvSpPr>
        <p:spPr>
          <a:xfrm>
            <a:off x="3490325" y="3589526"/>
            <a:ext cx="220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</a:t>
            </a:r>
            <a:r>
              <a:rPr lang="en-US" sz="1400" i="1" dirty="0" smtClean="0"/>
              <a:t>ifferent droplet size c</a:t>
            </a:r>
            <a:r>
              <a:rPr lang="en-US" sz="1400" i="1" dirty="0" smtClean="0"/>
              <a:t>lasses</a:t>
            </a:r>
            <a:endParaRPr lang="en-US" sz="1400" i="1" dirty="0" smtClean="0"/>
          </a:p>
        </p:txBody>
      </p:sp>
      <p:cxnSp>
        <p:nvCxnSpPr>
          <p:cNvPr id="204" name="Connecteur droit avec flèche 203"/>
          <p:cNvCxnSpPr>
            <a:stCxn id="203" idx="0"/>
            <a:endCxn id="48" idx="3"/>
          </p:cNvCxnSpPr>
          <p:nvPr/>
        </p:nvCxnSpPr>
        <p:spPr>
          <a:xfrm flipH="1" flipV="1">
            <a:off x="4575498" y="2708064"/>
            <a:ext cx="18536" cy="881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03" idx="0"/>
            <a:endCxn id="125" idx="5"/>
          </p:cNvCxnSpPr>
          <p:nvPr/>
        </p:nvCxnSpPr>
        <p:spPr>
          <a:xfrm flipV="1">
            <a:off x="4594034" y="2983112"/>
            <a:ext cx="727682" cy="60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>
            <a:off x="199369" y="1813664"/>
            <a:ext cx="227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aerosolized </a:t>
            </a:r>
            <a:r>
              <a:rPr lang="en-US" dirty="0"/>
              <a:t>droplets</a:t>
            </a:r>
          </a:p>
          <a:p>
            <a:pPr algn="ctr"/>
            <a:r>
              <a:rPr lang="en-US" dirty="0" smtClean="0"/>
              <a:t>(with/without infectious virions)</a:t>
            </a:r>
            <a:endParaRPr lang="en-US" dirty="0"/>
          </a:p>
        </p:txBody>
      </p:sp>
      <p:cxnSp>
        <p:nvCxnSpPr>
          <p:cNvPr id="207" name="Connecteur droit avec flèche 206"/>
          <p:cNvCxnSpPr>
            <a:stCxn id="206" idx="3"/>
            <a:endCxn id="46" idx="0"/>
          </p:cNvCxnSpPr>
          <p:nvPr/>
        </p:nvCxnSpPr>
        <p:spPr>
          <a:xfrm flipV="1">
            <a:off x="2476964" y="1800112"/>
            <a:ext cx="1727716" cy="4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206" idx="3"/>
            <a:endCxn id="43" idx="7"/>
          </p:cNvCxnSpPr>
          <p:nvPr/>
        </p:nvCxnSpPr>
        <p:spPr>
          <a:xfrm>
            <a:off x="2476964" y="2275329"/>
            <a:ext cx="1538314" cy="24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7142720" y="4211888"/>
            <a:ext cx="1697390" cy="772866"/>
          </a:xfrm>
          <a:prstGeom prst="bentUpArrow">
            <a:avLst>
              <a:gd name="adj1" fmla="val 7224"/>
              <a:gd name="adj2" fmla="val 19286"/>
              <a:gd name="adj3" fmla="val 167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rganigramme : Alternative 225"/>
          <p:cNvSpPr/>
          <p:nvPr/>
        </p:nvSpPr>
        <p:spPr>
          <a:xfrm>
            <a:off x="8365852" y="4795660"/>
            <a:ext cx="2635918" cy="94249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Total number of droplets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inhaled by each worker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(end of the day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-3527" y="4773526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Infectious workers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286970" y="4224532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Susceptible worker(s)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56632" y="5057226"/>
            <a:ext cx="182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Individual variability:</a:t>
            </a:r>
          </a:p>
          <a:p>
            <a:r>
              <a:rPr lang="en-US" sz="1200" i="1" dirty="0" smtClean="0"/>
              <a:t>mask wearing, respiratory activities, symptoms development,</a:t>
            </a:r>
            <a:r>
              <a:rPr lang="en-US" sz="1200" i="1" dirty="0" smtClean="0"/>
              <a:t> …</a:t>
            </a:r>
            <a:endParaRPr lang="en-US" sz="1200" i="1" dirty="0"/>
          </a:p>
        </p:txBody>
      </p:sp>
      <p:sp>
        <p:nvSpPr>
          <p:cNvPr id="222" name="Larme 221"/>
          <p:cNvSpPr/>
          <p:nvPr/>
        </p:nvSpPr>
        <p:spPr>
          <a:xfrm rot="18899769">
            <a:off x="6036260" y="492699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Larme 222"/>
          <p:cNvSpPr/>
          <p:nvPr/>
        </p:nvSpPr>
        <p:spPr>
          <a:xfrm rot="18899769">
            <a:off x="6054163" y="452237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Larme 223"/>
          <p:cNvSpPr/>
          <p:nvPr/>
        </p:nvSpPr>
        <p:spPr>
          <a:xfrm rot="18899769">
            <a:off x="5865304" y="47894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Forme libre 226"/>
          <p:cNvSpPr/>
          <p:nvPr/>
        </p:nvSpPr>
        <p:spPr>
          <a:xfrm rot="8100000">
            <a:off x="5886938" y="48067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ZoneTexte 256"/>
          <p:cNvSpPr txBox="1"/>
          <p:nvPr/>
        </p:nvSpPr>
        <p:spPr>
          <a:xfrm>
            <a:off x="2621195" y="4248641"/>
            <a:ext cx="242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 fall of</a:t>
            </a:r>
          </a:p>
          <a:p>
            <a:pPr algn="ctr"/>
            <a:r>
              <a:rPr lang="en-US" dirty="0" smtClean="0"/>
              <a:t>high-diameter droplets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10861</TotalTime>
  <Words>201</Words>
  <Application>Microsoft Office PowerPoint</Application>
  <PresentationFormat>Grand écran</PresentationFormat>
  <Paragraphs>70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207</cp:revision>
  <dcterms:created xsi:type="dcterms:W3CDTF">2021-05-06T13:09:44Z</dcterms:created>
  <dcterms:modified xsi:type="dcterms:W3CDTF">2022-02-23T16:05:59Z</dcterms:modified>
</cp:coreProperties>
</file>