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13" r:id="rId3"/>
    <p:sldId id="314" r:id="rId4"/>
    <p:sldId id="315" r:id="rId5"/>
    <p:sldId id="302" r:id="rId6"/>
    <p:sldId id="318" r:id="rId7"/>
    <p:sldId id="317" r:id="rId8"/>
    <p:sldId id="319" r:id="rId9"/>
    <p:sldId id="320" r:id="rId10"/>
    <p:sldId id="32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686D"/>
    <a:srgbClr val="8C0404"/>
    <a:srgbClr val="4300C8"/>
    <a:srgbClr val="DAE3F3"/>
    <a:srgbClr val="404040"/>
    <a:srgbClr val="511860"/>
    <a:srgbClr val="2A628A"/>
    <a:srgbClr val="3C7094"/>
    <a:srgbClr val="71A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5" autoAdjust="0"/>
    <p:restoredTop sz="76356" autoAdjust="0"/>
  </p:normalViewPr>
  <p:slideViewPr>
    <p:cSldViewPr snapToGrid="0">
      <p:cViewPr varScale="1">
        <p:scale>
          <a:sx n="100" d="100"/>
          <a:sy n="100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4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 smtClean="0"/>
              <a:t>1min30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6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1min</a:t>
            </a:r>
            <a:r>
              <a:rPr lang="fr-FR" baseline="0" dirty="0" smtClean="0"/>
              <a:t>30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13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457200"/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If an infectious worker develops symptoms :</a:t>
            </a:r>
          </a:p>
          <a:p>
            <a:pPr lvl="1" defTabSz="457200"/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	</a:t>
            </a:r>
          </a:p>
          <a:p>
            <a:pPr lvl="1" defTabSz="457200"/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sz="1600" b="1" i="1" u="sng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probability to be absent</a:t>
            </a:r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 at work;</a:t>
            </a:r>
          </a:p>
          <a:p>
            <a:pPr marL="685709" lvl="1" indent="-228600" defTabSz="457200">
              <a:buFont typeface="Wingdings" panose="05000000000000000000" pitchFamily="2" charset="2"/>
              <a:buChar char="à"/>
            </a:pPr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pre-defined </a:t>
            </a:r>
            <a:r>
              <a:rPr lang="en-US" sz="1600" b="1" i="1" u="sng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absence duration </a:t>
            </a:r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depending on the pandemic period </a:t>
            </a:r>
          </a:p>
          <a:p>
            <a:pPr lvl="1" defTabSz="457200"/>
            <a:endParaRPr lang="en-US" sz="1600" i="1" kern="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 defTabSz="457200"/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If there are missing for one or several types of workers (ex. logistic, …) at a given day:</a:t>
            </a:r>
          </a:p>
          <a:p>
            <a:pPr lvl="1" defTabSz="457200"/>
            <a:endParaRPr lang="en-US" sz="1600" i="1" kern="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685709" lvl="1" indent="-228600" defTabSz="457200">
              <a:buFont typeface="Wingdings" panose="05000000000000000000" pitchFamily="2" charset="2"/>
              <a:buChar char="à"/>
            </a:pPr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Possible switches between from one team to another</a:t>
            </a:r>
          </a:p>
          <a:p>
            <a:pPr marL="685709" lvl="1" indent="-228600" defTabSz="457200">
              <a:buFont typeface="Wingdings" panose="05000000000000000000" pitchFamily="2" charset="2"/>
              <a:buChar char="à"/>
            </a:pPr>
            <a:r>
              <a:rPr lang="en-US" sz="1600" i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To maintain activities of the plant (at least 1 worker for each type/team)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0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/!\ Dernière étape Comparaison ,</a:t>
            </a:r>
            <a:r>
              <a:rPr lang="fr-FR" baseline="0" dirty="0" smtClean="0"/>
              <a:t> =&gt; challenge de méthode pour « valider » le modèle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61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22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5614" y="-152400"/>
            <a:ext cx="12503230" cy="6742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5494" y="2233182"/>
            <a:ext cx="6334719" cy="3921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81BE3D5-BF5C-9A40-8B98-895BB3F508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94348" y="2233182"/>
            <a:ext cx="3403304" cy="3921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FA1F143-61A4-5E47-B524-CDEE867D24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93202" y="2233182"/>
            <a:ext cx="3403304" cy="3921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5494" y="2233182"/>
            <a:ext cx="3403304" cy="3921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F989A19-DC20-1743-8B17-1B375C3977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3109" y="2392280"/>
            <a:ext cx="1853716" cy="18532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3DE089E-4B06-1E43-BEF3-DBC0862FBA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81826" y="2403641"/>
            <a:ext cx="1853716" cy="18532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DB78EDE-E786-1A4D-8B91-EFDE85C787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56456" y="2403641"/>
            <a:ext cx="1853716" cy="18532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8C11AFE-558A-3C46-A738-6379FA6780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65173" y="2403641"/>
            <a:ext cx="1853716" cy="18532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10014" y="6415552"/>
            <a:ext cx="0" cy="0"/>
          </a:xfrm>
          <a:ln/>
        </p:spPr>
        <p:txBody>
          <a:bodyPr/>
          <a:lstStyle>
            <a:lvl1pPr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7300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68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788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FontTx/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.emf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image" Target="../media/image2.jpe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747073" y="5205620"/>
            <a:ext cx="4611228" cy="1554115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Scenario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184619" y="1323709"/>
            <a:ext cx="1932712" cy="2375677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Input data and assumptions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literature review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experiments</a:t>
            </a:r>
          </a:p>
        </p:txBody>
      </p:sp>
      <p:sp>
        <p:nvSpPr>
          <p:cNvPr id="27" name="Rectangle à coins arrondis 26">
            <a:hlinkClick r:id="" action="ppaction://noaction"/>
          </p:cNvPr>
          <p:cNvSpPr/>
          <p:nvPr/>
        </p:nvSpPr>
        <p:spPr>
          <a:xfrm>
            <a:off x="2984126" y="309544"/>
            <a:ext cx="5931838" cy="4310960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endParaRPr lang="en-GB" sz="2800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0401" y="104776"/>
            <a:ext cx="2180122" cy="4502092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Simulation outputs</a:t>
            </a: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6741872" y="1569771"/>
            <a:ext cx="2039038" cy="852927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188406" y="3395151"/>
            <a:ext cx="2039038" cy="852927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3188406" y="1581236"/>
            <a:ext cx="1944365" cy="852927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738881" y="3388089"/>
            <a:ext cx="1984606" cy="810254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92304" y="2498155"/>
            <a:ext cx="127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sedimentation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277" y="2703397"/>
            <a:ext cx="762669" cy="32623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11" y="2614520"/>
            <a:ext cx="762669" cy="3262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538" y="2525643"/>
            <a:ext cx="762669" cy="326234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959236" y="2518629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orme libre 55"/>
          <p:cNvSpPr/>
          <p:nvPr/>
        </p:nvSpPr>
        <p:spPr>
          <a:xfrm rot="8100000">
            <a:off x="10729137" y="268243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Forme libre 56"/>
          <p:cNvSpPr/>
          <p:nvPr/>
        </p:nvSpPr>
        <p:spPr>
          <a:xfrm rot="8100000">
            <a:off x="11131333" y="2593653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257828" y="2421287"/>
            <a:ext cx="1643119" cy="678181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Characteristics of SARS-CoV-2</a:t>
            </a: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582324" y="5651209"/>
            <a:ext cx="1346834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Behaviours</a:t>
            </a:r>
          </a:p>
        </p:txBody>
      </p:sp>
      <p:sp>
        <p:nvSpPr>
          <p:cNvPr id="65" name="Ellipse 64"/>
          <p:cNvSpPr/>
          <p:nvPr/>
        </p:nvSpPr>
        <p:spPr>
          <a:xfrm>
            <a:off x="4063996" y="5651209"/>
            <a:ext cx="1597209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Extrinsic parameters</a:t>
            </a:r>
          </a:p>
        </p:txBody>
      </p:sp>
      <p:sp>
        <p:nvSpPr>
          <p:cNvPr id="8" name="Organigramme : Alternative 7"/>
          <p:cNvSpPr/>
          <p:nvPr/>
        </p:nvSpPr>
        <p:spPr>
          <a:xfrm>
            <a:off x="4554740" y="781692"/>
            <a:ext cx="2804722" cy="61012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dirty="0">
                <a:solidFill>
                  <a:prstClr val="white"/>
                </a:solidFill>
                <a:latin typeface="Calibri" panose="020F0502020204030204"/>
              </a:rPr>
              <a:t>Meat processing plant</a:t>
            </a: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041603" y="2099268"/>
            <a:ext cx="637282" cy="14618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9906692" y="1866372"/>
            <a:ext cx="1900833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Food contamination</a:t>
            </a:r>
          </a:p>
        </p:txBody>
      </p:sp>
      <p:sp>
        <p:nvSpPr>
          <p:cNvPr id="50" name="Ellipse 49"/>
          <p:cNvSpPr/>
          <p:nvPr/>
        </p:nvSpPr>
        <p:spPr>
          <a:xfrm>
            <a:off x="9906692" y="511843"/>
            <a:ext cx="1900833" cy="51856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Infected workers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490496" y="3410116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transfers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5399166" y="1866372"/>
            <a:ext cx="116862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490496" y="1576129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exhalation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5490496" y="2052524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inhalation</a:t>
            </a:r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5511" y="2325776"/>
            <a:ext cx="329822" cy="9436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805235" y="4248077"/>
            <a:ext cx="506464" cy="1183687"/>
          </a:xfrm>
          <a:prstGeom prst="downArrow">
            <a:avLst>
              <a:gd name="adj1" fmla="val 50000"/>
              <a:gd name="adj2" fmla="val 6062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724116" y="2654715"/>
            <a:ext cx="106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i="1" dirty="0">
                <a:solidFill>
                  <a:schemeClr val="bg1"/>
                </a:solidFill>
                <a:latin typeface="Calibri" panose="020F0502020204030204"/>
              </a:rPr>
              <a:t>Simulations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0913413" y="4860346"/>
            <a:ext cx="112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200" i="1" dirty="0">
                <a:solidFill>
                  <a:prstClr val="black"/>
                </a:solidFill>
                <a:latin typeface="Calibri" panose="020F0502020204030204"/>
              </a:rPr>
              <a:t>Comparison for model validation perspectives</a:t>
            </a:r>
          </a:p>
        </p:txBody>
      </p:sp>
      <p:sp>
        <p:nvSpPr>
          <p:cNvPr id="115" name="Ellipse 114"/>
          <p:cNvSpPr/>
          <p:nvPr/>
        </p:nvSpPr>
        <p:spPr>
          <a:xfrm>
            <a:off x="560920" y="5528043"/>
            <a:ext cx="2101898" cy="876998"/>
          </a:xfrm>
          <a:prstGeom prst="ellipse">
            <a:avLst/>
          </a:prstGeom>
          <a:solidFill>
            <a:srgbClr val="B1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/>
              </a:rPr>
              <a:t>Industrial &amp; Epidemiological investigations</a:t>
            </a: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3127029" y="5337420"/>
            <a:ext cx="329822" cy="1258244"/>
          </a:xfrm>
          <a:prstGeom prst="downArrow">
            <a:avLst>
              <a:gd name="adj1" fmla="val 50000"/>
              <a:gd name="adj2" fmla="val 989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4064" y="3202545"/>
            <a:ext cx="172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variants of concerns,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attack rates…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3871301" y="6259100"/>
            <a:ext cx="2007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dimensions, ventilation, temperature, humidity…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6606743" y="6286937"/>
            <a:ext cx="1751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mask wearing,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community activities… </a:t>
            </a:r>
          </a:p>
        </p:txBody>
      </p:sp>
      <p:sp>
        <p:nvSpPr>
          <p:cNvPr id="124" name="ZoneTexte 123"/>
          <p:cNvSpPr txBox="1"/>
          <p:nvPr/>
        </p:nvSpPr>
        <p:spPr>
          <a:xfrm>
            <a:off x="3315430" y="363252"/>
            <a:ext cx="533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Agent-Based Model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33691" y="3793216"/>
            <a:ext cx="913543" cy="79708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orme libre 73"/>
          <p:cNvSpPr/>
          <p:nvPr/>
        </p:nvSpPr>
        <p:spPr>
          <a:xfrm rot="8100000">
            <a:off x="10834700" y="4151838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Forme libre 74"/>
          <p:cNvSpPr/>
          <p:nvPr/>
        </p:nvSpPr>
        <p:spPr>
          <a:xfrm rot="8100000">
            <a:off x="10615548" y="4017842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Forme libre 75"/>
          <p:cNvSpPr/>
          <p:nvPr/>
        </p:nvSpPr>
        <p:spPr>
          <a:xfrm rot="8100000">
            <a:off x="11072773" y="4109103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18" y="1042038"/>
            <a:ext cx="1073571" cy="746806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9913308" y="3266755"/>
            <a:ext cx="1894218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Surfaces contamination</a:t>
            </a:r>
          </a:p>
        </p:txBody>
      </p:sp>
      <p:sp>
        <p:nvSpPr>
          <p:cNvPr id="112" name="Ellipse 111"/>
          <p:cNvSpPr/>
          <p:nvPr/>
        </p:nvSpPr>
        <p:spPr>
          <a:xfrm>
            <a:off x="9938980" y="5637451"/>
            <a:ext cx="1677227" cy="7548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Epidemiological data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132859" y="4963829"/>
            <a:ext cx="1280959" cy="318819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sz="1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189232" y="244081"/>
            <a:ext cx="28617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 outline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flipH="1" flipV="1">
            <a:off x="5386631" y="2010445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3789992" y="2474336"/>
            <a:ext cx="1" cy="893096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692338" y="2533422"/>
            <a:ext cx="2118231" cy="787895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8021160" y="2473045"/>
            <a:ext cx="0" cy="848272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5490496" y="3671442"/>
            <a:ext cx="110537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 flipV="1">
            <a:off x="5417961" y="3833447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4862601" y="2515490"/>
            <a:ext cx="2556131" cy="76489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ZoneTexte 71"/>
          <p:cNvSpPr txBox="1"/>
          <p:nvPr/>
        </p:nvSpPr>
        <p:spPr>
          <a:xfrm>
            <a:off x="3726267" y="2549508"/>
            <a:ext cx="137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contamination</a:t>
            </a:r>
          </a:p>
        </p:txBody>
      </p:sp>
    </p:spTree>
    <p:extLst>
      <p:ext uri="{BB962C8B-B14F-4D97-AF65-F5344CB8AC3E}">
        <p14:creationId xmlns:p14="http://schemas.microsoft.com/office/powerpoint/2010/main" val="31371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8" grpId="0" animBg="1"/>
      <p:bldP spid="46" grpId="0" animBg="1"/>
      <p:bldP spid="49" grpId="0" animBg="1"/>
      <p:bldP spid="50" grpId="0" animBg="1"/>
      <p:bldP spid="71" grpId="0"/>
      <p:bldP spid="96" grpId="0"/>
      <p:bldP spid="97" grpId="0"/>
      <p:bldP spid="99" grpId="0" animBg="1"/>
      <p:bldP spid="100" grpId="0" animBg="1"/>
      <p:bldP spid="107" grpId="0"/>
      <p:bldP spid="108" grpId="0"/>
      <p:bldP spid="115" grpId="0" animBg="1"/>
      <p:bldP spid="116" grpId="0" animBg="1"/>
      <p:bldP spid="121" grpId="0"/>
      <p:bldP spid="122" grpId="0"/>
      <p:bldP spid="123" grpId="0"/>
      <p:bldP spid="124" grpId="0"/>
      <p:bldP spid="70" grpId="0" animBg="1"/>
      <p:bldP spid="74" grpId="0" animBg="1"/>
      <p:bldP spid="75" grpId="0" animBg="1"/>
      <p:bldP spid="76" grpId="0" animBg="1"/>
      <p:bldP spid="77" grpId="0" animBg="1"/>
      <p:bldP spid="112" grpId="0" animBg="1"/>
      <p:bldP spid="66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1" y="855557"/>
            <a:ext cx="10906578" cy="5772753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542" y="1039157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319072" y="3896441"/>
            <a:ext cx="148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68" y="2907275"/>
            <a:ext cx="225000" cy="45000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22" y="4011346"/>
            <a:ext cx="225000" cy="4500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10" y="4011346"/>
            <a:ext cx="225000" cy="45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3" y="1062052"/>
            <a:ext cx="225000" cy="45000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2" y="3930662"/>
            <a:ext cx="225000" cy="450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63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2" y="2857685"/>
            <a:ext cx="225000" cy="450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99" y="3973914"/>
            <a:ext cx="225000" cy="450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08" y="2941393"/>
            <a:ext cx="225000" cy="450000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2929812" y="4201861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77C689"/>
                </a:solidFill>
              </a:rPr>
              <a:t>Cutters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056863" y="4152208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67551"/>
                </a:solidFill>
              </a:rPr>
              <a:t>Cutters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1298587" y="4322886"/>
            <a:ext cx="121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DF5E5E"/>
                </a:solidFill>
              </a:rPr>
              <a:t>Logistic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8579963" y="2936492"/>
            <a:ext cx="89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AC4848"/>
                </a:solidFill>
              </a:rPr>
              <a:t>Logistic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91527" y="1530822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fr-FR" sz="1400" b="1" dirty="0">
                <a:solidFill>
                  <a:srgbClr val="5A7989"/>
                </a:solidFill>
              </a:rPr>
              <a:t>(manager, administrative…)</a:t>
            </a: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8" y="5590188"/>
            <a:ext cx="225000" cy="45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11" y="2902846"/>
            <a:ext cx="225000" cy="450000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-10777" y="3165928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i="1" dirty="0">
                <a:solidFill>
                  <a:schemeClr val="bg1">
                    <a:lumMod val="50000"/>
                  </a:schemeClr>
                </a:solidFill>
              </a:rPr>
              <a:t>Arrival gate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40" y="2939631"/>
            <a:ext cx="225000" cy="450000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-21498" y="5881452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Entry hall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8255859" y="6111537"/>
            <a:ext cx="16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Waste area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10593858" y="5788371"/>
            <a:ext cx="714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W.C.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4834661" y="1083631"/>
            <a:ext cx="246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Cutting</a:t>
            </a: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 room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8698287" y="3868190"/>
            <a:ext cx="10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8847682" y="1917981"/>
            <a:ext cx="13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Equipment</a:t>
            </a: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(packaging)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9888386" y="1007278"/>
            <a:ext cx="89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err="1">
                <a:solidFill>
                  <a:schemeClr val="bg1">
                    <a:lumMod val="50000"/>
                  </a:schemeClr>
                </a:solidFill>
              </a:rPr>
              <a:t>Cooling</a:t>
            </a:r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 area</a:t>
            </a:r>
          </a:p>
        </p:txBody>
      </p:sp>
      <p:sp>
        <p:nvSpPr>
          <p:cNvPr id="99" name="Flèche courbée vers la droite 98"/>
          <p:cNvSpPr/>
          <p:nvPr/>
        </p:nvSpPr>
        <p:spPr>
          <a:xfrm rot="12871072">
            <a:off x="9582202" y="2659914"/>
            <a:ext cx="392528" cy="1090999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0" name="Flèche courbée vers la droite 99"/>
          <p:cNvSpPr/>
          <p:nvPr/>
        </p:nvSpPr>
        <p:spPr>
          <a:xfrm rot="12871072">
            <a:off x="10321602" y="1179384"/>
            <a:ext cx="355723" cy="1740960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675617" y="5857423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en-GB" sz="1400" b="1" dirty="0">
                <a:solidFill>
                  <a:srgbClr val="5A7989"/>
                </a:solidFill>
              </a:rPr>
              <a:t>(cleaning team)</a:t>
            </a:r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361" y="2237994"/>
            <a:ext cx="1337233" cy="1271857"/>
          </a:xfrm>
          <a:prstGeom prst="rect">
            <a:avLst/>
          </a:prstGeom>
        </p:spPr>
      </p:pic>
      <p:sp>
        <p:nvSpPr>
          <p:cNvPr id="97" name="Flèche courbée vers la droite 96"/>
          <p:cNvSpPr/>
          <p:nvPr/>
        </p:nvSpPr>
        <p:spPr>
          <a:xfrm rot="16200000">
            <a:off x="1872029" y="3216135"/>
            <a:ext cx="282170" cy="1429054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pic>
        <p:nvPicPr>
          <p:cNvPr id="1026" name="Picture 2" descr="Set of cartoon food: meat cuts assortment - beef, pork, lamb, round steak, boneless rump, whole leg, rib roast, loin and rib chops, rustic belly, ground meat, meat cubes for stew. Isolated on white.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383" y="3124028"/>
            <a:ext cx="1257577" cy="12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e 104"/>
          <p:cNvGrpSpPr/>
          <p:nvPr/>
        </p:nvGrpSpPr>
        <p:grpSpPr>
          <a:xfrm>
            <a:off x="2827132" y="3479090"/>
            <a:ext cx="353075" cy="353898"/>
            <a:chOff x="548845" y="3501218"/>
            <a:chExt cx="2437822" cy="2443500"/>
          </a:xfrm>
        </p:grpSpPr>
        <p:sp>
          <p:nvSpPr>
            <p:cNvPr id="106" name="Rectangle 105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08" name="Groupe 207"/>
          <p:cNvGrpSpPr/>
          <p:nvPr/>
        </p:nvGrpSpPr>
        <p:grpSpPr>
          <a:xfrm>
            <a:off x="5073041" y="3709833"/>
            <a:ext cx="353075" cy="174899"/>
            <a:chOff x="5226837" y="3076101"/>
            <a:chExt cx="706150" cy="349798"/>
          </a:xfrm>
        </p:grpSpPr>
        <p:sp>
          <p:nvSpPr>
            <p:cNvPr id="209" name="Rectangle 20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9" name="Rectangle 21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0" name="Rectangle 21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1" name="Rectangle 22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2" name="Rectangle 22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3" name="Rectangle 22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4" name="Rectangle 22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5" name="Rectangle 22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6" name="Rectangle 22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59" name="Groupe 258"/>
          <p:cNvGrpSpPr/>
          <p:nvPr/>
        </p:nvGrpSpPr>
        <p:grpSpPr>
          <a:xfrm>
            <a:off x="4727567" y="3460586"/>
            <a:ext cx="353075" cy="174899"/>
            <a:chOff x="5226837" y="3076101"/>
            <a:chExt cx="706150" cy="349798"/>
          </a:xfrm>
        </p:grpSpPr>
        <p:sp>
          <p:nvSpPr>
            <p:cNvPr id="260" name="Rectangle 25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0" name="Rectangle 26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2" name="Rectangle 27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4" name="Rectangle 27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5" name="Rectangle 27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6" name="Rectangle 27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7" name="Rectangle 27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10" name="Groupe 309"/>
          <p:cNvGrpSpPr/>
          <p:nvPr/>
        </p:nvGrpSpPr>
        <p:grpSpPr>
          <a:xfrm>
            <a:off x="4531328" y="3677975"/>
            <a:ext cx="353075" cy="174899"/>
            <a:chOff x="5226837" y="3076101"/>
            <a:chExt cx="706150" cy="349798"/>
          </a:xfrm>
        </p:grpSpPr>
        <p:sp>
          <p:nvSpPr>
            <p:cNvPr id="311" name="Rectangle 310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1" name="Rectangle 320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2" name="Rectangle 321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3" name="Rectangle 322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4" name="Rectangle 323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5" name="Rectangle 324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6" name="Rectangle 325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7" name="Rectangle 326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8" name="Rectangle 327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61" name="Groupe 360"/>
          <p:cNvGrpSpPr/>
          <p:nvPr/>
        </p:nvGrpSpPr>
        <p:grpSpPr>
          <a:xfrm>
            <a:off x="3219982" y="3484863"/>
            <a:ext cx="353075" cy="353898"/>
            <a:chOff x="548845" y="3501218"/>
            <a:chExt cx="2437822" cy="2443500"/>
          </a:xfrm>
        </p:grpSpPr>
        <p:sp>
          <p:nvSpPr>
            <p:cNvPr id="362" name="Rectangle 361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372" name="Groupe 371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373" name="Groupe 372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465" name="Flèche droite 464"/>
          <p:cNvSpPr/>
          <p:nvPr/>
        </p:nvSpPr>
        <p:spPr>
          <a:xfrm>
            <a:off x="3611236" y="3510374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77C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467" name="Groupe 466"/>
          <p:cNvGrpSpPr/>
          <p:nvPr/>
        </p:nvGrpSpPr>
        <p:grpSpPr>
          <a:xfrm>
            <a:off x="6047254" y="3478567"/>
            <a:ext cx="353075" cy="174899"/>
            <a:chOff x="5226837" y="3076101"/>
            <a:chExt cx="706150" cy="349798"/>
          </a:xfrm>
        </p:grpSpPr>
        <p:sp>
          <p:nvSpPr>
            <p:cNvPr id="468" name="Rectangle 467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18" name="Groupe 517"/>
          <p:cNvGrpSpPr/>
          <p:nvPr/>
        </p:nvGrpSpPr>
        <p:grpSpPr>
          <a:xfrm>
            <a:off x="6615532" y="3501853"/>
            <a:ext cx="353075" cy="174899"/>
            <a:chOff x="5226837" y="3076101"/>
            <a:chExt cx="706150" cy="349798"/>
          </a:xfrm>
        </p:grpSpPr>
        <p:sp>
          <p:nvSpPr>
            <p:cNvPr id="519" name="Rectangle 51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9" name="Groupe 568"/>
          <p:cNvGrpSpPr/>
          <p:nvPr/>
        </p:nvGrpSpPr>
        <p:grpSpPr>
          <a:xfrm>
            <a:off x="6964573" y="3683872"/>
            <a:ext cx="353075" cy="174899"/>
            <a:chOff x="5226837" y="3076101"/>
            <a:chExt cx="706150" cy="349798"/>
          </a:xfrm>
        </p:grpSpPr>
        <p:sp>
          <p:nvSpPr>
            <p:cNvPr id="570" name="Rectangle 56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0" name="Rectangle 57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1" name="Rectangle 58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2" name="Rectangle 58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3" name="Rectangle 58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4" name="Rectangle 58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5" name="Rectangle 58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6" name="Rectangle 58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20" name="Flèche droite 619"/>
          <p:cNvSpPr/>
          <p:nvPr/>
        </p:nvSpPr>
        <p:spPr>
          <a:xfrm>
            <a:off x="7300906" y="3525147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467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pic>
        <p:nvPicPr>
          <p:cNvPr id="466" name="Image 4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9059" y="3564928"/>
            <a:ext cx="122338" cy="122338"/>
          </a:xfrm>
          <a:prstGeom prst="rect">
            <a:avLst/>
          </a:prstGeom>
        </p:spPr>
      </p:pic>
      <p:pic>
        <p:nvPicPr>
          <p:cNvPr id="647" name="Image 6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6670" y="3674230"/>
            <a:ext cx="122338" cy="122338"/>
          </a:xfrm>
          <a:prstGeom prst="rect">
            <a:avLst/>
          </a:prstGeom>
        </p:spPr>
      </p:pic>
      <p:pic>
        <p:nvPicPr>
          <p:cNvPr id="648" name="Image 6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9905" y="3442590"/>
            <a:ext cx="122338" cy="122338"/>
          </a:xfrm>
          <a:prstGeom prst="rect">
            <a:avLst/>
          </a:prstGeom>
        </p:spPr>
      </p:pic>
      <p:pic>
        <p:nvPicPr>
          <p:cNvPr id="649" name="Image 6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3165" y="3639254"/>
            <a:ext cx="122338" cy="122338"/>
          </a:xfrm>
          <a:prstGeom prst="rect">
            <a:avLst/>
          </a:prstGeom>
        </p:spPr>
      </p:pic>
      <p:pic>
        <p:nvPicPr>
          <p:cNvPr id="650" name="Image 6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7429" y="3674230"/>
            <a:ext cx="122338" cy="122338"/>
          </a:xfrm>
          <a:prstGeom prst="rect">
            <a:avLst/>
          </a:prstGeom>
        </p:spPr>
      </p:pic>
      <p:pic>
        <p:nvPicPr>
          <p:cNvPr id="651" name="Image 6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5139" y="3772609"/>
            <a:ext cx="122338" cy="122338"/>
          </a:xfrm>
          <a:prstGeom prst="rect">
            <a:avLst/>
          </a:prstGeom>
        </p:spPr>
      </p:pic>
      <p:sp>
        <p:nvSpPr>
          <p:cNvPr id="621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68578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Modelling the meat processing plant</a:t>
            </a:r>
          </a:p>
        </p:txBody>
      </p:sp>
      <p:pic>
        <p:nvPicPr>
          <p:cNvPr id="625" name="Image 624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3" y="5984702"/>
            <a:ext cx="225000" cy="450000"/>
          </a:xfrm>
          <a:prstGeom prst="rect">
            <a:avLst/>
          </a:prstGeom>
        </p:spPr>
      </p:pic>
      <p:pic>
        <p:nvPicPr>
          <p:cNvPr id="626" name="Image 625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" y="1066602"/>
            <a:ext cx="225000" cy="450000"/>
          </a:xfrm>
          <a:prstGeom prst="rect">
            <a:avLst/>
          </a:prstGeom>
        </p:spPr>
      </p:pic>
      <p:pic>
        <p:nvPicPr>
          <p:cNvPr id="622" name="Image 621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15" y="2940928"/>
            <a:ext cx="225000" cy="450000"/>
          </a:xfrm>
          <a:prstGeom prst="rect">
            <a:avLst/>
          </a:prstGeom>
        </p:spPr>
      </p:pic>
      <p:pic>
        <p:nvPicPr>
          <p:cNvPr id="627" name="Image 6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5071" y="2633251"/>
            <a:ext cx="122338" cy="122338"/>
          </a:xfrm>
          <a:prstGeom prst="rect">
            <a:avLst/>
          </a:prstGeom>
        </p:spPr>
      </p:pic>
      <p:pic>
        <p:nvPicPr>
          <p:cNvPr id="628" name="Image 6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5410" y="2495613"/>
            <a:ext cx="122338" cy="122338"/>
          </a:xfrm>
          <a:prstGeom prst="rect">
            <a:avLst/>
          </a:prstGeom>
        </p:spPr>
      </p:pic>
      <p:pic>
        <p:nvPicPr>
          <p:cNvPr id="629" name="Image 6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3922" y="1084713"/>
            <a:ext cx="122338" cy="122338"/>
          </a:xfrm>
          <a:prstGeom prst="rect">
            <a:avLst/>
          </a:prstGeom>
        </p:spPr>
      </p:pic>
      <p:pic>
        <p:nvPicPr>
          <p:cNvPr id="630" name="Image 6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9011" y="1145881"/>
            <a:ext cx="122338" cy="122338"/>
          </a:xfrm>
          <a:prstGeom prst="rect">
            <a:avLst/>
          </a:prstGeom>
        </p:spPr>
      </p:pic>
      <p:pic>
        <p:nvPicPr>
          <p:cNvPr id="631" name="Image 6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3417" y="1291112"/>
            <a:ext cx="122338" cy="1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6" grpId="0"/>
      <p:bldP spid="68" grpId="0"/>
      <p:bldP spid="69" grpId="0"/>
      <p:bldP spid="70" grpId="0"/>
      <p:bldP spid="71" grpId="0"/>
      <p:bldP spid="72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98" grpId="0"/>
      <p:bldP spid="99" grpId="0" animBg="1"/>
      <p:bldP spid="100" grpId="0" animBg="1"/>
      <p:bldP spid="101" grpId="0"/>
      <p:bldP spid="97" grpId="0" animBg="1"/>
      <p:bldP spid="465" grpId="0" animBg="1"/>
      <p:bldP spid="6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065059" y="2614574"/>
            <a:ext cx="1671401" cy="646331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b="1" dirty="0">
                <a:solidFill>
                  <a:srgbClr val="05435B"/>
                </a:solidFill>
                <a:latin typeface="Calibri" panose="020F0502020204030204"/>
              </a:rPr>
              <a:t>Workers contamination</a:t>
            </a:r>
          </a:p>
        </p:txBody>
      </p:sp>
      <p:grpSp>
        <p:nvGrpSpPr>
          <p:cNvPr id="13" name="Group 156"/>
          <p:cNvGrpSpPr/>
          <p:nvPr/>
        </p:nvGrpSpPr>
        <p:grpSpPr>
          <a:xfrm>
            <a:off x="1209712" y="2908381"/>
            <a:ext cx="578959" cy="1377114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649183" y="3502611"/>
            <a:ext cx="465313" cy="1171727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2271053" y="2523744"/>
            <a:ext cx="1143716" cy="52725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2306111" y="3114500"/>
            <a:ext cx="1077054" cy="97063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6752" y="4172055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3468061" y="4496178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628561" y="4783113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293303" y="918266"/>
            <a:ext cx="4701686" cy="2585122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fr-FR" sz="140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Air in the room</a:t>
            </a:r>
          </a:p>
        </p:txBody>
      </p:sp>
      <p:sp>
        <p:nvSpPr>
          <p:cNvPr id="42" name="Larme 41"/>
          <p:cNvSpPr/>
          <p:nvPr/>
        </p:nvSpPr>
        <p:spPr>
          <a:xfrm rot="18899769">
            <a:off x="3494702" y="3998096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318963" y="191946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908911" y="2825262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581746" y="152636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469455" y="138123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724321" y="313624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874812" y="2199354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679982" y="219935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3214166" y="4244324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556161" y="4057139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340591" y="193682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745951" y="3161363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935715" y="285326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733069" y="275001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808316" y="166104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472610" y="1527118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438675" y="159672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868283" y="2190116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457695" y="313499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965581" y="224236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754698" y="2767376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888790" y="2215037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835120" y="1689050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160154" y="2351057"/>
            <a:ext cx="962833" cy="1924690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6117942" y="3218603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611867" y="3298029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147875" y="3922424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796698" y="4275464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559988" y="4435351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6050418" y="4248807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642494" y="3602248"/>
            <a:ext cx="21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72"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sedimentation of droplets on inert surfaces and food</a:t>
            </a:r>
          </a:p>
        </p:txBody>
      </p:sp>
      <p:sp>
        <p:nvSpPr>
          <p:cNvPr id="89" name="Ellipse 88"/>
          <p:cNvSpPr/>
          <p:nvPr/>
        </p:nvSpPr>
        <p:spPr>
          <a:xfrm>
            <a:off x="9176000" y="1118263"/>
            <a:ext cx="758492" cy="30506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fr-FR" sz="1200" dirty="0">
                <a:solidFill>
                  <a:srgbClr val="C00000"/>
                </a:solidFill>
                <a:latin typeface="Calibri" panose="020F0502020204030204"/>
              </a:rPr>
              <a:t>Air flow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605174" y="1314681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654186" y="792215"/>
            <a:ext cx="200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Ventilation system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619812" y="1475153"/>
            <a:ext cx="1822496" cy="438262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286167" y="1632311"/>
            <a:ext cx="1129467" cy="331619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US" sz="1200" dirty="0">
                <a:solidFill>
                  <a:srgbClr val="C00000"/>
                </a:solidFill>
                <a:latin typeface="Calibri" panose="020F0502020204030204"/>
              </a:rPr>
              <a:t>Air renewal</a:t>
            </a:r>
          </a:p>
        </p:txBody>
      </p:sp>
      <p:sp>
        <p:nvSpPr>
          <p:cNvPr id="96" name="Éclair 95"/>
          <p:cNvSpPr/>
          <p:nvPr/>
        </p:nvSpPr>
        <p:spPr>
          <a:xfrm>
            <a:off x="9047552" y="3414078"/>
            <a:ext cx="261951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865765" y="238548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4018125" y="253784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462358" y="23083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614719" y="246072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173546" y="21316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617780" y="19022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770140" y="20545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249407" y="24261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675699" y="229039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828059" y="244275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272292" y="22132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424653" y="236563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983480" y="20366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5059341" y="23310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139137" y="27947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291498" y="294714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735731" y="27176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888091" y="28700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446919" y="254099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522779" y="28354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5078639" y="25402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230999" y="269256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444339" y="267459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675621" y="25628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352011" y="29495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504372" y="31018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5063200" y="277283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139060" y="30672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248151" y="25282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882839" y="249360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461491" y="25102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7058085" y="24331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772570" y="286225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924930" y="30146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369164" y="278514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521524" y="29375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6080352" y="26084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156212" y="290290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712071" y="260768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864432" y="276004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7077772" y="27420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309054" y="263035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985444" y="301698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696632" y="28403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572552" y="18618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207240" y="18272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785892" y="184391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382486" y="17668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6096970" y="219594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249331" y="23483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693564" y="21188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845924" y="22711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404752" y="194215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480612" y="22365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7036472" y="19413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188832" y="209373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402172" y="207575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633454" y="196404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309844" y="23506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7021033" y="217399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485475" y="171161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5120163" y="16770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698815" y="16936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295409" y="161652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5009894" y="20456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162254" y="2198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606487" y="196854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758848" y="212090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317675" y="17918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393536" y="20863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949395" y="17910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6101755" y="19434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315096" y="19254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546377" y="181376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222768" y="22003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933956" y="202371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4120580" y="13656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755268" y="1331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333921" y="13476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930514" y="127053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644999" y="169967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797359" y="185203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241593" y="162256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393953" y="17749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952781" y="14458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4028641" y="174032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584500" y="14451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736861" y="15974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950201" y="15794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181483" y="146777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857873" y="18544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569061" y="167772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145945" y="2800912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467680" y="2308037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774260" y="206098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321795" y="179255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7044834" y="194926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197195" y="210162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486583" y="2245654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3313333" y="434757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3270480" y="4235687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>
            <a:off x="3095077" y="1376331"/>
            <a:ext cx="484923" cy="20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3095077" y="1350636"/>
            <a:ext cx="658616" cy="2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782919" y="4249787"/>
            <a:ext cx="183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Infectious workers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1527823" y="1014821"/>
            <a:ext cx="15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aerosolized droplets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(with/without infectious virions – 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Several size classes</a:t>
            </a: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543615" y="5813018"/>
            <a:ext cx="4038475" cy="338554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600" b="1" dirty="0">
                <a:solidFill>
                  <a:srgbClr val="05435B"/>
                </a:solidFill>
                <a:latin typeface="Calibri" panose="020F0502020204030204"/>
              </a:rPr>
              <a:t>Contamination of surfaces and meat cuts</a:t>
            </a:r>
          </a:p>
        </p:txBody>
      </p:sp>
      <p:grpSp>
        <p:nvGrpSpPr>
          <p:cNvPr id="218" name="Group 156"/>
          <p:cNvGrpSpPr/>
          <p:nvPr/>
        </p:nvGrpSpPr>
        <p:grpSpPr>
          <a:xfrm>
            <a:off x="377896" y="2550513"/>
            <a:ext cx="374519" cy="82869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700426" y="2867172"/>
            <a:ext cx="785701" cy="23427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1085237" y="2640665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804700" y="2886893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146695" y="269970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903867" y="2990146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861014" y="2878255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56955" y="2089956"/>
            <a:ext cx="1492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coughing,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sneezing,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talking…</a:t>
            </a:r>
          </a:p>
        </p:txBody>
      </p:sp>
      <p:sp>
        <p:nvSpPr>
          <p:cNvPr id="244" name="ZoneTexte 243"/>
          <p:cNvSpPr txBox="1"/>
          <p:nvPr/>
        </p:nvSpPr>
        <p:spPr>
          <a:xfrm>
            <a:off x="627026" y="2052892"/>
            <a:ext cx="125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droplets projections</a:t>
            </a: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05" y="4359554"/>
            <a:ext cx="762669" cy="326234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160103" y="4352540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332200" y="4427564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679226" y="3348802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652434" y="4619733"/>
            <a:ext cx="1783306" cy="66054"/>
          </a:xfrm>
          <a:prstGeom prst="curvedConnector4">
            <a:avLst>
              <a:gd name="adj1" fmla="val 35234"/>
              <a:gd name="adj2" fmla="val 445991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550279" y="5029518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transfers between</a:t>
            </a:r>
          </a:p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inert surfaces and food portions</a:t>
            </a:r>
          </a:p>
        </p:txBody>
      </p:sp>
      <p:cxnSp>
        <p:nvCxnSpPr>
          <p:cNvPr id="250" name="Connecteur en arc 249"/>
          <p:cNvCxnSpPr>
            <a:endCxn id="245" idx="1"/>
          </p:cNvCxnSpPr>
          <p:nvPr/>
        </p:nvCxnSpPr>
        <p:spPr>
          <a:xfrm flipV="1">
            <a:off x="4035617" y="4522671"/>
            <a:ext cx="3018789" cy="404936"/>
          </a:xfrm>
          <a:prstGeom prst="curvedConnector3">
            <a:avLst>
              <a:gd name="adj1" fmla="val 8351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74" y="4361725"/>
            <a:ext cx="762669" cy="326234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8094868" y="4429735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216992" y="4302388"/>
            <a:ext cx="1981416" cy="385571"/>
          </a:xfrm>
          <a:prstGeom prst="curvedConnector4">
            <a:avLst>
              <a:gd name="adj1" fmla="val 32407"/>
              <a:gd name="adj2" fmla="val 159273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3479169" y="3723445"/>
            <a:ext cx="163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3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11555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Transmission of SARS-CoV-2 between different agents</a:t>
            </a:r>
          </a:p>
        </p:txBody>
      </p:sp>
      <p:grpSp>
        <p:nvGrpSpPr>
          <p:cNvPr id="236" name="Group 156"/>
          <p:cNvGrpSpPr/>
          <p:nvPr/>
        </p:nvGrpSpPr>
        <p:grpSpPr>
          <a:xfrm>
            <a:off x="1765851" y="2918948"/>
            <a:ext cx="578959" cy="1377114"/>
            <a:chOff x="2031668" y="2529866"/>
            <a:chExt cx="322859" cy="767955"/>
          </a:xfrm>
        </p:grpSpPr>
        <p:grpSp>
          <p:nvGrpSpPr>
            <p:cNvPr id="25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5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77" y="2995789"/>
            <a:ext cx="301000" cy="165785"/>
          </a:xfrm>
          <a:prstGeom prst="rect">
            <a:avLst/>
          </a:prstGeom>
        </p:spPr>
      </p:pic>
      <p:sp>
        <p:nvSpPr>
          <p:cNvPr id="203" name="Flèche droite rayée 202"/>
          <p:cNvSpPr/>
          <p:nvPr/>
        </p:nvSpPr>
        <p:spPr>
          <a:xfrm>
            <a:off x="160838" y="5040958"/>
            <a:ext cx="2487254" cy="219819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16000">
                <a:schemeClr val="accent3">
                  <a:lumMod val="75000"/>
                </a:schemeClr>
              </a:gs>
              <a:gs pos="48000">
                <a:srgbClr val="FF0000"/>
              </a:gs>
              <a:gs pos="100000">
                <a:srgbClr val="00B050"/>
              </a:gs>
              <a:gs pos="8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06" name="ZoneTexte 205"/>
          <p:cNvSpPr txBox="1"/>
          <p:nvPr/>
        </p:nvSpPr>
        <p:spPr>
          <a:xfrm>
            <a:off x="113052" y="4670402"/>
            <a:ext cx="234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Duration (days)</a:t>
            </a:r>
          </a:p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between infection states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58068" y="5181230"/>
            <a:ext cx="53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newly</a:t>
            </a:r>
            <a:endParaRPr lang="fr-FR" sz="800" b="1" dirty="0">
              <a:solidFill>
                <a:srgbClr val="21A242"/>
              </a:solidFill>
            </a:endParaRPr>
          </a:p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infected</a:t>
            </a:r>
            <a:endParaRPr lang="fr-FR" sz="1050" b="1" dirty="0">
              <a:solidFill>
                <a:srgbClr val="21A242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593284" y="5198249"/>
            <a:ext cx="86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E92400"/>
                </a:solidFill>
              </a:rPr>
              <a:t>infectious</a:t>
            </a:r>
            <a:endParaRPr lang="fr-FR" sz="1000" b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symptomatic</a:t>
            </a:r>
            <a:endParaRPr lang="fr-FR" sz="900" i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asymptomatic</a:t>
            </a:r>
            <a:endParaRPr lang="fr-FR" sz="1100" i="1" dirty="0">
              <a:solidFill>
                <a:srgbClr val="E9240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2158461" y="5210318"/>
            <a:ext cx="86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25A141"/>
                </a:solidFill>
              </a:rPr>
              <a:t>recovered</a:t>
            </a:r>
            <a:endParaRPr lang="fr-FR" sz="1200" b="1" dirty="0">
              <a:solidFill>
                <a:srgbClr val="25A141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1553019" y="5183390"/>
            <a:ext cx="86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BE760E"/>
                </a:solidFill>
              </a:rPr>
              <a:t>non</a:t>
            </a:r>
          </a:p>
          <a:p>
            <a:pPr algn="ctr"/>
            <a:r>
              <a:rPr lang="fr-FR" sz="1000" b="1" dirty="0" err="1">
                <a:solidFill>
                  <a:srgbClr val="BE760E"/>
                </a:solidFill>
              </a:rPr>
              <a:t>infectious</a:t>
            </a:r>
            <a:endParaRPr lang="fr-FR" sz="1200" i="1" dirty="0">
              <a:solidFill>
                <a:srgbClr val="BE760E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1571744" y="2758635"/>
            <a:ext cx="550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err="1">
                <a:solidFill>
                  <a:schemeClr val="tx2"/>
                </a:solidFill>
              </a:rPr>
              <a:t>mask</a:t>
            </a:r>
            <a:r>
              <a:rPr lang="fr-FR" sz="1000" b="1" i="1" dirty="0">
                <a:solidFill>
                  <a:schemeClr val="tx2"/>
                </a:solidFill>
              </a:rPr>
              <a:t> ?</a:t>
            </a:r>
          </a:p>
        </p:txBody>
      </p:sp>
      <p:pic>
        <p:nvPicPr>
          <p:cNvPr id="211" name="Imag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85" y="1027308"/>
            <a:ext cx="1269822" cy="550879"/>
          </a:xfrm>
          <a:prstGeom prst="rect">
            <a:avLst/>
          </a:prstGeom>
        </p:spPr>
      </p:pic>
      <p:cxnSp>
        <p:nvCxnSpPr>
          <p:cNvPr id="268" name="Connecteur droit avec flèche 267"/>
          <p:cNvCxnSpPr/>
          <p:nvPr/>
        </p:nvCxnSpPr>
        <p:spPr>
          <a:xfrm flipH="1">
            <a:off x="8848861" y="1270796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0" name="ZoneTexte 269"/>
          <p:cNvSpPr txBox="1"/>
          <p:nvPr/>
        </p:nvSpPr>
        <p:spPr>
          <a:xfrm>
            <a:off x="8141436" y="3784698"/>
            <a:ext cx="163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inside the plant</a:t>
            </a:r>
          </a:p>
          <a:p>
            <a:pPr algn="ctr" defTabSz="914172">
              <a:defRPr/>
            </a:pPr>
            <a:r>
              <a:rPr lang="en-US" sz="1400" i="1" dirty="0">
                <a:solidFill>
                  <a:srgbClr val="05435B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271" name="Forme libre 270"/>
          <p:cNvSpPr/>
          <p:nvPr/>
        </p:nvSpPr>
        <p:spPr>
          <a:xfrm rot="5400000" flipV="1">
            <a:off x="10402929" y="2865813"/>
            <a:ext cx="729767" cy="116601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11077700" y="2481150"/>
            <a:ext cx="10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epidemic situation </a:t>
            </a: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prevalence</a:t>
            </a:r>
          </a:p>
        </p:txBody>
      </p:sp>
      <p:sp>
        <p:nvSpPr>
          <p:cNvPr id="273" name="Forme libre 272"/>
          <p:cNvSpPr/>
          <p:nvPr/>
        </p:nvSpPr>
        <p:spPr>
          <a:xfrm rot="5400000" flipH="1" flipV="1">
            <a:off x="10158498" y="3910958"/>
            <a:ext cx="982970" cy="94998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10375895" y="4897099"/>
            <a:ext cx="182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community activities</a:t>
            </a:r>
          </a:p>
          <a:p>
            <a:pPr algn="ctr" defTabSz="914172">
              <a:defRPr/>
            </a:pP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co-living, …</a:t>
            </a:r>
          </a:p>
        </p:txBody>
      </p:sp>
      <p:grpSp>
        <p:nvGrpSpPr>
          <p:cNvPr id="275" name="Group 156"/>
          <p:cNvGrpSpPr/>
          <p:nvPr/>
        </p:nvGrpSpPr>
        <p:grpSpPr>
          <a:xfrm>
            <a:off x="11406335" y="5435276"/>
            <a:ext cx="178114" cy="423663"/>
            <a:chOff x="2031668" y="2529866"/>
            <a:chExt cx="322859" cy="767955"/>
          </a:xfrm>
        </p:grpSpPr>
        <p:grpSp>
          <p:nvGrpSpPr>
            <p:cNvPr id="27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7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6" name="Group 156"/>
          <p:cNvGrpSpPr/>
          <p:nvPr/>
        </p:nvGrpSpPr>
        <p:grpSpPr>
          <a:xfrm>
            <a:off x="11182896" y="5392483"/>
            <a:ext cx="184460" cy="464498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87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0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8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156"/>
          <p:cNvGrpSpPr/>
          <p:nvPr/>
        </p:nvGrpSpPr>
        <p:grpSpPr>
          <a:xfrm>
            <a:off x="10905912" y="5471505"/>
            <a:ext cx="151013" cy="38027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98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301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99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08" name="Group 156"/>
          <p:cNvGrpSpPr/>
          <p:nvPr/>
        </p:nvGrpSpPr>
        <p:grpSpPr>
          <a:xfrm>
            <a:off x="11580903" y="5582729"/>
            <a:ext cx="167081" cy="397418"/>
            <a:chOff x="2031668" y="2529866"/>
            <a:chExt cx="322859" cy="767955"/>
          </a:xfrm>
        </p:grpSpPr>
        <p:grpSp>
          <p:nvGrpSpPr>
            <p:cNvPr id="30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31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1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12" name="Ellipse 211"/>
          <p:cNvSpPr/>
          <p:nvPr/>
        </p:nvSpPr>
        <p:spPr>
          <a:xfrm>
            <a:off x="10746126" y="5347313"/>
            <a:ext cx="1151684" cy="798412"/>
          </a:xfrm>
          <a:prstGeom prst="ellipse">
            <a:avLst/>
          </a:prstGeom>
          <a:noFill/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19" name="ZoneTexte 318"/>
          <p:cNvSpPr txBox="1"/>
          <p:nvPr/>
        </p:nvSpPr>
        <p:spPr>
          <a:xfrm>
            <a:off x="10746126" y="3511918"/>
            <a:ext cx="141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other 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sources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(“outside”)</a:t>
            </a:r>
          </a:p>
        </p:txBody>
      </p:sp>
      <p:sp>
        <p:nvSpPr>
          <p:cNvPr id="320" name="Forme libre 319"/>
          <p:cNvSpPr/>
          <p:nvPr/>
        </p:nvSpPr>
        <p:spPr>
          <a:xfrm rot="5400000">
            <a:off x="5681551" y="5002484"/>
            <a:ext cx="824638" cy="71330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1" name="Forme libre 320"/>
          <p:cNvSpPr/>
          <p:nvPr/>
        </p:nvSpPr>
        <p:spPr>
          <a:xfrm rot="5400000" flipV="1">
            <a:off x="6978363" y="4838484"/>
            <a:ext cx="814084" cy="1028868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3" name="Éclair 322"/>
          <p:cNvSpPr/>
          <p:nvPr/>
        </p:nvSpPr>
        <p:spPr>
          <a:xfrm flipH="1">
            <a:off x="10664287" y="3356732"/>
            <a:ext cx="234228" cy="365061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5" name="Éclair 324"/>
          <p:cNvSpPr/>
          <p:nvPr/>
        </p:nvSpPr>
        <p:spPr>
          <a:xfrm flipH="1">
            <a:off x="10509581" y="4006336"/>
            <a:ext cx="239827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6" name="ZoneTexte 325"/>
          <p:cNvSpPr txBox="1"/>
          <p:nvPr/>
        </p:nvSpPr>
        <p:spPr>
          <a:xfrm rot="1599479">
            <a:off x="7836429" y="3167327"/>
            <a:ext cx="126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inhaled doses ?</a:t>
            </a:r>
          </a:p>
        </p:txBody>
      </p:sp>
    </p:spTree>
    <p:extLst>
      <p:ext uri="{BB962C8B-B14F-4D97-AF65-F5344CB8AC3E}">
        <p14:creationId xmlns:p14="http://schemas.microsoft.com/office/powerpoint/2010/main" val="727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/>
      <p:bldP spid="89" grpId="0" animBg="1"/>
      <p:bldP spid="91" grpId="0"/>
      <p:bldP spid="92" grpId="0" animBg="1"/>
      <p:bldP spid="93" grpId="0" animBg="1"/>
      <p:bldP spid="96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28" grpId="0"/>
      <p:bldP spid="215" grpId="0"/>
      <p:bldP spid="216" grpId="0" animBg="1"/>
      <p:bldP spid="231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" grpId="0"/>
      <p:bldP spid="244" grpId="0"/>
      <p:bldP spid="246" grpId="0" animBg="1"/>
      <p:bldP spid="247" grpId="0" animBg="1"/>
      <p:bldP spid="249" grpId="0"/>
      <p:bldP spid="253" grpId="0" animBg="1"/>
      <p:bldP spid="234" grpId="0"/>
      <p:bldP spid="203" grpId="0" animBg="1"/>
      <p:bldP spid="206" grpId="0"/>
      <p:bldP spid="207" grpId="0"/>
      <p:bldP spid="265" grpId="0"/>
      <p:bldP spid="266" grpId="0"/>
      <p:bldP spid="267" grpId="0"/>
      <p:bldP spid="208" grpId="0"/>
      <p:bldP spid="270" grpId="0"/>
      <p:bldP spid="271" grpId="0" animBg="1"/>
      <p:bldP spid="272" grpId="0"/>
      <p:bldP spid="273" grpId="0" animBg="1"/>
      <p:bldP spid="274" grpId="0"/>
      <p:bldP spid="212" grpId="0" animBg="1"/>
      <p:bldP spid="319" grpId="0"/>
      <p:bldP spid="320" grpId="0" animBg="1"/>
      <p:bldP spid="321" grpId="0" animBg="1"/>
      <p:bldP spid="323" grpId="0" animBg="1"/>
      <p:bldP spid="325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898853" y="1860720"/>
            <a:ext cx="5363714" cy="5202951"/>
            <a:chOff x="3063310" y="-2178244"/>
            <a:chExt cx="5363714" cy="5202951"/>
          </a:xfrm>
        </p:grpSpPr>
        <p:grpSp>
          <p:nvGrpSpPr>
            <p:cNvPr id="526" name="Groupe 525"/>
            <p:cNvGrpSpPr/>
            <p:nvPr/>
          </p:nvGrpSpPr>
          <p:grpSpPr>
            <a:xfrm>
              <a:off x="3063310" y="-2178244"/>
              <a:ext cx="5363714" cy="5202951"/>
              <a:chOff x="2810237" y="637088"/>
              <a:chExt cx="5363714" cy="5202951"/>
            </a:xfrm>
            <a:scene3d>
              <a:camera prst="isometricOffAxis2Top"/>
              <a:lightRig rig="threePt" dir="t"/>
            </a:scene3d>
          </p:grpSpPr>
          <p:sp>
            <p:nvSpPr>
              <p:cNvPr id="527" name="Rectangle 526"/>
              <p:cNvSpPr/>
              <p:nvPr/>
            </p:nvSpPr>
            <p:spPr>
              <a:xfrm>
                <a:off x="5108973" y="2869878"/>
                <a:ext cx="766245" cy="74288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108973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587521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5108973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434272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587521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587521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434272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4272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108973" y="435564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641463" y="286987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108973" y="138410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3576483" y="286987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3576483" y="212699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576483" y="361276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4342728" y="435495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5875218" y="435495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6641462" y="212630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5875217" y="1382041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342727" y="138204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2810237" y="2869876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108972" y="5097154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664146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407706" y="2870567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5108971" y="637088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565730" y="1379973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641460" y="1379972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57648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6647920" y="360793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 156"/>
            <p:cNvGrpSpPr/>
            <p:nvPr/>
          </p:nvGrpSpPr>
          <p:grpSpPr>
            <a:xfrm>
              <a:off x="5617572" y="-123861"/>
              <a:ext cx="242829" cy="566116"/>
              <a:chOff x="2031668" y="2529866"/>
              <a:chExt cx="322859" cy="767955"/>
            </a:xfrm>
          </p:grpSpPr>
          <p:grpSp>
            <p:nvGrpSpPr>
              <p:cNvPr id="35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solidFill>
                <a:srgbClr val="FF0000"/>
              </a:solidFill>
            </p:grpSpPr>
            <p:sp>
              <p:nvSpPr>
                <p:cNvPr id="38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9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40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1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2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3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36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7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45" name="Group 156"/>
            <p:cNvGrpSpPr/>
            <p:nvPr/>
          </p:nvGrpSpPr>
          <p:grpSpPr>
            <a:xfrm>
              <a:off x="6685725" y="-198601"/>
              <a:ext cx="242829" cy="566116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46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49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0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1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2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3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4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5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47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8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56" name="Group 156"/>
            <p:cNvGrpSpPr/>
            <p:nvPr/>
          </p:nvGrpSpPr>
          <p:grpSpPr>
            <a:xfrm>
              <a:off x="7679659" y="204182"/>
              <a:ext cx="242829" cy="566116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57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60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2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3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4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5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6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58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487947" y="-1136488"/>
              <a:ext cx="576309" cy="547635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  <a:scene3d>
              <a:camera prst="orthographicFront">
                <a:rot lat="17820000" lon="3240000" rev="18360000"/>
              </a:camera>
              <a:lightRig rig="threePt" dir="t"/>
            </a:scene3d>
            <a:sp3d>
              <a:bevelB w="127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82917" y="-719860"/>
              <a:ext cx="576309" cy="547635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  <a:scene3d>
              <a:camera prst="orthographicFront">
                <a:rot lat="17820000" lon="3240000" rev="18360000"/>
              </a:camera>
              <a:lightRig rig="threePt" dir="t"/>
            </a:scene3d>
            <a:sp3d>
              <a:bevelB w="127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28668" y="-1101967"/>
              <a:ext cx="576309" cy="54763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  <a:scene3d>
              <a:camera prst="orthographicFront">
                <a:rot lat="17820000" lon="3240000" rev="18360000"/>
              </a:camera>
              <a:lightRig rig="threePt" dir="t"/>
            </a:scene3d>
            <a:sp3d>
              <a:bevelB w="127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Flèche courbée vers le bas 557"/>
            <p:cNvSpPr/>
            <p:nvPr/>
          </p:nvSpPr>
          <p:spPr>
            <a:xfrm rot="553673">
              <a:off x="5731178" y="-1101862"/>
              <a:ext cx="1207603" cy="676948"/>
            </a:xfrm>
            <a:prstGeom prst="curvedDownArrow">
              <a:avLst/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59" name="Flèche courbée vers le bas 558"/>
            <p:cNvSpPr/>
            <p:nvPr/>
          </p:nvSpPr>
          <p:spPr>
            <a:xfrm rot="351477">
              <a:off x="5775838" y="-1432981"/>
              <a:ext cx="2315284" cy="1025109"/>
            </a:xfrm>
            <a:prstGeom prst="curvedDownArrow">
              <a:avLst>
                <a:gd name="adj1" fmla="val 12292"/>
                <a:gd name="adj2" fmla="val 41471"/>
                <a:gd name="adj3" fmla="val 20637"/>
              </a:avLst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62" name="Flèche courbée vers le bas 561"/>
            <p:cNvSpPr/>
            <p:nvPr/>
          </p:nvSpPr>
          <p:spPr>
            <a:xfrm rot="20791446" flipH="1">
              <a:off x="4300370" y="-706521"/>
              <a:ext cx="1398038" cy="617630"/>
            </a:xfrm>
            <a:prstGeom prst="curvedDownArrow">
              <a:avLst>
                <a:gd name="adj1" fmla="val 12292"/>
                <a:gd name="adj2" fmla="val 80792"/>
                <a:gd name="adj3" fmla="val 20637"/>
              </a:avLst>
            </a:prstGeom>
            <a:solidFill>
              <a:srgbClr val="43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67" name="ZoneTexte 566"/>
          <p:cNvSpPr txBox="1"/>
          <p:nvPr/>
        </p:nvSpPr>
        <p:spPr>
          <a:xfrm>
            <a:off x="8089600" y="2065925"/>
            <a:ext cx="4023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8C0404"/>
                </a:solidFill>
              </a:rPr>
              <a:t>(ii</a:t>
            </a:r>
            <a:r>
              <a:rPr lang="en-US" sz="2000" b="1" smtClean="0">
                <a:solidFill>
                  <a:srgbClr val="8C0404"/>
                </a:solidFill>
              </a:rPr>
              <a:t>) distribution </a:t>
            </a:r>
            <a:r>
              <a:rPr lang="en-US" sz="2000" b="1" dirty="0" smtClean="0">
                <a:solidFill>
                  <a:srgbClr val="8C0404"/>
                </a:solidFill>
              </a:rPr>
              <a:t>of the droplets projected to nearby workers</a:t>
            </a:r>
            <a:endParaRPr lang="en-US" sz="2000" b="1" dirty="0">
              <a:solidFill>
                <a:srgbClr val="8C0404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541436" y="3051465"/>
            <a:ext cx="3832243" cy="3565951"/>
            <a:chOff x="433998" y="2851776"/>
            <a:chExt cx="4061096" cy="3778902"/>
          </a:xfrm>
        </p:grpSpPr>
        <p:grpSp>
          <p:nvGrpSpPr>
            <p:cNvPr id="282" name="Groupe 281"/>
            <p:cNvGrpSpPr/>
            <p:nvPr/>
          </p:nvGrpSpPr>
          <p:grpSpPr>
            <a:xfrm>
              <a:off x="433998" y="2851776"/>
              <a:ext cx="4061096" cy="3778902"/>
              <a:chOff x="2810237" y="637088"/>
              <a:chExt cx="5591487" cy="5202951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108973" y="2869878"/>
                <a:ext cx="766245" cy="74288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5108973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87521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108973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434272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87521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87521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434272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434272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108973" y="435564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41463" y="286987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108973" y="138410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3576483" y="286987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576483" y="212699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576483" y="361276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342728" y="435495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875218" y="435495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641463" y="361138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41462" y="212630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875217" y="1382041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2727" y="138204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2810237" y="2869876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5108972" y="5097154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664146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407706" y="2870567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5108971" y="637088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565730" y="1379973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6641460" y="1379972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57648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grpSp>
            <p:nvGrpSpPr>
              <p:cNvPr id="334" name="Group 156"/>
              <p:cNvGrpSpPr/>
              <p:nvPr/>
            </p:nvGrpSpPr>
            <p:grpSpPr>
              <a:xfrm>
                <a:off x="5349144" y="2460831"/>
                <a:ext cx="322859" cy="767955"/>
                <a:chOff x="2031668" y="2529866"/>
                <a:chExt cx="322859" cy="767955"/>
              </a:xfrm>
            </p:grpSpPr>
            <p:grpSp>
              <p:nvGrpSpPr>
                <p:cNvPr id="365" name="Group 157"/>
                <p:cNvGrpSpPr>
                  <a:grpSpLocks noChangeAspect="1"/>
                </p:cNvGrpSpPr>
                <p:nvPr/>
              </p:nvGrpSpPr>
              <p:grpSpPr>
                <a:xfrm>
                  <a:off x="2035856" y="2529866"/>
                  <a:ext cx="318671" cy="767955"/>
                  <a:chOff x="2062162" y="990600"/>
                  <a:chExt cx="1100138" cy="2651188"/>
                </a:xfrm>
                <a:solidFill>
                  <a:srgbClr val="FF0000"/>
                </a:solidFill>
              </p:grpSpPr>
              <p:sp>
                <p:nvSpPr>
                  <p:cNvPr id="368" name="Oval 160"/>
                  <p:cNvSpPr/>
                  <p:nvPr/>
                </p:nvSpPr>
                <p:spPr>
                  <a:xfrm>
                    <a:off x="2362200" y="99060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69" name="Rounded Rectangle 161"/>
                  <p:cNvSpPr/>
                  <p:nvPr/>
                </p:nvSpPr>
                <p:spPr>
                  <a:xfrm>
                    <a:off x="2288626" y="1524000"/>
                    <a:ext cx="629752" cy="1066800"/>
                  </a:xfrm>
                  <a:prstGeom prst="roundRect">
                    <a:avLst>
                      <a:gd name="adj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 dirty="0"/>
                  </a:p>
                </p:txBody>
              </p:sp>
              <p:sp>
                <p:nvSpPr>
                  <p:cNvPr id="370" name="Rounded Rectangle 162"/>
                  <p:cNvSpPr/>
                  <p:nvPr/>
                </p:nvSpPr>
                <p:spPr>
                  <a:xfrm>
                    <a:off x="2062344" y="1590676"/>
                    <a:ext cx="165833" cy="10896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1" name="Rounded Rectangle 163"/>
                  <p:cNvSpPr/>
                  <p:nvPr/>
                </p:nvSpPr>
                <p:spPr>
                  <a:xfrm>
                    <a:off x="2978943" y="1594324"/>
                    <a:ext cx="182416" cy="10896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2" name="Rounded Rectangle 164"/>
                  <p:cNvSpPr/>
                  <p:nvPr/>
                </p:nvSpPr>
                <p:spPr>
                  <a:xfrm>
                    <a:off x="2685460" y="2443162"/>
                    <a:ext cx="233774" cy="119862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3" name="Rounded Rectangle 165"/>
                  <p:cNvSpPr/>
                  <p:nvPr/>
                </p:nvSpPr>
                <p:spPr>
                  <a:xfrm>
                    <a:off x="2285145" y="2443162"/>
                    <a:ext cx="233774" cy="119862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4" name="Rounded Rectangle 13"/>
                  <p:cNvSpPr/>
                  <p:nvPr/>
                </p:nvSpPr>
                <p:spPr>
                  <a:xfrm rot="16200000">
                    <a:off x="2527624" y="1047950"/>
                    <a:ext cx="169213" cy="1100138"/>
                  </a:xfrm>
                  <a:custGeom>
                    <a:avLst/>
                    <a:gdLst>
                      <a:gd name="connsiteX0" fmla="*/ 0 w 372265"/>
                      <a:gd name="connsiteY0" fmla="*/ 186133 h 1032310"/>
                      <a:gd name="connsiteX1" fmla="*/ 186133 w 372265"/>
                      <a:gd name="connsiteY1" fmla="*/ 0 h 1032310"/>
                      <a:gd name="connsiteX2" fmla="*/ 186133 w 372265"/>
                      <a:gd name="connsiteY2" fmla="*/ 0 h 1032310"/>
                      <a:gd name="connsiteX3" fmla="*/ 372266 w 372265"/>
                      <a:gd name="connsiteY3" fmla="*/ 186133 h 1032310"/>
                      <a:gd name="connsiteX4" fmla="*/ 372265 w 372265"/>
                      <a:gd name="connsiteY4" fmla="*/ 846178 h 1032310"/>
                      <a:gd name="connsiteX5" fmla="*/ 186132 w 372265"/>
                      <a:gd name="connsiteY5" fmla="*/ 1032311 h 1032310"/>
                      <a:gd name="connsiteX6" fmla="*/ 186133 w 372265"/>
                      <a:gd name="connsiteY6" fmla="*/ 1032310 h 1032310"/>
                      <a:gd name="connsiteX7" fmla="*/ 0 w 372265"/>
                      <a:gd name="connsiteY7" fmla="*/ 846177 h 1032310"/>
                      <a:gd name="connsiteX8" fmla="*/ 0 w 372265"/>
                      <a:gd name="connsiteY8" fmla="*/ 186133 h 1032310"/>
                      <a:gd name="connsiteX0" fmla="*/ 183356 w 372266"/>
                      <a:gd name="connsiteY0" fmla="*/ 214711 h 1032311"/>
                      <a:gd name="connsiteX1" fmla="*/ 186133 w 372266"/>
                      <a:gd name="connsiteY1" fmla="*/ 0 h 1032311"/>
                      <a:gd name="connsiteX2" fmla="*/ 186133 w 372266"/>
                      <a:gd name="connsiteY2" fmla="*/ 0 h 1032311"/>
                      <a:gd name="connsiteX3" fmla="*/ 372266 w 372266"/>
                      <a:gd name="connsiteY3" fmla="*/ 186133 h 1032311"/>
                      <a:gd name="connsiteX4" fmla="*/ 372265 w 372266"/>
                      <a:gd name="connsiteY4" fmla="*/ 846178 h 1032311"/>
                      <a:gd name="connsiteX5" fmla="*/ 186132 w 372266"/>
                      <a:gd name="connsiteY5" fmla="*/ 1032311 h 1032311"/>
                      <a:gd name="connsiteX6" fmla="*/ 186133 w 372266"/>
                      <a:gd name="connsiteY6" fmla="*/ 1032310 h 1032311"/>
                      <a:gd name="connsiteX7" fmla="*/ 0 w 372266"/>
                      <a:gd name="connsiteY7" fmla="*/ 846177 h 1032311"/>
                      <a:gd name="connsiteX8" fmla="*/ 183356 w 372266"/>
                      <a:gd name="connsiteY8" fmla="*/ 214711 h 1032311"/>
                      <a:gd name="connsiteX0" fmla="*/ 202406 w 372266"/>
                      <a:gd name="connsiteY0" fmla="*/ 214714 h 1032311"/>
                      <a:gd name="connsiteX1" fmla="*/ 186133 w 372266"/>
                      <a:gd name="connsiteY1" fmla="*/ 0 h 1032311"/>
                      <a:gd name="connsiteX2" fmla="*/ 186133 w 372266"/>
                      <a:gd name="connsiteY2" fmla="*/ 0 h 1032311"/>
                      <a:gd name="connsiteX3" fmla="*/ 372266 w 372266"/>
                      <a:gd name="connsiteY3" fmla="*/ 186133 h 1032311"/>
                      <a:gd name="connsiteX4" fmla="*/ 372265 w 372266"/>
                      <a:gd name="connsiteY4" fmla="*/ 846178 h 1032311"/>
                      <a:gd name="connsiteX5" fmla="*/ 186132 w 372266"/>
                      <a:gd name="connsiteY5" fmla="*/ 1032311 h 1032311"/>
                      <a:gd name="connsiteX6" fmla="*/ 186133 w 372266"/>
                      <a:gd name="connsiteY6" fmla="*/ 1032310 h 1032311"/>
                      <a:gd name="connsiteX7" fmla="*/ 0 w 372266"/>
                      <a:gd name="connsiteY7" fmla="*/ 846177 h 1032311"/>
                      <a:gd name="connsiteX8" fmla="*/ 202406 w 372266"/>
                      <a:gd name="connsiteY8" fmla="*/ 214714 h 1032311"/>
                      <a:gd name="connsiteX0" fmla="*/ 58093 w 227953"/>
                      <a:gd name="connsiteY0" fmla="*/ 214714 h 1032311"/>
                      <a:gd name="connsiteX1" fmla="*/ 41820 w 227953"/>
                      <a:gd name="connsiteY1" fmla="*/ 0 h 1032311"/>
                      <a:gd name="connsiteX2" fmla="*/ 41820 w 227953"/>
                      <a:gd name="connsiteY2" fmla="*/ 0 h 1032311"/>
                      <a:gd name="connsiteX3" fmla="*/ 227953 w 227953"/>
                      <a:gd name="connsiteY3" fmla="*/ 186133 h 1032311"/>
                      <a:gd name="connsiteX4" fmla="*/ 227952 w 227953"/>
                      <a:gd name="connsiteY4" fmla="*/ 846178 h 1032311"/>
                      <a:gd name="connsiteX5" fmla="*/ 41819 w 227953"/>
                      <a:gd name="connsiteY5" fmla="*/ 1032311 h 1032311"/>
                      <a:gd name="connsiteX6" fmla="*/ 41820 w 227953"/>
                      <a:gd name="connsiteY6" fmla="*/ 1032310 h 1032311"/>
                      <a:gd name="connsiteX7" fmla="*/ 74762 w 227953"/>
                      <a:gd name="connsiteY7" fmla="*/ 739024 h 1032311"/>
                      <a:gd name="connsiteX8" fmla="*/ 58093 w 227953"/>
                      <a:gd name="connsiteY8" fmla="*/ 214714 h 1032311"/>
                      <a:gd name="connsiteX0" fmla="*/ 54747 w 224607"/>
                      <a:gd name="connsiteY0" fmla="*/ 214714 h 1032311"/>
                      <a:gd name="connsiteX1" fmla="*/ 38474 w 224607"/>
                      <a:gd name="connsiteY1" fmla="*/ 0 h 1032311"/>
                      <a:gd name="connsiteX2" fmla="*/ 38474 w 224607"/>
                      <a:gd name="connsiteY2" fmla="*/ 0 h 1032311"/>
                      <a:gd name="connsiteX3" fmla="*/ 224607 w 224607"/>
                      <a:gd name="connsiteY3" fmla="*/ 186133 h 1032311"/>
                      <a:gd name="connsiteX4" fmla="*/ 224606 w 224607"/>
                      <a:gd name="connsiteY4" fmla="*/ 846178 h 1032311"/>
                      <a:gd name="connsiteX5" fmla="*/ 38473 w 224607"/>
                      <a:gd name="connsiteY5" fmla="*/ 1032311 h 1032311"/>
                      <a:gd name="connsiteX6" fmla="*/ 38474 w 224607"/>
                      <a:gd name="connsiteY6" fmla="*/ 1032310 h 1032311"/>
                      <a:gd name="connsiteX7" fmla="*/ 71416 w 224607"/>
                      <a:gd name="connsiteY7" fmla="*/ 739024 h 1032311"/>
                      <a:gd name="connsiteX8" fmla="*/ 54747 w 224607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32943 w 186134"/>
                      <a:gd name="connsiteY7" fmla="*/ 739024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32943 w 186134"/>
                      <a:gd name="connsiteY7" fmla="*/ 739024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32943 w 186134"/>
                      <a:gd name="connsiteY7" fmla="*/ 739024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22468 w 186134"/>
                      <a:gd name="connsiteY7" fmla="*/ 736047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22468 w 186134"/>
                      <a:gd name="connsiteY7" fmla="*/ 736047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17232 w 186134"/>
                      <a:gd name="connsiteY7" fmla="*/ 847771 h 1032311"/>
                      <a:gd name="connsiteX8" fmla="*/ 16274 w 186134"/>
                      <a:gd name="connsiteY8" fmla="*/ 214714 h 103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6134" h="1032311">
                        <a:moveTo>
                          <a:pt x="16274" y="214714"/>
                        </a:moveTo>
                        <a:cubicBezTo>
                          <a:pt x="16274" y="111916"/>
                          <a:pt x="13884" y="145256"/>
                          <a:pt x="1" y="0"/>
                        </a:cubicBezTo>
                        <a:lnTo>
                          <a:pt x="1" y="0"/>
                        </a:lnTo>
                        <a:cubicBezTo>
                          <a:pt x="102799" y="0"/>
                          <a:pt x="186134" y="83335"/>
                          <a:pt x="186134" y="186133"/>
                        </a:cubicBezTo>
                        <a:cubicBezTo>
                          <a:pt x="186134" y="406148"/>
                          <a:pt x="186133" y="626163"/>
                          <a:pt x="186133" y="846178"/>
                        </a:cubicBezTo>
                        <a:cubicBezTo>
                          <a:pt x="186133" y="948976"/>
                          <a:pt x="102798" y="1032311"/>
                          <a:pt x="0" y="1032311"/>
                        </a:cubicBezTo>
                        <a:lnTo>
                          <a:pt x="1" y="1032310"/>
                        </a:lnTo>
                        <a:cubicBezTo>
                          <a:pt x="37700" y="875151"/>
                          <a:pt x="6757" y="1013135"/>
                          <a:pt x="17232" y="847771"/>
                        </a:cubicBezTo>
                        <a:cubicBezTo>
                          <a:pt x="17232" y="627756"/>
                          <a:pt x="16274" y="434729"/>
                          <a:pt x="16274" y="2147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</p:grpSp>
            <p:sp>
              <p:nvSpPr>
                <p:cNvPr id="366" name="Rounded Rectangle 158"/>
                <p:cNvSpPr>
                  <a:spLocks noChangeAspect="1"/>
                </p:cNvSpPr>
                <p:nvPr/>
              </p:nvSpPr>
              <p:spPr>
                <a:xfrm>
                  <a:off x="2031668" y="2933310"/>
                  <a:ext cx="48035" cy="831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67" name="Rounded Rectangle 159"/>
                <p:cNvSpPr>
                  <a:spLocks noChangeAspect="1"/>
                </p:cNvSpPr>
                <p:nvPr/>
              </p:nvSpPr>
              <p:spPr>
                <a:xfrm>
                  <a:off x="2304590" y="2941075"/>
                  <a:ext cx="48035" cy="831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335" name="ZoneTexte 334"/>
              <p:cNvSpPr txBox="1"/>
              <p:nvPr/>
            </p:nvSpPr>
            <p:spPr>
              <a:xfrm>
                <a:off x="5927132" y="2335239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36" name="ZoneTexte 335"/>
              <p:cNvSpPr txBox="1"/>
              <p:nvPr/>
            </p:nvSpPr>
            <p:spPr>
              <a:xfrm>
                <a:off x="5173395" y="2153858"/>
                <a:ext cx="84387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ZoneTexte 336"/>
              <p:cNvSpPr txBox="1"/>
              <p:nvPr/>
            </p:nvSpPr>
            <p:spPr>
              <a:xfrm>
                <a:off x="5163174" y="3198992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0.2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8" name="ZoneTexte 337"/>
              <p:cNvSpPr txBox="1"/>
              <p:nvPr/>
            </p:nvSpPr>
            <p:spPr>
              <a:xfrm>
                <a:off x="6771948" y="2333529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9" name="ZoneTexte 338"/>
              <p:cNvSpPr txBox="1"/>
              <p:nvPr/>
            </p:nvSpPr>
            <p:spPr>
              <a:xfrm>
                <a:off x="6770237" y="3020183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0" name="ZoneTexte 339"/>
              <p:cNvSpPr txBox="1"/>
              <p:nvPr/>
            </p:nvSpPr>
            <p:spPr>
              <a:xfrm>
                <a:off x="6778799" y="3747934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1" name="ZoneTexte 340"/>
              <p:cNvSpPr txBox="1"/>
              <p:nvPr/>
            </p:nvSpPr>
            <p:spPr>
              <a:xfrm>
                <a:off x="3637609" y="2356298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ZoneTexte 341"/>
              <p:cNvSpPr txBox="1"/>
              <p:nvPr/>
            </p:nvSpPr>
            <p:spPr>
              <a:xfrm>
                <a:off x="3635897" y="3042951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3" name="ZoneTexte 342"/>
              <p:cNvSpPr txBox="1"/>
              <p:nvPr/>
            </p:nvSpPr>
            <p:spPr>
              <a:xfrm>
                <a:off x="3644460" y="3770703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4" name="ZoneTexte 343"/>
              <p:cNvSpPr txBox="1"/>
              <p:nvPr/>
            </p:nvSpPr>
            <p:spPr>
              <a:xfrm>
                <a:off x="5909631" y="4585076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5116086" y="4551088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4505958" y="4550862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948368" y="1582943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ZoneTexte 347"/>
              <p:cNvSpPr txBox="1"/>
              <p:nvPr/>
            </p:nvSpPr>
            <p:spPr>
              <a:xfrm>
                <a:off x="5154827" y="1548951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4544696" y="1548725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3635944" y="1545376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2862817" y="3053208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529038" y="4409715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76031" y="5270574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6599649" y="4561364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7473457" y="3018780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578286" y="1374565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5172921" y="807951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8" name="Ellipse 357"/>
              <p:cNvSpPr/>
              <p:nvPr/>
            </p:nvSpPr>
            <p:spPr>
              <a:xfrm>
                <a:off x="3115364" y="794626"/>
                <a:ext cx="4867790" cy="486779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5894772" y="3010601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5909631" y="3694637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5154827" y="3719087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4422992" y="3771072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4414161" y="3033755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0,05</a:t>
                </a: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4457262" y="2313081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</p:grpSp>
        <p:sp>
          <p:nvSpPr>
            <p:cNvPr id="375" name="Flèche courbée vers le bas 374"/>
            <p:cNvSpPr/>
            <p:nvPr/>
          </p:nvSpPr>
          <p:spPr>
            <a:xfrm flipH="1">
              <a:off x="1025856" y="3446436"/>
              <a:ext cx="1373188" cy="737827"/>
            </a:xfrm>
            <a:prstGeom prst="curvedDownArrow">
              <a:avLst>
                <a:gd name="adj1" fmla="val 12292"/>
                <a:gd name="adj2" fmla="val 46326"/>
                <a:gd name="adj3" fmla="val 20637"/>
              </a:avLst>
            </a:prstGeom>
            <a:solidFill>
              <a:srgbClr val="43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931209" y="2885755"/>
            <a:ext cx="3744828" cy="3660301"/>
            <a:chOff x="7687890" y="2807930"/>
            <a:chExt cx="4071229" cy="3979335"/>
          </a:xfrm>
        </p:grpSpPr>
        <p:sp>
          <p:nvSpPr>
            <p:cNvPr id="376" name="Rectangle 375"/>
            <p:cNvSpPr/>
            <p:nvPr/>
          </p:nvSpPr>
          <p:spPr>
            <a:xfrm>
              <a:off x="9366546" y="6221174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366547" y="4523951"/>
              <a:ext cx="559552" cy="5660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9366547" y="5090042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9926099" y="452395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366547" y="395786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806995" y="452395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9926099" y="5090042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926099" y="395786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06995" y="395786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8806995" y="5090042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366547" y="5656133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485651" y="4523951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9366547" y="3391769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8247443" y="4523950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247443" y="3957861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247443" y="5090040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8806995" y="5655609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9926099" y="5655607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85651" y="5088991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485651" y="3957334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9926098" y="3390193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8806994" y="3390193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687890" y="4523949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485651" y="5654032"/>
              <a:ext cx="559552" cy="566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1045202" y="4524476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9366546" y="2822526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239590" y="3388617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0485649" y="3388616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8247443" y="5642859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grpSp>
          <p:nvGrpSpPr>
            <p:cNvPr id="405" name="Group 156"/>
            <p:cNvGrpSpPr/>
            <p:nvPr/>
          </p:nvGrpSpPr>
          <p:grpSpPr>
            <a:xfrm>
              <a:off x="9541933" y="4212250"/>
              <a:ext cx="235769" cy="585195"/>
              <a:chOff x="2031668" y="2529866"/>
              <a:chExt cx="322859" cy="767955"/>
            </a:xfrm>
          </p:grpSpPr>
          <p:grpSp>
            <p:nvGrpSpPr>
              <p:cNvPr id="406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solidFill>
                <a:srgbClr val="FF0000"/>
              </a:solidFill>
            </p:grpSpPr>
            <p:sp>
              <p:nvSpPr>
                <p:cNvPr id="409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0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411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2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3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4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5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407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08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416" name="ZoneTexte 415"/>
            <p:cNvSpPr txBox="1"/>
            <p:nvPr/>
          </p:nvSpPr>
          <p:spPr>
            <a:xfrm>
              <a:off x="9930470" y="4319334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17" name="ZoneTexte 416"/>
            <p:cNvSpPr txBox="1"/>
            <p:nvPr/>
          </p:nvSpPr>
          <p:spPr>
            <a:xfrm>
              <a:off x="9962759" y="4631962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18" name="ZoneTexte 417"/>
            <p:cNvSpPr txBox="1"/>
            <p:nvPr/>
          </p:nvSpPr>
          <p:spPr>
            <a:xfrm>
              <a:off x="9969012" y="5233498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19" name="ZoneTexte 418"/>
            <p:cNvSpPr txBox="1"/>
            <p:nvPr/>
          </p:nvSpPr>
          <p:spPr>
            <a:xfrm>
              <a:off x="9390051" y="5240023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0" name="ZoneTexte 419"/>
            <p:cNvSpPr txBox="1"/>
            <p:nvPr/>
          </p:nvSpPr>
          <p:spPr>
            <a:xfrm>
              <a:off x="8808090" y="4133380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1" name="ZoneTexte 420"/>
            <p:cNvSpPr txBox="1"/>
            <p:nvPr/>
          </p:nvSpPr>
          <p:spPr>
            <a:xfrm>
              <a:off x="8806839" y="4648796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2" name="ZoneTexte 421"/>
            <p:cNvSpPr txBox="1"/>
            <p:nvPr/>
          </p:nvSpPr>
          <p:spPr>
            <a:xfrm>
              <a:off x="8814322" y="5086693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3" name="ZoneTexte 422"/>
            <p:cNvSpPr txBox="1"/>
            <p:nvPr/>
          </p:nvSpPr>
          <p:spPr>
            <a:xfrm>
              <a:off x="9413593" y="3978332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4" name="ZoneTexte 423"/>
            <p:cNvSpPr txBox="1"/>
            <p:nvPr/>
          </p:nvSpPr>
          <p:spPr>
            <a:xfrm>
              <a:off x="9406127" y="4774742"/>
              <a:ext cx="5092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5" name="ZoneTexte 424"/>
            <p:cNvSpPr txBox="1"/>
            <p:nvPr/>
          </p:nvSpPr>
          <p:spPr>
            <a:xfrm>
              <a:off x="10460087" y="4115242"/>
              <a:ext cx="63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6" name="ZoneTexte 425"/>
            <p:cNvSpPr txBox="1"/>
            <p:nvPr/>
          </p:nvSpPr>
          <p:spPr>
            <a:xfrm>
              <a:off x="10554224" y="4638485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7" name="ZoneTexte 426"/>
            <p:cNvSpPr txBox="1"/>
            <p:nvPr/>
          </p:nvSpPr>
          <p:spPr>
            <a:xfrm>
              <a:off x="9388288" y="3517383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8" name="ZoneTexte 427"/>
            <p:cNvSpPr txBox="1"/>
            <p:nvPr/>
          </p:nvSpPr>
          <p:spPr>
            <a:xfrm>
              <a:off x="8290864" y="3514656"/>
              <a:ext cx="6778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	</a:t>
              </a:r>
              <a:endParaRPr lang="fr-FR" sz="1100" dirty="0"/>
            </a:p>
          </p:txBody>
        </p:sp>
        <p:sp>
          <p:nvSpPr>
            <p:cNvPr id="429" name="ZoneTexte 428"/>
            <p:cNvSpPr txBox="1"/>
            <p:nvPr/>
          </p:nvSpPr>
          <p:spPr>
            <a:xfrm>
              <a:off x="7726286" y="4663651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0" name="ZoneTexte 429"/>
            <p:cNvSpPr txBox="1"/>
            <p:nvPr/>
          </p:nvSpPr>
          <p:spPr>
            <a:xfrm>
              <a:off x="8191470" y="5700152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1" name="ZoneTexte 430"/>
            <p:cNvSpPr txBox="1"/>
            <p:nvPr/>
          </p:nvSpPr>
          <p:spPr>
            <a:xfrm>
              <a:off x="9406127" y="6312704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2" name="ZoneTexte 431"/>
            <p:cNvSpPr txBox="1"/>
            <p:nvPr/>
          </p:nvSpPr>
          <p:spPr>
            <a:xfrm>
              <a:off x="10455115" y="5812893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3" name="ZoneTexte 432"/>
            <p:cNvSpPr txBox="1"/>
            <p:nvPr/>
          </p:nvSpPr>
          <p:spPr>
            <a:xfrm>
              <a:off x="11081252" y="4779037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4" name="ZoneTexte 433"/>
            <p:cNvSpPr txBox="1"/>
            <p:nvPr/>
          </p:nvSpPr>
          <p:spPr>
            <a:xfrm>
              <a:off x="9413244" y="2952727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5" name="ZoneTexte 434"/>
            <p:cNvSpPr txBox="1"/>
            <p:nvPr/>
          </p:nvSpPr>
          <p:spPr>
            <a:xfrm>
              <a:off x="9944617" y="3540572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6" name="ZoneTexte 435"/>
            <p:cNvSpPr txBox="1"/>
            <p:nvPr/>
          </p:nvSpPr>
          <p:spPr>
            <a:xfrm>
              <a:off x="8871144" y="3517195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7" name="ZoneTexte 436"/>
            <p:cNvSpPr txBox="1"/>
            <p:nvPr/>
          </p:nvSpPr>
          <p:spPr>
            <a:xfrm>
              <a:off x="8282670" y="4098447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8" name="ZoneTexte 437"/>
            <p:cNvSpPr txBox="1"/>
            <p:nvPr/>
          </p:nvSpPr>
          <p:spPr>
            <a:xfrm>
              <a:off x="8235206" y="4703197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9" name="ZoneTexte 438"/>
            <p:cNvSpPr txBox="1"/>
            <p:nvPr/>
          </p:nvSpPr>
          <p:spPr>
            <a:xfrm>
              <a:off x="8212617" y="5245014"/>
              <a:ext cx="741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0" name="ZoneTexte 439"/>
            <p:cNvSpPr txBox="1"/>
            <p:nvPr/>
          </p:nvSpPr>
          <p:spPr>
            <a:xfrm>
              <a:off x="8812858" y="5875816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1" name="ZoneTexte 440"/>
            <p:cNvSpPr txBox="1"/>
            <p:nvPr/>
          </p:nvSpPr>
          <p:spPr>
            <a:xfrm>
              <a:off x="9355866" y="5757476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2" name="ZoneTexte 441"/>
            <p:cNvSpPr txBox="1"/>
            <p:nvPr/>
          </p:nvSpPr>
          <p:spPr>
            <a:xfrm>
              <a:off x="9944617" y="5739331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3" name="ZoneTexte 442"/>
            <p:cNvSpPr txBox="1"/>
            <p:nvPr/>
          </p:nvSpPr>
          <p:spPr>
            <a:xfrm>
              <a:off x="10509063" y="5209264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4" name="ZoneTexte 443"/>
            <p:cNvSpPr txBox="1"/>
            <p:nvPr/>
          </p:nvSpPr>
          <p:spPr>
            <a:xfrm>
              <a:off x="10480816" y="3543200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7856667" y="2912040"/>
              <a:ext cx="3679488" cy="38395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grpSp>
          <p:nvGrpSpPr>
            <p:cNvPr id="446" name="Group 156"/>
            <p:cNvGrpSpPr/>
            <p:nvPr/>
          </p:nvGrpSpPr>
          <p:grpSpPr>
            <a:xfrm>
              <a:off x="10121236" y="3733474"/>
              <a:ext cx="259637" cy="595602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447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493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22" name="Rounded Rectangle 161"/>
                <p:cNvSpPr/>
                <p:nvPr/>
              </p:nvSpPr>
              <p:spPr>
                <a:xfrm>
                  <a:off x="2288626" y="1524002"/>
                  <a:ext cx="629752" cy="1066801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523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24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25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56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57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448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49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grpSp>
          <p:nvGrpSpPr>
            <p:cNvPr id="560" name="Group 156"/>
            <p:cNvGrpSpPr/>
            <p:nvPr/>
          </p:nvGrpSpPr>
          <p:grpSpPr>
            <a:xfrm>
              <a:off x="11249598" y="4168744"/>
              <a:ext cx="259637" cy="595602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561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570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1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572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3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4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5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6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568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69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577" name="Flèche courbée vers le bas 576"/>
            <p:cNvSpPr/>
            <p:nvPr/>
          </p:nvSpPr>
          <p:spPr>
            <a:xfrm>
              <a:off x="9628907" y="3290654"/>
              <a:ext cx="836061" cy="468871"/>
            </a:xfrm>
            <a:prstGeom prst="curvedDownArrow">
              <a:avLst>
                <a:gd name="adj1" fmla="val 32447"/>
                <a:gd name="adj2" fmla="val 60914"/>
                <a:gd name="adj3" fmla="val 26993"/>
              </a:avLst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>
                <a:solidFill>
                  <a:schemeClr val="tx1"/>
                </a:solidFill>
              </a:endParaRPr>
            </a:p>
          </p:txBody>
        </p:sp>
        <p:sp>
          <p:nvSpPr>
            <p:cNvPr id="578" name="Flèche courbée vers le bas 577"/>
            <p:cNvSpPr/>
            <p:nvPr/>
          </p:nvSpPr>
          <p:spPr>
            <a:xfrm rot="21318862">
              <a:off x="9545610" y="2807930"/>
              <a:ext cx="1990234" cy="1344400"/>
            </a:xfrm>
            <a:prstGeom prst="curvedDownArrow">
              <a:avLst>
                <a:gd name="adj1" fmla="val 10164"/>
                <a:gd name="adj2" fmla="val 29454"/>
                <a:gd name="adj3" fmla="val 14503"/>
              </a:avLst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>
                <a:solidFill>
                  <a:schemeClr val="tx1"/>
                </a:solidFill>
              </a:endParaRPr>
            </a:p>
          </p:txBody>
        </p:sp>
      </p:grpSp>
      <p:sp>
        <p:nvSpPr>
          <p:cNvPr id="5" name="Flèche vers le haut 4"/>
          <p:cNvSpPr/>
          <p:nvPr/>
        </p:nvSpPr>
        <p:spPr>
          <a:xfrm>
            <a:off x="5288302" y="1447800"/>
            <a:ext cx="327948" cy="2164814"/>
          </a:xfrm>
          <a:prstGeom prst="upArrow">
            <a:avLst>
              <a:gd name="adj1" fmla="val 50000"/>
              <a:gd name="adj2" fmla="val 99742"/>
            </a:avLst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6" name="ZoneTexte 565"/>
          <p:cNvSpPr txBox="1"/>
          <p:nvPr/>
        </p:nvSpPr>
        <p:spPr>
          <a:xfrm>
            <a:off x="426565" y="2148340"/>
            <a:ext cx="351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(iii) distribution of the droplets </a:t>
            </a:r>
          </a:p>
          <a:p>
            <a:pPr algn="ctr"/>
            <a:r>
              <a:rPr lang="en-US" sz="2000" b="1" dirty="0">
                <a:solidFill>
                  <a:srgbClr val="4300C8"/>
                </a:solidFill>
              </a:rPr>
              <a:t>f</a:t>
            </a:r>
            <a:r>
              <a:rPr lang="en-US" sz="2000" b="1" dirty="0" smtClean="0">
                <a:solidFill>
                  <a:srgbClr val="4300C8"/>
                </a:solidFill>
              </a:rPr>
              <a:t>alling directly onto</a:t>
            </a:r>
          </a:p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nearby environments  </a:t>
            </a:r>
            <a:endParaRPr lang="en-US" sz="2000" b="1" dirty="0">
              <a:solidFill>
                <a:srgbClr val="4300C8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60" y="7999"/>
            <a:ext cx="3810082" cy="2736199"/>
          </a:xfrm>
          <a:prstGeom prst="rect">
            <a:avLst/>
          </a:prstGeom>
        </p:spPr>
      </p:pic>
      <p:sp>
        <p:nvSpPr>
          <p:cNvPr id="513" name="ZoneTexte 512"/>
          <p:cNvSpPr txBox="1"/>
          <p:nvPr/>
        </p:nvSpPr>
        <p:spPr>
          <a:xfrm>
            <a:off x="2644169" y="1254174"/>
            <a:ext cx="219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3686D"/>
                </a:solidFill>
              </a:rPr>
              <a:t>(</a:t>
            </a:r>
            <a:r>
              <a:rPr lang="en-US" sz="2000" b="1" dirty="0" err="1" smtClean="0">
                <a:solidFill>
                  <a:srgbClr val="03686D"/>
                </a:solidFill>
              </a:rPr>
              <a:t>i</a:t>
            </a:r>
            <a:r>
              <a:rPr lang="en-US" sz="2000" b="1" dirty="0" smtClean="0">
                <a:solidFill>
                  <a:srgbClr val="03686D"/>
                </a:solidFill>
              </a:rPr>
              <a:t>) aerosolization</a:t>
            </a:r>
          </a:p>
          <a:p>
            <a:pPr algn="ctr"/>
            <a:r>
              <a:rPr lang="en-US" sz="2000" b="1" dirty="0" smtClean="0">
                <a:solidFill>
                  <a:srgbClr val="03686D"/>
                </a:solidFill>
              </a:rPr>
              <a:t>and sedimentation</a:t>
            </a:r>
            <a:endParaRPr lang="en-US" sz="2000" b="1" dirty="0">
              <a:solidFill>
                <a:srgbClr val="03686D"/>
              </a:solidFill>
            </a:endParaRPr>
          </a:p>
        </p:txBody>
      </p:sp>
      <p:sp>
        <p:nvSpPr>
          <p:cNvPr id="514" name="Explosion 1 513"/>
          <p:cNvSpPr/>
          <p:nvPr/>
        </p:nvSpPr>
        <p:spPr>
          <a:xfrm>
            <a:off x="4916098" y="3222423"/>
            <a:ext cx="1322842" cy="754332"/>
          </a:xfrm>
          <a:prstGeom prst="irregularSeal1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cough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sneeze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673" y="2171972"/>
            <a:ext cx="3280196" cy="3213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578386" y="3398247"/>
            <a:ext cx="299688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56226" y="840334"/>
                <a:ext cx="32036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Contamination of the 1m</a:t>
                </a:r>
                <a:r>
                  <a:rPr lang="en-US" b="1" baseline="30000" dirty="0" smtClean="0"/>
                  <a:t>2 </a:t>
                </a:r>
                <a:r>
                  <a:rPr lang="en-US" b="1" dirty="0" smtClean="0"/>
                  <a:t>tile at the time point </a:t>
                </a:r>
                <a:r>
                  <a:rPr lang="en-US" b="1" i="1" dirty="0" smtClean="0"/>
                  <a:t>t</a:t>
                </a:r>
                <a:endParaRPr lang="en-US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RNA copies</a:t>
                </a:r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26" y="840334"/>
                <a:ext cx="320361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983683" y="2305781"/>
                <a:ext cx="14447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Contamination</a:t>
                </a:r>
              </a:p>
              <a:p>
                <a:pPr algn="ctr"/>
                <a:r>
                  <a:rPr lang="en-US" sz="1600" b="1" dirty="0" smtClean="0"/>
                  <a:t>Inert surface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b="1" dirty="0" smtClean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83" y="2305781"/>
                <a:ext cx="1444746" cy="584775"/>
              </a:xfrm>
              <a:prstGeom prst="rect">
                <a:avLst/>
              </a:prstGeom>
              <a:blipFill>
                <a:blip r:embed="rId3"/>
                <a:stretch>
                  <a:fillRect l="-1688" t="-3125" r="-1688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06967" y="3630298"/>
                <a:ext cx="1500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Food portions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b="1" dirty="0" smtClean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7" y="3630298"/>
                <a:ext cx="1500984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141124" y="5343659"/>
            <a:ext cx="155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Time </a:t>
            </a:r>
            <a:r>
              <a:rPr lang="fr-FR" sz="2000" b="1" i="1" dirty="0" smtClean="0">
                <a:solidFill>
                  <a:srgbClr val="FF0000"/>
                </a:solidFill>
              </a:rPr>
              <a:t>t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223939" y="5345976"/>
            <a:ext cx="164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Time </a:t>
            </a:r>
            <a:r>
              <a:rPr lang="fr-FR" sz="2000" b="1" i="1" dirty="0" smtClean="0">
                <a:solidFill>
                  <a:srgbClr val="FF0000"/>
                </a:solidFill>
              </a:rPr>
              <a:t>t+1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459977" y="2954626"/>
            <a:ext cx="2120360" cy="12354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1764880">
            <a:off x="3322598" y="2877131"/>
            <a:ext cx="201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Transfer</a:t>
            </a:r>
          </a:p>
          <a:p>
            <a:pPr algn="ctr"/>
            <a:r>
              <a:rPr lang="fr-FR" sz="1400" dirty="0" smtClean="0"/>
              <a:t>Surfaces </a:t>
            </a:r>
            <a:r>
              <a:rPr lang="fr-FR" sz="1400" dirty="0" smtClean="0">
                <a:sym typeface="Wingdings" panose="05000000000000000000" pitchFamily="2" charset="2"/>
              </a:rPr>
              <a:t> Food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5609180" y="3797836"/>
            <a:ext cx="794194" cy="3616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Virage 17"/>
          <p:cNvSpPr/>
          <p:nvPr/>
        </p:nvSpPr>
        <p:spPr>
          <a:xfrm rot="4277383">
            <a:off x="5294505" y="1192227"/>
            <a:ext cx="1001008" cy="787863"/>
          </a:xfrm>
          <a:prstGeom prst="bentArrow">
            <a:avLst>
              <a:gd name="adj1" fmla="val 837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4277383">
            <a:off x="624433" y="1251538"/>
            <a:ext cx="1029675" cy="835629"/>
          </a:xfrm>
          <a:prstGeom prst="bentArrow">
            <a:avLst>
              <a:gd name="adj1" fmla="val 837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0" name="Connecteur en arc 19"/>
          <p:cNvCxnSpPr>
            <a:stCxn id="26" idx="3"/>
            <a:endCxn id="29" idx="1"/>
          </p:cNvCxnSpPr>
          <p:nvPr/>
        </p:nvCxnSpPr>
        <p:spPr>
          <a:xfrm flipV="1">
            <a:off x="3511880" y="2894398"/>
            <a:ext cx="3092525" cy="1705416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 rot="20611775">
            <a:off x="3415635" y="4411207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Transfer</a:t>
            </a:r>
          </a:p>
          <a:p>
            <a:pPr algn="ctr"/>
            <a:r>
              <a:rPr lang="fr-FR" sz="1400" dirty="0" smtClean="0">
                <a:sym typeface="Wingdings" panose="05000000000000000000" pitchFamily="2" charset="2"/>
              </a:rPr>
              <a:t>Food  Surfaces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58" y="1486169"/>
            <a:ext cx="126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Sedimentation</a:t>
            </a:r>
          </a:p>
          <a:p>
            <a:pPr algn="ctr"/>
            <a:r>
              <a:rPr lang="en-US" sz="1400" i="1" dirty="0" smtClean="0"/>
              <a:t>Projection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534083" y="4045280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2664576" y="439893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3137699" y="4428633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5816432" y="3389356"/>
            <a:ext cx="28929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604405" y="2432733"/>
            <a:ext cx="189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 of the contaminated</a:t>
            </a:r>
          </a:p>
          <a:p>
            <a:pPr algn="ctr"/>
            <a:r>
              <a:rPr lang="en-US" dirty="0" smtClean="0"/>
              <a:t>inert surfaces</a:t>
            </a:r>
          </a:p>
        </p:txBody>
      </p:sp>
      <p:cxnSp>
        <p:nvCxnSpPr>
          <p:cNvPr id="30" name="Connecteur droit avec flèche 29"/>
          <p:cNvCxnSpPr>
            <a:stCxn id="19" idx="3"/>
            <a:endCxn id="10" idx="1"/>
          </p:cNvCxnSpPr>
          <p:nvPr/>
        </p:nvCxnSpPr>
        <p:spPr>
          <a:xfrm>
            <a:off x="1502289" y="2089968"/>
            <a:ext cx="481394" cy="508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2248744" y="4708822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151707" y="4366461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3111056" y="4035287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974911" y="4776842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2988550" y="404527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3008344" y="3706299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2868456" y="368580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2035985" y="4018167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2317841" y="3706296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2464788" y="368580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115909" y="403884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2232354" y="439831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2370941" y="476846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2874526" y="475840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avec coins rognés en diagonale 44"/>
          <p:cNvSpPr/>
          <p:nvPr/>
        </p:nvSpPr>
        <p:spPr>
          <a:xfrm>
            <a:off x="7142098" y="387160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avec coins rognés en diagonale 45"/>
          <p:cNvSpPr/>
          <p:nvPr/>
        </p:nvSpPr>
        <p:spPr>
          <a:xfrm>
            <a:off x="6815051" y="4248428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avec coins rognés en diagonale 46"/>
          <p:cNvSpPr/>
          <p:nvPr/>
        </p:nvSpPr>
        <p:spPr>
          <a:xfrm>
            <a:off x="6165153" y="437405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avec coins rognés en diagonale 47"/>
          <p:cNvSpPr/>
          <p:nvPr/>
        </p:nvSpPr>
        <p:spPr>
          <a:xfrm>
            <a:off x="6507517" y="446932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avec coins rognés en diagonale 48"/>
          <p:cNvSpPr/>
          <p:nvPr/>
        </p:nvSpPr>
        <p:spPr>
          <a:xfrm>
            <a:off x="7169597" y="4350531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avec coins rognés en diagonale 49"/>
          <p:cNvSpPr/>
          <p:nvPr/>
        </p:nvSpPr>
        <p:spPr>
          <a:xfrm>
            <a:off x="6350150" y="3960732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avec coins rognés en diagonale 50"/>
          <p:cNvSpPr/>
          <p:nvPr/>
        </p:nvSpPr>
        <p:spPr>
          <a:xfrm>
            <a:off x="6654950" y="38444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avec coins rognés en diagonale 51"/>
          <p:cNvSpPr/>
          <p:nvPr/>
        </p:nvSpPr>
        <p:spPr>
          <a:xfrm>
            <a:off x="6215239" y="3931042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avec coins rognés en diagonale 52"/>
          <p:cNvSpPr/>
          <p:nvPr/>
        </p:nvSpPr>
        <p:spPr>
          <a:xfrm>
            <a:off x="6245688" y="43505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avec coins rognés en diagonale 53"/>
          <p:cNvSpPr/>
          <p:nvPr/>
        </p:nvSpPr>
        <p:spPr>
          <a:xfrm>
            <a:off x="6502550" y="36920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avec coins rognés en diagonale 54"/>
          <p:cNvSpPr/>
          <p:nvPr/>
        </p:nvSpPr>
        <p:spPr>
          <a:xfrm>
            <a:off x="6604405" y="4367218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avec coins rognés en diagonale 55"/>
          <p:cNvSpPr/>
          <p:nvPr/>
        </p:nvSpPr>
        <p:spPr>
          <a:xfrm>
            <a:off x="6915342" y="4220198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avec coins rognés en diagonale 56"/>
          <p:cNvSpPr/>
          <p:nvPr/>
        </p:nvSpPr>
        <p:spPr>
          <a:xfrm>
            <a:off x="7098136" y="3769373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avec coins rognés en diagonale 57"/>
          <p:cNvSpPr/>
          <p:nvPr/>
        </p:nvSpPr>
        <p:spPr>
          <a:xfrm>
            <a:off x="7233046" y="4233359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avec coins rognés en diagonale 58"/>
          <p:cNvSpPr/>
          <p:nvPr/>
        </p:nvSpPr>
        <p:spPr>
          <a:xfrm>
            <a:off x="6942624" y="4558391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avec coins rognés en diagonale 59"/>
          <p:cNvSpPr/>
          <p:nvPr/>
        </p:nvSpPr>
        <p:spPr>
          <a:xfrm>
            <a:off x="6462584" y="4684553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5582655" y="4160667"/>
            <a:ext cx="794107" cy="321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5551956" y="4093316"/>
            <a:ext cx="864849" cy="7568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506934" y="2089696"/>
            <a:ext cx="517383" cy="143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063654" y="3550579"/>
            <a:ext cx="556856" cy="2561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077690" y="3546744"/>
            <a:ext cx="270959" cy="62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084965" y="3559161"/>
            <a:ext cx="587307" cy="6335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29" idx="0"/>
          </p:cNvCxnSpPr>
          <p:nvPr/>
        </p:nvCxnSpPr>
        <p:spPr>
          <a:xfrm>
            <a:off x="6186226" y="1746660"/>
            <a:ext cx="1367947" cy="686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6143652" y="2060804"/>
            <a:ext cx="482455" cy="1787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023" y="5802747"/>
            <a:ext cx="1297522" cy="774188"/>
          </a:xfrm>
          <a:prstGeom prst="rect">
            <a:avLst/>
          </a:prstGeom>
        </p:spPr>
      </p:pic>
      <p:cxnSp>
        <p:nvCxnSpPr>
          <p:cNvPr id="70" name="Connecteur en angle 69"/>
          <p:cNvCxnSpPr>
            <a:stCxn id="44" idx="2"/>
            <a:endCxn id="69" idx="1"/>
          </p:cNvCxnSpPr>
          <p:nvPr/>
        </p:nvCxnSpPr>
        <p:spPr>
          <a:xfrm rot="16200000" flipH="1">
            <a:off x="4210284" y="3952102"/>
            <a:ext cx="1089072" cy="338640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èche droite 70"/>
          <p:cNvSpPr/>
          <p:nvPr/>
        </p:nvSpPr>
        <p:spPr>
          <a:xfrm>
            <a:off x="8818232" y="3353840"/>
            <a:ext cx="1428239" cy="357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600718" y="3138741"/>
            <a:ext cx="16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solidFill>
                  <a:srgbClr val="FF0000"/>
                </a:solidFill>
              </a:rPr>
              <a:t>t+2, t+3, …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11542" y="4773989"/>
                <a:ext cx="2024292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equally distributed on </a:t>
                </a:r>
                <a:endParaRPr lang="en-US" sz="1400" dirty="0">
                  <a:solidFill>
                    <a:schemeClr val="accent5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𝑒𝑥𝑝𝑜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 smtClean="0"/>
                  <a:t> random portions</a:t>
                </a:r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2" y="4773989"/>
                <a:ext cx="2024292" cy="564065"/>
              </a:xfrm>
              <a:prstGeom prst="rect">
                <a:avLst/>
              </a:prstGeom>
              <a:blipFill>
                <a:blip r:embed="rId6"/>
                <a:stretch>
                  <a:fillRect t="-2151" b="-43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ZoneTexte 74"/>
          <p:cNvSpPr txBox="1"/>
          <p:nvPr/>
        </p:nvSpPr>
        <p:spPr>
          <a:xfrm>
            <a:off x="5778164" y="1081965"/>
            <a:ext cx="446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Additional contamination of the 1m</a:t>
            </a:r>
            <a:r>
              <a:rPr lang="en-US" b="1" baseline="30000" dirty="0" smtClean="0"/>
              <a:t>2 </a:t>
            </a:r>
            <a:r>
              <a:rPr lang="en-US" b="1" dirty="0" smtClean="0"/>
              <a:t>tile</a:t>
            </a:r>
          </a:p>
          <a:p>
            <a:pPr algn="ctr"/>
            <a:r>
              <a:rPr lang="en-US" b="1" dirty="0" smtClean="0"/>
              <a:t>at the time point </a:t>
            </a:r>
            <a:r>
              <a:rPr lang="en-US" b="1" i="1" dirty="0" smtClean="0"/>
              <a:t>t + 1</a:t>
            </a:r>
            <a:endParaRPr lang="en-US" b="1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4465675" y="1369861"/>
            <a:ext cx="138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Sedimentation</a:t>
            </a:r>
          </a:p>
          <a:p>
            <a:pPr algn="ctr"/>
            <a:r>
              <a:rPr lang="en-US" sz="1400" i="1" dirty="0" smtClean="0"/>
              <a:t>Projection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3408006" y="5671047"/>
            <a:ext cx="201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Transfer</a:t>
            </a:r>
          </a:p>
          <a:p>
            <a:pPr algn="ctr"/>
            <a:r>
              <a:rPr lang="en-US" sz="1400" i="1" dirty="0" smtClean="0"/>
              <a:t>Food </a:t>
            </a:r>
            <a:r>
              <a:rPr lang="en-US" sz="1400" i="1" dirty="0" smtClean="0">
                <a:sym typeface="Wingdings" panose="05000000000000000000" pitchFamily="2" charset="2"/>
              </a:rPr>
              <a:t> Other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97609" y="2832513"/>
                <a:ext cx="11374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𝑖𝑛𝑒𝑟𝑡</m:t>
                          </m:r>
                        </m:sub>
                      </m:sSub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09" y="2832513"/>
                <a:ext cx="113749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02765" y="3898811"/>
                <a:ext cx="15344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𝑖𝑛𝑒𝑟𝑡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5" y="3898811"/>
                <a:ext cx="1534458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5529499" y="2169822"/>
            <a:ext cx="3280196" cy="3213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/>
          <p:cNvSpPr/>
          <p:nvPr/>
        </p:nvSpPr>
        <p:spPr>
          <a:xfrm flipH="1">
            <a:off x="10478552" y="2538965"/>
            <a:ext cx="818827" cy="133268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8969796" y="3871600"/>
            <a:ext cx="335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Number of RNA copies :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exceeding a predefined threshold ?</a:t>
            </a:r>
          </a:p>
        </p:txBody>
      </p:sp>
    </p:spTree>
    <p:extLst>
      <p:ext uri="{BB962C8B-B14F-4D97-AF65-F5344CB8AC3E}">
        <p14:creationId xmlns:p14="http://schemas.microsoft.com/office/powerpoint/2010/main" val="8759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5" grpId="0"/>
      <p:bldP spid="18" grpId="0" animBg="1"/>
      <p:bldP spid="19" grpId="0" animBg="1"/>
      <p:bldP spid="21" grpId="0"/>
      <p:bldP spid="22" grpId="0"/>
      <p:bldP spid="24" grpId="0" animBg="1"/>
      <p:bldP spid="25" grpId="0" animBg="1"/>
      <p:bldP spid="26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1" grpId="0" animBg="1"/>
      <p:bldP spid="73" grpId="0"/>
      <p:bldP spid="74" grpId="0"/>
      <p:bldP spid="75" grpId="0"/>
      <p:bldP spid="76" grpId="0"/>
      <p:bldP spid="83" grpId="0"/>
      <p:bldP spid="86" grpId="0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8" y="28770"/>
            <a:ext cx="9765548" cy="68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82813" y="1565905"/>
            <a:ext cx="1204590" cy="67358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GB" sz="1600" b="1" kern="0" dirty="0">
                <a:solidFill>
                  <a:srgbClr val="FFFFFF"/>
                </a:solidFill>
                <a:latin typeface="Calibri" panose="020F0502020204030204"/>
              </a:rPr>
              <a:t>Susceptible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359659" y="1565905"/>
            <a:ext cx="1531894" cy="673582"/>
          </a:xfrm>
          <a:prstGeom prst="rect">
            <a:avLst/>
          </a:prstGeom>
          <a:solidFill>
            <a:srgbClr val="72AEB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GB" sz="1600" b="1" kern="0" dirty="0">
                <a:solidFill>
                  <a:schemeClr val="bg1"/>
                </a:solidFill>
                <a:latin typeface="Calibri" panose="020F0502020204030204"/>
              </a:rPr>
              <a:t>Infected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894777" y="1565905"/>
            <a:ext cx="1875959" cy="673582"/>
          </a:xfrm>
          <a:prstGeom prst="rect">
            <a:avLst/>
          </a:prstGeom>
          <a:solidFill>
            <a:srgbClr val="9EA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GB" sz="1600" b="1" kern="0" dirty="0">
                <a:solidFill>
                  <a:schemeClr val="bg1"/>
                </a:solidFill>
                <a:latin typeface="Calibri" panose="020F0502020204030204"/>
              </a:rPr>
              <a:t>Infectious</a:t>
            </a:r>
          </a:p>
          <a:p>
            <a:pPr algn="ctr" defTabSz="457200">
              <a:defRPr/>
            </a:pPr>
            <a:r>
              <a:rPr lang="en-GB" sz="1600" b="1" kern="0" dirty="0">
                <a:solidFill>
                  <a:schemeClr val="bg1"/>
                </a:solidFill>
                <a:latin typeface="Calibri" panose="020F0502020204030204"/>
              </a:rPr>
              <a:t>Pre-symptomatic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512335" y="1242465"/>
            <a:ext cx="4210779" cy="673582"/>
          </a:xfrm>
          <a:prstGeom prst="rect">
            <a:avLst/>
          </a:prstGeom>
          <a:solidFill>
            <a:srgbClr val="561A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GB" sz="1600" b="1" kern="0" dirty="0">
                <a:solidFill>
                  <a:schemeClr val="bg1"/>
                </a:solidFill>
                <a:latin typeface="Calibri" panose="020F0502020204030204"/>
              </a:rPr>
              <a:t>Symptomatic</a:t>
            </a:r>
          </a:p>
        </p:txBody>
      </p:sp>
      <p:grpSp>
        <p:nvGrpSpPr>
          <p:cNvPr id="161" name="Group 156"/>
          <p:cNvGrpSpPr/>
          <p:nvPr/>
        </p:nvGrpSpPr>
        <p:grpSpPr>
          <a:xfrm>
            <a:off x="5304844" y="783741"/>
            <a:ext cx="245457" cy="583844"/>
            <a:chOff x="2031668" y="2529866"/>
            <a:chExt cx="322859" cy="767955"/>
          </a:xfrm>
        </p:grpSpPr>
        <p:grpSp>
          <p:nvGrpSpPr>
            <p:cNvPr id="162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65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1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3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2" name="Freeform 32">
            <a:extLst>
              <a:ext uri="{FF2B5EF4-FFF2-40B4-BE49-F238E27FC236}">
                <a16:creationId xmlns:a16="http://schemas.microsoft.com/office/drawing/2014/main" id="{79A519ED-6AAC-7A44-9D4F-DD51D710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173" y="898874"/>
            <a:ext cx="181629" cy="181874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s-MX">
              <a:solidFill>
                <a:srgbClr val="999999"/>
              </a:solidFill>
              <a:latin typeface="Calibri" panose="020F0502020204030204"/>
            </a:endParaRPr>
          </a:p>
        </p:txBody>
      </p:sp>
      <p:sp>
        <p:nvSpPr>
          <p:cNvPr id="173" name="Freeform 32">
            <a:extLst>
              <a:ext uri="{FF2B5EF4-FFF2-40B4-BE49-F238E27FC236}">
                <a16:creationId xmlns:a16="http://schemas.microsoft.com/office/drawing/2014/main" id="{79A519ED-6AAC-7A44-9D4F-DD51D710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083" y="719409"/>
            <a:ext cx="168956" cy="175819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s-MX">
              <a:solidFill>
                <a:srgbClr val="999999"/>
              </a:solidFill>
              <a:latin typeface="Calibri" panose="020F0502020204030204"/>
            </a:endParaRPr>
          </a:p>
        </p:txBody>
      </p:sp>
      <p:sp>
        <p:nvSpPr>
          <p:cNvPr id="174" name="Freeform 32">
            <a:extLst>
              <a:ext uri="{FF2B5EF4-FFF2-40B4-BE49-F238E27FC236}">
                <a16:creationId xmlns:a16="http://schemas.microsoft.com/office/drawing/2014/main" id="{79A519ED-6AAC-7A44-9D4F-DD51D710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675" y="829834"/>
            <a:ext cx="211486" cy="225583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s-MX">
              <a:solidFill>
                <a:srgbClr val="999999"/>
              </a:solidFill>
              <a:latin typeface="Calibri" panose="020F0502020204030204"/>
            </a:endParaRPr>
          </a:p>
        </p:txBody>
      </p:sp>
      <p:cxnSp>
        <p:nvCxnSpPr>
          <p:cNvPr id="175" name="Connecteur droit avec flèche 174"/>
          <p:cNvCxnSpPr>
            <a:endCxn id="156" idx="1"/>
          </p:cNvCxnSpPr>
          <p:nvPr/>
        </p:nvCxnSpPr>
        <p:spPr>
          <a:xfrm flipV="1">
            <a:off x="4770736" y="1579256"/>
            <a:ext cx="741600" cy="304021"/>
          </a:xfrm>
          <a:prstGeom prst="straightConnector1">
            <a:avLst/>
          </a:prstGeom>
          <a:ln w="57150">
            <a:solidFill>
              <a:srgbClr val="561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reeform 32">
            <a:extLst>
              <a:ext uri="{FF2B5EF4-FFF2-40B4-BE49-F238E27FC236}">
                <a16:creationId xmlns:a16="http://schemas.microsoft.com/office/drawing/2014/main" id="{79A519ED-6AAC-7A44-9D4F-DD51D710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879" y="791210"/>
            <a:ext cx="107631" cy="164020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s-MX">
              <a:solidFill>
                <a:srgbClr val="999999"/>
              </a:solidFill>
              <a:latin typeface="Calibri" panose="020F0502020204030204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11119908" y="1750686"/>
            <a:ext cx="106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GB" sz="1600" b="1" kern="0" dirty="0">
                <a:solidFill>
                  <a:prstClr val="black"/>
                </a:solidFill>
              </a:rPr>
              <a:t>Time (day)</a:t>
            </a:r>
          </a:p>
        </p:txBody>
      </p:sp>
      <p:sp>
        <p:nvSpPr>
          <p:cNvPr id="180" name="Éclair 179"/>
          <p:cNvSpPr/>
          <p:nvPr/>
        </p:nvSpPr>
        <p:spPr>
          <a:xfrm>
            <a:off x="998960" y="1172965"/>
            <a:ext cx="433192" cy="526264"/>
          </a:xfrm>
          <a:prstGeom prst="lightningBol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fr-FR" sz="16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1" name="Picture 4" descr="Icône Virus, la toux, la grippe, l'infection dans Virus - Coronavir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01" y="1322887"/>
            <a:ext cx="512738" cy="5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1287403" y="2562927"/>
            <a:ext cx="3644672" cy="0"/>
          </a:xfrm>
          <a:prstGeom prst="straightConnector1">
            <a:avLst/>
          </a:prstGeom>
          <a:ln w="1270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/>
          <p:nvPr/>
        </p:nvCxnSpPr>
        <p:spPr>
          <a:xfrm>
            <a:off x="4995548" y="2562927"/>
            <a:ext cx="4851427" cy="0"/>
          </a:xfrm>
          <a:prstGeom prst="straightConnector1">
            <a:avLst/>
          </a:prstGeom>
          <a:ln w="1270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/>
          <p:nvPr/>
        </p:nvCxnSpPr>
        <p:spPr>
          <a:xfrm>
            <a:off x="9936253" y="2562927"/>
            <a:ext cx="1717222" cy="0"/>
          </a:xfrm>
          <a:prstGeom prst="straightConnector1">
            <a:avLst/>
          </a:prstGeom>
          <a:ln w="1270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670818" y="2692714"/>
            <a:ext cx="174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tx2"/>
                </a:solidFill>
              </a:rPr>
              <a:t>p</a:t>
            </a:r>
            <a:r>
              <a:rPr lang="fr-FR" sz="1400" i="1" dirty="0" smtClean="0">
                <a:solidFill>
                  <a:schemeClr val="tx2"/>
                </a:solidFill>
              </a:rPr>
              <a:t>(absent</a:t>
            </a:r>
            <a:r>
              <a:rPr lang="fr-FR" sz="1400" i="1" dirty="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891553" y="3000491"/>
            <a:ext cx="6082111" cy="3059569"/>
            <a:chOff x="3103452" y="3715853"/>
            <a:chExt cx="3477821" cy="1911542"/>
          </a:xfrm>
        </p:grpSpPr>
        <p:pic>
          <p:nvPicPr>
            <p:cNvPr id="194" name="Image 19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933" y="5240861"/>
              <a:ext cx="522155" cy="386534"/>
            </a:xfrm>
            <a:prstGeom prst="rect">
              <a:avLst/>
            </a:prstGeom>
          </p:spPr>
        </p:pic>
        <p:pic>
          <p:nvPicPr>
            <p:cNvPr id="186" name="Image 185"/>
            <p:cNvPicPr>
              <a:picLocks noChangeAspect="1"/>
            </p:cNvPicPr>
            <p:nvPr/>
          </p:nvPicPr>
          <p:blipFill>
            <a:blip r:embed="rId5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2635" y="4455667"/>
              <a:ext cx="225000" cy="450000"/>
            </a:xfrm>
            <a:prstGeom prst="rect">
              <a:avLst/>
            </a:prstGeom>
          </p:spPr>
        </p:pic>
        <p:pic>
          <p:nvPicPr>
            <p:cNvPr id="187" name="Image 186"/>
            <p:cNvPicPr>
              <a:picLocks noChangeAspect="1"/>
            </p:cNvPicPr>
            <p:nvPr/>
          </p:nvPicPr>
          <p:blipFill>
            <a:blip r:embed="rId6" cstate="email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767" y="4790861"/>
              <a:ext cx="225000" cy="450000"/>
            </a:xfrm>
            <a:prstGeom prst="rect">
              <a:avLst/>
            </a:prstGeom>
          </p:spPr>
        </p:pic>
        <p:pic>
          <p:nvPicPr>
            <p:cNvPr id="188" name="Image 187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88" y="4542914"/>
              <a:ext cx="225000" cy="450000"/>
            </a:xfrm>
            <a:prstGeom prst="rect">
              <a:avLst/>
            </a:prstGeom>
          </p:spPr>
        </p:pic>
        <p:pic>
          <p:nvPicPr>
            <p:cNvPr id="189" name="Image 188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276" y="4467176"/>
              <a:ext cx="225000" cy="450000"/>
            </a:xfrm>
            <a:prstGeom prst="rect">
              <a:avLst/>
            </a:prstGeom>
          </p:spPr>
        </p:pic>
        <p:pic>
          <p:nvPicPr>
            <p:cNvPr id="190" name="Image 189"/>
            <p:cNvPicPr>
              <a:picLocks noChangeAspect="1"/>
            </p:cNvPicPr>
            <p:nvPr/>
          </p:nvPicPr>
          <p:blipFill>
            <a:blip r:embed="rId5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429" y="4369398"/>
              <a:ext cx="225000" cy="450000"/>
            </a:xfrm>
            <a:prstGeom prst="rect">
              <a:avLst/>
            </a:prstGeom>
          </p:spPr>
        </p:pic>
        <p:pic>
          <p:nvPicPr>
            <p:cNvPr id="191" name="Image 190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582" y="4425949"/>
              <a:ext cx="225000" cy="450000"/>
            </a:xfrm>
            <a:prstGeom prst="rect">
              <a:avLst/>
            </a:prstGeom>
          </p:spPr>
        </p:pic>
        <p:pic>
          <p:nvPicPr>
            <p:cNvPr id="192" name="Image 191"/>
            <p:cNvPicPr>
              <a:picLocks noChangeAspect="1"/>
            </p:cNvPicPr>
            <p:nvPr/>
          </p:nvPicPr>
          <p:blipFill>
            <a:blip r:embed="rId5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255" y="4670985"/>
              <a:ext cx="225000" cy="450000"/>
            </a:xfrm>
            <a:prstGeom prst="rect">
              <a:avLst/>
            </a:prstGeom>
          </p:spPr>
        </p:pic>
        <p:sp>
          <p:nvSpPr>
            <p:cNvPr id="193" name="Ellipse 192"/>
            <p:cNvSpPr/>
            <p:nvPr/>
          </p:nvSpPr>
          <p:spPr>
            <a:xfrm>
              <a:off x="3111673" y="4715753"/>
              <a:ext cx="409593" cy="600215"/>
            </a:xfrm>
            <a:prstGeom prst="ellipse">
              <a:avLst/>
            </a:prstGeom>
            <a:noFill/>
            <a:ln w="412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pic>
          <p:nvPicPr>
            <p:cNvPr id="195" name="Image 194"/>
            <p:cNvPicPr>
              <a:picLocks noChangeAspect="1"/>
            </p:cNvPicPr>
            <p:nvPr/>
          </p:nvPicPr>
          <p:blipFill>
            <a:blip r:embed="rId5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60" y="4531867"/>
              <a:ext cx="225000" cy="450000"/>
            </a:xfrm>
            <a:prstGeom prst="rect">
              <a:avLst/>
            </a:prstGeom>
          </p:spPr>
        </p:pic>
        <p:pic>
          <p:nvPicPr>
            <p:cNvPr id="196" name="Image 195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013" y="4619114"/>
              <a:ext cx="225000" cy="450000"/>
            </a:xfrm>
            <a:prstGeom prst="rect">
              <a:avLst/>
            </a:prstGeom>
          </p:spPr>
        </p:pic>
        <p:pic>
          <p:nvPicPr>
            <p:cNvPr id="197" name="Image 196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500" y="4543376"/>
              <a:ext cx="225000" cy="450000"/>
            </a:xfrm>
            <a:prstGeom prst="rect">
              <a:avLst/>
            </a:prstGeom>
          </p:spPr>
        </p:pic>
        <p:pic>
          <p:nvPicPr>
            <p:cNvPr id="198" name="Image 197"/>
            <p:cNvPicPr>
              <a:picLocks noChangeAspect="1"/>
            </p:cNvPicPr>
            <p:nvPr/>
          </p:nvPicPr>
          <p:blipFill>
            <a:blip r:embed="rId5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653" y="4445598"/>
              <a:ext cx="225000" cy="450000"/>
            </a:xfrm>
            <a:prstGeom prst="rect">
              <a:avLst/>
            </a:prstGeom>
          </p:spPr>
        </p:pic>
        <p:pic>
          <p:nvPicPr>
            <p:cNvPr id="200" name="Image 199"/>
            <p:cNvPicPr>
              <a:picLocks noChangeAspect="1"/>
            </p:cNvPicPr>
            <p:nvPr/>
          </p:nvPicPr>
          <p:blipFill>
            <a:blip r:embed="rId5" cstate="email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480" y="4747185"/>
              <a:ext cx="225000" cy="450000"/>
            </a:xfrm>
            <a:prstGeom prst="rect">
              <a:avLst/>
            </a:prstGeom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6" cstate="email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273" y="4445598"/>
              <a:ext cx="225000" cy="450000"/>
            </a:xfrm>
            <a:prstGeom prst="rect">
              <a:avLst/>
            </a:prstGeom>
          </p:spPr>
        </p:pic>
        <p:sp>
          <p:nvSpPr>
            <p:cNvPr id="15" name="Flèche courbée vers le bas 14"/>
            <p:cNvSpPr/>
            <p:nvPr/>
          </p:nvSpPr>
          <p:spPr>
            <a:xfrm>
              <a:off x="4447223" y="3952440"/>
              <a:ext cx="2050566" cy="416958"/>
            </a:xfrm>
            <a:prstGeom prst="curved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solidFill>
                  <a:schemeClr val="tx1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273096" y="3715853"/>
              <a:ext cx="1195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tx2"/>
                  </a:solidFill>
                </a:rPr>
                <a:t>cutter</a:t>
              </a:r>
              <a:r>
                <a:rPr lang="en-US" sz="1200" i="1" dirty="0">
                  <a:solidFill>
                    <a:schemeClr val="tx2"/>
                  </a:solidFill>
                  <a:sym typeface="Wingdings" panose="05000000000000000000" pitchFamily="2" charset="2"/>
                </a:rPr>
                <a:t> logistic </a:t>
              </a:r>
              <a:endParaRPr lang="en-US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203" name="Freeform 32">
              <a:extLst>
                <a:ext uri="{FF2B5EF4-FFF2-40B4-BE49-F238E27FC236}">
                  <a16:creationId xmlns:a16="http://schemas.microsoft.com/office/drawing/2014/main" id="{79A519ED-6AAC-7A44-9D4F-DD51D710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543" y="4693019"/>
              <a:ext cx="181629" cy="181874"/>
            </a:xfrm>
            <a:custGeom>
              <a:avLst/>
              <a:gdLst>
                <a:gd name="T0" fmla="*/ 746 w 795"/>
                <a:gd name="T1" fmla="*/ 351 h 792"/>
                <a:gd name="T2" fmla="*/ 746 w 795"/>
                <a:gd name="T3" fmla="*/ 351 h 792"/>
                <a:gd name="T4" fmla="*/ 656 w 795"/>
                <a:gd name="T5" fmla="*/ 351 h 792"/>
                <a:gd name="T6" fmla="*/ 615 w 795"/>
                <a:gd name="T7" fmla="*/ 251 h 792"/>
                <a:gd name="T8" fmla="*/ 681 w 795"/>
                <a:gd name="T9" fmla="*/ 186 h 792"/>
                <a:gd name="T10" fmla="*/ 681 w 795"/>
                <a:gd name="T11" fmla="*/ 120 h 792"/>
                <a:gd name="T12" fmla="*/ 681 w 795"/>
                <a:gd name="T13" fmla="*/ 117 h 792"/>
                <a:gd name="T14" fmla="*/ 612 w 795"/>
                <a:gd name="T15" fmla="*/ 117 h 792"/>
                <a:gd name="T16" fmla="*/ 550 w 795"/>
                <a:gd name="T17" fmla="*/ 182 h 792"/>
                <a:gd name="T18" fmla="*/ 447 w 795"/>
                <a:gd name="T19" fmla="*/ 138 h 792"/>
                <a:gd name="T20" fmla="*/ 450 w 795"/>
                <a:gd name="T21" fmla="*/ 48 h 792"/>
                <a:gd name="T22" fmla="*/ 402 w 795"/>
                <a:gd name="T23" fmla="*/ 0 h 792"/>
                <a:gd name="T24" fmla="*/ 402 w 795"/>
                <a:gd name="T25" fmla="*/ 0 h 792"/>
                <a:gd name="T26" fmla="*/ 354 w 795"/>
                <a:gd name="T27" fmla="*/ 45 h 792"/>
                <a:gd name="T28" fmla="*/ 354 w 795"/>
                <a:gd name="T29" fmla="*/ 138 h 792"/>
                <a:gd name="T30" fmla="*/ 251 w 795"/>
                <a:gd name="T31" fmla="*/ 175 h 792"/>
                <a:gd name="T32" fmla="*/ 189 w 795"/>
                <a:gd name="T33" fmla="*/ 114 h 792"/>
                <a:gd name="T34" fmla="*/ 120 w 795"/>
                <a:gd name="T35" fmla="*/ 110 h 792"/>
                <a:gd name="T36" fmla="*/ 120 w 795"/>
                <a:gd name="T37" fmla="*/ 110 h 792"/>
                <a:gd name="T38" fmla="*/ 120 w 795"/>
                <a:gd name="T39" fmla="*/ 179 h 792"/>
                <a:gd name="T40" fmla="*/ 182 w 795"/>
                <a:gd name="T41" fmla="*/ 244 h 792"/>
                <a:gd name="T42" fmla="*/ 141 w 795"/>
                <a:gd name="T43" fmla="*/ 344 h 792"/>
                <a:gd name="T44" fmla="*/ 51 w 795"/>
                <a:gd name="T45" fmla="*/ 340 h 792"/>
                <a:gd name="T46" fmla="*/ 0 w 795"/>
                <a:gd name="T47" fmla="*/ 389 h 792"/>
                <a:gd name="T48" fmla="*/ 0 w 795"/>
                <a:gd name="T49" fmla="*/ 389 h 792"/>
                <a:gd name="T50" fmla="*/ 48 w 795"/>
                <a:gd name="T51" fmla="*/ 437 h 792"/>
                <a:gd name="T52" fmla="*/ 137 w 795"/>
                <a:gd name="T53" fmla="*/ 440 h 792"/>
                <a:gd name="T54" fmla="*/ 179 w 795"/>
                <a:gd name="T55" fmla="*/ 540 h 792"/>
                <a:gd name="T56" fmla="*/ 113 w 795"/>
                <a:gd name="T57" fmla="*/ 602 h 792"/>
                <a:gd name="T58" fmla="*/ 113 w 795"/>
                <a:gd name="T59" fmla="*/ 670 h 792"/>
                <a:gd name="T60" fmla="*/ 113 w 795"/>
                <a:gd name="T61" fmla="*/ 670 h 792"/>
                <a:gd name="T62" fmla="*/ 182 w 795"/>
                <a:gd name="T63" fmla="*/ 670 h 792"/>
                <a:gd name="T64" fmla="*/ 244 w 795"/>
                <a:gd name="T65" fmla="*/ 609 h 792"/>
                <a:gd name="T66" fmla="*/ 344 w 795"/>
                <a:gd name="T67" fmla="*/ 653 h 792"/>
                <a:gd name="T68" fmla="*/ 344 w 795"/>
                <a:gd name="T69" fmla="*/ 743 h 792"/>
                <a:gd name="T70" fmla="*/ 392 w 795"/>
                <a:gd name="T71" fmla="*/ 791 h 792"/>
                <a:gd name="T72" fmla="*/ 392 w 795"/>
                <a:gd name="T73" fmla="*/ 791 h 792"/>
                <a:gd name="T74" fmla="*/ 440 w 795"/>
                <a:gd name="T75" fmla="*/ 743 h 792"/>
                <a:gd name="T76" fmla="*/ 440 w 795"/>
                <a:gd name="T77" fmla="*/ 653 h 792"/>
                <a:gd name="T78" fmla="*/ 543 w 795"/>
                <a:gd name="T79" fmla="*/ 612 h 792"/>
                <a:gd name="T80" fmla="*/ 605 w 795"/>
                <a:gd name="T81" fmla="*/ 677 h 792"/>
                <a:gd name="T82" fmla="*/ 674 w 795"/>
                <a:gd name="T83" fmla="*/ 677 h 792"/>
                <a:gd name="T84" fmla="*/ 674 w 795"/>
                <a:gd name="T85" fmla="*/ 677 h 792"/>
                <a:gd name="T86" fmla="*/ 674 w 795"/>
                <a:gd name="T87" fmla="*/ 612 h 792"/>
                <a:gd name="T88" fmla="*/ 612 w 795"/>
                <a:gd name="T89" fmla="*/ 547 h 792"/>
                <a:gd name="T90" fmla="*/ 653 w 795"/>
                <a:gd name="T91" fmla="*/ 447 h 792"/>
                <a:gd name="T92" fmla="*/ 742 w 795"/>
                <a:gd name="T93" fmla="*/ 447 h 792"/>
                <a:gd name="T94" fmla="*/ 794 w 795"/>
                <a:gd name="T95" fmla="*/ 399 h 792"/>
                <a:gd name="T96" fmla="*/ 794 w 795"/>
                <a:gd name="T97" fmla="*/ 399 h 792"/>
                <a:gd name="T98" fmla="*/ 746 w 795"/>
                <a:gd name="T99" fmla="*/ 35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2">
                  <a:moveTo>
                    <a:pt x="746" y="351"/>
                  </a:moveTo>
                  <a:lnTo>
                    <a:pt x="746" y="351"/>
                  </a:lnTo>
                  <a:cubicBezTo>
                    <a:pt x="656" y="351"/>
                    <a:pt x="656" y="351"/>
                    <a:pt x="656" y="351"/>
                  </a:cubicBezTo>
                  <a:cubicBezTo>
                    <a:pt x="650" y="313"/>
                    <a:pt x="636" y="279"/>
                    <a:pt x="615" y="251"/>
                  </a:cubicBezTo>
                  <a:cubicBezTo>
                    <a:pt x="681" y="186"/>
                    <a:pt x="681" y="186"/>
                    <a:pt x="681" y="186"/>
                  </a:cubicBezTo>
                  <a:cubicBezTo>
                    <a:pt x="698" y="169"/>
                    <a:pt x="698" y="138"/>
                    <a:pt x="681" y="120"/>
                  </a:cubicBezTo>
                  <a:lnTo>
                    <a:pt x="681" y="117"/>
                  </a:lnTo>
                  <a:cubicBezTo>
                    <a:pt x="663" y="100"/>
                    <a:pt x="632" y="100"/>
                    <a:pt x="612" y="117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4"/>
                    <a:pt x="447" y="138"/>
                  </a:cubicBezTo>
                  <a:cubicBezTo>
                    <a:pt x="450" y="48"/>
                    <a:pt x="450" y="48"/>
                    <a:pt x="450" y="48"/>
                  </a:cubicBezTo>
                  <a:cubicBezTo>
                    <a:pt x="450" y="21"/>
                    <a:pt x="430" y="0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1"/>
                    <a:pt x="354" y="45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4"/>
                    <a:pt x="282" y="158"/>
                    <a:pt x="251" y="175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3"/>
                    <a:pt x="141" y="93"/>
                    <a:pt x="120" y="110"/>
                  </a:cubicBezTo>
                  <a:lnTo>
                    <a:pt x="120" y="110"/>
                  </a:lnTo>
                  <a:cubicBezTo>
                    <a:pt x="103" y="131"/>
                    <a:pt x="103" y="162"/>
                    <a:pt x="120" y="179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61" y="272"/>
                    <a:pt x="148" y="306"/>
                    <a:pt x="141" y="344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24" y="340"/>
                    <a:pt x="0" y="365"/>
                    <a:pt x="0" y="389"/>
                  </a:cubicBezTo>
                  <a:lnTo>
                    <a:pt x="0" y="389"/>
                  </a:lnTo>
                  <a:cubicBezTo>
                    <a:pt x="0" y="416"/>
                    <a:pt x="24" y="437"/>
                    <a:pt x="48" y="437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44" y="475"/>
                    <a:pt x="158" y="509"/>
                    <a:pt x="179" y="540"/>
                  </a:cubicBezTo>
                  <a:cubicBezTo>
                    <a:pt x="113" y="602"/>
                    <a:pt x="113" y="602"/>
                    <a:pt x="113" y="602"/>
                  </a:cubicBezTo>
                  <a:cubicBezTo>
                    <a:pt x="96" y="622"/>
                    <a:pt x="96" y="653"/>
                    <a:pt x="113" y="670"/>
                  </a:cubicBezTo>
                  <a:lnTo>
                    <a:pt x="113" y="670"/>
                  </a:lnTo>
                  <a:cubicBezTo>
                    <a:pt x="130" y="691"/>
                    <a:pt x="161" y="691"/>
                    <a:pt x="182" y="670"/>
                  </a:cubicBezTo>
                  <a:cubicBezTo>
                    <a:pt x="244" y="609"/>
                    <a:pt x="244" y="609"/>
                    <a:pt x="244" y="609"/>
                  </a:cubicBezTo>
                  <a:cubicBezTo>
                    <a:pt x="275" y="629"/>
                    <a:pt x="309" y="646"/>
                    <a:pt x="344" y="653"/>
                  </a:cubicBezTo>
                  <a:cubicBezTo>
                    <a:pt x="344" y="743"/>
                    <a:pt x="344" y="743"/>
                    <a:pt x="344" y="743"/>
                  </a:cubicBezTo>
                  <a:cubicBezTo>
                    <a:pt x="344" y="770"/>
                    <a:pt x="364" y="791"/>
                    <a:pt x="392" y="791"/>
                  </a:cubicBezTo>
                  <a:lnTo>
                    <a:pt x="392" y="791"/>
                  </a:lnTo>
                  <a:cubicBezTo>
                    <a:pt x="419" y="791"/>
                    <a:pt x="440" y="770"/>
                    <a:pt x="440" y="743"/>
                  </a:cubicBezTo>
                  <a:cubicBezTo>
                    <a:pt x="440" y="653"/>
                    <a:pt x="440" y="653"/>
                    <a:pt x="440" y="653"/>
                  </a:cubicBezTo>
                  <a:cubicBezTo>
                    <a:pt x="478" y="646"/>
                    <a:pt x="512" y="633"/>
                    <a:pt x="543" y="612"/>
                  </a:cubicBezTo>
                  <a:cubicBezTo>
                    <a:pt x="605" y="677"/>
                    <a:pt x="605" y="677"/>
                    <a:pt x="605" y="677"/>
                  </a:cubicBezTo>
                  <a:cubicBezTo>
                    <a:pt x="622" y="698"/>
                    <a:pt x="653" y="698"/>
                    <a:pt x="674" y="677"/>
                  </a:cubicBezTo>
                  <a:lnTo>
                    <a:pt x="674" y="677"/>
                  </a:lnTo>
                  <a:cubicBezTo>
                    <a:pt x="691" y="660"/>
                    <a:pt x="691" y="629"/>
                    <a:pt x="674" y="612"/>
                  </a:cubicBezTo>
                  <a:cubicBezTo>
                    <a:pt x="612" y="547"/>
                    <a:pt x="612" y="547"/>
                    <a:pt x="612" y="547"/>
                  </a:cubicBezTo>
                  <a:cubicBezTo>
                    <a:pt x="632" y="516"/>
                    <a:pt x="646" y="485"/>
                    <a:pt x="653" y="447"/>
                  </a:cubicBezTo>
                  <a:cubicBezTo>
                    <a:pt x="742" y="447"/>
                    <a:pt x="742" y="447"/>
                    <a:pt x="742" y="447"/>
                  </a:cubicBezTo>
                  <a:cubicBezTo>
                    <a:pt x="770" y="447"/>
                    <a:pt x="794" y="426"/>
                    <a:pt x="794" y="399"/>
                  </a:cubicBezTo>
                  <a:lnTo>
                    <a:pt x="794" y="399"/>
                  </a:lnTo>
                  <a:cubicBezTo>
                    <a:pt x="794" y="375"/>
                    <a:pt x="770" y="351"/>
                    <a:pt x="746" y="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s-MX">
                <a:solidFill>
                  <a:srgbClr val="999999"/>
                </a:solidFill>
                <a:latin typeface="Calibri" panose="020F0502020204030204"/>
              </a:endParaRPr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79A519ED-6AAC-7A44-9D4F-DD51D710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452" y="4513554"/>
              <a:ext cx="168956" cy="175819"/>
            </a:xfrm>
            <a:custGeom>
              <a:avLst/>
              <a:gdLst>
                <a:gd name="T0" fmla="*/ 746 w 795"/>
                <a:gd name="T1" fmla="*/ 351 h 792"/>
                <a:gd name="T2" fmla="*/ 746 w 795"/>
                <a:gd name="T3" fmla="*/ 351 h 792"/>
                <a:gd name="T4" fmla="*/ 656 w 795"/>
                <a:gd name="T5" fmla="*/ 351 h 792"/>
                <a:gd name="T6" fmla="*/ 615 w 795"/>
                <a:gd name="T7" fmla="*/ 251 h 792"/>
                <a:gd name="T8" fmla="*/ 681 w 795"/>
                <a:gd name="T9" fmla="*/ 186 h 792"/>
                <a:gd name="T10" fmla="*/ 681 w 795"/>
                <a:gd name="T11" fmla="*/ 120 h 792"/>
                <a:gd name="T12" fmla="*/ 681 w 795"/>
                <a:gd name="T13" fmla="*/ 117 h 792"/>
                <a:gd name="T14" fmla="*/ 612 w 795"/>
                <a:gd name="T15" fmla="*/ 117 h 792"/>
                <a:gd name="T16" fmla="*/ 550 w 795"/>
                <a:gd name="T17" fmla="*/ 182 h 792"/>
                <a:gd name="T18" fmla="*/ 447 w 795"/>
                <a:gd name="T19" fmla="*/ 138 h 792"/>
                <a:gd name="T20" fmla="*/ 450 w 795"/>
                <a:gd name="T21" fmla="*/ 48 h 792"/>
                <a:gd name="T22" fmla="*/ 402 w 795"/>
                <a:gd name="T23" fmla="*/ 0 h 792"/>
                <a:gd name="T24" fmla="*/ 402 w 795"/>
                <a:gd name="T25" fmla="*/ 0 h 792"/>
                <a:gd name="T26" fmla="*/ 354 w 795"/>
                <a:gd name="T27" fmla="*/ 45 h 792"/>
                <a:gd name="T28" fmla="*/ 354 w 795"/>
                <a:gd name="T29" fmla="*/ 138 h 792"/>
                <a:gd name="T30" fmla="*/ 251 w 795"/>
                <a:gd name="T31" fmla="*/ 175 h 792"/>
                <a:gd name="T32" fmla="*/ 189 w 795"/>
                <a:gd name="T33" fmla="*/ 114 h 792"/>
                <a:gd name="T34" fmla="*/ 120 w 795"/>
                <a:gd name="T35" fmla="*/ 110 h 792"/>
                <a:gd name="T36" fmla="*/ 120 w 795"/>
                <a:gd name="T37" fmla="*/ 110 h 792"/>
                <a:gd name="T38" fmla="*/ 120 w 795"/>
                <a:gd name="T39" fmla="*/ 179 h 792"/>
                <a:gd name="T40" fmla="*/ 182 w 795"/>
                <a:gd name="T41" fmla="*/ 244 h 792"/>
                <a:gd name="T42" fmla="*/ 141 w 795"/>
                <a:gd name="T43" fmla="*/ 344 h 792"/>
                <a:gd name="T44" fmla="*/ 51 w 795"/>
                <a:gd name="T45" fmla="*/ 340 h 792"/>
                <a:gd name="T46" fmla="*/ 0 w 795"/>
                <a:gd name="T47" fmla="*/ 389 h 792"/>
                <a:gd name="T48" fmla="*/ 0 w 795"/>
                <a:gd name="T49" fmla="*/ 389 h 792"/>
                <a:gd name="T50" fmla="*/ 48 w 795"/>
                <a:gd name="T51" fmla="*/ 437 h 792"/>
                <a:gd name="T52" fmla="*/ 137 w 795"/>
                <a:gd name="T53" fmla="*/ 440 h 792"/>
                <a:gd name="T54" fmla="*/ 179 w 795"/>
                <a:gd name="T55" fmla="*/ 540 h 792"/>
                <a:gd name="T56" fmla="*/ 113 w 795"/>
                <a:gd name="T57" fmla="*/ 602 h 792"/>
                <a:gd name="T58" fmla="*/ 113 w 795"/>
                <a:gd name="T59" fmla="*/ 670 h 792"/>
                <a:gd name="T60" fmla="*/ 113 w 795"/>
                <a:gd name="T61" fmla="*/ 670 h 792"/>
                <a:gd name="T62" fmla="*/ 182 w 795"/>
                <a:gd name="T63" fmla="*/ 670 h 792"/>
                <a:gd name="T64" fmla="*/ 244 w 795"/>
                <a:gd name="T65" fmla="*/ 609 h 792"/>
                <a:gd name="T66" fmla="*/ 344 w 795"/>
                <a:gd name="T67" fmla="*/ 653 h 792"/>
                <a:gd name="T68" fmla="*/ 344 w 795"/>
                <a:gd name="T69" fmla="*/ 743 h 792"/>
                <a:gd name="T70" fmla="*/ 392 w 795"/>
                <a:gd name="T71" fmla="*/ 791 h 792"/>
                <a:gd name="T72" fmla="*/ 392 w 795"/>
                <a:gd name="T73" fmla="*/ 791 h 792"/>
                <a:gd name="T74" fmla="*/ 440 w 795"/>
                <a:gd name="T75" fmla="*/ 743 h 792"/>
                <a:gd name="T76" fmla="*/ 440 w 795"/>
                <a:gd name="T77" fmla="*/ 653 h 792"/>
                <a:gd name="T78" fmla="*/ 543 w 795"/>
                <a:gd name="T79" fmla="*/ 612 h 792"/>
                <a:gd name="T80" fmla="*/ 605 w 795"/>
                <a:gd name="T81" fmla="*/ 677 h 792"/>
                <a:gd name="T82" fmla="*/ 674 w 795"/>
                <a:gd name="T83" fmla="*/ 677 h 792"/>
                <a:gd name="T84" fmla="*/ 674 w 795"/>
                <a:gd name="T85" fmla="*/ 677 h 792"/>
                <a:gd name="T86" fmla="*/ 674 w 795"/>
                <a:gd name="T87" fmla="*/ 612 h 792"/>
                <a:gd name="T88" fmla="*/ 612 w 795"/>
                <a:gd name="T89" fmla="*/ 547 h 792"/>
                <a:gd name="T90" fmla="*/ 653 w 795"/>
                <a:gd name="T91" fmla="*/ 447 h 792"/>
                <a:gd name="T92" fmla="*/ 742 w 795"/>
                <a:gd name="T93" fmla="*/ 447 h 792"/>
                <a:gd name="T94" fmla="*/ 794 w 795"/>
                <a:gd name="T95" fmla="*/ 399 h 792"/>
                <a:gd name="T96" fmla="*/ 794 w 795"/>
                <a:gd name="T97" fmla="*/ 399 h 792"/>
                <a:gd name="T98" fmla="*/ 746 w 795"/>
                <a:gd name="T99" fmla="*/ 35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2">
                  <a:moveTo>
                    <a:pt x="746" y="351"/>
                  </a:moveTo>
                  <a:lnTo>
                    <a:pt x="746" y="351"/>
                  </a:lnTo>
                  <a:cubicBezTo>
                    <a:pt x="656" y="351"/>
                    <a:pt x="656" y="351"/>
                    <a:pt x="656" y="351"/>
                  </a:cubicBezTo>
                  <a:cubicBezTo>
                    <a:pt x="650" y="313"/>
                    <a:pt x="636" y="279"/>
                    <a:pt x="615" y="251"/>
                  </a:cubicBezTo>
                  <a:cubicBezTo>
                    <a:pt x="681" y="186"/>
                    <a:pt x="681" y="186"/>
                    <a:pt x="681" y="186"/>
                  </a:cubicBezTo>
                  <a:cubicBezTo>
                    <a:pt x="698" y="169"/>
                    <a:pt x="698" y="138"/>
                    <a:pt x="681" y="120"/>
                  </a:cubicBezTo>
                  <a:lnTo>
                    <a:pt x="681" y="117"/>
                  </a:lnTo>
                  <a:cubicBezTo>
                    <a:pt x="663" y="100"/>
                    <a:pt x="632" y="100"/>
                    <a:pt x="612" y="117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4"/>
                    <a:pt x="447" y="138"/>
                  </a:cubicBezTo>
                  <a:cubicBezTo>
                    <a:pt x="450" y="48"/>
                    <a:pt x="450" y="48"/>
                    <a:pt x="450" y="48"/>
                  </a:cubicBezTo>
                  <a:cubicBezTo>
                    <a:pt x="450" y="21"/>
                    <a:pt x="430" y="0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1"/>
                    <a:pt x="354" y="45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4"/>
                    <a:pt x="282" y="158"/>
                    <a:pt x="251" y="175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3"/>
                    <a:pt x="141" y="93"/>
                    <a:pt x="120" y="110"/>
                  </a:cubicBezTo>
                  <a:lnTo>
                    <a:pt x="120" y="110"/>
                  </a:lnTo>
                  <a:cubicBezTo>
                    <a:pt x="103" y="131"/>
                    <a:pt x="103" y="162"/>
                    <a:pt x="120" y="179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61" y="272"/>
                    <a:pt x="148" y="306"/>
                    <a:pt x="141" y="344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24" y="340"/>
                    <a:pt x="0" y="365"/>
                    <a:pt x="0" y="389"/>
                  </a:cubicBezTo>
                  <a:lnTo>
                    <a:pt x="0" y="389"/>
                  </a:lnTo>
                  <a:cubicBezTo>
                    <a:pt x="0" y="416"/>
                    <a:pt x="24" y="437"/>
                    <a:pt x="48" y="437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44" y="475"/>
                    <a:pt x="158" y="509"/>
                    <a:pt x="179" y="540"/>
                  </a:cubicBezTo>
                  <a:cubicBezTo>
                    <a:pt x="113" y="602"/>
                    <a:pt x="113" y="602"/>
                    <a:pt x="113" y="602"/>
                  </a:cubicBezTo>
                  <a:cubicBezTo>
                    <a:pt x="96" y="622"/>
                    <a:pt x="96" y="653"/>
                    <a:pt x="113" y="670"/>
                  </a:cubicBezTo>
                  <a:lnTo>
                    <a:pt x="113" y="670"/>
                  </a:lnTo>
                  <a:cubicBezTo>
                    <a:pt x="130" y="691"/>
                    <a:pt x="161" y="691"/>
                    <a:pt x="182" y="670"/>
                  </a:cubicBezTo>
                  <a:cubicBezTo>
                    <a:pt x="244" y="609"/>
                    <a:pt x="244" y="609"/>
                    <a:pt x="244" y="609"/>
                  </a:cubicBezTo>
                  <a:cubicBezTo>
                    <a:pt x="275" y="629"/>
                    <a:pt x="309" y="646"/>
                    <a:pt x="344" y="653"/>
                  </a:cubicBezTo>
                  <a:cubicBezTo>
                    <a:pt x="344" y="743"/>
                    <a:pt x="344" y="743"/>
                    <a:pt x="344" y="743"/>
                  </a:cubicBezTo>
                  <a:cubicBezTo>
                    <a:pt x="344" y="770"/>
                    <a:pt x="364" y="791"/>
                    <a:pt x="392" y="791"/>
                  </a:cubicBezTo>
                  <a:lnTo>
                    <a:pt x="392" y="791"/>
                  </a:lnTo>
                  <a:cubicBezTo>
                    <a:pt x="419" y="791"/>
                    <a:pt x="440" y="770"/>
                    <a:pt x="440" y="743"/>
                  </a:cubicBezTo>
                  <a:cubicBezTo>
                    <a:pt x="440" y="653"/>
                    <a:pt x="440" y="653"/>
                    <a:pt x="440" y="653"/>
                  </a:cubicBezTo>
                  <a:cubicBezTo>
                    <a:pt x="478" y="646"/>
                    <a:pt x="512" y="633"/>
                    <a:pt x="543" y="612"/>
                  </a:cubicBezTo>
                  <a:cubicBezTo>
                    <a:pt x="605" y="677"/>
                    <a:pt x="605" y="677"/>
                    <a:pt x="605" y="677"/>
                  </a:cubicBezTo>
                  <a:cubicBezTo>
                    <a:pt x="622" y="698"/>
                    <a:pt x="653" y="698"/>
                    <a:pt x="674" y="677"/>
                  </a:cubicBezTo>
                  <a:lnTo>
                    <a:pt x="674" y="677"/>
                  </a:lnTo>
                  <a:cubicBezTo>
                    <a:pt x="691" y="660"/>
                    <a:pt x="691" y="629"/>
                    <a:pt x="674" y="612"/>
                  </a:cubicBezTo>
                  <a:cubicBezTo>
                    <a:pt x="612" y="547"/>
                    <a:pt x="612" y="547"/>
                    <a:pt x="612" y="547"/>
                  </a:cubicBezTo>
                  <a:cubicBezTo>
                    <a:pt x="632" y="516"/>
                    <a:pt x="646" y="485"/>
                    <a:pt x="653" y="447"/>
                  </a:cubicBezTo>
                  <a:cubicBezTo>
                    <a:pt x="742" y="447"/>
                    <a:pt x="742" y="447"/>
                    <a:pt x="742" y="447"/>
                  </a:cubicBezTo>
                  <a:cubicBezTo>
                    <a:pt x="770" y="447"/>
                    <a:pt x="794" y="426"/>
                    <a:pt x="794" y="399"/>
                  </a:cubicBezTo>
                  <a:lnTo>
                    <a:pt x="794" y="399"/>
                  </a:lnTo>
                  <a:cubicBezTo>
                    <a:pt x="794" y="375"/>
                    <a:pt x="770" y="351"/>
                    <a:pt x="746" y="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s-MX">
                <a:solidFill>
                  <a:srgbClr val="999999"/>
                </a:solidFill>
                <a:latin typeface="Calibri" panose="020F0502020204030204"/>
              </a:endParaRPr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79A519ED-6AAC-7A44-9D4F-DD51D710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044" y="4623979"/>
              <a:ext cx="211486" cy="225583"/>
            </a:xfrm>
            <a:custGeom>
              <a:avLst/>
              <a:gdLst>
                <a:gd name="T0" fmla="*/ 746 w 795"/>
                <a:gd name="T1" fmla="*/ 351 h 792"/>
                <a:gd name="T2" fmla="*/ 746 w 795"/>
                <a:gd name="T3" fmla="*/ 351 h 792"/>
                <a:gd name="T4" fmla="*/ 656 w 795"/>
                <a:gd name="T5" fmla="*/ 351 h 792"/>
                <a:gd name="T6" fmla="*/ 615 w 795"/>
                <a:gd name="T7" fmla="*/ 251 h 792"/>
                <a:gd name="T8" fmla="*/ 681 w 795"/>
                <a:gd name="T9" fmla="*/ 186 h 792"/>
                <a:gd name="T10" fmla="*/ 681 w 795"/>
                <a:gd name="T11" fmla="*/ 120 h 792"/>
                <a:gd name="T12" fmla="*/ 681 w 795"/>
                <a:gd name="T13" fmla="*/ 117 h 792"/>
                <a:gd name="T14" fmla="*/ 612 w 795"/>
                <a:gd name="T15" fmla="*/ 117 h 792"/>
                <a:gd name="T16" fmla="*/ 550 w 795"/>
                <a:gd name="T17" fmla="*/ 182 h 792"/>
                <a:gd name="T18" fmla="*/ 447 w 795"/>
                <a:gd name="T19" fmla="*/ 138 h 792"/>
                <a:gd name="T20" fmla="*/ 450 w 795"/>
                <a:gd name="T21" fmla="*/ 48 h 792"/>
                <a:gd name="T22" fmla="*/ 402 w 795"/>
                <a:gd name="T23" fmla="*/ 0 h 792"/>
                <a:gd name="T24" fmla="*/ 402 w 795"/>
                <a:gd name="T25" fmla="*/ 0 h 792"/>
                <a:gd name="T26" fmla="*/ 354 w 795"/>
                <a:gd name="T27" fmla="*/ 45 h 792"/>
                <a:gd name="T28" fmla="*/ 354 w 795"/>
                <a:gd name="T29" fmla="*/ 138 h 792"/>
                <a:gd name="T30" fmla="*/ 251 w 795"/>
                <a:gd name="T31" fmla="*/ 175 h 792"/>
                <a:gd name="T32" fmla="*/ 189 w 795"/>
                <a:gd name="T33" fmla="*/ 114 h 792"/>
                <a:gd name="T34" fmla="*/ 120 w 795"/>
                <a:gd name="T35" fmla="*/ 110 h 792"/>
                <a:gd name="T36" fmla="*/ 120 w 795"/>
                <a:gd name="T37" fmla="*/ 110 h 792"/>
                <a:gd name="T38" fmla="*/ 120 w 795"/>
                <a:gd name="T39" fmla="*/ 179 h 792"/>
                <a:gd name="T40" fmla="*/ 182 w 795"/>
                <a:gd name="T41" fmla="*/ 244 h 792"/>
                <a:gd name="T42" fmla="*/ 141 w 795"/>
                <a:gd name="T43" fmla="*/ 344 h 792"/>
                <a:gd name="T44" fmla="*/ 51 w 795"/>
                <a:gd name="T45" fmla="*/ 340 h 792"/>
                <a:gd name="T46" fmla="*/ 0 w 795"/>
                <a:gd name="T47" fmla="*/ 389 h 792"/>
                <a:gd name="T48" fmla="*/ 0 w 795"/>
                <a:gd name="T49" fmla="*/ 389 h 792"/>
                <a:gd name="T50" fmla="*/ 48 w 795"/>
                <a:gd name="T51" fmla="*/ 437 h 792"/>
                <a:gd name="T52" fmla="*/ 137 w 795"/>
                <a:gd name="T53" fmla="*/ 440 h 792"/>
                <a:gd name="T54" fmla="*/ 179 w 795"/>
                <a:gd name="T55" fmla="*/ 540 h 792"/>
                <a:gd name="T56" fmla="*/ 113 w 795"/>
                <a:gd name="T57" fmla="*/ 602 h 792"/>
                <a:gd name="T58" fmla="*/ 113 w 795"/>
                <a:gd name="T59" fmla="*/ 670 h 792"/>
                <a:gd name="T60" fmla="*/ 113 w 795"/>
                <a:gd name="T61" fmla="*/ 670 h 792"/>
                <a:gd name="T62" fmla="*/ 182 w 795"/>
                <a:gd name="T63" fmla="*/ 670 h 792"/>
                <a:gd name="T64" fmla="*/ 244 w 795"/>
                <a:gd name="T65" fmla="*/ 609 h 792"/>
                <a:gd name="T66" fmla="*/ 344 w 795"/>
                <a:gd name="T67" fmla="*/ 653 h 792"/>
                <a:gd name="T68" fmla="*/ 344 w 795"/>
                <a:gd name="T69" fmla="*/ 743 h 792"/>
                <a:gd name="T70" fmla="*/ 392 w 795"/>
                <a:gd name="T71" fmla="*/ 791 h 792"/>
                <a:gd name="T72" fmla="*/ 392 w 795"/>
                <a:gd name="T73" fmla="*/ 791 h 792"/>
                <a:gd name="T74" fmla="*/ 440 w 795"/>
                <a:gd name="T75" fmla="*/ 743 h 792"/>
                <a:gd name="T76" fmla="*/ 440 w 795"/>
                <a:gd name="T77" fmla="*/ 653 h 792"/>
                <a:gd name="T78" fmla="*/ 543 w 795"/>
                <a:gd name="T79" fmla="*/ 612 h 792"/>
                <a:gd name="T80" fmla="*/ 605 w 795"/>
                <a:gd name="T81" fmla="*/ 677 h 792"/>
                <a:gd name="T82" fmla="*/ 674 w 795"/>
                <a:gd name="T83" fmla="*/ 677 h 792"/>
                <a:gd name="T84" fmla="*/ 674 w 795"/>
                <a:gd name="T85" fmla="*/ 677 h 792"/>
                <a:gd name="T86" fmla="*/ 674 w 795"/>
                <a:gd name="T87" fmla="*/ 612 h 792"/>
                <a:gd name="T88" fmla="*/ 612 w 795"/>
                <a:gd name="T89" fmla="*/ 547 h 792"/>
                <a:gd name="T90" fmla="*/ 653 w 795"/>
                <a:gd name="T91" fmla="*/ 447 h 792"/>
                <a:gd name="T92" fmla="*/ 742 w 795"/>
                <a:gd name="T93" fmla="*/ 447 h 792"/>
                <a:gd name="T94" fmla="*/ 794 w 795"/>
                <a:gd name="T95" fmla="*/ 399 h 792"/>
                <a:gd name="T96" fmla="*/ 794 w 795"/>
                <a:gd name="T97" fmla="*/ 399 h 792"/>
                <a:gd name="T98" fmla="*/ 746 w 795"/>
                <a:gd name="T99" fmla="*/ 35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2">
                  <a:moveTo>
                    <a:pt x="746" y="351"/>
                  </a:moveTo>
                  <a:lnTo>
                    <a:pt x="746" y="351"/>
                  </a:lnTo>
                  <a:cubicBezTo>
                    <a:pt x="656" y="351"/>
                    <a:pt x="656" y="351"/>
                    <a:pt x="656" y="351"/>
                  </a:cubicBezTo>
                  <a:cubicBezTo>
                    <a:pt x="650" y="313"/>
                    <a:pt x="636" y="279"/>
                    <a:pt x="615" y="251"/>
                  </a:cubicBezTo>
                  <a:cubicBezTo>
                    <a:pt x="681" y="186"/>
                    <a:pt x="681" y="186"/>
                    <a:pt x="681" y="186"/>
                  </a:cubicBezTo>
                  <a:cubicBezTo>
                    <a:pt x="698" y="169"/>
                    <a:pt x="698" y="138"/>
                    <a:pt x="681" y="120"/>
                  </a:cubicBezTo>
                  <a:lnTo>
                    <a:pt x="681" y="117"/>
                  </a:lnTo>
                  <a:cubicBezTo>
                    <a:pt x="663" y="100"/>
                    <a:pt x="632" y="100"/>
                    <a:pt x="612" y="117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4"/>
                    <a:pt x="447" y="138"/>
                  </a:cubicBezTo>
                  <a:cubicBezTo>
                    <a:pt x="450" y="48"/>
                    <a:pt x="450" y="48"/>
                    <a:pt x="450" y="48"/>
                  </a:cubicBezTo>
                  <a:cubicBezTo>
                    <a:pt x="450" y="21"/>
                    <a:pt x="430" y="0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1"/>
                    <a:pt x="354" y="45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4"/>
                    <a:pt x="282" y="158"/>
                    <a:pt x="251" y="175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3"/>
                    <a:pt x="141" y="93"/>
                    <a:pt x="120" y="110"/>
                  </a:cubicBezTo>
                  <a:lnTo>
                    <a:pt x="120" y="110"/>
                  </a:lnTo>
                  <a:cubicBezTo>
                    <a:pt x="103" y="131"/>
                    <a:pt x="103" y="162"/>
                    <a:pt x="120" y="179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61" y="272"/>
                    <a:pt x="148" y="306"/>
                    <a:pt x="141" y="344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24" y="340"/>
                    <a:pt x="0" y="365"/>
                    <a:pt x="0" y="389"/>
                  </a:cubicBezTo>
                  <a:lnTo>
                    <a:pt x="0" y="389"/>
                  </a:lnTo>
                  <a:cubicBezTo>
                    <a:pt x="0" y="416"/>
                    <a:pt x="24" y="437"/>
                    <a:pt x="48" y="437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44" y="475"/>
                    <a:pt x="158" y="509"/>
                    <a:pt x="179" y="540"/>
                  </a:cubicBezTo>
                  <a:cubicBezTo>
                    <a:pt x="113" y="602"/>
                    <a:pt x="113" y="602"/>
                    <a:pt x="113" y="602"/>
                  </a:cubicBezTo>
                  <a:cubicBezTo>
                    <a:pt x="96" y="622"/>
                    <a:pt x="96" y="653"/>
                    <a:pt x="113" y="670"/>
                  </a:cubicBezTo>
                  <a:lnTo>
                    <a:pt x="113" y="670"/>
                  </a:lnTo>
                  <a:cubicBezTo>
                    <a:pt x="130" y="691"/>
                    <a:pt x="161" y="691"/>
                    <a:pt x="182" y="670"/>
                  </a:cubicBezTo>
                  <a:cubicBezTo>
                    <a:pt x="244" y="609"/>
                    <a:pt x="244" y="609"/>
                    <a:pt x="244" y="609"/>
                  </a:cubicBezTo>
                  <a:cubicBezTo>
                    <a:pt x="275" y="629"/>
                    <a:pt x="309" y="646"/>
                    <a:pt x="344" y="653"/>
                  </a:cubicBezTo>
                  <a:cubicBezTo>
                    <a:pt x="344" y="743"/>
                    <a:pt x="344" y="743"/>
                    <a:pt x="344" y="743"/>
                  </a:cubicBezTo>
                  <a:cubicBezTo>
                    <a:pt x="344" y="770"/>
                    <a:pt x="364" y="791"/>
                    <a:pt x="392" y="791"/>
                  </a:cubicBezTo>
                  <a:lnTo>
                    <a:pt x="392" y="791"/>
                  </a:lnTo>
                  <a:cubicBezTo>
                    <a:pt x="419" y="791"/>
                    <a:pt x="440" y="770"/>
                    <a:pt x="440" y="743"/>
                  </a:cubicBezTo>
                  <a:cubicBezTo>
                    <a:pt x="440" y="653"/>
                    <a:pt x="440" y="653"/>
                    <a:pt x="440" y="653"/>
                  </a:cubicBezTo>
                  <a:cubicBezTo>
                    <a:pt x="478" y="646"/>
                    <a:pt x="512" y="633"/>
                    <a:pt x="543" y="612"/>
                  </a:cubicBezTo>
                  <a:cubicBezTo>
                    <a:pt x="605" y="677"/>
                    <a:pt x="605" y="677"/>
                    <a:pt x="605" y="677"/>
                  </a:cubicBezTo>
                  <a:cubicBezTo>
                    <a:pt x="622" y="698"/>
                    <a:pt x="653" y="698"/>
                    <a:pt x="674" y="677"/>
                  </a:cubicBezTo>
                  <a:lnTo>
                    <a:pt x="674" y="677"/>
                  </a:lnTo>
                  <a:cubicBezTo>
                    <a:pt x="691" y="660"/>
                    <a:pt x="691" y="629"/>
                    <a:pt x="674" y="612"/>
                  </a:cubicBezTo>
                  <a:cubicBezTo>
                    <a:pt x="612" y="547"/>
                    <a:pt x="612" y="547"/>
                    <a:pt x="612" y="547"/>
                  </a:cubicBezTo>
                  <a:cubicBezTo>
                    <a:pt x="632" y="516"/>
                    <a:pt x="646" y="485"/>
                    <a:pt x="653" y="447"/>
                  </a:cubicBezTo>
                  <a:cubicBezTo>
                    <a:pt x="742" y="447"/>
                    <a:pt x="742" y="447"/>
                    <a:pt x="742" y="447"/>
                  </a:cubicBezTo>
                  <a:cubicBezTo>
                    <a:pt x="770" y="447"/>
                    <a:pt x="794" y="426"/>
                    <a:pt x="794" y="399"/>
                  </a:cubicBezTo>
                  <a:lnTo>
                    <a:pt x="794" y="399"/>
                  </a:lnTo>
                  <a:cubicBezTo>
                    <a:pt x="794" y="375"/>
                    <a:pt x="770" y="351"/>
                    <a:pt x="746" y="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s-MX">
                <a:solidFill>
                  <a:srgbClr val="999999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5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747073" y="5205620"/>
            <a:ext cx="4611228" cy="1554115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72">
              <a:defRPr/>
            </a:pPr>
            <a:r>
              <a:rPr lang="en-GB" b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Scénario</a:t>
            </a:r>
            <a:endParaRPr lang="en-GB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84619" y="511843"/>
            <a:ext cx="2435190" cy="3187543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Entrées du </a:t>
            </a:r>
            <a:r>
              <a:rPr lang="en-GB" b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modèle</a:t>
            </a: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: </a:t>
            </a:r>
            <a:r>
              <a:rPr lang="en-GB" b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données</a:t>
            </a: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 et </a:t>
            </a:r>
            <a:r>
              <a:rPr lang="en-GB" b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hypothèses</a:t>
            </a:r>
            <a:endParaRPr lang="en-GB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Revue de la </a:t>
            </a:r>
            <a:r>
              <a:rPr lang="en-GB" sz="1200" i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littérature</a:t>
            </a:r>
            <a:endParaRPr lang="en-GB" sz="1200" i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Expérimentations</a:t>
            </a:r>
            <a:endParaRPr lang="en-GB" sz="1200" i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7" name="Rectangle à coins arrondis 26">
            <a:hlinkClick r:id="" action="ppaction://noaction"/>
          </p:cNvPr>
          <p:cNvSpPr/>
          <p:nvPr/>
        </p:nvSpPr>
        <p:spPr>
          <a:xfrm>
            <a:off x="2984126" y="309544"/>
            <a:ext cx="5931838" cy="4310960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endParaRPr lang="en-GB" sz="2800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0401" y="104776"/>
            <a:ext cx="2180122" cy="4502092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Sorties du </a:t>
            </a:r>
            <a:r>
              <a:rPr lang="en-GB" b="1" dirty="0" err="1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modèles</a:t>
            </a:r>
            <a:endParaRPr lang="en-GB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6741872" y="1569771"/>
            <a:ext cx="2039038" cy="852927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188406" y="3395151"/>
            <a:ext cx="2039038" cy="852927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3188406" y="1581236"/>
            <a:ext cx="1944365" cy="852927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</a:t>
            </a:r>
          </a:p>
          <a:p>
            <a:pPr algn="ctr" defTabSz="914172">
              <a:defRPr/>
            </a:pPr>
            <a:r>
              <a:rPr lang="en-GB" sz="2000" b="1" dirty="0" err="1">
                <a:solidFill>
                  <a:prstClr val="white"/>
                </a:solidFill>
                <a:latin typeface="Calibri" panose="020F0502020204030204"/>
              </a:rPr>
              <a:t>Opérateurs</a:t>
            </a:r>
            <a:endParaRPr lang="en-GB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738881" y="3388089"/>
            <a:ext cx="1984606" cy="810254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Aliments</a:t>
            </a:r>
            <a:endParaRPr lang="en-GB" sz="2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65034" y="2430022"/>
            <a:ext cx="127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 err="1">
                <a:solidFill>
                  <a:prstClr val="black"/>
                </a:solidFill>
                <a:latin typeface="Calibri" panose="020F0502020204030204"/>
              </a:rPr>
              <a:t>sédimentation</a:t>
            </a:r>
            <a:endParaRPr lang="en-GB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277" y="2703397"/>
            <a:ext cx="762669" cy="32623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11" y="2614520"/>
            <a:ext cx="762669" cy="3262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538" y="2525643"/>
            <a:ext cx="762669" cy="326234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959236" y="2518629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orme libre 55"/>
          <p:cNvSpPr/>
          <p:nvPr/>
        </p:nvSpPr>
        <p:spPr>
          <a:xfrm rot="8100000">
            <a:off x="10729137" y="268243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Forme libre 56"/>
          <p:cNvSpPr/>
          <p:nvPr/>
        </p:nvSpPr>
        <p:spPr>
          <a:xfrm rot="8100000">
            <a:off x="11131333" y="2593653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257828" y="2421287"/>
            <a:ext cx="1828720" cy="678181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4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Caractéristiques</a:t>
            </a:r>
            <a:r>
              <a:rPr lang="en-GB" sz="14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 du </a:t>
            </a:r>
            <a:r>
              <a:rPr lang="en-GB" sz="14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SARS-CoV-2</a:t>
            </a: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530743" y="5627948"/>
            <a:ext cx="1775977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 err="1">
                <a:solidFill>
                  <a:srgbClr val="C00000"/>
                </a:solidFill>
                <a:latin typeface="Calibri" panose="020F0502020204030204"/>
              </a:rPr>
              <a:t>Comportements</a:t>
            </a: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 et </a:t>
            </a:r>
            <a:r>
              <a:rPr lang="en-GB" sz="1400" dirty="0" err="1">
                <a:solidFill>
                  <a:srgbClr val="C00000"/>
                </a:solidFill>
                <a:latin typeface="Calibri" panose="020F0502020204030204"/>
              </a:rPr>
              <a:t>mesures</a:t>
            </a:r>
            <a:endParaRPr lang="en-GB" sz="1400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4063996" y="5651209"/>
            <a:ext cx="1597209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 err="1">
                <a:solidFill>
                  <a:srgbClr val="C00000"/>
                </a:solidFill>
                <a:latin typeface="Calibri" panose="020F0502020204030204"/>
              </a:rPr>
              <a:t>Paramètres</a:t>
            </a:r>
            <a:endParaRPr lang="en-GB" sz="1400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8" name="Organigramme : Alternative 7"/>
          <p:cNvSpPr/>
          <p:nvPr/>
        </p:nvSpPr>
        <p:spPr>
          <a:xfrm>
            <a:off x="4554740" y="781692"/>
            <a:ext cx="2804722" cy="61012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dirty="0">
                <a:solidFill>
                  <a:prstClr val="white"/>
                </a:solidFill>
                <a:latin typeface="Calibri" panose="020F0502020204030204"/>
              </a:rPr>
              <a:t>Ateliers</a:t>
            </a:r>
            <a:endParaRPr lang="en-GB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041603" y="2099268"/>
            <a:ext cx="637282" cy="14618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9906692" y="1866372"/>
            <a:ext cx="1900833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Contamination des aliments</a:t>
            </a:r>
            <a:endParaRPr lang="en-GB" sz="1600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9906692" y="511843"/>
            <a:ext cx="1900833" cy="51856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Contamination des </a:t>
            </a:r>
            <a:r>
              <a:rPr lang="en-GB" sz="1600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opérateurs</a:t>
            </a:r>
            <a:endParaRPr lang="en-GB" sz="1600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490496" y="3410116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 err="1">
                <a:solidFill>
                  <a:prstClr val="black"/>
                </a:solidFill>
                <a:latin typeface="Calibri" panose="020F0502020204030204"/>
              </a:rPr>
              <a:t>transferts</a:t>
            </a:r>
            <a:endParaRPr lang="en-GB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5399166" y="1866372"/>
            <a:ext cx="116862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490496" y="1576129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exhalation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5490496" y="2052524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inhalation</a:t>
            </a:r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5511" y="2325776"/>
            <a:ext cx="329822" cy="9436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805235" y="4248077"/>
            <a:ext cx="506464" cy="1183687"/>
          </a:xfrm>
          <a:prstGeom prst="downArrow">
            <a:avLst>
              <a:gd name="adj1" fmla="val 50000"/>
              <a:gd name="adj2" fmla="val 6062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697787" y="2703397"/>
            <a:ext cx="106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i="1" dirty="0">
                <a:solidFill>
                  <a:prstClr val="black"/>
                </a:solidFill>
                <a:latin typeface="Calibri" panose="020F0502020204030204"/>
              </a:rPr>
              <a:t>Simulations</a:t>
            </a:r>
            <a:endParaRPr lang="en-GB" sz="140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0817996" y="5030055"/>
            <a:ext cx="130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200" i="1" dirty="0" err="1">
                <a:solidFill>
                  <a:prstClr val="black"/>
                </a:solidFill>
                <a:latin typeface="Calibri" panose="020F0502020204030204"/>
              </a:rPr>
              <a:t>Comparaison</a:t>
            </a:r>
            <a:endParaRPr lang="en-GB" sz="12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279567" y="5498102"/>
            <a:ext cx="2881238" cy="876998"/>
          </a:xfrm>
          <a:prstGeom prst="ellipse">
            <a:avLst/>
          </a:prstGeom>
          <a:solidFill>
            <a:srgbClr val="B1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600" b="1" dirty="0" err="1" smtClean="0">
                <a:solidFill>
                  <a:srgbClr val="494949"/>
                </a:solidFill>
                <a:latin typeface="Calibri" panose="020F0502020204030204"/>
              </a:rPr>
              <a:t>Facteurs</a:t>
            </a:r>
            <a:r>
              <a:rPr lang="en-US" sz="1600" b="1" dirty="0" smtClean="0">
                <a:solidFill>
                  <a:srgbClr val="494949"/>
                </a:solidFill>
                <a:latin typeface="Calibri" panose="020F0502020204030204"/>
              </a:rPr>
              <a:t> de </a:t>
            </a:r>
            <a:r>
              <a:rPr lang="en-US" sz="1600" b="1" dirty="0" err="1" smtClean="0">
                <a:solidFill>
                  <a:srgbClr val="494949"/>
                </a:solidFill>
                <a:latin typeface="Calibri" panose="020F0502020204030204"/>
              </a:rPr>
              <a:t>risques</a:t>
            </a:r>
            <a:r>
              <a:rPr lang="en-US" sz="1600" b="1" dirty="0" smtClean="0">
                <a:solidFill>
                  <a:srgbClr val="494949"/>
                </a:solidFill>
                <a:latin typeface="Calibri" panose="020F0502020204030204"/>
              </a:rPr>
              <a:t> : </a:t>
            </a:r>
            <a:r>
              <a:rPr lang="en-US" sz="1600" b="1" dirty="0" err="1" smtClean="0">
                <a:solidFill>
                  <a:srgbClr val="494949"/>
                </a:solidFill>
                <a:latin typeface="Calibri" panose="020F0502020204030204"/>
              </a:rPr>
              <a:t>aenquêtes</a:t>
            </a:r>
            <a:r>
              <a:rPr lang="en-US" sz="1600" b="1" dirty="0" smtClean="0">
                <a:solidFill>
                  <a:srgbClr val="494949"/>
                </a:solidFill>
                <a:latin typeface="Calibri" panose="020F0502020204030204"/>
              </a:rPr>
              <a:t> </a:t>
            </a:r>
            <a:r>
              <a:rPr lang="en-US" sz="1600" b="1" dirty="0" err="1">
                <a:solidFill>
                  <a:srgbClr val="494949"/>
                </a:solidFill>
                <a:latin typeface="Calibri" panose="020F0502020204030204"/>
              </a:rPr>
              <a:t>épidémiologiques</a:t>
            </a:r>
            <a:r>
              <a:rPr lang="en-US" sz="1600" b="1" dirty="0">
                <a:solidFill>
                  <a:srgbClr val="494949"/>
                </a:solidFill>
                <a:latin typeface="Calibri" panose="020F0502020204030204"/>
              </a:rPr>
              <a:t> et </a:t>
            </a:r>
            <a:r>
              <a:rPr lang="en-US" sz="1600" b="1" dirty="0" err="1">
                <a:solidFill>
                  <a:srgbClr val="494949"/>
                </a:solidFill>
                <a:latin typeface="Calibri" panose="020F0502020204030204"/>
              </a:rPr>
              <a:t>enquêtes</a:t>
            </a:r>
            <a:r>
              <a:rPr lang="en-US" sz="1600" b="1" dirty="0">
                <a:solidFill>
                  <a:srgbClr val="494949"/>
                </a:solidFill>
                <a:latin typeface="Calibri" panose="020F0502020204030204"/>
              </a:rPr>
              <a:t> </a:t>
            </a:r>
            <a:r>
              <a:rPr lang="en-US" sz="1600" b="1" dirty="0" err="1">
                <a:solidFill>
                  <a:srgbClr val="494949"/>
                </a:solidFill>
                <a:latin typeface="Calibri" panose="020F0502020204030204"/>
              </a:rPr>
              <a:t>industrielles</a:t>
            </a:r>
            <a:endParaRPr lang="en-US" sz="1600" b="1" dirty="0">
              <a:solidFill>
                <a:srgbClr val="494949"/>
              </a:solidFill>
              <a:latin typeface="Calibri" panose="020F0502020204030204"/>
            </a:endParaRP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3194596" y="5404987"/>
            <a:ext cx="329822" cy="1123110"/>
          </a:xfrm>
          <a:prstGeom prst="downArrow">
            <a:avLst>
              <a:gd name="adj1" fmla="val 50000"/>
              <a:gd name="adj2" fmla="val 989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4064" y="3202545"/>
            <a:ext cx="172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Variants, </a:t>
            </a:r>
            <a:r>
              <a:rPr lang="en-GB" sz="1100" dirty="0" err="1">
                <a:solidFill>
                  <a:prstClr val="black"/>
                </a:solidFill>
                <a:latin typeface="Calibri" panose="020F0502020204030204"/>
              </a:rPr>
              <a:t>taux</a:t>
            </a: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alibri" panose="020F0502020204030204"/>
              </a:rPr>
              <a:t>d’attaque</a:t>
            </a: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, etc.</a:t>
            </a:r>
            <a:endParaRPr lang="en-GB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871301" y="6259100"/>
            <a:ext cx="2007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dimensions, ventilation, </a:t>
            </a:r>
            <a:r>
              <a:rPr lang="en-GB" sz="1100" dirty="0" err="1">
                <a:solidFill>
                  <a:prstClr val="black"/>
                </a:solidFill>
                <a:latin typeface="Calibri" panose="020F0502020204030204"/>
              </a:rPr>
              <a:t>température</a:t>
            </a: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GB" sz="1100" dirty="0" err="1">
                <a:solidFill>
                  <a:prstClr val="black"/>
                </a:solidFill>
                <a:latin typeface="Calibri" panose="020F0502020204030204"/>
              </a:rPr>
              <a:t>humidité</a:t>
            </a: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GB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315430" y="363252"/>
            <a:ext cx="533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Modèle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Multi-agent</a:t>
            </a: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433691" y="3793216"/>
            <a:ext cx="913543" cy="79708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orme libre 73"/>
          <p:cNvSpPr/>
          <p:nvPr/>
        </p:nvSpPr>
        <p:spPr>
          <a:xfrm rot="8100000">
            <a:off x="10834700" y="4151838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Forme libre 74"/>
          <p:cNvSpPr/>
          <p:nvPr/>
        </p:nvSpPr>
        <p:spPr>
          <a:xfrm rot="8100000">
            <a:off x="10615548" y="4017842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Forme libre 75"/>
          <p:cNvSpPr/>
          <p:nvPr/>
        </p:nvSpPr>
        <p:spPr>
          <a:xfrm rot="8100000">
            <a:off x="11072773" y="4109103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18" y="1042038"/>
            <a:ext cx="1073571" cy="746806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9913308" y="3266755"/>
            <a:ext cx="1894218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Contamination des surfaces</a:t>
            </a:r>
            <a:endParaRPr lang="en-GB" sz="1600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9938980" y="5637451"/>
            <a:ext cx="1868545" cy="7548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400" b="1" dirty="0" err="1">
                <a:solidFill>
                  <a:srgbClr val="494949"/>
                </a:solidFill>
                <a:latin typeface="Calibri" panose="020F0502020204030204"/>
              </a:rPr>
              <a:t>Données</a:t>
            </a:r>
            <a:r>
              <a:rPr lang="en-US" sz="1400" b="1" dirty="0">
                <a:solidFill>
                  <a:srgbClr val="494949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srgbClr val="494949"/>
                </a:solidFill>
                <a:latin typeface="Calibri" panose="020F0502020204030204"/>
              </a:rPr>
              <a:t>épidémiologiques</a:t>
            </a:r>
            <a:endParaRPr lang="en-US" sz="1400" b="1" dirty="0">
              <a:solidFill>
                <a:srgbClr val="494949"/>
              </a:solidFill>
              <a:latin typeface="Calibri" panose="020F0502020204030204"/>
            </a:endParaRP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132859" y="4963829"/>
            <a:ext cx="1280959" cy="318819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sz="1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17"/>
            <a:endParaRPr lang="fr-FR" dirty="0">
              <a:solidFill>
                <a:srgbClr val="999999"/>
              </a:solidFill>
              <a:latin typeface="Calibri" panose="020F0502020204030204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 flipH="1" flipV="1">
            <a:off x="5386631" y="2010445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3904020" y="2477542"/>
            <a:ext cx="1" cy="893096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692338" y="2533422"/>
            <a:ext cx="2118231" cy="787895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8021160" y="2473045"/>
            <a:ext cx="0" cy="848272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5490496" y="3671442"/>
            <a:ext cx="110537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 flipV="1">
            <a:off x="5417961" y="3833447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4862601" y="2515490"/>
            <a:ext cx="2556131" cy="76489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ZoneTexte 71"/>
          <p:cNvSpPr txBox="1"/>
          <p:nvPr/>
        </p:nvSpPr>
        <p:spPr>
          <a:xfrm>
            <a:off x="3876008" y="2542239"/>
            <a:ext cx="124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contamination</a:t>
            </a:r>
            <a:endParaRPr lang="en-GB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223207" y="1064424"/>
            <a:ext cx="618828" cy="875701"/>
          </a:xfrm>
          <a:prstGeom prst="rect">
            <a:avLst/>
          </a:prstGeom>
        </p:spPr>
      </p:pic>
      <p:pic>
        <p:nvPicPr>
          <p:cNvPr id="68" name="Picture 8" descr="Set of face mask required vector signs. Facemask or covering must be worn in shops or public spaces during coronavirus covid-19 social distancing pandemic. Variety set of vector icons.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78"/>
          <a:stretch/>
        </p:blipFill>
        <p:spPr bwMode="auto">
          <a:xfrm>
            <a:off x="8365111" y="6101641"/>
            <a:ext cx="620226" cy="53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 descr="Coronavirus Covid-19 line icon set for infographic, website, mobile, print etc, 2019-nCoV vector illustration of  virus, washing hands, work from home, stay at home, social distancing, pandemic etc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43200" r="78707" b="41200"/>
          <a:stretch/>
        </p:blipFill>
        <p:spPr bwMode="auto">
          <a:xfrm>
            <a:off x="8383804" y="5585894"/>
            <a:ext cx="582840" cy="5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68" y="3563251"/>
            <a:ext cx="2160786" cy="683573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492" y="3132547"/>
            <a:ext cx="608305" cy="260205"/>
          </a:xfrm>
          <a:prstGeom prst="rect">
            <a:avLst/>
          </a:prstGeom>
        </p:spPr>
      </p:pic>
      <p:sp>
        <p:nvSpPr>
          <p:cNvPr id="79" name="Forme libre 78"/>
          <p:cNvSpPr/>
          <p:nvPr/>
        </p:nvSpPr>
        <p:spPr>
          <a:xfrm rot="8100000">
            <a:off x="5437436" y="161141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Forme libre 82"/>
          <p:cNvSpPr/>
          <p:nvPr/>
        </p:nvSpPr>
        <p:spPr>
          <a:xfrm rot="8100000">
            <a:off x="5812954" y="1501050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Forme libre 84"/>
          <p:cNvSpPr/>
          <p:nvPr/>
        </p:nvSpPr>
        <p:spPr>
          <a:xfrm rot="8100000">
            <a:off x="6102898" y="1528763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Forme libre 86"/>
          <p:cNvSpPr/>
          <p:nvPr/>
        </p:nvSpPr>
        <p:spPr>
          <a:xfrm rot="8100000">
            <a:off x="11047012" y="2590034"/>
            <a:ext cx="98279" cy="891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Forme libre 88"/>
          <p:cNvSpPr/>
          <p:nvPr/>
        </p:nvSpPr>
        <p:spPr>
          <a:xfrm rot="8100000">
            <a:off x="6381882" y="207879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Forme libre 89"/>
          <p:cNvSpPr/>
          <p:nvPr/>
        </p:nvSpPr>
        <p:spPr>
          <a:xfrm rot="8100000">
            <a:off x="7826070" y="2860690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57729" y="3069579"/>
            <a:ext cx="567141" cy="4948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Forme libre 91"/>
          <p:cNvSpPr/>
          <p:nvPr/>
        </p:nvSpPr>
        <p:spPr>
          <a:xfrm rot="8100000">
            <a:off x="3971416" y="288770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Forme libre 93"/>
          <p:cNvSpPr/>
          <p:nvPr/>
        </p:nvSpPr>
        <p:spPr>
          <a:xfrm rot="8100000">
            <a:off x="7391316" y="301550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048" y="1102060"/>
            <a:ext cx="974636" cy="579514"/>
          </a:xfrm>
          <a:prstGeom prst="rect">
            <a:avLst/>
          </a:prstGeom>
        </p:spPr>
      </p:pic>
      <p:sp>
        <p:nvSpPr>
          <p:cNvPr id="111" name="Forme libre 110"/>
          <p:cNvSpPr/>
          <p:nvPr/>
        </p:nvSpPr>
        <p:spPr>
          <a:xfrm rot="8100000">
            <a:off x="5700061" y="3830834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Forme libre 112"/>
          <p:cNvSpPr/>
          <p:nvPr/>
        </p:nvSpPr>
        <p:spPr>
          <a:xfrm rot="8100000">
            <a:off x="6211889" y="3740484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35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8" grpId="0" animBg="1"/>
      <p:bldP spid="46" grpId="0" animBg="1"/>
      <p:bldP spid="49" grpId="0" animBg="1"/>
      <p:bldP spid="50" grpId="0" animBg="1"/>
      <p:bldP spid="71" grpId="0"/>
      <p:bldP spid="96" grpId="0"/>
      <p:bldP spid="97" grpId="0"/>
      <p:bldP spid="99" grpId="0" animBg="1"/>
      <p:bldP spid="100" grpId="0" animBg="1"/>
      <p:bldP spid="107" grpId="0"/>
      <p:bldP spid="108" grpId="0"/>
      <p:bldP spid="115" grpId="0" animBg="1"/>
      <p:bldP spid="116" grpId="0" animBg="1"/>
      <p:bldP spid="121" grpId="0"/>
      <p:bldP spid="122" grpId="0"/>
      <p:bldP spid="124" grpId="0"/>
      <p:bldP spid="70" grpId="0" animBg="1"/>
      <p:bldP spid="74" grpId="0" animBg="1"/>
      <p:bldP spid="75" grpId="0" animBg="1"/>
      <p:bldP spid="76" grpId="0" animBg="1"/>
      <p:bldP spid="77" grpId="0" animBg="1"/>
      <p:bldP spid="112" grpId="0" animBg="1"/>
      <p:bldP spid="66" grpId="0" animBg="1"/>
      <p:bldP spid="72" grpId="0"/>
      <p:bldP spid="79" grpId="0" animBg="1"/>
      <p:bldP spid="83" grpId="0" animBg="1"/>
      <p:bldP spid="85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111" grpId="0" animBg="1"/>
      <p:bldP spid="11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ronavirus 02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ECFBFB"/>
      </a:accent1>
      <a:accent2>
        <a:srgbClr val="D2EEFC"/>
      </a:accent2>
      <a:accent3>
        <a:srgbClr val="FE810D"/>
      </a:accent3>
      <a:accent4>
        <a:srgbClr val="FDAA29"/>
      </a:accent4>
      <a:accent5>
        <a:srgbClr val="05435B"/>
      </a:accent5>
      <a:accent6>
        <a:srgbClr val="DBDF1B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11121</TotalTime>
  <Words>636</Words>
  <Application>Microsoft Office PowerPoint</Application>
  <PresentationFormat>Grand écran</PresentationFormat>
  <Paragraphs>258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Cooper Black</vt:lpstr>
      <vt:lpstr>Lato</vt:lpstr>
      <vt:lpstr>Wingdings</vt:lpstr>
      <vt:lpstr>Thème Office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235</cp:revision>
  <dcterms:created xsi:type="dcterms:W3CDTF">2021-05-06T13:09:44Z</dcterms:created>
  <dcterms:modified xsi:type="dcterms:W3CDTF">2023-01-31T09:53:06Z</dcterms:modified>
</cp:coreProperties>
</file>