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92" r:id="rId3"/>
    <p:sldId id="302" r:id="rId4"/>
    <p:sldId id="311" r:id="rId5"/>
    <p:sldId id="312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  <a:srgbClr val="404040"/>
    <a:srgbClr val="511860"/>
    <a:srgbClr val="2A628A"/>
    <a:srgbClr val="3C7094"/>
    <a:srgbClr val="71ADB4"/>
    <a:srgbClr val="9EA4C4"/>
    <a:srgbClr val="7F69A1"/>
    <a:srgbClr val="561A65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03" autoAdjust="0"/>
    <p:restoredTop sz="76356" autoAdjust="0"/>
  </p:normalViewPr>
  <p:slideViewPr>
    <p:cSldViewPr snapToGrid="0">
      <p:cViewPr varScale="1">
        <p:scale>
          <a:sx n="58" d="100"/>
          <a:sy n="58" d="100"/>
        </p:scale>
        <p:origin x="7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C68F2-B88A-4FFA-AA61-9EBDCAA5EC3C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DFD6A-CD06-408F-BD4A-A370A339B1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728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NDL</a:t>
            </a:r>
            <a:r>
              <a:rPr lang="fr-FR" baseline="0" dirty="0" smtClean="0"/>
              <a:t> – opérateurs</a:t>
            </a:r>
          </a:p>
          <a:p>
            <a:r>
              <a:rPr lang="fr-FR" baseline="0" dirty="0" smtClean="0"/>
              <a:t>SD – aérosol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FD6A-CD06-408F-BD4A-A370A339B1D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3277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FD6A-CD06-408F-BD4A-A370A339B1D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3700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Port du masque (préférence / efficacité)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Paramètres</a:t>
            </a:r>
            <a:r>
              <a:rPr lang="fr-FR" baseline="0" dirty="0" smtClean="0"/>
              <a:t> associés à différentes actions des opérateurs : taux de respiration, concentration de gouttelettes émises en fonctions de l’activité </a:t>
            </a:r>
            <a:r>
              <a:rPr lang="fr-FR" baseline="0" dirty="0" smtClean="0">
                <a:sym typeface="Wingdings" panose="05000000000000000000" pitchFamily="2" charset="2"/>
              </a:rPr>
              <a:t> détail par SD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FD6A-CD06-408F-BD4A-A370A339B1D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3215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Sédimentation</a:t>
            </a:r>
            <a:r>
              <a:rPr lang="fr-FR" baseline="0" dirty="0" smtClean="0"/>
              <a:t> sur surfaces/viandes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Transferts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5DFD6A-CD06-408F-BD4A-A370A339B1D9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4857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0901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561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462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152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585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6276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6422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18048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1047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3072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7946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5431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7858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90558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66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356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539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2974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6967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4202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3399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8034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15B2C-26DD-42DD-AE5A-500496400BDE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937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15B2C-26DD-42DD-AE5A-500496400BDE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4689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à coins arrondis 63"/>
          <p:cNvSpPr/>
          <p:nvPr/>
        </p:nvSpPr>
        <p:spPr>
          <a:xfrm>
            <a:off x="3314705" y="5206082"/>
            <a:ext cx="5247404" cy="1554520"/>
          </a:xfrm>
          <a:prstGeom prst="roundRect">
            <a:avLst>
              <a:gd name="adj" fmla="val 14758"/>
            </a:avLst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>
                <a:solidFill>
                  <a:schemeClr val="bg2">
                    <a:lumMod val="25000"/>
                  </a:schemeClr>
                </a:solidFill>
              </a:rPr>
              <a:t>Scenario</a:t>
            </a:r>
            <a:endParaRPr lang="en-GB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171891" y="1446645"/>
            <a:ext cx="1933215" cy="2547805"/>
          </a:xfrm>
          <a:prstGeom prst="roundRect">
            <a:avLst>
              <a:gd name="adj" fmla="val 929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 smtClean="0">
                <a:solidFill>
                  <a:schemeClr val="bg2">
                    <a:lumMod val="25000"/>
                  </a:schemeClr>
                </a:solidFill>
              </a:rPr>
              <a:t>Input data and assumptions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chemeClr val="bg2">
                    <a:lumMod val="25000"/>
                  </a:schemeClr>
                </a:solidFill>
              </a:rPr>
              <a:t>literature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chemeClr val="bg2">
                    <a:lumMod val="25000"/>
                  </a:schemeClr>
                </a:solidFill>
              </a:rPr>
              <a:t>experiments</a:t>
            </a:r>
            <a:endParaRPr lang="en-GB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Rectangle à coins arrondis 26">
            <a:hlinkClick r:id="rId3" action="ppaction://hlinksldjump"/>
          </p:cNvPr>
          <p:cNvSpPr/>
          <p:nvPr/>
        </p:nvSpPr>
        <p:spPr>
          <a:xfrm>
            <a:off x="2757198" y="103909"/>
            <a:ext cx="6193928" cy="4503264"/>
          </a:xfrm>
          <a:prstGeom prst="roundRect">
            <a:avLst>
              <a:gd name="adj" fmla="val 5136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9808592" y="893618"/>
            <a:ext cx="2180690" cy="3485649"/>
          </a:xfrm>
          <a:prstGeom prst="roundRect">
            <a:avLst>
              <a:gd name="adj" fmla="val 8411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 smtClean="0">
                <a:solidFill>
                  <a:schemeClr val="bg2">
                    <a:lumMod val="25000"/>
                  </a:schemeClr>
                </a:solidFill>
              </a:rPr>
              <a:t>Simulation outputs</a:t>
            </a:r>
            <a:endParaRPr lang="en-GB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Rectangle à coins arrondis 3">
            <a:hlinkClick r:id="" action="ppaction://noaction"/>
          </p:cNvPr>
          <p:cNvSpPr/>
          <p:nvPr/>
        </p:nvSpPr>
        <p:spPr>
          <a:xfrm>
            <a:off x="3204271" y="3600509"/>
            <a:ext cx="2039569" cy="853149"/>
          </a:xfrm>
          <a:prstGeom prst="roundRect">
            <a:avLst/>
          </a:prstGeom>
          <a:solidFill>
            <a:srgbClr val="036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Module </a:t>
            </a:r>
          </a:p>
          <a:p>
            <a:pPr algn="ctr"/>
            <a:r>
              <a:rPr lang="en-GB" sz="2000" b="1" dirty="0" smtClean="0"/>
              <a:t>Air</a:t>
            </a:r>
            <a:endParaRPr lang="en-GB" sz="2000" b="1" dirty="0"/>
          </a:p>
        </p:txBody>
      </p:sp>
      <p:sp>
        <p:nvSpPr>
          <p:cNvPr id="5" name="Rectangle à coins arrondis 4">
            <a:hlinkClick r:id="" action="ppaction://noaction"/>
          </p:cNvPr>
          <p:cNvSpPr/>
          <p:nvPr/>
        </p:nvSpPr>
        <p:spPr>
          <a:xfrm>
            <a:off x="3204271" y="1607371"/>
            <a:ext cx="2039569" cy="853149"/>
          </a:xfrm>
          <a:prstGeom prst="roundRect">
            <a:avLst/>
          </a:prstGeom>
          <a:solidFill>
            <a:srgbClr val="4300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Module </a:t>
            </a:r>
          </a:p>
          <a:p>
            <a:pPr algn="ctr"/>
            <a:r>
              <a:rPr lang="en-GB" sz="2000" b="1" dirty="0" smtClean="0"/>
              <a:t>Surfaces</a:t>
            </a:r>
          </a:p>
        </p:txBody>
      </p:sp>
      <p:sp>
        <p:nvSpPr>
          <p:cNvPr id="6" name="Rectangle à coins arrondis 5">
            <a:hlinkClick r:id="" action="ppaction://noaction"/>
          </p:cNvPr>
          <p:cNvSpPr/>
          <p:nvPr/>
        </p:nvSpPr>
        <p:spPr>
          <a:xfrm>
            <a:off x="6512758" y="3597884"/>
            <a:ext cx="2137612" cy="853149"/>
          </a:xfrm>
          <a:prstGeom prst="roundRect">
            <a:avLst/>
          </a:prstGeom>
          <a:solidFill>
            <a:srgbClr val="8C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Module</a:t>
            </a:r>
          </a:p>
          <a:p>
            <a:pPr algn="ctr"/>
            <a:r>
              <a:rPr lang="en-GB" sz="2000" b="1" dirty="0" smtClean="0"/>
              <a:t>Workers</a:t>
            </a:r>
          </a:p>
        </p:txBody>
      </p:sp>
      <p:sp>
        <p:nvSpPr>
          <p:cNvPr id="21" name="Rectangle à coins arrondis 20">
            <a:hlinkClick r:id="" action="ppaction://noaction"/>
          </p:cNvPr>
          <p:cNvSpPr/>
          <p:nvPr/>
        </p:nvSpPr>
        <p:spPr>
          <a:xfrm>
            <a:off x="6512758" y="1628712"/>
            <a:ext cx="2137612" cy="810465"/>
          </a:xfrm>
          <a:prstGeom prst="roundRect">
            <a:avLst/>
          </a:prstGeom>
          <a:solidFill>
            <a:srgbClr val="8A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Module </a:t>
            </a:r>
          </a:p>
          <a:p>
            <a:pPr algn="ctr"/>
            <a:r>
              <a:rPr lang="en-GB" sz="2000" b="1" dirty="0" smtClean="0"/>
              <a:t>Food</a:t>
            </a:r>
          </a:p>
        </p:txBody>
      </p:sp>
      <p:sp>
        <p:nvSpPr>
          <p:cNvPr id="10" name="ZoneTexte 9"/>
          <p:cNvSpPr txBox="1"/>
          <p:nvPr/>
        </p:nvSpPr>
        <p:spPr>
          <a:xfrm rot="16200000">
            <a:off x="3197651" y="2900942"/>
            <a:ext cx="1697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</a:t>
            </a:r>
            <a:r>
              <a:rPr lang="en-GB" sz="1400" dirty="0" smtClean="0"/>
              <a:t>edimentation</a:t>
            </a:r>
            <a:endParaRPr lang="en-GB" sz="1400" dirty="0"/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0745" y="3451795"/>
            <a:ext cx="1029301" cy="716010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13779" y="2280845"/>
            <a:ext cx="762867" cy="326319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7779" y="2191945"/>
            <a:ext cx="762867" cy="326319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47179" y="2103045"/>
            <a:ext cx="762867" cy="326319"/>
          </a:xfrm>
          <a:prstGeom prst="rect">
            <a:avLst/>
          </a:prstGeom>
        </p:spPr>
      </p:pic>
      <p:sp>
        <p:nvSpPr>
          <p:cNvPr id="55" name="Forme libre 54"/>
          <p:cNvSpPr/>
          <p:nvPr/>
        </p:nvSpPr>
        <p:spPr>
          <a:xfrm rot="8100000">
            <a:off x="10752904" y="2096030"/>
            <a:ext cx="127928" cy="127928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Forme libre 55"/>
          <p:cNvSpPr/>
          <p:nvPr/>
        </p:nvSpPr>
        <p:spPr>
          <a:xfrm rot="8100000">
            <a:off x="10522746" y="2259874"/>
            <a:ext cx="127928" cy="127928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Forme libre 56"/>
          <p:cNvSpPr/>
          <p:nvPr/>
        </p:nvSpPr>
        <p:spPr>
          <a:xfrm rot="8100000">
            <a:off x="10925046" y="2171073"/>
            <a:ext cx="127928" cy="127928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Ellipse 32"/>
          <p:cNvSpPr/>
          <p:nvPr/>
        </p:nvSpPr>
        <p:spPr>
          <a:xfrm>
            <a:off x="279853" y="2623887"/>
            <a:ext cx="1643547" cy="678357"/>
          </a:xfrm>
          <a:prstGeom prst="ellipse">
            <a:avLst/>
          </a:prstGeom>
          <a:solidFill>
            <a:schemeClr val="bg1"/>
          </a:solidFill>
          <a:ln w="666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400" dirty="0" smtClean="0">
                <a:solidFill>
                  <a:schemeClr val="accent5">
                    <a:lumMod val="75000"/>
                  </a:schemeClr>
                </a:solidFill>
              </a:rPr>
              <a:t>Characteristics of SARS-CoV-2</a:t>
            </a:r>
            <a:endParaRPr lang="en-GB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3" name="Ellipse 62">
            <a:hlinkClick r:id="" action="ppaction://noaction"/>
          </p:cNvPr>
          <p:cNvSpPr/>
          <p:nvPr/>
        </p:nvSpPr>
        <p:spPr>
          <a:xfrm>
            <a:off x="6944759" y="5670661"/>
            <a:ext cx="1347185" cy="659054"/>
          </a:xfrm>
          <a:prstGeom prst="ellipse">
            <a:avLst/>
          </a:prstGeom>
          <a:solidFill>
            <a:schemeClr val="bg1"/>
          </a:solidFill>
          <a:ln w="666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smtClean="0">
                <a:solidFill>
                  <a:srgbClr val="C00000"/>
                </a:solidFill>
              </a:rPr>
              <a:t>Behaviours</a:t>
            </a:r>
            <a:endParaRPr lang="en-GB" sz="1400" dirty="0">
              <a:solidFill>
                <a:srgbClr val="C00000"/>
              </a:solidFill>
            </a:endParaRPr>
          </a:p>
        </p:txBody>
      </p:sp>
      <p:sp>
        <p:nvSpPr>
          <p:cNvPr id="65" name="Ellipse 64"/>
          <p:cNvSpPr/>
          <p:nvPr/>
        </p:nvSpPr>
        <p:spPr>
          <a:xfrm>
            <a:off x="3670088" y="5670661"/>
            <a:ext cx="1597625" cy="659054"/>
          </a:xfrm>
          <a:prstGeom prst="ellipse">
            <a:avLst/>
          </a:prstGeom>
          <a:solidFill>
            <a:schemeClr val="bg1"/>
          </a:solidFill>
          <a:ln w="666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smtClean="0">
                <a:solidFill>
                  <a:srgbClr val="C00000"/>
                </a:solidFill>
              </a:rPr>
              <a:t>Extrinsic conditions</a:t>
            </a:r>
          </a:p>
        </p:txBody>
      </p:sp>
      <p:sp>
        <p:nvSpPr>
          <p:cNvPr id="66" name="Double flèche horizontale 65">
            <a:hlinkClick r:id="" action="ppaction://noaction"/>
          </p:cNvPr>
          <p:cNvSpPr/>
          <p:nvPr/>
        </p:nvSpPr>
        <p:spPr>
          <a:xfrm rot="16200000">
            <a:off x="10215225" y="4901396"/>
            <a:ext cx="1219628" cy="318902"/>
          </a:xfrm>
          <a:prstGeom prst="leftRightArrow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 dirty="0"/>
          </a:p>
        </p:txBody>
      </p:sp>
      <p:sp>
        <p:nvSpPr>
          <p:cNvPr id="8" name="Organigramme : Alternative 7"/>
          <p:cNvSpPr/>
          <p:nvPr/>
        </p:nvSpPr>
        <p:spPr>
          <a:xfrm>
            <a:off x="4554338" y="818074"/>
            <a:ext cx="2805452" cy="610284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</a:rPr>
              <a:t>Meat processing plant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46" name="Flèche vers le bas 45"/>
          <p:cNvSpPr/>
          <p:nvPr/>
        </p:nvSpPr>
        <p:spPr>
          <a:xfrm rot="16200000">
            <a:off x="9236321" y="2219093"/>
            <a:ext cx="329908" cy="1200343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Ellipse 48"/>
          <p:cNvSpPr/>
          <p:nvPr/>
        </p:nvSpPr>
        <p:spPr>
          <a:xfrm>
            <a:off x="9959252" y="1446645"/>
            <a:ext cx="1868057" cy="59915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600" dirty="0" smtClean="0">
                <a:solidFill>
                  <a:schemeClr val="accent5">
                    <a:lumMod val="75000"/>
                  </a:schemeClr>
                </a:solidFill>
              </a:rPr>
              <a:t>Food contamination</a:t>
            </a:r>
            <a:endParaRPr lang="en-GB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Ellipse 49"/>
          <p:cNvSpPr/>
          <p:nvPr/>
        </p:nvSpPr>
        <p:spPr>
          <a:xfrm>
            <a:off x="9959253" y="2827193"/>
            <a:ext cx="1901328" cy="599157"/>
          </a:xfrm>
          <a:prstGeom prst="ellipse">
            <a:avLst/>
          </a:prstGeom>
          <a:solidFill>
            <a:schemeClr val="bg1"/>
          </a:solidFill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600" dirty="0" smtClean="0">
                <a:solidFill>
                  <a:schemeClr val="accent5">
                    <a:lumMod val="75000"/>
                  </a:schemeClr>
                </a:solidFill>
              </a:rPr>
              <a:t>Infected workers</a:t>
            </a:r>
            <a:endParaRPr lang="en-GB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51" name="Connecteur droit avec flèche 50"/>
          <p:cNvCxnSpPr>
            <a:endCxn id="5" idx="2"/>
          </p:cNvCxnSpPr>
          <p:nvPr/>
        </p:nvCxnSpPr>
        <p:spPr>
          <a:xfrm flipV="1">
            <a:off x="4219691" y="2460520"/>
            <a:ext cx="4365" cy="1116604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Connecteur droit avec flèche 57"/>
          <p:cNvCxnSpPr/>
          <p:nvPr/>
        </p:nvCxnSpPr>
        <p:spPr>
          <a:xfrm flipV="1">
            <a:off x="4592880" y="2479843"/>
            <a:ext cx="2653204" cy="1046919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0" name="ZoneTexte 59"/>
          <p:cNvSpPr txBox="1"/>
          <p:nvPr/>
        </p:nvSpPr>
        <p:spPr>
          <a:xfrm rot="20267321">
            <a:off x="4053803" y="3079314"/>
            <a:ext cx="1697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</a:t>
            </a:r>
            <a:r>
              <a:rPr lang="en-GB" sz="1400" dirty="0" smtClean="0"/>
              <a:t>edimentation</a:t>
            </a:r>
            <a:endParaRPr lang="en-GB" sz="1400" dirty="0"/>
          </a:p>
        </p:txBody>
      </p:sp>
      <p:cxnSp>
        <p:nvCxnSpPr>
          <p:cNvPr id="15" name="Connecteur droit avec flèche 14"/>
          <p:cNvCxnSpPr>
            <a:stCxn id="5" idx="3"/>
            <a:endCxn id="21" idx="1"/>
          </p:cNvCxnSpPr>
          <p:nvPr/>
        </p:nvCxnSpPr>
        <p:spPr>
          <a:xfrm flipV="1">
            <a:off x="5243840" y="2033945"/>
            <a:ext cx="1268918" cy="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>
            <a:stCxn id="21" idx="2"/>
          </p:cNvCxnSpPr>
          <p:nvPr/>
        </p:nvCxnSpPr>
        <p:spPr>
          <a:xfrm>
            <a:off x="7581564" y="2439177"/>
            <a:ext cx="0" cy="107516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/>
          <p:nvPr/>
        </p:nvCxnSpPr>
        <p:spPr>
          <a:xfrm>
            <a:off x="5254792" y="2136080"/>
            <a:ext cx="2149317" cy="138354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ZoneTexte 70"/>
          <p:cNvSpPr txBox="1"/>
          <p:nvPr/>
        </p:nvSpPr>
        <p:spPr>
          <a:xfrm>
            <a:off x="5464445" y="1734174"/>
            <a:ext cx="985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contact</a:t>
            </a:r>
            <a:endParaRPr lang="en-GB" sz="1400" dirty="0"/>
          </a:p>
        </p:txBody>
      </p:sp>
      <p:sp>
        <p:nvSpPr>
          <p:cNvPr id="72" name="ZoneTexte 71"/>
          <p:cNvSpPr txBox="1"/>
          <p:nvPr/>
        </p:nvSpPr>
        <p:spPr>
          <a:xfrm rot="2027093">
            <a:off x="5367109" y="2196814"/>
            <a:ext cx="985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contact</a:t>
            </a:r>
            <a:endParaRPr lang="en-GB" sz="1400" dirty="0"/>
          </a:p>
        </p:txBody>
      </p:sp>
      <p:sp>
        <p:nvSpPr>
          <p:cNvPr id="73" name="ZoneTexte 72"/>
          <p:cNvSpPr txBox="1"/>
          <p:nvPr/>
        </p:nvSpPr>
        <p:spPr>
          <a:xfrm rot="16200000">
            <a:off x="7195624" y="2847853"/>
            <a:ext cx="985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contact</a:t>
            </a:r>
            <a:endParaRPr lang="en-GB" sz="1400" dirty="0"/>
          </a:p>
        </p:txBody>
      </p:sp>
      <p:cxnSp>
        <p:nvCxnSpPr>
          <p:cNvPr id="85" name="Connecteur droit avec flèche 84"/>
          <p:cNvCxnSpPr/>
          <p:nvPr/>
        </p:nvCxnSpPr>
        <p:spPr>
          <a:xfrm>
            <a:off x="5283043" y="4154376"/>
            <a:ext cx="1205843" cy="1219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avec flèche 92"/>
          <p:cNvCxnSpPr/>
          <p:nvPr/>
        </p:nvCxnSpPr>
        <p:spPr>
          <a:xfrm flipH="1">
            <a:off x="5267713" y="3871921"/>
            <a:ext cx="1181970" cy="1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6" name="ZoneTexte 95"/>
          <p:cNvSpPr txBox="1"/>
          <p:nvPr/>
        </p:nvSpPr>
        <p:spPr>
          <a:xfrm>
            <a:off x="5368011" y="3543265"/>
            <a:ext cx="985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exhalation</a:t>
            </a:r>
            <a:endParaRPr lang="en-GB" sz="1400" dirty="0"/>
          </a:p>
        </p:txBody>
      </p:sp>
      <p:sp>
        <p:nvSpPr>
          <p:cNvPr id="97" name="ZoneTexte 96"/>
          <p:cNvSpPr txBox="1"/>
          <p:nvPr/>
        </p:nvSpPr>
        <p:spPr>
          <a:xfrm>
            <a:off x="5385680" y="4147599"/>
            <a:ext cx="985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inhalation</a:t>
            </a:r>
            <a:endParaRPr lang="en-GB" sz="1400" dirty="0"/>
          </a:p>
        </p:txBody>
      </p:sp>
      <p:sp>
        <p:nvSpPr>
          <p:cNvPr id="99" name="Flèche vers le bas 98"/>
          <p:cNvSpPr/>
          <p:nvPr/>
        </p:nvSpPr>
        <p:spPr>
          <a:xfrm rot="16200000">
            <a:off x="2324529" y="2325488"/>
            <a:ext cx="329908" cy="943855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0" name="Flèche vers le bas 99"/>
          <p:cNvSpPr/>
          <p:nvPr/>
        </p:nvSpPr>
        <p:spPr>
          <a:xfrm rot="10800000">
            <a:off x="5720638" y="4461592"/>
            <a:ext cx="329908" cy="949252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7" name="ZoneTexte 106"/>
          <p:cNvSpPr txBox="1"/>
          <p:nvPr/>
        </p:nvSpPr>
        <p:spPr>
          <a:xfrm>
            <a:off x="8848689" y="2299574"/>
            <a:ext cx="1065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i="1" dirty="0" smtClean="0"/>
              <a:t>Perform simulations</a:t>
            </a:r>
            <a:endParaRPr lang="en-GB" sz="1200" i="1" dirty="0"/>
          </a:p>
        </p:txBody>
      </p:sp>
      <p:sp>
        <p:nvSpPr>
          <p:cNvPr id="108" name="ZoneTexte 107"/>
          <p:cNvSpPr txBox="1"/>
          <p:nvPr/>
        </p:nvSpPr>
        <p:spPr>
          <a:xfrm>
            <a:off x="10861578" y="4614310"/>
            <a:ext cx="1127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i="1" dirty="0" smtClean="0"/>
              <a:t>Compare collected and simulated data</a:t>
            </a:r>
            <a:endParaRPr lang="en-GB" sz="1200" i="1" dirty="0"/>
          </a:p>
        </p:txBody>
      </p:sp>
      <p:sp>
        <p:nvSpPr>
          <p:cNvPr id="112" name="Ellipse 111"/>
          <p:cNvSpPr/>
          <p:nvPr/>
        </p:nvSpPr>
        <p:spPr>
          <a:xfrm>
            <a:off x="9989920" y="5672065"/>
            <a:ext cx="1999361" cy="87722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Epidemiological investigations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13" name="Flèche vers le bas 112"/>
          <p:cNvSpPr/>
          <p:nvPr/>
        </p:nvSpPr>
        <p:spPr>
          <a:xfrm rot="5400000">
            <a:off x="9014899" y="5348809"/>
            <a:ext cx="329908" cy="1455661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4" name="ZoneTexte 113"/>
          <p:cNvSpPr txBox="1"/>
          <p:nvPr/>
        </p:nvSpPr>
        <p:spPr>
          <a:xfrm>
            <a:off x="8541753" y="5512998"/>
            <a:ext cx="1527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i="1" dirty="0" smtClean="0"/>
              <a:t>Determine scenarios</a:t>
            </a:r>
          </a:p>
          <a:p>
            <a:pPr algn="ctr"/>
            <a:r>
              <a:rPr lang="en-GB" sz="1200" i="1" dirty="0" smtClean="0"/>
              <a:t>to simulate</a:t>
            </a:r>
            <a:endParaRPr lang="en-GB" sz="1200" i="1" dirty="0"/>
          </a:p>
        </p:txBody>
      </p:sp>
      <p:sp>
        <p:nvSpPr>
          <p:cNvPr id="115" name="Ellipse 114"/>
          <p:cNvSpPr/>
          <p:nvPr/>
        </p:nvSpPr>
        <p:spPr>
          <a:xfrm>
            <a:off x="253581" y="5535047"/>
            <a:ext cx="1763971" cy="87722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Industrial investigations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16" name="Flèche vers le bas 115"/>
          <p:cNvSpPr/>
          <p:nvPr/>
        </p:nvSpPr>
        <p:spPr>
          <a:xfrm rot="16200000">
            <a:off x="2518558" y="5342468"/>
            <a:ext cx="329908" cy="1262384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1" name="ZoneTexte 120"/>
          <p:cNvSpPr txBox="1"/>
          <p:nvPr/>
        </p:nvSpPr>
        <p:spPr>
          <a:xfrm>
            <a:off x="232536" y="3390173"/>
            <a:ext cx="16661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p</a:t>
            </a:r>
            <a:r>
              <a:rPr lang="en-GB" sz="1100" dirty="0" smtClean="0"/>
              <a:t>ersistence, attack rates, variants of concerns…</a:t>
            </a:r>
            <a:endParaRPr lang="en-GB" sz="1100" dirty="0"/>
          </a:p>
        </p:txBody>
      </p:sp>
      <p:sp>
        <p:nvSpPr>
          <p:cNvPr id="122" name="ZoneTexte 121"/>
          <p:cNvSpPr txBox="1"/>
          <p:nvPr/>
        </p:nvSpPr>
        <p:spPr>
          <a:xfrm>
            <a:off x="3378988" y="6384119"/>
            <a:ext cx="25780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t</a:t>
            </a:r>
            <a:r>
              <a:rPr lang="en-GB" sz="1100" dirty="0" smtClean="0"/>
              <a:t>emperature, humidity, dimensions, …</a:t>
            </a:r>
            <a:endParaRPr lang="en-GB" sz="1100" dirty="0"/>
          </a:p>
        </p:txBody>
      </p:sp>
      <p:sp>
        <p:nvSpPr>
          <p:cNvPr id="123" name="ZoneTexte 122"/>
          <p:cNvSpPr txBox="1"/>
          <p:nvPr/>
        </p:nvSpPr>
        <p:spPr>
          <a:xfrm>
            <a:off x="6399205" y="6382155"/>
            <a:ext cx="25780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mask wearing,…  </a:t>
            </a:r>
            <a:endParaRPr lang="en-GB" sz="1100" dirty="0"/>
          </a:p>
        </p:txBody>
      </p:sp>
      <p:sp>
        <p:nvSpPr>
          <p:cNvPr id="124" name="ZoneTexte 123"/>
          <p:cNvSpPr txBox="1"/>
          <p:nvPr/>
        </p:nvSpPr>
        <p:spPr>
          <a:xfrm>
            <a:off x="3269666" y="136182"/>
            <a:ext cx="5337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Agent-Based Model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33188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36" grpId="0" animBg="1"/>
      <p:bldP spid="27" grpId="0" animBg="1"/>
      <p:bldP spid="25" grpId="0" animBg="1"/>
      <p:bldP spid="4" grpId="0" animBg="1"/>
      <p:bldP spid="5" grpId="0" animBg="1"/>
      <p:bldP spid="6" grpId="0" animBg="1"/>
      <p:bldP spid="21" grpId="0" animBg="1"/>
      <p:bldP spid="10" grpId="0"/>
      <p:bldP spid="55" grpId="0" animBg="1"/>
      <p:bldP spid="56" grpId="0" animBg="1"/>
      <p:bldP spid="57" grpId="0" animBg="1"/>
      <p:bldP spid="33" grpId="0" animBg="1"/>
      <p:bldP spid="63" grpId="0" animBg="1"/>
      <p:bldP spid="65" grpId="0" animBg="1"/>
      <p:bldP spid="66" grpId="0" animBg="1"/>
      <p:bldP spid="46" grpId="0" animBg="1"/>
      <p:bldP spid="49" grpId="0" animBg="1"/>
      <p:bldP spid="50" grpId="0" animBg="1"/>
      <p:bldP spid="60" grpId="0"/>
      <p:bldP spid="71" grpId="0"/>
      <p:bldP spid="72" grpId="0"/>
      <p:bldP spid="73" grpId="0"/>
      <p:bldP spid="96" grpId="0"/>
      <p:bldP spid="97" grpId="0"/>
      <p:bldP spid="99" grpId="0" animBg="1"/>
      <p:bldP spid="100" grpId="0" animBg="1"/>
      <p:bldP spid="107" grpId="0"/>
      <p:bldP spid="108" grpId="0"/>
      <p:bldP spid="112" grpId="0" animBg="1"/>
      <p:bldP spid="113" grpId="0" animBg="1"/>
      <p:bldP spid="114" grpId="0"/>
      <p:bldP spid="115" grpId="0" animBg="1"/>
      <p:bldP spid="116" grpId="0" animBg="1"/>
      <p:bldP spid="121" grpId="0"/>
      <p:bldP spid="122" grpId="0"/>
      <p:bldP spid="1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2744526" y="573086"/>
            <a:ext cx="8804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800" b="1" dirty="0" smtClean="0">
                <a:solidFill>
                  <a:srgbClr val="8C0404"/>
                </a:solidFill>
              </a:rPr>
              <a:t>Sources de contamination</a:t>
            </a:r>
            <a:endParaRPr lang="fr-FR" sz="2800" b="1" dirty="0">
              <a:solidFill>
                <a:srgbClr val="8C0404"/>
              </a:solidFill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186990" y="2537932"/>
            <a:ext cx="1915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 smtClean="0">
                <a:solidFill>
                  <a:srgbClr val="FF0000"/>
                </a:solidFill>
              </a:rPr>
              <a:t>Contamination en dehors de l’atelier</a:t>
            </a:r>
            <a:endParaRPr lang="fr-FR" sz="1600" i="1" dirty="0">
              <a:solidFill>
                <a:srgbClr val="FF000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07864" y="3122707"/>
            <a:ext cx="1595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/>
              <a:t>situation épidémique régionale</a:t>
            </a:r>
          </a:p>
        </p:txBody>
      </p:sp>
      <p:sp>
        <p:nvSpPr>
          <p:cNvPr id="15" name="Rectangle à coins arrondis 14">
            <a:hlinkClick r:id="" action="ppaction://noaction"/>
          </p:cNvPr>
          <p:cNvSpPr/>
          <p:nvPr/>
        </p:nvSpPr>
        <p:spPr>
          <a:xfrm>
            <a:off x="464648" y="414162"/>
            <a:ext cx="2137612" cy="853149"/>
          </a:xfrm>
          <a:prstGeom prst="roundRect">
            <a:avLst/>
          </a:prstGeom>
          <a:solidFill>
            <a:srgbClr val="8C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Module Opérateurs</a:t>
            </a:r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377" y="1796352"/>
            <a:ext cx="7869271" cy="4821343"/>
          </a:xfrm>
          <a:prstGeom prst="rect">
            <a:avLst/>
          </a:prstGeom>
        </p:spPr>
      </p:pic>
      <p:sp>
        <p:nvSpPr>
          <p:cNvPr id="28" name="ZoneTexte 27"/>
          <p:cNvSpPr txBox="1"/>
          <p:nvPr/>
        </p:nvSpPr>
        <p:spPr>
          <a:xfrm>
            <a:off x="5685525" y="2785745"/>
            <a:ext cx="2346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 smtClean="0">
                <a:solidFill>
                  <a:srgbClr val="FF0000"/>
                </a:solidFill>
              </a:rPr>
              <a:t>Transmission</a:t>
            </a:r>
          </a:p>
          <a:p>
            <a:pPr algn="ctr"/>
            <a:r>
              <a:rPr lang="fr-FR" sz="1600" i="1" dirty="0">
                <a:solidFill>
                  <a:srgbClr val="FF0000"/>
                </a:solidFill>
              </a:rPr>
              <a:t>a</a:t>
            </a:r>
            <a:r>
              <a:rPr lang="fr-FR" sz="1600" i="1" dirty="0" smtClean="0">
                <a:solidFill>
                  <a:srgbClr val="FF0000"/>
                </a:solidFill>
              </a:rPr>
              <a:t>u sein de l’atelier ?</a:t>
            </a:r>
            <a:endParaRPr lang="fr-FR" sz="1600" i="1" dirty="0">
              <a:solidFill>
                <a:srgbClr val="FF0000"/>
              </a:solidFill>
            </a:endParaRPr>
          </a:p>
        </p:txBody>
      </p:sp>
      <p:sp>
        <p:nvSpPr>
          <p:cNvPr id="29" name="Ellipse 28"/>
          <p:cNvSpPr/>
          <p:nvPr/>
        </p:nvSpPr>
        <p:spPr>
          <a:xfrm>
            <a:off x="7587508" y="4280866"/>
            <a:ext cx="399392" cy="54180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/>
          <p:cNvSpPr/>
          <p:nvPr/>
        </p:nvSpPr>
        <p:spPr>
          <a:xfrm>
            <a:off x="7181318" y="3482096"/>
            <a:ext cx="372067" cy="50886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en arc 30"/>
          <p:cNvCxnSpPr>
            <a:stCxn id="29" idx="0"/>
            <a:endCxn id="30" idx="6"/>
          </p:cNvCxnSpPr>
          <p:nvPr/>
        </p:nvCxnSpPr>
        <p:spPr>
          <a:xfrm rot="16200000" flipV="1">
            <a:off x="7398126" y="3891787"/>
            <a:ext cx="544339" cy="233819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4866289" y="3411902"/>
            <a:ext cx="322068" cy="54180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en arc 34"/>
          <p:cNvCxnSpPr>
            <a:stCxn id="34" idx="4"/>
            <a:endCxn id="38" idx="0"/>
          </p:cNvCxnSpPr>
          <p:nvPr/>
        </p:nvCxnSpPr>
        <p:spPr>
          <a:xfrm rot="5400000">
            <a:off x="4646204" y="3899747"/>
            <a:ext cx="327162" cy="435077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/>
          <p:cNvSpPr/>
          <p:nvPr/>
        </p:nvSpPr>
        <p:spPr>
          <a:xfrm>
            <a:off x="4406212" y="4280866"/>
            <a:ext cx="372067" cy="50886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0" name="Connecteur en arc 39"/>
          <p:cNvCxnSpPr>
            <a:stCxn id="34" idx="0"/>
            <a:endCxn id="43" idx="6"/>
          </p:cNvCxnSpPr>
          <p:nvPr/>
        </p:nvCxnSpPr>
        <p:spPr>
          <a:xfrm rot="16200000" flipH="1" flipV="1">
            <a:off x="3643049" y="2848789"/>
            <a:ext cx="821161" cy="1947386"/>
          </a:xfrm>
          <a:prstGeom prst="curvedConnector4">
            <a:avLst>
              <a:gd name="adj1" fmla="val -27839"/>
              <a:gd name="adj2" fmla="val 68168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lipse 42"/>
          <p:cNvSpPr/>
          <p:nvPr/>
        </p:nvSpPr>
        <p:spPr>
          <a:xfrm>
            <a:off x="2707870" y="3978632"/>
            <a:ext cx="372067" cy="50886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/>
          <p:cNvSpPr/>
          <p:nvPr/>
        </p:nvSpPr>
        <p:spPr>
          <a:xfrm>
            <a:off x="3079936" y="2202994"/>
            <a:ext cx="372067" cy="50886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" name="Image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0150" y="4843209"/>
            <a:ext cx="304096" cy="344642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0506" y="5144146"/>
            <a:ext cx="301623" cy="341840"/>
          </a:xfrm>
          <a:prstGeom prst="rect">
            <a:avLst/>
          </a:prstGeom>
        </p:spPr>
      </p:pic>
      <p:sp>
        <p:nvSpPr>
          <p:cNvPr id="60" name="Ellipse 59"/>
          <p:cNvSpPr/>
          <p:nvPr/>
        </p:nvSpPr>
        <p:spPr>
          <a:xfrm>
            <a:off x="10498057" y="4746001"/>
            <a:ext cx="372067" cy="50886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1" name="Connecteur en arc 60"/>
          <p:cNvCxnSpPr>
            <a:stCxn id="29" idx="6"/>
            <a:endCxn id="60" idx="2"/>
          </p:cNvCxnSpPr>
          <p:nvPr/>
        </p:nvCxnSpPr>
        <p:spPr>
          <a:xfrm>
            <a:off x="7986900" y="4551767"/>
            <a:ext cx="2511157" cy="448665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/>
          <p:cNvSpPr txBox="1"/>
          <p:nvPr/>
        </p:nvSpPr>
        <p:spPr>
          <a:xfrm>
            <a:off x="9921716" y="4060307"/>
            <a:ext cx="1748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 smtClean="0">
                <a:solidFill>
                  <a:srgbClr val="FF0000"/>
                </a:solidFill>
              </a:rPr>
              <a:t>Activités</a:t>
            </a:r>
          </a:p>
          <a:p>
            <a:pPr algn="ctr"/>
            <a:r>
              <a:rPr lang="fr-FR" sz="1600" i="1" dirty="0" smtClean="0">
                <a:solidFill>
                  <a:srgbClr val="FF0000"/>
                </a:solidFill>
              </a:rPr>
              <a:t>en communauté</a:t>
            </a:r>
          </a:p>
        </p:txBody>
      </p:sp>
      <p:pic>
        <p:nvPicPr>
          <p:cNvPr id="63" name="Image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087" y="5307917"/>
            <a:ext cx="301623" cy="341840"/>
          </a:xfrm>
          <a:prstGeom prst="rect">
            <a:avLst/>
          </a:prstGeom>
        </p:spPr>
      </p:pic>
      <p:pic>
        <p:nvPicPr>
          <p:cNvPr id="64" name="Image 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1703" y="5266479"/>
            <a:ext cx="301623" cy="341840"/>
          </a:xfrm>
          <a:prstGeom prst="rect">
            <a:avLst/>
          </a:prstGeom>
        </p:spPr>
      </p:pic>
      <p:pic>
        <p:nvPicPr>
          <p:cNvPr id="80" name="Image 7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0124" y="5000431"/>
            <a:ext cx="301623" cy="34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37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7" grpId="0"/>
      <p:bldP spid="28" grpId="0"/>
      <p:bldP spid="29" grpId="0" animBg="1"/>
      <p:bldP spid="30" grpId="0" animBg="1"/>
      <p:bldP spid="34" grpId="0" animBg="1"/>
      <p:bldP spid="38" grpId="0" animBg="1"/>
      <p:bldP spid="43" grpId="0" animBg="1"/>
      <p:bldP spid="50" grpId="0" animBg="1"/>
      <p:bldP spid="60" grpId="0" animBg="1"/>
      <p:bldP spid="6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56"/>
          <p:cNvGrpSpPr/>
          <p:nvPr/>
        </p:nvGrpSpPr>
        <p:grpSpPr>
          <a:xfrm>
            <a:off x="923935" y="3286867"/>
            <a:ext cx="579110" cy="1377472"/>
            <a:chOff x="2031668" y="2529866"/>
            <a:chExt cx="322859" cy="767955"/>
          </a:xfrm>
        </p:grpSpPr>
        <p:grpSp>
          <p:nvGrpSpPr>
            <p:cNvPr id="14" name="Group 157"/>
            <p:cNvGrpSpPr>
              <a:grpSpLocks noChangeAspect="1"/>
            </p:cNvGrpSpPr>
            <p:nvPr/>
          </p:nvGrpSpPr>
          <p:grpSpPr>
            <a:xfrm>
              <a:off x="2035856" y="2529866"/>
              <a:ext cx="318671" cy="767955"/>
              <a:chOff x="2062162" y="990600"/>
              <a:chExt cx="1100138" cy="2651188"/>
            </a:xfrm>
            <a:solidFill>
              <a:srgbClr val="FF0000"/>
            </a:solidFill>
          </p:grpSpPr>
          <p:sp>
            <p:nvSpPr>
              <p:cNvPr id="18" name="Oval 160"/>
              <p:cNvSpPr/>
              <p:nvPr/>
            </p:nvSpPr>
            <p:spPr>
              <a:xfrm>
                <a:off x="2362200" y="99060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9" name="Rounded Rectangle 161"/>
              <p:cNvSpPr/>
              <p:nvPr/>
            </p:nvSpPr>
            <p:spPr>
              <a:xfrm>
                <a:off x="2288626" y="1524000"/>
                <a:ext cx="629752" cy="1066800"/>
              </a:xfrm>
              <a:prstGeom prst="roundRect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20" name="Rounded Rectangle 162"/>
              <p:cNvSpPr/>
              <p:nvPr/>
            </p:nvSpPr>
            <p:spPr>
              <a:xfrm>
                <a:off x="2062344" y="1590676"/>
                <a:ext cx="165833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1" name="Rounded Rectangle 163"/>
              <p:cNvSpPr/>
              <p:nvPr/>
            </p:nvSpPr>
            <p:spPr>
              <a:xfrm>
                <a:off x="2978943" y="1594324"/>
                <a:ext cx="182416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2" name="Rounded Rectangle 164"/>
              <p:cNvSpPr/>
              <p:nvPr/>
            </p:nvSpPr>
            <p:spPr>
              <a:xfrm>
                <a:off x="2685460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3" name="Rounded Rectangle 165"/>
              <p:cNvSpPr/>
              <p:nvPr/>
            </p:nvSpPr>
            <p:spPr>
              <a:xfrm>
                <a:off x="2285145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4" name="Rounded Rectangle 13"/>
              <p:cNvSpPr/>
              <p:nvPr/>
            </p:nvSpPr>
            <p:spPr>
              <a:xfrm rot="16200000">
                <a:off x="2527624" y="1047950"/>
                <a:ext cx="169213" cy="1100138"/>
              </a:xfrm>
              <a:custGeom>
                <a:avLst/>
                <a:gdLst>
                  <a:gd name="connsiteX0" fmla="*/ 0 w 372265"/>
                  <a:gd name="connsiteY0" fmla="*/ 186133 h 1032310"/>
                  <a:gd name="connsiteX1" fmla="*/ 186133 w 372265"/>
                  <a:gd name="connsiteY1" fmla="*/ 0 h 1032310"/>
                  <a:gd name="connsiteX2" fmla="*/ 186133 w 372265"/>
                  <a:gd name="connsiteY2" fmla="*/ 0 h 1032310"/>
                  <a:gd name="connsiteX3" fmla="*/ 372266 w 372265"/>
                  <a:gd name="connsiteY3" fmla="*/ 186133 h 1032310"/>
                  <a:gd name="connsiteX4" fmla="*/ 372265 w 372265"/>
                  <a:gd name="connsiteY4" fmla="*/ 846178 h 1032310"/>
                  <a:gd name="connsiteX5" fmla="*/ 186132 w 372265"/>
                  <a:gd name="connsiteY5" fmla="*/ 1032311 h 1032310"/>
                  <a:gd name="connsiteX6" fmla="*/ 186133 w 372265"/>
                  <a:gd name="connsiteY6" fmla="*/ 1032310 h 1032310"/>
                  <a:gd name="connsiteX7" fmla="*/ 0 w 372265"/>
                  <a:gd name="connsiteY7" fmla="*/ 846177 h 1032310"/>
                  <a:gd name="connsiteX8" fmla="*/ 0 w 372265"/>
                  <a:gd name="connsiteY8" fmla="*/ 186133 h 1032310"/>
                  <a:gd name="connsiteX0" fmla="*/ 183356 w 372266"/>
                  <a:gd name="connsiteY0" fmla="*/ 214711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183356 w 372266"/>
                  <a:gd name="connsiteY8" fmla="*/ 214711 h 1032311"/>
                  <a:gd name="connsiteX0" fmla="*/ 202406 w 372266"/>
                  <a:gd name="connsiteY0" fmla="*/ 214714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202406 w 372266"/>
                  <a:gd name="connsiteY8" fmla="*/ 214714 h 1032311"/>
                  <a:gd name="connsiteX0" fmla="*/ 58093 w 227953"/>
                  <a:gd name="connsiteY0" fmla="*/ 214714 h 1032311"/>
                  <a:gd name="connsiteX1" fmla="*/ 41820 w 227953"/>
                  <a:gd name="connsiteY1" fmla="*/ 0 h 1032311"/>
                  <a:gd name="connsiteX2" fmla="*/ 41820 w 227953"/>
                  <a:gd name="connsiteY2" fmla="*/ 0 h 1032311"/>
                  <a:gd name="connsiteX3" fmla="*/ 227953 w 227953"/>
                  <a:gd name="connsiteY3" fmla="*/ 186133 h 1032311"/>
                  <a:gd name="connsiteX4" fmla="*/ 227952 w 227953"/>
                  <a:gd name="connsiteY4" fmla="*/ 846178 h 1032311"/>
                  <a:gd name="connsiteX5" fmla="*/ 41819 w 227953"/>
                  <a:gd name="connsiteY5" fmla="*/ 1032311 h 1032311"/>
                  <a:gd name="connsiteX6" fmla="*/ 41820 w 227953"/>
                  <a:gd name="connsiteY6" fmla="*/ 1032310 h 1032311"/>
                  <a:gd name="connsiteX7" fmla="*/ 74762 w 227953"/>
                  <a:gd name="connsiteY7" fmla="*/ 739024 h 1032311"/>
                  <a:gd name="connsiteX8" fmla="*/ 58093 w 227953"/>
                  <a:gd name="connsiteY8" fmla="*/ 214714 h 1032311"/>
                  <a:gd name="connsiteX0" fmla="*/ 54747 w 224607"/>
                  <a:gd name="connsiteY0" fmla="*/ 214714 h 1032311"/>
                  <a:gd name="connsiteX1" fmla="*/ 38474 w 224607"/>
                  <a:gd name="connsiteY1" fmla="*/ 0 h 1032311"/>
                  <a:gd name="connsiteX2" fmla="*/ 38474 w 224607"/>
                  <a:gd name="connsiteY2" fmla="*/ 0 h 1032311"/>
                  <a:gd name="connsiteX3" fmla="*/ 224607 w 224607"/>
                  <a:gd name="connsiteY3" fmla="*/ 186133 h 1032311"/>
                  <a:gd name="connsiteX4" fmla="*/ 224606 w 224607"/>
                  <a:gd name="connsiteY4" fmla="*/ 846178 h 1032311"/>
                  <a:gd name="connsiteX5" fmla="*/ 38473 w 224607"/>
                  <a:gd name="connsiteY5" fmla="*/ 1032311 h 1032311"/>
                  <a:gd name="connsiteX6" fmla="*/ 38474 w 224607"/>
                  <a:gd name="connsiteY6" fmla="*/ 1032310 h 1032311"/>
                  <a:gd name="connsiteX7" fmla="*/ 71416 w 224607"/>
                  <a:gd name="connsiteY7" fmla="*/ 739024 h 1032311"/>
                  <a:gd name="connsiteX8" fmla="*/ 54747 w 224607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17232 w 186134"/>
                  <a:gd name="connsiteY7" fmla="*/ 847771 h 1032311"/>
                  <a:gd name="connsiteX8" fmla="*/ 16274 w 186134"/>
                  <a:gd name="connsiteY8" fmla="*/ 214714 h 1032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134" h="1032311">
                    <a:moveTo>
                      <a:pt x="16274" y="214714"/>
                    </a:moveTo>
                    <a:cubicBezTo>
                      <a:pt x="16274" y="111916"/>
                      <a:pt x="13884" y="145256"/>
                      <a:pt x="1" y="0"/>
                    </a:cubicBezTo>
                    <a:lnTo>
                      <a:pt x="1" y="0"/>
                    </a:lnTo>
                    <a:cubicBezTo>
                      <a:pt x="102799" y="0"/>
                      <a:pt x="186134" y="83335"/>
                      <a:pt x="186134" y="186133"/>
                    </a:cubicBezTo>
                    <a:cubicBezTo>
                      <a:pt x="186134" y="406148"/>
                      <a:pt x="186133" y="626163"/>
                      <a:pt x="186133" y="846178"/>
                    </a:cubicBezTo>
                    <a:cubicBezTo>
                      <a:pt x="186133" y="948976"/>
                      <a:pt x="102798" y="1032311"/>
                      <a:pt x="0" y="1032311"/>
                    </a:cubicBezTo>
                    <a:lnTo>
                      <a:pt x="1" y="1032310"/>
                    </a:lnTo>
                    <a:cubicBezTo>
                      <a:pt x="37700" y="875151"/>
                      <a:pt x="6757" y="1013135"/>
                      <a:pt x="17232" y="847771"/>
                    </a:cubicBezTo>
                    <a:cubicBezTo>
                      <a:pt x="17232" y="627756"/>
                      <a:pt x="16274" y="434729"/>
                      <a:pt x="16274" y="2147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sp>
          <p:nvSpPr>
            <p:cNvPr id="15" name="Rounded Rectangle 158"/>
            <p:cNvSpPr>
              <a:spLocks noChangeAspect="1"/>
            </p:cNvSpPr>
            <p:nvPr/>
          </p:nvSpPr>
          <p:spPr>
            <a:xfrm>
              <a:off x="2031668" y="2933310"/>
              <a:ext cx="48035" cy="8311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6" name="Rounded Rectangle 159"/>
            <p:cNvSpPr>
              <a:spLocks noChangeAspect="1"/>
            </p:cNvSpPr>
            <p:nvPr/>
          </p:nvSpPr>
          <p:spPr>
            <a:xfrm>
              <a:off x="2304590" y="2941075"/>
              <a:ext cx="48035" cy="8311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25" name="Group 156"/>
          <p:cNvGrpSpPr/>
          <p:nvPr/>
        </p:nvGrpSpPr>
        <p:grpSpPr>
          <a:xfrm>
            <a:off x="8782332" y="3369325"/>
            <a:ext cx="581615" cy="1383431"/>
            <a:chOff x="2031668" y="2529866"/>
            <a:chExt cx="322859" cy="767955"/>
          </a:xfrm>
          <a:solidFill>
            <a:srgbClr val="00B050"/>
          </a:solidFill>
        </p:grpSpPr>
        <p:grpSp>
          <p:nvGrpSpPr>
            <p:cNvPr id="26" name="Group 157"/>
            <p:cNvGrpSpPr>
              <a:grpSpLocks noChangeAspect="1"/>
            </p:cNvGrpSpPr>
            <p:nvPr/>
          </p:nvGrpSpPr>
          <p:grpSpPr>
            <a:xfrm>
              <a:off x="2035856" y="2529866"/>
              <a:ext cx="318671" cy="767955"/>
              <a:chOff x="2062162" y="990600"/>
              <a:chExt cx="1100138" cy="2651188"/>
            </a:xfrm>
            <a:grpFill/>
          </p:grpSpPr>
          <p:sp>
            <p:nvSpPr>
              <p:cNvPr id="29" name="Oval 160"/>
              <p:cNvSpPr/>
              <p:nvPr/>
            </p:nvSpPr>
            <p:spPr>
              <a:xfrm>
                <a:off x="2362200" y="99060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30" name="Rounded Rectangle 161"/>
              <p:cNvSpPr/>
              <p:nvPr/>
            </p:nvSpPr>
            <p:spPr>
              <a:xfrm>
                <a:off x="2288626" y="1524000"/>
                <a:ext cx="629752" cy="1066800"/>
              </a:xfrm>
              <a:prstGeom prst="roundRect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31" name="Rounded Rectangle 162"/>
              <p:cNvSpPr/>
              <p:nvPr/>
            </p:nvSpPr>
            <p:spPr>
              <a:xfrm>
                <a:off x="2062344" y="1590676"/>
                <a:ext cx="165833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32" name="Rounded Rectangle 163"/>
              <p:cNvSpPr/>
              <p:nvPr/>
            </p:nvSpPr>
            <p:spPr>
              <a:xfrm>
                <a:off x="2978943" y="1594324"/>
                <a:ext cx="182416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33" name="Rounded Rectangle 164"/>
              <p:cNvSpPr/>
              <p:nvPr/>
            </p:nvSpPr>
            <p:spPr>
              <a:xfrm>
                <a:off x="2685460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34" name="Rounded Rectangle 165"/>
              <p:cNvSpPr/>
              <p:nvPr/>
            </p:nvSpPr>
            <p:spPr>
              <a:xfrm>
                <a:off x="2285145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35" name="Rounded Rectangle 13"/>
              <p:cNvSpPr/>
              <p:nvPr/>
            </p:nvSpPr>
            <p:spPr>
              <a:xfrm rot="16200000">
                <a:off x="2527624" y="1047950"/>
                <a:ext cx="169213" cy="1100138"/>
              </a:xfrm>
              <a:custGeom>
                <a:avLst/>
                <a:gdLst>
                  <a:gd name="connsiteX0" fmla="*/ 0 w 372265"/>
                  <a:gd name="connsiteY0" fmla="*/ 186133 h 1032310"/>
                  <a:gd name="connsiteX1" fmla="*/ 186133 w 372265"/>
                  <a:gd name="connsiteY1" fmla="*/ 0 h 1032310"/>
                  <a:gd name="connsiteX2" fmla="*/ 186133 w 372265"/>
                  <a:gd name="connsiteY2" fmla="*/ 0 h 1032310"/>
                  <a:gd name="connsiteX3" fmla="*/ 372266 w 372265"/>
                  <a:gd name="connsiteY3" fmla="*/ 186133 h 1032310"/>
                  <a:gd name="connsiteX4" fmla="*/ 372265 w 372265"/>
                  <a:gd name="connsiteY4" fmla="*/ 846178 h 1032310"/>
                  <a:gd name="connsiteX5" fmla="*/ 186132 w 372265"/>
                  <a:gd name="connsiteY5" fmla="*/ 1032311 h 1032310"/>
                  <a:gd name="connsiteX6" fmla="*/ 186133 w 372265"/>
                  <a:gd name="connsiteY6" fmla="*/ 1032310 h 1032310"/>
                  <a:gd name="connsiteX7" fmla="*/ 0 w 372265"/>
                  <a:gd name="connsiteY7" fmla="*/ 846177 h 1032310"/>
                  <a:gd name="connsiteX8" fmla="*/ 0 w 372265"/>
                  <a:gd name="connsiteY8" fmla="*/ 186133 h 1032310"/>
                  <a:gd name="connsiteX0" fmla="*/ 183356 w 372266"/>
                  <a:gd name="connsiteY0" fmla="*/ 214711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183356 w 372266"/>
                  <a:gd name="connsiteY8" fmla="*/ 214711 h 1032311"/>
                  <a:gd name="connsiteX0" fmla="*/ 202406 w 372266"/>
                  <a:gd name="connsiteY0" fmla="*/ 214714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202406 w 372266"/>
                  <a:gd name="connsiteY8" fmla="*/ 214714 h 1032311"/>
                  <a:gd name="connsiteX0" fmla="*/ 58093 w 227953"/>
                  <a:gd name="connsiteY0" fmla="*/ 214714 h 1032311"/>
                  <a:gd name="connsiteX1" fmla="*/ 41820 w 227953"/>
                  <a:gd name="connsiteY1" fmla="*/ 0 h 1032311"/>
                  <a:gd name="connsiteX2" fmla="*/ 41820 w 227953"/>
                  <a:gd name="connsiteY2" fmla="*/ 0 h 1032311"/>
                  <a:gd name="connsiteX3" fmla="*/ 227953 w 227953"/>
                  <a:gd name="connsiteY3" fmla="*/ 186133 h 1032311"/>
                  <a:gd name="connsiteX4" fmla="*/ 227952 w 227953"/>
                  <a:gd name="connsiteY4" fmla="*/ 846178 h 1032311"/>
                  <a:gd name="connsiteX5" fmla="*/ 41819 w 227953"/>
                  <a:gd name="connsiteY5" fmla="*/ 1032311 h 1032311"/>
                  <a:gd name="connsiteX6" fmla="*/ 41820 w 227953"/>
                  <a:gd name="connsiteY6" fmla="*/ 1032310 h 1032311"/>
                  <a:gd name="connsiteX7" fmla="*/ 74762 w 227953"/>
                  <a:gd name="connsiteY7" fmla="*/ 739024 h 1032311"/>
                  <a:gd name="connsiteX8" fmla="*/ 58093 w 227953"/>
                  <a:gd name="connsiteY8" fmla="*/ 214714 h 1032311"/>
                  <a:gd name="connsiteX0" fmla="*/ 54747 w 224607"/>
                  <a:gd name="connsiteY0" fmla="*/ 214714 h 1032311"/>
                  <a:gd name="connsiteX1" fmla="*/ 38474 w 224607"/>
                  <a:gd name="connsiteY1" fmla="*/ 0 h 1032311"/>
                  <a:gd name="connsiteX2" fmla="*/ 38474 w 224607"/>
                  <a:gd name="connsiteY2" fmla="*/ 0 h 1032311"/>
                  <a:gd name="connsiteX3" fmla="*/ 224607 w 224607"/>
                  <a:gd name="connsiteY3" fmla="*/ 186133 h 1032311"/>
                  <a:gd name="connsiteX4" fmla="*/ 224606 w 224607"/>
                  <a:gd name="connsiteY4" fmla="*/ 846178 h 1032311"/>
                  <a:gd name="connsiteX5" fmla="*/ 38473 w 224607"/>
                  <a:gd name="connsiteY5" fmla="*/ 1032311 h 1032311"/>
                  <a:gd name="connsiteX6" fmla="*/ 38474 w 224607"/>
                  <a:gd name="connsiteY6" fmla="*/ 1032310 h 1032311"/>
                  <a:gd name="connsiteX7" fmla="*/ 71416 w 224607"/>
                  <a:gd name="connsiteY7" fmla="*/ 739024 h 1032311"/>
                  <a:gd name="connsiteX8" fmla="*/ 54747 w 224607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17232 w 186134"/>
                  <a:gd name="connsiteY7" fmla="*/ 847771 h 1032311"/>
                  <a:gd name="connsiteX8" fmla="*/ 16274 w 186134"/>
                  <a:gd name="connsiteY8" fmla="*/ 214714 h 1032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134" h="1032311">
                    <a:moveTo>
                      <a:pt x="16274" y="214714"/>
                    </a:moveTo>
                    <a:cubicBezTo>
                      <a:pt x="16274" y="111916"/>
                      <a:pt x="13884" y="145256"/>
                      <a:pt x="1" y="0"/>
                    </a:cubicBezTo>
                    <a:lnTo>
                      <a:pt x="1" y="0"/>
                    </a:lnTo>
                    <a:cubicBezTo>
                      <a:pt x="102799" y="0"/>
                      <a:pt x="186134" y="83335"/>
                      <a:pt x="186134" y="186133"/>
                    </a:cubicBezTo>
                    <a:cubicBezTo>
                      <a:pt x="186134" y="406148"/>
                      <a:pt x="186133" y="626163"/>
                      <a:pt x="186133" y="846178"/>
                    </a:cubicBezTo>
                    <a:cubicBezTo>
                      <a:pt x="186133" y="948976"/>
                      <a:pt x="102798" y="1032311"/>
                      <a:pt x="0" y="1032311"/>
                    </a:cubicBezTo>
                    <a:lnTo>
                      <a:pt x="1" y="1032310"/>
                    </a:lnTo>
                    <a:cubicBezTo>
                      <a:pt x="37700" y="875151"/>
                      <a:pt x="6757" y="1013135"/>
                      <a:pt x="17232" y="847771"/>
                    </a:cubicBezTo>
                    <a:cubicBezTo>
                      <a:pt x="17232" y="627756"/>
                      <a:pt x="16274" y="434729"/>
                      <a:pt x="16274" y="2147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sp>
          <p:nvSpPr>
            <p:cNvPr id="27" name="Rounded Rectangle 158"/>
            <p:cNvSpPr>
              <a:spLocks noChangeAspect="1"/>
            </p:cNvSpPr>
            <p:nvPr/>
          </p:nvSpPr>
          <p:spPr>
            <a:xfrm>
              <a:off x="2031668" y="2933310"/>
              <a:ext cx="48035" cy="8311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8" name="Rounded Rectangle 159"/>
            <p:cNvSpPr>
              <a:spLocks noChangeAspect="1"/>
            </p:cNvSpPr>
            <p:nvPr/>
          </p:nvSpPr>
          <p:spPr>
            <a:xfrm>
              <a:off x="2304590" y="2941075"/>
              <a:ext cx="48035" cy="8311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36" name="Forme libre 35"/>
          <p:cNvSpPr/>
          <p:nvPr/>
        </p:nvSpPr>
        <p:spPr>
          <a:xfrm>
            <a:off x="1570337" y="2924351"/>
            <a:ext cx="1491513" cy="527391"/>
          </a:xfrm>
          <a:custGeom>
            <a:avLst/>
            <a:gdLst>
              <a:gd name="connsiteX0" fmla="*/ 0 w 819150"/>
              <a:gd name="connsiteY0" fmla="*/ 279400 h 279400"/>
              <a:gd name="connsiteX1" fmla="*/ 431800 w 819150"/>
              <a:gd name="connsiteY1" fmla="*/ 209550 h 279400"/>
              <a:gd name="connsiteX2" fmla="*/ 819150 w 819150"/>
              <a:gd name="connsiteY2" fmla="*/ 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150" h="279400">
                <a:moveTo>
                  <a:pt x="0" y="279400"/>
                </a:moveTo>
                <a:cubicBezTo>
                  <a:pt x="147637" y="267758"/>
                  <a:pt x="295275" y="256117"/>
                  <a:pt x="431800" y="209550"/>
                </a:cubicBezTo>
                <a:cubicBezTo>
                  <a:pt x="568325" y="162983"/>
                  <a:pt x="732367" y="83608"/>
                  <a:pt x="81915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Forme libre 36"/>
          <p:cNvSpPr/>
          <p:nvPr/>
        </p:nvSpPr>
        <p:spPr>
          <a:xfrm flipV="1">
            <a:off x="1593061" y="3544945"/>
            <a:ext cx="1157564" cy="861316"/>
          </a:xfrm>
          <a:custGeom>
            <a:avLst/>
            <a:gdLst>
              <a:gd name="connsiteX0" fmla="*/ 0 w 819150"/>
              <a:gd name="connsiteY0" fmla="*/ 279400 h 279400"/>
              <a:gd name="connsiteX1" fmla="*/ 431800 w 819150"/>
              <a:gd name="connsiteY1" fmla="*/ 209550 h 279400"/>
              <a:gd name="connsiteX2" fmla="*/ 819150 w 819150"/>
              <a:gd name="connsiteY2" fmla="*/ 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150" h="279400">
                <a:moveTo>
                  <a:pt x="0" y="279400"/>
                </a:moveTo>
                <a:cubicBezTo>
                  <a:pt x="147637" y="267758"/>
                  <a:pt x="295275" y="256117"/>
                  <a:pt x="431800" y="209550"/>
                </a:cubicBezTo>
                <a:cubicBezTo>
                  <a:pt x="568325" y="162983"/>
                  <a:pt x="732367" y="83608"/>
                  <a:pt x="81915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2154526" y="4580621"/>
            <a:ext cx="1195585" cy="104316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18352962" lon="2104541" rev="19604821"/>
            </a:camera>
            <a:lightRig rig="twoPt" dir="t"/>
          </a:scene3d>
          <a:sp3d>
            <a:bevelT w="1270" h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Forme libre 38"/>
          <p:cNvSpPr/>
          <p:nvPr/>
        </p:nvSpPr>
        <p:spPr>
          <a:xfrm rot="8100000">
            <a:off x="2725984" y="4904828"/>
            <a:ext cx="206029" cy="20602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Forme libre 39"/>
          <p:cNvSpPr/>
          <p:nvPr/>
        </p:nvSpPr>
        <p:spPr>
          <a:xfrm rot="8100000">
            <a:off x="2886526" y="5191837"/>
            <a:ext cx="206029" cy="20602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à coins arrondis 40"/>
          <p:cNvSpPr/>
          <p:nvPr/>
        </p:nvSpPr>
        <p:spPr>
          <a:xfrm>
            <a:off x="2797609" y="1143221"/>
            <a:ext cx="5228653" cy="2761029"/>
          </a:xfrm>
          <a:prstGeom prst="roundRect">
            <a:avLst/>
          </a:prstGeom>
          <a:noFill/>
          <a:ln w="317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2400" b="1" dirty="0" smtClean="0">
                <a:solidFill>
                  <a:schemeClr val="bg2">
                    <a:lumMod val="25000"/>
                  </a:schemeClr>
                </a:solidFill>
              </a:rPr>
              <a:t>Air in the room</a:t>
            </a:r>
            <a:endParaRPr lang="fr-FR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Larme 41"/>
          <p:cNvSpPr/>
          <p:nvPr/>
        </p:nvSpPr>
        <p:spPr>
          <a:xfrm rot="18899769">
            <a:off x="2752633" y="4406616"/>
            <a:ext cx="200616" cy="214233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Larme 42"/>
          <p:cNvSpPr/>
          <p:nvPr/>
        </p:nvSpPr>
        <p:spPr>
          <a:xfrm rot="18899769">
            <a:off x="3966280" y="2319915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Larme 43"/>
          <p:cNvSpPr/>
          <p:nvPr/>
        </p:nvSpPr>
        <p:spPr>
          <a:xfrm rot="18899769">
            <a:off x="3556121" y="3225948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Larme 44"/>
          <p:cNvSpPr/>
          <p:nvPr/>
        </p:nvSpPr>
        <p:spPr>
          <a:xfrm rot="18899769">
            <a:off x="3228871" y="1926714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Larme 45"/>
          <p:cNvSpPr/>
          <p:nvPr/>
        </p:nvSpPr>
        <p:spPr>
          <a:xfrm rot="18899769">
            <a:off x="4116811" y="1781544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Larme 46"/>
          <p:cNvSpPr/>
          <p:nvPr/>
        </p:nvSpPr>
        <p:spPr>
          <a:xfrm rot="18899769">
            <a:off x="4371743" y="3537008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Larme 47"/>
          <p:cNvSpPr/>
          <p:nvPr/>
        </p:nvSpPr>
        <p:spPr>
          <a:xfrm rot="18899769">
            <a:off x="4522274" y="2599876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Larme 48"/>
          <p:cNvSpPr/>
          <p:nvPr/>
        </p:nvSpPr>
        <p:spPr>
          <a:xfrm rot="18899769">
            <a:off x="3327132" y="2599877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Larme 49"/>
          <p:cNvSpPr/>
          <p:nvPr/>
        </p:nvSpPr>
        <p:spPr>
          <a:xfrm rot="18899769">
            <a:off x="2472023" y="4652908"/>
            <a:ext cx="200616" cy="214233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Forme libre 50"/>
          <p:cNvSpPr/>
          <p:nvPr/>
        </p:nvSpPr>
        <p:spPr>
          <a:xfrm rot="8100000">
            <a:off x="2814107" y="4465675"/>
            <a:ext cx="96114" cy="96114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Forme libre 51"/>
          <p:cNvSpPr/>
          <p:nvPr/>
        </p:nvSpPr>
        <p:spPr>
          <a:xfrm rot="8100000">
            <a:off x="3987914" y="2337278"/>
            <a:ext cx="59679" cy="5967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Forme libre 52"/>
          <p:cNvSpPr/>
          <p:nvPr/>
        </p:nvSpPr>
        <p:spPr>
          <a:xfrm rot="8100000">
            <a:off x="4393379" y="3562136"/>
            <a:ext cx="59679" cy="5967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Forme libre 53"/>
          <p:cNvSpPr/>
          <p:nvPr/>
        </p:nvSpPr>
        <p:spPr>
          <a:xfrm rot="8100000">
            <a:off x="3582932" y="3253957"/>
            <a:ext cx="59679" cy="5967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Larme 54"/>
          <p:cNvSpPr/>
          <p:nvPr/>
        </p:nvSpPr>
        <p:spPr>
          <a:xfrm rot="18899769">
            <a:off x="6381015" y="3150683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Larme 55"/>
          <p:cNvSpPr/>
          <p:nvPr/>
        </p:nvSpPr>
        <p:spPr>
          <a:xfrm rot="18899769">
            <a:off x="6456281" y="2061431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Larme 56"/>
          <p:cNvSpPr/>
          <p:nvPr/>
        </p:nvSpPr>
        <p:spPr>
          <a:xfrm rot="18899769">
            <a:off x="5120227" y="1927465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Larme 57"/>
          <p:cNvSpPr/>
          <p:nvPr/>
        </p:nvSpPr>
        <p:spPr>
          <a:xfrm rot="18899769">
            <a:off x="7326501" y="1997087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Larme 58"/>
          <p:cNvSpPr/>
          <p:nvPr/>
        </p:nvSpPr>
        <p:spPr>
          <a:xfrm rot="18899769">
            <a:off x="7516524" y="2590636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Larme 59"/>
          <p:cNvSpPr/>
          <p:nvPr/>
        </p:nvSpPr>
        <p:spPr>
          <a:xfrm rot="18899769">
            <a:off x="7105829" y="3535765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Larme 60"/>
          <p:cNvSpPr/>
          <p:nvPr/>
        </p:nvSpPr>
        <p:spPr>
          <a:xfrm rot="18899769">
            <a:off x="5613327" y="2642903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Forme libre 61"/>
          <p:cNvSpPr/>
          <p:nvPr/>
        </p:nvSpPr>
        <p:spPr>
          <a:xfrm rot="8100000">
            <a:off x="6402649" y="3168046"/>
            <a:ext cx="59679" cy="5967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Forme libre 62"/>
          <p:cNvSpPr/>
          <p:nvPr/>
        </p:nvSpPr>
        <p:spPr>
          <a:xfrm rot="8100000">
            <a:off x="7537037" y="2615564"/>
            <a:ext cx="59679" cy="5967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Forme libre 63"/>
          <p:cNvSpPr/>
          <p:nvPr/>
        </p:nvSpPr>
        <p:spPr>
          <a:xfrm rot="8100000">
            <a:off x="6483092" y="2089440"/>
            <a:ext cx="59679" cy="5967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Forme libre 64"/>
          <p:cNvSpPr/>
          <p:nvPr/>
        </p:nvSpPr>
        <p:spPr>
          <a:xfrm rot="5400000">
            <a:off x="8020775" y="2709092"/>
            <a:ext cx="312128" cy="1359285"/>
          </a:xfrm>
          <a:custGeom>
            <a:avLst/>
            <a:gdLst>
              <a:gd name="connsiteX0" fmla="*/ 0 w 819150"/>
              <a:gd name="connsiteY0" fmla="*/ 279400 h 279400"/>
              <a:gd name="connsiteX1" fmla="*/ 431800 w 819150"/>
              <a:gd name="connsiteY1" fmla="*/ 209550 h 279400"/>
              <a:gd name="connsiteX2" fmla="*/ 819150 w 819150"/>
              <a:gd name="connsiteY2" fmla="*/ 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150" h="279400">
                <a:moveTo>
                  <a:pt x="0" y="279400"/>
                </a:moveTo>
                <a:cubicBezTo>
                  <a:pt x="147637" y="267758"/>
                  <a:pt x="295275" y="256117"/>
                  <a:pt x="431800" y="209550"/>
                </a:cubicBezTo>
                <a:cubicBezTo>
                  <a:pt x="568325" y="162983"/>
                  <a:pt x="732367" y="83608"/>
                  <a:pt x="81915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Larme 65"/>
          <p:cNvSpPr/>
          <p:nvPr/>
        </p:nvSpPr>
        <p:spPr>
          <a:xfrm rot="18899769">
            <a:off x="5765727" y="3619391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9" name="Connecteur droit avec flèche 68"/>
          <p:cNvCxnSpPr/>
          <p:nvPr/>
        </p:nvCxnSpPr>
        <p:spPr>
          <a:xfrm>
            <a:off x="5963523" y="3809242"/>
            <a:ext cx="0" cy="851054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0" name="Rectangle 69"/>
          <p:cNvSpPr/>
          <p:nvPr/>
        </p:nvSpPr>
        <p:spPr>
          <a:xfrm>
            <a:off x="5337780" y="4627582"/>
            <a:ext cx="1195585" cy="104316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18352962" lon="2104541" rev="19604821"/>
            </a:camera>
            <a:lightRig rig="twoPt" dir="t"/>
          </a:scene3d>
          <a:sp3d>
            <a:bevelT w="1270" h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Forme libre 70"/>
          <p:cNvSpPr/>
          <p:nvPr/>
        </p:nvSpPr>
        <p:spPr>
          <a:xfrm rot="8100000">
            <a:off x="5590471" y="4921464"/>
            <a:ext cx="206029" cy="20602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Forme libre 71"/>
          <p:cNvSpPr/>
          <p:nvPr/>
        </p:nvSpPr>
        <p:spPr>
          <a:xfrm rot="8100000">
            <a:off x="5742871" y="5073864"/>
            <a:ext cx="206029" cy="20602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Forme libre 72"/>
          <p:cNvSpPr/>
          <p:nvPr/>
        </p:nvSpPr>
        <p:spPr>
          <a:xfrm rot="8100000">
            <a:off x="6233429" y="4887271"/>
            <a:ext cx="206029" cy="20602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ZoneTexte 73"/>
          <p:cNvSpPr txBox="1"/>
          <p:nvPr/>
        </p:nvSpPr>
        <p:spPr>
          <a:xfrm>
            <a:off x="5951138" y="4056929"/>
            <a:ext cx="159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dirty="0" smtClean="0"/>
              <a:t>edimentation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462046" y="1537353"/>
            <a:ext cx="2594372" cy="9834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Organigramme : Joindre 75"/>
          <p:cNvSpPr/>
          <p:nvPr/>
        </p:nvSpPr>
        <p:spPr>
          <a:xfrm>
            <a:off x="8566162" y="1569102"/>
            <a:ext cx="290320" cy="919933"/>
          </a:xfrm>
          <a:prstGeom prst="flowChartCol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9978402" y="2463989"/>
            <a:ext cx="965200" cy="14837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Rectangle 77"/>
          <p:cNvSpPr/>
          <p:nvPr/>
        </p:nvSpPr>
        <p:spPr>
          <a:xfrm rot="16200000">
            <a:off x="10700497" y="1960136"/>
            <a:ext cx="725169" cy="12262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Organigramme : Processus 78"/>
          <p:cNvSpPr/>
          <p:nvPr/>
        </p:nvSpPr>
        <p:spPr>
          <a:xfrm>
            <a:off x="9662715" y="1548355"/>
            <a:ext cx="214848" cy="972431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0" name="Connecteur droit 79"/>
          <p:cNvCxnSpPr/>
          <p:nvPr/>
        </p:nvCxnSpPr>
        <p:spPr>
          <a:xfrm>
            <a:off x="9654430" y="1568990"/>
            <a:ext cx="223132" cy="160813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 flipH="1">
            <a:off x="9662715" y="1729803"/>
            <a:ext cx="214847" cy="12065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>
            <a:off x="9664712" y="1850453"/>
            <a:ext cx="212850" cy="19245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 flipH="1">
            <a:off x="9662715" y="2042903"/>
            <a:ext cx="214847" cy="12065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>
            <a:off x="9663239" y="2163553"/>
            <a:ext cx="212850" cy="19245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 flipH="1">
            <a:off x="9661242" y="2356003"/>
            <a:ext cx="214847" cy="12065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rganigramme : Processus 85"/>
          <p:cNvSpPr/>
          <p:nvPr/>
        </p:nvSpPr>
        <p:spPr>
          <a:xfrm>
            <a:off x="9275183" y="1545261"/>
            <a:ext cx="270759" cy="972431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Organigramme : Extraire 86"/>
          <p:cNvSpPr/>
          <p:nvPr/>
        </p:nvSpPr>
        <p:spPr>
          <a:xfrm>
            <a:off x="9275183" y="1566009"/>
            <a:ext cx="262474" cy="940682"/>
          </a:xfrm>
          <a:prstGeom prst="flowChartExtra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11241585" y="1855625"/>
            <a:ext cx="758689" cy="502327"/>
          </a:xfrm>
          <a:prstGeom prst="ellipse">
            <a:avLst/>
          </a:prstGeom>
          <a:solidFill>
            <a:schemeClr val="bg1"/>
          </a:solidFill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>
                <a:solidFill>
                  <a:srgbClr val="C00000"/>
                </a:solidFill>
              </a:rPr>
              <a:t> Air flow rate</a:t>
            </a:r>
            <a:endParaRPr lang="fr-FR" sz="1200" dirty="0">
              <a:solidFill>
                <a:srgbClr val="C00000"/>
              </a:solidFill>
            </a:endParaRPr>
          </a:p>
        </p:txBody>
      </p:sp>
      <p:cxnSp>
        <p:nvCxnSpPr>
          <p:cNvPr id="90" name="Connecteur droit avec flèche 89"/>
          <p:cNvCxnSpPr/>
          <p:nvPr/>
        </p:nvCxnSpPr>
        <p:spPr>
          <a:xfrm flipH="1">
            <a:off x="7793344" y="1946678"/>
            <a:ext cx="494018" cy="11165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1" name="ZoneTexte 90"/>
          <p:cNvSpPr txBox="1"/>
          <p:nvPr/>
        </p:nvSpPr>
        <p:spPr>
          <a:xfrm>
            <a:off x="7970288" y="1184052"/>
            <a:ext cx="358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Air conditionner</a:t>
            </a:r>
          </a:p>
        </p:txBody>
      </p:sp>
      <p:sp>
        <p:nvSpPr>
          <p:cNvPr id="92" name="Forme libre 91"/>
          <p:cNvSpPr/>
          <p:nvPr/>
        </p:nvSpPr>
        <p:spPr>
          <a:xfrm>
            <a:off x="7757593" y="2669770"/>
            <a:ext cx="2832100" cy="438376"/>
          </a:xfrm>
          <a:custGeom>
            <a:avLst/>
            <a:gdLst>
              <a:gd name="connsiteX0" fmla="*/ 0 w 2832100"/>
              <a:gd name="connsiteY0" fmla="*/ 342900 h 438376"/>
              <a:gd name="connsiteX1" fmla="*/ 1676400 w 2832100"/>
              <a:gd name="connsiteY1" fmla="*/ 438150 h 438376"/>
              <a:gd name="connsiteX2" fmla="*/ 2330450 w 2832100"/>
              <a:gd name="connsiteY2" fmla="*/ 355600 h 438376"/>
              <a:gd name="connsiteX3" fmla="*/ 2832100 w 2832100"/>
              <a:gd name="connsiteY3" fmla="*/ 0 h 438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100" h="438376">
                <a:moveTo>
                  <a:pt x="0" y="342900"/>
                </a:moveTo>
                <a:cubicBezTo>
                  <a:pt x="643996" y="389466"/>
                  <a:pt x="1287992" y="436033"/>
                  <a:pt x="1676400" y="438150"/>
                </a:cubicBezTo>
                <a:cubicBezTo>
                  <a:pt x="2064808" y="440267"/>
                  <a:pt x="2137833" y="428625"/>
                  <a:pt x="2330450" y="355600"/>
                </a:cubicBezTo>
                <a:cubicBezTo>
                  <a:pt x="2523067" y="282575"/>
                  <a:pt x="2677583" y="141287"/>
                  <a:pt x="283210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Ellipse 92"/>
          <p:cNvSpPr/>
          <p:nvPr/>
        </p:nvSpPr>
        <p:spPr>
          <a:xfrm>
            <a:off x="10297729" y="2873687"/>
            <a:ext cx="758689" cy="409232"/>
          </a:xfrm>
          <a:prstGeom prst="ellipse">
            <a:avLst/>
          </a:prstGeom>
          <a:solidFill>
            <a:schemeClr val="bg1"/>
          </a:solidFill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>
                <a:solidFill>
                  <a:srgbClr val="C00000"/>
                </a:solidFill>
              </a:rPr>
              <a:t>% </a:t>
            </a:r>
            <a:r>
              <a:rPr lang="fr-FR" sz="1200" dirty="0" smtClean="0">
                <a:solidFill>
                  <a:srgbClr val="C00000"/>
                </a:solidFill>
              </a:rPr>
              <a:t>air </a:t>
            </a:r>
            <a:r>
              <a:rPr lang="fr-FR" sz="1200" dirty="0" err="1" smtClean="0">
                <a:solidFill>
                  <a:srgbClr val="C00000"/>
                </a:solidFill>
              </a:rPr>
              <a:t>renewal</a:t>
            </a:r>
            <a:r>
              <a:rPr lang="fr-FR" sz="1200" dirty="0" smtClean="0">
                <a:solidFill>
                  <a:srgbClr val="C00000"/>
                </a:solidFill>
              </a:rPr>
              <a:t> </a:t>
            </a:r>
            <a:endParaRPr lang="fr-FR" sz="1200" dirty="0">
              <a:solidFill>
                <a:srgbClr val="C00000"/>
              </a:solidFill>
            </a:endParaRPr>
          </a:p>
        </p:txBody>
      </p:sp>
      <p:cxnSp>
        <p:nvCxnSpPr>
          <p:cNvPr id="94" name="Connecteur droit avec flèche 93"/>
          <p:cNvCxnSpPr/>
          <p:nvPr/>
        </p:nvCxnSpPr>
        <p:spPr>
          <a:xfrm flipH="1" flipV="1">
            <a:off x="10878618" y="2021447"/>
            <a:ext cx="362968" cy="6894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5" name="Éclair 94"/>
          <p:cNvSpPr/>
          <p:nvPr/>
        </p:nvSpPr>
        <p:spPr>
          <a:xfrm>
            <a:off x="2129325" y="3033854"/>
            <a:ext cx="378127" cy="481613"/>
          </a:xfrm>
          <a:prstGeom prst="lightningBol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Éclair 95"/>
          <p:cNvSpPr/>
          <p:nvPr/>
        </p:nvSpPr>
        <p:spPr>
          <a:xfrm>
            <a:off x="8242920" y="3231165"/>
            <a:ext cx="378127" cy="481613"/>
          </a:xfrm>
          <a:prstGeom prst="lightningBol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Ellipse 96"/>
          <p:cNvSpPr/>
          <p:nvPr/>
        </p:nvSpPr>
        <p:spPr>
          <a:xfrm>
            <a:off x="7972099" y="3679140"/>
            <a:ext cx="758689" cy="409232"/>
          </a:xfrm>
          <a:prstGeom prst="ellipse">
            <a:avLst/>
          </a:prstGeom>
          <a:solidFill>
            <a:schemeClr val="bg1"/>
          </a:solidFill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mask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98" name="Ellipse 97"/>
          <p:cNvSpPr/>
          <p:nvPr/>
        </p:nvSpPr>
        <p:spPr>
          <a:xfrm>
            <a:off x="1367922" y="2965698"/>
            <a:ext cx="758689" cy="409232"/>
          </a:xfrm>
          <a:prstGeom prst="ellipse">
            <a:avLst/>
          </a:prstGeom>
          <a:solidFill>
            <a:schemeClr val="bg1"/>
          </a:solidFill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err="1" smtClean="0">
                <a:solidFill>
                  <a:srgbClr val="C00000"/>
                </a:solidFill>
              </a:rPr>
              <a:t>mask</a:t>
            </a:r>
            <a:endParaRPr lang="fr-FR" sz="1200" dirty="0">
              <a:solidFill>
                <a:srgbClr val="C00000"/>
              </a:solidFill>
            </a:endParaRPr>
          </a:p>
        </p:txBody>
      </p:sp>
      <p:sp>
        <p:nvSpPr>
          <p:cNvPr id="102" name="Larme 101"/>
          <p:cNvSpPr/>
          <p:nvPr/>
        </p:nvSpPr>
        <p:spPr>
          <a:xfrm rot="18899769">
            <a:off x="3512964" y="2786052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Larme 102"/>
          <p:cNvSpPr/>
          <p:nvPr/>
        </p:nvSpPr>
        <p:spPr>
          <a:xfrm rot="18899769">
            <a:off x="3665364" y="2938452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Larme 103"/>
          <p:cNvSpPr/>
          <p:nvPr/>
        </p:nvSpPr>
        <p:spPr>
          <a:xfrm rot="18899769">
            <a:off x="4109713" y="2708918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Larme 104"/>
          <p:cNvSpPr/>
          <p:nvPr/>
        </p:nvSpPr>
        <p:spPr>
          <a:xfrm rot="18899769">
            <a:off x="4262113" y="2861318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Larme 105"/>
          <p:cNvSpPr/>
          <p:nvPr/>
        </p:nvSpPr>
        <p:spPr>
          <a:xfrm rot="18899769">
            <a:off x="3820826" y="2532196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Larme 106"/>
          <p:cNvSpPr/>
          <p:nvPr/>
        </p:nvSpPr>
        <p:spPr>
          <a:xfrm rot="18899769">
            <a:off x="4265175" y="2302662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Larme 107"/>
          <p:cNvSpPr/>
          <p:nvPr/>
        </p:nvSpPr>
        <p:spPr>
          <a:xfrm rot="18899769">
            <a:off x="4417575" y="2455062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Larme 108"/>
          <p:cNvSpPr/>
          <p:nvPr/>
        </p:nvSpPr>
        <p:spPr>
          <a:xfrm rot="18899769">
            <a:off x="3896706" y="2826706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Larme 109"/>
          <p:cNvSpPr/>
          <p:nvPr/>
        </p:nvSpPr>
        <p:spPr>
          <a:xfrm rot="18899769">
            <a:off x="4323109" y="2690939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Larme 110"/>
          <p:cNvSpPr/>
          <p:nvPr/>
        </p:nvSpPr>
        <p:spPr>
          <a:xfrm rot="18899769">
            <a:off x="4475509" y="2843339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Larme 111"/>
          <p:cNvSpPr/>
          <p:nvPr/>
        </p:nvSpPr>
        <p:spPr>
          <a:xfrm rot="18899769">
            <a:off x="4919858" y="2613805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Larme 112"/>
          <p:cNvSpPr/>
          <p:nvPr/>
        </p:nvSpPr>
        <p:spPr>
          <a:xfrm rot="18899769">
            <a:off x="5072258" y="2766205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Larme 113"/>
          <p:cNvSpPr/>
          <p:nvPr/>
        </p:nvSpPr>
        <p:spPr>
          <a:xfrm rot="18899769">
            <a:off x="4630971" y="2437083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Larme 114"/>
          <p:cNvSpPr/>
          <p:nvPr/>
        </p:nvSpPr>
        <p:spPr>
          <a:xfrm rot="18899769">
            <a:off x="4706851" y="2731593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Larme 115"/>
          <p:cNvSpPr/>
          <p:nvPr/>
        </p:nvSpPr>
        <p:spPr>
          <a:xfrm rot="18899769">
            <a:off x="3786408" y="3195457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Larme 116"/>
          <p:cNvSpPr/>
          <p:nvPr/>
        </p:nvSpPr>
        <p:spPr>
          <a:xfrm rot="18899769">
            <a:off x="3938808" y="3347857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Larme 117"/>
          <p:cNvSpPr/>
          <p:nvPr/>
        </p:nvSpPr>
        <p:spPr>
          <a:xfrm rot="18899769">
            <a:off x="4383157" y="3118323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Larme 118"/>
          <p:cNvSpPr/>
          <p:nvPr/>
        </p:nvSpPr>
        <p:spPr>
          <a:xfrm rot="18899769">
            <a:off x="4535557" y="3270723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Larme 119"/>
          <p:cNvSpPr/>
          <p:nvPr/>
        </p:nvSpPr>
        <p:spPr>
          <a:xfrm rot="18899769">
            <a:off x="4094270" y="2941601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Larme 120"/>
          <p:cNvSpPr/>
          <p:nvPr/>
        </p:nvSpPr>
        <p:spPr>
          <a:xfrm rot="18899769">
            <a:off x="4170150" y="3236111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Larme 121"/>
          <p:cNvSpPr/>
          <p:nvPr/>
        </p:nvSpPr>
        <p:spPr>
          <a:xfrm rot="18899769">
            <a:off x="4726154" y="2940819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Larme 122"/>
          <p:cNvSpPr/>
          <p:nvPr/>
        </p:nvSpPr>
        <p:spPr>
          <a:xfrm rot="18899769">
            <a:off x="4878554" y="3093219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Larme 123"/>
          <p:cNvSpPr/>
          <p:nvPr/>
        </p:nvSpPr>
        <p:spPr>
          <a:xfrm rot="18899769">
            <a:off x="5091950" y="3075240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Larme 124"/>
          <p:cNvSpPr/>
          <p:nvPr/>
        </p:nvSpPr>
        <p:spPr>
          <a:xfrm rot="18899769">
            <a:off x="5323292" y="2963494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Larme 125"/>
          <p:cNvSpPr/>
          <p:nvPr/>
        </p:nvSpPr>
        <p:spPr>
          <a:xfrm rot="18899769">
            <a:off x="4999598" y="3350224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Larme 126"/>
          <p:cNvSpPr/>
          <p:nvPr/>
        </p:nvSpPr>
        <p:spPr>
          <a:xfrm rot="18899769">
            <a:off x="5151998" y="3502624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Larme 127"/>
          <p:cNvSpPr/>
          <p:nvPr/>
        </p:nvSpPr>
        <p:spPr>
          <a:xfrm rot="18899769">
            <a:off x="4710711" y="3173502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Larme 128"/>
          <p:cNvSpPr/>
          <p:nvPr/>
        </p:nvSpPr>
        <p:spPr>
          <a:xfrm rot="18899769">
            <a:off x="4786591" y="3468012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Larme 129"/>
          <p:cNvSpPr/>
          <p:nvPr/>
        </p:nvSpPr>
        <p:spPr>
          <a:xfrm rot="18899769">
            <a:off x="5895971" y="2928813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Larme 130"/>
          <p:cNvSpPr/>
          <p:nvPr/>
        </p:nvSpPr>
        <p:spPr>
          <a:xfrm rot="18899769">
            <a:off x="5530564" y="2894201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Larme 131"/>
          <p:cNvSpPr/>
          <p:nvPr/>
        </p:nvSpPr>
        <p:spPr>
          <a:xfrm rot="18899769">
            <a:off x="6109367" y="2910834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Larme 132"/>
          <p:cNvSpPr/>
          <p:nvPr/>
        </p:nvSpPr>
        <p:spPr>
          <a:xfrm rot="18899769">
            <a:off x="6706116" y="2833700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Larme 133"/>
          <p:cNvSpPr/>
          <p:nvPr/>
        </p:nvSpPr>
        <p:spPr>
          <a:xfrm rot="18899769">
            <a:off x="5420266" y="3262952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Larme 134"/>
          <p:cNvSpPr/>
          <p:nvPr/>
        </p:nvSpPr>
        <p:spPr>
          <a:xfrm rot="18899769">
            <a:off x="5572666" y="3415352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Larme 135"/>
          <p:cNvSpPr/>
          <p:nvPr/>
        </p:nvSpPr>
        <p:spPr>
          <a:xfrm rot="18899769">
            <a:off x="6017015" y="3185818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Larme 136"/>
          <p:cNvSpPr/>
          <p:nvPr/>
        </p:nvSpPr>
        <p:spPr>
          <a:xfrm rot="18899769">
            <a:off x="6169415" y="3338218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Larme 137"/>
          <p:cNvSpPr/>
          <p:nvPr/>
        </p:nvSpPr>
        <p:spPr>
          <a:xfrm rot="18899769">
            <a:off x="5728128" y="3009096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Larme 138"/>
          <p:cNvSpPr/>
          <p:nvPr/>
        </p:nvSpPr>
        <p:spPr>
          <a:xfrm rot="18899769">
            <a:off x="5804008" y="3303606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Larme 139"/>
          <p:cNvSpPr/>
          <p:nvPr/>
        </p:nvSpPr>
        <p:spPr>
          <a:xfrm rot="18899769">
            <a:off x="6360012" y="3008314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Larme 140"/>
          <p:cNvSpPr/>
          <p:nvPr/>
        </p:nvSpPr>
        <p:spPr>
          <a:xfrm rot="18899769">
            <a:off x="6512412" y="3160714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Larme 141"/>
          <p:cNvSpPr/>
          <p:nvPr/>
        </p:nvSpPr>
        <p:spPr>
          <a:xfrm rot="18899769">
            <a:off x="6725808" y="3142735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Larme 142"/>
          <p:cNvSpPr/>
          <p:nvPr/>
        </p:nvSpPr>
        <p:spPr>
          <a:xfrm rot="18899769">
            <a:off x="6957150" y="3030989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Larme 143"/>
          <p:cNvSpPr/>
          <p:nvPr/>
        </p:nvSpPr>
        <p:spPr>
          <a:xfrm rot="18899769">
            <a:off x="6633456" y="3417719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" name="Larme 144"/>
          <p:cNvSpPr/>
          <p:nvPr/>
        </p:nvSpPr>
        <p:spPr>
          <a:xfrm rot="18899769">
            <a:off x="6344569" y="3240997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Larme 145"/>
          <p:cNvSpPr/>
          <p:nvPr/>
        </p:nvSpPr>
        <p:spPr>
          <a:xfrm rot="18899769">
            <a:off x="6220456" y="2262327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Larme 146"/>
          <p:cNvSpPr/>
          <p:nvPr/>
        </p:nvSpPr>
        <p:spPr>
          <a:xfrm rot="18899769">
            <a:off x="5855049" y="2227715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Larme 147"/>
          <p:cNvSpPr/>
          <p:nvPr/>
        </p:nvSpPr>
        <p:spPr>
          <a:xfrm rot="18899769">
            <a:off x="6433852" y="2244348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9" name="Larme 148"/>
          <p:cNvSpPr/>
          <p:nvPr/>
        </p:nvSpPr>
        <p:spPr>
          <a:xfrm rot="18899769">
            <a:off x="7030601" y="2167214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Larme 149"/>
          <p:cNvSpPr/>
          <p:nvPr/>
        </p:nvSpPr>
        <p:spPr>
          <a:xfrm rot="18899769">
            <a:off x="5744751" y="2596466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1" name="Larme 150"/>
          <p:cNvSpPr/>
          <p:nvPr/>
        </p:nvSpPr>
        <p:spPr>
          <a:xfrm rot="18899769">
            <a:off x="5897151" y="2748866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" name="Larme 151"/>
          <p:cNvSpPr/>
          <p:nvPr/>
        </p:nvSpPr>
        <p:spPr>
          <a:xfrm rot="18899769">
            <a:off x="6341500" y="2519332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Larme 152"/>
          <p:cNvSpPr/>
          <p:nvPr/>
        </p:nvSpPr>
        <p:spPr>
          <a:xfrm rot="18899769">
            <a:off x="6493900" y="2671732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Larme 153"/>
          <p:cNvSpPr/>
          <p:nvPr/>
        </p:nvSpPr>
        <p:spPr>
          <a:xfrm rot="18899769">
            <a:off x="6052613" y="2342610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Larme 154"/>
          <p:cNvSpPr/>
          <p:nvPr/>
        </p:nvSpPr>
        <p:spPr>
          <a:xfrm rot="18899769">
            <a:off x="6128493" y="2637120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Larme 155"/>
          <p:cNvSpPr/>
          <p:nvPr/>
        </p:nvSpPr>
        <p:spPr>
          <a:xfrm rot="18899769">
            <a:off x="6684497" y="2341828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Larme 156"/>
          <p:cNvSpPr/>
          <p:nvPr/>
        </p:nvSpPr>
        <p:spPr>
          <a:xfrm rot="18899769">
            <a:off x="6836897" y="2494228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8" name="Larme 157"/>
          <p:cNvSpPr/>
          <p:nvPr/>
        </p:nvSpPr>
        <p:spPr>
          <a:xfrm rot="18899769">
            <a:off x="7050293" y="2476249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9" name="Larme 158"/>
          <p:cNvSpPr/>
          <p:nvPr/>
        </p:nvSpPr>
        <p:spPr>
          <a:xfrm rot="18899769">
            <a:off x="7281635" y="2364503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0" name="Larme 159"/>
          <p:cNvSpPr/>
          <p:nvPr/>
        </p:nvSpPr>
        <p:spPr>
          <a:xfrm rot="18899769">
            <a:off x="6957941" y="2751233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Larme 160"/>
          <p:cNvSpPr/>
          <p:nvPr/>
        </p:nvSpPr>
        <p:spPr>
          <a:xfrm rot="18899769">
            <a:off x="6669054" y="2574511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Larme 161"/>
          <p:cNvSpPr/>
          <p:nvPr/>
        </p:nvSpPr>
        <p:spPr>
          <a:xfrm rot="18899769">
            <a:off x="5133096" y="2112006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3" name="Larme 162"/>
          <p:cNvSpPr/>
          <p:nvPr/>
        </p:nvSpPr>
        <p:spPr>
          <a:xfrm rot="18899769">
            <a:off x="4767689" y="2077394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4" name="Larme 163"/>
          <p:cNvSpPr/>
          <p:nvPr/>
        </p:nvSpPr>
        <p:spPr>
          <a:xfrm rot="18899769">
            <a:off x="5346492" y="2094027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5" name="Larme 164"/>
          <p:cNvSpPr/>
          <p:nvPr/>
        </p:nvSpPr>
        <p:spPr>
          <a:xfrm rot="18899769">
            <a:off x="5943241" y="2016893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6" name="Larme 165"/>
          <p:cNvSpPr/>
          <p:nvPr/>
        </p:nvSpPr>
        <p:spPr>
          <a:xfrm rot="18899769">
            <a:off x="4657391" y="2446145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7" name="Larme 166"/>
          <p:cNvSpPr/>
          <p:nvPr/>
        </p:nvSpPr>
        <p:spPr>
          <a:xfrm rot="18899769">
            <a:off x="4809791" y="2598545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8" name="Larme 167"/>
          <p:cNvSpPr/>
          <p:nvPr/>
        </p:nvSpPr>
        <p:spPr>
          <a:xfrm rot="18899769">
            <a:off x="5254140" y="2369011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9" name="Larme 168"/>
          <p:cNvSpPr/>
          <p:nvPr/>
        </p:nvSpPr>
        <p:spPr>
          <a:xfrm rot="18899769">
            <a:off x="5406540" y="2521411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0" name="Larme 169"/>
          <p:cNvSpPr/>
          <p:nvPr/>
        </p:nvSpPr>
        <p:spPr>
          <a:xfrm rot="18899769">
            <a:off x="4965253" y="2192289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1" name="Larme 170"/>
          <p:cNvSpPr/>
          <p:nvPr/>
        </p:nvSpPr>
        <p:spPr>
          <a:xfrm rot="18899769">
            <a:off x="5041133" y="2486799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2" name="Larme 171"/>
          <p:cNvSpPr/>
          <p:nvPr/>
        </p:nvSpPr>
        <p:spPr>
          <a:xfrm rot="18899769">
            <a:off x="5597137" y="2191507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3" name="Larme 172"/>
          <p:cNvSpPr/>
          <p:nvPr/>
        </p:nvSpPr>
        <p:spPr>
          <a:xfrm rot="18899769">
            <a:off x="5749537" y="2343907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4" name="Larme 173"/>
          <p:cNvSpPr/>
          <p:nvPr/>
        </p:nvSpPr>
        <p:spPr>
          <a:xfrm rot="18899769">
            <a:off x="5962933" y="2325928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5" name="Larme 174"/>
          <p:cNvSpPr/>
          <p:nvPr/>
        </p:nvSpPr>
        <p:spPr>
          <a:xfrm rot="18899769">
            <a:off x="6194275" y="2214182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6" name="Larme 175"/>
          <p:cNvSpPr/>
          <p:nvPr/>
        </p:nvSpPr>
        <p:spPr>
          <a:xfrm rot="18899769">
            <a:off x="5870581" y="2600912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Larme 176"/>
          <p:cNvSpPr/>
          <p:nvPr/>
        </p:nvSpPr>
        <p:spPr>
          <a:xfrm rot="18899769">
            <a:off x="5581694" y="2424190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8" name="Larme 177"/>
          <p:cNvSpPr/>
          <p:nvPr/>
        </p:nvSpPr>
        <p:spPr>
          <a:xfrm rot="18899769">
            <a:off x="3767846" y="1765931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9" name="Larme 178"/>
          <p:cNvSpPr/>
          <p:nvPr/>
        </p:nvSpPr>
        <p:spPr>
          <a:xfrm rot="18899769">
            <a:off x="3402439" y="1731319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0" name="Larme 179"/>
          <p:cNvSpPr/>
          <p:nvPr/>
        </p:nvSpPr>
        <p:spPr>
          <a:xfrm rot="18899769">
            <a:off x="3981242" y="1747952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1" name="Larme 180"/>
          <p:cNvSpPr/>
          <p:nvPr/>
        </p:nvSpPr>
        <p:spPr>
          <a:xfrm rot="18899769">
            <a:off x="4577991" y="1670818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2" name="Larme 181"/>
          <p:cNvSpPr/>
          <p:nvPr/>
        </p:nvSpPr>
        <p:spPr>
          <a:xfrm rot="18899769">
            <a:off x="3292141" y="2100070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3" name="Larme 182"/>
          <p:cNvSpPr/>
          <p:nvPr/>
        </p:nvSpPr>
        <p:spPr>
          <a:xfrm rot="18899769">
            <a:off x="3444541" y="2252470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4" name="Larme 183"/>
          <p:cNvSpPr/>
          <p:nvPr/>
        </p:nvSpPr>
        <p:spPr>
          <a:xfrm rot="18899769">
            <a:off x="3888890" y="2022936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5" name="Larme 184"/>
          <p:cNvSpPr/>
          <p:nvPr/>
        </p:nvSpPr>
        <p:spPr>
          <a:xfrm rot="18899769">
            <a:off x="4041290" y="2175336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6" name="Larme 185"/>
          <p:cNvSpPr/>
          <p:nvPr/>
        </p:nvSpPr>
        <p:spPr>
          <a:xfrm rot="18899769">
            <a:off x="3600003" y="1846214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7" name="Larme 186"/>
          <p:cNvSpPr/>
          <p:nvPr/>
        </p:nvSpPr>
        <p:spPr>
          <a:xfrm rot="18899769">
            <a:off x="3675883" y="2140724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8" name="Larme 187"/>
          <p:cNvSpPr/>
          <p:nvPr/>
        </p:nvSpPr>
        <p:spPr>
          <a:xfrm rot="18899769">
            <a:off x="4231887" y="1845432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9" name="Larme 188"/>
          <p:cNvSpPr/>
          <p:nvPr/>
        </p:nvSpPr>
        <p:spPr>
          <a:xfrm rot="18899769">
            <a:off x="4384287" y="1997832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0" name="Larme 189"/>
          <p:cNvSpPr/>
          <p:nvPr/>
        </p:nvSpPr>
        <p:spPr>
          <a:xfrm rot="18899769">
            <a:off x="4597683" y="1979853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1" name="Larme 190"/>
          <p:cNvSpPr/>
          <p:nvPr/>
        </p:nvSpPr>
        <p:spPr>
          <a:xfrm rot="18899769">
            <a:off x="4829025" y="1868107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2" name="Larme 191"/>
          <p:cNvSpPr/>
          <p:nvPr/>
        </p:nvSpPr>
        <p:spPr>
          <a:xfrm rot="18899769">
            <a:off x="4505331" y="2254837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3" name="Larme 192"/>
          <p:cNvSpPr/>
          <p:nvPr/>
        </p:nvSpPr>
        <p:spPr>
          <a:xfrm rot="18899769">
            <a:off x="4216444" y="2078115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4" name="Forme libre 193"/>
          <p:cNvSpPr/>
          <p:nvPr/>
        </p:nvSpPr>
        <p:spPr>
          <a:xfrm rot="8100000">
            <a:off x="3793217" y="3201591"/>
            <a:ext cx="27841" cy="27841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5" name="Forme libre 194"/>
          <p:cNvSpPr/>
          <p:nvPr/>
        </p:nvSpPr>
        <p:spPr>
          <a:xfrm rot="8100000">
            <a:off x="4115036" y="2708588"/>
            <a:ext cx="27841" cy="27841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6" name="Forme libre 195"/>
          <p:cNvSpPr/>
          <p:nvPr/>
        </p:nvSpPr>
        <p:spPr>
          <a:xfrm rot="8100000">
            <a:off x="4421695" y="2461472"/>
            <a:ext cx="27841" cy="27841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7" name="Forme libre 196"/>
          <p:cNvSpPr/>
          <p:nvPr/>
        </p:nvSpPr>
        <p:spPr>
          <a:xfrm rot="8100000">
            <a:off x="4969373" y="2192972"/>
            <a:ext cx="27841" cy="27841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8" name="Forme libre 197"/>
          <p:cNvSpPr/>
          <p:nvPr/>
        </p:nvSpPr>
        <p:spPr>
          <a:xfrm rot="8100000">
            <a:off x="6692862" y="2349725"/>
            <a:ext cx="25310" cy="25310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9" name="Forme libre 198"/>
          <p:cNvSpPr/>
          <p:nvPr/>
        </p:nvSpPr>
        <p:spPr>
          <a:xfrm rot="8100000">
            <a:off x="6845262" y="2502125"/>
            <a:ext cx="25310" cy="25310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0" name="Forme libre 199"/>
          <p:cNvSpPr/>
          <p:nvPr/>
        </p:nvSpPr>
        <p:spPr>
          <a:xfrm rot="8100000">
            <a:off x="6134465" y="2646189"/>
            <a:ext cx="25310" cy="25310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1" name="Forme libre 200"/>
          <p:cNvSpPr/>
          <p:nvPr/>
        </p:nvSpPr>
        <p:spPr>
          <a:xfrm rot="8100000">
            <a:off x="2571216" y="4756189"/>
            <a:ext cx="96114" cy="96114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2" name="Forme libre 201"/>
          <p:cNvSpPr/>
          <p:nvPr/>
        </p:nvSpPr>
        <p:spPr>
          <a:xfrm rot="8100000">
            <a:off x="2528352" y="4644269"/>
            <a:ext cx="96114" cy="96114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3" name="ZoneTexte 202"/>
          <p:cNvSpPr txBox="1"/>
          <p:nvPr/>
        </p:nvSpPr>
        <p:spPr>
          <a:xfrm>
            <a:off x="3490325" y="3589526"/>
            <a:ext cx="2207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d</a:t>
            </a:r>
            <a:r>
              <a:rPr lang="en-US" sz="1400" i="1" dirty="0" smtClean="0"/>
              <a:t>ifferent droplet size classes</a:t>
            </a:r>
          </a:p>
        </p:txBody>
      </p:sp>
      <p:cxnSp>
        <p:nvCxnSpPr>
          <p:cNvPr id="204" name="Connecteur droit avec flèche 203"/>
          <p:cNvCxnSpPr>
            <a:stCxn id="203" idx="0"/>
            <a:endCxn id="48" idx="3"/>
          </p:cNvCxnSpPr>
          <p:nvPr/>
        </p:nvCxnSpPr>
        <p:spPr>
          <a:xfrm flipH="1" flipV="1">
            <a:off x="4575498" y="2708064"/>
            <a:ext cx="18536" cy="881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eur droit avec flèche 204"/>
          <p:cNvCxnSpPr>
            <a:stCxn id="203" idx="0"/>
            <a:endCxn id="125" idx="5"/>
          </p:cNvCxnSpPr>
          <p:nvPr/>
        </p:nvCxnSpPr>
        <p:spPr>
          <a:xfrm flipV="1">
            <a:off x="4594034" y="2983112"/>
            <a:ext cx="727682" cy="606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ZoneTexte 205"/>
          <p:cNvSpPr txBox="1"/>
          <p:nvPr/>
        </p:nvSpPr>
        <p:spPr>
          <a:xfrm>
            <a:off x="199369" y="1813664"/>
            <a:ext cx="2277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aerosolized </a:t>
            </a:r>
            <a:r>
              <a:rPr lang="en-US" dirty="0"/>
              <a:t>droplets</a:t>
            </a:r>
          </a:p>
          <a:p>
            <a:pPr algn="ctr"/>
            <a:r>
              <a:rPr lang="en-US" dirty="0" smtClean="0"/>
              <a:t>(with/without infectious virions)</a:t>
            </a:r>
            <a:endParaRPr lang="en-US" dirty="0"/>
          </a:p>
        </p:txBody>
      </p:sp>
      <p:cxnSp>
        <p:nvCxnSpPr>
          <p:cNvPr id="207" name="Connecteur droit avec flèche 206"/>
          <p:cNvCxnSpPr>
            <a:stCxn id="206" idx="3"/>
            <a:endCxn id="46" idx="0"/>
          </p:cNvCxnSpPr>
          <p:nvPr/>
        </p:nvCxnSpPr>
        <p:spPr>
          <a:xfrm flipV="1">
            <a:off x="2476964" y="1800112"/>
            <a:ext cx="1727716" cy="475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necteur droit avec flèche 207"/>
          <p:cNvCxnSpPr>
            <a:stCxn id="206" idx="3"/>
            <a:endCxn id="43" idx="7"/>
          </p:cNvCxnSpPr>
          <p:nvPr/>
        </p:nvCxnSpPr>
        <p:spPr>
          <a:xfrm>
            <a:off x="2476964" y="2275329"/>
            <a:ext cx="1538314" cy="242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Flèche à angle droit 224"/>
          <p:cNvSpPr/>
          <p:nvPr/>
        </p:nvSpPr>
        <p:spPr>
          <a:xfrm rot="5400000">
            <a:off x="7142720" y="4211888"/>
            <a:ext cx="1697390" cy="772866"/>
          </a:xfrm>
          <a:prstGeom prst="bentUpArrow">
            <a:avLst>
              <a:gd name="adj1" fmla="val 7224"/>
              <a:gd name="adj2" fmla="val 19286"/>
              <a:gd name="adj3" fmla="val 1674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6" name="Organigramme : Alternative 225"/>
          <p:cNvSpPr/>
          <p:nvPr/>
        </p:nvSpPr>
        <p:spPr>
          <a:xfrm>
            <a:off x="8365852" y="4795660"/>
            <a:ext cx="2635918" cy="942491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Total number of droplets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inhaled by each worker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(end of the day</a:t>
            </a:r>
            <a:r>
              <a:rPr lang="fr-FR" b="1" dirty="0" smtClean="0">
                <a:solidFill>
                  <a:schemeClr val="bg1"/>
                </a:solidFill>
              </a:rPr>
              <a:t>)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28" name="ZoneTexte 227"/>
          <p:cNvSpPr txBox="1"/>
          <p:nvPr/>
        </p:nvSpPr>
        <p:spPr>
          <a:xfrm>
            <a:off x="-3527" y="4773526"/>
            <a:ext cx="1830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Infectious workers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32" name="ZoneTexte 231"/>
          <p:cNvSpPr txBox="1"/>
          <p:nvPr/>
        </p:nvSpPr>
        <p:spPr>
          <a:xfrm>
            <a:off x="9286970" y="4224532"/>
            <a:ext cx="1830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</a:rPr>
              <a:t>Susceptible worker(s)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237" name="ZoneTexte 236"/>
          <p:cNvSpPr txBox="1"/>
          <p:nvPr/>
        </p:nvSpPr>
        <p:spPr>
          <a:xfrm>
            <a:off x="56632" y="5057226"/>
            <a:ext cx="1829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Individual variability:</a:t>
            </a:r>
          </a:p>
          <a:p>
            <a:r>
              <a:rPr lang="en-US" sz="1200" i="1" dirty="0" smtClean="0"/>
              <a:t>mask wearing, respiratory activities, symptoms development, …</a:t>
            </a:r>
            <a:endParaRPr lang="en-US" sz="1200" i="1" dirty="0"/>
          </a:p>
        </p:txBody>
      </p:sp>
      <p:sp>
        <p:nvSpPr>
          <p:cNvPr id="222" name="Larme 221"/>
          <p:cNvSpPr/>
          <p:nvPr/>
        </p:nvSpPr>
        <p:spPr>
          <a:xfrm rot="18899769">
            <a:off x="6036260" y="4926993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3" name="Larme 222"/>
          <p:cNvSpPr/>
          <p:nvPr/>
        </p:nvSpPr>
        <p:spPr>
          <a:xfrm rot="18899769">
            <a:off x="6054163" y="4522375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4" name="Larme 223"/>
          <p:cNvSpPr/>
          <p:nvPr/>
        </p:nvSpPr>
        <p:spPr>
          <a:xfrm rot="18899769">
            <a:off x="5865304" y="4789435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7" name="Forme libre 226"/>
          <p:cNvSpPr/>
          <p:nvPr/>
        </p:nvSpPr>
        <p:spPr>
          <a:xfrm rot="8100000">
            <a:off x="5886938" y="4806798"/>
            <a:ext cx="59679" cy="5967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7" name="ZoneTexte 256"/>
          <p:cNvSpPr txBox="1"/>
          <p:nvPr/>
        </p:nvSpPr>
        <p:spPr>
          <a:xfrm>
            <a:off x="2621195" y="4248641"/>
            <a:ext cx="2427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direct fall of</a:t>
            </a:r>
          </a:p>
          <a:p>
            <a:pPr algn="ctr"/>
            <a:r>
              <a:rPr lang="en-US" dirty="0" smtClean="0"/>
              <a:t>high-diameter droplets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10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animBg="1"/>
      <p:bldP spid="2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0378298" y="4494643"/>
            <a:ext cx="1638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 smtClean="0">
                <a:solidFill>
                  <a:prstClr val="black"/>
                </a:solidFill>
                <a:latin typeface="Calibri" panose="020F0502020204030204"/>
              </a:rPr>
              <a:t>Worker contamination</a:t>
            </a:r>
            <a:endParaRPr kumimoji="0" lang="en-US" sz="1400" b="1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grpSp>
        <p:nvGrpSpPr>
          <p:cNvPr id="13" name="Group 156"/>
          <p:cNvGrpSpPr/>
          <p:nvPr/>
        </p:nvGrpSpPr>
        <p:grpSpPr>
          <a:xfrm>
            <a:off x="1144132" y="2987725"/>
            <a:ext cx="579110" cy="1377472"/>
            <a:chOff x="2031668" y="2529866"/>
            <a:chExt cx="322859" cy="767955"/>
          </a:xfrm>
        </p:grpSpPr>
        <p:grpSp>
          <p:nvGrpSpPr>
            <p:cNvPr id="14" name="Group 157"/>
            <p:cNvGrpSpPr>
              <a:grpSpLocks noChangeAspect="1"/>
            </p:cNvGrpSpPr>
            <p:nvPr/>
          </p:nvGrpSpPr>
          <p:grpSpPr>
            <a:xfrm>
              <a:off x="2035856" y="2529866"/>
              <a:ext cx="318671" cy="767955"/>
              <a:chOff x="2062162" y="990600"/>
              <a:chExt cx="1100138" cy="2651188"/>
            </a:xfrm>
            <a:solidFill>
              <a:srgbClr val="FF0000"/>
            </a:solidFill>
          </p:grpSpPr>
          <p:sp>
            <p:nvSpPr>
              <p:cNvPr id="18" name="Oval 160"/>
              <p:cNvSpPr/>
              <p:nvPr/>
            </p:nvSpPr>
            <p:spPr>
              <a:xfrm>
                <a:off x="2362200" y="99060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Rounded Rectangle 161"/>
              <p:cNvSpPr/>
              <p:nvPr/>
            </p:nvSpPr>
            <p:spPr>
              <a:xfrm>
                <a:off x="2288626" y="1524000"/>
                <a:ext cx="629752" cy="1066800"/>
              </a:xfrm>
              <a:prstGeom prst="roundRect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Rounded Rectangle 162"/>
              <p:cNvSpPr/>
              <p:nvPr/>
            </p:nvSpPr>
            <p:spPr>
              <a:xfrm>
                <a:off x="2062344" y="1590676"/>
                <a:ext cx="165833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Rounded Rectangle 163"/>
              <p:cNvSpPr/>
              <p:nvPr/>
            </p:nvSpPr>
            <p:spPr>
              <a:xfrm>
                <a:off x="2978943" y="1594324"/>
                <a:ext cx="182416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Rounded Rectangle 164"/>
              <p:cNvSpPr/>
              <p:nvPr/>
            </p:nvSpPr>
            <p:spPr>
              <a:xfrm>
                <a:off x="2685460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Rounded Rectangle 165"/>
              <p:cNvSpPr/>
              <p:nvPr/>
            </p:nvSpPr>
            <p:spPr>
              <a:xfrm>
                <a:off x="2285145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Rounded Rectangle 13"/>
              <p:cNvSpPr/>
              <p:nvPr/>
            </p:nvSpPr>
            <p:spPr>
              <a:xfrm rot="16200000">
                <a:off x="2527624" y="1047950"/>
                <a:ext cx="169213" cy="1100138"/>
              </a:xfrm>
              <a:custGeom>
                <a:avLst/>
                <a:gdLst>
                  <a:gd name="connsiteX0" fmla="*/ 0 w 372265"/>
                  <a:gd name="connsiteY0" fmla="*/ 186133 h 1032310"/>
                  <a:gd name="connsiteX1" fmla="*/ 186133 w 372265"/>
                  <a:gd name="connsiteY1" fmla="*/ 0 h 1032310"/>
                  <a:gd name="connsiteX2" fmla="*/ 186133 w 372265"/>
                  <a:gd name="connsiteY2" fmla="*/ 0 h 1032310"/>
                  <a:gd name="connsiteX3" fmla="*/ 372266 w 372265"/>
                  <a:gd name="connsiteY3" fmla="*/ 186133 h 1032310"/>
                  <a:gd name="connsiteX4" fmla="*/ 372265 w 372265"/>
                  <a:gd name="connsiteY4" fmla="*/ 846178 h 1032310"/>
                  <a:gd name="connsiteX5" fmla="*/ 186132 w 372265"/>
                  <a:gd name="connsiteY5" fmla="*/ 1032311 h 1032310"/>
                  <a:gd name="connsiteX6" fmla="*/ 186133 w 372265"/>
                  <a:gd name="connsiteY6" fmla="*/ 1032310 h 1032310"/>
                  <a:gd name="connsiteX7" fmla="*/ 0 w 372265"/>
                  <a:gd name="connsiteY7" fmla="*/ 846177 h 1032310"/>
                  <a:gd name="connsiteX8" fmla="*/ 0 w 372265"/>
                  <a:gd name="connsiteY8" fmla="*/ 186133 h 1032310"/>
                  <a:gd name="connsiteX0" fmla="*/ 183356 w 372266"/>
                  <a:gd name="connsiteY0" fmla="*/ 214711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183356 w 372266"/>
                  <a:gd name="connsiteY8" fmla="*/ 214711 h 1032311"/>
                  <a:gd name="connsiteX0" fmla="*/ 202406 w 372266"/>
                  <a:gd name="connsiteY0" fmla="*/ 214714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202406 w 372266"/>
                  <a:gd name="connsiteY8" fmla="*/ 214714 h 1032311"/>
                  <a:gd name="connsiteX0" fmla="*/ 58093 w 227953"/>
                  <a:gd name="connsiteY0" fmla="*/ 214714 h 1032311"/>
                  <a:gd name="connsiteX1" fmla="*/ 41820 w 227953"/>
                  <a:gd name="connsiteY1" fmla="*/ 0 h 1032311"/>
                  <a:gd name="connsiteX2" fmla="*/ 41820 w 227953"/>
                  <a:gd name="connsiteY2" fmla="*/ 0 h 1032311"/>
                  <a:gd name="connsiteX3" fmla="*/ 227953 w 227953"/>
                  <a:gd name="connsiteY3" fmla="*/ 186133 h 1032311"/>
                  <a:gd name="connsiteX4" fmla="*/ 227952 w 227953"/>
                  <a:gd name="connsiteY4" fmla="*/ 846178 h 1032311"/>
                  <a:gd name="connsiteX5" fmla="*/ 41819 w 227953"/>
                  <a:gd name="connsiteY5" fmla="*/ 1032311 h 1032311"/>
                  <a:gd name="connsiteX6" fmla="*/ 41820 w 227953"/>
                  <a:gd name="connsiteY6" fmla="*/ 1032310 h 1032311"/>
                  <a:gd name="connsiteX7" fmla="*/ 74762 w 227953"/>
                  <a:gd name="connsiteY7" fmla="*/ 739024 h 1032311"/>
                  <a:gd name="connsiteX8" fmla="*/ 58093 w 227953"/>
                  <a:gd name="connsiteY8" fmla="*/ 214714 h 1032311"/>
                  <a:gd name="connsiteX0" fmla="*/ 54747 w 224607"/>
                  <a:gd name="connsiteY0" fmla="*/ 214714 h 1032311"/>
                  <a:gd name="connsiteX1" fmla="*/ 38474 w 224607"/>
                  <a:gd name="connsiteY1" fmla="*/ 0 h 1032311"/>
                  <a:gd name="connsiteX2" fmla="*/ 38474 w 224607"/>
                  <a:gd name="connsiteY2" fmla="*/ 0 h 1032311"/>
                  <a:gd name="connsiteX3" fmla="*/ 224607 w 224607"/>
                  <a:gd name="connsiteY3" fmla="*/ 186133 h 1032311"/>
                  <a:gd name="connsiteX4" fmla="*/ 224606 w 224607"/>
                  <a:gd name="connsiteY4" fmla="*/ 846178 h 1032311"/>
                  <a:gd name="connsiteX5" fmla="*/ 38473 w 224607"/>
                  <a:gd name="connsiteY5" fmla="*/ 1032311 h 1032311"/>
                  <a:gd name="connsiteX6" fmla="*/ 38474 w 224607"/>
                  <a:gd name="connsiteY6" fmla="*/ 1032310 h 1032311"/>
                  <a:gd name="connsiteX7" fmla="*/ 71416 w 224607"/>
                  <a:gd name="connsiteY7" fmla="*/ 739024 h 1032311"/>
                  <a:gd name="connsiteX8" fmla="*/ 54747 w 224607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17232 w 186134"/>
                  <a:gd name="connsiteY7" fmla="*/ 847771 h 1032311"/>
                  <a:gd name="connsiteX8" fmla="*/ 16274 w 186134"/>
                  <a:gd name="connsiteY8" fmla="*/ 214714 h 1032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134" h="1032311">
                    <a:moveTo>
                      <a:pt x="16274" y="214714"/>
                    </a:moveTo>
                    <a:cubicBezTo>
                      <a:pt x="16274" y="111916"/>
                      <a:pt x="13884" y="145256"/>
                      <a:pt x="1" y="0"/>
                    </a:cubicBezTo>
                    <a:lnTo>
                      <a:pt x="1" y="0"/>
                    </a:lnTo>
                    <a:cubicBezTo>
                      <a:pt x="102799" y="0"/>
                      <a:pt x="186134" y="83335"/>
                      <a:pt x="186134" y="186133"/>
                    </a:cubicBezTo>
                    <a:cubicBezTo>
                      <a:pt x="186134" y="406148"/>
                      <a:pt x="186133" y="626163"/>
                      <a:pt x="186133" y="846178"/>
                    </a:cubicBezTo>
                    <a:cubicBezTo>
                      <a:pt x="186133" y="948976"/>
                      <a:pt x="102798" y="1032311"/>
                      <a:pt x="0" y="1032311"/>
                    </a:cubicBezTo>
                    <a:lnTo>
                      <a:pt x="1" y="1032310"/>
                    </a:lnTo>
                    <a:cubicBezTo>
                      <a:pt x="37700" y="875151"/>
                      <a:pt x="6757" y="1013135"/>
                      <a:pt x="17232" y="847771"/>
                    </a:cubicBezTo>
                    <a:cubicBezTo>
                      <a:pt x="17232" y="627756"/>
                      <a:pt x="16274" y="434729"/>
                      <a:pt x="16274" y="2147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5" name="Rounded Rectangle 158"/>
            <p:cNvSpPr>
              <a:spLocks noChangeAspect="1"/>
            </p:cNvSpPr>
            <p:nvPr/>
          </p:nvSpPr>
          <p:spPr>
            <a:xfrm>
              <a:off x="2031668" y="2933310"/>
              <a:ext cx="48035" cy="8311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ounded Rectangle 159"/>
            <p:cNvSpPr>
              <a:spLocks noChangeAspect="1"/>
            </p:cNvSpPr>
            <p:nvPr/>
          </p:nvSpPr>
          <p:spPr>
            <a:xfrm>
              <a:off x="2304590" y="2941075"/>
              <a:ext cx="48035" cy="8311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156"/>
          <p:cNvGrpSpPr/>
          <p:nvPr/>
        </p:nvGrpSpPr>
        <p:grpSpPr>
          <a:xfrm>
            <a:off x="9002529" y="3070183"/>
            <a:ext cx="581615" cy="1383431"/>
            <a:chOff x="2031668" y="2529866"/>
            <a:chExt cx="322859" cy="767955"/>
          </a:xfrm>
          <a:solidFill>
            <a:srgbClr val="00B050"/>
          </a:solidFill>
        </p:grpSpPr>
        <p:grpSp>
          <p:nvGrpSpPr>
            <p:cNvPr id="26" name="Group 157"/>
            <p:cNvGrpSpPr>
              <a:grpSpLocks noChangeAspect="1"/>
            </p:cNvGrpSpPr>
            <p:nvPr/>
          </p:nvGrpSpPr>
          <p:grpSpPr>
            <a:xfrm>
              <a:off x="2035856" y="2529866"/>
              <a:ext cx="318671" cy="767955"/>
              <a:chOff x="2062162" y="990600"/>
              <a:chExt cx="1100138" cy="2651188"/>
            </a:xfrm>
            <a:grpFill/>
          </p:grpSpPr>
          <p:sp>
            <p:nvSpPr>
              <p:cNvPr id="29" name="Oval 160"/>
              <p:cNvSpPr/>
              <p:nvPr/>
            </p:nvSpPr>
            <p:spPr>
              <a:xfrm>
                <a:off x="2362200" y="99060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Rounded Rectangle 161"/>
              <p:cNvSpPr/>
              <p:nvPr/>
            </p:nvSpPr>
            <p:spPr>
              <a:xfrm>
                <a:off x="2288626" y="1524000"/>
                <a:ext cx="629752" cy="1066800"/>
              </a:xfrm>
              <a:prstGeom prst="roundRect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Rounded Rectangle 162"/>
              <p:cNvSpPr/>
              <p:nvPr/>
            </p:nvSpPr>
            <p:spPr>
              <a:xfrm>
                <a:off x="2062344" y="1590676"/>
                <a:ext cx="165833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Rounded Rectangle 163"/>
              <p:cNvSpPr/>
              <p:nvPr/>
            </p:nvSpPr>
            <p:spPr>
              <a:xfrm>
                <a:off x="2978943" y="1594324"/>
                <a:ext cx="182416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Rounded Rectangle 164"/>
              <p:cNvSpPr/>
              <p:nvPr/>
            </p:nvSpPr>
            <p:spPr>
              <a:xfrm>
                <a:off x="2685460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Rounded Rectangle 165"/>
              <p:cNvSpPr/>
              <p:nvPr/>
            </p:nvSpPr>
            <p:spPr>
              <a:xfrm>
                <a:off x="2285145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Rounded Rectangle 13"/>
              <p:cNvSpPr/>
              <p:nvPr/>
            </p:nvSpPr>
            <p:spPr>
              <a:xfrm rot="16200000">
                <a:off x="2527624" y="1047950"/>
                <a:ext cx="169213" cy="1100138"/>
              </a:xfrm>
              <a:custGeom>
                <a:avLst/>
                <a:gdLst>
                  <a:gd name="connsiteX0" fmla="*/ 0 w 372265"/>
                  <a:gd name="connsiteY0" fmla="*/ 186133 h 1032310"/>
                  <a:gd name="connsiteX1" fmla="*/ 186133 w 372265"/>
                  <a:gd name="connsiteY1" fmla="*/ 0 h 1032310"/>
                  <a:gd name="connsiteX2" fmla="*/ 186133 w 372265"/>
                  <a:gd name="connsiteY2" fmla="*/ 0 h 1032310"/>
                  <a:gd name="connsiteX3" fmla="*/ 372266 w 372265"/>
                  <a:gd name="connsiteY3" fmla="*/ 186133 h 1032310"/>
                  <a:gd name="connsiteX4" fmla="*/ 372265 w 372265"/>
                  <a:gd name="connsiteY4" fmla="*/ 846178 h 1032310"/>
                  <a:gd name="connsiteX5" fmla="*/ 186132 w 372265"/>
                  <a:gd name="connsiteY5" fmla="*/ 1032311 h 1032310"/>
                  <a:gd name="connsiteX6" fmla="*/ 186133 w 372265"/>
                  <a:gd name="connsiteY6" fmla="*/ 1032310 h 1032310"/>
                  <a:gd name="connsiteX7" fmla="*/ 0 w 372265"/>
                  <a:gd name="connsiteY7" fmla="*/ 846177 h 1032310"/>
                  <a:gd name="connsiteX8" fmla="*/ 0 w 372265"/>
                  <a:gd name="connsiteY8" fmla="*/ 186133 h 1032310"/>
                  <a:gd name="connsiteX0" fmla="*/ 183356 w 372266"/>
                  <a:gd name="connsiteY0" fmla="*/ 214711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183356 w 372266"/>
                  <a:gd name="connsiteY8" fmla="*/ 214711 h 1032311"/>
                  <a:gd name="connsiteX0" fmla="*/ 202406 w 372266"/>
                  <a:gd name="connsiteY0" fmla="*/ 214714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202406 w 372266"/>
                  <a:gd name="connsiteY8" fmla="*/ 214714 h 1032311"/>
                  <a:gd name="connsiteX0" fmla="*/ 58093 w 227953"/>
                  <a:gd name="connsiteY0" fmla="*/ 214714 h 1032311"/>
                  <a:gd name="connsiteX1" fmla="*/ 41820 w 227953"/>
                  <a:gd name="connsiteY1" fmla="*/ 0 h 1032311"/>
                  <a:gd name="connsiteX2" fmla="*/ 41820 w 227953"/>
                  <a:gd name="connsiteY2" fmla="*/ 0 h 1032311"/>
                  <a:gd name="connsiteX3" fmla="*/ 227953 w 227953"/>
                  <a:gd name="connsiteY3" fmla="*/ 186133 h 1032311"/>
                  <a:gd name="connsiteX4" fmla="*/ 227952 w 227953"/>
                  <a:gd name="connsiteY4" fmla="*/ 846178 h 1032311"/>
                  <a:gd name="connsiteX5" fmla="*/ 41819 w 227953"/>
                  <a:gd name="connsiteY5" fmla="*/ 1032311 h 1032311"/>
                  <a:gd name="connsiteX6" fmla="*/ 41820 w 227953"/>
                  <a:gd name="connsiteY6" fmla="*/ 1032310 h 1032311"/>
                  <a:gd name="connsiteX7" fmla="*/ 74762 w 227953"/>
                  <a:gd name="connsiteY7" fmla="*/ 739024 h 1032311"/>
                  <a:gd name="connsiteX8" fmla="*/ 58093 w 227953"/>
                  <a:gd name="connsiteY8" fmla="*/ 214714 h 1032311"/>
                  <a:gd name="connsiteX0" fmla="*/ 54747 w 224607"/>
                  <a:gd name="connsiteY0" fmla="*/ 214714 h 1032311"/>
                  <a:gd name="connsiteX1" fmla="*/ 38474 w 224607"/>
                  <a:gd name="connsiteY1" fmla="*/ 0 h 1032311"/>
                  <a:gd name="connsiteX2" fmla="*/ 38474 w 224607"/>
                  <a:gd name="connsiteY2" fmla="*/ 0 h 1032311"/>
                  <a:gd name="connsiteX3" fmla="*/ 224607 w 224607"/>
                  <a:gd name="connsiteY3" fmla="*/ 186133 h 1032311"/>
                  <a:gd name="connsiteX4" fmla="*/ 224606 w 224607"/>
                  <a:gd name="connsiteY4" fmla="*/ 846178 h 1032311"/>
                  <a:gd name="connsiteX5" fmla="*/ 38473 w 224607"/>
                  <a:gd name="connsiteY5" fmla="*/ 1032311 h 1032311"/>
                  <a:gd name="connsiteX6" fmla="*/ 38474 w 224607"/>
                  <a:gd name="connsiteY6" fmla="*/ 1032310 h 1032311"/>
                  <a:gd name="connsiteX7" fmla="*/ 71416 w 224607"/>
                  <a:gd name="connsiteY7" fmla="*/ 739024 h 1032311"/>
                  <a:gd name="connsiteX8" fmla="*/ 54747 w 224607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17232 w 186134"/>
                  <a:gd name="connsiteY7" fmla="*/ 847771 h 1032311"/>
                  <a:gd name="connsiteX8" fmla="*/ 16274 w 186134"/>
                  <a:gd name="connsiteY8" fmla="*/ 214714 h 1032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134" h="1032311">
                    <a:moveTo>
                      <a:pt x="16274" y="214714"/>
                    </a:moveTo>
                    <a:cubicBezTo>
                      <a:pt x="16274" y="111916"/>
                      <a:pt x="13884" y="145256"/>
                      <a:pt x="1" y="0"/>
                    </a:cubicBezTo>
                    <a:lnTo>
                      <a:pt x="1" y="0"/>
                    </a:lnTo>
                    <a:cubicBezTo>
                      <a:pt x="102799" y="0"/>
                      <a:pt x="186134" y="83335"/>
                      <a:pt x="186134" y="186133"/>
                    </a:cubicBezTo>
                    <a:cubicBezTo>
                      <a:pt x="186134" y="406148"/>
                      <a:pt x="186133" y="626163"/>
                      <a:pt x="186133" y="846178"/>
                    </a:cubicBezTo>
                    <a:cubicBezTo>
                      <a:pt x="186133" y="948976"/>
                      <a:pt x="102798" y="1032311"/>
                      <a:pt x="0" y="1032311"/>
                    </a:cubicBezTo>
                    <a:lnTo>
                      <a:pt x="1" y="1032310"/>
                    </a:lnTo>
                    <a:cubicBezTo>
                      <a:pt x="37700" y="875151"/>
                      <a:pt x="6757" y="1013135"/>
                      <a:pt x="17232" y="847771"/>
                    </a:cubicBezTo>
                    <a:cubicBezTo>
                      <a:pt x="17232" y="627756"/>
                      <a:pt x="16274" y="434729"/>
                      <a:pt x="16274" y="2147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7" name="Rounded Rectangle 158"/>
            <p:cNvSpPr>
              <a:spLocks noChangeAspect="1"/>
            </p:cNvSpPr>
            <p:nvPr/>
          </p:nvSpPr>
          <p:spPr>
            <a:xfrm>
              <a:off x="2031668" y="2933310"/>
              <a:ext cx="48035" cy="8311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Rounded Rectangle 159"/>
            <p:cNvSpPr>
              <a:spLocks noChangeAspect="1"/>
            </p:cNvSpPr>
            <p:nvPr/>
          </p:nvSpPr>
          <p:spPr>
            <a:xfrm>
              <a:off x="2304590" y="2941075"/>
              <a:ext cx="48035" cy="8311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6" name="Forme libre 35"/>
          <p:cNvSpPr/>
          <p:nvPr/>
        </p:nvSpPr>
        <p:spPr>
          <a:xfrm>
            <a:off x="1790534" y="2625209"/>
            <a:ext cx="1491513" cy="527391"/>
          </a:xfrm>
          <a:custGeom>
            <a:avLst/>
            <a:gdLst>
              <a:gd name="connsiteX0" fmla="*/ 0 w 819150"/>
              <a:gd name="connsiteY0" fmla="*/ 279400 h 279400"/>
              <a:gd name="connsiteX1" fmla="*/ 431800 w 819150"/>
              <a:gd name="connsiteY1" fmla="*/ 209550 h 279400"/>
              <a:gd name="connsiteX2" fmla="*/ 819150 w 819150"/>
              <a:gd name="connsiteY2" fmla="*/ 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150" h="279400">
                <a:moveTo>
                  <a:pt x="0" y="279400"/>
                </a:moveTo>
                <a:cubicBezTo>
                  <a:pt x="147637" y="267758"/>
                  <a:pt x="295275" y="256117"/>
                  <a:pt x="431800" y="209550"/>
                </a:cubicBezTo>
                <a:cubicBezTo>
                  <a:pt x="568325" y="162983"/>
                  <a:pt x="732367" y="83608"/>
                  <a:pt x="81915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orme libre 36"/>
          <p:cNvSpPr/>
          <p:nvPr/>
        </p:nvSpPr>
        <p:spPr>
          <a:xfrm flipV="1">
            <a:off x="1813258" y="3245803"/>
            <a:ext cx="1157564" cy="861316"/>
          </a:xfrm>
          <a:custGeom>
            <a:avLst/>
            <a:gdLst>
              <a:gd name="connsiteX0" fmla="*/ 0 w 819150"/>
              <a:gd name="connsiteY0" fmla="*/ 279400 h 279400"/>
              <a:gd name="connsiteX1" fmla="*/ 431800 w 819150"/>
              <a:gd name="connsiteY1" fmla="*/ 209550 h 279400"/>
              <a:gd name="connsiteX2" fmla="*/ 819150 w 819150"/>
              <a:gd name="connsiteY2" fmla="*/ 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150" h="279400">
                <a:moveTo>
                  <a:pt x="0" y="279400"/>
                </a:moveTo>
                <a:cubicBezTo>
                  <a:pt x="147637" y="267758"/>
                  <a:pt x="295275" y="256117"/>
                  <a:pt x="431800" y="209550"/>
                </a:cubicBezTo>
                <a:cubicBezTo>
                  <a:pt x="568325" y="162983"/>
                  <a:pt x="732367" y="83608"/>
                  <a:pt x="81915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374723" y="4281479"/>
            <a:ext cx="1195585" cy="104316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18352962" lon="2104541" rev="19604821"/>
            </a:camera>
            <a:lightRig rig="twoPt" dir="t"/>
          </a:scene3d>
          <a:sp3d>
            <a:bevelT w="1270" h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Forme libre 38"/>
          <p:cNvSpPr/>
          <p:nvPr/>
        </p:nvSpPr>
        <p:spPr>
          <a:xfrm rot="8100000">
            <a:off x="2946181" y="4605686"/>
            <a:ext cx="206029" cy="20602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orme libre 39"/>
          <p:cNvSpPr/>
          <p:nvPr/>
        </p:nvSpPr>
        <p:spPr>
          <a:xfrm rot="8100000">
            <a:off x="3106723" y="4892695"/>
            <a:ext cx="206029" cy="20602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à coins arrondis 40"/>
          <p:cNvSpPr/>
          <p:nvPr/>
        </p:nvSpPr>
        <p:spPr>
          <a:xfrm>
            <a:off x="3017806" y="1031313"/>
            <a:ext cx="5228653" cy="2573795"/>
          </a:xfrm>
          <a:prstGeom prst="roundRect">
            <a:avLst/>
          </a:prstGeom>
          <a:noFill/>
          <a:ln w="317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Air in the room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Larme 41"/>
          <p:cNvSpPr/>
          <p:nvPr/>
        </p:nvSpPr>
        <p:spPr>
          <a:xfrm rot="18899769">
            <a:off x="2972830" y="4107474"/>
            <a:ext cx="200616" cy="214233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Larme 42"/>
          <p:cNvSpPr/>
          <p:nvPr/>
        </p:nvSpPr>
        <p:spPr>
          <a:xfrm rot="18899769">
            <a:off x="4186477" y="2020773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Larme 43"/>
          <p:cNvSpPr/>
          <p:nvPr/>
        </p:nvSpPr>
        <p:spPr>
          <a:xfrm rot="18899769">
            <a:off x="3776318" y="2926806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Larme 44"/>
          <p:cNvSpPr/>
          <p:nvPr/>
        </p:nvSpPr>
        <p:spPr>
          <a:xfrm rot="18899769">
            <a:off x="3449068" y="1627572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Larme 45"/>
          <p:cNvSpPr/>
          <p:nvPr/>
        </p:nvSpPr>
        <p:spPr>
          <a:xfrm rot="18899769">
            <a:off x="4337008" y="1482402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Larme 46"/>
          <p:cNvSpPr/>
          <p:nvPr/>
        </p:nvSpPr>
        <p:spPr>
          <a:xfrm rot="18899769">
            <a:off x="4591940" y="3237866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Larme 47"/>
          <p:cNvSpPr/>
          <p:nvPr/>
        </p:nvSpPr>
        <p:spPr>
          <a:xfrm rot="18899769">
            <a:off x="4742471" y="2300734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Larme 48"/>
          <p:cNvSpPr/>
          <p:nvPr/>
        </p:nvSpPr>
        <p:spPr>
          <a:xfrm rot="18899769">
            <a:off x="3547329" y="2300735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Larme 49"/>
          <p:cNvSpPr/>
          <p:nvPr/>
        </p:nvSpPr>
        <p:spPr>
          <a:xfrm rot="18899769">
            <a:off x="2692220" y="4353766"/>
            <a:ext cx="200616" cy="214233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orme libre 50"/>
          <p:cNvSpPr/>
          <p:nvPr/>
        </p:nvSpPr>
        <p:spPr>
          <a:xfrm rot="8100000">
            <a:off x="3034304" y="4166533"/>
            <a:ext cx="96114" cy="96114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Forme libre 51"/>
          <p:cNvSpPr/>
          <p:nvPr/>
        </p:nvSpPr>
        <p:spPr>
          <a:xfrm rot="8100000">
            <a:off x="4208111" y="2038136"/>
            <a:ext cx="59679" cy="5967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Forme libre 52"/>
          <p:cNvSpPr/>
          <p:nvPr/>
        </p:nvSpPr>
        <p:spPr>
          <a:xfrm rot="8100000">
            <a:off x="4613576" y="3262994"/>
            <a:ext cx="59679" cy="5967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Forme libre 53"/>
          <p:cNvSpPr/>
          <p:nvPr/>
        </p:nvSpPr>
        <p:spPr>
          <a:xfrm rot="8100000">
            <a:off x="3803129" y="2954815"/>
            <a:ext cx="59679" cy="5967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Larme 54"/>
          <p:cNvSpPr/>
          <p:nvPr/>
        </p:nvSpPr>
        <p:spPr>
          <a:xfrm rot="18899769">
            <a:off x="6601212" y="2851541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Larme 55"/>
          <p:cNvSpPr/>
          <p:nvPr/>
        </p:nvSpPr>
        <p:spPr>
          <a:xfrm rot="18899769">
            <a:off x="6676478" y="1762289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Larme 56"/>
          <p:cNvSpPr/>
          <p:nvPr/>
        </p:nvSpPr>
        <p:spPr>
          <a:xfrm rot="18899769">
            <a:off x="5340424" y="1628323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Larme 57"/>
          <p:cNvSpPr/>
          <p:nvPr/>
        </p:nvSpPr>
        <p:spPr>
          <a:xfrm rot="18899769">
            <a:off x="7546698" y="1697945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Larme 58"/>
          <p:cNvSpPr/>
          <p:nvPr/>
        </p:nvSpPr>
        <p:spPr>
          <a:xfrm rot="18899769">
            <a:off x="7736721" y="2291494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Larme 59"/>
          <p:cNvSpPr/>
          <p:nvPr/>
        </p:nvSpPr>
        <p:spPr>
          <a:xfrm rot="18899769">
            <a:off x="7326026" y="3236623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Larme 60"/>
          <p:cNvSpPr/>
          <p:nvPr/>
        </p:nvSpPr>
        <p:spPr>
          <a:xfrm rot="18899769">
            <a:off x="5833524" y="2343761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Forme libre 61"/>
          <p:cNvSpPr/>
          <p:nvPr/>
        </p:nvSpPr>
        <p:spPr>
          <a:xfrm rot="8100000">
            <a:off x="6622846" y="2868904"/>
            <a:ext cx="59679" cy="5967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Forme libre 62"/>
          <p:cNvSpPr/>
          <p:nvPr/>
        </p:nvSpPr>
        <p:spPr>
          <a:xfrm rot="8100000">
            <a:off x="7757234" y="2316422"/>
            <a:ext cx="59679" cy="5967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Forme libre 63"/>
          <p:cNvSpPr/>
          <p:nvPr/>
        </p:nvSpPr>
        <p:spPr>
          <a:xfrm rot="8100000">
            <a:off x="6703289" y="1790298"/>
            <a:ext cx="59679" cy="5967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Forme libre 64"/>
          <p:cNvSpPr/>
          <p:nvPr/>
        </p:nvSpPr>
        <p:spPr>
          <a:xfrm rot="5400000">
            <a:off x="8240972" y="2409950"/>
            <a:ext cx="312128" cy="1359285"/>
          </a:xfrm>
          <a:custGeom>
            <a:avLst/>
            <a:gdLst>
              <a:gd name="connsiteX0" fmla="*/ 0 w 819150"/>
              <a:gd name="connsiteY0" fmla="*/ 279400 h 279400"/>
              <a:gd name="connsiteX1" fmla="*/ 431800 w 819150"/>
              <a:gd name="connsiteY1" fmla="*/ 209550 h 279400"/>
              <a:gd name="connsiteX2" fmla="*/ 819150 w 819150"/>
              <a:gd name="connsiteY2" fmla="*/ 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150" h="279400">
                <a:moveTo>
                  <a:pt x="0" y="279400"/>
                </a:moveTo>
                <a:cubicBezTo>
                  <a:pt x="147637" y="267758"/>
                  <a:pt x="295275" y="256117"/>
                  <a:pt x="431800" y="209550"/>
                </a:cubicBezTo>
                <a:cubicBezTo>
                  <a:pt x="568325" y="162983"/>
                  <a:pt x="732367" y="83608"/>
                  <a:pt x="81915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Larme 65"/>
          <p:cNvSpPr/>
          <p:nvPr/>
        </p:nvSpPr>
        <p:spPr>
          <a:xfrm rot="18899769">
            <a:off x="5985924" y="3320249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9" name="Connecteur droit avec flèche 68"/>
          <p:cNvCxnSpPr/>
          <p:nvPr/>
        </p:nvCxnSpPr>
        <p:spPr>
          <a:xfrm>
            <a:off x="5779103" y="3438923"/>
            <a:ext cx="0" cy="851054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0" name="Rectangle 69"/>
          <p:cNvSpPr/>
          <p:nvPr/>
        </p:nvSpPr>
        <p:spPr>
          <a:xfrm>
            <a:off x="5022734" y="4091032"/>
            <a:ext cx="1195585" cy="104316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18352962" lon="2104541" rev="19604821"/>
            </a:camera>
            <a:lightRig rig="twoPt" dir="t"/>
          </a:scene3d>
          <a:sp3d>
            <a:bevelT w="1270" h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Forme libre 70"/>
          <p:cNvSpPr/>
          <p:nvPr/>
        </p:nvSpPr>
        <p:spPr>
          <a:xfrm rot="8100000">
            <a:off x="5275425" y="4384914"/>
            <a:ext cx="206029" cy="20602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Forme libre 71"/>
          <p:cNvSpPr/>
          <p:nvPr/>
        </p:nvSpPr>
        <p:spPr>
          <a:xfrm rot="8100000">
            <a:off x="5427825" y="4537314"/>
            <a:ext cx="206029" cy="20602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orme libre 72"/>
          <p:cNvSpPr/>
          <p:nvPr/>
        </p:nvSpPr>
        <p:spPr>
          <a:xfrm rot="8100000">
            <a:off x="5918383" y="4350721"/>
            <a:ext cx="206029" cy="20602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ZoneTexte 73"/>
          <p:cNvSpPr txBox="1"/>
          <p:nvPr/>
        </p:nvSpPr>
        <p:spPr>
          <a:xfrm>
            <a:off x="5793357" y="3576609"/>
            <a:ext cx="16315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rgbClr val="548235"/>
                </a:solidFill>
                <a:latin typeface="Calibri" panose="020F0502020204030204"/>
              </a:rPr>
              <a:t>s</a:t>
            </a:r>
            <a:r>
              <a:rPr kumimoji="0" lang="en-US" sz="1400" b="1" i="0" u="none" strike="noStrike" kern="1200" cap="none" spc="0" normalizeH="0" baseline="0" dirty="0" smtClean="0">
                <a:ln>
                  <a:noFill/>
                </a:ln>
                <a:solidFill>
                  <a:srgbClr val="5482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edimentation</a:t>
            </a:r>
            <a:r>
              <a:rPr kumimoji="0" lang="en-US" sz="1400" b="1" i="0" u="none" strike="noStrike" kern="1200" cap="none" spc="0" normalizeH="0" dirty="0" smtClean="0">
                <a:ln>
                  <a:noFill/>
                </a:ln>
                <a:solidFill>
                  <a:srgbClr val="5482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of droplets on inert surfaces and food</a:t>
            </a:r>
            <a:endParaRPr kumimoji="0" lang="en-US" sz="1400" b="1" i="0" u="none" strike="noStrike" kern="1200" cap="none" spc="0" normalizeH="0" baseline="0" dirty="0" smtClean="0">
              <a:ln>
                <a:noFill/>
              </a:ln>
              <a:solidFill>
                <a:srgbClr val="54823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8478273" y="1209092"/>
            <a:ext cx="2594372" cy="9834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Organigramme : Joindre 75"/>
          <p:cNvSpPr/>
          <p:nvPr/>
        </p:nvSpPr>
        <p:spPr>
          <a:xfrm>
            <a:off x="8582389" y="1240841"/>
            <a:ext cx="290320" cy="919933"/>
          </a:xfrm>
          <a:prstGeom prst="flowChartCol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9994629" y="2135728"/>
            <a:ext cx="965200" cy="14837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Rectangle 77"/>
          <p:cNvSpPr/>
          <p:nvPr/>
        </p:nvSpPr>
        <p:spPr>
          <a:xfrm rot="16200000">
            <a:off x="10716724" y="1631875"/>
            <a:ext cx="725169" cy="12262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Organigramme : Processus 78"/>
          <p:cNvSpPr/>
          <p:nvPr/>
        </p:nvSpPr>
        <p:spPr>
          <a:xfrm>
            <a:off x="9678942" y="1220094"/>
            <a:ext cx="214848" cy="972431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0" name="Connecteur droit 79"/>
          <p:cNvCxnSpPr/>
          <p:nvPr/>
        </p:nvCxnSpPr>
        <p:spPr>
          <a:xfrm>
            <a:off x="9670657" y="1240729"/>
            <a:ext cx="223132" cy="160813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 flipH="1">
            <a:off x="9678942" y="1401542"/>
            <a:ext cx="214847" cy="12065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>
            <a:off x="9680939" y="1522192"/>
            <a:ext cx="212850" cy="19245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 flipH="1">
            <a:off x="9678942" y="1714642"/>
            <a:ext cx="214847" cy="12065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>
            <a:off x="9679466" y="1835292"/>
            <a:ext cx="212850" cy="19245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 flipH="1">
            <a:off x="9677469" y="2027742"/>
            <a:ext cx="214847" cy="12065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rganigramme : Processus 85"/>
          <p:cNvSpPr/>
          <p:nvPr/>
        </p:nvSpPr>
        <p:spPr>
          <a:xfrm>
            <a:off x="9291410" y="1217000"/>
            <a:ext cx="270759" cy="972431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Organigramme : Extraire 86"/>
          <p:cNvSpPr/>
          <p:nvPr/>
        </p:nvSpPr>
        <p:spPr>
          <a:xfrm>
            <a:off x="9291410" y="1237748"/>
            <a:ext cx="262474" cy="940682"/>
          </a:xfrm>
          <a:prstGeom prst="flowChartExtra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ZoneTexte 87"/>
          <p:cNvSpPr txBox="1"/>
          <p:nvPr/>
        </p:nvSpPr>
        <p:spPr>
          <a:xfrm>
            <a:off x="8559383" y="1398749"/>
            <a:ext cx="1626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Batterie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froide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Ellipse 88"/>
          <p:cNvSpPr/>
          <p:nvPr/>
        </p:nvSpPr>
        <p:spPr>
          <a:xfrm>
            <a:off x="11257812" y="1527365"/>
            <a:ext cx="758689" cy="409232"/>
          </a:xfrm>
          <a:prstGeom prst="ellipse">
            <a:avLst/>
          </a:prstGeom>
          <a:solidFill>
            <a:schemeClr val="bg1"/>
          </a:solidFill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Air flow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0" name="Connecteur droit avec flèche 89"/>
          <p:cNvCxnSpPr/>
          <p:nvPr/>
        </p:nvCxnSpPr>
        <p:spPr>
          <a:xfrm flipH="1">
            <a:off x="8013541" y="1647536"/>
            <a:ext cx="494018" cy="11165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1" name="ZoneTexte 90"/>
          <p:cNvSpPr txBox="1"/>
          <p:nvPr/>
        </p:nvSpPr>
        <p:spPr>
          <a:xfrm>
            <a:off x="7986515" y="855791"/>
            <a:ext cx="358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Air conditioning system</a:t>
            </a:r>
          </a:p>
        </p:txBody>
      </p:sp>
      <p:sp>
        <p:nvSpPr>
          <p:cNvPr id="92" name="Forme libre 91"/>
          <p:cNvSpPr/>
          <p:nvPr/>
        </p:nvSpPr>
        <p:spPr>
          <a:xfrm>
            <a:off x="7977790" y="2370628"/>
            <a:ext cx="2832100" cy="438376"/>
          </a:xfrm>
          <a:custGeom>
            <a:avLst/>
            <a:gdLst>
              <a:gd name="connsiteX0" fmla="*/ 0 w 2832100"/>
              <a:gd name="connsiteY0" fmla="*/ 342900 h 438376"/>
              <a:gd name="connsiteX1" fmla="*/ 1676400 w 2832100"/>
              <a:gd name="connsiteY1" fmla="*/ 438150 h 438376"/>
              <a:gd name="connsiteX2" fmla="*/ 2330450 w 2832100"/>
              <a:gd name="connsiteY2" fmla="*/ 355600 h 438376"/>
              <a:gd name="connsiteX3" fmla="*/ 2832100 w 2832100"/>
              <a:gd name="connsiteY3" fmla="*/ 0 h 438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100" h="438376">
                <a:moveTo>
                  <a:pt x="0" y="342900"/>
                </a:moveTo>
                <a:cubicBezTo>
                  <a:pt x="643996" y="389466"/>
                  <a:pt x="1287992" y="436033"/>
                  <a:pt x="1676400" y="438150"/>
                </a:cubicBezTo>
                <a:cubicBezTo>
                  <a:pt x="2064808" y="440267"/>
                  <a:pt x="2137833" y="428625"/>
                  <a:pt x="2330450" y="355600"/>
                </a:cubicBezTo>
                <a:cubicBezTo>
                  <a:pt x="2523067" y="282575"/>
                  <a:pt x="2677583" y="141287"/>
                  <a:pt x="283210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Ellipse 92"/>
          <p:cNvSpPr/>
          <p:nvPr/>
        </p:nvSpPr>
        <p:spPr>
          <a:xfrm>
            <a:off x="10517926" y="2574544"/>
            <a:ext cx="758689" cy="507557"/>
          </a:xfrm>
          <a:prstGeom prst="ellipse">
            <a:avLst/>
          </a:prstGeom>
          <a:solidFill>
            <a:schemeClr val="bg1"/>
          </a:solidFill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C00000"/>
                </a:solidFill>
                <a:latin typeface="Calibri" panose="020F0502020204030204"/>
              </a:rPr>
              <a:t>Air renewal</a:t>
            </a:r>
            <a:endParaRPr kumimoji="0" lang="en-US" sz="1200" b="0" i="0" u="none" strike="noStrike" kern="1200" cap="none" spc="0" normalizeH="0" baseline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</a:endParaRPr>
          </a:p>
        </p:txBody>
      </p:sp>
      <p:cxnSp>
        <p:nvCxnSpPr>
          <p:cNvPr id="94" name="Connecteur droit avec flèche 93"/>
          <p:cNvCxnSpPr/>
          <p:nvPr/>
        </p:nvCxnSpPr>
        <p:spPr>
          <a:xfrm flipH="1" flipV="1">
            <a:off x="10894845" y="1693186"/>
            <a:ext cx="362968" cy="6894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5" name="Éclair 94"/>
          <p:cNvSpPr/>
          <p:nvPr/>
        </p:nvSpPr>
        <p:spPr>
          <a:xfrm>
            <a:off x="2349522" y="2734712"/>
            <a:ext cx="378127" cy="481613"/>
          </a:xfrm>
          <a:prstGeom prst="lightningBol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Éclair 95"/>
          <p:cNvSpPr/>
          <p:nvPr/>
        </p:nvSpPr>
        <p:spPr>
          <a:xfrm>
            <a:off x="8463117" y="2932023"/>
            <a:ext cx="378127" cy="481613"/>
          </a:xfrm>
          <a:prstGeom prst="lightningBol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Ellipse 96"/>
          <p:cNvSpPr/>
          <p:nvPr/>
        </p:nvSpPr>
        <p:spPr>
          <a:xfrm>
            <a:off x="8696392" y="2871677"/>
            <a:ext cx="561311" cy="300084"/>
          </a:xfrm>
          <a:prstGeom prst="ellipse">
            <a:avLst/>
          </a:prstGeom>
          <a:solidFill>
            <a:schemeClr val="bg1"/>
          </a:solidFill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mask</a:t>
            </a:r>
            <a:endParaRPr kumimoji="0" lang="en-US" sz="1200" b="0" i="0" u="none" strike="noStrike" kern="1200" cap="none" spc="0" normalizeH="0" baseline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Ellipse 97"/>
          <p:cNvSpPr/>
          <p:nvPr/>
        </p:nvSpPr>
        <p:spPr>
          <a:xfrm>
            <a:off x="1588119" y="2666556"/>
            <a:ext cx="758689" cy="409232"/>
          </a:xfrm>
          <a:prstGeom prst="ellipse">
            <a:avLst/>
          </a:prstGeom>
          <a:solidFill>
            <a:schemeClr val="bg1"/>
          </a:solidFill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mask</a:t>
            </a:r>
            <a:endParaRPr kumimoji="0" lang="en-US" sz="1200" b="0" i="0" u="none" strike="noStrike" kern="1200" cap="none" spc="0" normalizeH="0" baseline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Larme 101"/>
          <p:cNvSpPr/>
          <p:nvPr/>
        </p:nvSpPr>
        <p:spPr>
          <a:xfrm rot="18899769">
            <a:off x="3733161" y="2486910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Larme 102"/>
          <p:cNvSpPr/>
          <p:nvPr/>
        </p:nvSpPr>
        <p:spPr>
          <a:xfrm rot="18899769">
            <a:off x="3885561" y="2639310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Larme 103"/>
          <p:cNvSpPr/>
          <p:nvPr/>
        </p:nvSpPr>
        <p:spPr>
          <a:xfrm rot="18899769">
            <a:off x="4329910" y="2409776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Larme 104"/>
          <p:cNvSpPr/>
          <p:nvPr/>
        </p:nvSpPr>
        <p:spPr>
          <a:xfrm rot="18899769">
            <a:off x="4482310" y="2562176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Larme 105"/>
          <p:cNvSpPr/>
          <p:nvPr/>
        </p:nvSpPr>
        <p:spPr>
          <a:xfrm rot="18899769">
            <a:off x="4041023" y="2233054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Larme 106"/>
          <p:cNvSpPr/>
          <p:nvPr/>
        </p:nvSpPr>
        <p:spPr>
          <a:xfrm rot="18899769">
            <a:off x="4485372" y="2003520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Larme 107"/>
          <p:cNvSpPr/>
          <p:nvPr/>
        </p:nvSpPr>
        <p:spPr>
          <a:xfrm rot="18899769">
            <a:off x="4637772" y="2155920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Larme 108"/>
          <p:cNvSpPr/>
          <p:nvPr/>
        </p:nvSpPr>
        <p:spPr>
          <a:xfrm rot="18899769">
            <a:off x="4116903" y="2527564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Larme 109"/>
          <p:cNvSpPr/>
          <p:nvPr/>
        </p:nvSpPr>
        <p:spPr>
          <a:xfrm rot="18899769">
            <a:off x="4543306" y="2391797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Larme 110"/>
          <p:cNvSpPr/>
          <p:nvPr/>
        </p:nvSpPr>
        <p:spPr>
          <a:xfrm rot="18899769">
            <a:off x="4695706" y="2544197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Larme 111"/>
          <p:cNvSpPr/>
          <p:nvPr/>
        </p:nvSpPr>
        <p:spPr>
          <a:xfrm rot="18899769">
            <a:off x="5140055" y="2314663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Larme 112"/>
          <p:cNvSpPr/>
          <p:nvPr/>
        </p:nvSpPr>
        <p:spPr>
          <a:xfrm rot="18899769">
            <a:off x="5292455" y="2467063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Larme 113"/>
          <p:cNvSpPr/>
          <p:nvPr/>
        </p:nvSpPr>
        <p:spPr>
          <a:xfrm rot="18899769">
            <a:off x="4851168" y="2137941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Larme 114"/>
          <p:cNvSpPr/>
          <p:nvPr/>
        </p:nvSpPr>
        <p:spPr>
          <a:xfrm rot="18899769">
            <a:off x="4927048" y="2432451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Larme 115"/>
          <p:cNvSpPr/>
          <p:nvPr/>
        </p:nvSpPr>
        <p:spPr>
          <a:xfrm rot="18899769">
            <a:off x="4006605" y="2896315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7" name="Larme 116"/>
          <p:cNvSpPr/>
          <p:nvPr/>
        </p:nvSpPr>
        <p:spPr>
          <a:xfrm rot="18899769">
            <a:off x="4159005" y="3048715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Larme 117"/>
          <p:cNvSpPr/>
          <p:nvPr/>
        </p:nvSpPr>
        <p:spPr>
          <a:xfrm rot="18899769">
            <a:off x="4603354" y="2819181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9" name="Larme 118"/>
          <p:cNvSpPr/>
          <p:nvPr/>
        </p:nvSpPr>
        <p:spPr>
          <a:xfrm rot="18899769">
            <a:off x="4755754" y="2971581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0" name="Larme 119"/>
          <p:cNvSpPr/>
          <p:nvPr/>
        </p:nvSpPr>
        <p:spPr>
          <a:xfrm rot="18899769">
            <a:off x="4314467" y="2642459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1" name="Larme 120"/>
          <p:cNvSpPr/>
          <p:nvPr/>
        </p:nvSpPr>
        <p:spPr>
          <a:xfrm rot="18899769">
            <a:off x="4390347" y="2936969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" name="Larme 121"/>
          <p:cNvSpPr/>
          <p:nvPr/>
        </p:nvSpPr>
        <p:spPr>
          <a:xfrm rot="18899769">
            <a:off x="4946351" y="2641677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Larme 122"/>
          <p:cNvSpPr/>
          <p:nvPr/>
        </p:nvSpPr>
        <p:spPr>
          <a:xfrm rot="18899769">
            <a:off x="5098751" y="2794077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Larme 123"/>
          <p:cNvSpPr/>
          <p:nvPr/>
        </p:nvSpPr>
        <p:spPr>
          <a:xfrm rot="18899769">
            <a:off x="5312147" y="2776098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Larme 124"/>
          <p:cNvSpPr/>
          <p:nvPr/>
        </p:nvSpPr>
        <p:spPr>
          <a:xfrm rot="18899769">
            <a:off x="5543489" y="2664352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Larme 125"/>
          <p:cNvSpPr/>
          <p:nvPr/>
        </p:nvSpPr>
        <p:spPr>
          <a:xfrm rot="18899769">
            <a:off x="5219795" y="3051082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Larme 126"/>
          <p:cNvSpPr/>
          <p:nvPr/>
        </p:nvSpPr>
        <p:spPr>
          <a:xfrm rot="18899769">
            <a:off x="5372195" y="3203482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8" name="Larme 127"/>
          <p:cNvSpPr/>
          <p:nvPr/>
        </p:nvSpPr>
        <p:spPr>
          <a:xfrm rot="18899769">
            <a:off x="4930908" y="2874360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9" name="Larme 128"/>
          <p:cNvSpPr/>
          <p:nvPr/>
        </p:nvSpPr>
        <p:spPr>
          <a:xfrm rot="18899769">
            <a:off x="5006788" y="3168870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0" name="Larme 129"/>
          <p:cNvSpPr/>
          <p:nvPr/>
        </p:nvSpPr>
        <p:spPr>
          <a:xfrm rot="18899769">
            <a:off x="6116168" y="2629671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Larme 130"/>
          <p:cNvSpPr/>
          <p:nvPr/>
        </p:nvSpPr>
        <p:spPr>
          <a:xfrm rot="18899769">
            <a:off x="5750761" y="2595059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Larme 131"/>
          <p:cNvSpPr/>
          <p:nvPr/>
        </p:nvSpPr>
        <p:spPr>
          <a:xfrm rot="18899769">
            <a:off x="6329564" y="2611692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Larme 132"/>
          <p:cNvSpPr/>
          <p:nvPr/>
        </p:nvSpPr>
        <p:spPr>
          <a:xfrm rot="18899769">
            <a:off x="6926313" y="2534558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Larme 133"/>
          <p:cNvSpPr/>
          <p:nvPr/>
        </p:nvSpPr>
        <p:spPr>
          <a:xfrm rot="18899769">
            <a:off x="5640463" y="2963810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Larme 134"/>
          <p:cNvSpPr/>
          <p:nvPr/>
        </p:nvSpPr>
        <p:spPr>
          <a:xfrm rot="18899769">
            <a:off x="5792863" y="3116210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6" name="Larme 135"/>
          <p:cNvSpPr/>
          <p:nvPr/>
        </p:nvSpPr>
        <p:spPr>
          <a:xfrm rot="18899769">
            <a:off x="6237212" y="2886676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Larme 136"/>
          <p:cNvSpPr/>
          <p:nvPr/>
        </p:nvSpPr>
        <p:spPr>
          <a:xfrm rot="18899769">
            <a:off x="6389612" y="3039076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Larme 137"/>
          <p:cNvSpPr/>
          <p:nvPr/>
        </p:nvSpPr>
        <p:spPr>
          <a:xfrm rot="18899769">
            <a:off x="5948325" y="2709954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9" name="Larme 138"/>
          <p:cNvSpPr/>
          <p:nvPr/>
        </p:nvSpPr>
        <p:spPr>
          <a:xfrm rot="18899769">
            <a:off x="6024205" y="3004464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0" name="Larme 139"/>
          <p:cNvSpPr/>
          <p:nvPr/>
        </p:nvSpPr>
        <p:spPr>
          <a:xfrm rot="18899769">
            <a:off x="6580209" y="2709172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Larme 140"/>
          <p:cNvSpPr/>
          <p:nvPr/>
        </p:nvSpPr>
        <p:spPr>
          <a:xfrm rot="18899769">
            <a:off x="6732609" y="2861572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2" name="Larme 141"/>
          <p:cNvSpPr/>
          <p:nvPr/>
        </p:nvSpPr>
        <p:spPr>
          <a:xfrm rot="18899769">
            <a:off x="6946005" y="2843593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Larme 142"/>
          <p:cNvSpPr/>
          <p:nvPr/>
        </p:nvSpPr>
        <p:spPr>
          <a:xfrm rot="18899769">
            <a:off x="7177347" y="2731847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4" name="Larme 143"/>
          <p:cNvSpPr/>
          <p:nvPr/>
        </p:nvSpPr>
        <p:spPr>
          <a:xfrm rot="18899769">
            <a:off x="6853653" y="3118577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5" name="Larme 144"/>
          <p:cNvSpPr/>
          <p:nvPr/>
        </p:nvSpPr>
        <p:spPr>
          <a:xfrm rot="18899769">
            <a:off x="6564766" y="2941855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6" name="Larme 145"/>
          <p:cNvSpPr/>
          <p:nvPr/>
        </p:nvSpPr>
        <p:spPr>
          <a:xfrm rot="18899769">
            <a:off x="6440653" y="1963185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Larme 146"/>
          <p:cNvSpPr/>
          <p:nvPr/>
        </p:nvSpPr>
        <p:spPr>
          <a:xfrm rot="18899769">
            <a:off x="6075246" y="1928573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8" name="Larme 147"/>
          <p:cNvSpPr/>
          <p:nvPr/>
        </p:nvSpPr>
        <p:spPr>
          <a:xfrm rot="18899769">
            <a:off x="6654049" y="1945206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Larme 148"/>
          <p:cNvSpPr/>
          <p:nvPr/>
        </p:nvSpPr>
        <p:spPr>
          <a:xfrm rot="18899769">
            <a:off x="7250798" y="1868072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0" name="Larme 149"/>
          <p:cNvSpPr/>
          <p:nvPr/>
        </p:nvSpPr>
        <p:spPr>
          <a:xfrm rot="18899769">
            <a:off x="5964948" y="2297324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1" name="Larme 150"/>
          <p:cNvSpPr/>
          <p:nvPr/>
        </p:nvSpPr>
        <p:spPr>
          <a:xfrm rot="18899769">
            <a:off x="6117348" y="2449724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2" name="Larme 151"/>
          <p:cNvSpPr/>
          <p:nvPr/>
        </p:nvSpPr>
        <p:spPr>
          <a:xfrm rot="18899769">
            <a:off x="6561697" y="2220190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" name="Larme 152"/>
          <p:cNvSpPr/>
          <p:nvPr/>
        </p:nvSpPr>
        <p:spPr>
          <a:xfrm rot="18899769">
            <a:off x="6714097" y="2372590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4" name="Larme 153"/>
          <p:cNvSpPr/>
          <p:nvPr/>
        </p:nvSpPr>
        <p:spPr>
          <a:xfrm rot="18899769">
            <a:off x="6272810" y="2043468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5" name="Larme 154"/>
          <p:cNvSpPr/>
          <p:nvPr/>
        </p:nvSpPr>
        <p:spPr>
          <a:xfrm rot="18899769">
            <a:off x="6348690" y="2337978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6" name="Larme 155"/>
          <p:cNvSpPr/>
          <p:nvPr/>
        </p:nvSpPr>
        <p:spPr>
          <a:xfrm rot="18899769">
            <a:off x="6904694" y="2042686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7" name="Larme 156"/>
          <p:cNvSpPr/>
          <p:nvPr/>
        </p:nvSpPr>
        <p:spPr>
          <a:xfrm rot="18899769">
            <a:off x="7057094" y="2195086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8" name="Larme 157"/>
          <p:cNvSpPr/>
          <p:nvPr/>
        </p:nvSpPr>
        <p:spPr>
          <a:xfrm rot="18899769">
            <a:off x="7270490" y="2177107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9" name="Larme 158"/>
          <p:cNvSpPr/>
          <p:nvPr/>
        </p:nvSpPr>
        <p:spPr>
          <a:xfrm rot="18899769">
            <a:off x="7501832" y="2065361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0" name="Larme 159"/>
          <p:cNvSpPr/>
          <p:nvPr/>
        </p:nvSpPr>
        <p:spPr>
          <a:xfrm rot="18899769">
            <a:off x="7178138" y="2452091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1" name="Larme 160"/>
          <p:cNvSpPr/>
          <p:nvPr/>
        </p:nvSpPr>
        <p:spPr>
          <a:xfrm rot="18899769">
            <a:off x="6889251" y="2275369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2" name="Larme 161"/>
          <p:cNvSpPr/>
          <p:nvPr/>
        </p:nvSpPr>
        <p:spPr>
          <a:xfrm rot="18899769">
            <a:off x="5353293" y="1812864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3" name="Larme 162"/>
          <p:cNvSpPr/>
          <p:nvPr/>
        </p:nvSpPr>
        <p:spPr>
          <a:xfrm rot="18899769">
            <a:off x="4987886" y="1778252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4" name="Larme 163"/>
          <p:cNvSpPr/>
          <p:nvPr/>
        </p:nvSpPr>
        <p:spPr>
          <a:xfrm rot="18899769">
            <a:off x="5566689" y="1794885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5" name="Larme 164"/>
          <p:cNvSpPr/>
          <p:nvPr/>
        </p:nvSpPr>
        <p:spPr>
          <a:xfrm rot="18899769">
            <a:off x="6163438" y="1717751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6" name="Larme 165"/>
          <p:cNvSpPr/>
          <p:nvPr/>
        </p:nvSpPr>
        <p:spPr>
          <a:xfrm rot="18899769">
            <a:off x="4877588" y="2147003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7" name="Larme 166"/>
          <p:cNvSpPr/>
          <p:nvPr/>
        </p:nvSpPr>
        <p:spPr>
          <a:xfrm rot="18899769">
            <a:off x="5029988" y="2299403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8" name="Larme 167"/>
          <p:cNvSpPr/>
          <p:nvPr/>
        </p:nvSpPr>
        <p:spPr>
          <a:xfrm rot="18899769">
            <a:off x="5474337" y="2069869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9" name="Larme 168"/>
          <p:cNvSpPr/>
          <p:nvPr/>
        </p:nvSpPr>
        <p:spPr>
          <a:xfrm rot="18899769">
            <a:off x="5626737" y="2222269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0" name="Larme 169"/>
          <p:cNvSpPr/>
          <p:nvPr/>
        </p:nvSpPr>
        <p:spPr>
          <a:xfrm rot="18899769">
            <a:off x="5185450" y="1893147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1" name="Larme 170"/>
          <p:cNvSpPr/>
          <p:nvPr/>
        </p:nvSpPr>
        <p:spPr>
          <a:xfrm rot="18899769">
            <a:off x="5261330" y="2187657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2" name="Larme 171"/>
          <p:cNvSpPr/>
          <p:nvPr/>
        </p:nvSpPr>
        <p:spPr>
          <a:xfrm rot="18899769">
            <a:off x="5817334" y="1892365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3" name="Larme 172"/>
          <p:cNvSpPr/>
          <p:nvPr/>
        </p:nvSpPr>
        <p:spPr>
          <a:xfrm rot="18899769">
            <a:off x="5969734" y="2044765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4" name="Larme 173"/>
          <p:cNvSpPr/>
          <p:nvPr/>
        </p:nvSpPr>
        <p:spPr>
          <a:xfrm rot="18899769">
            <a:off x="6183130" y="2026786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5" name="Larme 174"/>
          <p:cNvSpPr/>
          <p:nvPr/>
        </p:nvSpPr>
        <p:spPr>
          <a:xfrm rot="18899769">
            <a:off x="6414472" y="1915040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6" name="Larme 175"/>
          <p:cNvSpPr/>
          <p:nvPr/>
        </p:nvSpPr>
        <p:spPr>
          <a:xfrm rot="18899769">
            <a:off x="6090778" y="2301770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7" name="Larme 176"/>
          <p:cNvSpPr/>
          <p:nvPr/>
        </p:nvSpPr>
        <p:spPr>
          <a:xfrm rot="18899769">
            <a:off x="5801891" y="2125048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8" name="Larme 177"/>
          <p:cNvSpPr/>
          <p:nvPr/>
        </p:nvSpPr>
        <p:spPr>
          <a:xfrm rot="18899769">
            <a:off x="3988043" y="1466789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9" name="Larme 178"/>
          <p:cNvSpPr/>
          <p:nvPr/>
        </p:nvSpPr>
        <p:spPr>
          <a:xfrm rot="18899769">
            <a:off x="3622636" y="1432177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0" name="Larme 179"/>
          <p:cNvSpPr/>
          <p:nvPr/>
        </p:nvSpPr>
        <p:spPr>
          <a:xfrm rot="18899769">
            <a:off x="4201439" y="1448810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1" name="Larme 180"/>
          <p:cNvSpPr/>
          <p:nvPr/>
        </p:nvSpPr>
        <p:spPr>
          <a:xfrm rot="18899769">
            <a:off x="4798188" y="1371676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2" name="Larme 181"/>
          <p:cNvSpPr/>
          <p:nvPr/>
        </p:nvSpPr>
        <p:spPr>
          <a:xfrm rot="18899769">
            <a:off x="3512338" y="1800928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3" name="Larme 182"/>
          <p:cNvSpPr/>
          <p:nvPr/>
        </p:nvSpPr>
        <p:spPr>
          <a:xfrm rot="18899769">
            <a:off x="3664738" y="1953328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4" name="Larme 183"/>
          <p:cNvSpPr/>
          <p:nvPr/>
        </p:nvSpPr>
        <p:spPr>
          <a:xfrm rot="18899769">
            <a:off x="4109087" y="1723794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5" name="Larme 184"/>
          <p:cNvSpPr/>
          <p:nvPr/>
        </p:nvSpPr>
        <p:spPr>
          <a:xfrm rot="18899769">
            <a:off x="4261487" y="1876194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6" name="Larme 185"/>
          <p:cNvSpPr/>
          <p:nvPr/>
        </p:nvSpPr>
        <p:spPr>
          <a:xfrm rot="18899769">
            <a:off x="3820200" y="1547072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7" name="Larme 186"/>
          <p:cNvSpPr/>
          <p:nvPr/>
        </p:nvSpPr>
        <p:spPr>
          <a:xfrm rot="18899769">
            <a:off x="3896080" y="1841582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8" name="Larme 187"/>
          <p:cNvSpPr/>
          <p:nvPr/>
        </p:nvSpPr>
        <p:spPr>
          <a:xfrm rot="18899769">
            <a:off x="4452084" y="1546290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9" name="Larme 188"/>
          <p:cNvSpPr/>
          <p:nvPr/>
        </p:nvSpPr>
        <p:spPr>
          <a:xfrm rot="18899769">
            <a:off x="4604484" y="1698690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0" name="Larme 189"/>
          <p:cNvSpPr/>
          <p:nvPr/>
        </p:nvSpPr>
        <p:spPr>
          <a:xfrm rot="18899769">
            <a:off x="4817880" y="1680711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1" name="Larme 190"/>
          <p:cNvSpPr/>
          <p:nvPr/>
        </p:nvSpPr>
        <p:spPr>
          <a:xfrm rot="18899769">
            <a:off x="5049222" y="1568965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2" name="Larme 191"/>
          <p:cNvSpPr/>
          <p:nvPr/>
        </p:nvSpPr>
        <p:spPr>
          <a:xfrm rot="18899769">
            <a:off x="4725528" y="1955695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3" name="Larme 192"/>
          <p:cNvSpPr/>
          <p:nvPr/>
        </p:nvSpPr>
        <p:spPr>
          <a:xfrm rot="18899769">
            <a:off x="4436641" y="1778973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4" name="Forme libre 193"/>
          <p:cNvSpPr/>
          <p:nvPr/>
        </p:nvSpPr>
        <p:spPr>
          <a:xfrm rot="8100000">
            <a:off x="4013414" y="2902449"/>
            <a:ext cx="27841" cy="27841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5" name="Forme libre 194"/>
          <p:cNvSpPr/>
          <p:nvPr/>
        </p:nvSpPr>
        <p:spPr>
          <a:xfrm rot="8100000">
            <a:off x="4335233" y="2409446"/>
            <a:ext cx="27841" cy="27841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6" name="Forme libre 195"/>
          <p:cNvSpPr/>
          <p:nvPr/>
        </p:nvSpPr>
        <p:spPr>
          <a:xfrm rot="8100000">
            <a:off x="4641892" y="2162330"/>
            <a:ext cx="27841" cy="27841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7" name="Forme libre 196"/>
          <p:cNvSpPr/>
          <p:nvPr/>
        </p:nvSpPr>
        <p:spPr>
          <a:xfrm rot="8100000">
            <a:off x="5189570" y="1893830"/>
            <a:ext cx="27841" cy="27841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8" name="Forme libre 197"/>
          <p:cNvSpPr/>
          <p:nvPr/>
        </p:nvSpPr>
        <p:spPr>
          <a:xfrm rot="8100000">
            <a:off x="6913059" y="2050583"/>
            <a:ext cx="25310" cy="25310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9" name="Forme libre 198"/>
          <p:cNvSpPr/>
          <p:nvPr/>
        </p:nvSpPr>
        <p:spPr>
          <a:xfrm rot="8100000">
            <a:off x="7065459" y="2202983"/>
            <a:ext cx="25310" cy="25310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0" name="Forme libre 199"/>
          <p:cNvSpPr/>
          <p:nvPr/>
        </p:nvSpPr>
        <p:spPr>
          <a:xfrm rot="8100000">
            <a:off x="6354662" y="2347047"/>
            <a:ext cx="25310" cy="25310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1" name="Forme libre 200"/>
          <p:cNvSpPr/>
          <p:nvPr/>
        </p:nvSpPr>
        <p:spPr>
          <a:xfrm rot="8100000">
            <a:off x="2791413" y="4457047"/>
            <a:ext cx="96114" cy="96114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2" name="Forme libre 201"/>
          <p:cNvSpPr/>
          <p:nvPr/>
        </p:nvSpPr>
        <p:spPr>
          <a:xfrm rot="8100000">
            <a:off x="2748549" y="4345127"/>
            <a:ext cx="96114" cy="96114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4" name="Connecteur droit avec flèche 203"/>
          <p:cNvCxnSpPr>
            <a:stCxn id="215" idx="3"/>
            <a:endCxn id="45" idx="5"/>
          </p:cNvCxnSpPr>
          <p:nvPr/>
        </p:nvCxnSpPr>
        <p:spPr>
          <a:xfrm flipV="1">
            <a:off x="2918598" y="1680797"/>
            <a:ext cx="528723" cy="94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eur droit avec flèche 204"/>
          <p:cNvCxnSpPr>
            <a:stCxn id="215" idx="3"/>
            <a:endCxn id="179" idx="5"/>
          </p:cNvCxnSpPr>
          <p:nvPr/>
        </p:nvCxnSpPr>
        <p:spPr>
          <a:xfrm flipV="1">
            <a:off x="2918598" y="1451795"/>
            <a:ext cx="702462" cy="323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Flèche à angle droit 224"/>
          <p:cNvSpPr/>
          <p:nvPr/>
        </p:nvSpPr>
        <p:spPr>
          <a:xfrm rot="5400000">
            <a:off x="9569953" y="4245862"/>
            <a:ext cx="494604" cy="1049404"/>
          </a:xfrm>
          <a:prstGeom prst="bentUpArrow">
            <a:avLst>
              <a:gd name="adj1" fmla="val 3863"/>
              <a:gd name="adj2" fmla="val 19286"/>
              <a:gd name="adj3" fmla="val 25413"/>
            </a:avLst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8" name="ZoneTexte 227"/>
          <p:cNvSpPr txBox="1"/>
          <p:nvPr/>
        </p:nvSpPr>
        <p:spPr>
          <a:xfrm>
            <a:off x="138954" y="4299179"/>
            <a:ext cx="1830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rgbClr val="FF0000"/>
                </a:solidFill>
                <a:latin typeface="Calibri" panose="020F0502020204030204"/>
              </a:rPr>
              <a:t>I</a:t>
            </a:r>
            <a:r>
              <a:rPr lang="en-US" sz="1400" b="1" dirty="0" smtClean="0">
                <a:solidFill>
                  <a:srgbClr val="FF0000"/>
                </a:solidFill>
                <a:latin typeface="Calibri" panose="020F0502020204030204"/>
              </a:rPr>
              <a:t>nfectious workers</a:t>
            </a:r>
            <a:endParaRPr kumimoji="0" lang="en-US" sz="1400" b="1" i="0" u="none" strike="noStrike" kern="1200" cap="none" spc="0" normalizeH="0" baseline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32" name="ZoneTexte 231"/>
          <p:cNvSpPr txBox="1"/>
          <p:nvPr/>
        </p:nvSpPr>
        <p:spPr>
          <a:xfrm>
            <a:off x="9507167" y="3925390"/>
            <a:ext cx="1830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 smtClean="0">
                <a:solidFill>
                  <a:srgbClr val="00B050"/>
                </a:solidFill>
                <a:latin typeface="Calibri" panose="020F0502020204030204"/>
              </a:rPr>
              <a:t>Susceptible worker(s)</a:t>
            </a:r>
            <a:endParaRPr kumimoji="0" lang="en-US" sz="1400" b="1" i="0" u="none" strike="noStrike" kern="1200" cap="none" spc="0" normalizeH="0" baseline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37" name="ZoneTexte 236"/>
          <p:cNvSpPr txBox="1"/>
          <p:nvPr/>
        </p:nvSpPr>
        <p:spPr>
          <a:xfrm>
            <a:off x="71422" y="4570387"/>
            <a:ext cx="21454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Individual</a:t>
            </a:r>
            <a:r>
              <a:rPr kumimoji="0" lang="en-US" sz="1200" b="0" i="1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variability: </a:t>
            </a:r>
            <a:r>
              <a:rPr lang="en-US" sz="1200" i="1" dirty="0" smtClean="0">
                <a:solidFill>
                  <a:prstClr val="black"/>
                </a:solidFill>
                <a:latin typeface="Calibri" panose="020F0502020204030204"/>
              </a:rPr>
              <a:t>mask wearing, respiratory activities, symptoms development, emitted viral quantity, etc.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15" name="ZoneTexte 214"/>
          <p:cNvSpPr txBox="1"/>
          <p:nvPr/>
        </p:nvSpPr>
        <p:spPr>
          <a:xfrm>
            <a:off x="1493450" y="1475557"/>
            <a:ext cx="142514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aerosolized droplets</a:t>
            </a:r>
          </a:p>
          <a:p>
            <a:pPr algn="ctr"/>
            <a:r>
              <a:rPr lang="en-US" sz="1100" dirty="0"/>
              <a:t>(with/without infectious virions)</a:t>
            </a:r>
            <a:endParaRPr lang="en-US" sz="1100" dirty="0"/>
          </a:p>
        </p:txBody>
      </p:sp>
      <p:sp>
        <p:nvSpPr>
          <p:cNvPr id="216" name="ZoneTexte 215"/>
          <p:cNvSpPr txBox="1"/>
          <p:nvPr/>
        </p:nvSpPr>
        <p:spPr>
          <a:xfrm>
            <a:off x="10293193" y="5213652"/>
            <a:ext cx="1572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Food contamination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7" name="Flèche à angle droit 216"/>
          <p:cNvSpPr/>
          <p:nvPr/>
        </p:nvSpPr>
        <p:spPr>
          <a:xfrm rot="5400000">
            <a:off x="8750529" y="3971440"/>
            <a:ext cx="576354" cy="2706413"/>
          </a:xfrm>
          <a:prstGeom prst="bentUpArrow">
            <a:avLst>
              <a:gd name="adj1" fmla="val 0"/>
              <a:gd name="adj2" fmla="val 14709"/>
              <a:gd name="adj3" fmla="val 17319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8" name="Group 156"/>
          <p:cNvGrpSpPr/>
          <p:nvPr/>
        </p:nvGrpSpPr>
        <p:grpSpPr>
          <a:xfrm>
            <a:off x="244384" y="2651985"/>
            <a:ext cx="374616" cy="828909"/>
            <a:chOff x="2031668" y="2529866"/>
            <a:chExt cx="322859" cy="767955"/>
          </a:xfrm>
          <a:solidFill>
            <a:srgbClr val="00B050"/>
          </a:solidFill>
        </p:grpSpPr>
        <p:grpSp>
          <p:nvGrpSpPr>
            <p:cNvPr id="219" name="Group 157"/>
            <p:cNvGrpSpPr>
              <a:grpSpLocks noChangeAspect="1"/>
            </p:cNvGrpSpPr>
            <p:nvPr/>
          </p:nvGrpSpPr>
          <p:grpSpPr>
            <a:xfrm>
              <a:off x="2035856" y="2529866"/>
              <a:ext cx="318671" cy="767955"/>
              <a:chOff x="2062162" y="990600"/>
              <a:chExt cx="1100138" cy="2651188"/>
            </a:xfrm>
            <a:grpFill/>
          </p:grpSpPr>
          <p:sp>
            <p:nvSpPr>
              <p:cNvPr id="222" name="Oval 160"/>
              <p:cNvSpPr/>
              <p:nvPr/>
            </p:nvSpPr>
            <p:spPr>
              <a:xfrm>
                <a:off x="2362200" y="99060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Rounded Rectangle 161"/>
              <p:cNvSpPr/>
              <p:nvPr/>
            </p:nvSpPr>
            <p:spPr>
              <a:xfrm>
                <a:off x="2288626" y="1524000"/>
                <a:ext cx="629752" cy="1066800"/>
              </a:xfrm>
              <a:prstGeom prst="roundRect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Rounded Rectangle 162"/>
              <p:cNvSpPr/>
              <p:nvPr/>
            </p:nvSpPr>
            <p:spPr>
              <a:xfrm>
                <a:off x="2062344" y="1590676"/>
                <a:ext cx="165833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6" name="Rounded Rectangle 163"/>
              <p:cNvSpPr/>
              <p:nvPr/>
            </p:nvSpPr>
            <p:spPr>
              <a:xfrm>
                <a:off x="2978943" y="1594324"/>
                <a:ext cx="182416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7" name="Rounded Rectangle 164"/>
              <p:cNvSpPr/>
              <p:nvPr/>
            </p:nvSpPr>
            <p:spPr>
              <a:xfrm>
                <a:off x="2685460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9" name="Rounded Rectangle 165"/>
              <p:cNvSpPr/>
              <p:nvPr/>
            </p:nvSpPr>
            <p:spPr>
              <a:xfrm>
                <a:off x="2285145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Rounded Rectangle 13"/>
              <p:cNvSpPr/>
              <p:nvPr/>
            </p:nvSpPr>
            <p:spPr>
              <a:xfrm rot="16200000">
                <a:off x="2527624" y="1047950"/>
                <a:ext cx="169213" cy="1100138"/>
              </a:xfrm>
              <a:custGeom>
                <a:avLst/>
                <a:gdLst>
                  <a:gd name="connsiteX0" fmla="*/ 0 w 372265"/>
                  <a:gd name="connsiteY0" fmla="*/ 186133 h 1032310"/>
                  <a:gd name="connsiteX1" fmla="*/ 186133 w 372265"/>
                  <a:gd name="connsiteY1" fmla="*/ 0 h 1032310"/>
                  <a:gd name="connsiteX2" fmla="*/ 186133 w 372265"/>
                  <a:gd name="connsiteY2" fmla="*/ 0 h 1032310"/>
                  <a:gd name="connsiteX3" fmla="*/ 372266 w 372265"/>
                  <a:gd name="connsiteY3" fmla="*/ 186133 h 1032310"/>
                  <a:gd name="connsiteX4" fmla="*/ 372265 w 372265"/>
                  <a:gd name="connsiteY4" fmla="*/ 846178 h 1032310"/>
                  <a:gd name="connsiteX5" fmla="*/ 186132 w 372265"/>
                  <a:gd name="connsiteY5" fmla="*/ 1032311 h 1032310"/>
                  <a:gd name="connsiteX6" fmla="*/ 186133 w 372265"/>
                  <a:gd name="connsiteY6" fmla="*/ 1032310 h 1032310"/>
                  <a:gd name="connsiteX7" fmla="*/ 0 w 372265"/>
                  <a:gd name="connsiteY7" fmla="*/ 846177 h 1032310"/>
                  <a:gd name="connsiteX8" fmla="*/ 0 w 372265"/>
                  <a:gd name="connsiteY8" fmla="*/ 186133 h 1032310"/>
                  <a:gd name="connsiteX0" fmla="*/ 183356 w 372266"/>
                  <a:gd name="connsiteY0" fmla="*/ 214711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183356 w 372266"/>
                  <a:gd name="connsiteY8" fmla="*/ 214711 h 1032311"/>
                  <a:gd name="connsiteX0" fmla="*/ 202406 w 372266"/>
                  <a:gd name="connsiteY0" fmla="*/ 214714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202406 w 372266"/>
                  <a:gd name="connsiteY8" fmla="*/ 214714 h 1032311"/>
                  <a:gd name="connsiteX0" fmla="*/ 58093 w 227953"/>
                  <a:gd name="connsiteY0" fmla="*/ 214714 h 1032311"/>
                  <a:gd name="connsiteX1" fmla="*/ 41820 w 227953"/>
                  <a:gd name="connsiteY1" fmla="*/ 0 h 1032311"/>
                  <a:gd name="connsiteX2" fmla="*/ 41820 w 227953"/>
                  <a:gd name="connsiteY2" fmla="*/ 0 h 1032311"/>
                  <a:gd name="connsiteX3" fmla="*/ 227953 w 227953"/>
                  <a:gd name="connsiteY3" fmla="*/ 186133 h 1032311"/>
                  <a:gd name="connsiteX4" fmla="*/ 227952 w 227953"/>
                  <a:gd name="connsiteY4" fmla="*/ 846178 h 1032311"/>
                  <a:gd name="connsiteX5" fmla="*/ 41819 w 227953"/>
                  <a:gd name="connsiteY5" fmla="*/ 1032311 h 1032311"/>
                  <a:gd name="connsiteX6" fmla="*/ 41820 w 227953"/>
                  <a:gd name="connsiteY6" fmla="*/ 1032310 h 1032311"/>
                  <a:gd name="connsiteX7" fmla="*/ 74762 w 227953"/>
                  <a:gd name="connsiteY7" fmla="*/ 739024 h 1032311"/>
                  <a:gd name="connsiteX8" fmla="*/ 58093 w 227953"/>
                  <a:gd name="connsiteY8" fmla="*/ 214714 h 1032311"/>
                  <a:gd name="connsiteX0" fmla="*/ 54747 w 224607"/>
                  <a:gd name="connsiteY0" fmla="*/ 214714 h 1032311"/>
                  <a:gd name="connsiteX1" fmla="*/ 38474 w 224607"/>
                  <a:gd name="connsiteY1" fmla="*/ 0 h 1032311"/>
                  <a:gd name="connsiteX2" fmla="*/ 38474 w 224607"/>
                  <a:gd name="connsiteY2" fmla="*/ 0 h 1032311"/>
                  <a:gd name="connsiteX3" fmla="*/ 224607 w 224607"/>
                  <a:gd name="connsiteY3" fmla="*/ 186133 h 1032311"/>
                  <a:gd name="connsiteX4" fmla="*/ 224606 w 224607"/>
                  <a:gd name="connsiteY4" fmla="*/ 846178 h 1032311"/>
                  <a:gd name="connsiteX5" fmla="*/ 38473 w 224607"/>
                  <a:gd name="connsiteY5" fmla="*/ 1032311 h 1032311"/>
                  <a:gd name="connsiteX6" fmla="*/ 38474 w 224607"/>
                  <a:gd name="connsiteY6" fmla="*/ 1032310 h 1032311"/>
                  <a:gd name="connsiteX7" fmla="*/ 71416 w 224607"/>
                  <a:gd name="connsiteY7" fmla="*/ 739024 h 1032311"/>
                  <a:gd name="connsiteX8" fmla="*/ 54747 w 224607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17232 w 186134"/>
                  <a:gd name="connsiteY7" fmla="*/ 847771 h 1032311"/>
                  <a:gd name="connsiteX8" fmla="*/ 16274 w 186134"/>
                  <a:gd name="connsiteY8" fmla="*/ 214714 h 1032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134" h="1032311">
                    <a:moveTo>
                      <a:pt x="16274" y="214714"/>
                    </a:moveTo>
                    <a:cubicBezTo>
                      <a:pt x="16274" y="111916"/>
                      <a:pt x="13884" y="145256"/>
                      <a:pt x="1" y="0"/>
                    </a:cubicBezTo>
                    <a:lnTo>
                      <a:pt x="1" y="0"/>
                    </a:lnTo>
                    <a:cubicBezTo>
                      <a:pt x="102799" y="0"/>
                      <a:pt x="186134" y="83335"/>
                      <a:pt x="186134" y="186133"/>
                    </a:cubicBezTo>
                    <a:cubicBezTo>
                      <a:pt x="186134" y="406148"/>
                      <a:pt x="186133" y="626163"/>
                      <a:pt x="186133" y="846178"/>
                    </a:cubicBezTo>
                    <a:cubicBezTo>
                      <a:pt x="186133" y="948976"/>
                      <a:pt x="102798" y="1032311"/>
                      <a:pt x="0" y="1032311"/>
                    </a:cubicBezTo>
                    <a:lnTo>
                      <a:pt x="1" y="1032310"/>
                    </a:lnTo>
                    <a:cubicBezTo>
                      <a:pt x="37700" y="875151"/>
                      <a:pt x="6757" y="1013135"/>
                      <a:pt x="17232" y="847771"/>
                    </a:cubicBezTo>
                    <a:cubicBezTo>
                      <a:pt x="17232" y="627756"/>
                      <a:pt x="16274" y="434729"/>
                      <a:pt x="16274" y="2147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20" name="Rounded Rectangle 158"/>
            <p:cNvSpPr>
              <a:spLocks noChangeAspect="1"/>
            </p:cNvSpPr>
            <p:nvPr/>
          </p:nvSpPr>
          <p:spPr>
            <a:xfrm>
              <a:off x="2031668" y="2933310"/>
              <a:ext cx="48035" cy="8311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1" name="Rounded Rectangle 159"/>
            <p:cNvSpPr>
              <a:spLocks noChangeAspect="1"/>
            </p:cNvSpPr>
            <p:nvPr/>
          </p:nvSpPr>
          <p:spPr>
            <a:xfrm>
              <a:off x="2304590" y="2941075"/>
              <a:ext cx="48035" cy="8311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31" name="Forme libre 230"/>
          <p:cNvSpPr/>
          <p:nvPr/>
        </p:nvSpPr>
        <p:spPr>
          <a:xfrm rot="2667989" flipH="1" flipV="1">
            <a:off x="566997" y="2968726"/>
            <a:ext cx="785905" cy="234335"/>
          </a:xfrm>
          <a:custGeom>
            <a:avLst/>
            <a:gdLst>
              <a:gd name="connsiteX0" fmla="*/ 0 w 819150"/>
              <a:gd name="connsiteY0" fmla="*/ 279400 h 279400"/>
              <a:gd name="connsiteX1" fmla="*/ 431800 w 819150"/>
              <a:gd name="connsiteY1" fmla="*/ 209550 h 279400"/>
              <a:gd name="connsiteX2" fmla="*/ 819150 w 819150"/>
              <a:gd name="connsiteY2" fmla="*/ 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150" h="279400">
                <a:moveTo>
                  <a:pt x="0" y="279400"/>
                </a:moveTo>
                <a:cubicBezTo>
                  <a:pt x="147637" y="267758"/>
                  <a:pt x="295275" y="256117"/>
                  <a:pt x="431800" y="209550"/>
                </a:cubicBezTo>
                <a:cubicBezTo>
                  <a:pt x="568325" y="162983"/>
                  <a:pt x="732367" y="83608"/>
                  <a:pt x="81915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9" name="Larme 238"/>
          <p:cNvSpPr/>
          <p:nvPr/>
        </p:nvSpPr>
        <p:spPr>
          <a:xfrm rot="18899769">
            <a:off x="951909" y="2742160"/>
            <a:ext cx="200616" cy="214233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0" name="Larme 239"/>
          <p:cNvSpPr/>
          <p:nvPr/>
        </p:nvSpPr>
        <p:spPr>
          <a:xfrm rot="18899769">
            <a:off x="671299" y="2988452"/>
            <a:ext cx="200616" cy="214233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1" name="Forme libre 240"/>
          <p:cNvSpPr/>
          <p:nvPr/>
        </p:nvSpPr>
        <p:spPr>
          <a:xfrm rot="8100000">
            <a:off x="1013383" y="2801219"/>
            <a:ext cx="96114" cy="96114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2" name="Forme libre 241"/>
          <p:cNvSpPr/>
          <p:nvPr/>
        </p:nvSpPr>
        <p:spPr>
          <a:xfrm rot="8100000">
            <a:off x="770492" y="3091733"/>
            <a:ext cx="96114" cy="96114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3" name="Forme libre 242"/>
          <p:cNvSpPr/>
          <p:nvPr/>
        </p:nvSpPr>
        <p:spPr>
          <a:xfrm rot="8100000">
            <a:off x="727628" y="2979813"/>
            <a:ext cx="96114" cy="96114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474257" y="2189198"/>
            <a:ext cx="1492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/>
              </a:rPr>
              <a:t>c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</a:rPr>
              <a:t>oughing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</a:rPr>
              <a:t>,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</a:rPr>
              <a:t> s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</a:rPr>
              <a:t>neezing</a:t>
            </a:r>
            <a:r>
              <a:rPr lang="en-US" sz="1200" b="1" noProof="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/>
              </a:rPr>
              <a:t>, ta</a:t>
            </a:r>
            <a:r>
              <a:rPr lang="en-US" sz="1200" b="1" dirty="0" err="1" smtClean="0">
                <a:solidFill>
                  <a:schemeClr val="accent6">
                    <a:lumMod val="75000"/>
                  </a:schemeClr>
                </a:solidFill>
                <a:latin typeface="Calibri" panose="020F0502020204030204"/>
              </a:rPr>
              <a:t>lking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/>
              </a:rPr>
              <a:t>, etc.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44" name="ZoneTexte 243"/>
          <p:cNvSpPr txBox="1"/>
          <p:nvPr/>
        </p:nvSpPr>
        <p:spPr>
          <a:xfrm>
            <a:off x="50256" y="2131391"/>
            <a:ext cx="1257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noProof="0" dirty="0">
                <a:solidFill>
                  <a:schemeClr val="accent6">
                    <a:lumMod val="75000"/>
                  </a:schemeClr>
                </a:solidFill>
                <a:latin typeface="Calibri" panose="020F0502020204030204"/>
              </a:rPr>
              <a:t>d</a:t>
            </a:r>
            <a:r>
              <a:rPr lang="en-US" sz="1400" b="1" noProof="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/>
              </a:rPr>
              <a:t>roplets projections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</a:endParaRPr>
          </a:p>
        </p:txBody>
      </p:sp>
      <p:pic>
        <p:nvPicPr>
          <p:cNvPr id="245" name="Image 2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2632" y="4461497"/>
            <a:ext cx="762867" cy="326319"/>
          </a:xfrm>
          <a:prstGeom prst="rect">
            <a:avLst/>
          </a:prstGeom>
        </p:spPr>
      </p:pic>
      <p:sp>
        <p:nvSpPr>
          <p:cNvPr id="246" name="Forme libre 245"/>
          <p:cNvSpPr/>
          <p:nvPr/>
        </p:nvSpPr>
        <p:spPr>
          <a:xfrm rot="8100000">
            <a:off x="7028357" y="4454482"/>
            <a:ext cx="127928" cy="127928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7" name="Forme libre 246"/>
          <p:cNvSpPr/>
          <p:nvPr/>
        </p:nvSpPr>
        <p:spPr>
          <a:xfrm rot="8100000">
            <a:off x="7200499" y="4529525"/>
            <a:ext cx="127928" cy="127928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8" name="Connecteur droit avec flèche 247"/>
          <p:cNvCxnSpPr/>
          <p:nvPr/>
        </p:nvCxnSpPr>
        <p:spPr>
          <a:xfrm>
            <a:off x="7416236" y="3450482"/>
            <a:ext cx="0" cy="851054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eur en arc 8"/>
          <p:cNvCxnSpPr>
            <a:stCxn id="72" idx="35"/>
            <a:endCxn id="245" idx="2"/>
          </p:cNvCxnSpPr>
          <p:nvPr/>
        </p:nvCxnSpPr>
        <p:spPr>
          <a:xfrm rot="10800000" flipH="1" flipV="1">
            <a:off x="5520296" y="4721744"/>
            <a:ext cx="1783770" cy="66071"/>
          </a:xfrm>
          <a:prstGeom prst="curvedConnector4">
            <a:avLst>
              <a:gd name="adj1" fmla="val 35234"/>
              <a:gd name="adj2" fmla="val 445991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ZoneTexte 248"/>
          <p:cNvSpPr txBox="1"/>
          <p:nvPr/>
        </p:nvSpPr>
        <p:spPr>
          <a:xfrm>
            <a:off x="3712047" y="5172159"/>
            <a:ext cx="13851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 err="1" smtClean="0">
                <a:solidFill>
                  <a:srgbClr val="548235"/>
                </a:solidFill>
                <a:latin typeface="Calibri" panose="020F0502020204030204"/>
              </a:rPr>
              <a:t>tr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48235"/>
                </a:solidFill>
                <a:effectLst/>
                <a:uLnTx/>
                <a:uFillTx/>
                <a:latin typeface="Calibri" panose="020F0502020204030204"/>
              </a:rPr>
              <a:t>ansfer</a:t>
            </a:r>
            <a:r>
              <a:rPr kumimoji="0" lang="en-US" sz="1400" b="1" i="0" u="none" strike="noStrike" kern="1200" cap="none" spc="0" normalizeH="0" noProof="0" dirty="0" smtClean="0">
                <a:ln>
                  <a:noFill/>
                </a:ln>
                <a:solidFill>
                  <a:srgbClr val="548235"/>
                </a:solidFill>
                <a:effectLst/>
                <a:uLnTx/>
                <a:uFillTx/>
                <a:latin typeface="Calibri" panose="020F0502020204030204"/>
              </a:rPr>
              <a:t> from inert surfaces to food portions</a:t>
            </a: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rgbClr val="548235"/>
              </a:solidFill>
              <a:effectLst/>
              <a:uLnTx/>
              <a:uFillTx/>
              <a:latin typeface="Calibri" panose="020F0502020204030204"/>
            </a:endParaRPr>
          </a:p>
        </p:txBody>
      </p:sp>
      <p:cxnSp>
        <p:nvCxnSpPr>
          <p:cNvPr id="250" name="Connecteur en arc 249"/>
          <p:cNvCxnSpPr>
            <a:stCxn id="40" idx="21"/>
            <a:endCxn id="245" idx="2"/>
          </p:cNvCxnSpPr>
          <p:nvPr/>
        </p:nvCxnSpPr>
        <p:spPr>
          <a:xfrm rot="10800000" flipH="1">
            <a:off x="3277930" y="4787817"/>
            <a:ext cx="4026135" cy="254797"/>
          </a:xfrm>
          <a:prstGeom prst="curvedConnector4">
            <a:avLst>
              <a:gd name="adj1" fmla="val 23803"/>
              <a:gd name="adj2" fmla="val -65511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1" name="Image 2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5499" y="4463669"/>
            <a:ext cx="762867" cy="326319"/>
          </a:xfrm>
          <a:prstGeom prst="rect">
            <a:avLst/>
          </a:prstGeom>
        </p:spPr>
      </p:pic>
      <p:sp>
        <p:nvSpPr>
          <p:cNvPr id="253" name="Forme libre 252"/>
          <p:cNvSpPr/>
          <p:nvPr/>
        </p:nvSpPr>
        <p:spPr>
          <a:xfrm rot="8100000">
            <a:off x="7963366" y="4531697"/>
            <a:ext cx="127928" cy="127928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7" name="Connecteur en arc 256"/>
          <p:cNvCxnSpPr>
            <a:stCxn id="73" idx="11"/>
            <a:endCxn id="251" idx="2"/>
          </p:cNvCxnSpPr>
          <p:nvPr/>
        </p:nvCxnSpPr>
        <p:spPr>
          <a:xfrm rot="10800000" flipH="1" flipV="1">
            <a:off x="6085001" y="4404316"/>
            <a:ext cx="1981932" cy="385671"/>
          </a:xfrm>
          <a:prstGeom prst="curvedConnector4">
            <a:avLst>
              <a:gd name="adj1" fmla="val 32407"/>
              <a:gd name="adj2" fmla="val 159273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ZoneTexte 233"/>
          <p:cNvSpPr txBox="1"/>
          <p:nvPr/>
        </p:nvSpPr>
        <p:spPr>
          <a:xfrm>
            <a:off x="2957292" y="3832752"/>
            <a:ext cx="16402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direct fall of</a:t>
            </a:r>
          </a:p>
          <a:p>
            <a:pPr algn="ctr"/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high-diameter droplets</a:t>
            </a:r>
          </a:p>
        </p:txBody>
      </p:sp>
      <p:sp>
        <p:nvSpPr>
          <p:cNvPr id="238" name="Flèche à angle droit 237"/>
          <p:cNvSpPr/>
          <p:nvPr/>
        </p:nvSpPr>
        <p:spPr>
          <a:xfrm rot="5400000">
            <a:off x="7379057" y="3359370"/>
            <a:ext cx="1246270" cy="4779440"/>
          </a:xfrm>
          <a:prstGeom prst="bentUpArrow">
            <a:avLst>
              <a:gd name="adj1" fmla="val 0"/>
              <a:gd name="adj2" fmla="val 6111"/>
              <a:gd name="adj3" fmla="val 7187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2" name="ZoneTexte 251"/>
          <p:cNvSpPr txBox="1"/>
          <p:nvPr/>
        </p:nvSpPr>
        <p:spPr>
          <a:xfrm>
            <a:off x="10264503" y="5988472"/>
            <a:ext cx="1572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Surfaces contamination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286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10907</TotalTime>
  <Words>287</Words>
  <Application>Microsoft Office PowerPoint</Application>
  <PresentationFormat>Grand écran</PresentationFormat>
  <Paragraphs>95</Paragraphs>
  <Slides>4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Thème Office</vt:lpstr>
      <vt:lpstr>1_Thème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Duret Steven</dc:creator>
  <cp:lastModifiedBy>LUONG Ngoc-Du</cp:lastModifiedBy>
  <cp:revision>211</cp:revision>
  <dcterms:created xsi:type="dcterms:W3CDTF">2021-05-06T13:09:44Z</dcterms:created>
  <dcterms:modified xsi:type="dcterms:W3CDTF">2022-07-05T16:42:22Z</dcterms:modified>
</cp:coreProperties>
</file>