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13" r:id="rId3"/>
    <p:sldId id="314" r:id="rId4"/>
    <p:sldId id="315" r:id="rId5"/>
    <p:sldId id="302" r:id="rId6"/>
    <p:sldId id="311" r:id="rId7"/>
    <p:sldId id="31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04040"/>
    <a:srgbClr val="511860"/>
    <a:srgbClr val="2A628A"/>
    <a:srgbClr val="3C7094"/>
    <a:srgbClr val="71ADB4"/>
    <a:srgbClr val="9EA4C4"/>
    <a:srgbClr val="7F69A1"/>
    <a:srgbClr val="561A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 autoAdjust="0"/>
    <p:restoredTop sz="76356" autoAdjust="0"/>
  </p:normalViewPr>
  <p:slideViewPr>
    <p:cSldViewPr snapToGrid="0">
      <p:cViewPr varScale="1">
        <p:scale>
          <a:sx n="62" d="100"/>
          <a:sy n="62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C68F2-B88A-4FFA-AA61-9EBDCAA5EC3C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D6A-CD06-408F-BD4A-A370A339B1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4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 smtClean="0"/>
              <a:t>1min30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6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1min</a:t>
            </a:r>
            <a:r>
              <a:rPr lang="fr-FR" baseline="0" dirty="0" smtClean="0"/>
              <a:t>30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13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0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Port du masque (préférence / efficacité)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Paramètres</a:t>
            </a:r>
            <a:r>
              <a:rPr lang="fr-FR" baseline="0" dirty="0" smtClean="0"/>
              <a:t> associés à différentes actions des opérateurs : taux de respiration, concentration de gouttelettes émises en fonctions de l’activité </a:t>
            </a:r>
            <a:r>
              <a:rPr lang="fr-FR" baseline="0" dirty="0" smtClean="0">
                <a:sym typeface="Wingdings" panose="05000000000000000000" pitchFamily="2" charset="2"/>
              </a:rPr>
              <a:t> détail par SD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D6A-CD06-408F-BD4A-A370A339B1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1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Sédimentation</a:t>
            </a:r>
            <a:r>
              <a:rPr lang="fr-FR" baseline="0" dirty="0" smtClean="0"/>
              <a:t> sur surfaces/viandes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Transferts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DFD6A-CD06-408F-BD4A-A370A339B1D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8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90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6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5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8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7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2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80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47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072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3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85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55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7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2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B2C-26DD-42DD-AE5A-500496400BDE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2417-5E91-4049-9161-E667BCBCF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8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à coins arrondis 63"/>
          <p:cNvSpPr/>
          <p:nvPr/>
        </p:nvSpPr>
        <p:spPr>
          <a:xfrm>
            <a:off x="3747073" y="5205620"/>
            <a:ext cx="4611228" cy="1554115"/>
          </a:xfrm>
          <a:prstGeom prst="roundRect">
            <a:avLst>
              <a:gd name="adj" fmla="val 14758"/>
            </a:avLst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Scenario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184619" y="1323709"/>
            <a:ext cx="1932712" cy="2375677"/>
          </a:xfrm>
          <a:prstGeom prst="roundRect">
            <a:avLst>
              <a:gd name="adj" fmla="val 92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Input data and assumptions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literature review</a:t>
            </a:r>
          </a:p>
          <a:p>
            <a:pPr marL="285679" indent="-285679" defTabSz="914172">
              <a:buFont typeface="Arial" panose="020B0604020202020204" pitchFamily="34" charset="0"/>
              <a:buChar char="•"/>
              <a:defRPr/>
            </a:pPr>
            <a:r>
              <a:rPr lang="en-GB" sz="1200" i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experiments</a:t>
            </a:r>
          </a:p>
        </p:txBody>
      </p:sp>
      <p:sp>
        <p:nvSpPr>
          <p:cNvPr id="27" name="Rectangle à coins arrondis 26">
            <a:hlinkClick r:id="" action="ppaction://noaction"/>
          </p:cNvPr>
          <p:cNvSpPr/>
          <p:nvPr/>
        </p:nvSpPr>
        <p:spPr>
          <a:xfrm>
            <a:off x="2984126" y="309544"/>
            <a:ext cx="5931838" cy="4310960"/>
          </a:xfrm>
          <a:prstGeom prst="roundRect">
            <a:avLst>
              <a:gd name="adj" fmla="val 513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endParaRPr lang="en-GB" sz="2800" b="1" dirty="0">
              <a:solidFill>
                <a:srgbClr val="E7E6E6">
                  <a:lumMod val="25000"/>
                </a:srgbClr>
              </a:solidFill>
              <a:latin typeface="Calibri" panose="020F0502020204030204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800401" y="104776"/>
            <a:ext cx="2180122" cy="4502092"/>
          </a:xfrm>
          <a:prstGeom prst="roundRect">
            <a:avLst>
              <a:gd name="adj" fmla="val 84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en-GB" b="1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Simulation outputs</a:t>
            </a:r>
          </a:p>
        </p:txBody>
      </p:sp>
      <p:sp>
        <p:nvSpPr>
          <p:cNvPr id="4" name="Rectangle à coins arrondis 3">
            <a:hlinkClick r:id="" action="ppaction://noaction"/>
          </p:cNvPr>
          <p:cNvSpPr/>
          <p:nvPr/>
        </p:nvSpPr>
        <p:spPr>
          <a:xfrm>
            <a:off x="6741872" y="1569771"/>
            <a:ext cx="2039038" cy="852927"/>
          </a:xfrm>
          <a:prstGeom prst="roundRect">
            <a:avLst/>
          </a:prstGeom>
          <a:solidFill>
            <a:srgbClr val="03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5" name="Rectangle à coins arrondis 4">
            <a:hlinkClick r:id="" action="ppaction://noaction"/>
          </p:cNvPr>
          <p:cNvSpPr/>
          <p:nvPr/>
        </p:nvSpPr>
        <p:spPr>
          <a:xfrm>
            <a:off x="3188406" y="3395151"/>
            <a:ext cx="2039038" cy="852927"/>
          </a:xfrm>
          <a:prstGeom prst="roundRect">
            <a:avLst/>
          </a:prstGeom>
          <a:solidFill>
            <a:srgbClr val="43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Surfaces</a:t>
            </a:r>
          </a:p>
        </p:txBody>
      </p:sp>
      <p:sp>
        <p:nvSpPr>
          <p:cNvPr id="6" name="Rectangle à coins arrondis 5">
            <a:hlinkClick r:id="" action="ppaction://noaction"/>
          </p:cNvPr>
          <p:cNvSpPr/>
          <p:nvPr/>
        </p:nvSpPr>
        <p:spPr>
          <a:xfrm>
            <a:off x="3188406" y="1581236"/>
            <a:ext cx="1944365" cy="852927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Workers</a:t>
            </a:r>
          </a:p>
        </p:txBody>
      </p:sp>
      <p:sp>
        <p:nvSpPr>
          <p:cNvPr id="21" name="Rectangle à coins arrondis 20">
            <a:hlinkClick r:id="" action="ppaction://noaction"/>
          </p:cNvPr>
          <p:cNvSpPr/>
          <p:nvPr/>
        </p:nvSpPr>
        <p:spPr>
          <a:xfrm>
            <a:off x="6738881" y="3388089"/>
            <a:ext cx="1984606" cy="810254"/>
          </a:xfrm>
          <a:prstGeom prst="roundRect">
            <a:avLst/>
          </a:prstGeom>
          <a:solidFill>
            <a:srgbClr val="8A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Module </a:t>
            </a:r>
          </a:p>
          <a:p>
            <a:pPr algn="ctr" defTabSz="914172">
              <a:defRPr/>
            </a:pPr>
            <a:r>
              <a:rPr lang="en-GB" sz="2000" b="1" dirty="0">
                <a:solidFill>
                  <a:prstClr val="white"/>
                </a:solidFill>
                <a:latin typeface="Calibri" panose="020F0502020204030204"/>
              </a:rPr>
              <a:t>Food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92304" y="2498155"/>
            <a:ext cx="1276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sedimentation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277" y="2703397"/>
            <a:ext cx="762669" cy="32623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11" y="2614520"/>
            <a:ext cx="762669" cy="3262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538" y="2525643"/>
            <a:ext cx="762669" cy="326234"/>
          </a:xfrm>
          <a:prstGeom prst="rect">
            <a:avLst/>
          </a:prstGeom>
        </p:spPr>
      </p:pic>
      <p:sp>
        <p:nvSpPr>
          <p:cNvPr id="55" name="Forme libre 54"/>
          <p:cNvSpPr/>
          <p:nvPr/>
        </p:nvSpPr>
        <p:spPr>
          <a:xfrm rot="8100000">
            <a:off x="10959236" y="2518629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orme libre 55"/>
          <p:cNvSpPr/>
          <p:nvPr/>
        </p:nvSpPr>
        <p:spPr>
          <a:xfrm rot="8100000">
            <a:off x="10729137" y="2682431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Forme libre 56"/>
          <p:cNvSpPr/>
          <p:nvPr/>
        </p:nvSpPr>
        <p:spPr>
          <a:xfrm rot="8100000">
            <a:off x="11131333" y="2593653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257828" y="2421287"/>
            <a:ext cx="1643119" cy="678181"/>
          </a:xfrm>
          <a:prstGeom prst="ellipse">
            <a:avLst/>
          </a:prstGeom>
          <a:solidFill>
            <a:schemeClr val="bg1"/>
          </a:solidFill>
          <a:ln w="666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Characteristics of SARS-CoV-2</a:t>
            </a:r>
          </a:p>
        </p:txBody>
      </p:sp>
      <p:sp>
        <p:nvSpPr>
          <p:cNvPr id="63" name="Ellipse 62">
            <a:hlinkClick r:id="" action="ppaction://noaction"/>
          </p:cNvPr>
          <p:cNvSpPr/>
          <p:nvPr/>
        </p:nvSpPr>
        <p:spPr>
          <a:xfrm>
            <a:off x="6582324" y="5651209"/>
            <a:ext cx="1346834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Behaviours</a:t>
            </a:r>
          </a:p>
        </p:txBody>
      </p:sp>
      <p:sp>
        <p:nvSpPr>
          <p:cNvPr id="65" name="Ellipse 64"/>
          <p:cNvSpPr/>
          <p:nvPr/>
        </p:nvSpPr>
        <p:spPr>
          <a:xfrm>
            <a:off x="4063996" y="5651209"/>
            <a:ext cx="1597209" cy="570785"/>
          </a:xfrm>
          <a:prstGeom prst="ellipse">
            <a:avLst/>
          </a:prstGeom>
          <a:solidFill>
            <a:schemeClr val="bg1"/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GB" sz="1400" dirty="0">
                <a:solidFill>
                  <a:srgbClr val="C00000"/>
                </a:solidFill>
                <a:latin typeface="Calibri" panose="020F0502020204030204"/>
              </a:rPr>
              <a:t>Extrinsic parameters</a:t>
            </a:r>
          </a:p>
        </p:txBody>
      </p:sp>
      <p:sp>
        <p:nvSpPr>
          <p:cNvPr id="8" name="Organigramme : Alternative 7"/>
          <p:cNvSpPr/>
          <p:nvPr/>
        </p:nvSpPr>
        <p:spPr>
          <a:xfrm>
            <a:off x="4554740" y="781692"/>
            <a:ext cx="2804722" cy="610125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r>
              <a:rPr lang="en-GB" sz="2000" dirty="0">
                <a:solidFill>
                  <a:prstClr val="white"/>
                </a:solidFill>
                <a:latin typeface="Calibri" panose="020F0502020204030204"/>
              </a:rPr>
              <a:t>Meat processing plant</a:t>
            </a:r>
          </a:p>
        </p:txBody>
      </p:sp>
      <p:sp>
        <p:nvSpPr>
          <p:cNvPr id="46" name="Flèche vers le bas 45"/>
          <p:cNvSpPr/>
          <p:nvPr/>
        </p:nvSpPr>
        <p:spPr>
          <a:xfrm rot="16200000">
            <a:off x="9041603" y="2099268"/>
            <a:ext cx="637282" cy="146184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9906692" y="1866372"/>
            <a:ext cx="1900833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Food contamination</a:t>
            </a:r>
          </a:p>
        </p:txBody>
      </p:sp>
      <p:sp>
        <p:nvSpPr>
          <p:cNvPr id="50" name="Ellipse 49"/>
          <p:cNvSpPr/>
          <p:nvPr/>
        </p:nvSpPr>
        <p:spPr>
          <a:xfrm>
            <a:off x="9906692" y="511843"/>
            <a:ext cx="1900833" cy="518567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Infected workers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5490496" y="3410116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transfers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5399166" y="1866372"/>
            <a:ext cx="116862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ZoneTexte 95"/>
          <p:cNvSpPr txBox="1"/>
          <p:nvPr/>
        </p:nvSpPr>
        <p:spPr>
          <a:xfrm>
            <a:off x="5490496" y="1576129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exhalation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5490496" y="2052524"/>
            <a:ext cx="98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inhalation</a:t>
            </a:r>
          </a:p>
        </p:txBody>
      </p:sp>
      <p:sp>
        <p:nvSpPr>
          <p:cNvPr id="99" name="Flèche vers le bas 98"/>
          <p:cNvSpPr/>
          <p:nvPr/>
        </p:nvSpPr>
        <p:spPr>
          <a:xfrm rot="16200000">
            <a:off x="2325511" y="2325776"/>
            <a:ext cx="329822" cy="94360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Flèche vers le bas 99"/>
          <p:cNvSpPr/>
          <p:nvPr/>
        </p:nvSpPr>
        <p:spPr>
          <a:xfrm rot="10800000">
            <a:off x="5805235" y="4248077"/>
            <a:ext cx="506464" cy="1183687"/>
          </a:xfrm>
          <a:prstGeom prst="downArrow">
            <a:avLst>
              <a:gd name="adj1" fmla="val 50000"/>
              <a:gd name="adj2" fmla="val 6062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724116" y="2654715"/>
            <a:ext cx="106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i="1" dirty="0">
                <a:solidFill>
                  <a:schemeClr val="bg1"/>
                </a:solidFill>
                <a:latin typeface="Calibri" panose="020F0502020204030204"/>
              </a:rPr>
              <a:t>Simulations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0913413" y="4860346"/>
            <a:ext cx="112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200" i="1" dirty="0">
                <a:solidFill>
                  <a:prstClr val="black"/>
                </a:solidFill>
                <a:latin typeface="Calibri" panose="020F0502020204030204"/>
              </a:rPr>
              <a:t>Comparison for model validation perspectives</a:t>
            </a:r>
          </a:p>
        </p:txBody>
      </p:sp>
      <p:sp>
        <p:nvSpPr>
          <p:cNvPr id="115" name="Ellipse 114"/>
          <p:cNvSpPr/>
          <p:nvPr/>
        </p:nvSpPr>
        <p:spPr>
          <a:xfrm>
            <a:off x="560920" y="5528043"/>
            <a:ext cx="2101898" cy="876998"/>
          </a:xfrm>
          <a:prstGeom prst="ellipse">
            <a:avLst/>
          </a:prstGeom>
          <a:solidFill>
            <a:srgbClr val="B1E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/>
              </a:rPr>
              <a:t>Industrial &amp; Epidemiological investigations</a:t>
            </a:r>
          </a:p>
        </p:txBody>
      </p:sp>
      <p:sp>
        <p:nvSpPr>
          <p:cNvPr id="116" name="Flèche vers le bas 115"/>
          <p:cNvSpPr/>
          <p:nvPr/>
        </p:nvSpPr>
        <p:spPr>
          <a:xfrm rot="16200000">
            <a:off x="3127029" y="5337420"/>
            <a:ext cx="329822" cy="1258244"/>
          </a:xfrm>
          <a:prstGeom prst="downArrow">
            <a:avLst>
              <a:gd name="adj1" fmla="val 50000"/>
              <a:gd name="adj2" fmla="val 989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4064" y="3202545"/>
            <a:ext cx="1726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variants of concerns,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attack rates…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3871301" y="6259100"/>
            <a:ext cx="2007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dimensions, ventilation, temperature, humidity…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6606743" y="6286937"/>
            <a:ext cx="1751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mask wearing,</a:t>
            </a:r>
          </a:p>
          <a:p>
            <a:pPr algn="ctr" defTabSz="914172">
              <a:defRPr/>
            </a:pPr>
            <a:r>
              <a:rPr lang="en-GB" sz="1100" dirty="0">
                <a:solidFill>
                  <a:prstClr val="black"/>
                </a:solidFill>
                <a:latin typeface="Calibri" panose="020F0502020204030204"/>
              </a:rPr>
              <a:t>community activities… </a:t>
            </a:r>
          </a:p>
        </p:txBody>
      </p:sp>
      <p:sp>
        <p:nvSpPr>
          <p:cNvPr id="124" name="ZoneTexte 123"/>
          <p:cNvSpPr txBox="1"/>
          <p:nvPr/>
        </p:nvSpPr>
        <p:spPr>
          <a:xfrm>
            <a:off x="3315430" y="363252"/>
            <a:ext cx="533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Agent-Based Model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433691" y="3793216"/>
            <a:ext cx="913543" cy="79708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orme libre 73"/>
          <p:cNvSpPr/>
          <p:nvPr/>
        </p:nvSpPr>
        <p:spPr>
          <a:xfrm rot="8100000">
            <a:off x="10834700" y="4151838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Forme libre 74"/>
          <p:cNvSpPr/>
          <p:nvPr/>
        </p:nvSpPr>
        <p:spPr>
          <a:xfrm rot="8100000">
            <a:off x="10615548" y="4017842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Forme libre 75"/>
          <p:cNvSpPr/>
          <p:nvPr/>
        </p:nvSpPr>
        <p:spPr>
          <a:xfrm rot="8100000">
            <a:off x="11072773" y="4109103"/>
            <a:ext cx="157426" cy="15742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018" y="1042038"/>
            <a:ext cx="1073571" cy="746806"/>
          </a:xfrm>
          <a:prstGeom prst="rect">
            <a:avLst/>
          </a:prstGeom>
        </p:spPr>
      </p:pic>
      <p:sp>
        <p:nvSpPr>
          <p:cNvPr id="77" name="Ellipse 76"/>
          <p:cNvSpPr/>
          <p:nvPr/>
        </p:nvSpPr>
        <p:spPr>
          <a:xfrm>
            <a:off x="9913308" y="3266755"/>
            <a:ext cx="1894218" cy="59900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GB" sz="16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Surfaces contamination</a:t>
            </a:r>
          </a:p>
        </p:txBody>
      </p:sp>
      <p:sp>
        <p:nvSpPr>
          <p:cNvPr id="112" name="Ellipse 111"/>
          <p:cNvSpPr/>
          <p:nvPr/>
        </p:nvSpPr>
        <p:spPr>
          <a:xfrm>
            <a:off x="9938980" y="5637451"/>
            <a:ext cx="1677227" cy="7548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Epidemiological data</a:t>
            </a:r>
          </a:p>
        </p:txBody>
      </p:sp>
      <p:sp>
        <p:nvSpPr>
          <p:cNvPr id="66" name="Double flèche horizontale 65">
            <a:hlinkClick r:id="" action="ppaction://noaction"/>
          </p:cNvPr>
          <p:cNvSpPr/>
          <p:nvPr/>
        </p:nvSpPr>
        <p:spPr>
          <a:xfrm rot="16200000">
            <a:off x="10132859" y="4963829"/>
            <a:ext cx="1280959" cy="318819"/>
          </a:xfrm>
          <a:prstGeom prst="leftRight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en-GB" sz="1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189232" y="244081"/>
            <a:ext cx="28617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 outline</a:t>
            </a:r>
          </a:p>
        </p:txBody>
      </p:sp>
      <p:cxnSp>
        <p:nvCxnSpPr>
          <p:cNvPr id="67" name="Connecteur droit avec flèche 66"/>
          <p:cNvCxnSpPr/>
          <p:nvPr/>
        </p:nvCxnSpPr>
        <p:spPr>
          <a:xfrm flipH="1" flipV="1">
            <a:off x="5386631" y="2010445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3789992" y="2474336"/>
            <a:ext cx="1" cy="893096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692338" y="2533422"/>
            <a:ext cx="2118231" cy="787895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8021160" y="2473045"/>
            <a:ext cx="0" cy="848272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5490496" y="3671442"/>
            <a:ext cx="110537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 flipV="1">
            <a:off x="5417961" y="3833447"/>
            <a:ext cx="1118303" cy="780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4862601" y="2515490"/>
            <a:ext cx="2556131" cy="764894"/>
          </a:xfrm>
          <a:prstGeom prst="straightConnector1">
            <a:avLst/>
          </a:pr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ZoneTexte 71"/>
          <p:cNvSpPr txBox="1"/>
          <p:nvPr/>
        </p:nvSpPr>
        <p:spPr>
          <a:xfrm>
            <a:off x="3726267" y="2549508"/>
            <a:ext cx="137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contamination</a:t>
            </a:r>
          </a:p>
        </p:txBody>
      </p:sp>
    </p:spTree>
    <p:extLst>
      <p:ext uri="{BB962C8B-B14F-4D97-AF65-F5344CB8AC3E}">
        <p14:creationId xmlns:p14="http://schemas.microsoft.com/office/powerpoint/2010/main" val="31371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6" grpId="0" animBg="1"/>
      <p:bldP spid="27" grpId="0" animBg="1"/>
      <p:bldP spid="25" grpId="0" animBg="1"/>
      <p:bldP spid="4" grpId="0" animBg="1"/>
      <p:bldP spid="5" grpId="0" animBg="1"/>
      <p:bldP spid="6" grpId="0" animBg="1"/>
      <p:bldP spid="21" grpId="0" animBg="1"/>
      <p:bldP spid="10" grpId="0"/>
      <p:bldP spid="55" grpId="0" animBg="1"/>
      <p:bldP spid="56" grpId="0" animBg="1"/>
      <p:bldP spid="57" grpId="0" animBg="1"/>
      <p:bldP spid="33" grpId="0" animBg="1"/>
      <p:bldP spid="63" grpId="0" animBg="1"/>
      <p:bldP spid="65" grpId="0" animBg="1"/>
      <p:bldP spid="8" grpId="0" animBg="1"/>
      <p:bldP spid="46" grpId="0" animBg="1"/>
      <p:bldP spid="49" grpId="0" animBg="1"/>
      <p:bldP spid="50" grpId="0" animBg="1"/>
      <p:bldP spid="71" grpId="0"/>
      <p:bldP spid="96" grpId="0"/>
      <p:bldP spid="97" grpId="0"/>
      <p:bldP spid="99" grpId="0" animBg="1"/>
      <p:bldP spid="100" grpId="0" animBg="1"/>
      <p:bldP spid="107" grpId="0"/>
      <p:bldP spid="108" grpId="0"/>
      <p:bldP spid="115" grpId="0" animBg="1"/>
      <p:bldP spid="116" grpId="0" animBg="1"/>
      <p:bldP spid="121" grpId="0"/>
      <p:bldP spid="122" grpId="0"/>
      <p:bldP spid="123" grpId="0"/>
      <p:bldP spid="124" grpId="0"/>
      <p:bldP spid="70" grpId="0" animBg="1"/>
      <p:bldP spid="74" grpId="0" animBg="1"/>
      <p:bldP spid="75" grpId="0" animBg="1"/>
      <p:bldP spid="76" grpId="0" animBg="1"/>
      <p:bldP spid="77" grpId="0" animBg="1"/>
      <p:bldP spid="112" grpId="0" animBg="1"/>
      <p:bldP spid="66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1" y="855557"/>
            <a:ext cx="10906578" cy="5772753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10542" y="1039157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fr-FR" sz="9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319072" y="3896441"/>
            <a:ext cx="148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  <a:endParaRPr lang="en-US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68" y="2907275"/>
            <a:ext cx="225000" cy="45000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22" y="4011346"/>
            <a:ext cx="225000" cy="45000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10" y="4011346"/>
            <a:ext cx="225000" cy="45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3" y="1062052"/>
            <a:ext cx="225000" cy="450000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2" y="3930662"/>
            <a:ext cx="225000" cy="45000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331000"/>
                    </a14:imgEffect>
                    <a14:imgEffect>
                      <a14:brightnessContrast bright="63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82" y="2857685"/>
            <a:ext cx="225000" cy="45000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99" y="3973914"/>
            <a:ext cx="225000" cy="45000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08" y="2941393"/>
            <a:ext cx="225000" cy="450000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2929812" y="4201861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77C689"/>
                </a:solidFill>
              </a:rPr>
              <a:t>Cutters</a:t>
            </a:r>
            <a:endParaRPr lang="fr-FR" sz="1600" b="1" dirty="0">
              <a:solidFill>
                <a:srgbClr val="77C689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056863" y="4152208"/>
            <a:ext cx="181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467551"/>
                </a:solidFill>
              </a:rPr>
              <a:t>Cutters</a:t>
            </a:r>
            <a:endParaRPr lang="fr-FR" sz="1600" b="1" dirty="0">
              <a:solidFill>
                <a:srgbClr val="46755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298587" y="4322886"/>
            <a:ext cx="121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DF5E5E"/>
                </a:solidFill>
              </a:rPr>
              <a:t>Logistic</a:t>
            </a:r>
            <a:endParaRPr lang="en-GB" sz="1600" b="1" dirty="0">
              <a:solidFill>
                <a:srgbClr val="DF5E5E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8579963" y="2936492"/>
            <a:ext cx="897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AC4848"/>
                </a:solidFill>
              </a:rPr>
              <a:t>Logistic</a:t>
            </a:r>
            <a:endParaRPr lang="en-GB" sz="1600" b="1" dirty="0">
              <a:solidFill>
                <a:srgbClr val="AC4848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91527" y="1530822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fr-FR" sz="1400" b="1" dirty="0">
                <a:solidFill>
                  <a:srgbClr val="5A7989"/>
                </a:solidFill>
              </a:rPr>
              <a:t>(manager, administrative…)</a:t>
            </a:r>
            <a:endParaRPr lang="fr-FR" sz="1400" b="1" dirty="0">
              <a:solidFill>
                <a:srgbClr val="5A7989"/>
              </a:solidFill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8" y="5590188"/>
            <a:ext cx="225000" cy="450000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4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11" y="2902846"/>
            <a:ext cx="225000" cy="450000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-10777" y="3165928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i="1" dirty="0">
                <a:solidFill>
                  <a:schemeClr val="bg1">
                    <a:lumMod val="50000"/>
                  </a:schemeClr>
                </a:solidFill>
              </a:rPr>
              <a:t>Arrival gate</a:t>
            </a:r>
            <a:endParaRPr lang="en-GB" sz="9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40" y="2939631"/>
            <a:ext cx="225000" cy="450000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-21498" y="5881452"/>
            <a:ext cx="92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Entry hall</a:t>
            </a:r>
            <a:endParaRPr lang="fr-FR" sz="9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8255859" y="6111537"/>
            <a:ext cx="1603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bg1">
                    <a:lumMod val="50000"/>
                  </a:schemeClr>
                </a:solidFill>
              </a:rPr>
              <a:t>Waste area</a:t>
            </a:r>
            <a:endParaRPr lang="en-US" sz="9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10593858" y="5788371"/>
            <a:ext cx="714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W.C.</a:t>
            </a:r>
            <a:endParaRPr lang="fr-FR" sz="9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834661" y="1083631"/>
            <a:ext cx="246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bg1">
                    <a:lumMod val="50000"/>
                  </a:schemeClr>
                </a:solidFill>
              </a:rPr>
              <a:t>Cutting</a:t>
            </a:r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 room</a:t>
            </a:r>
            <a:endParaRPr lang="fr-F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8698287" y="3868190"/>
            <a:ext cx="1097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</a:schemeClr>
                </a:solidFill>
              </a:rPr>
              <a:t>Conveyor</a:t>
            </a:r>
            <a:endParaRPr lang="en-GB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847682" y="1917981"/>
            <a:ext cx="134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Equipment</a:t>
            </a: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</a:schemeClr>
                </a:solidFill>
              </a:rPr>
              <a:t>(packaging)</a:t>
            </a:r>
            <a:endParaRPr lang="fr-FR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888386" y="1007278"/>
            <a:ext cx="890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err="1">
                <a:solidFill>
                  <a:schemeClr val="bg1">
                    <a:lumMod val="50000"/>
                  </a:schemeClr>
                </a:solidFill>
              </a:rPr>
              <a:t>Cooling</a:t>
            </a:r>
            <a:r>
              <a:rPr lang="fr-FR" sz="900" b="1" i="1" dirty="0">
                <a:solidFill>
                  <a:schemeClr val="bg1">
                    <a:lumMod val="50000"/>
                  </a:schemeClr>
                </a:solidFill>
              </a:rPr>
              <a:t> area</a:t>
            </a:r>
            <a:endParaRPr lang="fr-FR" sz="9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Flèche courbée vers la droite 98"/>
          <p:cNvSpPr/>
          <p:nvPr/>
        </p:nvSpPr>
        <p:spPr>
          <a:xfrm rot="12871072">
            <a:off x="9582202" y="2659914"/>
            <a:ext cx="392528" cy="1090999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0" name="Flèche courbée vers la droite 99"/>
          <p:cNvSpPr/>
          <p:nvPr/>
        </p:nvSpPr>
        <p:spPr>
          <a:xfrm rot="12871072">
            <a:off x="10321602" y="1179384"/>
            <a:ext cx="355723" cy="1740960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675617" y="5857423"/>
            <a:ext cx="22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5A7989"/>
                </a:solidFill>
              </a:rPr>
              <a:t>Transverse</a:t>
            </a:r>
          </a:p>
          <a:p>
            <a:pPr algn="ctr"/>
            <a:r>
              <a:rPr lang="en-GB" sz="1400" b="1" dirty="0">
                <a:solidFill>
                  <a:srgbClr val="5A7989"/>
                </a:solidFill>
              </a:rPr>
              <a:t>(cleaning team)</a:t>
            </a:r>
            <a:endParaRPr lang="en-GB" sz="1400" b="1" dirty="0">
              <a:solidFill>
                <a:srgbClr val="5A7989"/>
              </a:solidFill>
            </a:endParaRPr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361" y="2237994"/>
            <a:ext cx="1337233" cy="1271857"/>
          </a:xfrm>
          <a:prstGeom prst="rect">
            <a:avLst/>
          </a:prstGeom>
        </p:spPr>
      </p:pic>
      <p:sp>
        <p:nvSpPr>
          <p:cNvPr id="97" name="Flèche courbée vers la droite 96"/>
          <p:cNvSpPr/>
          <p:nvPr/>
        </p:nvSpPr>
        <p:spPr>
          <a:xfrm rot="16200000">
            <a:off x="1872029" y="3216135"/>
            <a:ext cx="282170" cy="1429054"/>
          </a:xfrm>
          <a:prstGeom prst="curvedRightArrow">
            <a:avLst/>
          </a:prstGeom>
          <a:solidFill>
            <a:srgbClr val="DF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pic>
        <p:nvPicPr>
          <p:cNvPr id="1026" name="Picture 2" descr="Set of cartoon food: meat cuts assortment - beef, pork, lamb, round steak, boneless rump, whole leg, rib roast, loin and rib chops, rustic belly, ground meat, meat cubes for stew. Isolated on white.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383" y="3124028"/>
            <a:ext cx="1257577" cy="12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e 104"/>
          <p:cNvGrpSpPr/>
          <p:nvPr/>
        </p:nvGrpSpPr>
        <p:grpSpPr>
          <a:xfrm>
            <a:off x="2827132" y="3479090"/>
            <a:ext cx="353075" cy="353898"/>
            <a:chOff x="548845" y="3501218"/>
            <a:chExt cx="2437822" cy="2443500"/>
          </a:xfrm>
        </p:grpSpPr>
        <p:sp>
          <p:nvSpPr>
            <p:cNvPr id="106" name="Rectangle 105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08" name="Groupe 207"/>
          <p:cNvGrpSpPr/>
          <p:nvPr/>
        </p:nvGrpSpPr>
        <p:grpSpPr>
          <a:xfrm>
            <a:off x="5073041" y="3709833"/>
            <a:ext cx="353075" cy="174899"/>
            <a:chOff x="5226837" y="3076101"/>
            <a:chExt cx="706150" cy="349798"/>
          </a:xfrm>
        </p:grpSpPr>
        <p:sp>
          <p:nvSpPr>
            <p:cNvPr id="209" name="Rectangle 20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19" name="Rectangle 21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0" name="Rectangle 21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1" name="Rectangle 22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2" name="Rectangle 22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3" name="Rectangle 22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4" name="Rectangle 22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5" name="Rectangle 22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6" name="Rectangle 22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259" name="Groupe 258"/>
          <p:cNvGrpSpPr/>
          <p:nvPr/>
        </p:nvGrpSpPr>
        <p:grpSpPr>
          <a:xfrm>
            <a:off x="4727567" y="3460586"/>
            <a:ext cx="353075" cy="174899"/>
            <a:chOff x="5226837" y="3076101"/>
            <a:chExt cx="706150" cy="349798"/>
          </a:xfrm>
        </p:grpSpPr>
        <p:sp>
          <p:nvSpPr>
            <p:cNvPr id="260" name="Rectangle 25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0" name="Rectangle 26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1" name="Rectangle 27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2" name="Rectangle 27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3" name="Rectangle 27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4" name="Rectangle 27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5" name="Rectangle 27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6" name="Rectangle 27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7" name="Rectangle 27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10" name="Groupe 309"/>
          <p:cNvGrpSpPr/>
          <p:nvPr/>
        </p:nvGrpSpPr>
        <p:grpSpPr>
          <a:xfrm>
            <a:off x="4531328" y="3677975"/>
            <a:ext cx="353075" cy="174899"/>
            <a:chOff x="5226837" y="3076101"/>
            <a:chExt cx="706150" cy="349798"/>
          </a:xfrm>
        </p:grpSpPr>
        <p:sp>
          <p:nvSpPr>
            <p:cNvPr id="311" name="Rectangle 310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1" name="Rectangle 320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2" name="Rectangle 321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3" name="Rectangle 322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4" name="Rectangle 323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5" name="Rectangle 324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6" name="Rectangle 325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7" name="Rectangle 326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8" name="Rectangle 327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61" name="Groupe 360"/>
          <p:cNvGrpSpPr/>
          <p:nvPr/>
        </p:nvGrpSpPr>
        <p:grpSpPr>
          <a:xfrm>
            <a:off x="3219982" y="3484863"/>
            <a:ext cx="353075" cy="353898"/>
            <a:chOff x="548845" y="3501218"/>
            <a:chExt cx="2437822" cy="2443500"/>
          </a:xfrm>
        </p:grpSpPr>
        <p:sp>
          <p:nvSpPr>
            <p:cNvPr id="362" name="Rectangle 361"/>
            <p:cNvSpPr/>
            <p:nvPr/>
          </p:nvSpPr>
          <p:spPr>
            <a:xfrm>
              <a:off x="54884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79532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180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288285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5382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78474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031227" y="35012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27770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52418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770667" y="35012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372" name="Groupe 371"/>
            <p:cNvGrpSpPr/>
            <p:nvPr/>
          </p:nvGrpSpPr>
          <p:grpSpPr>
            <a:xfrm rot="16200000">
              <a:off x="-438826" y="4741047"/>
              <a:ext cx="2191342" cy="216000"/>
              <a:chOff x="1180976" y="5357013"/>
              <a:chExt cx="2191342" cy="216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grpSp>
          <p:nvGrpSpPr>
            <p:cNvPr id="373" name="Groupe 372"/>
            <p:cNvGrpSpPr/>
            <p:nvPr/>
          </p:nvGrpSpPr>
          <p:grpSpPr>
            <a:xfrm rot="16200000">
              <a:off x="1782996" y="4741047"/>
              <a:ext cx="2191342" cy="216000"/>
              <a:chOff x="1180976" y="5357013"/>
              <a:chExt cx="2191342" cy="2160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1180976" y="5357013"/>
                <a:ext cx="216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42745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67393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920416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17039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241687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266335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90983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3156318" y="5357013"/>
                <a:ext cx="216000" cy="216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>
              <a:off x="79532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4180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288285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538267" y="5728718"/>
              <a:ext cx="216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78474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03122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27770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524187" y="5728718"/>
              <a:ext cx="216000" cy="2160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79532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4180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288285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826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8474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3122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7770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524187" y="548223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9532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04180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1288285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53826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78474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03122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27770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524187" y="523757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9532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4180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288285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53826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78474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3122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27770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524187" y="498927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9532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4180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288285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53826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178474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03122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27770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524187" y="475176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9532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04180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88285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53826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78474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03122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27770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2524187" y="449172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532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04180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288285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53826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78474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03122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27770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524187" y="4247068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79532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04180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288285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53826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78474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203122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227770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2524187" y="3998767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79532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04180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288285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53826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78474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03122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27770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524187" y="3761250"/>
              <a:ext cx="216000" cy="21600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465" name="Flèche droite 464"/>
          <p:cNvSpPr/>
          <p:nvPr/>
        </p:nvSpPr>
        <p:spPr>
          <a:xfrm>
            <a:off x="3611236" y="3510374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77C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grpSp>
        <p:nvGrpSpPr>
          <p:cNvPr id="467" name="Groupe 466"/>
          <p:cNvGrpSpPr/>
          <p:nvPr/>
        </p:nvGrpSpPr>
        <p:grpSpPr>
          <a:xfrm>
            <a:off x="6047254" y="3478567"/>
            <a:ext cx="353075" cy="174899"/>
            <a:chOff x="5226837" y="3076101"/>
            <a:chExt cx="706150" cy="349798"/>
          </a:xfrm>
        </p:grpSpPr>
        <p:sp>
          <p:nvSpPr>
            <p:cNvPr id="468" name="Rectangle 467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8" name="Rectangle 477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9" name="Rectangle 478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0" name="Rectangle 479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1" name="Rectangle 480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2" name="Rectangle 481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3" name="Rectangle 482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4" name="Rectangle 483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5" name="Rectangle 484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18" name="Groupe 517"/>
          <p:cNvGrpSpPr/>
          <p:nvPr/>
        </p:nvGrpSpPr>
        <p:grpSpPr>
          <a:xfrm>
            <a:off x="6615532" y="3501853"/>
            <a:ext cx="353075" cy="174899"/>
            <a:chOff x="5226837" y="3076101"/>
            <a:chExt cx="706150" cy="349798"/>
          </a:xfrm>
        </p:grpSpPr>
        <p:sp>
          <p:nvSpPr>
            <p:cNvPr id="519" name="Rectangle 518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9" name="Rectangle 528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0" name="Rectangle 529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1" name="Rectangle 530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2" name="Rectangle 531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3" name="Rectangle 532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4" name="Rectangle 533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5" name="Rectangle 534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6" name="Rectangle 535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69" name="Groupe 568"/>
          <p:cNvGrpSpPr/>
          <p:nvPr/>
        </p:nvGrpSpPr>
        <p:grpSpPr>
          <a:xfrm>
            <a:off x="6964573" y="3683872"/>
            <a:ext cx="353075" cy="174899"/>
            <a:chOff x="5226837" y="3076101"/>
            <a:chExt cx="706150" cy="349798"/>
          </a:xfrm>
        </p:grpSpPr>
        <p:sp>
          <p:nvSpPr>
            <p:cNvPr id="570" name="Rectangle 569"/>
            <p:cNvSpPr/>
            <p:nvPr/>
          </p:nvSpPr>
          <p:spPr>
            <a:xfrm>
              <a:off x="52268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29823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3696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441026" y="3076101"/>
              <a:ext cx="62567" cy="62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51343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584834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65623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727627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799023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870420" y="3076101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0" name="Rectangle 579"/>
            <p:cNvSpPr/>
            <p:nvPr/>
          </p:nvSpPr>
          <p:spPr>
            <a:xfrm rot="16200000">
              <a:off x="5226837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1" name="Rectangle 580"/>
            <p:cNvSpPr/>
            <p:nvPr/>
          </p:nvSpPr>
          <p:spPr>
            <a:xfrm rot="16200000">
              <a:off x="5226837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2" name="Rectangle 581"/>
            <p:cNvSpPr/>
            <p:nvPr/>
          </p:nvSpPr>
          <p:spPr>
            <a:xfrm rot="16200000">
              <a:off x="5226837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3" name="Rectangle 582"/>
            <p:cNvSpPr/>
            <p:nvPr/>
          </p:nvSpPr>
          <p:spPr>
            <a:xfrm rot="16200000">
              <a:off x="5226837" y="3149142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4" name="Rectangle 583"/>
            <p:cNvSpPr/>
            <p:nvPr/>
          </p:nvSpPr>
          <p:spPr>
            <a:xfrm rot="16200000">
              <a:off x="5870419" y="3363331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5" name="Rectangle 584"/>
            <p:cNvSpPr/>
            <p:nvPr/>
          </p:nvSpPr>
          <p:spPr>
            <a:xfrm rot="16200000">
              <a:off x="5870419" y="3291935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6" name="Rectangle 585"/>
            <p:cNvSpPr/>
            <p:nvPr/>
          </p:nvSpPr>
          <p:spPr>
            <a:xfrm rot="16200000">
              <a:off x="5870419" y="3220538"/>
              <a:ext cx="62568" cy="62567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5870419" y="3149142"/>
              <a:ext cx="62568" cy="625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29823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53696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5441026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51343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5584834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5656230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5727627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799023" y="3363017"/>
              <a:ext cx="62567" cy="62568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529823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53696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5441026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51343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5584834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5656230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5727627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5799023" y="3292147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529823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53696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5441026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551343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5584834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5656230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5727627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5799023" y="32202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29823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53696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5441026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51343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5584834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5656230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727627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5799023" y="3151423"/>
              <a:ext cx="62567" cy="62568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620" name="Flèche droite 619"/>
          <p:cNvSpPr/>
          <p:nvPr/>
        </p:nvSpPr>
        <p:spPr>
          <a:xfrm>
            <a:off x="7300906" y="3525147"/>
            <a:ext cx="1031138" cy="107917"/>
          </a:xfrm>
          <a:prstGeom prst="rightArrow">
            <a:avLst>
              <a:gd name="adj1" fmla="val 50000"/>
              <a:gd name="adj2" fmla="val 228731"/>
            </a:avLst>
          </a:prstGeom>
          <a:solidFill>
            <a:srgbClr val="467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pic>
        <p:nvPicPr>
          <p:cNvPr id="466" name="Image 4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9059" y="3564928"/>
            <a:ext cx="122338" cy="122338"/>
          </a:xfrm>
          <a:prstGeom prst="rect">
            <a:avLst/>
          </a:prstGeom>
        </p:spPr>
      </p:pic>
      <p:pic>
        <p:nvPicPr>
          <p:cNvPr id="647" name="Image 6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6670" y="3674230"/>
            <a:ext cx="122338" cy="122338"/>
          </a:xfrm>
          <a:prstGeom prst="rect">
            <a:avLst/>
          </a:prstGeom>
        </p:spPr>
      </p:pic>
      <p:pic>
        <p:nvPicPr>
          <p:cNvPr id="648" name="Image 6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9905" y="3442590"/>
            <a:ext cx="122338" cy="122338"/>
          </a:xfrm>
          <a:prstGeom prst="rect">
            <a:avLst/>
          </a:prstGeom>
        </p:spPr>
      </p:pic>
      <p:pic>
        <p:nvPicPr>
          <p:cNvPr id="649" name="Image 6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3165" y="3639254"/>
            <a:ext cx="122338" cy="122338"/>
          </a:xfrm>
          <a:prstGeom prst="rect">
            <a:avLst/>
          </a:prstGeom>
        </p:spPr>
      </p:pic>
      <p:pic>
        <p:nvPicPr>
          <p:cNvPr id="650" name="Image 6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7429" y="3674230"/>
            <a:ext cx="122338" cy="122338"/>
          </a:xfrm>
          <a:prstGeom prst="rect">
            <a:avLst/>
          </a:prstGeom>
        </p:spPr>
      </p:pic>
      <p:pic>
        <p:nvPicPr>
          <p:cNvPr id="651" name="Image 6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5139" y="3772609"/>
            <a:ext cx="122338" cy="122338"/>
          </a:xfrm>
          <a:prstGeom prst="rect">
            <a:avLst/>
          </a:prstGeom>
        </p:spPr>
      </p:pic>
      <p:sp>
        <p:nvSpPr>
          <p:cNvPr id="621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68578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Modelling the meat processing plant</a:t>
            </a:r>
          </a:p>
        </p:txBody>
      </p:sp>
      <p:pic>
        <p:nvPicPr>
          <p:cNvPr id="625" name="Image 624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3" y="5984702"/>
            <a:ext cx="225000" cy="450000"/>
          </a:xfrm>
          <a:prstGeom prst="rect">
            <a:avLst/>
          </a:prstGeom>
        </p:spPr>
      </p:pic>
      <p:pic>
        <p:nvPicPr>
          <p:cNvPr id="626" name="Image 625"/>
          <p:cNvPicPr>
            <a:picLocks noChangeAspect="1"/>
          </p:cNvPicPr>
          <p:nvPr/>
        </p:nvPicPr>
        <p:blipFill>
          <a:blip r:embed="rId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68"/>
                    </a14:imgEffect>
                    <a14:imgEffect>
                      <a14:saturation sat="400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" y="1066602"/>
            <a:ext cx="225000" cy="450000"/>
          </a:xfrm>
          <a:prstGeom prst="rect">
            <a:avLst/>
          </a:prstGeom>
        </p:spPr>
      </p:pic>
      <p:pic>
        <p:nvPicPr>
          <p:cNvPr id="622" name="Image 621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782"/>
                    </a14:imgEffect>
                    <a14:imgEffect>
                      <a14:saturation sat="40000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15" y="2940928"/>
            <a:ext cx="225000" cy="450000"/>
          </a:xfrm>
          <a:prstGeom prst="rect">
            <a:avLst/>
          </a:prstGeom>
        </p:spPr>
      </p:pic>
      <p:pic>
        <p:nvPicPr>
          <p:cNvPr id="627" name="Image 6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5071" y="2633251"/>
            <a:ext cx="122338" cy="122338"/>
          </a:xfrm>
          <a:prstGeom prst="rect">
            <a:avLst/>
          </a:prstGeom>
        </p:spPr>
      </p:pic>
      <p:pic>
        <p:nvPicPr>
          <p:cNvPr id="628" name="Image 6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5410" y="2495613"/>
            <a:ext cx="122338" cy="122338"/>
          </a:xfrm>
          <a:prstGeom prst="rect">
            <a:avLst/>
          </a:prstGeom>
        </p:spPr>
      </p:pic>
      <p:pic>
        <p:nvPicPr>
          <p:cNvPr id="629" name="Image 6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3922" y="1084713"/>
            <a:ext cx="122338" cy="122338"/>
          </a:xfrm>
          <a:prstGeom prst="rect">
            <a:avLst/>
          </a:prstGeom>
        </p:spPr>
      </p:pic>
      <p:pic>
        <p:nvPicPr>
          <p:cNvPr id="630" name="Image 6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49011" y="1145881"/>
            <a:ext cx="122338" cy="122338"/>
          </a:xfrm>
          <a:prstGeom prst="rect">
            <a:avLst/>
          </a:prstGeom>
        </p:spPr>
      </p:pic>
      <p:pic>
        <p:nvPicPr>
          <p:cNvPr id="631" name="Image 6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3417" y="1291112"/>
            <a:ext cx="122338" cy="1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6" grpId="0"/>
      <p:bldP spid="68" grpId="0"/>
      <p:bldP spid="69" grpId="0"/>
      <p:bldP spid="70" grpId="0"/>
      <p:bldP spid="71" grpId="0"/>
      <p:bldP spid="72" grpId="0"/>
      <p:bldP spid="79" grpId="0"/>
      <p:bldP spid="82" grpId="0"/>
      <p:bldP spid="83" grpId="0"/>
      <p:bldP spid="84" grpId="0"/>
      <p:bldP spid="85" grpId="0"/>
      <p:bldP spid="86" grpId="0"/>
      <p:bldP spid="87" grpId="0"/>
      <p:bldP spid="98" grpId="0"/>
      <p:bldP spid="99" grpId="0" animBg="1"/>
      <p:bldP spid="100" grpId="0" animBg="1"/>
      <p:bldP spid="101" grpId="0"/>
      <p:bldP spid="97" grpId="0" animBg="1"/>
      <p:bldP spid="465" grpId="0" animBg="1"/>
      <p:bldP spid="6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065059" y="2614574"/>
            <a:ext cx="1671401" cy="646331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b="1" dirty="0">
                <a:solidFill>
                  <a:srgbClr val="05435B"/>
                </a:solidFill>
                <a:latin typeface="Calibri" panose="020F0502020204030204"/>
              </a:rPr>
              <a:t>Workers contamination</a:t>
            </a:r>
            <a:endParaRPr lang="en-US" b="1" dirty="0">
              <a:solidFill>
                <a:srgbClr val="05435B"/>
              </a:solidFill>
              <a:latin typeface="Calibri" panose="020F0502020204030204"/>
            </a:endParaRPr>
          </a:p>
        </p:txBody>
      </p:sp>
      <p:grpSp>
        <p:nvGrpSpPr>
          <p:cNvPr id="13" name="Group 156"/>
          <p:cNvGrpSpPr/>
          <p:nvPr/>
        </p:nvGrpSpPr>
        <p:grpSpPr>
          <a:xfrm>
            <a:off x="1209712" y="2908381"/>
            <a:ext cx="578959" cy="1377114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9649183" y="3502611"/>
            <a:ext cx="465313" cy="1171727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2271053" y="2523744"/>
            <a:ext cx="1143716" cy="52725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Forme libre 36"/>
          <p:cNvSpPr/>
          <p:nvPr/>
        </p:nvSpPr>
        <p:spPr>
          <a:xfrm flipV="1">
            <a:off x="2306111" y="3114500"/>
            <a:ext cx="1077054" cy="97063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6752" y="4172055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Forme libre 38"/>
          <p:cNvSpPr/>
          <p:nvPr/>
        </p:nvSpPr>
        <p:spPr>
          <a:xfrm rot="8100000">
            <a:off x="3468061" y="4496178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e libre 39"/>
          <p:cNvSpPr/>
          <p:nvPr/>
        </p:nvSpPr>
        <p:spPr>
          <a:xfrm rot="8100000">
            <a:off x="3628561" y="4783113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293303" y="918266"/>
            <a:ext cx="4701686" cy="2585122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72">
              <a:defRPr/>
            </a:pPr>
            <a:r>
              <a:rPr lang="fr-FR" sz="140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</a:rPr>
              <a:t>Air in the room</a:t>
            </a:r>
          </a:p>
        </p:txBody>
      </p:sp>
      <p:sp>
        <p:nvSpPr>
          <p:cNvPr id="42" name="Larme 41"/>
          <p:cNvSpPr/>
          <p:nvPr/>
        </p:nvSpPr>
        <p:spPr>
          <a:xfrm rot="18899769">
            <a:off x="3494702" y="3998096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Larme 42"/>
          <p:cNvSpPr/>
          <p:nvPr/>
        </p:nvSpPr>
        <p:spPr>
          <a:xfrm rot="18899769">
            <a:off x="4318963" y="191946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Larme 43"/>
          <p:cNvSpPr/>
          <p:nvPr/>
        </p:nvSpPr>
        <p:spPr>
          <a:xfrm rot="18899769">
            <a:off x="3908911" y="2825262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Larme 44"/>
          <p:cNvSpPr/>
          <p:nvPr/>
        </p:nvSpPr>
        <p:spPr>
          <a:xfrm rot="18899769">
            <a:off x="3581746" y="152636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Larme 45"/>
          <p:cNvSpPr/>
          <p:nvPr/>
        </p:nvSpPr>
        <p:spPr>
          <a:xfrm rot="18899769">
            <a:off x="4469455" y="138123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Larme 46"/>
          <p:cNvSpPr/>
          <p:nvPr/>
        </p:nvSpPr>
        <p:spPr>
          <a:xfrm rot="18899769">
            <a:off x="4724321" y="313624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Larme 47"/>
          <p:cNvSpPr/>
          <p:nvPr/>
        </p:nvSpPr>
        <p:spPr>
          <a:xfrm rot="18899769">
            <a:off x="4874812" y="2199354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Larme 48"/>
          <p:cNvSpPr/>
          <p:nvPr/>
        </p:nvSpPr>
        <p:spPr>
          <a:xfrm rot="18899769">
            <a:off x="3679982" y="2199355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Larme 49"/>
          <p:cNvSpPr/>
          <p:nvPr/>
        </p:nvSpPr>
        <p:spPr>
          <a:xfrm rot="18899769">
            <a:off x="3214166" y="4244324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Forme libre 50"/>
          <p:cNvSpPr/>
          <p:nvPr/>
        </p:nvSpPr>
        <p:spPr>
          <a:xfrm rot="8100000">
            <a:off x="3556161" y="4057139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orme libre 51"/>
          <p:cNvSpPr/>
          <p:nvPr/>
        </p:nvSpPr>
        <p:spPr>
          <a:xfrm rot="8100000">
            <a:off x="4340591" y="193682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Forme libre 52"/>
          <p:cNvSpPr/>
          <p:nvPr/>
        </p:nvSpPr>
        <p:spPr>
          <a:xfrm rot="8100000">
            <a:off x="4745951" y="3161363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Forme libre 53"/>
          <p:cNvSpPr/>
          <p:nvPr/>
        </p:nvSpPr>
        <p:spPr>
          <a:xfrm rot="8100000">
            <a:off x="3935715" y="2853264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Larme 54"/>
          <p:cNvSpPr/>
          <p:nvPr/>
        </p:nvSpPr>
        <p:spPr>
          <a:xfrm rot="18899769">
            <a:off x="6733069" y="2750017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Larme 55"/>
          <p:cNvSpPr/>
          <p:nvPr/>
        </p:nvSpPr>
        <p:spPr>
          <a:xfrm rot="18899769">
            <a:off x="6808316" y="166104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Larme 56"/>
          <p:cNvSpPr/>
          <p:nvPr/>
        </p:nvSpPr>
        <p:spPr>
          <a:xfrm rot="18899769">
            <a:off x="5472610" y="1527118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Larme 57"/>
          <p:cNvSpPr/>
          <p:nvPr/>
        </p:nvSpPr>
        <p:spPr>
          <a:xfrm rot="18899769">
            <a:off x="7438675" y="1596721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Larme 58"/>
          <p:cNvSpPr/>
          <p:nvPr/>
        </p:nvSpPr>
        <p:spPr>
          <a:xfrm rot="18899769">
            <a:off x="7868283" y="2190116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Larme 59"/>
          <p:cNvSpPr/>
          <p:nvPr/>
        </p:nvSpPr>
        <p:spPr>
          <a:xfrm rot="18899769">
            <a:off x="7457695" y="313499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Larme 60"/>
          <p:cNvSpPr/>
          <p:nvPr/>
        </p:nvSpPr>
        <p:spPr>
          <a:xfrm rot="18899769">
            <a:off x="5965581" y="2242369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orme libre 61"/>
          <p:cNvSpPr/>
          <p:nvPr/>
        </p:nvSpPr>
        <p:spPr>
          <a:xfrm rot="8100000">
            <a:off x="6754698" y="2767376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orme libre 62"/>
          <p:cNvSpPr/>
          <p:nvPr/>
        </p:nvSpPr>
        <p:spPr>
          <a:xfrm rot="8100000">
            <a:off x="7888790" y="2215037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Forme libre 63"/>
          <p:cNvSpPr/>
          <p:nvPr/>
        </p:nvSpPr>
        <p:spPr>
          <a:xfrm rot="8100000">
            <a:off x="6835120" y="1689050"/>
            <a:ext cx="59664" cy="5966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Forme libre 64"/>
          <p:cNvSpPr/>
          <p:nvPr/>
        </p:nvSpPr>
        <p:spPr>
          <a:xfrm rot="5400000">
            <a:off x="8160154" y="2351057"/>
            <a:ext cx="962833" cy="1924690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Larme 65"/>
          <p:cNvSpPr/>
          <p:nvPr/>
        </p:nvSpPr>
        <p:spPr>
          <a:xfrm rot="18899769">
            <a:off x="6117942" y="3218603"/>
            <a:ext cx="102920" cy="10990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611867" y="3298029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147875" y="3922424"/>
            <a:ext cx="1195274" cy="10428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Forme libre 70"/>
          <p:cNvSpPr/>
          <p:nvPr/>
        </p:nvSpPr>
        <p:spPr>
          <a:xfrm rot="8100000">
            <a:off x="5796698" y="4275464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Forme libre 71"/>
          <p:cNvSpPr/>
          <p:nvPr/>
        </p:nvSpPr>
        <p:spPr>
          <a:xfrm rot="8100000">
            <a:off x="5559988" y="4435351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Forme libre 72"/>
          <p:cNvSpPr/>
          <p:nvPr/>
        </p:nvSpPr>
        <p:spPr>
          <a:xfrm rot="8100000">
            <a:off x="6050418" y="4248807"/>
            <a:ext cx="205976" cy="205976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642494" y="3602248"/>
            <a:ext cx="21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72">
              <a:defRPr/>
            </a:pPr>
            <a:r>
              <a:rPr lang="en-US" sz="1400" b="1" dirty="0">
                <a:solidFill>
                  <a:srgbClr val="548235"/>
                </a:solidFill>
                <a:latin typeface="Calibri" panose="020F0502020204030204"/>
              </a:rPr>
              <a:t>sedimentation of droplets on inert surfaces and food</a:t>
            </a:r>
          </a:p>
        </p:txBody>
      </p:sp>
      <p:sp>
        <p:nvSpPr>
          <p:cNvPr id="89" name="Ellipse 88"/>
          <p:cNvSpPr/>
          <p:nvPr/>
        </p:nvSpPr>
        <p:spPr>
          <a:xfrm>
            <a:off x="9176000" y="1118263"/>
            <a:ext cx="758492" cy="30506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fr-FR" sz="1200" dirty="0">
                <a:solidFill>
                  <a:srgbClr val="C00000"/>
                </a:solidFill>
                <a:latin typeface="Calibri" panose="020F0502020204030204"/>
              </a:rPr>
              <a:t>Air flow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605174" y="1314681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654186" y="792215"/>
            <a:ext cx="200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Ventilation system</a:t>
            </a:r>
            <a:endParaRPr lang="en-US" sz="12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7619812" y="1475153"/>
            <a:ext cx="1822496" cy="438262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286167" y="1632311"/>
            <a:ext cx="1129467" cy="331619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172">
              <a:defRPr/>
            </a:pPr>
            <a:r>
              <a:rPr lang="en-US" sz="1200" dirty="0">
                <a:solidFill>
                  <a:srgbClr val="C00000"/>
                </a:solidFill>
                <a:latin typeface="Calibri" panose="020F0502020204030204"/>
              </a:rPr>
              <a:t>Air renewal</a:t>
            </a:r>
          </a:p>
        </p:txBody>
      </p:sp>
      <p:sp>
        <p:nvSpPr>
          <p:cNvPr id="96" name="Éclair 95"/>
          <p:cNvSpPr/>
          <p:nvPr/>
        </p:nvSpPr>
        <p:spPr>
          <a:xfrm>
            <a:off x="9047552" y="3414078"/>
            <a:ext cx="261951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865765" y="238548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Larme 102"/>
          <p:cNvSpPr/>
          <p:nvPr/>
        </p:nvSpPr>
        <p:spPr>
          <a:xfrm rot="18899769">
            <a:off x="4018125" y="253784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Larme 103"/>
          <p:cNvSpPr/>
          <p:nvPr/>
        </p:nvSpPr>
        <p:spPr>
          <a:xfrm rot="18899769">
            <a:off x="4462358" y="23083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Larme 104"/>
          <p:cNvSpPr/>
          <p:nvPr/>
        </p:nvSpPr>
        <p:spPr>
          <a:xfrm rot="18899769">
            <a:off x="4614719" y="246072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Larme 105"/>
          <p:cNvSpPr/>
          <p:nvPr/>
        </p:nvSpPr>
        <p:spPr>
          <a:xfrm rot="18899769">
            <a:off x="4173546" y="21316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Larme 106"/>
          <p:cNvSpPr/>
          <p:nvPr/>
        </p:nvSpPr>
        <p:spPr>
          <a:xfrm rot="18899769">
            <a:off x="4617780" y="19022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Larme 107"/>
          <p:cNvSpPr/>
          <p:nvPr/>
        </p:nvSpPr>
        <p:spPr>
          <a:xfrm rot="18899769">
            <a:off x="4770140" y="20545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Larme 108"/>
          <p:cNvSpPr/>
          <p:nvPr/>
        </p:nvSpPr>
        <p:spPr>
          <a:xfrm rot="18899769">
            <a:off x="4249407" y="24261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Larme 109"/>
          <p:cNvSpPr/>
          <p:nvPr/>
        </p:nvSpPr>
        <p:spPr>
          <a:xfrm rot="18899769">
            <a:off x="4675699" y="229039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Larme 110"/>
          <p:cNvSpPr/>
          <p:nvPr/>
        </p:nvSpPr>
        <p:spPr>
          <a:xfrm rot="18899769">
            <a:off x="4828059" y="244275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Larme 111"/>
          <p:cNvSpPr/>
          <p:nvPr/>
        </p:nvSpPr>
        <p:spPr>
          <a:xfrm rot="18899769">
            <a:off x="5272292" y="22132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Larme 112"/>
          <p:cNvSpPr/>
          <p:nvPr/>
        </p:nvSpPr>
        <p:spPr>
          <a:xfrm rot="18899769">
            <a:off x="5424653" y="236563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Larme 113"/>
          <p:cNvSpPr/>
          <p:nvPr/>
        </p:nvSpPr>
        <p:spPr>
          <a:xfrm rot="18899769">
            <a:off x="4983480" y="20366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Larme 114"/>
          <p:cNvSpPr/>
          <p:nvPr/>
        </p:nvSpPr>
        <p:spPr>
          <a:xfrm rot="18899769">
            <a:off x="5059341" y="23310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Larme 115"/>
          <p:cNvSpPr/>
          <p:nvPr/>
        </p:nvSpPr>
        <p:spPr>
          <a:xfrm rot="18899769">
            <a:off x="4139137" y="279477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Larme 116"/>
          <p:cNvSpPr/>
          <p:nvPr/>
        </p:nvSpPr>
        <p:spPr>
          <a:xfrm rot="18899769">
            <a:off x="4291498" y="294714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Larme 117"/>
          <p:cNvSpPr/>
          <p:nvPr/>
        </p:nvSpPr>
        <p:spPr>
          <a:xfrm rot="18899769">
            <a:off x="4735731" y="27176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Larme 118"/>
          <p:cNvSpPr/>
          <p:nvPr/>
        </p:nvSpPr>
        <p:spPr>
          <a:xfrm rot="18899769">
            <a:off x="4888091" y="28700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0" name="Larme 119"/>
          <p:cNvSpPr/>
          <p:nvPr/>
        </p:nvSpPr>
        <p:spPr>
          <a:xfrm rot="18899769">
            <a:off x="4446919" y="254099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Larme 120"/>
          <p:cNvSpPr/>
          <p:nvPr/>
        </p:nvSpPr>
        <p:spPr>
          <a:xfrm rot="18899769">
            <a:off x="4522779" y="28354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Larme 121"/>
          <p:cNvSpPr/>
          <p:nvPr/>
        </p:nvSpPr>
        <p:spPr>
          <a:xfrm rot="18899769">
            <a:off x="5078639" y="25402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Larme 122"/>
          <p:cNvSpPr/>
          <p:nvPr/>
        </p:nvSpPr>
        <p:spPr>
          <a:xfrm rot="18899769">
            <a:off x="5230999" y="269256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Larme 123"/>
          <p:cNvSpPr/>
          <p:nvPr/>
        </p:nvSpPr>
        <p:spPr>
          <a:xfrm rot="18899769">
            <a:off x="5444339" y="267459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Larme 124"/>
          <p:cNvSpPr/>
          <p:nvPr/>
        </p:nvSpPr>
        <p:spPr>
          <a:xfrm rot="18899769">
            <a:off x="5675621" y="25628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6" name="Larme 125"/>
          <p:cNvSpPr/>
          <p:nvPr/>
        </p:nvSpPr>
        <p:spPr>
          <a:xfrm rot="18899769">
            <a:off x="5352011" y="29495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Larme 126"/>
          <p:cNvSpPr/>
          <p:nvPr/>
        </p:nvSpPr>
        <p:spPr>
          <a:xfrm rot="18899769">
            <a:off x="5504372" y="31018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Larme 127"/>
          <p:cNvSpPr/>
          <p:nvPr/>
        </p:nvSpPr>
        <p:spPr>
          <a:xfrm rot="18899769">
            <a:off x="5063200" y="277283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Larme 128"/>
          <p:cNvSpPr/>
          <p:nvPr/>
        </p:nvSpPr>
        <p:spPr>
          <a:xfrm rot="18899769">
            <a:off x="5139060" y="30672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Larme 129"/>
          <p:cNvSpPr/>
          <p:nvPr/>
        </p:nvSpPr>
        <p:spPr>
          <a:xfrm rot="18899769">
            <a:off x="6248151" y="25282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Larme 130"/>
          <p:cNvSpPr/>
          <p:nvPr/>
        </p:nvSpPr>
        <p:spPr>
          <a:xfrm rot="18899769">
            <a:off x="5882839" y="249360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Larme 131"/>
          <p:cNvSpPr/>
          <p:nvPr/>
        </p:nvSpPr>
        <p:spPr>
          <a:xfrm rot="18899769">
            <a:off x="6461491" y="25102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Larme 132"/>
          <p:cNvSpPr/>
          <p:nvPr/>
        </p:nvSpPr>
        <p:spPr>
          <a:xfrm rot="18899769">
            <a:off x="7058085" y="24331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Larme 133"/>
          <p:cNvSpPr/>
          <p:nvPr/>
        </p:nvSpPr>
        <p:spPr>
          <a:xfrm rot="18899769">
            <a:off x="5772570" y="286225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Larme 134"/>
          <p:cNvSpPr/>
          <p:nvPr/>
        </p:nvSpPr>
        <p:spPr>
          <a:xfrm rot="18899769">
            <a:off x="5924930" y="301461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Larme 135"/>
          <p:cNvSpPr/>
          <p:nvPr/>
        </p:nvSpPr>
        <p:spPr>
          <a:xfrm rot="18899769">
            <a:off x="6369164" y="278514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Larme 136"/>
          <p:cNvSpPr/>
          <p:nvPr/>
        </p:nvSpPr>
        <p:spPr>
          <a:xfrm rot="18899769">
            <a:off x="6521524" y="293750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Larme 137"/>
          <p:cNvSpPr/>
          <p:nvPr/>
        </p:nvSpPr>
        <p:spPr>
          <a:xfrm rot="18899769">
            <a:off x="6080352" y="260846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Larme 138"/>
          <p:cNvSpPr/>
          <p:nvPr/>
        </p:nvSpPr>
        <p:spPr>
          <a:xfrm rot="18899769">
            <a:off x="6156212" y="290290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Larme 139"/>
          <p:cNvSpPr/>
          <p:nvPr/>
        </p:nvSpPr>
        <p:spPr>
          <a:xfrm rot="18899769">
            <a:off x="6712071" y="260768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Larme 140"/>
          <p:cNvSpPr/>
          <p:nvPr/>
        </p:nvSpPr>
        <p:spPr>
          <a:xfrm rot="18899769">
            <a:off x="6864432" y="276004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Larme 141"/>
          <p:cNvSpPr/>
          <p:nvPr/>
        </p:nvSpPr>
        <p:spPr>
          <a:xfrm rot="18899769">
            <a:off x="7077772" y="27420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Larme 142"/>
          <p:cNvSpPr/>
          <p:nvPr/>
        </p:nvSpPr>
        <p:spPr>
          <a:xfrm rot="18899769">
            <a:off x="7309054" y="263035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4" name="Larme 143"/>
          <p:cNvSpPr/>
          <p:nvPr/>
        </p:nvSpPr>
        <p:spPr>
          <a:xfrm rot="18899769">
            <a:off x="6985444" y="301698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Larme 144"/>
          <p:cNvSpPr/>
          <p:nvPr/>
        </p:nvSpPr>
        <p:spPr>
          <a:xfrm rot="18899769">
            <a:off x="6696632" y="28403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Larme 145"/>
          <p:cNvSpPr/>
          <p:nvPr/>
        </p:nvSpPr>
        <p:spPr>
          <a:xfrm rot="18899769">
            <a:off x="6572552" y="18618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Larme 146"/>
          <p:cNvSpPr/>
          <p:nvPr/>
        </p:nvSpPr>
        <p:spPr>
          <a:xfrm rot="18899769">
            <a:off x="6207240" y="18272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Larme 147"/>
          <p:cNvSpPr/>
          <p:nvPr/>
        </p:nvSpPr>
        <p:spPr>
          <a:xfrm rot="18899769">
            <a:off x="6785892" y="184391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Larme 148"/>
          <p:cNvSpPr/>
          <p:nvPr/>
        </p:nvSpPr>
        <p:spPr>
          <a:xfrm rot="18899769">
            <a:off x="7382486" y="17668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Larme 149"/>
          <p:cNvSpPr/>
          <p:nvPr/>
        </p:nvSpPr>
        <p:spPr>
          <a:xfrm rot="18899769">
            <a:off x="6096970" y="219594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" name="Larme 150"/>
          <p:cNvSpPr/>
          <p:nvPr/>
        </p:nvSpPr>
        <p:spPr>
          <a:xfrm rot="18899769">
            <a:off x="6249331" y="234830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2" name="Larme 151"/>
          <p:cNvSpPr/>
          <p:nvPr/>
        </p:nvSpPr>
        <p:spPr>
          <a:xfrm rot="18899769">
            <a:off x="6693564" y="211883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" name="Larme 152"/>
          <p:cNvSpPr/>
          <p:nvPr/>
        </p:nvSpPr>
        <p:spPr>
          <a:xfrm rot="18899769">
            <a:off x="6845924" y="22711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4" name="Larme 153"/>
          <p:cNvSpPr/>
          <p:nvPr/>
        </p:nvSpPr>
        <p:spPr>
          <a:xfrm rot="18899769">
            <a:off x="6404752" y="194215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5" name="Larme 154"/>
          <p:cNvSpPr/>
          <p:nvPr/>
        </p:nvSpPr>
        <p:spPr>
          <a:xfrm rot="18899769">
            <a:off x="6480612" y="22365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Larme 155"/>
          <p:cNvSpPr/>
          <p:nvPr/>
        </p:nvSpPr>
        <p:spPr>
          <a:xfrm rot="18899769">
            <a:off x="7036472" y="19413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7" name="Larme 156"/>
          <p:cNvSpPr/>
          <p:nvPr/>
        </p:nvSpPr>
        <p:spPr>
          <a:xfrm rot="18899769">
            <a:off x="7188832" y="209373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Larme 157"/>
          <p:cNvSpPr/>
          <p:nvPr/>
        </p:nvSpPr>
        <p:spPr>
          <a:xfrm rot="18899769">
            <a:off x="7402172" y="207575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Larme 158"/>
          <p:cNvSpPr/>
          <p:nvPr/>
        </p:nvSpPr>
        <p:spPr>
          <a:xfrm rot="18899769">
            <a:off x="7633454" y="196404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Larme 159"/>
          <p:cNvSpPr/>
          <p:nvPr/>
        </p:nvSpPr>
        <p:spPr>
          <a:xfrm rot="18899769">
            <a:off x="7309844" y="235067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1" name="Larme 160"/>
          <p:cNvSpPr/>
          <p:nvPr/>
        </p:nvSpPr>
        <p:spPr>
          <a:xfrm rot="18899769">
            <a:off x="7021033" y="217399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2" name="Larme 161"/>
          <p:cNvSpPr/>
          <p:nvPr/>
        </p:nvSpPr>
        <p:spPr>
          <a:xfrm rot="18899769">
            <a:off x="5485475" y="171161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Larme 162"/>
          <p:cNvSpPr/>
          <p:nvPr/>
        </p:nvSpPr>
        <p:spPr>
          <a:xfrm rot="18899769">
            <a:off x="5120163" y="167700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4" name="Larme 163"/>
          <p:cNvSpPr/>
          <p:nvPr/>
        </p:nvSpPr>
        <p:spPr>
          <a:xfrm rot="18899769">
            <a:off x="5698815" y="169363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Larme 164"/>
          <p:cNvSpPr/>
          <p:nvPr/>
        </p:nvSpPr>
        <p:spPr>
          <a:xfrm rot="18899769">
            <a:off x="6295409" y="161652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6" name="Larme 165"/>
          <p:cNvSpPr/>
          <p:nvPr/>
        </p:nvSpPr>
        <p:spPr>
          <a:xfrm rot="18899769">
            <a:off x="5009894" y="204566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Larme 166"/>
          <p:cNvSpPr/>
          <p:nvPr/>
        </p:nvSpPr>
        <p:spPr>
          <a:xfrm rot="18899769">
            <a:off x="5162254" y="2198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8" name="Larme 167"/>
          <p:cNvSpPr/>
          <p:nvPr/>
        </p:nvSpPr>
        <p:spPr>
          <a:xfrm rot="18899769">
            <a:off x="5606487" y="196854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9" name="Larme 168"/>
          <p:cNvSpPr/>
          <p:nvPr/>
        </p:nvSpPr>
        <p:spPr>
          <a:xfrm rot="18899769">
            <a:off x="5758848" y="212090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Larme 169"/>
          <p:cNvSpPr/>
          <p:nvPr/>
        </p:nvSpPr>
        <p:spPr>
          <a:xfrm rot="18899769">
            <a:off x="5317675" y="179187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Larme 170"/>
          <p:cNvSpPr/>
          <p:nvPr/>
        </p:nvSpPr>
        <p:spPr>
          <a:xfrm rot="18899769">
            <a:off x="5393536" y="20863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Larme 171"/>
          <p:cNvSpPr/>
          <p:nvPr/>
        </p:nvSpPr>
        <p:spPr>
          <a:xfrm rot="18899769">
            <a:off x="5949395" y="179109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Larme 172"/>
          <p:cNvSpPr/>
          <p:nvPr/>
        </p:nvSpPr>
        <p:spPr>
          <a:xfrm rot="18899769">
            <a:off x="6101755" y="19434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" name="Larme 173"/>
          <p:cNvSpPr/>
          <p:nvPr/>
        </p:nvSpPr>
        <p:spPr>
          <a:xfrm rot="18899769">
            <a:off x="6315096" y="192547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5" name="Larme 174"/>
          <p:cNvSpPr/>
          <p:nvPr/>
        </p:nvSpPr>
        <p:spPr>
          <a:xfrm rot="18899769">
            <a:off x="6546377" y="1813760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6" name="Larme 175"/>
          <p:cNvSpPr/>
          <p:nvPr/>
        </p:nvSpPr>
        <p:spPr>
          <a:xfrm rot="18899769">
            <a:off x="6222768" y="2200389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Larme 176"/>
          <p:cNvSpPr/>
          <p:nvPr/>
        </p:nvSpPr>
        <p:spPr>
          <a:xfrm rot="18899769">
            <a:off x="5933956" y="202371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8" name="Larme 177"/>
          <p:cNvSpPr/>
          <p:nvPr/>
        </p:nvSpPr>
        <p:spPr>
          <a:xfrm rot="18899769">
            <a:off x="4120580" y="136562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9" name="Larme 178"/>
          <p:cNvSpPr/>
          <p:nvPr/>
        </p:nvSpPr>
        <p:spPr>
          <a:xfrm rot="18899769">
            <a:off x="3755268" y="1331023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0" name="Larme 179"/>
          <p:cNvSpPr/>
          <p:nvPr/>
        </p:nvSpPr>
        <p:spPr>
          <a:xfrm rot="18899769">
            <a:off x="4333921" y="134765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1" name="Larme 180"/>
          <p:cNvSpPr/>
          <p:nvPr/>
        </p:nvSpPr>
        <p:spPr>
          <a:xfrm rot="18899769">
            <a:off x="4930514" y="1270537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2" name="Larme 181"/>
          <p:cNvSpPr/>
          <p:nvPr/>
        </p:nvSpPr>
        <p:spPr>
          <a:xfrm rot="18899769">
            <a:off x="3644999" y="169967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3" name="Larme 182"/>
          <p:cNvSpPr/>
          <p:nvPr/>
        </p:nvSpPr>
        <p:spPr>
          <a:xfrm rot="18899769">
            <a:off x="3797359" y="185203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" name="Larme 183"/>
          <p:cNvSpPr/>
          <p:nvPr/>
        </p:nvSpPr>
        <p:spPr>
          <a:xfrm rot="18899769">
            <a:off x="4241593" y="162256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5" name="Larme 184"/>
          <p:cNvSpPr/>
          <p:nvPr/>
        </p:nvSpPr>
        <p:spPr>
          <a:xfrm rot="18899769">
            <a:off x="4393953" y="177492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Larme 185"/>
          <p:cNvSpPr/>
          <p:nvPr/>
        </p:nvSpPr>
        <p:spPr>
          <a:xfrm rot="18899769">
            <a:off x="3952781" y="144588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7" name="Larme 186"/>
          <p:cNvSpPr/>
          <p:nvPr/>
        </p:nvSpPr>
        <p:spPr>
          <a:xfrm rot="18899769">
            <a:off x="4028641" y="1740321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Larme 187"/>
          <p:cNvSpPr/>
          <p:nvPr/>
        </p:nvSpPr>
        <p:spPr>
          <a:xfrm rot="18899769">
            <a:off x="4584500" y="144510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9" name="Larme 188"/>
          <p:cNvSpPr/>
          <p:nvPr/>
        </p:nvSpPr>
        <p:spPr>
          <a:xfrm rot="18899769">
            <a:off x="4736861" y="1597466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0" name="Larme 189"/>
          <p:cNvSpPr/>
          <p:nvPr/>
        </p:nvSpPr>
        <p:spPr>
          <a:xfrm rot="18899769">
            <a:off x="4950201" y="1579492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Larme 190"/>
          <p:cNvSpPr/>
          <p:nvPr/>
        </p:nvSpPr>
        <p:spPr>
          <a:xfrm rot="18899769">
            <a:off x="5181483" y="1467775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2" name="Larme 191"/>
          <p:cNvSpPr/>
          <p:nvPr/>
        </p:nvSpPr>
        <p:spPr>
          <a:xfrm rot="18899769">
            <a:off x="4857873" y="1854404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3" name="Larme 192"/>
          <p:cNvSpPr/>
          <p:nvPr/>
        </p:nvSpPr>
        <p:spPr>
          <a:xfrm rot="18899769">
            <a:off x="4569061" y="1677728"/>
            <a:ext cx="36073" cy="42374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Forme libre 193"/>
          <p:cNvSpPr/>
          <p:nvPr/>
        </p:nvSpPr>
        <p:spPr>
          <a:xfrm rot="8100000">
            <a:off x="4145945" y="2800912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Forme libre 194"/>
          <p:cNvSpPr/>
          <p:nvPr/>
        </p:nvSpPr>
        <p:spPr>
          <a:xfrm rot="8100000">
            <a:off x="4467680" y="2308037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Forme libre 195"/>
          <p:cNvSpPr/>
          <p:nvPr/>
        </p:nvSpPr>
        <p:spPr>
          <a:xfrm rot="8100000">
            <a:off x="4774260" y="206098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7" name="Forme libre 196"/>
          <p:cNvSpPr/>
          <p:nvPr/>
        </p:nvSpPr>
        <p:spPr>
          <a:xfrm rot="8100000">
            <a:off x="5321795" y="1792556"/>
            <a:ext cx="27834" cy="2783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8" name="Forme libre 197"/>
          <p:cNvSpPr/>
          <p:nvPr/>
        </p:nvSpPr>
        <p:spPr>
          <a:xfrm rot="8100000">
            <a:off x="7044834" y="194926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9" name="Forme libre 198"/>
          <p:cNvSpPr/>
          <p:nvPr/>
        </p:nvSpPr>
        <p:spPr>
          <a:xfrm rot="8100000">
            <a:off x="7197195" y="2101627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0" name="Forme libre 199"/>
          <p:cNvSpPr/>
          <p:nvPr/>
        </p:nvSpPr>
        <p:spPr>
          <a:xfrm rot="8100000">
            <a:off x="6486583" y="2245654"/>
            <a:ext cx="25304" cy="2530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Forme libre 200"/>
          <p:cNvSpPr/>
          <p:nvPr/>
        </p:nvSpPr>
        <p:spPr>
          <a:xfrm rot="8100000">
            <a:off x="3313333" y="434757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2" name="Forme libre 201"/>
          <p:cNvSpPr/>
          <p:nvPr/>
        </p:nvSpPr>
        <p:spPr>
          <a:xfrm rot="8100000">
            <a:off x="3270480" y="4235687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4" name="Connecteur droit avec flèche 203"/>
          <p:cNvCxnSpPr>
            <a:stCxn id="215" idx="3"/>
            <a:endCxn id="45" idx="5"/>
          </p:cNvCxnSpPr>
          <p:nvPr/>
        </p:nvCxnSpPr>
        <p:spPr>
          <a:xfrm>
            <a:off x="3095077" y="1376331"/>
            <a:ext cx="484923" cy="20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15" idx="3"/>
            <a:endCxn id="179" idx="5"/>
          </p:cNvCxnSpPr>
          <p:nvPr/>
        </p:nvCxnSpPr>
        <p:spPr>
          <a:xfrm flipV="1">
            <a:off x="3095077" y="1350636"/>
            <a:ext cx="658616" cy="2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782919" y="4249787"/>
            <a:ext cx="183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Infectious workers</a:t>
            </a:r>
          </a:p>
        </p:txBody>
      </p:sp>
      <p:sp>
        <p:nvSpPr>
          <p:cNvPr id="215" name="ZoneTexte 214"/>
          <p:cNvSpPr txBox="1"/>
          <p:nvPr/>
        </p:nvSpPr>
        <p:spPr>
          <a:xfrm>
            <a:off x="1527823" y="1014821"/>
            <a:ext cx="15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aerosolized droplets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(with/without infectious </a:t>
            </a:r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virions – </a:t>
            </a:r>
          </a:p>
          <a:p>
            <a:pPr algn="ctr"/>
            <a:r>
              <a:rPr lang="en-US" sz="1100" b="1" i="1" dirty="0">
                <a:solidFill>
                  <a:schemeClr val="tx1">
                    <a:lumMod val="75000"/>
                  </a:schemeClr>
                </a:solidFill>
              </a:rPr>
              <a:t>Several size classes</a:t>
            </a:r>
            <a:r>
              <a:rPr lang="en-US" sz="1100" b="1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4543615" y="5813018"/>
            <a:ext cx="4038475" cy="338554"/>
          </a:xfrm>
          <a:prstGeom prst="rect">
            <a:avLst/>
          </a:prstGeom>
          <a:noFill/>
          <a:ln w="50800">
            <a:solidFill>
              <a:srgbClr val="05435B"/>
            </a:solidFill>
          </a:ln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600" b="1" dirty="0">
                <a:solidFill>
                  <a:srgbClr val="05435B"/>
                </a:solidFill>
                <a:latin typeface="Calibri" panose="020F0502020204030204"/>
              </a:rPr>
              <a:t>Contamination of surfaces and meat cuts</a:t>
            </a:r>
            <a:endParaRPr lang="en-US" sz="1600" b="1" dirty="0">
              <a:solidFill>
                <a:srgbClr val="05435B"/>
              </a:solidFill>
              <a:latin typeface="Calibri" panose="020F0502020204030204"/>
            </a:endParaRPr>
          </a:p>
        </p:txBody>
      </p:sp>
      <p:grpSp>
        <p:nvGrpSpPr>
          <p:cNvPr id="218" name="Group 156"/>
          <p:cNvGrpSpPr/>
          <p:nvPr/>
        </p:nvGrpSpPr>
        <p:grpSpPr>
          <a:xfrm>
            <a:off x="377896" y="2550513"/>
            <a:ext cx="374519" cy="82869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1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2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6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7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9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0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2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1" name="Forme libre 230"/>
          <p:cNvSpPr/>
          <p:nvPr/>
        </p:nvSpPr>
        <p:spPr>
          <a:xfrm rot="2667989" flipH="1" flipV="1">
            <a:off x="700426" y="2867172"/>
            <a:ext cx="785701" cy="234274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9" name="Larme 238"/>
          <p:cNvSpPr/>
          <p:nvPr/>
        </p:nvSpPr>
        <p:spPr>
          <a:xfrm rot="18899769">
            <a:off x="1085237" y="2640665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0" name="Larme 239"/>
          <p:cNvSpPr/>
          <p:nvPr/>
        </p:nvSpPr>
        <p:spPr>
          <a:xfrm rot="18899769">
            <a:off x="804700" y="2886893"/>
            <a:ext cx="200564" cy="214177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1" name="Forme libre 240"/>
          <p:cNvSpPr/>
          <p:nvPr/>
        </p:nvSpPr>
        <p:spPr>
          <a:xfrm rot="8100000">
            <a:off x="1146695" y="2699708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2" name="Forme libre 241"/>
          <p:cNvSpPr/>
          <p:nvPr/>
        </p:nvSpPr>
        <p:spPr>
          <a:xfrm rot="8100000">
            <a:off x="903867" y="2990146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Forme libre 242"/>
          <p:cNvSpPr/>
          <p:nvPr/>
        </p:nvSpPr>
        <p:spPr>
          <a:xfrm rot="8100000">
            <a:off x="861014" y="2878255"/>
            <a:ext cx="96089" cy="9608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56955" y="2089956"/>
            <a:ext cx="1492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coughing,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sneezing,</a:t>
            </a:r>
          </a:p>
          <a:p>
            <a:pPr algn="ctr" defTabSz="914172">
              <a:defRPr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t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alking…</a:t>
            </a:r>
            <a:endParaRPr lang="en-GB" sz="1400" b="1" dirty="0">
              <a:solidFill>
                <a:schemeClr val="accent6">
                  <a:lumMod val="75000"/>
                </a:schemeClr>
              </a:solidFill>
              <a:latin typeface="Calibri" panose="020F0502020204030204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627026" y="2052892"/>
            <a:ext cx="125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droplets projections</a:t>
            </a:r>
          </a:p>
        </p:txBody>
      </p:sp>
      <p:pic>
        <p:nvPicPr>
          <p:cNvPr id="245" name="Imag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05" y="4359554"/>
            <a:ext cx="762669" cy="326234"/>
          </a:xfrm>
          <a:prstGeom prst="rect">
            <a:avLst/>
          </a:prstGeom>
        </p:spPr>
      </p:pic>
      <p:sp>
        <p:nvSpPr>
          <p:cNvPr id="246" name="Forme libre 245"/>
          <p:cNvSpPr/>
          <p:nvPr/>
        </p:nvSpPr>
        <p:spPr>
          <a:xfrm rot="8100000">
            <a:off x="7160103" y="4352540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7" name="Forme libre 246"/>
          <p:cNvSpPr/>
          <p:nvPr/>
        </p:nvSpPr>
        <p:spPr>
          <a:xfrm rot="8100000">
            <a:off x="7332200" y="4427564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8" name="Connecteur droit avec flèche 247"/>
          <p:cNvCxnSpPr/>
          <p:nvPr/>
        </p:nvCxnSpPr>
        <p:spPr>
          <a:xfrm>
            <a:off x="7679226" y="3348802"/>
            <a:ext cx="0" cy="85083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en arc 8"/>
          <p:cNvCxnSpPr>
            <a:stCxn id="72" idx="35"/>
            <a:endCxn id="245" idx="2"/>
          </p:cNvCxnSpPr>
          <p:nvPr/>
        </p:nvCxnSpPr>
        <p:spPr>
          <a:xfrm rot="10800000" flipH="1" flipV="1">
            <a:off x="5652434" y="4619733"/>
            <a:ext cx="1783306" cy="66054"/>
          </a:xfrm>
          <a:prstGeom prst="curvedConnector4">
            <a:avLst>
              <a:gd name="adj1" fmla="val 35234"/>
              <a:gd name="adj2" fmla="val 445991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3550279" y="5029518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transfers between</a:t>
            </a:r>
          </a:p>
          <a:p>
            <a:pPr algn="ctr" defTabSz="914172">
              <a:defRPr/>
            </a:pP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inert surfaces and food </a:t>
            </a:r>
            <a:r>
              <a:rPr lang="en-US" sz="1200" b="1" dirty="0">
                <a:solidFill>
                  <a:srgbClr val="548235"/>
                </a:solidFill>
                <a:latin typeface="Calibri" panose="020F0502020204030204"/>
              </a:rPr>
              <a:t>portions</a:t>
            </a:r>
          </a:p>
        </p:txBody>
      </p:sp>
      <p:cxnSp>
        <p:nvCxnSpPr>
          <p:cNvPr id="250" name="Connecteur en arc 249"/>
          <p:cNvCxnSpPr>
            <a:endCxn id="245" idx="1"/>
          </p:cNvCxnSpPr>
          <p:nvPr/>
        </p:nvCxnSpPr>
        <p:spPr>
          <a:xfrm flipV="1">
            <a:off x="4035617" y="4522671"/>
            <a:ext cx="3018789" cy="404936"/>
          </a:xfrm>
          <a:prstGeom prst="curvedConnector3">
            <a:avLst>
              <a:gd name="adj1" fmla="val 8351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Image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74" y="4361725"/>
            <a:ext cx="762669" cy="326234"/>
          </a:xfrm>
          <a:prstGeom prst="rect">
            <a:avLst/>
          </a:prstGeom>
        </p:spPr>
      </p:pic>
      <p:sp>
        <p:nvSpPr>
          <p:cNvPr id="253" name="Forme libre 252"/>
          <p:cNvSpPr/>
          <p:nvPr/>
        </p:nvSpPr>
        <p:spPr>
          <a:xfrm rot="8100000">
            <a:off x="8094868" y="4429735"/>
            <a:ext cx="127895" cy="127895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7" name="Connecteur en arc 256"/>
          <p:cNvCxnSpPr>
            <a:stCxn id="73" idx="11"/>
            <a:endCxn id="251" idx="2"/>
          </p:cNvCxnSpPr>
          <p:nvPr/>
        </p:nvCxnSpPr>
        <p:spPr>
          <a:xfrm rot="10800000" flipH="1" flipV="1">
            <a:off x="6216992" y="4302388"/>
            <a:ext cx="1981416" cy="385571"/>
          </a:xfrm>
          <a:prstGeom prst="curvedConnector4">
            <a:avLst>
              <a:gd name="adj1" fmla="val 32407"/>
              <a:gd name="adj2" fmla="val 159273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3479169" y="3723445"/>
            <a:ext cx="163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direct fall of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high-diameter droplets</a:t>
            </a:r>
          </a:p>
        </p:txBody>
      </p:sp>
      <p:sp>
        <p:nvSpPr>
          <p:cNvPr id="233" name="Rectángulo 5">
            <a:extLst>
              <a:ext uri="{FF2B5EF4-FFF2-40B4-BE49-F238E27FC236}">
                <a16:creationId xmlns:a16="http://schemas.microsoft.com/office/drawing/2014/main" id="{CC94BCBE-3AE5-4D40-8C84-52D4B3B4317A}"/>
              </a:ext>
            </a:extLst>
          </p:cNvPr>
          <p:cNvSpPr/>
          <p:nvPr/>
        </p:nvSpPr>
        <p:spPr>
          <a:xfrm>
            <a:off x="459817" y="244081"/>
            <a:ext cx="11555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rgbClr val="DE6744"/>
                </a:solidFill>
                <a:latin typeface="Cooper Black" panose="0208090404030B020404" pitchFamily="18" charset="0"/>
                <a:ea typeface="Lato" panose="020F0502020204030203" pitchFamily="34" charset="0"/>
                <a:cs typeface="Lato" panose="020F0502020204030203" pitchFamily="34" charset="0"/>
              </a:rPr>
              <a:t>Transmission of SARS-CoV-2 between different agents</a:t>
            </a:r>
          </a:p>
        </p:txBody>
      </p:sp>
      <p:grpSp>
        <p:nvGrpSpPr>
          <p:cNvPr id="236" name="Group 156"/>
          <p:cNvGrpSpPr/>
          <p:nvPr/>
        </p:nvGrpSpPr>
        <p:grpSpPr>
          <a:xfrm>
            <a:off x="1765851" y="2918948"/>
            <a:ext cx="578959" cy="1377114"/>
            <a:chOff x="2031668" y="2529866"/>
            <a:chExt cx="322859" cy="767955"/>
          </a:xfrm>
        </p:grpSpPr>
        <p:grpSp>
          <p:nvGrpSpPr>
            <p:cNvPr id="25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5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5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77" y="2995789"/>
            <a:ext cx="301000" cy="165785"/>
          </a:xfrm>
          <a:prstGeom prst="rect">
            <a:avLst/>
          </a:prstGeom>
        </p:spPr>
      </p:pic>
      <p:sp>
        <p:nvSpPr>
          <p:cNvPr id="203" name="Flèche droite rayée 202"/>
          <p:cNvSpPr/>
          <p:nvPr/>
        </p:nvSpPr>
        <p:spPr>
          <a:xfrm>
            <a:off x="160838" y="5040958"/>
            <a:ext cx="2487254" cy="219819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16000">
                <a:schemeClr val="accent3">
                  <a:lumMod val="75000"/>
                </a:schemeClr>
              </a:gs>
              <a:gs pos="48000">
                <a:srgbClr val="FF0000"/>
              </a:gs>
              <a:gs pos="100000">
                <a:srgbClr val="00B050"/>
              </a:gs>
              <a:gs pos="8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06" name="ZoneTexte 205"/>
          <p:cNvSpPr txBox="1"/>
          <p:nvPr/>
        </p:nvSpPr>
        <p:spPr>
          <a:xfrm>
            <a:off x="113052" y="4670402"/>
            <a:ext cx="234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Duration (days)</a:t>
            </a:r>
          </a:p>
          <a:p>
            <a:pPr algn="ctr"/>
            <a:r>
              <a:rPr lang="fr-FR" sz="1200" b="1" i="1" dirty="0">
                <a:solidFill>
                  <a:schemeClr val="tx2"/>
                </a:solidFill>
              </a:rPr>
              <a:t>between infection states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207" name="ZoneTexte 206"/>
          <p:cNvSpPr txBox="1"/>
          <p:nvPr/>
        </p:nvSpPr>
        <p:spPr>
          <a:xfrm>
            <a:off x="58068" y="5181230"/>
            <a:ext cx="53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newly</a:t>
            </a:r>
            <a:endParaRPr lang="fr-FR" sz="800" b="1" dirty="0">
              <a:solidFill>
                <a:srgbClr val="21A242"/>
              </a:solidFill>
            </a:endParaRPr>
          </a:p>
          <a:p>
            <a:pPr algn="ctr"/>
            <a:r>
              <a:rPr lang="fr-FR" sz="800" b="1" dirty="0" err="1">
                <a:solidFill>
                  <a:srgbClr val="21A242"/>
                </a:solidFill>
              </a:rPr>
              <a:t>infected</a:t>
            </a:r>
            <a:endParaRPr lang="fr-FR" sz="1050" b="1" dirty="0">
              <a:solidFill>
                <a:srgbClr val="21A242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593284" y="5198249"/>
            <a:ext cx="86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E92400"/>
                </a:solidFill>
              </a:rPr>
              <a:t>infectious</a:t>
            </a:r>
            <a:endParaRPr lang="fr-FR" sz="1000" b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symptomatic</a:t>
            </a:r>
            <a:endParaRPr lang="fr-FR" sz="900" i="1" dirty="0">
              <a:solidFill>
                <a:srgbClr val="E92400"/>
              </a:solidFill>
            </a:endParaRPr>
          </a:p>
          <a:p>
            <a:pPr algn="ctr"/>
            <a:r>
              <a:rPr lang="fr-FR" sz="900" i="1" dirty="0" err="1">
                <a:solidFill>
                  <a:srgbClr val="E92400"/>
                </a:solidFill>
              </a:rPr>
              <a:t>asymptomatic</a:t>
            </a:r>
            <a:endParaRPr lang="fr-FR" sz="1100" i="1" dirty="0">
              <a:solidFill>
                <a:srgbClr val="E9240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2158461" y="5210318"/>
            <a:ext cx="868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25A141"/>
                </a:solidFill>
              </a:rPr>
              <a:t>recovered</a:t>
            </a:r>
            <a:endParaRPr lang="fr-FR" sz="1200" b="1" dirty="0">
              <a:solidFill>
                <a:srgbClr val="25A141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1553019" y="5183390"/>
            <a:ext cx="86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BE760E"/>
                </a:solidFill>
              </a:rPr>
              <a:t>n</a:t>
            </a:r>
            <a:r>
              <a:rPr lang="fr-FR" sz="1000" b="1" dirty="0">
                <a:solidFill>
                  <a:srgbClr val="BE760E"/>
                </a:solidFill>
              </a:rPr>
              <a:t>on</a:t>
            </a:r>
          </a:p>
          <a:p>
            <a:pPr algn="ctr"/>
            <a:r>
              <a:rPr lang="fr-FR" sz="1000" b="1" dirty="0" err="1">
                <a:solidFill>
                  <a:srgbClr val="BE760E"/>
                </a:solidFill>
              </a:rPr>
              <a:t>infectious</a:t>
            </a:r>
            <a:endParaRPr lang="fr-FR" sz="1200" i="1" dirty="0">
              <a:solidFill>
                <a:srgbClr val="BE760E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1571744" y="2758635"/>
            <a:ext cx="550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 err="1">
                <a:solidFill>
                  <a:schemeClr val="tx2"/>
                </a:solidFill>
              </a:rPr>
              <a:t>mask</a:t>
            </a:r>
            <a:r>
              <a:rPr lang="fr-FR" sz="1000" b="1" i="1" dirty="0">
                <a:solidFill>
                  <a:schemeClr val="tx2"/>
                </a:solidFill>
              </a:rPr>
              <a:t> </a:t>
            </a:r>
            <a:r>
              <a:rPr lang="fr-FR" sz="1000" b="1" i="1" dirty="0">
                <a:solidFill>
                  <a:schemeClr val="tx2"/>
                </a:solidFill>
              </a:rPr>
              <a:t>?</a:t>
            </a:r>
            <a:endParaRPr lang="fr-FR" sz="1000" b="1" i="1" dirty="0">
              <a:solidFill>
                <a:schemeClr val="tx2"/>
              </a:solidFill>
            </a:endParaRPr>
          </a:p>
        </p:txBody>
      </p:sp>
      <p:pic>
        <p:nvPicPr>
          <p:cNvPr id="211" name="Imag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285" y="1027308"/>
            <a:ext cx="1269822" cy="550879"/>
          </a:xfrm>
          <a:prstGeom prst="rect">
            <a:avLst/>
          </a:prstGeom>
        </p:spPr>
      </p:pic>
      <p:cxnSp>
        <p:nvCxnSpPr>
          <p:cNvPr id="268" name="Connecteur droit avec flèche 267"/>
          <p:cNvCxnSpPr/>
          <p:nvPr/>
        </p:nvCxnSpPr>
        <p:spPr>
          <a:xfrm flipH="1">
            <a:off x="8848861" y="1270796"/>
            <a:ext cx="493890" cy="1116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0" name="ZoneTexte 269"/>
          <p:cNvSpPr txBox="1"/>
          <p:nvPr/>
        </p:nvSpPr>
        <p:spPr>
          <a:xfrm>
            <a:off x="8141436" y="3784698"/>
            <a:ext cx="163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inside the plant</a:t>
            </a:r>
          </a:p>
          <a:p>
            <a:pPr algn="ctr" defTabSz="914172">
              <a:defRPr/>
            </a:pPr>
            <a:r>
              <a:rPr lang="en-US" sz="1400" i="1" dirty="0">
                <a:solidFill>
                  <a:srgbClr val="05435B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271" name="Forme libre 270"/>
          <p:cNvSpPr/>
          <p:nvPr/>
        </p:nvSpPr>
        <p:spPr>
          <a:xfrm rot="5400000" flipV="1">
            <a:off x="10402929" y="2865813"/>
            <a:ext cx="729767" cy="116601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ZoneTexte 271"/>
          <p:cNvSpPr txBox="1"/>
          <p:nvPr/>
        </p:nvSpPr>
        <p:spPr>
          <a:xfrm>
            <a:off x="11077700" y="2481150"/>
            <a:ext cx="103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e</a:t>
            </a: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pidemic situation </a:t>
            </a: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prevalence</a:t>
            </a:r>
            <a:endParaRPr lang="en-US" sz="1200" i="1" dirty="0">
              <a:solidFill>
                <a:srgbClr val="05435B"/>
              </a:solidFill>
              <a:latin typeface="Calibri" panose="020F0502020204030204"/>
            </a:endParaRPr>
          </a:p>
        </p:txBody>
      </p:sp>
      <p:sp>
        <p:nvSpPr>
          <p:cNvPr id="273" name="Forme libre 272"/>
          <p:cNvSpPr/>
          <p:nvPr/>
        </p:nvSpPr>
        <p:spPr>
          <a:xfrm rot="5400000" flipH="1" flipV="1">
            <a:off x="10158498" y="3910958"/>
            <a:ext cx="982970" cy="94998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10375895" y="4897099"/>
            <a:ext cx="182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c</a:t>
            </a:r>
            <a:r>
              <a:rPr lang="en-US" sz="1200" b="1" dirty="0">
                <a:solidFill>
                  <a:srgbClr val="05435B"/>
                </a:solidFill>
                <a:latin typeface="Calibri" panose="020F0502020204030204"/>
              </a:rPr>
              <a:t>ommunity activities</a:t>
            </a:r>
          </a:p>
          <a:p>
            <a:pPr algn="ctr" defTabSz="914172">
              <a:defRPr/>
            </a:pP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c</a:t>
            </a:r>
            <a:r>
              <a:rPr lang="en-US" sz="1200" i="1" dirty="0">
                <a:solidFill>
                  <a:srgbClr val="05435B"/>
                </a:solidFill>
                <a:latin typeface="Calibri" panose="020F0502020204030204"/>
              </a:rPr>
              <a:t>o-living, …</a:t>
            </a:r>
            <a:endParaRPr lang="en-US" sz="1200" i="1" dirty="0">
              <a:solidFill>
                <a:srgbClr val="05435B"/>
              </a:solidFill>
              <a:latin typeface="Calibri" panose="020F0502020204030204"/>
            </a:endParaRPr>
          </a:p>
        </p:txBody>
      </p:sp>
      <p:grpSp>
        <p:nvGrpSpPr>
          <p:cNvPr id="275" name="Group 156"/>
          <p:cNvGrpSpPr/>
          <p:nvPr/>
        </p:nvGrpSpPr>
        <p:grpSpPr>
          <a:xfrm>
            <a:off x="11406335" y="5435276"/>
            <a:ext cx="178114" cy="423663"/>
            <a:chOff x="2031668" y="2529866"/>
            <a:chExt cx="322859" cy="767955"/>
          </a:xfrm>
        </p:grpSpPr>
        <p:grpSp>
          <p:nvGrpSpPr>
            <p:cNvPr id="27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27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7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86" name="Group 156"/>
          <p:cNvGrpSpPr/>
          <p:nvPr/>
        </p:nvGrpSpPr>
        <p:grpSpPr>
          <a:xfrm>
            <a:off x="11182896" y="5392483"/>
            <a:ext cx="184460" cy="464498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87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0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88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9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7" name="Group 156"/>
          <p:cNvGrpSpPr/>
          <p:nvPr/>
        </p:nvGrpSpPr>
        <p:grpSpPr>
          <a:xfrm>
            <a:off x="10905912" y="5471505"/>
            <a:ext cx="151013" cy="380273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98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301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99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0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08" name="Group 156"/>
          <p:cNvGrpSpPr/>
          <p:nvPr/>
        </p:nvGrpSpPr>
        <p:grpSpPr>
          <a:xfrm>
            <a:off x="11580903" y="5582729"/>
            <a:ext cx="167081" cy="397418"/>
            <a:chOff x="2031668" y="2529866"/>
            <a:chExt cx="322859" cy="767955"/>
          </a:xfrm>
        </p:grpSpPr>
        <p:grpSp>
          <p:nvGrpSpPr>
            <p:cNvPr id="30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31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72">
                  <a:defRPr/>
                </a:pPr>
                <a:endParaRPr lang="en-US" b="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1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2">
                <a:defRPr/>
              </a:pPr>
              <a:endParaRPr lang="en-US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12" name="Ellipse 211"/>
          <p:cNvSpPr/>
          <p:nvPr/>
        </p:nvSpPr>
        <p:spPr>
          <a:xfrm>
            <a:off x="10746126" y="5347313"/>
            <a:ext cx="1151684" cy="798412"/>
          </a:xfrm>
          <a:prstGeom prst="ellipse">
            <a:avLst/>
          </a:prstGeom>
          <a:noFill/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319" name="ZoneTexte 318"/>
          <p:cNvSpPr txBox="1"/>
          <p:nvPr/>
        </p:nvSpPr>
        <p:spPr>
          <a:xfrm>
            <a:off x="10746126" y="3511918"/>
            <a:ext cx="141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other contamination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s</a:t>
            </a: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ources</a:t>
            </a:r>
          </a:p>
          <a:p>
            <a:pPr algn="ctr" defTabSz="914172">
              <a:defRPr/>
            </a:pPr>
            <a:r>
              <a:rPr lang="en-US" sz="1400" b="1" dirty="0">
                <a:solidFill>
                  <a:srgbClr val="05435B"/>
                </a:solidFill>
                <a:latin typeface="Calibri" panose="020F0502020204030204"/>
              </a:rPr>
              <a:t>(“outside”)</a:t>
            </a:r>
            <a:endParaRPr lang="en-US" sz="1400" b="1" dirty="0">
              <a:solidFill>
                <a:srgbClr val="05435B"/>
              </a:solidFill>
              <a:latin typeface="Calibri" panose="020F0502020204030204"/>
            </a:endParaRPr>
          </a:p>
        </p:txBody>
      </p:sp>
      <p:sp>
        <p:nvSpPr>
          <p:cNvPr id="320" name="Forme libre 319"/>
          <p:cNvSpPr/>
          <p:nvPr/>
        </p:nvSpPr>
        <p:spPr>
          <a:xfrm rot="5400000">
            <a:off x="5681551" y="5002484"/>
            <a:ext cx="824638" cy="71330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1" name="Forme libre 320"/>
          <p:cNvSpPr/>
          <p:nvPr/>
        </p:nvSpPr>
        <p:spPr>
          <a:xfrm rot="5400000" flipV="1">
            <a:off x="6978363" y="4838484"/>
            <a:ext cx="814084" cy="1028868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88900">
            <a:solidFill>
              <a:srgbClr val="0543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3" name="Éclair 322"/>
          <p:cNvSpPr/>
          <p:nvPr/>
        </p:nvSpPr>
        <p:spPr>
          <a:xfrm flipH="1">
            <a:off x="10664287" y="3356732"/>
            <a:ext cx="234228" cy="365061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5" name="Éclair 324"/>
          <p:cNvSpPr/>
          <p:nvPr/>
        </p:nvSpPr>
        <p:spPr>
          <a:xfrm flipH="1">
            <a:off x="10509581" y="4006336"/>
            <a:ext cx="239827" cy="399624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2">
              <a:defRPr/>
            </a:pPr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6" name="ZoneTexte 325"/>
          <p:cNvSpPr txBox="1"/>
          <p:nvPr/>
        </p:nvSpPr>
        <p:spPr>
          <a:xfrm rot="1599479">
            <a:off x="7836429" y="3167327"/>
            <a:ext cx="126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</a:schemeClr>
                </a:solidFill>
              </a:rPr>
              <a:t>inhaled doses ?</a:t>
            </a:r>
            <a:endParaRPr lang="en-US" sz="12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71" grpId="0" animBg="1"/>
      <p:bldP spid="72" grpId="0" animBg="1"/>
      <p:bldP spid="73" grpId="0" animBg="1"/>
      <p:bldP spid="74" grpId="0"/>
      <p:bldP spid="89" grpId="0" animBg="1"/>
      <p:bldP spid="91" grpId="0"/>
      <p:bldP spid="92" grpId="0" animBg="1"/>
      <p:bldP spid="93" grpId="0" animBg="1"/>
      <p:bldP spid="96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28" grpId="0"/>
      <p:bldP spid="215" grpId="0"/>
      <p:bldP spid="216" grpId="0" animBg="1"/>
      <p:bldP spid="231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" grpId="0"/>
      <p:bldP spid="244" grpId="0"/>
      <p:bldP spid="246" grpId="0" animBg="1"/>
      <p:bldP spid="247" grpId="0" animBg="1"/>
      <p:bldP spid="249" grpId="0"/>
      <p:bldP spid="253" grpId="0" animBg="1"/>
      <p:bldP spid="234" grpId="0"/>
      <p:bldP spid="203" grpId="0" animBg="1"/>
      <p:bldP spid="206" grpId="0"/>
      <p:bldP spid="207" grpId="0"/>
      <p:bldP spid="265" grpId="0"/>
      <p:bldP spid="266" grpId="0"/>
      <p:bldP spid="267" grpId="0"/>
      <p:bldP spid="208" grpId="0"/>
      <p:bldP spid="270" grpId="0"/>
      <p:bldP spid="271" grpId="0" animBg="1"/>
      <p:bldP spid="272" grpId="0"/>
      <p:bldP spid="273" grpId="0" animBg="1"/>
      <p:bldP spid="274" grpId="0"/>
      <p:bldP spid="212" grpId="0" animBg="1"/>
      <p:bldP spid="319" grpId="0"/>
      <p:bldP spid="320" grpId="0" animBg="1"/>
      <p:bldP spid="321" grpId="0" animBg="1"/>
      <p:bldP spid="323" grpId="0" animBg="1"/>
      <p:bldP spid="325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744526" y="573086"/>
            <a:ext cx="8804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8C0404"/>
                </a:solidFill>
              </a:rPr>
              <a:t>Sources de contamination</a:t>
            </a:r>
            <a:endParaRPr lang="fr-FR" sz="2800" b="1" dirty="0">
              <a:solidFill>
                <a:srgbClr val="8C0404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86990" y="2537932"/>
            <a:ext cx="191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Contamination en dehors de l’atelier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864" y="3122707"/>
            <a:ext cx="159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/>
              <a:t>situation épidémique régionale</a:t>
            </a:r>
          </a:p>
        </p:txBody>
      </p:sp>
      <p:sp>
        <p:nvSpPr>
          <p:cNvPr id="15" name="Rectangle à coins arrondis 14">
            <a:hlinkClick r:id="" action="ppaction://noaction"/>
          </p:cNvPr>
          <p:cNvSpPr/>
          <p:nvPr/>
        </p:nvSpPr>
        <p:spPr>
          <a:xfrm>
            <a:off x="464648" y="414162"/>
            <a:ext cx="2137612" cy="853149"/>
          </a:xfrm>
          <a:prstGeom prst="roundRect">
            <a:avLst/>
          </a:prstGeom>
          <a:solidFill>
            <a:srgbClr val="8C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Module Opérateurs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7" y="1796352"/>
            <a:ext cx="7869271" cy="48213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685525" y="2785745"/>
            <a:ext cx="234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fr-FR" sz="1600" i="1" dirty="0">
                <a:solidFill>
                  <a:srgbClr val="FF0000"/>
                </a:solidFill>
              </a:rPr>
              <a:t>a</a:t>
            </a:r>
            <a:r>
              <a:rPr lang="fr-FR" sz="1600" i="1" dirty="0" smtClean="0">
                <a:solidFill>
                  <a:srgbClr val="FF0000"/>
                </a:solidFill>
              </a:rPr>
              <a:t>u sein de l’atelier ?</a:t>
            </a:r>
            <a:endParaRPr lang="fr-FR" sz="1600" i="1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587508" y="4280866"/>
            <a:ext cx="399392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181318" y="348209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en arc 30"/>
          <p:cNvCxnSpPr>
            <a:stCxn id="29" idx="0"/>
            <a:endCxn id="30" idx="6"/>
          </p:cNvCxnSpPr>
          <p:nvPr/>
        </p:nvCxnSpPr>
        <p:spPr>
          <a:xfrm rot="16200000" flipV="1">
            <a:off x="7398126" y="3891787"/>
            <a:ext cx="544339" cy="23381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4866289" y="3411902"/>
            <a:ext cx="322068" cy="5418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en arc 34"/>
          <p:cNvCxnSpPr>
            <a:stCxn id="34" idx="4"/>
            <a:endCxn id="38" idx="0"/>
          </p:cNvCxnSpPr>
          <p:nvPr/>
        </p:nvCxnSpPr>
        <p:spPr>
          <a:xfrm rot="5400000">
            <a:off x="4646204" y="3899747"/>
            <a:ext cx="327162" cy="43507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06212" y="4280866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en arc 39"/>
          <p:cNvCxnSpPr>
            <a:stCxn id="34" idx="0"/>
            <a:endCxn id="43" idx="6"/>
          </p:cNvCxnSpPr>
          <p:nvPr/>
        </p:nvCxnSpPr>
        <p:spPr>
          <a:xfrm rot="16200000" flipH="1" flipV="1">
            <a:off x="3643049" y="2848789"/>
            <a:ext cx="821161" cy="1947386"/>
          </a:xfrm>
          <a:prstGeom prst="curvedConnector4">
            <a:avLst>
              <a:gd name="adj1" fmla="val -27839"/>
              <a:gd name="adj2" fmla="val 681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2707870" y="3978632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3079936" y="2202994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150" y="4843209"/>
            <a:ext cx="304096" cy="34464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506" y="5144146"/>
            <a:ext cx="301623" cy="341840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498057" y="4746001"/>
            <a:ext cx="372067" cy="5088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en arc 60"/>
          <p:cNvCxnSpPr>
            <a:stCxn id="29" idx="6"/>
            <a:endCxn id="60" idx="2"/>
          </p:cNvCxnSpPr>
          <p:nvPr/>
        </p:nvCxnSpPr>
        <p:spPr>
          <a:xfrm>
            <a:off x="7986900" y="4551767"/>
            <a:ext cx="2511157" cy="4486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921716" y="4060307"/>
            <a:ext cx="174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Activités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en communauté</a:t>
            </a: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087" y="5307917"/>
            <a:ext cx="301623" cy="341840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703" y="5266479"/>
            <a:ext cx="301623" cy="34184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124" y="5000431"/>
            <a:ext cx="301623" cy="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  <p:bldP spid="28" grpId="0"/>
      <p:bldP spid="29" grpId="0" animBg="1"/>
      <p:bldP spid="30" grpId="0" animBg="1"/>
      <p:bldP spid="34" grpId="0" animBg="1"/>
      <p:bldP spid="38" grpId="0" animBg="1"/>
      <p:bldP spid="43" grpId="0" animBg="1"/>
      <p:bldP spid="50" grpId="0" animBg="1"/>
      <p:bldP spid="60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56"/>
          <p:cNvGrpSpPr/>
          <p:nvPr/>
        </p:nvGrpSpPr>
        <p:grpSpPr>
          <a:xfrm>
            <a:off x="923935" y="3286867"/>
            <a:ext cx="579110" cy="1377472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8782332" y="3369325"/>
            <a:ext cx="581615" cy="1383431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1570337" y="2924351"/>
            <a:ext cx="1491513" cy="52739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 flipV="1">
            <a:off x="1593061" y="3544945"/>
            <a:ext cx="1157564" cy="86131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154526" y="4580621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 rot="8100000">
            <a:off x="2725984" y="4904828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8100000">
            <a:off x="2886526" y="5191837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2797609" y="1143221"/>
            <a:ext cx="5228653" cy="2761029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Air in the room</a:t>
            </a:r>
            <a:endParaRPr lang="fr-F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Larme 41"/>
          <p:cNvSpPr/>
          <p:nvPr/>
        </p:nvSpPr>
        <p:spPr>
          <a:xfrm rot="18899769">
            <a:off x="2752633" y="4406616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Larme 42"/>
          <p:cNvSpPr/>
          <p:nvPr/>
        </p:nvSpPr>
        <p:spPr>
          <a:xfrm rot="18899769">
            <a:off x="3966280" y="231991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arme 43"/>
          <p:cNvSpPr/>
          <p:nvPr/>
        </p:nvSpPr>
        <p:spPr>
          <a:xfrm rot="18899769">
            <a:off x="3556121" y="322594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Larme 44"/>
          <p:cNvSpPr/>
          <p:nvPr/>
        </p:nvSpPr>
        <p:spPr>
          <a:xfrm rot="18899769">
            <a:off x="3228871" y="192671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Larme 45"/>
          <p:cNvSpPr/>
          <p:nvPr/>
        </p:nvSpPr>
        <p:spPr>
          <a:xfrm rot="18899769">
            <a:off x="4116811" y="178154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Larme 46"/>
          <p:cNvSpPr/>
          <p:nvPr/>
        </p:nvSpPr>
        <p:spPr>
          <a:xfrm rot="18899769">
            <a:off x="4371743" y="3537008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Larme 47"/>
          <p:cNvSpPr/>
          <p:nvPr/>
        </p:nvSpPr>
        <p:spPr>
          <a:xfrm rot="18899769">
            <a:off x="4522274" y="259987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Larme 48"/>
          <p:cNvSpPr/>
          <p:nvPr/>
        </p:nvSpPr>
        <p:spPr>
          <a:xfrm rot="18899769">
            <a:off x="3327132" y="259987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Larme 49"/>
          <p:cNvSpPr/>
          <p:nvPr/>
        </p:nvSpPr>
        <p:spPr>
          <a:xfrm rot="18899769">
            <a:off x="2472023" y="4652908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rot="8100000">
            <a:off x="2814107" y="4465675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 rot="8100000">
            <a:off x="3987914" y="233727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 rot="8100000">
            <a:off x="4393379" y="356213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 rot="8100000">
            <a:off x="3582932" y="3253957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Larme 54"/>
          <p:cNvSpPr/>
          <p:nvPr/>
        </p:nvSpPr>
        <p:spPr>
          <a:xfrm rot="18899769">
            <a:off x="6381015" y="315068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Larme 55"/>
          <p:cNvSpPr/>
          <p:nvPr/>
        </p:nvSpPr>
        <p:spPr>
          <a:xfrm rot="18899769">
            <a:off x="6456281" y="206143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arme 56"/>
          <p:cNvSpPr/>
          <p:nvPr/>
        </p:nvSpPr>
        <p:spPr>
          <a:xfrm rot="18899769">
            <a:off x="5120227" y="19274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Larme 57"/>
          <p:cNvSpPr/>
          <p:nvPr/>
        </p:nvSpPr>
        <p:spPr>
          <a:xfrm rot="18899769">
            <a:off x="7326501" y="1997087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Larme 58"/>
          <p:cNvSpPr/>
          <p:nvPr/>
        </p:nvSpPr>
        <p:spPr>
          <a:xfrm rot="18899769">
            <a:off x="7516524" y="259063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arme 59"/>
          <p:cNvSpPr/>
          <p:nvPr/>
        </p:nvSpPr>
        <p:spPr>
          <a:xfrm rot="18899769">
            <a:off x="7105829" y="353576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Larme 60"/>
          <p:cNvSpPr/>
          <p:nvPr/>
        </p:nvSpPr>
        <p:spPr>
          <a:xfrm rot="18899769">
            <a:off x="5613327" y="264290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8100000">
            <a:off x="6402649" y="316804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 rot="8100000">
            <a:off x="7537037" y="261556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 rot="8100000">
            <a:off x="6483092" y="2089440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orme libre 64"/>
          <p:cNvSpPr/>
          <p:nvPr/>
        </p:nvSpPr>
        <p:spPr>
          <a:xfrm rot="5400000">
            <a:off x="8020775" y="2709092"/>
            <a:ext cx="312128" cy="135928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Larme 65"/>
          <p:cNvSpPr/>
          <p:nvPr/>
        </p:nvSpPr>
        <p:spPr>
          <a:xfrm rot="18899769">
            <a:off x="5765727" y="361939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963523" y="3809242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337780" y="4627582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/>
          <p:cNvSpPr/>
          <p:nvPr/>
        </p:nvSpPr>
        <p:spPr>
          <a:xfrm rot="8100000">
            <a:off x="5590471" y="49214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/>
          <p:cNvSpPr/>
          <p:nvPr/>
        </p:nvSpPr>
        <p:spPr>
          <a:xfrm rot="8100000">
            <a:off x="5742871" y="507386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orme libre 72"/>
          <p:cNvSpPr/>
          <p:nvPr/>
        </p:nvSpPr>
        <p:spPr>
          <a:xfrm rot="8100000">
            <a:off x="6233429" y="4887271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951138" y="4056929"/>
            <a:ext cx="159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edimentation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462046" y="1537353"/>
            <a:ext cx="2594372" cy="9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rganigramme : Joindre 75"/>
          <p:cNvSpPr/>
          <p:nvPr/>
        </p:nvSpPr>
        <p:spPr>
          <a:xfrm>
            <a:off x="8566162" y="1569102"/>
            <a:ext cx="290320" cy="91993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78402" y="2463989"/>
            <a:ext cx="965200" cy="148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 rot="16200000">
            <a:off x="10700497" y="1960136"/>
            <a:ext cx="725169" cy="122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Processus 78"/>
          <p:cNvSpPr/>
          <p:nvPr/>
        </p:nvSpPr>
        <p:spPr>
          <a:xfrm>
            <a:off x="9662715" y="1548355"/>
            <a:ext cx="214848" cy="97243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/>
          <p:cNvCxnSpPr/>
          <p:nvPr/>
        </p:nvCxnSpPr>
        <p:spPr>
          <a:xfrm>
            <a:off x="9654430" y="1568990"/>
            <a:ext cx="223132" cy="16081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9662715" y="17298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9664712" y="18504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9662715" y="20429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9663239" y="2163553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61242" y="2356003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rganigramme : Processus 85"/>
          <p:cNvSpPr/>
          <p:nvPr/>
        </p:nvSpPr>
        <p:spPr>
          <a:xfrm>
            <a:off x="9275183" y="1545261"/>
            <a:ext cx="270759" cy="9724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Extraire 86"/>
          <p:cNvSpPr/>
          <p:nvPr/>
        </p:nvSpPr>
        <p:spPr>
          <a:xfrm>
            <a:off x="9275183" y="1566009"/>
            <a:ext cx="262474" cy="940682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11241585" y="1855625"/>
            <a:ext cx="758689" cy="50232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rgbClr val="C00000"/>
                </a:solidFill>
              </a:rPr>
              <a:t> Air flow rate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7793344" y="1946678"/>
            <a:ext cx="494018" cy="1116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970288" y="1184052"/>
            <a:ext cx="35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Air conditionner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757593" y="2669770"/>
            <a:ext cx="2832100" cy="438376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10297729" y="2873687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C00000"/>
                </a:solidFill>
              </a:rPr>
              <a:t>% </a:t>
            </a:r>
            <a:r>
              <a:rPr lang="fr-FR" sz="1200" dirty="0" smtClean="0">
                <a:solidFill>
                  <a:srgbClr val="C00000"/>
                </a:solidFill>
              </a:rPr>
              <a:t>air </a:t>
            </a:r>
            <a:r>
              <a:rPr lang="fr-FR" sz="1200" dirty="0" err="1" smtClean="0">
                <a:solidFill>
                  <a:srgbClr val="C00000"/>
                </a:solidFill>
              </a:rPr>
              <a:t>renewal</a:t>
            </a:r>
            <a:r>
              <a:rPr lang="fr-FR" sz="1200" dirty="0" smtClean="0">
                <a:solidFill>
                  <a:srgbClr val="C00000"/>
                </a:solidFill>
              </a:rPr>
              <a:t> </a:t>
            </a:r>
            <a:endParaRPr lang="fr-FR" sz="1200" dirty="0">
              <a:solidFill>
                <a:srgbClr val="C00000"/>
              </a:solidFill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H="1" flipV="1">
            <a:off x="10878618" y="2021447"/>
            <a:ext cx="362968" cy="68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Éclair 94"/>
          <p:cNvSpPr/>
          <p:nvPr/>
        </p:nvSpPr>
        <p:spPr>
          <a:xfrm>
            <a:off x="2129325" y="3033854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Éclair 95"/>
          <p:cNvSpPr/>
          <p:nvPr/>
        </p:nvSpPr>
        <p:spPr>
          <a:xfrm>
            <a:off x="8242920" y="3231165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7972099" y="3679140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mask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367922" y="2965698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err="1" smtClean="0">
                <a:solidFill>
                  <a:srgbClr val="C00000"/>
                </a:solidFill>
              </a:rPr>
              <a:t>mask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512964" y="27860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Larme 102"/>
          <p:cNvSpPr/>
          <p:nvPr/>
        </p:nvSpPr>
        <p:spPr>
          <a:xfrm rot="18899769">
            <a:off x="3665364" y="29384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Larme 103"/>
          <p:cNvSpPr/>
          <p:nvPr/>
        </p:nvSpPr>
        <p:spPr>
          <a:xfrm rot="18899769">
            <a:off x="4109713" y="27089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Larme 104"/>
          <p:cNvSpPr/>
          <p:nvPr/>
        </p:nvSpPr>
        <p:spPr>
          <a:xfrm rot="18899769">
            <a:off x="4262113" y="28613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Larme 105"/>
          <p:cNvSpPr/>
          <p:nvPr/>
        </p:nvSpPr>
        <p:spPr>
          <a:xfrm rot="18899769">
            <a:off x="3820826" y="25321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Larme 106"/>
          <p:cNvSpPr/>
          <p:nvPr/>
        </p:nvSpPr>
        <p:spPr>
          <a:xfrm rot="18899769">
            <a:off x="4265175" y="23026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Larme 107"/>
          <p:cNvSpPr/>
          <p:nvPr/>
        </p:nvSpPr>
        <p:spPr>
          <a:xfrm rot="18899769">
            <a:off x="4417575" y="245506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arme 108"/>
          <p:cNvSpPr/>
          <p:nvPr/>
        </p:nvSpPr>
        <p:spPr>
          <a:xfrm rot="18899769">
            <a:off x="3896706" y="28267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Larme 109"/>
          <p:cNvSpPr/>
          <p:nvPr/>
        </p:nvSpPr>
        <p:spPr>
          <a:xfrm rot="18899769">
            <a:off x="4323109" y="26909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arme 110"/>
          <p:cNvSpPr/>
          <p:nvPr/>
        </p:nvSpPr>
        <p:spPr>
          <a:xfrm rot="18899769">
            <a:off x="4475509" y="284333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Larme 111"/>
          <p:cNvSpPr/>
          <p:nvPr/>
        </p:nvSpPr>
        <p:spPr>
          <a:xfrm rot="18899769">
            <a:off x="4919858" y="26138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Larme 112"/>
          <p:cNvSpPr/>
          <p:nvPr/>
        </p:nvSpPr>
        <p:spPr>
          <a:xfrm rot="18899769">
            <a:off x="5072258" y="276620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Larme 113"/>
          <p:cNvSpPr/>
          <p:nvPr/>
        </p:nvSpPr>
        <p:spPr>
          <a:xfrm rot="18899769">
            <a:off x="4630971" y="243708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Larme 114"/>
          <p:cNvSpPr/>
          <p:nvPr/>
        </p:nvSpPr>
        <p:spPr>
          <a:xfrm rot="18899769">
            <a:off x="4706851" y="27315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Larme 115"/>
          <p:cNvSpPr/>
          <p:nvPr/>
        </p:nvSpPr>
        <p:spPr>
          <a:xfrm rot="18899769">
            <a:off x="3786408" y="31954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Larme 116"/>
          <p:cNvSpPr/>
          <p:nvPr/>
        </p:nvSpPr>
        <p:spPr>
          <a:xfrm rot="18899769">
            <a:off x="3938808" y="33478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Larme 117"/>
          <p:cNvSpPr/>
          <p:nvPr/>
        </p:nvSpPr>
        <p:spPr>
          <a:xfrm rot="18899769">
            <a:off x="4383157" y="31183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Larme 118"/>
          <p:cNvSpPr/>
          <p:nvPr/>
        </p:nvSpPr>
        <p:spPr>
          <a:xfrm rot="18899769">
            <a:off x="4535557" y="327072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Larme 119"/>
          <p:cNvSpPr/>
          <p:nvPr/>
        </p:nvSpPr>
        <p:spPr>
          <a:xfrm rot="18899769">
            <a:off x="4094270" y="29416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Larme 120"/>
          <p:cNvSpPr/>
          <p:nvPr/>
        </p:nvSpPr>
        <p:spPr>
          <a:xfrm rot="18899769">
            <a:off x="4170150" y="32361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Larme 121"/>
          <p:cNvSpPr/>
          <p:nvPr/>
        </p:nvSpPr>
        <p:spPr>
          <a:xfrm rot="18899769">
            <a:off x="4726154" y="29408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Larme 122"/>
          <p:cNvSpPr/>
          <p:nvPr/>
        </p:nvSpPr>
        <p:spPr>
          <a:xfrm rot="18899769">
            <a:off x="4878554" y="30932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Larme 123"/>
          <p:cNvSpPr/>
          <p:nvPr/>
        </p:nvSpPr>
        <p:spPr>
          <a:xfrm rot="18899769">
            <a:off x="5091950" y="307524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Larme 124"/>
          <p:cNvSpPr/>
          <p:nvPr/>
        </p:nvSpPr>
        <p:spPr>
          <a:xfrm rot="18899769">
            <a:off x="5323292" y="29634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Larme 125"/>
          <p:cNvSpPr/>
          <p:nvPr/>
        </p:nvSpPr>
        <p:spPr>
          <a:xfrm rot="18899769">
            <a:off x="4999598" y="33502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Larme 126"/>
          <p:cNvSpPr/>
          <p:nvPr/>
        </p:nvSpPr>
        <p:spPr>
          <a:xfrm rot="18899769">
            <a:off x="5151998" y="35026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Larme 127"/>
          <p:cNvSpPr/>
          <p:nvPr/>
        </p:nvSpPr>
        <p:spPr>
          <a:xfrm rot="18899769">
            <a:off x="4710711" y="317350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Larme 128"/>
          <p:cNvSpPr/>
          <p:nvPr/>
        </p:nvSpPr>
        <p:spPr>
          <a:xfrm rot="18899769">
            <a:off x="4786591" y="34680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Larme 129"/>
          <p:cNvSpPr/>
          <p:nvPr/>
        </p:nvSpPr>
        <p:spPr>
          <a:xfrm rot="18899769">
            <a:off x="5895971" y="292881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Larme 130"/>
          <p:cNvSpPr/>
          <p:nvPr/>
        </p:nvSpPr>
        <p:spPr>
          <a:xfrm rot="18899769">
            <a:off x="5530564" y="289420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Larme 131"/>
          <p:cNvSpPr/>
          <p:nvPr/>
        </p:nvSpPr>
        <p:spPr>
          <a:xfrm rot="18899769">
            <a:off x="6109367" y="291083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Larme 132"/>
          <p:cNvSpPr/>
          <p:nvPr/>
        </p:nvSpPr>
        <p:spPr>
          <a:xfrm rot="18899769">
            <a:off x="6706116" y="283370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Larme 133"/>
          <p:cNvSpPr/>
          <p:nvPr/>
        </p:nvSpPr>
        <p:spPr>
          <a:xfrm rot="18899769">
            <a:off x="5420266" y="3262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Larme 134"/>
          <p:cNvSpPr/>
          <p:nvPr/>
        </p:nvSpPr>
        <p:spPr>
          <a:xfrm rot="18899769">
            <a:off x="5572666" y="34153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Larme 135"/>
          <p:cNvSpPr/>
          <p:nvPr/>
        </p:nvSpPr>
        <p:spPr>
          <a:xfrm rot="18899769">
            <a:off x="6017015" y="3185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Larme 136"/>
          <p:cNvSpPr/>
          <p:nvPr/>
        </p:nvSpPr>
        <p:spPr>
          <a:xfrm rot="18899769">
            <a:off x="6169415" y="33382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Larme 137"/>
          <p:cNvSpPr/>
          <p:nvPr/>
        </p:nvSpPr>
        <p:spPr>
          <a:xfrm rot="18899769">
            <a:off x="5728128" y="300909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Larme 138"/>
          <p:cNvSpPr/>
          <p:nvPr/>
        </p:nvSpPr>
        <p:spPr>
          <a:xfrm rot="18899769">
            <a:off x="5804008" y="33036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Larme 139"/>
          <p:cNvSpPr/>
          <p:nvPr/>
        </p:nvSpPr>
        <p:spPr>
          <a:xfrm rot="18899769">
            <a:off x="6360012" y="30083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Larme 140"/>
          <p:cNvSpPr/>
          <p:nvPr/>
        </p:nvSpPr>
        <p:spPr>
          <a:xfrm rot="18899769">
            <a:off x="6512412" y="31607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Larme 141"/>
          <p:cNvSpPr/>
          <p:nvPr/>
        </p:nvSpPr>
        <p:spPr>
          <a:xfrm rot="18899769">
            <a:off x="6725808" y="314273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Larme 142"/>
          <p:cNvSpPr/>
          <p:nvPr/>
        </p:nvSpPr>
        <p:spPr>
          <a:xfrm rot="18899769">
            <a:off x="6957150" y="30309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Larme 143"/>
          <p:cNvSpPr/>
          <p:nvPr/>
        </p:nvSpPr>
        <p:spPr>
          <a:xfrm rot="18899769">
            <a:off x="6633456" y="34177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Larme 144"/>
          <p:cNvSpPr/>
          <p:nvPr/>
        </p:nvSpPr>
        <p:spPr>
          <a:xfrm rot="18899769">
            <a:off x="6344569" y="32409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Larme 145"/>
          <p:cNvSpPr/>
          <p:nvPr/>
        </p:nvSpPr>
        <p:spPr>
          <a:xfrm rot="18899769">
            <a:off x="6220456" y="22623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arme 146"/>
          <p:cNvSpPr/>
          <p:nvPr/>
        </p:nvSpPr>
        <p:spPr>
          <a:xfrm rot="18899769">
            <a:off x="5855049" y="22277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Larme 147"/>
          <p:cNvSpPr/>
          <p:nvPr/>
        </p:nvSpPr>
        <p:spPr>
          <a:xfrm rot="18899769">
            <a:off x="6433852" y="224434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Larme 148"/>
          <p:cNvSpPr/>
          <p:nvPr/>
        </p:nvSpPr>
        <p:spPr>
          <a:xfrm rot="18899769">
            <a:off x="7030601" y="2167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Larme 149"/>
          <p:cNvSpPr/>
          <p:nvPr/>
        </p:nvSpPr>
        <p:spPr>
          <a:xfrm rot="18899769">
            <a:off x="5744751" y="25964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Larme 150"/>
          <p:cNvSpPr/>
          <p:nvPr/>
        </p:nvSpPr>
        <p:spPr>
          <a:xfrm rot="18899769">
            <a:off x="5897151" y="274886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Larme 151"/>
          <p:cNvSpPr/>
          <p:nvPr/>
        </p:nvSpPr>
        <p:spPr>
          <a:xfrm rot="18899769">
            <a:off x="6341500" y="25193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Larme 152"/>
          <p:cNvSpPr/>
          <p:nvPr/>
        </p:nvSpPr>
        <p:spPr>
          <a:xfrm rot="18899769">
            <a:off x="6493900" y="26717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Larme 153"/>
          <p:cNvSpPr/>
          <p:nvPr/>
        </p:nvSpPr>
        <p:spPr>
          <a:xfrm rot="18899769">
            <a:off x="6052613" y="23426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Larme 154"/>
          <p:cNvSpPr/>
          <p:nvPr/>
        </p:nvSpPr>
        <p:spPr>
          <a:xfrm rot="18899769">
            <a:off x="6128493" y="26371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Larme 155"/>
          <p:cNvSpPr/>
          <p:nvPr/>
        </p:nvSpPr>
        <p:spPr>
          <a:xfrm rot="18899769">
            <a:off x="6684497" y="23418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Larme 156"/>
          <p:cNvSpPr/>
          <p:nvPr/>
        </p:nvSpPr>
        <p:spPr>
          <a:xfrm rot="18899769">
            <a:off x="6836897" y="24942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Larme 157"/>
          <p:cNvSpPr/>
          <p:nvPr/>
        </p:nvSpPr>
        <p:spPr>
          <a:xfrm rot="18899769">
            <a:off x="7050293" y="247624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Larme 158"/>
          <p:cNvSpPr/>
          <p:nvPr/>
        </p:nvSpPr>
        <p:spPr>
          <a:xfrm rot="18899769">
            <a:off x="7281635" y="23645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Larme 159"/>
          <p:cNvSpPr/>
          <p:nvPr/>
        </p:nvSpPr>
        <p:spPr>
          <a:xfrm rot="18899769">
            <a:off x="6957941" y="275123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Larme 160"/>
          <p:cNvSpPr/>
          <p:nvPr/>
        </p:nvSpPr>
        <p:spPr>
          <a:xfrm rot="18899769">
            <a:off x="6669054" y="25745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Larme 161"/>
          <p:cNvSpPr/>
          <p:nvPr/>
        </p:nvSpPr>
        <p:spPr>
          <a:xfrm rot="18899769">
            <a:off x="5133096" y="21120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Larme 162"/>
          <p:cNvSpPr/>
          <p:nvPr/>
        </p:nvSpPr>
        <p:spPr>
          <a:xfrm rot="18899769">
            <a:off x="4767689" y="20773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Larme 163"/>
          <p:cNvSpPr/>
          <p:nvPr/>
        </p:nvSpPr>
        <p:spPr>
          <a:xfrm rot="18899769">
            <a:off x="5346492" y="209402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Larme 164"/>
          <p:cNvSpPr/>
          <p:nvPr/>
        </p:nvSpPr>
        <p:spPr>
          <a:xfrm rot="18899769">
            <a:off x="5943241" y="20168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Larme 165"/>
          <p:cNvSpPr/>
          <p:nvPr/>
        </p:nvSpPr>
        <p:spPr>
          <a:xfrm rot="18899769">
            <a:off x="4657391" y="24461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Larme 166"/>
          <p:cNvSpPr/>
          <p:nvPr/>
        </p:nvSpPr>
        <p:spPr>
          <a:xfrm rot="18899769">
            <a:off x="4809791" y="259854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Larme 167"/>
          <p:cNvSpPr/>
          <p:nvPr/>
        </p:nvSpPr>
        <p:spPr>
          <a:xfrm rot="18899769">
            <a:off x="5254140" y="23690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Larme 168"/>
          <p:cNvSpPr/>
          <p:nvPr/>
        </p:nvSpPr>
        <p:spPr>
          <a:xfrm rot="18899769">
            <a:off x="5406540" y="25214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Larme 169"/>
          <p:cNvSpPr/>
          <p:nvPr/>
        </p:nvSpPr>
        <p:spPr>
          <a:xfrm rot="18899769">
            <a:off x="4965253" y="21922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Larme 170"/>
          <p:cNvSpPr/>
          <p:nvPr/>
        </p:nvSpPr>
        <p:spPr>
          <a:xfrm rot="18899769">
            <a:off x="5041133" y="248679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Larme 171"/>
          <p:cNvSpPr/>
          <p:nvPr/>
        </p:nvSpPr>
        <p:spPr>
          <a:xfrm rot="18899769">
            <a:off x="5597137" y="21915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Larme 172"/>
          <p:cNvSpPr/>
          <p:nvPr/>
        </p:nvSpPr>
        <p:spPr>
          <a:xfrm rot="18899769">
            <a:off x="5749537" y="23439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Larme 173"/>
          <p:cNvSpPr/>
          <p:nvPr/>
        </p:nvSpPr>
        <p:spPr>
          <a:xfrm rot="18899769">
            <a:off x="5962933" y="23259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Larme 174"/>
          <p:cNvSpPr/>
          <p:nvPr/>
        </p:nvSpPr>
        <p:spPr>
          <a:xfrm rot="18899769">
            <a:off x="6194275" y="22141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Larme 175"/>
          <p:cNvSpPr/>
          <p:nvPr/>
        </p:nvSpPr>
        <p:spPr>
          <a:xfrm rot="18899769">
            <a:off x="5870581" y="260091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Larme 176"/>
          <p:cNvSpPr/>
          <p:nvPr/>
        </p:nvSpPr>
        <p:spPr>
          <a:xfrm rot="18899769">
            <a:off x="5581694" y="24241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Larme 177"/>
          <p:cNvSpPr/>
          <p:nvPr/>
        </p:nvSpPr>
        <p:spPr>
          <a:xfrm rot="18899769">
            <a:off x="3767846" y="176593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Larme 178"/>
          <p:cNvSpPr/>
          <p:nvPr/>
        </p:nvSpPr>
        <p:spPr>
          <a:xfrm rot="18899769">
            <a:off x="3402439" y="173131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Larme 179"/>
          <p:cNvSpPr/>
          <p:nvPr/>
        </p:nvSpPr>
        <p:spPr>
          <a:xfrm rot="18899769">
            <a:off x="3981242" y="17479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Larme 180"/>
          <p:cNvSpPr/>
          <p:nvPr/>
        </p:nvSpPr>
        <p:spPr>
          <a:xfrm rot="18899769">
            <a:off x="4577991" y="167081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Larme 181"/>
          <p:cNvSpPr/>
          <p:nvPr/>
        </p:nvSpPr>
        <p:spPr>
          <a:xfrm rot="18899769">
            <a:off x="3292141" y="21000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Larme 182"/>
          <p:cNvSpPr/>
          <p:nvPr/>
        </p:nvSpPr>
        <p:spPr>
          <a:xfrm rot="18899769">
            <a:off x="3444541" y="22524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Larme 183"/>
          <p:cNvSpPr/>
          <p:nvPr/>
        </p:nvSpPr>
        <p:spPr>
          <a:xfrm rot="18899769">
            <a:off x="3888890" y="20229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Larme 184"/>
          <p:cNvSpPr/>
          <p:nvPr/>
        </p:nvSpPr>
        <p:spPr>
          <a:xfrm rot="18899769">
            <a:off x="4041290" y="217533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Larme 185"/>
          <p:cNvSpPr/>
          <p:nvPr/>
        </p:nvSpPr>
        <p:spPr>
          <a:xfrm rot="18899769">
            <a:off x="3600003" y="184621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Larme 186"/>
          <p:cNvSpPr/>
          <p:nvPr/>
        </p:nvSpPr>
        <p:spPr>
          <a:xfrm rot="18899769">
            <a:off x="3675883" y="21407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Larme 187"/>
          <p:cNvSpPr/>
          <p:nvPr/>
        </p:nvSpPr>
        <p:spPr>
          <a:xfrm rot="18899769">
            <a:off x="4231887" y="18454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Larme 188"/>
          <p:cNvSpPr/>
          <p:nvPr/>
        </p:nvSpPr>
        <p:spPr>
          <a:xfrm rot="18899769">
            <a:off x="4384287" y="199783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Larme 189"/>
          <p:cNvSpPr/>
          <p:nvPr/>
        </p:nvSpPr>
        <p:spPr>
          <a:xfrm rot="18899769">
            <a:off x="4597683" y="197985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Larme 190"/>
          <p:cNvSpPr/>
          <p:nvPr/>
        </p:nvSpPr>
        <p:spPr>
          <a:xfrm rot="18899769">
            <a:off x="4829025" y="18681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Larme 191"/>
          <p:cNvSpPr/>
          <p:nvPr/>
        </p:nvSpPr>
        <p:spPr>
          <a:xfrm rot="18899769">
            <a:off x="4505331" y="225483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Larme 192"/>
          <p:cNvSpPr/>
          <p:nvPr/>
        </p:nvSpPr>
        <p:spPr>
          <a:xfrm rot="18899769">
            <a:off x="4216444" y="20781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rot="8100000">
            <a:off x="3793217" y="3201591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orme libre 194"/>
          <p:cNvSpPr/>
          <p:nvPr/>
        </p:nvSpPr>
        <p:spPr>
          <a:xfrm rot="8100000">
            <a:off x="4115036" y="2708588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Forme libre 195"/>
          <p:cNvSpPr/>
          <p:nvPr/>
        </p:nvSpPr>
        <p:spPr>
          <a:xfrm rot="8100000">
            <a:off x="4421695" y="24614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Forme libre 196"/>
          <p:cNvSpPr/>
          <p:nvPr/>
        </p:nvSpPr>
        <p:spPr>
          <a:xfrm rot="8100000">
            <a:off x="4969373" y="2192972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Forme libre 197"/>
          <p:cNvSpPr/>
          <p:nvPr/>
        </p:nvSpPr>
        <p:spPr>
          <a:xfrm rot="8100000">
            <a:off x="6692862" y="23497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Forme libre 198"/>
          <p:cNvSpPr/>
          <p:nvPr/>
        </p:nvSpPr>
        <p:spPr>
          <a:xfrm rot="8100000">
            <a:off x="6845262" y="2502125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Forme libre 199"/>
          <p:cNvSpPr/>
          <p:nvPr/>
        </p:nvSpPr>
        <p:spPr>
          <a:xfrm rot="8100000">
            <a:off x="6134465" y="2646189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Forme libre 200"/>
          <p:cNvSpPr/>
          <p:nvPr/>
        </p:nvSpPr>
        <p:spPr>
          <a:xfrm rot="8100000">
            <a:off x="2571216" y="475618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Forme libre 201"/>
          <p:cNvSpPr/>
          <p:nvPr/>
        </p:nvSpPr>
        <p:spPr>
          <a:xfrm rot="8100000">
            <a:off x="2528352" y="464426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/>
          <p:cNvSpPr txBox="1"/>
          <p:nvPr/>
        </p:nvSpPr>
        <p:spPr>
          <a:xfrm>
            <a:off x="3490325" y="3589526"/>
            <a:ext cx="220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d</a:t>
            </a:r>
            <a:r>
              <a:rPr lang="en-US" sz="1400" i="1" dirty="0" smtClean="0"/>
              <a:t>ifferent droplet size classes</a:t>
            </a:r>
          </a:p>
        </p:txBody>
      </p:sp>
      <p:cxnSp>
        <p:nvCxnSpPr>
          <p:cNvPr id="204" name="Connecteur droit avec flèche 203"/>
          <p:cNvCxnSpPr>
            <a:stCxn id="203" idx="0"/>
            <a:endCxn id="48" idx="3"/>
          </p:cNvCxnSpPr>
          <p:nvPr/>
        </p:nvCxnSpPr>
        <p:spPr>
          <a:xfrm flipH="1" flipV="1">
            <a:off x="4575498" y="2708064"/>
            <a:ext cx="18536" cy="881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03" idx="0"/>
            <a:endCxn id="125" idx="5"/>
          </p:cNvCxnSpPr>
          <p:nvPr/>
        </p:nvCxnSpPr>
        <p:spPr>
          <a:xfrm flipV="1">
            <a:off x="4594034" y="2983112"/>
            <a:ext cx="727682" cy="60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/>
          <p:cNvSpPr txBox="1"/>
          <p:nvPr/>
        </p:nvSpPr>
        <p:spPr>
          <a:xfrm>
            <a:off x="199369" y="1813664"/>
            <a:ext cx="227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aerosolized </a:t>
            </a:r>
            <a:r>
              <a:rPr lang="en-US" dirty="0"/>
              <a:t>droplets</a:t>
            </a:r>
          </a:p>
          <a:p>
            <a:pPr algn="ctr"/>
            <a:r>
              <a:rPr lang="en-US" dirty="0" smtClean="0"/>
              <a:t>(with/without infectious virions)</a:t>
            </a:r>
            <a:endParaRPr lang="en-US" dirty="0"/>
          </a:p>
        </p:txBody>
      </p:sp>
      <p:cxnSp>
        <p:nvCxnSpPr>
          <p:cNvPr id="207" name="Connecteur droit avec flèche 206"/>
          <p:cNvCxnSpPr>
            <a:stCxn id="206" idx="3"/>
            <a:endCxn id="46" idx="0"/>
          </p:cNvCxnSpPr>
          <p:nvPr/>
        </p:nvCxnSpPr>
        <p:spPr>
          <a:xfrm flipV="1">
            <a:off x="2476964" y="1800112"/>
            <a:ext cx="1727716" cy="475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206" idx="3"/>
            <a:endCxn id="43" idx="7"/>
          </p:cNvCxnSpPr>
          <p:nvPr/>
        </p:nvCxnSpPr>
        <p:spPr>
          <a:xfrm>
            <a:off x="2476964" y="2275329"/>
            <a:ext cx="1538314" cy="24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èche à angle droit 224"/>
          <p:cNvSpPr/>
          <p:nvPr/>
        </p:nvSpPr>
        <p:spPr>
          <a:xfrm rot="5400000">
            <a:off x="7142720" y="4211888"/>
            <a:ext cx="1697390" cy="772866"/>
          </a:xfrm>
          <a:prstGeom prst="bentUpArrow">
            <a:avLst>
              <a:gd name="adj1" fmla="val 7224"/>
              <a:gd name="adj2" fmla="val 19286"/>
              <a:gd name="adj3" fmla="val 167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Organigramme : Alternative 225"/>
          <p:cNvSpPr/>
          <p:nvPr/>
        </p:nvSpPr>
        <p:spPr>
          <a:xfrm>
            <a:off x="8365852" y="4795660"/>
            <a:ext cx="2635918" cy="942491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Total number of droplets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inhaled by each worker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(end of the day</a:t>
            </a:r>
            <a:r>
              <a:rPr lang="fr-FR" b="1" dirty="0" smtClean="0">
                <a:solidFill>
                  <a:schemeClr val="bg1"/>
                </a:solidFill>
              </a:rPr>
              <a:t>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-3527" y="4773526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Infectious workers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9286970" y="4224532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Susceptible worker(s)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56632" y="5057226"/>
            <a:ext cx="182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Individual variability:</a:t>
            </a:r>
          </a:p>
          <a:p>
            <a:r>
              <a:rPr lang="en-US" sz="1200" i="1" dirty="0" smtClean="0"/>
              <a:t>mask wearing, respiratory activities, symptoms development, …</a:t>
            </a:r>
            <a:endParaRPr lang="en-US" sz="1200" i="1" dirty="0"/>
          </a:p>
        </p:txBody>
      </p:sp>
      <p:sp>
        <p:nvSpPr>
          <p:cNvPr id="222" name="Larme 221"/>
          <p:cNvSpPr/>
          <p:nvPr/>
        </p:nvSpPr>
        <p:spPr>
          <a:xfrm rot="18899769">
            <a:off x="6036260" y="492699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Larme 222"/>
          <p:cNvSpPr/>
          <p:nvPr/>
        </p:nvSpPr>
        <p:spPr>
          <a:xfrm rot="18899769">
            <a:off x="6054163" y="452237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Larme 223"/>
          <p:cNvSpPr/>
          <p:nvPr/>
        </p:nvSpPr>
        <p:spPr>
          <a:xfrm rot="18899769">
            <a:off x="5865304" y="478943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Forme libre 226"/>
          <p:cNvSpPr/>
          <p:nvPr/>
        </p:nvSpPr>
        <p:spPr>
          <a:xfrm rot="8100000">
            <a:off x="5886938" y="480679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ZoneTexte 256"/>
          <p:cNvSpPr txBox="1"/>
          <p:nvPr/>
        </p:nvSpPr>
        <p:spPr>
          <a:xfrm>
            <a:off x="2621195" y="4248641"/>
            <a:ext cx="242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direct fall of</a:t>
            </a:r>
          </a:p>
          <a:p>
            <a:pPr algn="ctr"/>
            <a:r>
              <a:rPr lang="en-US" dirty="0" smtClean="0"/>
              <a:t>high-diameter droplets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378298" y="4494643"/>
            <a:ext cx="163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Worker contamination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3" name="Group 156"/>
          <p:cNvGrpSpPr/>
          <p:nvPr/>
        </p:nvGrpSpPr>
        <p:grpSpPr>
          <a:xfrm>
            <a:off x="1144132" y="2987725"/>
            <a:ext cx="579110" cy="1377472"/>
            <a:chOff x="2031668" y="2529866"/>
            <a:chExt cx="322859" cy="767955"/>
          </a:xfrm>
        </p:grpSpPr>
        <p:grpSp>
          <p:nvGrpSpPr>
            <p:cNvPr id="14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solidFill>
              <a:srgbClr val="FF0000"/>
            </a:solidFill>
          </p:grpSpPr>
          <p:sp>
            <p:nvSpPr>
              <p:cNvPr id="18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156"/>
          <p:cNvGrpSpPr/>
          <p:nvPr/>
        </p:nvGrpSpPr>
        <p:grpSpPr>
          <a:xfrm>
            <a:off x="9002529" y="3070183"/>
            <a:ext cx="581615" cy="1383431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6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9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1790534" y="2625209"/>
            <a:ext cx="1491513" cy="527391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e libre 36"/>
          <p:cNvSpPr/>
          <p:nvPr/>
        </p:nvSpPr>
        <p:spPr>
          <a:xfrm flipV="1">
            <a:off x="1813258" y="3245803"/>
            <a:ext cx="1157564" cy="861316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74723" y="4281479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orme libre 38"/>
          <p:cNvSpPr/>
          <p:nvPr/>
        </p:nvSpPr>
        <p:spPr>
          <a:xfrm rot="8100000">
            <a:off x="2946181" y="4605686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orme libre 39"/>
          <p:cNvSpPr/>
          <p:nvPr/>
        </p:nvSpPr>
        <p:spPr>
          <a:xfrm rot="8100000">
            <a:off x="3106723" y="4892695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017806" y="1031313"/>
            <a:ext cx="5228653" cy="2573795"/>
          </a:xfrm>
          <a:prstGeom prst="roundRect">
            <a:avLst/>
          </a:prstGeom>
          <a:noFill/>
          <a:ln w="317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in the room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arme 41"/>
          <p:cNvSpPr/>
          <p:nvPr/>
        </p:nvSpPr>
        <p:spPr>
          <a:xfrm rot="18899769">
            <a:off x="2972830" y="4107474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Larme 42"/>
          <p:cNvSpPr/>
          <p:nvPr/>
        </p:nvSpPr>
        <p:spPr>
          <a:xfrm rot="18899769">
            <a:off x="4186477" y="202077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arme 43"/>
          <p:cNvSpPr/>
          <p:nvPr/>
        </p:nvSpPr>
        <p:spPr>
          <a:xfrm rot="18899769">
            <a:off x="3776318" y="292680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Larme 44"/>
          <p:cNvSpPr/>
          <p:nvPr/>
        </p:nvSpPr>
        <p:spPr>
          <a:xfrm rot="18899769">
            <a:off x="3449068" y="1627572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Larme 45"/>
          <p:cNvSpPr/>
          <p:nvPr/>
        </p:nvSpPr>
        <p:spPr>
          <a:xfrm rot="18899769">
            <a:off x="4337008" y="1482402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Larme 46"/>
          <p:cNvSpPr/>
          <p:nvPr/>
        </p:nvSpPr>
        <p:spPr>
          <a:xfrm rot="18899769">
            <a:off x="4591940" y="3237866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Larme 47"/>
          <p:cNvSpPr/>
          <p:nvPr/>
        </p:nvSpPr>
        <p:spPr>
          <a:xfrm rot="18899769">
            <a:off x="4742471" y="230073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Larme 48"/>
          <p:cNvSpPr/>
          <p:nvPr/>
        </p:nvSpPr>
        <p:spPr>
          <a:xfrm rot="18899769">
            <a:off x="3547329" y="230073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Larme 49"/>
          <p:cNvSpPr/>
          <p:nvPr/>
        </p:nvSpPr>
        <p:spPr>
          <a:xfrm rot="18899769">
            <a:off x="2692220" y="4353766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rme libre 50"/>
          <p:cNvSpPr/>
          <p:nvPr/>
        </p:nvSpPr>
        <p:spPr>
          <a:xfrm rot="8100000">
            <a:off x="3034304" y="416653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orme libre 51"/>
          <p:cNvSpPr/>
          <p:nvPr/>
        </p:nvSpPr>
        <p:spPr>
          <a:xfrm rot="8100000">
            <a:off x="4208111" y="2038136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orme libre 52"/>
          <p:cNvSpPr/>
          <p:nvPr/>
        </p:nvSpPr>
        <p:spPr>
          <a:xfrm rot="8100000">
            <a:off x="4613576" y="326299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e libre 53"/>
          <p:cNvSpPr/>
          <p:nvPr/>
        </p:nvSpPr>
        <p:spPr>
          <a:xfrm rot="8100000">
            <a:off x="3803129" y="2954815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arme 54"/>
          <p:cNvSpPr/>
          <p:nvPr/>
        </p:nvSpPr>
        <p:spPr>
          <a:xfrm rot="18899769">
            <a:off x="6601212" y="285154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arme 55"/>
          <p:cNvSpPr/>
          <p:nvPr/>
        </p:nvSpPr>
        <p:spPr>
          <a:xfrm rot="18899769">
            <a:off x="6676478" y="1762289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arme 56"/>
          <p:cNvSpPr/>
          <p:nvPr/>
        </p:nvSpPr>
        <p:spPr>
          <a:xfrm rot="18899769">
            <a:off x="5340424" y="162832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Larme 57"/>
          <p:cNvSpPr/>
          <p:nvPr/>
        </p:nvSpPr>
        <p:spPr>
          <a:xfrm rot="18899769">
            <a:off x="7546698" y="1697945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arme 58"/>
          <p:cNvSpPr/>
          <p:nvPr/>
        </p:nvSpPr>
        <p:spPr>
          <a:xfrm rot="18899769">
            <a:off x="7736721" y="2291494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Larme 59"/>
          <p:cNvSpPr/>
          <p:nvPr/>
        </p:nvSpPr>
        <p:spPr>
          <a:xfrm rot="18899769">
            <a:off x="7326026" y="3236623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Larme 60"/>
          <p:cNvSpPr/>
          <p:nvPr/>
        </p:nvSpPr>
        <p:spPr>
          <a:xfrm rot="18899769">
            <a:off x="5833524" y="2343761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orme libre 61"/>
          <p:cNvSpPr/>
          <p:nvPr/>
        </p:nvSpPr>
        <p:spPr>
          <a:xfrm rot="8100000">
            <a:off x="6622846" y="2868904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orme libre 62"/>
          <p:cNvSpPr/>
          <p:nvPr/>
        </p:nvSpPr>
        <p:spPr>
          <a:xfrm rot="8100000">
            <a:off x="7757234" y="2316422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orme libre 63"/>
          <p:cNvSpPr/>
          <p:nvPr/>
        </p:nvSpPr>
        <p:spPr>
          <a:xfrm rot="8100000">
            <a:off x="6703289" y="1790298"/>
            <a:ext cx="59679" cy="5967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orme libre 64"/>
          <p:cNvSpPr/>
          <p:nvPr/>
        </p:nvSpPr>
        <p:spPr>
          <a:xfrm rot="5400000">
            <a:off x="8240972" y="2409950"/>
            <a:ext cx="312128" cy="135928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arme 65"/>
          <p:cNvSpPr/>
          <p:nvPr/>
        </p:nvSpPr>
        <p:spPr>
          <a:xfrm rot="18899769">
            <a:off x="5985924" y="3320249"/>
            <a:ext cx="102947" cy="10993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779103" y="3438923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5022734" y="4091032"/>
            <a:ext cx="1195585" cy="104316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352962" lon="2104541" rev="19604821"/>
            </a:camera>
            <a:lightRig rig="twoPt" dir="t"/>
          </a:scene3d>
          <a:sp3d>
            <a:bevelT w="127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orme libre 70"/>
          <p:cNvSpPr/>
          <p:nvPr/>
        </p:nvSpPr>
        <p:spPr>
          <a:xfrm rot="8100000">
            <a:off x="5275425" y="438491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orme libre 71"/>
          <p:cNvSpPr/>
          <p:nvPr/>
        </p:nvSpPr>
        <p:spPr>
          <a:xfrm rot="8100000">
            <a:off x="5427825" y="4537314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orme libre 72"/>
          <p:cNvSpPr/>
          <p:nvPr/>
        </p:nvSpPr>
        <p:spPr>
          <a:xfrm rot="8100000">
            <a:off x="5918383" y="4350721"/>
            <a:ext cx="206029" cy="206029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3357" y="3576609"/>
            <a:ext cx="1631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548235"/>
                </a:solidFill>
                <a:latin typeface="Calibri" panose="020F0502020204030204"/>
              </a:rPr>
              <a:t>s</a:t>
            </a:r>
            <a:r>
              <a:rPr kumimoji="0" lang="en-US" sz="1400" b="1" i="0" u="none" strike="noStrike" kern="1200" cap="none" spc="0" normalizeH="0" baseline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edimentation</a:t>
            </a:r>
            <a:r>
              <a:rPr kumimoji="0" lang="en-US" sz="1400" b="1" i="0" u="none" strike="noStrike" kern="1200" cap="none" spc="0" normalizeH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droplets on inert surfaces and food</a:t>
            </a:r>
            <a:endParaRPr kumimoji="0" lang="en-US" sz="1400" b="1" i="0" u="none" strike="noStrike" kern="1200" cap="none" spc="0" normalizeH="0" baseline="0" dirty="0" smtClean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478273" y="1209092"/>
            <a:ext cx="2594372" cy="983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rganigramme : Joindre 75"/>
          <p:cNvSpPr/>
          <p:nvPr/>
        </p:nvSpPr>
        <p:spPr>
          <a:xfrm>
            <a:off x="8582389" y="1240841"/>
            <a:ext cx="290320" cy="919933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94629" y="2135728"/>
            <a:ext cx="965200" cy="1483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10716724" y="1631875"/>
            <a:ext cx="725169" cy="122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rganigramme : Processus 78"/>
          <p:cNvSpPr/>
          <p:nvPr/>
        </p:nvSpPr>
        <p:spPr>
          <a:xfrm>
            <a:off x="9678942" y="1220094"/>
            <a:ext cx="214848" cy="972431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Connecteur droit 79"/>
          <p:cNvCxnSpPr/>
          <p:nvPr/>
        </p:nvCxnSpPr>
        <p:spPr>
          <a:xfrm>
            <a:off x="9670657" y="1240729"/>
            <a:ext cx="223132" cy="16081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9678942" y="14015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9680939" y="1522192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9678942" y="17146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9679466" y="1835292"/>
            <a:ext cx="212850" cy="1924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77469" y="2027742"/>
            <a:ext cx="214847" cy="12065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rganigramme : Processus 85"/>
          <p:cNvSpPr/>
          <p:nvPr/>
        </p:nvSpPr>
        <p:spPr>
          <a:xfrm>
            <a:off x="9291410" y="1217000"/>
            <a:ext cx="270759" cy="97243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rganigramme : Extraire 86"/>
          <p:cNvSpPr/>
          <p:nvPr/>
        </p:nvSpPr>
        <p:spPr>
          <a:xfrm>
            <a:off x="9291410" y="1237748"/>
            <a:ext cx="262474" cy="940682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8559383" y="1398749"/>
            <a:ext cx="162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Batterie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froide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11257812" y="1527365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flow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flipH="1">
            <a:off x="8013541" y="1647536"/>
            <a:ext cx="494018" cy="1116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ZoneTexte 90"/>
          <p:cNvSpPr txBox="1"/>
          <p:nvPr/>
        </p:nvSpPr>
        <p:spPr>
          <a:xfrm>
            <a:off x="7986515" y="855791"/>
            <a:ext cx="358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conditioning system</a:t>
            </a:r>
          </a:p>
        </p:txBody>
      </p:sp>
      <p:sp>
        <p:nvSpPr>
          <p:cNvPr id="92" name="Forme libre 91"/>
          <p:cNvSpPr/>
          <p:nvPr/>
        </p:nvSpPr>
        <p:spPr>
          <a:xfrm>
            <a:off x="7977790" y="2370628"/>
            <a:ext cx="2832100" cy="438376"/>
          </a:xfrm>
          <a:custGeom>
            <a:avLst/>
            <a:gdLst>
              <a:gd name="connsiteX0" fmla="*/ 0 w 2832100"/>
              <a:gd name="connsiteY0" fmla="*/ 342900 h 438376"/>
              <a:gd name="connsiteX1" fmla="*/ 1676400 w 2832100"/>
              <a:gd name="connsiteY1" fmla="*/ 438150 h 438376"/>
              <a:gd name="connsiteX2" fmla="*/ 2330450 w 2832100"/>
              <a:gd name="connsiteY2" fmla="*/ 355600 h 438376"/>
              <a:gd name="connsiteX3" fmla="*/ 2832100 w 2832100"/>
              <a:gd name="connsiteY3" fmla="*/ 0 h 43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100" h="438376">
                <a:moveTo>
                  <a:pt x="0" y="342900"/>
                </a:moveTo>
                <a:cubicBezTo>
                  <a:pt x="643996" y="389466"/>
                  <a:pt x="1287992" y="436033"/>
                  <a:pt x="1676400" y="438150"/>
                </a:cubicBezTo>
                <a:cubicBezTo>
                  <a:pt x="2064808" y="440267"/>
                  <a:pt x="2137833" y="428625"/>
                  <a:pt x="2330450" y="355600"/>
                </a:cubicBezTo>
                <a:cubicBezTo>
                  <a:pt x="2523067" y="282575"/>
                  <a:pt x="2677583" y="141287"/>
                  <a:pt x="28321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0517926" y="2574544"/>
            <a:ext cx="758689" cy="507557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00000"/>
                </a:solidFill>
                <a:latin typeface="Calibri" panose="020F0502020204030204"/>
              </a:rPr>
              <a:t>Air renewal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4" name="Connecteur droit avec flèche 93"/>
          <p:cNvCxnSpPr/>
          <p:nvPr/>
        </p:nvCxnSpPr>
        <p:spPr>
          <a:xfrm flipH="1" flipV="1">
            <a:off x="10894845" y="1693186"/>
            <a:ext cx="362968" cy="68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Éclair 94"/>
          <p:cNvSpPr/>
          <p:nvPr/>
        </p:nvSpPr>
        <p:spPr>
          <a:xfrm>
            <a:off x="2349522" y="2734712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Éclair 95"/>
          <p:cNvSpPr/>
          <p:nvPr/>
        </p:nvSpPr>
        <p:spPr>
          <a:xfrm>
            <a:off x="8463117" y="2932023"/>
            <a:ext cx="378127" cy="481613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8696392" y="2871677"/>
            <a:ext cx="561311" cy="300084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588119" y="2666556"/>
            <a:ext cx="758689" cy="40923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Larme 101"/>
          <p:cNvSpPr/>
          <p:nvPr/>
        </p:nvSpPr>
        <p:spPr>
          <a:xfrm rot="18899769">
            <a:off x="3733161" y="24869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arme 102"/>
          <p:cNvSpPr/>
          <p:nvPr/>
        </p:nvSpPr>
        <p:spPr>
          <a:xfrm rot="18899769">
            <a:off x="3885561" y="26393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arme 103"/>
          <p:cNvSpPr/>
          <p:nvPr/>
        </p:nvSpPr>
        <p:spPr>
          <a:xfrm rot="18899769">
            <a:off x="4329910" y="24097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arme 104"/>
          <p:cNvSpPr/>
          <p:nvPr/>
        </p:nvSpPr>
        <p:spPr>
          <a:xfrm rot="18899769">
            <a:off x="4482310" y="25621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Larme 105"/>
          <p:cNvSpPr/>
          <p:nvPr/>
        </p:nvSpPr>
        <p:spPr>
          <a:xfrm rot="18899769">
            <a:off x="4041023" y="223305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arme 106"/>
          <p:cNvSpPr/>
          <p:nvPr/>
        </p:nvSpPr>
        <p:spPr>
          <a:xfrm rot="18899769">
            <a:off x="4485372" y="20035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arme 107"/>
          <p:cNvSpPr/>
          <p:nvPr/>
        </p:nvSpPr>
        <p:spPr>
          <a:xfrm rot="18899769">
            <a:off x="4637772" y="215592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arme 108"/>
          <p:cNvSpPr/>
          <p:nvPr/>
        </p:nvSpPr>
        <p:spPr>
          <a:xfrm rot="18899769">
            <a:off x="4116903" y="25275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arme 109"/>
          <p:cNvSpPr/>
          <p:nvPr/>
        </p:nvSpPr>
        <p:spPr>
          <a:xfrm rot="18899769">
            <a:off x="4543306" y="23917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Larme 110"/>
          <p:cNvSpPr/>
          <p:nvPr/>
        </p:nvSpPr>
        <p:spPr>
          <a:xfrm rot="18899769">
            <a:off x="4695706" y="254419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Larme 111"/>
          <p:cNvSpPr/>
          <p:nvPr/>
        </p:nvSpPr>
        <p:spPr>
          <a:xfrm rot="18899769">
            <a:off x="5140055" y="231466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Larme 112"/>
          <p:cNvSpPr/>
          <p:nvPr/>
        </p:nvSpPr>
        <p:spPr>
          <a:xfrm rot="18899769">
            <a:off x="5292455" y="246706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Larme 113"/>
          <p:cNvSpPr/>
          <p:nvPr/>
        </p:nvSpPr>
        <p:spPr>
          <a:xfrm rot="18899769">
            <a:off x="4851168" y="213794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Larme 114"/>
          <p:cNvSpPr/>
          <p:nvPr/>
        </p:nvSpPr>
        <p:spPr>
          <a:xfrm rot="18899769">
            <a:off x="4927048" y="243245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Larme 115"/>
          <p:cNvSpPr/>
          <p:nvPr/>
        </p:nvSpPr>
        <p:spPr>
          <a:xfrm rot="18899769">
            <a:off x="4006605" y="28963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Larme 116"/>
          <p:cNvSpPr/>
          <p:nvPr/>
        </p:nvSpPr>
        <p:spPr>
          <a:xfrm rot="18899769">
            <a:off x="4159005" y="304871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Larme 117"/>
          <p:cNvSpPr/>
          <p:nvPr/>
        </p:nvSpPr>
        <p:spPr>
          <a:xfrm rot="18899769">
            <a:off x="4603354" y="281918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Larme 118"/>
          <p:cNvSpPr/>
          <p:nvPr/>
        </p:nvSpPr>
        <p:spPr>
          <a:xfrm rot="18899769">
            <a:off x="4755754" y="297158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Larme 119"/>
          <p:cNvSpPr/>
          <p:nvPr/>
        </p:nvSpPr>
        <p:spPr>
          <a:xfrm rot="18899769">
            <a:off x="4314467" y="264245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Larme 120"/>
          <p:cNvSpPr/>
          <p:nvPr/>
        </p:nvSpPr>
        <p:spPr>
          <a:xfrm rot="18899769">
            <a:off x="4390347" y="29369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Larme 121"/>
          <p:cNvSpPr/>
          <p:nvPr/>
        </p:nvSpPr>
        <p:spPr>
          <a:xfrm rot="18899769">
            <a:off x="4946351" y="26416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Larme 122"/>
          <p:cNvSpPr/>
          <p:nvPr/>
        </p:nvSpPr>
        <p:spPr>
          <a:xfrm rot="18899769">
            <a:off x="5098751" y="27940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Larme 123"/>
          <p:cNvSpPr/>
          <p:nvPr/>
        </p:nvSpPr>
        <p:spPr>
          <a:xfrm rot="18899769">
            <a:off x="5312147" y="277609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Larme 124"/>
          <p:cNvSpPr/>
          <p:nvPr/>
        </p:nvSpPr>
        <p:spPr>
          <a:xfrm rot="18899769">
            <a:off x="5543489" y="26643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Larme 125"/>
          <p:cNvSpPr/>
          <p:nvPr/>
        </p:nvSpPr>
        <p:spPr>
          <a:xfrm rot="18899769">
            <a:off x="5219795" y="30510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Larme 126"/>
          <p:cNvSpPr/>
          <p:nvPr/>
        </p:nvSpPr>
        <p:spPr>
          <a:xfrm rot="18899769">
            <a:off x="5372195" y="32034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Larme 127"/>
          <p:cNvSpPr/>
          <p:nvPr/>
        </p:nvSpPr>
        <p:spPr>
          <a:xfrm rot="18899769">
            <a:off x="4930908" y="287436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Larme 128"/>
          <p:cNvSpPr/>
          <p:nvPr/>
        </p:nvSpPr>
        <p:spPr>
          <a:xfrm rot="18899769">
            <a:off x="5006788" y="31688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Larme 129"/>
          <p:cNvSpPr/>
          <p:nvPr/>
        </p:nvSpPr>
        <p:spPr>
          <a:xfrm rot="18899769">
            <a:off x="6116168" y="262967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arme 130"/>
          <p:cNvSpPr/>
          <p:nvPr/>
        </p:nvSpPr>
        <p:spPr>
          <a:xfrm rot="18899769">
            <a:off x="5750761" y="259505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Larme 131"/>
          <p:cNvSpPr/>
          <p:nvPr/>
        </p:nvSpPr>
        <p:spPr>
          <a:xfrm rot="18899769">
            <a:off x="6329564" y="261169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Larme 132"/>
          <p:cNvSpPr/>
          <p:nvPr/>
        </p:nvSpPr>
        <p:spPr>
          <a:xfrm rot="18899769">
            <a:off x="6926313" y="253455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Larme 133"/>
          <p:cNvSpPr/>
          <p:nvPr/>
        </p:nvSpPr>
        <p:spPr>
          <a:xfrm rot="18899769">
            <a:off x="5640463" y="29638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Larme 134"/>
          <p:cNvSpPr/>
          <p:nvPr/>
        </p:nvSpPr>
        <p:spPr>
          <a:xfrm rot="18899769">
            <a:off x="5792863" y="31162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Larme 135"/>
          <p:cNvSpPr/>
          <p:nvPr/>
        </p:nvSpPr>
        <p:spPr>
          <a:xfrm rot="18899769">
            <a:off x="6237212" y="28866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Larme 136"/>
          <p:cNvSpPr/>
          <p:nvPr/>
        </p:nvSpPr>
        <p:spPr>
          <a:xfrm rot="18899769">
            <a:off x="6389612" y="30390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Larme 137"/>
          <p:cNvSpPr/>
          <p:nvPr/>
        </p:nvSpPr>
        <p:spPr>
          <a:xfrm rot="18899769">
            <a:off x="5948325" y="270995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Larme 138"/>
          <p:cNvSpPr/>
          <p:nvPr/>
        </p:nvSpPr>
        <p:spPr>
          <a:xfrm rot="18899769">
            <a:off x="6024205" y="30044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Larme 139"/>
          <p:cNvSpPr/>
          <p:nvPr/>
        </p:nvSpPr>
        <p:spPr>
          <a:xfrm rot="18899769">
            <a:off x="6580209" y="27091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Larme 140"/>
          <p:cNvSpPr/>
          <p:nvPr/>
        </p:nvSpPr>
        <p:spPr>
          <a:xfrm rot="18899769">
            <a:off x="6732609" y="28615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Larme 141"/>
          <p:cNvSpPr/>
          <p:nvPr/>
        </p:nvSpPr>
        <p:spPr>
          <a:xfrm rot="18899769">
            <a:off x="6946005" y="284359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Larme 142"/>
          <p:cNvSpPr/>
          <p:nvPr/>
        </p:nvSpPr>
        <p:spPr>
          <a:xfrm rot="18899769">
            <a:off x="7177347" y="273184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arme 143"/>
          <p:cNvSpPr/>
          <p:nvPr/>
        </p:nvSpPr>
        <p:spPr>
          <a:xfrm rot="18899769">
            <a:off x="6853653" y="31185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Larme 144"/>
          <p:cNvSpPr/>
          <p:nvPr/>
        </p:nvSpPr>
        <p:spPr>
          <a:xfrm rot="18899769">
            <a:off x="6564766" y="294185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arme 145"/>
          <p:cNvSpPr/>
          <p:nvPr/>
        </p:nvSpPr>
        <p:spPr>
          <a:xfrm rot="18899769">
            <a:off x="6440653" y="196318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arme 146"/>
          <p:cNvSpPr/>
          <p:nvPr/>
        </p:nvSpPr>
        <p:spPr>
          <a:xfrm rot="18899769">
            <a:off x="6075246" y="192857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arme 147"/>
          <p:cNvSpPr/>
          <p:nvPr/>
        </p:nvSpPr>
        <p:spPr>
          <a:xfrm rot="18899769">
            <a:off x="6654049" y="194520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arme 148"/>
          <p:cNvSpPr/>
          <p:nvPr/>
        </p:nvSpPr>
        <p:spPr>
          <a:xfrm rot="18899769">
            <a:off x="7250798" y="18680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Larme 149"/>
          <p:cNvSpPr/>
          <p:nvPr/>
        </p:nvSpPr>
        <p:spPr>
          <a:xfrm rot="18899769">
            <a:off x="5964948" y="22973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Larme 150"/>
          <p:cNvSpPr/>
          <p:nvPr/>
        </p:nvSpPr>
        <p:spPr>
          <a:xfrm rot="18899769">
            <a:off x="6117348" y="244972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Larme 151"/>
          <p:cNvSpPr/>
          <p:nvPr/>
        </p:nvSpPr>
        <p:spPr>
          <a:xfrm rot="18899769">
            <a:off x="6561697" y="22201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Larme 152"/>
          <p:cNvSpPr/>
          <p:nvPr/>
        </p:nvSpPr>
        <p:spPr>
          <a:xfrm rot="18899769">
            <a:off x="6714097" y="23725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arme 153"/>
          <p:cNvSpPr/>
          <p:nvPr/>
        </p:nvSpPr>
        <p:spPr>
          <a:xfrm rot="18899769">
            <a:off x="6272810" y="204346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Larme 154"/>
          <p:cNvSpPr/>
          <p:nvPr/>
        </p:nvSpPr>
        <p:spPr>
          <a:xfrm rot="18899769">
            <a:off x="6348690" y="233797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Larme 155"/>
          <p:cNvSpPr/>
          <p:nvPr/>
        </p:nvSpPr>
        <p:spPr>
          <a:xfrm rot="18899769">
            <a:off x="6904694" y="20426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Larme 156"/>
          <p:cNvSpPr/>
          <p:nvPr/>
        </p:nvSpPr>
        <p:spPr>
          <a:xfrm rot="18899769">
            <a:off x="7057094" y="21950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Larme 157"/>
          <p:cNvSpPr/>
          <p:nvPr/>
        </p:nvSpPr>
        <p:spPr>
          <a:xfrm rot="18899769">
            <a:off x="7270490" y="217710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Larme 158"/>
          <p:cNvSpPr/>
          <p:nvPr/>
        </p:nvSpPr>
        <p:spPr>
          <a:xfrm rot="18899769">
            <a:off x="7501832" y="206536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Larme 159"/>
          <p:cNvSpPr/>
          <p:nvPr/>
        </p:nvSpPr>
        <p:spPr>
          <a:xfrm rot="18899769">
            <a:off x="7178138" y="245209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Larme 160"/>
          <p:cNvSpPr/>
          <p:nvPr/>
        </p:nvSpPr>
        <p:spPr>
          <a:xfrm rot="18899769">
            <a:off x="6889251" y="22753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Larme 161"/>
          <p:cNvSpPr/>
          <p:nvPr/>
        </p:nvSpPr>
        <p:spPr>
          <a:xfrm rot="18899769">
            <a:off x="5353293" y="181286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Larme 162"/>
          <p:cNvSpPr/>
          <p:nvPr/>
        </p:nvSpPr>
        <p:spPr>
          <a:xfrm rot="18899769">
            <a:off x="4987886" y="177825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Larme 163"/>
          <p:cNvSpPr/>
          <p:nvPr/>
        </p:nvSpPr>
        <p:spPr>
          <a:xfrm rot="18899769">
            <a:off x="5566689" y="179488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Larme 164"/>
          <p:cNvSpPr/>
          <p:nvPr/>
        </p:nvSpPr>
        <p:spPr>
          <a:xfrm rot="18899769">
            <a:off x="6163438" y="171775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Larme 165"/>
          <p:cNvSpPr/>
          <p:nvPr/>
        </p:nvSpPr>
        <p:spPr>
          <a:xfrm rot="18899769">
            <a:off x="4877588" y="21470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Larme 166"/>
          <p:cNvSpPr/>
          <p:nvPr/>
        </p:nvSpPr>
        <p:spPr>
          <a:xfrm rot="18899769">
            <a:off x="5029988" y="229940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Larme 167"/>
          <p:cNvSpPr/>
          <p:nvPr/>
        </p:nvSpPr>
        <p:spPr>
          <a:xfrm rot="18899769">
            <a:off x="5474337" y="20698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Larme 168"/>
          <p:cNvSpPr/>
          <p:nvPr/>
        </p:nvSpPr>
        <p:spPr>
          <a:xfrm rot="18899769">
            <a:off x="5626737" y="222226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Larme 169"/>
          <p:cNvSpPr/>
          <p:nvPr/>
        </p:nvSpPr>
        <p:spPr>
          <a:xfrm rot="18899769">
            <a:off x="5185450" y="189314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Larme 170"/>
          <p:cNvSpPr/>
          <p:nvPr/>
        </p:nvSpPr>
        <p:spPr>
          <a:xfrm rot="18899769">
            <a:off x="5261330" y="218765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Larme 171"/>
          <p:cNvSpPr/>
          <p:nvPr/>
        </p:nvSpPr>
        <p:spPr>
          <a:xfrm rot="18899769">
            <a:off x="5817334" y="18923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Larme 172"/>
          <p:cNvSpPr/>
          <p:nvPr/>
        </p:nvSpPr>
        <p:spPr>
          <a:xfrm rot="18899769">
            <a:off x="5969734" y="20447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Larme 173"/>
          <p:cNvSpPr/>
          <p:nvPr/>
        </p:nvSpPr>
        <p:spPr>
          <a:xfrm rot="18899769">
            <a:off x="6183130" y="202678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Larme 174"/>
          <p:cNvSpPr/>
          <p:nvPr/>
        </p:nvSpPr>
        <p:spPr>
          <a:xfrm rot="18899769">
            <a:off x="6414472" y="191504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Larme 175"/>
          <p:cNvSpPr/>
          <p:nvPr/>
        </p:nvSpPr>
        <p:spPr>
          <a:xfrm rot="18899769">
            <a:off x="6090778" y="230177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Larme 176"/>
          <p:cNvSpPr/>
          <p:nvPr/>
        </p:nvSpPr>
        <p:spPr>
          <a:xfrm rot="18899769">
            <a:off x="5801891" y="212504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Larme 177"/>
          <p:cNvSpPr/>
          <p:nvPr/>
        </p:nvSpPr>
        <p:spPr>
          <a:xfrm rot="18899769">
            <a:off x="3988043" y="1466789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Larme 178"/>
          <p:cNvSpPr/>
          <p:nvPr/>
        </p:nvSpPr>
        <p:spPr>
          <a:xfrm rot="18899769">
            <a:off x="3622636" y="1432177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arme 179"/>
          <p:cNvSpPr/>
          <p:nvPr/>
        </p:nvSpPr>
        <p:spPr>
          <a:xfrm rot="18899769">
            <a:off x="4201439" y="144881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Larme 180"/>
          <p:cNvSpPr/>
          <p:nvPr/>
        </p:nvSpPr>
        <p:spPr>
          <a:xfrm rot="18899769">
            <a:off x="4798188" y="1371676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arme 181"/>
          <p:cNvSpPr/>
          <p:nvPr/>
        </p:nvSpPr>
        <p:spPr>
          <a:xfrm rot="18899769">
            <a:off x="3512338" y="18009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arme 182"/>
          <p:cNvSpPr/>
          <p:nvPr/>
        </p:nvSpPr>
        <p:spPr>
          <a:xfrm rot="18899769">
            <a:off x="3664738" y="1953328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arme 183"/>
          <p:cNvSpPr/>
          <p:nvPr/>
        </p:nvSpPr>
        <p:spPr>
          <a:xfrm rot="18899769">
            <a:off x="4109087" y="17237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Larme 184"/>
          <p:cNvSpPr/>
          <p:nvPr/>
        </p:nvSpPr>
        <p:spPr>
          <a:xfrm rot="18899769">
            <a:off x="4261487" y="1876194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Larme 185"/>
          <p:cNvSpPr/>
          <p:nvPr/>
        </p:nvSpPr>
        <p:spPr>
          <a:xfrm rot="18899769">
            <a:off x="3820200" y="154707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Larme 186"/>
          <p:cNvSpPr/>
          <p:nvPr/>
        </p:nvSpPr>
        <p:spPr>
          <a:xfrm rot="18899769">
            <a:off x="3896080" y="1841582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Larme 187"/>
          <p:cNvSpPr/>
          <p:nvPr/>
        </p:nvSpPr>
        <p:spPr>
          <a:xfrm rot="18899769">
            <a:off x="4452084" y="15462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Larme 188"/>
          <p:cNvSpPr/>
          <p:nvPr/>
        </p:nvSpPr>
        <p:spPr>
          <a:xfrm rot="18899769">
            <a:off x="4604484" y="1698690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Larme 189"/>
          <p:cNvSpPr/>
          <p:nvPr/>
        </p:nvSpPr>
        <p:spPr>
          <a:xfrm rot="18899769">
            <a:off x="4817880" y="1680711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Larme 190"/>
          <p:cNvSpPr/>
          <p:nvPr/>
        </p:nvSpPr>
        <p:spPr>
          <a:xfrm rot="18899769">
            <a:off x="5049222" y="156896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Larme 191"/>
          <p:cNvSpPr/>
          <p:nvPr/>
        </p:nvSpPr>
        <p:spPr>
          <a:xfrm rot="18899769">
            <a:off x="4725528" y="1955695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Larme 192"/>
          <p:cNvSpPr/>
          <p:nvPr/>
        </p:nvSpPr>
        <p:spPr>
          <a:xfrm rot="18899769">
            <a:off x="4436641" y="1778973"/>
            <a:ext cx="36082" cy="42385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orme libre 193"/>
          <p:cNvSpPr/>
          <p:nvPr/>
        </p:nvSpPr>
        <p:spPr>
          <a:xfrm rot="8100000">
            <a:off x="4013414" y="2902449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orme libre 194"/>
          <p:cNvSpPr/>
          <p:nvPr/>
        </p:nvSpPr>
        <p:spPr>
          <a:xfrm rot="8100000">
            <a:off x="4335233" y="2409446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orme libre 195"/>
          <p:cNvSpPr/>
          <p:nvPr/>
        </p:nvSpPr>
        <p:spPr>
          <a:xfrm rot="8100000">
            <a:off x="4641892" y="2162330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orme libre 196"/>
          <p:cNvSpPr/>
          <p:nvPr/>
        </p:nvSpPr>
        <p:spPr>
          <a:xfrm rot="8100000">
            <a:off x="5189570" y="1893830"/>
            <a:ext cx="27841" cy="27841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orme libre 197"/>
          <p:cNvSpPr/>
          <p:nvPr/>
        </p:nvSpPr>
        <p:spPr>
          <a:xfrm rot="8100000">
            <a:off x="6913059" y="2050583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orme libre 198"/>
          <p:cNvSpPr/>
          <p:nvPr/>
        </p:nvSpPr>
        <p:spPr>
          <a:xfrm rot="8100000">
            <a:off x="7065459" y="2202983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orme libre 199"/>
          <p:cNvSpPr/>
          <p:nvPr/>
        </p:nvSpPr>
        <p:spPr>
          <a:xfrm rot="8100000">
            <a:off x="6354662" y="2347047"/>
            <a:ext cx="25310" cy="25310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orme libre 200"/>
          <p:cNvSpPr/>
          <p:nvPr/>
        </p:nvSpPr>
        <p:spPr>
          <a:xfrm rot="8100000">
            <a:off x="2791413" y="4457047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orme libre 201"/>
          <p:cNvSpPr/>
          <p:nvPr/>
        </p:nvSpPr>
        <p:spPr>
          <a:xfrm rot="8100000">
            <a:off x="2748549" y="4345127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4" name="Connecteur droit avec flèche 203"/>
          <p:cNvCxnSpPr>
            <a:stCxn id="215" idx="3"/>
            <a:endCxn id="45" idx="5"/>
          </p:cNvCxnSpPr>
          <p:nvPr/>
        </p:nvCxnSpPr>
        <p:spPr>
          <a:xfrm flipV="1">
            <a:off x="2918598" y="1680797"/>
            <a:ext cx="528723" cy="9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stCxn id="215" idx="3"/>
            <a:endCxn id="179" idx="5"/>
          </p:cNvCxnSpPr>
          <p:nvPr/>
        </p:nvCxnSpPr>
        <p:spPr>
          <a:xfrm flipV="1">
            <a:off x="2918598" y="1451795"/>
            <a:ext cx="702462" cy="32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èche à angle droit 224"/>
          <p:cNvSpPr/>
          <p:nvPr/>
        </p:nvSpPr>
        <p:spPr>
          <a:xfrm rot="5400000">
            <a:off x="9569953" y="4245862"/>
            <a:ext cx="494604" cy="1049404"/>
          </a:xfrm>
          <a:prstGeom prst="bentUpArrow">
            <a:avLst>
              <a:gd name="adj1" fmla="val 3863"/>
              <a:gd name="adj2" fmla="val 19286"/>
              <a:gd name="adj3" fmla="val 25413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38954" y="4299179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alibri" panose="020F0502020204030204"/>
              </a:rPr>
              <a:t>nfectious workers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9507167" y="3925390"/>
            <a:ext cx="1830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B050"/>
                </a:solidFill>
                <a:latin typeface="Calibri" panose="020F0502020204030204"/>
              </a:rPr>
              <a:t>Susceptible worker(s)</a:t>
            </a:r>
            <a:endParaRPr kumimoji="0" lang="en-US" sz="1400" b="1" i="0" u="none" strike="noStrike" kern="1200" cap="none" spc="0" normalizeH="0" baseline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71422" y="4570387"/>
            <a:ext cx="214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Individual</a:t>
            </a:r>
            <a:r>
              <a:rPr kumimoji="0" lang="en-US" sz="12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variability: </a:t>
            </a:r>
            <a:r>
              <a:rPr lang="en-US" sz="1200" i="1" dirty="0" smtClean="0">
                <a:solidFill>
                  <a:prstClr val="black"/>
                </a:solidFill>
                <a:latin typeface="Calibri" panose="020F0502020204030204"/>
              </a:rPr>
              <a:t>mask wearing, respiratory activities, symptoms development, emitted viral quantity, etc.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1493450" y="1475557"/>
            <a:ext cx="14251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aerosolized droplets</a:t>
            </a:r>
          </a:p>
          <a:p>
            <a:pPr algn="ctr"/>
            <a:r>
              <a:rPr lang="en-US" sz="1100" dirty="0"/>
              <a:t>(with/without infectious virions)</a:t>
            </a:r>
          </a:p>
        </p:txBody>
      </p:sp>
      <p:sp>
        <p:nvSpPr>
          <p:cNvPr id="216" name="ZoneTexte 215"/>
          <p:cNvSpPr txBox="1"/>
          <p:nvPr/>
        </p:nvSpPr>
        <p:spPr>
          <a:xfrm>
            <a:off x="10293193" y="5213652"/>
            <a:ext cx="15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 contamination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lèche à angle droit 216"/>
          <p:cNvSpPr/>
          <p:nvPr/>
        </p:nvSpPr>
        <p:spPr>
          <a:xfrm rot="5400000">
            <a:off x="8750529" y="3971440"/>
            <a:ext cx="576354" cy="2706413"/>
          </a:xfrm>
          <a:prstGeom prst="bentUpArrow">
            <a:avLst>
              <a:gd name="adj1" fmla="val 0"/>
              <a:gd name="adj2" fmla="val 14709"/>
              <a:gd name="adj3" fmla="val 1731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8" name="Group 156"/>
          <p:cNvGrpSpPr/>
          <p:nvPr/>
        </p:nvGrpSpPr>
        <p:grpSpPr>
          <a:xfrm>
            <a:off x="244384" y="2651985"/>
            <a:ext cx="374616" cy="828909"/>
            <a:chOff x="2031668" y="2529866"/>
            <a:chExt cx="322859" cy="767955"/>
          </a:xfrm>
          <a:solidFill>
            <a:srgbClr val="00B050"/>
          </a:solidFill>
        </p:grpSpPr>
        <p:grpSp>
          <p:nvGrpSpPr>
            <p:cNvPr id="219" name="Group 157"/>
            <p:cNvGrpSpPr>
              <a:grpSpLocks noChangeAspect="1"/>
            </p:cNvGrpSpPr>
            <p:nvPr/>
          </p:nvGrpSpPr>
          <p:grpSpPr>
            <a:xfrm>
              <a:off x="2035856" y="2529866"/>
              <a:ext cx="318671" cy="767955"/>
              <a:chOff x="2062162" y="990600"/>
              <a:chExt cx="1100138" cy="2651188"/>
            </a:xfrm>
            <a:grpFill/>
          </p:grpSpPr>
          <p:sp>
            <p:nvSpPr>
              <p:cNvPr id="222" name="Oval 160"/>
              <p:cNvSpPr/>
              <p:nvPr/>
            </p:nvSpPr>
            <p:spPr>
              <a:xfrm>
                <a:off x="2362200" y="99060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ounded Rectangle 161"/>
              <p:cNvSpPr/>
              <p:nvPr/>
            </p:nvSpPr>
            <p:spPr>
              <a:xfrm>
                <a:off x="2288626" y="1524000"/>
                <a:ext cx="629752" cy="1066800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162"/>
              <p:cNvSpPr/>
              <p:nvPr/>
            </p:nvSpPr>
            <p:spPr>
              <a:xfrm>
                <a:off x="2062344" y="1590676"/>
                <a:ext cx="165833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ounded Rectangle 163"/>
              <p:cNvSpPr/>
              <p:nvPr/>
            </p:nvSpPr>
            <p:spPr>
              <a:xfrm>
                <a:off x="2978943" y="1594324"/>
                <a:ext cx="182416" cy="10896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164"/>
              <p:cNvSpPr/>
              <p:nvPr/>
            </p:nvSpPr>
            <p:spPr>
              <a:xfrm>
                <a:off x="2685460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165"/>
              <p:cNvSpPr/>
              <p:nvPr/>
            </p:nvSpPr>
            <p:spPr>
              <a:xfrm>
                <a:off x="2285145" y="2443162"/>
                <a:ext cx="233774" cy="119862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ounded Rectangle 13"/>
              <p:cNvSpPr/>
              <p:nvPr/>
            </p:nvSpPr>
            <p:spPr>
              <a:xfrm rot="16200000">
                <a:off x="2527624" y="1047950"/>
                <a:ext cx="169213" cy="1100138"/>
              </a:xfrm>
              <a:custGeom>
                <a:avLst/>
                <a:gdLst>
                  <a:gd name="connsiteX0" fmla="*/ 0 w 372265"/>
                  <a:gd name="connsiteY0" fmla="*/ 186133 h 1032310"/>
                  <a:gd name="connsiteX1" fmla="*/ 186133 w 372265"/>
                  <a:gd name="connsiteY1" fmla="*/ 0 h 1032310"/>
                  <a:gd name="connsiteX2" fmla="*/ 186133 w 372265"/>
                  <a:gd name="connsiteY2" fmla="*/ 0 h 1032310"/>
                  <a:gd name="connsiteX3" fmla="*/ 372266 w 372265"/>
                  <a:gd name="connsiteY3" fmla="*/ 186133 h 1032310"/>
                  <a:gd name="connsiteX4" fmla="*/ 372265 w 372265"/>
                  <a:gd name="connsiteY4" fmla="*/ 846178 h 1032310"/>
                  <a:gd name="connsiteX5" fmla="*/ 186132 w 372265"/>
                  <a:gd name="connsiteY5" fmla="*/ 1032311 h 1032310"/>
                  <a:gd name="connsiteX6" fmla="*/ 186133 w 372265"/>
                  <a:gd name="connsiteY6" fmla="*/ 1032310 h 1032310"/>
                  <a:gd name="connsiteX7" fmla="*/ 0 w 372265"/>
                  <a:gd name="connsiteY7" fmla="*/ 846177 h 1032310"/>
                  <a:gd name="connsiteX8" fmla="*/ 0 w 372265"/>
                  <a:gd name="connsiteY8" fmla="*/ 186133 h 1032310"/>
                  <a:gd name="connsiteX0" fmla="*/ 183356 w 372266"/>
                  <a:gd name="connsiteY0" fmla="*/ 214711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183356 w 372266"/>
                  <a:gd name="connsiteY8" fmla="*/ 214711 h 1032311"/>
                  <a:gd name="connsiteX0" fmla="*/ 202406 w 372266"/>
                  <a:gd name="connsiteY0" fmla="*/ 214714 h 1032311"/>
                  <a:gd name="connsiteX1" fmla="*/ 186133 w 372266"/>
                  <a:gd name="connsiteY1" fmla="*/ 0 h 1032311"/>
                  <a:gd name="connsiteX2" fmla="*/ 186133 w 372266"/>
                  <a:gd name="connsiteY2" fmla="*/ 0 h 1032311"/>
                  <a:gd name="connsiteX3" fmla="*/ 372266 w 372266"/>
                  <a:gd name="connsiteY3" fmla="*/ 186133 h 1032311"/>
                  <a:gd name="connsiteX4" fmla="*/ 372265 w 372266"/>
                  <a:gd name="connsiteY4" fmla="*/ 846178 h 1032311"/>
                  <a:gd name="connsiteX5" fmla="*/ 186132 w 372266"/>
                  <a:gd name="connsiteY5" fmla="*/ 1032311 h 1032311"/>
                  <a:gd name="connsiteX6" fmla="*/ 186133 w 372266"/>
                  <a:gd name="connsiteY6" fmla="*/ 1032310 h 1032311"/>
                  <a:gd name="connsiteX7" fmla="*/ 0 w 372266"/>
                  <a:gd name="connsiteY7" fmla="*/ 846177 h 1032311"/>
                  <a:gd name="connsiteX8" fmla="*/ 202406 w 372266"/>
                  <a:gd name="connsiteY8" fmla="*/ 214714 h 1032311"/>
                  <a:gd name="connsiteX0" fmla="*/ 58093 w 227953"/>
                  <a:gd name="connsiteY0" fmla="*/ 214714 h 1032311"/>
                  <a:gd name="connsiteX1" fmla="*/ 41820 w 227953"/>
                  <a:gd name="connsiteY1" fmla="*/ 0 h 1032311"/>
                  <a:gd name="connsiteX2" fmla="*/ 41820 w 227953"/>
                  <a:gd name="connsiteY2" fmla="*/ 0 h 1032311"/>
                  <a:gd name="connsiteX3" fmla="*/ 227953 w 227953"/>
                  <a:gd name="connsiteY3" fmla="*/ 186133 h 1032311"/>
                  <a:gd name="connsiteX4" fmla="*/ 227952 w 227953"/>
                  <a:gd name="connsiteY4" fmla="*/ 846178 h 1032311"/>
                  <a:gd name="connsiteX5" fmla="*/ 41819 w 227953"/>
                  <a:gd name="connsiteY5" fmla="*/ 1032311 h 1032311"/>
                  <a:gd name="connsiteX6" fmla="*/ 41820 w 227953"/>
                  <a:gd name="connsiteY6" fmla="*/ 1032310 h 1032311"/>
                  <a:gd name="connsiteX7" fmla="*/ 74762 w 227953"/>
                  <a:gd name="connsiteY7" fmla="*/ 739024 h 1032311"/>
                  <a:gd name="connsiteX8" fmla="*/ 58093 w 227953"/>
                  <a:gd name="connsiteY8" fmla="*/ 214714 h 1032311"/>
                  <a:gd name="connsiteX0" fmla="*/ 54747 w 224607"/>
                  <a:gd name="connsiteY0" fmla="*/ 214714 h 1032311"/>
                  <a:gd name="connsiteX1" fmla="*/ 38474 w 224607"/>
                  <a:gd name="connsiteY1" fmla="*/ 0 h 1032311"/>
                  <a:gd name="connsiteX2" fmla="*/ 38474 w 224607"/>
                  <a:gd name="connsiteY2" fmla="*/ 0 h 1032311"/>
                  <a:gd name="connsiteX3" fmla="*/ 224607 w 224607"/>
                  <a:gd name="connsiteY3" fmla="*/ 186133 h 1032311"/>
                  <a:gd name="connsiteX4" fmla="*/ 224606 w 224607"/>
                  <a:gd name="connsiteY4" fmla="*/ 846178 h 1032311"/>
                  <a:gd name="connsiteX5" fmla="*/ 38473 w 224607"/>
                  <a:gd name="connsiteY5" fmla="*/ 1032311 h 1032311"/>
                  <a:gd name="connsiteX6" fmla="*/ 38474 w 224607"/>
                  <a:gd name="connsiteY6" fmla="*/ 1032310 h 1032311"/>
                  <a:gd name="connsiteX7" fmla="*/ 71416 w 224607"/>
                  <a:gd name="connsiteY7" fmla="*/ 739024 h 1032311"/>
                  <a:gd name="connsiteX8" fmla="*/ 54747 w 224607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32943 w 186134"/>
                  <a:gd name="connsiteY7" fmla="*/ 739024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22468 w 186134"/>
                  <a:gd name="connsiteY7" fmla="*/ 736047 h 1032311"/>
                  <a:gd name="connsiteX8" fmla="*/ 16274 w 186134"/>
                  <a:gd name="connsiteY8" fmla="*/ 214714 h 1032311"/>
                  <a:gd name="connsiteX0" fmla="*/ 16274 w 186134"/>
                  <a:gd name="connsiteY0" fmla="*/ 214714 h 1032311"/>
                  <a:gd name="connsiteX1" fmla="*/ 1 w 186134"/>
                  <a:gd name="connsiteY1" fmla="*/ 0 h 1032311"/>
                  <a:gd name="connsiteX2" fmla="*/ 1 w 186134"/>
                  <a:gd name="connsiteY2" fmla="*/ 0 h 1032311"/>
                  <a:gd name="connsiteX3" fmla="*/ 186134 w 186134"/>
                  <a:gd name="connsiteY3" fmla="*/ 186133 h 1032311"/>
                  <a:gd name="connsiteX4" fmla="*/ 186133 w 186134"/>
                  <a:gd name="connsiteY4" fmla="*/ 846178 h 1032311"/>
                  <a:gd name="connsiteX5" fmla="*/ 0 w 186134"/>
                  <a:gd name="connsiteY5" fmla="*/ 1032311 h 1032311"/>
                  <a:gd name="connsiteX6" fmla="*/ 1 w 186134"/>
                  <a:gd name="connsiteY6" fmla="*/ 1032310 h 1032311"/>
                  <a:gd name="connsiteX7" fmla="*/ 17232 w 186134"/>
                  <a:gd name="connsiteY7" fmla="*/ 847771 h 1032311"/>
                  <a:gd name="connsiteX8" fmla="*/ 16274 w 186134"/>
                  <a:gd name="connsiteY8" fmla="*/ 214714 h 103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34" h="1032311">
                    <a:moveTo>
                      <a:pt x="16274" y="214714"/>
                    </a:moveTo>
                    <a:cubicBezTo>
                      <a:pt x="16274" y="111916"/>
                      <a:pt x="13884" y="145256"/>
                      <a:pt x="1" y="0"/>
                    </a:cubicBezTo>
                    <a:lnTo>
                      <a:pt x="1" y="0"/>
                    </a:lnTo>
                    <a:cubicBezTo>
                      <a:pt x="102799" y="0"/>
                      <a:pt x="186134" y="83335"/>
                      <a:pt x="186134" y="186133"/>
                    </a:cubicBezTo>
                    <a:cubicBezTo>
                      <a:pt x="186134" y="406148"/>
                      <a:pt x="186133" y="626163"/>
                      <a:pt x="186133" y="846178"/>
                    </a:cubicBezTo>
                    <a:cubicBezTo>
                      <a:pt x="186133" y="948976"/>
                      <a:pt x="102798" y="1032311"/>
                      <a:pt x="0" y="1032311"/>
                    </a:cubicBezTo>
                    <a:lnTo>
                      <a:pt x="1" y="1032310"/>
                    </a:lnTo>
                    <a:cubicBezTo>
                      <a:pt x="37700" y="875151"/>
                      <a:pt x="6757" y="1013135"/>
                      <a:pt x="17232" y="847771"/>
                    </a:cubicBezTo>
                    <a:cubicBezTo>
                      <a:pt x="17232" y="627756"/>
                      <a:pt x="16274" y="434729"/>
                      <a:pt x="16274" y="2147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0" name="Rounded Rectangle 158"/>
            <p:cNvSpPr>
              <a:spLocks noChangeAspect="1"/>
            </p:cNvSpPr>
            <p:nvPr/>
          </p:nvSpPr>
          <p:spPr>
            <a:xfrm>
              <a:off x="2031668" y="2933310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ounded Rectangle 159"/>
            <p:cNvSpPr>
              <a:spLocks noChangeAspect="1"/>
            </p:cNvSpPr>
            <p:nvPr/>
          </p:nvSpPr>
          <p:spPr>
            <a:xfrm>
              <a:off x="2304590" y="2941075"/>
              <a:ext cx="48035" cy="8311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Forme libre 230"/>
          <p:cNvSpPr/>
          <p:nvPr/>
        </p:nvSpPr>
        <p:spPr>
          <a:xfrm rot="2667989" flipH="1" flipV="1">
            <a:off x="566997" y="2968726"/>
            <a:ext cx="785905" cy="234335"/>
          </a:xfrm>
          <a:custGeom>
            <a:avLst/>
            <a:gdLst>
              <a:gd name="connsiteX0" fmla="*/ 0 w 819150"/>
              <a:gd name="connsiteY0" fmla="*/ 279400 h 279400"/>
              <a:gd name="connsiteX1" fmla="*/ 431800 w 819150"/>
              <a:gd name="connsiteY1" fmla="*/ 209550 h 279400"/>
              <a:gd name="connsiteX2" fmla="*/ 819150 w 8191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79400">
                <a:moveTo>
                  <a:pt x="0" y="279400"/>
                </a:moveTo>
                <a:cubicBezTo>
                  <a:pt x="147637" y="267758"/>
                  <a:pt x="295275" y="256117"/>
                  <a:pt x="431800" y="209550"/>
                </a:cubicBezTo>
                <a:cubicBezTo>
                  <a:pt x="568325" y="162983"/>
                  <a:pt x="732367" y="83608"/>
                  <a:pt x="81915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arme 238"/>
          <p:cNvSpPr/>
          <p:nvPr/>
        </p:nvSpPr>
        <p:spPr>
          <a:xfrm rot="18899769">
            <a:off x="951909" y="2742160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Larme 239"/>
          <p:cNvSpPr/>
          <p:nvPr/>
        </p:nvSpPr>
        <p:spPr>
          <a:xfrm rot="18899769">
            <a:off x="671299" y="2988452"/>
            <a:ext cx="200616" cy="214233"/>
          </a:xfrm>
          <a:prstGeom prst="teardrop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orme libre 240"/>
          <p:cNvSpPr/>
          <p:nvPr/>
        </p:nvSpPr>
        <p:spPr>
          <a:xfrm rot="8100000">
            <a:off x="1013383" y="2801219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orme libre 241"/>
          <p:cNvSpPr/>
          <p:nvPr/>
        </p:nvSpPr>
        <p:spPr>
          <a:xfrm rot="8100000">
            <a:off x="770492" y="309173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orme libre 242"/>
          <p:cNvSpPr/>
          <p:nvPr/>
        </p:nvSpPr>
        <p:spPr>
          <a:xfrm rot="8100000">
            <a:off x="727628" y="2979813"/>
            <a:ext cx="96114" cy="96114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74257" y="2189198"/>
            <a:ext cx="149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c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oughing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,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 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neezing</a:t>
            </a:r>
            <a:r>
              <a:rPr lang="en-US" sz="1200" b="1" noProof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, ta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lking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, etc.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50256" y="2131391"/>
            <a:ext cx="125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d</a:t>
            </a:r>
            <a:r>
              <a:rPr lang="en-US" sz="1400" b="1" noProof="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roplets projections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45" name="Imag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32" y="4461497"/>
            <a:ext cx="762867" cy="326319"/>
          </a:xfrm>
          <a:prstGeom prst="rect">
            <a:avLst/>
          </a:prstGeom>
        </p:spPr>
      </p:pic>
      <p:sp>
        <p:nvSpPr>
          <p:cNvPr id="246" name="Forme libre 245"/>
          <p:cNvSpPr/>
          <p:nvPr/>
        </p:nvSpPr>
        <p:spPr>
          <a:xfrm rot="8100000">
            <a:off x="7028357" y="4454482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orme libre 246"/>
          <p:cNvSpPr/>
          <p:nvPr/>
        </p:nvSpPr>
        <p:spPr>
          <a:xfrm rot="8100000">
            <a:off x="7200499" y="4529525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Connecteur droit avec flèche 247"/>
          <p:cNvCxnSpPr/>
          <p:nvPr/>
        </p:nvCxnSpPr>
        <p:spPr>
          <a:xfrm>
            <a:off x="7416236" y="3450482"/>
            <a:ext cx="0" cy="85105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en arc 8"/>
          <p:cNvCxnSpPr>
            <a:stCxn id="72" idx="35"/>
            <a:endCxn id="245" idx="2"/>
          </p:cNvCxnSpPr>
          <p:nvPr/>
        </p:nvCxnSpPr>
        <p:spPr>
          <a:xfrm rot="10800000" flipH="1" flipV="1">
            <a:off x="5520296" y="4721744"/>
            <a:ext cx="1783770" cy="66071"/>
          </a:xfrm>
          <a:prstGeom prst="curvedConnector4">
            <a:avLst>
              <a:gd name="adj1" fmla="val 35234"/>
              <a:gd name="adj2" fmla="val 44599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3712047" y="5172159"/>
            <a:ext cx="1385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err="1" smtClean="0">
                <a:solidFill>
                  <a:srgbClr val="548235"/>
                </a:solidFill>
                <a:latin typeface="Calibri" panose="020F0502020204030204"/>
              </a:rPr>
              <a:t>tr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</a:rPr>
              <a:t>ansfer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</a:rPr>
              <a:t> from inert surfaces to food portions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250" name="Connecteur en arc 249"/>
          <p:cNvCxnSpPr>
            <a:stCxn id="40" idx="21"/>
            <a:endCxn id="245" idx="2"/>
          </p:cNvCxnSpPr>
          <p:nvPr/>
        </p:nvCxnSpPr>
        <p:spPr>
          <a:xfrm rot="10800000" flipH="1">
            <a:off x="3277930" y="4787817"/>
            <a:ext cx="4026135" cy="254797"/>
          </a:xfrm>
          <a:prstGeom prst="curvedConnector4">
            <a:avLst>
              <a:gd name="adj1" fmla="val 23803"/>
              <a:gd name="adj2" fmla="val -6551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Image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499" y="4463669"/>
            <a:ext cx="762867" cy="326319"/>
          </a:xfrm>
          <a:prstGeom prst="rect">
            <a:avLst/>
          </a:prstGeom>
        </p:spPr>
      </p:pic>
      <p:sp>
        <p:nvSpPr>
          <p:cNvPr id="253" name="Forme libre 252"/>
          <p:cNvSpPr/>
          <p:nvPr/>
        </p:nvSpPr>
        <p:spPr>
          <a:xfrm rot="8100000">
            <a:off x="7963366" y="4531697"/>
            <a:ext cx="127928" cy="127928"/>
          </a:xfrm>
          <a:custGeom>
            <a:avLst/>
            <a:gdLst>
              <a:gd name="connsiteX0" fmla="*/ 207882 w 1145500"/>
              <a:gd name="connsiteY0" fmla="*/ 993625 h 1145500"/>
              <a:gd name="connsiteX1" fmla="*/ 154088 w 1145500"/>
              <a:gd name="connsiteY1" fmla="*/ 939831 h 1145500"/>
              <a:gd name="connsiteX2" fmla="*/ 154088 w 1145500"/>
              <a:gd name="connsiteY2" fmla="*/ 912934 h 1145500"/>
              <a:gd name="connsiteX3" fmla="*/ 225331 w 1145500"/>
              <a:gd name="connsiteY3" fmla="*/ 841691 h 1145500"/>
              <a:gd name="connsiteX4" fmla="*/ 199137 w 1145500"/>
              <a:gd name="connsiteY4" fmla="*/ 809623 h 1145500"/>
              <a:gd name="connsiteX5" fmla="*/ 142768 w 1145500"/>
              <a:gd name="connsiteY5" fmla="*/ 687527 h 1145500"/>
              <a:gd name="connsiteX6" fmla="*/ 130863 w 1145500"/>
              <a:gd name="connsiteY6" fmla="*/ 631097 h 1145500"/>
              <a:gd name="connsiteX7" fmla="*/ 19019 w 1145500"/>
              <a:gd name="connsiteY7" fmla="*/ 631097 h 1145500"/>
              <a:gd name="connsiteX8" fmla="*/ 1 w 1145500"/>
              <a:gd name="connsiteY8" fmla="*/ 612079 h 1145500"/>
              <a:gd name="connsiteX9" fmla="*/ 0 w 1145500"/>
              <a:gd name="connsiteY9" fmla="*/ 536003 h 1145500"/>
              <a:gd name="connsiteX10" fmla="*/ 19019 w 1145500"/>
              <a:gd name="connsiteY10" fmla="*/ 516984 h 1145500"/>
              <a:gd name="connsiteX11" fmla="*/ 128409 w 1145500"/>
              <a:gd name="connsiteY11" fmla="*/ 516983 h 1145500"/>
              <a:gd name="connsiteX12" fmla="*/ 130648 w 1145500"/>
              <a:gd name="connsiteY12" fmla="*/ 490732 h 1145500"/>
              <a:gd name="connsiteX13" fmla="*/ 205444 w 1145500"/>
              <a:gd name="connsiteY13" fmla="*/ 305116 h 1145500"/>
              <a:gd name="connsiteX14" fmla="*/ 214895 w 1145500"/>
              <a:gd name="connsiteY14" fmla="*/ 293835 h 1145500"/>
              <a:gd name="connsiteX15" fmla="*/ 139584 w 1145500"/>
              <a:gd name="connsiteY15" fmla="*/ 218523 h 1145500"/>
              <a:gd name="connsiteX16" fmla="*/ 139584 w 1145500"/>
              <a:gd name="connsiteY16" fmla="*/ 191627 h 1145500"/>
              <a:gd name="connsiteX17" fmla="*/ 193378 w 1145500"/>
              <a:gd name="connsiteY17" fmla="*/ 137833 h 1145500"/>
              <a:gd name="connsiteX18" fmla="*/ 220275 w 1145500"/>
              <a:gd name="connsiteY18" fmla="*/ 137833 h 1145500"/>
              <a:gd name="connsiteX19" fmla="*/ 294159 w 1145500"/>
              <a:gd name="connsiteY19" fmla="*/ 211716 h 1145500"/>
              <a:gd name="connsiteX20" fmla="*/ 308925 w 1145500"/>
              <a:gd name="connsiteY20" fmla="*/ 199027 h 1145500"/>
              <a:gd name="connsiteX21" fmla="*/ 489051 w 1145500"/>
              <a:gd name="connsiteY21" fmla="*/ 120255 h 1145500"/>
              <a:gd name="connsiteX22" fmla="*/ 517218 w 1145500"/>
              <a:gd name="connsiteY22" fmla="*/ 117556 h 1145500"/>
              <a:gd name="connsiteX23" fmla="*/ 517217 w 1145500"/>
              <a:gd name="connsiteY23" fmla="*/ 19019 h 1145500"/>
              <a:gd name="connsiteX24" fmla="*/ 536236 w 1145500"/>
              <a:gd name="connsiteY24" fmla="*/ 0 h 1145500"/>
              <a:gd name="connsiteX25" fmla="*/ 612312 w 1145500"/>
              <a:gd name="connsiteY25" fmla="*/ 0 h 1145500"/>
              <a:gd name="connsiteX26" fmla="*/ 631331 w 1145500"/>
              <a:gd name="connsiteY26" fmla="*/ 19019 h 1145500"/>
              <a:gd name="connsiteX27" fmla="*/ 631331 w 1145500"/>
              <a:gd name="connsiteY27" fmla="*/ 117417 h 1145500"/>
              <a:gd name="connsiteX28" fmla="*/ 660945 w 1145500"/>
              <a:gd name="connsiteY28" fmla="*/ 120255 h 1145500"/>
              <a:gd name="connsiteX29" fmla="*/ 841071 w 1145500"/>
              <a:gd name="connsiteY29" fmla="*/ 199027 h 1145500"/>
              <a:gd name="connsiteX30" fmla="*/ 855552 w 1145500"/>
              <a:gd name="connsiteY30" fmla="*/ 211470 h 1145500"/>
              <a:gd name="connsiteX31" fmla="*/ 937182 w 1145500"/>
              <a:gd name="connsiteY31" fmla="*/ 129840 h 1145500"/>
              <a:gd name="connsiteX32" fmla="*/ 964079 w 1145500"/>
              <a:gd name="connsiteY32" fmla="*/ 129840 h 1145500"/>
              <a:gd name="connsiteX33" fmla="*/ 1017872 w 1145500"/>
              <a:gd name="connsiteY33" fmla="*/ 183634 h 1145500"/>
              <a:gd name="connsiteX34" fmla="*/ 1017872 w 1145500"/>
              <a:gd name="connsiteY34" fmla="*/ 210531 h 1145500"/>
              <a:gd name="connsiteX35" fmla="*/ 934284 w 1145500"/>
              <a:gd name="connsiteY35" fmla="*/ 294120 h 1145500"/>
              <a:gd name="connsiteX36" fmla="*/ 950860 w 1145500"/>
              <a:gd name="connsiteY36" fmla="*/ 314412 h 1145500"/>
              <a:gd name="connsiteX37" fmla="*/ 1020925 w 1145500"/>
              <a:gd name="connsiteY37" fmla="*/ 501434 h 1145500"/>
              <a:gd name="connsiteX38" fmla="*/ 1021878 w 1145500"/>
              <a:gd name="connsiteY38" fmla="*/ 516984 h 1145500"/>
              <a:gd name="connsiteX39" fmla="*/ 1126482 w 1145500"/>
              <a:gd name="connsiteY39" fmla="*/ 516984 h 1145500"/>
              <a:gd name="connsiteX40" fmla="*/ 1145500 w 1145500"/>
              <a:gd name="connsiteY40" fmla="*/ 536002 h 1145500"/>
              <a:gd name="connsiteX41" fmla="*/ 1145500 w 1145500"/>
              <a:gd name="connsiteY41" fmla="*/ 612078 h 1145500"/>
              <a:gd name="connsiteX42" fmla="*/ 1126481 w 1145500"/>
              <a:gd name="connsiteY42" fmla="*/ 631097 h 1145500"/>
              <a:gd name="connsiteX43" fmla="*/ 1019537 w 1145500"/>
              <a:gd name="connsiteY43" fmla="*/ 631097 h 1145500"/>
              <a:gd name="connsiteX44" fmla="*/ 1019349 w 1145500"/>
              <a:gd name="connsiteY44" fmla="*/ 633303 h 1145500"/>
              <a:gd name="connsiteX45" fmla="*/ 944552 w 1145500"/>
              <a:gd name="connsiteY45" fmla="*/ 818919 h 1145500"/>
              <a:gd name="connsiteX46" fmla="*/ 924862 w 1145500"/>
              <a:gd name="connsiteY46" fmla="*/ 842420 h 1145500"/>
              <a:gd name="connsiteX47" fmla="*/ 1003369 w 1145500"/>
              <a:gd name="connsiteY47" fmla="*/ 920927 h 1145500"/>
              <a:gd name="connsiteX48" fmla="*/ 1003369 w 1145500"/>
              <a:gd name="connsiteY48" fmla="*/ 947823 h 1145500"/>
              <a:gd name="connsiteX49" fmla="*/ 949575 w 1145500"/>
              <a:gd name="connsiteY49" fmla="*/ 1001617 h 1145500"/>
              <a:gd name="connsiteX50" fmla="*/ 922678 w 1145500"/>
              <a:gd name="connsiteY50" fmla="*/ 1001617 h 1145500"/>
              <a:gd name="connsiteX51" fmla="*/ 843759 w 1145500"/>
              <a:gd name="connsiteY51" fmla="*/ 922698 h 1145500"/>
              <a:gd name="connsiteX52" fmla="*/ 841071 w 1145500"/>
              <a:gd name="connsiteY52" fmla="*/ 925008 h 1145500"/>
              <a:gd name="connsiteX53" fmla="*/ 660945 w 1145500"/>
              <a:gd name="connsiteY53" fmla="*/ 1003780 h 1145500"/>
              <a:gd name="connsiteX54" fmla="*/ 631330 w 1145500"/>
              <a:gd name="connsiteY54" fmla="*/ 1006618 h 1145500"/>
              <a:gd name="connsiteX55" fmla="*/ 631331 w 1145500"/>
              <a:gd name="connsiteY55" fmla="*/ 1126481 h 1145500"/>
              <a:gd name="connsiteX56" fmla="*/ 612312 w 1145500"/>
              <a:gd name="connsiteY56" fmla="*/ 1145500 h 1145500"/>
              <a:gd name="connsiteX57" fmla="*/ 536236 w 1145500"/>
              <a:gd name="connsiteY57" fmla="*/ 1145500 h 1145500"/>
              <a:gd name="connsiteX58" fmla="*/ 517217 w 1145500"/>
              <a:gd name="connsiteY58" fmla="*/ 1126481 h 1145500"/>
              <a:gd name="connsiteX59" fmla="*/ 517218 w 1145500"/>
              <a:gd name="connsiteY59" fmla="*/ 1006479 h 1145500"/>
              <a:gd name="connsiteX60" fmla="*/ 489051 w 1145500"/>
              <a:gd name="connsiteY60" fmla="*/ 1003780 h 1145500"/>
              <a:gd name="connsiteX61" fmla="*/ 308925 w 1145500"/>
              <a:gd name="connsiteY61" fmla="*/ 925008 h 1145500"/>
              <a:gd name="connsiteX62" fmla="*/ 305951 w 1145500"/>
              <a:gd name="connsiteY62" fmla="*/ 922452 h 1145500"/>
              <a:gd name="connsiteX63" fmla="*/ 234779 w 1145500"/>
              <a:gd name="connsiteY63" fmla="*/ 993625 h 1145500"/>
              <a:gd name="connsiteX64" fmla="*/ 207882 w 1145500"/>
              <a:gd name="connsiteY64" fmla="*/ 993625 h 11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45500" h="1145500">
                <a:moveTo>
                  <a:pt x="207882" y="993625"/>
                </a:moveTo>
                <a:lnTo>
                  <a:pt x="154088" y="939831"/>
                </a:lnTo>
                <a:cubicBezTo>
                  <a:pt x="146660" y="932404"/>
                  <a:pt x="146660" y="920362"/>
                  <a:pt x="154088" y="912934"/>
                </a:cubicBezTo>
                <a:lnTo>
                  <a:pt x="225331" y="841691"/>
                </a:lnTo>
                <a:lnTo>
                  <a:pt x="199137" y="809623"/>
                </a:lnTo>
                <a:cubicBezTo>
                  <a:pt x="173909" y="771414"/>
                  <a:pt x="155120" y="730205"/>
                  <a:pt x="142768" y="687527"/>
                </a:cubicBezTo>
                <a:lnTo>
                  <a:pt x="130863" y="631097"/>
                </a:lnTo>
                <a:lnTo>
                  <a:pt x="19019" y="631097"/>
                </a:lnTo>
                <a:cubicBezTo>
                  <a:pt x="8515" y="631097"/>
                  <a:pt x="0" y="622582"/>
                  <a:pt x="1" y="612079"/>
                </a:cubicBezTo>
                <a:lnTo>
                  <a:pt x="0" y="536003"/>
                </a:lnTo>
                <a:cubicBezTo>
                  <a:pt x="0" y="525498"/>
                  <a:pt x="8515" y="516983"/>
                  <a:pt x="19019" y="516984"/>
                </a:cubicBezTo>
                <a:lnTo>
                  <a:pt x="128409" y="516983"/>
                </a:lnTo>
                <a:lnTo>
                  <a:pt x="130648" y="490732"/>
                </a:lnTo>
                <a:cubicBezTo>
                  <a:pt x="141093" y="425273"/>
                  <a:pt x="166026" y="361679"/>
                  <a:pt x="205444" y="305116"/>
                </a:cubicBezTo>
                <a:lnTo>
                  <a:pt x="214895" y="293835"/>
                </a:lnTo>
                <a:lnTo>
                  <a:pt x="139584" y="218523"/>
                </a:lnTo>
                <a:cubicBezTo>
                  <a:pt x="132157" y="211096"/>
                  <a:pt x="132157" y="199054"/>
                  <a:pt x="139584" y="191627"/>
                </a:cubicBezTo>
                <a:lnTo>
                  <a:pt x="193378" y="137833"/>
                </a:lnTo>
                <a:cubicBezTo>
                  <a:pt x="200806" y="130405"/>
                  <a:pt x="212848" y="130405"/>
                  <a:pt x="220275" y="137833"/>
                </a:cubicBezTo>
                <a:lnTo>
                  <a:pt x="294159" y="211716"/>
                </a:lnTo>
                <a:lnTo>
                  <a:pt x="308925" y="199027"/>
                </a:lnTo>
                <a:cubicBezTo>
                  <a:pt x="363569" y="158869"/>
                  <a:pt x="425230" y="132611"/>
                  <a:pt x="489051" y="120255"/>
                </a:cubicBezTo>
                <a:lnTo>
                  <a:pt x="517218" y="117556"/>
                </a:lnTo>
                <a:lnTo>
                  <a:pt x="517217" y="19019"/>
                </a:lnTo>
                <a:cubicBezTo>
                  <a:pt x="517217" y="8515"/>
                  <a:pt x="525732" y="0"/>
                  <a:pt x="536236" y="0"/>
                </a:cubicBezTo>
                <a:lnTo>
                  <a:pt x="612312" y="0"/>
                </a:lnTo>
                <a:cubicBezTo>
                  <a:pt x="622816" y="0"/>
                  <a:pt x="631331" y="8515"/>
                  <a:pt x="631331" y="19019"/>
                </a:cubicBezTo>
                <a:lnTo>
                  <a:pt x="631331" y="117417"/>
                </a:lnTo>
                <a:lnTo>
                  <a:pt x="660945" y="120255"/>
                </a:lnTo>
                <a:cubicBezTo>
                  <a:pt x="724766" y="132611"/>
                  <a:pt x="786427" y="158869"/>
                  <a:pt x="841071" y="199027"/>
                </a:cubicBezTo>
                <a:lnTo>
                  <a:pt x="855552" y="211470"/>
                </a:lnTo>
                <a:lnTo>
                  <a:pt x="937182" y="129840"/>
                </a:lnTo>
                <a:cubicBezTo>
                  <a:pt x="944609" y="122413"/>
                  <a:pt x="956651" y="122413"/>
                  <a:pt x="964079" y="129840"/>
                </a:cubicBezTo>
                <a:lnTo>
                  <a:pt x="1017872" y="183634"/>
                </a:lnTo>
                <a:cubicBezTo>
                  <a:pt x="1025300" y="191062"/>
                  <a:pt x="1025300" y="203104"/>
                  <a:pt x="1017872" y="210531"/>
                </a:cubicBezTo>
                <a:lnTo>
                  <a:pt x="934284" y="294120"/>
                </a:lnTo>
                <a:lnTo>
                  <a:pt x="950860" y="314412"/>
                </a:lnTo>
                <a:cubicBezTo>
                  <a:pt x="988701" y="371725"/>
                  <a:pt x="1012057" y="435789"/>
                  <a:pt x="1020925" y="501434"/>
                </a:cubicBezTo>
                <a:lnTo>
                  <a:pt x="1021878" y="516984"/>
                </a:lnTo>
                <a:lnTo>
                  <a:pt x="1126482" y="516984"/>
                </a:lnTo>
                <a:cubicBezTo>
                  <a:pt x="1136985" y="516983"/>
                  <a:pt x="1145500" y="525498"/>
                  <a:pt x="1145500" y="536002"/>
                </a:cubicBezTo>
                <a:lnTo>
                  <a:pt x="1145500" y="612078"/>
                </a:lnTo>
                <a:cubicBezTo>
                  <a:pt x="1145500" y="622583"/>
                  <a:pt x="1136985" y="631098"/>
                  <a:pt x="1126481" y="631097"/>
                </a:cubicBezTo>
                <a:lnTo>
                  <a:pt x="1019537" y="631097"/>
                </a:lnTo>
                <a:lnTo>
                  <a:pt x="1019349" y="633303"/>
                </a:lnTo>
                <a:cubicBezTo>
                  <a:pt x="1008902" y="698761"/>
                  <a:pt x="983971" y="762356"/>
                  <a:pt x="944552" y="818919"/>
                </a:cubicBezTo>
                <a:lnTo>
                  <a:pt x="924862" y="842420"/>
                </a:lnTo>
                <a:lnTo>
                  <a:pt x="1003369" y="920927"/>
                </a:lnTo>
                <a:cubicBezTo>
                  <a:pt x="1010796" y="928354"/>
                  <a:pt x="1010796" y="940396"/>
                  <a:pt x="1003369" y="947823"/>
                </a:cubicBezTo>
                <a:lnTo>
                  <a:pt x="949575" y="1001617"/>
                </a:lnTo>
                <a:cubicBezTo>
                  <a:pt x="942148" y="1009045"/>
                  <a:pt x="930106" y="1009045"/>
                  <a:pt x="922678" y="1001617"/>
                </a:cubicBezTo>
                <a:lnTo>
                  <a:pt x="843759" y="922698"/>
                </a:lnTo>
                <a:lnTo>
                  <a:pt x="841071" y="925008"/>
                </a:lnTo>
                <a:cubicBezTo>
                  <a:pt x="786428" y="965166"/>
                  <a:pt x="724766" y="991423"/>
                  <a:pt x="660945" y="1003780"/>
                </a:cubicBezTo>
                <a:lnTo>
                  <a:pt x="631330" y="1006618"/>
                </a:lnTo>
                <a:lnTo>
                  <a:pt x="631331" y="1126481"/>
                </a:lnTo>
                <a:cubicBezTo>
                  <a:pt x="631331" y="1136985"/>
                  <a:pt x="622816" y="1145500"/>
                  <a:pt x="612312" y="1145500"/>
                </a:cubicBezTo>
                <a:lnTo>
                  <a:pt x="536236" y="1145500"/>
                </a:lnTo>
                <a:cubicBezTo>
                  <a:pt x="525732" y="1145500"/>
                  <a:pt x="517217" y="1136985"/>
                  <a:pt x="517217" y="1126481"/>
                </a:cubicBezTo>
                <a:lnTo>
                  <a:pt x="517218" y="1006479"/>
                </a:lnTo>
                <a:lnTo>
                  <a:pt x="489051" y="1003780"/>
                </a:lnTo>
                <a:cubicBezTo>
                  <a:pt x="425230" y="991423"/>
                  <a:pt x="363569" y="965166"/>
                  <a:pt x="308925" y="925008"/>
                </a:cubicBezTo>
                <a:lnTo>
                  <a:pt x="305951" y="922452"/>
                </a:lnTo>
                <a:lnTo>
                  <a:pt x="234779" y="993625"/>
                </a:lnTo>
                <a:cubicBezTo>
                  <a:pt x="227351" y="1001052"/>
                  <a:pt x="215309" y="1001052"/>
                  <a:pt x="207882" y="99362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balanced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7" name="Connecteur en arc 256"/>
          <p:cNvCxnSpPr>
            <a:stCxn id="73" idx="11"/>
            <a:endCxn id="251" idx="2"/>
          </p:cNvCxnSpPr>
          <p:nvPr/>
        </p:nvCxnSpPr>
        <p:spPr>
          <a:xfrm rot="10800000" flipH="1" flipV="1">
            <a:off x="6085001" y="4404316"/>
            <a:ext cx="1981932" cy="385671"/>
          </a:xfrm>
          <a:prstGeom prst="curvedConnector4">
            <a:avLst>
              <a:gd name="adj1" fmla="val 32407"/>
              <a:gd name="adj2" fmla="val 15927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957292" y="3832752"/>
            <a:ext cx="1640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direct fall of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high-diameter droplets</a:t>
            </a:r>
          </a:p>
        </p:txBody>
      </p:sp>
      <p:sp>
        <p:nvSpPr>
          <p:cNvPr id="238" name="Flèche à angle droit 237"/>
          <p:cNvSpPr/>
          <p:nvPr/>
        </p:nvSpPr>
        <p:spPr>
          <a:xfrm rot="5400000">
            <a:off x="7379057" y="3359370"/>
            <a:ext cx="1246270" cy="4779440"/>
          </a:xfrm>
          <a:prstGeom prst="bentUpArrow">
            <a:avLst>
              <a:gd name="adj1" fmla="val 0"/>
              <a:gd name="adj2" fmla="val 6111"/>
              <a:gd name="adj3" fmla="val 718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10264503" y="5988472"/>
            <a:ext cx="15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Surfaces contamination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8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10931</TotalTime>
  <Words>431</Words>
  <Application>Microsoft Office PowerPoint</Application>
  <PresentationFormat>Grand écran</PresentationFormat>
  <Paragraphs>159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Cooper Black</vt:lpstr>
      <vt:lpstr>Lato</vt:lpstr>
      <vt:lpstr>Wingdings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Duret Steven</dc:creator>
  <cp:lastModifiedBy>LUONG Ngoc-Du</cp:lastModifiedBy>
  <cp:revision>216</cp:revision>
  <dcterms:created xsi:type="dcterms:W3CDTF">2021-05-06T13:09:44Z</dcterms:created>
  <dcterms:modified xsi:type="dcterms:W3CDTF">2022-09-08T09:06:03Z</dcterms:modified>
</cp:coreProperties>
</file>