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3" r:id="rId2"/>
    <p:sldId id="314" r:id="rId3"/>
    <p:sldId id="315" r:id="rId4"/>
    <p:sldId id="302" r:id="rId5"/>
    <p:sldId id="318" r:id="rId6"/>
    <p:sldId id="31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404"/>
    <a:srgbClr val="4300C8"/>
    <a:srgbClr val="FFFFFF"/>
    <a:srgbClr val="DAE3F3"/>
    <a:srgbClr val="404040"/>
    <a:srgbClr val="511860"/>
    <a:srgbClr val="2A628A"/>
    <a:srgbClr val="3C7094"/>
    <a:srgbClr val="71ADB4"/>
    <a:srgbClr val="9EA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25" autoAdjust="0"/>
    <p:restoredTop sz="76356" autoAdjust="0"/>
  </p:normalViewPr>
  <p:slideViewPr>
    <p:cSldViewPr snapToGrid="0">
      <p:cViewPr varScale="1">
        <p:scale>
          <a:sx n="86" d="100"/>
          <a:sy n="86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68F2-B88A-4FFA-AA61-9EBDCAA5E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D6A-CD06-408F-BD4A-A370A339B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7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4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 smtClean="0"/>
              <a:t>1min30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6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1min</a:t>
            </a:r>
            <a:r>
              <a:rPr lang="fr-FR" baseline="0" dirty="0" smtClean="0"/>
              <a:t>30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13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70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0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6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3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à coins arrondis 63"/>
          <p:cNvSpPr/>
          <p:nvPr/>
        </p:nvSpPr>
        <p:spPr>
          <a:xfrm>
            <a:off x="3747073" y="5205620"/>
            <a:ext cx="4611228" cy="1554115"/>
          </a:xfrm>
          <a:prstGeom prst="roundRect">
            <a:avLst>
              <a:gd name="adj" fmla="val 14758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Scenario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184619" y="1323709"/>
            <a:ext cx="1932712" cy="2375677"/>
          </a:xfrm>
          <a:prstGeom prst="roundRect">
            <a:avLst>
              <a:gd name="adj" fmla="val 92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Input data and assumptions</a:t>
            </a: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literature review</a:t>
            </a: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experiments</a:t>
            </a:r>
          </a:p>
        </p:txBody>
      </p:sp>
      <p:sp>
        <p:nvSpPr>
          <p:cNvPr id="27" name="Rectangle à coins arrondis 26">
            <a:hlinkClick r:id="" action="ppaction://noaction"/>
          </p:cNvPr>
          <p:cNvSpPr/>
          <p:nvPr/>
        </p:nvSpPr>
        <p:spPr>
          <a:xfrm>
            <a:off x="2984126" y="309544"/>
            <a:ext cx="5931838" cy="4310960"/>
          </a:xfrm>
          <a:prstGeom prst="roundRect">
            <a:avLst>
              <a:gd name="adj" fmla="val 513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endParaRPr lang="en-GB" sz="2800" b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800401" y="104776"/>
            <a:ext cx="2180122" cy="4502092"/>
          </a:xfrm>
          <a:prstGeom prst="roundRect">
            <a:avLst>
              <a:gd name="adj" fmla="val 84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Simulation outputs</a:t>
            </a:r>
          </a:p>
        </p:txBody>
      </p:sp>
      <p:sp>
        <p:nvSpPr>
          <p:cNvPr id="4" name="Rectangle à coins arrondis 3">
            <a:hlinkClick r:id="" action="ppaction://noaction"/>
          </p:cNvPr>
          <p:cNvSpPr/>
          <p:nvPr/>
        </p:nvSpPr>
        <p:spPr>
          <a:xfrm>
            <a:off x="6741872" y="1569771"/>
            <a:ext cx="2039038" cy="852927"/>
          </a:xfrm>
          <a:prstGeom prst="roundRect">
            <a:avLst/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5" name="Rectangle à coins arrondis 4">
            <a:hlinkClick r:id="" action="ppaction://noaction"/>
          </p:cNvPr>
          <p:cNvSpPr/>
          <p:nvPr/>
        </p:nvSpPr>
        <p:spPr>
          <a:xfrm>
            <a:off x="3188406" y="3395151"/>
            <a:ext cx="2039038" cy="852927"/>
          </a:xfrm>
          <a:prstGeom prst="roundRect">
            <a:avLst/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Surfaces</a:t>
            </a:r>
          </a:p>
        </p:txBody>
      </p:sp>
      <p:sp>
        <p:nvSpPr>
          <p:cNvPr id="6" name="Rectangle à coins arrondis 5">
            <a:hlinkClick r:id="" action="ppaction://noaction"/>
          </p:cNvPr>
          <p:cNvSpPr/>
          <p:nvPr/>
        </p:nvSpPr>
        <p:spPr>
          <a:xfrm>
            <a:off x="3188406" y="1581236"/>
            <a:ext cx="1944365" cy="852927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Workers</a:t>
            </a:r>
          </a:p>
        </p:txBody>
      </p:sp>
      <p:sp>
        <p:nvSpPr>
          <p:cNvPr id="21" name="Rectangle à coins arrondis 20">
            <a:hlinkClick r:id="" action="ppaction://noaction"/>
          </p:cNvPr>
          <p:cNvSpPr/>
          <p:nvPr/>
        </p:nvSpPr>
        <p:spPr>
          <a:xfrm>
            <a:off x="6738881" y="3388089"/>
            <a:ext cx="1984606" cy="810254"/>
          </a:xfrm>
          <a:prstGeom prst="roundRect">
            <a:avLst/>
          </a:prstGeom>
          <a:solidFill>
            <a:srgbClr val="8A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Food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792304" y="2498155"/>
            <a:ext cx="1276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sedimentation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277" y="2703397"/>
            <a:ext cx="762669" cy="32623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211" y="2614520"/>
            <a:ext cx="762669" cy="32623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538" y="2525643"/>
            <a:ext cx="762669" cy="326234"/>
          </a:xfrm>
          <a:prstGeom prst="rect">
            <a:avLst/>
          </a:prstGeom>
        </p:spPr>
      </p:pic>
      <p:sp>
        <p:nvSpPr>
          <p:cNvPr id="55" name="Forme libre 54"/>
          <p:cNvSpPr/>
          <p:nvPr/>
        </p:nvSpPr>
        <p:spPr>
          <a:xfrm rot="8100000">
            <a:off x="10959236" y="2518629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orme libre 55"/>
          <p:cNvSpPr/>
          <p:nvPr/>
        </p:nvSpPr>
        <p:spPr>
          <a:xfrm rot="8100000">
            <a:off x="10729137" y="2682431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Forme libre 56"/>
          <p:cNvSpPr/>
          <p:nvPr/>
        </p:nvSpPr>
        <p:spPr>
          <a:xfrm rot="8100000">
            <a:off x="11131333" y="2593653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257828" y="2421287"/>
            <a:ext cx="1643119" cy="678181"/>
          </a:xfrm>
          <a:prstGeom prst="ellipse">
            <a:avLst/>
          </a:prstGeom>
          <a:solidFill>
            <a:schemeClr val="bg1"/>
          </a:solidFill>
          <a:ln w="666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Characteristics of SARS-CoV-2</a:t>
            </a:r>
          </a:p>
        </p:txBody>
      </p:sp>
      <p:sp>
        <p:nvSpPr>
          <p:cNvPr id="63" name="Ellipse 62">
            <a:hlinkClick r:id="" action="ppaction://noaction"/>
          </p:cNvPr>
          <p:cNvSpPr/>
          <p:nvPr/>
        </p:nvSpPr>
        <p:spPr>
          <a:xfrm>
            <a:off x="6582324" y="5651209"/>
            <a:ext cx="1346834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C00000"/>
                </a:solidFill>
                <a:latin typeface="Calibri" panose="020F0502020204030204"/>
              </a:rPr>
              <a:t>Behaviours</a:t>
            </a:r>
          </a:p>
        </p:txBody>
      </p:sp>
      <p:sp>
        <p:nvSpPr>
          <p:cNvPr id="65" name="Ellipse 64"/>
          <p:cNvSpPr/>
          <p:nvPr/>
        </p:nvSpPr>
        <p:spPr>
          <a:xfrm>
            <a:off x="4063996" y="5651209"/>
            <a:ext cx="1597209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C00000"/>
                </a:solidFill>
                <a:latin typeface="Calibri" panose="020F0502020204030204"/>
              </a:rPr>
              <a:t>Extrinsic parameters</a:t>
            </a:r>
          </a:p>
        </p:txBody>
      </p:sp>
      <p:sp>
        <p:nvSpPr>
          <p:cNvPr id="8" name="Organigramme : Alternative 7"/>
          <p:cNvSpPr/>
          <p:nvPr/>
        </p:nvSpPr>
        <p:spPr>
          <a:xfrm>
            <a:off x="4554740" y="781692"/>
            <a:ext cx="2804722" cy="610125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dirty="0">
                <a:solidFill>
                  <a:prstClr val="white"/>
                </a:solidFill>
                <a:latin typeface="Calibri" panose="020F0502020204030204"/>
              </a:rPr>
              <a:t>Meat processing plant</a:t>
            </a:r>
          </a:p>
        </p:txBody>
      </p:sp>
      <p:sp>
        <p:nvSpPr>
          <p:cNvPr id="46" name="Flèche vers le bas 45"/>
          <p:cNvSpPr/>
          <p:nvPr/>
        </p:nvSpPr>
        <p:spPr>
          <a:xfrm rot="16200000">
            <a:off x="9041603" y="2099268"/>
            <a:ext cx="637282" cy="146184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9906692" y="1866372"/>
            <a:ext cx="1900833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Food contamination</a:t>
            </a:r>
          </a:p>
        </p:txBody>
      </p:sp>
      <p:sp>
        <p:nvSpPr>
          <p:cNvPr id="50" name="Ellipse 49"/>
          <p:cNvSpPr/>
          <p:nvPr/>
        </p:nvSpPr>
        <p:spPr>
          <a:xfrm>
            <a:off x="9906692" y="511843"/>
            <a:ext cx="1900833" cy="518567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Infected workers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490496" y="3410116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transfers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5399166" y="1866372"/>
            <a:ext cx="116862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ZoneTexte 95"/>
          <p:cNvSpPr txBox="1"/>
          <p:nvPr/>
        </p:nvSpPr>
        <p:spPr>
          <a:xfrm>
            <a:off x="5490496" y="1576129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exhalation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5490496" y="2052524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inhalation</a:t>
            </a:r>
          </a:p>
        </p:txBody>
      </p:sp>
      <p:sp>
        <p:nvSpPr>
          <p:cNvPr id="99" name="Flèche vers le bas 98"/>
          <p:cNvSpPr/>
          <p:nvPr/>
        </p:nvSpPr>
        <p:spPr>
          <a:xfrm rot="16200000">
            <a:off x="2325511" y="2325776"/>
            <a:ext cx="329822" cy="94360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Flèche vers le bas 99"/>
          <p:cNvSpPr/>
          <p:nvPr/>
        </p:nvSpPr>
        <p:spPr>
          <a:xfrm rot="10800000">
            <a:off x="5805235" y="4248077"/>
            <a:ext cx="506464" cy="1183687"/>
          </a:xfrm>
          <a:prstGeom prst="downArrow">
            <a:avLst>
              <a:gd name="adj1" fmla="val 50000"/>
              <a:gd name="adj2" fmla="val 6062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8724116" y="2654715"/>
            <a:ext cx="106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i="1" dirty="0">
                <a:solidFill>
                  <a:schemeClr val="bg1"/>
                </a:solidFill>
                <a:latin typeface="Calibri" panose="020F0502020204030204"/>
              </a:rPr>
              <a:t>Simulations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10913413" y="4860346"/>
            <a:ext cx="112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200" i="1" dirty="0">
                <a:solidFill>
                  <a:prstClr val="black"/>
                </a:solidFill>
                <a:latin typeface="Calibri" panose="020F0502020204030204"/>
              </a:rPr>
              <a:t>Comparison for model validation perspectives</a:t>
            </a:r>
          </a:p>
        </p:txBody>
      </p:sp>
      <p:sp>
        <p:nvSpPr>
          <p:cNvPr id="115" name="Ellipse 114"/>
          <p:cNvSpPr/>
          <p:nvPr/>
        </p:nvSpPr>
        <p:spPr>
          <a:xfrm>
            <a:off x="560920" y="5528043"/>
            <a:ext cx="2101898" cy="876998"/>
          </a:xfrm>
          <a:prstGeom prst="ellipse">
            <a:avLst/>
          </a:prstGeom>
          <a:solidFill>
            <a:srgbClr val="B1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/>
              </a:rPr>
              <a:t>Industrial &amp; Epidemiological investigations</a:t>
            </a:r>
          </a:p>
        </p:txBody>
      </p:sp>
      <p:sp>
        <p:nvSpPr>
          <p:cNvPr id="116" name="Flèche vers le bas 115"/>
          <p:cNvSpPr/>
          <p:nvPr/>
        </p:nvSpPr>
        <p:spPr>
          <a:xfrm rot="16200000">
            <a:off x="3127029" y="5337420"/>
            <a:ext cx="329822" cy="1258244"/>
          </a:xfrm>
          <a:prstGeom prst="downArrow">
            <a:avLst>
              <a:gd name="adj1" fmla="val 50000"/>
              <a:gd name="adj2" fmla="val 9892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34064" y="3202545"/>
            <a:ext cx="1726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variants of concerns,</a:t>
            </a:r>
          </a:p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attack rates…</a:t>
            </a:r>
          </a:p>
        </p:txBody>
      </p:sp>
      <p:sp>
        <p:nvSpPr>
          <p:cNvPr id="122" name="ZoneTexte 121"/>
          <p:cNvSpPr txBox="1"/>
          <p:nvPr/>
        </p:nvSpPr>
        <p:spPr>
          <a:xfrm>
            <a:off x="3871301" y="6259100"/>
            <a:ext cx="2007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dimensions, ventilation, temperature, humidity…</a:t>
            </a:r>
          </a:p>
        </p:txBody>
      </p:sp>
      <p:sp>
        <p:nvSpPr>
          <p:cNvPr id="123" name="ZoneTexte 122"/>
          <p:cNvSpPr txBox="1"/>
          <p:nvPr/>
        </p:nvSpPr>
        <p:spPr>
          <a:xfrm>
            <a:off x="6606743" y="6286937"/>
            <a:ext cx="1751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mask wearing,</a:t>
            </a:r>
          </a:p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community activities… </a:t>
            </a:r>
          </a:p>
        </p:txBody>
      </p:sp>
      <p:sp>
        <p:nvSpPr>
          <p:cNvPr id="124" name="ZoneTexte 123"/>
          <p:cNvSpPr txBox="1"/>
          <p:nvPr/>
        </p:nvSpPr>
        <p:spPr>
          <a:xfrm>
            <a:off x="3315430" y="363252"/>
            <a:ext cx="533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Agent-Based Model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433691" y="3793216"/>
            <a:ext cx="913543" cy="79708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orme libre 73"/>
          <p:cNvSpPr/>
          <p:nvPr/>
        </p:nvSpPr>
        <p:spPr>
          <a:xfrm rot="8100000">
            <a:off x="10834700" y="4151838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Forme libre 74"/>
          <p:cNvSpPr/>
          <p:nvPr/>
        </p:nvSpPr>
        <p:spPr>
          <a:xfrm rot="8100000">
            <a:off x="10615548" y="4017842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Forme libre 75"/>
          <p:cNvSpPr/>
          <p:nvPr/>
        </p:nvSpPr>
        <p:spPr>
          <a:xfrm rot="8100000">
            <a:off x="11072773" y="4109103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018" y="1042038"/>
            <a:ext cx="1073571" cy="746806"/>
          </a:xfrm>
          <a:prstGeom prst="rect">
            <a:avLst/>
          </a:prstGeom>
        </p:spPr>
      </p:pic>
      <p:sp>
        <p:nvSpPr>
          <p:cNvPr id="77" name="Ellipse 76"/>
          <p:cNvSpPr/>
          <p:nvPr/>
        </p:nvSpPr>
        <p:spPr>
          <a:xfrm>
            <a:off x="9913308" y="3266755"/>
            <a:ext cx="1894218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Surfaces contamination</a:t>
            </a:r>
          </a:p>
        </p:txBody>
      </p:sp>
      <p:sp>
        <p:nvSpPr>
          <p:cNvPr id="112" name="Ellipse 111"/>
          <p:cNvSpPr/>
          <p:nvPr/>
        </p:nvSpPr>
        <p:spPr>
          <a:xfrm>
            <a:off x="9938980" y="5637451"/>
            <a:ext cx="1677227" cy="75484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Epidemiological data</a:t>
            </a:r>
          </a:p>
        </p:txBody>
      </p:sp>
      <p:sp>
        <p:nvSpPr>
          <p:cNvPr id="66" name="Double flèche horizontale 65">
            <a:hlinkClick r:id="" action="ppaction://noaction"/>
          </p:cNvPr>
          <p:cNvSpPr/>
          <p:nvPr/>
        </p:nvSpPr>
        <p:spPr>
          <a:xfrm rot="16200000">
            <a:off x="10132859" y="4963829"/>
            <a:ext cx="1280959" cy="318819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sz="1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189232" y="244081"/>
            <a:ext cx="28617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Model outline</a:t>
            </a:r>
          </a:p>
        </p:txBody>
      </p:sp>
      <p:cxnSp>
        <p:nvCxnSpPr>
          <p:cNvPr id="67" name="Connecteur droit avec flèche 66"/>
          <p:cNvCxnSpPr/>
          <p:nvPr/>
        </p:nvCxnSpPr>
        <p:spPr>
          <a:xfrm flipH="1" flipV="1">
            <a:off x="5386631" y="2010445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3789992" y="2474336"/>
            <a:ext cx="1" cy="893096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692338" y="2533422"/>
            <a:ext cx="2118231" cy="787895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8021160" y="2473045"/>
            <a:ext cx="0" cy="848272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5490496" y="3671442"/>
            <a:ext cx="110537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 flipV="1">
            <a:off x="5417961" y="3833447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4862601" y="2515490"/>
            <a:ext cx="2556131" cy="76489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ZoneTexte 71"/>
          <p:cNvSpPr txBox="1"/>
          <p:nvPr/>
        </p:nvSpPr>
        <p:spPr>
          <a:xfrm>
            <a:off x="3726267" y="2549508"/>
            <a:ext cx="137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contamination</a:t>
            </a:r>
          </a:p>
        </p:txBody>
      </p:sp>
    </p:spTree>
    <p:extLst>
      <p:ext uri="{BB962C8B-B14F-4D97-AF65-F5344CB8AC3E}">
        <p14:creationId xmlns:p14="http://schemas.microsoft.com/office/powerpoint/2010/main" val="31371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6" grpId="0" animBg="1"/>
      <p:bldP spid="27" grpId="0" animBg="1"/>
      <p:bldP spid="25" grpId="0" animBg="1"/>
      <p:bldP spid="4" grpId="0" animBg="1"/>
      <p:bldP spid="5" grpId="0" animBg="1"/>
      <p:bldP spid="6" grpId="0" animBg="1"/>
      <p:bldP spid="21" grpId="0" animBg="1"/>
      <p:bldP spid="10" grpId="0"/>
      <p:bldP spid="55" grpId="0" animBg="1"/>
      <p:bldP spid="56" grpId="0" animBg="1"/>
      <p:bldP spid="57" grpId="0" animBg="1"/>
      <p:bldP spid="33" grpId="0" animBg="1"/>
      <p:bldP spid="63" grpId="0" animBg="1"/>
      <p:bldP spid="65" grpId="0" animBg="1"/>
      <p:bldP spid="8" grpId="0" animBg="1"/>
      <p:bldP spid="46" grpId="0" animBg="1"/>
      <p:bldP spid="49" grpId="0" animBg="1"/>
      <p:bldP spid="50" grpId="0" animBg="1"/>
      <p:bldP spid="71" grpId="0"/>
      <p:bldP spid="96" grpId="0"/>
      <p:bldP spid="97" grpId="0"/>
      <p:bldP spid="99" grpId="0" animBg="1"/>
      <p:bldP spid="100" grpId="0" animBg="1"/>
      <p:bldP spid="107" grpId="0"/>
      <p:bldP spid="108" grpId="0"/>
      <p:bldP spid="115" grpId="0" animBg="1"/>
      <p:bldP spid="116" grpId="0" animBg="1"/>
      <p:bldP spid="121" grpId="0"/>
      <p:bldP spid="122" grpId="0"/>
      <p:bldP spid="123" grpId="0"/>
      <p:bldP spid="124" grpId="0"/>
      <p:bldP spid="70" grpId="0" animBg="1"/>
      <p:bldP spid="74" grpId="0" animBg="1"/>
      <p:bldP spid="75" grpId="0" animBg="1"/>
      <p:bldP spid="76" grpId="0" animBg="1"/>
      <p:bldP spid="77" grpId="0" animBg="1"/>
      <p:bldP spid="112" grpId="0" animBg="1"/>
      <p:bldP spid="66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1" y="855557"/>
            <a:ext cx="10906578" cy="5772753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-10542" y="1039157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319072" y="3896441"/>
            <a:ext cx="148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Conveyor</a:t>
            </a: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68" y="2907275"/>
            <a:ext cx="225000" cy="45000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22" y="4011346"/>
            <a:ext cx="225000" cy="45000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10" y="4011346"/>
            <a:ext cx="225000" cy="45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43" y="1062052"/>
            <a:ext cx="225000" cy="450000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7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331000"/>
                    </a14:imgEffect>
                    <a14:imgEffect>
                      <a14:brightnessContrast brigh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2" y="3930662"/>
            <a:ext cx="225000" cy="450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8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331000"/>
                    </a14:imgEffect>
                    <a14:imgEffect>
                      <a14:brightnessContrast bright="63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82" y="2857685"/>
            <a:ext cx="225000" cy="450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99" y="3973914"/>
            <a:ext cx="225000" cy="450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08" y="2941393"/>
            <a:ext cx="225000" cy="450000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2929812" y="4201861"/>
            <a:ext cx="181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77C689"/>
                </a:solidFill>
              </a:rPr>
              <a:t>Cutters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056863" y="4152208"/>
            <a:ext cx="181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467551"/>
                </a:solidFill>
              </a:rPr>
              <a:t>Cutters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1298587" y="4322886"/>
            <a:ext cx="121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DF5E5E"/>
                </a:solidFill>
              </a:rPr>
              <a:t>Logistic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8579963" y="2936492"/>
            <a:ext cx="897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AC4848"/>
                </a:solidFill>
              </a:rPr>
              <a:t>Logistic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91527" y="1530822"/>
            <a:ext cx="22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5A7989"/>
                </a:solidFill>
              </a:rPr>
              <a:t>Transverse</a:t>
            </a:r>
          </a:p>
          <a:p>
            <a:pPr algn="ctr"/>
            <a:r>
              <a:rPr lang="fr-FR" sz="1400" b="1" dirty="0">
                <a:solidFill>
                  <a:srgbClr val="5A7989"/>
                </a:solidFill>
              </a:rPr>
              <a:t>(manager, administrative…)</a:t>
            </a: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28" y="5590188"/>
            <a:ext cx="225000" cy="45000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11" y="2902846"/>
            <a:ext cx="225000" cy="450000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-10777" y="3165928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i="1" dirty="0">
                <a:solidFill>
                  <a:schemeClr val="bg1">
                    <a:lumMod val="50000"/>
                  </a:schemeClr>
                </a:solidFill>
              </a:rPr>
              <a:t>Arrival gate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40" y="2939631"/>
            <a:ext cx="225000" cy="450000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-21498" y="5881452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Entry hall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8255859" y="6111537"/>
            <a:ext cx="16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bg1">
                    <a:lumMod val="50000"/>
                  </a:schemeClr>
                </a:solidFill>
              </a:rPr>
              <a:t>Waste area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10593858" y="5788371"/>
            <a:ext cx="714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W.C.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4834661" y="1083631"/>
            <a:ext cx="246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Cutting</a:t>
            </a:r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 room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8698287" y="3868190"/>
            <a:ext cx="109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75000"/>
                  </a:schemeClr>
                </a:solidFill>
              </a:rPr>
              <a:t>Conveyor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8847682" y="1917981"/>
            <a:ext cx="13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50000"/>
                  </a:schemeClr>
                </a:solidFill>
              </a:rPr>
              <a:t>Equipment</a:t>
            </a: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</a:schemeClr>
                </a:solidFill>
              </a:rPr>
              <a:t>(packaging)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9888386" y="1007278"/>
            <a:ext cx="890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err="1">
                <a:solidFill>
                  <a:schemeClr val="bg1">
                    <a:lumMod val="50000"/>
                  </a:schemeClr>
                </a:solidFill>
              </a:rPr>
              <a:t>Cooling</a:t>
            </a:r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 area</a:t>
            </a:r>
          </a:p>
        </p:txBody>
      </p:sp>
      <p:sp>
        <p:nvSpPr>
          <p:cNvPr id="99" name="Flèche courbée vers la droite 98"/>
          <p:cNvSpPr/>
          <p:nvPr/>
        </p:nvSpPr>
        <p:spPr>
          <a:xfrm rot="12871072">
            <a:off x="9582202" y="2659914"/>
            <a:ext cx="392528" cy="1090999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100" name="Flèche courbée vers la droite 99"/>
          <p:cNvSpPr/>
          <p:nvPr/>
        </p:nvSpPr>
        <p:spPr>
          <a:xfrm rot="12871072">
            <a:off x="10321602" y="1179384"/>
            <a:ext cx="355723" cy="1740960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675617" y="5857423"/>
            <a:ext cx="22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5A7989"/>
                </a:solidFill>
              </a:rPr>
              <a:t>Transverse</a:t>
            </a:r>
          </a:p>
          <a:p>
            <a:pPr algn="ctr"/>
            <a:r>
              <a:rPr lang="en-GB" sz="1400" b="1" dirty="0">
                <a:solidFill>
                  <a:srgbClr val="5A7989"/>
                </a:solidFill>
              </a:rPr>
              <a:t>(cleaning team)</a:t>
            </a:r>
          </a:p>
        </p:txBody>
      </p:sp>
      <p:pic>
        <p:nvPicPr>
          <p:cNvPr id="103" name="Imag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361" y="2237994"/>
            <a:ext cx="1337233" cy="1271857"/>
          </a:xfrm>
          <a:prstGeom prst="rect">
            <a:avLst/>
          </a:prstGeom>
        </p:spPr>
      </p:pic>
      <p:sp>
        <p:nvSpPr>
          <p:cNvPr id="97" name="Flèche courbée vers la droite 96"/>
          <p:cNvSpPr/>
          <p:nvPr/>
        </p:nvSpPr>
        <p:spPr>
          <a:xfrm rot="16200000">
            <a:off x="1872029" y="3216135"/>
            <a:ext cx="282170" cy="1429054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pic>
        <p:nvPicPr>
          <p:cNvPr id="1026" name="Picture 2" descr="Set of cartoon food: meat cuts assortment - beef, pork, lamb, round steak, boneless rump, whole leg, rib roast, loin and rib chops, rustic belly, ground meat, meat cubes for stew. Isolated on white.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383" y="3124028"/>
            <a:ext cx="1257577" cy="125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e 104"/>
          <p:cNvGrpSpPr/>
          <p:nvPr/>
        </p:nvGrpSpPr>
        <p:grpSpPr>
          <a:xfrm>
            <a:off x="2827132" y="3479090"/>
            <a:ext cx="353075" cy="353898"/>
            <a:chOff x="548845" y="3501218"/>
            <a:chExt cx="2437822" cy="2443500"/>
          </a:xfrm>
        </p:grpSpPr>
        <p:sp>
          <p:nvSpPr>
            <p:cNvPr id="106" name="Rectangle 105"/>
            <p:cNvSpPr/>
            <p:nvPr/>
          </p:nvSpPr>
          <p:spPr>
            <a:xfrm>
              <a:off x="54884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532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4180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8828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5382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8474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31227" y="35012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7770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2418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706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116" name="Groupe 115"/>
            <p:cNvGrpSpPr/>
            <p:nvPr/>
          </p:nvGrpSpPr>
          <p:grpSpPr>
            <a:xfrm rot="16200000">
              <a:off x="-438826" y="4741047"/>
              <a:ext cx="2191342" cy="216000"/>
              <a:chOff x="1180976" y="5357013"/>
              <a:chExt cx="2191342" cy="216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 rot="16200000">
              <a:off x="1782996" y="4741047"/>
              <a:ext cx="2191342" cy="216000"/>
              <a:chOff x="1180976" y="5357013"/>
              <a:chExt cx="2191342" cy="216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9532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4180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8828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8267" y="57287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8474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3122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7770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2418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9532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180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8828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3826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8474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3122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7770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2418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9532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4180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8828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53826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8474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3122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27770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2418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9532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4180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8828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3826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78474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3122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7770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2418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9532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180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8828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53826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78474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3122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7770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2418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9532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4180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28828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53826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78474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03122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27770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52418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9532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4180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28828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53826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78474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03122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7770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2418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9532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4180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8828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53826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474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03122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27770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52418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9532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180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8828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826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8474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3122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7770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52418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08" name="Groupe 207"/>
          <p:cNvGrpSpPr/>
          <p:nvPr/>
        </p:nvGrpSpPr>
        <p:grpSpPr>
          <a:xfrm>
            <a:off x="5073041" y="3709833"/>
            <a:ext cx="353075" cy="174899"/>
            <a:chOff x="5226837" y="3076101"/>
            <a:chExt cx="706150" cy="349798"/>
          </a:xfrm>
        </p:grpSpPr>
        <p:sp>
          <p:nvSpPr>
            <p:cNvPr id="209" name="Rectangle 208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9" name="Rectangle 218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0" name="Rectangle 219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1" name="Rectangle 220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2" name="Rectangle 221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3" name="Rectangle 222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4" name="Rectangle 223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5" name="Rectangle 224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6" name="Rectangle 225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59" name="Groupe 258"/>
          <p:cNvGrpSpPr/>
          <p:nvPr/>
        </p:nvGrpSpPr>
        <p:grpSpPr>
          <a:xfrm>
            <a:off x="4727567" y="3460586"/>
            <a:ext cx="353075" cy="174899"/>
            <a:chOff x="5226837" y="3076101"/>
            <a:chExt cx="706150" cy="349798"/>
          </a:xfrm>
        </p:grpSpPr>
        <p:sp>
          <p:nvSpPr>
            <p:cNvPr id="260" name="Rectangle 259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0" name="Rectangle 269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1" name="Rectangle 270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2" name="Rectangle 271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3" name="Rectangle 272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4" name="Rectangle 273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5" name="Rectangle 274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6" name="Rectangle 275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7" name="Rectangle 276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10" name="Groupe 309"/>
          <p:cNvGrpSpPr/>
          <p:nvPr/>
        </p:nvGrpSpPr>
        <p:grpSpPr>
          <a:xfrm>
            <a:off x="4531328" y="3677975"/>
            <a:ext cx="353075" cy="174899"/>
            <a:chOff x="5226837" y="3076101"/>
            <a:chExt cx="706150" cy="349798"/>
          </a:xfrm>
        </p:grpSpPr>
        <p:sp>
          <p:nvSpPr>
            <p:cNvPr id="311" name="Rectangle 310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1" name="Rectangle 320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2" name="Rectangle 321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3" name="Rectangle 322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4" name="Rectangle 323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5" name="Rectangle 324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6" name="Rectangle 325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7" name="Rectangle 326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8" name="Rectangle 327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61" name="Groupe 360"/>
          <p:cNvGrpSpPr/>
          <p:nvPr/>
        </p:nvGrpSpPr>
        <p:grpSpPr>
          <a:xfrm>
            <a:off x="3219982" y="3484863"/>
            <a:ext cx="353075" cy="353898"/>
            <a:chOff x="548845" y="3501218"/>
            <a:chExt cx="2437822" cy="2443500"/>
          </a:xfrm>
        </p:grpSpPr>
        <p:sp>
          <p:nvSpPr>
            <p:cNvPr id="362" name="Rectangle 361"/>
            <p:cNvSpPr/>
            <p:nvPr/>
          </p:nvSpPr>
          <p:spPr>
            <a:xfrm>
              <a:off x="54884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79532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180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28828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5382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78474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031227" y="35012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27770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52418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7706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372" name="Groupe 371"/>
            <p:cNvGrpSpPr/>
            <p:nvPr/>
          </p:nvGrpSpPr>
          <p:grpSpPr>
            <a:xfrm rot="16200000">
              <a:off x="-438826" y="4741047"/>
              <a:ext cx="2191342" cy="216000"/>
              <a:chOff x="1180976" y="5357013"/>
              <a:chExt cx="2191342" cy="216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grpSp>
          <p:nvGrpSpPr>
            <p:cNvPr id="373" name="Groupe 372"/>
            <p:cNvGrpSpPr/>
            <p:nvPr/>
          </p:nvGrpSpPr>
          <p:grpSpPr>
            <a:xfrm rot="16200000">
              <a:off x="1782996" y="4741047"/>
              <a:ext cx="2191342" cy="216000"/>
              <a:chOff x="1180976" y="5357013"/>
              <a:chExt cx="2191342" cy="216000"/>
            </a:xfrm>
          </p:grpSpPr>
          <p:sp>
            <p:nvSpPr>
              <p:cNvPr id="446" name="Rectangle 445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>
              <a:off x="79532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4180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28828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538267" y="57287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78474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3122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27770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52418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79532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4180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28828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826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8474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3122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7770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52418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9532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04180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128828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53826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78474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03122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27770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52418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9532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4180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28828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53826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78474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3122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27770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52418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9532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4180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28828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53826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78474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03122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27770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52418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9532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04180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28828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53826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78474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03122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27770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252418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532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04180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28828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53826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78474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3122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27770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52418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79532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04180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28828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53826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78474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03122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227770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252418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79532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04180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28828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53826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78474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03122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27770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252418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465" name="Flèche droite 464"/>
          <p:cNvSpPr/>
          <p:nvPr/>
        </p:nvSpPr>
        <p:spPr>
          <a:xfrm>
            <a:off x="3611236" y="3510374"/>
            <a:ext cx="1031138" cy="107917"/>
          </a:xfrm>
          <a:prstGeom prst="rightArrow">
            <a:avLst>
              <a:gd name="adj1" fmla="val 50000"/>
              <a:gd name="adj2" fmla="val 228731"/>
            </a:avLst>
          </a:prstGeom>
          <a:solidFill>
            <a:srgbClr val="77C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grpSp>
        <p:nvGrpSpPr>
          <p:cNvPr id="467" name="Groupe 466"/>
          <p:cNvGrpSpPr/>
          <p:nvPr/>
        </p:nvGrpSpPr>
        <p:grpSpPr>
          <a:xfrm>
            <a:off x="6047254" y="3478567"/>
            <a:ext cx="353075" cy="174899"/>
            <a:chOff x="5226837" y="3076101"/>
            <a:chExt cx="706150" cy="349798"/>
          </a:xfrm>
        </p:grpSpPr>
        <p:sp>
          <p:nvSpPr>
            <p:cNvPr id="468" name="Rectangle 467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8" name="Rectangle 477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9" name="Rectangle 478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0" name="Rectangle 479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1" name="Rectangle 480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2" name="Rectangle 481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3" name="Rectangle 482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4" name="Rectangle 483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5" name="Rectangle 484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18" name="Groupe 517"/>
          <p:cNvGrpSpPr/>
          <p:nvPr/>
        </p:nvGrpSpPr>
        <p:grpSpPr>
          <a:xfrm>
            <a:off x="6615532" y="3501853"/>
            <a:ext cx="353075" cy="174899"/>
            <a:chOff x="5226837" y="3076101"/>
            <a:chExt cx="706150" cy="349798"/>
          </a:xfrm>
        </p:grpSpPr>
        <p:sp>
          <p:nvSpPr>
            <p:cNvPr id="519" name="Rectangle 518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9" name="Rectangle 528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0" name="Rectangle 529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1" name="Rectangle 530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2" name="Rectangle 531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3" name="Rectangle 532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4" name="Rectangle 533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5" name="Rectangle 534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6" name="Rectangle 535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69" name="Groupe 568"/>
          <p:cNvGrpSpPr/>
          <p:nvPr/>
        </p:nvGrpSpPr>
        <p:grpSpPr>
          <a:xfrm>
            <a:off x="6964573" y="3683872"/>
            <a:ext cx="353075" cy="174899"/>
            <a:chOff x="5226837" y="3076101"/>
            <a:chExt cx="706150" cy="349798"/>
          </a:xfrm>
        </p:grpSpPr>
        <p:sp>
          <p:nvSpPr>
            <p:cNvPr id="570" name="Rectangle 569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0" name="Rectangle 579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1" name="Rectangle 580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2" name="Rectangle 581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3" name="Rectangle 582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4" name="Rectangle 583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5" name="Rectangle 584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6" name="Rectangle 585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620" name="Flèche droite 619"/>
          <p:cNvSpPr/>
          <p:nvPr/>
        </p:nvSpPr>
        <p:spPr>
          <a:xfrm>
            <a:off x="7300906" y="3525147"/>
            <a:ext cx="1031138" cy="107917"/>
          </a:xfrm>
          <a:prstGeom prst="rightArrow">
            <a:avLst>
              <a:gd name="adj1" fmla="val 50000"/>
              <a:gd name="adj2" fmla="val 228731"/>
            </a:avLst>
          </a:prstGeom>
          <a:solidFill>
            <a:srgbClr val="467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pic>
        <p:nvPicPr>
          <p:cNvPr id="466" name="Image 4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9059" y="3564928"/>
            <a:ext cx="122338" cy="122338"/>
          </a:xfrm>
          <a:prstGeom prst="rect">
            <a:avLst/>
          </a:prstGeom>
        </p:spPr>
      </p:pic>
      <p:pic>
        <p:nvPicPr>
          <p:cNvPr id="647" name="Image 6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6670" y="3674230"/>
            <a:ext cx="122338" cy="122338"/>
          </a:xfrm>
          <a:prstGeom prst="rect">
            <a:avLst/>
          </a:prstGeom>
        </p:spPr>
      </p:pic>
      <p:pic>
        <p:nvPicPr>
          <p:cNvPr id="648" name="Image 6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9905" y="3442590"/>
            <a:ext cx="122338" cy="122338"/>
          </a:xfrm>
          <a:prstGeom prst="rect">
            <a:avLst/>
          </a:prstGeom>
        </p:spPr>
      </p:pic>
      <p:pic>
        <p:nvPicPr>
          <p:cNvPr id="649" name="Image 6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3165" y="3639254"/>
            <a:ext cx="122338" cy="122338"/>
          </a:xfrm>
          <a:prstGeom prst="rect">
            <a:avLst/>
          </a:prstGeom>
        </p:spPr>
      </p:pic>
      <p:pic>
        <p:nvPicPr>
          <p:cNvPr id="650" name="Image 6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7429" y="3674230"/>
            <a:ext cx="122338" cy="122338"/>
          </a:xfrm>
          <a:prstGeom prst="rect">
            <a:avLst/>
          </a:prstGeom>
        </p:spPr>
      </p:pic>
      <p:pic>
        <p:nvPicPr>
          <p:cNvPr id="651" name="Image 6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5139" y="3772609"/>
            <a:ext cx="122338" cy="122338"/>
          </a:xfrm>
          <a:prstGeom prst="rect">
            <a:avLst/>
          </a:prstGeom>
        </p:spPr>
      </p:pic>
      <p:sp>
        <p:nvSpPr>
          <p:cNvPr id="621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459817" y="244081"/>
            <a:ext cx="68578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Modelling the meat processing plant</a:t>
            </a:r>
          </a:p>
        </p:txBody>
      </p:sp>
      <p:pic>
        <p:nvPicPr>
          <p:cNvPr id="625" name="Image 624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3" y="5984702"/>
            <a:ext cx="225000" cy="450000"/>
          </a:xfrm>
          <a:prstGeom prst="rect">
            <a:avLst/>
          </a:prstGeom>
        </p:spPr>
      </p:pic>
      <p:pic>
        <p:nvPicPr>
          <p:cNvPr id="626" name="Image 625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" y="1066602"/>
            <a:ext cx="225000" cy="450000"/>
          </a:xfrm>
          <a:prstGeom prst="rect">
            <a:avLst/>
          </a:prstGeom>
        </p:spPr>
      </p:pic>
      <p:pic>
        <p:nvPicPr>
          <p:cNvPr id="622" name="Image 621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15" y="2940928"/>
            <a:ext cx="225000" cy="450000"/>
          </a:xfrm>
          <a:prstGeom prst="rect">
            <a:avLst/>
          </a:prstGeom>
        </p:spPr>
      </p:pic>
      <p:pic>
        <p:nvPicPr>
          <p:cNvPr id="627" name="Image 6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5071" y="2633251"/>
            <a:ext cx="122338" cy="122338"/>
          </a:xfrm>
          <a:prstGeom prst="rect">
            <a:avLst/>
          </a:prstGeom>
        </p:spPr>
      </p:pic>
      <p:pic>
        <p:nvPicPr>
          <p:cNvPr id="628" name="Image 6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5410" y="2495613"/>
            <a:ext cx="122338" cy="122338"/>
          </a:xfrm>
          <a:prstGeom prst="rect">
            <a:avLst/>
          </a:prstGeom>
        </p:spPr>
      </p:pic>
      <p:pic>
        <p:nvPicPr>
          <p:cNvPr id="629" name="Image 6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3922" y="1084713"/>
            <a:ext cx="122338" cy="122338"/>
          </a:xfrm>
          <a:prstGeom prst="rect">
            <a:avLst/>
          </a:prstGeom>
        </p:spPr>
      </p:pic>
      <p:pic>
        <p:nvPicPr>
          <p:cNvPr id="630" name="Image 6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49011" y="1145881"/>
            <a:ext cx="122338" cy="122338"/>
          </a:xfrm>
          <a:prstGeom prst="rect">
            <a:avLst/>
          </a:prstGeom>
        </p:spPr>
      </p:pic>
      <p:pic>
        <p:nvPicPr>
          <p:cNvPr id="631" name="Image 6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3417" y="1291112"/>
            <a:ext cx="122338" cy="1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6" grpId="0"/>
      <p:bldP spid="68" grpId="0"/>
      <p:bldP spid="69" grpId="0"/>
      <p:bldP spid="70" grpId="0"/>
      <p:bldP spid="71" grpId="0"/>
      <p:bldP spid="72" grpId="0"/>
      <p:bldP spid="79" grpId="0"/>
      <p:bldP spid="82" grpId="0"/>
      <p:bldP spid="83" grpId="0"/>
      <p:bldP spid="84" grpId="0"/>
      <p:bldP spid="85" grpId="0"/>
      <p:bldP spid="86" grpId="0"/>
      <p:bldP spid="87" grpId="0"/>
      <p:bldP spid="98" grpId="0"/>
      <p:bldP spid="99" grpId="0" animBg="1"/>
      <p:bldP spid="100" grpId="0" animBg="1"/>
      <p:bldP spid="101" grpId="0"/>
      <p:bldP spid="97" grpId="0" animBg="1"/>
      <p:bldP spid="465" grpId="0" animBg="1"/>
      <p:bldP spid="6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065059" y="2614574"/>
            <a:ext cx="1671401" cy="646331"/>
          </a:xfrm>
          <a:prstGeom prst="rect">
            <a:avLst/>
          </a:prstGeom>
          <a:noFill/>
          <a:ln w="50800">
            <a:solidFill>
              <a:srgbClr val="05435B"/>
            </a:solidFill>
          </a:ln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b="1" dirty="0">
                <a:solidFill>
                  <a:srgbClr val="05435B"/>
                </a:solidFill>
                <a:latin typeface="Calibri" panose="020F0502020204030204"/>
              </a:rPr>
              <a:t>Workers contamination</a:t>
            </a:r>
          </a:p>
        </p:txBody>
      </p:sp>
      <p:grpSp>
        <p:nvGrpSpPr>
          <p:cNvPr id="13" name="Group 156"/>
          <p:cNvGrpSpPr/>
          <p:nvPr/>
        </p:nvGrpSpPr>
        <p:grpSpPr>
          <a:xfrm>
            <a:off x="1209712" y="2908381"/>
            <a:ext cx="578959" cy="1377114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9649183" y="3502611"/>
            <a:ext cx="465313" cy="1171727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2271053" y="2523744"/>
            <a:ext cx="1143716" cy="527254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Forme libre 36"/>
          <p:cNvSpPr/>
          <p:nvPr/>
        </p:nvSpPr>
        <p:spPr>
          <a:xfrm flipV="1">
            <a:off x="2306111" y="3114500"/>
            <a:ext cx="1077054" cy="97063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6752" y="4172055"/>
            <a:ext cx="1195274" cy="10428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Forme libre 38"/>
          <p:cNvSpPr/>
          <p:nvPr/>
        </p:nvSpPr>
        <p:spPr>
          <a:xfrm rot="8100000">
            <a:off x="3468061" y="4496178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e libre 39"/>
          <p:cNvSpPr/>
          <p:nvPr/>
        </p:nvSpPr>
        <p:spPr>
          <a:xfrm rot="8100000">
            <a:off x="3628561" y="4783113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293303" y="918266"/>
            <a:ext cx="4701686" cy="2585122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fr-FR" sz="140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Air in the room</a:t>
            </a:r>
          </a:p>
        </p:txBody>
      </p:sp>
      <p:sp>
        <p:nvSpPr>
          <p:cNvPr id="42" name="Larme 41"/>
          <p:cNvSpPr/>
          <p:nvPr/>
        </p:nvSpPr>
        <p:spPr>
          <a:xfrm rot="18899769">
            <a:off x="3494702" y="3998096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Larme 42"/>
          <p:cNvSpPr/>
          <p:nvPr/>
        </p:nvSpPr>
        <p:spPr>
          <a:xfrm rot="18899769">
            <a:off x="4318963" y="191946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Larme 43"/>
          <p:cNvSpPr/>
          <p:nvPr/>
        </p:nvSpPr>
        <p:spPr>
          <a:xfrm rot="18899769">
            <a:off x="3908911" y="2825262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Larme 44"/>
          <p:cNvSpPr/>
          <p:nvPr/>
        </p:nvSpPr>
        <p:spPr>
          <a:xfrm rot="18899769">
            <a:off x="3581746" y="1526367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Larme 45"/>
          <p:cNvSpPr/>
          <p:nvPr/>
        </p:nvSpPr>
        <p:spPr>
          <a:xfrm rot="18899769">
            <a:off x="4469455" y="138123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Larme 46"/>
          <p:cNvSpPr/>
          <p:nvPr/>
        </p:nvSpPr>
        <p:spPr>
          <a:xfrm rot="18899769">
            <a:off x="4724321" y="3136241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Larme 47"/>
          <p:cNvSpPr/>
          <p:nvPr/>
        </p:nvSpPr>
        <p:spPr>
          <a:xfrm rot="18899769">
            <a:off x="4874812" y="2199354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Larme 48"/>
          <p:cNvSpPr/>
          <p:nvPr/>
        </p:nvSpPr>
        <p:spPr>
          <a:xfrm rot="18899769">
            <a:off x="3679982" y="219935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Larme 49"/>
          <p:cNvSpPr/>
          <p:nvPr/>
        </p:nvSpPr>
        <p:spPr>
          <a:xfrm rot="18899769">
            <a:off x="3214166" y="4244324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Forme libre 50"/>
          <p:cNvSpPr/>
          <p:nvPr/>
        </p:nvSpPr>
        <p:spPr>
          <a:xfrm rot="8100000">
            <a:off x="3556161" y="4057139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Forme libre 51"/>
          <p:cNvSpPr/>
          <p:nvPr/>
        </p:nvSpPr>
        <p:spPr>
          <a:xfrm rot="8100000">
            <a:off x="4340591" y="1936824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Forme libre 52"/>
          <p:cNvSpPr/>
          <p:nvPr/>
        </p:nvSpPr>
        <p:spPr>
          <a:xfrm rot="8100000">
            <a:off x="4745951" y="3161363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Forme libre 53"/>
          <p:cNvSpPr/>
          <p:nvPr/>
        </p:nvSpPr>
        <p:spPr>
          <a:xfrm rot="8100000">
            <a:off x="3935715" y="2853264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Larme 54"/>
          <p:cNvSpPr/>
          <p:nvPr/>
        </p:nvSpPr>
        <p:spPr>
          <a:xfrm rot="18899769">
            <a:off x="6733069" y="2750017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Larme 55"/>
          <p:cNvSpPr/>
          <p:nvPr/>
        </p:nvSpPr>
        <p:spPr>
          <a:xfrm rot="18899769">
            <a:off x="6808316" y="166104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Larme 56"/>
          <p:cNvSpPr/>
          <p:nvPr/>
        </p:nvSpPr>
        <p:spPr>
          <a:xfrm rot="18899769">
            <a:off x="5472610" y="1527118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Larme 57"/>
          <p:cNvSpPr/>
          <p:nvPr/>
        </p:nvSpPr>
        <p:spPr>
          <a:xfrm rot="18899769">
            <a:off x="7438675" y="1596721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Larme 58"/>
          <p:cNvSpPr/>
          <p:nvPr/>
        </p:nvSpPr>
        <p:spPr>
          <a:xfrm rot="18899769">
            <a:off x="7868283" y="2190116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Larme 59"/>
          <p:cNvSpPr/>
          <p:nvPr/>
        </p:nvSpPr>
        <p:spPr>
          <a:xfrm rot="18899769">
            <a:off x="7457695" y="313499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Larme 60"/>
          <p:cNvSpPr/>
          <p:nvPr/>
        </p:nvSpPr>
        <p:spPr>
          <a:xfrm rot="18899769">
            <a:off x="5965581" y="224236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orme libre 61"/>
          <p:cNvSpPr/>
          <p:nvPr/>
        </p:nvSpPr>
        <p:spPr>
          <a:xfrm rot="8100000">
            <a:off x="6754698" y="2767376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orme libre 62"/>
          <p:cNvSpPr/>
          <p:nvPr/>
        </p:nvSpPr>
        <p:spPr>
          <a:xfrm rot="8100000">
            <a:off x="7888790" y="2215037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Forme libre 63"/>
          <p:cNvSpPr/>
          <p:nvPr/>
        </p:nvSpPr>
        <p:spPr>
          <a:xfrm rot="8100000">
            <a:off x="6835120" y="1689050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Forme libre 64"/>
          <p:cNvSpPr/>
          <p:nvPr/>
        </p:nvSpPr>
        <p:spPr>
          <a:xfrm rot="5400000">
            <a:off x="8160154" y="2351057"/>
            <a:ext cx="962833" cy="1924690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Larme 65"/>
          <p:cNvSpPr/>
          <p:nvPr/>
        </p:nvSpPr>
        <p:spPr>
          <a:xfrm rot="18899769">
            <a:off x="6117942" y="3218603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611867" y="3298029"/>
            <a:ext cx="0" cy="85083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147875" y="3922424"/>
            <a:ext cx="1195274" cy="10428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Forme libre 70"/>
          <p:cNvSpPr/>
          <p:nvPr/>
        </p:nvSpPr>
        <p:spPr>
          <a:xfrm rot="8100000">
            <a:off x="5796698" y="4275464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Forme libre 71"/>
          <p:cNvSpPr/>
          <p:nvPr/>
        </p:nvSpPr>
        <p:spPr>
          <a:xfrm rot="8100000">
            <a:off x="5559988" y="4435351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Forme libre 72"/>
          <p:cNvSpPr/>
          <p:nvPr/>
        </p:nvSpPr>
        <p:spPr>
          <a:xfrm rot="8100000">
            <a:off x="6050418" y="4248807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642494" y="3602248"/>
            <a:ext cx="211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72">
              <a:defRPr/>
            </a:pPr>
            <a:r>
              <a:rPr lang="en-US" sz="1400" b="1" dirty="0">
                <a:solidFill>
                  <a:srgbClr val="548235"/>
                </a:solidFill>
                <a:latin typeface="Calibri" panose="020F0502020204030204"/>
              </a:rPr>
              <a:t>sedimentation of droplets on inert surfaces and food</a:t>
            </a:r>
          </a:p>
        </p:txBody>
      </p:sp>
      <p:sp>
        <p:nvSpPr>
          <p:cNvPr id="89" name="Ellipse 88"/>
          <p:cNvSpPr/>
          <p:nvPr/>
        </p:nvSpPr>
        <p:spPr>
          <a:xfrm>
            <a:off x="9176000" y="1118263"/>
            <a:ext cx="758492" cy="30506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fr-FR" sz="1200" dirty="0">
                <a:solidFill>
                  <a:srgbClr val="C00000"/>
                </a:solidFill>
                <a:latin typeface="Calibri" panose="020F0502020204030204"/>
              </a:rPr>
              <a:t>Air flow</a:t>
            </a: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7605174" y="1314681"/>
            <a:ext cx="493890" cy="1116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654186" y="792215"/>
            <a:ext cx="200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Ventilation system</a:t>
            </a:r>
          </a:p>
        </p:txBody>
      </p:sp>
      <p:sp>
        <p:nvSpPr>
          <p:cNvPr id="92" name="Forme libre 91"/>
          <p:cNvSpPr/>
          <p:nvPr/>
        </p:nvSpPr>
        <p:spPr>
          <a:xfrm>
            <a:off x="7619812" y="1475153"/>
            <a:ext cx="1822496" cy="438262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286167" y="1632311"/>
            <a:ext cx="1129467" cy="331619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US" sz="1200" dirty="0">
                <a:solidFill>
                  <a:srgbClr val="C00000"/>
                </a:solidFill>
                <a:latin typeface="Calibri" panose="020F0502020204030204"/>
              </a:rPr>
              <a:t>Air renewal</a:t>
            </a:r>
          </a:p>
        </p:txBody>
      </p:sp>
      <p:sp>
        <p:nvSpPr>
          <p:cNvPr id="96" name="Éclair 95"/>
          <p:cNvSpPr/>
          <p:nvPr/>
        </p:nvSpPr>
        <p:spPr>
          <a:xfrm>
            <a:off x="9047552" y="3414078"/>
            <a:ext cx="261951" cy="399624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865765" y="238548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Larme 102"/>
          <p:cNvSpPr/>
          <p:nvPr/>
        </p:nvSpPr>
        <p:spPr>
          <a:xfrm rot="18899769">
            <a:off x="4018125" y="253784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Larme 103"/>
          <p:cNvSpPr/>
          <p:nvPr/>
        </p:nvSpPr>
        <p:spPr>
          <a:xfrm rot="18899769">
            <a:off x="4462358" y="230836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Larme 104"/>
          <p:cNvSpPr/>
          <p:nvPr/>
        </p:nvSpPr>
        <p:spPr>
          <a:xfrm rot="18899769">
            <a:off x="4614719" y="246072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Larme 105"/>
          <p:cNvSpPr/>
          <p:nvPr/>
        </p:nvSpPr>
        <p:spPr>
          <a:xfrm rot="18899769">
            <a:off x="4173546" y="21316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Larme 106"/>
          <p:cNvSpPr/>
          <p:nvPr/>
        </p:nvSpPr>
        <p:spPr>
          <a:xfrm rot="18899769">
            <a:off x="4617780" y="19022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Larme 107"/>
          <p:cNvSpPr/>
          <p:nvPr/>
        </p:nvSpPr>
        <p:spPr>
          <a:xfrm rot="18899769">
            <a:off x="4770140" y="20545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Larme 108"/>
          <p:cNvSpPr/>
          <p:nvPr/>
        </p:nvSpPr>
        <p:spPr>
          <a:xfrm rot="18899769">
            <a:off x="4249407" y="242612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Larme 109"/>
          <p:cNvSpPr/>
          <p:nvPr/>
        </p:nvSpPr>
        <p:spPr>
          <a:xfrm rot="18899769">
            <a:off x="4675699" y="229039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Larme 110"/>
          <p:cNvSpPr/>
          <p:nvPr/>
        </p:nvSpPr>
        <p:spPr>
          <a:xfrm rot="18899769">
            <a:off x="4828059" y="244275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Larme 111"/>
          <p:cNvSpPr/>
          <p:nvPr/>
        </p:nvSpPr>
        <p:spPr>
          <a:xfrm rot="18899769">
            <a:off x="5272292" y="221327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Larme 112"/>
          <p:cNvSpPr/>
          <p:nvPr/>
        </p:nvSpPr>
        <p:spPr>
          <a:xfrm rot="18899769">
            <a:off x="5424653" y="236563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Larme 113"/>
          <p:cNvSpPr/>
          <p:nvPr/>
        </p:nvSpPr>
        <p:spPr>
          <a:xfrm rot="18899769">
            <a:off x="4983480" y="203660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Larme 114"/>
          <p:cNvSpPr/>
          <p:nvPr/>
        </p:nvSpPr>
        <p:spPr>
          <a:xfrm rot="18899769">
            <a:off x="5059341" y="233103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Larme 115"/>
          <p:cNvSpPr/>
          <p:nvPr/>
        </p:nvSpPr>
        <p:spPr>
          <a:xfrm rot="18899769">
            <a:off x="4139137" y="279477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Larme 116"/>
          <p:cNvSpPr/>
          <p:nvPr/>
        </p:nvSpPr>
        <p:spPr>
          <a:xfrm rot="18899769">
            <a:off x="4291498" y="294714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Larme 117"/>
          <p:cNvSpPr/>
          <p:nvPr/>
        </p:nvSpPr>
        <p:spPr>
          <a:xfrm rot="18899769">
            <a:off x="4735731" y="27176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9" name="Larme 118"/>
          <p:cNvSpPr/>
          <p:nvPr/>
        </p:nvSpPr>
        <p:spPr>
          <a:xfrm rot="18899769">
            <a:off x="4888091" y="287002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0" name="Larme 119"/>
          <p:cNvSpPr/>
          <p:nvPr/>
        </p:nvSpPr>
        <p:spPr>
          <a:xfrm rot="18899769">
            <a:off x="4446919" y="254099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Larme 120"/>
          <p:cNvSpPr/>
          <p:nvPr/>
        </p:nvSpPr>
        <p:spPr>
          <a:xfrm rot="18899769">
            <a:off x="4522779" y="28354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Larme 121"/>
          <p:cNvSpPr/>
          <p:nvPr/>
        </p:nvSpPr>
        <p:spPr>
          <a:xfrm rot="18899769">
            <a:off x="5078639" y="25402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Larme 122"/>
          <p:cNvSpPr/>
          <p:nvPr/>
        </p:nvSpPr>
        <p:spPr>
          <a:xfrm rot="18899769">
            <a:off x="5230999" y="269256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Larme 123"/>
          <p:cNvSpPr/>
          <p:nvPr/>
        </p:nvSpPr>
        <p:spPr>
          <a:xfrm rot="18899769">
            <a:off x="5444339" y="267459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Larme 124"/>
          <p:cNvSpPr/>
          <p:nvPr/>
        </p:nvSpPr>
        <p:spPr>
          <a:xfrm rot="18899769">
            <a:off x="5675621" y="25628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6" name="Larme 125"/>
          <p:cNvSpPr/>
          <p:nvPr/>
        </p:nvSpPr>
        <p:spPr>
          <a:xfrm rot="18899769">
            <a:off x="5352011" y="29495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Larme 126"/>
          <p:cNvSpPr/>
          <p:nvPr/>
        </p:nvSpPr>
        <p:spPr>
          <a:xfrm rot="18899769">
            <a:off x="5504372" y="31018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Larme 127"/>
          <p:cNvSpPr/>
          <p:nvPr/>
        </p:nvSpPr>
        <p:spPr>
          <a:xfrm rot="18899769">
            <a:off x="5063200" y="277283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9" name="Larme 128"/>
          <p:cNvSpPr/>
          <p:nvPr/>
        </p:nvSpPr>
        <p:spPr>
          <a:xfrm rot="18899769">
            <a:off x="5139060" y="306726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Larme 129"/>
          <p:cNvSpPr/>
          <p:nvPr/>
        </p:nvSpPr>
        <p:spPr>
          <a:xfrm rot="18899769">
            <a:off x="6248151" y="252820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1" name="Larme 130"/>
          <p:cNvSpPr/>
          <p:nvPr/>
        </p:nvSpPr>
        <p:spPr>
          <a:xfrm rot="18899769">
            <a:off x="5882839" y="249360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Larme 131"/>
          <p:cNvSpPr/>
          <p:nvPr/>
        </p:nvSpPr>
        <p:spPr>
          <a:xfrm rot="18899769">
            <a:off x="6461491" y="251023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Larme 132"/>
          <p:cNvSpPr/>
          <p:nvPr/>
        </p:nvSpPr>
        <p:spPr>
          <a:xfrm rot="18899769">
            <a:off x="7058085" y="24331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4" name="Larme 133"/>
          <p:cNvSpPr/>
          <p:nvPr/>
        </p:nvSpPr>
        <p:spPr>
          <a:xfrm rot="18899769">
            <a:off x="5772570" y="286225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" name="Larme 134"/>
          <p:cNvSpPr/>
          <p:nvPr/>
        </p:nvSpPr>
        <p:spPr>
          <a:xfrm rot="18899769">
            <a:off x="5924930" y="30146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Larme 135"/>
          <p:cNvSpPr/>
          <p:nvPr/>
        </p:nvSpPr>
        <p:spPr>
          <a:xfrm rot="18899769">
            <a:off x="6369164" y="278514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Larme 136"/>
          <p:cNvSpPr/>
          <p:nvPr/>
        </p:nvSpPr>
        <p:spPr>
          <a:xfrm rot="18899769">
            <a:off x="6521524" y="293750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Larme 137"/>
          <p:cNvSpPr/>
          <p:nvPr/>
        </p:nvSpPr>
        <p:spPr>
          <a:xfrm rot="18899769">
            <a:off x="6080352" y="260846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Larme 138"/>
          <p:cNvSpPr/>
          <p:nvPr/>
        </p:nvSpPr>
        <p:spPr>
          <a:xfrm rot="18899769">
            <a:off x="6156212" y="290290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Larme 139"/>
          <p:cNvSpPr/>
          <p:nvPr/>
        </p:nvSpPr>
        <p:spPr>
          <a:xfrm rot="18899769">
            <a:off x="6712071" y="260768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Larme 140"/>
          <p:cNvSpPr/>
          <p:nvPr/>
        </p:nvSpPr>
        <p:spPr>
          <a:xfrm rot="18899769">
            <a:off x="6864432" y="276004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Larme 141"/>
          <p:cNvSpPr/>
          <p:nvPr/>
        </p:nvSpPr>
        <p:spPr>
          <a:xfrm rot="18899769">
            <a:off x="7077772" y="274207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Larme 142"/>
          <p:cNvSpPr/>
          <p:nvPr/>
        </p:nvSpPr>
        <p:spPr>
          <a:xfrm rot="18899769">
            <a:off x="7309054" y="263035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4" name="Larme 143"/>
          <p:cNvSpPr/>
          <p:nvPr/>
        </p:nvSpPr>
        <p:spPr>
          <a:xfrm rot="18899769">
            <a:off x="6985444" y="301698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Larme 144"/>
          <p:cNvSpPr/>
          <p:nvPr/>
        </p:nvSpPr>
        <p:spPr>
          <a:xfrm rot="18899769">
            <a:off x="6696632" y="28403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Larme 145"/>
          <p:cNvSpPr/>
          <p:nvPr/>
        </p:nvSpPr>
        <p:spPr>
          <a:xfrm rot="18899769">
            <a:off x="6572552" y="186189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Larme 146"/>
          <p:cNvSpPr/>
          <p:nvPr/>
        </p:nvSpPr>
        <p:spPr>
          <a:xfrm rot="18899769">
            <a:off x="6207240" y="182728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Larme 147"/>
          <p:cNvSpPr/>
          <p:nvPr/>
        </p:nvSpPr>
        <p:spPr>
          <a:xfrm rot="18899769">
            <a:off x="6785892" y="184391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Larme 148"/>
          <p:cNvSpPr/>
          <p:nvPr/>
        </p:nvSpPr>
        <p:spPr>
          <a:xfrm rot="18899769">
            <a:off x="7382486" y="176680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Larme 149"/>
          <p:cNvSpPr/>
          <p:nvPr/>
        </p:nvSpPr>
        <p:spPr>
          <a:xfrm rot="18899769">
            <a:off x="6096970" y="219594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1" name="Larme 150"/>
          <p:cNvSpPr/>
          <p:nvPr/>
        </p:nvSpPr>
        <p:spPr>
          <a:xfrm rot="18899769">
            <a:off x="6249331" y="234830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2" name="Larme 151"/>
          <p:cNvSpPr/>
          <p:nvPr/>
        </p:nvSpPr>
        <p:spPr>
          <a:xfrm rot="18899769">
            <a:off x="6693564" y="211883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3" name="Larme 152"/>
          <p:cNvSpPr/>
          <p:nvPr/>
        </p:nvSpPr>
        <p:spPr>
          <a:xfrm rot="18899769">
            <a:off x="6845924" y="22711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4" name="Larme 153"/>
          <p:cNvSpPr/>
          <p:nvPr/>
        </p:nvSpPr>
        <p:spPr>
          <a:xfrm rot="18899769">
            <a:off x="6404752" y="194215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5" name="Larme 154"/>
          <p:cNvSpPr/>
          <p:nvPr/>
        </p:nvSpPr>
        <p:spPr>
          <a:xfrm rot="18899769">
            <a:off x="6480612" y="223658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Larme 155"/>
          <p:cNvSpPr/>
          <p:nvPr/>
        </p:nvSpPr>
        <p:spPr>
          <a:xfrm rot="18899769">
            <a:off x="7036472" y="194137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7" name="Larme 156"/>
          <p:cNvSpPr/>
          <p:nvPr/>
        </p:nvSpPr>
        <p:spPr>
          <a:xfrm rot="18899769">
            <a:off x="7188832" y="209373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8" name="Larme 157"/>
          <p:cNvSpPr/>
          <p:nvPr/>
        </p:nvSpPr>
        <p:spPr>
          <a:xfrm rot="18899769">
            <a:off x="7402172" y="207575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Larme 158"/>
          <p:cNvSpPr/>
          <p:nvPr/>
        </p:nvSpPr>
        <p:spPr>
          <a:xfrm rot="18899769">
            <a:off x="7633454" y="196404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Larme 159"/>
          <p:cNvSpPr/>
          <p:nvPr/>
        </p:nvSpPr>
        <p:spPr>
          <a:xfrm rot="18899769">
            <a:off x="7309844" y="235067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1" name="Larme 160"/>
          <p:cNvSpPr/>
          <p:nvPr/>
        </p:nvSpPr>
        <p:spPr>
          <a:xfrm rot="18899769">
            <a:off x="7021033" y="217399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2" name="Larme 161"/>
          <p:cNvSpPr/>
          <p:nvPr/>
        </p:nvSpPr>
        <p:spPr>
          <a:xfrm rot="18899769">
            <a:off x="5485475" y="171161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" name="Larme 162"/>
          <p:cNvSpPr/>
          <p:nvPr/>
        </p:nvSpPr>
        <p:spPr>
          <a:xfrm rot="18899769">
            <a:off x="5120163" y="16770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4" name="Larme 163"/>
          <p:cNvSpPr/>
          <p:nvPr/>
        </p:nvSpPr>
        <p:spPr>
          <a:xfrm rot="18899769">
            <a:off x="5698815" y="169363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5" name="Larme 164"/>
          <p:cNvSpPr/>
          <p:nvPr/>
        </p:nvSpPr>
        <p:spPr>
          <a:xfrm rot="18899769">
            <a:off x="6295409" y="161652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6" name="Larme 165"/>
          <p:cNvSpPr/>
          <p:nvPr/>
        </p:nvSpPr>
        <p:spPr>
          <a:xfrm rot="18899769">
            <a:off x="5009894" y="204566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Larme 166"/>
          <p:cNvSpPr/>
          <p:nvPr/>
        </p:nvSpPr>
        <p:spPr>
          <a:xfrm rot="18899769">
            <a:off x="5162254" y="21980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8" name="Larme 167"/>
          <p:cNvSpPr/>
          <p:nvPr/>
        </p:nvSpPr>
        <p:spPr>
          <a:xfrm rot="18899769">
            <a:off x="5606487" y="196854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9" name="Larme 168"/>
          <p:cNvSpPr/>
          <p:nvPr/>
        </p:nvSpPr>
        <p:spPr>
          <a:xfrm rot="18899769">
            <a:off x="5758848" y="212090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0" name="Larme 169"/>
          <p:cNvSpPr/>
          <p:nvPr/>
        </p:nvSpPr>
        <p:spPr>
          <a:xfrm rot="18899769">
            <a:off x="5317675" y="179187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1" name="Larme 170"/>
          <p:cNvSpPr/>
          <p:nvPr/>
        </p:nvSpPr>
        <p:spPr>
          <a:xfrm rot="18899769">
            <a:off x="5393536" y="20863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Larme 171"/>
          <p:cNvSpPr/>
          <p:nvPr/>
        </p:nvSpPr>
        <p:spPr>
          <a:xfrm rot="18899769">
            <a:off x="5949395" y="17910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Larme 172"/>
          <p:cNvSpPr/>
          <p:nvPr/>
        </p:nvSpPr>
        <p:spPr>
          <a:xfrm rot="18899769">
            <a:off x="6101755" y="194345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4" name="Larme 173"/>
          <p:cNvSpPr/>
          <p:nvPr/>
        </p:nvSpPr>
        <p:spPr>
          <a:xfrm rot="18899769">
            <a:off x="6315096" y="19254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5" name="Larme 174"/>
          <p:cNvSpPr/>
          <p:nvPr/>
        </p:nvSpPr>
        <p:spPr>
          <a:xfrm rot="18899769">
            <a:off x="6546377" y="181376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6" name="Larme 175"/>
          <p:cNvSpPr/>
          <p:nvPr/>
        </p:nvSpPr>
        <p:spPr>
          <a:xfrm rot="18899769">
            <a:off x="6222768" y="220038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Larme 176"/>
          <p:cNvSpPr/>
          <p:nvPr/>
        </p:nvSpPr>
        <p:spPr>
          <a:xfrm rot="18899769">
            <a:off x="5933956" y="202371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8" name="Larme 177"/>
          <p:cNvSpPr/>
          <p:nvPr/>
        </p:nvSpPr>
        <p:spPr>
          <a:xfrm rot="18899769">
            <a:off x="4120580" y="136562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9" name="Larme 178"/>
          <p:cNvSpPr/>
          <p:nvPr/>
        </p:nvSpPr>
        <p:spPr>
          <a:xfrm rot="18899769">
            <a:off x="3755268" y="13310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0" name="Larme 179"/>
          <p:cNvSpPr/>
          <p:nvPr/>
        </p:nvSpPr>
        <p:spPr>
          <a:xfrm rot="18899769">
            <a:off x="4333921" y="134765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1" name="Larme 180"/>
          <p:cNvSpPr/>
          <p:nvPr/>
        </p:nvSpPr>
        <p:spPr>
          <a:xfrm rot="18899769">
            <a:off x="4930514" y="127053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2" name="Larme 181"/>
          <p:cNvSpPr/>
          <p:nvPr/>
        </p:nvSpPr>
        <p:spPr>
          <a:xfrm rot="18899769">
            <a:off x="3644999" y="169967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3" name="Larme 182"/>
          <p:cNvSpPr/>
          <p:nvPr/>
        </p:nvSpPr>
        <p:spPr>
          <a:xfrm rot="18899769">
            <a:off x="3797359" y="185203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" name="Larme 183"/>
          <p:cNvSpPr/>
          <p:nvPr/>
        </p:nvSpPr>
        <p:spPr>
          <a:xfrm rot="18899769">
            <a:off x="4241593" y="162256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5" name="Larme 184"/>
          <p:cNvSpPr/>
          <p:nvPr/>
        </p:nvSpPr>
        <p:spPr>
          <a:xfrm rot="18899769">
            <a:off x="4393953" y="177492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6" name="Larme 185"/>
          <p:cNvSpPr/>
          <p:nvPr/>
        </p:nvSpPr>
        <p:spPr>
          <a:xfrm rot="18899769">
            <a:off x="3952781" y="144588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7" name="Larme 186"/>
          <p:cNvSpPr/>
          <p:nvPr/>
        </p:nvSpPr>
        <p:spPr>
          <a:xfrm rot="18899769">
            <a:off x="4028641" y="174032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8" name="Larme 187"/>
          <p:cNvSpPr/>
          <p:nvPr/>
        </p:nvSpPr>
        <p:spPr>
          <a:xfrm rot="18899769">
            <a:off x="4584500" y="14451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9" name="Larme 188"/>
          <p:cNvSpPr/>
          <p:nvPr/>
        </p:nvSpPr>
        <p:spPr>
          <a:xfrm rot="18899769">
            <a:off x="4736861" y="15974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0" name="Larme 189"/>
          <p:cNvSpPr/>
          <p:nvPr/>
        </p:nvSpPr>
        <p:spPr>
          <a:xfrm rot="18899769">
            <a:off x="4950201" y="157949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Larme 190"/>
          <p:cNvSpPr/>
          <p:nvPr/>
        </p:nvSpPr>
        <p:spPr>
          <a:xfrm rot="18899769">
            <a:off x="5181483" y="146777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2" name="Larme 191"/>
          <p:cNvSpPr/>
          <p:nvPr/>
        </p:nvSpPr>
        <p:spPr>
          <a:xfrm rot="18899769">
            <a:off x="4857873" y="185440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3" name="Larme 192"/>
          <p:cNvSpPr/>
          <p:nvPr/>
        </p:nvSpPr>
        <p:spPr>
          <a:xfrm rot="18899769">
            <a:off x="4569061" y="167772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" name="Forme libre 193"/>
          <p:cNvSpPr/>
          <p:nvPr/>
        </p:nvSpPr>
        <p:spPr>
          <a:xfrm rot="8100000">
            <a:off x="4145945" y="2800912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Forme libre 194"/>
          <p:cNvSpPr/>
          <p:nvPr/>
        </p:nvSpPr>
        <p:spPr>
          <a:xfrm rot="8100000">
            <a:off x="4467680" y="2308037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Forme libre 195"/>
          <p:cNvSpPr/>
          <p:nvPr/>
        </p:nvSpPr>
        <p:spPr>
          <a:xfrm rot="8100000">
            <a:off x="4774260" y="2060986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7" name="Forme libre 196"/>
          <p:cNvSpPr/>
          <p:nvPr/>
        </p:nvSpPr>
        <p:spPr>
          <a:xfrm rot="8100000">
            <a:off x="5321795" y="1792556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8" name="Forme libre 197"/>
          <p:cNvSpPr/>
          <p:nvPr/>
        </p:nvSpPr>
        <p:spPr>
          <a:xfrm rot="8100000">
            <a:off x="7044834" y="1949267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9" name="Forme libre 198"/>
          <p:cNvSpPr/>
          <p:nvPr/>
        </p:nvSpPr>
        <p:spPr>
          <a:xfrm rot="8100000">
            <a:off x="7197195" y="2101627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0" name="Forme libre 199"/>
          <p:cNvSpPr/>
          <p:nvPr/>
        </p:nvSpPr>
        <p:spPr>
          <a:xfrm rot="8100000">
            <a:off x="6486583" y="2245654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Forme libre 200"/>
          <p:cNvSpPr/>
          <p:nvPr/>
        </p:nvSpPr>
        <p:spPr>
          <a:xfrm rot="8100000">
            <a:off x="3313333" y="4347578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2" name="Forme libre 201"/>
          <p:cNvSpPr/>
          <p:nvPr/>
        </p:nvSpPr>
        <p:spPr>
          <a:xfrm rot="8100000">
            <a:off x="3270480" y="4235687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4" name="Connecteur droit avec flèche 203"/>
          <p:cNvCxnSpPr>
            <a:stCxn id="215" idx="3"/>
            <a:endCxn id="45" idx="5"/>
          </p:cNvCxnSpPr>
          <p:nvPr/>
        </p:nvCxnSpPr>
        <p:spPr>
          <a:xfrm>
            <a:off x="3095077" y="1376331"/>
            <a:ext cx="484923" cy="20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15" idx="3"/>
            <a:endCxn id="179" idx="5"/>
          </p:cNvCxnSpPr>
          <p:nvPr/>
        </p:nvCxnSpPr>
        <p:spPr>
          <a:xfrm flipV="1">
            <a:off x="3095077" y="1350636"/>
            <a:ext cx="658616" cy="25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ZoneTexte 227"/>
          <p:cNvSpPr txBox="1"/>
          <p:nvPr/>
        </p:nvSpPr>
        <p:spPr>
          <a:xfrm>
            <a:off x="782919" y="4249787"/>
            <a:ext cx="183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Infectious workers</a:t>
            </a:r>
          </a:p>
        </p:txBody>
      </p:sp>
      <p:sp>
        <p:nvSpPr>
          <p:cNvPr id="215" name="ZoneTexte 214"/>
          <p:cNvSpPr txBox="1"/>
          <p:nvPr/>
        </p:nvSpPr>
        <p:spPr>
          <a:xfrm>
            <a:off x="1527823" y="1014821"/>
            <a:ext cx="15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aerosolized droplets</a:t>
            </a:r>
          </a:p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(with/without infectious virions – </a:t>
            </a:r>
          </a:p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Several size classes</a:t>
            </a:r>
            <a:r>
              <a:rPr lang="en-US" sz="1100" b="1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4543615" y="5813018"/>
            <a:ext cx="4038475" cy="338554"/>
          </a:xfrm>
          <a:prstGeom prst="rect">
            <a:avLst/>
          </a:prstGeom>
          <a:noFill/>
          <a:ln w="50800">
            <a:solidFill>
              <a:srgbClr val="05435B"/>
            </a:solidFill>
          </a:ln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600" b="1" dirty="0">
                <a:solidFill>
                  <a:srgbClr val="05435B"/>
                </a:solidFill>
                <a:latin typeface="Calibri" panose="020F0502020204030204"/>
              </a:rPr>
              <a:t>Contamination of surfaces and meat cuts</a:t>
            </a:r>
          </a:p>
        </p:txBody>
      </p:sp>
      <p:grpSp>
        <p:nvGrpSpPr>
          <p:cNvPr id="218" name="Group 156"/>
          <p:cNvGrpSpPr/>
          <p:nvPr/>
        </p:nvGrpSpPr>
        <p:grpSpPr>
          <a:xfrm>
            <a:off x="377896" y="2550513"/>
            <a:ext cx="374519" cy="828693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1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2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6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7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9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0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2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1" name="Forme libre 230"/>
          <p:cNvSpPr/>
          <p:nvPr/>
        </p:nvSpPr>
        <p:spPr>
          <a:xfrm rot="2667989" flipH="1" flipV="1">
            <a:off x="700426" y="2867172"/>
            <a:ext cx="785701" cy="234274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9" name="Larme 238"/>
          <p:cNvSpPr/>
          <p:nvPr/>
        </p:nvSpPr>
        <p:spPr>
          <a:xfrm rot="18899769">
            <a:off x="1085237" y="2640665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0" name="Larme 239"/>
          <p:cNvSpPr/>
          <p:nvPr/>
        </p:nvSpPr>
        <p:spPr>
          <a:xfrm rot="18899769">
            <a:off x="804700" y="2886893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1" name="Forme libre 240"/>
          <p:cNvSpPr/>
          <p:nvPr/>
        </p:nvSpPr>
        <p:spPr>
          <a:xfrm rot="8100000">
            <a:off x="1146695" y="2699708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2" name="Forme libre 241"/>
          <p:cNvSpPr/>
          <p:nvPr/>
        </p:nvSpPr>
        <p:spPr>
          <a:xfrm rot="8100000">
            <a:off x="903867" y="2990146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Forme libre 242"/>
          <p:cNvSpPr/>
          <p:nvPr/>
        </p:nvSpPr>
        <p:spPr>
          <a:xfrm rot="8100000">
            <a:off x="861014" y="2878255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56955" y="2089956"/>
            <a:ext cx="1492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coughing,</a:t>
            </a:r>
          </a:p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sneezing,</a:t>
            </a:r>
          </a:p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talking…</a:t>
            </a:r>
          </a:p>
        </p:txBody>
      </p:sp>
      <p:sp>
        <p:nvSpPr>
          <p:cNvPr id="244" name="ZoneTexte 243"/>
          <p:cNvSpPr txBox="1"/>
          <p:nvPr/>
        </p:nvSpPr>
        <p:spPr>
          <a:xfrm>
            <a:off x="627026" y="2052892"/>
            <a:ext cx="125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droplets projections</a:t>
            </a:r>
          </a:p>
        </p:txBody>
      </p:sp>
      <p:pic>
        <p:nvPicPr>
          <p:cNvPr id="245" name="Imag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405" y="4359554"/>
            <a:ext cx="762669" cy="326234"/>
          </a:xfrm>
          <a:prstGeom prst="rect">
            <a:avLst/>
          </a:prstGeom>
        </p:spPr>
      </p:pic>
      <p:sp>
        <p:nvSpPr>
          <p:cNvPr id="246" name="Forme libre 245"/>
          <p:cNvSpPr/>
          <p:nvPr/>
        </p:nvSpPr>
        <p:spPr>
          <a:xfrm rot="8100000">
            <a:off x="7160103" y="4352540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7" name="Forme libre 246"/>
          <p:cNvSpPr/>
          <p:nvPr/>
        </p:nvSpPr>
        <p:spPr>
          <a:xfrm rot="8100000">
            <a:off x="7332200" y="4427564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8" name="Connecteur droit avec flèche 247"/>
          <p:cNvCxnSpPr/>
          <p:nvPr/>
        </p:nvCxnSpPr>
        <p:spPr>
          <a:xfrm>
            <a:off x="7679226" y="3348802"/>
            <a:ext cx="0" cy="85083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en arc 8"/>
          <p:cNvCxnSpPr>
            <a:stCxn id="72" idx="35"/>
            <a:endCxn id="245" idx="2"/>
          </p:cNvCxnSpPr>
          <p:nvPr/>
        </p:nvCxnSpPr>
        <p:spPr>
          <a:xfrm rot="10800000" flipH="1" flipV="1">
            <a:off x="5652434" y="4619733"/>
            <a:ext cx="1783306" cy="66054"/>
          </a:xfrm>
          <a:prstGeom prst="curvedConnector4">
            <a:avLst>
              <a:gd name="adj1" fmla="val 35234"/>
              <a:gd name="adj2" fmla="val 445991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3550279" y="5029518"/>
            <a:ext cx="220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548235"/>
                </a:solidFill>
                <a:latin typeface="Calibri" panose="020F0502020204030204"/>
              </a:rPr>
              <a:t>transfers between</a:t>
            </a:r>
          </a:p>
          <a:p>
            <a:pPr algn="ctr" defTabSz="914172">
              <a:defRPr/>
            </a:pPr>
            <a:r>
              <a:rPr lang="en-US" sz="1200" b="1" dirty="0">
                <a:solidFill>
                  <a:srgbClr val="548235"/>
                </a:solidFill>
                <a:latin typeface="Calibri" panose="020F0502020204030204"/>
              </a:rPr>
              <a:t>inert surfaces and food portions</a:t>
            </a:r>
          </a:p>
        </p:txBody>
      </p:sp>
      <p:cxnSp>
        <p:nvCxnSpPr>
          <p:cNvPr id="250" name="Connecteur en arc 249"/>
          <p:cNvCxnSpPr>
            <a:endCxn id="245" idx="1"/>
          </p:cNvCxnSpPr>
          <p:nvPr/>
        </p:nvCxnSpPr>
        <p:spPr>
          <a:xfrm flipV="1">
            <a:off x="4035617" y="4522671"/>
            <a:ext cx="3018789" cy="404936"/>
          </a:xfrm>
          <a:prstGeom prst="curvedConnector3">
            <a:avLst>
              <a:gd name="adj1" fmla="val 8351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Image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74" y="4361725"/>
            <a:ext cx="762669" cy="326234"/>
          </a:xfrm>
          <a:prstGeom prst="rect">
            <a:avLst/>
          </a:prstGeom>
        </p:spPr>
      </p:pic>
      <p:sp>
        <p:nvSpPr>
          <p:cNvPr id="253" name="Forme libre 252"/>
          <p:cNvSpPr/>
          <p:nvPr/>
        </p:nvSpPr>
        <p:spPr>
          <a:xfrm rot="8100000">
            <a:off x="8094868" y="4429735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7" name="Connecteur en arc 256"/>
          <p:cNvCxnSpPr>
            <a:stCxn id="73" idx="11"/>
            <a:endCxn id="251" idx="2"/>
          </p:cNvCxnSpPr>
          <p:nvPr/>
        </p:nvCxnSpPr>
        <p:spPr>
          <a:xfrm rot="10800000" flipH="1" flipV="1">
            <a:off x="6216992" y="4302388"/>
            <a:ext cx="1981416" cy="385571"/>
          </a:xfrm>
          <a:prstGeom prst="curvedConnector4">
            <a:avLst>
              <a:gd name="adj1" fmla="val 32407"/>
              <a:gd name="adj2" fmla="val 159273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3479169" y="3723445"/>
            <a:ext cx="163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direct fall of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high-diameter droplets</a:t>
            </a:r>
          </a:p>
        </p:txBody>
      </p:sp>
      <p:sp>
        <p:nvSpPr>
          <p:cNvPr id="233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459817" y="244081"/>
            <a:ext cx="11555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Transmission of SARS-CoV-2 between different agents</a:t>
            </a:r>
          </a:p>
        </p:txBody>
      </p:sp>
      <p:grpSp>
        <p:nvGrpSpPr>
          <p:cNvPr id="236" name="Group 156"/>
          <p:cNvGrpSpPr/>
          <p:nvPr/>
        </p:nvGrpSpPr>
        <p:grpSpPr>
          <a:xfrm>
            <a:off x="1765851" y="2918948"/>
            <a:ext cx="578959" cy="1377114"/>
            <a:chOff x="2031668" y="2529866"/>
            <a:chExt cx="322859" cy="767955"/>
          </a:xfrm>
        </p:grpSpPr>
        <p:grpSp>
          <p:nvGrpSpPr>
            <p:cNvPr id="25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25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5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77" y="2995789"/>
            <a:ext cx="301000" cy="165785"/>
          </a:xfrm>
          <a:prstGeom prst="rect">
            <a:avLst/>
          </a:prstGeom>
        </p:spPr>
      </p:pic>
      <p:sp>
        <p:nvSpPr>
          <p:cNvPr id="203" name="Flèche droite rayée 202"/>
          <p:cNvSpPr/>
          <p:nvPr/>
        </p:nvSpPr>
        <p:spPr>
          <a:xfrm>
            <a:off x="160838" y="5040958"/>
            <a:ext cx="2487254" cy="219819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16000">
                <a:schemeClr val="accent3">
                  <a:lumMod val="75000"/>
                </a:schemeClr>
              </a:gs>
              <a:gs pos="48000">
                <a:srgbClr val="FF0000"/>
              </a:gs>
              <a:gs pos="100000">
                <a:srgbClr val="00B050"/>
              </a:gs>
              <a:gs pos="8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206" name="ZoneTexte 205"/>
          <p:cNvSpPr txBox="1"/>
          <p:nvPr/>
        </p:nvSpPr>
        <p:spPr>
          <a:xfrm>
            <a:off x="113052" y="4670402"/>
            <a:ext cx="234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chemeClr val="tx2"/>
                </a:solidFill>
              </a:rPr>
              <a:t>Duration (days)</a:t>
            </a:r>
          </a:p>
          <a:p>
            <a:pPr algn="ctr"/>
            <a:r>
              <a:rPr lang="fr-FR" sz="1200" b="1" i="1" dirty="0">
                <a:solidFill>
                  <a:schemeClr val="tx2"/>
                </a:solidFill>
              </a:rPr>
              <a:t>between infection states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58068" y="5181230"/>
            <a:ext cx="53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rgbClr val="21A242"/>
                </a:solidFill>
              </a:rPr>
              <a:t>newly</a:t>
            </a:r>
            <a:endParaRPr lang="fr-FR" sz="800" b="1" dirty="0">
              <a:solidFill>
                <a:srgbClr val="21A242"/>
              </a:solidFill>
            </a:endParaRPr>
          </a:p>
          <a:p>
            <a:pPr algn="ctr"/>
            <a:r>
              <a:rPr lang="fr-FR" sz="800" b="1" dirty="0" err="1">
                <a:solidFill>
                  <a:srgbClr val="21A242"/>
                </a:solidFill>
              </a:rPr>
              <a:t>infected</a:t>
            </a:r>
            <a:endParaRPr lang="fr-FR" sz="1050" b="1" dirty="0">
              <a:solidFill>
                <a:srgbClr val="21A242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593284" y="5198249"/>
            <a:ext cx="868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E92400"/>
                </a:solidFill>
              </a:rPr>
              <a:t>infectious</a:t>
            </a:r>
            <a:endParaRPr lang="fr-FR" sz="1000" b="1" dirty="0">
              <a:solidFill>
                <a:srgbClr val="E92400"/>
              </a:solidFill>
            </a:endParaRPr>
          </a:p>
          <a:p>
            <a:pPr algn="ctr"/>
            <a:r>
              <a:rPr lang="fr-FR" sz="900" i="1" dirty="0" err="1">
                <a:solidFill>
                  <a:srgbClr val="E92400"/>
                </a:solidFill>
              </a:rPr>
              <a:t>symptomatic</a:t>
            </a:r>
            <a:endParaRPr lang="fr-FR" sz="900" i="1" dirty="0">
              <a:solidFill>
                <a:srgbClr val="E92400"/>
              </a:solidFill>
            </a:endParaRPr>
          </a:p>
          <a:p>
            <a:pPr algn="ctr"/>
            <a:r>
              <a:rPr lang="fr-FR" sz="900" i="1" dirty="0" err="1">
                <a:solidFill>
                  <a:srgbClr val="E92400"/>
                </a:solidFill>
              </a:rPr>
              <a:t>asymptomatic</a:t>
            </a:r>
            <a:endParaRPr lang="fr-FR" sz="1100" i="1" dirty="0">
              <a:solidFill>
                <a:srgbClr val="E9240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2158461" y="5210318"/>
            <a:ext cx="868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25A141"/>
                </a:solidFill>
              </a:rPr>
              <a:t>recovered</a:t>
            </a:r>
            <a:endParaRPr lang="fr-FR" sz="1200" b="1" dirty="0">
              <a:solidFill>
                <a:srgbClr val="25A141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1553019" y="5183390"/>
            <a:ext cx="86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BE760E"/>
                </a:solidFill>
              </a:rPr>
              <a:t>non</a:t>
            </a:r>
          </a:p>
          <a:p>
            <a:pPr algn="ctr"/>
            <a:r>
              <a:rPr lang="fr-FR" sz="1000" b="1" dirty="0" err="1">
                <a:solidFill>
                  <a:srgbClr val="BE760E"/>
                </a:solidFill>
              </a:rPr>
              <a:t>infectious</a:t>
            </a:r>
            <a:endParaRPr lang="fr-FR" sz="1200" i="1" dirty="0">
              <a:solidFill>
                <a:srgbClr val="BE760E"/>
              </a:solidFill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1571744" y="2758635"/>
            <a:ext cx="550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 err="1">
                <a:solidFill>
                  <a:schemeClr val="tx2"/>
                </a:solidFill>
              </a:rPr>
              <a:t>mask</a:t>
            </a:r>
            <a:r>
              <a:rPr lang="fr-FR" sz="1000" b="1" i="1" dirty="0">
                <a:solidFill>
                  <a:schemeClr val="tx2"/>
                </a:solidFill>
              </a:rPr>
              <a:t> ?</a:t>
            </a:r>
          </a:p>
        </p:txBody>
      </p:sp>
      <p:pic>
        <p:nvPicPr>
          <p:cNvPr id="211" name="Imag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85" y="1027308"/>
            <a:ext cx="1269822" cy="550879"/>
          </a:xfrm>
          <a:prstGeom prst="rect">
            <a:avLst/>
          </a:prstGeom>
        </p:spPr>
      </p:pic>
      <p:cxnSp>
        <p:nvCxnSpPr>
          <p:cNvPr id="268" name="Connecteur droit avec flèche 267"/>
          <p:cNvCxnSpPr/>
          <p:nvPr/>
        </p:nvCxnSpPr>
        <p:spPr>
          <a:xfrm flipH="1">
            <a:off x="8848861" y="1270796"/>
            <a:ext cx="493890" cy="1116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0" name="ZoneTexte 269"/>
          <p:cNvSpPr txBox="1"/>
          <p:nvPr/>
        </p:nvSpPr>
        <p:spPr>
          <a:xfrm>
            <a:off x="8141436" y="3784698"/>
            <a:ext cx="163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contamination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inside the plant</a:t>
            </a:r>
          </a:p>
          <a:p>
            <a:pPr algn="ctr" defTabSz="914172">
              <a:defRPr/>
            </a:pPr>
            <a:r>
              <a:rPr lang="en-US" sz="1400" i="1" dirty="0">
                <a:solidFill>
                  <a:srgbClr val="05435B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271" name="Forme libre 270"/>
          <p:cNvSpPr/>
          <p:nvPr/>
        </p:nvSpPr>
        <p:spPr>
          <a:xfrm rot="5400000" flipV="1">
            <a:off x="10402929" y="2865813"/>
            <a:ext cx="729767" cy="116601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ZoneTexte 271"/>
          <p:cNvSpPr txBox="1"/>
          <p:nvPr/>
        </p:nvSpPr>
        <p:spPr>
          <a:xfrm>
            <a:off x="11077700" y="2481150"/>
            <a:ext cx="103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epidemic situation </a:t>
            </a:r>
            <a:r>
              <a:rPr lang="en-US" sz="1200" i="1" dirty="0">
                <a:solidFill>
                  <a:srgbClr val="05435B"/>
                </a:solidFill>
                <a:latin typeface="Calibri" panose="020F0502020204030204"/>
              </a:rPr>
              <a:t>prevalence</a:t>
            </a:r>
          </a:p>
        </p:txBody>
      </p:sp>
      <p:sp>
        <p:nvSpPr>
          <p:cNvPr id="273" name="Forme libre 272"/>
          <p:cNvSpPr/>
          <p:nvPr/>
        </p:nvSpPr>
        <p:spPr>
          <a:xfrm rot="5400000" flipH="1" flipV="1">
            <a:off x="10158498" y="3910958"/>
            <a:ext cx="982970" cy="94998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10375895" y="4897099"/>
            <a:ext cx="182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community activities</a:t>
            </a:r>
          </a:p>
          <a:p>
            <a:pPr algn="ctr" defTabSz="914172">
              <a:defRPr/>
            </a:pPr>
            <a:r>
              <a:rPr lang="en-US" sz="1200" i="1" dirty="0">
                <a:solidFill>
                  <a:srgbClr val="05435B"/>
                </a:solidFill>
                <a:latin typeface="Calibri" panose="020F0502020204030204"/>
              </a:rPr>
              <a:t>co-living, …</a:t>
            </a:r>
          </a:p>
        </p:txBody>
      </p:sp>
      <p:grpSp>
        <p:nvGrpSpPr>
          <p:cNvPr id="275" name="Group 156"/>
          <p:cNvGrpSpPr/>
          <p:nvPr/>
        </p:nvGrpSpPr>
        <p:grpSpPr>
          <a:xfrm>
            <a:off x="11406335" y="5435276"/>
            <a:ext cx="178114" cy="423663"/>
            <a:chOff x="2031668" y="2529866"/>
            <a:chExt cx="322859" cy="767955"/>
          </a:xfrm>
        </p:grpSpPr>
        <p:grpSp>
          <p:nvGrpSpPr>
            <p:cNvPr id="27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27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86" name="Group 156"/>
          <p:cNvGrpSpPr/>
          <p:nvPr/>
        </p:nvGrpSpPr>
        <p:grpSpPr>
          <a:xfrm>
            <a:off x="11182896" y="5392483"/>
            <a:ext cx="184460" cy="464498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87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0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1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2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3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4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5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6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88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9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7" name="Group 156"/>
          <p:cNvGrpSpPr/>
          <p:nvPr/>
        </p:nvGrpSpPr>
        <p:grpSpPr>
          <a:xfrm>
            <a:off x="10905912" y="5471505"/>
            <a:ext cx="151013" cy="380273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98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301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5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6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7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99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0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08" name="Group 156"/>
          <p:cNvGrpSpPr/>
          <p:nvPr/>
        </p:nvGrpSpPr>
        <p:grpSpPr>
          <a:xfrm>
            <a:off x="11580903" y="5582729"/>
            <a:ext cx="167081" cy="397418"/>
            <a:chOff x="2031668" y="2529866"/>
            <a:chExt cx="322859" cy="767955"/>
          </a:xfrm>
        </p:grpSpPr>
        <p:grpSp>
          <p:nvGrpSpPr>
            <p:cNvPr id="30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31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5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6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7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8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1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12" name="Ellipse 211"/>
          <p:cNvSpPr/>
          <p:nvPr/>
        </p:nvSpPr>
        <p:spPr>
          <a:xfrm>
            <a:off x="10746126" y="5347313"/>
            <a:ext cx="1151684" cy="798412"/>
          </a:xfrm>
          <a:prstGeom prst="ellipse">
            <a:avLst/>
          </a:prstGeom>
          <a:noFill/>
          <a:ln w="412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319" name="ZoneTexte 318"/>
          <p:cNvSpPr txBox="1"/>
          <p:nvPr/>
        </p:nvSpPr>
        <p:spPr>
          <a:xfrm>
            <a:off x="10746126" y="3511918"/>
            <a:ext cx="141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other contamination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sources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(“outside”)</a:t>
            </a:r>
          </a:p>
        </p:txBody>
      </p:sp>
      <p:sp>
        <p:nvSpPr>
          <p:cNvPr id="320" name="Forme libre 319"/>
          <p:cNvSpPr/>
          <p:nvPr/>
        </p:nvSpPr>
        <p:spPr>
          <a:xfrm rot="5400000">
            <a:off x="5681551" y="5002484"/>
            <a:ext cx="824638" cy="71330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1" name="Forme libre 320"/>
          <p:cNvSpPr/>
          <p:nvPr/>
        </p:nvSpPr>
        <p:spPr>
          <a:xfrm rot="5400000" flipV="1">
            <a:off x="6978363" y="4838484"/>
            <a:ext cx="814084" cy="1028868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3" name="Éclair 322"/>
          <p:cNvSpPr/>
          <p:nvPr/>
        </p:nvSpPr>
        <p:spPr>
          <a:xfrm flipH="1">
            <a:off x="10664287" y="3356732"/>
            <a:ext cx="234228" cy="365061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5" name="Éclair 324"/>
          <p:cNvSpPr/>
          <p:nvPr/>
        </p:nvSpPr>
        <p:spPr>
          <a:xfrm flipH="1">
            <a:off x="10509581" y="4006336"/>
            <a:ext cx="239827" cy="399624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6" name="ZoneTexte 325"/>
          <p:cNvSpPr txBox="1"/>
          <p:nvPr/>
        </p:nvSpPr>
        <p:spPr>
          <a:xfrm rot="1599479">
            <a:off x="7836429" y="3167327"/>
            <a:ext cx="1269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inhaled doses ?</a:t>
            </a:r>
          </a:p>
        </p:txBody>
      </p:sp>
    </p:spTree>
    <p:extLst>
      <p:ext uri="{BB962C8B-B14F-4D97-AF65-F5344CB8AC3E}">
        <p14:creationId xmlns:p14="http://schemas.microsoft.com/office/powerpoint/2010/main" val="7274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/>
      <p:bldP spid="89" grpId="0" animBg="1"/>
      <p:bldP spid="91" grpId="0"/>
      <p:bldP spid="92" grpId="0" animBg="1"/>
      <p:bldP spid="93" grpId="0" animBg="1"/>
      <p:bldP spid="96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28" grpId="0"/>
      <p:bldP spid="215" grpId="0"/>
      <p:bldP spid="216" grpId="0" animBg="1"/>
      <p:bldP spid="231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" grpId="0"/>
      <p:bldP spid="244" grpId="0"/>
      <p:bldP spid="246" grpId="0" animBg="1"/>
      <p:bldP spid="247" grpId="0" animBg="1"/>
      <p:bldP spid="249" grpId="0"/>
      <p:bldP spid="253" grpId="0" animBg="1"/>
      <p:bldP spid="234" grpId="0"/>
      <p:bldP spid="203" grpId="0" animBg="1"/>
      <p:bldP spid="206" grpId="0"/>
      <p:bldP spid="207" grpId="0"/>
      <p:bldP spid="265" grpId="0"/>
      <p:bldP spid="266" grpId="0"/>
      <p:bldP spid="267" grpId="0"/>
      <p:bldP spid="208" grpId="0"/>
      <p:bldP spid="270" grpId="0"/>
      <p:bldP spid="271" grpId="0" animBg="1"/>
      <p:bldP spid="272" grpId="0"/>
      <p:bldP spid="273" grpId="0" animBg="1"/>
      <p:bldP spid="274" grpId="0"/>
      <p:bldP spid="212" grpId="0" animBg="1"/>
      <p:bldP spid="319" grpId="0"/>
      <p:bldP spid="320" grpId="0" animBg="1"/>
      <p:bldP spid="321" grpId="0" animBg="1"/>
      <p:bldP spid="323" grpId="0" animBg="1"/>
      <p:bldP spid="325" grpId="0" animBg="1"/>
      <p:bldP spid="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744526" y="573086"/>
            <a:ext cx="880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rgbClr val="8C0404"/>
                </a:solidFill>
              </a:rPr>
              <a:t>Sources de contamination</a:t>
            </a:r>
            <a:endParaRPr lang="fr-FR" sz="2800" b="1" dirty="0">
              <a:solidFill>
                <a:srgbClr val="8C0404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86990" y="2537932"/>
            <a:ext cx="191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Contamination en dehors de l’atelier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864" y="3122707"/>
            <a:ext cx="159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/>
              <a:t>situation épidémique régionale</a:t>
            </a:r>
          </a:p>
        </p:txBody>
      </p:sp>
      <p:sp>
        <p:nvSpPr>
          <p:cNvPr id="15" name="Rectangle à coins arrondis 14">
            <a:hlinkClick r:id="" action="ppaction://noaction"/>
          </p:cNvPr>
          <p:cNvSpPr/>
          <p:nvPr/>
        </p:nvSpPr>
        <p:spPr>
          <a:xfrm>
            <a:off x="464648" y="414162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Module Opérateurs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77" y="1796352"/>
            <a:ext cx="7869271" cy="48213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685525" y="2785745"/>
            <a:ext cx="234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Transmission</a:t>
            </a:r>
          </a:p>
          <a:p>
            <a:pPr algn="ctr"/>
            <a:r>
              <a:rPr lang="fr-FR" sz="1600" i="1" dirty="0">
                <a:solidFill>
                  <a:srgbClr val="FF0000"/>
                </a:solidFill>
              </a:rPr>
              <a:t>a</a:t>
            </a:r>
            <a:r>
              <a:rPr lang="fr-FR" sz="1600" i="1" dirty="0" smtClean="0">
                <a:solidFill>
                  <a:srgbClr val="FF0000"/>
                </a:solidFill>
              </a:rPr>
              <a:t>u sein de l’atelier ?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7587508" y="4280866"/>
            <a:ext cx="399392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181318" y="348209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en arc 30"/>
          <p:cNvCxnSpPr>
            <a:stCxn id="29" idx="0"/>
            <a:endCxn id="30" idx="6"/>
          </p:cNvCxnSpPr>
          <p:nvPr/>
        </p:nvCxnSpPr>
        <p:spPr>
          <a:xfrm rot="16200000" flipV="1">
            <a:off x="7398126" y="3891787"/>
            <a:ext cx="544339" cy="23381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4866289" y="3411902"/>
            <a:ext cx="322068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en arc 34"/>
          <p:cNvCxnSpPr>
            <a:stCxn id="34" idx="4"/>
            <a:endCxn id="38" idx="0"/>
          </p:cNvCxnSpPr>
          <p:nvPr/>
        </p:nvCxnSpPr>
        <p:spPr>
          <a:xfrm rot="5400000">
            <a:off x="4646204" y="3899747"/>
            <a:ext cx="327162" cy="43507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06212" y="428086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en arc 39"/>
          <p:cNvCxnSpPr>
            <a:stCxn id="34" idx="0"/>
            <a:endCxn id="43" idx="6"/>
          </p:cNvCxnSpPr>
          <p:nvPr/>
        </p:nvCxnSpPr>
        <p:spPr>
          <a:xfrm rot="16200000" flipH="1" flipV="1">
            <a:off x="3643049" y="2848789"/>
            <a:ext cx="821161" cy="1947386"/>
          </a:xfrm>
          <a:prstGeom prst="curvedConnector4">
            <a:avLst>
              <a:gd name="adj1" fmla="val -27839"/>
              <a:gd name="adj2" fmla="val 681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2707870" y="3978632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079936" y="2202994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150" y="4843209"/>
            <a:ext cx="304096" cy="34464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506" y="5144146"/>
            <a:ext cx="301623" cy="341840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498057" y="4746001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en arc 60"/>
          <p:cNvCxnSpPr>
            <a:stCxn id="29" idx="6"/>
            <a:endCxn id="60" idx="2"/>
          </p:cNvCxnSpPr>
          <p:nvPr/>
        </p:nvCxnSpPr>
        <p:spPr>
          <a:xfrm>
            <a:off x="7986900" y="4551767"/>
            <a:ext cx="2511157" cy="4486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921716" y="4060307"/>
            <a:ext cx="174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Activités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en communauté</a:t>
            </a: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087" y="5307917"/>
            <a:ext cx="301623" cy="34184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703" y="5266479"/>
            <a:ext cx="301623" cy="34184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124" y="5000431"/>
            <a:ext cx="301623" cy="3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" grpId="0"/>
      <p:bldP spid="28" grpId="0"/>
      <p:bldP spid="29" grpId="0" animBg="1"/>
      <p:bldP spid="30" grpId="0" animBg="1"/>
      <p:bldP spid="34" grpId="0" animBg="1"/>
      <p:bldP spid="38" grpId="0" animBg="1"/>
      <p:bldP spid="43" grpId="0" animBg="1"/>
      <p:bldP spid="50" grpId="0" animBg="1"/>
      <p:bldP spid="60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e 525"/>
          <p:cNvGrpSpPr/>
          <p:nvPr/>
        </p:nvGrpSpPr>
        <p:grpSpPr>
          <a:xfrm>
            <a:off x="3178260" y="-599815"/>
            <a:ext cx="5363714" cy="5202951"/>
            <a:chOff x="2810237" y="637088"/>
            <a:chExt cx="5363714" cy="5202951"/>
          </a:xfrm>
          <a:scene3d>
            <a:camera prst="isometricOffAxis2Top"/>
            <a:lightRig rig="threePt" dir="t"/>
          </a:scene3d>
        </p:grpSpPr>
        <p:sp>
          <p:nvSpPr>
            <p:cNvPr id="527" name="Rectangle 526"/>
            <p:cNvSpPr/>
            <p:nvPr/>
          </p:nvSpPr>
          <p:spPr>
            <a:xfrm>
              <a:off x="5108973" y="2869878"/>
              <a:ext cx="766245" cy="7428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108973" y="3612763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875218" y="2869878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108973" y="2126994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4342728" y="2869878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5875218" y="3612763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5875218" y="2126994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4342728" y="2126994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342728" y="3612763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5108973" y="4355647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6641463" y="2869878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5108973" y="1384109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3576483" y="2869877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3576483" y="2126994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576483" y="3612760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342728" y="4354959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875218" y="4354958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6641462" y="2126304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875217" y="1382041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4342727" y="1382040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2810237" y="2869876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108972" y="5097154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641462" y="4352890"/>
              <a:ext cx="766245" cy="7428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7407706" y="2870567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108971" y="637088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565730" y="1379973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6641460" y="1379972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576482" y="4352890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6647920" y="3607937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 156"/>
          <p:cNvGrpSpPr/>
          <p:nvPr/>
        </p:nvGrpSpPr>
        <p:grpSpPr>
          <a:xfrm>
            <a:off x="5732522" y="1454568"/>
            <a:ext cx="242829" cy="566116"/>
            <a:chOff x="2031668" y="2529866"/>
            <a:chExt cx="322859" cy="767955"/>
          </a:xfrm>
        </p:grpSpPr>
        <p:grpSp>
          <p:nvGrpSpPr>
            <p:cNvPr id="35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3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4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36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5" name="Group 156"/>
          <p:cNvGrpSpPr/>
          <p:nvPr/>
        </p:nvGrpSpPr>
        <p:grpSpPr>
          <a:xfrm>
            <a:off x="6800675" y="1379828"/>
            <a:ext cx="242829" cy="566116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4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4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6" name="Group 156"/>
          <p:cNvGrpSpPr/>
          <p:nvPr/>
        </p:nvGrpSpPr>
        <p:grpSpPr>
          <a:xfrm>
            <a:off x="7794609" y="1782611"/>
            <a:ext cx="242829" cy="566116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57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60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1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2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3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4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6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8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6602897" y="441941"/>
            <a:ext cx="576309" cy="547635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  <a:scene3d>
            <a:camera prst="orthographicFront">
              <a:rot lat="17820000" lon="3240000" rev="18360000"/>
            </a:camera>
            <a:lightRig rig="threePt" dir="t"/>
          </a:scene3d>
          <a:sp3d>
            <a:bevelB w="127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8" name="Rectangle 67"/>
          <p:cNvSpPr/>
          <p:nvPr/>
        </p:nvSpPr>
        <p:spPr>
          <a:xfrm>
            <a:off x="7597867" y="858569"/>
            <a:ext cx="576309" cy="54763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  <a:scene3d>
            <a:camera prst="orthographicFront">
              <a:rot lat="17820000" lon="3240000" rev="18360000"/>
            </a:camera>
            <a:lightRig rig="threePt" dir="t"/>
          </a:scene3d>
          <a:sp3d>
            <a:bevelB w="127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543618" y="476462"/>
            <a:ext cx="576309" cy="54763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  <a:scene3d>
            <a:camera prst="orthographicFront">
              <a:rot lat="17820000" lon="3240000" rev="18360000"/>
            </a:camera>
            <a:lightRig rig="threePt" dir="t"/>
          </a:scene3d>
          <a:sp3d>
            <a:bevelB w="127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8" name="Flèche courbée vers le bas 557"/>
          <p:cNvSpPr/>
          <p:nvPr/>
        </p:nvSpPr>
        <p:spPr>
          <a:xfrm rot="553673">
            <a:off x="5846128" y="476567"/>
            <a:ext cx="1207603" cy="676948"/>
          </a:xfrm>
          <a:prstGeom prst="curvedDownArrow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9" name="Flèche courbée vers le bas 558"/>
          <p:cNvSpPr/>
          <p:nvPr/>
        </p:nvSpPr>
        <p:spPr>
          <a:xfrm rot="351477">
            <a:off x="5890788" y="145448"/>
            <a:ext cx="2315284" cy="1025109"/>
          </a:xfrm>
          <a:prstGeom prst="curvedDownArrow">
            <a:avLst>
              <a:gd name="adj1" fmla="val 12292"/>
              <a:gd name="adj2" fmla="val 41471"/>
              <a:gd name="adj3" fmla="val 20637"/>
            </a:avLst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2" name="Flèche courbée vers le bas 561"/>
          <p:cNvSpPr/>
          <p:nvPr/>
        </p:nvSpPr>
        <p:spPr>
          <a:xfrm rot="20791446" flipH="1">
            <a:off x="4415320" y="871908"/>
            <a:ext cx="1398038" cy="617630"/>
          </a:xfrm>
          <a:prstGeom prst="curvedDownArrow">
            <a:avLst>
              <a:gd name="adj1" fmla="val 12292"/>
              <a:gd name="adj2" fmla="val 80792"/>
              <a:gd name="adj3" fmla="val 20637"/>
            </a:avLst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6" name="ZoneTexte 565"/>
          <p:cNvSpPr txBox="1"/>
          <p:nvPr/>
        </p:nvSpPr>
        <p:spPr>
          <a:xfrm>
            <a:off x="240730" y="1358048"/>
            <a:ext cx="3665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300C8"/>
                </a:solidFill>
              </a:rPr>
              <a:t>Distribution of the droplets</a:t>
            </a:r>
          </a:p>
          <a:p>
            <a:pPr algn="ctr"/>
            <a:r>
              <a:rPr lang="en-US" sz="2000" b="1" dirty="0" smtClean="0">
                <a:solidFill>
                  <a:srgbClr val="4300C8"/>
                </a:solidFill>
              </a:rPr>
              <a:t>from an infectious worker</a:t>
            </a:r>
          </a:p>
          <a:p>
            <a:pPr algn="ctr"/>
            <a:r>
              <a:rPr lang="en-US" sz="2000" b="1" dirty="0" smtClean="0">
                <a:solidFill>
                  <a:srgbClr val="4300C8"/>
                </a:solidFill>
              </a:rPr>
              <a:t>onto the nearby environments  </a:t>
            </a:r>
            <a:endParaRPr lang="en-US" sz="2000" b="1" dirty="0">
              <a:solidFill>
                <a:srgbClr val="4300C8"/>
              </a:solidFill>
            </a:endParaRPr>
          </a:p>
        </p:txBody>
      </p:sp>
      <p:sp>
        <p:nvSpPr>
          <p:cNvPr id="567" name="ZoneTexte 566"/>
          <p:cNvSpPr txBox="1"/>
          <p:nvPr/>
        </p:nvSpPr>
        <p:spPr>
          <a:xfrm>
            <a:off x="8522667" y="1499006"/>
            <a:ext cx="3236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8C0404"/>
                </a:solidFill>
              </a:rPr>
              <a:t>Distribution of the droplets</a:t>
            </a:r>
          </a:p>
          <a:p>
            <a:pPr algn="ctr"/>
            <a:r>
              <a:rPr lang="en-US" sz="2000" b="1" dirty="0" smtClean="0">
                <a:solidFill>
                  <a:srgbClr val="8C0404"/>
                </a:solidFill>
              </a:rPr>
              <a:t>from an infectious worker</a:t>
            </a:r>
          </a:p>
          <a:p>
            <a:pPr algn="ctr"/>
            <a:r>
              <a:rPr lang="en-US" sz="2000" b="1" dirty="0" smtClean="0">
                <a:solidFill>
                  <a:srgbClr val="8C0404"/>
                </a:solidFill>
              </a:rPr>
              <a:t>to the nearby workers</a:t>
            </a:r>
            <a:endParaRPr lang="en-US" sz="2000" b="1" dirty="0">
              <a:solidFill>
                <a:srgbClr val="8C0404"/>
              </a:solidFill>
            </a:endParaRPr>
          </a:p>
        </p:txBody>
      </p:sp>
      <p:grpSp>
        <p:nvGrpSpPr>
          <p:cNvPr id="282" name="Groupe 281"/>
          <p:cNvGrpSpPr/>
          <p:nvPr/>
        </p:nvGrpSpPr>
        <p:grpSpPr>
          <a:xfrm>
            <a:off x="433998" y="2851776"/>
            <a:ext cx="4061096" cy="3778902"/>
            <a:chOff x="2810237" y="637088"/>
            <a:chExt cx="5591487" cy="5202951"/>
          </a:xfrm>
        </p:grpSpPr>
        <p:sp>
          <p:nvSpPr>
            <p:cNvPr id="283" name="Rectangle 282"/>
            <p:cNvSpPr/>
            <p:nvPr/>
          </p:nvSpPr>
          <p:spPr>
            <a:xfrm>
              <a:off x="5108973" y="2869878"/>
              <a:ext cx="766245" cy="7428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108973" y="3612763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875218" y="2869878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108973" y="2126994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4342728" y="2869878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875218" y="3612763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875218" y="2126994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342728" y="2126994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4342728" y="3612763"/>
              <a:ext cx="766245" cy="74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108973" y="4355647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6641463" y="2869878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108973" y="1384109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576483" y="2869877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576483" y="2126994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576483" y="3612760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342728" y="4354959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875218" y="4354958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641463" y="3611384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641462" y="2126304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5875217" y="1382041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342727" y="1382040"/>
              <a:ext cx="766245" cy="74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810237" y="2869876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108972" y="5097154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641462" y="4352890"/>
              <a:ext cx="766245" cy="7428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7407706" y="2870567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108971" y="637088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565730" y="1379973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641460" y="1379972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576482" y="4352890"/>
              <a:ext cx="766245" cy="742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grpSp>
          <p:nvGrpSpPr>
            <p:cNvPr id="334" name="Group 156"/>
            <p:cNvGrpSpPr/>
            <p:nvPr/>
          </p:nvGrpSpPr>
          <p:grpSpPr>
            <a:xfrm>
              <a:off x="5349144" y="2460831"/>
              <a:ext cx="322859" cy="767955"/>
              <a:chOff x="2031668" y="2529866"/>
              <a:chExt cx="322859" cy="767955"/>
            </a:xfrm>
          </p:grpSpPr>
          <p:grpSp>
            <p:nvGrpSpPr>
              <p:cNvPr id="365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solidFill>
                <a:srgbClr val="FF0000"/>
              </a:solidFill>
            </p:grpSpPr>
            <p:sp>
              <p:nvSpPr>
                <p:cNvPr id="368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369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/>
                </a:p>
              </p:txBody>
            </p:sp>
            <p:sp>
              <p:nvSpPr>
                <p:cNvPr id="370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371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372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373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374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</p:grpSp>
          <p:sp>
            <p:nvSpPr>
              <p:cNvPr id="366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367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sp>
          <p:nvSpPr>
            <p:cNvPr id="335" name="ZoneTexte 334"/>
            <p:cNvSpPr txBox="1"/>
            <p:nvPr/>
          </p:nvSpPr>
          <p:spPr>
            <a:xfrm>
              <a:off x="5927132" y="2335239"/>
              <a:ext cx="767163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0.05</a:t>
              </a:r>
            </a:p>
          </p:txBody>
        </p:sp>
        <p:sp>
          <p:nvSpPr>
            <p:cNvPr id="336" name="ZoneTexte 335"/>
            <p:cNvSpPr txBox="1"/>
            <p:nvPr/>
          </p:nvSpPr>
          <p:spPr>
            <a:xfrm>
              <a:off x="5173395" y="2153858"/>
              <a:ext cx="843877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37" name="ZoneTexte 336"/>
            <p:cNvSpPr txBox="1"/>
            <p:nvPr/>
          </p:nvSpPr>
          <p:spPr>
            <a:xfrm>
              <a:off x="5163174" y="3198992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0.2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38" name="ZoneTexte 337"/>
            <p:cNvSpPr txBox="1"/>
            <p:nvPr/>
          </p:nvSpPr>
          <p:spPr>
            <a:xfrm>
              <a:off x="6771948" y="2333529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39" name="ZoneTexte 338"/>
            <p:cNvSpPr txBox="1"/>
            <p:nvPr/>
          </p:nvSpPr>
          <p:spPr>
            <a:xfrm>
              <a:off x="6770237" y="3020183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0" name="ZoneTexte 339"/>
            <p:cNvSpPr txBox="1"/>
            <p:nvPr/>
          </p:nvSpPr>
          <p:spPr>
            <a:xfrm>
              <a:off x="6778799" y="3747934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1" name="ZoneTexte 340"/>
            <p:cNvSpPr txBox="1"/>
            <p:nvPr/>
          </p:nvSpPr>
          <p:spPr>
            <a:xfrm>
              <a:off x="3637609" y="2356298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2" name="ZoneTexte 341"/>
            <p:cNvSpPr txBox="1"/>
            <p:nvPr/>
          </p:nvSpPr>
          <p:spPr>
            <a:xfrm>
              <a:off x="3635897" y="3042951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3" name="ZoneTexte 342"/>
            <p:cNvSpPr txBox="1"/>
            <p:nvPr/>
          </p:nvSpPr>
          <p:spPr>
            <a:xfrm>
              <a:off x="3644460" y="3770703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4" name="ZoneTexte 343"/>
            <p:cNvSpPr txBox="1"/>
            <p:nvPr/>
          </p:nvSpPr>
          <p:spPr>
            <a:xfrm>
              <a:off x="5909631" y="4585076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5" name="ZoneTexte 344"/>
            <p:cNvSpPr txBox="1"/>
            <p:nvPr/>
          </p:nvSpPr>
          <p:spPr>
            <a:xfrm>
              <a:off x="5116086" y="4551088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4505958" y="4550862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5948368" y="1582943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8" name="ZoneTexte 347"/>
            <p:cNvSpPr txBox="1"/>
            <p:nvPr/>
          </p:nvSpPr>
          <p:spPr>
            <a:xfrm>
              <a:off x="5154827" y="1548951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49" name="ZoneTexte 348"/>
            <p:cNvSpPr txBox="1"/>
            <p:nvPr/>
          </p:nvSpPr>
          <p:spPr>
            <a:xfrm>
              <a:off x="4544696" y="1548725"/>
              <a:ext cx="697420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0.03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3635944" y="1545376"/>
              <a:ext cx="928267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351" name="ZoneTexte 350"/>
            <p:cNvSpPr txBox="1"/>
            <p:nvPr/>
          </p:nvSpPr>
          <p:spPr>
            <a:xfrm>
              <a:off x="2862817" y="3053208"/>
              <a:ext cx="928267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3529038" y="4409715"/>
              <a:ext cx="928267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353" name="ZoneTexte 352"/>
            <p:cNvSpPr txBox="1"/>
            <p:nvPr/>
          </p:nvSpPr>
          <p:spPr>
            <a:xfrm>
              <a:off x="5176031" y="5270574"/>
              <a:ext cx="928267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354" name="ZoneTexte 353"/>
            <p:cNvSpPr txBox="1"/>
            <p:nvPr/>
          </p:nvSpPr>
          <p:spPr>
            <a:xfrm>
              <a:off x="6599649" y="4561364"/>
              <a:ext cx="928267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355" name="ZoneTexte 354"/>
            <p:cNvSpPr txBox="1"/>
            <p:nvPr/>
          </p:nvSpPr>
          <p:spPr>
            <a:xfrm>
              <a:off x="7473457" y="3018780"/>
              <a:ext cx="928267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356" name="ZoneTexte 355"/>
            <p:cNvSpPr txBox="1"/>
            <p:nvPr/>
          </p:nvSpPr>
          <p:spPr>
            <a:xfrm>
              <a:off x="6578286" y="1374565"/>
              <a:ext cx="928267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357" name="ZoneTexte 356"/>
            <p:cNvSpPr txBox="1"/>
            <p:nvPr/>
          </p:nvSpPr>
          <p:spPr>
            <a:xfrm>
              <a:off x="5172921" y="807951"/>
              <a:ext cx="928267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358" name="Ellipse 357"/>
            <p:cNvSpPr/>
            <p:nvPr/>
          </p:nvSpPr>
          <p:spPr>
            <a:xfrm>
              <a:off x="3115364" y="794626"/>
              <a:ext cx="4867790" cy="48677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59" name="ZoneTexte 358"/>
            <p:cNvSpPr txBox="1"/>
            <p:nvPr/>
          </p:nvSpPr>
          <p:spPr>
            <a:xfrm>
              <a:off x="5894772" y="3010601"/>
              <a:ext cx="767163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0.05</a:t>
              </a: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5909631" y="3694637"/>
              <a:ext cx="767163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0.05</a:t>
              </a:r>
            </a:p>
          </p:txBody>
        </p:sp>
        <p:sp>
          <p:nvSpPr>
            <p:cNvPr id="361" name="ZoneTexte 360"/>
            <p:cNvSpPr txBox="1"/>
            <p:nvPr/>
          </p:nvSpPr>
          <p:spPr>
            <a:xfrm>
              <a:off x="5154827" y="3719087"/>
              <a:ext cx="767163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0.05</a:t>
              </a:r>
            </a:p>
          </p:txBody>
        </p:sp>
        <p:sp>
          <p:nvSpPr>
            <p:cNvPr id="362" name="ZoneTexte 361"/>
            <p:cNvSpPr txBox="1"/>
            <p:nvPr/>
          </p:nvSpPr>
          <p:spPr>
            <a:xfrm>
              <a:off x="4422992" y="3771072"/>
              <a:ext cx="767163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0.05</a:t>
              </a:r>
            </a:p>
          </p:txBody>
        </p:sp>
        <p:sp>
          <p:nvSpPr>
            <p:cNvPr id="363" name="ZoneTexte 362"/>
            <p:cNvSpPr txBox="1"/>
            <p:nvPr/>
          </p:nvSpPr>
          <p:spPr>
            <a:xfrm>
              <a:off x="4414161" y="3033755"/>
              <a:ext cx="767163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0,05</a:t>
              </a:r>
            </a:p>
          </p:txBody>
        </p:sp>
        <p:sp>
          <p:nvSpPr>
            <p:cNvPr id="364" name="ZoneTexte 363"/>
            <p:cNvSpPr txBox="1"/>
            <p:nvPr/>
          </p:nvSpPr>
          <p:spPr>
            <a:xfrm>
              <a:off x="4457262" y="2313081"/>
              <a:ext cx="767163" cy="36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0.05</a:t>
              </a:r>
            </a:p>
          </p:txBody>
        </p:sp>
      </p:grpSp>
      <p:sp>
        <p:nvSpPr>
          <p:cNvPr id="375" name="Flèche courbée vers le bas 374"/>
          <p:cNvSpPr/>
          <p:nvPr/>
        </p:nvSpPr>
        <p:spPr>
          <a:xfrm flipH="1">
            <a:off x="1025856" y="3446436"/>
            <a:ext cx="1373188" cy="737827"/>
          </a:xfrm>
          <a:prstGeom prst="curvedDownArrow">
            <a:avLst>
              <a:gd name="adj1" fmla="val 12292"/>
              <a:gd name="adj2" fmla="val 46326"/>
              <a:gd name="adj3" fmla="val 20637"/>
            </a:avLst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9366546" y="6221174"/>
            <a:ext cx="559552" cy="566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7" name="Rectangle 376"/>
          <p:cNvSpPr/>
          <p:nvPr/>
        </p:nvSpPr>
        <p:spPr>
          <a:xfrm>
            <a:off x="9366547" y="4523951"/>
            <a:ext cx="559552" cy="5660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8" name="Rectangle 377"/>
          <p:cNvSpPr/>
          <p:nvPr/>
        </p:nvSpPr>
        <p:spPr>
          <a:xfrm>
            <a:off x="9366547" y="5090042"/>
            <a:ext cx="559552" cy="566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9" name="Rectangle 378"/>
          <p:cNvSpPr/>
          <p:nvPr/>
        </p:nvSpPr>
        <p:spPr>
          <a:xfrm>
            <a:off x="9926099" y="4523951"/>
            <a:ext cx="559552" cy="566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0" name="Rectangle 379"/>
          <p:cNvSpPr/>
          <p:nvPr/>
        </p:nvSpPr>
        <p:spPr>
          <a:xfrm>
            <a:off x="9366547" y="3957861"/>
            <a:ext cx="559552" cy="566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1" name="Rectangle 380"/>
          <p:cNvSpPr/>
          <p:nvPr/>
        </p:nvSpPr>
        <p:spPr>
          <a:xfrm>
            <a:off x="8806995" y="4523951"/>
            <a:ext cx="559552" cy="566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2" name="Rectangle 381"/>
          <p:cNvSpPr/>
          <p:nvPr/>
        </p:nvSpPr>
        <p:spPr>
          <a:xfrm>
            <a:off x="9926099" y="5090042"/>
            <a:ext cx="559552" cy="566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3" name="Rectangle 382"/>
          <p:cNvSpPr/>
          <p:nvPr/>
        </p:nvSpPr>
        <p:spPr>
          <a:xfrm>
            <a:off x="9926099" y="3957861"/>
            <a:ext cx="559552" cy="566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4" name="Rectangle 383"/>
          <p:cNvSpPr/>
          <p:nvPr/>
        </p:nvSpPr>
        <p:spPr>
          <a:xfrm>
            <a:off x="8806995" y="3957861"/>
            <a:ext cx="559552" cy="566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5" name="Rectangle 384"/>
          <p:cNvSpPr/>
          <p:nvPr/>
        </p:nvSpPr>
        <p:spPr>
          <a:xfrm>
            <a:off x="8806995" y="5090042"/>
            <a:ext cx="559552" cy="566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6" name="Rectangle 385"/>
          <p:cNvSpPr/>
          <p:nvPr/>
        </p:nvSpPr>
        <p:spPr>
          <a:xfrm>
            <a:off x="9366547" y="5656133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7" name="Rectangle 386"/>
          <p:cNvSpPr/>
          <p:nvPr/>
        </p:nvSpPr>
        <p:spPr>
          <a:xfrm>
            <a:off x="10485651" y="4523951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8" name="Rectangle 387"/>
          <p:cNvSpPr/>
          <p:nvPr/>
        </p:nvSpPr>
        <p:spPr>
          <a:xfrm>
            <a:off x="9366547" y="3391769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9" name="Rectangle 388"/>
          <p:cNvSpPr/>
          <p:nvPr/>
        </p:nvSpPr>
        <p:spPr>
          <a:xfrm>
            <a:off x="8247443" y="4523950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0" name="Rectangle 389"/>
          <p:cNvSpPr/>
          <p:nvPr/>
        </p:nvSpPr>
        <p:spPr>
          <a:xfrm>
            <a:off x="8247443" y="3957861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1" name="Rectangle 390"/>
          <p:cNvSpPr/>
          <p:nvPr/>
        </p:nvSpPr>
        <p:spPr>
          <a:xfrm>
            <a:off x="8247443" y="5090040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2" name="Rectangle 391"/>
          <p:cNvSpPr/>
          <p:nvPr/>
        </p:nvSpPr>
        <p:spPr>
          <a:xfrm>
            <a:off x="8806995" y="5655609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3" name="Rectangle 392"/>
          <p:cNvSpPr/>
          <p:nvPr/>
        </p:nvSpPr>
        <p:spPr>
          <a:xfrm>
            <a:off x="9926099" y="5655607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4" name="Rectangle 393"/>
          <p:cNvSpPr/>
          <p:nvPr/>
        </p:nvSpPr>
        <p:spPr>
          <a:xfrm>
            <a:off x="10485651" y="5088991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5" name="Rectangle 394"/>
          <p:cNvSpPr/>
          <p:nvPr/>
        </p:nvSpPr>
        <p:spPr>
          <a:xfrm>
            <a:off x="10485651" y="3957334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6" name="Rectangle 395"/>
          <p:cNvSpPr/>
          <p:nvPr/>
        </p:nvSpPr>
        <p:spPr>
          <a:xfrm>
            <a:off x="9926098" y="3390193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7" name="Rectangle 396"/>
          <p:cNvSpPr/>
          <p:nvPr/>
        </p:nvSpPr>
        <p:spPr>
          <a:xfrm>
            <a:off x="8806994" y="3390193"/>
            <a:ext cx="559552" cy="566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8" name="Rectangle 397"/>
          <p:cNvSpPr/>
          <p:nvPr/>
        </p:nvSpPr>
        <p:spPr>
          <a:xfrm>
            <a:off x="7687890" y="4523949"/>
            <a:ext cx="559552" cy="566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9" name="Rectangle 398"/>
          <p:cNvSpPr/>
          <p:nvPr/>
        </p:nvSpPr>
        <p:spPr>
          <a:xfrm>
            <a:off x="10485651" y="5654032"/>
            <a:ext cx="559552" cy="5660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0" name="Rectangle 399"/>
          <p:cNvSpPr/>
          <p:nvPr/>
        </p:nvSpPr>
        <p:spPr>
          <a:xfrm>
            <a:off x="11045202" y="4524476"/>
            <a:ext cx="559552" cy="566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1" name="Rectangle 400"/>
          <p:cNvSpPr/>
          <p:nvPr/>
        </p:nvSpPr>
        <p:spPr>
          <a:xfrm>
            <a:off x="9366546" y="2822526"/>
            <a:ext cx="559552" cy="566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2" name="Rectangle 401"/>
          <p:cNvSpPr/>
          <p:nvPr/>
        </p:nvSpPr>
        <p:spPr>
          <a:xfrm>
            <a:off x="8239590" y="3388617"/>
            <a:ext cx="559552" cy="566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3" name="Rectangle 402"/>
          <p:cNvSpPr/>
          <p:nvPr/>
        </p:nvSpPr>
        <p:spPr>
          <a:xfrm>
            <a:off x="10485649" y="3388616"/>
            <a:ext cx="559552" cy="566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4" name="Rectangle 403"/>
          <p:cNvSpPr/>
          <p:nvPr/>
        </p:nvSpPr>
        <p:spPr>
          <a:xfrm>
            <a:off x="8247443" y="5642859"/>
            <a:ext cx="559552" cy="566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grpSp>
        <p:nvGrpSpPr>
          <p:cNvPr id="405" name="Group 156"/>
          <p:cNvGrpSpPr/>
          <p:nvPr/>
        </p:nvGrpSpPr>
        <p:grpSpPr>
          <a:xfrm>
            <a:off x="9541933" y="4212250"/>
            <a:ext cx="235769" cy="585195"/>
            <a:chOff x="2031668" y="2529866"/>
            <a:chExt cx="322859" cy="767955"/>
          </a:xfrm>
        </p:grpSpPr>
        <p:grpSp>
          <p:nvGrpSpPr>
            <p:cNvPr id="40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40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1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41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1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1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1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1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sp>
          <p:nvSpPr>
            <p:cNvPr id="40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40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416" name="ZoneTexte 415"/>
          <p:cNvSpPr txBox="1"/>
          <p:nvPr/>
        </p:nvSpPr>
        <p:spPr>
          <a:xfrm>
            <a:off x="9930470" y="4319334"/>
            <a:ext cx="560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0.11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17" name="ZoneTexte 416"/>
          <p:cNvSpPr txBox="1"/>
          <p:nvPr/>
        </p:nvSpPr>
        <p:spPr>
          <a:xfrm>
            <a:off x="9962759" y="4631962"/>
            <a:ext cx="560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0.01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18" name="ZoneTexte 417"/>
          <p:cNvSpPr txBox="1"/>
          <p:nvPr/>
        </p:nvSpPr>
        <p:spPr>
          <a:xfrm>
            <a:off x="9969012" y="5233498"/>
            <a:ext cx="560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0.11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19" name="ZoneTexte 418"/>
          <p:cNvSpPr txBox="1"/>
          <p:nvPr/>
        </p:nvSpPr>
        <p:spPr>
          <a:xfrm>
            <a:off x="9390051" y="5240023"/>
            <a:ext cx="560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0.11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0" name="ZoneTexte 419"/>
          <p:cNvSpPr txBox="1"/>
          <p:nvPr/>
        </p:nvSpPr>
        <p:spPr>
          <a:xfrm>
            <a:off x="8808090" y="4133380"/>
            <a:ext cx="560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0.11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1" name="ZoneTexte 420"/>
          <p:cNvSpPr txBox="1"/>
          <p:nvPr/>
        </p:nvSpPr>
        <p:spPr>
          <a:xfrm>
            <a:off x="8806839" y="4648796"/>
            <a:ext cx="560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0.11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2" name="ZoneTexte 421"/>
          <p:cNvSpPr txBox="1"/>
          <p:nvPr/>
        </p:nvSpPr>
        <p:spPr>
          <a:xfrm>
            <a:off x="8814322" y="5086693"/>
            <a:ext cx="560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0.11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3" name="ZoneTexte 422"/>
          <p:cNvSpPr txBox="1"/>
          <p:nvPr/>
        </p:nvSpPr>
        <p:spPr>
          <a:xfrm>
            <a:off x="9413593" y="3978332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0.11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4" name="ZoneTexte 423"/>
          <p:cNvSpPr txBox="1"/>
          <p:nvPr/>
        </p:nvSpPr>
        <p:spPr>
          <a:xfrm>
            <a:off x="9406127" y="4774742"/>
            <a:ext cx="509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1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5" name="ZoneTexte 424"/>
          <p:cNvSpPr txBox="1"/>
          <p:nvPr/>
        </p:nvSpPr>
        <p:spPr>
          <a:xfrm>
            <a:off x="10460087" y="4115242"/>
            <a:ext cx="630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6" name="ZoneTexte 425"/>
          <p:cNvSpPr txBox="1"/>
          <p:nvPr/>
        </p:nvSpPr>
        <p:spPr>
          <a:xfrm>
            <a:off x="10554224" y="4638485"/>
            <a:ext cx="560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7" name="ZoneTexte 426"/>
          <p:cNvSpPr txBox="1"/>
          <p:nvPr/>
        </p:nvSpPr>
        <p:spPr>
          <a:xfrm>
            <a:off x="9388288" y="3517383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8" name="ZoneTexte 427"/>
          <p:cNvSpPr txBox="1"/>
          <p:nvPr/>
        </p:nvSpPr>
        <p:spPr>
          <a:xfrm>
            <a:off x="8290864" y="3514656"/>
            <a:ext cx="677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0.015	</a:t>
            </a:r>
            <a:endParaRPr lang="fr-FR" sz="1100" dirty="0"/>
          </a:p>
        </p:txBody>
      </p:sp>
      <p:sp>
        <p:nvSpPr>
          <p:cNvPr id="429" name="ZoneTexte 428"/>
          <p:cNvSpPr txBox="1"/>
          <p:nvPr/>
        </p:nvSpPr>
        <p:spPr>
          <a:xfrm>
            <a:off x="7726286" y="4663651"/>
            <a:ext cx="67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0.015</a:t>
            </a:r>
            <a:endParaRPr lang="fr-FR" sz="1100" dirty="0"/>
          </a:p>
        </p:txBody>
      </p:sp>
      <p:sp>
        <p:nvSpPr>
          <p:cNvPr id="430" name="ZoneTexte 429"/>
          <p:cNvSpPr txBox="1"/>
          <p:nvPr/>
        </p:nvSpPr>
        <p:spPr>
          <a:xfrm>
            <a:off x="8191470" y="5700152"/>
            <a:ext cx="67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0.015</a:t>
            </a:r>
            <a:endParaRPr lang="fr-FR" sz="1100" dirty="0"/>
          </a:p>
        </p:txBody>
      </p:sp>
      <p:sp>
        <p:nvSpPr>
          <p:cNvPr id="431" name="ZoneTexte 430"/>
          <p:cNvSpPr txBox="1"/>
          <p:nvPr/>
        </p:nvSpPr>
        <p:spPr>
          <a:xfrm>
            <a:off x="9406127" y="6312704"/>
            <a:ext cx="67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0.015</a:t>
            </a:r>
            <a:endParaRPr lang="fr-FR" sz="1100" dirty="0"/>
          </a:p>
        </p:txBody>
      </p:sp>
      <p:sp>
        <p:nvSpPr>
          <p:cNvPr id="432" name="ZoneTexte 431"/>
          <p:cNvSpPr txBox="1"/>
          <p:nvPr/>
        </p:nvSpPr>
        <p:spPr>
          <a:xfrm>
            <a:off x="10455115" y="5812893"/>
            <a:ext cx="67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0.015</a:t>
            </a:r>
            <a:endParaRPr lang="fr-FR" sz="1100" dirty="0"/>
          </a:p>
        </p:txBody>
      </p:sp>
      <p:sp>
        <p:nvSpPr>
          <p:cNvPr id="433" name="ZoneTexte 432"/>
          <p:cNvSpPr txBox="1"/>
          <p:nvPr/>
        </p:nvSpPr>
        <p:spPr>
          <a:xfrm>
            <a:off x="11081252" y="4779037"/>
            <a:ext cx="67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0.015</a:t>
            </a:r>
            <a:endParaRPr lang="fr-FR" sz="1100" dirty="0"/>
          </a:p>
        </p:txBody>
      </p:sp>
      <p:sp>
        <p:nvSpPr>
          <p:cNvPr id="434" name="ZoneTexte 433"/>
          <p:cNvSpPr txBox="1"/>
          <p:nvPr/>
        </p:nvSpPr>
        <p:spPr>
          <a:xfrm>
            <a:off x="9413244" y="2952727"/>
            <a:ext cx="67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0.015</a:t>
            </a:r>
            <a:endParaRPr lang="fr-FR" sz="1100" dirty="0"/>
          </a:p>
        </p:txBody>
      </p:sp>
      <p:sp>
        <p:nvSpPr>
          <p:cNvPr id="435" name="ZoneTexte 434"/>
          <p:cNvSpPr txBox="1"/>
          <p:nvPr/>
        </p:nvSpPr>
        <p:spPr>
          <a:xfrm>
            <a:off x="9944617" y="3540572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36" name="ZoneTexte 435"/>
          <p:cNvSpPr txBox="1"/>
          <p:nvPr/>
        </p:nvSpPr>
        <p:spPr>
          <a:xfrm>
            <a:off x="8871144" y="3517195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37" name="ZoneTexte 436"/>
          <p:cNvSpPr txBox="1"/>
          <p:nvPr/>
        </p:nvSpPr>
        <p:spPr>
          <a:xfrm>
            <a:off x="8282670" y="4098447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38" name="ZoneTexte 437"/>
          <p:cNvSpPr txBox="1"/>
          <p:nvPr/>
        </p:nvSpPr>
        <p:spPr>
          <a:xfrm>
            <a:off x="8235206" y="4703197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39" name="ZoneTexte 438"/>
          <p:cNvSpPr txBox="1"/>
          <p:nvPr/>
        </p:nvSpPr>
        <p:spPr>
          <a:xfrm>
            <a:off x="8212617" y="5245014"/>
            <a:ext cx="741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40" name="ZoneTexte 439"/>
          <p:cNvSpPr txBox="1"/>
          <p:nvPr/>
        </p:nvSpPr>
        <p:spPr>
          <a:xfrm>
            <a:off x="8812858" y="5875816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41" name="ZoneTexte 440"/>
          <p:cNvSpPr txBox="1"/>
          <p:nvPr/>
        </p:nvSpPr>
        <p:spPr>
          <a:xfrm>
            <a:off x="9355866" y="5757476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42" name="ZoneTexte 441"/>
          <p:cNvSpPr txBox="1"/>
          <p:nvPr/>
        </p:nvSpPr>
        <p:spPr>
          <a:xfrm>
            <a:off x="9944617" y="5739331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43" name="ZoneTexte 442"/>
          <p:cNvSpPr txBox="1"/>
          <p:nvPr/>
        </p:nvSpPr>
        <p:spPr>
          <a:xfrm>
            <a:off x="10509063" y="5209264"/>
            <a:ext cx="61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0.045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44" name="ZoneTexte 443"/>
          <p:cNvSpPr txBox="1"/>
          <p:nvPr/>
        </p:nvSpPr>
        <p:spPr>
          <a:xfrm>
            <a:off x="10480816" y="3543200"/>
            <a:ext cx="67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0.015</a:t>
            </a:r>
            <a:endParaRPr lang="fr-FR" sz="1100" dirty="0"/>
          </a:p>
        </p:txBody>
      </p:sp>
      <p:sp>
        <p:nvSpPr>
          <p:cNvPr id="445" name="Ellipse 444"/>
          <p:cNvSpPr/>
          <p:nvPr/>
        </p:nvSpPr>
        <p:spPr>
          <a:xfrm>
            <a:off x="7856667" y="2912040"/>
            <a:ext cx="3679488" cy="3839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grpSp>
        <p:nvGrpSpPr>
          <p:cNvPr id="446" name="Group 156"/>
          <p:cNvGrpSpPr/>
          <p:nvPr/>
        </p:nvGrpSpPr>
        <p:grpSpPr>
          <a:xfrm>
            <a:off x="10121236" y="3733474"/>
            <a:ext cx="259637" cy="595602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447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493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22" name="Rounded Rectangle 161"/>
              <p:cNvSpPr/>
              <p:nvPr/>
            </p:nvSpPr>
            <p:spPr>
              <a:xfrm>
                <a:off x="2288626" y="1524002"/>
                <a:ext cx="629752" cy="1066801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523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24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25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56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57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sp>
          <p:nvSpPr>
            <p:cNvPr id="448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449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grpSp>
        <p:nvGrpSpPr>
          <p:cNvPr id="560" name="Group 156"/>
          <p:cNvGrpSpPr/>
          <p:nvPr/>
        </p:nvGrpSpPr>
        <p:grpSpPr>
          <a:xfrm>
            <a:off x="11249598" y="4168744"/>
            <a:ext cx="259637" cy="595602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561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570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71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572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73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74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75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76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sp>
          <p:nvSpPr>
            <p:cNvPr id="568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569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577" name="Flèche courbée vers le bas 576"/>
          <p:cNvSpPr/>
          <p:nvPr/>
        </p:nvSpPr>
        <p:spPr>
          <a:xfrm>
            <a:off x="9628907" y="3290654"/>
            <a:ext cx="836061" cy="468871"/>
          </a:xfrm>
          <a:prstGeom prst="curvedDownArrow">
            <a:avLst>
              <a:gd name="adj1" fmla="val 32447"/>
              <a:gd name="adj2" fmla="val 60914"/>
              <a:gd name="adj3" fmla="val 26993"/>
            </a:avLst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578" name="Flèche courbée vers le bas 577"/>
          <p:cNvSpPr/>
          <p:nvPr/>
        </p:nvSpPr>
        <p:spPr>
          <a:xfrm rot="21318862">
            <a:off x="9545610" y="2807930"/>
            <a:ext cx="1990234" cy="1344400"/>
          </a:xfrm>
          <a:prstGeom prst="curvedDownArrow">
            <a:avLst>
              <a:gd name="adj1" fmla="val 10164"/>
              <a:gd name="adj2" fmla="val 29454"/>
              <a:gd name="adj3" fmla="val 14503"/>
            </a:avLst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6673" y="2171972"/>
            <a:ext cx="3280196" cy="32139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578386" y="3398247"/>
            <a:ext cx="299688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56226" y="840334"/>
                <a:ext cx="32036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Contamination of the 1m</a:t>
                </a:r>
                <a:r>
                  <a:rPr lang="en-US" b="1" baseline="30000" dirty="0" smtClean="0"/>
                  <a:t>2 </a:t>
                </a:r>
                <a:r>
                  <a:rPr lang="en-US" b="1" dirty="0" smtClean="0"/>
                  <a:t>tile at the time point </a:t>
                </a:r>
                <a:r>
                  <a:rPr lang="en-US" b="1" i="1" dirty="0" smtClean="0"/>
                  <a:t>t</a:t>
                </a:r>
                <a:endParaRPr lang="en-US" b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RNA copies</a:t>
                </a:r>
                <a:endParaRPr lang="en-US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26" y="840334"/>
                <a:ext cx="3203610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983683" y="2305781"/>
                <a:ext cx="14447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Contamination</a:t>
                </a:r>
              </a:p>
              <a:p>
                <a:pPr algn="ctr"/>
                <a:r>
                  <a:rPr lang="en-US" sz="1600" b="1" dirty="0" smtClean="0"/>
                  <a:t>Inert surface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b="1" dirty="0" smtClean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83" y="2305781"/>
                <a:ext cx="1444746" cy="584775"/>
              </a:xfrm>
              <a:prstGeom prst="rect">
                <a:avLst/>
              </a:prstGeom>
              <a:blipFill>
                <a:blip r:embed="rId3"/>
                <a:stretch>
                  <a:fillRect l="-1688" t="-3125" r="-1688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06967" y="3630298"/>
                <a:ext cx="1500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Food portions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400" b="1" dirty="0" smtClean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7" y="3630298"/>
                <a:ext cx="1500984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141124" y="5343659"/>
            <a:ext cx="155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Time </a:t>
            </a:r>
            <a:r>
              <a:rPr lang="fr-FR" sz="2000" b="1" i="1" dirty="0" smtClean="0">
                <a:solidFill>
                  <a:srgbClr val="FF0000"/>
                </a:solidFill>
              </a:rPr>
              <a:t>t</a:t>
            </a:r>
            <a:endParaRPr lang="fr-FR" sz="2000" b="1" i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223939" y="5345976"/>
            <a:ext cx="164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Time </a:t>
            </a:r>
            <a:r>
              <a:rPr lang="fr-FR" sz="2000" b="1" i="1" dirty="0" smtClean="0">
                <a:solidFill>
                  <a:srgbClr val="FF0000"/>
                </a:solidFill>
              </a:rPr>
              <a:t>t+1</a:t>
            </a:r>
            <a:endParaRPr lang="fr-FR" sz="2000" b="1" i="1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459977" y="2954626"/>
            <a:ext cx="2120360" cy="12354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rot="1764880">
            <a:off x="3322598" y="2877131"/>
            <a:ext cx="201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Transfer</a:t>
            </a:r>
          </a:p>
          <a:p>
            <a:pPr algn="ctr"/>
            <a:r>
              <a:rPr lang="fr-FR" sz="1400" dirty="0" smtClean="0"/>
              <a:t>Surfaces </a:t>
            </a:r>
            <a:r>
              <a:rPr lang="fr-FR" sz="1400" dirty="0" smtClean="0">
                <a:sym typeface="Wingdings" panose="05000000000000000000" pitchFamily="2" charset="2"/>
              </a:rPr>
              <a:t> Food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5609180" y="3797836"/>
            <a:ext cx="794194" cy="3616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Virage 17"/>
          <p:cNvSpPr/>
          <p:nvPr/>
        </p:nvSpPr>
        <p:spPr>
          <a:xfrm rot="4277383">
            <a:off x="5294505" y="1192227"/>
            <a:ext cx="1001008" cy="787863"/>
          </a:xfrm>
          <a:prstGeom prst="bentArrow">
            <a:avLst>
              <a:gd name="adj1" fmla="val 837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Virage 18"/>
          <p:cNvSpPr/>
          <p:nvPr/>
        </p:nvSpPr>
        <p:spPr>
          <a:xfrm rot="4277383">
            <a:off x="624433" y="1251538"/>
            <a:ext cx="1029675" cy="835629"/>
          </a:xfrm>
          <a:prstGeom prst="bentArrow">
            <a:avLst>
              <a:gd name="adj1" fmla="val 837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0" name="Connecteur en arc 19"/>
          <p:cNvCxnSpPr>
            <a:stCxn id="26" idx="3"/>
            <a:endCxn id="29" idx="1"/>
          </p:cNvCxnSpPr>
          <p:nvPr/>
        </p:nvCxnSpPr>
        <p:spPr>
          <a:xfrm flipV="1">
            <a:off x="3511880" y="2894398"/>
            <a:ext cx="3092525" cy="1705416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 rot="20611775">
            <a:off x="3415635" y="4411207"/>
            <a:ext cx="19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Transfer</a:t>
            </a:r>
          </a:p>
          <a:p>
            <a:pPr algn="ctr"/>
            <a:r>
              <a:rPr lang="fr-FR" sz="1400" dirty="0" smtClean="0">
                <a:sym typeface="Wingdings" panose="05000000000000000000" pitchFamily="2" charset="2"/>
              </a:rPr>
              <a:t>Food  Surfaces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458" y="1486169"/>
            <a:ext cx="126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Sedimentation</a:t>
            </a:r>
          </a:p>
          <a:p>
            <a:pPr algn="ctr"/>
            <a:r>
              <a:rPr lang="en-US" sz="1400" i="1" dirty="0" smtClean="0"/>
              <a:t>Projection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534083" y="4045280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2664576" y="439893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3137699" y="4428633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5816432" y="3389356"/>
            <a:ext cx="289294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604405" y="2432733"/>
            <a:ext cx="1899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Balance of the contaminated</a:t>
            </a:r>
          </a:p>
          <a:p>
            <a:pPr algn="ctr"/>
            <a:r>
              <a:rPr lang="en-US" dirty="0" smtClean="0"/>
              <a:t>inert surfaces</a:t>
            </a:r>
          </a:p>
        </p:txBody>
      </p:sp>
      <p:cxnSp>
        <p:nvCxnSpPr>
          <p:cNvPr id="30" name="Connecteur droit avec flèche 29"/>
          <p:cNvCxnSpPr>
            <a:stCxn id="19" idx="3"/>
            <a:endCxn id="10" idx="1"/>
          </p:cNvCxnSpPr>
          <p:nvPr/>
        </p:nvCxnSpPr>
        <p:spPr>
          <a:xfrm>
            <a:off x="1502289" y="2089968"/>
            <a:ext cx="481394" cy="5082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2248744" y="4708822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151707" y="4366461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3111056" y="4035287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2974911" y="4776842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2988550" y="404527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3008344" y="3706299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2868456" y="368580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2035985" y="4018167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2317841" y="3706296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2464788" y="368580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2115909" y="403884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2232354" y="439831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2370941" y="476846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2874526" y="475840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avec coins rognés en diagonale 44"/>
          <p:cNvSpPr/>
          <p:nvPr/>
        </p:nvSpPr>
        <p:spPr>
          <a:xfrm>
            <a:off x="7142098" y="3871600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avec coins rognés en diagonale 45"/>
          <p:cNvSpPr/>
          <p:nvPr/>
        </p:nvSpPr>
        <p:spPr>
          <a:xfrm>
            <a:off x="6815051" y="4248428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avec coins rognés en diagonale 46"/>
          <p:cNvSpPr/>
          <p:nvPr/>
        </p:nvSpPr>
        <p:spPr>
          <a:xfrm>
            <a:off x="6165153" y="4374050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avec coins rognés en diagonale 47"/>
          <p:cNvSpPr/>
          <p:nvPr/>
        </p:nvSpPr>
        <p:spPr>
          <a:xfrm>
            <a:off x="6507517" y="4469320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avec coins rognés en diagonale 48"/>
          <p:cNvSpPr/>
          <p:nvPr/>
        </p:nvSpPr>
        <p:spPr>
          <a:xfrm>
            <a:off x="7169597" y="4350531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avec coins rognés en diagonale 49"/>
          <p:cNvSpPr/>
          <p:nvPr/>
        </p:nvSpPr>
        <p:spPr>
          <a:xfrm>
            <a:off x="6350150" y="3960732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avec coins rognés en diagonale 50"/>
          <p:cNvSpPr/>
          <p:nvPr/>
        </p:nvSpPr>
        <p:spPr>
          <a:xfrm>
            <a:off x="6654950" y="3844430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avec coins rognés en diagonale 51"/>
          <p:cNvSpPr/>
          <p:nvPr/>
        </p:nvSpPr>
        <p:spPr>
          <a:xfrm>
            <a:off x="6215239" y="3931042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avec coins rognés en diagonale 52"/>
          <p:cNvSpPr/>
          <p:nvPr/>
        </p:nvSpPr>
        <p:spPr>
          <a:xfrm>
            <a:off x="6245688" y="4350530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avec coins rognés en diagonale 53"/>
          <p:cNvSpPr/>
          <p:nvPr/>
        </p:nvSpPr>
        <p:spPr>
          <a:xfrm>
            <a:off x="6502550" y="3692030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avec coins rognés en diagonale 54"/>
          <p:cNvSpPr/>
          <p:nvPr/>
        </p:nvSpPr>
        <p:spPr>
          <a:xfrm>
            <a:off x="6604405" y="4367218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avec coins rognés en diagonale 55"/>
          <p:cNvSpPr/>
          <p:nvPr/>
        </p:nvSpPr>
        <p:spPr>
          <a:xfrm>
            <a:off x="6915342" y="4220198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avec coins rognés en diagonale 56"/>
          <p:cNvSpPr/>
          <p:nvPr/>
        </p:nvSpPr>
        <p:spPr>
          <a:xfrm>
            <a:off x="7098136" y="3769373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avec coins rognés en diagonale 57"/>
          <p:cNvSpPr/>
          <p:nvPr/>
        </p:nvSpPr>
        <p:spPr>
          <a:xfrm>
            <a:off x="7233046" y="4233359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avec coins rognés en diagonale 58"/>
          <p:cNvSpPr/>
          <p:nvPr/>
        </p:nvSpPr>
        <p:spPr>
          <a:xfrm>
            <a:off x="6942624" y="4558391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avec coins rognés en diagonale 59"/>
          <p:cNvSpPr/>
          <p:nvPr/>
        </p:nvSpPr>
        <p:spPr>
          <a:xfrm>
            <a:off x="6462584" y="4684553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5582655" y="4160667"/>
            <a:ext cx="794107" cy="321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5551956" y="4093316"/>
            <a:ext cx="864849" cy="7568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1506934" y="2089696"/>
            <a:ext cx="517383" cy="14399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063654" y="3550579"/>
            <a:ext cx="556856" cy="25613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2077690" y="3546744"/>
            <a:ext cx="270959" cy="622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2084965" y="3559161"/>
            <a:ext cx="587307" cy="6335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29" idx="0"/>
          </p:cNvCxnSpPr>
          <p:nvPr/>
        </p:nvCxnSpPr>
        <p:spPr>
          <a:xfrm>
            <a:off x="6186226" y="1746660"/>
            <a:ext cx="1367947" cy="6860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6143652" y="2060804"/>
            <a:ext cx="482455" cy="1787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023" y="5802747"/>
            <a:ext cx="1297522" cy="774188"/>
          </a:xfrm>
          <a:prstGeom prst="rect">
            <a:avLst/>
          </a:prstGeom>
        </p:spPr>
      </p:pic>
      <p:cxnSp>
        <p:nvCxnSpPr>
          <p:cNvPr id="70" name="Connecteur en angle 69"/>
          <p:cNvCxnSpPr>
            <a:stCxn id="44" idx="2"/>
            <a:endCxn id="69" idx="1"/>
          </p:cNvCxnSpPr>
          <p:nvPr/>
        </p:nvCxnSpPr>
        <p:spPr>
          <a:xfrm rot="16200000" flipH="1">
            <a:off x="4210284" y="3952102"/>
            <a:ext cx="1089072" cy="3386406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èche droite 70"/>
          <p:cNvSpPr/>
          <p:nvPr/>
        </p:nvSpPr>
        <p:spPr>
          <a:xfrm>
            <a:off x="8818232" y="3353840"/>
            <a:ext cx="1428239" cy="357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8600718" y="3138741"/>
            <a:ext cx="164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solidFill>
                  <a:srgbClr val="FF0000"/>
                </a:solidFill>
              </a:rPr>
              <a:t>t+2, t+3, …</a:t>
            </a:r>
            <a:endParaRPr lang="fr-FR" sz="14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11542" y="4773989"/>
                <a:ext cx="2024292" cy="56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equally distributed on </a:t>
                </a:r>
                <a:endParaRPr lang="en-US" sz="1400" dirty="0">
                  <a:solidFill>
                    <a:schemeClr val="accent5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𝑒𝑥𝑝𝑜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 smtClean="0"/>
                  <a:t> random portions</a:t>
                </a:r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2" y="4773989"/>
                <a:ext cx="2024292" cy="564065"/>
              </a:xfrm>
              <a:prstGeom prst="rect">
                <a:avLst/>
              </a:prstGeom>
              <a:blipFill>
                <a:blip r:embed="rId6"/>
                <a:stretch>
                  <a:fillRect t="-2151" b="-43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ZoneTexte 74"/>
          <p:cNvSpPr txBox="1"/>
          <p:nvPr/>
        </p:nvSpPr>
        <p:spPr>
          <a:xfrm>
            <a:off x="5778164" y="1081965"/>
            <a:ext cx="446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Additional contamination of the 1m</a:t>
            </a:r>
            <a:r>
              <a:rPr lang="en-US" b="1" baseline="30000" dirty="0" smtClean="0"/>
              <a:t>2 </a:t>
            </a:r>
            <a:r>
              <a:rPr lang="en-US" b="1" dirty="0" smtClean="0"/>
              <a:t>tile</a:t>
            </a:r>
          </a:p>
          <a:p>
            <a:pPr algn="ctr"/>
            <a:r>
              <a:rPr lang="en-US" b="1" dirty="0" smtClean="0"/>
              <a:t>at the time point </a:t>
            </a:r>
            <a:r>
              <a:rPr lang="en-US" b="1" i="1" dirty="0" smtClean="0"/>
              <a:t>t + 1</a:t>
            </a:r>
            <a:endParaRPr lang="en-US" b="1" dirty="0" smtClean="0"/>
          </a:p>
        </p:txBody>
      </p:sp>
      <p:sp>
        <p:nvSpPr>
          <p:cNvPr id="76" name="ZoneTexte 75"/>
          <p:cNvSpPr txBox="1"/>
          <p:nvPr/>
        </p:nvSpPr>
        <p:spPr>
          <a:xfrm>
            <a:off x="4465675" y="1369861"/>
            <a:ext cx="138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Sedimentation</a:t>
            </a:r>
          </a:p>
          <a:p>
            <a:pPr algn="ctr"/>
            <a:r>
              <a:rPr lang="en-US" sz="1400" i="1" dirty="0" smtClean="0"/>
              <a:t>Projection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3408006" y="5671047"/>
            <a:ext cx="201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Transfer</a:t>
            </a:r>
          </a:p>
          <a:p>
            <a:pPr algn="ctr"/>
            <a:r>
              <a:rPr lang="en-US" sz="1400" i="1" dirty="0" smtClean="0"/>
              <a:t>Food </a:t>
            </a:r>
            <a:r>
              <a:rPr lang="en-US" sz="1400" i="1" dirty="0" smtClean="0">
                <a:sym typeface="Wingdings" panose="05000000000000000000" pitchFamily="2" charset="2"/>
              </a:rPr>
              <a:t> Other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197609" y="2832513"/>
                <a:ext cx="11374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𝑖𝑛𝑒𝑟𝑡</m:t>
                          </m:r>
                        </m:sub>
                      </m:sSub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09" y="2832513"/>
                <a:ext cx="113749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02765" y="3898811"/>
                <a:ext cx="15344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𝑖𝑛𝑒𝑟𝑡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5" y="3898811"/>
                <a:ext cx="1534458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5529499" y="2169822"/>
            <a:ext cx="3280196" cy="32139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Éclair 87"/>
          <p:cNvSpPr/>
          <p:nvPr/>
        </p:nvSpPr>
        <p:spPr>
          <a:xfrm flipH="1">
            <a:off x="10478552" y="2538965"/>
            <a:ext cx="818827" cy="133268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8969796" y="3871600"/>
            <a:ext cx="335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Number of RNA copies :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exceeding a predefined threshold ?</a:t>
            </a:r>
          </a:p>
        </p:txBody>
      </p:sp>
    </p:spTree>
    <p:extLst>
      <p:ext uri="{BB962C8B-B14F-4D97-AF65-F5344CB8AC3E}">
        <p14:creationId xmlns:p14="http://schemas.microsoft.com/office/powerpoint/2010/main" val="8759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5" grpId="0"/>
      <p:bldP spid="18" grpId="0" animBg="1"/>
      <p:bldP spid="19" grpId="0" animBg="1"/>
      <p:bldP spid="21" grpId="0"/>
      <p:bldP spid="22" grpId="0"/>
      <p:bldP spid="24" grpId="0" animBg="1"/>
      <p:bldP spid="25" grpId="0" animBg="1"/>
      <p:bldP spid="26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1" grpId="0" animBg="1"/>
      <p:bldP spid="73" grpId="0"/>
      <p:bldP spid="74" grpId="0"/>
      <p:bldP spid="75" grpId="0"/>
      <p:bldP spid="76" grpId="0"/>
      <p:bldP spid="83" grpId="0"/>
      <p:bldP spid="86" grpId="0" animBg="1"/>
      <p:bldP spid="8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11024</TotalTime>
  <Words>451</Words>
  <Application>Microsoft Office PowerPoint</Application>
  <PresentationFormat>Grand écran</PresentationFormat>
  <Paragraphs>204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Cooper Black</vt:lpstr>
      <vt:lpstr>Lato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Duret Steven</dc:creator>
  <cp:lastModifiedBy>LUONG Ngoc-Du</cp:lastModifiedBy>
  <cp:revision>227</cp:revision>
  <dcterms:created xsi:type="dcterms:W3CDTF">2021-05-06T13:09:44Z</dcterms:created>
  <dcterms:modified xsi:type="dcterms:W3CDTF">2022-09-13T15:53:54Z</dcterms:modified>
</cp:coreProperties>
</file>