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62" r:id="rId2"/>
    <p:sldId id="257" r:id="rId3"/>
    <p:sldId id="258" r:id="rId4"/>
    <p:sldId id="259" r:id="rId5"/>
    <p:sldId id="260" r:id="rId6"/>
    <p:sldId id="263" r:id="rId7"/>
    <p:sldId id="264" r:id="rId8"/>
    <p:sldId id="265" r:id="rId9"/>
    <p:sldId id="266"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26/04/2018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237653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26/04/2018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6836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26/04/2018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85319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26/04/2018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444202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26/04/2018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4156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26/04/2018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97569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26/04/2018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23928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26/04/2018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97335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26/04/2018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73522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26/04/2018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435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26/04/2018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5236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26/04/2018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5634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26/04/2018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8919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26/04/2018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8540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26/04/2018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2502754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26/04/2018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196449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26/04/2018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03539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26/04/2018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369631585"/>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gif"/><Relationship Id="rId7" Type="http://schemas.openxmlformats.org/officeDocument/2006/relationships/image" Target="../media/image20.gif"/><Relationship Id="rId2" Type="http://schemas.openxmlformats.org/officeDocument/2006/relationships/image" Target="../media/image15.gif"/><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gif"/><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871004" y="450166"/>
            <a:ext cx="8496885" cy="1323439"/>
          </a:xfrm>
          <a:prstGeom prst="rect">
            <a:avLst/>
          </a:prstGeom>
        </p:spPr>
        <p:txBody>
          <a:bodyPr wrap="square">
            <a:spAutoFit/>
          </a:bodyPr>
          <a:lstStyle/>
          <a:p>
            <a:pPr algn="ctr"/>
            <a:r>
              <a:rPr lang="en-US" sz="40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Chào</a:t>
            </a:r>
            <a:r>
              <a:rPr lang="en-US" sz="4000" b="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US" sz="40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mừng</a:t>
            </a:r>
            <a:r>
              <a:rPr lang="en-US" sz="4000" b="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US" sz="40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thầy</a:t>
            </a:r>
            <a:r>
              <a:rPr lang="en-US" sz="4000" b="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US" sz="40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và</a:t>
            </a:r>
            <a:r>
              <a:rPr lang="en-US" sz="4000" b="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US" sz="40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các</a:t>
            </a:r>
            <a:r>
              <a:rPr lang="en-US" sz="4000" b="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US" sz="40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bạn</a:t>
            </a:r>
            <a:r>
              <a:rPr lang="en-US" sz="4000" b="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US" sz="40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đã</a:t>
            </a:r>
            <a:r>
              <a:rPr lang="en-US" sz="4000" b="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US" sz="40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đến</a:t>
            </a:r>
            <a:r>
              <a:rPr lang="en-US" sz="4000" b="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US" sz="40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với</a:t>
            </a:r>
            <a:r>
              <a:rPr lang="en-US" sz="4000" b="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US" sz="40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bài</a:t>
            </a:r>
            <a:r>
              <a:rPr lang="en-US" sz="4000" b="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US" sz="40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Báo</a:t>
            </a:r>
            <a:r>
              <a:rPr lang="en-US" sz="4000" b="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US" sz="40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cáo</a:t>
            </a:r>
            <a:r>
              <a:rPr lang="en-US" sz="4000" b="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US" sz="40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của</a:t>
            </a:r>
            <a:r>
              <a:rPr lang="en-US" sz="4000" b="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US" sz="40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nhóm</a:t>
            </a:r>
            <a:r>
              <a:rPr lang="en-US" sz="4000" b="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a:t>
            </a:r>
            <a:endPar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731518" y="2633232"/>
            <a:ext cx="10466363" cy="914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smtClean="0">
                <a:latin typeface="Times New Roman" panose="02020603050405020304" pitchFamily="18" charset="0"/>
                <a:cs typeface="Times New Roman" panose="02020603050405020304" pitchFamily="18" charset="0"/>
              </a:rPr>
              <a:t>đưa các trò chơi dân gian vào computer game</a:t>
            </a:r>
            <a:endParaRPr lang="vi-VN" b="1">
              <a:latin typeface="Times New Roman" panose="02020603050405020304" pitchFamily="18" charset="0"/>
              <a:cs typeface="Times New Roman" panose="02020603050405020304" pitchFamily="18" charset="0"/>
            </a:endParaRPr>
          </a:p>
        </p:txBody>
      </p:sp>
      <p:sp>
        <p:nvSpPr>
          <p:cNvPr id="9" name="Rectangle 8"/>
          <p:cNvSpPr/>
          <p:nvPr/>
        </p:nvSpPr>
        <p:spPr>
          <a:xfrm>
            <a:off x="1716258" y="1766993"/>
            <a:ext cx="8496885" cy="707886"/>
          </a:xfrm>
          <a:prstGeom prst="rect">
            <a:avLst/>
          </a:prstGeom>
        </p:spPr>
        <p:txBody>
          <a:bodyPr wrap="square">
            <a:spAutoFit/>
          </a:bodyPr>
          <a:lstStyle/>
          <a:p>
            <a:pPr algn="ctr"/>
            <a:r>
              <a:rPr lang="en-US" sz="4000" b="1">
                <a:latin typeface="Times New Roman" panose="02020603050405020304" pitchFamily="18" charset="0"/>
                <a:cs typeface="Times New Roman" panose="02020603050405020304" pitchFamily="18" charset="0"/>
              </a:rPr>
              <a:t>Chủ đề thuyết trình:</a:t>
            </a:r>
            <a:endPar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sp>
        <p:nvSpPr>
          <p:cNvPr id="10" name="Subtitle 2"/>
          <p:cNvSpPr txBox="1">
            <a:spLocks/>
          </p:cNvSpPr>
          <p:nvPr/>
        </p:nvSpPr>
        <p:spPr>
          <a:xfrm>
            <a:off x="731518" y="4675440"/>
            <a:ext cx="5514883" cy="187810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mtClean="0">
                <a:latin typeface="Times New Roman" panose="02020603050405020304" pitchFamily="18" charset="0"/>
                <a:cs typeface="Times New Roman" panose="02020603050405020304" pitchFamily="18" charset="0"/>
              </a:rPr>
              <a:t>Giảng Viên Hướng Dẫn: Nguyễn Đình Cường </a:t>
            </a:r>
          </a:p>
          <a:p>
            <a:r>
              <a:rPr lang="en-US" smtClean="0">
                <a:latin typeface="Times New Roman" panose="02020603050405020304" pitchFamily="18" charset="0"/>
                <a:cs typeface="Times New Roman" panose="02020603050405020304" pitchFamily="18" charset="0"/>
              </a:rPr>
              <a:t>Bộ Môn: Công Nghệ Phần Mềm</a:t>
            </a:r>
          </a:p>
          <a:p>
            <a:r>
              <a:rPr lang="en-US" smtClean="0">
                <a:latin typeface="Times New Roman" panose="02020603050405020304" pitchFamily="18" charset="0"/>
                <a:cs typeface="Times New Roman" panose="02020603050405020304" pitchFamily="18" charset="0"/>
              </a:rPr>
              <a:t>Thành Viên Nhóm:</a:t>
            </a:r>
          </a:p>
          <a:p>
            <a:pPr marL="0" indent="0">
              <a:buNone/>
            </a:pPr>
            <a:r>
              <a:rPr lang="en-US">
                <a:latin typeface="Times New Roman" panose="02020603050405020304" pitchFamily="18" charset="0"/>
                <a:cs typeface="Times New Roman" panose="02020603050405020304" pitchFamily="18" charset="0"/>
              </a:rPr>
              <a:t>		Phan Minh Quân</a:t>
            </a:r>
            <a:endParaRPr lang="en-US" smtClean="0">
              <a:latin typeface="Times New Roman" panose="02020603050405020304" pitchFamily="18" charset="0"/>
              <a:cs typeface="Times New Roman" panose="02020603050405020304" pitchFamily="18" charset="0"/>
            </a:endParaRPr>
          </a:p>
          <a:p>
            <a:pPr marL="0" indent="0">
              <a:buNone/>
            </a:pPr>
            <a:r>
              <a:rPr lang="en-US" smtClean="0">
                <a:latin typeface="Times New Roman" panose="02020603050405020304" pitchFamily="18" charset="0"/>
                <a:cs typeface="Times New Roman" panose="02020603050405020304" pitchFamily="18" charset="0"/>
              </a:rPr>
              <a:t>		Trương Nữ Hoàn</a:t>
            </a:r>
          </a:p>
          <a:p>
            <a:endParaRPr lang="en-US" smtClean="0">
              <a:latin typeface="Times New Roman" panose="02020603050405020304" pitchFamily="18" charset="0"/>
              <a:cs typeface="Times New Roman" panose="02020603050405020304" pitchFamily="18" charset="0"/>
            </a:endParaRPr>
          </a:p>
          <a:p>
            <a:endParaRPr lang="vi-VN">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1595" y="3170039"/>
            <a:ext cx="3092824" cy="150540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4077" y="5053511"/>
            <a:ext cx="2285157" cy="1401181"/>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6811" y="5053511"/>
            <a:ext cx="2729753" cy="1401181"/>
          </a:xfrm>
          <a:prstGeom prst="rect">
            <a:avLst/>
          </a:prstGeom>
        </p:spPr>
      </p:pic>
    </p:spTree>
    <p:extLst>
      <p:ext uri="{BB962C8B-B14F-4D97-AF65-F5344CB8AC3E}">
        <p14:creationId xmlns:p14="http://schemas.microsoft.com/office/powerpoint/2010/main" val="12120760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Effect transition="in" filter="fade">
                                      <p:cBhvr>
                                        <p:cTn id="15" dur="1000"/>
                                        <p:tgtEl>
                                          <p:spTgt spid="9"/>
                                        </p:tgtEl>
                                      </p:cBhvr>
                                    </p:animEffect>
                                  </p:childTnLst>
                                </p:cTn>
                              </p:par>
                            </p:childTnLst>
                          </p:cTn>
                        </p:par>
                        <p:par>
                          <p:cTn id="16" fill="hold">
                            <p:stCondLst>
                              <p:cond delay="2000"/>
                            </p:stCondLst>
                            <p:childTnLst>
                              <p:par>
                                <p:cTn id="17" presetID="50" presetClass="entr" presetSubtype="0" decel="10000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strVal val="#ppt_w+.3"/>
                                          </p:val>
                                        </p:tav>
                                        <p:tav tm="100000">
                                          <p:val>
                                            <p:strVal val="#ppt_w"/>
                                          </p:val>
                                        </p:tav>
                                      </p:tavLst>
                                    </p:anim>
                                    <p:anim calcmode="lin" valueType="num">
                                      <p:cBhvr>
                                        <p:cTn id="20" dur="1000" fill="hold"/>
                                        <p:tgtEl>
                                          <p:spTgt spid="8"/>
                                        </p:tgtEl>
                                        <p:attrNameLst>
                                          <p:attrName>ppt_h</p:attrName>
                                        </p:attrNameLst>
                                      </p:cBhvr>
                                      <p:tavLst>
                                        <p:tav tm="0">
                                          <p:val>
                                            <p:strVal val="#ppt_h"/>
                                          </p:val>
                                        </p:tav>
                                        <p:tav tm="100000">
                                          <p:val>
                                            <p:strVal val="#ppt_h"/>
                                          </p:val>
                                        </p:tav>
                                      </p:tavLst>
                                    </p:anim>
                                    <p:animEffect transition="in" filter="fade">
                                      <p:cBhvr>
                                        <p:cTn id="21" dur="1000"/>
                                        <p:tgtEl>
                                          <p:spTgt spid="8"/>
                                        </p:tgtEl>
                                      </p:cBhvr>
                                    </p:animEffect>
                                  </p:childTnLst>
                                </p:cTn>
                              </p:par>
                            </p:childTnLst>
                          </p:cTn>
                        </p:par>
                        <p:par>
                          <p:cTn id="22" fill="hold">
                            <p:stCondLst>
                              <p:cond delay="3000"/>
                            </p:stCondLst>
                            <p:childTnLst>
                              <p:par>
                                <p:cTn id="23" presetID="6" presetClass="entr" presetSubtype="16"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circle(in)">
                                      <p:cBhvr>
                                        <p:cTn id="25" dur="1000"/>
                                        <p:tgtEl>
                                          <p:spTgt spid="10">
                                            <p:txEl>
                                              <p:pRg st="0" end="0"/>
                                            </p:txEl>
                                          </p:spTgt>
                                        </p:tgtEl>
                                      </p:cBhvr>
                                    </p:animEffect>
                                  </p:childTnLst>
                                </p:cTn>
                              </p:par>
                            </p:childTnLst>
                          </p:cTn>
                        </p:par>
                        <p:par>
                          <p:cTn id="26" fill="hold">
                            <p:stCondLst>
                              <p:cond delay="4000"/>
                            </p:stCondLst>
                            <p:childTnLst>
                              <p:par>
                                <p:cTn id="27" presetID="6" presetClass="entr" presetSubtype="16" fill="hold" grpId="0" nodeType="after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circle(in)">
                                      <p:cBhvr>
                                        <p:cTn id="29" dur="1000"/>
                                        <p:tgtEl>
                                          <p:spTgt spid="10">
                                            <p:txEl>
                                              <p:pRg st="1" end="1"/>
                                            </p:txEl>
                                          </p:spTgt>
                                        </p:tgtEl>
                                      </p:cBhvr>
                                    </p:animEffect>
                                  </p:childTnLst>
                                </p:cTn>
                              </p:par>
                            </p:childTnLst>
                          </p:cTn>
                        </p:par>
                        <p:par>
                          <p:cTn id="30" fill="hold">
                            <p:stCondLst>
                              <p:cond delay="5000"/>
                            </p:stCondLst>
                            <p:childTnLst>
                              <p:par>
                                <p:cTn id="31" presetID="6" presetClass="entr" presetSubtype="16" fill="hold" grpId="0"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circle(in)">
                                      <p:cBhvr>
                                        <p:cTn id="33" dur="1000"/>
                                        <p:tgtEl>
                                          <p:spTgt spid="10">
                                            <p:txEl>
                                              <p:pRg st="2" end="2"/>
                                            </p:txEl>
                                          </p:spTgt>
                                        </p:tgtEl>
                                      </p:cBhvr>
                                    </p:animEffect>
                                  </p:childTnLst>
                                </p:cTn>
                              </p:par>
                            </p:childTnLst>
                          </p:cTn>
                        </p:par>
                        <p:par>
                          <p:cTn id="34" fill="hold">
                            <p:stCondLst>
                              <p:cond delay="6000"/>
                            </p:stCondLst>
                            <p:childTnLst>
                              <p:par>
                                <p:cTn id="35" presetID="6" presetClass="entr" presetSubtype="16" fill="hold" grpId="0" nodeType="after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circle(in)">
                                      <p:cBhvr>
                                        <p:cTn id="37" dur="1000"/>
                                        <p:tgtEl>
                                          <p:spTgt spid="10">
                                            <p:txEl>
                                              <p:pRg st="3" end="3"/>
                                            </p:txEl>
                                          </p:spTgt>
                                        </p:tgtEl>
                                      </p:cBhvr>
                                    </p:animEffect>
                                  </p:childTnLst>
                                </p:cTn>
                              </p:par>
                            </p:childTnLst>
                          </p:cTn>
                        </p:par>
                        <p:par>
                          <p:cTn id="38" fill="hold">
                            <p:stCondLst>
                              <p:cond delay="7000"/>
                            </p:stCondLst>
                            <p:childTnLst>
                              <p:par>
                                <p:cTn id="39" presetID="6" presetClass="entr" presetSubtype="16" fill="hold" grpId="0" nodeType="after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animEffect transition="in" filter="circle(in)">
                                      <p:cBhvr>
                                        <p:cTn id="41" dur="1000"/>
                                        <p:tgtEl>
                                          <p:spTgt spid="10">
                                            <p:txEl>
                                              <p:pRg st="4" end="4"/>
                                            </p:txEl>
                                          </p:spTgt>
                                        </p:tgtEl>
                                      </p:cBhvr>
                                    </p:animEffect>
                                  </p:childTnLst>
                                </p:cTn>
                              </p:par>
                            </p:childTnLst>
                          </p:cTn>
                        </p:par>
                        <p:par>
                          <p:cTn id="42" fill="hold">
                            <p:stCondLst>
                              <p:cond delay="8000"/>
                            </p:stCondLst>
                            <p:childTnLst>
                              <p:par>
                                <p:cTn id="43" presetID="53" presetClass="entr" presetSubtype="16"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1000" fill="hold"/>
                                        <p:tgtEl>
                                          <p:spTgt spid="11"/>
                                        </p:tgtEl>
                                        <p:attrNameLst>
                                          <p:attrName>ppt_w</p:attrName>
                                        </p:attrNameLst>
                                      </p:cBhvr>
                                      <p:tavLst>
                                        <p:tav tm="0">
                                          <p:val>
                                            <p:fltVal val="0"/>
                                          </p:val>
                                        </p:tav>
                                        <p:tav tm="100000">
                                          <p:val>
                                            <p:strVal val="#ppt_w"/>
                                          </p:val>
                                        </p:tav>
                                      </p:tavLst>
                                    </p:anim>
                                    <p:anim calcmode="lin" valueType="num">
                                      <p:cBhvr>
                                        <p:cTn id="46" dur="1000" fill="hold"/>
                                        <p:tgtEl>
                                          <p:spTgt spid="11"/>
                                        </p:tgtEl>
                                        <p:attrNameLst>
                                          <p:attrName>ppt_h</p:attrName>
                                        </p:attrNameLst>
                                      </p:cBhvr>
                                      <p:tavLst>
                                        <p:tav tm="0">
                                          <p:val>
                                            <p:fltVal val="0"/>
                                          </p:val>
                                        </p:tav>
                                        <p:tav tm="100000">
                                          <p:val>
                                            <p:strVal val="#ppt_h"/>
                                          </p:val>
                                        </p:tav>
                                      </p:tavLst>
                                    </p:anim>
                                    <p:animEffect transition="in" filter="fade">
                                      <p:cBhvr>
                                        <p:cTn id="47" dur="1000"/>
                                        <p:tgtEl>
                                          <p:spTgt spid="11"/>
                                        </p:tgtEl>
                                      </p:cBhvr>
                                    </p:animEffect>
                                  </p:childTnLst>
                                </p:cTn>
                              </p:par>
                              <p:par>
                                <p:cTn id="48" presetID="53" presetClass="entr" presetSubtype="16"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1000" fill="hold"/>
                                        <p:tgtEl>
                                          <p:spTgt spid="12"/>
                                        </p:tgtEl>
                                        <p:attrNameLst>
                                          <p:attrName>ppt_w</p:attrName>
                                        </p:attrNameLst>
                                      </p:cBhvr>
                                      <p:tavLst>
                                        <p:tav tm="0">
                                          <p:val>
                                            <p:fltVal val="0"/>
                                          </p:val>
                                        </p:tav>
                                        <p:tav tm="100000">
                                          <p:val>
                                            <p:strVal val="#ppt_w"/>
                                          </p:val>
                                        </p:tav>
                                      </p:tavLst>
                                    </p:anim>
                                    <p:anim calcmode="lin" valueType="num">
                                      <p:cBhvr>
                                        <p:cTn id="51" dur="1000" fill="hold"/>
                                        <p:tgtEl>
                                          <p:spTgt spid="12"/>
                                        </p:tgtEl>
                                        <p:attrNameLst>
                                          <p:attrName>ppt_h</p:attrName>
                                        </p:attrNameLst>
                                      </p:cBhvr>
                                      <p:tavLst>
                                        <p:tav tm="0">
                                          <p:val>
                                            <p:fltVal val="0"/>
                                          </p:val>
                                        </p:tav>
                                        <p:tav tm="100000">
                                          <p:val>
                                            <p:strVal val="#ppt_h"/>
                                          </p:val>
                                        </p:tav>
                                      </p:tavLst>
                                    </p:anim>
                                    <p:animEffect transition="in" filter="fade">
                                      <p:cBhvr>
                                        <p:cTn id="52" dur="1000"/>
                                        <p:tgtEl>
                                          <p:spTgt spid="12"/>
                                        </p:tgtEl>
                                      </p:cBhvr>
                                    </p:animEffect>
                                  </p:childTnLst>
                                </p:cTn>
                              </p:par>
                              <p:par>
                                <p:cTn id="53" presetID="53" presetClass="entr" presetSubtype="16"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1000" fill="hold"/>
                                        <p:tgtEl>
                                          <p:spTgt spid="13"/>
                                        </p:tgtEl>
                                        <p:attrNameLst>
                                          <p:attrName>ppt_w</p:attrName>
                                        </p:attrNameLst>
                                      </p:cBhvr>
                                      <p:tavLst>
                                        <p:tav tm="0">
                                          <p:val>
                                            <p:fltVal val="0"/>
                                          </p:val>
                                        </p:tav>
                                        <p:tav tm="100000">
                                          <p:val>
                                            <p:strVal val="#ppt_w"/>
                                          </p:val>
                                        </p:tav>
                                      </p:tavLst>
                                    </p:anim>
                                    <p:anim calcmode="lin" valueType="num">
                                      <p:cBhvr>
                                        <p:cTn id="56" dur="1000" fill="hold"/>
                                        <p:tgtEl>
                                          <p:spTgt spid="13"/>
                                        </p:tgtEl>
                                        <p:attrNameLst>
                                          <p:attrName>ppt_h</p:attrName>
                                        </p:attrNameLst>
                                      </p:cBhvr>
                                      <p:tavLst>
                                        <p:tav tm="0">
                                          <p:val>
                                            <p:fltVal val="0"/>
                                          </p:val>
                                        </p:tav>
                                        <p:tav tm="100000">
                                          <p:val>
                                            <p:strVal val="#ppt_h"/>
                                          </p:val>
                                        </p:tav>
                                      </p:tavLst>
                                    </p:anim>
                                    <p:animEffect transition="in" filter="fade">
                                      <p:cBhvr>
                                        <p:cTn id="5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739" y="622486"/>
            <a:ext cx="8022130"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VIII. Chúc mọi người chơi Game vui vẻ:</a:t>
            </a:r>
          </a:p>
        </p:txBody>
      </p:sp>
      <p:pic>
        <p:nvPicPr>
          <p:cNvPr id="7" name="Picture 6"/>
          <p:cNvPicPr>
            <a:picLocks noChangeAspect="1"/>
          </p:cNvPicPr>
          <p:nvPr/>
        </p:nvPicPr>
        <p:blipFill>
          <a:blip r:embed="rId2"/>
          <a:stretch>
            <a:fillRect/>
          </a:stretch>
        </p:blipFill>
        <p:spPr>
          <a:xfrm>
            <a:off x="1258524" y="1207261"/>
            <a:ext cx="9648825" cy="5350293"/>
          </a:xfrm>
          <a:prstGeom prst="rect">
            <a:avLst/>
          </a:prstGeom>
        </p:spPr>
      </p:pic>
    </p:spTree>
    <p:extLst>
      <p:ext uri="{BB962C8B-B14F-4D97-AF65-F5344CB8AC3E}">
        <p14:creationId xmlns:p14="http://schemas.microsoft.com/office/powerpoint/2010/main" val="262353620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857942" y="868177"/>
            <a:ext cx="8496885" cy="1323439"/>
          </a:xfrm>
          <a:prstGeom prst="rect">
            <a:avLst/>
          </a:prstGeom>
        </p:spPr>
        <p:txBody>
          <a:bodyPr wrap="square">
            <a:spAutoFit/>
          </a:bodyPr>
          <a:lstStyle/>
          <a:p>
            <a:pPr algn="ctr"/>
            <a:r>
              <a:rPr lang="en-US" sz="4000" b="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CẢM ƠN THẦY VÀ CÁC BẠN ĐÃ THEO DÕI</a:t>
            </a:r>
            <a:endPar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grpSp>
        <p:nvGrpSpPr>
          <p:cNvPr id="2" name="Group 1"/>
          <p:cNvGrpSpPr/>
          <p:nvPr/>
        </p:nvGrpSpPr>
        <p:grpSpPr>
          <a:xfrm>
            <a:off x="3500344" y="2191616"/>
            <a:ext cx="5029200" cy="4206332"/>
            <a:chOff x="3500344" y="2191616"/>
            <a:chExt cx="5029200" cy="4206332"/>
          </a:xfrm>
        </p:grpSpPr>
        <p:pic>
          <p:nvPicPr>
            <p:cNvPr id="3074" name="Picture 2" descr="Hình ảnh có li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344" y="2191616"/>
              <a:ext cx="50292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ình ảnh có li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884" y="3745008"/>
              <a:ext cx="2652939" cy="26529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293063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8533" y="1595206"/>
            <a:ext cx="5662800" cy="4361457"/>
          </a:xfrm>
        </p:spPr>
        <p:txBody>
          <a:bodyPr>
            <a:normAutofit/>
          </a:bodyPr>
          <a:lstStyle/>
          <a:p>
            <a:pPr>
              <a:buFont typeface="Wingdings" panose="05000000000000000000" pitchFamily="2" charset="2"/>
              <a:buChar char="Ø"/>
            </a:pPr>
            <a:r>
              <a:rPr lang="en-US" sz="2400" smtClean="0">
                <a:solidFill>
                  <a:schemeClr val="tx1"/>
                </a:solidFill>
                <a:latin typeface="Times New Roman" panose="02020603050405020304" pitchFamily="18" charset="0"/>
                <a:cs typeface="Times New Roman" panose="02020603050405020304" pitchFamily="18" charset="0"/>
              </a:rPr>
              <a:t>Lí </a:t>
            </a:r>
            <a:r>
              <a:rPr lang="en-US" sz="2400" smtClean="0">
                <a:solidFill>
                  <a:schemeClr val="tx1"/>
                </a:solidFill>
                <a:latin typeface="Times New Roman" panose="02020603050405020304" pitchFamily="18" charset="0"/>
                <a:cs typeface="Times New Roman" panose="02020603050405020304" pitchFamily="18" charset="0"/>
              </a:rPr>
              <a:t>Do Chọn Chủ Đề</a:t>
            </a:r>
            <a:br>
              <a:rPr lang="en-US" sz="2400" smtClean="0">
                <a:solidFill>
                  <a:schemeClr val="tx1"/>
                </a:solidFill>
                <a:latin typeface="Times New Roman" panose="02020603050405020304" pitchFamily="18" charset="0"/>
                <a:cs typeface="Times New Roman" panose="02020603050405020304" pitchFamily="18" charset="0"/>
              </a:rPr>
            </a:br>
            <a:endParaRPr lang="en-US" sz="240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smtClean="0">
                <a:solidFill>
                  <a:schemeClr val="tx1"/>
                </a:solidFill>
                <a:latin typeface="Times New Roman" panose="02020603050405020304" pitchFamily="18" charset="0"/>
                <a:cs typeface="Times New Roman" panose="02020603050405020304" pitchFamily="18" charset="0"/>
              </a:rPr>
              <a:t>Các Bước Xây Dựng Trò Chơi</a:t>
            </a:r>
            <a:br>
              <a:rPr lang="en-US" sz="2400" smtClean="0">
                <a:solidFill>
                  <a:schemeClr val="tx1"/>
                </a:solidFill>
                <a:latin typeface="Times New Roman" panose="02020603050405020304" pitchFamily="18" charset="0"/>
                <a:cs typeface="Times New Roman" panose="02020603050405020304" pitchFamily="18" charset="0"/>
              </a:rPr>
            </a:br>
            <a:endParaRPr lang="en-US" sz="240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smtClean="0">
                <a:solidFill>
                  <a:schemeClr val="tx1"/>
                </a:solidFill>
                <a:latin typeface="Times New Roman" panose="02020603050405020304" pitchFamily="18" charset="0"/>
                <a:cs typeface="Times New Roman" panose="02020603050405020304" pitchFamily="18" charset="0"/>
              </a:rPr>
              <a:t>Các Công Cụ Hỗ Trợ</a:t>
            </a:r>
            <a:br>
              <a:rPr lang="en-US" sz="2400" smtClean="0">
                <a:solidFill>
                  <a:schemeClr val="tx1"/>
                </a:solidFill>
                <a:latin typeface="Times New Roman" panose="02020603050405020304" pitchFamily="18" charset="0"/>
                <a:cs typeface="Times New Roman" panose="02020603050405020304" pitchFamily="18" charset="0"/>
              </a:rPr>
            </a:br>
            <a:endParaRPr lang="en-US" sz="240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smtClean="0">
                <a:solidFill>
                  <a:schemeClr val="tx1"/>
                </a:solidFill>
                <a:latin typeface="Times New Roman" panose="02020603050405020304" pitchFamily="18" charset="0"/>
                <a:cs typeface="Times New Roman" panose="02020603050405020304" pitchFamily="18" charset="0"/>
              </a:rPr>
              <a:t>Giới Thiệu </a:t>
            </a:r>
            <a:r>
              <a:rPr lang="en-US" sz="2400" smtClean="0">
                <a:solidFill>
                  <a:schemeClr val="tx1"/>
                </a:solidFill>
                <a:latin typeface="Times New Roman" panose="02020603050405020304" pitchFamily="18" charset="0"/>
                <a:cs typeface="Times New Roman" panose="02020603050405020304" pitchFamily="18" charset="0"/>
              </a:rPr>
              <a:t>Demo</a:t>
            </a:r>
            <a:endParaRPr lang="en-US" sz="240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059" y="998059"/>
            <a:ext cx="4141694" cy="21610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2059" y="3454950"/>
            <a:ext cx="4131609" cy="2501713"/>
          </a:xfrm>
          <a:prstGeom prst="rect">
            <a:avLst/>
          </a:prstGeom>
        </p:spPr>
      </p:pic>
      <p:sp>
        <p:nvSpPr>
          <p:cNvPr id="2" name="TextBox 1"/>
          <p:cNvSpPr txBox="1"/>
          <p:nvPr/>
        </p:nvSpPr>
        <p:spPr>
          <a:xfrm>
            <a:off x="886739" y="622486"/>
            <a:ext cx="5734594"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 Các </a:t>
            </a:r>
            <a:r>
              <a:rPr lang="en-US" sz="3200" b="1">
                <a:solidFill>
                  <a:schemeClr val="bg1"/>
                </a:solidFill>
                <a:latin typeface="Times New Roman" panose="02020603050405020304" pitchFamily="18" charset="0"/>
                <a:cs typeface="Times New Roman" panose="02020603050405020304" pitchFamily="18" charset="0"/>
              </a:rPr>
              <a:t>Nội Dung Chính:</a:t>
            </a:r>
            <a:endParaRPr lang="en-US" sz="3200" b="1">
              <a:solidFill>
                <a:schemeClr val="bg1"/>
              </a:solidFill>
            </a:endParaRPr>
          </a:p>
        </p:txBody>
      </p:sp>
    </p:spTree>
    <p:extLst>
      <p:ext uri="{BB962C8B-B14F-4D97-AF65-F5344CB8AC3E}">
        <p14:creationId xmlns:p14="http://schemas.microsoft.com/office/powerpoint/2010/main" val="38634203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1000"/>
                                        <p:tgtEl>
                                          <p:spTgt spid="4"/>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1000"/>
                                        <p:tgtEl>
                                          <p:spTgt spid="5"/>
                                        </p:tgtEl>
                                      </p:cBhvr>
                                    </p:animEffect>
                                  </p:childTnLst>
                                </p:cTn>
                              </p:par>
                            </p:childTnLst>
                          </p:cTn>
                        </p:par>
                        <p:par>
                          <p:cTn id="16" fill="hold">
                            <p:stCondLst>
                              <p:cond delay="1000"/>
                            </p:stCondLst>
                            <p:childTnLst>
                              <p:par>
                                <p:cTn id="17" presetID="12" presetClass="entr" presetSubtype="2"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1000"/>
                                        <p:tgtEl>
                                          <p:spTgt spid="3">
                                            <p:txEl>
                                              <p:pRg st="0" end="0"/>
                                            </p:txEl>
                                          </p:spTgt>
                                        </p:tgtEl>
                                        <p:attrNameLst>
                                          <p:attrName>ppt_x</p:attrName>
                                        </p:attrNameLst>
                                      </p:cBhvr>
                                      <p:tavLst>
                                        <p:tav tm="0">
                                          <p:val>
                                            <p:strVal val="#ppt_x+#ppt_w*1.125000"/>
                                          </p:val>
                                        </p:tav>
                                        <p:tav tm="100000">
                                          <p:val>
                                            <p:strVal val="#ppt_x"/>
                                          </p:val>
                                        </p:tav>
                                      </p:tavLst>
                                    </p:anim>
                                    <p:animEffect transition="in" filter="wipe(left)">
                                      <p:cBhvr>
                                        <p:cTn id="20" dur="1000"/>
                                        <p:tgtEl>
                                          <p:spTgt spid="3">
                                            <p:txEl>
                                              <p:pRg st="0" end="0"/>
                                            </p:txEl>
                                          </p:spTgt>
                                        </p:tgtEl>
                                      </p:cBhvr>
                                    </p:animEffect>
                                  </p:childTnLst>
                                </p:cTn>
                              </p:par>
                            </p:childTnLst>
                          </p:cTn>
                        </p:par>
                        <p:par>
                          <p:cTn id="21" fill="hold">
                            <p:stCondLst>
                              <p:cond delay="2000"/>
                            </p:stCondLst>
                            <p:childTnLst>
                              <p:par>
                                <p:cTn id="22" presetID="12" presetClass="entr" presetSubtype="2" fill="hold" grpId="0"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1000"/>
                                        <p:tgtEl>
                                          <p:spTgt spid="3">
                                            <p:txEl>
                                              <p:pRg st="1" end="1"/>
                                            </p:txEl>
                                          </p:spTgt>
                                        </p:tgtEl>
                                        <p:attrNameLst>
                                          <p:attrName>ppt_x</p:attrName>
                                        </p:attrNameLst>
                                      </p:cBhvr>
                                      <p:tavLst>
                                        <p:tav tm="0">
                                          <p:val>
                                            <p:strVal val="#ppt_x+#ppt_w*1.125000"/>
                                          </p:val>
                                        </p:tav>
                                        <p:tav tm="100000">
                                          <p:val>
                                            <p:strVal val="#ppt_x"/>
                                          </p:val>
                                        </p:tav>
                                      </p:tavLst>
                                    </p:anim>
                                    <p:animEffect transition="in" filter="wipe(left)">
                                      <p:cBhvr>
                                        <p:cTn id="25" dur="1000"/>
                                        <p:tgtEl>
                                          <p:spTgt spid="3">
                                            <p:txEl>
                                              <p:pRg st="1" end="1"/>
                                            </p:txEl>
                                          </p:spTgt>
                                        </p:tgtEl>
                                      </p:cBhvr>
                                    </p:animEffect>
                                  </p:childTnLst>
                                </p:cTn>
                              </p:par>
                            </p:childTnLst>
                          </p:cTn>
                        </p:par>
                        <p:par>
                          <p:cTn id="26" fill="hold">
                            <p:stCondLst>
                              <p:cond delay="3000"/>
                            </p:stCondLst>
                            <p:childTnLst>
                              <p:par>
                                <p:cTn id="27" presetID="12" presetClass="entr" presetSubtype="2" fill="hold" grpId="0" nodeType="after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1000"/>
                                        <p:tgtEl>
                                          <p:spTgt spid="3">
                                            <p:txEl>
                                              <p:pRg st="2" end="2"/>
                                            </p:txEl>
                                          </p:spTgt>
                                        </p:tgtEl>
                                        <p:attrNameLst>
                                          <p:attrName>ppt_x</p:attrName>
                                        </p:attrNameLst>
                                      </p:cBhvr>
                                      <p:tavLst>
                                        <p:tav tm="0">
                                          <p:val>
                                            <p:strVal val="#ppt_x+#ppt_w*1.125000"/>
                                          </p:val>
                                        </p:tav>
                                        <p:tav tm="100000">
                                          <p:val>
                                            <p:strVal val="#ppt_x"/>
                                          </p:val>
                                        </p:tav>
                                      </p:tavLst>
                                    </p:anim>
                                    <p:animEffect transition="in" filter="wipe(left)">
                                      <p:cBhvr>
                                        <p:cTn id="30" dur="1000"/>
                                        <p:tgtEl>
                                          <p:spTgt spid="3">
                                            <p:txEl>
                                              <p:pRg st="2" end="2"/>
                                            </p:txEl>
                                          </p:spTgt>
                                        </p:tgtEl>
                                      </p:cBhvr>
                                    </p:animEffect>
                                  </p:childTnLst>
                                </p:cTn>
                              </p:par>
                            </p:childTnLst>
                          </p:cTn>
                        </p:par>
                        <p:par>
                          <p:cTn id="31" fill="hold">
                            <p:stCondLst>
                              <p:cond delay="4000"/>
                            </p:stCondLst>
                            <p:childTnLst>
                              <p:par>
                                <p:cTn id="32" presetID="12" presetClass="entr" presetSubtype="2" fill="hold" grpId="0"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1000"/>
                                        <p:tgtEl>
                                          <p:spTgt spid="3">
                                            <p:txEl>
                                              <p:pRg st="3" end="3"/>
                                            </p:txEl>
                                          </p:spTgt>
                                        </p:tgtEl>
                                        <p:attrNameLst>
                                          <p:attrName>ppt_x</p:attrName>
                                        </p:attrNameLst>
                                      </p:cBhvr>
                                      <p:tavLst>
                                        <p:tav tm="0">
                                          <p:val>
                                            <p:strVal val="#ppt_x+#ppt_w*1.125000"/>
                                          </p:val>
                                        </p:tav>
                                        <p:tav tm="100000">
                                          <p:val>
                                            <p:strVal val="#ppt_x"/>
                                          </p:val>
                                        </p:tav>
                                      </p:tavLst>
                                    </p:anim>
                                    <p:animEffect transition="in" filter="wipe(left)">
                                      <p:cBhvr>
                                        <p:cTn id="35"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838" y="1350131"/>
            <a:ext cx="8130691" cy="4916196"/>
          </a:xfrm>
        </p:spPr>
        <p:txBody>
          <a:bodyPr>
            <a:normAutofit/>
          </a:bodyPr>
          <a:lstStyle/>
          <a:p>
            <a:pPr algn="just">
              <a:lnSpc>
                <a:spcPct val="150000"/>
              </a:lnSpc>
            </a:pPr>
            <a:r>
              <a:rPr lang="en-US" sz="2400" smtClean="0">
                <a:solidFill>
                  <a:schemeClr val="tx1"/>
                </a:solidFill>
                <a:latin typeface="Times New Roman" panose="02020603050405020304" pitchFamily="18" charset="0"/>
                <a:cs typeface="Times New Roman" panose="02020603050405020304" pitchFamily="18" charset="0"/>
              </a:rPr>
              <a:t>Trò chơi (Game) gắn </a:t>
            </a:r>
            <a:r>
              <a:rPr lang="en-US" sz="2400" smtClean="0">
                <a:solidFill>
                  <a:schemeClr val="tx1"/>
                </a:solidFill>
                <a:latin typeface="Times New Roman" panose="02020603050405020304" pitchFamily="18" charset="0"/>
                <a:cs typeface="Times New Roman" panose="02020603050405020304" pitchFamily="18" charset="0"/>
              </a:rPr>
              <a:t>liền với mọi thế hệ học </a:t>
            </a:r>
            <a:r>
              <a:rPr lang="en-US" sz="2400" smtClean="0">
                <a:solidFill>
                  <a:schemeClr val="tx1"/>
                </a:solidFill>
                <a:latin typeface="Times New Roman" panose="02020603050405020304" pitchFamily="18" charset="0"/>
                <a:cs typeface="Times New Roman" panose="02020603050405020304" pitchFamily="18" charset="0"/>
              </a:rPr>
              <a:t>sinh, </a:t>
            </a:r>
            <a:r>
              <a:rPr lang="en-US" sz="2400" smtClean="0">
                <a:solidFill>
                  <a:schemeClr val="tx1"/>
                </a:solidFill>
                <a:latin typeface="Times New Roman" panose="02020603050405020304" pitchFamily="18" charset="0"/>
                <a:cs typeface="Times New Roman" panose="02020603050405020304" pitchFamily="18" charset="0"/>
              </a:rPr>
              <a:t>sinh </a:t>
            </a:r>
            <a:r>
              <a:rPr lang="en-US" sz="2400" smtClean="0">
                <a:solidFill>
                  <a:schemeClr val="tx1"/>
                </a:solidFill>
                <a:latin typeface="Times New Roman" panose="02020603050405020304" pitchFamily="18" charset="0"/>
                <a:cs typeface="Times New Roman" panose="02020603050405020304" pitchFamily="18" charset="0"/>
              </a:rPr>
              <a:t>viên. Là một thị trường không ai có thể chối từ.</a:t>
            </a:r>
          </a:p>
          <a:p>
            <a:pPr algn="just">
              <a:lnSpc>
                <a:spcPct val="150000"/>
              </a:lnSpc>
            </a:pPr>
            <a:r>
              <a:rPr lang="en-US" sz="2400" smtClean="0">
                <a:solidFill>
                  <a:schemeClr val="tx1"/>
                </a:solidFill>
                <a:latin typeface="Times New Roman" panose="02020603050405020304" pitchFamily="18" charset="0"/>
                <a:cs typeface="Times New Roman" panose="02020603050405020304" pitchFamily="18" charset="0"/>
              </a:rPr>
              <a:t>Giúp </a:t>
            </a:r>
            <a:r>
              <a:rPr lang="en-US" sz="2400" smtClean="0">
                <a:solidFill>
                  <a:schemeClr val="tx1"/>
                </a:solidFill>
                <a:latin typeface="Times New Roman" panose="02020603050405020304" pitchFamily="18" charset="0"/>
                <a:cs typeface="Times New Roman" panose="02020603050405020304" pitchFamily="18" charset="0"/>
              </a:rPr>
              <a:t>trò chơi dân gian của Việt Nam hội nhập với thời đại công nghệ của thế giới </a:t>
            </a:r>
            <a:r>
              <a:rPr lang="en-US" sz="2400" smtClean="0">
                <a:solidFill>
                  <a:schemeClr val="tx1"/>
                </a:solidFill>
                <a:latin typeface="Times New Roman" panose="02020603050405020304" pitchFamily="18" charset="0"/>
                <a:cs typeface="Times New Roman" panose="02020603050405020304" pitchFamily="18" charset="0"/>
              </a:rPr>
              <a:t>=&gt; trò </a:t>
            </a:r>
            <a:r>
              <a:rPr lang="en-US" sz="2400" smtClean="0">
                <a:solidFill>
                  <a:schemeClr val="tx1"/>
                </a:solidFill>
                <a:latin typeface="Times New Roman" panose="02020603050405020304" pitchFamily="18" charset="0"/>
                <a:cs typeface="Times New Roman" panose="02020603050405020304" pitchFamily="18" charset="0"/>
              </a:rPr>
              <a:t>chơi dân gian của nước ta không bị mai </a:t>
            </a:r>
            <a:r>
              <a:rPr lang="en-US" sz="2400" smtClean="0">
                <a:solidFill>
                  <a:schemeClr val="tx1"/>
                </a:solidFill>
                <a:latin typeface="Times New Roman" panose="02020603050405020304" pitchFamily="18" charset="0"/>
                <a:cs typeface="Times New Roman" panose="02020603050405020304" pitchFamily="18" charset="0"/>
              </a:rPr>
              <a:t>một.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529" y="1317813"/>
            <a:ext cx="3092778" cy="262105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8341" y="4081739"/>
            <a:ext cx="5203966" cy="2232211"/>
          </a:xfrm>
          <a:prstGeom prst="rect">
            <a:avLst/>
          </a:prstGeom>
        </p:spPr>
      </p:pic>
      <p:sp>
        <p:nvSpPr>
          <p:cNvPr id="6" name="TextBox 5"/>
          <p:cNvSpPr txBox="1"/>
          <p:nvPr/>
        </p:nvSpPr>
        <p:spPr>
          <a:xfrm>
            <a:off x="886739" y="622486"/>
            <a:ext cx="5734594" cy="584775"/>
          </a:xfrm>
          <a:prstGeom prst="rect">
            <a:avLst/>
          </a:prstGeom>
          <a:noFill/>
        </p:spPr>
        <p:txBody>
          <a:bodyPr wrap="square" rtlCol="0">
            <a:spAutoFit/>
          </a:bodyPr>
          <a:lstStyle/>
          <a:p>
            <a:r>
              <a:rPr lang="en-US" sz="3200" b="1" smtClean="0">
                <a:solidFill>
                  <a:schemeClr val="bg1">
                    <a:lumMod val="95000"/>
                    <a:lumOff val="5000"/>
                  </a:schemeClr>
                </a:solidFill>
                <a:latin typeface="Times New Roman" panose="02020603050405020304" pitchFamily="18" charset="0"/>
                <a:cs typeface="Times New Roman" panose="02020603050405020304" pitchFamily="18" charset="0"/>
              </a:rPr>
              <a:t>I. Lí </a:t>
            </a:r>
            <a:r>
              <a:rPr lang="en-US" sz="3200" b="1">
                <a:solidFill>
                  <a:schemeClr val="bg1">
                    <a:lumMod val="95000"/>
                    <a:lumOff val="5000"/>
                  </a:schemeClr>
                </a:solidFill>
                <a:latin typeface="Times New Roman" panose="02020603050405020304" pitchFamily="18" charset="0"/>
                <a:cs typeface="Times New Roman" panose="02020603050405020304" pitchFamily="18" charset="0"/>
              </a:rPr>
              <a:t>Do Chọn Chủ </a:t>
            </a:r>
            <a:r>
              <a:rPr lang="en-US" sz="3200" b="1">
                <a:solidFill>
                  <a:schemeClr val="bg1">
                    <a:lumMod val="95000"/>
                    <a:lumOff val="5000"/>
                  </a:schemeClr>
                </a:solidFill>
                <a:latin typeface="Times New Roman" panose="02020603050405020304" pitchFamily="18" charset="0"/>
                <a:cs typeface="Times New Roman" panose="02020603050405020304" pitchFamily="18" charset="0"/>
              </a:rPr>
              <a:t>Đề</a:t>
            </a:r>
            <a:r>
              <a:rPr lang="en-US" sz="3200" b="1" smtClean="0">
                <a:solidFill>
                  <a:schemeClr val="bg1">
                    <a:lumMod val="95000"/>
                    <a:lumOff val="5000"/>
                  </a:schemeClr>
                </a:solidFill>
                <a:latin typeface="Times New Roman" panose="02020603050405020304" pitchFamily="18" charset="0"/>
                <a:cs typeface="Times New Roman" panose="02020603050405020304" pitchFamily="18" charset="0"/>
              </a:rPr>
              <a:t>:</a:t>
            </a:r>
            <a:endParaRPr lang="en-US" sz="3200" b="1">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9311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par>
                                <p:cTn id="10" presetID="6" presetClass="entr" presetSubtype="16" fill="hold" nodeType="withEffect">
                                  <p:stCondLst>
                                    <p:cond delay="25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1000"/>
                                        <p:tgtEl>
                                          <p:spTgt spid="2"/>
                                        </p:tgtEl>
                                      </p:cBhvr>
                                    </p:animEffect>
                                  </p:childTnLst>
                                </p:cTn>
                              </p:par>
                              <p:par>
                                <p:cTn id="13" presetID="14" presetClass="entr" presetSubtype="1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1000"/>
                                        <p:tgtEl>
                                          <p:spTgt spid="4"/>
                                        </p:tgtEl>
                                      </p:cBhvr>
                                    </p:animEffect>
                                  </p:childTnLst>
                                </p:cTn>
                              </p:par>
                            </p:childTnLst>
                          </p:cTn>
                        </p:par>
                        <p:par>
                          <p:cTn id="16" fill="hold">
                            <p:stCondLst>
                              <p:cond delay="1250"/>
                            </p:stCondLst>
                            <p:childTnLst>
                              <p:par>
                                <p:cTn id="17" presetID="22" presetClass="entr" presetSubtype="8" fill="hold" grpId="0" nodeType="afterEffect">
                                  <p:stCondLst>
                                    <p:cond delay="25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left)">
                                      <p:cBhvr>
                                        <p:cTn id="19" dur="1000"/>
                                        <p:tgtEl>
                                          <p:spTgt spid="3">
                                            <p:txEl>
                                              <p:pRg st="0" end="0"/>
                                            </p:txEl>
                                          </p:spTgt>
                                        </p:tgtEl>
                                      </p:cBhvr>
                                    </p:animEffect>
                                  </p:childTnLst>
                                </p:cTn>
                              </p:par>
                            </p:childTnLst>
                          </p:cTn>
                        </p:par>
                        <p:par>
                          <p:cTn id="20" fill="hold">
                            <p:stCondLst>
                              <p:cond delay="2500"/>
                            </p:stCondLst>
                            <p:childTnLst>
                              <p:par>
                                <p:cTn id="21" presetID="22" presetClass="entr" presetSubtype="8" fill="hold" grpId="0" nodeType="afterEffect">
                                  <p:stCondLst>
                                    <p:cond delay="25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788" y="1479177"/>
            <a:ext cx="8534400" cy="4435538"/>
          </a:xfrm>
        </p:spPr>
        <p:txBody>
          <a:bodyPr>
            <a:normAutofit lnSpcReduction="10000"/>
          </a:bodyPr>
          <a:lstStyle/>
          <a:p>
            <a:r>
              <a:rPr lang="en-US" sz="2200" smtClean="0">
                <a:solidFill>
                  <a:schemeClr val="tx1"/>
                </a:solidFill>
                <a:latin typeface="Times New Roman" panose="02020603050405020304" pitchFamily="18" charset="0"/>
                <a:cs typeface="Times New Roman" panose="02020603050405020304" pitchFamily="18" charset="0"/>
              </a:rPr>
              <a:t>Lựa </a:t>
            </a:r>
            <a:r>
              <a:rPr lang="en-US" sz="2200" smtClean="0">
                <a:solidFill>
                  <a:schemeClr val="tx1"/>
                </a:solidFill>
                <a:latin typeface="Times New Roman" panose="02020603050405020304" pitchFamily="18" charset="0"/>
                <a:cs typeface="Times New Roman" panose="02020603050405020304" pitchFamily="18" charset="0"/>
              </a:rPr>
              <a:t>chọn </a:t>
            </a:r>
            <a:r>
              <a:rPr lang="en-US" sz="2200" smtClean="0">
                <a:solidFill>
                  <a:schemeClr val="tx1"/>
                </a:solidFill>
                <a:latin typeface="Times New Roman" panose="02020603050405020304" pitchFamily="18" charset="0"/>
                <a:cs typeface="Times New Roman" panose="02020603050405020304" pitchFamily="18" charset="0"/>
              </a:rPr>
              <a:t>trò chơi để lên thuật toán </a:t>
            </a:r>
            <a:r>
              <a:rPr lang="en-US" sz="2200" smtClean="0">
                <a:solidFill>
                  <a:schemeClr val="tx1"/>
                </a:solidFill>
                <a:latin typeface="Times New Roman" panose="02020603050405020304" pitchFamily="18" charset="0"/>
                <a:cs typeface="Times New Roman" panose="02020603050405020304" pitchFamily="18" charset="0"/>
              </a:rPr>
              <a:t>làm </a:t>
            </a:r>
            <a:r>
              <a:rPr lang="en-US" sz="2200" smtClean="0">
                <a:solidFill>
                  <a:schemeClr val="tx1"/>
                </a:solidFill>
                <a:latin typeface="Times New Roman" panose="02020603050405020304" pitchFamily="18" charset="0"/>
                <a:cs typeface="Times New Roman" panose="02020603050405020304" pitchFamily="18" charset="0"/>
              </a:rPr>
              <a:t>game</a:t>
            </a:r>
          </a:p>
          <a:p>
            <a:endParaRPr lang="en-US" sz="2200" smtClean="0">
              <a:solidFill>
                <a:schemeClr val="tx1"/>
              </a:solidFill>
              <a:latin typeface="Times New Roman" panose="02020603050405020304" pitchFamily="18" charset="0"/>
              <a:cs typeface="Times New Roman" panose="02020603050405020304" pitchFamily="18" charset="0"/>
            </a:endParaRPr>
          </a:p>
          <a:p>
            <a:r>
              <a:rPr lang="en-US" sz="2200" smtClean="0">
                <a:solidFill>
                  <a:schemeClr val="tx1"/>
                </a:solidFill>
                <a:latin typeface="Times New Roman" panose="02020603050405020304" pitchFamily="18" charset="0"/>
                <a:cs typeface="Times New Roman" panose="02020603050405020304" pitchFamily="18" charset="0"/>
              </a:rPr>
              <a:t>Chơi </a:t>
            </a:r>
            <a:r>
              <a:rPr lang="en-US" sz="2200" smtClean="0">
                <a:solidFill>
                  <a:schemeClr val="tx1"/>
                </a:solidFill>
                <a:latin typeface="Times New Roman" panose="02020603050405020304" pitchFamily="18" charset="0"/>
                <a:cs typeface="Times New Roman" panose="02020603050405020304" pitchFamily="18" charset="0"/>
              </a:rPr>
              <a:t>trò chơi =&gt; tìm ra quy tắc </a:t>
            </a:r>
            <a:r>
              <a:rPr lang="en-US" sz="2200" smtClean="0">
                <a:solidFill>
                  <a:schemeClr val="tx1"/>
                </a:solidFill>
                <a:latin typeface="Times New Roman" panose="02020603050405020304" pitchFamily="18" charset="0"/>
                <a:cs typeface="Times New Roman" panose="02020603050405020304" pitchFamily="18" charset="0"/>
              </a:rPr>
              <a:t>của trò </a:t>
            </a:r>
            <a:r>
              <a:rPr lang="en-US" sz="2200" smtClean="0">
                <a:solidFill>
                  <a:schemeClr val="tx1"/>
                </a:solidFill>
                <a:latin typeface="Times New Roman" panose="02020603050405020304" pitchFamily="18" charset="0"/>
                <a:cs typeface="Times New Roman" panose="02020603050405020304" pitchFamily="18" charset="0"/>
              </a:rPr>
              <a:t>chơi</a:t>
            </a:r>
          </a:p>
          <a:p>
            <a:endParaRPr lang="en-US" sz="2200" smtClean="0">
              <a:solidFill>
                <a:schemeClr val="tx1"/>
              </a:solidFill>
              <a:latin typeface="Times New Roman" panose="02020603050405020304" pitchFamily="18" charset="0"/>
              <a:cs typeface="Times New Roman" panose="02020603050405020304" pitchFamily="18" charset="0"/>
            </a:endParaRPr>
          </a:p>
          <a:p>
            <a:r>
              <a:rPr lang="en-US" sz="2200" smtClean="0">
                <a:solidFill>
                  <a:schemeClr val="tx1"/>
                </a:solidFill>
                <a:latin typeface="Times New Roman" panose="02020603050405020304" pitchFamily="18" charset="0"/>
                <a:cs typeface="Times New Roman" panose="02020603050405020304" pitchFamily="18" charset="0"/>
              </a:rPr>
              <a:t>Xây dựng thuật toán tổng quát về trò chơi</a:t>
            </a:r>
          </a:p>
          <a:p>
            <a:endParaRPr lang="en-US" sz="2200" smtClean="0">
              <a:solidFill>
                <a:schemeClr val="tx1"/>
              </a:solidFill>
              <a:latin typeface="Times New Roman" panose="02020603050405020304" pitchFamily="18" charset="0"/>
              <a:cs typeface="Times New Roman" panose="02020603050405020304" pitchFamily="18" charset="0"/>
            </a:endParaRPr>
          </a:p>
          <a:p>
            <a:r>
              <a:rPr lang="en-US" sz="2200" smtClean="0">
                <a:solidFill>
                  <a:schemeClr val="tx1"/>
                </a:solidFill>
                <a:latin typeface="Times New Roman" panose="02020603050405020304" pitchFamily="18" charset="0"/>
                <a:cs typeface="Times New Roman" panose="02020603050405020304" pitchFamily="18" charset="0"/>
              </a:rPr>
              <a:t>Viết chương trình trên công cụ hỗ trợ</a:t>
            </a:r>
          </a:p>
          <a:p>
            <a:endParaRPr lang="en-US" sz="2200" smtClean="0">
              <a:solidFill>
                <a:schemeClr val="tx1"/>
              </a:solidFill>
              <a:latin typeface="Times New Roman" panose="02020603050405020304" pitchFamily="18" charset="0"/>
              <a:cs typeface="Times New Roman" panose="02020603050405020304" pitchFamily="18" charset="0"/>
            </a:endParaRPr>
          </a:p>
          <a:p>
            <a:r>
              <a:rPr lang="en-US" sz="2200" smtClean="0">
                <a:solidFill>
                  <a:schemeClr val="tx1"/>
                </a:solidFill>
                <a:latin typeface="Times New Roman" panose="02020603050405020304" pitchFamily="18" charset="0"/>
                <a:cs typeface="Times New Roman" panose="02020603050405020304" pitchFamily="18" charset="0"/>
              </a:rPr>
              <a:t>Kiểm thử trò chơi</a:t>
            </a:r>
            <a:endParaRPr lang="vi-VN" sz="220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86738" y="622486"/>
            <a:ext cx="862302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II. Các bước xây dựng trò chơi trên compter:</a:t>
            </a:r>
            <a:endParaRPr lang="en-US" sz="3200" b="1">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1026"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9379" y="1479177"/>
            <a:ext cx="5448301" cy="4595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7729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47"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anim calcmode="lin" valueType="num">
                                      <p:cBhvr>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grpId="0"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1377078"/>
            <a:ext cx="6536859" cy="3821939"/>
          </a:xfrm>
        </p:spPr>
        <p:txBody>
          <a:bodyPr>
            <a:normAutofit/>
          </a:bodyPr>
          <a:lstStyle/>
          <a:p>
            <a:pPr algn="just"/>
            <a:r>
              <a:rPr lang="en-US" sz="2200" smtClean="0">
                <a:solidFill>
                  <a:schemeClr val="tx1"/>
                </a:solidFill>
                <a:latin typeface="Times New Roman" panose="02020603050405020304" pitchFamily="18" charset="0"/>
                <a:cs typeface="Times New Roman" panose="02020603050405020304" pitchFamily="18" charset="0"/>
              </a:rPr>
              <a:t>NETBEANS là một trình biên dịch giúp hỗ trợ nhiều loại ngôn ngữ lập trình như Java, C/C++, PHP… NETBEANS yêu cầu cần phải có JDK phù hợp.</a:t>
            </a:r>
          </a:p>
          <a:p>
            <a:pPr algn="just"/>
            <a:r>
              <a:rPr lang="en-US" sz="2200" smtClean="0">
                <a:solidFill>
                  <a:schemeClr val="tx1"/>
                </a:solidFill>
                <a:latin typeface="Times New Roman" panose="02020603050405020304" pitchFamily="18" charset="0"/>
                <a:cs typeface="Times New Roman" panose="02020603050405020304" pitchFamily="18" charset="0"/>
              </a:rPr>
              <a:t>Ngôn </a:t>
            </a:r>
            <a:r>
              <a:rPr lang="en-US" sz="2200" smtClean="0">
                <a:solidFill>
                  <a:schemeClr val="tx1"/>
                </a:solidFill>
                <a:latin typeface="Times New Roman" panose="02020603050405020304" pitchFamily="18" charset="0"/>
                <a:cs typeface="Times New Roman" panose="02020603050405020304" pitchFamily="18" charset="0"/>
              </a:rPr>
              <a:t>ngữ lập trình : JAVA ( tựa C , C++, C# </a:t>
            </a:r>
            <a:r>
              <a:rPr lang="en-US" sz="2200" smtClean="0">
                <a:solidFill>
                  <a:schemeClr val="tx1"/>
                </a:solidFill>
                <a:latin typeface="Times New Roman" panose="02020603050405020304" pitchFamily="18" charset="0"/>
                <a:cs typeface="Times New Roman" panose="02020603050405020304" pitchFamily="18" charset="0"/>
              </a:rPr>
              <a:t>). Java là ngôn ngữ lập trình đơn giản và thông dụng chuyên dụng để lập trình các ứng dụng như game. Có thể chạy trên nhiều hệ điều hành.</a:t>
            </a:r>
          </a:p>
          <a:p>
            <a:pPr algn="just"/>
            <a:r>
              <a:rPr lang="en-US" sz="2200" smtClean="0">
                <a:latin typeface="Times New Roman" panose="02020603050405020304" pitchFamily="18" charset="0"/>
                <a:cs typeface="Times New Roman" panose="02020603050405020304" pitchFamily="18" charset="0"/>
              </a:rPr>
              <a:t>Phiên bản sử dụng: NETBEANS IDE 8.2 và JDK 1.8</a:t>
            </a:r>
            <a:endParaRPr lang="vi-VN" sz="220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1072" y="1559958"/>
            <a:ext cx="4517354" cy="25143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071" y="4219302"/>
            <a:ext cx="4561995" cy="2377441"/>
          </a:xfrm>
          <a:prstGeom prst="rect">
            <a:avLst/>
          </a:prstGeom>
        </p:spPr>
      </p:pic>
      <p:sp>
        <p:nvSpPr>
          <p:cNvPr id="6" name="TextBox 5"/>
          <p:cNvSpPr txBox="1"/>
          <p:nvPr/>
        </p:nvSpPr>
        <p:spPr>
          <a:xfrm>
            <a:off x="886739" y="622486"/>
            <a:ext cx="8022130"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III. Công </a:t>
            </a:r>
            <a:r>
              <a:rPr lang="en-US" sz="3200" b="1">
                <a:solidFill>
                  <a:schemeClr val="bg1"/>
                </a:solidFill>
                <a:latin typeface="Times New Roman" panose="02020603050405020304" pitchFamily="18" charset="0"/>
                <a:cs typeface="Times New Roman" panose="02020603050405020304" pitchFamily="18" charset="0"/>
              </a:rPr>
              <a:t>cụ hỗ trợ : NETBEANS (Java)</a:t>
            </a:r>
            <a:endParaRPr lang="en-US" sz="3200" b="1">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2050" name="Picture 2" descr="Kết quả hình ảnh cho netbean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739" y="4937760"/>
            <a:ext cx="3704909" cy="16589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ình ảnh có liên qu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7804" y="4937760"/>
            <a:ext cx="2066925" cy="1658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74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par>
                                <p:cTn id="10" presetID="47"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barn(inVertical)">
                                      <p:cBhvr>
                                        <p:cTn id="23" dur="1000"/>
                                        <p:tgtEl>
                                          <p:spTgt spid="3">
                                            <p:txEl>
                                              <p:pRg st="0" end="0"/>
                                            </p:txEl>
                                          </p:spTgt>
                                        </p:tgtEl>
                                      </p:cBhvr>
                                    </p:animEffect>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barn(inVertical)">
                                      <p:cBhvr>
                                        <p:cTn id="27" dur="1000"/>
                                        <p:tgtEl>
                                          <p:spTgt spid="3">
                                            <p:txEl>
                                              <p:pRg st="1" end="1"/>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barn(inVertical)">
                                      <p:cBhvr>
                                        <p:cTn id="31" dur="1000"/>
                                        <p:tgtEl>
                                          <p:spTgt spid="3">
                                            <p:txEl>
                                              <p:pRg st="2" end="2"/>
                                            </p:txEl>
                                          </p:spTgt>
                                        </p:tgtEl>
                                      </p:cBhvr>
                                    </p:animEffect>
                                  </p:childTnLst>
                                </p:cTn>
                              </p:par>
                            </p:childTnLst>
                          </p:cTn>
                        </p:par>
                        <p:par>
                          <p:cTn id="32" fill="hold">
                            <p:stCondLst>
                              <p:cond delay="4000"/>
                            </p:stCondLst>
                            <p:childTnLst>
                              <p:par>
                                <p:cTn id="33" presetID="22" presetClass="entr" presetSubtype="1" fill="hold" nodeType="after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wipe(up)">
                                      <p:cBhvr>
                                        <p:cTn id="35" dur="1000"/>
                                        <p:tgtEl>
                                          <p:spTgt spid="2050"/>
                                        </p:tgtEl>
                                      </p:cBhvr>
                                    </p:animEffect>
                                  </p:childTnLst>
                                </p:cTn>
                              </p:par>
                              <p:par>
                                <p:cTn id="36" presetID="22" presetClass="entr" presetSubtype="1" fill="hold" nodeType="withEffect">
                                  <p:stCondLst>
                                    <p:cond delay="0"/>
                                  </p:stCondLst>
                                  <p:childTnLst>
                                    <p:set>
                                      <p:cBhvr>
                                        <p:cTn id="37" dur="1" fill="hold">
                                          <p:stCondLst>
                                            <p:cond delay="0"/>
                                          </p:stCondLst>
                                        </p:cTn>
                                        <p:tgtEl>
                                          <p:spTgt spid="2056"/>
                                        </p:tgtEl>
                                        <p:attrNameLst>
                                          <p:attrName>style.visibility</p:attrName>
                                        </p:attrNameLst>
                                      </p:cBhvr>
                                      <p:to>
                                        <p:strVal val="visible"/>
                                      </p:to>
                                    </p:set>
                                    <p:animEffect transition="in" filter="wipe(up)">
                                      <p:cBhvr>
                                        <p:cTn id="38" dur="10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738" y="622486"/>
            <a:ext cx="9472107" cy="584775"/>
          </a:xfrm>
          <a:prstGeom prst="rect">
            <a:avLst/>
          </a:prstGeom>
          <a:noFill/>
        </p:spPr>
        <p:txBody>
          <a:bodyPr wrap="square" rtlCol="0">
            <a:spAutoFit/>
          </a:bodyPr>
          <a:lstStyle/>
          <a:p>
            <a:pPr marL="571500" indent="-571500">
              <a:buAutoNum type="romanUcPeriod" startAt="4"/>
            </a:pPr>
            <a:r>
              <a:rPr lang="en-US" sz="3200" b="1" smtClean="0">
                <a:solidFill>
                  <a:schemeClr val="bg1"/>
                </a:solidFill>
                <a:latin typeface="Times New Roman" panose="02020603050405020304" pitchFamily="18" charset="0"/>
                <a:cs typeface="Times New Roman" panose="02020603050405020304" pitchFamily="18" charset="0"/>
              </a:rPr>
              <a:t>Giới thiệu chương trình Demo Caro Game:</a:t>
            </a:r>
          </a:p>
        </p:txBody>
      </p:sp>
      <p:sp>
        <p:nvSpPr>
          <p:cNvPr id="15" name="Content Placeholder 2"/>
          <p:cNvSpPr>
            <a:spLocks noGrp="1"/>
          </p:cNvSpPr>
          <p:nvPr>
            <p:ph idx="1"/>
          </p:nvPr>
        </p:nvSpPr>
        <p:spPr>
          <a:xfrm>
            <a:off x="886739" y="1377078"/>
            <a:ext cx="3316600" cy="4688070"/>
          </a:xfrm>
        </p:spPr>
        <p:txBody>
          <a:bodyPr>
            <a:normAutofit lnSpcReduction="10000"/>
          </a:bodyPr>
          <a:lstStyle/>
          <a:p>
            <a:pPr algn="just"/>
            <a:r>
              <a:rPr lang="en-US" sz="2200">
                <a:latin typeface="Times New Roman" panose="02020603050405020304" pitchFamily="18" charset="0"/>
                <a:cs typeface="Times New Roman" panose="02020603050405020304" pitchFamily="18" charset="0"/>
              </a:rPr>
              <a:t>Chương </a:t>
            </a:r>
            <a:r>
              <a:rPr lang="en-US" sz="2200" smtClean="0">
                <a:latin typeface="Times New Roman" panose="02020603050405020304" pitchFamily="18" charset="0"/>
                <a:cs typeface="Times New Roman" panose="02020603050405020304" pitchFamily="18" charset="0"/>
              </a:rPr>
              <a:t>trình Demo được viết trong 1 Project dạng Java Application để thực thi.</a:t>
            </a:r>
          </a:p>
          <a:p>
            <a:pPr marL="0" indent="0" algn="just">
              <a:buNone/>
            </a:pPr>
            <a:endParaRPr lang="en-US" sz="2200" smtClean="0">
              <a:latin typeface="Times New Roman" panose="02020603050405020304" pitchFamily="18" charset="0"/>
              <a:cs typeface="Times New Roman" panose="02020603050405020304" pitchFamily="18" charset="0"/>
            </a:endParaRPr>
          </a:p>
          <a:p>
            <a:pPr algn="just"/>
            <a:r>
              <a:rPr lang="en-US" sz="2200" smtClean="0">
                <a:solidFill>
                  <a:schemeClr val="tx1"/>
                </a:solidFill>
                <a:latin typeface="Times New Roman" panose="02020603050405020304" pitchFamily="18" charset="0"/>
                <a:cs typeface="Times New Roman" panose="02020603050405020304" pitchFamily="18" charset="0"/>
              </a:rPr>
              <a:t>Project bao gồm 6 Icon bằng hình ảnh để hỗ trợ đồ họa và 3 Class chính: MainProgram.java, CaroGraphics.java,</a:t>
            </a:r>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XOJLabel.java.</a:t>
            </a:r>
            <a:endParaRPr lang="en-US" sz="2200" smtClean="0">
              <a:solidFill>
                <a:schemeClr val="tx1"/>
              </a:solidFill>
              <a:latin typeface="Times New Roman" panose="02020603050405020304" pitchFamily="18" charset="0"/>
              <a:cs typeface="Times New Roman" panose="02020603050405020304" pitchFamily="18" charset="0"/>
            </a:endParaRPr>
          </a:p>
        </p:txBody>
      </p:sp>
      <p:grpSp>
        <p:nvGrpSpPr>
          <p:cNvPr id="18" name="Group 17"/>
          <p:cNvGrpSpPr/>
          <p:nvPr/>
        </p:nvGrpSpPr>
        <p:grpSpPr>
          <a:xfrm>
            <a:off x="4262950" y="1207260"/>
            <a:ext cx="7610710" cy="4857888"/>
            <a:chOff x="4262950" y="1207260"/>
            <a:chExt cx="7610710" cy="4857888"/>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969" y="3583886"/>
              <a:ext cx="1028700" cy="20859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136" y="1468519"/>
              <a:ext cx="1257300" cy="19716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6836" y="2339476"/>
              <a:ext cx="333375" cy="3810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3726" y="2339476"/>
              <a:ext cx="285750" cy="28575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73385" y="3188598"/>
              <a:ext cx="2200275" cy="287655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0896" y="2332945"/>
              <a:ext cx="352425" cy="371475"/>
            </a:xfrm>
            <a:prstGeom prst="rect">
              <a:avLst/>
            </a:prstGeom>
          </p:spPr>
        </p:pic>
        <p:pic>
          <p:nvPicPr>
            <p:cNvPr id="16" name="Picture 15"/>
            <p:cNvPicPr>
              <a:picLocks noChangeAspect="1"/>
            </p:cNvPicPr>
            <p:nvPr/>
          </p:nvPicPr>
          <p:blipFill>
            <a:blip r:embed="rId8"/>
            <a:stretch>
              <a:fillRect/>
            </a:stretch>
          </p:blipFill>
          <p:spPr>
            <a:xfrm>
              <a:off x="6213114" y="1207260"/>
              <a:ext cx="1663789" cy="4857887"/>
            </a:xfrm>
            <a:prstGeom prst="rect">
              <a:avLst/>
            </a:prstGeom>
          </p:spPr>
        </p:pic>
        <p:pic>
          <p:nvPicPr>
            <p:cNvPr id="17" name="Picture 16"/>
            <p:cNvPicPr>
              <a:picLocks noChangeAspect="1"/>
            </p:cNvPicPr>
            <p:nvPr/>
          </p:nvPicPr>
          <p:blipFill>
            <a:blip r:embed="rId9"/>
            <a:stretch>
              <a:fillRect/>
            </a:stretch>
          </p:blipFill>
          <p:spPr>
            <a:xfrm>
              <a:off x="4262950" y="1207261"/>
              <a:ext cx="1950164" cy="4857886"/>
            </a:xfrm>
            <a:prstGeom prst="rect">
              <a:avLst/>
            </a:prstGeom>
          </p:spPr>
        </p:pic>
      </p:grpSp>
    </p:spTree>
    <p:extLst>
      <p:ext uri="{BB962C8B-B14F-4D97-AF65-F5344CB8AC3E}">
        <p14:creationId xmlns:p14="http://schemas.microsoft.com/office/powerpoint/2010/main" val="21009484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wipe(up)">
                                      <p:cBhvr>
                                        <p:cTn id="13" dur="1000"/>
                                        <p:tgtEl>
                                          <p:spTgt spid="15">
                                            <p:txEl>
                                              <p:pRg st="0" end="0"/>
                                            </p:txEl>
                                          </p:spTgt>
                                        </p:tgtEl>
                                      </p:cBhvr>
                                    </p:animEffect>
                                  </p:childTnLst>
                                </p:cTn>
                              </p:par>
                            </p:childTnLst>
                          </p:cTn>
                        </p:par>
                        <p:par>
                          <p:cTn id="14" fill="hold">
                            <p:stCondLst>
                              <p:cond delay="2000"/>
                            </p:stCondLst>
                            <p:childTnLst>
                              <p:par>
                                <p:cTn id="15" presetID="22" presetClass="entr" presetSubtype="1" fill="hold" grpId="0" nodeType="after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up)">
                                      <p:cBhvr>
                                        <p:cTn id="17" dur="1000"/>
                                        <p:tgtEl>
                                          <p:spTgt spid="15">
                                            <p:txEl>
                                              <p:pRg st="2" end="2"/>
                                            </p:txEl>
                                          </p:spTgt>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up)">
                                      <p:cBhvr>
                                        <p:cTn id="21"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739" y="622486"/>
            <a:ext cx="8022130"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V. Giới thiệu Code khởi tạo bàn cờ:</a:t>
            </a:r>
          </a:p>
        </p:txBody>
      </p:sp>
      <p:sp>
        <p:nvSpPr>
          <p:cNvPr id="15" name="Content Placeholder 2"/>
          <p:cNvSpPr>
            <a:spLocks noGrp="1"/>
          </p:cNvSpPr>
          <p:nvPr>
            <p:ph idx="1"/>
          </p:nvPr>
        </p:nvSpPr>
        <p:spPr>
          <a:xfrm>
            <a:off x="886739" y="1377078"/>
            <a:ext cx="10268941" cy="1324928"/>
          </a:xfrm>
        </p:spPr>
        <p:txBody>
          <a:bodyPr>
            <a:normAutofit/>
          </a:bodyPr>
          <a:lstStyle/>
          <a:p>
            <a:pPr algn="just"/>
            <a:r>
              <a:rPr lang="en-US" sz="2200" smtClean="0">
                <a:latin typeface="Times New Roman" panose="02020603050405020304" pitchFamily="18" charset="0"/>
                <a:cs typeface="Times New Roman" panose="02020603050405020304" pitchFamily="18" charset="0"/>
              </a:rPr>
              <a:t>Code khởi tạo bàn cờ được sử dụng để tạo nên bàn cờ Caro kích thước nxn ô bằng cách sử dụng hàm GridLayout để chia lưới ô vuông kết hợp Jlabel để tạo các Ô cờ có thể “cảm biến” Click chuột và xử lý thông tin trong khi đánh cờ.</a:t>
            </a:r>
            <a:endParaRPr lang="en-US" sz="2200" smtClean="0">
              <a:solidFill>
                <a:schemeClr val="tx1"/>
              </a:solidFill>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1057323" y="2702006"/>
            <a:ext cx="5276850" cy="3994122"/>
            <a:chOff x="1057323" y="2702006"/>
            <a:chExt cx="5276850" cy="3994122"/>
          </a:xfrm>
        </p:grpSpPr>
        <p:pic>
          <p:nvPicPr>
            <p:cNvPr id="12" name="Picture 11"/>
            <p:cNvPicPr>
              <a:picLocks noChangeAspect="1"/>
            </p:cNvPicPr>
            <p:nvPr/>
          </p:nvPicPr>
          <p:blipFill>
            <a:blip r:embed="rId2"/>
            <a:stretch>
              <a:fillRect/>
            </a:stretch>
          </p:blipFill>
          <p:spPr>
            <a:xfrm>
              <a:off x="1057323" y="2702006"/>
              <a:ext cx="5276850" cy="1376362"/>
            </a:xfrm>
            <a:prstGeom prst="rect">
              <a:avLst/>
            </a:prstGeom>
          </p:spPr>
        </p:pic>
        <p:pic>
          <p:nvPicPr>
            <p:cNvPr id="13" name="Picture 12"/>
            <p:cNvPicPr>
              <a:picLocks noChangeAspect="1"/>
            </p:cNvPicPr>
            <p:nvPr/>
          </p:nvPicPr>
          <p:blipFill>
            <a:blip r:embed="rId3"/>
            <a:stretch>
              <a:fillRect/>
            </a:stretch>
          </p:blipFill>
          <p:spPr>
            <a:xfrm>
              <a:off x="1057323" y="4110464"/>
              <a:ext cx="5276850" cy="2585664"/>
            </a:xfrm>
            <a:prstGeom prst="rect">
              <a:avLst/>
            </a:prstGeom>
          </p:spPr>
        </p:pic>
      </p:grpSp>
      <p:pic>
        <p:nvPicPr>
          <p:cNvPr id="19" name="Picture 18"/>
          <p:cNvPicPr>
            <a:picLocks noChangeAspect="1"/>
          </p:cNvPicPr>
          <p:nvPr/>
        </p:nvPicPr>
        <p:blipFill>
          <a:blip r:embed="rId4"/>
          <a:stretch>
            <a:fillRect/>
          </a:stretch>
        </p:blipFill>
        <p:spPr>
          <a:xfrm>
            <a:off x="7237231" y="2871823"/>
            <a:ext cx="3343275" cy="3733800"/>
          </a:xfrm>
          <a:prstGeom prst="rect">
            <a:avLst/>
          </a:prstGeom>
        </p:spPr>
      </p:pic>
    </p:spTree>
    <p:extLst>
      <p:ext uri="{BB962C8B-B14F-4D97-AF65-F5344CB8AC3E}">
        <p14:creationId xmlns:p14="http://schemas.microsoft.com/office/powerpoint/2010/main" val="33930093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wipe(up)">
                                      <p:cBhvr>
                                        <p:cTn id="13" dur="1000"/>
                                        <p:tgtEl>
                                          <p:spTgt spid="15">
                                            <p:txEl>
                                              <p:pRg st="0" end="0"/>
                                            </p:txEl>
                                          </p:spTgt>
                                        </p:tgtEl>
                                      </p:cBhvr>
                                    </p:animEffect>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739" y="622486"/>
            <a:ext cx="8022130"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VI. Giới thiệu Code Check (kiểm tra):</a:t>
            </a:r>
          </a:p>
        </p:txBody>
      </p:sp>
      <p:sp>
        <p:nvSpPr>
          <p:cNvPr id="15" name="Content Placeholder 2"/>
          <p:cNvSpPr>
            <a:spLocks noGrp="1"/>
          </p:cNvSpPr>
          <p:nvPr>
            <p:ph idx="1"/>
          </p:nvPr>
        </p:nvSpPr>
        <p:spPr>
          <a:xfrm>
            <a:off x="886739" y="1377078"/>
            <a:ext cx="10843707" cy="1324928"/>
          </a:xfrm>
        </p:spPr>
        <p:txBody>
          <a:bodyPr>
            <a:normAutofit lnSpcReduction="10000"/>
          </a:bodyPr>
          <a:lstStyle/>
          <a:p>
            <a:pPr algn="just"/>
            <a:r>
              <a:rPr lang="en-US" sz="2200" smtClean="0">
                <a:latin typeface="Times New Roman" panose="02020603050405020304" pitchFamily="18" charset="0"/>
                <a:cs typeface="Times New Roman" panose="02020603050405020304" pitchFamily="18" charset="0"/>
              </a:rPr>
              <a:t>Code CheckWin được sử dụng để kiểm tra có chiến thắng hay không thông qua Phương thức quét và kiểm tra các Cột, Hàng, Chéo xung quanh vị trí vừa đi để quyết định Thắng.</a:t>
            </a:r>
          </a:p>
          <a:p>
            <a:pPr algn="just"/>
            <a:r>
              <a:rPr lang="en-US" sz="2200" smtClean="0">
                <a:solidFill>
                  <a:schemeClr val="tx1"/>
                </a:solidFill>
                <a:latin typeface="Times New Roman" panose="02020603050405020304" pitchFamily="18" charset="0"/>
                <a:cs typeface="Times New Roman" panose="02020603050405020304" pitchFamily="18" charset="0"/>
              </a:rPr>
              <a:t>Code CheckAll được sử dụng để kiểm tra đã hết bàn cờ hay chưa để ra quyết định Hòa.</a:t>
            </a:r>
          </a:p>
        </p:txBody>
      </p:sp>
      <p:grpSp>
        <p:nvGrpSpPr>
          <p:cNvPr id="11" name="Group 10"/>
          <p:cNvGrpSpPr/>
          <p:nvPr/>
        </p:nvGrpSpPr>
        <p:grpSpPr>
          <a:xfrm>
            <a:off x="1107670" y="2702005"/>
            <a:ext cx="4169724" cy="4055274"/>
            <a:chOff x="1107670" y="2702005"/>
            <a:chExt cx="4169724" cy="4055274"/>
          </a:xfrm>
        </p:grpSpPr>
        <p:pic>
          <p:nvPicPr>
            <p:cNvPr id="7" name="Picture 6"/>
            <p:cNvPicPr>
              <a:picLocks noChangeAspect="1"/>
            </p:cNvPicPr>
            <p:nvPr/>
          </p:nvPicPr>
          <p:blipFill>
            <a:blip r:embed="rId2"/>
            <a:stretch>
              <a:fillRect/>
            </a:stretch>
          </p:blipFill>
          <p:spPr>
            <a:xfrm>
              <a:off x="1107670" y="2702005"/>
              <a:ext cx="4169724" cy="455567"/>
            </a:xfrm>
            <a:prstGeom prst="rect">
              <a:avLst/>
            </a:prstGeom>
          </p:spPr>
        </p:pic>
        <p:pic>
          <p:nvPicPr>
            <p:cNvPr id="8" name="Picture 7"/>
            <p:cNvPicPr>
              <a:picLocks noChangeAspect="1"/>
            </p:cNvPicPr>
            <p:nvPr/>
          </p:nvPicPr>
          <p:blipFill>
            <a:blip r:embed="rId3"/>
            <a:stretch>
              <a:fillRect/>
            </a:stretch>
          </p:blipFill>
          <p:spPr>
            <a:xfrm>
              <a:off x="1107670" y="3157572"/>
              <a:ext cx="4169724" cy="3599707"/>
            </a:xfrm>
            <a:prstGeom prst="rect">
              <a:avLst/>
            </a:prstGeom>
          </p:spPr>
        </p:pic>
      </p:grpSp>
      <p:pic>
        <p:nvPicPr>
          <p:cNvPr id="9" name="Picture 8"/>
          <p:cNvPicPr>
            <a:picLocks noChangeAspect="1"/>
          </p:cNvPicPr>
          <p:nvPr/>
        </p:nvPicPr>
        <p:blipFill>
          <a:blip r:embed="rId4"/>
          <a:stretch>
            <a:fillRect/>
          </a:stretch>
        </p:blipFill>
        <p:spPr>
          <a:xfrm>
            <a:off x="5301363" y="3429012"/>
            <a:ext cx="2706037" cy="2113992"/>
          </a:xfrm>
          <a:prstGeom prst="rect">
            <a:avLst/>
          </a:prstGeom>
        </p:spPr>
      </p:pic>
      <p:grpSp>
        <p:nvGrpSpPr>
          <p:cNvPr id="16" name="Group 15"/>
          <p:cNvGrpSpPr/>
          <p:nvPr/>
        </p:nvGrpSpPr>
        <p:grpSpPr>
          <a:xfrm>
            <a:off x="8095744" y="2702005"/>
            <a:ext cx="3372308" cy="3751047"/>
            <a:chOff x="0" y="0"/>
            <a:chExt cx="1876425" cy="1847850"/>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876425" cy="1847850"/>
            </a:xfrm>
            <a:prstGeom prst="rect">
              <a:avLst/>
            </a:prstGeom>
            <a:noFill/>
            <a:ln>
              <a:noFill/>
            </a:ln>
          </p:spPr>
        </p:pic>
        <p:sp>
          <p:nvSpPr>
            <p:cNvPr id="18" name="Right Arrow 17"/>
            <p:cNvSpPr/>
            <p:nvPr/>
          </p:nvSpPr>
          <p:spPr>
            <a:xfrm>
              <a:off x="1275080" y="792480"/>
              <a:ext cx="472440" cy="24892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ight Arrow 19"/>
            <p:cNvSpPr/>
            <p:nvPr/>
          </p:nvSpPr>
          <p:spPr>
            <a:xfrm rot="5400000">
              <a:off x="713740" y="1313180"/>
              <a:ext cx="472440" cy="24892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ight Arrow 20"/>
            <p:cNvSpPr/>
            <p:nvPr/>
          </p:nvSpPr>
          <p:spPr>
            <a:xfrm rot="10800000">
              <a:off x="116840" y="777240"/>
              <a:ext cx="472440" cy="24892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ight Arrow 21"/>
            <p:cNvSpPr/>
            <p:nvPr/>
          </p:nvSpPr>
          <p:spPr>
            <a:xfrm rot="16200000">
              <a:off x="695960" y="284480"/>
              <a:ext cx="472440" cy="24892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ight Arrow 22"/>
            <p:cNvSpPr/>
            <p:nvPr/>
          </p:nvSpPr>
          <p:spPr>
            <a:xfrm rot="18563301">
              <a:off x="1203960" y="284480"/>
              <a:ext cx="472440" cy="24892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ight Arrow 23"/>
            <p:cNvSpPr/>
            <p:nvPr/>
          </p:nvSpPr>
          <p:spPr>
            <a:xfrm rot="13223994">
              <a:off x="213360" y="335280"/>
              <a:ext cx="472440" cy="24892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Right Arrow 24"/>
            <p:cNvSpPr/>
            <p:nvPr/>
          </p:nvSpPr>
          <p:spPr>
            <a:xfrm rot="8158971">
              <a:off x="182880" y="1315720"/>
              <a:ext cx="472440" cy="24892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Right Arrow 25"/>
            <p:cNvSpPr/>
            <p:nvPr/>
          </p:nvSpPr>
          <p:spPr>
            <a:xfrm rot="2916583">
              <a:off x="1198880" y="1275080"/>
              <a:ext cx="472440" cy="24892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18961717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wipe(up)">
                                      <p:cBhvr>
                                        <p:cTn id="13" dur="1000"/>
                                        <p:tgtEl>
                                          <p:spTgt spid="15">
                                            <p:txEl>
                                              <p:pRg st="0" end="0"/>
                                            </p:txEl>
                                          </p:spTgt>
                                        </p:tgtEl>
                                      </p:cBhvr>
                                    </p:animEffect>
                                  </p:childTnLst>
                                </p:cTn>
                              </p:par>
                            </p:childTnLst>
                          </p:cTn>
                        </p:par>
                        <p:par>
                          <p:cTn id="14" fill="hold">
                            <p:stCondLst>
                              <p:cond delay="2000"/>
                            </p:stCondLst>
                            <p:childTnLst>
                              <p:par>
                                <p:cTn id="15" presetID="22" presetClass="entr" presetSubtype="1" fill="hold" grpId="0" nodeType="after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wipe(up)">
                                      <p:cBhvr>
                                        <p:cTn id="17" dur="1000"/>
                                        <p:tgtEl>
                                          <p:spTgt spid="15">
                                            <p:txEl>
                                              <p:pRg st="1" end="1"/>
                                            </p:txEl>
                                          </p:spTgt>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1000"/>
                                        <p:tgtEl>
                                          <p:spTgt spid="11"/>
                                        </p:tgtEl>
                                      </p:cBhvr>
                                    </p:animEffect>
                                  </p:childTnLst>
                                </p:cTn>
                              </p:par>
                            </p:childTnLst>
                          </p:cTn>
                        </p:par>
                        <p:par>
                          <p:cTn id="22" fill="hold">
                            <p:stCondLst>
                              <p:cond delay="4000"/>
                            </p:stCondLst>
                            <p:childTnLst>
                              <p:par>
                                <p:cTn id="23" presetID="22" presetClass="entr" presetSubtype="8"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1000"/>
                                        <p:tgtEl>
                                          <p:spTgt spid="9"/>
                                        </p:tgtEl>
                                      </p:cBhvr>
                                    </p:animEffect>
                                  </p:childTnLst>
                                </p:cTn>
                              </p:par>
                            </p:childTnLst>
                          </p:cTn>
                        </p:par>
                        <p:par>
                          <p:cTn id="26" fill="hold">
                            <p:stCondLst>
                              <p:cond delay="5000"/>
                            </p:stCondLst>
                            <p:childTnLst>
                              <p:par>
                                <p:cTn id="27" presetID="8" presetClass="entr" presetSubtype="32"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amond(out)">
                                      <p:cBhvr>
                                        <p:cTn id="2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739" y="622486"/>
            <a:ext cx="8022130"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VII. Giới thiệu Code cho AI Com:</a:t>
            </a:r>
          </a:p>
        </p:txBody>
      </p:sp>
      <p:sp>
        <p:nvSpPr>
          <p:cNvPr id="15" name="Content Placeholder 2"/>
          <p:cNvSpPr>
            <a:spLocks noGrp="1"/>
          </p:cNvSpPr>
          <p:nvPr>
            <p:ph idx="1"/>
          </p:nvPr>
        </p:nvSpPr>
        <p:spPr>
          <a:xfrm>
            <a:off x="886739" y="1377078"/>
            <a:ext cx="10268941" cy="1324928"/>
          </a:xfrm>
        </p:spPr>
        <p:txBody>
          <a:bodyPr>
            <a:normAutofit/>
          </a:bodyPr>
          <a:lstStyle/>
          <a:p>
            <a:pPr algn="just"/>
            <a:r>
              <a:rPr lang="en-US" sz="2200" smtClean="0">
                <a:latin typeface="Times New Roman" panose="02020603050405020304" pitchFamily="18" charset="0"/>
                <a:cs typeface="Times New Roman" panose="02020603050405020304" pitchFamily="18" charset="0"/>
              </a:rPr>
              <a:t>Code cho AI Com là đoạn Code dành cho việc xử lý các nước đi của Computer thông qua Phương thức quét và kiểm tra toàn bàn cờ nước đi tiếp theo dễ chiến thắng nhất để đưa ra nước di Tối ưu nhất bằng hàm FindWin và Find sử dụng hàm CheckWin.</a:t>
            </a:r>
            <a:endParaRPr lang="en-US" sz="2200" smtClean="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160416" y="2702005"/>
            <a:ext cx="3503023" cy="3711857"/>
          </a:xfrm>
          <a:prstGeom prst="rect">
            <a:avLst/>
          </a:prstGeom>
        </p:spPr>
      </p:pic>
      <p:pic>
        <p:nvPicPr>
          <p:cNvPr id="5" name="Picture 4"/>
          <p:cNvPicPr>
            <a:picLocks noChangeAspect="1"/>
          </p:cNvPicPr>
          <p:nvPr/>
        </p:nvPicPr>
        <p:blipFill>
          <a:blip r:embed="rId3"/>
          <a:stretch>
            <a:fillRect/>
          </a:stretch>
        </p:blipFill>
        <p:spPr>
          <a:xfrm>
            <a:off x="4727256" y="3668657"/>
            <a:ext cx="3122024" cy="1333500"/>
          </a:xfrm>
          <a:prstGeom prst="rect">
            <a:avLst/>
          </a:prstGeom>
        </p:spPr>
      </p:pic>
      <p:pic>
        <p:nvPicPr>
          <p:cNvPr id="6" name="Picture 5"/>
          <p:cNvPicPr>
            <a:picLocks noChangeAspect="1"/>
          </p:cNvPicPr>
          <p:nvPr/>
        </p:nvPicPr>
        <p:blipFill>
          <a:blip r:embed="rId4"/>
          <a:stretch>
            <a:fillRect/>
          </a:stretch>
        </p:blipFill>
        <p:spPr>
          <a:xfrm>
            <a:off x="7913098" y="2725817"/>
            <a:ext cx="3479404" cy="3492103"/>
          </a:xfrm>
          <a:prstGeom prst="rect">
            <a:avLst/>
          </a:prstGeom>
        </p:spPr>
      </p:pic>
    </p:spTree>
    <p:extLst>
      <p:ext uri="{BB962C8B-B14F-4D97-AF65-F5344CB8AC3E}">
        <p14:creationId xmlns:p14="http://schemas.microsoft.com/office/powerpoint/2010/main" val="2232759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wipe(up)">
                                      <p:cBhvr>
                                        <p:cTn id="13" dur="1000"/>
                                        <p:tgtEl>
                                          <p:spTgt spid="15">
                                            <p:txEl>
                                              <p:pRg st="0" end="0"/>
                                            </p:txEl>
                                          </p:spTgt>
                                        </p:tgtEl>
                                      </p:cBhvr>
                                    </p:animEffect>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par>
                          <p:cTn id="18" fill="hold">
                            <p:stCondLst>
                              <p:cond delay="30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1000"/>
                                        <p:tgtEl>
                                          <p:spTgt spid="5"/>
                                        </p:tgtEl>
                                      </p:cBhvr>
                                    </p:animEffect>
                                  </p:childTnLst>
                                </p:cTn>
                              </p:par>
                            </p:childTnLst>
                          </p:cTn>
                        </p:par>
                        <p:par>
                          <p:cTn id="22" fill="hold">
                            <p:stCondLst>
                              <p:cond delay="40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428</TotalTime>
  <Words>541</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thuyết trình: đưa các trò chơi dân gian vào computer game</dc:title>
  <dc:creator>asus</dc:creator>
  <cp:lastModifiedBy>Quân Phan Minh</cp:lastModifiedBy>
  <cp:revision>159</cp:revision>
  <dcterms:created xsi:type="dcterms:W3CDTF">2018-04-20T06:27:37Z</dcterms:created>
  <dcterms:modified xsi:type="dcterms:W3CDTF">2018-04-26T17:41:57Z</dcterms:modified>
</cp:coreProperties>
</file>