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7" r:id="rId8"/>
    <p:sldId id="269" r:id="rId9"/>
    <p:sldId id="268" r:id="rId1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5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95270B9-7C6D-40D5-B894-E5C5C8B4056A}" type="slidenum">
              <a:rPr lang="en-US" sz="1400" spc="-1">
                <a:latin typeface="Times New Roman"/>
              </a:r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088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71640" y="2565000"/>
            <a:ext cx="78948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971640" y="2733840"/>
            <a:ext cx="78948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71640" y="256500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376640" y="256500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376640" y="273384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971640" y="273384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71640" y="2565000"/>
            <a:ext cx="789480" cy="32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71640" y="2565000"/>
            <a:ext cx="789480" cy="32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Grafik 35"/>
          <p:cNvPicPr/>
          <p:nvPr/>
        </p:nvPicPr>
        <p:blipFill>
          <a:blip r:embed="rId2"/>
          <a:stretch/>
        </p:blipFill>
        <p:spPr>
          <a:xfrm>
            <a:off x="1164240" y="2565000"/>
            <a:ext cx="403920" cy="322560"/>
          </a:xfrm>
          <a:prstGeom prst="rect">
            <a:avLst/>
          </a:prstGeom>
          <a:ln>
            <a:noFill/>
          </a:ln>
        </p:spPr>
      </p:pic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1164240" y="2565000"/>
            <a:ext cx="403920" cy="32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971640" y="1817640"/>
            <a:ext cx="789480" cy="181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971640" y="2565000"/>
            <a:ext cx="789480" cy="32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971640" y="2565000"/>
            <a:ext cx="385200" cy="32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76640" y="2565000"/>
            <a:ext cx="385200" cy="32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971640" y="1376280"/>
            <a:ext cx="7770960" cy="483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971640" y="256500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971640" y="273384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376640" y="2565000"/>
            <a:ext cx="385200" cy="32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71640" y="1817640"/>
            <a:ext cx="789480" cy="181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71640" y="2565000"/>
            <a:ext cx="385200" cy="32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376640" y="256500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376640" y="273384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971640" y="256500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376640" y="256500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971640" y="2733840"/>
            <a:ext cx="78948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71640" y="2565000"/>
            <a:ext cx="78948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971640" y="2733840"/>
            <a:ext cx="78948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71640" y="256500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376640" y="256500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376640" y="273384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971640" y="273384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71640" y="2565000"/>
            <a:ext cx="789480" cy="32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971640" y="2565000"/>
            <a:ext cx="789480" cy="32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Grafik 72"/>
          <p:cNvPicPr/>
          <p:nvPr/>
        </p:nvPicPr>
        <p:blipFill>
          <a:blip r:embed="rId2"/>
          <a:stretch/>
        </p:blipFill>
        <p:spPr>
          <a:xfrm>
            <a:off x="1164240" y="2565000"/>
            <a:ext cx="403920" cy="322560"/>
          </a:xfrm>
          <a:prstGeom prst="rect">
            <a:avLst/>
          </a:prstGeom>
          <a:ln>
            <a:noFill/>
          </a:ln>
        </p:spPr>
      </p:pic>
      <p:pic>
        <p:nvPicPr>
          <p:cNvPr id="74" name="Grafik 73"/>
          <p:cNvPicPr/>
          <p:nvPr/>
        </p:nvPicPr>
        <p:blipFill>
          <a:blip r:embed="rId2"/>
          <a:stretch/>
        </p:blipFill>
        <p:spPr>
          <a:xfrm>
            <a:off x="1164240" y="2565000"/>
            <a:ext cx="403920" cy="32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71640" y="2565000"/>
            <a:ext cx="789480" cy="32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971640" y="2565000"/>
            <a:ext cx="385200" cy="32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376640" y="2565000"/>
            <a:ext cx="385200" cy="32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971640" y="1376280"/>
            <a:ext cx="7770960" cy="483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971640" y="256500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971640" y="273384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376640" y="2565000"/>
            <a:ext cx="385200" cy="32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971640" y="2565000"/>
            <a:ext cx="385200" cy="32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376640" y="256500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376640" y="273384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71640" y="1376280"/>
            <a:ext cx="7770960" cy="104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71640" y="256500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376640" y="2565000"/>
            <a:ext cx="38520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971640" y="2733840"/>
            <a:ext cx="789480" cy="1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/>
          <p:nvPr/>
        </p:nvSpPr>
        <p:spPr>
          <a:xfrm>
            <a:off x="432000" y="6453000"/>
            <a:ext cx="8280000" cy="0"/>
          </a:xfrm>
          <a:prstGeom prst="line">
            <a:avLst/>
          </a:prstGeom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Grafik 5"/>
          <p:cNvPicPr/>
          <p:nvPr/>
        </p:nvPicPr>
        <p:blipFill>
          <a:blip r:embed="rId14"/>
          <a:stretch/>
        </p:blipFill>
        <p:spPr>
          <a:xfrm>
            <a:off x="177480" y="369360"/>
            <a:ext cx="1586880" cy="5673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432000" y="6453000"/>
            <a:ext cx="8280000" cy="0"/>
          </a:xfrm>
          <a:prstGeom prst="line">
            <a:avLst/>
          </a:prstGeom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971640" y="1376280"/>
            <a:ext cx="7770960" cy="2484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#16: Access </a:t>
            </a:r>
            <a:r>
              <a:rPr lang="en-US" sz="36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Control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       </a:t>
            </a:r>
            <a:r>
              <a:rPr lang="en-US" sz="3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 Named </a:t>
            </a:r>
            <a:r>
              <a:rPr lang="en-US" sz="36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Data Networking</a:t>
            </a:r>
            <a:br>
              <a:rPr lang="en-US" sz="36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</a:br>
            <a:r>
              <a:rPr lang="en-US" sz="36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with Named Functions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971640" y="4508280"/>
            <a:ext cx="6799320" cy="32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Christopher Scherb, Claudio Marxer, Christian Tschudin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NDN Hackaton, Sep 26+27, 2015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914400" y="5760720"/>
            <a:ext cx="7314120" cy="456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Having the name is having access :-(     </a:t>
            </a:r>
            <a:r>
              <a:rPr lang="en-US" sz="1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offered data must encrypted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31640" y="404640"/>
            <a:ext cx="827892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8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Access Ctrl for NDN – in one cartoon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61" name="Grafik 160"/>
          <p:cNvPicPr/>
          <p:nvPr/>
        </p:nvPicPr>
        <p:blipFill>
          <a:blip r:embed="rId2"/>
          <a:stretch/>
        </p:blipFill>
        <p:spPr>
          <a:xfrm>
            <a:off x="569520" y="1714320"/>
            <a:ext cx="7765200" cy="4106520"/>
          </a:xfrm>
          <a:prstGeom prst="rect">
            <a:avLst/>
          </a:prstGeom>
          <a:ln>
            <a:noFill/>
          </a:ln>
        </p:spPr>
      </p:pic>
      <p:pic>
        <p:nvPicPr>
          <p:cNvPr id="162" name="Grafik 161"/>
          <p:cNvPicPr/>
          <p:nvPr/>
        </p:nvPicPr>
        <p:blipFill>
          <a:blip r:embed="rId3"/>
          <a:stretch/>
        </p:blipFill>
        <p:spPr>
          <a:xfrm>
            <a:off x="1928880" y="3480374"/>
            <a:ext cx="1960200" cy="2063520"/>
          </a:xfrm>
          <a:prstGeom prst="rect">
            <a:avLst/>
          </a:prstGeom>
          <a:ln>
            <a:noFill/>
          </a:ln>
        </p:spPr>
      </p:pic>
      <p:pic>
        <p:nvPicPr>
          <p:cNvPr id="163" name="Grafik 162"/>
          <p:cNvPicPr/>
          <p:nvPr/>
        </p:nvPicPr>
        <p:blipFill>
          <a:blip r:embed="rId4"/>
          <a:stretch/>
        </p:blipFill>
        <p:spPr>
          <a:xfrm>
            <a:off x="6585480" y="1764000"/>
            <a:ext cx="1250640" cy="1250640"/>
          </a:xfrm>
          <a:prstGeom prst="rect">
            <a:avLst/>
          </a:prstGeom>
          <a:ln>
            <a:noFill/>
          </a:ln>
        </p:spPr>
      </p:pic>
      <p:pic>
        <p:nvPicPr>
          <p:cNvPr id="164" name="Grafik 163"/>
          <p:cNvPicPr/>
          <p:nvPr/>
        </p:nvPicPr>
        <p:blipFill>
          <a:blip r:embed="rId5"/>
          <a:stretch/>
        </p:blipFill>
        <p:spPr>
          <a:xfrm>
            <a:off x="4271040" y="3294360"/>
            <a:ext cx="2322000" cy="2322000"/>
          </a:xfrm>
          <a:prstGeom prst="rect">
            <a:avLst/>
          </a:prstGeom>
          <a:ln>
            <a:noFill/>
          </a:ln>
        </p:spPr>
      </p:pic>
      <p:pic>
        <p:nvPicPr>
          <p:cNvPr id="165" name="Grafik 164"/>
          <p:cNvPicPr/>
          <p:nvPr/>
        </p:nvPicPr>
        <p:blipFill>
          <a:blip r:embed="rId6"/>
          <a:stretch/>
        </p:blipFill>
        <p:spPr>
          <a:xfrm>
            <a:off x="1928880" y="2733840"/>
            <a:ext cx="2341080" cy="36972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914400" y="5760720"/>
            <a:ext cx="7314120" cy="456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 the security dance: Please the knight, exchange certs and keys ..</a:t>
            </a:r>
            <a:endParaRPr/>
          </a:p>
        </p:txBody>
      </p:sp>
      <p:sp>
        <p:nvSpPr>
          <p:cNvPr id="3" name="Freihandform 2"/>
          <p:cNvSpPr/>
          <p:nvPr/>
        </p:nvSpPr>
        <p:spPr>
          <a:xfrm>
            <a:off x="3429001" y="3086100"/>
            <a:ext cx="3781800" cy="681480"/>
          </a:xfrm>
          <a:custGeom>
            <a:avLst/>
            <a:gdLst>
              <a:gd name="connsiteX0" fmla="*/ 0 w 4425043"/>
              <a:gd name="connsiteY0" fmla="*/ 212271 h 963386"/>
              <a:gd name="connsiteX1" fmla="*/ 97971 w 4425043"/>
              <a:gd name="connsiteY1" fmla="*/ 293914 h 963386"/>
              <a:gd name="connsiteX2" fmla="*/ 163286 w 4425043"/>
              <a:gd name="connsiteY2" fmla="*/ 359229 h 963386"/>
              <a:gd name="connsiteX3" fmla="*/ 261257 w 4425043"/>
              <a:gd name="connsiteY3" fmla="*/ 408214 h 963386"/>
              <a:gd name="connsiteX4" fmla="*/ 391886 w 4425043"/>
              <a:gd name="connsiteY4" fmla="*/ 489857 h 963386"/>
              <a:gd name="connsiteX5" fmla="*/ 571500 w 4425043"/>
              <a:gd name="connsiteY5" fmla="*/ 571500 h 963386"/>
              <a:gd name="connsiteX6" fmla="*/ 620486 w 4425043"/>
              <a:gd name="connsiteY6" fmla="*/ 604157 h 963386"/>
              <a:gd name="connsiteX7" fmla="*/ 751114 w 4425043"/>
              <a:gd name="connsiteY7" fmla="*/ 653143 h 963386"/>
              <a:gd name="connsiteX8" fmla="*/ 832757 w 4425043"/>
              <a:gd name="connsiteY8" fmla="*/ 685800 h 963386"/>
              <a:gd name="connsiteX9" fmla="*/ 898071 w 4425043"/>
              <a:gd name="connsiteY9" fmla="*/ 718457 h 963386"/>
              <a:gd name="connsiteX10" fmla="*/ 1012371 w 4425043"/>
              <a:gd name="connsiteY10" fmla="*/ 751114 h 963386"/>
              <a:gd name="connsiteX11" fmla="*/ 1061357 w 4425043"/>
              <a:gd name="connsiteY11" fmla="*/ 767443 h 963386"/>
              <a:gd name="connsiteX12" fmla="*/ 1175657 w 4425043"/>
              <a:gd name="connsiteY12" fmla="*/ 783771 h 963386"/>
              <a:gd name="connsiteX13" fmla="*/ 1240971 w 4425043"/>
              <a:gd name="connsiteY13" fmla="*/ 800100 h 963386"/>
              <a:gd name="connsiteX14" fmla="*/ 1355271 w 4425043"/>
              <a:gd name="connsiteY14" fmla="*/ 832757 h 963386"/>
              <a:gd name="connsiteX15" fmla="*/ 1485900 w 4425043"/>
              <a:gd name="connsiteY15" fmla="*/ 849086 h 963386"/>
              <a:gd name="connsiteX16" fmla="*/ 1747157 w 4425043"/>
              <a:gd name="connsiteY16" fmla="*/ 898071 h 963386"/>
              <a:gd name="connsiteX17" fmla="*/ 1796143 w 4425043"/>
              <a:gd name="connsiteY17" fmla="*/ 914400 h 963386"/>
              <a:gd name="connsiteX18" fmla="*/ 2106386 w 4425043"/>
              <a:gd name="connsiteY18" fmla="*/ 947057 h 963386"/>
              <a:gd name="connsiteX19" fmla="*/ 2237014 w 4425043"/>
              <a:gd name="connsiteY19" fmla="*/ 963386 h 963386"/>
              <a:gd name="connsiteX20" fmla="*/ 2808514 w 4425043"/>
              <a:gd name="connsiteY20" fmla="*/ 947057 h 963386"/>
              <a:gd name="connsiteX21" fmla="*/ 3037114 w 4425043"/>
              <a:gd name="connsiteY21" fmla="*/ 914400 h 963386"/>
              <a:gd name="connsiteX22" fmla="*/ 3151414 w 4425043"/>
              <a:gd name="connsiteY22" fmla="*/ 898071 h 963386"/>
              <a:gd name="connsiteX23" fmla="*/ 3265714 w 4425043"/>
              <a:gd name="connsiteY23" fmla="*/ 865414 h 963386"/>
              <a:gd name="connsiteX24" fmla="*/ 3363686 w 4425043"/>
              <a:gd name="connsiteY24" fmla="*/ 832757 h 963386"/>
              <a:gd name="connsiteX25" fmla="*/ 3412671 w 4425043"/>
              <a:gd name="connsiteY25" fmla="*/ 816429 h 963386"/>
              <a:gd name="connsiteX26" fmla="*/ 3461657 w 4425043"/>
              <a:gd name="connsiteY26" fmla="*/ 800100 h 963386"/>
              <a:gd name="connsiteX27" fmla="*/ 3510643 w 4425043"/>
              <a:gd name="connsiteY27" fmla="*/ 783771 h 963386"/>
              <a:gd name="connsiteX28" fmla="*/ 3592286 w 4425043"/>
              <a:gd name="connsiteY28" fmla="*/ 734786 h 963386"/>
              <a:gd name="connsiteX29" fmla="*/ 3657600 w 4425043"/>
              <a:gd name="connsiteY29" fmla="*/ 685800 h 963386"/>
              <a:gd name="connsiteX30" fmla="*/ 3706586 w 4425043"/>
              <a:gd name="connsiteY30" fmla="*/ 669471 h 963386"/>
              <a:gd name="connsiteX31" fmla="*/ 3804557 w 4425043"/>
              <a:gd name="connsiteY31" fmla="*/ 604157 h 963386"/>
              <a:gd name="connsiteX32" fmla="*/ 3853543 w 4425043"/>
              <a:gd name="connsiteY32" fmla="*/ 571500 h 963386"/>
              <a:gd name="connsiteX33" fmla="*/ 3902529 w 4425043"/>
              <a:gd name="connsiteY33" fmla="*/ 538843 h 963386"/>
              <a:gd name="connsiteX34" fmla="*/ 4016829 w 4425043"/>
              <a:gd name="connsiteY34" fmla="*/ 457200 h 963386"/>
              <a:gd name="connsiteX35" fmla="*/ 4049486 w 4425043"/>
              <a:gd name="connsiteY35" fmla="*/ 408214 h 963386"/>
              <a:gd name="connsiteX36" fmla="*/ 4131129 w 4425043"/>
              <a:gd name="connsiteY36" fmla="*/ 342900 h 963386"/>
              <a:gd name="connsiteX37" fmla="*/ 4163786 w 4425043"/>
              <a:gd name="connsiteY37" fmla="*/ 293914 h 963386"/>
              <a:gd name="connsiteX38" fmla="*/ 4245429 w 4425043"/>
              <a:gd name="connsiteY38" fmla="*/ 212271 h 963386"/>
              <a:gd name="connsiteX39" fmla="*/ 4278086 w 4425043"/>
              <a:gd name="connsiteY39" fmla="*/ 163286 h 963386"/>
              <a:gd name="connsiteX40" fmla="*/ 4359729 w 4425043"/>
              <a:gd name="connsiteY40" fmla="*/ 81643 h 963386"/>
              <a:gd name="connsiteX41" fmla="*/ 4425043 w 4425043"/>
              <a:gd name="connsiteY41" fmla="*/ 0 h 9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425043" h="963386">
                <a:moveTo>
                  <a:pt x="0" y="212271"/>
                </a:moveTo>
                <a:cubicBezTo>
                  <a:pt x="32657" y="239485"/>
                  <a:pt x="66374" y="265476"/>
                  <a:pt x="97971" y="293914"/>
                </a:cubicBezTo>
                <a:cubicBezTo>
                  <a:pt x="120857" y="314511"/>
                  <a:pt x="137667" y="342150"/>
                  <a:pt x="163286" y="359229"/>
                </a:cubicBezTo>
                <a:cubicBezTo>
                  <a:pt x="303670" y="452819"/>
                  <a:pt x="126051" y="340611"/>
                  <a:pt x="261257" y="408214"/>
                </a:cubicBezTo>
                <a:cubicBezTo>
                  <a:pt x="426298" y="490734"/>
                  <a:pt x="275330" y="425103"/>
                  <a:pt x="391886" y="489857"/>
                </a:cubicBezTo>
                <a:cubicBezTo>
                  <a:pt x="650951" y="633782"/>
                  <a:pt x="347680" y="459591"/>
                  <a:pt x="571500" y="571500"/>
                </a:cubicBezTo>
                <a:cubicBezTo>
                  <a:pt x="589053" y="580276"/>
                  <a:pt x="602933" y="595381"/>
                  <a:pt x="620486" y="604157"/>
                </a:cubicBezTo>
                <a:cubicBezTo>
                  <a:pt x="683590" y="635709"/>
                  <a:pt x="694593" y="631947"/>
                  <a:pt x="751114" y="653143"/>
                </a:cubicBezTo>
                <a:cubicBezTo>
                  <a:pt x="778558" y="663435"/>
                  <a:pt x="805973" y="673896"/>
                  <a:pt x="832757" y="685800"/>
                </a:cubicBezTo>
                <a:cubicBezTo>
                  <a:pt x="855000" y="695686"/>
                  <a:pt x="875698" y="708869"/>
                  <a:pt x="898071" y="718457"/>
                </a:cubicBezTo>
                <a:cubicBezTo>
                  <a:pt x="937227" y="735238"/>
                  <a:pt x="970933" y="739275"/>
                  <a:pt x="1012371" y="751114"/>
                </a:cubicBezTo>
                <a:cubicBezTo>
                  <a:pt x="1028921" y="755842"/>
                  <a:pt x="1044479" y="764067"/>
                  <a:pt x="1061357" y="767443"/>
                </a:cubicBezTo>
                <a:cubicBezTo>
                  <a:pt x="1099096" y="774991"/>
                  <a:pt x="1137791" y="776886"/>
                  <a:pt x="1175657" y="783771"/>
                </a:cubicBezTo>
                <a:cubicBezTo>
                  <a:pt x="1197736" y="787785"/>
                  <a:pt x="1219393" y="793935"/>
                  <a:pt x="1240971" y="800100"/>
                </a:cubicBezTo>
                <a:cubicBezTo>
                  <a:pt x="1295330" y="815632"/>
                  <a:pt x="1294011" y="822547"/>
                  <a:pt x="1355271" y="832757"/>
                </a:cubicBezTo>
                <a:cubicBezTo>
                  <a:pt x="1398556" y="839971"/>
                  <a:pt x="1442357" y="843643"/>
                  <a:pt x="1485900" y="849086"/>
                </a:cubicBezTo>
                <a:cubicBezTo>
                  <a:pt x="1673060" y="911473"/>
                  <a:pt x="1490354" y="858563"/>
                  <a:pt x="1747157" y="898071"/>
                </a:cubicBezTo>
                <a:cubicBezTo>
                  <a:pt x="1764169" y="900688"/>
                  <a:pt x="1779209" y="911321"/>
                  <a:pt x="1796143" y="914400"/>
                </a:cubicBezTo>
                <a:cubicBezTo>
                  <a:pt x="1875775" y="928879"/>
                  <a:pt x="2034663" y="939507"/>
                  <a:pt x="2106386" y="947057"/>
                </a:cubicBezTo>
                <a:cubicBezTo>
                  <a:pt x="2150026" y="951651"/>
                  <a:pt x="2193471" y="957943"/>
                  <a:pt x="2237014" y="963386"/>
                </a:cubicBezTo>
                <a:cubicBezTo>
                  <a:pt x="2427514" y="957943"/>
                  <a:pt x="2618292" y="958703"/>
                  <a:pt x="2808514" y="947057"/>
                </a:cubicBezTo>
                <a:cubicBezTo>
                  <a:pt x="2885344" y="942353"/>
                  <a:pt x="2960914" y="925286"/>
                  <a:pt x="3037114" y="914400"/>
                </a:cubicBezTo>
                <a:lnTo>
                  <a:pt x="3151414" y="898071"/>
                </a:lnTo>
                <a:cubicBezTo>
                  <a:pt x="3316071" y="843188"/>
                  <a:pt x="3060645" y="926935"/>
                  <a:pt x="3265714" y="865414"/>
                </a:cubicBezTo>
                <a:cubicBezTo>
                  <a:pt x="3298686" y="855522"/>
                  <a:pt x="3331029" y="843643"/>
                  <a:pt x="3363686" y="832757"/>
                </a:cubicBezTo>
                <a:lnTo>
                  <a:pt x="3412671" y="816429"/>
                </a:lnTo>
                <a:lnTo>
                  <a:pt x="3461657" y="800100"/>
                </a:lnTo>
                <a:cubicBezTo>
                  <a:pt x="3477986" y="794657"/>
                  <a:pt x="3495884" y="792626"/>
                  <a:pt x="3510643" y="783771"/>
                </a:cubicBezTo>
                <a:cubicBezTo>
                  <a:pt x="3537857" y="767443"/>
                  <a:pt x="3565879" y="752390"/>
                  <a:pt x="3592286" y="734786"/>
                </a:cubicBezTo>
                <a:cubicBezTo>
                  <a:pt x="3614930" y="719690"/>
                  <a:pt x="3633971" y="699302"/>
                  <a:pt x="3657600" y="685800"/>
                </a:cubicBezTo>
                <a:cubicBezTo>
                  <a:pt x="3672544" y="677260"/>
                  <a:pt x="3691540" y="677830"/>
                  <a:pt x="3706586" y="669471"/>
                </a:cubicBezTo>
                <a:cubicBezTo>
                  <a:pt x="3740896" y="650410"/>
                  <a:pt x="3771900" y="625928"/>
                  <a:pt x="3804557" y="604157"/>
                </a:cubicBezTo>
                <a:lnTo>
                  <a:pt x="3853543" y="571500"/>
                </a:lnTo>
                <a:cubicBezTo>
                  <a:pt x="3869872" y="560614"/>
                  <a:pt x="3886829" y="550618"/>
                  <a:pt x="3902529" y="538843"/>
                </a:cubicBezTo>
                <a:cubicBezTo>
                  <a:pt x="3983543" y="478082"/>
                  <a:pt x="3945199" y="504953"/>
                  <a:pt x="4016829" y="457200"/>
                </a:cubicBezTo>
                <a:cubicBezTo>
                  <a:pt x="4027715" y="440871"/>
                  <a:pt x="4035609" y="422091"/>
                  <a:pt x="4049486" y="408214"/>
                </a:cubicBezTo>
                <a:cubicBezTo>
                  <a:pt x="4134353" y="323346"/>
                  <a:pt x="4066494" y="423692"/>
                  <a:pt x="4131129" y="342900"/>
                </a:cubicBezTo>
                <a:cubicBezTo>
                  <a:pt x="4143388" y="327576"/>
                  <a:pt x="4150863" y="308683"/>
                  <a:pt x="4163786" y="293914"/>
                </a:cubicBezTo>
                <a:cubicBezTo>
                  <a:pt x="4189130" y="264950"/>
                  <a:pt x="4224080" y="244294"/>
                  <a:pt x="4245429" y="212271"/>
                </a:cubicBezTo>
                <a:cubicBezTo>
                  <a:pt x="4256315" y="195943"/>
                  <a:pt x="4265163" y="178055"/>
                  <a:pt x="4278086" y="163286"/>
                </a:cubicBezTo>
                <a:cubicBezTo>
                  <a:pt x="4303430" y="134322"/>
                  <a:pt x="4338380" y="113666"/>
                  <a:pt x="4359729" y="81643"/>
                </a:cubicBezTo>
                <a:cubicBezTo>
                  <a:pt x="4400925" y="19848"/>
                  <a:pt x="4378509" y="46534"/>
                  <a:pt x="4425043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Freihandform 3"/>
          <p:cNvSpPr/>
          <p:nvPr/>
        </p:nvSpPr>
        <p:spPr>
          <a:xfrm>
            <a:off x="2073729" y="3102429"/>
            <a:ext cx="5355771" cy="1485900"/>
          </a:xfrm>
          <a:custGeom>
            <a:avLst/>
            <a:gdLst>
              <a:gd name="connsiteX0" fmla="*/ 5355771 w 5355771"/>
              <a:gd name="connsiteY0" fmla="*/ 146957 h 1485900"/>
              <a:gd name="connsiteX1" fmla="*/ 5339442 w 5355771"/>
              <a:gd name="connsiteY1" fmla="*/ 293914 h 1485900"/>
              <a:gd name="connsiteX2" fmla="*/ 5306785 w 5355771"/>
              <a:gd name="connsiteY2" fmla="*/ 359228 h 1485900"/>
              <a:gd name="connsiteX3" fmla="*/ 5094514 w 5355771"/>
              <a:gd name="connsiteY3" fmla="*/ 604157 h 1485900"/>
              <a:gd name="connsiteX4" fmla="*/ 5045528 w 5355771"/>
              <a:gd name="connsiteY4" fmla="*/ 636814 h 1485900"/>
              <a:gd name="connsiteX5" fmla="*/ 4914900 w 5355771"/>
              <a:gd name="connsiteY5" fmla="*/ 767442 h 1485900"/>
              <a:gd name="connsiteX6" fmla="*/ 4800600 w 5355771"/>
              <a:gd name="connsiteY6" fmla="*/ 832757 h 1485900"/>
              <a:gd name="connsiteX7" fmla="*/ 4718957 w 5355771"/>
              <a:gd name="connsiteY7" fmla="*/ 898071 h 1485900"/>
              <a:gd name="connsiteX8" fmla="*/ 4637314 w 5355771"/>
              <a:gd name="connsiteY8" fmla="*/ 930728 h 1485900"/>
              <a:gd name="connsiteX9" fmla="*/ 4572000 w 5355771"/>
              <a:gd name="connsiteY9" fmla="*/ 979714 h 1485900"/>
              <a:gd name="connsiteX10" fmla="*/ 4441371 w 5355771"/>
              <a:gd name="connsiteY10" fmla="*/ 1028700 h 1485900"/>
              <a:gd name="connsiteX11" fmla="*/ 4359728 w 5355771"/>
              <a:gd name="connsiteY11" fmla="*/ 1077685 h 1485900"/>
              <a:gd name="connsiteX12" fmla="*/ 4229100 w 5355771"/>
              <a:gd name="connsiteY12" fmla="*/ 1126671 h 1485900"/>
              <a:gd name="connsiteX13" fmla="*/ 4131128 w 5355771"/>
              <a:gd name="connsiteY13" fmla="*/ 1175657 h 1485900"/>
              <a:gd name="connsiteX14" fmla="*/ 4033157 w 5355771"/>
              <a:gd name="connsiteY14" fmla="*/ 1208314 h 1485900"/>
              <a:gd name="connsiteX15" fmla="*/ 3951514 w 5355771"/>
              <a:gd name="connsiteY15" fmla="*/ 1240971 h 1485900"/>
              <a:gd name="connsiteX16" fmla="*/ 3820885 w 5355771"/>
              <a:gd name="connsiteY16" fmla="*/ 1273628 h 1485900"/>
              <a:gd name="connsiteX17" fmla="*/ 3461657 w 5355771"/>
              <a:gd name="connsiteY17" fmla="*/ 1387928 h 1485900"/>
              <a:gd name="connsiteX18" fmla="*/ 3363685 w 5355771"/>
              <a:gd name="connsiteY18" fmla="*/ 1404257 h 1485900"/>
              <a:gd name="connsiteX19" fmla="*/ 3233057 w 5355771"/>
              <a:gd name="connsiteY19" fmla="*/ 1436914 h 1485900"/>
              <a:gd name="connsiteX20" fmla="*/ 3086100 w 5355771"/>
              <a:gd name="connsiteY20" fmla="*/ 1453242 h 1485900"/>
              <a:gd name="connsiteX21" fmla="*/ 2792185 w 5355771"/>
              <a:gd name="connsiteY21" fmla="*/ 1485900 h 1485900"/>
              <a:gd name="connsiteX22" fmla="*/ 2188028 w 5355771"/>
              <a:gd name="connsiteY22" fmla="*/ 1453242 h 1485900"/>
              <a:gd name="connsiteX23" fmla="*/ 1910442 w 5355771"/>
              <a:gd name="connsiteY23" fmla="*/ 1404257 h 1485900"/>
              <a:gd name="connsiteX24" fmla="*/ 1600200 w 5355771"/>
              <a:gd name="connsiteY24" fmla="*/ 1306285 h 1485900"/>
              <a:gd name="connsiteX25" fmla="*/ 1485900 w 5355771"/>
              <a:gd name="connsiteY25" fmla="*/ 1257300 h 1485900"/>
              <a:gd name="connsiteX26" fmla="*/ 1159328 w 5355771"/>
              <a:gd name="connsiteY26" fmla="*/ 1143000 h 1485900"/>
              <a:gd name="connsiteX27" fmla="*/ 996042 w 5355771"/>
              <a:gd name="connsiteY27" fmla="*/ 1045028 h 1485900"/>
              <a:gd name="connsiteX28" fmla="*/ 734785 w 5355771"/>
              <a:gd name="connsiteY28" fmla="*/ 898071 h 1485900"/>
              <a:gd name="connsiteX29" fmla="*/ 653142 w 5355771"/>
              <a:gd name="connsiteY29" fmla="*/ 832757 h 1485900"/>
              <a:gd name="connsiteX30" fmla="*/ 555171 w 5355771"/>
              <a:gd name="connsiteY30" fmla="*/ 767442 h 1485900"/>
              <a:gd name="connsiteX31" fmla="*/ 457200 w 5355771"/>
              <a:gd name="connsiteY31" fmla="*/ 669471 h 1485900"/>
              <a:gd name="connsiteX32" fmla="*/ 277585 w 5355771"/>
              <a:gd name="connsiteY32" fmla="*/ 375557 h 1485900"/>
              <a:gd name="connsiteX33" fmla="*/ 244928 w 5355771"/>
              <a:gd name="connsiteY33" fmla="*/ 310242 h 1485900"/>
              <a:gd name="connsiteX34" fmla="*/ 179614 w 5355771"/>
              <a:gd name="connsiteY34" fmla="*/ 212271 h 1485900"/>
              <a:gd name="connsiteX35" fmla="*/ 97971 w 5355771"/>
              <a:gd name="connsiteY35" fmla="*/ 97971 h 1485900"/>
              <a:gd name="connsiteX36" fmla="*/ 81642 w 5355771"/>
              <a:gd name="connsiteY36" fmla="*/ 48985 h 1485900"/>
              <a:gd name="connsiteX37" fmla="*/ 32657 w 5355771"/>
              <a:gd name="connsiteY37" fmla="*/ 32657 h 1485900"/>
              <a:gd name="connsiteX38" fmla="*/ 0 w 5355771"/>
              <a:gd name="connsiteY38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355771" h="1485900">
                <a:moveTo>
                  <a:pt x="5355771" y="146957"/>
                </a:moveTo>
                <a:cubicBezTo>
                  <a:pt x="5350328" y="195943"/>
                  <a:pt x="5350525" y="245889"/>
                  <a:pt x="5339442" y="293914"/>
                </a:cubicBezTo>
                <a:cubicBezTo>
                  <a:pt x="5333969" y="317632"/>
                  <a:pt x="5320640" y="339215"/>
                  <a:pt x="5306785" y="359228"/>
                </a:cubicBezTo>
                <a:cubicBezTo>
                  <a:pt x="5274936" y="405232"/>
                  <a:pt x="5153904" y="564564"/>
                  <a:pt x="5094514" y="604157"/>
                </a:cubicBezTo>
                <a:cubicBezTo>
                  <a:pt x="5078185" y="615043"/>
                  <a:pt x="5060049" y="623613"/>
                  <a:pt x="5045528" y="636814"/>
                </a:cubicBezTo>
                <a:cubicBezTo>
                  <a:pt x="4999963" y="678236"/>
                  <a:pt x="4962985" y="728974"/>
                  <a:pt x="4914900" y="767442"/>
                </a:cubicBezTo>
                <a:cubicBezTo>
                  <a:pt x="4880634" y="794855"/>
                  <a:pt x="4837112" y="808416"/>
                  <a:pt x="4800600" y="832757"/>
                </a:cubicBezTo>
                <a:cubicBezTo>
                  <a:pt x="4771602" y="852089"/>
                  <a:pt x="4748842" y="880140"/>
                  <a:pt x="4718957" y="898071"/>
                </a:cubicBezTo>
                <a:cubicBezTo>
                  <a:pt x="4693823" y="913151"/>
                  <a:pt x="4662936" y="916493"/>
                  <a:pt x="4637314" y="930728"/>
                </a:cubicBezTo>
                <a:cubicBezTo>
                  <a:pt x="4613524" y="943944"/>
                  <a:pt x="4596341" y="967543"/>
                  <a:pt x="4572000" y="979714"/>
                </a:cubicBezTo>
                <a:cubicBezTo>
                  <a:pt x="4530406" y="1000511"/>
                  <a:pt x="4483595" y="1009212"/>
                  <a:pt x="4441371" y="1028700"/>
                </a:cubicBezTo>
                <a:cubicBezTo>
                  <a:pt x="4412555" y="1042000"/>
                  <a:pt x="4388544" y="1064385"/>
                  <a:pt x="4359728" y="1077685"/>
                </a:cubicBezTo>
                <a:cubicBezTo>
                  <a:pt x="4317505" y="1097173"/>
                  <a:pt x="4271844" y="1108352"/>
                  <a:pt x="4229100" y="1126671"/>
                </a:cubicBezTo>
                <a:cubicBezTo>
                  <a:pt x="4195540" y="1141054"/>
                  <a:pt x="4164831" y="1161614"/>
                  <a:pt x="4131128" y="1175657"/>
                </a:cubicBezTo>
                <a:cubicBezTo>
                  <a:pt x="4099352" y="1188897"/>
                  <a:pt x="4065508" y="1196550"/>
                  <a:pt x="4033157" y="1208314"/>
                </a:cubicBezTo>
                <a:cubicBezTo>
                  <a:pt x="4005611" y="1218331"/>
                  <a:pt x="3979529" y="1232351"/>
                  <a:pt x="3951514" y="1240971"/>
                </a:cubicBezTo>
                <a:cubicBezTo>
                  <a:pt x="3908616" y="1254170"/>
                  <a:pt x="3863875" y="1260731"/>
                  <a:pt x="3820885" y="1273628"/>
                </a:cubicBezTo>
                <a:cubicBezTo>
                  <a:pt x="3786304" y="1284002"/>
                  <a:pt x="3513206" y="1379336"/>
                  <a:pt x="3461657" y="1387928"/>
                </a:cubicBezTo>
                <a:cubicBezTo>
                  <a:pt x="3429000" y="1393371"/>
                  <a:pt x="3396058" y="1397320"/>
                  <a:pt x="3363685" y="1404257"/>
                </a:cubicBezTo>
                <a:cubicBezTo>
                  <a:pt x="3319799" y="1413661"/>
                  <a:pt x="3277257" y="1429114"/>
                  <a:pt x="3233057" y="1436914"/>
                </a:cubicBezTo>
                <a:cubicBezTo>
                  <a:pt x="3184520" y="1445479"/>
                  <a:pt x="3135007" y="1447129"/>
                  <a:pt x="3086100" y="1453242"/>
                </a:cubicBezTo>
                <a:cubicBezTo>
                  <a:pt x="2821212" y="1486353"/>
                  <a:pt x="3152391" y="1453153"/>
                  <a:pt x="2792185" y="1485900"/>
                </a:cubicBezTo>
                <a:cubicBezTo>
                  <a:pt x="2702654" y="1482319"/>
                  <a:pt x="2334787" y="1473484"/>
                  <a:pt x="2188028" y="1453242"/>
                </a:cubicBezTo>
                <a:cubicBezTo>
                  <a:pt x="2094951" y="1440404"/>
                  <a:pt x="2000785" y="1430069"/>
                  <a:pt x="1910442" y="1404257"/>
                </a:cubicBezTo>
                <a:cubicBezTo>
                  <a:pt x="1786958" y="1368976"/>
                  <a:pt x="1734673" y="1355828"/>
                  <a:pt x="1600200" y="1306285"/>
                </a:cubicBezTo>
                <a:cubicBezTo>
                  <a:pt x="1561304" y="1291955"/>
                  <a:pt x="1524796" y="1271630"/>
                  <a:pt x="1485900" y="1257300"/>
                </a:cubicBezTo>
                <a:cubicBezTo>
                  <a:pt x="1456231" y="1246369"/>
                  <a:pt x="1212310" y="1169491"/>
                  <a:pt x="1159328" y="1143000"/>
                </a:cubicBezTo>
                <a:cubicBezTo>
                  <a:pt x="1102555" y="1114614"/>
                  <a:pt x="1051365" y="1076147"/>
                  <a:pt x="996042" y="1045028"/>
                </a:cubicBezTo>
                <a:cubicBezTo>
                  <a:pt x="820091" y="946055"/>
                  <a:pt x="966248" y="1052379"/>
                  <a:pt x="734785" y="898071"/>
                </a:cubicBezTo>
                <a:cubicBezTo>
                  <a:pt x="705787" y="878739"/>
                  <a:pt x="681327" y="853256"/>
                  <a:pt x="653142" y="832757"/>
                </a:cubicBezTo>
                <a:cubicBezTo>
                  <a:pt x="621400" y="809672"/>
                  <a:pt x="585323" y="792569"/>
                  <a:pt x="555171" y="767442"/>
                </a:cubicBezTo>
                <a:cubicBezTo>
                  <a:pt x="519692" y="737876"/>
                  <a:pt x="488096" y="703799"/>
                  <a:pt x="457200" y="669471"/>
                </a:cubicBezTo>
                <a:cubicBezTo>
                  <a:pt x="393536" y="598733"/>
                  <a:pt x="299233" y="418854"/>
                  <a:pt x="277585" y="375557"/>
                </a:cubicBezTo>
                <a:cubicBezTo>
                  <a:pt x="266699" y="353785"/>
                  <a:pt x="257451" y="331115"/>
                  <a:pt x="244928" y="310242"/>
                </a:cubicBezTo>
                <a:cubicBezTo>
                  <a:pt x="224735" y="276586"/>
                  <a:pt x="199807" y="245927"/>
                  <a:pt x="179614" y="212271"/>
                </a:cubicBezTo>
                <a:cubicBezTo>
                  <a:pt x="115138" y="104811"/>
                  <a:pt x="184558" y="184558"/>
                  <a:pt x="97971" y="97971"/>
                </a:cubicBezTo>
                <a:cubicBezTo>
                  <a:pt x="92528" y="81642"/>
                  <a:pt x="93813" y="61156"/>
                  <a:pt x="81642" y="48985"/>
                </a:cubicBezTo>
                <a:cubicBezTo>
                  <a:pt x="69472" y="36815"/>
                  <a:pt x="47416" y="41512"/>
                  <a:pt x="32657" y="32657"/>
                </a:cubicBezTo>
                <a:cubicBezTo>
                  <a:pt x="19456" y="24737"/>
                  <a:pt x="10886" y="10886"/>
                  <a:pt x="0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7" name="Gruppieren 6"/>
          <p:cNvGrpSpPr/>
          <p:nvPr/>
        </p:nvGrpSpPr>
        <p:grpSpPr>
          <a:xfrm>
            <a:off x="6061125" y="3480374"/>
            <a:ext cx="2299351" cy="938475"/>
            <a:chOff x="6061125" y="3480374"/>
            <a:chExt cx="2299351" cy="938475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125" y="3767580"/>
              <a:ext cx="2299351" cy="364064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563" y="3480374"/>
              <a:ext cx="938475" cy="938475"/>
            </a:xfrm>
            <a:prstGeom prst="rect">
              <a:avLst/>
            </a:prstGeom>
          </p:spPr>
        </p:pic>
      </p:grpSp>
      <p:sp>
        <p:nvSpPr>
          <p:cNvPr id="8" name="Freihandform 7"/>
          <p:cNvSpPr/>
          <p:nvPr/>
        </p:nvSpPr>
        <p:spPr>
          <a:xfrm>
            <a:off x="2628900" y="3249386"/>
            <a:ext cx="1779814" cy="1095758"/>
          </a:xfrm>
          <a:custGeom>
            <a:avLst/>
            <a:gdLst>
              <a:gd name="connsiteX0" fmla="*/ 0 w 1779814"/>
              <a:gd name="connsiteY0" fmla="*/ 0 h 1095758"/>
              <a:gd name="connsiteX1" fmla="*/ 81643 w 1779814"/>
              <a:gd name="connsiteY1" fmla="*/ 97971 h 1095758"/>
              <a:gd name="connsiteX2" fmla="*/ 146957 w 1779814"/>
              <a:gd name="connsiteY2" fmla="*/ 163285 h 1095758"/>
              <a:gd name="connsiteX3" fmla="*/ 342900 w 1779814"/>
              <a:gd name="connsiteY3" fmla="*/ 375557 h 1095758"/>
              <a:gd name="connsiteX4" fmla="*/ 457200 w 1779814"/>
              <a:gd name="connsiteY4" fmla="*/ 473528 h 1095758"/>
              <a:gd name="connsiteX5" fmla="*/ 604157 w 1779814"/>
              <a:gd name="connsiteY5" fmla="*/ 604157 h 1095758"/>
              <a:gd name="connsiteX6" fmla="*/ 783771 w 1779814"/>
              <a:gd name="connsiteY6" fmla="*/ 734785 h 1095758"/>
              <a:gd name="connsiteX7" fmla="*/ 865414 w 1779814"/>
              <a:gd name="connsiteY7" fmla="*/ 783771 h 1095758"/>
              <a:gd name="connsiteX8" fmla="*/ 914400 w 1779814"/>
              <a:gd name="connsiteY8" fmla="*/ 832757 h 1095758"/>
              <a:gd name="connsiteX9" fmla="*/ 979714 w 1779814"/>
              <a:gd name="connsiteY9" fmla="*/ 865414 h 1095758"/>
              <a:gd name="connsiteX10" fmla="*/ 1045029 w 1779814"/>
              <a:gd name="connsiteY10" fmla="*/ 914400 h 1095758"/>
              <a:gd name="connsiteX11" fmla="*/ 1159329 w 1779814"/>
              <a:gd name="connsiteY11" fmla="*/ 963385 h 1095758"/>
              <a:gd name="connsiteX12" fmla="*/ 1273629 w 1779814"/>
              <a:gd name="connsiteY12" fmla="*/ 1012371 h 1095758"/>
              <a:gd name="connsiteX13" fmla="*/ 1485900 w 1779814"/>
              <a:gd name="connsiteY13" fmla="*/ 1077685 h 1095758"/>
              <a:gd name="connsiteX14" fmla="*/ 1567543 w 1779814"/>
              <a:gd name="connsiteY14" fmla="*/ 1094014 h 1095758"/>
              <a:gd name="connsiteX15" fmla="*/ 1779814 w 1779814"/>
              <a:gd name="connsiteY15" fmla="*/ 1094014 h 109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79814" h="1095758">
                <a:moveTo>
                  <a:pt x="0" y="0"/>
                </a:moveTo>
                <a:cubicBezTo>
                  <a:pt x="27214" y="32657"/>
                  <a:pt x="53205" y="66374"/>
                  <a:pt x="81643" y="97971"/>
                </a:cubicBezTo>
                <a:cubicBezTo>
                  <a:pt x="102240" y="120856"/>
                  <a:pt x="126502" y="140273"/>
                  <a:pt x="146957" y="163285"/>
                </a:cubicBezTo>
                <a:cubicBezTo>
                  <a:pt x="252303" y="281799"/>
                  <a:pt x="184865" y="240099"/>
                  <a:pt x="342900" y="375557"/>
                </a:cubicBezTo>
                <a:cubicBezTo>
                  <a:pt x="381000" y="408214"/>
                  <a:pt x="419901" y="439959"/>
                  <a:pt x="457200" y="473528"/>
                </a:cubicBezTo>
                <a:cubicBezTo>
                  <a:pt x="562786" y="568555"/>
                  <a:pt x="439588" y="478310"/>
                  <a:pt x="604157" y="604157"/>
                </a:cubicBezTo>
                <a:cubicBezTo>
                  <a:pt x="662964" y="649127"/>
                  <a:pt x="720290" y="696696"/>
                  <a:pt x="783771" y="734785"/>
                </a:cubicBezTo>
                <a:cubicBezTo>
                  <a:pt x="810985" y="751114"/>
                  <a:pt x="840024" y="764729"/>
                  <a:pt x="865414" y="783771"/>
                </a:cubicBezTo>
                <a:cubicBezTo>
                  <a:pt x="883888" y="797626"/>
                  <a:pt x="895609" y="819335"/>
                  <a:pt x="914400" y="832757"/>
                </a:cubicBezTo>
                <a:cubicBezTo>
                  <a:pt x="934207" y="846905"/>
                  <a:pt x="959073" y="852513"/>
                  <a:pt x="979714" y="865414"/>
                </a:cubicBezTo>
                <a:cubicBezTo>
                  <a:pt x="1002792" y="879838"/>
                  <a:pt x="1021137" y="901368"/>
                  <a:pt x="1045029" y="914400"/>
                </a:cubicBezTo>
                <a:cubicBezTo>
                  <a:pt x="1081419" y="934249"/>
                  <a:pt x="1122254" y="944847"/>
                  <a:pt x="1159329" y="963385"/>
                </a:cubicBezTo>
                <a:cubicBezTo>
                  <a:pt x="1307762" y="1037602"/>
                  <a:pt x="1096904" y="957994"/>
                  <a:pt x="1273629" y="1012371"/>
                </a:cubicBezTo>
                <a:cubicBezTo>
                  <a:pt x="1406078" y="1053124"/>
                  <a:pt x="1386050" y="1055496"/>
                  <a:pt x="1485900" y="1077685"/>
                </a:cubicBezTo>
                <a:cubicBezTo>
                  <a:pt x="1512992" y="1083706"/>
                  <a:pt x="1539832" y="1092474"/>
                  <a:pt x="1567543" y="1094014"/>
                </a:cubicBezTo>
                <a:cubicBezTo>
                  <a:pt x="1638191" y="1097939"/>
                  <a:pt x="1709057" y="1094014"/>
                  <a:pt x="1779814" y="10940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reihandform 9"/>
          <p:cNvSpPr/>
          <p:nvPr/>
        </p:nvSpPr>
        <p:spPr>
          <a:xfrm>
            <a:off x="5617029" y="3135086"/>
            <a:ext cx="1975757" cy="1748515"/>
          </a:xfrm>
          <a:custGeom>
            <a:avLst/>
            <a:gdLst>
              <a:gd name="connsiteX0" fmla="*/ 0 w 1975757"/>
              <a:gd name="connsiteY0" fmla="*/ 1175657 h 1748515"/>
              <a:gd name="connsiteX1" fmla="*/ 65314 w 1975757"/>
              <a:gd name="connsiteY1" fmla="*/ 1077685 h 1748515"/>
              <a:gd name="connsiteX2" fmla="*/ 81642 w 1975757"/>
              <a:gd name="connsiteY2" fmla="*/ 1028700 h 1748515"/>
              <a:gd name="connsiteX3" fmla="*/ 146957 w 1975757"/>
              <a:gd name="connsiteY3" fmla="*/ 963385 h 1748515"/>
              <a:gd name="connsiteX4" fmla="*/ 244928 w 1975757"/>
              <a:gd name="connsiteY4" fmla="*/ 832757 h 1748515"/>
              <a:gd name="connsiteX5" fmla="*/ 342900 w 1975757"/>
              <a:gd name="connsiteY5" fmla="*/ 702128 h 1748515"/>
              <a:gd name="connsiteX6" fmla="*/ 440871 w 1975757"/>
              <a:gd name="connsiteY6" fmla="*/ 555171 h 1748515"/>
              <a:gd name="connsiteX7" fmla="*/ 489857 w 1975757"/>
              <a:gd name="connsiteY7" fmla="*/ 506185 h 1748515"/>
              <a:gd name="connsiteX8" fmla="*/ 587828 w 1975757"/>
              <a:gd name="connsiteY8" fmla="*/ 359228 h 1748515"/>
              <a:gd name="connsiteX9" fmla="*/ 636814 w 1975757"/>
              <a:gd name="connsiteY9" fmla="*/ 310243 h 1748515"/>
              <a:gd name="connsiteX10" fmla="*/ 685800 w 1975757"/>
              <a:gd name="connsiteY10" fmla="*/ 244928 h 1748515"/>
              <a:gd name="connsiteX11" fmla="*/ 734785 w 1975757"/>
              <a:gd name="connsiteY11" fmla="*/ 195943 h 1748515"/>
              <a:gd name="connsiteX12" fmla="*/ 800100 w 1975757"/>
              <a:gd name="connsiteY12" fmla="*/ 114300 h 1748515"/>
              <a:gd name="connsiteX13" fmla="*/ 849085 w 1975757"/>
              <a:gd name="connsiteY13" fmla="*/ 81643 h 1748515"/>
              <a:gd name="connsiteX14" fmla="*/ 881742 w 1975757"/>
              <a:gd name="connsiteY14" fmla="*/ 48985 h 1748515"/>
              <a:gd name="connsiteX15" fmla="*/ 979714 w 1975757"/>
              <a:gd name="connsiteY15" fmla="*/ 0 h 1748515"/>
              <a:gd name="connsiteX16" fmla="*/ 1159328 w 1975757"/>
              <a:gd name="connsiteY16" fmla="*/ 16328 h 1748515"/>
              <a:gd name="connsiteX17" fmla="*/ 1306285 w 1975757"/>
              <a:gd name="connsiteY17" fmla="*/ 48985 h 1748515"/>
              <a:gd name="connsiteX18" fmla="*/ 1567542 w 1975757"/>
              <a:gd name="connsiteY18" fmla="*/ 244928 h 1748515"/>
              <a:gd name="connsiteX19" fmla="*/ 1649185 w 1975757"/>
              <a:gd name="connsiteY19" fmla="*/ 326571 h 1748515"/>
              <a:gd name="connsiteX20" fmla="*/ 1747157 w 1975757"/>
              <a:gd name="connsiteY20" fmla="*/ 408214 h 1748515"/>
              <a:gd name="connsiteX21" fmla="*/ 1877785 w 1975757"/>
              <a:gd name="connsiteY21" fmla="*/ 587828 h 1748515"/>
              <a:gd name="connsiteX22" fmla="*/ 1975757 w 1975757"/>
              <a:gd name="connsiteY22" fmla="*/ 718457 h 1748515"/>
              <a:gd name="connsiteX23" fmla="*/ 1943100 w 1975757"/>
              <a:gd name="connsiteY23" fmla="*/ 1012371 h 1748515"/>
              <a:gd name="connsiteX24" fmla="*/ 1926771 w 1975757"/>
              <a:gd name="connsiteY24" fmla="*/ 1094014 h 1748515"/>
              <a:gd name="connsiteX25" fmla="*/ 1877785 w 1975757"/>
              <a:gd name="connsiteY25" fmla="*/ 1208314 h 1748515"/>
              <a:gd name="connsiteX26" fmla="*/ 1796142 w 1975757"/>
              <a:gd name="connsiteY26" fmla="*/ 1289957 h 1748515"/>
              <a:gd name="connsiteX27" fmla="*/ 1600200 w 1975757"/>
              <a:gd name="connsiteY27" fmla="*/ 1453243 h 1748515"/>
              <a:gd name="connsiteX28" fmla="*/ 1502228 w 1975757"/>
              <a:gd name="connsiteY28" fmla="*/ 1518557 h 1748515"/>
              <a:gd name="connsiteX29" fmla="*/ 1371600 w 1975757"/>
              <a:gd name="connsiteY29" fmla="*/ 1567543 h 1748515"/>
              <a:gd name="connsiteX30" fmla="*/ 1240971 w 1975757"/>
              <a:gd name="connsiteY30" fmla="*/ 1616528 h 1748515"/>
              <a:gd name="connsiteX31" fmla="*/ 1143000 w 1975757"/>
              <a:gd name="connsiteY31" fmla="*/ 1632857 h 1748515"/>
              <a:gd name="connsiteX32" fmla="*/ 947057 w 1975757"/>
              <a:gd name="connsiteY32" fmla="*/ 1681843 h 1748515"/>
              <a:gd name="connsiteX33" fmla="*/ 865414 w 1975757"/>
              <a:gd name="connsiteY33" fmla="*/ 1698171 h 1748515"/>
              <a:gd name="connsiteX34" fmla="*/ 816428 w 1975757"/>
              <a:gd name="connsiteY34" fmla="*/ 1714500 h 1748515"/>
              <a:gd name="connsiteX35" fmla="*/ 604157 w 1975757"/>
              <a:gd name="connsiteY35" fmla="*/ 1747157 h 1748515"/>
              <a:gd name="connsiteX36" fmla="*/ 457200 w 1975757"/>
              <a:gd name="connsiteY36" fmla="*/ 1747157 h 174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75757" h="1748515">
                <a:moveTo>
                  <a:pt x="0" y="1175657"/>
                </a:moveTo>
                <a:cubicBezTo>
                  <a:pt x="21771" y="1143000"/>
                  <a:pt x="46253" y="1111995"/>
                  <a:pt x="65314" y="1077685"/>
                </a:cubicBezTo>
                <a:cubicBezTo>
                  <a:pt x="73673" y="1062639"/>
                  <a:pt x="71638" y="1042706"/>
                  <a:pt x="81642" y="1028700"/>
                </a:cubicBezTo>
                <a:cubicBezTo>
                  <a:pt x="99538" y="1003645"/>
                  <a:pt x="129878" y="989004"/>
                  <a:pt x="146957" y="963385"/>
                </a:cubicBezTo>
                <a:cubicBezTo>
                  <a:pt x="198946" y="885402"/>
                  <a:pt x="167355" y="929724"/>
                  <a:pt x="244928" y="832757"/>
                </a:cubicBezTo>
                <a:cubicBezTo>
                  <a:pt x="287414" y="705303"/>
                  <a:pt x="217813" y="889759"/>
                  <a:pt x="342900" y="702128"/>
                </a:cubicBezTo>
                <a:cubicBezTo>
                  <a:pt x="375557" y="653142"/>
                  <a:pt x="399241" y="596801"/>
                  <a:pt x="440871" y="555171"/>
                </a:cubicBezTo>
                <a:cubicBezTo>
                  <a:pt x="457200" y="538842"/>
                  <a:pt x="476002" y="524659"/>
                  <a:pt x="489857" y="506185"/>
                </a:cubicBezTo>
                <a:cubicBezTo>
                  <a:pt x="599479" y="360022"/>
                  <a:pt x="479809" y="485249"/>
                  <a:pt x="587828" y="359228"/>
                </a:cubicBezTo>
                <a:cubicBezTo>
                  <a:pt x="602856" y="341695"/>
                  <a:pt x="621786" y="327776"/>
                  <a:pt x="636814" y="310243"/>
                </a:cubicBezTo>
                <a:cubicBezTo>
                  <a:pt x="654525" y="289580"/>
                  <a:pt x="668089" y="265591"/>
                  <a:pt x="685800" y="244928"/>
                </a:cubicBezTo>
                <a:cubicBezTo>
                  <a:pt x="700828" y="227395"/>
                  <a:pt x="719579" y="213321"/>
                  <a:pt x="734785" y="195943"/>
                </a:cubicBezTo>
                <a:cubicBezTo>
                  <a:pt x="757735" y="169715"/>
                  <a:pt x="775456" y="138944"/>
                  <a:pt x="800100" y="114300"/>
                </a:cubicBezTo>
                <a:cubicBezTo>
                  <a:pt x="813976" y="100424"/>
                  <a:pt x="833761" y="93902"/>
                  <a:pt x="849085" y="81643"/>
                </a:cubicBezTo>
                <a:cubicBezTo>
                  <a:pt x="861106" y="72026"/>
                  <a:pt x="869721" y="58602"/>
                  <a:pt x="881742" y="48985"/>
                </a:cubicBezTo>
                <a:cubicBezTo>
                  <a:pt x="926960" y="12810"/>
                  <a:pt x="927975" y="17245"/>
                  <a:pt x="979714" y="0"/>
                </a:cubicBezTo>
                <a:cubicBezTo>
                  <a:pt x="1039585" y="5443"/>
                  <a:pt x="1099622" y="9304"/>
                  <a:pt x="1159328" y="16328"/>
                </a:cubicBezTo>
                <a:cubicBezTo>
                  <a:pt x="1192127" y="20187"/>
                  <a:pt x="1268598" y="30141"/>
                  <a:pt x="1306285" y="48985"/>
                </a:cubicBezTo>
                <a:cubicBezTo>
                  <a:pt x="1394205" y="92945"/>
                  <a:pt x="1509749" y="187135"/>
                  <a:pt x="1567542" y="244928"/>
                </a:cubicBezTo>
                <a:cubicBezTo>
                  <a:pt x="1594756" y="272142"/>
                  <a:pt x="1619619" y="301932"/>
                  <a:pt x="1649185" y="326571"/>
                </a:cubicBezTo>
                <a:cubicBezTo>
                  <a:pt x="1681842" y="353785"/>
                  <a:pt x="1717098" y="378155"/>
                  <a:pt x="1747157" y="408214"/>
                </a:cubicBezTo>
                <a:cubicBezTo>
                  <a:pt x="1807195" y="468252"/>
                  <a:pt x="1826693" y="519706"/>
                  <a:pt x="1877785" y="587828"/>
                </a:cubicBezTo>
                <a:lnTo>
                  <a:pt x="1975757" y="718457"/>
                </a:lnTo>
                <a:cubicBezTo>
                  <a:pt x="1951585" y="1056854"/>
                  <a:pt x="1979790" y="847266"/>
                  <a:pt x="1943100" y="1012371"/>
                </a:cubicBezTo>
                <a:cubicBezTo>
                  <a:pt x="1937079" y="1039463"/>
                  <a:pt x="1933502" y="1067089"/>
                  <a:pt x="1926771" y="1094014"/>
                </a:cubicBezTo>
                <a:cubicBezTo>
                  <a:pt x="1916594" y="1134722"/>
                  <a:pt x="1898554" y="1171968"/>
                  <a:pt x="1877785" y="1208314"/>
                </a:cubicBezTo>
                <a:cubicBezTo>
                  <a:pt x="1829119" y="1293480"/>
                  <a:pt x="1866580" y="1226563"/>
                  <a:pt x="1796142" y="1289957"/>
                </a:cubicBezTo>
                <a:cubicBezTo>
                  <a:pt x="1577600" y="1486644"/>
                  <a:pt x="1776226" y="1341226"/>
                  <a:pt x="1600200" y="1453243"/>
                </a:cubicBezTo>
                <a:cubicBezTo>
                  <a:pt x="1567087" y="1474315"/>
                  <a:pt x="1536685" y="1499763"/>
                  <a:pt x="1502228" y="1518557"/>
                </a:cubicBezTo>
                <a:cubicBezTo>
                  <a:pt x="1455952" y="1543798"/>
                  <a:pt x="1418239" y="1550053"/>
                  <a:pt x="1371600" y="1567543"/>
                </a:cubicBezTo>
                <a:cubicBezTo>
                  <a:pt x="1353100" y="1574481"/>
                  <a:pt x="1271301" y="1609788"/>
                  <a:pt x="1240971" y="1616528"/>
                </a:cubicBezTo>
                <a:cubicBezTo>
                  <a:pt x="1208652" y="1623710"/>
                  <a:pt x="1175319" y="1625675"/>
                  <a:pt x="1143000" y="1632857"/>
                </a:cubicBezTo>
                <a:cubicBezTo>
                  <a:pt x="1077279" y="1647462"/>
                  <a:pt x="1013074" y="1668640"/>
                  <a:pt x="947057" y="1681843"/>
                </a:cubicBezTo>
                <a:cubicBezTo>
                  <a:pt x="919843" y="1687286"/>
                  <a:pt x="892339" y="1691440"/>
                  <a:pt x="865414" y="1698171"/>
                </a:cubicBezTo>
                <a:cubicBezTo>
                  <a:pt x="848716" y="1702345"/>
                  <a:pt x="833230" y="1710766"/>
                  <a:pt x="816428" y="1714500"/>
                </a:cubicBezTo>
                <a:cubicBezTo>
                  <a:pt x="791434" y="1720054"/>
                  <a:pt x="622266" y="1746025"/>
                  <a:pt x="604157" y="1747157"/>
                </a:cubicBezTo>
                <a:cubicBezTo>
                  <a:pt x="555267" y="1750213"/>
                  <a:pt x="506186" y="1747157"/>
                  <a:pt x="457200" y="1747157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reihandform 11"/>
          <p:cNvSpPr/>
          <p:nvPr/>
        </p:nvSpPr>
        <p:spPr>
          <a:xfrm>
            <a:off x="1779814" y="3608614"/>
            <a:ext cx="2416629" cy="1436915"/>
          </a:xfrm>
          <a:custGeom>
            <a:avLst/>
            <a:gdLst>
              <a:gd name="connsiteX0" fmla="*/ 2416629 w 2416629"/>
              <a:gd name="connsiteY0" fmla="*/ 1436915 h 1436915"/>
              <a:gd name="connsiteX1" fmla="*/ 2237015 w 2416629"/>
              <a:gd name="connsiteY1" fmla="*/ 1420586 h 1436915"/>
              <a:gd name="connsiteX2" fmla="*/ 2073729 w 2416629"/>
              <a:gd name="connsiteY2" fmla="*/ 1387929 h 1436915"/>
              <a:gd name="connsiteX3" fmla="*/ 1845129 w 2416629"/>
              <a:gd name="connsiteY3" fmla="*/ 1338943 h 1436915"/>
              <a:gd name="connsiteX4" fmla="*/ 1779815 w 2416629"/>
              <a:gd name="connsiteY4" fmla="*/ 1306286 h 1436915"/>
              <a:gd name="connsiteX5" fmla="*/ 1616529 w 2416629"/>
              <a:gd name="connsiteY5" fmla="*/ 1257300 h 1436915"/>
              <a:gd name="connsiteX6" fmla="*/ 1502229 w 2416629"/>
              <a:gd name="connsiteY6" fmla="*/ 1224643 h 1436915"/>
              <a:gd name="connsiteX7" fmla="*/ 1257300 w 2416629"/>
              <a:gd name="connsiteY7" fmla="*/ 1143000 h 1436915"/>
              <a:gd name="connsiteX8" fmla="*/ 1159329 w 2416629"/>
              <a:gd name="connsiteY8" fmla="*/ 1110343 h 1436915"/>
              <a:gd name="connsiteX9" fmla="*/ 996043 w 2416629"/>
              <a:gd name="connsiteY9" fmla="*/ 1045029 h 1436915"/>
              <a:gd name="connsiteX10" fmla="*/ 898072 w 2416629"/>
              <a:gd name="connsiteY10" fmla="*/ 1012372 h 1436915"/>
              <a:gd name="connsiteX11" fmla="*/ 751115 w 2416629"/>
              <a:gd name="connsiteY11" fmla="*/ 947057 h 1436915"/>
              <a:gd name="connsiteX12" fmla="*/ 653143 w 2416629"/>
              <a:gd name="connsiteY12" fmla="*/ 914400 h 1436915"/>
              <a:gd name="connsiteX13" fmla="*/ 555172 w 2416629"/>
              <a:gd name="connsiteY13" fmla="*/ 849086 h 1436915"/>
              <a:gd name="connsiteX14" fmla="*/ 522515 w 2416629"/>
              <a:gd name="connsiteY14" fmla="*/ 800100 h 1436915"/>
              <a:gd name="connsiteX15" fmla="*/ 506186 w 2416629"/>
              <a:gd name="connsiteY15" fmla="*/ 751115 h 1436915"/>
              <a:gd name="connsiteX16" fmla="*/ 457200 w 2416629"/>
              <a:gd name="connsiteY16" fmla="*/ 702129 h 1436915"/>
              <a:gd name="connsiteX17" fmla="*/ 359229 w 2416629"/>
              <a:gd name="connsiteY17" fmla="*/ 555172 h 1436915"/>
              <a:gd name="connsiteX18" fmla="*/ 310243 w 2416629"/>
              <a:gd name="connsiteY18" fmla="*/ 489857 h 1436915"/>
              <a:gd name="connsiteX19" fmla="*/ 244929 w 2416629"/>
              <a:gd name="connsiteY19" fmla="*/ 391886 h 1436915"/>
              <a:gd name="connsiteX20" fmla="*/ 195943 w 2416629"/>
              <a:gd name="connsiteY20" fmla="*/ 326572 h 1436915"/>
              <a:gd name="connsiteX21" fmla="*/ 163286 w 2416629"/>
              <a:gd name="connsiteY21" fmla="*/ 261257 h 1436915"/>
              <a:gd name="connsiteX22" fmla="*/ 97972 w 2416629"/>
              <a:gd name="connsiteY22" fmla="*/ 163286 h 1436915"/>
              <a:gd name="connsiteX23" fmla="*/ 81643 w 2416629"/>
              <a:gd name="connsiteY23" fmla="*/ 114300 h 1436915"/>
              <a:gd name="connsiteX24" fmla="*/ 16329 w 2416629"/>
              <a:gd name="connsiteY24" fmla="*/ 32657 h 1436915"/>
              <a:gd name="connsiteX25" fmla="*/ 0 w 2416629"/>
              <a:gd name="connsiteY25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416629" h="1436915">
                <a:moveTo>
                  <a:pt x="2416629" y="1436915"/>
                </a:moveTo>
                <a:cubicBezTo>
                  <a:pt x="2356758" y="1431472"/>
                  <a:pt x="2296529" y="1429088"/>
                  <a:pt x="2237015" y="1420586"/>
                </a:cubicBezTo>
                <a:cubicBezTo>
                  <a:pt x="2182066" y="1412736"/>
                  <a:pt x="2128158" y="1398815"/>
                  <a:pt x="2073729" y="1387929"/>
                </a:cubicBezTo>
                <a:cubicBezTo>
                  <a:pt x="1942904" y="1361764"/>
                  <a:pt x="2019135" y="1377611"/>
                  <a:pt x="1845129" y="1338943"/>
                </a:cubicBezTo>
                <a:cubicBezTo>
                  <a:pt x="1823358" y="1328057"/>
                  <a:pt x="1802415" y="1315326"/>
                  <a:pt x="1779815" y="1306286"/>
                </a:cubicBezTo>
                <a:cubicBezTo>
                  <a:pt x="1695994" y="1272758"/>
                  <a:pt x="1692134" y="1277920"/>
                  <a:pt x="1616529" y="1257300"/>
                </a:cubicBezTo>
                <a:cubicBezTo>
                  <a:pt x="1578301" y="1246874"/>
                  <a:pt x="1539988" y="1236657"/>
                  <a:pt x="1502229" y="1224643"/>
                </a:cubicBezTo>
                <a:cubicBezTo>
                  <a:pt x="1420221" y="1198550"/>
                  <a:pt x="1338943" y="1170214"/>
                  <a:pt x="1257300" y="1143000"/>
                </a:cubicBezTo>
                <a:cubicBezTo>
                  <a:pt x="1224643" y="1132114"/>
                  <a:pt x="1191290" y="1123127"/>
                  <a:pt x="1159329" y="1110343"/>
                </a:cubicBezTo>
                <a:cubicBezTo>
                  <a:pt x="1104900" y="1088572"/>
                  <a:pt x="1050932" y="1065612"/>
                  <a:pt x="996043" y="1045029"/>
                </a:cubicBezTo>
                <a:cubicBezTo>
                  <a:pt x="963811" y="1032942"/>
                  <a:pt x="930033" y="1025156"/>
                  <a:pt x="898072" y="1012372"/>
                </a:cubicBezTo>
                <a:cubicBezTo>
                  <a:pt x="641405" y="909706"/>
                  <a:pt x="1054204" y="1057273"/>
                  <a:pt x="751115" y="947057"/>
                </a:cubicBezTo>
                <a:cubicBezTo>
                  <a:pt x="718764" y="935293"/>
                  <a:pt x="683933" y="929795"/>
                  <a:pt x="653143" y="914400"/>
                </a:cubicBezTo>
                <a:cubicBezTo>
                  <a:pt x="618038" y="896847"/>
                  <a:pt x="555172" y="849086"/>
                  <a:pt x="555172" y="849086"/>
                </a:cubicBezTo>
                <a:cubicBezTo>
                  <a:pt x="544286" y="832757"/>
                  <a:pt x="531291" y="817653"/>
                  <a:pt x="522515" y="800100"/>
                </a:cubicBezTo>
                <a:cubicBezTo>
                  <a:pt x="514818" y="784705"/>
                  <a:pt x="515733" y="765436"/>
                  <a:pt x="506186" y="751115"/>
                </a:cubicBezTo>
                <a:cubicBezTo>
                  <a:pt x="493377" y="731901"/>
                  <a:pt x="471377" y="720357"/>
                  <a:pt x="457200" y="702129"/>
                </a:cubicBezTo>
                <a:cubicBezTo>
                  <a:pt x="342955" y="555242"/>
                  <a:pt x="432680" y="653107"/>
                  <a:pt x="359229" y="555172"/>
                </a:cubicBezTo>
                <a:cubicBezTo>
                  <a:pt x="342900" y="533400"/>
                  <a:pt x="325849" y="512152"/>
                  <a:pt x="310243" y="489857"/>
                </a:cubicBezTo>
                <a:cubicBezTo>
                  <a:pt x="287735" y="457703"/>
                  <a:pt x="268478" y="423285"/>
                  <a:pt x="244929" y="391886"/>
                </a:cubicBezTo>
                <a:cubicBezTo>
                  <a:pt x="228600" y="370115"/>
                  <a:pt x="210367" y="349650"/>
                  <a:pt x="195943" y="326572"/>
                </a:cubicBezTo>
                <a:cubicBezTo>
                  <a:pt x="183042" y="305931"/>
                  <a:pt x="175809" y="282130"/>
                  <a:pt x="163286" y="261257"/>
                </a:cubicBezTo>
                <a:cubicBezTo>
                  <a:pt x="143093" y="227601"/>
                  <a:pt x="110384" y="200521"/>
                  <a:pt x="97972" y="163286"/>
                </a:cubicBezTo>
                <a:cubicBezTo>
                  <a:pt x="92529" y="146957"/>
                  <a:pt x="89340" y="129695"/>
                  <a:pt x="81643" y="114300"/>
                </a:cubicBezTo>
                <a:cubicBezTo>
                  <a:pt x="41687" y="34389"/>
                  <a:pt x="61889" y="93404"/>
                  <a:pt x="16329" y="32657"/>
                </a:cubicBezTo>
                <a:cubicBezTo>
                  <a:pt x="9027" y="22920"/>
                  <a:pt x="5443" y="10886"/>
                  <a:pt x="0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" name="Gruppieren 14"/>
          <p:cNvGrpSpPr/>
          <p:nvPr/>
        </p:nvGrpSpPr>
        <p:grpSpPr>
          <a:xfrm>
            <a:off x="480625" y="3638005"/>
            <a:ext cx="2148275" cy="1050138"/>
            <a:chOff x="480625" y="3638005"/>
            <a:chExt cx="2148275" cy="1050138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625" y="4022517"/>
              <a:ext cx="2148275" cy="340144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379" y="3638005"/>
              <a:ext cx="1050138" cy="105013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3" grpId="0" animBg="1"/>
      <p:bldP spid="3" grpId="1" animBg="1"/>
      <p:bldP spid="4" grpId="0" animBg="1"/>
      <p:bldP spid="4" grpId="1" animBg="1"/>
      <p:bldP spid="8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31640" y="404640"/>
            <a:ext cx="827892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Access Ctrl Pattern – Recursive Design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40080" y="5761080"/>
            <a:ext cx="8045640" cy="456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Access 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computation tree, same access pattern on each edge</a:t>
            </a:r>
            <a:endParaRPr dirty="0"/>
          </a:p>
        </p:txBody>
      </p:sp>
      <p:pic>
        <p:nvPicPr>
          <p:cNvPr id="169" name="Grafik 168"/>
          <p:cNvPicPr/>
          <p:nvPr/>
        </p:nvPicPr>
        <p:blipFill>
          <a:blip r:embed="rId2"/>
          <a:stretch/>
        </p:blipFill>
        <p:spPr>
          <a:xfrm>
            <a:off x="569880" y="1714680"/>
            <a:ext cx="7765200" cy="4106520"/>
          </a:xfrm>
          <a:prstGeom prst="rect">
            <a:avLst/>
          </a:prstGeom>
          <a:ln>
            <a:noFill/>
          </a:ln>
        </p:spPr>
      </p:pic>
      <p:pic>
        <p:nvPicPr>
          <p:cNvPr id="170" name="Grafik 169"/>
          <p:cNvPicPr/>
          <p:nvPr/>
        </p:nvPicPr>
        <p:blipFill>
          <a:blip r:embed="rId3"/>
          <a:stretch/>
        </p:blipFill>
        <p:spPr>
          <a:xfrm>
            <a:off x="2195736" y="3645024"/>
            <a:ext cx="1254960" cy="1321200"/>
          </a:xfrm>
          <a:prstGeom prst="rect">
            <a:avLst/>
          </a:prstGeom>
          <a:ln>
            <a:noFill/>
          </a:ln>
        </p:spPr>
      </p:pic>
      <p:pic>
        <p:nvPicPr>
          <p:cNvPr id="171" name="Grafik 170"/>
          <p:cNvPicPr/>
          <p:nvPr/>
        </p:nvPicPr>
        <p:blipFill>
          <a:blip r:embed="rId4"/>
          <a:stretch/>
        </p:blipFill>
        <p:spPr>
          <a:xfrm>
            <a:off x="5852160" y="164592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172" name="Grafik 171"/>
          <p:cNvPicPr/>
          <p:nvPr/>
        </p:nvPicPr>
        <p:blipFill>
          <a:blip r:embed="rId5"/>
          <a:stretch/>
        </p:blipFill>
        <p:spPr>
          <a:xfrm>
            <a:off x="3657600" y="3490560"/>
            <a:ext cx="1396800" cy="1396800"/>
          </a:xfrm>
          <a:prstGeom prst="rect">
            <a:avLst/>
          </a:prstGeom>
          <a:ln>
            <a:noFill/>
          </a:ln>
        </p:spPr>
      </p:pic>
      <p:pic>
        <p:nvPicPr>
          <p:cNvPr id="173" name="Grafik 172"/>
          <p:cNvPicPr/>
          <p:nvPr/>
        </p:nvPicPr>
        <p:blipFill>
          <a:blip r:embed="rId6"/>
          <a:stretch/>
        </p:blipFill>
        <p:spPr>
          <a:xfrm>
            <a:off x="323528" y="3490560"/>
            <a:ext cx="2341080" cy="369720"/>
          </a:xfrm>
          <a:prstGeom prst="rect">
            <a:avLst/>
          </a:prstGeom>
          <a:ln>
            <a:noFill/>
          </a:ln>
        </p:spPr>
      </p:pic>
      <p:pic>
        <p:nvPicPr>
          <p:cNvPr id="174" name="Grafik 173"/>
          <p:cNvPicPr/>
          <p:nvPr/>
        </p:nvPicPr>
        <p:blipFill>
          <a:blip r:embed="rId4"/>
          <a:stretch/>
        </p:blipFill>
        <p:spPr>
          <a:xfrm>
            <a:off x="7866000" y="311112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175" name="Grafik 174"/>
          <p:cNvPicPr/>
          <p:nvPr/>
        </p:nvPicPr>
        <p:blipFill>
          <a:blip r:embed="rId3"/>
          <a:stretch/>
        </p:blipFill>
        <p:spPr>
          <a:xfrm>
            <a:off x="5327640" y="3981240"/>
            <a:ext cx="1254960" cy="1321200"/>
          </a:xfrm>
          <a:prstGeom prst="rect">
            <a:avLst/>
          </a:prstGeom>
          <a:ln>
            <a:noFill/>
          </a:ln>
        </p:spPr>
      </p:pic>
      <p:pic>
        <p:nvPicPr>
          <p:cNvPr id="176" name="Grafik 175"/>
          <p:cNvPicPr/>
          <p:nvPr/>
        </p:nvPicPr>
        <p:blipFill>
          <a:blip r:embed="rId5"/>
          <a:stretch/>
        </p:blipFill>
        <p:spPr>
          <a:xfrm>
            <a:off x="6740280" y="3997080"/>
            <a:ext cx="1396800" cy="1396800"/>
          </a:xfrm>
          <a:prstGeom prst="rect">
            <a:avLst/>
          </a:prstGeom>
          <a:ln>
            <a:noFill/>
          </a:ln>
        </p:spPr>
      </p:pic>
      <p:sp>
        <p:nvSpPr>
          <p:cNvPr id="3" name="Freihandform 2"/>
          <p:cNvSpPr/>
          <p:nvPr/>
        </p:nvSpPr>
        <p:spPr>
          <a:xfrm>
            <a:off x="4441371" y="2498271"/>
            <a:ext cx="1943100" cy="1269669"/>
          </a:xfrm>
          <a:custGeom>
            <a:avLst/>
            <a:gdLst>
              <a:gd name="connsiteX0" fmla="*/ 0 w 1943100"/>
              <a:gd name="connsiteY0" fmla="*/ 1306286 h 1714514"/>
              <a:gd name="connsiteX1" fmla="*/ 48986 w 1943100"/>
              <a:gd name="connsiteY1" fmla="*/ 1224643 h 1714514"/>
              <a:gd name="connsiteX2" fmla="*/ 97972 w 1943100"/>
              <a:gd name="connsiteY2" fmla="*/ 1143000 h 1714514"/>
              <a:gd name="connsiteX3" fmla="*/ 146958 w 1943100"/>
              <a:gd name="connsiteY3" fmla="*/ 1028700 h 1714514"/>
              <a:gd name="connsiteX4" fmla="*/ 195943 w 1943100"/>
              <a:gd name="connsiteY4" fmla="*/ 963386 h 1714514"/>
              <a:gd name="connsiteX5" fmla="*/ 244929 w 1943100"/>
              <a:gd name="connsiteY5" fmla="*/ 865415 h 1714514"/>
              <a:gd name="connsiteX6" fmla="*/ 261258 w 1943100"/>
              <a:gd name="connsiteY6" fmla="*/ 816429 h 1714514"/>
              <a:gd name="connsiteX7" fmla="*/ 359229 w 1943100"/>
              <a:gd name="connsiteY7" fmla="*/ 653143 h 1714514"/>
              <a:gd name="connsiteX8" fmla="*/ 408215 w 1943100"/>
              <a:gd name="connsiteY8" fmla="*/ 555172 h 1714514"/>
              <a:gd name="connsiteX9" fmla="*/ 457200 w 1943100"/>
              <a:gd name="connsiteY9" fmla="*/ 506186 h 1714514"/>
              <a:gd name="connsiteX10" fmla="*/ 489858 w 1943100"/>
              <a:gd name="connsiteY10" fmla="*/ 440872 h 1714514"/>
              <a:gd name="connsiteX11" fmla="*/ 571500 w 1943100"/>
              <a:gd name="connsiteY11" fmla="*/ 342900 h 1714514"/>
              <a:gd name="connsiteX12" fmla="*/ 620486 w 1943100"/>
              <a:gd name="connsiteY12" fmla="*/ 310243 h 1714514"/>
              <a:gd name="connsiteX13" fmla="*/ 734786 w 1943100"/>
              <a:gd name="connsiteY13" fmla="*/ 244929 h 1714514"/>
              <a:gd name="connsiteX14" fmla="*/ 800100 w 1943100"/>
              <a:gd name="connsiteY14" fmla="*/ 195943 h 1714514"/>
              <a:gd name="connsiteX15" fmla="*/ 898072 w 1943100"/>
              <a:gd name="connsiteY15" fmla="*/ 163286 h 1714514"/>
              <a:gd name="connsiteX16" fmla="*/ 1045029 w 1943100"/>
              <a:gd name="connsiteY16" fmla="*/ 114300 h 1714514"/>
              <a:gd name="connsiteX17" fmla="*/ 1175658 w 1943100"/>
              <a:gd name="connsiteY17" fmla="*/ 65315 h 1714514"/>
              <a:gd name="connsiteX18" fmla="*/ 1273629 w 1943100"/>
              <a:gd name="connsiteY18" fmla="*/ 32658 h 1714514"/>
              <a:gd name="connsiteX19" fmla="*/ 1387929 w 1943100"/>
              <a:gd name="connsiteY19" fmla="*/ 16329 h 1714514"/>
              <a:gd name="connsiteX20" fmla="*/ 1436915 w 1943100"/>
              <a:gd name="connsiteY20" fmla="*/ 0 h 1714514"/>
              <a:gd name="connsiteX21" fmla="*/ 1502229 w 1943100"/>
              <a:gd name="connsiteY21" fmla="*/ 16329 h 1714514"/>
              <a:gd name="connsiteX22" fmla="*/ 1632858 w 1943100"/>
              <a:gd name="connsiteY22" fmla="*/ 97972 h 1714514"/>
              <a:gd name="connsiteX23" fmla="*/ 1763486 w 1943100"/>
              <a:gd name="connsiteY23" fmla="*/ 179615 h 1714514"/>
              <a:gd name="connsiteX24" fmla="*/ 1861458 w 1943100"/>
              <a:gd name="connsiteY24" fmla="*/ 277586 h 1714514"/>
              <a:gd name="connsiteX25" fmla="*/ 1943100 w 1943100"/>
              <a:gd name="connsiteY25" fmla="*/ 375558 h 1714514"/>
              <a:gd name="connsiteX26" fmla="*/ 1910443 w 1943100"/>
              <a:gd name="connsiteY26" fmla="*/ 473529 h 1714514"/>
              <a:gd name="connsiteX27" fmla="*/ 1845129 w 1943100"/>
              <a:gd name="connsiteY27" fmla="*/ 571500 h 1714514"/>
              <a:gd name="connsiteX28" fmla="*/ 1812472 w 1943100"/>
              <a:gd name="connsiteY28" fmla="*/ 604158 h 1714514"/>
              <a:gd name="connsiteX29" fmla="*/ 1779815 w 1943100"/>
              <a:gd name="connsiteY29" fmla="*/ 669472 h 1714514"/>
              <a:gd name="connsiteX30" fmla="*/ 1730829 w 1943100"/>
              <a:gd name="connsiteY30" fmla="*/ 718458 h 1714514"/>
              <a:gd name="connsiteX31" fmla="*/ 1698172 w 1943100"/>
              <a:gd name="connsiteY31" fmla="*/ 783772 h 1714514"/>
              <a:gd name="connsiteX32" fmla="*/ 1600200 w 1943100"/>
              <a:gd name="connsiteY32" fmla="*/ 881743 h 1714514"/>
              <a:gd name="connsiteX33" fmla="*/ 1567543 w 1943100"/>
              <a:gd name="connsiteY33" fmla="*/ 930729 h 1714514"/>
              <a:gd name="connsiteX34" fmla="*/ 1453243 w 1943100"/>
              <a:gd name="connsiteY34" fmla="*/ 1012372 h 1714514"/>
              <a:gd name="connsiteX35" fmla="*/ 1371600 w 1943100"/>
              <a:gd name="connsiteY35" fmla="*/ 1094015 h 1714514"/>
              <a:gd name="connsiteX36" fmla="*/ 1175658 w 1943100"/>
              <a:gd name="connsiteY36" fmla="*/ 1257300 h 1714514"/>
              <a:gd name="connsiteX37" fmla="*/ 1110343 w 1943100"/>
              <a:gd name="connsiteY37" fmla="*/ 1306286 h 1714514"/>
              <a:gd name="connsiteX38" fmla="*/ 1061358 w 1943100"/>
              <a:gd name="connsiteY38" fmla="*/ 1355272 h 1714514"/>
              <a:gd name="connsiteX39" fmla="*/ 1012372 w 1943100"/>
              <a:gd name="connsiteY39" fmla="*/ 1387929 h 1714514"/>
              <a:gd name="connsiteX40" fmla="*/ 947058 w 1943100"/>
              <a:gd name="connsiteY40" fmla="*/ 1436915 h 1714514"/>
              <a:gd name="connsiteX41" fmla="*/ 767443 w 1943100"/>
              <a:gd name="connsiteY41" fmla="*/ 1551215 h 1714514"/>
              <a:gd name="connsiteX42" fmla="*/ 620486 w 1943100"/>
              <a:gd name="connsiteY42" fmla="*/ 1649186 h 1714514"/>
              <a:gd name="connsiteX43" fmla="*/ 489858 w 1943100"/>
              <a:gd name="connsiteY43" fmla="*/ 1681843 h 1714514"/>
              <a:gd name="connsiteX44" fmla="*/ 375558 w 1943100"/>
              <a:gd name="connsiteY44" fmla="*/ 1714500 h 171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43100" h="1714514">
                <a:moveTo>
                  <a:pt x="0" y="1306286"/>
                </a:moveTo>
                <a:cubicBezTo>
                  <a:pt x="16329" y="1279072"/>
                  <a:pt x="34793" y="1253029"/>
                  <a:pt x="48986" y="1224643"/>
                </a:cubicBezTo>
                <a:cubicBezTo>
                  <a:pt x="91380" y="1139856"/>
                  <a:pt x="34185" y="1206789"/>
                  <a:pt x="97972" y="1143000"/>
                </a:cubicBezTo>
                <a:cubicBezTo>
                  <a:pt x="113846" y="1095378"/>
                  <a:pt x="118131" y="1074823"/>
                  <a:pt x="146958" y="1028700"/>
                </a:cubicBezTo>
                <a:cubicBezTo>
                  <a:pt x="161381" y="1005623"/>
                  <a:pt x="179615" y="985157"/>
                  <a:pt x="195943" y="963386"/>
                </a:cubicBezTo>
                <a:cubicBezTo>
                  <a:pt x="236987" y="840257"/>
                  <a:pt x="181622" y="992029"/>
                  <a:pt x="244929" y="865415"/>
                </a:cubicBezTo>
                <a:cubicBezTo>
                  <a:pt x="252626" y="850020"/>
                  <a:pt x="254268" y="832157"/>
                  <a:pt x="261258" y="816429"/>
                </a:cubicBezTo>
                <a:cubicBezTo>
                  <a:pt x="305736" y="716354"/>
                  <a:pt x="300767" y="731092"/>
                  <a:pt x="359229" y="653143"/>
                </a:cubicBezTo>
                <a:cubicBezTo>
                  <a:pt x="375594" y="604049"/>
                  <a:pt x="373045" y="597376"/>
                  <a:pt x="408215" y="555172"/>
                </a:cubicBezTo>
                <a:cubicBezTo>
                  <a:pt x="422998" y="537432"/>
                  <a:pt x="443778" y="524977"/>
                  <a:pt x="457200" y="506186"/>
                </a:cubicBezTo>
                <a:cubicBezTo>
                  <a:pt x="471348" y="486379"/>
                  <a:pt x="476957" y="461513"/>
                  <a:pt x="489858" y="440872"/>
                </a:cubicBezTo>
                <a:cubicBezTo>
                  <a:pt x="505734" y="415470"/>
                  <a:pt x="543555" y="365256"/>
                  <a:pt x="571500" y="342900"/>
                </a:cubicBezTo>
                <a:cubicBezTo>
                  <a:pt x="586824" y="330641"/>
                  <a:pt x="604517" y="321649"/>
                  <a:pt x="620486" y="310243"/>
                </a:cubicBezTo>
                <a:cubicBezTo>
                  <a:pt x="706984" y="248459"/>
                  <a:pt x="655293" y="271427"/>
                  <a:pt x="734786" y="244929"/>
                </a:cubicBezTo>
                <a:cubicBezTo>
                  <a:pt x="756557" y="228600"/>
                  <a:pt x="775759" y="208114"/>
                  <a:pt x="800100" y="195943"/>
                </a:cubicBezTo>
                <a:cubicBezTo>
                  <a:pt x="830890" y="180548"/>
                  <a:pt x="865415" y="174172"/>
                  <a:pt x="898072" y="163286"/>
                </a:cubicBezTo>
                <a:lnTo>
                  <a:pt x="1045029" y="114300"/>
                </a:lnTo>
                <a:cubicBezTo>
                  <a:pt x="1154532" y="59548"/>
                  <a:pt x="1064494" y="98664"/>
                  <a:pt x="1175658" y="65315"/>
                </a:cubicBezTo>
                <a:cubicBezTo>
                  <a:pt x="1208630" y="55424"/>
                  <a:pt x="1239551" y="37526"/>
                  <a:pt x="1273629" y="32658"/>
                </a:cubicBezTo>
                <a:lnTo>
                  <a:pt x="1387929" y="16329"/>
                </a:lnTo>
                <a:cubicBezTo>
                  <a:pt x="1404258" y="10886"/>
                  <a:pt x="1419703" y="0"/>
                  <a:pt x="1436915" y="0"/>
                </a:cubicBezTo>
                <a:cubicBezTo>
                  <a:pt x="1459356" y="0"/>
                  <a:pt x="1481216" y="8449"/>
                  <a:pt x="1502229" y="16329"/>
                </a:cubicBezTo>
                <a:cubicBezTo>
                  <a:pt x="1575127" y="43666"/>
                  <a:pt x="1566806" y="53937"/>
                  <a:pt x="1632858" y="97972"/>
                </a:cubicBezTo>
                <a:cubicBezTo>
                  <a:pt x="1638937" y="102025"/>
                  <a:pt x="1745223" y="163382"/>
                  <a:pt x="1763486" y="179615"/>
                </a:cubicBezTo>
                <a:cubicBezTo>
                  <a:pt x="1798005" y="210298"/>
                  <a:pt x="1833748" y="240638"/>
                  <a:pt x="1861458" y="277586"/>
                </a:cubicBezTo>
                <a:cubicBezTo>
                  <a:pt x="1919680" y="355216"/>
                  <a:pt x="1891200" y="323656"/>
                  <a:pt x="1943100" y="375558"/>
                </a:cubicBezTo>
                <a:cubicBezTo>
                  <a:pt x="1932214" y="408215"/>
                  <a:pt x="1929538" y="444887"/>
                  <a:pt x="1910443" y="473529"/>
                </a:cubicBezTo>
                <a:cubicBezTo>
                  <a:pt x="1888672" y="506186"/>
                  <a:pt x="1872882" y="543746"/>
                  <a:pt x="1845129" y="571500"/>
                </a:cubicBezTo>
                <a:cubicBezTo>
                  <a:pt x="1834243" y="582386"/>
                  <a:pt x="1821011" y="591349"/>
                  <a:pt x="1812472" y="604158"/>
                </a:cubicBezTo>
                <a:cubicBezTo>
                  <a:pt x="1798970" y="624411"/>
                  <a:pt x="1793963" y="649665"/>
                  <a:pt x="1779815" y="669472"/>
                </a:cubicBezTo>
                <a:cubicBezTo>
                  <a:pt x="1766393" y="688263"/>
                  <a:pt x="1744251" y="699667"/>
                  <a:pt x="1730829" y="718458"/>
                </a:cubicBezTo>
                <a:cubicBezTo>
                  <a:pt x="1716681" y="738265"/>
                  <a:pt x="1713378" y="764765"/>
                  <a:pt x="1698172" y="783772"/>
                </a:cubicBezTo>
                <a:cubicBezTo>
                  <a:pt x="1669321" y="819836"/>
                  <a:pt x="1625818" y="843315"/>
                  <a:pt x="1600200" y="881743"/>
                </a:cubicBezTo>
                <a:cubicBezTo>
                  <a:pt x="1589314" y="898072"/>
                  <a:pt x="1581420" y="916852"/>
                  <a:pt x="1567543" y="930729"/>
                </a:cubicBezTo>
                <a:cubicBezTo>
                  <a:pt x="1483002" y="1015271"/>
                  <a:pt x="1527417" y="947470"/>
                  <a:pt x="1453243" y="1012372"/>
                </a:cubicBezTo>
                <a:cubicBezTo>
                  <a:pt x="1424279" y="1037716"/>
                  <a:pt x="1400459" y="1068551"/>
                  <a:pt x="1371600" y="1094015"/>
                </a:cubicBezTo>
                <a:cubicBezTo>
                  <a:pt x="1307849" y="1150266"/>
                  <a:pt x="1241643" y="1203687"/>
                  <a:pt x="1175658" y="1257300"/>
                </a:cubicBezTo>
                <a:cubicBezTo>
                  <a:pt x="1154536" y="1274461"/>
                  <a:pt x="1129586" y="1287042"/>
                  <a:pt x="1110343" y="1306286"/>
                </a:cubicBezTo>
                <a:cubicBezTo>
                  <a:pt x="1094015" y="1322615"/>
                  <a:pt x="1079098" y="1340489"/>
                  <a:pt x="1061358" y="1355272"/>
                </a:cubicBezTo>
                <a:cubicBezTo>
                  <a:pt x="1046282" y="1367835"/>
                  <a:pt x="1028341" y="1376522"/>
                  <a:pt x="1012372" y="1387929"/>
                </a:cubicBezTo>
                <a:cubicBezTo>
                  <a:pt x="990227" y="1403747"/>
                  <a:pt x="969702" y="1421819"/>
                  <a:pt x="947058" y="1436915"/>
                </a:cubicBezTo>
                <a:cubicBezTo>
                  <a:pt x="888010" y="1476280"/>
                  <a:pt x="822859" y="1506883"/>
                  <a:pt x="767443" y="1551215"/>
                </a:cubicBezTo>
                <a:cubicBezTo>
                  <a:pt x="716132" y="1592264"/>
                  <a:pt x="682512" y="1628511"/>
                  <a:pt x="620486" y="1649186"/>
                </a:cubicBezTo>
                <a:cubicBezTo>
                  <a:pt x="577906" y="1663379"/>
                  <a:pt x="532438" y="1667650"/>
                  <a:pt x="489858" y="1681843"/>
                </a:cubicBezTo>
                <a:cubicBezTo>
                  <a:pt x="386723" y="1716221"/>
                  <a:pt x="426310" y="1714500"/>
                  <a:pt x="375558" y="171450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reihandform 4"/>
          <p:cNvSpPr/>
          <p:nvPr/>
        </p:nvSpPr>
        <p:spPr>
          <a:xfrm>
            <a:off x="4767943" y="4177751"/>
            <a:ext cx="1534886" cy="1096378"/>
          </a:xfrm>
          <a:custGeom>
            <a:avLst/>
            <a:gdLst>
              <a:gd name="connsiteX0" fmla="*/ 179614 w 1534886"/>
              <a:gd name="connsiteY0" fmla="*/ 18692 h 1096378"/>
              <a:gd name="connsiteX1" fmla="*/ 457200 w 1534886"/>
              <a:gd name="connsiteY1" fmla="*/ 18692 h 1096378"/>
              <a:gd name="connsiteX2" fmla="*/ 669471 w 1534886"/>
              <a:gd name="connsiteY2" fmla="*/ 51349 h 1096378"/>
              <a:gd name="connsiteX3" fmla="*/ 783771 w 1534886"/>
              <a:gd name="connsiteY3" fmla="*/ 84006 h 1096378"/>
              <a:gd name="connsiteX4" fmla="*/ 849086 w 1534886"/>
              <a:gd name="connsiteY4" fmla="*/ 100335 h 1096378"/>
              <a:gd name="connsiteX5" fmla="*/ 1012371 w 1534886"/>
              <a:gd name="connsiteY5" fmla="*/ 165649 h 1096378"/>
              <a:gd name="connsiteX6" fmla="*/ 1143000 w 1534886"/>
              <a:gd name="connsiteY6" fmla="*/ 214635 h 1096378"/>
              <a:gd name="connsiteX7" fmla="*/ 1191986 w 1534886"/>
              <a:gd name="connsiteY7" fmla="*/ 247292 h 1096378"/>
              <a:gd name="connsiteX8" fmla="*/ 1371600 w 1534886"/>
              <a:gd name="connsiteY8" fmla="*/ 345263 h 1096378"/>
              <a:gd name="connsiteX9" fmla="*/ 1469571 w 1534886"/>
              <a:gd name="connsiteY9" fmla="*/ 443235 h 1096378"/>
              <a:gd name="connsiteX10" fmla="*/ 1502228 w 1534886"/>
              <a:gd name="connsiteY10" fmla="*/ 541206 h 1096378"/>
              <a:gd name="connsiteX11" fmla="*/ 1534886 w 1534886"/>
              <a:gd name="connsiteY11" fmla="*/ 720820 h 1096378"/>
              <a:gd name="connsiteX12" fmla="*/ 1518557 w 1534886"/>
              <a:gd name="connsiteY12" fmla="*/ 769806 h 1096378"/>
              <a:gd name="connsiteX13" fmla="*/ 1502228 w 1534886"/>
              <a:gd name="connsiteY13" fmla="*/ 851449 h 1096378"/>
              <a:gd name="connsiteX14" fmla="*/ 1469571 w 1534886"/>
              <a:gd name="connsiteY14" fmla="*/ 916763 h 1096378"/>
              <a:gd name="connsiteX15" fmla="*/ 1436914 w 1534886"/>
              <a:gd name="connsiteY15" fmla="*/ 965749 h 1096378"/>
              <a:gd name="connsiteX16" fmla="*/ 1322614 w 1534886"/>
              <a:gd name="connsiteY16" fmla="*/ 1031063 h 1096378"/>
              <a:gd name="connsiteX17" fmla="*/ 1224643 w 1534886"/>
              <a:gd name="connsiteY17" fmla="*/ 1063720 h 1096378"/>
              <a:gd name="connsiteX18" fmla="*/ 1061357 w 1534886"/>
              <a:gd name="connsiteY18" fmla="*/ 1096378 h 1096378"/>
              <a:gd name="connsiteX19" fmla="*/ 849086 w 1534886"/>
              <a:gd name="connsiteY19" fmla="*/ 1080049 h 1096378"/>
              <a:gd name="connsiteX20" fmla="*/ 702128 w 1534886"/>
              <a:gd name="connsiteY20" fmla="*/ 1047392 h 1096378"/>
              <a:gd name="connsiteX21" fmla="*/ 620486 w 1534886"/>
              <a:gd name="connsiteY21" fmla="*/ 1031063 h 1096378"/>
              <a:gd name="connsiteX22" fmla="*/ 522514 w 1534886"/>
              <a:gd name="connsiteY22" fmla="*/ 998406 h 1096378"/>
              <a:gd name="connsiteX23" fmla="*/ 457200 w 1534886"/>
              <a:gd name="connsiteY23" fmla="*/ 982078 h 1096378"/>
              <a:gd name="connsiteX24" fmla="*/ 293914 w 1534886"/>
              <a:gd name="connsiteY24" fmla="*/ 916763 h 1096378"/>
              <a:gd name="connsiteX25" fmla="*/ 195943 w 1534886"/>
              <a:gd name="connsiteY25" fmla="*/ 884106 h 1096378"/>
              <a:gd name="connsiteX26" fmla="*/ 146957 w 1534886"/>
              <a:gd name="connsiteY26" fmla="*/ 867778 h 1096378"/>
              <a:gd name="connsiteX27" fmla="*/ 114300 w 1534886"/>
              <a:gd name="connsiteY27" fmla="*/ 835120 h 1096378"/>
              <a:gd name="connsiteX28" fmla="*/ 16328 w 1534886"/>
              <a:gd name="connsiteY28" fmla="*/ 786135 h 1096378"/>
              <a:gd name="connsiteX29" fmla="*/ 0 w 1534886"/>
              <a:gd name="connsiteY29" fmla="*/ 753478 h 109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34886" h="1096378">
                <a:moveTo>
                  <a:pt x="179614" y="18692"/>
                </a:moveTo>
                <a:cubicBezTo>
                  <a:pt x="318724" y="-9131"/>
                  <a:pt x="249661" y="-3154"/>
                  <a:pt x="457200" y="18692"/>
                </a:cubicBezTo>
                <a:cubicBezTo>
                  <a:pt x="479522" y="21042"/>
                  <a:pt x="640853" y="44745"/>
                  <a:pt x="669471" y="51349"/>
                </a:cubicBezTo>
                <a:cubicBezTo>
                  <a:pt x="708081" y="60259"/>
                  <a:pt x="745543" y="73580"/>
                  <a:pt x="783771" y="84006"/>
                </a:cubicBezTo>
                <a:cubicBezTo>
                  <a:pt x="805422" y="89911"/>
                  <a:pt x="827952" y="92787"/>
                  <a:pt x="849086" y="100335"/>
                </a:cubicBezTo>
                <a:cubicBezTo>
                  <a:pt x="904292" y="120051"/>
                  <a:pt x="956758" y="147111"/>
                  <a:pt x="1012371" y="165649"/>
                </a:cubicBezTo>
                <a:cubicBezTo>
                  <a:pt x="1054766" y="179781"/>
                  <a:pt x="1103953" y="195112"/>
                  <a:pt x="1143000" y="214635"/>
                </a:cubicBezTo>
                <a:cubicBezTo>
                  <a:pt x="1160553" y="223411"/>
                  <a:pt x="1174433" y="238516"/>
                  <a:pt x="1191986" y="247292"/>
                </a:cubicBezTo>
                <a:cubicBezTo>
                  <a:pt x="1272767" y="287682"/>
                  <a:pt x="1299192" y="272855"/>
                  <a:pt x="1371600" y="345263"/>
                </a:cubicBezTo>
                <a:lnTo>
                  <a:pt x="1469571" y="443235"/>
                </a:lnTo>
                <a:cubicBezTo>
                  <a:pt x="1480457" y="475892"/>
                  <a:pt x="1496569" y="507251"/>
                  <a:pt x="1502228" y="541206"/>
                </a:cubicBezTo>
                <a:cubicBezTo>
                  <a:pt x="1523120" y="666553"/>
                  <a:pt x="1512064" y="606713"/>
                  <a:pt x="1534886" y="720820"/>
                </a:cubicBezTo>
                <a:cubicBezTo>
                  <a:pt x="1529443" y="737149"/>
                  <a:pt x="1522732" y="753108"/>
                  <a:pt x="1518557" y="769806"/>
                </a:cubicBezTo>
                <a:cubicBezTo>
                  <a:pt x="1511826" y="796731"/>
                  <a:pt x="1511004" y="825120"/>
                  <a:pt x="1502228" y="851449"/>
                </a:cubicBezTo>
                <a:cubicBezTo>
                  <a:pt x="1494531" y="874541"/>
                  <a:pt x="1481648" y="895629"/>
                  <a:pt x="1469571" y="916763"/>
                </a:cubicBezTo>
                <a:cubicBezTo>
                  <a:pt x="1459835" y="933802"/>
                  <a:pt x="1450791" y="951872"/>
                  <a:pt x="1436914" y="965749"/>
                </a:cubicBezTo>
                <a:cubicBezTo>
                  <a:pt x="1417277" y="985386"/>
                  <a:pt x="1343958" y="1022526"/>
                  <a:pt x="1322614" y="1031063"/>
                </a:cubicBezTo>
                <a:cubicBezTo>
                  <a:pt x="1290653" y="1043848"/>
                  <a:pt x="1258398" y="1056969"/>
                  <a:pt x="1224643" y="1063720"/>
                </a:cubicBezTo>
                <a:lnTo>
                  <a:pt x="1061357" y="1096378"/>
                </a:lnTo>
                <a:cubicBezTo>
                  <a:pt x="990600" y="1090935"/>
                  <a:pt x="919618" y="1087886"/>
                  <a:pt x="849086" y="1080049"/>
                </a:cubicBezTo>
                <a:cubicBezTo>
                  <a:pt x="799853" y="1074579"/>
                  <a:pt x="750366" y="1058112"/>
                  <a:pt x="702128" y="1047392"/>
                </a:cubicBezTo>
                <a:cubicBezTo>
                  <a:pt x="675036" y="1041372"/>
                  <a:pt x="647261" y="1038365"/>
                  <a:pt x="620486" y="1031063"/>
                </a:cubicBezTo>
                <a:cubicBezTo>
                  <a:pt x="587275" y="1022005"/>
                  <a:pt x="555486" y="1008297"/>
                  <a:pt x="522514" y="998406"/>
                </a:cubicBezTo>
                <a:cubicBezTo>
                  <a:pt x="501019" y="991958"/>
                  <a:pt x="478971" y="987521"/>
                  <a:pt x="457200" y="982078"/>
                </a:cubicBezTo>
                <a:cubicBezTo>
                  <a:pt x="361096" y="934024"/>
                  <a:pt x="414979" y="957118"/>
                  <a:pt x="293914" y="916763"/>
                </a:cubicBezTo>
                <a:lnTo>
                  <a:pt x="195943" y="884106"/>
                </a:lnTo>
                <a:lnTo>
                  <a:pt x="146957" y="867778"/>
                </a:lnTo>
                <a:cubicBezTo>
                  <a:pt x="136071" y="856892"/>
                  <a:pt x="127501" y="843041"/>
                  <a:pt x="114300" y="835120"/>
                </a:cubicBezTo>
                <a:cubicBezTo>
                  <a:pt x="47896" y="795277"/>
                  <a:pt x="78268" y="848075"/>
                  <a:pt x="16328" y="786135"/>
                </a:cubicBezTo>
                <a:cubicBezTo>
                  <a:pt x="7722" y="777529"/>
                  <a:pt x="5443" y="764364"/>
                  <a:pt x="0" y="753478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Freihandform 6"/>
          <p:cNvSpPr/>
          <p:nvPr/>
        </p:nvSpPr>
        <p:spPr>
          <a:xfrm>
            <a:off x="7511143" y="4082143"/>
            <a:ext cx="783771" cy="767443"/>
          </a:xfrm>
          <a:custGeom>
            <a:avLst/>
            <a:gdLst>
              <a:gd name="connsiteX0" fmla="*/ 0 w 783771"/>
              <a:gd name="connsiteY0" fmla="*/ 440871 h 767443"/>
              <a:gd name="connsiteX1" fmla="*/ 81643 w 783771"/>
              <a:gd name="connsiteY1" fmla="*/ 359228 h 767443"/>
              <a:gd name="connsiteX2" fmla="*/ 163286 w 783771"/>
              <a:gd name="connsiteY2" fmla="*/ 277586 h 767443"/>
              <a:gd name="connsiteX3" fmla="*/ 293914 w 783771"/>
              <a:gd name="connsiteY3" fmla="*/ 130628 h 767443"/>
              <a:gd name="connsiteX4" fmla="*/ 391886 w 783771"/>
              <a:gd name="connsiteY4" fmla="*/ 65314 h 767443"/>
              <a:gd name="connsiteX5" fmla="*/ 538843 w 783771"/>
              <a:gd name="connsiteY5" fmla="*/ 16328 h 767443"/>
              <a:gd name="connsiteX6" fmla="*/ 587828 w 783771"/>
              <a:gd name="connsiteY6" fmla="*/ 0 h 767443"/>
              <a:gd name="connsiteX7" fmla="*/ 718457 w 783771"/>
              <a:gd name="connsiteY7" fmla="*/ 48986 h 767443"/>
              <a:gd name="connsiteX8" fmla="*/ 783771 w 783771"/>
              <a:gd name="connsiteY8" fmla="*/ 146957 h 767443"/>
              <a:gd name="connsiteX9" fmla="*/ 751114 w 783771"/>
              <a:gd name="connsiteY9" fmla="*/ 310243 h 767443"/>
              <a:gd name="connsiteX10" fmla="*/ 734786 w 783771"/>
              <a:gd name="connsiteY10" fmla="*/ 359228 h 767443"/>
              <a:gd name="connsiteX11" fmla="*/ 702128 w 783771"/>
              <a:gd name="connsiteY11" fmla="*/ 391886 h 767443"/>
              <a:gd name="connsiteX12" fmla="*/ 538843 w 783771"/>
              <a:gd name="connsiteY12" fmla="*/ 587828 h 767443"/>
              <a:gd name="connsiteX13" fmla="*/ 506186 w 783771"/>
              <a:gd name="connsiteY13" fmla="*/ 620486 h 767443"/>
              <a:gd name="connsiteX14" fmla="*/ 457200 w 783771"/>
              <a:gd name="connsiteY14" fmla="*/ 636814 h 767443"/>
              <a:gd name="connsiteX15" fmla="*/ 342900 w 783771"/>
              <a:gd name="connsiteY15" fmla="*/ 702128 h 767443"/>
              <a:gd name="connsiteX16" fmla="*/ 212271 w 783771"/>
              <a:gd name="connsiteY16" fmla="*/ 767443 h 7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3771" h="767443">
                <a:moveTo>
                  <a:pt x="0" y="440871"/>
                </a:moveTo>
                <a:cubicBezTo>
                  <a:pt x="27214" y="413657"/>
                  <a:pt x="56299" y="388192"/>
                  <a:pt x="81643" y="359228"/>
                </a:cubicBezTo>
                <a:cubicBezTo>
                  <a:pt x="157842" y="272144"/>
                  <a:pt x="65315" y="342899"/>
                  <a:pt x="163286" y="277586"/>
                </a:cubicBezTo>
                <a:cubicBezTo>
                  <a:pt x="199695" y="229039"/>
                  <a:pt x="243469" y="164258"/>
                  <a:pt x="293914" y="130628"/>
                </a:cubicBezTo>
                <a:cubicBezTo>
                  <a:pt x="326571" y="108857"/>
                  <a:pt x="354651" y="77726"/>
                  <a:pt x="391886" y="65314"/>
                </a:cubicBezTo>
                <a:lnTo>
                  <a:pt x="538843" y="16328"/>
                </a:lnTo>
                <a:lnTo>
                  <a:pt x="587828" y="0"/>
                </a:lnTo>
                <a:cubicBezTo>
                  <a:pt x="666538" y="13118"/>
                  <a:pt x="678408" y="-4414"/>
                  <a:pt x="718457" y="48986"/>
                </a:cubicBezTo>
                <a:cubicBezTo>
                  <a:pt x="742006" y="80385"/>
                  <a:pt x="783771" y="146957"/>
                  <a:pt x="783771" y="146957"/>
                </a:cubicBezTo>
                <a:cubicBezTo>
                  <a:pt x="772885" y="201386"/>
                  <a:pt x="768666" y="257585"/>
                  <a:pt x="751114" y="310243"/>
                </a:cubicBezTo>
                <a:cubicBezTo>
                  <a:pt x="745671" y="326571"/>
                  <a:pt x="743641" y="344469"/>
                  <a:pt x="734786" y="359228"/>
                </a:cubicBezTo>
                <a:cubicBezTo>
                  <a:pt x="726865" y="372429"/>
                  <a:pt x="711365" y="379570"/>
                  <a:pt x="702128" y="391886"/>
                </a:cubicBezTo>
                <a:cubicBezTo>
                  <a:pt x="565725" y="573757"/>
                  <a:pt x="718073" y="408597"/>
                  <a:pt x="538843" y="587828"/>
                </a:cubicBezTo>
                <a:cubicBezTo>
                  <a:pt x="527957" y="598714"/>
                  <a:pt x="520791" y="615618"/>
                  <a:pt x="506186" y="620486"/>
                </a:cubicBezTo>
                <a:lnTo>
                  <a:pt x="457200" y="636814"/>
                </a:lnTo>
                <a:cubicBezTo>
                  <a:pt x="413015" y="666271"/>
                  <a:pt x="394692" y="681411"/>
                  <a:pt x="342900" y="702128"/>
                </a:cubicBezTo>
                <a:cubicBezTo>
                  <a:pt x="217815" y="752162"/>
                  <a:pt x="274863" y="704851"/>
                  <a:pt x="212271" y="767443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25940"/>
            <a:ext cx="2148275" cy="340144"/>
          </a:xfrm>
          <a:prstGeom prst="rect">
            <a:avLst/>
          </a:prstGeom>
        </p:spPr>
      </p:pic>
      <p:sp>
        <p:nvSpPr>
          <p:cNvPr id="9" name="Freihandform 8"/>
          <p:cNvSpPr/>
          <p:nvPr/>
        </p:nvSpPr>
        <p:spPr>
          <a:xfrm>
            <a:off x="1714500" y="3984171"/>
            <a:ext cx="1845129" cy="65659"/>
          </a:xfrm>
          <a:custGeom>
            <a:avLst/>
            <a:gdLst>
              <a:gd name="connsiteX0" fmla="*/ 0 w 1845129"/>
              <a:gd name="connsiteY0" fmla="*/ 0 h 65659"/>
              <a:gd name="connsiteX1" fmla="*/ 604157 w 1845129"/>
              <a:gd name="connsiteY1" fmla="*/ 32658 h 65659"/>
              <a:gd name="connsiteX2" fmla="*/ 865414 w 1845129"/>
              <a:gd name="connsiteY2" fmla="*/ 65315 h 65659"/>
              <a:gd name="connsiteX3" fmla="*/ 1616529 w 1845129"/>
              <a:gd name="connsiteY3" fmla="*/ 48986 h 65659"/>
              <a:gd name="connsiteX4" fmla="*/ 1812471 w 1845129"/>
              <a:gd name="connsiteY4" fmla="*/ 65315 h 65659"/>
              <a:gd name="connsiteX5" fmla="*/ 1845129 w 1845129"/>
              <a:gd name="connsiteY5" fmla="*/ 65315 h 6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129" h="65659">
                <a:moveTo>
                  <a:pt x="0" y="0"/>
                </a:moveTo>
                <a:cubicBezTo>
                  <a:pt x="332104" y="12300"/>
                  <a:pt x="355333" y="3947"/>
                  <a:pt x="604157" y="32658"/>
                </a:cubicBezTo>
                <a:lnTo>
                  <a:pt x="865414" y="65315"/>
                </a:lnTo>
                <a:cubicBezTo>
                  <a:pt x="1115786" y="59872"/>
                  <a:pt x="1366098" y="48986"/>
                  <a:pt x="1616529" y="48986"/>
                </a:cubicBezTo>
                <a:cubicBezTo>
                  <a:pt x="1682069" y="48986"/>
                  <a:pt x="1747097" y="60645"/>
                  <a:pt x="1812471" y="65315"/>
                </a:cubicBezTo>
                <a:cubicBezTo>
                  <a:pt x="1823329" y="66091"/>
                  <a:pt x="1834243" y="65315"/>
                  <a:pt x="1845129" y="6531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reihandform 9"/>
          <p:cNvSpPr/>
          <p:nvPr/>
        </p:nvSpPr>
        <p:spPr>
          <a:xfrm>
            <a:off x="1502229" y="4457700"/>
            <a:ext cx="2041071" cy="114300"/>
          </a:xfrm>
          <a:custGeom>
            <a:avLst/>
            <a:gdLst>
              <a:gd name="connsiteX0" fmla="*/ 2041071 w 2041071"/>
              <a:gd name="connsiteY0" fmla="*/ 97971 h 114300"/>
              <a:gd name="connsiteX1" fmla="*/ 1943100 w 2041071"/>
              <a:gd name="connsiteY1" fmla="*/ 114300 h 114300"/>
              <a:gd name="connsiteX2" fmla="*/ 1845128 w 2041071"/>
              <a:gd name="connsiteY2" fmla="*/ 97971 h 114300"/>
              <a:gd name="connsiteX3" fmla="*/ 1698171 w 2041071"/>
              <a:gd name="connsiteY3" fmla="*/ 81643 h 114300"/>
              <a:gd name="connsiteX4" fmla="*/ 1371600 w 2041071"/>
              <a:gd name="connsiteY4" fmla="*/ 32657 h 114300"/>
              <a:gd name="connsiteX5" fmla="*/ 1012371 w 2041071"/>
              <a:gd name="connsiteY5" fmla="*/ 0 h 114300"/>
              <a:gd name="connsiteX6" fmla="*/ 342900 w 2041071"/>
              <a:gd name="connsiteY6" fmla="*/ 16329 h 114300"/>
              <a:gd name="connsiteX7" fmla="*/ 195942 w 2041071"/>
              <a:gd name="connsiteY7" fmla="*/ 32657 h 114300"/>
              <a:gd name="connsiteX8" fmla="*/ 48985 w 2041071"/>
              <a:gd name="connsiteY8" fmla="*/ 65314 h 114300"/>
              <a:gd name="connsiteX9" fmla="*/ 0 w 2041071"/>
              <a:gd name="connsiteY9" fmla="*/ 6531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1071" h="114300">
                <a:moveTo>
                  <a:pt x="2041071" y="97971"/>
                </a:moveTo>
                <a:cubicBezTo>
                  <a:pt x="2008414" y="103414"/>
                  <a:pt x="1976207" y="114300"/>
                  <a:pt x="1943100" y="114300"/>
                </a:cubicBezTo>
                <a:cubicBezTo>
                  <a:pt x="1909992" y="114300"/>
                  <a:pt x="1877945" y="102347"/>
                  <a:pt x="1845128" y="97971"/>
                </a:cubicBezTo>
                <a:cubicBezTo>
                  <a:pt x="1796273" y="91457"/>
                  <a:pt x="1746963" y="88613"/>
                  <a:pt x="1698171" y="81643"/>
                </a:cubicBezTo>
                <a:cubicBezTo>
                  <a:pt x="1498873" y="53172"/>
                  <a:pt x="1541470" y="49644"/>
                  <a:pt x="1371600" y="32657"/>
                </a:cubicBezTo>
                <a:lnTo>
                  <a:pt x="1012371" y="0"/>
                </a:lnTo>
                <a:lnTo>
                  <a:pt x="342900" y="16329"/>
                </a:lnTo>
                <a:cubicBezTo>
                  <a:pt x="293652" y="18299"/>
                  <a:pt x="244656" y="25163"/>
                  <a:pt x="195942" y="32657"/>
                </a:cubicBezTo>
                <a:cubicBezTo>
                  <a:pt x="14120" y="60629"/>
                  <a:pt x="263421" y="38510"/>
                  <a:pt x="48985" y="65314"/>
                </a:cubicBezTo>
                <a:cubicBezTo>
                  <a:pt x="32783" y="67339"/>
                  <a:pt x="16328" y="65314"/>
                  <a:pt x="0" y="653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31640" y="404640"/>
            <a:ext cx="827892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</a:t>
            </a:r>
            <a:r>
              <a:rPr lang="en-US" sz="36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(</a:t>
            </a:r>
            <a:r>
              <a:rPr lang="en-US" sz="3600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wrt</a:t>
            </a:r>
            <a:r>
              <a:rPr lang="en-US" sz="36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NDN)?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79" name="Grafik 178"/>
          <p:cNvPicPr/>
          <p:nvPr/>
        </p:nvPicPr>
        <p:blipFill>
          <a:blip r:embed="rId2"/>
          <a:stretch/>
        </p:blipFill>
        <p:spPr>
          <a:xfrm>
            <a:off x="7236296" y="222296"/>
            <a:ext cx="2126584" cy="2126584"/>
          </a:xfrm>
          <a:prstGeom prst="rect">
            <a:avLst/>
          </a:prstGeom>
          <a:ln>
            <a:noFill/>
          </a:ln>
        </p:spPr>
      </p:pic>
      <p:sp>
        <p:nvSpPr>
          <p:cNvPr id="2" name="Textfeld 1"/>
          <p:cNvSpPr txBox="1"/>
          <p:nvPr/>
        </p:nvSpPr>
        <p:spPr>
          <a:xfrm>
            <a:off x="431640" y="1268760"/>
            <a:ext cx="853284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483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Active element: Gatekeeper</a:t>
            </a:r>
            <a:b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9483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Gatekeeper “replaces” data encryption key on</a:t>
            </a:r>
            <a:b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per-client basis (in order to implement access control)</a:t>
            </a:r>
            <a:b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9483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Modifying, combining and filtering data:</a:t>
            </a:r>
            <a:br>
              <a:rPr lang="en-US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Gatekeeper can sanitize data for privacy purposes</a:t>
            </a:r>
            <a:b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(e.g. doctor sees all running data, insurance company only parts)</a:t>
            </a:r>
            <a:b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9483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Audit capability – gatekeeper can log access requests</a:t>
            </a:r>
            <a:b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/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 have implemented a gatekeeper for NDN with </a:t>
            </a:r>
            <a:r>
              <a:rPr lang="en-US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„named functions“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31640" y="404640"/>
            <a:ext cx="827892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Hackaton</a:t>
            </a:r>
            <a:r>
              <a:rPr lang="en-US" sz="36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 </a:t>
            </a:r>
            <a:r>
              <a:rPr lang="en-US" sz="36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Project #16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31640" y="1268760"/>
            <a:ext cx="8278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noble mission:</a:t>
            </a:r>
            <a:b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Give the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NDN data owner full control over access to its 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 will hack the most crazy and useful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gatekeepers for NDN, for example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</a:t>
            </a:r>
            <a:r>
              <a:rPr lang="en-US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quantified-self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kind of person:</a:t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 geo-fencing: grant access only if close to where the data was captured</a:t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 permit your doctor to access running data only during office hours</a:t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 permit your doctor to only see heart rates that exceed some value</a:t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the </a:t>
            </a:r>
            <a:r>
              <a:rPr lang="en-US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CS theory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inclined person:</a:t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 implement the Sieve of Eratosthenes as a sequence of gatekeepers</a:t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the </a:t>
            </a:r>
            <a:r>
              <a:rPr lang="en-US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distributed system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 person:</a:t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 export a UNIX directory and its access rights</a:t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MapReduce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 use gatekeepers as TOR-like rewriters of encrypted names</a:t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 NFN and SQL operations on tables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31640" y="404640"/>
            <a:ext cx="827892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#16: </a:t>
            </a:r>
            <a:r>
              <a:rPr kumimoji="0" lang="de-CH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What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de-CH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to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de-CH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expect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, </a:t>
            </a:r>
            <a:r>
              <a:rPr kumimoji="0" lang="de-CH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what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de-CH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is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de-CH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required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1640" y="1340768"/>
            <a:ext cx="8278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de-CH" sz="2400" dirty="0" smtClean="0"/>
              <a:t>4 PCs </a:t>
            </a:r>
            <a:r>
              <a:rPr lang="de-CH" sz="2400" dirty="0" err="1" smtClean="0"/>
              <a:t>to</a:t>
            </a:r>
            <a:r>
              <a:rPr lang="de-CH" sz="2400" dirty="0" smtClean="0"/>
              <a:t> host </a:t>
            </a:r>
            <a:r>
              <a:rPr lang="de-CH" sz="2400" dirty="0" err="1" smtClean="0"/>
              <a:t>your</a:t>
            </a:r>
            <a:r>
              <a:rPr lang="de-CH" sz="2400" dirty="0" smtClean="0"/>
              <a:t> </a:t>
            </a:r>
            <a:r>
              <a:rPr lang="de-CH" sz="2400" dirty="0" err="1" smtClean="0"/>
              <a:t>named</a:t>
            </a:r>
            <a:r>
              <a:rPr lang="de-CH" sz="2400" dirty="0" smtClean="0"/>
              <a:t> </a:t>
            </a:r>
            <a:r>
              <a:rPr lang="de-CH" sz="2400" dirty="0" err="1" smtClean="0"/>
              <a:t>functions</a:t>
            </a:r>
            <a:r>
              <a:rPr lang="de-CH" sz="2400" dirty="0" smtClean="0"/>
              <a:t> ( </a:t>
            </a:r>
            <a:r>
              <a:rPr lang="de-CH" sz="2400" dirty="0" err="1" smtClean="0"/>
              <a:t>and</a:t>
            </a:r>
            <a:r>
              <a:rPr lang="de-CH" sz="2400" dirty="0" smtClean="0"/>
              <a:t> </a:t>
            </a:r>
            <a:r>
              <a:rPr lang="de-CH" sz="2400" dirty="0" err="1" smtClean="0"/>
              <a:t>gatekeepers</a:t>
            </a:r>
            <a:r>
              <a:rPr lang="de-CH" sz="2400" dirty="0" smtClean="0"/>
              <a:t>)</a:t>
            </a:r>
          </a:p>
          <a:p>
            <a:pPr marL="457200" indent="-457200">
              <a:buFont typeface="+mj-lt"/>
              <a:buAutoNum type="alphaLcParenR"/>
            </a:pPr>
            <a:r>
              <a:rPr lang="de-CH" sz="2400" dirty="0" smtClean="0"/>
              <a:t>Brief </a:t>
            </a:r>
            <a:r>
              <a:rPr lang="de-CH" sz="2400" dirty="0" err="1" smtClean="0"/>
              <a:t>intro</a:t>
            </a:r>
            <a:r>
              <a:rPr lang="de-CH" sz="2400" dirty="0" smtClean="0"/>
              <a:t> </a:t>
            </a:r>
            <a:r>
              <a:rPr lang="de-CH" sz="2400" dirty="0" err="1" smtClean="0"/>
              <a:t>to</a:t>
            </a:r>
            <a:r>
              <a:rPr lang="de-CH" sz="2400" dirty="0" smtClean="0"/>
              <a:t> </a:t>
            </a:r>
            <a:r>
              <a:rPr lang="de-CH" sz="2400" dirty="0" err="1" smtClean="0"/>
              <a:t>named</a:t>
            </a:r>
            <a:r>
              <a:rPr lang="de-CH" sz="2400" dirty="0" smtClean="0"/>
              <a:t> </a:t>
            </a:r>
            <a:r>
              <a:rPr lang="de-CH" sz="2400" dirty="0" err="1" smtClean="0"/>
              <a:t>function</a:t>
            </a:r>
            <a:r>
              <a:rPr lang="de-CH" sz="2400" dirty="0" smtClean="0"/>
              <a:t> </a:t>
            </a:r>
            <a:r>
              <a:rPr lang="de-CH" sz="2400" dirty="0" err="1" smtClean="0"/>
              <a:t>networking</a:t>
            </a:r>
            <a:r>
              <a:rPr lang="de-CH" sz="2400" dirty="0" smtClean="0"/>
              <a:t> (NFN), </a:t>
            </a:r>
            <a:r>
              <a:rPr lang="de-CH" sz="2400" dirty="0" err="1" smtClean="0"/>
              <a:t>demo</a:t>
            </a:r>
            <a:r>
              <a:rPr lang="de-CH" sz="2400" dirty="0" smtClean="0"/>
              <a:t> </a:t>
            </a:r>
            <a:r>
              <a:rPr lang="de-CH" sz="2400" dirty="0" err="1" smtClean="0"/>
              <a:t>how</a:t>
            </a:r>
            <a:r>
              <a:rPr lang="de-CH" sz="2400" dirty="0" smtClean="0"/>
              <a:t> </a:t>
            </a:r>
            <a:r>
              <a:rPr lang="de-CH" sz="2400" dirty="0" err="1" smtClean="0"/>
              <a:t>it</a:t>
            </a:r>
            <a:r>
              <a:rPr lang="de-CH" sz="2400" dirty="0" smtClean="0"/>
              <a:t> </a:t>
            </a:r>
            <a:r>
              <a:rPr lang="de-CH" sz="2400" dirty="0" err="1" smtClean="0"/>
              <a:t>works</a:t>
            </a:r>
            <a:r>
              <a:rPr lang="de-CH" sz="2400" dirty="0" smtClean="0"/>
              <a:t> (10’)</a:t>
            </a:r>
          </a:p>
          <a:p>
            <a:pPr marL="457200" indent="-457200">
              <a:buFont typeface="+mj-lt"/>
              <a:buAutoNum type="alphaLcParenR"/>
            </a:pPr>
            <a:r>
              <a:rPr lang="de-CH" sz="2400" dirty="0" smtClean="0"/>
              <a:t>Brief </a:t>
            </a:r>
            <a:r>
              <a:rPr lang="de-CH" sz="2400" dirty="0" err="1" smtClean="0"/>
              <a:t>intro</a:t>
            </a:r>
            <a:r>
              <a:rPr lang="de-CH" sz="2400" dirty="0" smtClean="0"/>
              <a:t> </a:t>
            </a:r>
            <a:r>
              <a:rPr lang="de-CH" sz="2400" dirty="0" err="1" smtClean="0"/>
              <a:t>to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existing</a:t>
            </a:r>
            <a:r>
              <a:rPr lang="de-CH" sz="2400" dirty="0" smtClean="0"/>
              <a:t> </a:t>
            </a:r>
            <a:r>
              <a:rPr lang="de-CH" sz="2400" dirty="0" err="1" smtClean="0"/>
              <a:t>gatekeeper</a:t>
            </a:r>
            <a:r>
              <a:rPr lang="de-CH" sz="2400" dirty="0" smtClean="0"/>
              <a:t> </a:t>
            </a:r>
            <a:r>
              <a:rPr lang="de-CH" sz="2400" dirty="0" err="1" smtClean="0"/>
              <a:t>solution</a:t>
            </a:r>
            <a:r>
              <a:rPr lang="de-CH" sz="2400" dirty="0" smtClean="0"/>
              <a:t>, </a:t>
            </a:r>
            <a:r>
              <a:rPr lang="de-CH" sz="2400" dirty="0" err="1" smtClean="0"/>
              <a:t>its</a:t>
            </a:r>
            <a:r>
              <a:rPr lang="de-CH" sz="2400" dirty="0" smtClean="0"/>
              <a:t> </a:t>
            </a:r>
            <a:r>
              <a:rPr lang="de-CH" sz="2400" dirty="0" err="1" smtClean="0"/>
              <a:t>security</a:t>
            </a:r>
            <a:r>
              <a:rPr lang="de-CH" sz="2400" dirty="0" smtClean="0"/>
              <a:t> </a:t>
            </a:r>
            <a:r>
              <a:rPr lang="de-CH" sz="2400" dirty="0" err="1" smtClean="0"/>
              <a:t>protocol</a:t>
            </a:r>
            <a:r>
              <a:rPr lang="de-CH" sz="2400" dirty="0" smtClean="0"/>
              <a:t> (15’)</a:t>
            </a:r>
          </a:p>
          <a:p>
            <a:pPr marL="457200" indent="-457200">
              <a:buFont typeface="+mj-lt"/>
              <a:buAutoNum type="alphaLcParenR"/>
            </a:pPr>
            <a:r>
              <a:rPr lang="de-CH" sz="2400" dirty="0" err="1" smtClean="0"/>
              <a:t>Brainstorm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crazy </a:t>
            </a:r>
            <a:r>
              <a:rPr lang="de-CH" sz="2400" dirty="0" err="1" smtClean="0"/>
              <a:t>gatekeeper</a:t>
            </a:r>
            <a:r>
              <a:rPr lang="de-CH" sz="2400" dirty="0" smtClean="0"/>
              <a:t>(s), </a:t>
            </a:r>
            <a:r>
              <a:rPr lang="de-CH" sz="2400" dirty="0" err="1" smtClean="0"/>
              <a:t>triage</a:t>
            </a:r>
            <a:r>
              <a:rPr lang="de-CH" sz="2400" dirty="0" smtClean="0"/>
              <a:t> </a:t>
            </a:r>
            <a:r>
              <a:rPr lang="de-CH" sz="2400" dirty="0" err="1" smtClean="0"/>
              <a:t>and</a:t>
            </a:r>
            <a:r>
              <a:rPr lang="de-CH" sz="2400" dirty="0" smtClean="0"/>
              <a:t> design </a:t>
            </a:r>
            <a:r>
              <a:rPr lang="de-CH" sz="2400" dirty="0" err="1" smtClean="0"/>
              <a:t>discussion</a:t>
            </a:r>
            <a:endParaRPr lang="de-CH" sz="2400" dirty="0" smtClean="0"/>
          </a:p>
          <a:p>
            <a:r>
              <a:rPr lang="de-CH" sz="2400" dirty="0" smtClean="0"/>
              <a:t/>
            </a:r>
            <a:br>
              <a:rPr lang="de-CH" sz="2400" dirty="0" smtClean="0"/>
            </a:br>
            <a:r>
              <a:rPr lang="de-CH" sz="2400" dirty="0" err="1" smtClean="0"/>
              <a:t>Prerequisits</a:t>
            </a:r>
            <a:r>
              <a:rPr lang="de-CH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 smtClean="0"/>
              <a:t>security</a:t>
            </a:r>
            <a:r>
              <a:rPr lang="de-CH" sz="2400" dirty="0" smtClean="0"/>
              <a:t> </a:t>
            </a:r>
            <a:r>
              <a:rPr lang="de-CH" sz="2400" dirty="0" err="1" smtClean="0"/>
              <a:t>basics</a:t>
            </a:r>
            <a:r>
              <a:rPr lang="de-CH" sz="2400" dirty="0" smtClean="0"/>
              <a:t> </a:t>
            </a:r>
            <a:r>
              <a:rPr lang="de-CH" sz="2400" dirty="0" err="1" smtClean="0"/>
              <a:t>expected</a:t>
            </a:r>
            <a:endParaRPr lang="de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Scala (</a:t>
            </a:r>
            <a:r>
              <a:rPr lang="de-CH" sz="2400" dirty="0" err="1" smtClean="0"/>
              <a:t>and</a:t>
            </a:r>
            <a:r>
              <a:rPr lang="de-CH" sz="2400" dirty="0" smtClean="0"/>
              <a:t> C), </a:t>
            </a:r>
            <a:r>
              <a:rPr lang="de-CH" sz="2400" dirty="0" smtClean="0"/>
              <a:t>Java-</a:t>
            </a:r>
            <a:r>
              <a:rPr lang="de-CH" sz="2400" dirty="0" err="1" smtClean="0"/>
              <a:t>only</a:t>
            </a:r>
            <a:r>
              <a:rPr lang="de-CH" sz="2400" dirty="0" smtClean="0"/>
              <a:t> </a:t>
            </a:r>
            <a:r>
              <a:rPr lang="de-CH" sz="2400" dirty="0" err="1" smtClean="0"/>
              <a:t>background</a:t>
            </a:r>
            <a:r>
              <a:rPr lang="de-CH" sz="2400" dirty="0" smtClean="0"/>
              <a:t> will </a:t>
            </a:r>
            <a:r>
              <a:rPr lang="de-CH" sz="2400" dirty="0" err="1" smtClean="0"/>
              <a:t>work</a:t>
            </a:r>
            <a:r>
              <a:rPr lang="de-CH" sz="2400" dirty="0" smtClean="0"/>
              <a:t>, </a:t>
            </a:r>
            <a:r>
              <a:rPr lang="de-CH" sz="2400" dirty="0" err="1" smtClean="0"/>
              <a:t>too</a:t>
            </a:r>
            <a:endParaRPr lang="de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s</a:t>
            </a:r>
            <a:r>
              <a:rPr lang="de-CH" sz="2400" dirty="0" err="1" smtClean="0"/>
              <a:t>ome</a:t>
            </a:r>
            <a:r>
              <a:rPr lang="de-CH" sz="2400" dirty="0" smtClean="0"/>
              <a:t> Python </a:t>
            </a:r>
            <a:r>
              <a:rPr lang="de-CH" sz="2400" dirty="0" err="1" smtClean="0"/>
              <a:t>bindings</a:t>
            </a:r>
            <a:r>
              <a:rPr lang="de-CH" sz="2400" dirty="0" smtClean="0"/>
              <a:t> </a:t>
            </a:r>
            <a:r>
              <a:rPr lang="de-CH" sz="2400" dirty="0" err="1" smtClean="0"/>
              <a:t>exist</a:t>
            </a:r>
            <a:r>
              <a:rPr lang="de-CH" sz="2400" dirty="0" smtClean="0"/>
              <a:t>, </a:t>
            </a:r>
            <a:r>
              <a:rPr lang="de-CH" sz="2400" dirty="0" err="1" smtClean="0"/>
              <a:t>can</a:t>
            </a:r>
            <a:r>
              <a:rPr lang="de-CH" sz="2400" dirty="0" smtClean="0"/>
              <a:t> </a:t>
            </a:r>
            <a:r>
              <a:rPr lang="de-CH" sz="2400" dirty="0" err="1" smtClean="0"/>
              <a:t>be</a:t>
            </a:r>
            <a:r>
              <a:rPr lang="de-CH" sz="2400" dirty="0" smtClean="0"/>
              <a:t> </a:t>
            </a:r>
            <a:r>
              <a:rPr lang="de-CH" sz="2400" dirty="0" err="1" smtClean="0"/>
              <a:t>expanded</a:t>
            </a:r>
            <a:r>
              <a:rPr lang="de-CH" sz="2400" dirty="0" smtClean="0"/>
              <a:t> </a:t>
            </a:r>
            <a:r>
              <a:rPr lang="de-CH" sz="2400" dirty="0" err="1" smtClean="0"/>
              <a:t>as</a:t>
            </a:r>
            <a:r>
              <a:rPr lang="de-CH" sz="2400" dirty="0" smtClean="0"/>
              <a:t> </a:t>
            </a:r>
            <a:r>
              <a:rPr lang="de-CH" sz="2400" dirty="0" err="1" smtClean="0"/>
              <a:t>we</a:t>
            </a:r>
            <a:r>
              <a:rPr lang="de-CH" sz="2400" dirty="0" smtClean="0"/>
              <a:t> </a:t>
            </a:r>
            <a:r>
              <a:rPr lang="de-CH" sz="2400" dirty="0" err="1" smtClean="0"/>
              <a:t>go</a:t>
            </a:r>
            <a:endParaRPr lang="de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b="1" dirty="0" smtClean="0"/>
              <a:t>In </a:t>
            </a:r>
            <a:r>
              <a:rPr lang="de-CH" sz="2400" b="1" dirty="0" err="1" smtClean="0"/>
              <a:t>general</a:t>
            </a:r>
            <a:r>
              <a:rPr lang="de-CH" sz="2400" b="1" dirty="0" smtClean="0"/>
              <a:t>: </a:t>
            </a:r>
            <a:r>
              <a:rPr lang="de-CH" sz="2400" b="1" dirty="0" err="1" smtClean="0"/>
              <a:t>running</a:t>
            </a:r>
            <a:r>
              <a:rPr lang="de-CH" sz="2400" b="1" dirty="0" smtClean="0"/>
              <a:t> </a:t>
            </a:r>
            <a:r>
              <a:rPr lang="de-CH" sz="2400" b="1" dirty="0" err="1" smtClean="0"/>
              <a:t>code</a:t>
            </a:r>
            <a:r>
              <a:rPr lang="de-CH" sz="2400" b="1" dirty="0" smtClean="0"/>
              <a:t> </a:t>
            </a:r>
            <a:r>
              <a:rPr lang="de-CH" sz="2400" b="1" dirty="0" err="1" smtClean="0"/>
              <a:t>matters</a:t>
            </a:r>
            <a:r>
              <a:rPr lang="de-CH" sz="2400" b="1" dirty="0" smtClean="0"/>
              <a:t>, not </a:t>
            </a:r>
            <a:r>
              <a:rPr lang="de-CH" sz="2400" b="1" dirty="0" err="1" smtClean="0"/>
              <a:t>language</a:t>
            </a:r>
            <a:r>
              <a:rPr lang="de-CH" sz="2400" dirty="0" smtClean="0"/>
              <a:t> 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915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31640" y="404640"/>
            <a:ext cx="827892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Project #16: Technology</a:t>
            </a:r>
            <a:r>
              <a:rPr kumimoji="0" lang="de-CH" sz="3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de-CH" sz="3600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to</a:t>
            </a:r>
            <a:r>
              <a:rPr kumimoji="0" lang="de-CH" sz="3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de-CH" sz="3600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work</a:t>
            </a:r>
            <a:r>
              <a:rPr kumimoji="0" lang="de-CH" sz="3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on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04050"/>
              </p:ext>
            </p:extLst>
          </p:nvPr>
        </p:nvGraphicFramePr>
        <p:xfrm>
          <a:off x="446346" y="1412776"/>
          <a:ext cx="8278920" cy="46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640"/>
                <a:gridCol w="1870070"/>
                <a:gridCol w="3649210"/>
              </a:tblGrid>
              <a:tr h="711845">
                <a:tc>
                  <a:txBody>
                    <a:bodyPr/>
                    <a:lstStyle/>
                    <a:p>
                      <a:r>
                        <a:rPr lang="de-CH" dirty="0" smtClean="0"/>
                        <a:t>Module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Prog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env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Hack </a:t>
                      </a:r>
                      <a:r>
                        <a:rPr lang="de-CH" dirty="0" err="1" smtClean="0"/>
                        <a:t>target</a:t>
                      </a:r>
                      <a:endParaRPr lang="de-CH" dirty="0"/>
                    </a:p>
                  </a:txBody>
                  <a:tcPr/>
                </a:tc>
              </a:tr>
              <a:tr h="717807">
                <a:tc>
                  <a:txBody>
                    <a:bodyPr/>
                    <a:lstStyle/>
                    <a:p>
                      <a:r>
                        <a:rPr lang="de-CH" dirty="0" smtClean="0"/>
                        <a:t>NFN </a:t>
                      </a:r>
                      <a:r>
                        <a:rPr lang="de-CH" dirty="0" err="1" smtClean="0"/>
                        <a:t>lambda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expression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reduction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engine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Part </a:t>
                      </a:r>
                      <a:r>
                        <a:rPr lang="de-CH" dirty="0" err="1" smtClean="0"/>
                        <a:t>of</a:t>
                      </a:r>
                      <a:r>
                        <a:rPr lang="de-CH" dirty="0" smtClean="0"/>
                        <a:t> CCN-</a:t>
                      </a:r>
                      <a:r>
                        <a:rPr lang="de-CH" dirty="0" err="1" smtClean="0"/>
                        <a:t>lite</a:t>
                      </a:r>
                      <a:r>
                        <a:rPr lang="de-CH" dirty="0" smtClean="0"/>
                        <a:t>, </a:t>
                      </a:r>
                      <a:r>
                        <a:rPr lang="de-CH" dirty="0" err="1" smtClean="0"/>
                        <a:t>written</a:t>
                      </a:r>
                      <a:r>
                        <a:rPr lang="de-CH" dirty="0" smtClean="0"/>
                        <a:t> in 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i="1" dirty="0" err="1" smtClean="0"/>
                        <a:t>leave</a:t>
                      </a:r>
                      <a:r>
                        <a:rPr lang="de-CH" i="1" dirty="0" smtClean="0"/>
                        <a:t> </a:t>
                      </a:r>
                      <a:r>
                        <a:rPr lang="de-CH" i="1" dirty="0" err="1" smtClean="0"/>
                        <a:t>as</a:t>
                      </a:r>
                      <a:r>
                        <a:rPr lang="de-CH" i="1" dirty="0" smtClean="0"/>
                        <a:t> </a:t>
                      </a:r>
                      <a:r>
                        <a:rPr lang="de-CH" i="1" dirty="0" err="1" smtClean="0"/>
                        <a:t>is</a:t>
                      </a:r>
                      <a:endParaRPr lang="de-CH" i="1" dirty="0"/>
                    </a:p>
                  </a:txBody>
                  <a:tcPr/>
                </a:tc>
              </a:tr>
              <a:tr h="717807">
                <a:tc>
                  <a:txBody>
                    <a:bodyPr/>
                    <a:lstStyle/>
                    <a:p>
                      <a:r>
                        <a:rPr lang="de-CH" dirty="0" smtClean="0"/>
                        <a:t>«</a:t>
                      </a:r>
                      <a:r>
                        <a:rPr lang="de-CH" dirty="0" err="1" smtClean="0"/>
                        <a:t>Named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function</a:t>
                      </a:r>
                      <a:r>
                        <a:rPr lang="de-CH" dirty="0" smtClean="0"/>
                        <a:t>» </a:t>
                      </a:r>
                      <a:r>
                        <a:rPr lang="de-CH" dirty="0" err="1" smtClean="0"/>
                        <a:t>runtime</a:t>
                      </a:r>
                      <a:r>
                        <a:rPr lang="de-CH" dirty="0" smtClean="0"/>
                        <a:t> I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Scala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i="1" dirty="0" err="1" smtClean="0"/>
                        <a:t>write</a:t>
                      </a:r>
                      <a:r>
                        <a:rPr lang="de-CH" i="1" dirty="0" smtClean="0"/>
                        <a:t> </a:t>
                      </a:r>
                      <a:r>
                        <a:rPr lang="de-CH" i="1" dirty="0" err="1" smtClean="0"/>
                        <a:t>your</a:t>
                      </a:r>
                      <a:r>
                        <a:rPr lang="de-CH" i="1" dirty="0" smtClean="0"/>
                        <a:t> (Java)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gatekeepers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here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and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leave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the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runtime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as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is</a:t>
                      </a:r>
                      <a:endParaRPr lang="de-CH" i="1" dirty="0"/>
                    </a:p>
                  </a:txBody>
                  <a:tcPr/>
                </a:tc>
              </a:tr>
              <a:tr h="1025439">
                <a:tc>
                  <a:txBody>
                    <a:bodyPr/>
                    <a:lstStyle/>
                    <a:p>
                      <a:r>
                        <a:rPr lang="de-CH" dirty="0" smtClean="0"/>
                        <a:t>«</a:t>
                      </a:r>
                      <a:r>
                        <a:rPr lang="de-CH" dirty="0" err="1" smtClean="0"/>
                        <a:t>Named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function</a:t>
                      </a:r>
                      <a:r>
                        <a:rPr lang="de-CH" dirty="0" smtClean="0"/>
                        <a:t>» </a:t>
                      </a:r>
                      <a:r>
                        <a:rPr lang="de-CH" dirty="0" err="1" smtClean="0"/>
                        <a:t>runtime</a:t>
                      </a:r>
                      <a:r>
                        <a:rPr lang="de-CH" dirty="0" smtClean="0"/>
                        <a:t> II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Python, </a:t>
                      </a:r>
                      <a:r>
                        <a:rPr lang="de-CH" dirty="0" err="1" smtClean="0"/>
                        <a:t>rudimentary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i="1" dirty="0" err="1" smtClean="0"/>
                        <a:t>needs</a:t>
                      </a:r>
                      <a:r>
                        <a:rPr lang="de-CH" i="1" dirty="0" smtClean="0"/>
                        <a:t> </a:t>
                      </a:r>
                      <a:r>
                        <a:rPr lang="de-CH" i="1" dirty="0" err="1" smtClean="0"/>
                        <a:t>additions</a:t>
                      </a:r>
                      <a:r>
                        <a:rPr lang="de-CH" i="1" dirty="0" smtClean="0"/>
                        <a:t> </a:t>
                      </a:r>
                      <a:r>
                        <a:rPr lang="de-CH" i="1" dirty="0" err="1" smtClean="0"/>
                        <a:t>for</a:t>
                      </a:r>
                      <a:r>
                        <a:rPr lang="de-CH" i="1" dirty="0" smtClean="0"/>
                        <a:t> </a:t>
                      </a:r>
                      <a:r>
                        <a:rPr lang="de-CH" i="1" dirty="0" err="1" smtClean="0"/>
                        <a:t>manifests</a:t>
                      </a:r>
                      <a:r>
                        <a:rPr lang="de-CH" i="1" dirty="0" smtClean="0"/>
                        <a:t>, </a:t>
                      </a:r>
                      <a:r>
                        <a:rPr lang="de-CH" i="1" dirty="0" err="1" smtClean="0"/>
                        <a:t>should</a:t>
                      </a:r>
                      <a:r>
                        <a:rPr lang="de-CH" i="1" dirty="0" smtClean="0"/>
                        <a:t> </a:t>
                      </a:r>
                      <a:r>
                        <a:rPr lang="de-CH" i="1" dirty="0" err="1" smtClean="0"/>
                        <a:t>be</a:t>
                      </a:r>
                      <a:r>
                        <a:rPr lang="de-CH" i="1" dirty="0" smtClean="0"/>
                        <a:t> </a:t>
                      </a:r>
                      <a:r>
                        <a:rPr lang="de-CH" i="1" dirty="0" err="1" smtClean="0"/>
                        <a:t>tested</a:t>
                      </a:r>
                      <a:r>
                        <a:rPr lang="de-CH" i="1" dirty="0" smtClean="0"/>
                        <a:t>/</a:t>
                      </a:r>
                      <a:r>
                        <a:rPr lang="de-CH" i="1" dirty="0" err="1" smtClean="0"/>
                        <a:t>aligned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with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PyNDN</a:t>
                      </a:r>
                      <a:endParaRPr lang="de-CH" i="1" dirty="0"/>
                    </a:p>
                  </a:txBody>
                  <a:tcPr/>
                </a:tc>
              </a:tr>
              <a:tr h="717807">
                <a:tc>
                  <a:txBody>
                    <a:bodyPr/>
                    <a:lstStyle/>
                    <a:p>
                      <a:r>
                        <a:rPr lang="de-CH" dirty="0" smtClean="0"/>
                        <a:t>Access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ctrl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mgmt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Anything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goes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i="1" dirty="0" err="1" smtClean="0"/>
                        <a:t>Notifications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for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new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data</a:t>
                      </a:r>
                      <a:r>
                        <a:rPr lang="de-CH" i="1" baseline="0" dirty="0" smtClean="0"/>
                        <a:t>, </a:t>
                      </a:r>
                      <a:r>
                        <a:rPr lang="de-CH" i="1" baseline="0" dirty="0" err="1" smtClean="0"/>
                        <a:t>new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access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rights</a:t>
                      </a:r>
                      <a:endParaRPr lang="de-CH" i="1" dirty="0"/>
                    </a:p>
                  </a:txBody>
                  <a:tcPr/>
                </a:tc>
              </a:tr>
              <a:tr h="717807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Hunting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for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the</a:t>
                      </a:r>
                      <a:r>
                        <a:rPr lang="de-CH" baseline="0" dirty="0" smtClean="0"/>
                        <a:t> crazy </a:t>
                      </a:r>
                      <a:r>
                        <a:rPr lang="de-CH" baseline="0" dirty="0" err="1" smtClean="0"/>
                        <a:t>gatekeeper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Anything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goes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i="1" dirty="0" smtClean="0"/>
                        <a:t>Remote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access</a:t>
                      </a:r>
                      <a:r>
                        <a:rPr lang="de-CH" i="1" baseline="0" dirty="0" smtClean="0"/>
                        <a:t> </a:t>
                      </a:r>
                      <a:r>
                        <a:rPr lang="de-CH" i="1" baseline="0" dirty="0" err="1" smtClean="0"/>
                        <a:t>tables</a:t>
                      </a:r>
                      <a:r>
                        <a:rPr lang="de-CH" i="1" baseline="0" dirty="0" smtClean="0"/>
                        <a:t>, UNIX </a:t>
                      </a:r>
                      <a:r>
                        <a:rPr lang="de-CH" i="1" baseline="0" dirty="0" err="1" smtClean="0"/>
                        <a:t>export</a:t>
                      </a:r>
                      <a:r>
                        <a:rPr lang="de-CH" i="1" baseline="0" dirty="0" smtClean="0"/>
                        <a:t>, …</a:t>
                      </a:r>
                      <a:endParaRPr lang="de-CH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8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>
          <a:blip r:embed="rId2"/>
          <a:stretch/>
        </p:blipFill>
        <p:spPr>
          <a:xfrm flipH="1">
            <a:off x="-1116632" y="332656"/>
            <a:ext cx="5832648" cy="6050899"/>
          </a:xfrm>
          <a:prstGeom prst="rect">
            <a:avLst/>
          </a:prstGeom>
          <a:ln>
            <a:noFill/>
          </a:ln>
        </p:spPr>
      </p:pic>
      <p:sp>
        <p:nvSpPr>
          <p:cNvPr id="5" name="Ovale Legende 4"/>
          <p:cNvSpPr/>
          <p:nvPr/>
        </p:nvSpPr>
        <p:spPr>
          <a:xfrm>
            <a:off x="4572000" y="980728"/>
            <a:ext cx="4430621" cy="1872208"/>
          </a:xfrm>
          <a:prstGeom prst="wedgeEllipseCallout">
            <a:avLst>
              <a:gd name="adj1" fmla="val -64603"/>
              <a:gd name="adj2" fmla="val 40810"/>
            </a:avLst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NDN </a:t>
            </a:r>
            <a:r>
              <a:rPr lang="de-CH" sz="3600" dirty="0" err="1" smtClean="0">
                <a:solidFill>
                  <a:schemeClr val="tx1"/>
                </a:solidFill>
                <a:latin typeface="Old English Text MT" panose="03040902040508030806" pitchFamily="66" charset="0"/>
              </a:rPr>
              <a:t>Hackaton</a:t>
            </a:r>
            <a:r>
              <a:rPr lang="de-CH" sz="3600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 2015</a:t>
            </a:r>
            <a:br>
              <a:rPr lang="de-CH" sz="3600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</a:br>
            <a:r>
              <a:rPr lang="de-CH" sz="3600" dirty="0" err="1" smtClean="0">
                <a:solidFill>
                  <a:schemeClr val="tx1"/>
                </a:solidFill>
                <a:latin typeface="Old English Text MT" panose="03040902040508030806" pitchFamily="66" charset="0"/>
              </a:rPr>
              <a:t>rocks</a:t>
            </a:r>
            <a:r>
              <a:rPr lang="de-CH" sz="3600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 !!</a:t>
            </a:r>
            <a:endParaRPr lang="de-CH" sz="3600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uni_basel_V01_en</Template>
  <TotalTime>0</TotalTime>
  <Words>255</Words>
  <Application>Microsoft Office PowerPoint</Application>
  <PresentationFormat>Bildschirmpräsentation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Title/chapter slide, title 1 Title 2</dc:title>
  <dc:creator>Chris Scherb;tschudin</dc:creator>
  <cp:lastModifiedBy>cft</cp:lastModifiedBy>
  <cp:revision>61</cp:revision>
  <dcterms:created xsi:type="dcterms:W3CDTF">2015-09-23T16:31:51Z</dcterms:created>
  <dcterms:modified xsi:type="dcterms:W3CDTF">2015-09-26T17:01:25Z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