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68" r:id="rId5"/>
    <p:sldId id="266" r:id="rId6"/>
    <p:sldId id="267" r:id="rId7"/>
    <p:sldId id="272" r:id="rId8"/>
    <p:sldId id="273" r:id="rId9"/>
    <p:sldId id="274" r:id="rId10"/>
    <p:sldId id="275" r:id="rId11"/>
    <p:sldId id="270" r:id="rId12"/>
    <p:sldId id="271" r:id="rId13"/>
    <p:sldId id="276" r:id="rId14"/>
    <p:sldId id="277" r:id="rId15"/>
    <p:sldId id="280" r:id="rId16"/>
    <p:sldId id="278" r:id="rId17"/>
    <p:sldId id="281" r:id="rId18"/>
    <p:sldId id="279" r:id="rId19"/>
    <p:sldId id="26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Nguyen" initials="NN" lastIdx="2" clrIdx="0">
    <p:extLst>
      <p:ext uri="{19B8F6BF-5375-455C-9EA6-DF929625EA0E}">
        <p15:presenceInfo xmlns:p15="http://schemas.microsoft.com/office/powerpoint/2012/main" userId="60c31b0f6c378e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4660"/>
  </p:normalViewPr>
  <p:slideViewPr>
    <p:cSldViewPr>
      <p:cViewPr varScale="1">
        <p:scale>
          <a:sx n="86" d="100"/>
          <a:sy n="86" d="100"/>
        </p:scale>
        <p:origin x="11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719138" y="1524000"/>
            <a:ext cx="7772400" cy="2381250"/>
          </a:xfrm>
        </p:spPr>
        <p:txBody>
          <a:bodyPr/>
          <a:lstStyle/>
          <a:p>
            <a:pPr algn="ctr"/>
            <a:r>
              <a:rPr lang="en-US" altLang="en-US" sz="3200" dirty="0" err="1"/>
              <a:t>Đề</a:t>
            </a:r>
            <a:r>
              <a:rPr lang="en-US" altLang="en-US" sz="3200" dirty="0"/>
              <a:t> </a:t>
            </a:r>
            <a:r>
              <a:rPr lang="en-US" altLang="en-US" sz="3200" dirty="0" err="1"/>
              <a:t>tài</a:t>
            </a:r>
            <a:r>
              <a:rPr lang="en-US" altLang="en-US" sz="3200" dirty="0"/>
              <a:t>:</a:t>
            </a:r>
            <a:br>
              <a:rPr lang="en-US" altLang="en-US" sz="3200" dirty="0"/>
            </a:br>
            <a:r>
              <a:rPr lang="en-US" altLang="en-US" sz="3200" dirty="0"/>
              <a:t>THIẾT KẾ WEB TIN TỨC GIAO THÔNG LÀM BẰNG FRAMEWORK LARAVEL</a:t>
            </a: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371600" y="4038600"/>
            <a:ext cx="6400800" cy="1752600"/>
          </a:xfrm>
        </p:spPr>
        <p:txBody>
          <a:bodyPr/>
          <a:lstStyle/>
          <a:p>
            <a:r>
              <a:rPr lang="en-US" altLang="en-US" sz="2000" dirty="0"/>
              <a:t>NG</a:t>
            </a:r>
            <a:r>
              <a:rPr lang="vi-VN" altLang="en-US" sz="2000" dirty="0"/>
              <a:t>Ư</a:t>
            </a:r>
            <a:r>
              <a:rPr lang="en-US" altLang="en-US" sz="2000" dirty="0"/>
              <a:t>ỜI HƯỚNG DẪN: TS.THÁI MINH TUẤN</a:t>
            </a:r>
          </a:p>
          <a:p>
            <a:r>
              <a:rPr lang="en-US" altLang="en-US" sz="2000" dirty="0"/>
              <a:t>SV BÁO CÁO: NGUYỄN ĐỨC NGUYÊN</a:t>
            </a: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a:solidFill>
                  <a:srgbClr val="000066"/>
                </a:solidFill>
              </a:rPr>
              <a:t>Phần dành cho đơn vị</a:t>
            </a:r>
          </a:p>
        </p:txBody>
      </p:sp>
      <p:sp>
        <p:nvSpPr>
          <p:cNvPr id="4" name="Rectangle 3">
            <a:extLst>
              <a:ext uri="{FF2B5EF4-FFF2-40B4-BE49-F238E27FC236}">
                <a16:creationId xmlns:a16="http://schemas.microsoft.com/office/drawing/2014/main" id="{4739870E-FECF-4C3C-B4A3-FAB366B2E5A5}"/>
              </a:ext>
            </a:extLst>
          </p:cNvPr>
          <p:cNvSpPr/>
          <p:nvPr/>
        </p:nvSpPr>
        <p:spPr>
          <a:xfrm>
            <a:off x="1388269" y="799855"/>
            <a:ext cx="6434138" cy="461665"/>
          </a:xfrm>
          <a:prstGeom prst="rect">
            <a:avLst/>
          </a:prstGeom>
        </p:spPr>
        <p:txBody>
          <a:bodyPr wrap="square">
            <a:spAutoFit/>
          </a:bodyPr>
          <a:lstStyle/>
          <a:p>
            <a:pPr lvl="0" algn="ctr">
              <a:spcBef>
                <a:spcPct val="20000"/>
              </a:spcBef>
            </a:pPr>
            <a:r>
              <a:rPr lang="en-US" altLang="en-US" sz="2400" dirty="0">
                <a:solidFill>
                  <a:srgbClr val="000066"/>
                </a:solidFill>
                <a:latin typeface="Arial"/>
              </a:rPr>
              <a:t>NIÊN LUẬN C</a:t>
            </a:r>
            <a:r>
              <a:rPr lang="vi-VN" altLang="en-US" sz="2400" dirty="0">
                <a:solidFill>
                  <a:srgbClr val="000066"/>
                </a:solidFill>
                <a:latin typeface="Arial"/>
              </a:rPr>
              <a:t>Ơ</a:t>
            </a:r>
            <a:r>
              <a:rPr lang="en-US" altLang="en-US" sz="2400" dirty="0">
                <a:solidFill>
                  <a:srgbClr val="000066"/>
                </a:solidFill>
                <a:latin typeface="Arial"/>
              </a:rPr>
              <a:t> SỞ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E320-2599-4C21-8FFC-312843EC35A5}"/>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III. CÔNG CỤ THỰC HIỆN</a:t>
            </a:r>
            <a:endParaRPr lang="en-US" sz="2200" dirty="0"/>
          </a:p>
        </p:txBody>
      </p:sp>
      <p:pic>
        <p:nvPicPr>
          <p:cNvPr id="6" name="Picture 5">
            <a:extLst>
              <a:ext uri="{FF2B5EF4-FFF2-40B4-BE49-F238E27FC236}">
                <a16:creationId xmlns:a16="http://schemas.microsoft.com/office/drawing/2014/main" id="{AE982B56-3F85-4238-B260-F862DD35B50A}"/>
              </a:ext>
            </a:extLst>
          </p:cNvPr>
          <p:cNvPicPr>
            <a:picLocks noChangeAspect="1"/>
          </p:cNvPicPr>
          <p:nvPr/>
        </p:nvPicPr>
        <p:blipFill>
          <a:blip r:embed="rId2"/>
          <a:stretch>
            <a:fillRect/>
          </a:stretch>
        </p:blipFill>
        <p:spPr>
          <a:xfrm>
            <a:off x="6096000" y="2320200"/>
            <a:ext cx="2592557" cy="21889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a:extLst>
              <a:ext uri="{FF2B5EF4-FFF2-40B4-BE49-F238E27FC236}">
                <a16:creationId xmlns:a16="http://schemas.microsoft.com/office/drawing/2014/main" id="{2765F48D-2D90-4FBA-8D8C-446C2DA52487}"/>
              </a:ext>
            </a:extLst>
          </p:cNvPr>
          <p:cNvSpPr txBox="1"/>
          <p:nvPr/>
        </p:nvSpPr>
        <p:spPr>
          <a:xfrm>
            <a:off x="6456193" y="4648200"/>
            <a:ext cx="2362200" cy="707886"/>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Bootstrap</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v4.3.1</a:t>
            </a:r>
          </a:p>
          <a:p>
            <a:endParaRPr lang="en-US" dirty="0"/>
          </a:p>
        </p:txBody>
      </p:sp>
      <p:pic>
        <p:nvPicPr>
          <p:cNvPr id="9" name="Picture 8">
            <a:extLst>
              <a:ext uri="{FF2B5EF4-FFF2-40B4-BE49-F238E27FC236}">
                <a16:creationId xmlns:a16="http://schemas.microsoft.com/office/drawing/2014/main" id="{6504C90C-4B53-46EE-A048-5D081C6522EA}"/>
              </a:ext>
            </a:extLst>
          </p:cNvPr>
          <p:cNvPicPr>
            <a:picLocks noChangeAspect="1"/>
          </p:cNvPicPr>
          <p:nvPr/>
        </p:nvPicPr>
        <p:blipFill>
          <a:blip r:embed="rId3"/>
          <a:stretch>
            <a:fillRect/>
          </a:stretch>
        </p:blipFill>
        <p:spPr>
          <a:xfrm>
            <a:off x="3227542" y="2320201"/>
            <a:ext cx="2592557" cy="21889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a16="http://schemas.microsoft.com/office/drawing/2014/main" id="{7A1C5356-1528-43CC-A8A7-A9EF5AA5B626}"/>
              </a:ext>
            </a:extLst>
          </p:cNvPr>
          <p:cNvSpPr txBox="1"/>
          <p:nvPr/>
        </p:nvSpPr>
        <p:spPr>
          <a:xfrm>
            <a:off x="2686052" y="4648200"/>
            <a:ext cx="2876549" cy="707886"/>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                  PHP 7.2</a:t>
            </a:r>
          </a:p>
          <a:p>
            <a:endParaRPr lang="en-US" dirty="0"/>
          </a:p>
        </p:txBody>
      </p:sp>
      <p:pic>
        <p:nvPicPr>
          <p:cNvPr id="12" name="Picture 11">
            <a:extLst>
              <a:ext uri="{FF2B5EF4-FFF2-40B4-BE49-F238E27FC236}">
                <a16:creationId xmlns:a16="http://schemas.microsoft.com/office/drawing/2014/main" id="{C149377C-C7F3-418D-90EB-43ACDC1C1859}"/>
              </a:ext>
            </a:extLst>
          </p:cNvPr>
          <p:cNvPicPr>
            <a:picLocks noChangeAspect="1"/>
          </p:cNvPicPr>
          <p:nvPr/>
        </p:nvPicPr>
        <p:blipFill>
          <a:blip r:embed="rId4"/>
          <a:stretch>
            <a:fillRect/>
          </a:stretch>
        </p:blipFill>
        <p:spPr>
          <a:xfrm>
            <a:off x="477732" y="2320200"/>
            <a:ext cx="2438400" cy="21889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59663AFE-7A00-42AC-9F54-A844762CD8E4}"/>
              </a:ext>
            </a:extLst>
          </p:cNvPr>
          <p:cNvSpPr txBox="1"/>
          <p:nvPr/>
        </p:nvSpPr>
        <p:spPr>
          <a:xfrm>
            <a:off x="226198" y="4647149"/>
            <a:ext cx="2667000"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        MYSQL 7.3.11</a:t>
            </a:r>
          </a:p>
        </p:txBody>
      </p:sp>
    </p:spTree>
    <p:extLst>
      <p:ext uri="{BB962C8B-B14F-4D97-AF65-F5344CB8AC3E}">
        <p14:creationId xmlns:p14="http://schemas.microsoft.com/office/powerpoint/2010/main" val="233501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C9AD-158A-4385-89EE-857EC56A6152}"/>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IV. KẾT QUẢ </a:t>
            </a:r>
          </a:p>
        </p:txBody>
      </p:sp>
      <p:sp>
        <p:nvSpPr>
          <p:cNvPr id="3" name="Content Placeholder 2">
            <a:extLst>
              <a:ext uri="{FF2B5EF4-FFF2-40B4-BE49-F238E27FC236}">
                <a16:creationId xmlns:a16="http://schemas.microsoft.com/office/drawing/2014/main" id="{61C224C3-E3DC-4E41-91AE-E04AD0948F86}"/>
              </a:ext>
            </a:extLst>
          </p:cNvPr>
          <p:cNvSpPr>
            <a:spLocks noGrp="1"/>
          </p:cNvSpPr>
          <p:nvPr>
            <p:ph idx="1"/>
          </p:nvPr>
        </p:nvSpPr>
        <p:spPr/>
        <p:txBody>
          <a:bodyPr/>
          <a:lstStyle/>
          <a:p>
            <a:pPr>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tức</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tin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tức</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sách</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tức</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tức</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kê</a:t>
            </a:r>
            <a:r>
              <a:rPr lang="en-US" sz="2800" dirty="0">
                <a:latin typeface="Times New Roman" panose="02020603050405020304" pitchFamily="18" charset="0"/>
                <a:cs typeface="Times New Roman" panose="02020603050405020304" pitchFamily="18" charset="0"/>
              </a:rPr>
              <a:t> users </a:t>
            </a:r>
          </a:p>
          <a:p>
            <a:pPr>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kê</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Quản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kiếm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kiếm</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tức</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6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3435-C10C-4DA3-A532-6C47330F9433}"/>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IV. KẾT QUẢ </a:t>
            </a:r>
            <a:endParaRPr lang="en-US" sz="2200" dirty="0"/>
          </a:p>
        </p:txBody>
      </p:sp>
      <p:pic>
        <p:nvPicPr>
          <p:cNvPr id="4" name="Content Placeholder 3">
            <a:extLst>
              <a:ext uri="{FF2B5EF4-FFF2-40B4-BE49-F238E27FC236}">
                <a16:creationId xmlns:a16="http://schemas.microsoft.com/office/drawing/2014/main" id="{ABCAF1D8-6E7B-41F0-8D1B-C02331B18B45}"/>
              </a:ext>
            </a:extLst>
          </p:cNvPr>
          <p:cNvPicPr>
            <a:picLocks noGrp="1" noChangeAspect="1"/>
          </p:cNvPicPr>
          <p:nvPr>
            <p:ph idx="1"/>
          </p:nvPr>
        </p:nvPicPr>
        <p:blipFill>
          <a:blip r:embed="rId2"/>
          <a:stretch>
            <a:fillRect/>
          </a:stretch>
        </p:blipFill>
        <p:spPr>
          <a:xfrm>
            <a:off x="685800" y="2286000"/>
            <a:ext cx="7772400" cy="3870483"/>
          </a:xfrm>
          <a:prstGeom prst="rect">
            <a:avLst/>
          </a:prstGeom>
        </p:spPr>
      </p:pic>
      <p:sp>
        <p:nvSpPr>
          <p:cNvPr id="3" name="TextBox 2">
            <a:extLst>
              <a:ext uri="{FF2B5EF4-FFF2-40B4-BE49-F238E27FC236}">
                <a16:creationId xmlns:a16="http://schemas.microsoft.com/office/drawing/2014/main" id="{79DBCA3F-1986-4965-8797-4F6031A0F982}"/>
              </a:ext>
            </a:extLst>
          </p:cNvPr>
          <p:cNvSpPr txBox="1"/>
          <p:nvPr/>
        </p:nvSpPr>
        <p:spPr>
          <a:xfrm>
            <a:off x="609600" y="1752600"/>
            <a:ext cx="4343400"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Trang </a:t>
            </a:r>
            <a:r>
              <a:rPr lang="en-US" sz="2200" b="1" dirty="0" err="1">
                <a:latin typeface="Times New Roman" panose="02020603050405020304" pitchFamily="18" charset="0"/>
                <a:cs typeface="Times New Roman" panose="02020603050405020304" pitchFamily="18" charset="0"/>
              </a:rPr>
              <a:t>giao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diện</a:t>
            </a:r>
            <a:r>
              <a:rPr lang="en-US" sz="2200" b="1" dirty="0">
                <a:latin typeface="Times New Roman" panose="02020603050405020304" pitchFamily="18" charset="0"/>
                <a:cs typeface="Times New Roman" panose="02020603050405020304" pitchFamily="18" charset="0"/>
              </a:rPr>
              <a:t> home</a:t>
            </a:r>
          </a:p>
        </p:txBody>
      </p:sp>
    </p:spTree>
    <p:extLst>
      <p:ext uri="{BB962C8B-B14F-4D97-AF65-F5344CB8AC3E}">
        <p14:creationId xmlns:p14="http://schemas.microsoft.com/office/powerpoint/2010/main" val="1321746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7447-9186-402E-BB4A-1A0864352B14}"/>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IV. KẾT QUẢ </a:t>
            </a:r>
            <a:endParaRPr lang="en-US" sz="2200" dirty="0"/>
          </a:p>
        </p:txBody>
      </p:sp>
      <p:pic>
        <p:nvPicPr>
          <p:cNvPr id="7" name="Content Placeholder 6">
            <a:extLst>
              <a:ext uri="{FF2B5EF4-FFF2-40B4-BE49-F238E27FC236}">
                <a16:creationId xmlns:a16="http://schemas.microsoft.com/office/drawing/2014/main" id="{DDCA5255-7A34-4E75-ABB5-1919EFAE4432}"/>
              </a:ext>
            </a:extLst>
          </p:cNvPr>
          <p:cNvPicPr>
            <a:picLocks noGrp="1" noChangeAspect="1"/>
          </p:cNvPicPr>
          <p:nvPr>
            <p:ph idx="1"/>
          </p:nvPr>
        </p:nvPicPr>
        <p:blipFill>
          <a:blip r:embed="rId2"/>
          <a:stretch>
            <a:fillRect/>
          </a:stretch>
        </p:blipFill>
        <p:spPr>
          <a:xfrm>
            <a:off x="685800" y="2286000"/>
            <a:ext cx="7772400" cy="3886200"/>
          </a:xfrm>
          <a:prstGeom prst="rect">
            <a:avLst/>
          </a:prstGeom>
        </p:spPr>
      </p:pic>
      <p:sp>
        <p:nvSpPr>
          <p:cNvPr id="3" name="TextBox 2">
            <a:extLst>
              <a:ext uri="{FF2B5EF4-FFF2-40B4-BE49-F238E27FC236}">
                <a16:creationId xmlns:a16="http://schemas.microsoft.com/office/drawing/2014/main" id="{07F7CBB0-E172-40FB-9B50-9BB6309F7BE5}"/>
              </a:ext>
            </a:extLst>
          </p:cNvPr>
          <p:cNvSpPr txBox="1"/>
          <p:nvPr/>
        </p:nvSpPr>
        <p:spPr>
          <a:xfrm>
            <a:off x="609600" y="1828800"/>
            <a:ext cx="7848600"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Trang </a:t>
            </a:r>
            <a:r>
              <a:rPr lang="en-US" sz="2200" b="1" dirty="0" err="1">
                <a:latin typeface="Times New Roman" panose="02020603050405020304" pitchFamily="18" charset="0"/>
                <a:cs typeface="Times New Roman" panose="02020603050405020304" pitchFamily="18" charset="0"/>
              </a:rPr>
              <a:t>đăng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nhập</a:t>
            </a:r>
            <a:r>
              <a:rPr lang="en-US" sz="2200" b="1" dirty="0">
                <a:latin typeface="Times New Roman" panose="02020603050405020304" pitchFamily="18" charset="0"/>
                <a:cs typeface="Times New Roman" panose="02020603050405020304" pitchFamily="18" charset="0"/>
              </a:rPr>
              <a:t> ( </a:t>
            </a:r>
            <a:r>
              <a:rPr lang="en-US" sz="2200" b="1" dirty="0" err="1">
                <a:latin typeface="Times New Roman" panose="02020603050405020304" pitchFamily="18" charset="0"/>
                <a:cs typeface="Times New Roman" panose="02020603050405020304" pitchFamily="18" charset="0"/>
              </a:rPr>
              <a:t>Đăng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nhập</a:t>
            </a:r>
            <a:r>
              <a:rPr lang="en-US" sz="2200" b="1" dirty="0">
                <a:latin typeface="Times New Roman" panose="02020603050405020304" pitchFamily="18" charset="0"/>
                <a:cs typeface="Times New Roman" panose="02020603050405020304" pitchFamily="18" charset="0"/>
              </a:rPr>
              <a:t> admin </a:t>
            </a:r>
            <a:r>
              <a:rPr lang="en-US" sz="2200" b="1" dirty="0" err="1">
                <a:latin typeface="Times New Roman" panose="02020603050405020304" pitchFamily="18" charset="0"/>
                <a:cs typeface="Times New Roman" panose="02020603050405020304" pitchFamily="18" charset="0"/>
              </a:rPr>
              <a:t>hoặc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đăng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nhập</a:t>
            </a:r>
            <a:r>
              <a:rPr lang="en-US" sz="2200" b="1" dirty="0">
                <a:latin typeface="Times New Roman" panose="02020603050405020304" pitchFamily="18" charset="0"/>
                <a:cs typeface="Times New Roman" panose="02020603050405020304" pitchFamily="18" charset="0"/>
              </a:rPr>
              <a:t> user )</a:t>
            </a:r>
          </a:p>
        </p:txBody>
      </p:sp>
    </p:spTree>
    <p:extLst>
      <p:ext uri="{BB962C8B-B14F-4D97-AF65-F5344CB8AC3E}">
        <p14:creationId xmlns:p14="http://schemas.microsoft.com/office/powerpoint/2010/main" val="241821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FCFB-6532-47C7-B288-FD299F43F3C2}"/>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IV. KẾT QUẢ </a:t>
            </a:r>
            <a:endParaRPr lang="en-US" sz="2200" dirty="0"/>
          </a:p>
        </p:txBody>
      </p:sp>
      <p:pic>
        <p:nvPicPr>
          <p:cNvPr id="6" name="Content Placeholder 5">
            <a:extLst>
              <a:ext uri="{FF2B5EF4-FFF2-40B4-BE49-F238E27FC236}">
                <a16:creationId xmlns:a16="http://schemas.microsoft.com/office/drawing/2014/main" id="{1D7EE23C-E9CD-477E-9EA2-A230F8CD9EAE}"/>
              </a:ext>
            </a:extLst>
          </p:cNvPr>
          <p:cNvPicPr>
            <a:picLocks noGrp="1" noChangeAspect="1"/>
          </p:cNvPicPr>
          <p:nvPr>
            <p:ph idx="1"/>
          </p:nvPr>
        </p:nvPicPr>
        <p:blipFill>
          <a:blip r:embed="rId2"/>
          <a:stretch>
            <a:fillRect/>
          </a:stretch>
        </p:blipFill>
        <p:spPr>
          <a:xfrm>
            <a:off x="609600" y="2209800"/>
            <a:ext cx="8001000" cy="4114800"/>
          </a:xfrm>
          <a:prstGeom prst="rect">
            <a:avLst/>
          </a:prstGeom>
        </p:spPr>
      </p:pic>
      <p:sp>
        <p:nvSpPr>
          <p:cNvPr id="3" name="TextBox 2">
            <a:extLst>
              <a:ext uri="{FF2B5EF4-FFF2-40B4-BE49-F238E27FC236}">
                <a16:creationId xmlns:a16="http://schemas.microsoft.com/office/drawing/2014/main" id="{76BF7A6F-4619-4A19-95E8-F5C5735EE294}"/>
              </a:ext>
            </a:extLst>
          </p:cNvPr>
          <p:cNvSpPr txBox="1"/>
          <p:nvPr/>
        </p:nvSpPr>
        <p:spPr>
          <a:xfrm>
            <a:off x="533400" y="1778913"/>
            <a:ext cx="2209800"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Chi </a:t>
            </a:r>
            <a:r>
              <a:rPr lang="en-US" sz="2200" b="1" dirty="0" err="1">
                <a:latin typeface="Times New Roman" panose="02020603050405020304" pitchFamily="18" charset="0"/>
                <a:cs typeface="Times New Roman" panose="02020603050405020304" pitchFamily="18" charset="0"/>
              </a:rPr>
              <a:t>tiết</a:t>
            </a:r>
            <a:r>
              <a:rPr lang="en-US" sz="2200" b="1" dirty="0">
                <a:latin typeface="Times New Roman" panose="02020603050405020304" pitchFamily="18" charset="0"/>
                <a:cs typeface="Times New Roman" panose="02020603050405020304" pitchFamily="18" charset="0"/>
              </a:rPr>
              <a:t> tin </a:t>
            </a:r>
            <a:r>
              <a:rPr lang="en-US" sz="2200" b="1" dirty="0" err="1">
                <a:latin typeface="Times New Roman" panose="02020603050405020304" pitchFamily="18" charset="0"/>
                <a:cs typeface="Times New Roman" panose="02020603050405020304" pitchFamily="18" charset="0"/>
              </a:rPr>
              <a:t>tức</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11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216B-9531-4A40-9091-BA5F0A689BA8}"/>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IV. KẾT QUẢ </a:t>
            </a:r>
            <a:endParaRPr lang="en-US" sz="2200" dirty="0"/>
          </a:p>
        </p:txBody>
      </p:sp>
      <p:pic>
        <p:nvPicPr>
          <p:cNvPr id="4" name="Content Placeholder 3">
            <a:extLst>
              <a:ext uri="{FF2B5EF4-FFF2-40B4-BE49-F238E27FC236}">
                <a16:creationId xmlns:a16="http://schemas.microsoft.com/office/drawing/2014/main" id="{6AEE1D00-AC0F-4197-8CD0-33CE1CFA6F95}"/>
              </a:ext>
            </a:extLst>
          </p:cNvPr>
          <p:cNvPicPr>
            <a:picLocks noGrp="1" noChangeAspect="1"/>
          </p:cNvPicPr>
          <p:nvPr>
            <p:ph idx="1"/>
          </p:nvPr>
        </p:nvPicPr>
        <p:blipFill>
          <a:blip r:embed="rId2"/>
          <a:stretch>
            <a:fillRect/>
          </a:stretch>
        </p:blipFill>
        <p:spPr>
          <a:xfrm>
            <a:off x="609600" y="2209800"/>
            <a:ext cx="7924800" cy="4114800"/>
          </a:xfrm>
          <a:prstGeom prst="rect">
            <a:avLst/>
          </a:prstGeom>
        </p:spPr>
      </p:pic>
      <p:sp>
        <p:nvSpPr>
          <p:cNvPr id="5" name="TextBox 4">
            <a:extLst>
              <a:ext uri="{FF2B5EF4-FFF2-40B4-BE49-F238E27FC236}">
                <a16:creationId xmlns:a16="http://schemas.microsoft.com/office/drawing/2014/main" id="{FFC2E1DA-9A55-40E2-B71C-0970C389B962}"/>
              </a:ext>
            </a:extLst>
          </p:cNvPr>
          <p:cNvSpPr txBox="1"/>
          <p:nvPr/>
        </p:nvSpPr>
        <p:spPr>
          <a:xfrm>
            <a:off x="609600" y="1778913"/>
            <a:ext cx="3657600" cy="430887"/>
          </a:xfrm>
          <a:prstGeom prst="rect">
            <a:avLst/>
          </a:prstGeom>
          <a:noFill/>
        </p:spPr>
        <p:txBody>
          <a:bodyPr wrap="square" rtlCol="0">
            <a:spAutoFit/>
          </a:bodyPr>
          <a:lstStyle/>
          <a:p>
            <a:r>
              <a:rPr lang="en-US" sz="2200" b="1" dirty="0" err="1">
                <a:latin typeface="Times New Roman" panose="02020603050405020304" pitchFamily="18" charset="0"/>
                <a:cs typeface="Times New Roman" panose="02020603050405020304" pitchFamily="18" charset="0"/>
              </a:rPr>
              <a:t>Cảnh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báo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giao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thông</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82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288F5-BD75-4442-9B04-6013DAA2C0E6}"/>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IV. KẾT QUẢ </a:t>
            </a:r>
            <a:endParaRPr lang="en-US" sz="2200" dirty="0"/>
          </a:p>
        </p:txBody>
      </p:sp>
      <p:pic>
        <p:nvPicPr>
          <p:cNvPr id="4" name="Content Placeholder 3">
            <a:extLst>
              <a:ext uri="{FF2B5EF4-FFF2-40B4-BE49-F238E27FC236}">
                <a16:creationId xmlns:a16="http://schemas.microsoft.com/office/drawing/2014/main" id="{651540BD-A0E9-4524-ACC1-37359EE89D5D}"/>
              </a:ext>
            </a:extLst>
          </p:cNvPr>
          <p:cNvPicPr>
            <a:picLocks noGrp="1" noChangeAspect="1"/>
          </p:cNvPicPr>
          <p:nvPr>
            <p:ph idx="1"/>
          </p:nvPr>
        </p:nvPicPr>
        <p:blipFill>
          <a:blip r:embed="rId2"/>
          <a:stretch>
            <a:fillRect/>
          </a:stretch>
        </p:blipFill>
        <p:spPr>
          <a:xfrm>
            <a:off x="609600" y="2209800"/>
            <a:ext cx="8001000" cy="4087129"/>
          </a:xfrm>
          <a:prstGeom prst="rect">
            <a:avLst/>
          </a:prstGeom>
        </p:spPr>
      </p:pic>
      <p:sp>
        <p:nvSpPr>
          <p:cNvPr id="3" name="TextBox 2">
            <a:extLst>
              <a:ext uri="{FF2B5EF4-FFF2-40B4-BE49-F238E27FC236}">
                <a16:creationId xmlns:a16="http://schemas.microsoft.com/office/drawing/2014/main" id="{BD942F98-79B0-4817-8FF6-4F48D1353870}"/>
              </a:ext>
            </a:extLst>
          </p:cNvPr>
          <p:cNvSpPr txBox="1"/>
          <p:nvPr/>
        </p:nvSpPr>
        <p:spPr>
          <a:xfrm>
            <a:off x="533400" y="1778913"/>
            <a:ext cx="2971800" cy="430887"/>
          </a:xfrm>
          <a:prstGeom prst="rect">
            <a:avLst/>
          </a:prstGeom>
          <a:noFill/>
        </p:spPr>
        <p:txBody>
          <a:bodyPr wrap="square" rtlCol="0">
            <a:spAutoFit/>
          </a:bodyPr>
          <a:lstStyle/>
          <a:p>
            <a:r>
              <a:rPr lang="en-US" sz="2200" b="1" dirty="0" err="1">
                <a:latin typeface="Times New Roman" panose="02020603050405020304" pitchFamily="18" charset="0"/>
                <a:cs typeface="Times New Roman" panose="02020603050405020304" pitchFamily="18" charset="0"/>
              </a:rPr>
              <a:t>Bình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luận</a:t>
            </a:r>
            <a:r>
              <a:rPr lang="en-US" sz="2200" b="1" dirty="0">
                <a:latin typeface="Times New Roman" panose="02020603050405020304" pitchFamily="18" charset="0"/>
                <a:cs typeface="Times New Roman" panose="02020603050405020304" pitchFamily="18" charset="0"/>
              </a:rPr>
              <a:t> tin </a:t>
            </a:r>
            <a:r>
              <a:rPr lang="en-US" sz="2200" b="1" dirty="0" err="1">
                <a:latin typeface="Times New Roman" panose="02020603050405020304" pitchFamily="18" charset="0"/>
                <a:cs typeface="Times New Roman" panose="02020603050405020304" pitchFamily="18" charset="0"/>
              </a:rPr>
              <a:t>tức</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92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DC88-33E4-47FE-965A-9A756B06045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92F7510-9660-4676-9B13-1C0AB1EA2959}"/>
              </a:ext>
            </a:extLst>
          </p:cNvPr>
          <p:cNvPicPr>
            <a:picLocks noGrp="1" noChangeAspect="1"/>
          </p:cNvPicPr>
          <p:nvPr>
            <p:ph idx="1"/>
          </p:nvPr>
        </p:nvPicPr>
        <p:blipFill>
          <a:blip r:embed="rId2"/>
          <a:stretch>
            <a:fillRect/>
          </a:stretch>
        </p:blipFill>
        <p:spPr>
          <a:xfrm>
            <a:off x="838200" y="2362200"/>
            <a:ext cx="7467600" cy="3841014"/>
          </a:xfrm>
          <a:prstGeom prst="rect">
            <a:avLst/>
          </a:prstGeom>
        </p:spPr>
      </p:pic>
      <p:sp>
        <p:nvSpPr>
          <p:cNvPr id="5" name="TextBox 4">
            <a:extLst>
              <a:ext uri="{FF2B5EF4-FFF2-40B4-BE49-F238E27FC236}">
                <a16:creationId xmlns:a16="http://schemas.microsoft.com/office/drawing/2014/main" id="{056DE8F0-2634-4F50-8642-6F795B68DA98}"/>
              </a:ext>
            </a:extLst>
          </p:cNvPr>
          <p:cNvSpPr txBox="1"/>
          <p:nvPr/>
        </p:nvSpPr>
        <p:spPr>
          <a:xfrm>
            <a:off x="813786" y="1828800"/>
            <a:ext cx="3124200" cy="430887"/>
          </a:xfrm>
          <a:prstGeom prst="rect">
            <a:avLst/>
          </a:prstGeom>
          <a:noFill/>
        </p:spPr>
        <p:txBody>
          <a:bodyPr wrap="square" rtlCol="0">
            <a:spAutoFit/>
          </a:bodyPr>
          <a:lstStyle/>
          <a:p>
            <a:r>
              <a:rPr lang="en-US" sz="2200" b="1" dirty="0" err="1">
                <a:latin typeface="Times New Roman" panose="02020603050405020304" pitchFamily="18" charset="0"/>
                <a:cs typeface="Times New Roman" panose="02020603050405020304" pitchFamily="18" charset="0"/>
              </a:rPr>
              <a:t>Luật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giao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thông</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51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C42A-4AE5-47D4-BB6B-0564851E2831}"/>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IV. KẾT QUẢ </a:t>
            </a:r>
            <a:endParaRPr lang="en-US" sz="2200" dirty="0"/>
          </a:p>
        </p:txBody>
      </p:sp>
      <p:pic>
        <p:nvPicPr>
          <p:cNvPr id="4" name="Content Placeholder 3">
            <a:extLst>
              <a:ext uri="{FF2B5EF4-FFF2-40B4-BE49-F238E27FC236}">
                <a16:creationId xmlns:a16="http://schemas.microsoft.com/office/drawing/2014/main" id="{383E28D8-45BB-4BD4-8018-956DA5EF7CB9}"/>
              </a:ext>
            </a:extLst>
          </p:cNvPr>
          <p:cNvPicPr>
            <a:picLocks noGrp="1" noChangeAspect="1"/>
          </p:cNvPicPr>
          <p:nvPr>
            <p:ph idx="1"/>
          </p:nvPr>
        </p:nvPicPr>
        <p:blipFill>
          <a:blip r:embed="rId2"/>
          <a:stretch>
            <a:fillRect/>
          </a:stretch>
        </p:blipFill>
        <p:spPr>
          <a:xfrm>
            <a:off x="685800" y="2286000"/>
            <a:ext cx="7772400" cy="3958702"/>
          </a:xfrm>
          <a:prstGeom prst="rect">
            <a:avLst/>
          </a:prstGeom>
        </p:spPr>
      </p:pic>
      <p:sp>
        <p:nvSpPr>
          <p:cNvPr id="3" name="TextBox 2">
            <a:extLst>
              <a:ext uri="{FF2B5EF4-FFF2-40B4-BE49-F238E27FC236}">
                <a16:creationId xmlns:a16="http://schemas.microsoft.com/office/drawing/2014/main" id="{739A5E2E-6C84-4EF4-B8D8-3E55BFFAEB06}"/>
              </a:ext>
            </a:extLst>
          </p:cNvPr>
          <p:cNvSpPr txBox="1"/>
          <p:nvPr/>
        </p:nvSpPr>
        <p:spPr>
          <a:xfrm>
            <a:off x="609600" y="1855113"/>
            <a:ext cx="2286000"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Trang admin</a:t>
            </a:r>
          </a:p>
        </p:txBody>
      </p:sp>
    </p:spTree>
    <p:extLst>
      <p:ext uri="{BB962C8B-B14F-4D97-AF65-F5344CB8AC3E}">
        <p14:creationId xmlns:p14="http://schemas.microsoft.com/office/powerpoint/2010/main" val="1134244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r>
              <a:rPr lang="en-US" altLang="en-US" sz="7200" dirty="0">
                <a:latin typeface="Times New Roman" panose="02020603050405020304" pitchFamily="18" charset="0"/>
                <a:cs typeface="Times New Roman" panose="02020603050405020304" pitchFamily="18" charset="0"/>
              </a:rPr>
              <a:t>The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442F-C00D-4CAB-A5C7-91A49413EA6B}"/>
              </a:ext>
            </a:extLst>
          </p:cNvPr>
          <p:cNvSpPr>
            <a:spLocks noGrp="1"/>
          </p:cNvSpPr>
          <p:nvPr>
            <p:ph type="title"/>
          </p:nvPr>
        </p:nvSpPr>
        <p:spPr/>
        <p:txBody>
          <a:bodyPr/>
          <a:lstStyle/>
          <a:p>
            <a:r>
              <a:rPr lang="en-US" altLang="en-US" sz="2200" dirty="0">
                <a:latin typeface="Times New Roman" panose="02020603050405020304" pitchFamily="18" charset="0"/>
                <a:cs typeface="Times New Roman" panose="02020603050405020304" pitchFamily="18" charset="0"/>
              </a:rPr>
              <a:t>NỘI DUNG</a:t>
            </a:r>
            <a:endParaRPr lang="en-US" sz="2200" dirty="0"/>
          </a:p>
        </p:txBody>
      </p:sp>
      <p:sp>
        <p:nvSpPr>
          <p:cNvPr id="3" name="Content Placeholder 2">
            <a:extLst>
              <a:ext uri="{FF2B5EF4-FFF2-40B4-BE49-F238E27FC236}">
                <a16:creationId xmlns:a16="http://schemas.microsoft.com/office/drawing/2014/main" id="{8E5960FA-8088-46ED-AC44-79DF34C6409B}"/>
              </a:ext>
            </a:extLst>
          </p:cNvPr>
          <p:cNvSpPr>
            <a:spLocks noGrp="1"/>
          </p:cNvSpPr>
          <p:nvPr>
            <p:ph idx="1"/>
          </p:nvPr>
        </p:nvSpPr>
        <p:spPr>
          <a:xfrm>
            <a:off x="838200" y="1884363"/>
            <a:ext cx="8001000" cy="4691062"/>
          </a:xfrm>
        </p:spPr>
        <p:txBody>
          <a:bodyPr/>
          <a:lstStyle/>
          <a:p>
            <a:pPr marL="571500" indent="-571500">
              <a:buFont typeface="+mj-lt"/>
              <a:buAutoNum type="romanUcPeriod"/>
            </a:pPr>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UcPeriod"/>
            </a:pP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do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UcPeriod"/>
            </a:pP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UcPeriod"/>
            </a:pP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UcPeriod"/>
            </a:pP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a:t>
            </a:r>
          </a:p>
          <a:p>
            <a:pPr marL="571500" indent="-571500">
              <a:buFont typeface="+mj-lt"/>
              <a:buAutoNum type="romanUcPeriod"/>
            </a:pP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05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83B2-56C8-431B-9A65-E4764AC87BA0}"/>
              </a:ext>
            </a:extLst>
          </p:cNvPr>
          <p:cNvSpPr>
            <a:spLocks noGrp="1"/>
          </p:cNvSpPr>
          <p:nvPr>
            <p:ph type="title"/>
          </p:nvPr>
        </p:nvSpPr>
        <p:spPr/>
        <p:txBody>
          <a:bodyPr/>
          <a:lstStyle/>
          <a:p>
            <a:r>
              <a:rPr lang="en-US" altLang="en-US" sz="2200" dirty="0">
                <a:latin typeface="Times New Roman" panose="02020603050405020304" pitchFamily="18" charset="0"/>
                <a:cs typeface="Times New Roman" panose="02020603050405020304" pitchFamily="18" charset="0"/>
              </a:rPr>
              <a:t>I. LÝ DO CHỌN ĐỀ TÀI, MỤC ĐÍCH VÀ YÊU CẦU</a:t>
            </a:r>
            <a:endParaRPr lang="en-US" sz="2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465AC5-EF86-400F-8852-DE09116B43FB}"/>
              </a:ext>
            </a:extLst>
          </p:cNvPr>
          <p:cNvSpPr>
            <a:spLocks noGrp="1"/>
          </p:cNvSpPr>
          <p:nvPr>
            <p:ph idx="1"/>
          </p:nvPr>
        </p:nvSpPr>
        <p:spPr>
          <a:xfrm>
            <a:off x="609600" y="1633538"/>
            <a:ext cx="8382000" cy="4767262"/>
          </a:xfrm>
        </p:spPr>
        <p:txBody>
          <a:bodyPr/>
          <a:lstStyle/>
          <a:p>
            <a:pPr marL="0" indent="0">
              <a:buNone/>
            </a:pPr>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do </a:t>
            </a:r>
            <a:r>
              <a:rPr lang="en-US" sz="2800" b="1" dirty="0" err="1">
                <a:latin typeface="Times New Roman" panose="02020603050405020304" pitchFamily="18" charset="0"/>
                <a:cs typeface="Times New Roman" panose="02020603050405020304" pitchFamily="18" charset="0"/>
              </a:rPr>
              <a:t>chọn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tài</a:t>
            </a:r>
            <a:endParaRPr lang="en-US"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Theo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WHO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bố</a:t>
            </a:r>
            <a:r>
              <a:rPr lang="en-US" sz="2800" dirty="0">
                <a:latin typeface="Times New Roman" panose="02020603050405020304" pitchFamily="18" charset="0"/>
                <a:cs typeface="Times New Roman" panose="02020603050405020304" pitchFamily="18" charset="0"/>
              </a:rPr>
              <a:t> 2018, </a:t>
            </a:r>
            <a:r>
              <a:rPr lang="en-US" sz="2800" dirty="0" err="1">
                <a:latin typeface="Times New Roman" panose="02020603050405020304" pitchFamily="18" charset="0"/>
                <a:cs typeface="Times New Roman" panose="02020603050405020304" pitchFamily="18" charset="0"/>
              </a:rPr>
              <a:t>Việt</a:t>
            </a:r>
            <a:r>
              <a:rPr lang="en-US" sz="2800" dirty="0">
                <a:latin typeface="Times New Roman" panose="02020603050405020304" pitchFamily="18" charset="0"/>
                <a:cs typeface="Times New Roman" panose="02020603050405020304" pitchFamily="18" charset="0"/>
              </a:rPr>
              <a:t> Nam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24.970 ng</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vì</a:t>
            </a:r>
            <a:r>
              <a:rPr lang="en-US" sz="2800" dirty="0">
                <a:latin typeface="Times New Roman" panose="02020603050405020304" pitchFamily="18" charset="0"/>
                <a:cs typeface="Times New Roman" panose="02020603050405020304" pitchFamily="18" charset="0"/>
              </a:rPr>
              <a:t> tai </a:t>
            </a:r>
            <a:r>
              <a:rPr lang="en-US" sz="2800" dirty="0" err="1">
                <a:latin typeface="Times New Roman" panose="02020603050405020304" pitchFamily="18" charset="0"/>
                <a:cs typeface="Times New Roman" panose="02020603050405020304" pitchFamily="18" charset="0"/>
              </a:rPr>
              <a:t>nạn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luôn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err="1">
                <a:latin typeface="Times New Roman" panose="02020603050405020304" pitchFamily="18" charset="0"/>
                <a:cs typeface="Times New Roman" panose="02020603050405020304" pitchFamily="18" charset="0"/>
              </a:rPr>
              <a:t>Mục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đích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yêu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cầu</a:t>
            </a:r>
            <a:endParaRPr lang="en-US"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web tin </a:t>
            </a:r>
            <a:r>
              <a:rPr lang="en-US" sz="2800" dirty="0" err="1">
                <a:latin typeface="Times New Roman" panose="02020603050405020304" pitchFamily="18" charset="0"/>
                <a:cs typeface="Times New Roman" panose="02020603050405020304" pitchFamily="18" charset="0"/>
              </a:rPr>
              <a:t>tức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Cập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kịp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ùn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tắc</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Hỗ</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giúp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thiểu</a:t>
            </a:r>
            <a:r>
              <a:rPr lang="en-US" sz="2800" dirty="0">
                <a:latin typeface="Times New Roman" panose="02020603050405020304" pitchFamily="18" charset="0"/>
                <a:cs typeface="Times New Roman" panose="02020603050405020304" pitchFamily="18" charset="0"/>
              </a:rPr>
              <a:t> tai </a:t>
            </a:r>
            <a:r>
              <a:rPr lang="en-US" sz="2800" dirty="0" err="1">
                <a:latin typeface="Times New Roman" panose="02020603050405020304" pitchFamily="18" charset="0"/>
                <a:cs typeface="Times New Roman" panose="02020603050405020304" pitchFamily="18" charset="0"/>
              </a:rPr>
              <a:t>nạn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endParaRPr lang="en-US" sz="2800" dirty="0">
              <a:latin typeface="Times New Roman" panose="02020603050405020304" pitchFamily="18" charset="0"/>
              <a:cs typeface="Times New Roman" panose="02020603050405020304" pitchFamily="18" charset="0"/>
            </a:endParaRPr>
          </a:p>
          <a:p>
            <a:pPr marL="0" indent="0">
              <a:buNone/>
            </a:pPr>
            <a:endParaRPr lang="en-US" sz="2800" b="1" dirty="0"/>
          </a:p>
        </p:txBody>
      </p:sp>
    </p:spTree>
    <p:extLst>
      <p:ext uri="{BB962C8B-B14F-4D97-AF65-F5344CB8AC3E}">
        <p14:creationId xmlns:p14="http://schemas.microsoft.com/office/powerpoint/2010/main" val="186271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DAEC-1C18-4D62-8FF6-450D10A864F3}"/>
              </a:ext>
            </a:extLst>
          </p:cNvPr>
          <p:cNvSpPr>
            <a:spLocks noGrp="1"/>
          </p:cNvSpPr>
          <p:nvPr>
            <p:ph type="title"/>
          </p:nvPr>
        </p:nvSpPr>
        <p:spPr/>
        <p:txBody>
          <a:bodyPr/>
          <a:lstStyle/>
          <a:p>
            <a:r>
              <a:rPr lang="en-US" altLang="en-US" sz="2200" dirty="0">
                <a:latin typeface="Times New Roman" panose="02020603050405020304" pitchFamily="18" charset="0"/>
                <a:cs typeface="Times New Roman" panose="02020603050405020304" pitchFamily="18" charset="0"/>
              </a:rPr>
              <a:t>II. PHÂN TÍCH VÀ THIẾT KẾ HỆ THỐNG</a:t>
            </a:r>
            <a:endParaRPr lang="en-US" sz="2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7A7528-3529-4BD7-9D67-FC0BA83CE28B}"/>
              </a:ext>
            </a:extLst>
          </p:cNvPr>
          <p:cNvSpPr>
            <a:spLocks noGrp="1"/>
          </p:cNvSpPr>
          <p:nvPr>
            <p:ph idx="1"/>
          </p:nvPr>
        </p:nvSpPr>
        <p:spPr>
          <a:xfrm>
            <a:off x="457200" y="1633538"/>
            <a:ext cx="8610600" cy="4691062"/>
          </a:xfrm>
        </p:spPr>
        <p:txBody>
          <a:bodyPr/>
          <a:lstStyle/>
          <a:p>
            <a:pPr marL="0" indent="0">
              <a:buNone/>
            </a:pPr>
            <a:r>
              <a:rPr lang="en-US" sz="2800" b="1" dirty="0" err="1">
                <a:latin typeface="Times New Roman" panose="02020603050405020304" pitchFamily="18" charset="0"/>
                <a:cs typeface="Times New Roman" panose="02020603050405020304" pitchFamily="18" charset="0"/>
              </a:rPr>
              <a:t>Sơ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đồ</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DB13E2-0611-421F-B9A3-6EC7F30C84BE}"/>
              </a:ext>
            </a:extLst>
          </p:cNvPr>
          <p:cNvPicPr>
            <a:picLocks noChangeAspect="1"/>
          </p:cNvPicPr>
          <p:nvPr/>
        </p:nvPicPr>
        <p:blipFill>
          <a:blip r:embed="rId2"/>
          <a:stretch>
            <a:fillRect/>
          </a:stretch>
        </p:blipFill>
        <p:spPr>
          <a:xfrm>
            <a:off x="304800" y="2438400"/>
            <a:ext cx="8610600" cy="3276600"/>
          </a:xfrm>
          <a:prstGeom prst="rect">
            <a:avLst/>
          </a:prstGeom>
        </p:spPr>
      </p:pic>
    </p:spTree>
    <p:extLst>
      <p:ext uri="{BB962C8B-B14F-4D97-AF65-F5344CB8AC3E}">
        <p14:creationId xmlns:p14="http://schemas.microsoft.com/office/powerpoint/2010/main" val="158776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442F-C00D-4CAB-A5C7-91A49413EA6B}"/>
              </a:ext>
            </a:extLst>
          </p:cNvPr>
          <p:cNvSpPr>
            <a:spLocks noGrp="1"/>
          </p:cNvSpPr>
          <p:nvPr>
            <p:ph type="title"/>
          </p:nvPr>
        </p:nvSpPr>
        <p:spPr/>
        <p:txBody>
          <a:bodyPr/>
          <a:lstStyle/>
          <a:p>
            <a:r>
              <a:rPr lang="en-US" altLang="en-US" sz="2200" dirty="0">
                <a:latin typeface="Times New Roman" panose="02020603050405020304" pitchFamily="18" charset="0"/>
                <a:cs typeface="Times New Roman" panose="02020603050405020304" pitchFamily="18" charset="0"/>
              </a:rPr>
              <a:t>II. PHÂN TÍCH VÀ THIẾT KẾ HỆ THỐNG</a:t>
            </a:r>
            <a:endParaRPr lang="en-US" sz="2200" dirty="0"/>
          </a:p>
        </p:txBody>
      </p:sp>
      <p:sp>
        <p:nvSpPr>
          <p:cNvPr id="3" name="Content Placeholder 2">
            <a:extLst>
              <a:ext uri="{FF2B5EF4-FFF2-40B4-BE49-F238E27FC236}">
                <a16:creationId xmlns:a16="http://schemas.microsoft.com/office/drawing/2014/main" id="{8E5960FA-8088-46ED-AC44-79DF34C6409B}"/>
              </a:ext>
            </a:extLst>
          </p:cNvPr>
          <p:cNvSpPr>
            <a:spLocks noGrp="1"/>
          </p:cNvSpPr>
          <p:nvPr>
            <p:ph idx="1"/>
          </p:nvPr>
        </p:nvSpPr>
        <p:spPr/>
        <p:txBody>
          <a:bodyPr/>
          <a:lstStyle/>
          <a:p>
            <a:pPr marL="0" indent="0">
              <a:buNone/>
            </a:pPr>
            <a:r>
              <a:rPr lang="en-US" sz="2800" b="1" dirty="0" err="1"/>
              <a:t>Mô</a:t>
            </a:r>
            <a:r>
              <a:rPr lang="en-US" sz="2800" b="1" dirty="0"/>
              <a:t> </a:t>
            </a:r>
            <a:r>
              <a:rPr lang="en-US" sz="2800" b="1" dirty="0" err="1"/>
              <a:t>hình</a:t>
            </a:r>
            <a:r>
              <a:rPr lang="en-US" sz="2800" b="1" dirty="0"/>
              <a:t> </a:t>
            </a:r>
            <a:r>
              <a:rPr lang="en-US" sz="2800" b="1" dirty="0" err="1"/>
              <a:t>dữ</a:t>
            </a:r>
            <a:r>
              <a:rPr lang="en-US" sz="2800" b="1" dirty="0"/>
              <a:t> </a:t>
            </a:r>
            <a:r>
              <a:rPr lang="en-US" sz="2800" b="1" dirty="0" err="1"/>
              <a:t>liệu</a:t>
            </a:r>
            <a:r>
              <a:rPr lang="en-US" sz="2800" b="1" dirty="0"/>
              <a:t> </a:t>
            </a:r>
            <a:r>
              <a:rPr lang="en-US" sz="2800" b="1" dirty="0" err="1"/>
              <a:t>quan</a:t>
            </a:r>
            <a:r>
              <a:rPr lang="en-US" sz="2800" b="1" dirty="0"/>
              <a:t> </a:t>
            </a:r>
            <a:r>
              <a:rPr lang="en-US" sz="2800" b="1" dirty="0" err="1"/>
              <a:t>niệm</a:t>
            </a:r>
            <a:endParaRPr lang="en-US" sz="2800" b="1" dirty="0"/>
          </a:p>
          <a:p>
            <a:pPr marL="0" indent="0">
              <a:buNone/>
            </a:pPr>
            <a:endParaRPr lang="en-US" sz="2800" b="1" dirty="0"/>
          </a:p>
        </p:txBody>
      </p:sp>
      <p:pic>
        <p:nvPicPr>
          <p:cNvPr id="5" name="Picture 4">
            <a:extLst>
              <a:ext uri="{FF2B5EF4-FFF2-40B4-BE49-F238E27FC236}">
                <a16:creationId xmlns:a16="http://schemas.microsoft.com/office/drawing/2014/main" id="{197712D2-D05C-4107-9E5B-3E982052700B}"/>
              </a:ext>
            </a:extLst>
          </p:cNvPr>
          <p:cNvPicPr>
            <a:picLocks noChangeAspect="1"/>
          </p:cNvPicPr>
          <p:nvPr/>
        </p:nvPicPr>
        <p:blipFill>
          <a:blip r:embed="rId2"/>
          <a:stretch>
            <a:fillRect/>
          </a:stretch>
        </p:blipFill>
        <p:spPr>
          <a:xfrm>
            <a:off x="914400" y="2286000"/>
            <a:ext cx="7391400" cy="4038599"/>
          </a:xfrm>
          <a:prstGeom prst="rect">
            <a:avLst/>
          </a:prstGeom>
        </p:spPr>
      </p:pic>
    </p:spTree>
    <p:extLst>
      <p:ext uri="{BB962C8B-B14F-4D97-AF65-F5344CB8AC3E}">
        <p14:creationId xmlns:p14="http://schemas.microsoft.com/office/powerpoint/2010/main" val="124797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0AE6-E9BA-43CA-A4A0-68A56E0498B9}"/>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III. CÔNG CỤ THỰC HIỆN</a:t>
            </a:r>
          </a:p>
        </p:txBody>
      </p:sp>
      <p:sp>
        <p:nvSpPr>
          <p:cNvPr id="3" name="Content Placeholder 2">
            <a:extLst>
              <a:ext uri="{FF2B5EF4-FFF2-40B4-BE49-F238E27FC236}">
                <a16:creationId xmlns:a16="http://schemas.microsoft.com/office/drawing/2014/main" id="{C6692361-86AD-4F41-9028-BA0520AF3AA3}"/>
              </a:ext>
            </a:extLst>
          </p:cNvPr>
          <p:cNvSpPr>
            <a:spLocks noGrp="1"/>
          </p:cNvSpPr>
          <p:nvPr>
            <p:ph idx="1"/>
          </p:nvPr>
        </p:nvSpPr>
        <p:spPr/>
        <p:txBody>
          <a:bodyPr/>
          <a:lstStyle/>
          <a:p>
            <a:pPr marL="514350" indent="-5143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FRAMEWORK LARAVEL</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BOOTSTRAP</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PHP</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MYSQL</a:t>
            </a:r>
          </a:p>
        </p:txBody>
      </p:sp>
    </p:spTree>
    <p:extLst>
      <p:ext uri="{BB962C8B-B14F-4D97-AF65-F5344CB8AC3E}">
        <p14:creationId xmlns:p14="http://schemas.microsoft.com/office/powerpoint/2010/main" val="380856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D666-237C-4874-9AAA-CFB5E66AFBF2}"/>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III. CÔNG CỤ THỰC HIỆN</a:t>
            </a:r>
            <a:endParaRPr lang="en-US" sz="2200" dirty="0"/>
          </a:p>
        </p:txBody>
      </p:sp>
      <p:sp>
        <p:nvSpPr>
          <p:cNvPr id="3" name="Content Placeholder 2">
            <a:extLst>
              <a:ext uri="{FF2B5EF4-FFF2-40B4-BE49-F238E27FC236}">
                <a16:creationId xmlns:a16="http://schemas.microsoft.com/office/drawing/2014/main" id="{32163BAE-75CB-440D-B100-D9CE27FDB7CF}"/>
              </a:ext>
            </a:extLst>
          </p:cNvPr>
          <p:cNvSpPr>
            <a:spLocks noGrp="1"/>
          </p:cNvSpPr>
          <p:nvPr>
            <p:ph idx="1"/>
          </p:nvPr>
        </p:nvSpPr>
        <p:spPr>
          <a:xfrm>
            <a:off x="214544" y="2057400"/>
            <a:ext cx="4509856" cy="4114800"/>
          </a:xfrm>
        </p:spPr>
        <p:txBody>
          <a:bodyPr/>
          <a:lstStyle/>
          <a:p>
            <a:pPr marL="0" indent="0">
              <a:buNone/>
            </a:pPr>
            <a:r>
              <a:rPr lang="en-US" sz="2200" b="1" dirty="0">
                <a:latin typeface="Times New Roman" panose="02020603050405020304" pitchFamily="18" charset="0"/>
                <a:cs typeface="Times New Roman" panose="02020603050405020304" pitchFamily="18" charset="0"/>
              </a:rPr>
              <a:t>Framework Laravel</a:t>
            </a:r>
          </a:p>
          <a:p>
            <a:pPr>
              <a:buFontTx/>
              <a:buChar char="-"/>
            </a:pPr>
            <a:r>
              <a:rPr lang="vi-VN" sz="2200" dirty="0">
                <a:latin typeface="Times New Roman" panose="02020603050405020304" pitchFamily="18" charset="0"/>
                <a:cs typeface="Times New Roman" panose="02020603050405020304" pitchFamily="18" charset="0"/>
              </a:rPr>
              <a:t>MVC (Model-View-Controller)</a:t>
            </a:r>
            <a:endParaRPr lang="en-US" sz="2200" dirty="0">
              <a:latin typeface="Times New Roman" panose="02020603050405020304" pitchFamily="18" charset="0"/>
              <a:cs typeface="Times New Roman" panose="02020603050405020304" pitchFamily="18" charset="0"/>
            </a:endParaRPr>
          </a:p>
          <a:p>
            <a:pPr>
              <a:buFontTx/>
              <a:buChar char="-"/>
            </a:pPr>
            <a:r>
              <a:rPr lang="en-US" sz="2200" dirty="0">
                <a:latin typeface="Times New Roman" panose="02020603050405020304" pitchFamily="18" charset="0"/>
                <a:cs typeface="Times New Roman" panose="02020603050405020304" pitchFamily="18" charset="0"/>
              </a:rPr>
              <a:t>ORM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Laravel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PDO </a:t>
            </a:r>
            <a:r>
              <a:rPr lang="en-US" sz="2200" dirty="0" err="1">
                <a:latin typeface="Times New Roman" panose="02020603050405020304" pitchFamily="18" charset="0"/>
                <a:cs typeface="Times New Roman" panose="02020603050405020304" pitchFamily="18" charset="0"/>
              </a:rPr>
              <a:t>thay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mysqli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SQL Injection.</a:t>
            </a:r>
          </a:p>
          <a:p>
            <a:pPr>
              <a:buFontTx/>
              <a:buChar char="-"/>
            </a:pPr>
            <a:r>
              <a:rPr lang="en-US" sz="2200" dirty="0">
                <a:latin typeface="Times New Roman" panose="02020603050405020304" pitchFamily="18" charset="0"/>
                <a:cs typeface="Times New Roman" panose="02020603050405020304" pitchFamily="18" charset="0"/>
              </a:rPr>
              <a:t>Laravel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field token </a:t>
            </a:r>
            <a:r>
              <a:rPr lang="en-US" sz="2200" dirty="0" err="1">
                <a:latin typeface="Times New Roman" panose="02020603050405020304" pitchFamily="18" charset="0"/>
                <a:cs typeface="Times New Roman" panose="02020603050405020304" pitchFamily="18" charset="0"/>
              </a:rPr>
              <a:t>ẩn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kiểu</a:t>
            </a:r>
            <a:r>
              <a:rPr lang="en-US" sz="2200" dirty="0">
                <a:latin typeface="Times New Roman" panose="02020603050405020304" pitchFamily="18" charset="0"/>
                <a:cs typeface="Times New Roman" panose="02020603050405020304" pitchFamily="18" charset="0"/>
              </a:rPr>
              <a:t> CSRF.</a:t>
            </a:r>
          </a:p>
          <a:p>
            <a:pPr>
              <a:buFontTx/>
              <a:buChar char="-"/>
            </a:pPr>
            <a:r>
              <a:rPr lang="vi-VN" sz="2200" dirty="0">
                <a:latin typeface="Times New Roman" panose="02020603050405020304" pitchFamily="18" charset="0"/>
                <a:cs typeface="Times New Roman" panose="02020603050405020304" pitchFamily="18" charset="0"/>
              </a:rPr>
              <a:t>Các biến được đưa ra view mặc định đều được Laravel escape để tránh tấn công XSS</a:t>
            </a:r>
            <a:endParaRPr lang="en-US" sz="22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D72A26C-C3D6-425B-B79F-02FE41BA1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133600"/>
            <a:ext cx="4128855" cy="396535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28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AC16D-69EA-4E25-BD67-7C15DF8640E3}"/>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III. CÔNG CỤ THỰC HIỆN</a:t>
            </a:r>
            <a:endParaRPr lang="en-US" sz="2200" dirty="0"/>
          </a:p>
        </p:txBody>
      </p:sp>
      <p:sp>
        <p:nvSpPr>
          <p:cNvPr id="3" name="Content Placeholder 2">
            <a:extLst>
              <a:ext uri="{FF2B5EF4-FFF2-40B4-BE49-F238E27FC236}">
                <a16:creationId xmlns:a16="http://schemas.microsoft.com/office/drawing/2014/main" id="{E7FB526F-6A93-4BD7-8715-D5FAA37BAE7E}"/>
              </a:ext>
            </a:extLst>
          </p:cNvPr>
          <p:cNvSpPr>
            <a:spLocks noGrp="1"/>
          </p:cNvSpPr>
          <p:nvPr>
            <p:ph idx="1"/>
          </p:nvPr>
        </p:nvSpPr>
        <p:spPr>
          <a:xfrm>
            <a:off x="609600" y="1905000"/>
            <a:ext cx="4191000" cy="4191000"/>
          </a:xfrm>
        </p:spPr>
        <p:txBody>
          <a:bodyPr/>
          <a:lstStyle/>
          <a:p>
            <a:pPr>
              <a:buFontTx/>
              <a:buChar char="-"/>
            </a:pPr>
            <a:r>
              <a:rPr lang="vi-VN" sz="2200" b="1" dirty="0">
                <a:latin typeface="Times New Roman" panose="02020603050405020304" pitchFamily="18" charset="0"/>
                <a:cs typeface="Times New Roman" panose="02020603050405020304" pitchFamily="18" charset="0"/>
              </a:rPr>
              <a:t>Model</a:t>
            </a:r>
            <a:r>
              <a:rPr lang="vi-VN" sz="22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B</a:t>
            </a:r>
            <a:r>
              <a:rPr lang="vi-VN" sz="2200" dirty="0">
                <a:latin typeface="Times New Roman" panose="02020603050405020304" pitchFamily="18" charset="0"/>
                <a:cs typeface="Times New Roman" panose="02020603050405020304" pitchFamily="18" charset="0"/>
              </a:rPr>
              <a:t>ao gồm các class/function xử lý nhiều nghiệp vụ như kết nối database, truy vấn dữ liệu, thêm – xóa – sửa dữ liệu…</a:t>
            </a:r>
            <a:endParaRPr lang="en-US" sz="2200" dirty="0">
              <a:latin typeface="Times New Roman" panose="02020603050405020304" pitchFamily="18" charset="0"/>
              <a:cs typeface="Times New Roman" panose="02020603050405020304" pitchFamily="18" charset="0"/>
            </a:endParaRPr>
          </a:p>
          <a:p>
            <a:pPr>
              <a:buFontTx/>
              <a:buChar char="-"/>
            </a:pPr>
            <a:r>
              <a:rPr lang="vi-VN" sz="2200" b="1" dirty="0">
                <a:latin typeface="Times New Roman" panose="02020603050405020304" pitchFamily="18" charset="0"/>
                <a:cs typeface="Times New Roman" panose="02020603050405020304" pitchFamily="18" charset="0"/>
              </a:rPr>
              <a:t>View</a:t>
            </a:r>
            <a:r>
              <a:rPr lang="vi-VN" sz="22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H</a:t>
            </a:r>
            <a:r>
              <a:rPr lang="vi-VN" sz="2200" dirty="0">
                <a:latin typeface="Times New Roman" panose="02020603050405020304" pitchFamily="18" charset="0"/>
                <a:cs typeface="Times New Roman" panose="02020603050405020304" pitchFamily="18" charset="0"/>
              </a:rPr>
              <a:t>iển thị dữ liệu và giúp người dùng tương tác với hệ thống.</a:t>
            </a:r>
            <a:endParaRPr lang="en-US" sz="2200" dirty="0">
              <a:latin typeface="Times New Roman" panose="02020603050405020304" pitchFamily="18" charset="0"/>
              <a:cs typeface="Times New Roman" panose="02020603050405020304" pitchFamily="18" charset="0"/>
            </a:endParaRPr>
          </a:p>
          <a:p>
            <a:pPr>
              <a:buFontTx/>
              <a:buChar char="-"/>
            </a:pPr>
            <a:r>
              <a:rPr lang="vi-VN" sz="2200" b="1" dirty="0">
                <a:latin typeface="Times New Roman" panose="02020603050405020304" pitchFamily="18" charset="0"/>
                <a:cs typeface="Times New Roman" panose="02020603050405020304" pitchFamily="18" charset="0"/>
              </a:rPr>
              <a:t>Controller :</a:t>
            </a:r>
            <a:r>
              <a:rPr lang="en-US" sz="2200" dirty="0">
                <a:latin typeface="Times New Roman" panose="02020603050405020304" pitchFamily="18" charset="0"/>
                <a:cs typeface="Times New Roman" panose="02020603050405020304" pitchFamily="18" charset="0"/>
              </a:rPr>
              <a:t>X</a:t>
            </a:r>
            <a:r>
              <a:rPr lang="vi-VN" sz="2200" dirty="0">
                <a:latin typeface="Times New Roman" panose="02020603050405020304" pitchFamily="18" charset="0"/>
                <a:cs typeface="Times New Roman" panose="02020603050405020304" pitchFamily="18" charset="0"/>
              </a:rPr>
              <a:t>ử lý giúp lấy đúng dữ liệu nhờ lớp Model cung cấp và hiển thị dữ liệu đó ra cho người dùng nhờ lớp View.</a:t>
            </a: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EEF790-0CAF-4722-BCD6-07DAB40DBFFD}"/>
              </a:ext>
            </a:extLst>
          </p:cNvPr>
          <p:cNvPicPr>
            <a:picLocks noChangeAspect="1"/>
          </p:cNvPicPr>
          <p:nvPr/>
        </p:nvPicPr>
        <p:blipFill>
          <a:blip r:embed="rId2"/>
          <a:stretch>
            <a:fillRect/>
          </a:stretch>
        </p:blipFill>
        <p:spPr>
          <a:xfrm>
            <a:off x="4800600" y="2057400"/>
            <a:ext cx="4114800" cy="3962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2145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CD1E-3DC2-41BC-A351-F7E9DEA6E484}"/>
              </a:ext>
            </a:extLst>
          </p:cNvPr>
          <p:cNvSpPr>
            <a:spLocks noGrp="1"/>
          </p:cNvSpPr>
          <p:nvPr>
            <p:ph type="title"/>
          </p:nvPr>
        </p:nvSpPr>
        <p:spPr/>
        <p:txBody>
          <a:bodyPr/>
          <a:lstStyle/>
          <a:p>
            <a:r>
              <a:rPr lang="en-US" sz="2200" dirty="0">
                <a:latin typeface="Times New Roman" panose="02020603050405020304" pitchFamily="18" charset="0"/>
                <a:cs typeface="Times New Roman" panose="02020603050405020304" pitchFamily="18" charset="0"/>
              </a:rPr>
              <a:t>III. CÔNG CỤ THỰC HIỆN</a:t>
            </a:r>
            <a:endParaRPr lang="en-US" sz="2200" dirty="0"/>
          </a:p>
        </p:txBody>
      </p:sp>
      <p:sp>
        <p:nvSpPr>
          <p:cNvPr id="3" name="Content Placeholder 2">
            <a:extLst>
              <a:ext uri="{FF2B5EF4-FFF2-40B4-BE49-F238E27FC236}">
                <a16:creationId xmlns:a16="http://schemas.microsoft.com/office/drawing/2014/main" id="{353526BA-6387-4B2B-84B9-9852A16A10E2}"/>
              </a:ext>
            </a:extLst>
          </p:cNvPr>
          <p:cNvSpPr>
            <a:spLocks noGrp="1"/>
          </p:cNvSpPr>
          <p:nvPr>
            <p:ph idx="1"/>
          </p:nvPr>
        </p:nvSpPr>
        <p:spPr>
          <a:xfrm>
            <a:off x="609600" y="1633538"/>
            <a:ext cx="8229600" cy="4691062"/>
          </a:xfrm>
        </p:spPr>
        <p:txBody>
          <a:bodyPr/>
          <a:lstStyle/>
          <a:p>
            <a:pPr>
              <a:buFontTx/>
              <a:buChar char="-"/>
            </a:pPr>
            <a:endParaRPr lang="en-US" sz="2200" b="1" dirty="0">
              <a:latin typeface="Times New Roman" panose="02020603050405020304" pitchFamily="18" charset="0"/>
              <a:cs typeface="Times New Roman" panose="02020603050405020304" pitchFamily="18" charset="0"/>
            </a:endParaRPr>
          </a:p>
          <a:p>
            <a:pPr>
              <a:buFontTx/>
              <a:buChar char="-"/>
            </a:pPr>
            <a:endParaRPr lang="en-US" sz="2200" b="1" dirty="0">
              <a:latin typeface="Times New Roman" panose="02020603050405020304" pitchFamily="18" charset="0"/>
              <a:cs typeface="Times New Roman" panose="02020603050405020304" pitchFamily="18" charset="0"/>
            </a:endParaRPr>
          </a:p>
          <a:p>
            <a:pPr marL="0" indent="0">
              <a:buNone/>
            </a:pPr>
            <a:endParaRPr lang="en-US" sz="2200" b="1" dirty="0">
              <a:latin typeface="Times New Roman" panose="02020603050405020304" pitchFamily="18" charset="0"/>
              <a:cs typeface="Times New Roman" panose="02020603050405020304" pitchFamily="18" charset="0"/>
            </a:endParaRPr>
          </a:p>
          <a:p>
            <a:pPr>
              <a:buFontTx/>
              <a:buChar char="-"/>
            </a:pPr>
            <a:endParaRPr lang="en-US" sz="2200" b="1" dirty="0">
              <a:latin typeface="Times New Roman" panose="02020603050405020304" pitchFamily="18" charset="0"/>
              <a:cs typeface="Times New Roman" panose="02020603050405020304" pitchFamily="18" charset="0"/>
            </a:endParaRPr>
          </a:p>
          <a:p>
            <a:pPr>
              <a:buFontTx/>
              <a:buChar char="-"/>
            </a:pPr>
            <a:endParaRPr lang="en-US" sz="2200" b="1" dirty="0">
              <a:latin typeface="Times New Roman" panose="02020603050405020304" pitchFamily="18" charset="0"/>
              <a:cs typeface="Times New Roman" panose="02020603050405020304" pitchFamily="18" charset="0"/>
            </a:endParaRPr>
          </a:p>
          <a:p>
            <a:pPr>
              <a:buFontTx/>
              <a:buChar char="-"/>
            </a:pPr>
            <a:endParaRPr lang="en-US" sz="2200" b="1" dirty="0">
              <a:latin typeface="Times New Roman" panose="02020603050405020304" pitchFamily="18" charset="0"/>
              <a:cs typeface="Times New Roman" panose="02020603050405020304" pitchFamily="18" charset="0"/>
            </a:endParaRPr>
          </a:p>
          <a:p>
            <a:pPr>
              <a:buFontTx/>
              <a:buChar char="-"/>
            </a:pPr>
            <a:r>
              <a:rPr lang="en-US" sz="2200" b="1" dirty="0">
                <a:latin typeface="Times New Roman" panose="02020603050405020304" pitchFamily="18" charset="0"/>
                <a:cs typeface="Times New Roman" panose="02020603050405020304" pitchFamily="18" charset="0"/>
              </a:rPr>
              <a:t>PDO</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PHP Data Objects (PDO) là một lớp truy xuất cơ sở dữ liệu cung cấp một phương pháp thống nhất để làm việc với nhiều loại cơ sở dữ liệu khác nhau</a:t>
            </a: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86B8CE-41F0-4F80-85A6-4C1B04DAD058}"/>
              </a:ext>
            </a:extLst>
          </p:cNvPr>
          <p:cNvPicPr>
            <a:picLocks noChangeAspect="1"/>
          </p:cNvPicPr>
          <p:nvPr/>
        </p:nvPicPr>
        <p:blipFill>
          <a:blip r:embed="rId2"/>
          <a:stretch>
            <a:fillRect/>
          </a:stretch>
        </p:blipFill>
        <p:spPr>
          <a:xfrm>
            <a:off x="1104900" y="2133600"/>
            <a:ext cx="7239000" cy="1511724"/>
          </a:xfrm>
          <a:prstGeom prst="rect">
            <a:avLst/>
          </a:prstGeom>
        </p:spPr>
      </p:pic>
    </p:spTree>
    <p:extLst>
      <p:ext uri="{BB962C8B-B14F-4D97-AF65-F5344CB8AC3E}">
        <p14:creationId xmlns:p14="http://schemas.microsoft.com/office/powerpoint/2010/main" val="342870577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1352</TotalTime>
  <Words>528</Words>
  <Application>Microsoft Office PowerPoint</Application>
  <PresentationFormat>On-screen Show (4:3)</PresentationFormat>
  <Paragraphs>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Wingdings</vt:lpstr>
      <vt:lpstr>Default Design</vt:lpstr>
      <vt:lpstr>Đề tài: THIẾT KẾ WEB TIN TỨC GIAO THÔNG LÀM BẰNG FRAMEWORK LARAVEL</vt:lpstr>
      <vt:lpstr>NỘI DUNG</vt:lpstr>
      <vt:lpstr>I. LÝ DO CHỌN ĐỀ TÀI, MỤC ĐÍCH VÀ YÊU CẦU</vt:lpstr>
      <vt:lpstr>II. PHÂN TÍCH VÀ THIẾT KẾ HỆ THỐNG</vt:lpstr>
      <vt:lpstr>II. PHÂN TÍCH VÀ THIẾT KẾ HỆ THỐNG</vt:lpstr>
      <vt:lpstr>III. CÔNG CỤ THỰC HIỆN</vt:lpstr>
      <vt:lpstr>III. CÔNG CỤ THỰC HIỆN</vt:lpstr>
      <vt:lpstr>III. CÔNG CỤ THỰC HIỆN</vt:lpstr>
      <vt:lpstr>III. CÔNG CỤ THỰC HIỆN</vt:lpstr>
      <vt:lpstr>III. CÔNG CỤ THỰC HIỆN</vt:lpstr>
      <vt:lpstr>IV. KẾT QUẢ </vt:lpstr>
      <vt:lpstr>IV. KẾT QUẢ </vt:lpstr>
      <vt:lpstr>IV. KẾT QUẢ </vt:lpstr>
      <vt:lpstr>IV. KẾT QUẢ </vt:lpstr>
      <vt:lpstr>IV. KẾT QUẢ </vt:lpstr>
      <vt:lpstr>IV. KẾT QUẢ </vt:lpstr>
      <vt:lpstr>PowerPoint Presentation</vt:lpstr>
      <vt:lpstr>IV. KẾT QUẢ </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Nguyen Nguyen</cp:lastModifiedBy>
  <cp:revision>404</cp:revision>
  <dcterms:created xsi:type="dcterms:W3CDTF">2008-08-06T06:37:20Z</dcterms:created>
  <dcterms:modified xsi:type="dcterms:W3CDTF">2019-11-30T07:39:58Z</dcterms:modified>
</cp:coreProperties>
</file>