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5" r:id="rId5"/>
    <p:sldId id="258" r:id="rId6"/>
    <p:sldId id="260" r:id="rId7"/>
    <p:sldId id="262" r:id="rId8"/>
    <p:sldId id="261" r:id="rId9"/>
    <p:sldId id="273" r:id="rId10"/>
    <p:sldId id="263" r:id="rId11"/>
    <p:sldId id="264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2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438847"/>
            <a:ext cx="4176464" cy="147798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192" y="2631791"/>
            <a:ext cx="2448272" cy="1594418"/>
          </a:xfrm>
        </p:spPr>
        <p:txBody>
          <a:bodyPr/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3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528" y="1600200"/>
            <a:ext cx="7992888" cy="49251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907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3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87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74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288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8544" y="16288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6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93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22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36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72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600200"/>
            <a:ext cx="8363272" cy="492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1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accent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jpg"/><Relationship Id="rId8" Type="http://schemas.openxmlformats.org/officeDocument/2006/relationships/image" Target="../media/image23.jpg"/><Relationship Id="rId9" Type="http://schemas.openxmlformats.org/officeDocument/2006/relationships/image" Target="../media/image24.jpg"/><Relationship Id="rId10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data challenges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Nguyen Dang Nhan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09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quality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smtClean="0"/>
              <a:t>each user</a:t>
            </a:r>
            <a:endParaRPr lang="en-US" dirty="0"/>
          </a:p>
        </p:txBody>
      </p:sp>
      <p:pic>
        <p:nvPicPr>
          <p:cNvPr id="5" name="Picture 4" descr="C:\Users\MinhTN1\Desktop\Untitled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417" y="2312352"/>
            <a:ext cx="8353383" cy="31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735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#2</a:t>
            </a:r>
            <a:r>
              <a:rPr lang="en-US" dirty="0" smtClean="0"/>
              <a:t>: </a:t>
            </a:r>
            <a:r>
              <a:rPr lang="en-US" dirty="0" smtClean="0"/>
              <a:t>Finding similar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rgbClr val="660066"/>
                </a:solidFill>
              </a:rPr>
              <a:t>Customers watch Titanic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 </a:t>
            </a:r>
            <a:r>
              <a:rPr lang="en-US" dirty="0" smtClean="0">
                <a:solidFill>
                  <a:srgbClr val="FF0000"/>
                </a:solidFill>
              </a:rPr>
              <a:t>Recommend them </a:t>
            </a:r>
            <a:r>
              <a:rPr lang="en-US" u="sng" dirty="0" smtClean="0">
                <a:solidFill>
                  <a:srgbClr val="FF0000"/>
                </a:solidFill>
              </a:rPr>
              <a:t>similar movies</a:t>
            </a:r>
          </a:p>
          <a:p>
            <a:r>
              <a:rPr lang="en-US" dirty="0" smtClean="0">
                <a:solidFill>
                  <a:srgbClr val="800000"/>
                </a:solidFill>
              </a:rPr>
              <a:t>Content-based approach</a:t>
            </a:r>
          </a:p>
          <a:p>
            <a:pPr lvl="1"/>
            <a:r>
              <a:rPr lang="en-US" dirty="0" smtClean="0"/>
              <a:t>Similar movies </a:t>
            </a:r>
            <a:r>
              <a:rPr lang="en-US" dirty="0" smtClean="0">
                <a:sym typeface="Wingdings"/>
              </a:rPr>
              <a:t> similar contents</a:t>
            </a:r>
            <a:endParaRPr lang="en-US" dirty="0" smtClean="0"/>
          </a:p>
          <a:p>
            <a:pPr lvl="1"/>
            <a:r>
              <a:rPr lang="en-US" dirty="0" smtClean="0"/>
              <a:t>Content: T</a:t>
            </a:r>
            <a:r>
              <a:rPr lang="en-US" dirty="0" smtClean="0"/>
              <a:t>itles, directors, actors, genres, plot summary, etc.</a:t>
            </a:r>
          </a:p>
          <a:p>
            <a:pPr lvl="1"/>
            <a:r>
              <a:rPr lang="en-US" dirty="0" smtClean="0"/>
              <a:t>Data: 1M programs</a:t>
            </a:r>
          </a:p>
          <a:p>
            <a:pPr lvl="1">
              <a:buFont typeface="Wingdings" charset="0"/>
              <a:buChar char="è"/>
            </a:pPr>
            <a:r>
              <a:rPr lang="en-US" dirty="0" smtClean="0">
                <a:sym typeface="Wingdings"/>
              </a:rPr>
              <a:t>Algorithm challenges</a:t>
            </a:r>
          </a:p>
          <a:p>
            <a:pPr lvl="1">
              <a:buFont typeface="Wingdings" charset="0"/>
              <a:buChar char="è"/>
            </a:pPr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Collaborative-based approach</a:t>
            </a:r>
            <a:endParaRPr lang="en-US" dirty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Every user watches A also watches B </a:t>
            </a:r>
            <a:r>
              <a:rPr lang="en-US" dirty="0" smtClean="0">
                <a:sym typeface="Wingdings"/>
              </a:rPr>
              <a:t> A </a:t>
            </a:r>
            <a:r>
              <a:rPr lang="en-US" i="1" dirty="0" smtClean="0">
                <a:sym typeface="Wingdings"/>
              </a:rPr>
              <a:t>similar to</a:t>
            </a:r>
            <a:r>
              <a:rPr lang="en-US" dirty="0" smtClean="0">
                <a:sym typeface="Wingdings"/>
              </a:rPr>
              <a:t> B</a:t>
            </a:r>
            <a:endParaRPr lang="en-US" dirty="0" smtClean="0"/>
          </a:p>
          <a:p>
            <a:pPr lvl="1"/>
            <a:r>
              <a:rPr lang="en-US" dirty="0" smtClean="0"/>
              <a:t>If another user watches A, he might also like B.</a:t>
            </a:r>
          </a:p>
          <a:p>
            <a:pPr lvl="1"/>
            <a:r>
              <a:rPr lang="en-US" dirty="0" smtClean="0"/>
              <a:t>Data: 1M programs x 22M users</a:t>
            </a:r>
          </a:p>
          <a:p>
            <a:pPr marL="457200" lvl="1" indent="0">
              <a:buNone/>
            </a:pPr>
            <a:r>
              <a:rPr lang="en-US" dirty="0" smtClean="0">
                <a:sym typeface="Wingdings"/>
              </a:rPr>
              <a:t> Big data processing challenges!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99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results</a:t>
            </a:r>
            <a:endParaRPr lang="en-US" dirty="0"/>
          </a:p>
        </p:txBody>
      </p:sp>
      <p:pic>
        <p:nvPicPr>
          <p:cNvPr id="12" name="Content Placeholder 11" descr="Screen Shot 2015-05-22 at 00.40.0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933" b="-25933"/>
          <a:stretch>
            <a:fillRect/>
          </a:stretch>
        </p:blipFill>
        <p:spPr>
          <a:xfrm>
            <a:off x="323850" y="1235075"/>
            <a:ext cx="8820150" cy="5193642"/>
          </a:xfrm>
        </p:spPr>
      </p:pic>
    </p:spTree>
    <p:extLst>
      <p:ext uri="{BB962C8B-B14F-4D97-AF65-F5344CB8AC3E}">
        <p14:creationId xmlns:p14="http://schemas.microsoft.com/office/powerpoint/2010/main" val="231215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Collaborative-based results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4920" y="1555750"/>
            <a:ext cx="9019080" cy="3333751"/>
            <a:chOff x="109045" y="2000249"/>
            <a:chExt cx="8577755" cy="2889251"/>
          </a:xfrm>
        </p:grpSpPr>
        <p:pic>
          <p:nvPicPr>
            <p:cNvPr id="5" name="Picture 4" descr="Screen Shot 2015-05-22 at 00.40.55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0" b="32184"/>
            <a:stretch/>
          </p:blipFill>
          <p:spPr>
            <a:xfrm>
              <a:off x="109045" y="2000249"/>
              <a:ext cx="8577755" cy="2889251"/>
            </a:xfrm>
            <a:prstGeom prst="rect">
              <a:avLst/>
            </a:prstGeom>
          </p:spPr>
        </p:pic>
        <p:pic>
          <p:nvPicPr>
            <p:cNvPr id="7" name="Picture 6" descr="braveheart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8500" y="2159000"/>
              <a:ext cx="635000" cy="952500"/>
            </a:xfrm>
            <a:prstGeom prst="rect">
              <a:avLst/>
            </a:prstGeom>
          </p:spPr>
        </p:pic>
        <p:pic>
          <p:nvPicPr>
            <p:cNvPr id="8" name="Picture 7" descr="departed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9499" y="2190750"/>
              <a:ext cx="635000" cy="952500"/>
            </a:xfrm>
            <a:prstGeom prst="rect">
              <a:avLst/>
            </a:prstGeom>
          </p:spPr>
        </p:pic>
        <p:pic>
          <p:nvPicPr>
            <p:cNvPr id="9" name="Picture 8" descr="ladder49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413" y="2159000"/>
              <a:ext cx="634999" cy="952500"/>
            </a:xfrm>
            <a:prstGeom prst="rect">
              <a:avLst/>
            </a:prstGeom>
          </p:spPr>
        </p:pic>
        <p:pic>
          <p:nvPicPr>
            <p:cNvPr id="10" name="Picture 9" descr="foolsgol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028" y="3730625"/>
              <a:ext cx="698500" cy="1047750"/>
            </a:xfrm>
            <a:prstGeom prst="rect">
              <a:avLst/>
            </a:prstGeom>
          </p:spPr>
        </p:pic>
        <p:pic>
          <p:nvPicPr>
            <p:cNvPr id="11" name="Picture 10" descr="missinginaction2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625" y="3762375"/>
              <a:ext cx="650875" cy="976312"/>
            </a:xfrm>
            <a:prstGeom prst="rect">
              <a:avLst/>
            </a:prstGeom>
          </p:spPr>
        </p:pic>
        <p:pic>
          <p:nvPicPr>
            <p:cNvPr id="12" name="Picture 11" descr="thelegendzorro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374" y="3762375"/>
              <a:ext cx="650875" cy="976312"/>
            </a:xfrm>
            <a:prstGeom prst="rect">
              <a:avLst/>
            </a:prstGeom>
          </p:spPr>
        </p:pic>
        <p:pic>
          <p:nvPicPr>
            <p:cNvPr id="13" name="Picture 12" descr="school of rock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50" y="3762375"/>
              <a:ext cx="650874" cy="976312"/>
            </a:xfrm>
            <a:prstGeom prst="rect">
              <a:avLst/>
            </a:prstGeom>
          </p:spPr>
        </p:pic>
        <p:pic>
          <p:nvPicPr>
            <p:cNvPr id="14" name="Picture 13" descr="greenzone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3413" y="3762375"/>
              <a:ext cx="650874" cy="976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922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 project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ig data technologies powered with machine learning algorithms to analyze user behaviors to personalize the recommendation of entertainment contents to customer.</a:t>
            </a:r>
          </a:p>
          <a:p>
            <a:pPr lvl="1"/>
            <a:r>
              <a:rPr lang="en-US" dirty="0" smtClean="0"/>
              <a:t>Challenges: </a:t>
            </a:r>
          </a:p>
          <a:p>
            <a:pPr lvl="2"/>
            <a:r>
              <a:rPr lang="en-US" dirty="0" smtClean="0"/>
              <a:t>Huge amount of data</a:t>
            </a:r>
          </a:p>
          <a:p>
            <a:pPr lvl="2"/>
            <a:r>
              <a:rPr lang="en-US" dirty="0" smtClean="0"/>
              <a:t>Large-scale, distributed computing</a:t>
            </a:r>
          </a:p>
          <a:p>
            <a:pPr lvl="1"/>
            <a:r>
              <a:rPr lang="en-US" dirty="0" smtClean="0"/>
              <a:t>Designing solutions, algorithms and analytics for 2 sub-projects</a:t>
            </a:r>
          </a:p>
          <a:p>
            <a:pPr lvl="2"/>
            <a:r>
              <a:rPr lang="en-US" dirty="0" smtClean="0"/>
              <a:t>Clustering: computation efficiency</a:t>
            </a:r>
          </a:p>
          <a:p>
            <a:pPr lvl="2"/>
            <a:r>
              <a:rPr lang="en-US" dirty="0" smtClean="0"/>
              <a:t>Movie similarity: recommendation quality</a:t>
            </a:r>
          </a:p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63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7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PhD from Chalmers University of Technology, Sweden</a:t>
            </a:r>
          </a:p>
          <a:p>
            <a:r>
              <a:rPr lang="en-US" dirty="0" smtClean="0"/>
              <a:t>Major: Computer Science</a:t>
            </a:r>
          </a:p>
          <a:p>
            <a:r>
              <a:rPr lang="en-US" dirty="0" smtClean="0"/>
              <a:t>Specialties: Multicore programming, Concurrent Data Structures, Garbage collection, High Performance Computing, Big Data.</a:t>
            </a:r>
          </a:p>
        </p:txBody>
      </p:sp>
    </p:spTree>
    <p:extLst>
      <p:ext uri="{BB962C8B-B14F-4D97-AF65-F5344CB8AC3E}">
        <p14:creationId xmlns:p14="http://schemas.microsoft.com/office/powerpoint/2010/main" val="1300841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07420"/>
          </a:xfrm>
        </p:spPr>
        <p:txBody>
          <a:bodyPr/>
          <a:lstStyle/>
          <a:p>
            <a:r>
              <a:rPr lang="en-US" dirty="0" smtClean="0"/>
              <a:t>What do our customers like?</a:t>
            </a:r>
            <a:endParaRPr lang="en-US" dirty="0"/>
          </a:p>
        </p:txBody>
      </p:sp>
      <p:pic>
        <p:nvPicPr>
          <p:cNvPr id="6" name="Picture 5" descr="t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" y="3429000"/>
            <a:ext cx="1949942" cy="1281189"/>
          </a:xfrm>
          <a:prstGeom prst="rect">
            <a:avLst/>
          </a:prstGeom>
        </p:spPr>
      </p:pic>
      <p:pic>
        <p:nvPicPr>
          <p:cNvPr id="7" name="Picture 6" descr="mobile-gam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1459070"/>
            <a:ext cx="1984441" cy="1320555"/>
          </a:xfrm>
          <a:prstGeom prst="rect">
            <a:avLst/>
          </a:prstGeom>
        </p:spPr>
      </p:pic>
      <p:pic>
        <p:nvPicPr>
          <p:cNvPr id="10" name="Picture 9" descr="us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1" y="2603246"/>
            <a:ext cx="2997200" cy="2705100"/>
          </a:xfrm>
          <a:prstGeom prst="rect">
            <a:avLst/>
          </a:prstGeom>
        </p:spPr>
      </p:pic>
      <p:pic>
        <p:nvPicPr>
          <p:cNvPr id="11" name="Picture 10" descr="music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26" y="1100621"/>
            <a:ext cx="1853154" cy="1388077"/>
          </a:xfrm>
          <a:prstGeom prst="rect">
            <a:avLst/>
          </a:prstGeom>
        </p:spPr>
      </p:pic>
      <p:pic>
        <p:nvPicPr>
          <p:cNvPr id="12" name="Picture 11" descr="web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96" y="5098443"/>
            <a:ext cx="2294230" cy="1461449"/>
          </a:xfrm>
          <a:prstGeom prst="rect">
            <a:avLst/>
          </a:prstGeom>
        </p:spPr>
      </p:pic>
      <p:pic>
        <p:nvPicPr>
          <p:cNvPr id="13" name="Picture 12" descr="sport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6" y="1794660"/>
            <a:ext cx="1969930" cy="1969930"/>
          </a:xfrm>
          <a:prstGeom prst="rect">
            <a:avLst/>
          </a:prstGeom>
        </p:spPr>
      </p:pic>
      <p:pic>
        <p:nvPicPr>
          <p:cNvPr id="14" name="Picture 13" descr="shopping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78" y="4710189"/>
            <a:ext cx="2063892" cy="16380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213926" y="5098443"/>
            <a:ext cx="11200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56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607420"/>
          </a:xfrm>
        </p:spPr>
        <p:txBody>
          <a:bodyPr/>
          <a:lstStyle/>
          <a:p>
            <a:r>
              <a:rPr lang="en-US" dirty="0" smtClean="0"/>
              <a:t>What do our customers like?</a:t>
            </a:r>
            <a:endParaRPr lang="en-US" dirty="0"/>
          </a:p>
        </p:txBody>
      </p:sp>
      <p:pic>
        <p:nvPicPr>
          <p:cNvPr id="6" name="Picture 5" descr="tv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96" y="3429000"/>
            <a:ext cx="1949942" cy="1281189"/>
          </a:xfrm>
          <a:prstGeom prst="rect">
            <a:avLst/>
          </a:prstGeom>
        </p:spPr>
      </p:pic>
      <p:pic>
        <p:nvPicPr>
          <p:cNvPr id="7" name="Picture 6" descr="mobile-gam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4" y="1459070"/>
            <a:ext cx="1984441" cy="1320555"/>
          </a:xfrm>
          <a:prstGeom prst="rect">
            <a:avLst/>
          </a:prstGeom>
        </p:spPr>
      </p:pic>
      <p:pic>
        <p:nvPicPr>
          <p:cNvPr id="10" name="Picture 9" descr="user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811" y="2603246"/>
            <a:ext cx="2997200" cy="2705100"/>
          </a:xfrm>
          <a:prstGeom prst="rect">
            <a:avLst/>
          </a:prstGeom>
        </p:spPr>
      </p:pic>
      <p:pic>
        <p:nvPicPr>
          <p:cNvPr id="11" name="Picture 10" descr="music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526" y="1100621"/>
            <a:ext cx="1853154" cy="1388077"/>
          </a:xfrm>
          <a:prstGeom prst="rect">
            <a:avLst/>
          </a:prstGeom>
        </p:spPr>
      </p:pic>
      <p:pic>
        <p:nvPicPr>
          <p:cNvPr id="12" name="Picture 11" descr="web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85" y="5396551"/>
            <a:ext cx="2294230" cy="1461449"/>
          </a:xfrm>
          <a:prstGeom prst="rect">
            <a:avLst/>
          </a:prstGeom>
        </p:spPr>
      </p:pic>
      <p:pic>
        <p:nvPicPr>
          <p:cNvPr id="13" name="Picture 12" descr="sports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48" y="1794660"/>
            <a:ext cx="1969930" cy="1969930"/>
          </a:xfrm>
          <a:prstGeom prst="rect">
            <a:avLst/>
          </a:prstGeom>
        </p:spPr>
      </p:pic>
      <p:pic>
        <p:nvPicPr>
          <p:cNvPr id="14" name="Picture 13" descr="shopping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63" y="4921883"/>
            <a:ext cx="2063892" cy="16380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1153" y="2319945"/>
            <a:ext cx="8156445" cy="2893151"/>
          </a:xfrm>
          <a:prstGeom prst="rect">
            <a:avLst/>
          </a:prstGeom>
          <a:solidFill>
            <a:srgbClr val="800000"/>
          </a:solidFill>
        </p:spPr>
        <p:txBody>
          <a:bodyPr wrap="square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2200" b="1" u="sng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Personalized recommendations</a:t>
            </a:r>
          </a:p>
          <a:p>
            <a:pPr algn="ctr"/>
            <a:endParaRPr lang="en-US" sz="22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Understand what a user 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wants: </a:t>
            </a:r>
            <a:r>
              <a:rPr lang="en-US" b="1" u="sng" spc="150" dirty="0">
                <a:ln w="1143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analyze</a:t>
            </a:r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their 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behaviors</a:t>
            </a:r>
            <a:endParaRPr lang="en-US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b="1" u="sng" spc="150" dirty="0">
                <a:ln w="11430"/>
                <a:solidFill>
                  <a:srgbClr val="F1FBCF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Predict</a:t>
            </a:r>
            <a:r>
              <a:rPr lang="en-US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what they are going to watch/ buy/ </a:t>
            </a:r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go/ etc.</a:t>
            </a:r>
          </a:p>
          <a:p>
            <a:endParaRPr lang="en-US" b="1" u="sng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  <a:p>
            <a:r>
              <a:rPr lang="en-US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Our project: a system that can suggest TV programs suitable to each individual user</a:t>
            </a:r>
            <a:endParaRPr lang="en-US" b="1" spc="150" dirty="0">
              <a:ln w="11430"/>
              <a:solidFill>
                <a:srgbClr val="F1FBCF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275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</a:t>
            </a:r>
            <a:r>
              <a:rPr lang="en-US" dirty="0" smtClean="0"/>
              <a:t>do </a:t>
            </a:r>
            <a:r>
              <a:rPr lang="en-US" dirty="0" smtClean="0"/>
              <a:t>we </a:t>
            </a:r>
            <a:r>
              <a:rPr lang="en-US" dirty="0" smtClean="0"/>
              <a:t>analyze?</a:t>
            </a:r>
            <a:endParaRPr lang="en-US" dirty="0"/>
          </a:p>
        </p:txBody>
      </p:sp>
      <p:pic>
        <p:nvPicPr>
          <p:cNvPr id="4" name="Content Placeholder 3" descr="genre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8" b="17548"/>
          <a:stretch>
            <a:fillRect/>
          </a:stretch>
        </p:blipFill>
        <p:spPr>
          <a:xfrm>
            <a:off x="5544894" y="1651406"/>
            <a:ext cx="2734737" cy="1610491"/>
          </a:xfr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5" y="1669047"/>
            <a:ext cx="2046485" cy="18890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9942" y="3558110"/>
            <a:ext cx="160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22M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347" y="3558110"/>
            <a:ext cx="964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</a:p>
        </p:txBody>
      </p:sp>
      <p:pic>
        <p:nvPicPr>
          <p:cNvPr id="9" name="Picture 8" descr="stream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519" y="4295775"/>
            <a:ext cx="3289300" cy="2463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10558" y="4957166"/>
            <a:ext cx="2945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100M </a:t>
            </a: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new events/</a:t>
            </a: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day</a:t>
            </a:r>
          </a:p>
          <a:p>
            <a:pPr algn="ctr"/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20B </a:t>
            </a:r>
            <a:r>
              <a:rPr lang="en-US" sz="20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events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Left-Right-Up Arrow 9"/>
          <p:cNvSpPr/>
          <p:nvPr/>
        </p:nvSpPr>
        <p:spPr>
          <a:xfrm rot="10800000">
            <a:off x="3298634" y="2487400"/>
            <a:ext cx="2193340" cy="1440041"/>
          </a:xfrm>
          <a:prstGeom prst="leftRigh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0355" y="2427764"/>
            <a:ext cx="8156445" cy="1668266"/>
          </a:xfrm>
          <a:prstGeom prst="rect">
            <a:avLst/>
          </a:prstGeom>
          <a:solidFill>
            <a:srgbClr val="800000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Large-scale </a:t>
            </a:r>
            <a:r>
              <a:rPr lang="en-US" sz="3000" dirty="0">
                <a:solidFill>
                  <a:schemeClr val="bg1"/>
                </a:solidFill>
              </a:rPr>
              <a:t>R</a:t>
            </a:r>
            <a:r>
              <a:rPr lang="en-US" sz="3000" dirty="0" smtClean="0">
                <a:solidFill>
                  <a:schemeClr val="bg1"/>
                </a:solidFill>
              </a:rPr>
              <a:t>ecommendation </a:t>
            </a:r>
            <a:r>
              <a:rPr lang="en-US" sz="3000" dirty="0">
                <a:solidFill>
                  <a:schemeClr val="bg1"/>
                </a:solidFill>
              </a:rPr>
              <a:t>S</a:t>
            </a:r>
            <a:r>
              <a:rPr lang="en-US" sz="3000" dirty="0" smtClean="0">
                <a:solidFill>
                  <a:schemeClr val="bg1"/>
                </a:solidFill>
              </a:rPr>
              <a:t>ystem</a:t>
            </a:r>
            <a:endParaRPr lang="en-US" sz="3000" dirty="0" smtClean="0">
              <a:solidFill>
                <a:schemeClr val="bg1"/>
              </a:solidFill>
            </a:endParaRPr>
          </a:p>
          <a:p>
            <a:r>
              <a:rPr lang="en-US" sz="3000" dirty="0" smtClean="0">
                <a:solidFill>
                  <a:schemeClr val="bg1"/>
                </a:solidFill>
                <a:sym typeface="Wingdings"/>
              </a:rPr>
              <a:t> Big data analytics and machine learning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89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Big data Infrastructures</a:t>
            </a:r>
          </a:p>
          <a:p>
            <a:pPr lvl="1"/>
            <a:r>
              <a:rPr lang="en-US" dirty="0" smtClean="0"/>
              <a:t>Cloud computing (</a:t>
            </a:r>
            <a:r>
              <a:rPr lang="en-US" dirty="0" smtClean="0"/>
              <a:t>AWS, </a:t>
            </a:r>
            <a:r>
              <a:rPr lang="en-US" dirty="0" err="1" smtClean="0"/>
              <a:t>Cloudera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Framework</a:t>
            </a:r>
          </a:p>
          <a:p>
            <a:pPr lvl="1"/>
            <a:r>
              <a:rPr lang="en-US" dirty="0" smtClean="0"/>
              <a:t>HDFS, </a:t>
            </a:r>
            <a:r>
              <a:rPr lang="en-US" dirty="0" err="1" smtClean="0"/>
              <a:t>HBase</a:t>
            </a:r>
            <a:endParaRPr lang="en-US" dirty="0" smtClean="0"/>
          </a:p>
          <a:p>
            <a:r>
              <a:rPr lang="en-US" dirty="0" smtClean="0"/>
              <a:t>Big data analytics tools</a:t>
            </a:r>
          </a:p>
          <a:p>
            <a:pPr lvl="1"/>
            <a:r>
              <a:rPr lang="en-US" dirty="0" smtClean="0"/>
              <a:t>R/</a:t>
            </a:r>
            <a:r>
              <a:rPr lang="en-US" dirty="0" err="1" smtClean="0"/>
              <a:t>RevoR</a:t>
            </a:r>
            <a:r>
              <a:rPr lang="en-US" dirty="0" smtClean="0"/>
              <a:t> for data analytics</a:t>
            </a:r>
          </a:p>
          <a:p>
            <a:pPr lvl="1"/>
            <a:r>
              <a:rPr lang="en-US" dirty="0" smtClean="0"/>
              <a:t>Machine learning algorithms</a:t>
            </a:r>
          </a:p>
          <a:p>
            <a:pPr lvl="1"/>
            <a:r>
              <a:rPr lang="en-US" dirty="0" smtClean="0"/>
              <a:t>Large-scale computing (Java </a:t>
            </a:r>
            <a:r>
              <a:rPr lang="en-US" dirty="0" err="1" smtClean="0"/>
              <a:t>MapReduce</a:t>
            </a:r>
            <a:r>
              <a:rPr lang="en-US" dirty="0" smtClean="0"/>
              <a:t>, </a:t>
            </a:r>
            <a:r>
              <a:rPr lang="en-US" dirty="0" err="1" smtClean="0"/>
              <a:t>Hadoop</a:t>
            </a:r>
            <a:r>
              <a:rPr lang="en-US" dirty="0" smtClean="0"/>
              <a:t> </a:t>
            </a:r>
            <a:r>
              <a:rPr lang="en-US" dirty="0" err="1" smtClean="0"/>
              <a:t>EcoSystems</a:t>
            </a:r>
            <a:r>
              <a:rPr lang="en-US" dirty="0" smtClean="0"/>
              <a:t>)</a:t>
            </a:r>
          </a:p>
          <a:p>
            <a:r>
              <a:rPr lang="en-US" dirty="0" smtClean="0"/>
              <a:t>Two sub-projects</a:t>
            </a:r>
          </a:p>
          <a:p>
            <a:pPr lvl="1"/>
            <a:r>
              <a:rPr lang="en-US" dirty="0" smtClean="0"/>
              <a:t>My role:</a:t>
            </a:r>
            <a:r>
              <a:rPr lang="en-US" dirty="0" smtClean="0"/>
              <a:t> research, data analytics, design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68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#1: Too many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00000"/>
                </a:solidFill>
              </a:rPr>
              <a:t>Millions of users: 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Not every of them are different</a:t>
            </a:r>
          </a:p>
          <a:p>
            <a:pPr lvl="1"/>
            <a:r>
              <a:rPr lang="en-US" dirty="0" smtClean="0"/>
              <a:t>Many users share the same taste of TV viewing</a:t>
            </a:r>
          </a:p>
          <a:p>
            <a:pPr lvl="1"/>
            <a:r>
              <a:rPr lang="en-US" dirty="0" smtClean="0"/>
              <a:t>Recommendation for individual </a:t>
            </a:r>
            <a:r>
              <a:rPr lang="en-US" dirty="0" err="1" smtClean="0"/>
              <a:t>vs</a:t>
            </a:r>
            <a:r>
              <a:rPr lang="en-US" dirty="0" smtClean="0"/>
              <a:t> for group of users</a:t>
            </a:r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Group </a:t>
            </a:r>
            <a:r>
              <a:rPr lang="en-US" dirty="0">
                <a:solidFill>
                  <a:srgbClr val="800000"/>
                </a:solidFill>
              </a:rPr>
              <a:t>users with same taste together</a:t>
            </a:r>
          </a:p>
          <a:p>
            <a:pPr lvl="1"/>
            <a:r>
              <a:rPr lang="en-US" dirty="0" smtClean="0"/>
              <a:t>Clustering algorithms</a:t>
            </a:r>
          </a:p>
          <a:p>
            <a:pPr lvl="1"/>
            <a:r>
              <a:rPr lang="en-US" dirty="0" smtClean="0"/>
              <a:t>Recommending for a cluster, instead of recommending for every individual </a:t>
            </a:r>
            <a:endParaRPr lang="en-US" dirty="0" smtClean="0"/>
          </a:p>
          <a:p>
            <a:r>
              <a:rPr lang="en-US" dirty="0" smtClean="0">
                <a:solidFill>
                  <a:srgbClr val="800000"/>
                </a:solidFill>
              </a:rPr>
              <a:t>Pros and Cons</a:t>
            </a:r>
            <a:endParaRPr lang="en-US" dirty="0" smtClean="0">
              <a:solidFill>
                <a:srgbClr val="800000"/>
              </a:solidFill>
            </a:endParaRPr>
          </a:p>
          <a:p>
            <a:pPr lvl="1"/>
            <a:r>
              <a:rPr lang="en-US" dirty="0" smtClean="0"/>
              <a:t>Efficient </a:t>
            </a:r>
            <a:r>
              <a:rPr lang="en-US" dirty="0" smtClean="0"/>
              <a:t>recommendation, save resources</a:t>
            </a:r>
            <a:endParaRPr lang="en-US" dirty="0" smtClean="0"/>
          </a:p>
          <a:p>
            <a:pPr lvl="1"/>
            <a:r>
              <a:rPr lang="en-US" dirty="0" smtClean="0"/>
              <a:t>Tradeoff: efficiency </a:t>
            </a:r>
            <a:r>
              <a:rPr lang="en-US" dirty="0" err="1" smtClean="0"/>
              <a:t>vs</a:t>
            </a:r>
            <a:r>
              <a:rPr lang="en-US" dirty="0" smtClean="0"/>
              <a:t>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6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 of users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C:\Users\MinhTN1\Desktop\cluster48_65_63_67.png"/>
          <p:cNvPicPr/>
          <p:nvPr/>
        </p:nvPicPr>
        <p:blipFill rotWithShape="1">
          <a:blip r:embed="rId2" cstate="print"/>
          <a:srcRect t="8445"/>
          <a:stretch/>
        </p:blipFill>
        <p:spPr bwMode="auto">
          <a:xfrm>
            <a:off x="1722073" y="2016125"/>
            <a:ext cx="4925145" cy="450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4938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Distant to cluster centers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1325" y="1284054"/>
            <a:ext cx="5305425" cy="541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7157661"/>
      </p:ext>
    </p:extLst>
  </p:cSld>
  <p:clrMapOvr>
    <a:masterClrMapping/>
  </p:clrMapOvr>
</p:sld>
</file>

<file path=ppt/theme/theme1.xml><?xml version="1.0" encoding="utf-8"?>
<a:theme xmlns:a="http://schemas.openxmlformats.org/drawingml/2006/main" name="TS102701232">
  <a:themeElements>
    <a:clrScheme name="Custom 6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579A4"/>
      </a:accent1>
      <a:accent2>
        <a:srgbClr val="1188EA"/>
      </a:accent2>
      <a:accent3>
        <a:srgbClr val="B9EA11"/>
      </a:accent3>
      <a:accent4>
        <a:srgbClr val="81A445"/>
      </a:accent4>
      <a:accent5>
        <a:srgbClr val="0A4780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TS102701232.thmx</Template>
  <TotalTime>673</TotalTime>
  <Words>413</Words>
  <Application>Microsoft Macintosh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TS102701232</vt:lpstr>
      <vt:lpstr>Big data challenges</vt:lpstr>
      <vt:lpstr>Introduction</vt:lpstr>
      <vt:lpstr>What do our customers like?</vt:lpstr>
      <vt:lpstr>What do our customers like?</vt:lpstr>
      <vt:lpstr>How much data do we analyze?</vt:lpstr>
      <vt:lpstr>Big data analytics</vt:lpstr>
      <vt:lpstr>Problem #1: Too many users</vt:lpstr>
      <vt:lpstr>Clusters of users</vt:lpstr>
      <vt:lpstr>Distant to cluster centers</vt:lpstr>
      <vt:lpstr>Recommendation quality  </vt:lpstr>
      <vt:lpstr>Problem #2: Finding similar movies</vt:lpstr>
      <vt:lpstr>Content-based results</vt:lpstr>
      <vt:lpstr>Collaborative-based results</vt:lpstr>
      <vt:lpstr>Conclusions</vt:lpstr>
      <vt:lpstr>Thank you!</vt:lpstr>
    </vt:vector>
  </TitlesOfParts>
  <Company>Chalmers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Nhan Nguyen</dc:creator>
  <cp:lastModifiedBy>Nhan Nguyen</cp:lastModifiedBy>
  <cp:revision>27</cp:revision>
  <dcterms:created xsi:type="dcterms:W3CDTF">2015-05-21T13:12:36Z</dcterms:created>
  <dcterms:modified xsi:type="dcterms:W3CDTF">2015-05-22T00:57:22Z</dcterms:modified>
</cp:coreProperties>
</file>