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81" r:id="rId2"/>
    <p:sldId id="475" r:id="rId3"/>
    <p:sldId id="546" r:id="rId4"/>
    <p:sldId id="547" r:id="rId5"/>
    <p:sldId id="567" r:id="rId6"/>
    <p:sldId id="588" r:id="rId7"/>
    <p:sldId id="548" r:id="rId8"/>
    <p:sldId id="549" r:id="rId9"/>
    <p:sldId id="550" r:id="rId10"/>
    <p:sldId id="543" r:id="rId11"/>
    <p:sldId id="539" r:id="rId12"/>
    <p:sldId id="560" r:id="rId13"/>
    <p:sldId id="587" r:id="rId14"/>
    <p:sldId id="553" r:id="rId15"/>
    <p:sldId id="584" r:id="rId16"/>
    <p:sldId id="586" r:id="rId17"/>
    <p:sldId id="585" r:id="rId18"/>
    <p:sldId id="563" r:id="rId19"/>
    <p:sldId id="564" r:id="rId20"/>
    <p:sldId id="561" r:id="rId21"/>
    <p:sldId id="562" r:id="rId22"/>
    <p:sldId id="572" r:id="rId23"/>
    <p:sldId id="558" r:id="rId24"/>
    <p:sldId id="565" r:id="rId25"/>
    <p:sldId id="555" r:id="rId26"/>
    <p:sldId id="568" r:id="rId27"/>
    <p:sldId id="569" r:id="rId28"/>
    <p:sldId id="570" r:id="rId29"/>
    <p:sldId id="571" r:id="rId30"/>
    <p:sldId id="566" r:id="rId31"/>
    <p:sldId id="544" r:id="rId32"/>
    <p:sldId id="577" r:id="rId33"/>
    <p:sldId id="574" r:id="rId34"/>
    <p:sldId id="575" r:id="rId35"/>
    <p:sldId id="576" r:id="rId36"/>
    <p:sldId id="578" r:id="rId37"/>
    <p:sldId id="579" r:id="rId38"/>
    <p:sldId id="580" r:id="rId39"/>
    <p:sldId id="583" r:id="rId40"/>
    <p:sldId id="582" r:id="rId41"/>
    <p:sldId id="581" r:id="rId42"/>
    <p:sldId id="46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89898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6" autoAdjust="0"/>
    <p:restoredTop sz="94434" autoAdjust="0"/>
  </p:normalViewPr>
  <p:slideViewPr>
    <p:cSldViewPr snapToGrid="0" snapToObjects="1">
      <p:cViewPr>
        <p:scale>
          <a:sx n="100" d="100"/>
          <a:sy n="100" d="100"/>
        </p:scale>
        <p:origin x="-28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A396-AA2F-4C2D-9776-D0EFAE1549A7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04E96-67BC-4047-A9D0-BDF47BA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6BA29-DBBE-4BE3-B77A-73C02406667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E19B30-2008-45C4-8825-F8DAFE1DA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6BA29-DBBE-4BE3-B77A-73C02406667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E19B30-2008-45C4-8825-F8DAFE1DA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6BA29-DBBE-4BE3-B77A-73C024066674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E19B30-2008-45C4-8825-F8DAFE1DA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3469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1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7709644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Basic 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2042983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="1" i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7709644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Basic java web application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7200" y="3787664"/>
            <a:ext cx="8229600" cy="2042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2000" b="1" i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>
              <a:buNone/>
              <a:defRPr sz="2000" b="1" i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>
              <a:buNone/>
              <a:defRPr sz="2000" b="1" i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>
              <a:buNone/>
              <a:defRPr sz="2000" b="1" i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>
              <a:buNone/>
              <a:defRPr sz="2000" b="1" i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0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6136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Basic 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Basic java web application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2015 KMS Technology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6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1" r:id="rId14"/>
    <p:sldLayoutId id="2147483662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645" y="2130425"/>
            <a:ext cx="6458755" cy="537663"/>
          </a:xfrm>
        </p:spPr>
        <p:txBody>
          <a:bodyPr/>
          <a:lstStyle/>
          <a:p>
            <a:r>
              <a:rPr lang="en-US" dirty="0" smtClean="0"/>
              <a:t>Basic java web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13645" y="3119006"/>
            <a:ext cx="6458755" cy="657225"/>
          </a:xfrm>
        </p:spPr>
        <p:txBody>
          <a:bodyPr/>
          <a:lstStyle/>
          <a:p>
            <a:r>
              <a:rPr lang="en-US" dirty="0" smtClean="0"/>
              <a:t>Thanh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tran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97100" y="3714496"/>
            <a:ext cx="5575300" cy="657225"/>
          </a:xfrm>
        </p:spPr>
        <p:txBody>
          <a:bodyPr/>
          <a:lstStyle/>
          <a:p>
            <a:r>
              <a:rPr lang="en-US" dirty="0" err="1" smtClean="0"/>
              <a:t>Kms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97100" y="4283264"/>
            <a:ext cx="5575300" cy="657225"/>
          </a:xfrm>
        </p:spPr>
        <p:txBody>
          <a:bodyPr/>
          <a:lstStyle/>
          <a:p>
            <a:r>
              <a:rPr lang="en-US" dirty="0" smtClean="0"/>
              <a:t>2015 Aug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Technology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servlet class extends the capabilities of servers that host the applications accessed by the way of </a:t>
            </a:r>
            <a:r>
              <a:rPr lang="en-US" dirty="0">
                <a:solidFill>
                  <a:srgbClr val="27AAE1"/>
                </a:solidFill>
              </a:rPr>
              <a:t>request-response programming model</a:t>
            </a:r>
            <a:r>
              <a:rPr lang="en-US" dirty="0"/>
              <a:t>.</a:t>
            </a:r>
          </a:p>
          <a:p>
            <a:r>
              <a:rPr lang="en-US" dirty="0" smtClean="0"/>
              <a:t>JSP </a:t>
            </a:r>
            <a:r>
              <a:rPr lang="en-US" dirty="0"/>
              <a:t>allows you to integrate the combined snippets of Java code with static markup in a text-based document.</a:t>
            </a:r>
          </a:p>
          <a:p>
            <a:r>
              <a:rPr lang="en-US" dirty="0"/>
              <a:t>JSTL provides a set of standard tags that can be used in a JSP page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simple Servlet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57200" y="914401"/>
            <a:ext cx="8229600" cy="5383368"/>
          </a:xfrm>
        </p:spPr>
        <p:txBody>
          <a:bodyPr/>
          <a:lstStyle/>
          <a:p>
            <a:r>
              <a:rPr lang="en-US" sz="1500" dirty="0"/>
              <a:t>package </a:t>
            </a:r>
            <a:r>
              <a:rPr lang="en-US" sz="1500" dirty="0" err="1"/>
              <a:t>testPackage</a:t>
            </a:r>
            <a:r>
              <a:rPr lang="en-US" sz="1500" dirty="0"/>
              <a:t>; </a:t>
            </a:r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import </a:t>
            </a:r>
            <a:r>
              <a:rPr lang="en-US" sz="1500" dirty="0"/>
              <a:t>java.io.*; </a:t>
            </a:r>
            <a:endParaRPr lang="en-US" sz="1500" dirty="0" smtClean="0"/>
          </a:p>
          <a:p>
            <a:r>
              <a:rPr lang="en-US" sz="1500" dirty="0" smtClean="0"/>
              <a:t>import </a:t>
            </a:r>
            <a:r>
              <a:rPr lang="en-US" sz="1500" dirty="0" err="1"/>
              <a:t>javax.servlet</a:t>
            </a:r>
            <a:r>
              <a:rPr lang="en-US" sz="1500" dirty="0"/>
              <a:t>.*; </a:t>
            </a:r>
            <a:endParaRPr lang="en-US" sz="1500" dirty="0" smtClean="0"/>
          </a:p>
          <a:p>
            <a:r>
              <a:rPr lang="en-US" sz="1500" dirty="0" smtClean="0"/>
              <a:t>import </a:t>
            </a:r>
            <a:r>
              <a:rPr lang="en-US" sz="1500" dirty="0" err="1"/>
              <a:t>javax.servlet.annotation</a:t>
            </a:r>
            <a:r>
              <a:rPr lang="en-US" sz="1500" dirty="0"/>
              <a:t>.*; </a:t>
            </a:r>
            <a:endParaRPr lang="en-US" sz="1500" dirty="0" smtClean="0"/>
          </a:p>
          <a:p>
            <a:r>
              <a:rPr lang="en-US" sz="1500" dirty="0" smtClean="0"/>
              <a:t>import </a:t>
            </a:r>
            <a:r>
              <a:rPr lang="en-US" sz="1500" dirty="0" err="1"/>
              <a:t>javax.servlet.http</a:t>
            </a:r>
            <a:r>
              <a:rPr lang="en-US" sz="1500" dirty="0"/>
              <a:t>.*; </a:t>
            </a:r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WebServlet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("/hello") </a:t>
            </a:r>
            <a:endParaRPr lang="en-US" sz="15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500" dirty="0" smtClean="0"/>
              <a:t>public </a:t>
            </a:r>
            <a:r>
              <a:rPr lang="en-US" sz="1500" dirty="0"/>
              <a:t>class </a:t>
            </a:r>
            <a:r>
              <a:rPr lang="en-US" sz="1500" dirty="0" err="1"/>
              <a:t>HelloWorld</a:t>
            </a:r>
            <a:r>
              <a:rPr lang="en-US" sz="1500" dirty="0"/>
              <a:t> extends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HttpServlet</a:t>
            </a:r>
            <a:r>
              <a:rPr lang="en-US" sz="1500" dirty="0"/>
              <a:t> { </a:t>
            </a:r>
            <a:endParaRPr lang="en-US" sz="1500" dirty="0" smtClean="0"/>
          </a:p>
          <a:p>
            <a:r>
              <a:rPr lang="en-US" sz="1500" dirty="0" smtClean="0"/>
              <a:t>  @</a:t>
            </a:r>
            <a:r>
              <a:rPr lang="en-US" sz="1500" dirty="0"/>
              <a:t>Override </a:t>
            </a:r>
            <a:endParaRPr lang="en-US" sz="1500" dirty="0" smtClean="0"/>
          </a:p>
          <a:p>
            <a:r>
              <a:rPr lang="en-US" sz="1500" dirty="0" smtClean="0"/>
              <a:t>  public </a:t>
            </a:r>
            <a:r>
              <a:rPr lang="en-US" sz="1500" dirty="0"/>
              <a:t>void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doGet</a:t>
            </a:r>
            <a:r>
              <a:rPr lang="en-US" sz="1500" dirty="0"/>
              <a:t>(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HttpServletRequest</a:t>
            </a:r>
            <a:r>
              <a:rPr lang="en-US" sz="1500" dirty="0"/>
              <a:t> request, </a:t>
            </a:r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              </a:t>
            </a:r>
            <a:r>
              <a:rPr lang="en-US" sz="1500" dirty="0" err="1" smtClean="0">
                <a:solidFill>
                  <a:schemeClr val="accent2">
                    <a:lumMod val="75000"/>
                  </a:schemeClr>
                </a:solidFill>
              </a:rPr>
              <a:t>HttpServletResponse</a:t>
            </a:r>
            <a:r>
              <a:rPr lang="en-US" sz="1500" dirty="0" smtClean="0"/>
              <a:t> </a:t>
            </a:r>
            <a:r>
              <a:rPr lang="en-US" sz="1500" dirty="0"/>
              <a:t>response) </a:t>
            </a:r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throws </a:t>
            </a:r>
            <a:r>
              <a:rPr lang="en-US" sz="1500" dirty="0" err="1"/>
              <a:t>ServletException</a:t>
            </a:r>
            <a:r>
              <a:rPr lang="en-US" sz="1500" dirty="0"/>
              <a:t>, </a:t>
            </a:r>
            <a:r>
              <a:rPr lang="en-US" sz="1500" dirty="0" err="1"/>
              <a:t>IOException</a:t>
            </a:r>
            <a:r>
              <a:rPr lang="en-US" sz="1500" dirty="0"/>
              <a:t> { </a:t>
            </a:r>
            <a:endParaRPr lang="en-US" sz="1500" dirty="0" smtClean="0"/>
          </a:p>
          <a:p>
            <a:r>
              <a:rPr lang="en-US" sz="1500" dirty="0"/>
              <a:t>    </a:t>
            </a:r>
            <a:r>
              <a:rPr lang="en-US" sz="1500" dirty="0" err="1"/>
              <a:t>response.setContentType</a:t>
            </a:r>
            <a:r>
              <a:rPr lang="en-US" sz="1500" dirty="0"/>
              <a:t>("text/html</a:t>
            </a:r>
            <a:r>
              <a:rPr lang="en-US" sz="1500" dirty="0" smtClean="0"/>
              <a:t>");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PrintWriter</a:t>
            </a:r>
            <a:r>
              <a:rPr lang="en-US" sz="1500" dirty="0" smtClean="0"/>
              <a:t> </a:t>
            </a:r>
            <a:r>
              <a:rPr lang="en-US" sz="1500" dirty="0"/>
              <a:t>out = </a:t>
            </a:r>
            <a:r>
              <a:rPr lang="en-US" sz="1500" dirty="0" err="1"/>
              <a:t>response.getWriter</a:t>
            </a:r>
            <a:r>
              <a:rPr lang="en-US" sz="1500" dirty="0"/>
              <a:t>(); 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out.println</a:t>
            </a:r>
            <a:r>
              <a:rPr lang="en-US" sz="1500" dirty="0"/>
              <a:t>("&lt;html&gt;&lt;head&gt;&lt;title&gt;Hello&lt;/title&gt;&lt;/head&gt;"); 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out.println</a:t>
            </a:r>
            <a:r>
              <a:rPr lang="en-US" sz="1500" dirty="0"/>
              <a:t>("&lt;</a:t>
            </a:r>
            <a:r>
              <a:rPr lang="en-US" sz="1500" dirty="0" smtClean="0"/>
              <a:t>body&gt;Hello World&lt;/</a:t>
            </a:r>
            <a:r>
              <a:rPr lang="en-US" sz="1500" dirty="0"/>
              <a:t>body&gt;&lt;/html&gt;");</a:t>
            </a:r>
            <a:endParaRPr lang="en-US" sz="1500" dirty="0" smtClean="0"/>
          </a:p>
          <a:p>
            <a:r>
              <a:rPr lang="en-US" sz="1500" dirty="0" smtClean="0"/>
              <a:t>  } 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62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Methods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" y="1970467"/>
            <a:ext cx="8878535" cy="320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smtClean="0"/>
              <a:t>life cycle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4608" y="1313242"/>
            <a:ext cx="5430567" cy="486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6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Form Data In Servlets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request.getParameter</a:t>
            </a:r>
            <a:r>
              <a:rPr lang="en-US" dirty="0"/>
              <a:t>("name</a:t>
            </a:r>
            <a:r>
              <a:rPr lang="en-US" dirty="0" smtClean="0"/>
              <a:t>")</a:t>
            </a:r>
          </a:p>
          <a:p>
            <a:pPr lvl="1"/>
            <a:r>
              <a:rPr lang="en-US" dirty="0"/>
              <a:t>Returns URL-decoded value of first occurrence of name in query </a:t>
            </a:r>
            <a:r>
              <a:rPr lang="en-US" dirty="0" smtClean="0"/>
              <a:t>string</a:t>
            </a:r>
          </a:p>
          <a:p>
            <a:r>
              <a:rPr lang="en-US" dirty="0" err="1"/>
              <a:t>request.getParameterValues</a:t>
            </a:r>
            <a:r>
              <a:rPr lang="en-US" dirty="0"/>
              <a:t>("name</a:t>
            </a:r>
            <a:r>
              <a:rPr lang="en-US" dirty="0" smtClean="0"/>
              <a:t>")</a:t>
            </a:r>
          </a:p>
          <a:p>
            <a:pPr lvl="1"/>
            <a:r>
              <a:rPr lang="en-US" dirty="0"/>
              <a:t>Returns an array of the URL-decoded values of all occurrences of name in query </a:t>
            </a:r>
            <a:r>
              <a:rPr lang="en-US" dirty="0" smtClean="0"/>
              <a:t>string</a:t>
            </a:r>
          </a:p>
          <a:p>
            <a:r>
              <a:rPr lang="en-US" dirty="0" err="1"/>
              <a:t>request.getParameterNames</a:t>
            </a:r>
            <a:r>
              <a:rPr lang="en-US" dirty="0"/>
              <a:t>() or </a:t>
            </a:r>
            <a:r>
              <a:rPr lang="en-US" dirty="0" err="1"/>
              <a:t>request.getParameterMap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Returns Enumeration or Map of request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57200" y="914401"/>
            <a:ext cx="8229600" cy="5383368"/>
          </a:xfrm>
        </p:spPr>
        <p:txBody>
          <a:bodyPr/>
          <a:lstStyle/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WebFilter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urlPatterns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  <a:t>"/forbidden")</a:t>
            </a:r>
            <a:endParaRPr lang="en-US" sz="1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500" dirty="0"/>
              <a:t>public class </a:t>
            </a:r>
            <a:r>
              <a:rPr lang="en-US" sz="1500" dirty="0" err="1"/>
              <a:t>TestFilter</a:t>
            </a:r>
            <a:r>
              <a:rPr lang="en-US" sz="1500" dirty="0"/>
              <a:t> implements 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Filter </a:t>
            </a:r>
            <a:r>
              <a:rPr lang="en-US" sz="1500" dirty="0"/>
              <a:t>{</a:t>
            </a:r>
          </a:p>
          <a:p>
            <a:endParaRPr lang="en-US" sz="1500" dirty="0"/>
          </a:p>
          <a:p>
            <a:r>
              <a:rPr lang="en-US" sz="1500" dirty="0"/>
              <a:t>    @Override</a:t>
            </a:r>
          </a:p>
          <a:p>
            <a:r>
              <a:rPr lang="en-US" sz="1500" dirty="0"/>
              <a:t>    public void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doFilter</a:t>
            </a:r>
            <a:r>
              <a:rPr lang="en-US" sz="1500" dirty="0"/>
              <a:t>(</a:t>
            </a:r>
            <a:r>
              <a:rPr lang="en-US" sz="1500" dirty="0" err="1"/>
              <a:t>ServletRequest</a:t>
            </a:r>
            <a:r>
              <a:rPr lang="en-US" sz="1500" dirty="0"/>
              <a:t> </a:t>
            </a:r>
            <a:r>
              <a:rPr lang="en-US" sz="1500" dirty="0" err="1"/>
              <a:t>req</a:t>
            </a:r>
            <a:r>
              <a:rPr lang="en-US" sz="1500" dirty="0"/>
              <a:t>, </a:t>
            </a:r>
            <a:r>
              <a:rPr lang="en-US" sz="1500" dirty="0" err="1"/>
              <a:t>ServletResponse</a:t>
            </a:r>
            <a:r>
              <a:rPr lang="en-US" sz="1500" dirty="0"/>
              <a:t> res, </a:t>
            </a:r>
            <a:r>
              <a:rPr lang="en-US" sz="1500" dirty="0" err="1"/>
              <a:t>FilterChain</a:t>
            </a:r>
            <a:r>
              <a:rPr lang="en-US" sz="1500" dirty="0"/>
              <a:t> chain) throws </a:t>
            </a:r>
            <a:r>
              <a:rPr lang="en-US" sz="1500" dirty="0" err="1"/>
              <a:t>IOException</a:t>
            </a:r>
            <a:r>
              <a:rPr lang="en-US" sz="1500" dirty="0"/>
              <a:t>, </a:t>
            </a:r>
            <a:r>
              <a:rPr lang="en-US" sz="1500" dirty="0" err="1"/>
              <a:t>ServletException</a:t>
            </a:r>
            <a:r>
              <a:rPr lang="en-US" sz="1500" dirty="0"/>
              <a:t> {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 ok = false;</a:t>
            </a:r>
          </a:p>
          <a:p>
            <a:r>
              <a:rPr lang="en-US" sz="1500" dirty="0"/>
              <a:t>        if (ok) 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chain.doFilter</a:t>
            </a:r>
            <a:r>
              <a:rPr lang="en-US" sz="1500" dirty="0"/>
              <a:t>(</a:t>
            </a:r>
            <a:r>
              <a:rPr lang="en-US" sz="1500" dirty="0" err="1"/>
              <a:t>req</a:t>
            </a:r>
            <a:r>
              <a:rPr lang="en-US" sz="1500" dirty="0"/>
              <a:t>, res);</a:t>
            </a:r>
          </a:p>
          <a:p>
            <a:r>
              <a:rPr lang="en-US" sz="1500" dirty="0"/>
              <a:t>        } else 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PrintWriter</a:t>
            </a:r>
            <a:r>
              <a:rPr lang="en-US" sz="1500" dirty="0"/>
              <a:t> out = </a:t>
            </a:r>
            <a:r>
              <a:rPr lang="en-US" sz="1500" dirty="0" err="1"/>
              <a:t>res.getWriter</a:t>
            </a:r>
            <a:r>
              <a:rPr lang="en-US" sz="1500" dirty="0"/>
              <a:t>();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out.println</a:t>
            </a:r>
            <a:r>
              <a:rPr lang="en-US" sz="1500" dirty="0"/>
              <a:t>(</a:t>
            </a:r>
            <a:r>
              <a:rPr lang="en-US" sz="1500" dirty="0" err="1"/>
              <a:t>Constants.HTML_START</a:t>
            </a:r>
            <a:r>
              <a:rPr lang="en-US" sz="1500" dirty="0"/>
              <a:t> + "&lt;h2&gt;Rejected !!!" + </a:t>
            </a:r>
            <a:r>
              <a:rPr lang="en-US" sz="1500" dirty="0" err="1"/>
              <a:t>Constants.HTML_END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7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Servlet context </a:t>
            </a:r>
            <a:r>
              <a:rPr lang="en-US" sz="2000" dirty="0" smtClean="0"/>
              <a:t>listeners</a:t>
            </a:r>
            <a:endParaRPr lang="en-US" sz="2000" dirty="0"/>
          </a:p>
          <a:p>
            <a:pPr lvl="1"/>
            <a:r>
              <a:rPr lang="en-US" sz="1800" dirty="0" smtClean="0"/>
              <a:t>These </a:t>
            </a:r>
            <a:r>
              <a:rPr lang="en-US" sz="1800" dirty="0"/>
              <a:t>listeners are notified when the servlet context (i.e., the Web application) is initialized and destroyed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Servlet </a:t>
            </a:r>
            <a:r>
              <a:rPr lang="en-US" sz="2000" dirty="0"/>
              <a:t>context attribute </a:t>
            </a:r>
            <a:r>
              <a:rPr lang="en-US" sz="2000" dirty="0" smtClean="0"/>
              <a:t>listeners.</a:t>
            </a:r>
          </a:p>
          <a:p>
            <a:pPr lvl="1"/>
            <a:r>
              <a:rPr lang="en-US" sz="1800" dirty="0" smtClean="0"/>
              <a:t>These </a:t>
            </a:r>
            <a:r>
              <a:rPr lang="en-US" sz="1800" dirty="0"/>
              <a:t>listeners are notified when attributes are added to, removed from, or replaced in the servlet context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Session </a:t>
            </a:r>
            <a:r>
              <a:rPr lang="en-US" sz="2000" dirty="0"/>
              <a:t>listeners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These </a:t>
            </a:r>
            <a:r>
              <a:rPr lang="en-US" sz="1800" dirty="0"/>
              <a:t>listeners are notified when session objects </a:t>
            </a:r>
            <a:r>
              <a:rPr lang="en-US" sz="1800"/>
              <a:t>are </a:t>
            </a:r>
            <a:r>
              <a:rPr lang="en-US" sz="1800" smtClean="0"/>
              <a:t>created, </a:t>
            </a:r>
            <a:r>
              <a:rPr lang="en-US" sz="1800" dirty="0"/>
              <a:t>invalidated, or timed out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Session </a:t>
            </a:r>
            <a:r>
              <a:rPr lang="en-US" sz="2000" dirty="0"/>
              <a:t>attribute listeners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These </a:t>
            </a:r>
            <a:r>
              <a:rPr lang="en-US" sz="1800" dirty="0"/>
              <a:t>listeners are notified when attributes are added to These listeners are notified when attributes are added to, removed from, or replaced in any session.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57200" y="914401"/>
            <a:ext cx="8229600" cy="5383368"/>
          </a:xfrm>
        </p:spPr>
        <p:txBody>
          <a:bodyPr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WebListener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/>
              <a:t>public class </a:t>
            </a:r>
            <a:r>
              <a:rPr lang="en-US" sz="1200" dirty="0" err="1"/>
              <a:t>MyServletListener</a:t>
            </a:r>
            <a:r>
              <a:rPr lang="en-US" sz="1200" dirty="0"/>
              <a:t> implements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ServletContextListener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@Override</a:t>
            </a:r>
          </a:p>
          <a:p>
            <a:r>
              <a:rPr lang="en-US" sz="1200" dirty="0"/>
              <a:t>    public void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contextDestroyed</a:t>
            </a:r>
            <a:r>
              <a:rPr lang="en-US" sz="1200" dirty="0"/>
              <a:t>(</a:t>
            </a:r>
            <a:r>
              <a:rPr lang="en-US" sz="1200" dirty="0" err="1"/>
              <a:t>ServletContextEvent</a:t>
            </a:r>
            <a:r>
              <a:rPr lang="en-US" sz="1200" dirty="0"/>
              <a:t> </a:t>
            </a:r>
            <a:r>
              <a:rPr lang="en-US" sz="1200" dirty="0" err="1"/>
              <a:t>evnt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// TODO Clean up/release any resource if needed.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    @Override</a:t>
            </a:r>
          </a:p>
          <a:p>
            <a:r>
              <a:rPr lang="en-US" sz="1200" dirty="0"/>
              <a:t>    public void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contextInitialized</a:t>
            </a:r>
            <a:r>
              <a:rPr lang="en-US" sz="1200" dirty="0"/>
              <a:t>(</a:t>
            </a:r>
            <a:r>
              <a:rPr lang="en-US" sz="1200" dirty="0" err="1"/>
              <a:t>ServletContextEvent</a:t>
            </a:r>
            <a:r>
              <a:rPr lang="en-US" sz="1200" dirty="0"/>
              <a:t> </a:t>
            </a:r>
            <a:r>
              <a:rPr lang="en-US" sz="1200" dirty="0" err="1"/>
              <a:t>evnt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// TODO setup application-wide resource: database connection pool</a:t>
            </a:r>
          </a:p>
          <a:p>
            <a:r>
              <a:rPr lang="en-US" sz="1200" dirty="0"/>
              <a:t>        // TODO Read the initial values of application-wide data that will be</a:t>
            </a:r>
          </a:p>
          <a:p>
            <a:r>
              <a:rPr lang="en-US" sz="1200" dirty="0"/>
              <a:t>        // used by multiple </a:t>
            </a:r>
            <a:r>
              <a:rPr lang="en-US" sz="1200" u="sng" dirty="0"/>
              <a:t>servlets and JSP pages.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</a:t>
            </a:r>
            <a:r>
              <a:rPr lang="en-US" sz="1200" i="1" dirty="0" err="1"/>
              <a:t>out.println</a:t>
            </a:r>
            <a:r>
              <a:rPr lang="en-US" sz="1200" i="1" dirty="0"/>
              <a:t>(</a:t>
            </a:r>
            <a:r>
              <a:rPr lang="en-US" sz="1200" i="1" dirty="0" err="1"/>
              <a:t>evnt.getServletContext</a:t>
            </a:r>
            <a:r>
              <a:rPr lang="en-US" sz="1200" i="1" dirty="0"/>
              <a:t>().</a:t>
            </a:r>
            <a:r>
              <a:rPr lang="en-US" sz="1200" i="1" dirty="0" err="1"/>
              <a:t>getInitParameter</a:t>
            </a:r>
            <a:r>
              <a:rPr lang="en-US" sz="1200" i="1" dirty="0"/>
              <a:t>("</a:t>
            </a:r>
            <a:r>
              <a:rPr lang="en-US" sz="1200" i="1" dirty="0" err="1"/>
              <a:t>jdbc.host</a:t>
            </a:r>
            <a:r>
              <a:rPr lang="en-US" sz="1200" i="1" dirty="0"/>
              <a:t>"));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</a:t>
            </a:r>
            <a:r>
              <a:rPr lang="en-US" sz="1200" i="1" dirty="0" err="1"/>
              <a:t>out.println</a:t>
            </a:r>
            <a:r>
              <a:rPr lang="en-US" sz="1200" i="1" dirty="0"/>
              <a:t>(</a:t>
            </a:r>
            <a:r>
              <a:rPr lang="en-US" sz="1200" i="1" dirty="0" err="1"/>
              <a:t>evnt.getServletContext</a:t>
            </a:r>
            <a:r>
              <a:rPr lang="en-US" sz="1200" i="1" dirty="0"/>
              <a:t>().</a:t>
            </a:r>
            <a:r>
              <a:rPr lang="en-US" sz="1200" i="1" dirty="0" err="1"/>
              <a:t>getInitParameter</a:t>
            </a:r>
            <a:r>
              <a:rPr lang="en-US" sz="1200" i="1" dirty="0"/>
              <a:t>("</a:t>
            </a:r>
            <a:r>
              <a:rPr lang="en-US" sz="1200" i="1" dirty="0" err="1"/>
              <a:t>jdbc.port</a:t>
            </a:r>
            <a:r>
              <a:rPr lang="en-US" sz="1200" i="1" dirty="0"/>
              <a:t>"));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0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JSP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servlets, it is easy </a:t>
            </a:r>
            <a:r>
              <a:rPr lang="en-US" dirty="0" smtClean="0"/>
              <a:t>to</a:t>
            </a:r>
          </a:p>
          <a:p>
            <a:pPr lvl="1"/>
            <a:r>
              <a:rPr lang="en-US" dirty="0"/>
              <a:t>Read form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Read HTTP request </a:t>
            </a:r>
            <a:r>
              <a:rPr lang="en-US" dirty="0" smtClean="0"/>
              <a:t>headers</a:t>
            </a:r>
          </a:p>
          <a:p>
            <a:pPr lvl="1"/>
            <a:r>
              <a:rPr lang="en-US" dirty="0"/>
              <a:t>Set HTTP status codes and response </a:t>
            </a:r>
            <a:r>
              <a:rPr lang="en-US" dirty="0" smtClean="0"/>
              <a:t>headers</a:t>
            </a:r>
          </a:p>
          <a:p>
            <a:pPr lvl="1"/>
            <a:r>
              <a:rPr lang="en-US" dirty="0"/>
              <a:t>Use cookies and session </a:t>
            </a:r>
            <a:r>
              <a:rPr lang="en-US" dirty="0" smtClean="0"/>
              <a:t>tracking</a:t>
            </a:r>
          </a:p>
          <a:p>
            <a:pPr lvl="1"/>
            <a:r>
              <a:rPr lang="en-US" dirty="0"/>
              <a:t>Share data among </a:t>
            </a:r>
            <a:r>
              <a:rPr lang="en-US" dirty="0" smtClean="0"/>
              <a:t>servlets</a:t>
            </a:r>
          </a:p>
          <a:p>
            <a:pPr lvl="1"/>
            <a:r>
              <a:rPr lang="en-US" dirty="0"/>
              <a:t>Remember data between requests</a:t>
            </a:r>
            <a:endParaRPr lang="en-US" dirty="0" smtClean="0"/>
          </a:p>
          <a:p>
            <a:r>
              <a:rPr lang="en-US" dirty="0"/>
              <a:t>But, it sure is a pain </a:t>
            </a:r>
            <a:r>
              <a:rPr lang="en-US" dirty="0" smtClean="0"/>
              <a:t>to</a:t>
            </a:r>
          </a:p>
          <a:p>
            <a:pPr lvl="1"/>
            <a:r>
              <a:rPr lang="en-US" dirty="0"/>
              <a:t>Use those </a:t>
            </a:r>
            <a:r>
              <a:rPr lang="en-US" dirty="0" err="1"/>
              <a:t>println</a:t>
            </a:r>
            <a:r>
              <a:rPr lang="en-US" dirty="0"/>
              <a:t> statements to generate </a:t>
            </a:r>
            <a:r>
              <a:rPr lang="en-US" dirty="0" smtClean="0"/>
              <a:t>HTML</a:t>
            </a:r>
          </a:p>
          <a:p>
            <a:pPr lvl="1"/>
            <a:r>
              <a:rPr lang="en-US" dirty="0"/>
              <a:t>Maintain that HTML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(Java) code that creates the content from the (HTML) code that presents </a:t>
            </a:r>
            <a:r>
              <a:rPr lang="en-US" dirty="0" smtClean="0"/>
              <a:t>it</a:t>
            </a:r>
          </a:p>
          <a:p>
            <a:r>
              <a:rPr lang="en-US" dirty="0"/>
              <a:t>It is the servlets that run at request time</a:t>
            </a:r>
          </a:p>
          <a:p>
            <a:r>
              <a:rPr lang="en-US" dirty="0" smtClean="0"/>
              <a:t>JSP </a:t>
            </a:r>
            <a:r>
              <a:rPr lang="en-US" dirty="0"/>
              <a:t>technically can’t do anything servlets can’t </a:t>
            </a:r>
            <a:r>
              <a:rPr lang="en-US" dirty="0" smtClean="0"/>
              <a:t>do</a:t>
            </a:r>
          </a:p>
          <a:p>
            <a:r>
              <a:rPr lang="en-US" dirty="0"/>
              <a:t>You still need to understand </a:t>
            </a:r>
            <a:r>
              <a:rPr lang="en-US" dirty="0" smtClean="0"/>
              <a:t>servlets</a:t>
            </a:r>
          </a:p>
          <a:p>
            <a:pPr lvl="1"/>
            <a:r>
              <a:rPr lang="en-US" dirty="0"/>
              <a:t>Understanding how JSP really works </a:t>
            </a:r>
          </a:p>
          <a:p>
            <a:pPr lvl="1"/>
            <a:r>
              <a:rPr lang="en-US" dirty="0" smtClean="0"/>
              <a:t>Servlet </a:t>
            </a:r>
            <a:r>
              <a:rPr lang="en-US" dirty="0"/>
              <a:t>code called from JSP </a:t>
            </a:r>
          </a:p>
          <a:p>
            <a:pPr lvl="1"/>
            <a:r>
              <a:rPr lang="en-US" dirty="0" smtClean="0"/>
              <a:t>Knowing </a:t>
            </a:r>
            <a:r>
              <a:rPr lang="en-US" dirty="0"/>
              <a:t>when servlets are better than JSP </a:t>
            </a:r>
          </a:p>
          <a:p>
            <a:pPr lvl="1"/>
            <a:r>
              <a:rPr lang="en-US" dirty="0" smtClean="0"/>
              <a:t>Mixing </a:t>
            </a:r>
            <a:r>
              <a:rPr lang="en-US" dirty="0"/>
              <a:t>servlets and JSP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Java Web Application</a:t>
            </a:r>
          </a:p>
          <a:p>
            <a:r>
              <a:rPr lang="en-US" dirty="0" smtClean="0"/>
              <a:t>Java Servlet Technology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in a JSP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HTML code: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i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html-tag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i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html-tag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/>
              <a:t>JSP Comments: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&lt;%--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--%&gt;</a:t>
            </a:r>
          </a:p>
          <a:p>
            <a:r>
              <a:rPr lang="en-US" sz="2400" dirty="0"/>
              <a:t>Expressions: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</a:p>
          <a:p>
            <a:r>
              <a:rPr lang="en-US" sz="2400" dirty="0" err="1"/>
              <a:t>Scriptlets</a:t>
            </a:r>
            <a:r>
              <a:rPr lang="en-US" sz="2400" dirty="0"/>
              <a:t> (statements):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</a:p>
          <a:p>
            <a:r>
              <a:rPr lang="en-US" sz="2400" dirty="0"/>
              <a:t>Declarations: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&lt;%!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</a:p>
          <a:p>
            <a:r>
              <a:rPr lang="en-US" sz="2400" dirty="0"/>
              <a:t>Directives: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 </a:t>
            </a:r>
            <a:r>
              <a:rPr lang="en-US" sz="2400" i="1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 attribute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  <a:r>
              <a:rPr lang="en-US" sz="2400" dirty="0">
                <a:solidFill>
                  <a:srgbClr val="CC0000"/>
                </a:solidFill>
                <a:latin typeface="Arial" charset="0"/>
              </a:rPr>
              <a:t> </a:t>
            </a:r>
          </a:p>
          <a:p>
            <a:r>
              <a:rPr lang="en-US" sz="2400" dirty="0"/>
              <a:t>Actions: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jsp:forward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.../&gt;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jsp:include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.../&gt;</a:t>
            </a:r>
          </a:p>
          <a:p>
            <a:r>
              <a:rPr lang="en-US" sz="2400" dirty="0"/>
              <a:t>Expression-Language Expressions: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</a:t>
            </a:r>
            <a:r>
              <a:rPr lang="en-US" dirty="0">
                <a:solidFill>
                  <a:srgbClr val="CC0000"/>
                </a:solidFill>
              </a:rPr>
              <a:t> expression </a:t>
            </a:r>
            <a:r>
              <a:rPr lang="en-US" dirty="0"/>
              <a:t>is being used to insert Java values directly into the output</a:t>
            </a:r>
          </a:p>
          <a:p>
            <a:r>
              <a:rPr lang="en-US" dirty="0"/>
              <a:t>It has the form: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, where </a:t>
            </a:r>
            <a:r>
              <a:rPr lang="en-US" i="1" dirty="0">
                <a:solidFill>
                  <a:srgbClr val="0000FF"/>
                </a:solidFill>
                <a:latin typeface="Arial" charset="0"/>
              </a:rPr>
              <a:t>expression</a:t>
            </a:r>
            <a:r>
              <a:rPr lang="en-US" dirty="0"/>
              <a:t> can be a Java object, a numerical expression, a method call that returns a value, etc...</a:t>
            </a:r>
          </a:p>
          <a:p>
            <a:r>
              <a:rPr lang="en-US" dirty="0"/>
              <a:t>For example: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   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"Hello"+" World" </a:t>
            </a: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)(100*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4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en-US" sz="2400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JSTL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374"/>
            <a:ext cx="8229600" cy="4330330"/>
          </a:xfrm>
        </p:spPr>
        <p:txBody>
          <a:bodyPr/>
          <a:lstStyle/>
          <a:p>
            <a:r>
              <a:rPr lang="en-US" dirty="0" smtClean="0"/>
              <a:t>Accessed </a:t>
            </a:r>
            <a:r>
              <a:rPr lang="en-US" dirty="0"/>
              <a:t>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${expression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Looping </a:t>
            </a:r>
            <a:r>
              <a:rPr lang="en-US" dirty="0" smtClean="0"/>
              <a:t>Tags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Conditional </a:t>
            </a:r>
            <a:r>
              <a:rPr lang="en-US" dirty="0"/>
              <a:t>Evaluation Tags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457200" y="2319470"/>
            <a:ext cx="8229600" cy="1853283"/>
          </a:xfrm>
        </p:spPr>
        <p:txBody>
          <a:bodyPr/>
          <a:lstStyle/>
          <a:p>
            <a:r>
              <a:rPr lang="en-US" sz="1600" dirty="0"/>
              <a:t>&lt;</a:t>
            </a:r>
            <a:r>
              <a:rPr lang="en-US" sz="1600" dirty="0" err="1"/>
              <a:t>c:forEach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="name" begin="x" end="y" step="z"&gt;</a:t>
            </a:r>
          </a:p>
          <a:p>
            <a:r>
              <a:rPr lang="en-US" sz="1600" dirty="0" smtClean="0"/>
              <a:t>  Blah</a:t>
            </a:r>
            <a:r>
              <a:rPr lang="en-US" sz="1600" dirty="0"/>
              <a:t>, blah ${name}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c:forEach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c:forEach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smtClean="0"/>
              <a:t>name" items</a:t>
            </a:r>
            <a:r>
              <a:rPr lang="en-US" sz="1600" dirty="0"/>
              <a:t>="array-or-collection"&gt;</a:t>
            </a:r>
          </a:p>
          <a:p>
            <a:r>
              <a:rPr lang="en-US" sz="1600" dirty="0" smtClean="0"/>
              <a:t>  Blah</a:t>
            </a:r>
            <a:r>
              <a:rPr lang="en-US" sz="1600" dirty="0"/>
              <a:t>, blah ${name}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c:forEach</a:t>
            </a:r>
            <a:r>
              <a:rPr lang="en-US" sz="1600" dirty="0"/>
              <a:t>&gt;</a:t>
            </a:r>
          </a:p>
          <a:p>
            <a:endParaRPr lang="en-US" sz="1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4855522"/>
            <a:ext cx="8229600" cy="1468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</a:t>
            </a:r>
            <a:r>
              <a:rPr lang="en-US" sz="1600" dirty="0" err="1"/>
              <a:t>c:choose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/>
              <a:t>c:when</a:t>
            </a:r>
            <a:r>
              <a:rPr lang="en-US" sz="1600" dirty="0"/>
              <a:t> test="test1"&gt;Content1&lt;/</a:t>
            </a:r>
            <a:r>
              <a:rPr lang="en-US" sz="1600" dirty="0" err="1"/>
              <a:t>c:when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... </a:t>
            </a:r>
          </a:p>
          <a:p>
            <a:r>
              <a:rPr lang="en-US" sz="1600" dirty="0" smtClean="0"/>
              <a:t>  &lt;</a:t>
            </a:r>
            <a:r>
              <a:rPr lang="en-US" sz="1600" dirty="0" err="1"/>
              <a:t>c:otherwise</a:t>
            </a:r>
            <a:r>
              <a:rPr lang="en-US" sz="1600" dirty="0"/>
              <a:t>&gt;Default Content&lt;/</a:t>
            </a:r>
            <a:r>
              <a:rPr lang="en-US" sz="1600" dirty="0" err="1"/>
              <a:t>c:otherwise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c:choose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70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 project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303" y="919071"/>
            <a:ext cx="4057873" cy="5352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Beans?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classes that follow certain </a:t>
            </a:r>
            <a:r>
              <a:rPr lang="en-US" dirty="0" smtClean="0"/>
              <a:t>conventions</a:t>
            </a:r>
          </a:p>
          <a:p>
            <a:pPr lvl="1"/>
            <a:r>
              <a:rPr lang="en-US" dirty="0"/>
              <a:t>Must have a zero-argument (empty)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Should have no public instance variables (fields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Persistent values should be accessed through methods called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getXxx</a:t>
            </a:r>
            <a:r>
              <a:rPr lang="en-US" dirty="0"/>
              <a:t> and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setXxx</a:t>
            </a:r>
            <a:endParaRPr lang="en-US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57200" y="3787664"/>
            <a:ext cx="8229600" cy="2510105"/>
          </a:xfrm>
        </p:spPr>
        <p:txBody>
          <a:bodyPr/>
          <a:lstStyle/>
          <a:p>
            <a:r>
              <a:rPr lang="en-US" sz="1500" dirty="0" smtClean="0"/>
              <a:t>public </a:t>
            </a:r>
            <a:r>
              <a:rPr lang="en-US" sz="1500" dirty="0"/>
              <a:t>class </a:t>
            </a:r>
            <a:r>
              <a:rPr lang="en-US" sz="1500" dirty="0" err="1"/>
              <a:t>StringBean</a:t>
            </a:r>
            <a:r>
              <a:rPr lang="en-US" sz="1500" dirty="0"/>
              <a:t> { </a:t>
            </a:r>
            <a:endParaRPr lang="en-US" sz="1500" dirty="0" smtClean="0"/>
          </a:p>
          <a:p>
            <a:r>
              <a:rPr lang="en-US" sz="1500" dirty="0" smtClean="0"/>
              <a:t>  private </a:t>
            </a:r>
            <a:r>
              <a:rPr lang="en-US" sz="1500" dirty="0"/>
              <a:t>String message = "No message specified"; </a:t>
            </a:r>
            <a:endParaRPr lang="en-US" sz="1500" dirty="0" smtClean="0"/>
          </a:p>
          <a:p>
            <a:r>
              <a:rPr lang="en-US" sz="1500" dirty="0" smtClean="0"/>
              <a:t>  public </a:t>
            </a:r>
            <a:r>
              <a:rPr lang="en-US" sz="1500" dirty="0"/>
              <a:t>String </a:t>
            </a:r>
            <a:r>
              <a:rPr lang="en-US" sz="1500" dirty="0" err="1"/>
              <a:t>getMessage</a:t>
            </a:r>
            <a:r>
              <a:rPr lang="en-US" sz="1500" dirty="0"/>
              <a:t>() { </a:t>
            </a:r>
            <a:endParaRPr lang="en-US" sz="1500" dirty="0" smtClean="0"/>
          </a:p>
          <a:p>
            <a:r>
              <a:rPr lang="en-US" sz="1500" dirty="0" smtClean="0"/>
              <a:t>    return(message</a:t>
            </a:r>
            <a:r>
              <a:rPr lang="en-US" sz="1500" dirty="0"/>
              <a:t>);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</a:p>
          <a:p>
            <a:r>
              <a:rPr lang="en-US" sz="1500" dirty="0" smtClean="0"/>
              <a:t>  public </a:t>
            </a:r>
            <a:r>
              <a:rPr lang="en-US" sz="1500" dirty="0"/>
              <a:t>void </a:t>
            </a:r>
            <a:r>
              <a:rPr lang="en-US" sz="1500" dirty="0" err="1"/>
              <a:t>setMessage</a:t>
            </a:r>
            <a:r>
              <a:rPr lang="en-US" sz="1500" dirty="0"/>
              <a:t>(String message) { 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this.message</a:t>
            </a:r>
            <a:r>
              <a:rPr lang="en-US" sz="1500" dirty="0" smtClean="0"/>
              <a:t> </a:t>
            </a:r>
            <a:r>
              <a:rPr lang="en-US" sz="1500" dirty="0"/>
              <a:t>= message;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256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model 1 architecture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247008"/>
            <a:ext cx="8995395" cy="48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model 2 architecture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1032758"/>
            <a:ext cx="8778051" cy="49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Flow of Control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" y="1558343"/>
            <a:ext cx="9059991" cy="454123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beans to represent result data </a:t>
            </a:r>
            <a:endParaRPr lang="en-US" dirty="0" smtClean="0"/>
          </a:p>
          <a:p>
            <a:r>
              <a:rPr lang="en-US" dirty="0"/>
              <a:t>Use a servlet to handle </a:t>
            </a:r>
            <a:r>
              <a:rPr lang="en-US" dirty="0" smtClean="0"/>
              <a:t>requests</a:t>
            </a:r>
          </a:p>
          <a:p>
            <a:r>
              <a:rPr lang="en-US" dirty="0"/>
              <a:t>Obtain bean </a:t>
            </a:r>
            <a:r>
              <a:rPr lang="en-US" dirty="0" smtClean="0"/>
              <a:t>instances</a:t>
            </a:r>
          </a:p>
          <a:p>
            <a:r>
              <a:rPr lang="en-US" dirty="0"/>
              <a:t>Store the bean in the request, session, or servlet </a:t>
            </a:r>
            <a:r>
              <a:rPr lang="en-US" dirty="0" smtClean="0"/>
              <a:t>context</a:t>
            </a:r>
          </a:p>
          <a:p>
            <a:r>
              <a:rPr lang="en-US" dirty="0"/>
              <a:t>Forward the request to a JSP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/>
              <a:t>Extract the data from the beans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6613301" cy="639762"/>
          </a:xfrm>
        </p:spPr>
        <p:txBody>
          <a:bodyPr/>
          <a:lstStyle/>
          <a:p>
            <a:r>
              <a:rPr lang="en-US" dirty="0"/>
              <a:t>Request Forwarding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57200" y="914401"/>
            <a:ext cx="8229600" cy="5383368"/>
          </a:xfrm>
        </p:spPr>
        <p:txBody>
          <a:bodyPr/>
          <a:lstStyle/>
          <a:p>
            <a:r>
              <a:rPr lang="en-US" sz="1500" dirty="0"/>
              <a:t>public void </a:t>
            </a:r>
            <a:r>
              <a:rPr lang="en-US" sz="1500" dirty="0" err="1"/>
              <a:t>doGet</a:t>
            </a:r>
            <a:r>
              <a:rPr lang="en-US" sz="1500" dirty="0"/>
              <a:t>(</a:t>
            </a:r>
            <a:r>
              <a:rPr lang="en-US" sz="1500" dirty="0" err="1"/>
              <a:t>HttpServletRequest</a:t>
            </a:r>
            <a:r>
              <a:rPr lang="en-US" sz="1500" dirty="0"/>
              <a:t> request, </a:t>
            </a:r>
            <a:endParaRPr lang="en-US" sz="1500" dirty="0" smtClean="0"/>
          </a:p>
          <a:p>
            <a:r>
              <a:rPr lang="en-US" sz="1500" dirty="0" smtClean="0"/>
              <a:t>                  </a:t>
            </a:r>
            <a:r>
              <a:rPr lang="en-US" sz="1500" dirty="0" err="1" smtClean="0"/>
              <a:t>HttpServletResponse</a:t>
            </a:r>
            <a:r>
              <a:rPr lang="en-US" sz="1500" dirty="0" smtClean="0"/>
              <a:t> </a:t>
            </a:r>
            <a:r>
              <a:rPr lang="en-US" sz="1500" dirty="0"/>
              <a:t>response) </a:t>
            </a:r>
            <a:endParaRPr lang="en-US" sz="1500" dirty="0" smtClean="0"/>
          </a:p>
          <a:p>
            <a:r>
              <a:rPr lang="en-US" sz="1500" dirty="0" smtClean="0"/>
              <a:t>    throws </a:t>
            </a:r>
            <a:r>
              <a:rPr lang="en-US" sz="1500" dirty="0" err="1"/>
              <a:t>ServletException</a:t>
            </a:r>
            <a:r>
              <a:rPr lang="en-US" sz="1500" dirty="0"/>
              <a:t>, </a:t>
            </a:r>
            <a:r>
              <a:rPr lang="en-US" sz="1500" dirty="0" err="1"/>
              <a:t>IOException</a:t>
            </a:r>
            <a:r>
              <a:rPr lang="en-US" sz="1500" dirty="0"/>
              <a:t> { </a:t>
            </a:r>
            <a:endParaRPr lang="en-US" sz="1500" dirty="0" smtClean="0"/>
          </a:p>
          <a:p>
            <a:r>
              <a:rPr lang="en-US" sz="1500" dirty="0" smtClean="0"/>
              <a:t>  ... </a:t>
            </a:r>
            <a:r>
              <a:rPr lang="en-US" sz="1500" dirty="0"/>
              <a:t>// Do business logic and get data </a:t>
            </a:r>
            <a:endParaRPr lang="en-US" sz="1500" dirty="0" smtClean="0"/>
          </a:p>
          <a:p>
            <a:r>
              <a:rPr lang="en-US" sz="1500" dirty="0" smtClean="0"/>
              <a:t>  String </a:t>
            </a:r>
            <a:r>
              <a:rPr lang="en-US" sz="1500" dirty="0"/>
              <a:t>operation = </a:t>
            </a:r>
            <a:r>
              <a:rPr lang="en-US" sz="1500" dirty="0" err="1"/>
              <a:t>request.getParameter</a:t>
            </a:r>
            <a:r>
              <a:rPr lang="en-US" sz="1500" dirty="0"/>
              <a:t>("operation"); </a:t>
            </a:r>
            <a:endParaRPr lang="en-US" sz="1500" dirty="0" smtClean="0"/>
          </a:p>
          <a:p>
            <a:r>
              <a:rPr lang="en-US" sz="1500" dirty="0" smtClean="0"/>
              <a:t>  if </a:t>
            </a:r>
            <a:r>
              <a:rPr lang="en-US" sz="1500" dirty="0"/>
              <a:t>(operation == null) { </a:t>
            </a:r>
            <a:endParaRPr lang="en-US" sz="1500" dirty="0" smtClean="0"/>
          </a:p>
          <a:p>
            <a:r>
              <a:rPr lang="en-US" sz="1500" dirty="0" smtClean="0"/>
              <a:t>    operation </a:t>
            </a:r>
            <a:r>
              <a:rPr lang="en-US" sz="1500" dirty="0"/>
              <a:t>= "unknown";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</a:p>
          <a:p>
            <a:r>
              <a:rPr lang="en-US" sz="1500" dirty="0" smtClean="0"/>
              <a:t>  String </a:t>
            </a:r>
            <a:r>
              <a:rPr lang="en-US" sz="1500" dirty="0"/>
              <a:t>address; </a:t>
            </a:r>
            <a:endParaRPr lang="en-US" sz="1500" dirty="0" smtClean="0"/>
          </a:p>
          <a:p>
            <a:r>
              <a:rPr lang="en-US" sz="1500" dirty="0" smtClean="0"/>
              <a:t>  if </a:t>
            </a:r>
            <a:r>
              <a:rPr lang="en-US" sz="1500" dirty="0"/>
              <a:t>(</a:t>
            </a:r>
            <a:r>
              <a:rPr lang="en-US" sz="1500" dirty="0" err="1"/>
              <a:t>operation.equals</a:t>
            </a:r>
            <a:r>
              <a:rPr lang="en-US" sz="1500" dirty="0"/>
              <a:t>("order")) { </a:t>
            </a:r>
            <a:endParaRPr lang="en-US" sz="1500" dirty="0" smtClean="0"/>
          </a:p>
          <a:p>
            <a:r>
              <a:rPr lang="en-US" sz="1500" dirty="0" smtClean="0"/>
              <a:t>    address </a:t>
            </a:r>
            <a:r>
              <a:rPr lang="en-US" sz="1500" dirty="0"/>
              <a:t>= "/WEB-INF/</a:t>
            </a:r>
            <a:r>
              <a:rPr lang="en-US" sz="1500" dirty="0" err="1"/>
              <a:t>Order.jsp</a:t>
            </a:r>
            <a:r>
              <a:rPr lang="en-US" sz="1500" dirty="0"/>
              <a:t>";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  <a:r>
              <a:rPr lang="en-US" sz="1500" dirty="0"/>
              <a:t>else if (</a:t>
            </a:r>
            <a:r>
              <a:rPr lang="en-US" sz="1500" dirty="0" err="1"/>
              <a:t>operation.equals</a:t>
            </a:r>
            <a:r>
              <a:rPr lang="en-US" sz="1500" dirty="0"/>
              <a:t>("cancel")) { </a:t>
            </a:r>
            <a:endParaRPr lang="en-US" sz="1500" dirty="0" smtClean="0"/>
          </a:p>
          <a:p>
            <a:r>
              <a:rPr lang="en-US" sz="1500" dirty="0" smtClean="0"/>
              <a:t>    address </a:t>
            </a:r>
            <a:r>
              <a:rPr lang="en-US" sz="1500" dirty="0"/>
              <a:t>= "/WEB-INF/</a:t>
            </a:r>
            <a:r>
              <a:rPr lang="en-US" sz="1500" dirty="0" err="1"/>
              <a:t>Cancel.jsp</a:t>
            </a:r>
            <a:r>
              <a:rPr lang="en-US" sz="1500" dirty="0"/>
              <a:t>";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  <a:r>
              <a:rPr lang="en-US" sz="1500" dirty="0"/>
              <a:t>else { </a:t>
            </a:r>
            <a:endParaRPr lang="en-US" sz="1500" dirty="0" smtClean="0"/>
          </a:p>
          <a:p>
            <a:r>
              <a:rPr lang="en-US" sz="1500" dirty="0" smtClean="0"/>
              <a:t>    address </a:t>
            </a:r>
            <a:r>
              <a:rPr lang="en-US" sz="1500" dirty="0"/>
              <a:t>= "/WEB-INF/</a:t>
            </a:r>
            <a:r>
              <a:rPr lang="en-US" sz="1500" dirty="0" err="1"/>
              <a:t>UnknownOperation.jsp</a:t>
            </a:r>
            <a:r>
              <a:rPr lang="en-US" sz="1500" dirty="0"/>
              <a:t>";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RequestDispatcher</a:t>
            </a:r>
            <a:r>
              <a:rPr lang="en-US" sz="1500" dirty="0" smtClean="0"/>
              <a:t> </a:t>
            </a:r>
            <a:r>
              <a:rPr lang="en-US" sz="1500" dirty="0"/>
              <a:t>dispatcher = </a:t>
            </a:r>
            <a:r>
              <a:rPr lang="en-US" sz="1500" dirty="0" err="1"/>
              <a:t>request.getRequestDispatcher</a:t>
            </a:r>
            <a:r>
              <a:rPr lang="en-US" sz="1500" dirty="0"/>
              <a:t>(address); </a:t>
            </a:r>
            <a:r>
              <a:rPr lang="en-US" sz="1500" dirty="0" smtClean="0"/>
              <a:t>  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</a:t>
            </a:r>
            <a:r>
              <a:rPr lang="en-US" sz="1500" dirty="0" err="1" smtClean="0"/>
              <a:t>dispatcher.forward</a:t>
            </a:r>
            <a:r>
              <a:rPr lang="en-US" sz="1500" dirty="0" smtClean="0"/>
              <a:t>(request</a:t>
            </a:r>
            <a:r>
              <a:rPr lang="en-US" sz="1500" dirty="0"/>
              <a:t>, response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82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 of a Web Application</a:t>
            </a:r>
          </a:p>
        </p:txBody>
      </p:sp>
      <p:pic>
        <p:nvPicPr>
          <p:cNvPr id="7" name="Picture 6" descr="amazon_screenshot_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2348" y="2474547"/>
            <a:ext cx="2277822" cy="1653699"/>
          </a:xfrm>
          <a:prstGeom prst="rect">
            <a:avLst/>
          </a:prstGeom>
        </p:spPr>
      </p:pic>
      <p:pic>
        <p:nvPicPr>
          <p:cNvPr id="8" name="Picture 7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499823" y="2954321"/>
            <a:ext cx="751545" cy="75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/>
          <p:nvPr/>
        </p:nvSpPr>
        <p:spPr>
          <a:xfrm>
            <a:off x="3623036" y="3860233"/>
            <a:ext cx="133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400" smtClean="0"/>
              <a:t>Client</a:t>
            </a:r>
            <a:br>
              <a:rPr lang="en-US" sz="1400" smtClean="0"/>
            </a:br>
            <a:r>
              <a:rPr lang="en-US" sz="1400" smtClean="0"/>
              <a:t>(web browser)</a:t>
            </a:r>
            <a:endParaRPr lang="en-US" sz="140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587808" y="3295491"/>
            <a:ext cx="2427889" cy="129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15526" y="2951087"/>
            <a:ext cx="1126196" cy="754790"/>
            <a:chOff x="2928829" y="1991116"/>
            <a:chExt cx="1636753" cy="1096972"/>
          </a:xfrm>
        </p:grpSpPr>
        <p:sp>
          <p:nvSpPr>
            <p:cNvPr id="18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2928829" y="1991116"/>
              <a:ext cx="1636753" cy="109697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3255994" y="2312275"/>
              <a:ext cx="987949" cy="370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400" smtClean="0"/>
                <a:t>Internet</a:t>
              </a:r>
              <a:endParaRPr lang="en-US" sz="1400"/>
            </a:p>
          </p:txBody>
        </p:sp>
      </p:grpSp>
      <p:pic>
        <p:nvPicPr>
          <p:cNvPr id="12" name="Picture 1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2632" y="2698843"/>
            <a:ext cx="1134991" cy="113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eature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6515" y="2828519"/>
            <a:ext cx="905241" cy="931866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3" idx="0"/>
          </p:cNvCxnSpPr>
          <p:nvPr/>
        </p:nvCxnSpPr>
        <p:spPr bwMode="auto">
          <a:xfrm rot="5400000" flipH="1" flipV="1">
            <a:off x="4560800" y="2206971"/>
            <a:ext cx="339885" cy="9032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73356" y="3665793"/>
            <a:ext cx="1019504" cy="4414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23"/>
          <p:cNvSpPr txBox="1"/>
          <p:nvPr/>
        </p:nvSpPr>
        <p:spPr>
          <a:xfrm>
            <a:off x="932035" y="3875999"/>
            <a:ext cx="1075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400" smtClean="0"/>
              <a:t>Web server</a:t>
            </a:r>
            <a:endParaRPr lang="en-US" sz="1400"/>
          </a:p>
        </p:txBody>
      </p:sp>
      <p:sp>
        <p:nvSpPr>
          <p:cNvPr id="17" name="TextBox 24"/>
          <p:cNvSpPr txBox="1"/>
          <p:nvPr/>
        </p:nvSpPr>
        <p:spPr>
          <a:xfrm>
            <a:off x="7589995" y="3875997"/>
            <a:ext cx="54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400" smtClean="0"/>
              <a:t>User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243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to Databases</a:t>
            </a:r>
            <a:endParaRPr lang="en-US" dirty="0"/>
          </a:p>
        </p:txBody>
      </p: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3162300" y="1714500"/>
            <a:ext cx="914400" cy="12192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6" idx="2"/>
          </p:cNvCxnSpPr>
          <p:nvPr/>
        </p:nvCxnSpPr>
        <p:spPr>
          <a:xfrm rot="5400000">
            <a:off x="5257800" y="1828800"/>
            <a:ext cx="838200" cy="914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6"/>
          <p:cNvSpPr txBox="1"/>
          <p:nvPr/>
        </p:nvSpPr>
        <p:spPr>
          <a:xfrm>
            <a:off x="3848100" y="3924300"/>
            <a:ext cx="175259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 smtClean="0"/>
              <a:t>Web Application Sever</a:t>
            </a: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05300" y="4991100"/>
            <a:ext cx="1143000" cy="533400"/>
            <a:chOff x="5257800" y="5181600"/>
            <a:chExt cx="1143000" cy="533400"/>
          </a:xfrm>
        </p:grpSpPr>
        <p:sp>
          <p:nvSpPr>
            <p:cNvPr id="19" name="Flowchart: Magnetic Disk 18"/>
            <p:cNvSpPr/>
            <p:nvPr/>
          </p:nvSpPr>
          <p:spPr>
            <a:xfrm>
              <a:off x="5257800" y="5181600"/>
              <a:ext cx="1143000" cy="53340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0" name="TextBox 7"/>
            <p:cNvSpPr txBox="1"/>
            <p:nvPr/>
          </p:nvSpPr>
          <p:spPr>
            <a:xfrm>
              <a:off x="5257800" y="5334000"/>
              <a:ext cx="11429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CA" dirty="0" smtClean="0"/>
                <a:t>Database</a:t>
              </a:r>
              <a:endParaRPr lang="en-CA" dirty="0"/>
            </a:p>
          </p:txBody>
        </p:sp>
      </p:grpSp>
      <p:sp>
        <p:nvSpPr>
          <p:cNvPr id="12" name="Cloud 11"/>
          <p:cNvSpPr/>
          <p:nvPr/>
        </p:nvSpPr>
        <p:spPr>
          <a:xfrm>
            <a:off x="3238500" y="2628900"/>
            <a:ext cx="2895600" cy="9144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3" name="TextBox 11"/>
          <p:cNvSpPr txBox="1"/>
          <p:nvPr/>
        </p:nvSpPr>
        <p:spPr>
          <a:xfrm>
            <a:off x="3314700" y="2857500"/>
            <a:ext cx="27432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 smtClean="0"/>
              <a:t>Internet</a:t>
            </a:r>
            <a:endParaRPr lang="en-CA" dirty="0"/>
          </a:p>
        </p:txBody>
      </p:sp>
      <p:sp>
        <p:nvSpPr>
          <p:cNvPr id="14" name="Flowchart: Manual Operation 13"/>
          <p:cNvSpPr/>
          <p:nvPr/>
        </p:nvSpPr>
        <p:spPr>
          <a:xfrm>
            <a:off x="2628900" y="1333500"/>
            <a:ext cx="762000" cy="533400"/>
          </a:xfrm>
          <a:prstGeom prst="flowChartManualOpe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5" name="TextBox 13"/>
          <p:cNvSpPr txBox="1"/>
          <p:nvPr/>
        </p:nvSpPr>
        <p:spPr>
          <a:xfrm>
            <a:off x="3543300" y="1409700"/>
            <a:ext cx="2133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 smtClean="0"/>
              <a:t>... web browsers ...</a:t>
            </a:r>
            <a:endParaRPr lang="en-CA" dirty="0"/>
          </a:p>
        </p:txBody>
      </p:sp>
      <p:sp>
        <p:nvSpPr>
          <p:cNvPr id="16" name="Flowchart: Manual Operation 15"/>
          <p:cNvSpPr/>
          <p:nvPr/>
        </p:nvSpPr>
        <p:spPr>
          <a:xfrm>
            <a:off x="5753100" y="1333500"/>
            <a:ext cx="762000" cy="533400"/>
          </a:xfrm>
          <a:prstGeom prst="flowChartManualOpe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17" name="Straight Connector 16"/>
          <p:cNvCxnSpPr>
            <a:stCxn id="12" idx="1"/>
            <a:endCxn id="10" idx="0"/>
          </p:cNvCxnSpPr>
          <p:nvPr/>
        </p:nvCxnSpPr>
        <p:spPr>
          <a:xfrm rot="16200000" flipH="1">
            <a:off x="4514363" y="3714263"/>
            <a:ext cx="381974" cy="38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 rot="16200000" flipH="1">
            <a:off x="4590366" y="4704665"/>
            <a:ext cx="420469" cy="152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27AAE1"/>
                </a:solidFill>
              </a:rPr>
              <a:t>J</a:t>
            </a:r>
            <a:r>
              <a:rPr lang="en-US" dirty="0"/>
              <a:t>ava </a:t>
            </a:r>
            <a:r>
              <a:rPr lang="en-US" dirty="0" err="1">
                <a:solidFill>
                  <a:srgbClr val="27AAE1"/>
                </a:solidFill>
              </a:rPr>
              <a:t>D</a:t>
            </a:r>
            <a:r>
              <a:rPr lang="en-US" dirty="0" err="1"/>
              <a:t>ata</a:t>
            </a:r>
            <a:r>
              <a:rPr lang="en-US" dirty="0" err="1">
                <a:solidFill>
                  <a:srgbClr val="27AAE1"/>
                </a:solidFill>
              </a:rPr>
              <a:t>B</a:t>
            </a:r>
            <a:r>
              <a:rPr lang="en-US" dirty="0" err="1"/>
              <a:t>ase</a:t>
            </a:r>
            <a:r>
              <a:rPr lang="en-US" dirty="0"/>
              <a:t> </a:t>
            </a:r>
            <a:r>
              <a:rPr lang="en-US" dirty="0">
                <a:solidFill>
                  <a:srgbClr val="27AAE1"/>
                </a:solidFill>
              </a:rPr>
              <a:t>C</a:t>
            </a:r>
            <a:r>
              <a:rPr lang="en-US" dirty="0"/>
              <a:t>onnectivity provides a standard library for accessing relational databases. </a:t>
            </a:r>
          </a:p>
          <a:p>
            <a:r>
              <a:rPr lang="en-US" dirty="0"/>
              <a:t>JDBC API can be used with </a:t>
            </a:r>
          </a:p>
          <a:p>
            <a:pPr lvl="1"/>
            <a:r>
              <a:rPr lang="en-US" dirty="0"/>
              <a:t>Enterprise java beans,</a:t>
            </a:r>
          </a:p>
          <a:p>
            <a:pPr lvl="1"/>
            <a:r>
              <a:rPr lang="en-US" dirty="0"/>
              <a:t>JSP,</a:t>
            </a:r>
          </a:p>
          <a:p>
            <a:pPr lvl="1"/>
            <a:r>
              <a:rPr lang="en-US" dirty="0"/>
              <a:t>Servlets, and</a:t>
            </a:r>
          </a:p>
          <a:p>
            <a:pPr lvl="1"/>
            <a:r>
              <a:rPr lang="en-US" dirty="0"/>
              <a:t>Java classes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in 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the Connection URL</a:t>
            </a:r>
          </a:p>
          <a:p>
            <a:endParaRPr lang="en-US" sz="2400" dirty="0"/>
          </a:p>
          <a:p>
            <a:r>
              <a:rPr lang="en-US" sz="2400" dirty="0"/>
              <a:t>Establish the Connection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Statement object</a:t>
            </a:r>
          </a:p>
          <a:p>
            <a:r>
              <a:rPr lang="en-US" sz="2400" dirty="0"/>
              <a:t>Execute a query</a:t>
            </a:r>
          </a:p>
          <a:p>
            <a:r>
              <a:rPr lang="en-US" sz="2400" dirty="0"/>
              <a:t>Process the results</a:t>
            </a:r>
          </a:p>
          <a:p>
            <a:r>
              <a:rPr lang="en-US" sz="2400" dirty="0"/>
              <a:t>Close the connection</a:t>
            </a: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57200" y="2809825"/>
            <a:ext cx="8229600" cy="1324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Properties </a:t>
            </a:r>
            <a:r>
              <a:rPr lang="en-US" sz="1600" dirty="0" err="1"/>
              <a:t>userInfo</a:t>
            </a:r>
            <a:r>
              <a:rPr lang="en-US" sz="1600" dirty="0"/>
              <a:t> = new Properties();</a:t>
            </a:r>
          </a:p>
          <a:p>
            <a:r>
              <a:rPr lang="en-US" sz="1600" dirty="0" err="1"/>
              <a:t>userInfo.put</a:t>
            </a:r>
            <a:r>
              <a:rPr lang="en-US" sz="1600" dirty="0"/>
              <a:t>("user", </a:t>
            </a:r>
            <a:r>
              <a:rPr lang="en-US" sz="1600" dirty="0" smtClean="0"/>
              <a:t>"username");</a:t>
            </a:r>
            <a:endParaRPr lang="en-US" sz="1600" dirty="0"/>
          </a:p>
          <a:p>
            <a:r>
              <a:rPr lang="en-US" sz="1600" dirty="0" err="1"/>
              <a:t>userInfo.put</a:t>
            </a:r>
            <a:r>
              <a:rPr lang="en-US" sz="1600" dirty="0"/>
              <a:t>("password", "secret");</a:t>
            </a:r>
          </a:p>
          <a:p>
            <a:r>
              <a:rPr lang="en-US" sz="1600" dirty="0"/>
              <a:t>Connection </a:t>
            </a:r>
            <a:r>
              <a:rPr lang="en-US" sz="1600" dirty="0" err="1"/>
              <a:t>connection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DriverManager.getConnection</a:t>
            </a:r>
            <a:r>
              <a:rPr lang="en-US" sz="1600" dirty="0" smtClean="0"/>
              <a:t>(</a:t>
            </a:r>
            <a:r>
              <a:rPr lang="en-US" sz="1600" dirty="0" err="1" smtClean="0"/>
              <a:t>mySqlUrl</a:t>
            </a:r>
            <a:r>
              <a:rPr lang="en-US" sz="1600" dirty="0"/>
              <a:t>, </a:t>
            </a:r>
            <a:r>
              <a:rPr lang="en-US" sz="1600" dirty="0" err="1"/>
              <a:t>userInfo</a:t>
            </a:r>
            <a:r>
              <a:rPr lang="en-US" sz="1600" dirty="0"/>
              <a:t>);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7200" y="5862677"/>
            <a:ext cx="8229600" cy="449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connection.close</a:t>
            </a:r>
            <a:r>
              <a:rPr lang="en-US" sz="1800" dirty="0"/>
              <a:t>();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938037"/>
            <a:ext cx="8229600" cy="449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String </a:t>
            </a:r>
            <a:r>
              <a:rPr lang="en-US" sz="1800" dirty="0" err="1"/>
              <a:t>mySqlUrl</a:t>
            </a:r>
            <a:r>
              <a:rPr lang="en-US" sz="1800" dirty="0"/>
              <a:t> = "</a:t>
            </a:r>
            <a:r>
              <a:rPr lang="en-US" sz="1800" dirty="0" err="1"/>
              <a:t>jdbc</a:t>
            </a:r>
            <a:r>
              <a:rPr lang="en-US" sz="1800" dirty="0"/>
              <a:t>:&lt;</a:t>
            </a:r>
            <a:r>
              <a:rPr lang="en-US" sz="1800" i="1" dirty="0" err="1"/>
              <a:t>vendorName</a:t>
            </a:r>
            <a:r>
              <a:rPr lang="en-US" sz="1800" i="1" dirty="0"/>
              <a:t>&gt;</a:t>
            </a:r>
            <a:r>
              <a:rPr lang="en-US" sz="1800" dirty="0"/>
              <a:t>//&lt;</a:t>
            </a:r>
            <a:r>
              <a:rPr lang="en-US" sz="1800" i="1" dirty="0"/>
              <a:t>host&gt;</a:t>
            </a:r>
            <a:r>
              <a:rPr lang="en-US" sz="1800" dirty="0"/>
              <a:t>:&lt;</a:t>
            </a:r>
            <a:r>
              <a:rPr lang="en-US" sz="1800" i="1" dirty="0"/>
              <a:t>port&gt;</a:t>
            </a:r>
            <a:r>
              <a:rPr lang="en-US" sz="1800" dirty="0"/>
              <a:t>/&lt;</a:t>
            </a:r>
            <a:r>
              <a:rPr lang="en-US" sz="1800" i="1" dirty="0" err="1"/>
              <a:t>dbName</a:t>
            </a:r>
            <a:r>
              <a:rPr lang="en-US" sz="1800" i="1" dirty="0"/>
              <a:t>&gt;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3057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</a:t>
            </a:r>
            <a:r>
              <a:rPr lang="en-US" dirty="0" smtClean="0"/>
              <a:t>is </a:t>
            </a:r>
            <a:r>
              <a:rPr lang="en-US" dirty="0"/>
              <a:t>used to send queries or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err="1" smtClean="0"/>
              <a:t>PreparedStatement</a:t>
            </a:r>
            <a:endParaRPr lang="en-US" dirty="0" smtClean="0"/>
          </a:p>
          <a:p>
            <a:pPr lvl="1"/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787665"/>
            <a:ext cx="8229600" cy="462364"/>
          </a:xfrm>
        </p:spPr>
        <p:txBody>
          <a:bodyPr/>
          <a:lstStyle/>
          <a:p>
            <a:r>
              <a:rPr lang="en-US" dirty="0"/>
              <a:t>Statement </a:t>
            </a:r>
            <a:r>
              <a:rPr lang="en-US" dirty="0" err="1"/>
              <a:t>statement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connection.createStatement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567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statement.executeQuery</a:t>
            </a:r>
            <a:endParaRPr lang="en-US" dirty="0" smtClean="0"/>
          </a:p>
          <a:p>
            <a:pPr lvl="1"/>
            <a:r>
              <a:rPr lang="en-US" dirty="0"/>
              <a:t>This version returns a </a:t>
            </a:r>
            <a:r>
              <a:rPr lang="en-US" dirty="0" err="1"/>
              <a:t>ResultSet</a:t>
            </a:r>
            <a:endParaRPr lang="en-US" dirty="0" smtClean="0"/>
          </a:p>
          <a:p>
            <a:r>
              <a:rPr lang="en-US" dirty="0" err="1" smtClean="0"/>
              <a:t>statement.executeUpdate</a:t>
            </a:r>
            <a:endParaRPr lang="en-US" dirty="0" smtClean="0"/>
          </a:p>
          <a:p>
            <a:r>
              <a:rPr lang="en-US" dirty="0" err="1"/>
              <a:t>statement.execute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787665"/>
            <a:ext cx="8229600" cy="810094"/>
          </a:xfrm>
        </p:spPr>
        <p:txBody>
          <a:bodyPr/>
          <a:lstStyle/>
          <a:p>
            <a:r>
              <a:rPr lang="en-US" dirty="0"/>
              <a:t>String query </a:t>
            </a:r>
            <a:r>
              <a:rPr lang="en-US" dirty="0" smtClean="0"/>
              <a:t>= "</a:t>
            </a:r>
            <a:r>
              <a:rPr lang="en-US" dirty="0"/>
              <a:t>SELECT col1, col2, col3 FROM </a:t>
            </a:r>
            <a:r>
              <a:rPr lang="en-US" dirty="0" err="1"/>
              <a:t>sometable</a:t>
            </a:r>
            <a:r>
              <a:rPr lang="en-US" dirty="0"/>
              <a:t>";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statement.executeQuery</a:t>
            </a:r>
            <a:r>
              <a:rPr lang="en-US" dirty="0" smtClean="0"/>
              <a:t>(query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04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/>
              <a:t>resultSet.next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Goes to the next row. Returns false if no next </a:t>
            </a:r>
            <a:r>
              <a:rPr lang="en-US" dirty="0" smtClean="0"/>
              <a:t>row.</a:t>
            </a:r>
          </a:p>
          <a:p>
            <a:pPr lvl="1"/>
            <a:r>
              <a:rPr lang="en-US" dirty="0" err="1"/>
              <a:t>resultSet.getString</a:t>
            </a:r>
            <a:r>
              <a:rPr lang="en-US" dirty="0"/>
              <a:t>("</a:t>
            </a:r>
            <a:r>
              <a:rPr lang="en-US" dirty="0" err="1"/>
              <a:t>columnName</a:t>
            </a:r>
            <a:r>
              <a:rPr lang="en-US" dirty="0" smtClean="0"/>
              <a:t>")</a:t>
            </a:r>
          </a:p>
          <a:p>
            <a:pPr lvl="2"/>
            <a:r>
              <a:rPr lang="en-US" dirty="0"/>
              <a:t>Returns value of column with designated name in current row, as a String. Also </a:t>
            </a:r>
            <a:r>
              <a:rPr lang="en-US" dirty="0" err="1"/>
              <a:t>getInt</a:t>
            </a:r>
            <a:r>
              <a:rPr lang="en-US" dirty="0"/>
              <a:t>, </a:t>
            </a:r>
            <a:r>
              <a:rPr lang="en-US" dirty="0" err="1"/>
              <a:t>getDouble</a:t>
            </a:r>
            <a:r>
              <a:rPr lang="en-US" dirty="0"/>
              <a:t>, </a:t>
            </a:r>
            <a:r>
              <a:rPr lang="en-US" dirty="0" err="1"/>
              <a:t>getBlob</a:t>
            </a:r>
            <a:r>
              <a:rPr lang="en-US" dirty="0"/>
              <a:t>, etc.</a:t>
            </a:r>
            <a:endParaRPr lang="en-US" dirty="0" smtClean="0"/>
          </a:p>
          <a:p>
            <a:pPr lvl="1"/>
            <a:r>
              <a:rPr lang="en-US" dirty="0" err="1"/>
              <a:t>resultSet.getString</a:t>
            </a:r>
            <a:r>
              <a:rPr lang="en-US" dirty="0"/>
              <a:t>(</a:t>
            </a:r>
            <a:r>
              <a:rPr lang="en-US" dirty="0" err="1"/>
              <a:t>columnIndex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Returns value of designated column. First index is 1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57200" y="4752304"/>
            <a:ext cx="8229600" cy="1197735"/>
          </a:xfrm>
        </p:spPr>
        <p:txBody>
          <a:bodyPr/>
          <a:lstStyle/>
          <a:p>
            <a:r>
              <a:rPr lang="en-US" dirty="0"/>
              <a:t>while(</a:t>
            </a:r>
            <a:r>
              <a:rPr lang="en-US" dirty="0" err="1"/>
              <a:t>resultSet.next</a:t>
            </a:r>
            <a:r>
              <a:rPr lang="en-US" dirty="0"/>
              <a:t>()) </a:t>
            </a:r>
            <a:r>
              <a:rPr lang="en-US" dirty="0" smtClean="0"/>
              <a:t>{</a:t>
            </a:r>
          </a:p>
          <a:p>
            <a:r>
              <a:rPr lang="en-US" dirty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resultSet.getString</a:t>
            </a:r>
            <a:r>
              <a:rPr lang="en-US" dirty="0"/>
              <a:t>("address</a:t>
            </a:r>
            <a:r>
              <a:rPr lang="en-US" dirty="0" smtClean="0"/>
              <a:t>"));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8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655784"/>
          </a:xfrm>
        </p:spPr>
        <p:txBody>
          <a:bodyPr/>
          <a:lstStyle/>
          <a:p>
            <a:r>
              <a:rPr lang="en-US" dirty="0"/>
              <a:t>Make a </a:t>
            </a:r>
            <a:r>
              <a:rPr lang="en-US" dirty="0" smtClean="0"/>
              <a:t>placeholder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Substitute in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/>
              <a:t>command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168276"/>
            <a:ext cx="8229600" cy="707063"/>
          </a:xfrm>
        </p:spPr>
        <p:txBody>
          <a:bodyPr/>
          <a:lstStyle/>
          <a:p>
            <a:r>
              <a:rPr lang="en-US" sz="1600" dirty="0"/>
              <a:t>String template = "INSERT INTO </a:t>
            </a:r>
            <a:r>
              <a:rPr lang="en-US" sz="1600" dirty="0" err="1"/>
              <a:t>someTable</a:t>
            </a:r>
            <a:r>
              <a:rPr lang="en-US" sz="1600" dirty="0"/>
              <a:t> VALUES(?, </a:t>
            </a:r>
            <a:r>
              <a:rPr lang="en-US" sz="1600" dirty="0" smtClean="0"/>
              <a:t>?)";</a:t>
            </a:r>
          </a:p>
          <a:p>
            <a:r>
              <a:rPr lang="en-US" sz="1600" dirty="0" err="1"/>
              <a:t>PreparedStatement</a:t>
            </a:r>
            <a:r>
              <a:rPr lang="en-US" sz="1600" dirty="0"/>
              <a:t> inserter </a:t>
            </a:r>
            <a:r>
              <a:rPr lang="en-US" sz="1600" dirty="0" smtClean="0"/>
              <a:t>= </a:t>
            </a:r>
            <a:r>
              <a:rPr lang="en-US" sz="1600" dirty="0" err="1" smtClean="0"/>
              <a:t>connection.prepareStatement</a:t>
            </a:r>
            <a:r>
              <a:rPr lang="en-US" sz="1600" dirty="0" smtClean="0"/>
              <a:t>(template</a:t>
            </a:r>
            <a:r>
              <a:rPr lang="en-US" sz="1600" dirty="0"/>
              <a:t>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3731729"/>
            <a:ext cx="8229600" cy="707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inserter.setInt</a:t>
            </a:r>
            <a:r>
              <a:rPr lang="en-US" sz="1600" dirty="0"/>
              <a:t>(1, </a:t>
            </a:r>
            <a:r>
              <a:rPr lang="en-US" sz="1600" dirty="0" err="1"/>
              <a:t>someInt</a:t>
            </a:r>
            <a:r>
              <a:rPr lang="en-US" sz="1600" dirty="0"/>
              <a:t>); </a:t>
            </a:r>
            <a:endParaRPr lang="en-US" sz="1600" dirty="0" smtClean="0"/>
          </a:p>
          <a:p>
            <a:r>
              <a:rPr lang="en-US" sz="1600" dirty="0" err="1" smtClean="0"/>
              <a:t>inserter.setString</a:t>
            </a:r>
            <a:r>
              <a:rPr lang="en-US" sz="1600" dirty="0" smtClean="0"/>
              <a:t>(2</a:t>
            </a:r>
            <a:r>
              <a:rPr lang="en-US" sz="1600" dirty="0"/>
              <a:t>, </a:t>
            </a:r>
            <a:r>
              <a:rPr lang="en-US" sz="1600" dirty="0" err="1"/>
              <a:t>someString</a:t>
            </a:r>
            <a:r>
              <a:rPr lang="en-US" sz="1600" dirty="0"/>
              <a:t>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076567"/>
            <a:ext cx="8229600" cy="38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inserter.executeUpdate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9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after each SQL statement is executed the changes are automatically committed to the database </a:t>
            </a:r>
            <a:endParaRPr lang="en-US" sz="2400" dirty="0" smtClean="0"/>
          </a:p>
          <a:p>
            <a:r>
              <a:rPr lang="en-US" sz="2400" dirty="0"/>
              <a:t>Turn auto-commit off to group two or more statements together into a </a:t>
            </a:r>
            <a:r>
              <a:rPr lang="en-US" sz="2400" dirty="0" smtClean="0"/>
              <a:t>transaction</a:t>
            </a:r>
          </a:p>
          <a:p>
            <a:endParaRPr lang="en-US" sz="2400" dirty="0"/>
          </a:p>
          <a:p>
            <a:r>
              <a:rPr lang="en-US" sz="2400" dirty="0"/>
              <a:t>Call commit to permanently record the changes to the database after executing a group of statements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Call </a:t>
            </a:r>
            <a:r>
              <a:rPr lang="en-US" sz="2400" dirty="0"/>
              <a:t>rollback if an error occurs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093815"/>
            <a:ext cx="8229600" cy="449485"/>
          </a:xfrm>
        </p:spPr>
        <p:txBody>
          <a:bodyPr/>
          <a:lstStyle/>
          <a:p>
            <a:r>
              <a:rPr lang="en-US" dirty="0" err="1"/>
              <a:t>connection.setAutoCommit</a:t>
            </a:r>
            <a:r>
              <a:rPr lang="en-US" dirty="0"/>
              <a:t>(false);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4353797"/>
            <a:ext cx="8229600" cy="449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connection.commit</a:t>
            </a:r>
            <a:r>
              <a:rPr lang="en-US" dirty="0"/>
              <a:t>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211618"/>
            <a:ext cx="8229600" cy="449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connection.rollback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66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075310"/>
            <a:ext cx="8229600" cy="5248217"/>
          </a:xfrm>
        </p:spPr>
        <p:txBody>
          <a:bodyPr/>
          <a:lstStyle/>
          <a:p>
            <a:r>
              <a:rPr lang="en-US" sz="1500" dirty="0"/>
              <a:t>Connection </a:t>
            </a:r>
            <a:r>
              <a:rPr lang="en-US" sz="1500" dirty="0" err="1"/>
              <a:t>connection</a:t>
            </a:r>
            <a:r>
              <a:rPr lang="en-US" sz="1500" dirty="0"/>
              <a:t> = </a:t>
            </a:r>
            <a:r>
              <a:rPr lang="en-US" sz="1500" dirty="0" err="1"/>
              <a:t>DriverManager.getConnection</a:t>
            </a:r>
            <a:r>
              <a:rPr lang="en-US" sz="1500" dirty="0"/>
              <a:t>(</a:t>
            </a:r>
            <a:r>
              <a:rPr lang="en-US" sz="1500" dirty="0" err="1"/>
              <a:t>url</a:t>
            </a:r>
            <a:r>
              <a:rPr lang="en-US" sz="1500" dirty="0"/>
              <a:t>, </a:t>
            </a:r>
            <a:r>
              <a:rPr lang="en-US" sz="1500" dirty="0" err="1"/>
              <a:t>userProperties</a:t>
            </a:r>
            <a:r>
              <a:rPr lang="en-US" sz="1500" dirty="0"/>
              <a:t>); </a:t>
            </a:r>
            <a:endParaRPr lang="en-US" sz="1500" dirty="0" smtClean="0"/>
          </a:p>
          <a:p>
            <a:r>
              <a:rPr lang="en-US" sz="1500" dirty="0" err="1" smtClean="0"/>
              <a:t>connection.setAutoCommit</a:t>
            </a:r>
            <a:r>
              <a:rPr lang="en-US" sz="1500" dirty="0" smtClean="0"/>
              <a:t>(false</a:t>
            </a:r>
            <a:r>
              <a:rPr lang="en-US" sz="1500" dirty="0"/>
              <a:t>); </a:t>
            </a:r>
            <a:endParaRPr lang="en-US" sz="1500" dirty="0" smtClean="0"/>
          </a:p>
          <a:p>
            <a:r>
              <a:rPr lang="en-US" sz="1500" dirty="0" smtClean="0"/>
              <a:t>try </a:t>
            </a:r>
            <a:r>
              <a:rPr lang="en-US" sz="1500" dirty="0"/>
              <a:t>{ </a:t>
            </a:r>
            <a:endParaRPr lang="en-US" sz="1500" dirty="0" smtClean="0"/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statement.executeUpdate</a:t>
            </a:r>
            <a:r>
              <a:rPr lang="en-US" sz="1500" dirty="0"/>
              <a:t>(...); </a:t>
            </a:r>
            <a:endParaRPr lang="en-US" sz="1500" dirty="0" smtClean="0"/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statement.executeUpdate</a:t>
            </a:r>
            <a:r>
              <a:rPr lang="en-US" sz="1500" dirty="0"/>
              <a:t>(...); </a:t>
            </a:r>
            <a:endParaRPr lang="en-US" sz="1500" dirty="0" smtClean="0"/>
          </a:p>
          <a:p>
            <a:r>
              <a:rPr lang="en-US" sz="1500" dirty="0" smtClean="0"/>
              <a:t>  ... 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connection.commit</a:t>
            </a:r>
            <a:r>
              <a:rPr lang="en-US" sz="1500" dirty="0"/>
              <a:t>(); </a:t>
            </a:r>
            <a:endParaRPr lang="en-US" sz="1500" dirty="0" smtClean="0"/>
          </a:p>
          <a:p>
            <a:r>
              <a:rPr lang="en-US" sz="1500" dirty="0" smtClean="0"/>
              <a:t>} </a:t>
            </a:r>
            <a:r>
              <a:rPr lang="en-US" sz="1500" dirty="0"/>
              <a:t>catch (Exception e) { </a:t>
            </a:r>
            <a:endParaRPr lang="en-US" sz="1500" dirty="0" smtClean="0"/>
          </a:p>
          <a:p>
            <a:r>
              <a:rPr lang="en-US" sz="1500" dirty="0" smtClean="0"/>
              <a:t>  try </a:t>
            </a:r>
            <a:r>
              <a:rPr lang="en-US" sz="1500" dirty="0"/>
              <a:t>{ 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connection.rollback</a:t>
            </a:r>
            <a:r>
              <a:rPr lang="en-US" sz="1500" dirty="0"/>
              <a:t>();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  <a:r>
              <a:rPr lang="en-US" sz="1500" dirty="0"/>
              <a:t>catch (</a:t>
            </a:r>
            <a:r>
              <a:rPr lang="en-US" sz="1500" dirty="0" err="1"/>
              <a:t>SQLException</a:t>
            </a:r>
            <a:r>
              <a:rPr lang="en-US" sz="1500" dirty="0"/>
              <a:t> </a:t>
            </a:r>
            <a:r>
              <a:rPr lang="en-US" sz="1500" dirty="0" err="1"/>
              <a:t>sqle</a:t>
            </a:r>
            <a:r>
              <a:rPr lang="en-US" sz="1500" dirty="0"/>
              <a:t>) { </a:t>
            </a:r>
            <a:endParaRPr lang="en-US" sz="1500" dirty="0" smtClean="0"/>
          </a:p>
          <a:p>
            <a:r>
              <a:rPr lang="en-US" sz="1500" dirty="0" smtClean="0"/>
              <a:t>    // </a:t>
            </a:r>
            <a:r>
              <a:rPr lang="en-US" sz="1500" dirty="0"/>
              <a:t>report problem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</a:p>
          <a:p>
            <a:r>
              <a:rPr lang="en-US" sz="1500" dirty="0" smtClean="0"/>
              <a:t>} </a:t>
            </a:r>
            <a:r>
              <a:rPr lang="en-US" sz="1500" dirty="0"/>
              <a:t>finally { </a:t>
            </a:r>
            <a:endParaRPr lang="en-US" sz="1500" dirty="0" smtClean="0"/>
          </a:p>
          <a:p>
            <a:r>
              <a:rPr lang="en-US" sz="1500" dirty="0" smtClean="0"/>
              <a:t>  try </a:t>
            </a:r>
            <a:r>
              <a:rPr lang="en-US" sz="1500" dirty="0"/>
              <a:t>{ </a:t>
            </a:r>
            <a:endParaRPr lang="en-US" sz="1500" dirty="0" smtClean="0"/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connection.close</a:t>
            </a:r>
            <a:r>
              <a:rPr lang="en-US" sz="1500" dirty="0"/>
              <a:t>(); </a:t>
            </a:r>
            <a:endParaRPr lang="en-US" sz="1500" dirty="0" smtClean="0"/>
          </a:p>
          <a:p>
            <a:r>
              <a:rPr lang="en-US" sz="1500" dirty="0" smtClean="0"/>
              <a:t>  } </a:t>
            </a:r>
            <a:r>
              <a:rPr lang="en-US" sz="1500" dirty="0"/>
              <a:t>catch (</a:t>
            </a:r>
            <a:r>
              <a:rPr lang="en-US" sz="1500" dirty="0" err="1"/>
              <a:t>SQLException</a:t>
            </a:r>
            <a:r>
              <a:rPr lang="en-US" sz="1500" dirty="0"/>
              <a:t> </a:t>
            </a:r>
            <a:r>
              <a:rPr lang="en-US" sz="1500" dirty="0" err="1"/>
              <a:t>sqle</a:t>
            </a:r>
            <a:r>
              <a:rPr lang="en-US" sz="1500" dirty="0"/>
              <a:t>) </a:t>
            </a:r>
            <a:r>
              <a:rPr lang="en-US" sz="1500" dirty="0" smtClean="0"/>
              <a:t>{ } 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993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framework - </a:t>
            </a:r>
            <a:r>
              <a:rPr lang="en-US" dirty="0" err="1" smtClean="0"/>
              <a:t>jpa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Documents\Seminars\Spring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219200"/>
            <a:ext cx="3286125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\Seminars\Hiberna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68" y="34540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404539"/>
            <a:ext cx="8847786" cy="22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breathejava.com/wp-content/uploads/2015/01/Spring-MVC-Logo-Official-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98587"/>
            <a:ext cx="25908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o-cache.appdynamics-static.com/appsphere/logos/struts_3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197167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playframework.com/assets/images/logos/play_full_col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33" y="4486274"/>
            <a:ext cx="2762935" cy="14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448594"/>
            <a:ext cx="1914525" cy="1143000"/>
          </a:xfrm>
        </p:spPr>
      </p:pic>
      <p:pic>
        <p:nvPicPr>
          <p:cNvPr id="13" name="Picture 6" descr="https://objectpartners.com/wp-content/uploads/2015/02/logo-dropwiz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373562"/>
            <a:ext cx="2424250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6" y="3062287"/>
            <a:ext cx="2333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A client sends an </a:t>
            </a:r>
            <a:r>
              <a:rPr lang="en-US" i="1" dirty="0">
                <a:sym typeface="Symbol" pitchFamily="18" charset="2"/>
              </a:rPr>
              <a:t>HTTP request</a:t>
            </a:r>
            <a:r>
              <a:rPr lang="en-US" dirty="0">
                <a:sym typeface="Symbol" pitchFamily="18" charset="2"/>
              </a:rPr>
              <a:t> to a server which contains the URL of a resource</a:t>
            </a:r>
          </a:p>
          <a:p>
            <a:pPr lvl="1"/>
            <a:r>
              <a:rPr lang="en-US" dirty="0">
                <a:sym typeface="Symbol" pitchFamily="18" charset="2"/>
              </a:rPr>
              <a:t>A request also includes:</a:t>
            </a:r>
          </a:p>
          <a:p>
            <a:pPr lvl="2"/>
            <a:r>
              <a:rPr lang="en-US" dirty="0">
                <a:sym typeface="Symbol" pitchFamily="18" charset="2"/>
              </a:rPr>
              <a:t>The type of </a:t>
            </a:r>
            <a:r>
              <a:rPr lang="en-US" i="1" dirty="0">
                <a:sym typeface="Symbol" pitchFamily="18" charset="2"/>
              </a:rPr>
              <a:t>user agent </a:t>
            </a:r>
            <a:r>
              <a:rPr lang="en-US" dirty="0">
                <a:sym typeface="Symbol" pitchFamily="18" charset="2"/>
              </a:rPr>
              <a:t>(the client browser and its version)</a:t>
            </a:r>
          </a:p>
          <a:p>
            <a:pPr lvl="2"/>
            <a:r>
              <a:rPr lang="en-US" dirty="0">
                <a:sym typeface="Symbol" pitchFamily="18" charset="2"/>
              </a:rPr>
              <a:t>The types of resources that will be accepted (text, image, etc.) </a:t>
            </a:r>
          </a:p>
          <a:p>
            <a:r>
              <a:rPr lang="en-US" dirty="0">
                <a:sym typeface="Symbol" pitchFamily="18" charset="2"/>
              </a:rPr>
              <a:t>The server responds with an </a:t>
            </a:r>
            <a:r>
              <a:rPr lang="en-US" i="1" dirty="0">
                <a:sym typeface="Symbol" pitchFamily="18" charset="2"/>
              </a:rPr>
              <a:t>HTTP response</a:t>
            </a:r>
          </a:p>
          <a:p>
            <a:pPr lvl="1"/>
            <a:r>
              <a:rPr lang="en-US" dirty="0">
                <a:sym typeface="Symbol" pitchFamily="18" charset="2"/>
              </a:rPr>
              <a:t>Status line – HTTP version, status code and message</a:t>
            </a:r>
          </a:p>
          <a:p>
            <a:pPr lvl="1"/>
            <a:r>
              <a:rPr lang="en-US" dirty="0">
                <a:sym typeface="Symbol" pitchFamily="18" charset="2"/>
              </a:rPr>
              <a:t>Header lines – information about the resource</a:t>
            </a:r>
          </a:p>
          <a:p>
            <a:pPr lvl="1"/>
            <a:r>
              <a:rPr lang="en-US" dirty="0">
                <a:sym typeface="Symbol" pitchFamily="18" charset="2"/>
              </a:rPr>
              <a:t>Message body – contains the requested object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Response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452404"/>
            <a:ext cx="6238875" cy="4491990"/>
          </a:xfrm>
        </p:spPr>
      </p:pic>
    </p:spTree>
    <p:extLst>
      <p:ext uri="{BB962C8B-B14F-4D97-AF65-F5344CB8AC3E}">
        <p14:creationId xmlns:p14="http://schemas.microsoft.com/office/powerpoint/2010/main" val="15318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915177"/>
            <a:ext cx="8229600" cy="2111103"/>
          </a:xfrm>
        </p:spPr>
        <p:txBody>
          <a:bodyPr/>
          <a:lstStyle/>
          <a:p>
            <a:r>
              <a:rPr lang="en-US" dirty="0"/>
              <a:t>The web application </a:t>
            </a:r>
            <a:r>
              <a:rPr lang="en-US" dirty="0">
                <a:solidFill>
                  <a:srgbClr val="27AAE1"/>
                </a:solidFill>
              </a:rPr>
              <a:t>dynamically generates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the HTML for a web page that contains elements based on the request parameters.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1405192"/>
            <a:ext cx="8950817" cy="22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Java Web Application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" y="1404928"/>
            <a:ext cx="4321175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04769" y="3325799"/>
            <a:ext cx="1504950" cy="2011360"/>
            <a:chOff x="3168" y="2045"/>
            <a:chExt cx="948" cy="1267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514" y="2557"/>
              <a:ext cx="602" cy="237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>
                  <a:solidFill>
                    <a:srgbClr val="0000CC"/>
                  </a:solidFill>
                </a:rPr>
                <a:t>Tomcat</a:t>
              </a:r>
            </a:p>
          </p:txBody>
        </p:sp>
        <p:sp>
          <p:nvSpPr>
            <p:cNvPr id="16" name="AutoShape 10"/>
            <p:cNvSpPr>
              <a:spLocks/>
            </p:cNvSpPr>
            <p:nvPr/>
          </p:nvSpPr>
          <p:spPr bwMode="auto">
            <a:xfrm>
              <a:off x="3168" y="2045"/>
              <a:ext cx="230" cy="1267"/>
            </a:xfrm>
            <a:prstGeom prst="rightBrace">
              <a:avLst>
                <a:gd name="adj1" fmla="val 45906"/>
                <a:gd name="adj2" fmla="val 5000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65008" y="1404928"/>
            <a:ext cx="3224213" cy="1200150"/>
            <a:chOff x="2765" y="835"/>
            <a:chExt cx="2031" cy="756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514" y="835"/>
              <a:ext cx="1282" cy="756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folHlink"/>
                  </a:solidFill>
                </a:rPr>
                <a:t>Microsoft Explorer</a:t>
              </a:r>
            </a:p>
            <a:p>
              <a:r>
                <a:rPr lang="en-US" dirty="0">
                  <a:solidFill>
                    <a:schemeClr val="folHlink"/>
                  </a:solidFill>
                </a:rPr>
                <a:t>Firefox</a:t>
              </a:r>
            </a:p>
            <a:p>
              <a:r>
                <a:rPr lang="en-US" dirty="0">
                  <a:solidFill>
                    <a:schemeClr val="folHlink"/>
                  </a:solidFill>
                </a:rPr>
                <a:t>Google Chrome</a:t>
              </a:r>
            </a:p>
            <a:p>
              <a:r>
                <a:rPr lang="en-US" dirty="0">
                  <a:solidFill>
                    <a:schemeClr val="folHlink"/>
                  </a:solidFill>
                </a:rPr>
                <a:t>Apple Safari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765" y="1238"/>
              <a:ext cx="74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65008" y="5429240"/>
            <a:ext cx="3325813" cy="650875"/>
            <a:chOff x="2765" y="3370"/>
            <a:chExt cx="2095" cy="41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14" y="3370"/>
              <a:ext cx="1346" cy="41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>
                  <a:solidFill>
                    <a:srgbClr val="006600"/>
                  </a:solidFill>
                </a:rPr>
                <a:t>MySQL Relational </a:t>
              </a:r>
            </a:p>
            <a:p>
              <a:r>
                <a:rPr lang="en-US">
                  <a:solidFill>
                    <a:srgbClr val="006600"/>
                  </a:solidFill>
                </a:rPr>
                <a:t>Database Manager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765" y="3600"/>
              <a:ext cx="749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573010" y="3051165"/>
            <a:ext cx="2327618" cy="646331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B23C00"/>
                </a:solidFill>
              </a:rPr>
              <a:t>Where does the</a:t>
            </a:r>
          </a:p>
          <a:p>
            <a:pPr algn="ctr"/>
            <a:r>
              <a:rPr lang="en-US" dirty="0">
                <a:solidFill>
                  <a:srgbClr val="B23C00"/>
                </a:solidFill>
              </a:rPr>
              <a:t>web application live?</a:t>
            </a:r>
          </a:p>
        </p:txBody>
      </p:sp>
    </p:spTree>
    <p:extLst>
      <p:ext uri="{BB962C8B-B14F-4D97-AF65-F5344CB8AC3E}">
        <p14:creationId xmlns:p14="http://schemas.microsoft.com/office/powerpoint/2010/main" val="17004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Tools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JavaServer</a:t>
            </a:r>
            <a:r>
              <a:rPr lang="en-US" dirty="0"/>
              <a:t> Pages (JSP)</a:t>
            </a:r>
          </a:p>
          <a:p>
            <a:pPr lvl="1"/>
            <a:r>
              <a:rPr lang="en-US" dirty="0"/>
              <a:t>Generate dynamic web </a:t>
            </a:r>
            <a:r>
              <a:rPr lang="en-US" dirty="0" smtClean="0"/>
              <a:t>pages</a:t>
            </a:r>
            <a:endParaRPr lang="en-US" dirty="0"/>
          </a:p>
          <a:p>
            <a:r>
              <a:rPr lang="en-US" dirty="0"/>
              <a:t>Java servlets and JavaBeans</a:t>
            </a:r>
          </a:p>
          <a:p>
            <a:pPr lvl="1"/>
            <a:r>
              <a:rPr lang="en-US" dirty="0"/>
              <a:t>Server-side web application </a:t>
            </a:r>
            <a:r>
              <a:rPr lang="en-US" dirty="0" smtClean="0"/>
              <a:t>logic</a:t>
            </a:r>
            <a:endParaRPr lang="en-US" dirty="0"/>
          </a:p>
          <a:p>
            <a:r>
              <a:rPr lang="en-US" dirty="0" smtClean="0"/>
              <a:t>SQL </a:t>
            </a:r>
            <a:r>
              <a:rPr lang="en-US" dirty="0"/>
              <a:t>and JDBC programming</a:t>
            </a:r>
          </a:p>
          <a:p>
            <a:r>
              <a:rPr lang="en-US" dirty="0" smtClean="0"/>
              <a:t>Tomcat</a:t>
            </a:r>
            <a:endParaRPr lang="en-US" dirty="0"/>
          </a:p>
          <a:p>
            <a:pPr lvl="1"/>
            <a:r>
              <a:rPr lang="en-US" dirty="0"/>
              <a:t>Web server and JSP/servlet engine</a:t>
            </a:r>
          </a:p>
          <a:p>
            <a:r>
              <a:rPr lang="en-US" dirty="0" smtClean="0"/>
              <a:t>Eclipse </a:t>
            </a:r>
            <a:endParaRPr lang="en-US" dirty="0"/>
          </a:p>
          <a:p>
            <a:pPr lvl="1"/>
            <a:r>
              <a:rPr lang="en-US" dirty="0"/>
              <a:t>Integrated development environment (IDE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31859</TotalTime>
  <Words>1649</Words>
  <Application>Microsoft Office PowerPoint</Application>
  <PresentationFormat>On-screen Show (4:3)</PresentationFormat>
  <Paragraphs>319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Basic java web application</vt:lpstr>
      <vt:lpstr>Agenda</vt:lpstr>
      <vt:lpstr>High-Level Architecture of a Web Application</vt:lpstr>
      <vt:lpstr>Static Web Pages</vt:lpstr>
      <vt:lpstr>HTTP Request and Response</vt:lpstr>
      <vt:lpstr>HTTP Request and Response</vt:lpstr>
      <vt:lpstr>Dynamic Web Pages</vt:lpstr>
      <vt:lpstr>Architecture of a Java Web Application</vt:lpstr>
      <vt:lpstr>Technologies and Tools </vt:lpstr>
      <vt:lpstr>Java Servlet Technology</vt:lpstr>
      <vt:lpstr>A simple Servlet</vt:lpstr>
      <vt:lpstr>Servlet Methods</vt:lpstr>
      <vt:lpstr>Servlet life cycle</vt:lpstr>
      <vt:lpstr>Reading Form Data In Servlets</vt:lpstr>
      <vt:lpstr>filter</vt:lpstr>
      <vt:lpstr>listener</vt:lpstr>
      <vt:lpstr>listener</vt:lpstr>
      <vt:lpstr>The Need for JSP</vt:lpstr>
      <vt:lpstr>Benefits of JSP</vt:lpstr>
      <vt:lpstr>Basic Elements in a JSP File</vt:lpstr>
      <vt:lpstr>JSP Expressions</vt:lpstr>
      <vt:lpstr>The JSTL Expression Language</vt:lpstr>
      <vt:lpstr>Java web project structure</vt:lpstr>
      <vt:lpstr>What Are Beans?</vt:lpstr>
      <vt:lpstr>Jsp model 1 architecture</vt:lpstr>
      <vt:lpstr>Jsp model 2 architecture</vt:lpstr>
      <vt:lpstr>MVC Flow of Control</vt:lpstr>
      <vt:lpstr>Implementing MVC</vt:lpstr>
      <vt:lpstr>Request Forwarding Example</vt:lpstr>
      <vt:lpstr>Access to Databases</vt:lpstr>
      <vt:lpstr>JDBC Introduction</vt:lpstr>
      <vt:lpstr>Basic Steps in Using JDBC</vt:lpstr>
      <vt:lpstr>Make a Statement</vt:lpstr>
      <vt:lpstr>Execute a Query</vt:lpstr>
      <vt:lpstr>Process the result</vt:lpstr>
      <vt:lpstr>Using Prepared Statements</vt:lpstr>
      <vt:lpstr>Transactions</vt:lpstr>
      <vt:lpstr>Transactions: Example</vt:lpstr>
      <vt:lpstr>Persistence framework - jpa</vt:lpstr>
      <vt:lpstr>Web framework</vt:lpstr>
      <vt:lpstr>Application framework</vt:lpstr>
      <vt:lpstr>PowerPoint Presentation</vt:lpstr>
    </vt:vector>
  </TitlesOfParts>
  <Company>KMS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Tran</dc:creator>
  <cp:lastModifiedBy>Thanh Tran</cp:lastModifiedBy>
  <cp:revision>403</cp:revision>
  <dcterms:created xsi:type="dcterms:W3CDTF">2012-11-26T03:04:13Z</dcterms:created>
  <dcterms:modified xsi:type="dcterms:W3CDTF">2015-08-18T10:06:49Z</dcterms:modified>
</cp:coreProperties>
</file>