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64" r:id="rId3"/>
    <p:sldId id="271" r:id="rId4"/>
    <p:sldId id="265" r:id="rId5"/>
    <p:sldId id="278" r:id="rId6"/>
    <p:sldId id="279" r:id="rId7"/>
    <p:sldId id="280" r:id="rId8"/>
    <p:sldId id="281" r:id="rId9"/>
    <p:sldId id="282" r:id="rId10"/>
    <p:sldId id="283" r:id="rId11"/>
    <p:sldId id="285" r:id="rId12"/>
    <p:sldId id="266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67" r:id="rId21"/>
    <p:sldId id="268" r:id="rId22"/>
    <p:sldId id="274" r:id="rId23"/>
    <p:sldId id="275" r:id="rId24"/>
    <p:sldId id="277" r:id="rId25"/>
    <p:sldId id="276" r:id="rId26"/>
    <p:sldId id="272" r:id="rId27"/>
    <p:sldId id="273" r:id="rId28"/>
    <p:sldId id="269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8"/>
    <p:restoredTop sz="96279"/>
  </p:normalViewPr>
  <p:slideViewPr>
    <p:cSldViewPr snapToGrid="0">
      <p:cViewPr varScale="1">
        <p:scale>
          <a:sx n="145" d="100"/>
          <a:sy n="145" d="100"/>
        </p:scale>
        <p:origin x="20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39DC4-6A1B-D546-BF4F-CC40E4BD822C}" type="datetimeFigureOut">
              <a:rPr lang="en-US" smtClean="0"/>
              <a:t>9/30/22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38CE4-8B08-A645-B290-5F6DC102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02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89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44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69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49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1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08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60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A381F-CA58-1DCB-FE24-6B47BDFE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5C7D-CD82-8445-B4C8-01988BB71195}" type="datetime1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8516A-AACD-083C-4ABD-94DDD7C2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BA2B6-A9F7-94DB-B48C-93DF7A7F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r>
              <a:rPr lang="en-US" dirty="0"/>
              <a:t>/100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412D29-A75F-0AEB-1B8D-8CA58F361DA6}"/>
              </a:ext>
            </a:extLst>
          </p:cNvPr>
          <p:cNvSpPr/>
          <p:nvPr userDrawn="1"/>
        </p:nvSpPr>
        <p:spPr>
          <a:xfrm>
            <a:off x="0" y="0"/>
            <a:ext cx="12192000" cy="72796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30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1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6C2B9-3CE7-E24E-6E98-14F6EA85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55561-AA66-0C93-B00D-1C4668885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F4A87-C1D0-3B25-EC03-ED1EEED1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75CE-5BB0-8642-80B1-B991812642D0}" type="datetime1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C5302-C44A-84A3-0693-55943038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A5051-5FE6-567E-1BBC-7A3EA793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A474F-F223-09DE-8F76-F593A3FEC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7E1E4-5AC6-0919-EA8C-5F5847D1D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54B94-3DFC-62D2-6905-465131AD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75E7-5C44-E842-BAC3-232AEFAF76F6}" type="datetime1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22FED-F55A-69E7-B49F-90460E5F1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8B5CC-917B-9D6C-F9F1-9E2CFDB8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3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9F54-8257-47D2-FA58-5AA9CCC48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43D2-2907-E3AE-A1A1-5394289E8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14C3E-AA4B-AB79-BC96-E2CDF2C1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73AB-B4AD-EF47-BC18-9DA3579FD1B0}" type="datetime1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80560-1420-C06F-890F-5235DF835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E09EA-DB78-9FB6-B424-701A0E31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6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4BC1-3B2C-C402-B799-24D4B553B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347CB-C8AE-0BB3-442E-59F67F391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DE94D-EB77-AC32-1B3F-F668B0D5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111A-4E6E-1B42-8A7A-72F8E138F16F}" type="datetime1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7B02D-2844-747B-31E2-CAB892D9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F3BEC-60EC-0C07-9737-EBA5D4EE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4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3CB4-4128-02E8-CE1F-D5E1EE1A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CE3FD-8E09-E495-0CEC-DC3D2BF1D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22B93-CFFB-8C0A-70F5-A33E970E7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155C1-E9FD-6305-BD9C-A33C8A2A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1146-43A7-1A4D-A4A8-14E6A98BE769}" type="datetime1">
              <a:rPr lang="en-US" smtClean="0"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DA135-CFAC-3577-8281-0BEEAC13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91325-120D-B96D-C046-2DE967D61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5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7C63-5848-40A9-0BF7-8AA972D5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DCEC8-BBD4-B6D1-4655-2C6E9AD23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CE436-1BE5-A032-6DF0-B655E2F60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B6CBD-F4DB-31AB-6FFC-2119A8CAE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E5A3A-804F-59E5-A3E6-78527E3E1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3322F8-21B6-F60A-4AB2-04543A50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1BE4-2EE4-8645-B323-26B67B8B2D48}" type="datetime1">
              <a:rPr lang="en-US" smtClean="0"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772B8E-A84D-F487-DE7C-9BC5239C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19C08-99BB-057B-3969-31BC871B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87F8-42AA-73AC-B8A3-4C5BAE69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88E7A-562B-84B1-E607-A25DD513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E61D-FEE0-7C4B-88A0-0C2B3940ADB7}" type="datetime1">
              <a:rPr lang="en-US" smtClean="0"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AC7A6-BCF4-BE98-6C91-860919DE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0AB03-2995-9511-CA0C-77AEBE56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A29D4-4AA7-5CD5-28BF-DD86EE95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D31-4487-9442-A370-A05D2128F2FC}" type="datetime1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1BBDB4-DDF8-8441-F4EE-20F7B916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5E7E0-AA6A-362B-91AA-8766E964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2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11A1-2851-8349-95E3-B5E14BB82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9DD5F-BEE9-8F31-19EE-0F1EC45F5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2EAED-5962-018E-6A05-110C39BEB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6C302-EDF7-8787-C45B-E972DDFF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B4DF-7A29-974C-9EF1-A8A70116AFD5}" type="datetime1">
              <a:rPr lang="en-US" smtClean="0"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36C36-B5FB-F2A7-7762-F854B2AA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0FEAD-ABF2-B8E1-F7FC-39441563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2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8CF8A-546A-1B03-414C-CEE21AE0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C668E-BF4D-47C1-62B1-2607C4EC1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0DD63-677C-3A2C-9254-12037F158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3C011-8FC1-C1E8-4BE9-471A78920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2618-49A6-7C46-A7BF-B1A314AD7FF3}" type="datetime1">
              <a:rPr lang="en-US" smtClean="0"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80006-A05B-3BAB-FC02-C339E91D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DB5A2-8945-5455-A137-4F016272C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5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E2A5E9-9972-0A6F-1950-91B26B57A3F8}"/>
              </a:ext>
            </a:extLst>
          </p:cNvPr>
          <p:cNvSpPr/>
          <p:nvPr userDrawn="1"/>
        </p:nvSpPr>
        <p:spPr>
          <a:xfrm>
            <a:off x="0" y="0"/>
            <a:ext cx="12192000" cy="72796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30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30D55-6122-FE6B-2D2A-4CF0A269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3B974-67B5-4895-69A1-8A4BE7ADC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2B9B5-6347-A377-0074-8D536B314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79539-2534-6441-9A92-FA2AABECD795}" type="datetime1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8CD55-B139-4114-CDC1-AF94B0A8F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014A9-B699-E1FC-2FA8-9B5D9CB36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7547" y="63103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29EE2-C368-BC4E-869C-0C758FFF8419}" type="slidenum">
              <a:rPr lang="en-US" smtClean="0"/>
              <a:t>‹#›</a:t>
            </a:fld>
            <a:r>
              <a:rPr lang="en-US" dirty="0"/>
              <a:t>/100</a:t>
            </a:r>
          </a:p>
        </p:txBody>
      </p:sp>
    </p:spTree>
    <p:extLst>
      <p:ext uri="{BB962C8B-B14F-4D97-AF65-F5344CB8AC3E}">
        <p14:creationId xmlns:p14="http://schemas.microsoft.com/office/powerpoint/2010/main" val="13807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linicaltrials.gov/ct2/show/NCT0325487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xkcd.com/253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cer.org/treatment/treatments-and-side-effects/clinical-trials/what-you-need-to-know/phases-of-clinical-trial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8F1E7B-AC37-6661-D60B-9D52CABEFD1C}"/>
              </a:ext>
            </a:extLst>
          </p:cNvPr>
          <p:cNvSpPr/>
          <p:nvPr/>
        </p:nvSpPr>
        <p:spPr>
          <a:xfrm>
            <a:off x="0" y="0"/>
            <a:ext cx="12192000" cy="72796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30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A82D39-DD79-018F-1EF1-2628B600DECF}"/>
              </a:ext>
            </a:extLst>
          </p:cNvPr>
          <p:cNvSpPr txBox="1"/>
          <p:nvPr/>
        </p:nvSpPr>
        <p:spPr>
          <a:xfrm>
            <a:off x="2191915" y="1857640"/>
            <a:ext cx="7642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LeafAI: a user-friendly, explainable query generation application for cohort discovery and biomedical reasoning using natural language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EFC95-8597-F081-8F51-238165B16023}"/>
              </a:ext>
            </a:extLst>
          </p:cNvPr>
          <p:cNvSpPr txBox="1"/>
          <p:nvPr/>
        </p:nvSpPr>
        <p:spPr>
          <a:xfrm>
            <a:off x="5106515" y="3756991"/>
            <a:ext cx="1545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Nic Dobbins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8C3DC-6027-9153-E2CD-93243DE1F19D}"/>
              </a:ext>
            </a:extLst>
          </p:cNvPr>
          <p:cNvSpPr txBox="1"/>
          <p:nvPr/>
        </p:nvSpPr>
        <p:spPr>
          <a:xfrm>
            <a:off x="3267069" y="4372306"/>
            <a:ext cx="54922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UW Biomedical Natural Language Processing Group</a:t>
            </a: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UW Medicine Research IT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Department of Biomedical Informatics &amp; Medical Education</a:t>
            </a: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University of Washington, Seattle, WA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59C8F-DB5F-166B-3173-D83883787964}"/>
              </a:ext>
            </a:extLst>
          </p:cNvPr>
          <p:cNvSpPr txBox="1"/>
          <p:nvPr/>
        </p:nvSpPr>
        <p:spPr>
          <a:xfrm>
            <a:off x="4610386" y="5797827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November 14</a:t>
            </a:r>
            <a:r>
              <a:rPr lang="en-US" sz="2000" baseline="30000" dirty="0">
                <a:latin typeface="Roboto Light" panose="02000000000000000000" pitchFamily="2" charset="0"/>
                <a:ea typeface="Roboto Light" panose="02000000000000000000" pitchFamily="2" charset="0"/>
              </a:rPr>
              <a:t>th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, 2022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D26987-222C-5F2D-1D6F-EA327321B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130031"/>
            <a:ext cx="880084" cy="660063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231796A-931D-030D-3EC6-80533A327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5707" y="6186505"/>
            <a:ext cx="814557" cy="56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089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3" y="2028616"/>
            <a:ext cx="94133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Create a human-annotated gold standard corpus of eligibility criteria.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Develop state-of-the-art NLP-based methods for generating SQL queries for cohort discovery from free-text.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Develop a web application for finding patients meeting user-provided free-text eligibility criteria.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Project Goals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026" name="Picture 2" descr="Iyad Rahwan | Cartoons | Programming humor, Artificial intelligence ...">
            <a:extLst>
              <a:ext uri="{FF2B5EF4-FFF2-40B4-BE49-F238E27FC236}">
                <a16:creationId xmlns:a16="http://schemas.microsoft.com/office/drawing/2014/main" id="{E2D69E0A-2802-C806-6C34-CE63348B1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390" y="3967608"/>
            <a:ext cx="4699563" cy="289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91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521990" y="2075230"/>
            <a:ext cx="902645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i="1" dirty="0">
                <a:latin typeface="+mj-lt"/>
                <a:ea typeface="Roboto Light" panose="02000000000000000000" pitchFamily="2" charset="0"/>
              </a:rPr>
              <a:t>1. Newly diagnosed with breast cancer and scheduled for surgery</a:t>
            </a:r>
            <a:br>
              <a:rPr lang="en-US" i="1" dirty="0">
                <a:latin typeface="+mj-lt"/>
                <a:ea typeface="Roboto Light" panose="02000000000000000000" pitchFamily="2" charset="0"/>
              </a:rPr>
            </a:br>
            <a:endParaRPr lang="en-US" i="1" dirty="0">
              <a:latin typeface="+mj-lt"/>
              <a:ea typeface="Roboto Light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en-US" i="1" dirty="0">
                <a:latin typeface="+mj-lt"/>
                <a:ea typeface="Roboto Light" panose="02000000000000000000" pitchFamily="2" charset="0"/>
              </a:rPr>
              <a:t>2. 18 years or above</a:t>
            </a:r>
            <a:br>
              <a:rPr lang="en-US" i="1" dirty="0">
                <a:latin typeface="+mj-lt"/>
                <a:ea typeface="Roboto Light" panose="02000000000000000000" pitchFamily="2" charset="0"/>
              </a:rPr>
            </a:br>
            <a:endParaRPr lang="en-US" i="1" dirty="0">
              <a:latin typeface="+mj-lt"/>
              <a:ea typeface="Roboto Light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en-US" i="1" dirty="0">
                <a:latin typeface="+mj-lt"/>
                <a:ea typeface="Roboto Light" panose="02000000000000000000" pitchFamily="2" charset="0"/>
              </a:rPr>
              <a:t>3. </a:t>
            </a:r>
            <a:r>
              <a:rPr lang="en-US" i="1" dirty="0">
                <a:effectLst/>
                <a:latin typeface="+mj-lt"/>
              </a:rPr>
              <a:t>Those who experience high psychological stress will enter the RCT whereas those with low stress will be followed in an observational questionnaire study</a:t>
            </a:r>
          </a:p>
          <a:p>
            <a:pPr>
              <a:spcAft>
                <a:spcPts val="1200"/>
              </a:spcAft>
            </a:pPr>
            <a:endParaRPr lang="en-US" i="1" dirty="0">
              <a:effectLst/>
              <a:latin typeface="+mj-lt"/>
              <a:ea typeface="Roboto Light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en-US" i="1" dirty="0">
                <a:latin typeface="+mj-lt"/>
                <a:ea typeface="Roboto Light" panose="02000000000000000000" pitchFamily="2" charset="0"/>
              </a:rPr>
              <a:t>4. N</a:t>
            </a:r>
            <a:r>
              <a:rPr lang="en-US" i="1" dirty="0">
                <a:effectLst/>
                <a:latin typeface="+mj-lt"/>
              </a:rPr>
              <a:t>o severe psychiatric disease requiring treatment, e.g., schizophrenia</a:t>
            </a:r>
            <a:endParaRPr lang="en-US" i="1" dirty="0">
              <a:latin typeface="+mj-lt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Challenges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B799BA-430C-B10A-9688-AA4E3730836D}"/>
              </a:ext>
            </a:extLst>
          </p:cNvPr>
          <p:cNvSpPr txBox="1"/>
          <p:nvPr/>
        </p:nvSpPr>
        <p:spPr>
          <a:xfrm>
            <a:off x="0" y="6611779"/>
            <a:ext cx="108288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effectLst/>
                <a:latin typeface="Arial" panose="020B0604020202020204" pitchFamily="34" charset="0"/>
              </a:rPr>
              <a:t>Adapted from trial NCT03254875 at </a:t>
            </a:r>
            <a:r>
              <a:rPr lang="en-US" sz="1000" dirty="0">
                <a:effectLst/>
                <a:latin typeface="Courier New" panose="02070309020205020404" pitchFamily="49" charset="0"/>
                <a:hlinkClick r:id="rId3"/>
              </a:rPr>
              <a:t>https://clinicaltrials</a:t>
            </a:r>
            <a:r>
              <a:rPr lang="en-US" sz="1000" dirty="0">
                <a:effectLst/>
                <a:latin typeface="Arial" panose="020B0604020202020204" pitchFamily="34" charset="0"/>
                <a:hlinkClick r:id="rId3"/>
              </a:rPr>
              <a:t>.</a:t>
            </a:r>
            <a:r>
              <a:rPr lang="en-US" sz="1000" dirty="0">
                <a:effectLst/>
                <a:latin typeface="Courier New" panose="02070309020205020404" pitchFamily="49" charset="0"/>
                <a:hlinkClick r:id="rId3"/>
              </a:rPr>
              <a:t>gov/ct2/show/NCT03254875</a:t>
            </a:r>
            <a:r>
              <a:rPr lang="en-US" sz="1000" dirty="0">
                <a:effectLst/>
                <a:latin typeface="Courier New" panose="02070309020205020404" pitchFamily="49" charset="0"/>
              </a:rPr>
              <a:t> 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50B27-979D-B2DF-6447-5AE21538265C}"/>
              </a:ext>
            </a:extLst>
          </p:cNvPr>
          <p:cNvSpPr txBox="1"/>
          <p:nvPr/>
        </p:nvSpPr>
        <p:spPr>
          <a:xfrm>
            <a:off x="7409821" y="1287291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What kind of surgery?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F4724-530D-B0A9-9F9C-783B56FBBDF5}"/>
              </a:ext>
            </a:extLst>
          </p:cNvPr>
          <p:cNvCxnSpPr>
            <a:stCxn id="6" idx="2"/>
          </p:cNvCxnSpPr>
          <p:nvPr/>
        </p:nvCxnSpPr>
        <p:spPr>
          <a:xfrm flipH="1">
            <a:off x="6594231" y="1656623"/>
            <a:ext cx="1999568" cy="515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A00E514-2D80-99AF-B633-255184E3A384}"/>
              </a:ext>
            </a:extLst>
          </p:cNvPr>
          <p:cNvSpPr txBox="1"/>
          <p:nvPr/>
        </p:nvSpPr>
        <p:spPr>
          <a:xfrm>
            <a:off x="255813" y="1562582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How recent is “newly”?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B5B83C-E23F-71CA-EC4C-8727DF9133FA}"/>
              </a:ext>
            </a:extLst>
          </p:cNvPr>
          <p:cNvCxnSpPr>
            <a:cxnSpLocks/>
          </p:cNvCxnSpPr>
          <p:nvPr/>
        </p:nvCxnSpPr>
        <p:spPr>
          <a:xfrm>
            <a:off x="1147213" y="1914161"/>
            <a:ext cx="0" cy="170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CCA5AD-6A2E-E369-838A-9FE185397BCF}"/>
              </a:ext>
            </a:extLst>
          </p:cNvPr>
          <p:cNvSpPr txBox="1"/>
          <p:nvPr/>
        </p:nvSpPr>
        <p:spPr>
          <a:xfrm>
            <a:off x="3693712" y="2631401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What</a:t>
            </a:r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is 18 years or above?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BAEF07-E61D-86E3-4007-AB1CEE257F65}"/>
              </a:ext>
            </a:extLst>
          </p:cNvPr>
          <p:cNvCxnSpPr>
            <a:cxnSpLocks/>
          </p:cNvCxnSpPr>
          <p:nvPr/>
        </p:nvCxnSpPr>
        <p:spPr>
          <a:xfrm flipH="1">
            <a:off x="2537207" y="2864100"/>
            <a:ext cx="1076431" cy="72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AE1380-93A0-2180-F863-CCB4A1985CFC}"/>
              </a:ext>
            </a:extLst>
          </p:cNvPr>
          <p:cNvCxnSpPr>
            <a:cxnSpLocks/>
          </p:cNvCxnSpPr>
          <p:nvPr/>
        </p:nvCxnSpPr>
        <p:spPr>
          <a:xfrm flipH="1" flipV="1">
            <a:off x="6333390" y="3947031"/>
            <a:ext cx="1260625" cy="1238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B82D80-18B7-5969-C639-671CD991AA23}"/>
              </a:ext>
            </a:extLst>
          </p:cNvPr>
          <p:cNvSpPr txBox="1"/>
          <p:nvPr/>
        </p:nvSpPr>
        <p:spPr>
          <a:xfrm>
            <a:off x="7638331" y="3886172"/>
            <a:ext cx="349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Statement of fact, not a criterion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A6468B-8DCF-1A71-E34F-CB2E6BBFCCD8}"/>
              </a:ext>
            </a:extLst>
          </p:cNvPr>
          <p:cNvCxnSpPr>
            <a:cxnSpLocks/>
          </p:cNvCxnSpPr>
          <p:nvPr/>
        </p:nvCxnSpPr>
        <p:spPr>
          <a:xfrm flipH="1" flipV="1">
            <a:off x="2298165" y="4999107"/>
            <a:ext cx="777257" cy="2059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9EE1E1-7EB2-55BC-60BF-86E258D7D406}"/>
              </a:ext>
            </a:extLst>
          </p:cNvPr>
          <p:cNvSpPr txBox="1"/>
          <p:nvPr/>
        </p:nvSpPr>
        <p:spPr>
          <a:xfrm>
            <a:off x="3105766" y="5048382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What could these be?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93FAA3-FAE1-478F-BBBC-FE1D327A8341}"/>
              </a:ext>
            </a:extLst>
          </p:cNvPr>
          <p:cNvSpPr txBox="1"/>
          <p:nvPr/>
        </p:nvSpPr>
        <p:spPr>
          <a:xfrm>
            <a:off x="589879" y="5718817"/>
            <a:ext cx="7090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Many of these relate to reasoning. Also: acronyms, misspellings, etc.</a:t>
            </a:r>
          </a:p>
        </p:txBody>
      </p:sp>
    </p:spTree>
    <p:extLst>
      <p:ext uri="{BB962C8B-B14F-4D97-AF65-F5344CB8AC3E}">
        <p14:creationId xmlns:p14="http://schemas.microsoft.com/office/powerpoint/2010/main" val="139559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4" grpId="0"/>
      <p:bldP spid="20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Broader Impact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325397-BE8F-13C4-18FB-D43DB54B3A90}"/>
              </a:ext>
            </a:extLst>
          </p:cNvPr>
          <p:cNvSpPr txBox="1"/>
          <p:nvPr/>
        </p:nvSpPr>
        <p:spPr>
          <a:xfrm>
            <a:off x="838512" y="2028616"/>
            <a:ext cx="97474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Methods for finding cohorts may also be expanded to general purpose question-answering.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Cohort discovery using NLP may be useful for other kinds of biomedical research unrelated to clinical trials.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Evaluating system performance by comparing patients found to those actually enrolled in trials (Aim 2, discussed shortly) is a novel, high standard for this task</a:t>
            </a:r>
          </a:p>
        </p:txBody>
      </p:sp>
    </p:spTree>
    <p:extLst>
      <p:ext uri="{BB962C8B-B14F-4D97-AF65-F5344CB8AC3E}">
        <p14:creationId xmlns:p14="http://schemas.microsoft.com/office/powerpoint/2010/main" val="3767907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Related Work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2C1F6-1F34-6B3D-97C3-B65CEDC5ECC4}"/>
              </a:ext>
            </a:extLst>
          </p:cNvPr>
          <p:cNvSpPr txBox="1"/>
          <p:nvPr/>
        </p:nvSpPr>
        <p:spPr>
          <a:xfrm>
            <a:off x="838512" y="2028616"/>
            <a:ext cx="9747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Corpora of eligibility criteria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Methods for cohort discovery from free-text criteria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NLP-based software for cohort discovery </a:t>
            </a:r>
          </a:p>
        </p:txBody>
      </p:sp>
    </p:spTree>
    <p:extLst>
      <p:ext uri="{BB962C8B-B14F-4D97-AF65-F5344CB8AC3E}">
        <p14:creationId xmlns:p14="http://schemas.microsoft.com/office/powerpoint/2010/main" val="1985543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Corpora of Eligibility Criteria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2C1F6-1F34-6B3D-97C3-B65CEDC5ECC4}"/>
              </a:ext>
            </a:extLst>
          </p:cNvPr>
          <p:cNvSpPr txBox="1"/>
          <p:nvPr/>
        </p:nvSpPr>
        <p:spPr>
          <a:xfrm>
            <a:off x="838512" y="2028616"/>
            <a:ext cx="99584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EliXR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by Weng </a:t>
            </a:r>
            <a:r>
              <a:rPr lang="en-US" sz="2000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. – 1,000 annotated eligibility criteria documents from various disease domains, custom schema. Not publicly available.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EliIE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by Kang </a:t>
            </a:r>
            <a:r>
              <a:rPr lang="en-US" sz="2000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. – 230 annotated eligibility criteria related to Alzheimer's Disease, based on the OMOP (Observational Medical Outcomes Partnership) schema.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Chia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by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Kury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. – 1,000 annotated eligibility criteria from various disease domains, based on OMOP schema.</a:t>
            </a:r>
            <a:endParaRPr lang="en-US" sz="20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F72B1-F7E7-17A2-139E-101D872BD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390" y="4328418"/>
            <a:ext cx="5043364" cy="16647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87AC3A-6101-36F1-20C6-9FB69E43D505}"/>
              </a:ext>
            </a:extLst>
          </p:cNvPr>
          <p:cNvSpPr txBox="1"/>
          <p:nvPr/>
        </p:nvSpPr>
        <p:spPr>
          <a:xfrm>
            <a:off x="2968847" y="5967027"/>
            <a:ext cx="504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Example Chia annotation.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82C2E0-B8EA-709E-5FA0-3F95449557F9}"/>
              </a:ext>
            </a:extLst>
          </p:cNvPr>
          <p:cNvSpPr txBox="1"/>
          <p:nvPr/>
        </p:nvSpPr>
        <p:spPr>
          <a:xfrm>
            <a:off x="-61546" y="625205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C. Weng, X. Wu, Z. Luo, M. R. Boland, D. Theodoratos, and S. B. Johnson.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EliXR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an approach to eligibility criteria extraction and representation. Journal of the American Medical Informatics Association, 18.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 2011.</a:t>
            </a:r>
            <a:b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T. Kang, S. Zhang, Y. Tang, G. W. Hruby, A.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Rusanov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Elhadad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C. Weng.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EliIE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An open-source information extraction system for clinical trial eligibility criteria. JAMIA, 24(6):1062–1071, 2017.</a:t>
            </a: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b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Kury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A. Butler, C. Yuan, L.-h. Fu, Y. Sun, H. Liu, I. Sim, S.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Carini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C. Weng. Chia, a large annotated corpus of clinical trial eligibility criteria. Scientific data, 7(1):1–11, 2020.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422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4" y="864878"/>
            <a:ext cx="1013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Methods for generating SQL queries from free-text criteria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2C1F6-1F34-6B3D-97C3-B65CEDC5ECC4}"/>
              </a:ext>
            </a:extLst>
          </p:cNvPr>
          <p:cNvSpPr txBox="1"/>
          <p:nvPr/>
        </p:nvSpPr>
        <p:spPr>
          <a:xfrm>
            <a:off x="838512" y="2028616"/>
            <a:ext cx="99584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Database query generation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Document ranking and classification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Embeddings and similarity measurement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Logical representations and ontologies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 combination of the above</a:t>
            </a:r>
          </a:p>
        </p:txBody>
      </p:sp>
    </p:spTree>
    <p:extLst>
      <p:ext uri="{BB962C8B-B14F-4D97-AF65-F5344CB8AC3E}">
        <p14:creationId xmlns:p14="http://schemas.microsoft.com/office/powerpoint/2010/main" val="3177652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4" y="864878"/>
            <a:ext cx="1013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Database Query Generation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2C1F6-1F34-6B3D-97C3-B65CEDC5ECC4}"/>
              </a:ext>
            </a:extLst>
          </p:cNvPr>
          <p:cNvSpPr txBox="1"/>
          <p:nvPr/>
        </p:nvSpPr>
        <p:spPr>
          <a:xfrm>
            <a:off x="935229" y="1940780"/>
            <a:ext cx="995844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Extensive recent work on direct </a:t>
            </a: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text-to-SQL 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generation using Encoder-Decoder Transformer architectures. This task is called a Sequence to Sequence or “</a:t>
            </a: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Seq2Seq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 problem.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Has been used in the biomedical domain for question-answering on electronic health record data most notably by Bae </a:t>
            </a:r>
            <a:r>
              <a:rPr lang="en-US" sz="2000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., Wang </a:t>
            </a:r>
            <a:r>
              <a:rPr lang="en-US" sz="2000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. and Pan </a:t>
            </a:r>
            <a:r>
              <a:rPr lang="en-US" sz="2000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Yu </a:t>
            </a:r>
            <a:r>
              <a:rPr lang="en-US" sz="2000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al. 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used templated eligibility criteria to generate SQL queries for hypothetical database schema.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B9591-79E7-A180-DDA7-BE9D5A9A896F}"/>
              </a:ext>
            </a:extLst>
          </p:cNvPr>
          <p:cNvSpPr txBox="1"/>
          <p:nvPr/>
        </p:nvSpPr>
        <p:spPr>
          <a:xfrm>
            <a:off x="2232609" y="4894158"/>
            <a:ext cx="192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cs typeface="Consolas" panose="020B0609020204030204" pitchFamily="49" charset="0"/>
              </a:rPr>
              <a:t>“- A1c test &gt; 6.5%”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56C5178-53A7-5AC8-D292-CF98E395682F}"/>
              </a:ext>
            </a:extLst>
          </p:cNvPr>
          <p:cNvSpPr/>
          <p:nvPr/>
        </p:nvSpPr>
        <p:spPr>
          <a:xfrm>
            <a:off x="4640968" y="4894158"/>
            <a:ext cx="231137" cy="272562"/>
          </a:xfrm>
          <a:prstGeom prst="rightArrow">
            <a:avLst>
              <a:gd name="adj1" fmla="val 50000"/>
              <a:gd name="adj2" fmla="val 4437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A29E7-E00C-8494-ECF3-CE7D8D562E16}"/>
              </a:ext>
            </a:extLst>
          </p:cNvPr>
          <p:cNvSpPr txBox="1"/>
          <p:nvPr/>
        </p:nvSpPr>
        <p:spPr>
          <a:xfrm>
            <a:off x="5225482" y="4568774"/>
            <a:ext cx="5123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patient_id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labs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lab_type = ‘a1c’ AND value &gt; 6.5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F0A33-F6E7-DF09-ED25-4652074C6D76}"/>
              </a:ext>
            </a:extLst>
          </p:cNvPr>
          <p:cNvSpPr txBox="1"/>
          <p:nvPr/>
        </p:nvSpPr>
        <p:spPr>
          <a:xfrm>
            <a:off x="0" y="589900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S. Bae, D. Kim, J. Kim, and E. Choi. Question Answering for Complex Electronic Health Records Database using Unified Encoder-Decoder Architecture. In Machine Learning for Health, pages 13–25. PMLR, 2021.</a:t>
            </a: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P. Wang, T. Shi, and C. K. Reddy. Text-to-SQL generation for question answering on electronic medical records. In Proceedings of The Web Conference 2020, pages 350–361, 2020.</a:t>
            </a:r>
            <a:b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Y. Pan, C. Wang, B. Hu, Y. Xiang, X. Wang, Q. Chen, J. Chen, J. Du, et al. A BERT-Based Generation Model to Transform Medical Texts to SQL Queries for Electronic Medical Records: Model Development and Validation. JMIR Medical Informatics, 9(12):e32698, 2021.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Yu,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Xiaojing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, et al. "Dataset and enhanced model for eligibility criteria-to-SQL semantic parsing."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12th International Conference on Language Resources and Evaluation (LREC)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. 2020.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56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4" y="864878"/>
            <a:ext cx="1013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Database Query Generation (cont.)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2C1F6-1F34-6B3D-97C3-B65CEDC5ECC4}"/>
              </a:ext>
            </a:extLst>
          </p:cNvPr>
          <p:cNvSpPr txBox="1"/>
          <p:nvPr/>
        </p:nvSpPr>
        <p:spPr>
          <a:xfrm>
            <a:off x="935229" y="1940780"/>
            <a:ext cx="99584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Hybrid deep learning / rule-based 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systems also used. Criteria2Query (Yuan </a:t>
            </a:r>
            <a:r>
              <a:rPr lang="en-US" sz="2000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.) used BERT for negation detection and a Condition Random Field- (CRF) based classifier for Named Entity Recognition (NER).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Output values are analyzed by rules to create logical representations to generate queries for OMOP databases.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F0A33-F6E7-DF09-ED25-4652074C6D76}"/>
              </a:ext>
            </a:extLst>
          </p:cNvPr>
          <p:cNvSpPr txBox="1"/>
          <p:nvPr/>
        </p:nvSpPr>
        <p:spPr>
          <a:xfrm>
            <a:off x="0" y="616970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C. Yuan, P. B. Ryan, C. Ta, Y. Guo, Z. Li, J. Hardin, R. </a:t>
            </a:r>
            <a:r>
              <a:rPr lang="en-US" sz="900" dirty="0" err="1">
                <a:effectLst/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Makadia</a:t>
            </a:r>
            <a:r>
              <a:rPr lang="en-US" sz="900" dirty="0">
                <a:effectLst/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, P. </a:t>
            </a:r>
            <a:r>
              <a:rPr lang="en-US" sz="900" dirty="0" err="1">
                <a:effectLst/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Jin</a:t>
            </a:r>
            <a:r>
              <a:rPr lang="en-US" sz="900" dirty="0">
                <a:effectLst/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, N. Shang, T. Kang, and C. Weng. Criteria2Query: A natural language interface to clinical databases for cohort definition. Journal of the American Medical Informatics Association, 26(4):294–305, 2019.</a:t>
            </a:r>
          </a:p>
          <a:p>
            <a:r>
              <a:rPr lang="en-US" sz="900" dirty="0"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  -Fang, </a:t>
            </a:r>
            <a:r>
              <a:rPr lang="en-US" sz="900" dirty="0" err="1"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Yilu</a:t>
            </a:r>
            <a:r>
              <a:rPr lang="en-US" sz="900" dirty="0"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, et al. "Combining human and machine intelligence for clinical trial eligibility querying." Journal of the American Medical Informatics Association (2022).</a:t>
            </a:r>
          </a:p>
        </p:txBody>
      </p:sp>
      <p:pic>
        <p:nvPicPr>
          <p:cNvPr id="8194" name="Picture 2" descr="System architecture and data flow of Criteria2Query.">
            <a:extLst>
              <a:ext uri="{FF2B5EF4-FFF2-40B4-BE49-F238E27FC236}">
                <a16:creationId xmlns:a16="http://schemas.microsoft.com/office/drawing/2014/main" id="{407FE2F9-9E07-42EB-E603-EBDC0C489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984" y="3453333"/>
            <a:ext cx="4797673" cy="248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125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4" y="864878"/>
            <a:ext cx="1013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Other notable approaches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2C1F6-1F34-6B3D-97C3-B65CEDC5ECC4}"/>
              </a:ext>
            </a:extLst>
          </p:cNvPr>
          <p:cNvSpPr txBox="1"/>
          <p:nvPr/>
        </p:nvSpPr>
        <p:spPr>
          <a:xfrm>
            <a:off x="381314" y="1783892"/>
            <a:ext cx="99584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Document Ranking and Classification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–Clinical notes sorted by most relevant using relatively small corpora of notes (low thousands) with different architectures (Chen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al.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biLSTM+CRF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Soni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and Roberts: BERT).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Embeddings and similarity measurement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– eligibility criteria and patient medical history represented as vectorized embeddings. 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Dhayne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 used cosine similarity and heuristics to determine if patient met criteria; Zhang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 treated as an entailment problem (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ie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patient history entails criteria = { true, false, unknowable })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representations and ontologies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– Patrao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al.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used pattern matching rules, RDF (Resource Description Framework) graphs and an OWL reasoner to predict eligibility. Others have proposed logical annotation representations for eligibility criteria.</a:t>
            </a:r>
            <a:endParaRPr lang="en-US" b="1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F0A33-F6E7-DF09-ED25-4652074C6D76}"/>
              </a:ext>
            </a:extLst>
          </p:cNvPr>
          <p:cNvSpPr txBox="1"/>
          <p:nvPr/>
        </p:nvSpPr>
        <p:spPr>
          <a:xfrm>
            <a:off x="0" y="5796171"/>
            <a:ext cx="12192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L. Chen, Y. Gu, X. Ji, C. Lou, Z. Sun, H. Li, Y. Gao, and Y. Huang. Clinical trial cohort selection based on multi-level rule-based natural language processing system. JAMIA, 26(11):1218–1226, 2019.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Soni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K. Roberts. Patient cohort retrieval using transformer language models. In AMIA annual symposium proceedings, volume 2020, page 1150. American Medical Informatics Association, 2020.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Dhayne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Kilany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R. Haque, and Y. Taher. EMR2vec: Bridging the gap between patient data and clinical trial. Computers &amp; Industrial Engineering, 156:107236, 2021.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X. Zhang, C. Xiao, L. M. Glass, and J. Sun.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DeepEnroll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patient-trial matching with deep embedding and entailment prediction. In Proceedings of The Web Conference 2020, pages 1029–1037, 2020.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D. F.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Patrão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Oleynik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Massicano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A.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Morassi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Sasso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Recruit-An Ontology Based Information Retrieval System for Clinical Trials Recruitment. In MEDINFO 2015: eHealth-enabled Health, pages 534–538. </a:t>
            </a:r>
            <a:b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IOS Press, 2015.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9218" name="Picture 2" descr="Weight Scale Clipart Black And White - ClipArt Best">
            <a:extLst>
              <a:ext uri="{FF2B5EF4-FFF2-40B4-BE49-F238E27FC236}">
                <a16:creationId xmlns:a16="http://schemas.microsoft.com/office/drawing/2014/main" id="{193FBCA8-B418-7CA2-A9D1-3C89E01F6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5607" y="1388098"/>
            <a:ext cx="1600541" cy="132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Contract with solid fill">
            <a:extLst>
              <a:ext uri="{FF2B5EF4-FFF2-40B4-BE49-F238E27FC236}">
                <a16:creationId xmlns:a16="http://schemas.microsoft.com/office/drawing/2014/main" id="{65C672B6-C0D1-8C48-3982-3ACA5EA6E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40792" y="1955278"/>
            <a:ext cx="360556" cy="360556"/>
          </a:xfrm>
          <a:prstGeom prst="rect">
            <a:avLst/>
          </a:prstGeom>
        </p:spPr>
      </p:pic>
      <p:pic>
        <p:nvPicPr>
          <p:cNvPr id="11" name="Graphic 10" descr="Contract with solid fill">
            <a:extLst>
              <a:ext uri="{FF2B5EF4-FFF2-40B4-BE49-F238E27FC236}">
                <a16:creationId xmlns:a16="http://schemas.microsoft.com/office/drawing/2014/main" id="{9CBB00F8-FFE4-51F7-F92B-272451117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0408" y="1924391"/>
            <a:ext cx="360556" cy="3605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A17FAA-0A89-FDEF-AAA0-7B586EF7E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0077" y="2945482"/>
            <a:ext cx="815174" cy="844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35936D-5681-50EE-D7B0-F1CE7837DE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803443">
            <a:off x="11218294" y="2977591"/>
            <a:ext cx="676097" cy="687754"/>
          </a:xfrm>
          <a:prstGeom prst="rect">
            <a:avLst/>
          </a:prstGeom>
        </p:spPr>
      </p:pic>
      <p:pic>
        <p:nvPicPr>
          <p:cNvPr id="9222" name="Picture 6" descr="Definition Of Gene Ontology - definitoin">
            <a:extLst>
              <a:ext uri="{FF2B5EF4-FFF2-40B4-BE49-F238E27FC236}">
                <a16:creationId xmlns:a16="http://schemas.microsoft.com/office/drawing/2014/main" id="{CCCA5122-57E5-5D0A-BA3C-795443517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159" y="4148024"/>
            <a:ext cx="1693496" cy="117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659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4" y="864878"/>
            <a:ext cx="1013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NLP-based software for cohort discovery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2C1F6-1F34-6B3D-97C3-B65CEDC5ECC4}"/>
              </a:ext>
            </a:extLst>
          </p:cNvPr>
          <p:cNvSpPr txBox="1"/>
          <p:nvPr/>
        </p:nvSpPr>
        <p:spPr>
          <a:xfrm>
            <a:off x="935229" y="1940780"/>
            <a:ext cx="578209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Criteria2Query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by Yuan </a:t>
            </a:r>
            <a:r>
              <a:rPr lang="en-US" sz="2000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. most well known and recent.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Expanded by Fang </a:t>
            </a:r>
            <a:r>
              <a:rPr lang="en-US" sz="2000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. to allow users to edit predicted criteria, normalizations.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Outputs JSON-based logical representation of criteria to ”Atlas” tool, which in turn generates SQL from rules.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Returns a table of patients meeting criteria.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F0A33-F6E7-DF09-ED25-4652074C6D76}"/>
              </a:ext>
            </a:extLst>
          </p:cNvPr>
          <p:cNvSpPr txBox="1"/>
          <p:nvPr/>
        </p:nvSpPr>
        <p:spPr>
          <a:xfrm>
            <a:off x="0" y="6100458"/>
            <a:ext cx="691962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Yuan, Chi, et al. "Criteria2Query: a natural language interface to clinical databases for cohort definition."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Journal of the American Medical Informatics Association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26.4 (2019): 294-305.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Fang,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Yilu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, et al. "Combining human and machine intelligence for clinical trial eligibility querying."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Journal of the American Medical Informatics Association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(2022).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A56835E4-A640-F364-8703-4E7CD70C5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622" y="1388098"/>
            <a:ext cx="5272378" cy="546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33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97E92-AE98-F012-B904-6F5CF342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7BDC2-221D-0FEA-4F19-15C396ED8B00}"/>
              </a:ext>
            </a:extLst>
          </p:cNvPr>
          <p:cNvSpPr txBox="1"/>
          <p:nvPr/>
        </p:nvSpPr>
        <p:spPr>
          <a:xfrm>
            <a:off x="838515" y="864878"/>
            <a:ext cx="1776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Outline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9EF5E0-AF84-5D00-27C4-829DA66361F9}"/>
              </a:ext>
            </a:extLst>
          </p:cNvPr>
          <p:cNvSpPr txBox="1"/>
          <p:nvPr/>
        </p:nvSpPr>
        <p:spPr>
          <a:xfrm>
            <a:off x="838515" y="2028616"/>
            <a:ext cx="261802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Introduction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Related Works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Task Innovation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Specific Aims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97201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6CE54-9A2D-561D-12CA-8AC7B7D2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8B060-D2AB-9B57-9D26-94E3C6D70F92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Task Innovation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EBDB0-39E9-6700-58D4-8B2CE986533D}"/>
              </a:ext>
            </a:extLst>
          </p:cNvPr>
          <p:cNvSpPr txBox="1"/>
          <p:nvPr/>
        </p:nvSpPr>
        <p:spPr>
          <a:xfrm>
            <a:off x="838515" y="1690062"/>
            <a:ext cx="1089921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b="1" dirty="0">
                <a:latin typeface="Roboto Light" panose="02000000000000000000" pitchFamily="2" charset="0"/>
                <a:ea typeface="Roboto Light" panose="02000000000000000000" pitchFamily="2" charset="0"/>
              </a:rPr>
              <a:t>Corpora of eligibility criteria</a:t>
            </a:r>
            <a:b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Existing corpora narrowly focused, small in size, or lack sufficient annotation granularity.</a:t>
            </a:r>
            <a:b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r>
              <a:rPr lang="en-US" sz="20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Our corpus is broad, large, and rich in granularity for generating accurate queries.</a:t>
            </a:r>
            <a:b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b="1" dirty="0">
                <a:latin typeface="Roboto Light" panose="02000000000000000000" pitchFamily="2" charset="0"/>
                <a:ea typeface="Roboto Light" panose="02000000000000000000" pitchFamily="2" charset="0"/>
              </a:rPr>
              <a:t>Methods for cohort discovery from free-text criteria</a:t>
            </a:r>
            <a:b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Text2Sql-generated queries unrealistically simple, only work for single database schema.</a:t>
            </a:r>
            <a:b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Performance of hybrid and rule-based systems can be improved upon.</a:t>
            </a:r>
            <a:b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r>
              <a:rPr lang="en-US" sz="20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Our methods will generalize to virtually any clinical database schema while demonstrating</a:t>
            </a:r>
            <a:br>
              <a:rPr lang="en-US" sz="20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20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at or near state-of-the art results in matching cohorts of patients from actual clinical trials.</a:t>
            </a:r>
            <a:b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b="1" dirty="0">
                <a:latin typeface="Roboto Light" panose="02000000000000000000" pitchFamily="2" charset="0"/>
                <a:ea typeface="Roboto Light" panose="02000000000000000000" pitchFamily="2" charset="0"/>
              </a:rPr>
              <a:t>NLP-based software for cohort discovery </a:t>
            </a:r>
            <a:br>
              <a:rPr lang="en-US" sz="2000" b="1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2000" b="1" dirty="0"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Existing software is limited and largely experimental, does not save user query history, is</a:t>
            </a:r>
            <a:b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not always intuitive or explainable, and works only with a single database schema.</a:t>
            </a:r>
            <a:b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r>
              <a:rPr lang="en-US" sz="20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Our system will be user-friendly, intuitive, explainable, and database schema-agnostic.</a:t>
            </a:r>
            <a:b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endParaRPr lang="en-US" sz="20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46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5BC1F8-975C-D237-F3C1-6B0B28CCA308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Specific Aims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85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96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F3620-383A-6978-D481-052676068E77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361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CD779D-C865-BDF5-B625-2559E5DA1AA5}"/>
              </a:ext>
            </a:extLst>
          </p:cNvPr>
          <p:cNvGrpSpPr/>
          <p:nvPr/>
        </p:nvGrpSpPr>
        <p:grpSpPr>
          <a:xfrm>
            <a:off x="7815935" y="1726853"/>
            <a:ext cx="3907945" cy="4876800"/>
            <a:chOff x="5795468" y="941294"/>
            <a:chExt cx="3830300" cy="48768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A3CC251-8586-700A-406A-CA115A343173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633580-7330-5729-33BF-BC04A9D71C7D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 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3E8031F-CCD2-FE47-EF96-E403432555E2}"/>
              </a:ext>
            </a:extLst>
          </p:cNvPr>
          <p:cNvSpPr txBox="1"/>
          <p:nvPr/>
        </p:nvSpPr>
        <p:spPr>
          <a:xfrm>
            <a:off x="965333" y="2300165"/>
            <a:ext cx="23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40221F-0F29-9E8A-0F3E-4A34D685592E}"/>
              </a:ext>
            </a:extLst>
          </p:cNvPr>
          <p:cNvSpPr txBox="1"/>
          <p:nvPr/>
        </p:nvSpPr>
        <p:spPr>
          <a:xfrm>
            <a:off x="469089" y="2300165"/>
            <a:ext cx="58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A0C0-D252-5C5A-CFA6-76388463583D}"/>
              </a:ext>
            </a:extLst>
          </p:cNvPr>
          <p:cNvSpPr txBox="1"/>
          <p:nvPr/>
        </p:nvSpPr>
        <p:spPr>
          <a:xfrm>
            <a:off x="3135824" y="2327553"/>
            <a:ext cx="127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59BE16-D49D-DF0F-32F5-95F20C23DD9F}"/>
              </a:ext>
            </a:extLst>
          </p:cNvPr>
          <p:cNvSpPr txBox="1"/>
          <p:nvPr/>
        </p:nvSpPr>
        <p:spPr>
          <a:xfrm>
            <a:off x="4272063" y="2327553"/>
            <a:ext cx="67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4DCC1B-6A8B-30C9-051C-5C25BF34AAFA}"/>
              </a:ext>
            </a:extLst>
          </p:cNvPr>
          <p:cNvSpPr txBox="1"/>
          <p:nvPr/>
        </p:nvSpPr>
        <p:spPr>
          <a:xfrm>
            <a:off x="977870" y="2798785"/>
            <a:ext cx="10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BEDA5E-0916-D502-3245-AC0B9EA2B602}"/>
              </a:ext>
            </a:extLst>
          </p:cNvPr>
          <p:cNvSpPr txBox="1"/>
          <p:nvPr/>
        </p:nvSpPr>
        <p:spPr>
          <a:xfrm>
            <a:off x="1828592" y="2790453"/>
            <a:ext cx="9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1F6F9D-25BE-A588-A557-91211903C411}"/>
              </a:ext>
            </a:extLst>
          </p:cNvPr>
          <p:cNvSpPr txBox="1"/>
          <p:nvPr/>
        </p:nvSpPr>
        <p:spPr>
          <a:xfrm>
            <a:off x="2612535" y="2798889"/>
            <a:ext cx="284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0A7662-7346-0C3B-7D51-E4DB3E3048F4}"/>
              </a:ext>
            </a:extLst>
          </p:cNvPr>
          <p:cNvSpPr txBox="1"/>
          <p:nvPr/>
        </p:nvSpPr>
        <p:spPr>
          <a:xfrm>
            <a:off x="977870" y="3297405"/>
            <a:ext cx="8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30EB9F-CB58-A2EE-396A-72F31A2098A5}"/>
              </a:ext>
            </a:extLst>
          </p:cNvPr>
          <p:cNvSpPr txBox="1"/>
          <p:nvPr/>
        </p:nvSpPr>
        <p:spPr>
          <a:xfrm>
            <a:off x="1674537" y="3293654"/>
            <a:ext cx="61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EEC4BE-6DE3-8C5F-CED7-85E65DA79C4A}"/>
              </a:ext>
            </a:extLst>
          </p:cNvPr>
          <p:cNvSpPr txBox="1"/>
          <p:nvPr/>
        </p:nvSpPr>
        <p:spPr>
          <a:xfrm>
            <a:off x="2422092" y="3297405"/>
            <a:ext cx="249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13C5DA-5B40-8447-7767-5612C177DB68}"/>
              </a:ext>
            </a:extLst>
          </p:cNvPr>
          <p:cNvSpPr txBox="1"/>
          <p:nvPr/>
        </p:nvSpPr>
        <p:spPr>
          <a:xfrm>
            <a:off x="4861697" y="3301156"/>
            <a:ext cx="51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DFF9EC-E306-153D-270B-9D32DF5B76F9}"/>
              </a:ext>
            </a:extLst>
          </p:cNvPr>
          <p:cNvSpPr txBox="1"/>
          <p:nvPr/>
        </p:nvSpPr>
        <p:spPr>
          <a:xfrm>
            <a:off x="993707" y="3796233"/>
            <a:ext cx="237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B6A309-6A71-7D5B-4955-7493D3E0F3DC}"/>
              </a:ext>
            </a:extLst>
          </p:cNvPr>
          <p:cNvSpPr txBox="1"/>
          <p:nvPr/>
        </p:nvSpPr>
        <p:spPr>
          <a:xfrm>
            <a:off x="3164534" y="3795921"/>
            <a:ext cx="36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DC962F-A24F-CD0E-2E62-0588E0BA4911}"/>
              </a:ext>
            </a:extLst>
          </p:cNvPr>
          <p:cNvSpPr txBox="1"/>
          <p:nvPr/>
        </p:nvSpPr>
        <p:spPr>
          <a:xfrm>
            <a:off x="2032806" y="3297301"/>
            <a:ext cx="51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C39AFF-0BAB-C193-720A-E7A00B660292}"/>
              </a:ext>
            </a:extLst>
          </p:cNvPr>
          <p:cNvSpPr txBox="1"/>
          <p:nvPr/>
        </p:nvSpPr>
        <p:spPr>
          <a:xfrm>
            <a:off x="4412428" y="3264653"/>
            <a:ext cx="43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0F157E3-922B-60D4-18A3-B1E5EBFCBAC9}"/>
              </a:ext>
            </a:extLst>
          </p:cNvPr>
          <p:cNvGrpSpPr/>
          <p:nvPr/>
        </p:nvGrpSpPr>
        <p:grpSpPr>
          <a:xfrm>
            <a:off x="468120" y="2299853"/>
            <a:ext cx="4988945" cy="1865400"/>
            <a:chOff x="843787" y="4477166"/>
            <a:chExt cx="4988945" cy="186540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4B23692-3724-9A12-1478-9661DFD7717F}"/>
                </a:ext>
              </a:extLst>
            </p:cNvPr>
            <p:cNvSpPr txBox="1"/>
            <p:nvPr/>
          </p:nvSpPr>
          <p:spPr>
            <a:xfrm>
              <a:off x="1340031" y="4477166"/>
              <a:ext cx="237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A4F288-85B5-AB90-AA81-BFB059CDF1EB}"/>
                </a:ext>
              </a:extLst>
            </p:cNvPr>
            <p:cNvSpPr txBox="1"/>
            <p:nvPr/>
          </p:nvSpPr>
          <p:spPr>
            <a:xfrm>
              <a:off x="843787" y="4477166"/>
              <a:ext cx="588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“-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DC5FE20-AAA6-C794-9924-5F880C615F65}"/>
                </a:ext>
              </a:extLst>
            </p:cNvPr>
            <p:cNvSpPr txBox="1"/>
            <p:nvPr/>
          </p:nvSpPr>
          <p:spPr>
            <a:xfrm>
              <a:off x="3510522" y="4504554"/>
              <a:ext cx="1277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86691D-7FE3-3A15-9592-98F90D9C4C0A}"/>
                </a:ext>
              </a:extLst>
            </p:cNvPr>
            <p:cNvSpPr txBox="1"/>
            <p:nvPr/>
          </p:nvSpPr>
          <p:spPr>
            <a:xfrm>
              <a:off x="4646761" y="4504554"/>
              <a:ext cx="671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and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5D55BE8-ABE9-1BB4-2F62-1940987CE9DE}"/>
                </a:ext>
              </a:extLst>
            </p:cNvPr>
            <p:cNvSpPr txBox="1"/>
            <p:nvPr/>
          </p:nvSpPr>
          <p:spPr>
            <a:xfrm>
              <a:off x="1352568" y="4975786"/>
              <a:ext cx="1054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A025E68-E03E-6F02-2B8E-F7B3ED429FC9}"/>
                </a:ext>
              </a:extLst>
            </p:cNvPr>
            <p:cNvSpPr txBox="1"/>
            <p:nvPr/>
          </p:nvSpPr>
          <p:spPr>
            <a:xfrm>
              <a:off x="2203290" y="4967454"/>
              <a:ext cx="937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F74A9AC-162C-0257-2739-292B0911DB85}"/>
                </a:ext>
              </a:extLst>
            </p:cNvPr>
            <p:cNvSpPr txBox="1"/>
            <p:nvPr/>
          </p:nvSpPr>
          <p:spPr>
            <a:xfrm>
              <a:off x="2987233" y="4975890"/>
              <a:ext cx="2845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E226B05-DA80-AFD0-A4DB-BAFF0F366A00}"/>
                </a:ext>
              </a:extLst>
            </p:cNvPr>
            <p:cNvSpPr txBox="1"/>
            <p:nvPr/>
          </p:nvSpPr>
          <p:spPr>
            <a:xfrm>
              <a:off x="1352568" y="5474406"/>
              <a:ext cx="80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with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C79984-2DEE-4458-0B7C-9433C0D311A0}"/>
                </a:ext>
              </a:extLst>
            </p:cNvPr>
            <p:cNvSpPr txBox="1"/>
            <p:nvPr/>
          </p:nvSpPr>
          <p:spPr>
            <a:xfrm>
              <a:off x="2049235" y="5470655"/>
              <a:ext cx="611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6E973DB-0A20-35A0-F299-6E19E5A622E9}"/>
                </a:ext>
              </a:extLst>
            </p:cNvPr>
            <p:cNvSpPr txBox="1"/>
            <p:nvPr/>
          </p:nvSpPr>
          <p:spPr>
            <a:xfrm>
              <a:off x="2796790" y="5474406"/>
              <a:ext cx="2496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D8832AE-F54D-90BA-56CE-C957BD45645A}"/>
                </a:ext>
              </a:extLst>
            </p:cNvPr>
            <p:cNvSpPr txBox="1"/>
            <p:nvPr/>
          </p:nvSpPr>
          <p:spPr>
            <a:xfrm>
              <a:off x="5236395" y="5478157"/>
              <a:ext cx="513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6DE9E9E-D2D9-99A2-EE3C-009D8F4D8AA5}"/>
                </a:ext>
              </a:extLst>
            </p:cNvPr>
            <p:cNvSpPr txBox="1"/>
            <p:nvPr/>
          </p:nvSpPr>
          <p:spPr>
            <a:xfrm>
              <a:off x="1368405" y="5973234"/>
              <a:ext cx="2379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680461A-C233-D975-18C2-6A0768E669DF}"/>
                </a:ext>
              </a:extLst>
            </p:cNvPr>
            <p:cNvSpPr txBox="1"/>
            <p:nvPr/>
          </p:nvSpPr>
          <p:spPr>
            <a:xfrm>
              <a:off x="3539232" y="5972922"/>
              <a:ext cx="360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6B930A8-0419-9132-FD23-D213CE0464DB}"/>
                </a:ext>
              </a:extLst>
            </p:cNvPr>
            <p:cNvSpPr txBox="1"/>
            <p:nvPr/>
          </p:nvSpPr>
          <p:spPr>
            <a:xfrm>
              <a:off x="2407504" y="5474302"/>
              <a:ext cx="517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D0A8C17-40BD-532B-469F-1DC69ED2E5DC}"/>
                </a:ext>
              </a:extLst>
            </p:cNvPr>
            <p:cNvSpPr txBox="1"/>
            <p:nvPr/>
          </p:nvSpPr>
          <p:spPr>
            <a:xfrm>
              <a:off x="4787126" y="5441654"/>
              <a:ext cx="437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D10103E-0A11-E097-CF55-7185D58E7D86}"/>
              </a:ext>
            </a:extLst>
          </p:cNvPr>
          <p:cNvSpPr txBox="1"/>
          <p:nvPr/>
        </p:nvSpPr>
        <p:spPr>
          <a:xfrm>
            <a:off x="762141" y="1360236"/>
            <a:ext cx="6516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Predict structured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fine-tuned T5 model, output as a string. 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Then,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parse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logical forms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instantiate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 as in-memory nested object structure.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 4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237DBBF-AE1F-4F21-F7D9-9CBA9FE8DB9D}"/>
              </a:ext>
            </a:extLst>
          </p:cNvPr>
          <p:cNvGrpSpPr/>
          <p:nvPr/>
        </p:nvGrpSpPr>
        <p:grpSpPr>
          <a:xfrm>
            <a:off x="5245915" y="4835751"/>
            <a:ext cx="1760418" cy="1203707"/>
            <a:chOff x="4417590" y="88498"/>
            <a:chExt cx="1760418" cy="120370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B37DC55-F269-C288-FA33-6B5ABCA28D11}"/>
                </a:ext>
              </a:extLst>
            </p:cNvPr>
            <p:cNvSpPr txBox="1"/>
            <p:nvPr/>
          </p:nvSpPr>
          <p:spPr>
            <a:xfrm>
              <a:off x="4417590" y="88498"/>
              <a:ext cx="1760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Transformation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E93FFAD3-2E3D-97BE-51DB-170D431F2571}"/>
                </a:ext>
              </a:extLst>
            </p:cNvPr>
            <p:cNvSpPr/>
            <p:nvPr/>
          </p:nvSpPr>
          <p:spPr>
            <a:xfrm>
              <a:off x="4737492" y="711529"/>
              <a:ext cx="1045579" cy="580676"/>
            </a:xfrm>
            <a:prstGeom prst="roundRect">
              <a:avLst/>
            </a:prstGeom>
            <a:solidFill>
              <a:srgbClr val="7030A0">
                <a:alpha val="5098"/>
              </a:srgbClr>
            </a:solidFill>
            <a:ln>
              <a:solidFill>
                <a:srgbClr val="7030A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99265AB-CD52-BA5E-3BBC-5C993E18A5AF}"/>
                </a:ext>
              </a:extLst>
            </p:cNvPr>
            <p:cNvSpPr txBox="1"/>
            <p:nvPr/>
          </p:nvSpPr>
          <p:spPr>
            <a:xfrm>
              <a:off x="5081939" y="762623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T5</a:t>
              </a: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34D57E75-9CDF-CEBF-C13A-65677FA9C585}"/>
                </a:ext>
              </a:extLst>
            </p:cNvPr>
            <p:cNvSpPr/>
            <p:nvPr/>
          </p:nvSpPr>
          <p:spPr>
            <a:xfrm>
              <a:off x="4998023" y="1006691"/>
              <a:ext cx="569377" cy="211224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50" name="Down Arrow 49">
            <a:extLst>
              <a:ext uri="{FF2B5EF4-FFF2-40B4-BE49-F238E27FC236}">
                <a16:creationId xmlns:a16="http://schemas.microsoft.com/office/drawing/2014/main" id="{D8B5C370-53E6-3699-4075-0751E90AAF3C}"/>
              </a:ext>
            </a:extLst>
          </p:cNvPr>
          <p:cNvSpPr/>
          <p:nvPr/>
        </p:nvSpPr>
        <p:spPr>
          <a:xfrm rot="18438532">
            <a:off x="4296680" y="438431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526D35E-31CA-63E1-BFA7-0DB72F96D401}"/>
              </a:ext>
            </a:extLst>
          </p:cNvPr>
          <p:cNvSpPr/>
          <p:nvPr/>
        </p:nvSpPr>
        <p:spPr>
          <a:xfrm rot="13576720">
            <a:off x="7255843" y="4394782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9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7.40741E-7 L 0.59453 -0.0127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35" y="-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6 L 0.43906 0.06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53" y="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0.6237 0.0453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85" y="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6 L 0.52695 0.1196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41" y="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6 L 0.5056 0.1997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73" y="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07407E-6 L 0.53776 0.2043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88" y="1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0.49505 0.246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53" y="1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07407E-6 L 0.64218 0.2157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09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  <p:bldP spid="15" grpId="0"/>
      <p:bldP spid="17" grpId="0"/>
      <p:bldP spid="18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4A60F6-7CBD-7D40-1C8D-9907DFAE63EA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3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502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5F063A-7550-5532-E133-597777D98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3" y="0"/>
            <a:ext cx="12193113" cy="667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66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0753E-9E03-A67F-B7F0-C53D6604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27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FB9282-A70A-4150-385F-CF43A0F56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504738"/>
            <a:ext cx="9501555" cy="53532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347F5D-9A35-71B3-D998-4250F6D8F1BA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Timeline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062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0753E-9E03-A67F-B7F0-C53D6604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25191-BB02-B845-DBEE-56BA81C4081F}"/>
              </a:ext>
            </a:extLst>
          </p:cNvPr>
          <p:cNvSpPr txBox="1"/>
          <p:nvPr/>
        </p:nvSpPr>
        <p:spPr>
          <a:xfrm>
            <a:off x="838515" y="864878"/>
            <a:ext cx="3926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Acknowledgements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980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0753E-9E03-A67F-B7F0-C53D6604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25191-BB02-B845-DBEE-56BA81C4081F}"/>
              </a:ext>
            </a:extLst>
          </p:cNvPr>
          <p:cNvSpPr txBox="1"/>
          <p:nvPr/>
        </p:nvSpPr>
        <p:spPr>
          <a:xfrm>
            <a:off x="838515" y="864878"/>
            <a:ext cx="3926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Questions?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72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5" y="2028616"/>
            <a:ext cx="71425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Process of </a:t>
            </a: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finding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(“discovering”) </a:t>
            </a: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patients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meeting certain criteria 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relevant to a potential study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Often used in prep-to-research, hypothesis generation, power calculations, and clinical trial recruitment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Can be done by manual chart review, electronic case report forms (eCRF), or queries of clinical databases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39312E71-AA3B-D63E-A2C1-21953FDB6DD0}"/>
              </a:ext>
            </a:extLst>
          </p:cNvPr>
          <p:cNvSpPr/>
          <p:nvPr/>
        </p:nvSpPr>
        <p:spPr>
          <a:xfrm>
            <a:off x="11118419" y="2330456"/>
            <a:ext cx="257453" cy="318473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E15F7-5195-7615-3F9E-1D42AC0CF25F}"/>
              </a:ext>
            </a:extLst>
          </p:cNvPr>
          <p:cNvSpPr txBox="1"/>
          <p:nvPr/>
        </p:nvSpPr>
        <p:spPr>
          <a:xfrm>
            <a:off x="10503398" y="1836324"/>
            <a:ext cx="1476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5.5m patients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(EHR)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B28CEB-3996-27EB-C695-11320B0B1310}"/>
              </a:ext>
            </a:extLst>
          </p:cNvPr>
          <p:cNvSpPr txBox="1"/>
          <p:nvPr/>
        </p:nvSpPr>
        <p:spPr>
          <a:xfrm>
            <a:off x="8528823" y="2772024"/>
            <a:ext cx="1665841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Over 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Hypoglycemic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Left-handed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16EF9FEC-9992-31AE-BC84-4E31F7A4139A}"/>
              </a:ext>
            </a:extLst>
          </p:cNvPr>
          <p:cNvSpPr/>
          <p:nvPr/>
        </p:nvSpPr>
        <p:spPr>
          <a:xfrm>
            <a:off x="11113015" y="3654265"/>
            <a:ext cx="257453" cy="318473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64FB51-0A0D-FD6C-FC57-F7605905AB46}"/>
              </a:ext>
            </a:extLst>
          </p:cNvPr>
          <p:cNvSpPr txBox="1"/>
          <p:nvPr/>
        </p:nvSpPr>
        <p:spPr>
          <a:xfrm>
            <a:off x="10434675" y="4034293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1,422 patients</a:t>
            </a:r>
          </a:p>
        </p:txBody>
      </p:sp>
      <p:pic>
        <p:nvPicPr>
          <p:cNvPr id="4098" name="Picture 2" descr="Funnel like clipart - Clipground">
            <a:extLst>
              <a:ext uri="{FF2B5EF4-FFF2-40B4-BE49-F238E27FC236}">
                <a16:creationId xmlns:a16="http://schemas.microsoft.com/office/drawing/2014/main" id="{AA3F7AA9-1A52-87A5-2EC5-B9BD2C5B5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6374" y1="22254" x2="51170" y2="14162"/>
                        <a14:foregroundMark x1="51170" y1="14162" x2="87719" y2="26012"/>
                        <a14:foregroundMark x1="87719" y1="26012" x2="22807" y2="271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629" y="2606685"/>
            <a:ext cx="1088224" cy="110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264B4B4D-D99B-EBA9-D9D0-A0DFB6BF4296}"/>
              </a:ext>
            </a:extLst>
          </p:cNvPr>
          <p:cNvSpPr/>
          <p:nvPr/>
        </p:nvSpPr>
        <p:spPr>
          <a:xfrm>
            <a:off x="9721048" y="2840855"/>
            <a:ext cx="1018042" cy="18643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D76F11E8-DF96-C7CE-A210-B6FC3EDB387D}"/>
              </a:ext>
            </a:extLst>
          </p:cNvPr>
          <p:cNvSpPr/>
          <p:nvPr/>
        </p:nvSpPr>
        <p:spPr>
          <a:xfrm>
            <a:off x="10178942" y="3045569"/>
            <a:ext cx="689482" cy="18643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B013C97-689D-E5B9-03F5-B6C1C814D72B}"/>
              </a:ext>
            </a:extLst>
          </p:cNvPr>
          <p:cNvSpPr/>
          <p:nvPr/>
        </p:nvSpPr>
        <p:spPr>
          <a:xfrm>
            <a:off x="10049609" y="3260725"/>
            <a:ext cx="1018042" cy="20544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D7716-D767-1AC4-C3AC-A718A003CBCD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Cohort Discovery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31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29280CF-E4F7-B8F0-EA94-DA9CB650E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625" y="2228850"/>
            <a:ext cx="36322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7395B1-B0EF-DF93-8CFC-529C9398F37E}"/>
              </a:ext>
            </a:extLst>
          </p:cNvPr>
          <p:cNvSpPr txBox="1"/>
          <p:nvPr/>
        </p:nvSpPr>
        <p:spPr>
          <a:xfrm>
            <a:off x="8352692" y="4629150"/>
            <a:ext cx="1696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4"/>
              </a:rPr>
              <a:t>https://xkcd.com/2530</a:t>
            </a:r>
            <a:r>
              <a:rPr lang="en-US" sz="1200" dirty="0"/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5" y="2028616"/>
            <a:ext cx="71425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Prospective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study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designed to determine whether an </a:t>
            </a: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intervention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(drug, device, etc.) </a:t>
            </a: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is safe and effective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“Randomized” if participants randomly assigned to different groups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“Controlled” if includes a control group which does not receive intervention in question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“Blinded” if participants do not know which group they are in (and “double-” if investigators do not either)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I will refer to interchangeably with “clinical trials”, though not technically synonymous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5" y="864878"/>
            <a:ext cx="525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Randomized Controlled Trials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576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5" y="2028616"/>
            <a:ext cx="105651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Conducted in “phases” which build upon one another.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Phase 0: Explore if new treatment will work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 very small, not widely used; very small doses given.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Phase I: Is treatment safe?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Find highest dose that can be given safely, look for side effects.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Phase II: Does treatment work?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Participants typically receive same dose, no placebos used.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Phase III: Treatment better than alternatives?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Larger number of patients, longer duration, often randomized &amp; blinded, typically include controls.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Phase IV: What else need to know?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Even longer duration (e.g., years), more participants, study long-term effects, cost effectiveness, etc.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5" y="864878"/>
            <a:ext cx="525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Clinical Trials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279B6-E15D-944C-FF89-CF5DAF5CFA37}"/>
              </a:ext>
            </a:extLst>
          </p:cNvPr>
          <p:cNvSpPr txBox="1"/>
          <p:nvPr/>
        </p:nvSpPr>
        <p:spPr>
          <a:xfrm>
            <a:off x="0" y="6304002"/>
            <a:ext cx="78726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Sources: </a:t>
            </a:r>
          </a:p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 -Mahan, Vicki L. "Clinical trial phases." International Journal of Clinical Medicine 5.21 (2014): 1374.</a:t>
            </a:r>
          </a:p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 -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https://www.cancer.org/treatment/treatments-and-side-effects/clinical-trials/what-you-need-to-know/phases-of-clinical-trials.html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606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5" y="2028616"/>
            <a:ext cx="918471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Tend to be expensive in the United States – between 2004 &amp; 2016, the mean costs of a Phase I: $3.8m, Phase II: $13.3m, Phase III: $19.8m.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Finding and maintaining eligible, representative patients often time-consuming and costly.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 – </a:t>
            </a:r>
            <a:r>
              <a:rPr lang="en-US" sz="2000" i="1" dirty="0">
                <a:latin typeface="Roboto Light" panose="02000000000000000000" pitchFamily="2" charset="0"/>
                <a:ea typeface="Roboto Light" panose="02000000000000000000" pitchFamily="2" charset="0"/>
              </a:rPr>
              <a:t>inclusion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and </a:t>
            </a:r>
            <a:r>
              <a:rPr lang="en-US" sz="2000" i="1" dirty="0">
                <a:latin typeface="Roboto Light" panose="02000000000000000000" pitchFamily="2" charset="0"/>
                <a:ea typeface="Roboto Light" panose="02000000000000000000" pitchFamily="2" charset="0"/>
              </a:rPr>
              <a:t>exclusion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requirements of eligible patients – often complex; some argue overly restrictive.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Patients recruited tend to be whiter and more affluent than populations at large.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5" y="864878"/>
            <a:ext cx="525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Clinical Trials - challenges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279B6-E15D-944C-FF89-CF5DAF5CFA37}"/>
              </a:ext>
            </a:extLst>
          </p:cNvPr>
          <p:cNvSpPr txBox="1"/>
          <p:nvPr/>
        </p:nvSpPr>
        <p:spPr>
          <a:xfrm>
            <a:off x="0" y="5996226"/>
            <a:ext cx="8267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Sources: </a:t>
            </a:r>
          </a:p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 -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</a:rPr>
              <a:t>Sertkaya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, Aylin, et al. "Key cost drivers of pharmaceutical clinical trials in the United States." Clinical Trials 13.2 (2016): 117-126.</a:t>
            </a:r>
          </a:p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 -</a:t>
            </a:r>
            <a:r>
              <a:rPr lang="en-US" sz="10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G. Frank. Current challenges in clinical trial patient recruitment and enrollment. </a:t>
            </a:r>
            <a:r>
              <a:rPr lang="en-US" sz="10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SoCRA</a:t>
            </a:r>
            <a:r>
              <a:rPr lang="en-US" sz="10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Source, 2(February):30–38, 2004.</a:t>
            </a:r>
          </a:p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 -</a:t>
            </a:r>
            <a:r>
              <a:rPr lang="en-US" sz="10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C. Heller, J. E. Balls-Berry, J. D. Nery, P. J. Erwin, D. Littleton, M. Kim, and W. P. </a:t>
            </a:r>
            <a:r>
              <a:rPr lang="en-US" sz="10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Kuo</a:t>
            </a:r>
            <a:r>
              <a:rPr lang="en-US" sz="10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Strategies addressing barriers to clinical trial enrollment of underrepresented populations: a systematic review. Contemporary clinical trials, 39(2):169–182, 2014.</a:t>
            </a:r>
          </a:p>
          <a:p>
            <a:endParaRPr lang="en-US" sz="1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92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4" y="1743302"/>
            <a:ext cx="808528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Computer software cannot solve all challenges related to clinical trials.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However, can (sometimes) significantly reduce manual workloads and save time and costs in study recruitment.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Existing tools can be used by manually translating free-text eligibility criteria into database queries.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990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Clinical Trials Recruitment and (Cohort Discovery) Software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279B6-E15D-944C-FF89-CF5DAF5CFA37}"/>
              </a:ext>
            </a:extLst>
          </p:cNvPr>
          <p:cNvSpPr txBox="1"/>
          <p:nvPr/>
        </p:nvSpPr>
        <p:spPr>
          <a:xfrm>
            <a:off x="-37160" y="620056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" panose="02000000000000000000" pitchFamily="2" charset="0"/>
                <a:ea typeface="Roboto" panose="02000000000000000000" pitchFamily="2" charset="0"/>
              </a:rPr>
              <a:t>Sources: </a:t>
            </a:r>
          </a:p>
          <a:p>
            <a:r>
              <a:rPr lang="en-US" sz="900" dirty="0">
                <a:latin typeface="Roboto" panose="02000000000000000000" pitchFamily="2" charset="0"/>
                <a:ea typeface="Roboto" panose="02000000000000000000" pitchFamily="2" charset="0"/>
              </a:rPr>
              <a:t>  -Johnson, Emilie K., et al. "Use of the i2b2 research query tool to conduct a matched case–control clinical research study: advantages, disadvantages and methodological considerations." BMC medical research methodology 14.1 (2014):</a:t>
            </a:r>
            <a:br>
              <a:rPr lang="en-US" sz="9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latin typeface="Roboto" panose="02000000000000000000" pitchFamily="2" charset="0"/>
                <a:ea typeface="Roboto" panose="02000000000000000000" pitchFamily="2" charset="0"/>
              </a:rPr>
              <a:t>  -</a:t>
            </a:r>
            <a:r>
              <a:rPr lang="en-US" sz="9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L. Penberthy, R. Brown, F. Puma, and B. </a:t>
            </a:r>
            <a:r>
              <a:rPr lang="en-US" sz="9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Dahman</a:t>
            </a:r>
            <a:r>
              <a:rPr lang="en-US" sz="9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Automated matching software for clinical trials eligibility: measuring efficiency and flexibility. Contemporary clinical trials, 31(3):207–217, 2010.</a:t>
            </a:r>
          </a:p>
          <a:p>
            <a:r>
              <a:rPr lang="en-US" sz="900" dirty="0">
                <a:latin typeface="Roboto" panose="02000000000000000000" pitchFamily="2" charset="0"/>
                <a:ea typeface="Roboto" panose="02000000000000000000" pitchFamily="2" charset="0"/>
              </a:rPr>
              <a:t>  -</a:t>
            </a:r>
            <a:r>
              <a:rPr lang="en-US" sz="9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S. R. Thadani, C. Weng, J. T. Bigger, J. F. </a:t>
            </a:r>
            <a:r>
              <a:rPr lang="en-US" sz="9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Ennever</a:t>
            </a:r>
            <a:r>
              <a:rPr lang="en-US" sz="9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and D. </a:t>
            </a:r>
            <a:r>
              <a:rPr lang="en-US" sz="9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Wajngurt</a:t>
            </a:r>
            <a:r>
              <a:rPr lang="en-US" sz="9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Electronic screening improves efficiency in clinical trial recruitment. Journal of the American Medical Informatics Association, 16(6):869–873, 2009.</a:t>
            </a:r>
            <a:endParaRPr lang="en-US" sz="9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EDBA0-3A23-77FF-A638-5C16CD407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179" y="3957108"/>
            <a:ext cx="5149641" cy="1747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057BD9-31B2-38B6-1D45-72EFB524D56E}"/>
              </a:ext>
            </a:extLst>
          </p:cNvPr>
          <p:cNvSpPr txBox="1"/>
          <p:nvPr/>
        </p:nvSpPr>
        <p:spPr>
          <a:xfrm>
            <a:off x="3537159" y="5705073"/>
            <a:ext cx="504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Example Leaf query.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B5B5D-8E0D-4E64-9B4E-D6112250804E}"/>
              </a:ext>
            </a:extLst>
          </p:cNvPr>
          <p:cNvSpPr txBox="1"/>
          <p:nvPr/>
        </p:nvSpPr>
        <p:spPr>
          <a:xfrm>
            <a:off x="192340" y="4613939"/>
            <a:ext cx="2846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cs typeface="Consolas" panose="020B0609020204030204" pitchFamily="49" charset="0"/>
              </a:rPr>
              <a:t>“- At least 2 A1c tests &gt; 6.5%</a:t>
            </a:r>
          </a:p>
          <a:p>
            <a:r>
              <a:rPr lang="en-US" i="1" dirty="0">
                <a:cs typeface="Consolas" panose="020B0609020204030204" pitchFamily="49" charset="0"/>
              </a:rPr>
              <a:t> - 65+ y/o”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A2A3EA5-F366-1428-60B7-495DCBFDDE4A}"/>
              </a:ext>
            </a:extLst>
          </p:cNvPr>
          <p:cNvSpPr/>
          <p:nvPr/>
        </p:nvSpPr>
        <p:spPr>
          <a:xfrm>
            <a:off x="3172199" y="4684787"/>
            <a:ext cx="231137" cy="272562"/>
          </a:xfrm>
          <a:prstGeom prst="rightArrow">
            <a:avLst>
              <a:gd name="adj1" fmla="val 50000"/>
              <a:gd name="adj2" fmla="val 4437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7CED25C1-DFF7-7992-A9C0-7EAC38627B95}"/>
              </a:ext>
            </a:extLst>
          </p:cNvPr>
          <p:cNvSpPr/>
          <p:nvPr/>
        </p:nvSpPr>
        <p:spPr>
          <a:xfrm>
            <a:off x="8771791" y="4694809"/>
            <a:ext cx="231137" cy="272562"/>
          </a:xfrm>
          <a:prstGeom prst="rightArrow">
            <a:avLst>
              <a:gd name="adj1" fmla="val 50000"/>
              <a:gd name="adj2" fmla="val 4437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C1B6B-8867-FB34-9FD3-CBCC9AC0201D}"/>
              </a:ext>
            </a:extLst>
          </p:cNvPr>
          <p:cNvSpPr txBox="1"/>
          <p:nvPr/>
        </p:nvSpPr>
        <p:spPr>
          <a:xfrm>
            <a:off x="9153623" y="4600257"/>
            <a:ext cx="311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2,273 patients found</a:t>
            </a:r>
          </a:p>
        </p:txBody>
      </p:sp>
    </p:spTree>
    <p:extLst>
      <p:ext uri="{BB962C8B-B14F-4D97-AF65-F5344CB8AC3E}">
        <p14:creationId xmlns:p14="http://schemas.microsoft.com/office/powerpoint/2010/main" val="2979830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3" y="2028616"/>
            <a:ext cx="902645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Existing drag-and-drop cohort discovery tools are not a panacea: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Often have significant learning curves.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May visually represent biomedical data discordant with users “mental maps” of how data are collected or stored.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May be structurally unable to represent certain complex criteria or sequences of events.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1A70B-C225-53DA-4DBA-D9A2C447A889}"/>
              </a:ext>
            </a:extLst>
          </p:cNvPr>
          <p:cNvSpPr txBox="1"/>
          <p:nvPr/>
        </p:nvSpPr>
        <p:spPr>
          <a:xfrm>
            <a:off x="838514" y="864841"/>
            <a:ext cx="990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Clinical Trials Recruitment and (Cohort Discovery) Software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142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3" y="2028616"/>
            <a:ext cx="902645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Alternatively, using NLP to automatically analyze free-text eligibility criteria and find patients has appeal.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Researchers are accustomed to writing criteria using natural language.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 (or less) need to learn special tools.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Clinical Trials Recruitment and Natural Language Processing (NLP)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D56E841-9A46-0B7F-5DEB-6F61722DBC23}"/>
              </a:ext>
            </a:extLst>
          </p:cNvPr>
          <p:cNvSpPr/>
          <p:nvPr/>
        </p:nvSpPr>
        <p:spPr>
          <a:xfrm>
            <a:off x="4689288" y="5231423"/>
            <a:ext cx="231137" cy="272562"/>
          </a:xfrm>
          <a:prstGeom prst="rightArrow">
            <a:avLst>
              <a:gd name="adj1" fmla="val 50000"/>
              <a:gd name="adj2" fmla="val 4437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Gears outline">
            <a:extLst>
              <a:ext uri="{FF2B5EF4-FFF2-40B4-BE49-F238E27FC236}">
                <a16:creationId xmlns:a16="http://schemas.microsoft.com/office/drawing/2014/main" id="{EA890A2F-A5B6-F18F-4ED4-5AF31F3ED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7379" y="4914673"/>
            <a:ext cx="1178621" cy="1178621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60A4C84E-4B2C-7C3E-6EB8-3B1DF48D5D3F}"/>
              </a:ext>
            </a:extLst>
          </p:cNvPr>
          <p:cNvSpPr/>
          <p:nvPr/>
        </p:nvSpPr>
        <p:spPr>
          <a:xfrm>
            <a:off x="6307411" y="5231421"/>
            <a:ext cx="231137" cy="272562"/>
          </a:xfrm>
          <a:prstGeom prst="rightArrow">
            <a:avLst>
              <a:gd name="adj1" fmla="val 50000"/>
              <a:gd name="adj2" fmla="val 4437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0B5A0-BE3A-FB69-0F37-45A10A7FBF81}"/>
              </a:ext>
            </a:extLst>
          </p:cNvPr>
          <p:cNvSpPr txBox="1"/>
          <p:nvPr/>
        </p:nvSpPr>
        <p:spPr>
          <a:xfrm>
            <a:off x="6903747" y="5075314"/>
            <a:ext cx="3958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2,273 patients found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159BF-E608-0C31-3563-A0F50C386BD6}"/>
              </a:ext>
            </a:extLst>
          </p:cNvPr>
          <p:cNvSpPr txBox="1"/>
          <p:nvPr/>
        </p:nvSpPr>
        <p:spPr>
          <a:xfrm>
            <a:off x="1584894" y="5180819"/>
            <a:ext cx="2846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cs typeface="Consolas" panose="020B0609020204030204" pitchFamily="49" charset="0"/>
              </a:rPr>
              <a:t>“- At least 2 A1c tests &gt; 6.5%</a:t>
            </a:r>
          </a:p>
          <a:p>
            <a:r>
              <a:rPr lang="en-US" i="1" dirty="0">
                <a:cs typeface="Consolas" panose="020B0609020204030204" pitchFamily="49" charset="0"/>
              </a:rPr>
              <a:t> - 65+ y/o”</a:t>
            </a:r>
          </a:p>
        </p:txBody>
      </p:sp>
    </p:spTree>
    <p:extLst>
      <p:ext uri="{BB962C8B-B14F-4D97-AF65-F5344CB8AC3E}">
        <p14:creationId xmlns:p14="http://schemas.microsoft.com/office/powerpoint/2010/main" val="1991844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30000">
              <a:schemeClr val="accent6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8780</TotalTime>
  <Words>2774</Words>
  <Application>Microsoft Macintosh PowerPoint</Application>
  <PresentationFormat>Widescreen</PresentationFormat>
  <Paragraphs>246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Courier New</vt:lpstr>
      <vt:lpstr>Roboto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Dobbins</dc:creator>
  <cp:lastModifiedBy>Nic Dobbins</cp:lastModifiedBy>
  <cp:revision>8</cp:revision>
  <dcterms:created xsi:type="dcterms:W3CDTF">2022-09-24T00:07:29Z</dcterms:created>
  <dcterms:modified xsi:type="dcterms:W3CDTF">2022-10-06T00:57:17Z</dcterms:modified>
</cp:coreProperties>
</file>