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90" r:id="rId4"/>
    <p:sldId id="285" r:id="rId5"/>
    <p:sldId id="267" r:id="rId6"/>
    <p:sldId id="269" r:id="rId7"/>
    <p:sldId id="265" r:id="rId8"/>
    <p:sldId id="266" r:id="rId9"/>
    <p:sldId id="262" r:id="rId10"/>
    <p:sldId id="263" r:id="rId11"/>
    <p:sldId id="264" r:id="rId12"/>
    <p:sldId id="277" r:id="rId13"/>
    <p:sldId id="278" r:id="rId14"/>
    <p:sldId id="279" r:id="rId15"/>
    <p:sldId id="280" r:id="rId16"/>
    <p:sldId id="257" r:id="rId17"/>
    <p:sldId id="281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3E8F7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7"/>
            <a:ext cx="6071918" cy="2009061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Had a 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treated with an SSRI or other antidepressant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aged 18 – 65 and don’t regularly exercise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Were seen in the emergency department in the past three years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2432038" y="3638318"/>
            <a:ext cx="9523490" cy="2484575"/>
            <a:chOff x="2751392" y="1742643"/>
            <a:chExt cx="9414726" cy="2484575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51392" y="1742643"/>
              <a:ext cx="9358830" cy="2484575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DFBD61-20BF-42CF-9862-FDDEFB340DA2}"/>
                </a:ext>
              </a:extLst>
            </p:cNvPr>
            <p:cNvSpPr txBox="1"/>
            <p:nvPr/>
          </p:nvSpPr>
          <p:spPr>
            <a:xfrm>
              <a:off x="2968205" y="1808106"/>
              <a:ext cx="4125176" cy="78319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5"/>
                  </a:solidFill>
                  <a:latin typeface="Helvetica Light" panose="020B0403020202020204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2800" dirty="0">
                  <a:latin typeface="Helvetica Light" panose="020B0403020202020204" pitchFamily="34" charset="0"/>
                  <a:cs typeface="Segoe UI Light" panose="020B0502040204020203" pitchFamily="34" charset="0"/>
                </a:rPr>
                <a:t> patients were found: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1,046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had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body mass index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BMI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between</a:t>
              </a:r>
              <a:r>
                <a:rPr lang="en-US" sz="1600" dirty="0"/>
                <a:t>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35 and 40 </a:t>
              </a:r>
              <a:r>
                <a:rPr lang="en-US" sz="120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6 months)</a:t>
              </a:r>
              <a:endParaRPr lang="en-US" sz="1050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3800DA-B95F-4B57-9582-9DF5D5F1CD55}"/>
                </a:ext>
              </a:extLst>
            </p:cNvPr>
            <p:cNvSpPr txBox="1"/>
            <p:nvPr/>
          </p:nvSpPr>
          <p:spPr>
            <a:xfrm>
              <a:off x="3182390" y="2966152"/>
              <a:ext cx="8983728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442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treated with a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Selective Serotonin Re-uptake Inhibitor 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SSRI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 or other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antidepressant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(anytime)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E01CB-04FB-407D-8EBA-680CD7E18B76}"/>
                </a:ext>
              </a:extLst>
            </p:cNvPr>
            <p:cNvSpPr txBox="1"/>
            <p:nvPr/>
          </p:nvSpPr>
          <p:spPr>
            <a:xfrm>
              <a:off x="3182390" y="3340723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421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are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aged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between 18 and 65</a:t>
              </a:r>
              <a:endParaRPr lang="en-US" sz="1100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A267AC-51CD-46AA-A0FB-DD13CD333D98}"/>
                </a:ext>
              </a:extLst>
            </p:cNvPr>
            <p:cNvSpPr txBox="1"/>
            <p:nvPr/>
          </p:nvSpPr>
          <p:spPr>
            <a:xfrm>
              <a:off x="3191661" y="3715294"/>
              <a:ext cx="7001666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53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were seen in the 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Emergency Department </a:t>
              </a:r>
              <a:r>
                <a:rPr lang="en-US" sz="1200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(in the past 3 years)</a:t>
              </a:r>
              <a:endParaRPr lang="en-US" sz="14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2641C-D035-40EC-BD1E-49AA2F0E0EC9}"/>
              </a:ext>
            </a:extLst>
          </p:cNvPr>
          <p:cNvGrpSpPr/>
          <p:nvPr/>
        </p:nvGrpSpPr>
        <p:grpSpPr>
          <a:xfrm>
            <a:off x="2432038" y="3128537"/>
            <a:ext cx="9466948" cy="396790"/>
            <a:chOff x="2333427" y="6008208"/>
            <a:chExt cx="7756852" cy="3967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1FB3A4B-EFA5-45F2-A952-A8D24F4257BA}"/>
                </a:ext>
              </a:extLst>
            </p:cNvPr>
            <p:cNvSpPr/>
            <p:nvPr/>
          </p:nvSpPr>
          <p:spPr>
            <a:xfrm>
              <a:off x="2333427" y="6008208"/>
              <a:ext cx="7756852" cy="396790"/>
            </a:xfrm>
            <a:prstGeom prst="roundRect">
              <a:avLst>
                <a:gd name="adj" fmla="val 367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4D7431-2232-4C3E-8620-5F6233E0F33E}"/>
                </a:ext>
              </a:extLst>
            </p:cNvPr>
            <p:cNvSpPr txBox="1"/>
            <p:nvPr/>
          </p:nvSpPr>
          <p:spPr>
            <a:xfrm>
              <a:off x="2751208" y="6078273"/>
              <a:ext cx="70016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 couldn’t identify patients who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“don’t regularly exercise”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so you may need to refine your search, however:</a:t>
              </a:r>
              <a:endParaRPr lang="en-US" sz="1200" b="1" dirty="0">
                <a:solidFill>
                  <a:schemeClr val="accent6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4130D0D-D0F5-4F23-A8A5-5271428C0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629" y="6069299"/>
              <a:ext cx="280793" cy="274608"/>
            </a:xfrm>
            <a:prstGeom prst="rect">
              <a:avLst/>
            </a:prstGeom>
          </p:spPr>
        </p:pic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259B4C8-91F8-750E-0736-279D74797814}"/>
              </a:ext>
            </a:extLst>
          </p:cNvPr>
          <p:cNvSpPr/>
          <p:nvPr/>
        </p:nvSpPr>
        <p:spPr>
          <a:xfrm>
            <a:off x="2289473" y="504615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E8D428-03AD-A512-BE93-1D0F34D2F830}"/>
              </a:ext>
            </a:extLst>
          </p:cNvPr>
          <p:cNvSpPr txBox="1"/>
          <p:nvPr/>
        </p:nvSpPr>
        <p:spPr>
          <a:xfrm>
            <a:off x="472978" y="143442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User-entered free-text eligibility criteria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C6DB537-DD88-00B7-0101-060934E40152}"/>
              </a:ext>
            </a:extLst>
          </p:cNvPr>
          <p:cNvSpPr/>
          <p:nvPr/>
        </p:nvSpPr>
        <p:spPr>
          <a:xfrm>
            <a:off x="10857485" y="2675736"/>
            <a:ext cx="259976" cy="36240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3F9DE-CF22-589D-73E0-C59BDFB97BB0}"/>
              </a:ext>
            </a:extLst>
          </p:cNvPr>
          <p:cNvSpPr txBox="1"/>
          <p:nvPr/>
        </p:nvSpPr>
        <p:spPr>
          <a:xfrm>
            <a:off x="9927198" y="228102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 AI’s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1129553" y="1326777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749696-54FC-7BD1-8419-20A1CA9A6F10}"/>
              </a:ext>
            </a:extLst>
          </p:cNvPr>
          <p:cNvCxnSpPr/>
          <p:nvPr/>
        </p:nvCxnSpPr>
        <p:spPr>
          <a:xfrm>
            <a:off x="2408053" y="1810870"/>
            <a:ext cx="37651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C5687B-2978-3223-039B-8CEEBB59ECA9}"/>
              </a:ext>
            </a:extLst>
          </p:cNvPr>
          <p:cNvCxnSpPr>
            <a:cxnSpLocks/>
          </p:cNvCxnSpPr>
          <p:nvPr/>
        </p:nvCxnSpPr>
        <p:spPr>
          <a:xfrm>
            <a:off x="3582428" y="1810870"/>
            <a:ext cx="1249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8D1635-92CD-D032-2578-DE5E5F1E1BCD}"/>
              </a:ext>
            </a:extLst>
          </p:cNvPr>
          <p:cNvCxnSpPr/>
          <p:nvPr/>
        </p:nvCxnSpPr>
        <p:spPr>
          <a:xfrm>
            <a:off x="941294" y="2325852"/>
            <a:ext cx="37651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9EB3C8-DE8C-FF4E-3C7A-F47194495F61}"/>
              </a:ext>
            </a:extLst>
          </p:cNvPr>
          <p:cNvCxnSpPr>
            <a:cxnSpLocks/>
          </p:cNvCxnSpPr>
          <p:nvPr/>
        </p:nvCxnSpPr>
        <p:spPr>
          <a:xfrm>
            <a:off x="2463097" y="2316887"/>
            <a:ext cx="4290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24767A-87A6-0D51-4A45-55375613E80F}"/>
              </a:ext>
            </a:extLst>
          </p:cNvPr>
          <p:cNvCxnSpPr>
            <a:cxnSpLocks/>
          </p:cNvCxnSpPr>
          <p:nvPr/>
        </p:nvCxnSpPr>
        <p:spPr>
          <a:xfrm>
            <a:off x="3750559" y="2316887"/>
            <a:ext cx="6421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2AB127-A40B-1B3A-862C-D7D70E4D9FCB}"/>
              </a:ext>
            </a:extLst>
          </p:cNvPr>
          <p:cNvCxnSpPr>
            <a:cxnSpLocks/>
          </p:cNvCxnSpPr>
          <p:nvPr/>
        </p:nvCxnSpPr>
        <p:spPr>
          <a:xfrm>
            <a:off x="1093694" y="2788023"/>
            <a:ext cx="295489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0FD2298-2838-BCEF-16BB-517E93E91C2B}"/>
              </a:ext>
            </a:extLst>
          </p:cNvPr>
          <p:cNvCxnSpPr/>
          <p:nvPr/>
        </p:nvCxnSpPr>
        <p:spPr>
          <a:xfrm>
            <a:off x="2868015" y="4419600"/>
            <a:ext cx="36134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6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017EAA0-A640-98C1-3741-177B9E0DFCEB}"/>
              </a:ext>
            </a:extLst>
          </p:cNvPr>
          <p:cNvGrpSpPr/>
          <p:nvPr/>
        </p:nvGrpSpPr>
        <p:grpSpPr>
          <a:xfrm>
            <a:off x="1243506" y="167655"/>
            <a:ext cx="9492823" cy="1648115"/>
            <a:chOff x="1243506" y="167655"/>
            <a:chExt cx="9492823" cy="1648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5ED84A-1094-4F53-BC01-CEBEA639E2D0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648115"/>
              <a:chOff x="2781709" y="1813039"/>
              <a:chExt cx="9384409" cy="1648115"/>
            </a:xfrm>
            <a:solidFill>
              <a:srgbClr val="F7F7F7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DC37DF-B586-4DFE-AE09-EFEE2119A52E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648115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DFBD61-20BF-42CF-9862-FDDEFB340DA2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563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A1C14F-312C-4042-B1CC-34D66ED0A7D7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3800DA-B95F-4B57-9582-9DF5D5F1CD55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FD2298-2838-BCEF-16BB-517E93E91C2B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2AE1285-DE61-B51B-EE6A-97BC8C00E7F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A458AE4-0BD2-9EDE-3430-E8A05CC3C18D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6616A6-A4D2-EE9B-CFB0-FAE654A66D31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68E24A-D5E3-FC16-6478-79454DBD0ECD}"/>
                </a:ext>
              </a:extLst>
            </p:cNvPr>
            <p:cNvSpPr/>
            <p:nvPr/>
          </p:nvSpPr>
          <p:spPr>
            <a:xfrm>
              <a:off x="1992255" y="1344408"/>
              <a:ext cx="394447" cy="3316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5A908-B4DD-5BBC-424D-0525DA966084}"/>
              </a:ext>
            </a:extLst>
          </p:cNvPr>
          <p:cNvGrpSpPr/>
          <p:nvPr/>
        </p:nvGrpSpPr>
        <p:grpSpPr>
          <a:xfrm>
            <a:off x="1243506" y="4394485"/>
            <a:ext cx="9492823" cy="2295860"/>
            <a:chOff x="1243506" y="167655"/>
            <a:chExt cx="9492823" cy="229586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EDC7A7-8A5F-D2B5-2DC3-F83217193A88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2295860"/>
              <a:chOff x="2781709" y="1813039"/>
              <a:chExt cx="9384409" cy="2295860"/>
            </a:xfrm>
            <a:solidFill>
              <a:srgbClr val="F7F7F7"/>
            </a:solidFill>
          </p:grpSpPr>
          <p:sp>
            <p:nvSpPr>
              <p:cNvPr id="54" name="Rectangle: Rounded Corners 5">
                <a:extLst>
                  <a:ext uri="{FF2B5EF4-FFF2-40B4-BE49-F238E27FC236}">
                    <a16:creationId xmlns:a16="http://schemas.microsoft.com/office/drawing/2014/main" id="{33B2DA7C-0D90-1808-4F56-6CD4D748BD1B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229586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19A8495-8531-827A-0E79-30FC13F09BCD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4114AD-C5F5-E1B6-377E-BE73F73210F6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322637-52D6-D9DF-05FB-9319AB4D09F2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E001EE-1BF0-CD0C-83C4-FB2E7D9F19BB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B8FB4D-A277-2E84-3CB1-9296D142D291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4777F5-7F6F-2BDD-E040-5C977B4C1B30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8F7E300-925C-B7A2-997B-2E59D95550BA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EEAEAC-1E51-8DB9-D653-0FBF36916974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75%</a:t>
              </a:r>
            </a:p>
          </p:txBody>
        </p:sp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EBCD6DAC-6B81-E011-C977-9EF093014460}"/>
              </a:ext>
            </a:extLst>
          </p:cNvPr>
          <p:cNvSpPr/>
          <p:nvPr/>
        </p:nvSpPr>
        <p:spPr>
          <a:xfrm rot="5759044">
            <a:off x="1607350" y="2371560"/>
            <a:ext cx="61878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FAD4C4D-6926-971C-ED66-EF3A3B941D19}"/>
              </a:ext>
            </a:extLst>
          </p:cNvPr>
          <p:cNvGrpSpPr/>
          <p:nvPr/>
        </p:nvGrpSpPr>
        <p:grpSpPr>
          <a:xfrm>
            <a:off x="1243506" y="2101686"/>
            <a:ext cx="9492823" cy="1990841"/>
            <a:chOff x="1243506" y="167655"/>
            <a:chExt cx="9492823" cy="199084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421CABF-4790-803B-85AC-184A21E0408D}"/>
                </a:ext>
              </a:extLst>
            </p:cNvPr>
            <p:cNvGrpSpPr/>
            <p:nvPr/>
          </p:nvGrpSpPr>
          <p:grpSpPr>
            <a:xfrm>
              <a:off x="1243506" y="167655"/>
              <a:ext cx="9492823" cy="1990841"/>
              <a:chOff x="2781709" y="1813039"/>
              <a:chExt cx="9384409" cy="1990841"/>
            </a:xfrm>
            <a:solidFill>
              <a:srgbClr val="F7F7F7"/>
            </a:solidFill>
          </p:grpSpPr>
          <p:sp>
            <p:nvSpPr>
              <p:cNvPr id="69" name="Rectangle: Rounded Corners 5">
                <a:extLst>
                  <a:ext uri="{FF2B5EF4-FFF2-40B4-BE49-F238E27FC236}">
                    <a16:creationId xmlns:a16="http://schemas.microsoft.com/office/drawing/2014/main" id="{187A4284-7F81-8319-398C-C907F54689AD}"/>
                  </a:ext>
                </a:extLst>
              </p:cNvPr>
              <p:cNvSpPr/>
              <p:nvPr/>
            </p:nvSpPr>
            <p:spPr>
              <a:xfrm>
                <a:off x="2781709" y="1813039"/>
                <a:ext cx="9358830" cy="1990841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635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655FB1-CA50-06EF-B4DE-81D41580EE85}"/>
                  </a:ext>
                </a:extLst>
              </p:cNvPr>
              <p:cNvSpPr txBox="1"/>
              <p:nvPr/>
            </p:nvSpPr>
            <p:spPr>
              <a:xfrm>
                <a:off x="3716878" y="1910544"/>
                <a:ext cx="3077161" cy="578882"/>
              </a:xfrm>
              <a:prstGeom prst="round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Helvetica Light" panose="020B0403020202020204" pitchFamily="34" charset="0"/>
                    <a:cs typeface="Segoe UI Light" panose="020B0502040204020203" pitchFamily="34" charset="0"/>
                  </a:rPr>
                  <a:t>Finding Patients...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08DCE2-1BAC-B923-C426-75A8A12FECE2}"/>
                  </a:ext>
                </a:extLst>
              </p:cNvPr>
              <p:cNvSpPr txBox="1"/>
              <p:nvPr/>
            </p:nvSpPr>
            <p:spPr>
              <a:xfrm>
                <a:off x="3182390" y="2591299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1,046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had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body mass index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BMI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between</a:t>
                </a:r>
                <a:r>
                  <a:rPr lang="en-US" sz="1600" dirty="0"/>
                  <a:t>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35 and 40 </a:t>
                </a:r>
                <a:r>
                  <a:rPr lang="en-US" sz="1200" dirty="0">
                    <a:solidFill>
                      <a:srgbClr val="649B4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(in the past 6 months)</a:t>
                </a:r>
                <a:endParaRPr lang="en-US" sz="1050" dirty="0">
                  <a:solidFill>
                    <a:srgbClr val="649B4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46D0B32-001A-1B03-22C6-29F52038EBC4}"/>
                  </a:ext>
                </a:extLst>
              </p:cNvPr>
              <p:cNvSpPr txBox="1"/>
              <p:nvPr/>
            </p:nvSpPr>
            <p:spPr>
              <a:xfrm>
                <a:off x="3182390" y="2966152"/>
                <a:ext cx="8983728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2)  </a:t>
                </a:r>
                <a:r>
                  <a:rPr lang="en-US" sz="1600" b="1" dirty="0">
                    <a:solidFill>
                      <a:schemeClr val="accent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442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were treated with a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Selective Serotonin Re-uptake Inhibitor 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SSRI</a:t>
                </a:r>
                <a:r>
                  <a:rPr lang="en-US" sz="16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 or other </a:t>
                </a:r>
                <a:r>
                  <a:rPr lang="en-US" sz="16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antidepressant </a:t>
                </a:r>
                <a:r>
                  <a:rPr lang="en-US" sz="1200" dirty="0">
                    <a:solidFill>
                      <a:schemeClr val="accent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(anytime)</a:t>
                </a:r>
                <a:endParaRPr lang="en-US" sz="1400" b="1" dirty="0">
                  <a:solidFill>
                    <a:schemeClr val="accent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38C720-EBF9-81F9-E190-E38128F08E39}"/>
                  </a:ext>
                </a:extLst>
              </p:cNvPr>
              <p:cNvSpPr txBox="1"/>
              <p:nvPr/>
            </p:nvSpPr>
            <p:spPr>
              <a:xfrm>
                <a:off x="3182390" y="3340723"/>
                <a:ext cx="6731674" cy="374571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3) 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421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are </a:t>
                </a:r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aged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between 18 and 65</a:t>
                </a:r>
                <a:endParaRPr lang="en-US" sz="1100" dirty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E257AB9-3718-7BAF-32FD-BB212925896D}"/>
                </a:ext>
              </a:extLst>
            </p:cNvPr>
            <p:cNvCxnSpPr/>
            <p:nvPr/>
          </p:nvCxnSpPr>
          <p:spPr>
            <a:xfrm>
              <a:off x="1490789" y="910056"/>
              <a:ext cx="361346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D81A82-B5D5-E943-696E-6FAFD4B2E67B}"/>
                </a:ext>
              </a:extLst>
            </p:cNvPr>
            <p:cNvSpPr/>
            <p:nvPr/>
          </p:nvSpPr>
          <p:spPr>
            <a:xfrm>
              <a:off x="1490789" y="288086"/>
              <a:ext cx="698690" cy="566515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FB37AF5-BBAB-DF82-6433-C77568B5FFD4}"/>
                </a:ext>
              </a:extLst>
            </p:cNvPr>
            <p:cNvSpPr/>
            <p:nvPr/>
          </p:nvSpPr>
          <p:spPr>
            <a:xfrm>
              <a:off x="1490789" y="296336"/>
              <a:ext cx="692241" cy="57063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C021C-9669-9363-B00F-74D4CE0CB6B2}"/>
                </a:ext>
              </a:extLst>
            </p:cNvPr>
            <p:cNvSpPr txBox="1"/>
            <p:nvPr/>
          </p:nvSpPr>
          <p:spPr>
            <a:xfrm>
              <a:off x="1578414" y="39698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50%</a:t>
              </a:r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AE12B7C-498B-0DE9-C84B-301E4C5799D6}"/>
              </a:ext>
            </a:extLst>
          </p:cNvPr>
          <p:cNvSpPr/>
          <p:nvPr/>
        </p:nvSpPr>
        <p:spPr>
          <a:xfrm>
            <a:off x="2027566" y="3668884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9C30B1-5BE2-1B9B-38A7-DF87CF7EC7C6}"/>
              </a:ext>
            </a:extLst>
          </p:cNvPr>
          <p:cNvSpPr txBox="1"/>
          <p:nvPr/>
        </p:nvSpPr>
        <p:spPr>
          <a:xfrm>
            <a:off x="1650358" y="6261146"/>
            <a:ext cx="7082553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4) 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53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visited the Emergency Department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(in the past 3 years)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45BF836-F1E9-DA75-F46E-47D74D927B54}"/>
              </a:ext>
            </a:extLst>
          </p:cNvPr>
          <p:cNvSpPr/>
          <p:nvPr/>
        </p:nvSpPr>
        <p:spPr>
          <a:xfrm>
            <a:off x="1992255" y="6304023"/>
            <a:ext cx="394447" cy="3316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DC3E658-BD91-F1B5-BD5A-C68CAF6C593C}"/>
              </a:ext>
            </a:extLst>
          </p:cNvPr>
          <p:cNvSpPr/>
          <p:nvPr/>
        </p:nvSpPr>
        <p:spPr>
          <a:xfrm rot="6028757">
            <a:off x="1566023" y="2166739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73784238-5B75-C243-1BE3-DC7963A1C256}"/>
              </a:ext>
            </a:extLst>
          </p:cNvPr>
          <p:cNvSpPr/>
          <p:nvPr/>
        </p:nvSpPr>
        <p:spPr>
          <a:xfrm rot="6028757">
            <a:off x="1557990" y="4469252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5298E3F-294A-A17F-D454-905BFE508370}"/>
              </a:ext>
            </a:extLst>
          </p:cNvPr>
          <p:cNvSpPr/>
          <p:nvPr/>
        </p:nvSpPr>
        <p:spPr>
          <a:xfrm rot="10800000">
            <a:off x="1499712" y="4531753"/>
            <a:ext cx="692241" cy="57063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BD31CB12-FD14-7E42-51B4-2AE137D1AEAD}"/>
              </a:ext>
            </a:extLst>
          </p:cNvPr>
          <p:cNvSpPr/>
          <p:nvPr/>
        </p:nvSpPr>
        <p:spPr>
          <a:xfrm rot="5400000">
            <a:off x="5683088" y="1792332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0A507D39-8C31-223E-D404-A017EEA4BF3C}"/>
              </a:ext>
            </a:extLst>
          </p:cNvPr>
          <p:cNvSpPr/>
          <p:nvPr/>
        </p:nvSpPr>
        <p:spPr>
          <a:xfrm rot="5400000">
            <a:off x="5680056" y="4102628"/>
            <a:ext cx="502023" cy="2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5ED84A-1094-4F53-BC01-CEBEA639E2D0}"/>
              </a:ext>
            </a:extLst>
          </p:cNvPr>
          <p:cNvGrpSpPr/>
          <p:nvPr/>
        </p:nvGrpSpPr>
        <p:grpSpPr>
          <a:xfrm>
            <a:off x="1243507" y="806824"/>
            <a:ext cx="7214751" cy="653750"/>
            <a:chOff x="2781710" y="2452208"/>
            <a:chExt cx="7132354" cy="653750"/>
          </a:xfrm>
          <a:solidFill>
            <a:srgbClr val="F7F7F7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4DC37DF-B586-4DFE-AE09-EFEE2119A52E}"/>
                </a:ext>
              </a:extLst>
            </p:cNvPr>
            <p:cNvSpPr/>
            <p:nvPr/>
          </p:nvSpPr>
          <p:spPr>
            <a:xfrm>
              <a:off x="2781710" y="2452208"/>
              <a:ext cx="5825105" cy="653750"/>
            </a:xfrm>
            <a:prstGeom prst="round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A1C14F-312C-4042-B1CC-34D66ED0A7D7}"/>
                </a:ext>
              </a:extLst>
            </p:cNvPr>
            <p:cNvSpPr txBox="1"/>
            <p:nvPr/>
          </p:nvSpPr>
          <p:spPr>
            <a:xfrm>
              <a:off x="3182390" y="2591299"/>
              <a:ext cx="6731674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1)  </a:t>
              </a:r>
              <a:r>
                <a:rPr lang="en-US" sz="1600" b="1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221</a:t>
              </a: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have </a:t>
              </a:r>
              <a:r>
                <a:rPr lang="en-US" sz="1600" b="1" u="sng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contraindications to Metformin</a:t>
              </a:r>
              <a:endParaRPr lang="en-US" sz="1050" b="1" u="sng" dirty="0">
                <a:solidFill>
                  <a:srgbClr val="649B4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934EDF-AC41-9952-0540-F408A0B491C5}"/>
              </a:ext>
            </a:extLst>
          </p:cNvPr>
          <p:cNvSpPr txBox="1"/>
          <p:nvPr/>
        </p:nvSpPr>
        <p:spPr>
          <a:xfrm>
            <a:off x="3084299" y="1391296"/>
            <a:ext cx="4607419" cy="214526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Contraindications to Metformin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found the following concepts which may be relevant. You can add or remove any of these and rerun your query.</a:t>
            </a:r>
          </a:p>
          <a:p>
            <a:endParaRPr 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Renal Insufficiency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C0035078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3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          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Roboto Light" panose="02000000000000000000" pitchFamily="2" charset="0"/>
                <a:cs typeface="Consolas" panose="020B0609020204030204" pitchFamily="49" charset="0"/>
              </a:rPr>
              <a:t>Dolutegravir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(UMLS: C3253985)</a:t>
            </a: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2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4714E0B-F235-3A3D-A11D-E2553D134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85" y="2385044"/>
            <a:ext cx="188260" cy="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AE8035-265B-3DF0-5CD5-1DFD89181B46}"/>
              </a:ext>
            </a:extLst>
          </p:cNvPr>
          <p:cNvSpPr/>
          <p:nvPr/>
        </p:nvSpPr>
        <p:spPr>
          <a:xfrm>
            <a:off x="3452925" y="2376912"/>
            <a:ext cx="188259" cy="1792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8FC56-2EAB-B44C-E221-07CB5128F606}"/>
              </a:ext>
            </a:extLst>
          </p:cNvPr>
          <p:cNvSpPr/>
          <p:nvPr/>
        </p:nvSpPr>
        <p:spPr>
          <a:xfrm>
            <a:off x="3452925" y="2606325"/>
            <a:ext cx="188259" cy="1792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8866C83-4E1D-82C9-9ABC-F2B4B608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5" y="2803549"/>
            <a:ext cx="230094" cy="26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23BAD-1111-1290-7F35-0ABE568CAFDB}"/>
              </a:ext>
            </a:extLst>
          </p:cNvPr>
          <p:cNvSpPr/>
          <p:nvPr/>
        </p:nvSpPr>
        <p:spPr>
          <a:xfrm>
            <a:off x="3352799" y="3149814"/>
            <a:ext cx="1721225" cy="3137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+ Add Other Concepts</a:t>
            </a:r>
          </a:p>
        </p:txBody>
      </p:sp>
    </p:spTree>
    <p:extLst>
      <p:ext uri="{BB962C8B-B14F-4D97-AF65-F5344CB8AC3E}">
        <p14:creationId xmlns:p14="http://schemas.microsoft.com/office/powerpoint/2010/main" val="357035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91BE86-DD0B-49ED-A6A0-152AF65FAADC}"/>
              </a:ext>
            </a:extLst>
          </p:cNvPr>
          <p:cNvSpPr txBox="1"/>
          <p:nvPr/>
        </p:nvSpPr>
        <p:spPr>
          <a:xfrm>
            <a:off x="230270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BMI between 35 and 40 within the past 6 months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15C056-9DAE-4E3B-D59E-33A6CDE218D6}"/>
              </a:ext>
            </a:extLst>
          </p:cNvPr>
          <p:cNvCxnSpPr/>
          <p:nvPr/>
        </p:nvCxnSpPr>
        <p:spPr>
          <a:xfrm>
            <a:off x="564775" y="1329082"/>
            <a:ext cx="37651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37ECC7-4754-9105-80A8-6C6676150E19}"/>
              </a:ext>
            </a:extLst>
          </p:cNvPr>
          <p:cNvSpPr txBox="1"/>
          <p:nvPr/>
        </p:nvSpPr>
        <p:spPr>
          <a:xfrm>
            <a:off x="753034" y="1486762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Mass Index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(UMLS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C1305855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A general indicator of the body fat an individual is carrying based upon the ratio of weight to height.</a:t>
            </a:r>
          </a:p>
        </p:txBody>
      </p:sp>
      <p:pic>
        <p:nvPicPr>
          <p:cNvPr id="1032" name="Picture 8" descr="Mouse Cursor PNG">
            <a:extLst>
              <a:ext uri="{FF2B5EF4-FFF2-40B4-BE49-F238E27FC236}">
                <a16:creationId xmlns:a16="http://schemas.microsoft.com/office/drawing/2014/main" id="{7AE12E2B-74B4-EEC7-26DB-7D71667A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3" y="1188084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9504E8-3ED1-1A4A-9EE6-4FA8978DAB34}"/>
              </a:ext>
            </a:extLst>
          </p:cNvPr>
          <p:cNvSpPr txBox="1"/>
          <p:nvPr/>
        </p:nvSpPr>
        <p:spPr>
          <a:xfrm>
            <a:off x="5274058" y="924908"/>
            <a:ext cx="4709283" cy="1191816"/>
          </a:xfrm>
          <a:prstGeom prst="roundRect">
            <a:avLst/>
          </a:prstGeom>
          <a:solidFill>
            <a:srgbClr val="F4F8FE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635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diagnosis of       Diabeets Mellitus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88FB83-403F-4882-CA2A-3FC924BCD06E}"/>
              </a:ext>
            </a:extLst>
          </p:cNvPr>
          <p:cNvCxnSpPr>
            <a:cxnSpLocks/>
          </p:cNvCxnSpPr>
          <p:nvPr/>
        </p:nvCxnSpPr>
        <p:spPr>
          <a:xfrm>
            <a:off x="7419434" y="1322422"/>
            <a:ext cx="177835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61AD6-95F3-AC93-874A-27C218F63B6B}"/>
              </a:ext>
            </a:extLst>
          </p:cNvPr>
          <p:cNvSpPr txBox="1"/>
          <p:nvPr/>
        </p:nvSpPr>
        <p:spPr>
          <a:xfrm>
            <a:off x="6179494" y="1520816"/>
            <a:ext cx="3666566" cy="86832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Condition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(?)</a:t>
            </a:r>
            <a:b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LeafAI couldn’t figure out what this is. Check the spelling or try phrasing the name in another way.</a:t>
            </a:r>
          </a:p>
        </p:txBody>
      </p:sp>
      <p:pic>
        <p:nvPicPr>
          <p:cNvPr id="10" name="Picture 8" descr="Mouse Cursor PNG">
            <a:extLst>
              <a:ext uri="{FF2B5EF4-FFF2-40B4-BE49-F238E27FC236}">
                <a16:creationId xmlns:a16="http://schemas.microsoft.com/office/drawing/2014/main" id="{EF139CF8-04BF-B55F-7429-821E8D4B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179" y="1225720"/>
            <a:ext cx="188259" cy="28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D44F0-B09F-B81B-74B2-8DF3D5788130}"/>
              </a:ext>
            </a:extLst>
          </p:cNvPr>
          <p:cNvCxnSpPr/>
          <p:nvPr/>
        </p:nvCxnSpPr>
        <p:spPr>
          <a:xfrm>
            <a:off x="5100919" y="851647"/>
            <a:ext cx="0" cy="16136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9559241-4BD1-A608-0C72-00E44593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29" y="991452"/>
            <a:ext cx="291353" cy="29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6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F3138-3B45-0FEB-6446-9A524EA50F9D}"/>
              </a:ext>
            </a:extLst>
          </p:cNvPr>
          <p:cNvGrpSpPr/>
          <p:nvPr/>
        </p:nvGrpSpPr>
        <p:grpSpPr>
          <a:xfrm>
            <a:off x="4548419" y="3461031"/>
            <a:ext cx="1728360" cy="539076"/>
            <a:chOff x="2748865" y="2118198"/>
            <a:chExt cx="1788666" cy="571584"/>
          </a:xfrm>
        </p:grpSpPr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E46A46-4F4B-B570-C06A-58CBD6CBA0A4}"/>
                </a:ext>
              </a:extLst>
            </p:cNvPr>
            <p:cNvSpPr/>
            <p:nvPr/>
          </p:nvSpPr>
          <p:spPr>
            <a:xfrm rot="10800000" flipH="1">
              <a:off x="2748865" y="2118198"/>
              <a:ext cx="1788664" cy="571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C162FC-35A3-DC9A-E4B6-D3803856966A}"/>
                </a:ext>
              </a:extLst>
            </p:cNvPr>
            <p:cNvSpPr txBox="1"/>
            <p:nvPr/>
          </p:nvSpPr>
          <p:spPr>
            <a:xfrm>
              <a:off x="2748867" y="2191871"/>
              <a:ext cx="1788664" cy="424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-Have diagnosis of diabetes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-Are over 18 years old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A8CBF-1D4C-2607-C645-4089AC4E9A1C}"/>
              </a:ext>
            </a:extLst>
          </p:cNvPr>
          <p:cNvGrpSpPr/>
          <p:nvPr/>
        </p:nvGrpSpPr>
        <p:grpSpPr>
          <a:xfrm rot="5400000">
            <a:off x="3815295" y="799329"/>
            <a:ext cx="1371600" cy="1362572"/>
            <a:chOff x="3379694" y="2294964"/>
            <a:chExt cx="2191871" cy="1694329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B8032AC-0D15-8C85-131B-F42A982F884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8BF29CD4-B507-ECA6-1F66-97F086B24C11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D14146-6345-EB06-6FCB-7E9317AB9C04}"/>
              </a:ext>
            </a:extLst>
          </p:cNvPr>
          <p:cNvGrpSpPr/>
          <p:nvPr/>
        </p:nvGrpSpPr>
        <p:grpSpPr>
          <a:xfrm>
            <a:off x="3099758" y="1873515"/>
            <a:ext cx="1550424" cy="891987"/>
            <a:chOff x="2748865" y="1954304"/>
            <a:chExt cx="1604526" cy="945776"/>
          </a:xfrm>
        </p:grpSpPr>
        <p:sp>
          <p:nvSpPr>
            <p:cNvPr id="22" name="Teardrop 11">
              <a:extLst>
                <a:ext uri="{FF2B5EF4-FFF2-40B4-BE49-F238E27FC236}">
                  <a16:creationId xmlns:a16="http://schemas.microsoft.com/office/drawing/2014/main" id="{CAC31974-7414-3B12-FD2A-B21231A6DC9C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13AFA-3A30-79C2-A5C8-3B9DA3AB16A3}"/>
                </a:ext>
              </a:extLst>
            </p:cNvPr>
            <p:cNvSpPr txBox="1"/>
            <p:nvPr/>
          </p:nvSpPr>
          <p:spPr>
            <a:xfrm>
              <a:off x="2748865" y="2035590"/>
              <a:ext cx="1604526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6,149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5,422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18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80F3B0-CEEB-1EA2-CE55-C591BE41C263}"/>
              </a:ext>
            </a:extLst>
          </p:cNvPr>
          <p:cNvGrpSpPr/>
          <p:nvPr/>
        </p:nvGrpSpPr>
        <p:grpSpPr>
          <a:xfrm rot="10800000">
            <a:off x="6229323" y="1047215"/>
            <a:ext cx="1371600" cy="1362572"/>
            <a:chOff x="3379694" y="2294964"/>
            <a:chExt cx="2191871" cy="169432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0E0CFE0-A4E6-F73A-BE49-58A66AFEF1F4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1D7836E-2B7B-EC6A-A338-7101B681CE2E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BAD28-6C16-1510-1CE2-4C26AB68A608}"/>
              </a:ext>
            </a:extLst>
          </p:cNvPr>
          <p:cNvGrpSpPr/>
          <p:nvPr/>
        </p:nvGrpSpPr>
        <p:grpSpPr>
          <a:xfrm>
            <a:off x="4814964" y="549829"/>
            <a:ext cx="1944424" cy="737413"/>
            <a:chOff x="2748864" y="1954301"/>
            <a:chExt cx="2117140" cy="781881"/>
          </a:xfrm>
        </p:grpSpPr>
        <p:sp>
          <p:nvSpPr>
            <p:cNvPr id="35" name="Teardrop 11">
              <a:extLst>
                <a:ext uri="{FF2B5EF4-FFF2-40B4-BE49-F238E27FC236}">
                  <a16:creationId xmlns:a16="http://schemas.microsoft.com/office/drawing/2014/main" id="{FD717EBA-9E7D-02E5-9AA0-4D2E68D145AF}"/>
                </a:ext>
              </a:extLst>
            </p:cNvPr>
            <p:cNvSpPr/>
            <p:nvPr/>
          </p:nvSpPr>
          <p:spPr>
            <a:xfrm rot="10800000" flipH="1">
              <a:off x="2748864" y="1954301"/>
              <a:ext cx="2117140" cy="7818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3D25AF-96F8-4028-0A54-4D807E92BADD}"/>
                </a:ext>
              </a:extLst>
            </p:cNvPr>
            <p:cNvSpPr txBox="1"/>
            <p:nvPr/>
          </p:nvSpPr>
          <p:spPr>
            <a:xfrm>
              <a:off x="2748865" y="2035590"/>
              <a:ext cx="1891523" cy="587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have diagnosis of diabetes </a:t>
              </a:r>
              <a:b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or A1c over 6.5%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... are over </a:t>
              </a:r>
              <a:r>
                <a:rPr lang="en-US" sz="1000" strike="sngStrike" dirty="0">
                  <a:latin typeface="Roboto Light" panose="02000000000000000000" pitchFamily="2" charset="0"/>
                  <a:ea typeface="Roboto Light" panose="02000000000000000000" pitchFamily="2" charset="0"/>
                </a:rPr>
                <a:t>18</a:t>
              </a:r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30 years old</a:t>
              </a:r>
              <a:endParaRPr lang="en-US" sz="11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19F597-CFC3-AD20-74AC-09164E024073}"/>
              </a:ext>
            </a:extLst>
          </p:cNvPr>
          <p:cNvGrpSpPr/>
          <p:nvPr/>
        </p:nvGrpSpPr>
        <p:grpSpPr>
          <a:xfrm>
            <a:off x="3608123" y="2362335"/>
            <a:ext cx="1371600" cy="1362572"/>
            <a:chOff x="3379694" y="2294964"/>
            <a:chExt cx="2191871" cy="1694329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133CEE6-C4C5-BCB6-1C54-2F7ADE206E1A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20F848AE-CBAF-ACC0-4473-8837799C66F0}"/>
                </a:ext>
              </a:extLst>
            </p:cNvPr>
            <p:cNvSpPr/>
            <p:nvPr/>
          </p:nvSpPr>
          <p:spPr>
            <a:xfrm>
              <a:off x="3379694" y="2942607"/>
              <a:ext cx="304800" cy="210670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447F03-79CF-BCB5-A0D4-EEE772FA922D}"/>
              </a:ext>
            </a:extLst>
          </p:cNvPr>
          <p:cNvGrpSpPr/>
          <p:nvPr/>
        </p:nvGrpSpPr>
        <p:grpSpPr>
          <a:xfrm>
            <a:off x="6807276" y="2221634"/>
            <a:ext cx="1587294" cy="891987"/>
            <a:chOff x="2748865" y="1954304"/>
            <a:chExt cx="1642682" cy="945776"/>
          </a:xfrm>
        </p:grpSpPr>
        <p:sp>
          <p:nvSpPr>
            <p:cNvPr id="45" name="Teardrop 11">
              <a:extLst>
                <a:ext uri="{FF2B5EF4-FFF2-40B4-BE49-F238E27FC236}">
                  <a16:creationId xmlns:a16="http://schemas.microsoft.com/office/drawing/2014/main" id="{61562569-C803-7461-C814-740FB8EDA035}"/>
                </a:ext>
              </a:extLst>
            </p:cNvPr>
            <p:cNvSpPr/>
            <p:nvPr/>
          </p:nvSpPr>
          <p:spPr>
            <a:xfrm rot="10800000" flipH="1">
              <a:off x="2748865" y="1954304"/>
              <a:ext cx="1566454" cy="945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87B344-816E-876A-142B-B126C3A6A7FB}"/>
                </a:ext>
              </a:extLst>
            </p:cNvPr>
            <p:cNvSpPr txBox="1"/>
            <p:nvPr/>
          </p:nvSpPr>
          <p:spPr>
            <a:xfrm>
              <a:off x="2748865" y="2035590"/>
              <a:ext cx="1642682" cy="75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</a:t>
              </a:r>
              <a:r>
                <a:rPr lang="en-US" sz="1000" u="sng" dirty="0">
                  <a:latin typeface="Roboto Light" panose="02000000000000000000" pitchFamily="2" charset="0"/>
                  <a:ea typeface="Roboto Light" panose="02000000000000000000" pitchFamily="2" charset="0"/>
                </a:rPr>
                <a:t> patients found</a:t>
              </a:r>
            </a:p>
            <a:p>
              <a:r>
                <a:rPr lang="en-US" sz="1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7,587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have diagnosis </a:t>
              </a:r>
              <a:b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of diabetes or A1c over 6.5%</a:t>
              </a:r>
            </a:p>
            <a:p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    -</a:t>
              </a:r>
              <a:r>
                <a:rPr lang="en-US" sz="800" b="1" dirty="0">
                  <a:latin typeface="Roboto Light" panose="02000000000000000000" pitchFamily="2" charset="0"/>
                  <a:ea typeface="Roboto Light" panose="02000000000000000000" pitchFamily="2" charset="0"/>
                </a:rPr>
                <a:t>6,629 </a:t>
              </a:r>
              <a:r>
                <a:rPr lang="en-US" sz="8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are over 30 years old</a:t>
              </a:r>
              <a:endParaRPr lang="en-US" sz="10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948E4D0-769F-4069-06C3-88F2ED1E8837}"/>
              </a:ext>
            </a:extLst>
          </p:cNvPr>
          <p:cNvSpPr txBox="1"/>
          <p:nvPr/>
        </p:nvSpPr>
        <p:spPr>
          <a:xfrm>
            <a:off x="4441572" y="3189401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provides initial criteria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51D38-D0C5-8DE8-D878-BE4EC1B23DC3}"/>
              </a:ext>
            </a:extLst>
          </p:cNvPr>
          <p:cNvSpPr txBox="1"/>
          <p:nvPr/>
        </p:nvSpPr>
        <p:spPr>
          <a:xfrm>
            <a:off x="2828619" y="158012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results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34998E-A7D1-0794-F2F9-C1B49C0C073F}"/>
              </a:ext>
            </a:extLst>
          </p:cNvPr>
          <p:cNvSpPr txBox="1"/>
          <p:nvPr/>
        </p:nvSpPr>
        <p:spPr>
          <a:xfrm>
            <a:off x="4585805" y="244282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User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edits criteria based on 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3830F-CD54-C411-7971-7D7E2B8CCF0E}"/>
              </a:ext>
            </a:extLst>
          </p:cNvPr>
          <p:cNvSpPr txBox="1"/>
          <p:nvPr/>
        </p:nvSpPr>
        <p:spPr>
          <a:xfrm>
            <a:off x="6306471" y="1951711"/>
            <a:ext cx="272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LeafAI</a:t>
            </a:r>
            <a:r>
              <a:rPr lang="en-US" sz="1200" dirty="0">
                <a:latin typeface="Roboto Light" panose="02000000000000000000" pitchFamily="2" charset="0"/>
                <a:ea typeface="Roboto Light" panose="02000000000000000000" pitchFamily="2" charset="0"/>
              </a:rPr>
              <a:t> responds with updated results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694DE5-69F1-58CF-3C1F-3368F8B9B7D1}"/>
              </a:ext>
            </a:extLst>
          </p:cNvPr>
          <p:cNvGrpSpPr/>
          <p:nvPr/>
        </p:nvGrpSpPr>
        <p:grpSpPr>
          <a:xfrm>
            <a:off x="5807720" y="1023937"/>
            <a:ext cx="1371600" cy="1362572"/>
            <a:chOff x="3379694" y="2294964"/>
            <a:chExt cx="2191871" cy="1694329"/>
          </a:xfrm>
        </p:grpSpPr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C3811BA-2AC6-F299-EDD3-3EEAE3FFC77B}"/>
                </a:ext>
              </a:extLst>
            </p:cNvPr>
            <p:cNvSpPr/>
            <p:nvPr/>
          </p:nvSpPr>
          <p:spPr>
            <a:xfrm rot="10800000">
              <a:off x="3536577" y="2294964"/>
              <a:ext cx="2034988" cy="1694329"/>
            </a:xfrm>
            <a:prstGeom prst="arc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724C657C-F129-1303-8D42-3AB05B54F07C}"/>
                </a:ext>
              </a:extLst>
            </p:cNvPr>
            <p:cNvSpPr/>
            <p:nvPr/>
          </p:nvSpPr>
          <p:spPr>
            <a:xfrm>
              <a:off x="3379694" y="2931459"/>
              <a:ext cx="304800" cy="21067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5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8CEE82A-5F3E-2CF4-F044-2B01CCCEA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05099B-4B01-5F86-1F51-A937E8D2D30D}"/>
              </a:ext>
            </a:extLst>
          </p:cNvPr>
          <p:cNvSpPr/>
          <p:nvPr/>
        </p:nvSpPr>
        <p:spPr>
          <a:xfrm>
            <a:off x="4204452" y="555812"/>
            <a:ext cx="5459747" cy="5977644"/>
          </a:xfrm>
          <a:prstGeom prst="rect">
            <a:avLst/>
          </a:prstGeom>
          <a:noFill/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317E4-3EB9-6280-E54C-CD079BBB72AB}"/>
              </a:ext>
            </a:extLst>
          </p:cNvPr>
          <p:cNvSpPr txBox="1"/>
          <p:nvPr/>
        </p:nvSpPr>
        <p:spPr>
          <a:xfrm>
            <a:off x="7288306" y="314673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B7FD9E-AA9A-5B44-D845-8BF9BDC55807}"/>
              </a:ext>
            </a:extLst>
          </p:cNvPr>
          <p:cNvCxnSpPr>
            <a:cxnSpLocks/>
          </p:cNvCxnSpPr>
          <p:nvPr/>
        </p:nvCxnSpPr>
        <p:spPr>
          <a:xfrm>
            <a:off x="6409768" y="555812"/>
            <a:ext cx="0" cy="597764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8EED-C242-CDB1-0893-450C773D939D}"/>
              </a:ext>
            </a:extLst>
          </p:cNvPr>
          <p:cNvCxnSpPr>
            <a:cxnSpLocks/>
          </p:cNvCxnSpPr>
          <p:nvPr/>
        </p:nvCxnSpPr>
        <p:spPr>
          <a:xfrm flipH="1">
            <a:off x="6842500" y="555811"/>
            <a:ext cx="33429" cy="598751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7D952-86E6-800A-7156-BACF3D692433}"/>
              </a:ext>
            </a:extLst>
          </p:cNvPr>
          <p:cNvCxnSpPr>
            <a:cxnSpLocks/>
          </p:cNvCxnSpPr>
          <p:nvPr/>
        </p:nvCxnSpPr>
        <p:spPr>
          <a:xfrm>
            <a:off x="7324165" y="573742"/>
            <a:ext cx="0" cy="5959714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FD65-6AD4-D22F-0E28-F85829992BA3}"/>
              </a:ext>
            </a:extLst>
          </p:cNvPr>
          <p:cNvCxnSpPr>
            <a:cxnSpLocks/>
          </p:cNvCxnSpPr>
          <p:nvPr/>
        </p:nvCxnSpPr>
        <p:spPr>
          <a:xfrm>
            <a:off x="7772401" y="573741"/>
            <a:ext cx="12936" cy="595971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8E0AEC-398D-AAF7-570C-0C868656A3D7}"/>
              </a:ext>
            </a:extLst>
          </p:cNvPr>
          <p:cNvCxnSpPr>
            <a:cxnSpLocks/>
          </p:cNvCxnSpPr>
          <p:nvPr/>
        </p:nvCxnSpPr>
        <p:spPr>
          <a:xfrm>
            <a:off x="8220636" y="555811"/>
            <a:ext cx="0" cy="5977645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890F4-F78C-6760-8BDB-3459D6256297}"/>
              </a:ext>
            </a:extLst>
          </p:cNvPr>
          <p:cNvCxnSpPr>
            <a:cxnSpLocks/>
          </p:cNvCxnSpPr>
          <p:nvPr/>
        </p:nvCxnSpPr>
        <p:spPr>
          <a:xfrm>
            <a:off x="8704728" y="555810"/>
            <a:ext cx="9362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9713E-E56D-6B33-8C59-8D4001526F66}"/>
              </a:ext>
            </a:extLst>
          </p:cNvPr>
          <p:cNvCxnSpPr>
            <a:cxnSpLocks/>
          </p:cNvCxnSpPr>
          <p:nvPr/>
        </p:nvCxnSpPr>
        <p:spPr>
          <a:xfrm>
            <a:off x="9170895" y="555810"/>
            <a:ext cx="9364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C87D08-6921-B846-EB9E-C30306A8FBFC}"/>
              </a:ext>
            </a:extLst>
          </p:cNvPr>
          <p:cNvSpPr txBox="1"/>
          <p:nvPr/>
        </p:nvSpPr>
        <p:spPr>
          <a:xfrm>
            <a:off x="7718074" y="32363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E9369-145D-D3D3-88BC-9184D6EFAF4B}"/>
              </a:ext>
            </a:extLst>
          </p:cNvPr>
          <p:cNvSpPr txBox="1"/>
          <p:nvPr/>
        </p:nvSpPr>
        <p:spPr>
          <a:xfrm>
            <a:off x="8193203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4C8F3-7B66-F23B-0968-23CF96376599}"/>
              </a:ext>
            </a:extLst>
          </p:cNvPr>
          <p:cNvSpPr txBox="1"/>
          <p:nvPr/>
        </p:nvSpPr>
        <p:spPr>
          <a:xfrm>
            <a:off x="8668579" y="3245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8878F-5E0C-C436-00D7-48D0E7D164AB}"/>
              </a:ext>
            </a:extLst>
          </p:cNvPr>
          <p:cNvSpPr txBox="1"/>
          <p:nvPr/>
        </p:nvSpPr>
        <p:spPr>
          <a:xfrm>
            <a:off x="9134745" y="31467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A9B0B-910D-81B7-DB8F-4E50748EBEAA}"/>
              </a:ext>
            </a:extLst>
          </p:cNvPr>
          <p:cNvCxnSpPr>
            <a:cxnSpLocks/>
          </p:cNvCxnSpPr>
          <p:nvPr/>
        </p:nvCxnSpPr>
        <p:spPr>
          <a:xfrm>
            <a:off x="5074025" y="555810"/>
            <a:ext cx="8966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108E2E-3B61-B16E-F36C-1AA22E8768B1}"/>
              </a:ext>
            </a:extLst>
          </p:cNvPr>
          <p:cNvCxnSpPr>
            <a:cxnSpLocks/>
          </p:cNvCxnSpPr>
          <p:nvPr/>
        </p:nvCxnSpPr>
        <p:spPr>
          <a:xfrm>
            <a:off x="5504332" y="555809"/>
            <a:ext cx="8961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F90F6-C85A-8AF1-511D-23AF75C83F77}"/>
              </a:ext>
            </a:extLst>
          </p:cNvPr>
          <p:cNvCxnSpPr>
            <a:cxnSpLocks/>
          </p:cNvCxnSpPr>
          <p:nvPr/>
        </p:nvCxnSpPr>
        <p:spPr>
          <a:xfrm>
            <a:off x="5943602" y="555810"/>
            <a:ext cx="0" cy="5977646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B8F4E3-0F56-C745-687C-26AF94B98EA3}"/>
              </a:ext>
            </a:extLst>
          </p:cNvPr>
          <p:cNvSpPr txBox="1"/>
          <p:nvPr/>
        </p:nvSpPr>
        <p:spPr>
          <a:xfrm>
            <a:off x="5459506" y="304801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9BE44B-6AD1-587E-05CE-80096B4BD148}"/>
              </a:ext>
            </a:extLst>
          </p:cNvPr>
          <p:cNvSpPr txBox="1"/>
          <p:nvPr/>
        </p:nvSpPr>
        <p:spPr>
          <a:xfrm>
            <a:off x="5889270" y="313766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A0960-6E43-1E5B-59FC-9D01A14F4945}"/>
              </a:ext>
            </a:extLst>
          </p:cNvPr>
          <p:cNvSpPr txBox="1"/>
          <p:nvPr/>
        </p:nvSpPr>
        <p:spPr>
          <a:xfrm>
            <a:off x="6346474" y="30480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55888-0807-3A9F-A7A9-76C29B478C31}"/>
              </a:ext>
            </a:extLst>
          </p:cNvPr>
          <p:cNvSpPr txBox="1"/>
          <p:nvPr/>
        </p:nvSpPr>
        <p:spPr>
          <a:xfrm>
            <a:off x="6830814" y="314672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28035-0922-29DD-3F14-FA9FDDCB6AFC}"/>
              </a:ext>
            </a:extLst>
          </p:cNvPr>
          <p:cNvSpPr txBox="1"/>
          <p:nvPr/>
        </p:nvSpPr>
        <p:spPr>
          <a:xfrm>
            <a:off x="4616328" y="296288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A2DA62-5C28-A2B3-3F84-C2C91119409D}"/>
              </a:ext>
            </a:extLst>
          </p:cNvPr>
          <p:cNvSpPr txBox="1"/>
          <p:nvPr/>
        </p:nvSpPr>
        <p:spPr>
          <a:xfrm>
            <a:off x="5046884" y="3061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FA4B0-6D7C-2891-2CC9-3DC1907DFB19}"/>
              </a:ext>
            </a:extLst>
          </p:cNvPr>
          <p:cNvCxnSpPr>
            <a:cxnSpLocks/>
          </p:cNvCxnSpPr>
          <p:nvPr/>
        </p:nvCxnSpPr>
        <p:spPr>
          <a:xfrm>
            <a:off x="4643714" y="555809"/>
            <a:ext cx="0" cy="5977647"/>
          </a:xfrm>
          <a:prstGeom prst="line">
            <a:avLst/>
          </a:prstGeom>
          <a:ln>
            <a:solidFill>
              <a:srgbClr val="ED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61D7BF-2F90-256E-B650-663A4A1469CA}"/>
              </a:ext>
            </a:extLst>
          </p:cNvPr>
          <p:cNvSpPr txBox="1"/>
          <p:nvPr/>
        </p:nvSpPr>
        <p:spPr>
          <a:xfrm>
            <a:off x="4126217" y="304800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1594A-8F42-D913-A96E-591B64B2AEDD}"/>
              </a:ext>
            </a:extLst>
          </p:cNvPr>
          <p:cNvSpPr txBox="1"/>
          <p:nvPr/>
        </p:nvSpPr>
        <p:spPr>
          <a:xfrm>
            <a:off x="1120103" y="690284"/>
            <a:ext cx="2952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1: Clinical Trials Corpus Gold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2F43-202C-68F4-C2C5-0A8EFD7E1B15}"/>
              </a:ext>
            </a:extLst>
          </p:cNvPr>
          <p:cNvSpPr txBox="1"/>
          <p:nvPr/>
        </p:nvSpPr>
        <p:spPr>
          <a:xfrm>
            <a:off x="810740" y="2339790"/>
            <a:ext cx="3312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2: Query Generation Methods and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7041E-111A-0DED-BFDD-E82BE970A27B}"/>
              </a:ext>
            </a:extLst>
          </p:cNvPr>
          <p:cNvSpPr txBox="1"/>
          <p:nvPr/>
        </p:nvSpPr>
        <p:spPr>
          <a:xfrm>
            <a:off x="462453" y="3908611"/>
            <a:ext cx="3701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3: LeafAI Application Development and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7A666-E438-A261-1D0D-9E6000F21208}"/>
              </a:ext>
            </a:extLst>
          </p:cNvPr>
          <p:cNvSpPr txBox="1"/>
          <p:nvPr/>
        </p:nvSpPr>
        <p:spPr>
          <a:xfrm>
            <a:off x="3235273" y="5465862"/>
            <a:ext cx="930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EBCA2-CFEC-0C86-411D-B8A9D0FAD661}"/>
              </a:ext>
            </a:extLst>
          </p:cNvPr>
          <p:cNvSpPr/>
          <p:nvPr/>
        </p:nvSpPr>
        <p:spPr>
          <a:xfrm>
            <a:off x="4204452" y="690284"/>
            <a:ext cx="2225671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EE2F70-94BE-4197-69A9-18A714770559}"/>
              </a:ext>
            </a:extLst>
          </p:cNvPr>
          <p:cNvSpPr txBox="1"/>
          <p:nvPr/>
        </p:nvSpPr>
        <p:spPr>
          <a:xfrm>
            <a:off x="6395357" y="717621"/>
            <a:ext cx="1171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A42BF2-549B-8E1C-B539-3C9ACE336FBE}"/>
              </a:ext>
            </a:extLst>
          </p:cNvPr>
          <p:cNvSpPr/>
          <p:nvPr/>
        </p:nvSpPr>
        <p:spPr>
          <a:xfrm>
            <a:off x="4213417" y="1130447"/>
            <a:ext cx="556104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44D74B-ACA7-7C0D-67B1-18C021CE5FCB}"/>
              </a:ext>
            </a:extLst>
          </p:cNvPr>
          <p:cNvSpPr txBox="1"/>
          <p:nvPr/>
        </p:nvSpPr>
        <p:spPr>
          <a:xfrm>
            <a:off x="1380732" y="1113435"/>
            <a:ext cx="2691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1.1 Annotation Guidelines Creation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D672F-4FB9-1F9A-A073-C083C77D1F75}"/>
              </a:ext>
            </a:extLst>
          </p:cNvPr>
          <p:cNvSpPr txBox="1"/>
          <p:nvPr/>
        </p:nvSpPr>
        <p:spPr>
          <a:xfrm>
            <a:off x="4724104" y="1128957"/>
            <a:ext cx="1192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56419-EBBA-1E5D-2B32-A4E089A17D77}"/>
              </a:ext>
            </a:extLst>
          </p:cNvPr>
          <p:cNvSpPr txBox="1"/>
          <p:nvPr/>
        </p:nvSpPr>
        <p:spPr>
          <a:xfrm>
            <a:off x="2195537" y="1506074"/>
            <a:ext cx="1896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1.2 Corpus Annotation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5F1BA-A03D-81D6-E9DB-6928F76E3C7E}"/>
              </a:ext>
            </a:extLst>
          </p:cNvPr>
          <p:cNvSpPr/>
          <p:nvPr/>
        </p:nvSpPr>
        <p:spPr>
          <a:xfrm>
            <a:off x="4768682" y="1532191"/>
            <a:ext cx="73322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1325C-F499-05CF-013A-0BF1EF9B557B}"/>
              </a:ext>
            </a:extLst>
          </p:cNvPr>
          <p:cNvSpPr txBox="1"/>
          <p:nvPr/>
        </p:nvSpPr>
        <p:spPr>
          <a:xfrm>
            <a:off x="5450601" y="1528755"/>
            <a:ext cx="1171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07991-5602-E34F-7963-5740B125FE29}"/>
              </a:ext>
            </a:extLst>
          </p:cNvPr>
          <p:cNvSpPr txBox="1"/>
          <p:nvPr/>
        </p:nvSpPr>
        <p:spPr>
          <a:xfrm>
            <a:off x="2702587" y="1915871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1.3 Evaluation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7E878-88FF-33A1-3650-8D28E6E09845}"/>
              </a:ext>
            </a:extLst>
          </p:cNvPr>
          <p:cNvSpPr/>
          <p:nvPr/>
        </p:nvSpPr>
        <p:spPr>
          <a:xfrm>
            <a:off x="5513293" y="1924418"/>
            <a:ext cx="888058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3A74-A057-FAC1-A67C-0B892AB961C9}"/>
              </a:ext>
            </a:extLst>
          </p:cNvPr>
          <p:cNvSpPr txBox="1"/>
          <p:nvPr/>
        </p:nvSpPr>
        <p:spPr>
          <a:xfrm>
            <a:off x="6336744" y="1921842"/>
            <a:ext cx="1178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91ECF-188D-BA4D-AF69-50CFC8FF6576}"/>
              </a:ext>
            </a:extLst>
          </p:cNvPr>
          <p:cNvSpPr/>
          <p:nvPr/>
        </p:nvSpPr>
        <p:spPr>
          <a:xfrm>
            <a:off x="6875929" y="2730911"/>
            <a:ext cx="448235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662615-D822-F9AA-8F06-DA2C4730B754}"/>
              </a:ext>
            </a:extLst>
          </p:cNvPr>
          <p:cNvSpPr txBox="1"/>
          <p:nvPr/>
        </p:nvSpPr>
        <p:spPr>
          <a:xfrm>
            <a:off x="1269116" y="2726667"/>
            <a:ext cx="2838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2.1 Logical Forms Corpus Annotation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8A6DD4-EBBE-D576-AC0A-E23803282926}"/>
              </a:ext>
            </a:extLst>
          </p:cNvPr>
          <p:cNvSpPr txBox="1"/>
          <p:nvPr/>
        </p:nvSpPr>
        <p:spPr>
          <a:xfrm>
            <a:off x="7269764" y="2724447"/>
            <a:ext cx="1237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008A5A-A9C1-45ED-34B4-181860A0459C}"/>
              </a:ext>
            </a:extLst>
          </p:cNvPr>
          <p:cNvSpPr txBox="1"/>
          <p:nvPr/>
        </p:nvSpPr>
        <p:spPr>
          <a:xfrm>
            <a:off x="1567306" y="3119306"/>
            <a:ext cx="2560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2.2 Query Methods Development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F148E8-3006-A83F-2571-B3D20FFFA939}"/>
              </a:ext>
            </a:extLst>
          </p:cNvPr>
          <p:cNvSpPr/>
          <p:nvPr/>
        </p:nvSpPr>
        <p:spPr>
          <a:xfrm>
            <a:off x="5521694" y="3127808"/>
            <a:ext cx="181897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158EFB-5990-317D-BF4F-0D6F4035B721}"/>
              </a:ext>
            </a:extLst>
          </p:cNvPr>
          <p:cNvSpPr txBox="1"/>
          <p:nvPr/>
        </p:nvSpPr>
        <p:spPr>
          <a:xfrm>
            <a:off x="7263026" y="3130012"/>
            <a:ext cx="1188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6DCCD-48E7-91C7-CD67-7EC6DDCAD4FD}"/>
              </a:ext>
            </a:extLst>
          </p:cNvPr>
          <p:cNvSpPr txBox="1"/>
          <p:nvPr/>
        </p:nvSpPr>
        <p:spPr>
          <a:xfrm>
            <a:off x="2738447" y="3529103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2.3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AF238A-741D-E9A8-3CDF-7C4AE559BF99}"/>
              </a:ext>
            </a:extLst>
          </p:cNvPr>
          <p:cNvSpPr/>
          <p:nvPr/>
        </p:nvSpPr>
        <p:spPr>
          <a:xfrm>
            <a:off x="7313688" y="3529096"/>
            <a:ext cx="47164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392719-84EF-9410-BC75-6B5063F39A6F}"/>
              </a:ext>
            </a:extLst>
          </p:cNvPr>
          <p:cNvSpPr txBox="1"/>
          <p:nvPr/>
        </p:nvSpPr>
        <p:spPr>
          <a:xfrm>
            <a:off x="7733990" y="3519224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Complete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AC554-81D4-CF5E-7766-400ADFE355E7}"/>
              </a:ext>
            </a:extLst>
          </p:cNvPr>
          <p:cNvSpPr/>
          <p:nvPr/>
        </p:nvSpPr>
        <p:spPr>
          <a:xfrm>
            <a:off x="5513294" y="2356234"/>
            <a:ext cx="227204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E756F-A58B-F7FA-07BC-58C3E3CDD3BB}"/>
              </a:ext>
            </a:extLst>
          </p:cNvPr>
          <p:cNvSpPr txBox="1"/>
          <p:nvPr/>
        </p:nvSpPr>
        <p:spPr>
          <a:xfrm>
            <a:off x="7738976" y="2365199"/>
            <a:ext cx="1085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Complete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48C04E-2DA1-207F-23A2-5FE9956F267D}"/>
              </a:ext>
            </a:extLst>
          </p:cNvPr>
          <p:cNvSpPr/>
          <p:nvPr/>
        </p:nvSpPr>
        <p:spPr>
          <a:xfrm>
            <a:off x="7482653" y="4267642"/>
            <a:ext cx="1106020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A9952-82D4-529B-DA57-0FE736C3DE28}"/>
              </a:ext>
            </a:extLst>
          </p:cNvPr>
          <p:cNvSpPr txBox="1"/>
          <p:nvPr/>
        </p:nvSpPr>
        <p:spPr>
          <a:xfrm>
            <a:off x="1829396" y="4268541"/>
            <a:ext cx="2319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3.1 Application Development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341DC2-3A23-9AE4-0FAA-611E01791E13}"/>
              </a:ext>
            </a:extLst>
          </p:cNvPr>
          <p:cNvSpPr txBox="1"/>
          <p:nvPr/>
        </p:nvSpPr>
        <p:spPr>
          <a:xfrm>
            <a:off x="8546241" y="4263828"/>
            <a:ext cx="104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12EE22-64DC-A783-8FC5-7D1E8B5D2FC0}"/>
              </a:ext>
            </a:extLst>
          </p:cNvPr>
          <p:cNvSpPr txBox="1"/>
          <p:nvPr/>
        </p:nvSpPr>
        <p:spPr>
          <a:xfrm>
            <a:off x="2424142" y="4661180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Usability testing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01F5B5-D1A6-06CF-26E2-4C63CC46B6C6}"/>
              </a:ext>
            </a:extLst>
          </p:cNvPr>
          <p:cNvSpPr/>
          <p:nvPr/>
        </p:nvSpPr>
        <p:spPr>
          <a:xfrm>
            <a:off x="8581651" y="461933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3E948-0CDD-F431-F07F-21F072EEDAB4}"/>
              </a:ext>
            </a:extLst>
          </p:cNvPr>
          <p:cNvSpPr txBox="1"/>
          <p:nvPr/>
        </p:nvSpPr>
        <p:spPr>
          <a:xfrm>
            <a:off x="9002300" y="462575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7D50BB-37AF-1EEB-1B29-03E22C0D6F70}"/>
              </a:ext>
            </a:extLst>
          </p:cNvPr>
          <p:cNvSpPr txBox="1"/>
          <p:nvPr/>
        </p:nvSpPr>
        <p:spPr>
          <a:xfrm>
            <a:off x="1730991" y="5044082"/>
            <a:ext cx="2446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3.2 User query accuracy testing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013253-6422-7621-ACEA-4D8A6E95FB83}"/>
              </a:ext>
            </a:extLst>
          </p:cNvPr>
          <p:cNvSpPr/>
          <p:nvPr/>
        </p:nvSpPr>
        <p:spPr>
          <a:xfrm>
            <a:off x="8591015" y="5007601"/>
            <a:ext cx="464276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7B3C2D-F9D1-09D9-6EB9-BF1718D29031}"/>
              </a:ext>
            </a:extLst>
          </p:cNvPr>
          <p:cNvSpPr txBox="1"/>
          <p:nvPr/>
        </p:nvSpPr>
        <p:spPr>
          <a:xfrm>
            <a:off x="9011664" y="5014023"/>
            <a:ext cx="10115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8754A-4F83-EE85-65EA-E1A02ACBB038}"/>
              </a:ext>
            </a:extLst>
          </p:cNvPr>
          <p:cNvSpPr txBox="1"/>
          <p:nvPr/>
        </p:nvSpPr>
        <p:spPr>
          <a:xfrm>
            <a:off x="3219288" y="5860747"/>
            <a:ext cx="969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Thesis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5C9126-5D1A-ED5E-85AC-5B1E5E1A3765}"/>
              </a:ext>
            </a:extLst>
          </p:cNvPr>
          <p:cNvSpPr txBox="1"/>
          <p:nvPr/>
        </p:nvSpPr>
        <p:spPr>
          <a:xfrm>
            <a:off x="3506180" y="6207367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33E17A-7DA9-B8ED-AE09-FD698BAF043E}"/>
              </a:ext>
            </a:extLst>
          </p:cNvPr>
          <p:cNvSpPr/>
          <p:nvPr/>
        </p:nvSpPr>
        <p:spPr>
          <a:xfrm>
            <a:off x="7780065" y="3877833"/>
            <a:ext cx="1254817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D2EB81-58F2-9C5E-E127-4BD4A25E1C15}"/>
              </a:ext>
            </a:extLst>
          </p:cNvPr>
          <p:cNvSpPr txBox="1"/>
          <p:nvPr/>
        </p:nvSpPr>
        <p:spPr>
          <a:xfrm>
            <a:off x="9003022" y="3889929"/>
            <a:ext cx="965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Complete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7ABA92-2AA1-CEAB-0AD6-8DD45D325EE2}"/>
              </a:ext>
            </a:extLst>
          </p:cNvPr>
          <p:cNvSpPr/>
          <p:nvPr/>
        </p:nvSpPr>
        <p:spPr>
          <a:xfrm>
            <a:off x="9054514" y="5826650"/>
            <a:ext cx="610093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BE4F9-0C17-C338-C3A0-302B07DE2953}"/>
              </a:ext>
            </a:extLst>
          </p:cNvPr>
          <p:cNvSpPr txBox="1"/>
          <p:nvPr/>
        </p:nvSpPr>
        <p:spPr>
          <a:xfrm>
            <a:off x="9595264" y="581923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71E79A-7C7A-972E-AE2A-21ACBFF86EB9}"/>
              </a:ext>
            </a:extLst>
          </p:cNvPr>
          <p:cNvSpPr/>
          <p:nvPr/>
        </p:nvSpPr>
        <p:spPr>
          <a:xfrm>
            <a:off x="9180259" y="6198351"/>
            <a:ext cx="491319" cy="244099"/>
          </a:xfrm>
          <a:prstGeom prst="rect">
            <a:avLst/>
          </a:prstGeom>
          <a:solidFill>
            <a:srgbClr val="8BEA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14F06E-87B8-B42A-88F1-136EBE2D3F8F}"/>
              </a:ext>
            </a:extLst>
          </p:cNvPr>
          <p:cNvSpPr txBox="1"/>
          <p:nvPr/>
        </p:nvSpPr>
        <p:spPr>
          <a:xfrm>
            <a:off x="9604628" y="6207503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AF29A3A-FE33-C9EE-06FF-8DAC2A1D2ED1}"/>
              </a:ext>
            </a:extLst>
          </p:cNvPr>
          <p:cNvSpPr/>
          <p:nvPr/>
        </p:nvSpPr>
        <p:spPr>
          <a:xfrm>
            <a:off x="9055289" y="5435084"/>
            <a:ext cx="610094" cy="307777"/>
          </a:xfrm>
          <a:prstGeom prst="rect">
            <a:avLst/>
          </a:prstGeom>
          <a:solidFill>
            <a:srgbClr val="0CA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28F1B-CE6E-98E2-5BCE-4CC44741D854}"/>
              </a:ext>
            </a:extLst>
          </p:cNvPr>
          <p:cNvSpPr txBox="1"/>
          <p:nvPr/>
        </p:nvSpPr>
        <p:spPr>
          <a:xfrm>
            <a:off x="9613283" y="5459370"/>
            <a:ext cx="1034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0% Complete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3D316EA-ACA9-2BD8-8A1D-79A26AC79A79}"/>
              </a:ext>
            </a:extLst>
          </p:cNvPr>
          <p:cNvCxnSpPr>
            <a:cxnSpLocks/>
          </p:cNvCxnSpPr>
          <p:nvPr/>
        </p:nvCxnSpPr>
        <p:spPr>
          <a:xfrm>
            <a:off x="7715448" y="555809"/>
            <a:ext cx="0" cy="596704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6010CE0-EB1C-D82A-77AF-066C54FD9B83}"/>
              </a:ext>
            </a:extLst>
          </p:cNvPr>
          <p:cNvSpPr txBox="1"/>
          <p:nvPr/>
        </p:nvSpPr>
        <p:spPr>
          <a:xfrm>
            <a:off x="7406928" y="6560793"/>
            <a:ext cx="617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7497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71C9A6B-44F6-76ED-D934-7CFD8F67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" y="848102"/>
            <a:ext cx="5665492" cy="27077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B887C1-12A0-5B7B-5C82-7705E52C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3798075"/>
            <a:ext cx="5571162" cy="270777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3409627" y="848102"/>
            <a:ext cx="7493430" cy="1003946"/>
            <a:chOff x="3417376" y="584630"/>
            <a:chExt cx="7493430" cy="10039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shift work sleep disorder</a:t>
              </a:r>
              <a:r>
                <a:rPr lang="en-US" sz="1200" i="1" dirty="0"/>
                <a:t>, or </a:t>
              </a:r>
              <a:r>
                <a:rPr lang="en-US" sz="1200" i="1" dirty="0">
                  <a:solidFill>
                    <a:schemeClr val="accent6"/>
                  </a:solidFill>
                </a:rPr>
                <a:t>narcolepsy</a:t>
              </a:r>
              <a:r>
                <a:rPr lang="en-US" sz="1200" i="1" dirty="0"/>
                <a:t> diagnosed with polysomnography and multiple sleep latency test”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3417376" y="815463"/>
              <a:ext cx="2686373" cy="773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excluded patients with diagnoses of drowsiness, snoring, etc.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4052807" y="2223916"/>
            <a:ext cx="6850250" cy="1123177"/>
            <a:chOff x="4060556" y="1960444"/>
            <a:chExt cx="6850250" cy="11231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stimulant</a:t>
              </a:r>
              <a:r>
                <a:rPr lang="en-US" sz="1200" i="1" dirty="0"/>
                <a:t> or </a:t>
              </a:r>
              <a:r>
                <a:rPr lang="en-US" sz="1200" i="1" dirty="0">
                  <a:solidFill>
                    <a:schemeClr val="accent6"/>
                  </a:solidFill>
                </a:rPr>
                <a:t>wake-promoting agent </a:t>
              </a:r>
              <a:r>
                <a:rPr lang="en-US" sz="1200" i="1" dirty="0"/>
                <a:t>use (such as amantadine, modafinil, methylphenidate, or amphetamine) within 30 days of screening”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4060556" y="2193009"/>
              <a:ext cx="2034305" cy="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4" y="2652734"/>
              <a:ext cx="4368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Many patients appeared to have orders for stimulants over the course of the trial.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2867186" y="3823940"/>
            <a:ext cx="8035871" cy="1583380"/>
            <a:chOff x="3269282" y="405798"/>
            <a:chExt cx="8035871" cy="15833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Severe acute respiratory syndrome </a:t>
              </a:r>
              <a:r>
                <a:rPr lang="en-US" sz="1200" i="1" dirty="0"/>
                <a:t>(SARS)-coronavirus (</a:t>
              </a:r>
              <a:r>
                <a:rPr lang="en-US" sz="1200" i="1" dirty="0" err="1"/>
                <a:t>CoV</a:t>
              </a:r>
              <a:r>
                <a:rPr lang="en-US" sz="1200" i="1" dirty="0"/>
                <a:t>)-2 infection confirmed by molecular diagnosis (nucleic acid (polymerase chain reaction (</a:t>
              </a:r>
              <a:r>
                <a:rPr lang="en-US" sz="1200" i="1" dirty="0">
                  <a:solidFill>
                    <a:schemeClr val="accent6"/>
                  </a:solidFill>
                </a:rPr>
                <a:t>PCR</a:t>
              </a:r>
              <a:r>
                <a:rPr lang="en-US" sz="1200" i="1" dirty="0"/>
                <a:t>) or </a:t>
              </a:r>
              <a:r>
                <a:rPr lang="en-US" sz="1200" i="1" dirty="0">
                  <a:solidFill>
                    <a:schemeClr val="accent6"/>
                  </a:solidFill>
                </a:rPr>
                <a:t>antigen testing</a:t>
              </a:r>
              <a:r>
                <a:rPr lang="en-US" sz="1200" i="1" dirty="0"/>
                <a:t>) ≤ 4 days prior to screening”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269282" y="728964"/>
              <a:ext cx="3219926" cy="1260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603400" y="1089766"/>
              <a:ext cx="3926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Some patients had no PCR or antigen results in our system during this time and are presumed to been tested elsewhere.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263112" y="5234022"/>
            <a:ext cx="9639946" cy="1341943"/>
            <a:chOff x="1600356" y="584630"/>
            <a:chExt cx="9639946" cy="13419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“Willing and able to provide written informed consent,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of age) or assent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</a:t>
              </a:r>
              <a:r>
                <a:rPr lang="en-US" sz="1200" i="1" dirty="0"/>
                <a:t> years of age) prior to performing study procedures. Individuals age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may be enrolled ... For 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 </a:t>
              </a:r>
              <a:r>
                <a:rPr lang="en-US" sz="1200" i="1" dirty="0"/>
                <a:t>years of age ....”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600356" y="1000129"/>
              <a:ext cx="4824001" cy="49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538549" y="1495686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patients older than 18 and younger than 18 and older than 12, which is not possible, and found zero.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321694" cy="695454"/>
            <a:chOff x="9196300" y="1024949"/>
            <a:chExt cx="1321694" cy="6954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391631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391631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21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947FE-08C2-1951-94B1-879ACC8A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6" y="3598612"/>
            <a:ext cx="5560801" cy="26528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179F26-3C2B-924C-587D-60F53C28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849219"/>
            <a:ext cx="5560802" cy="2749393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1263112" y="848102"/>
            <a:ext cx="9639945" cy="758481"/>
            <a:chOff x="1270861" y="584630"/>
            <a:chExt cx="9639945" cy="75848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“People diagnosed with </a:t>
              </a:r>
              <a:r>
                <a:rPr lang="en-US" sz="1200" i="1" dirty="0">
                  <a:solidFill>
                    <a:schemeClr val="accent6"/>
                  </a:solidFill>
                </a:rPr>
                <a:t>T1DM</a:t>
              </a:r>
              <a:r>
                <a:rPr lang="en-US" sz="1200" i="1" dirty="0"/>
                <a:t>, confirmed diagnosis prior to 40 years of age and a diagnosed for minimum of 1 year.”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1270861" y="815463"/>
              <a:ext cx="4832888" cy="1267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using A1c &gt; 6.5%, while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use diagnosis codes.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1498372" y="2223916"/>
            <a:ext cx="9404685" cy="784205"/>
            <a:chOff x="1506121" y="1960444"/>
            <a:chExt cx="9404685" cy="78420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“Type 1 diabetics using either continuous subcutaneous </a:t>
              </a:r>
              <a:r>
                <a:rPr lang="en-US" sz="1200" i="1" dirty="0">
                  <a:solidFill>
                    <a:schemeClr val="accent6"/>
                  </a:solidFill>
                </a:rPr>
                <a:t>insulin infusion </a:t>
              </a:r>
              <a:r>
                <a:rPr lang="en-US" sz="1200" i="1" dirty="0"/>
                <a:t>(with lispro or </a:t>
              </a:r>
              <a:r>
                <a:rPr lang="en-US" sz="1200" i="1" dirty="0" err="1"/>
                <a:t>aspart</a:t>
              </a:r>
              <a:r>
                <a:rPr lang="en-US" sz="1200" i="1" dirty="0"/>
                <a:t>) or multiple daily doses of </a:t>
              </a:r>
              <a:r>
                <a:rPr lang="en-US" sz="1200" i="1" dirty="0">
                  <a:solidFill>
                    <a:schemeClr val="accent6"/>
                  </a:solidFill>
                </a:rPr>
                <a:t>insulin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1506121" y="2191277"/>
              <a:ext cx="4588740" cy="5533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3" y="2459746"/>
              <a:ext cx="4368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Few patients appeared to have insulin orders within our system.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1083033" y="5198527"/>
            <a:ext cx="9791077" cy="724858"/>
            <a:chOff x="1514076" y="405798"/>
            <a:chExt cx="9791077" cy="72485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Coma</a:t>
              </a:r>
              <a:r>
                <a:rPr lang="en-US" sz="1200" i="1" dirty="0"/>
                <a:t> after </a:t>
              </a:r>
              <a:r>
                <a:rPr lang="en-US" sz="1200" i="1" dirty="0">
                  <a:solidFill>
                    <a:schemeClr val="accent6"/>
                  </a:solidFill>
                </a:rPr>
                <a:t>resuscitation</a:t>
              </a:r>
              <a:r>
                <a:rPr lang="en-US" sz="1200" i="1" dirty="0"/>
                <a:t> from out of hospital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1514076" y="544298"/>
              <a:ext cx="4975132" cy="58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536693" y="699769"/>
              <a:ext cx="4520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coma diagnosis, which no enrolled patients had.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“resuscitation” and skipped this criterion.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425844" y="4060985"/>
            <a:ext cx="9448266" cy="849146"/>
            <a:chOff x="1792036" y="584630"/>
            <a:chExt cx="9448266" cy="84914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“Cooled to &lt;34 deg C within 240 minutes of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792036" y="723130"/>
              <a:ext cx="4632321" cy="710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424356" y="902552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“deg”, so ignored the temperature, but searched for diagnoses of cardiac arrest.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321694" cy="695454"/>
            <a:chOff x="9196300" y="1024949"/>
            <a:chExt cx="1321694" cy="6954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391631" cy="2620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391631" cy="2620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4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3001238" y="37532"/>
            <a:ext cx="7435838" cy="6820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4862746" y="105015"/>
            <a:ext cx="5420829" cy="6835214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6998966" y="2596626"/>
            <a:ext cx="364251" cy="7108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  <a:stCxn id="59" idx="1"/>
            <a:endCxn id="106" idx="3"/>
          </p:cNvCxnSpPr>
          <p:nvPr/>
        </p:nvCxnSpPr>
        <p:spPr>
          <a:xfrm flipH="1">
            <a:off x="7282960" y="3261374"/>
            <a:ext cx="868640" cy="1218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256312" y="4135906"/>
            <a:ext cx="1592601" cy="423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6460383" y="4978456"/>
            <a:ext cx="408175" cy="111326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7256312" y="4832119"/>
            <a:ext cx="1499633" cy="10892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507442" y="5291248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AD6F7D-A75D-1EAF-86BF-D960B4A6BE60}"/>
              </a:ext>
            </a:extLst>
          </p:cNvPr>
          <p:cNvGrpSpPr/>
          <p:nvPr/>
        </p:nvGrpSpPr>
        <p:grpSpPr>
          <a:xfrm>
            <a:off x="8682029" y="5254989"/>
            <a:ext cx="1202572" cy="1227007"/>
            <a:chOff x="8179248" y="4499369"/>
            <a:chExt cx="1202572" cy="122700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EFD21B1-99A0-97C5-1908-CCE98E41EAC8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1D42671-2DAE-5DA4-345D-B83BEBD433D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FD234C-5536-559F-D2B6-E1795B4C7DFE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EE526098-79BE-BDAE-0638-2C7556D8201B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09251-5A02-B399-D586-3B177080C0C0}"/>
              </a:ext>
            </a:extLst>
          </p:cNvPr>
          <p:cNvGrpSpPr/>
          <p:nvPr/>
        </p:nvGrpSpPr>
        <p:grpSpPr>
          <a:xfrm>
            <a:off x="8514081" y="3793173"/>
            <a:ext cx="1760418" cy="1203707"/>
            <a:chOff x="4417590" y="88498"/>
            <a:chExt cx="1760418" cy="12037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D4AB7-CF80-8B24-5A23-8D928AD6ACCA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B7E2D6C-042B-F634-272A-9FDBFF4F8A4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905B0E-FC3D-70E2-FF32-7726F37F8AF6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6D6E693-1A7A-417F-6585-8ABB78155DC0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5F0E4F-1182-31F7-552E-07FE90D5DE12}"/>
              </a:ext>
            </a:extLst>
          </p:cNvPr>
          <p:cNvGrpSpPr/>
          <p:nvPr/>
        </p:nvGrpSpPr>
        <p:grpSpPr>
          <a:xfrm>
            <a:off x="8151600" y="2624080"/>
            <a:ext cx="2077280" cy="927632"/>
            <a:chOff x="8418431" y="3097540"/>
            <a:chExt cx="2077280" cy="9276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AD38E5-E31A-5F78-02C0-B65485FBA7F4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F4590D9-8B8C-EE94-78CA-855FA3636B83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1585C7-FB71-59D0-232F-C281F2AB4324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80240DB-1AD0-68B0-99B3-3A66058787A0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D0BF7E-A197-B95F-D151-BAF4A63D59D6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91E2819-271E-3FC3-B0C8-B983BA0D961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161F56-F58C-1A42-D491-3DDE2312BE70}"/>
              </a:ext>
            </a:extLst>
          </p:cNvPr>
          <p:cNvGrpSpPr/>
          <p:nvPr/>
        </p:nvGrpSpPr>
        <p:grpSpPr>
          <a:xfrm>
            <a:off x="5988214" y="105015"/>
            <a:ext cx="3552041" cy="2611817"/>
            <a:chOff x="6670803" y="59599"/>
            <a:chExt cx="3552041" cy="2611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4E8CD0-E1E0-903F-0AAF-5337E4044A84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D64997C-D9AD-DF6C-BB98-9B6B758356F5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5D1DAF-34AF-2256-3424-5CB9D738799F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CC80076A-A25E-AA26-B8A5-EF200BAFF27D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3E69D6E-6F37-4006-7B3B-4C0A9B8ABED3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DE0DEF3-68A1-76EC-7C1D-F8BCFCD6CC09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F231D09-D4E6-8980-803C-123A91DC6198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F2E4EFA5-449A-822D-1050-2BA0C3C629B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689D0E9-7FA0-072E-1CCA-739B80C7D40D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9B63C54-6ADA-91BB-AB9C-64CB3A8750F1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A2EA39-5CAB-4DC3-0657-2B870BDD481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1DAC79-B2E7-1D63-C712-923BB6CFD03B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ED74CB-2C0B-00AA-7918-9CB9839EDD44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A1D1742-9C96-CEF8-8669-BD1B51C71CCD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7DB76B1-47E8-5467-3796-54711093C26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16D7F26-8C47-0530-A64C-C3C0BA82D67C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23DAF07-B718-94F5-8817-870DC7BCC8A7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C03660-00F3-C095-25B4-3C9E29A1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A662F11-5777-CB1D-E215-4E97C6C03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DE56ECAC-AEF2-7C83-2125-E6D9DC154D88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3A592892-F0B0-4FF6-B205-AABFA472346A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E0CB697-DE1A-4147-0762-675B8ED2B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82D5C5C-2C80-E310-2FE2-5A2CB9A5C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EB6943-866C-A764-B097-6675477A4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D3AE8EC-5649-C98D-FE8B-1C44EAE6D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B8DDFB6-6FA1-6E4A-6D28-3DE0381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0BF8B8B-706B-2112-42D8-259CADD1F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1B79A-EBAF-1A7C-5EE3-1544052625D9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407CAC-BECA-54DF-9DBC-8B4E0A1B85DC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2711EB-5AE3-B816-E80A-F6EB17371043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DD4AAB-E69A-EF52-0F93-531C4E763BE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FB4ADA-6A98-6959-F0B8-96865DE17391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B98E73E-1621-4479-8221-4DC383C59046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90775F-BB09-243E-CBAB-5C44F8A506B0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409758" y="3920938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299731" y="1876775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3084102" y="1504631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327229" y="1967797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3286592" y="2342537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</p:cNvCxnSpPr>
          <p:nvPr/>
        </p:nvCxnSpPr>
        <p:spPr>
          <a:xfrm>
            <a:off x="4539192" y="2820150"/>
            <a:ext cx="532460" cy="6276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3D99C1-36C7-4B13-AFD7-B2B6C9C1D784}"/>
              </a:ext>
            </a:extLst>
          </p:cNvPr>
          <p:cNvGrpSpPr/>
          <p:nvPr/>
        </p:nvGrpSpPr>
        <p:grpSpPr>
          <a:xfrm>
            <a:off x="6640422" y="5338421"/>
            <a:ext cx="1545616" cy="1227007"/>
            <a:chOff x="4381761" y="4580373"/>
            <a:chExt cx="1545616" cy="122700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654650-3B94-B3AD-1236-2045C73943B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CA9C464-70AD-2F27-5D25-15E3A3482BD4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4B32E1-458E-1F88-D5C9-D9C2471A490D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0FEF8AD-467F-E824-0F79-BA5B042F2FBC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3192212" y="4560479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4553020" y="4816978"/>
            <a:ext cx="518632" cy="6482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5037557" y="298337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5161079" y="3536238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5135043" y="3500556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7633" y="3727907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1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71C9A6B-44F6-76ED-D934-7CFD8F67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4" y="848102"/>
            <a:ext cx="5665492" cy="270777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9B887C1-12A0-5B7B-5C82-7705E52C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4" y="3798075"/>
            <a:ext cx="5571162" cy="270777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28A96C-E445-193F-6C47-D17990219942}"/>
              </a:ext>
            </a:extLst>
          </p:cNvPr>
          <p:cNvGrpSpPr/>
          <p:nvPr/>
        </p:nvGrpSpPr>
        <p:grpSpPr>
          <a:xfrm>
            <a:off x="3409627" y="848102"/>
            <a:ext cx="7493430" cy="1003946"/>
            <a:chOff x="3417376" y="584630"/>
            <a:chExt cx="7493430" cy="100394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CF677D-1661-8BFC-847A-1276A3AF7638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shift work sleep disorder</a:t>
              </a:r>
              <a:r>
                <a:rPr lang="en-US" sz="1200" i="1" dirty="0"/>
                <a:t>, or </a:t>
              </a:r>
              <a:r>
                <a:rPr lang="en-US" sz="1200" i="1" dirty="0">
                  <a:solidFill>
                    <a:schemeClr val="accent6"/>
                  </a:solidFill>
                </a:rPr>
                <a:t>narcolepsy</a:t>
              </a:r>
              <a:r>
                <a:rPr lang="en-US" sz="1200" i="1" dirty="0"/>
                <a:t> diagnosed with polysomnography and multiple sleep latency test”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0CFD0C-224A-746D-653A-347D30098648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 flipH="1">
              <a:off x="3417376" y="815463"/>
              <a:ext cx="2686373" cy="773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49CE3C-3DE3-8568-5E02-5EB0F893CBCE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excluded patients with diagnoses of drowsiness, snoring, etc.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B692E1-483A-CE6E-3BA8-F59F6D08CB7F}"/>
              </a:ext>
            </a:extLst>
          </p:cNvPr>
          <p:cNvGrpSpPr/>
          <p:nvPr/>
        </p:nvGrpSpPr>
        <p:grpSpPr>
          <a:xfrm>
            <a:off x="4052807" y="2223916"/>
            <a:ext cx="6850250" cy="1123177"/>
            <a:chOff x="4060556" y="1960444"/>
            <a:chExt cx="6850250" cy="112317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AFF312-10DF-CFF0-EEB9-C0A7FC5C0FF5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solidFill>
                    <a:srgbClr val="C00000"/>
                  </a:solidFill>
                </a:rPr>
                <a:t>Exclusion</a:t>
              </a:r>
              <a:r>
                <a:rPr lang="en-US" sz="1200" i="1" dirty="0"/>
                <a:t>: “Current </a:t>
              </a:r>
              <a:r>
                <a:rPr lang="en-US" sz="1200" i="1" dirty="0">
                  <a:solidFill>
                    <a:schemeClr val="accent6"/>
                  </a:solidFill>
                </a:rPr>
                <a:t>stimulant</a:t>
              </a:r>
              <a:r>
                <a:rPr lang="en-US" sz="1200" i="1" dirty="0"/>
                <a:t> or </a:t>
              </a:r>
              <a:r>
                <a:rPr lang="en-US" sz="1200" i="1" dirty="0">
                  <a:solidFill>
                    <a:schemeClr val="accent6"/>
                  </a:solidFill>
                </a:rPr>
                <a:t>wake-promoting agent </a:t>
              </a:r>
              <a:r>
                <a:rPr lang="en-US" sz="1200" i="1" dirty="0"/>
                <a:t>use (such as amantadine, modafinil, methylphenidate, or amphetamine) within 30 days of screening”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D8E4CE2-88BF-B499-6D26-013C215FE502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 flipV="1">
              <a:off x="4060556" y="2193009"/>
              <a:ext cx="2034305" cy="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77DC41-EDD3-31DC-9D6B-1F12CE790FA0}"/>
                </a:ext>
              </a:extLst>
            </p:cNvPr>
            <p:cNvSpPr txBox="1"/>
            <p:nvPr/>
          </p:nvSpPr>
          <p:spPr>
            <a:xfrm>
              <a:off x="6209054" y="2652734"/>
              <a:ext cx="43685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Many patients appeared to have orders for stimulants over the course of the trial.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13F473-A7F7-9034-A07D-1E3A11426711}"/>
              </a:ext>
            </a:extLst>
          </p:cNvPr>
          <p:cNvGrpSpPr/>
          <p:nvPr/>
        </p:nvGrpSpPr>
        <p:grpSpPr>
          <a:xfrm>
            <a:off x="2867186" y="3823940"/>
            <a:ext cx="8035871" cy="1583380"/>
            <a:chOff x="3269282" y="405798"/>
            <a:chExt cx="8035871" cy="15833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B481A7-42B9-8212-466A-DBFCEC573361}"/>
                </a:ext>
              </a:extLst>
            </p:cNvPr>
            <p:cNvSpPr txBox="1"/>
            <p:nvPr/>
          </p:nvSpPr>
          <p:spPr>
            <a:xfrm>
              <a:off x="6489208" y="405798"/>
              <a:ext cx="4815945" cy="646331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Severe acute respiratory syndrome </a:t>
              </a:r>
              <a:r>
                <a:rPr lang="en-US" sz="1200" i="1" dirty="0"/>
                <a:t>(SARS)-coronavirus (</a:t>
              </a:r>
              <a:r>
                <a:rPr lang="en-US" sz="1200" i="1" dirty="0" err="1"/>
                <a:t>CoV</a:t>
              </a:r>
              <a:r>
                <a:rPr lang="en-US" sz="1200" i="1" dirty="0"/>
                <a:t>)-2 infection confirmed by molecular diagnosis (nucleic acid (polymerase chain reaction (</a:t>
              </a:r>
              <a:r>
                <a:rPr lang="en-US" sz="1200" i="1" dirty="0">
                  <a:solidFill>
                    <a:schemeClr val="accent6"/>
                  </a:solidFill>
                </a:rPr>
                <a:t>PCR</a:t>
              </a:r>
              <a:r>
                <a:rPr lang="en-US" sz="1200" i="1" dirty="0"/>
                <a:t>) or </a:t>
              </a:r>
              <a:r>
                <a:rPr lang="en-US" sz="1200" i="1" dirty="0">
                  <a:solidFill>
                    <a:schemeClr val="accent6"/>
                  </a:solidFill>
                </a:rPr>
                <a:t>antigen testing</a:t>
              </a:r>
              <a:r>
                <a:rPr lang="en-US" sz="1200" i="1" dirty="0"/>
                <a:t>) ≤ 4 days prior to screening”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EA974C-7685-FF62-5378-5CB543A6AEEB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269282" y="728964"/>
              <a:ext cx="3219926" cy="1260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BAF202E-46CA-06DD-24F5-234C90F100A6}"/>
                </a:ext>
              </a:extLst>
            </p:cNvPr>
            <p:cNvSpPr txBox="1"/>
            <p:nvPr/>
          </p:nvSpPr>
          <p:spPr>
            <a:xfrm>
              <a:off x="6603400" y="1089766"/>
              <a:ext cx="39268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Some patients had no PCR or antigen results in our system during this time and are presumed to been tested elsewhere.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8430D6D-86C3-FD21-0B57-532E5A0A3478}"/>
              </a:ext>
            </a:extLst>
          </p:cNvPr>
          <p:cNvGrpSpPr/>
          <p:nvPr/>
        </p:nvGrpSpPr>
        <p:grpSpPr>
          <a:xfrm>
            <a:off x="1263112" y="5234022"/>
            <a:ext cx="9639946" cy="1341943"/>
            <a:chOff x="1600356" y="584630"/>
            <a:chExt cx="9639946" cy="13419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76A782-37F1-7029-6337-20BD34F6DB43}"/>
                </a:ext>
              </a:extLst>
            </p:cNvPr>
            <p:cNvSpPr txBox="1"/>
            <p:nvPr/>
          </p:nvSpPr>
          <p:spPr>
            <a:xfrm>
              <a:off x="6424357" y="584630"/>
              <a:ext cx="4815945" cy="830997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“Willing and able to provide written informed consent,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of age) or assent (individuals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</a:t>
              </a:r>
              <a:r>
                <a:rPr lang="en-US" sz="1200" i="1" dirty="0"/>
                <a:t> years of age) prior to performing study procedures. Individuals age </a:t>
              </a:r>
              <a:r>
                <a:rPr lang="en-US" sz="1200" i="1" dirty="0">
                  <a:solidFill>
                    <a:schemeClr val="accent6"/>
                  </a:solidFill>
                </a:rPr>
                <a:t>≥ 18 </a:t>
              </a:r>
              <a:r>
                <a:rPr lang="en-US" sz="1200" i="1" dirty="0"/>
                <a:t>years may be enrolled ... For individuals </a:t>
              </a:r>
              <a:r>
                <a:rPr lang="en-US" sz="1200" i="1" dirty="0">
                  <a:solidFill>
                    <a:schemeClr val="accent6"/>
                  </a:solidFill>
                </a:rPr>
                <a:t>≥ 12 </a:t>
              </a:r>
              <a:r>
                <a:rPr lang="en-US" sz="1200" i="1" dirty="0"/>
                <a:t>and </a:t>
              </a:r>
              <a:r>
                <a:rPr lang="en-US" sz="1200" i="1" dirty="0">
                  <a:solidFill>
                    <a:schemeClr val="accent6"/>
                  </a:solidFill>
                </a:rPr>
                <a:t>&lt; 18 </a:t>
              </a:r>
              <a:r>
                <a:rPr lang="en-US" sz="1200" i="1" dirty="0"/>
                <a:t>years of age ....”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6B46EFD-3AE9-2503-1223-3AA0CD8E9F3C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1600356" y="1000129"/>
              <a:ext cx="4824001" cy="49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432DF6-B41D-9E90-145E-C80F81EB99B0}"/>
                </a:ext>
              </a:extLst>
            </p:cNvPr>
            <p:cNvSpPr txBox="1"/>
            <p:nvPr/>
          </p:nvSpPr>
          <p:spPr>
            <a:xfrm>
              <a:off x="6538549" y="1495686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patients older than 18 and younger than 18 and older than 12, which is not possible, and found zero.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B885F8-F1FD-D02E-6FC1-26DBF8F84B85}"/>
              </a:ext>
            </a:extLst>
          </p:cNvPr>
          <p:cNvGrpSpPr/>
          <p:nvPr/>
        </p:nvGrpSpPr>
        <p:grpSpPr>
          <a:xfrm>
            <a:off x="276064" y="56591"/>
            <a:ext cx="1156584" cy="633899"/>
            <a:chOff x="9196300" y="1024949"/>
            <a:chExt cx="1156584" cy="63389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FCECC2-1BD1-1BA6-5304-55208E7A6FA0}"/>
                </a:ext>
              </a:extLst>
            </p:cNvPr>
            <p:cNvSpPr/>
            <p:nvPr/>
          </p:nvSpPr>
          <p:spPr>
            <a:xfrm>
              <a:off x="9196300" y="1064874"/>
              <a:ext cx="292245" cy="2170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B4932CD-3F3F-7B74-B46B-0824F9CB0238}"/>
                </a:ext>
              </a:extLst>
            </p:cNvPr>
            <p:cNvSpPr/>
            <p:nvPr/>
          </p:nvSpPr>
          <p:spPr>
            <a:xfrm>
              <a:off x="9196300" y="1394281"/>
              <a:ext cx="292245" cy="2170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87EC57-F9E9-AF12-C5A5-C92ED9ED30A7}"/>
                </a:ext>
              </a:extLst>
            </p:cNvPr>
            <p:cNvSpPr txBox="1"/>
            <p:nvPr/>
          </p:nvSpPr>
          <p:spPr>
            <a:xfrm>
              <a:off x="9587931" y="1024949"/>
              <a:ext cx="6880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C5D7DF-9A2E-928E-B271-377F965C38EA}"/>
                </a:ext>
              </a:extLst>
            </p:cNvPr>
            <p:cNvSpPr txBox="1"/>
            <p:nvPr/>
          </p:nvSpPr>
          <p:spPr>
            <a:xfrm>
              <a:off x="9587931" y="1351071"/>
              <a:ext cx="764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EC7A80-4A7C-1AF6-A410-BAB23B81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88" y="9647210"/>
            <a:ext cx="5560801" cy="2652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E5B75-0F8F-816D-00F5-85D0A83E4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66" y="6790241"/>
            <a:ext cx="5560802" cy="27493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BBCE83E-9CE3-601E-E587-01183C56ABDE}"/>
              </a:ext>
            </a:extLst>
          </p:cNvPr>
          <p:cNvGrpSpPr/>
          <p:nvPr/>
        </p:nvGrpSpPr>
        <p:grpSpPr>
          <a:xfrm>
            <a:off x="1236501" y="7162115"/>
            <a:ext cx="9631058" cy="775453"/>
            <a:chOff x="1279748" y="567658"/>
            <a:chExt cx="9631058" cy="7754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CAA991-C4F1-A18A-3F8C-2F2691ABCE6E}"/>
                </a:ext>
              </a:extLst>
            </p:cNvPr>
            <p:cNvSpPr txBox="1"/>
            <p:nvPr/>
          </p:nvSpPr>
          <p:spPr>
            <a:xfrm>
              <a:off x="6103749" y="584630"/>
              <a:ext cx="4807057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“People diagnosed with </a:t>
              </a:r>
              <a:r>
                <a:rPr lang="en-US" sz="1200" i="1" dirty="0">
                  <a:solidFill>
                    <a:schemeClr val="accent6"/>
                  </a:solidFill>
                </a:rPr>
                <a:t>T1DM</a:t>
              </a:r>
              <a:r>
                <a:rPr lang="en-US" sz="1200" i="1" dirty="0"/>
                <a:t>, confirmed diagnosis prior to 40 years of age and a diagnosed for minimum of 1 year.”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860D77-A43B-E63E-FA33-7481FAB7B2A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1279748" y="567658"/>
              <a:ext cx="4824001" cy="247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81A52-FC23-3CCB-EEEE-51895CA66FA6}"/>
                </a:ext>
              </a:extLst>
            </p:cNvPr>
            <p:cNvSpPr txBox="1"/>
            <p:nvPr/>
          </p:nvSpPr>
          <p:spPr>
            <a:xfrm>
              <a:off x="6209053" y="1081501"/>
              <a:ext cx="45622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using A1c &gt; 6.5%, while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use diagnosis codes.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3A78C3-8945-8A4D-1F74-62E2BD3EC315}"/>
              </a:ext>
            </a:extLst>
          </p:cNvPr>
          <p:cNvGrpSpPr/>
          <p:nvPr/>
        </p:nvGrpSpPr>
        <p:grpSpPr>
          <a:xfrm>
            <a:off x="1419293" y="8299408"/>
            <a:ext cx="9448266" cy="760912"/>
            <a:chOff x="1462540" y="1960444"/>
            <a:chExt cx="9448266" cy="7609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BC8579-3AED-B0E7-804B-34D6D4800BC6}"/>
                </a:ext>
              </a:extLst>
            </p:cNvPr>
            <p:cNvSpPr txBox="1"/>
            <p:nvPr/>
          </p:nvSpPr>
          <p:spPr>
            <a:xfrm>
              <a:off x="6094861" y="1960444"/>
              <a:ext cx="4815945" cy="461665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“Type 1 diabetics using either continuous subcutaneous </a:t>
              </a:r>
              <a:r>
                <a:rPr lang="en-US" sz="1200" i="1" dirty="0">
                  <a:solidFill>
                    <a:schemeClr val="accent6"/>
                  </a:solidFill>
                </a:rPr>
                <a:t>insulin infusion </a:t>
              </a:r>
              <a:r>
                <a:rPr lang="en-US" sz="1200" i="1" dirty="0"/>
                <a:t>(with lispro or </a:t>
              </a:r>
              <a:r>
                <a:rPr lang="en-US" sz="1200" i="1" dirty="0" err="1"/>
                <a:t>aspart</a:t>
              </a:r>
              <a:r>
                <a:rPr lang="en-US" sz="1200" i="1" dirty="0"/>
                <a:t>) or multiple daily doses of </a:t>
              </a:r>
              <a:r>
                <a:rPr lang="en-US" sz="1200" i="1" dirty="0">
                  <a:solidFill>
                    <a:schemeClr val="accent6"/>
                  </a:solidFill>
                </a:rPr>
                <a:t>insulin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166FDFD-6769-0804-9E70-63F64061222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1462540" y="2191277"/>
              <a:ext cx="4632321" cy="426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86766C-3E98-5F6A-F6AE-9EF64E2D1B4D}"/>
                </a:ext>
              </a:extLst>
            </p:cNvPr>
            <p:cNvSpPr txBox="1"/>
            <p:nvPr/>
          </p:nvSpPr>
          <p:spPr>
            <a:xfrm>
              <a:off x="6209053" y="2459746"/>
              <a:ext cx="4368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Few patients appeared to have insulin orders within our system.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7E692B-388A-4EA3-1BC9-A1D825E39FF2}"/>
              </a:ext>
            </a:extLst>
          </p:cNvPr>
          <p:cNvGrpSpPr/>
          <p:nvPr/>
        </p:nvGrpSpPr>
        <p:grpSpPr>
          <a:xfrm>
            <a:off x="1047535" y="11247125"/>
            <a:ext cx="9543105" cy="724858"/>
            <a:chOff x="1514076" y="405798"/>
            <a:chExt cx="9543105" cy="7248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4D57B-0BD4-698C-E42E-6F90A1444A80}"/>
                </a:ext>
              </a:extLst>
            </p:cNvPr>
            <p:cNvSpPr txBox="1"/>
            <p:nvPr/>
          </p:nvSpPr>
          <p:spPr>
            <a:xfrm>
              <a:off x="6489208" y="405798"/>
              <a:ext cx="4511677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</a:t>
              </a:r>
              <a:r>
                <a:rPr lang="en-US" sz="1200" i="1" dirty="0">
                  <a:solidFill>
                    <a:schemeClr val="accent6"/>
                  </a:solidFill>
                </a:rPr>
                <a:t>Coma</a:t>
              </a:r>
              <a:r>
                <a:rPr lang="en-US" sz="1200" i="1" dirty="0"/>
                <a:t> after </a:t>
              </a:r>
              <a:r>
                <a:rPr lang="en-US" sz="1200" i="1" dirty="0">
                  <a:solidFill>
                    <a:schemeClr val="accent6"/>
                  </a:solidFill>
                </a:rPr>
                <a:t>resuscitation</a:t>
              </a:r>
              <a:r>
                <a:rPr lang="en-US" sz="1200" i="1" dirty="0"/>
                <a:t> from out of hospital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797415-1A69-7AED-5BED-4EE536868434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1514076" y="544298"/>
              <a:ext cx="4975132" cy="586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04E3EC-4497-A968-FE71-12D4C41C4B90}"/>
                </a:ext>
              </a:extLst>
            </p:cNvPr>
            <p:cNvSpPr txBox="1"/>
            <p:nvPr/>
          </p:nvSpPr>
          <p:spPr>
            <a:xfrm>
              <a:off x="6536693" y="699769"/>
              <a:ext cx="45204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Human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queried for coma diagnosis, which no enrolled patients had. </a:t>
              </a:r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“resuscitation” and skipped this criterion.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FF1156-76EB-5EC1-826E-9916A7AE8F84}"/>
              </a:ext>
            </a:extLst>
          </p:cNvPr>
          <p:cNvGrpSpPr/>
          <p:nvPr/>
        </p:nvGrpSpPr>
        <p:grpSpPr>
          <a:xfrm>
            <a:off x="1390346" y="10109584"/>
            <a:ext cx="9194588" cy="849145"/>
            <a:chOff x="1792036" y="584631"/>
            <a:chExt cx="9194588" cy="8491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018A5-0875-BD1B-4B3C-F876B365C3F9}"/>
                </a:ext>
              </a:extLst>
            </p:cNvPr>
            <p:cNvSpPr txBox="1"/>
            <p:nvPr/>
          </p:nvSpPr>
          <p:spPr>
            <a:xfrm>
              <a:off x="6424357" y="584631"/>
              <a:ext cx="4368539" cy="276999"/>
            </a:xfrm>
            <a:prstGeom prst="rect">
              <a:avLst/>
            </a:prstGeom>
            <a:solidFill>
              <a:schemeClr val="bg1"/>
            </a:solidFill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sz="1200" i="1" dirty="0"/>
                <a:t>“Cooled to &lt;34 deg C within 240 minutes of </a:t>
              </a:r>
              <a:r>
                <a:rPr lang="en-US" sz="1200" i="1" dirty="0">
                  <a:solidFill>
                    <a:schemeClr val="accent6"/>
                  </a:solidFill>
                </a:rPr>
                <a:t>cardiac arrest</a:t>
              </a:r>
              <a:r>
                <a:rPr lang="en-US" sz="1200" i="1" dirty="0"/>
                <a:t>”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8E1D82-1C07-2476-AB31-FE504D152D82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1792036" y="723131"/>
              <a:ext cx="4632321" cy="71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D5037D-0410-6042-70FF-B892E5D5016C}"/>
                </a:ext>
              </a:extLst>
            </p:cNvPr>
            <p:cNvSpPr txBox="1"/>
            <p:nvPr/>
          </p:nvSpPr>
          <p:spPr>
            <a:xfrm>
              <a:off x="6424356" y="902552"/>
              <a:ext cx="4562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LeafAI</a:t>
              </a: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 failed to normalize “deg”, so ignored the temperature, but searched for diagnoses of cardiac arrest.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8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0" y="2366875"/>
            <a:ext cx="8264769" cy="449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1963824" y="2399498"/>
            <a:ext cx="6300945" cy="4548720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402920" y="4570888"/>
            <a:ext cx="354807" cy="128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4245851" y="5366871"/>
            <a:ext cx="195578" cy="2511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474095" y="5898993"/>
            <a:ext cx="543026" cy="693504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AD6F7D-A75D-1EAF-86BF-D960B4A6BE60}"/>
              </a:ext>
            </a:extLst>
          </p:cNvPr>
          <p:cNvGrpSpPr/>
          <p:nvPr/>
        </p:nvGrpSpPr>
        <p:grpSpPr>
          <a:xfrm>
            <a:off x="4295675" y="5586925"/>
            <a:ext cx="1202572" cy="1227007"/>
            <a:chOff x="8179248" y="4499369"/>
            <a:chExt cx="1202572" cy="122700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EFD21B1-99A0-97C5-1908-CCE98E41EAC8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1D42671-2DAE-5DA4-345D-B83BEBD433DB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9FD234C-5536-559F-D2B6-E1795B4C7DFE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EE526098-79BE-BDAE-0638-2C7556D8201B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09251-5A02-B399-D586-3B177080C0C0}"/>
              </a:ext>
            </a:extLst>
          </p:cNvPr>
          <p:cNvGrpSpPr/>
          <p:nvPr/>
        </p:nvGrpSpPr>
        <p:grpSpPr>
          <a:xfrm>
            <a:off x="5666184" y="5332028"/>
            <a:ext cx="1760418" cy="1203707"/>
            <a:chOff x="4417590" y="88498"/>
            <a:chExt cx="1760418" cy="12037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2D4AB7-CF80-8B24-5A23-8D928AD6ACCA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B7E2D6C-042B-F634-272A-9FDBFF4F8A4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905B0E-FC3D-70E2-FF32-7726F37F8AF6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6D6E693-1A7A-417F-6585-8ABB78155DC0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5F0E4F-1182-31F7-552E-07FE90D5DE12}"/>
              </a:ext>
            </a:extLst>
          </p:cNvPr>
          <p:cNvGrpSpPr/>
          <p:nvPr/>
        </p:nvGrpSpPr>
        <p:grpSpPr>
          <a:xfrm>
            <a:off x="2342257" y="2386622"/>
            <a:ext cx="2077280" cy="927632"/>
            <a:chOff x="8418431" y="3097540"/>
            <a:chExt cx="2077280" cy="9276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AD38E5-E31A-5F78-02C0-B65485FBA7F4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F4590D9-8B8C-EE94-78CA-855FA3636B83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1585C7-FB71-59D0-232F-C281F2AB4324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80240DB-1AD0-68B0-99B3-3A66058787A0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D0BF7E-A197-B95F-D151-BAF4A63D59D6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91E2819-271E-3FC3-B0C8-B983BA0D961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161F56-F58C-1A42-D491-3DDE2312BE70}"/>
              </a:ext>
            </a:extLst>
          </p:cNvPr>
          <p:cNvGrpSpPr/>
          <p:nvPr/>
        </p:nvGrpSpPr>
        <p:grpSpPr>
          <a:xfrm>
            <a:off x="4492146" y="2679628"/>
            <a:ext cx="3552041" cy="2611817"/>
            <a:chOff x="6670803" y="59599"/>
            <a:chExt cx="3552041" cy="2611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4E8CD0-E1E0-903F-0AAF-5337E4044A84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D64997C-D9AD-DF6C-BB98-9B6B758356F5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5D1DAF-34AF-2256-3424-5CB9D738799F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CC80076A-A25E-AA26-B8A5-EF200BAFF27D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3E69D6E-6F37-4006-7B3B-4C0A9B8ABED3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DE0DEF3-68A1-76EC-7C1D-F8BCFCD6CC09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F231D09-D4E6-8980-803C-123A91DC6198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F2E4EFA5-449A-822D-1050-2BA0C3C629BA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689D0E9-7FA0-072E-1CCA-739B80C7D40D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9B63C54-6ADA-91BB-AB9C-64CB3A8750F1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2A2EA39-5CAB-4DC3-0657-2B870BDD4816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F1DAC79-B2E7-1D63-C712-923BB6CFD03B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ED74CB-2C0B-00AA-7918-9CB9839EDD44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A1D1742-9C96-CEF8-8669-BD1B51C71CCD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7DB76B1-47E8-5467-3796-54711093C265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16D7F26-8C47-0530-A64C-C3C0BA82D67C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23DAF07-B718-94F5-8817-870DC7BCC8A7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C03660-00F3-C095-25B4-3C9E29A19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A662F11-5777-CB1D-E215-4E97C6C03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DE56ECAC-AEF2-7C83-2125-E6D9DC154D88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3A592892-F0B0-4FF6-B205-AABFA472346A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E0CB697-DE1A-4147-0762-675B8ED2B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82D5C5C-2C80-E310-2FE2-5A2CB9A5C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EB6943-866C-A764-B097-6675477A4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D3AE8EC-5649-C98D-FE8B-1C44EAE6D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B8DDFB6-6FA1-6E4A-6D28-3DE038190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0BF8B8B-706B-2112-42D8-259CADD1F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1B79A-EBAF-1A7C-5EE3-1544052625D9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407CAC-BECA-54DF-9DBC-8B4E0A1B85DC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2711EB-5AE3-B816-E80A-F6EB17371043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DD4AAB-E69A-EF52-0F93-531C4E763BE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CFB4ADA-6A98-6959-F0B8-96865DE17391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CB98E73E-1621-4479-8221-4DC383C59046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90775F-BB09-243E-CBAB-5C44F8A506B0}"/>
                </a:ext>
              </a:extLst>
            </p:cNvPr>
            <p:cNvSpPr txBox="1"/>
            <p:nvPr/>
          </p:nvSpPr>
          <p:spPr>
            <a:xfrm>
              <a:off x="7074812" y="2092485"/>
              <a:ext cx="13724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COVID-19 Ontology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244947" y="4521917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08161-DE3F-60D0-A579-F56B7B532276}"/>
              </a:ext>
            </a:extLst>
          </p:cNvPr>
          <p:cNvGrpSpPr/>
          <p:nvPr/>
        </p:nvGrpSpPr>
        <p:grpSpPr>
          <a:xfrm>
            <a:off x="-38576" y="2569934"/>
            <a:ext cx="1842171" cy="1362891"/>
            <a:chOff x="3084102" y="1504631"/>
            <a:chExt cx="1842171" cy="1362891"/>
          </a:xfrm>
        </p:grpSpPr>
        <p:sp>
          <p:nvSpPr>
            <p:cNvPr id="1058" name="Folded Corner 1057">
              <a:extLst>
                <a:ext uri="{FF2B5EF4-FFF2-40B4-BE49-F238E27FC236}">
                  <a16:creationId xmlns:a16="http://schemas.microsoft.com/office/drawing/2014/main" id="{D9404995-93C7-3869-008F-DC2EC458B104}"/>
                </a:ext>
              </a:extLst>
            </p:cNvPr>
            <p:cNvSpPr/>
            <p:nvPr/>
          </p:nvSpPr>
          <p:spPr>
            <a:xfrm>
              <a:off x="3299731" y="1876775"/>
              <a:ext cx="1310357" cy="990747"/>
            </a:xfrm>
            <a:prstGeom prst="foldedCorner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F1D5748-91A6-725A-7B3D-634C45704443}"/>
                </a:ext>
              </a:extLst>
            </p:cNvPr>
            <p:cNvSpPr txBox="1"/>
            <p:nvPr/>
          </p:nvSpPr>
          <p:spPr>
            <a:xfrm>
              <a:off x="3084102" y="1504631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Eligibility Criteria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4B15E84-1F74-EA79-EEF0-6D83A93740A0}"/>
                </a:ext>
              </a:extLst>
            </p:cNvPr>
            <p:cNvSpPr txBox="1"/>
            <p:nvPr/>
          </p:nvSpPr>
          <p:spPr>
            <a:xfrm>
              <a:off x="3327229" y="1967797"/>
              <a:ext cx="1225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 Women or men over age 65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98C6EA1-3E3B-8A25-91C3-ED34161DDD15}"/>
                </a:ext>
              </a:extLst>
            </p:cNvPr>
            <p:cNvSpPr txBox="1"/>
            <p:nvPr/>
          </p:nvSpPr>
          <p:spPr>
            <a:xfrm>
              <a:off x="3286592" y="2342537"/>
              <a:ext cx="1437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 Diagnosis of heart failure in past 6 months</a:t>
              </a:r>
            </a:p>
          </p:txBody>
        </p:sp>
      </p:grp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</p:cNvCxnSpPr>
          <p:nvPr/>
        </p:nvCxnSpPr>
        <p:spPr>
          <a:xfrm>
            <a:off x="1495521" y="3278698"/>
            <a:ext cx="532460" cy="6276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B3D99C1-36C7-4B13-AFD7-B2B6C9C1D784}"/>
              </a:ext>
            </a:extLst>
          </p:cNvPr>
          <p:cNvGrpSpPr/>
          <p:nvPr/>
        </p:nvGrpSpPr>
        <p:grpSpPr>
          <a:xfrm>
            <a:off x="2441698" y="5580669"/>
            <a:ext cx="1545616" cy="1227007"/>
            <a:chOff x="4381761" y="4580373"/>
            <a:chExt cx="1545616" cy="122700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6654650-3B94-B3AD-1236-2045C73943B3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CA9C464-70AD-2F27-5D25-15E3A3482BD4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44B32E1-458E-1F88-D5C9-D9C2471A490D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90FEF8AD-467F-E824-0F79-BA5B042F2FBC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27401" y="5161458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616547" y="4673858"/>
            <a:ext cx="518632" cy="6482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06A8AC-EEA5-8524-C1A9-045231BFAF50}"/>
              </a:ext>
            </a:extLst>
          </p:cNvPr>
          <p:cNvGrpSpPr/>
          <p:nvPr/>
        </p:nvGrpSpPr>
        <p:grpSpPr>
          <a:xfrm>
            <a:off x="2177351" y="3453797"/>
            <a:ext cx="2245403" cy="1971413"/>
            <a:chOff x="2177351" y="3453797"/>
            <a:chExt cx="2245403" cy="197141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1868E7B-EB05-010C-9820-FE840B272C3E}"/>
                </a:ext>
              </a:extLst>
            </p:cNvPr>
            <p:cNvGrpSpPr/>
            <p:nvPr/>
          </p:nvGrpSpPr>
          <p:grpSpPr>
            <a:xfrm>
              <a:off x="2177351" y="3453797"/>
              <a:ext cx="2245403" cy="1971413"/>
              <a:chOff x="3273927" y="1943977"/>
              <a:chExt cx="2245403" cy="1971413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B424755-01BE-C2E1-4C6D-F2B4103E99B1}"/>
                  </a:ext>
                </a:extLst>
              </p:cNvPr>
              <p:cNvSpPr/>
              <p:nvPr/>
            </p:nvSpPr>
            <p:spPr>
              <a:xfrm>
                <a:off x="3273927" y="2277627"/>
                <a:ext cx="2218755" cy="1637763"/>
              </a:xfrm>
              <a:prstGeom prst="roundRect">
                <a:avLst/>
              </a:prstGeom>
              <a:solidFill>
                <a:srgbClr val="5B9BD5">
                  <a:alpha val="5098"/>
                </a:srgb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13073-DC80-7365-D5C4-4023BC89A3D3}"/>
                  </a:ext>
                </a:extLst>
              </p:cNvPr>
              <p:cNvSpPr txBox="1"/>
              <p:nvPr/>
            </p:nvSpPr>
            <p:spPr>
              <a:xfrm>
                <a:off x="3722235" y="1943977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LeafAI API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38EE13D6-9DC0-695E-EF3A-F95635DF2CB9}"/>
                  </a:ext>
                </a:extLst>
              </p:cNvPr>
              <p:cNvSpPr/>
              <p:nvPr/>
            </p:nvSpPr>
            <p:spPr>
              <a:xfrm>
                <a:off x="5145571" y="2238185"/>
                <a:ext cx="373759" cy="211224"/>
              </a:xfrm>
              <a:prstGeom prst="roundRect">
                <a:avLst/>
              </a:prstGeom>
              <a:solidFill>
                <a:srgbClr val="5B9BD5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C#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D84FB5-CC4D-D616-0426-650AFA165B01}"/>
                  </a:ext>
                </a:extLst>
              </p:cNvPr>
              <p:cNvSpPr txBox="1"/>
              <p:nvPr/>
            </p:nvSpPr>
            <p:spPr>
              <a:xfrm>
                <a:off x="4324940" y="3073883"/>
                <a:ext cx="10294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SQL Compiler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63C029-B94E-BDB2-D13F-DFE9E1EEDF97}"/>
                  </a:ext>
                </a:extLst>
              </p:cNvPr>
              <p:cNvSpPr txBox="1"/>
              <p:nvPr/>
            </p:nvSpPr>
            <p:spPr>
              <a:xfrm>
                <a:off x="3411865" y="3136248"/>
                <a:ext cx="772969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Semantic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Metadata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Mapping</a:t>
                </a:r>
              </a:p>
            </p:txBody>
          </p:sp>
          <p:pic>
            <p:nvPicPr>
              <p:cNvPr id="1043" name="Graphic 1042" descr="Ethernet outline">
                <a:extLst>
                  <a:ext uri="{FF2B5EF4-FFF2-40B4-BE49-F238E27FC236}">
                    <a16:creationId xmlns:a16="http://schemas.microsoft.com/office/drawing/2014/main" id="{5F0508FF-517C-D968-DDDB-0D79C7C5F3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60606" y="3237090"/>
                <a:ext cx="556260" cy="556260"/>
              </a:xfrm>
              <a:prstGeom prst="rect">
                <a:avLst/>
              </a:prstGeom>
            </p:spPr>
          </p:pic>
          <p:sp>
            <p:nvSpPr>
              <p:cNvPr id="150" name="Can 149">
                <a:extLst>
                  <a:ext uri="{FF2B5EF4-FFF2-40B4-BE49-F238E27FC236}">
                    <a16:creationId xmlns:a16="http://schemas.microsoft.com/office/drawing/2014/main" id="{2BA6EB28-3338-C842-1739-A78D668DE7C4}"/>
                  </a:ext>
                </a:extLst>
              </p:cNvPr>
              <p:cNvSpPr/>
              <p:nvPr/>
            </p:nvSpPr>
            <p:spPr>
              <a:xfrm>
                <a:off x="4918252" y="3330407"/>
                <a:ext cx="261797" cy="394931"/>
              </a:xfrm>
              <a:prstGeom prst="can">
                <a:avLst/>
              </a:prstGeom>
              <a:solidFill>
                <a:srgbClr val="4472C4">
                  <a:alpha val="50196"/>
                </a:srgb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5347B509-FA1E-2518-A977-7D9862E5B98B}"/>
                  </a:ext>
                </a:extLst>
              </p:cNvPr>
              <p:cNvSpPr/>
              <p:nvPr/>
            </p:nvSpPr>
            <p:spPr>
              <a:xfrm>
                <a:off x="4365971" y="3090016"/>
                <a:ext cx="998051" cy="715670"/>
              </a:xfrm>
              <a:prstGeom prst="round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BB45067B-52F3-6F47-D0A5-0E6F7B5E6275}"/>
                  </a:ext>
                </a:extLst>
              </p:cNvPr>
              <p:cNvSpPr/>
              <p:nvPr/>
            </p:nvSpPr>
            <p:spPr>
              <a:xfrm>
                <a:off x="3371413" y="3077680"/>
                <a:ext cx="898210" cy="715670"/>
              </a:xfrm>
              <a:prstGeom prst="round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DBB36B-1543-D0A7-86D1-CE63EC7B0274}"/>
                  </a:ext>
                </a:extLst>
              </p:cNvPr>
              <p:cNvSpPr txBox="1"/>
              <p:nvPr/>
            </p:nvSpPr>
            <p:spPr>
              <a:xfrm>
                <a:off x="4368255" y="2512520"/>
                <a:ext cx="992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Interpreter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A4BF22A5-FF0E-6B15-611B-6ED41779EDFB}"/>
                  </a:ext>
                </a:extLst>
              </p:cNvPr>
              <p:cNvSpPr/>
              <p:nvPr/>
            </p:nvSpPr>
            <p:spPr>
              <a:xfrm>
                <a:off x="4360606" y="2488851"/>
                <a:ext cx="1029450" cy="539500"/>
              </a:xfrm>
              <a:prstGeom prst="roundRect">
                <a:avLst/>
              </a:prstGeom>
              <a:noFill/>
              <a:ln w="63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44409C1-FB82-5BAF-43AD-9CFBA1AC1379}"/>
                </a:ext>
              </a:extLst>
            </p:cNvPr>
            <p:cNvSpPr txBox="1"/>
            <p:nvPr/>
          </p:nvSpPr>
          <p:spPr>
            <a:xfrm>
              <a:off x="2374572" y="3993995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Reasoner</a:t>
              </a:r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33494555-8CA5-BED5-3160-66E1BDC6E691}"/>
                </a:ext>
              </a:extLst>
            </p:cNvPr>
            <p:cNvSpPr/>
            <p:nvPr/>
          </p:nvSpPr>
          <p:spPr>
            <a:xfrm>
              <a:off x="2286757" y="3982554"/>
              <a:ext cx="89821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Gears outline">
              <a:extLst>
                <a:ext uri="{FF2B5EF4-FFF2-40B4-BE49-F238E27FC236}">
                  <a16:creationId xmlns:a16="http://schemas.microsoft.com/office/drawing/2014/main" id="{63AD2A08-17AD-9D80-A1D5-4FF9DEDC2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1126" y="4185664"/>
              <a:ext cx="320412" cy="320412"/>
            </a:xfrm>
            <a:prstGeom prst="rect">
              <a:avLst/>
            </a:prstGeom>
          </p:spPr>
        </p:pic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429C603-C370-C599-D471-9F8B3143B9A2}"/>
              </a:ext>
            </a:extLst>
          </p:cNvPr>
          <p:cNvCxnSpPr>
            <a:cxnSpLocks/>
          </p:cNvCxnSpPr>
          <p:nvPr/>
        </p:nvCxnSpPr>
        <p:spPr>
          <a:xfrm flipH="1" flipV="1">
            <a:off x="4412407" y="5223655"/>
            <a:ext cx="1323137" cy="40902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50E69E5-88E4-ED1A-A5A9-943629F07B07}"/>
              </a:ext>
            </a:extLst>
          </p:cNvPr>
          <p:cNvCxnSpPr>
            <a:cxnSpLocks/>
          </p:cNvCxnSpPr>
          <p:nvPr/>
        </p:nvCxnSpPr>
        <p:spPr>
          <a:xfrm>
            <a:off x="3203960" y="5436651"/>
            <a:ext cx="0" cy="2142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A3BCD9-2A32-B045-99C5-43534BA95887}"/>
              </a:ext>
            </a:extLst>
          </p:cNvPr>
          <p:cNvCxnSpPr>
            <a:cxnSpLocks/>
          </p:cNvCxnSpPr>
          <p:nvPr/>
        </p:nvCxnSpPr>
        <p:spPr>
          <a:xfrm>
            <a:off x="3339015" y="3303168"/>
            <a:ext cx="0" cy="2142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-16880"/>
            <a:ext cx="7203307" cy="6427694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272DEB-1C3F-6705-4657-1775F826706F}"/>
              </a:ext>
            </a:extLst>
          </p:cNvPr>
          <p:cNvCxnSpPr>
            <a:cxnSpLocks/>
          </p:cNvCxnSpPr>
          <p:nvPr/>
        </p:nvCxnSpPr>
        <p:spPr>
          <a:xfrm>
            <a:off x="1724441" y="2496784"/>
            <a:ext cx="1352628" cy="9046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C36B36-E81C-5FFD-A463-4C9064DC30C2}"/>
              </a:ext>
            </a:extLst>
          </p:cNvPr>
          <p:cNvCxnSpPr>
            <a:cxnSpLocks/>
          </p:cNvCxnSpPr>
          <p:nvPr/>
        </p:nvCxnSpPr>
        <p:spPr>
          <a:xfrm flipH="1" flipV="1">
            <a:off x="1611460" y="2604074"/>
            <a:ext cx="1302614" cy="85890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0E522-5284-677A-00BC-955B291436F3}"/>
              </a:ext>
            </a:extLst>
          </p:cNvPr>
          <p:cNvCxnSpPr>
            <a:cxnSpLocks/>
          </p:cNvCxnSpPr>
          <p:nvPr/>
        </p:nvCxnSpPr>
        <p:spPr>
          <a:xfrm flipH="1" flipV="1">
            <a:off x="5246366" y="4887812"/>
            <a:ext cx="523852" cy="78282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4D7ABD-3E20-6C41-A6D1-FC2BCED93FBE}"/>
              </a:ext>
            </a:extLst>
          </p:cNvPr>
          <p:cNvCxnSpPr>
            <a:cxnSpLocks/>
          </p:cNvCxnSpPr>
          <p:nvPr/>
        </p:nvCxnSpPr>
        <p:spPr>
          <a:xfrm flipH="1" flipV="1">
            <a:off x="5569747" y="4387262"/>
            <a:ext cx="2300360" cy="1203424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42F4D1-45B7-F0C5-2E00-A61914B4464C}"/>
              </a:ext>
            </a:extLst>
          </p:cNvPr>
          <p:cNvCxnSpPr>
            <a:cxnSpLocks/>
          </p:cNvCxnSpPr>
          <p:nvPr/>
        </p:nvCxnSpPr>
        <p:spPr>
          <a:xfrm flipH="1" flipV="1">
            <a:off x="5525519" y="3906495"/>
            <a:ext cx="3116388" cy="49174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93BA57-7BEF-2BF8-1858-74F6A003E414}"/>
              </a:ext>
            </a:extLst>
          </p:cNvPr>
          <p:cNvCxnSpPr>
            <a:cxnSpLocks/>
          </p:cNvCxnSpPr>
          <p:nvPr/>
        </p:nvCxnSpPr>
        <p:spPr>
          <a:xfrm flipH="1">
            <a:off x="5522828" y="3105428"/>
            <a:ext cx="2142391" cy="34757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080BE3-00BB-C321-DCEE-88951BC89D6D}"/>
              </a:ext>
            </a:extLst>
          </p:cNvPr>
          <p:cNvCxnSpPr>
            <a:cxnSpLocks/>
          </p:cNvCxnSpPr>
          <p:nvPr/>
        </p:nvCxnSpPr>
        <p:spPr>
          <a:xfrm flipH="1">
            <a:off x="4870066" y="2741711"/>
            <a:ext cx="254976" cy="360249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984DD-8B43-4B42-BDD2-28FDFC47A273}"/>
              </a:ext>
            </a:extLst>
          </p:cNvPr>
          <p:cNvCxnSpPr>
            <a:cxnSpLocks/>
          </p:cNvCxnSpPr>
          <p:nvPr/>
        </p:nvCxnSpPr>
        <p:spPr>
          <a:xfrm flipH="1">
            <a:off x="1646925" y="4064599"/>
            <a:ext cx="1395045" cy="58033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C84EC0-37CF-1E0F-A4D6-111939BB9AC3}"/>
              </a:ext>
            </a:extLst>
          </p:cNvPr>
          <p:cNvCxnSpPr>
            <a:cxnSpLocks/>
          </p:cNvCxnSpPr>
          <p:nvPr/>
        </p:nvCxnSpPr>
        <p:spPr>
          <a:xfrm flipV="1">
            <a:off x="1591071" y="3900071"/>
            <a:ext cx="1506752" cy="61537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3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059856" y="0"/>
            <a:ext cx="13195602" cy="7804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4031522"/>
              <a:ext cx="528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8" y="4857653"/>
            <a:ext cx="4189750" cy="2330751"/>
            <a:chOff x="5795469" y="1053636"/>
            <a:chExt cx="2484562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390188" cy="22467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1" y="45600"/>
            <a:ext cx="5010588" cy="1892328"/>
            <a:chOff x="5454565" y="924643"/>
            <a:chExt cx="2971327" cy="189232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5" y="924643"/>
              <a:ext cx="2971327" cy="168249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Prepare logical form input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1952" y="5268994"/>
            <a:ext cx="1162033" cy="6006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571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Link to Semantic Metadata Mapping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04682" y="6675378"/>
            <a:ext cx="1515734" cy="901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912F2-20D1-ABD2-98E4-D1D71BE7988A}"/>
              </a:ext>
            </a:extLst>
          </p:cNvPr>
          <p:cNvGrpSpPr/>
          <p:nvPr/>
        </p:nvGrpSpPr>
        <p:grpSpPr>
          <a:xfrm>
            <a:off x="4503871" y="21827"/>
            <a:ext cx="5672329" cy="624164"/>
            <a:chOff x="5795469" y="1067845"/>
            <a:chExt cx="1901879" cy="6241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47D057-9D34-C179-0EBB-B9327E8056B9}"/>
                </a:ext>
              </a:extLst>
            </p:cNvPr>
            <p:cNvSpPr/>
            <p:nvPr/>
          </p:nvSpPr>
          <p:spPr>
            <a:xfrm>
              <a:off x="5795469" y="1067845"/>
              <a:ext cx="1901879" cy="624164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F6F53D-16B6-F295-4D01-D3126565BB06}"/>
                </a:ext>
              </a:extLst>
            </p:cNvPr>
            <p:cNvSpPr txBox="1"/>
            <p:nvPr/>
          </p:nvSpPr>
          <p:spPr>
            <a:xfrm>
              <a:off x="5881471" y="1118317"/>
              <a:ext cx="18158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C0362994, LOINC: 777-3,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“Platelet count”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“250”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8FF8AE74-061D-318A-40DD-AD2D00FD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00202"/>
              </p:ext>
            </p:extLst>
          </p:nvPr>
        </p:nvGraphicFramePr>
        <p:xfrm>
          <a:off x="1603192" y="1159489"/>
          <a:ext cx="519924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3658954953"/>
                    </a:ext>
                  </a:extLst>
                </a:gridCol>
              </a:tblGrid>
              <a:tr h="2143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lab_code_source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lab_code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lab_value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2746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LNC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777-3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B803CF3-E688-8EB7-5F59-B20E79C3A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83861"/>
              </p:ext>
            </p:extLst>
          </p:nvPr>
        </p:nvGraphicFramePr>
        <p:xfrm>
          <a:off x="7589067" y="1143749"/>
          <a:ext cx="4044213" cy="6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884">
                  <a:extLst>
                    <a:ext uri="{9D8B030D-6E8A-4147-A177-3AD203B41FA5}">
                      <a16:colId xmlns:a16="http://schemas.microsoft.com/office/drawing/2014/main" val="2094717374"/>
                    </a:ext>
                  </a:extLst>
                </a:gridCol>
                <a:gridCol w="1352027">
                  <a:extLst>
                    <a:ext uri="{9D8B030D-6E8A-4147-A177-3AD203B41FA5}">
                      <a16:colId xmlns:a16="http://schemas.microsoft.com/office/drawing/2014/main" val="1559110898"/>
                    </a:ext>
                  </a:extLst>
                </a:gridCol>
                <a:gridCol w="1516302">
                  <a:extLst>
                    <a:ext uri="{9D8B030D-6E8A-4147-A177-3AD203B41FA5}">
                      <a16:colId xmlns:a16="http://schemas.microsoft.com/office/drawing/2014/main" val="3592753278"/>
                    </a:ext>
                  </a:extLst>
                </a:gridCol>
              </a:tblGrid>
              <a:tr h="24073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patient_id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platelets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hematocrit</a:t>
                      </a:r>
                      <a:endParaRPr lang="en-US" sz="1400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095005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ABC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211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38.4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881451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AC348BEC-8D65-1CEB-49A9-590C10C9C46B}"/>
              </a:ext>
            </a:extLst>
          </p:cNvPr>
          <p:cNvGrpSpPr/>
          <p:nvPr/>
        </p:nvGrpSpPr>
        <p:grpSpPr>
          <a:xfrm>
            <a:off x="2166778" y="5553099"/>
            <a:ext cx="3746732" cy="1461442"/>
            <a:chOff x="5454565" y="924642"/>
            <a:chExt cx="2971327" cy="1461442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92EBA9E-02FC-6561-BC36-C6CB0F4C2407}"/>
                </a:ext>
              </a:extLst>
            </p:cNvPr>
            <p:cNvSpPr/>
            <p:nvPr/>
          </p:nvSpPr>
          <p:spPr>
            <a:xfrm>
              <a:off x="5454565" y="924642"/>
              <a:ext cx="2971327" cy="1245997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931A3F-36FF-2BF4-BB1F-71344D692615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lab_code_source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‘LNC’</a:t>
              </a:r>
              <a:b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lab_code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‘777-3’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lab_value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85BC5A-C7E9-4053-15D7-2717951C37E0}"/>
              </a:ext>
            </a:extLst>
          </p:cNvPr>
          <p:cNvGrpSpPr/>
          <p:nvPr/>
        </p:nvGrpSpPr>
        <p:grpSpPr>
          <a:xfrm>
            <a:off x="8061183" y="5547344"/>
            <a:ext cx="3257447" cy="1019794"/>
            <a:chOff x="5454565" y="924643"/>
            <a:chExt cx="2971327" cy="118682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CE3C988-8DAE-09E9-8DBF-709E2DC45018}"/>
                </a:ext>
              </a:extLst>
            </p:cNvPr>
            <p:cNvSpPr/>
            <p:nvPr/>
          </p:nvSpPr>
          <p:spPr>
            <a:xfrm>
              <a:off x="5454565" y="924643"/>
              <a:ext cx="2971327" cy="109980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01D661-89F5-4B78-1D17-8A4F6A1BD053}"/>
                </a:ext>
              </a:extLst>
            </p:cNvPr>
            <p:cNvSpPr txBox="1"/>
            <p:nvPr/>
          </p:nvSpPr>
          <p:spPr>
            <a:xfrm>
              <a:off x="5454565" y="1001089"/>
              <a:ext cx="2933937" cy="1110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patient_id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complete_blood_counts</a:t>
              </a:r>
            </a:p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 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platelets 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250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EFD857-AFE1-A4DF-E0E2-96134AFC8EDF}"/>
              </a:ext>
            </a:extLst>
          </p:cNvPr>
          <p:cNvCxnSpPr/>
          <p:nvPr/>
        </p:nvCxnSpPr>
        <p:spPr>
          <a:xfrm>
            <a:off x="1247660" y="98056"/>
            <a:ext cx="0" cy="66424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1E53F8-EF1E-D0FB-FAAD-C4268D171C47}"/>
              </a:ext>
            </a:extLst>
          </p:cNvPr>
          <p:cNvCxnSpPr>
            <a:cxnSpLocks/>
          </p:cNvCxnSpPr>
          <p:nvPr/>
        </p:nvCxnSpPr>
        <p:spPr>
          <a:xfrm>
            <a:off x="7054517" y="986757"/>
            <a:ext cx="0" cy="5605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EE8972-7F38-D1F6-083A-AFC0101E162D}"/>
              </a:ext>
            </a:extLst>
          </p:cNvPr>
          <p:cNvSpPr txBox="1"/>
          <p:nvPr/>
        </p:nvSpPr>
        <p:spPr>
          <a:xfrm>
            <a:off x="28394" y="46852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Criteria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E36CE-2166-9BD5-3758-FA831D9F0112}"/>
              </a:ext>
            </a:extLst>
          </p:cNvPr>
          <p:cNvSpPr txBox="1"/>
          <p:nvPr/>
        </p:nvSpPr>
        <p:spPr>
          <a:xfrm>
            <a:off x="28394" y="3107677"/>
            <a:ext cx="116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Semantic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Metadata </a:t>
            </a:r>
          </a:p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Mapping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9DF95-4BB4-B149-83D5-11341845AFD9}"/>
              </a:ext>
            </a:extLst>
          </p:cNvPr>
          <p:cNvSpPr txBox="1"/>
          <p:nvPr/>
        </p:nvSpPr>
        <p:spPr>
          <a:xfrm>
            <a:off x="28394" y="953105"/>
            <a:ext cx="1219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Example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SQL Record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BF1B86-1AB0-EE1A-43D3-7F2D29296004}"/>
              </a:ext>
            </a:extLst>
          </p:cNvPr>
          <p:cNvSpPr txBox="1"/>
          <p:nvPr/>
        </p:nvSpPr>
        <p:spPr>
          <a:xfrm>
            <a:off x="47162" y="5708594"/>
            <a:ext cx="121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Generated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Query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237948-D2F6-F4F8-8BDE-CEE8C56C3CF0}"/>
              </a:ext>
            </a:extLst>
          </p:cNvPr>
          <p:cNvSpPr txBox="1"/>
          <p:nvPr/>
        </p:nvSpPr>
        <p:spPr>
          <a:xfrm>
            <a:off x="2873589" y="723845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(1)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 Tall Table Structure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DC55C-3C18-A4A6-2703-791868CB94F7}"/>
              </a:ext>
            </a:extLst>
          </p:cNvPr>
          <p:cNvSpPr txBox="1"/>
          <p:nvPr/>
        </p:nvSpPr>
        <p:spPr>
          <a:xfrm>
            <a:off x="8354936" y="72438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 Light" panose="02000000000000000000" pitchFamily="2" charset="0"/>
                <a:ea typeface="Roboto Light" panose="02000000000000000000" pitchFamily="2" charset="0"/>
              </a:rPr>
              <a:t>(2) 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Pivoted Table Structure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0BA263B-0EB2-10F7-2CCC-F7654613F408}"/>
              </a:ext>
            </a:extLst>
          </p:cNvPr>
          <p:cNvSpPr/>
          <p:nvPr/>
        </p:nvSpPr>
        <p:spPr>
          <a:xfrm rot="18438532">
            <a:off x="7522932" y="717786"/>
            <a:ext cx="200658" cy="36396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00FC80BB-5C12-EB87-C274-97DEB44FDEAB}"/>
              </a:ext>
            </a:extLst>
          </p:cNvPr>
          <p:cNvSpPr/>
          <p:nvPr/>
        </p:nvSpPr>
        <p:spPr>
          <a:xfrm rot="2925828">
            <a:off x="6526655" y="721872"/>
            <a:ext cx="214967" cy="35014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4B162390-498A-A71F-1D45-8713AB1CB223}"/>
              </a:ext>
            </a:extLst>
          </p:cNvPr>
          <p:cNvSpPr/>
          <p:nvPr/>
        </p:nvSpPr>
        <p:spPr>
          <a:xfrm>
            <a:off x="9588427" y="5174037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73A7-47E6-F72E-8E08-E56974C2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2473" y="2143836"/>
            <a:ext cx="4197399" cy="2984817"/>
          </a:xfrm>
          <a:prstGeom prst="rect">
            <a:avLst/>
          </a:prstGeom>
        </p:spPr>
      </p:pic>
      <p:sp>
        <p:nvSpPr>
          <p:cNvPr id="62" name="Down Arrow 61">
            <a:extLst>
              <a:ext uri="{FF2B5EF4-FFF2-40B4-BE49-F238E27FC236}">
                <a16:creationId xmlns:a16="http://schemas.microsoft.com/office/drawing/2014/main" id="{697593C1-56FC-17C2-E4AB-97ABE198ADE6}"/>
              </a:ext>
            </a:extLst>
          </p:cNvPr>
          <p:cNvSpPr/>
          <p:nvPr/>
        </p:nvSpPr>
        <p:spPr>
          <a:xfrm>
            <a:off x="3938664" y="1709798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0EF3C78C-6DF5-B843-EE19-021A9BFAE097}"/>
              </a:ext>
            </a:extLst>
          </p:cNvPr>
          <p:cNvSpPr/>
          <p:nvPr/>
        </p:nvSpPr>
        <p:spPr>
          <a:xfrm>
            <a:off x="9582635" y="1778058"/>
            <a:ext cx="217373" cy="32039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9D203871-FB24-FFAF-8EC6-351C7D8DE591}"/>
              </a:ext>
            </a:extLst>
          </p:cNvPr>
          <p:cNvSpPr/>
          <p:nvPr/>
        </p:nvSpPr>
        <p:spPr>
          <a:xfrm>
            <a:off x="3938664" y="5161540"/>
            <a:ext cx="202960" cy="35222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6FDDC-F45A-656F-5FCD-1841A846B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5289" y="2116255"/>
            <a:ext cx="4926042" cy="30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57423</TotalTime>
  <Words>2747</Words>
  <Application>Microsoft Macintosh PowerPoint</Application>
  <PresentationFormat>Widescreen</PresentationFormat>
  <Paragraphs>539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Helvetica Light</vt:lpstr>
      <vt:lpstr>Roboto</vt:lpstr>
      <vt:lpstr>Roboto Light</vt:lpstr>
      <vt:lpstr>Roboto Thin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207</cp:revision>
  <dcterms:created xsi:type="dcterms:W3CDTF">2022-07-06T19:14:58Z</dcterms:created>
  <dcterms:modified xsi:type="dcterms:W3CDTF">2023-03-11T00:08:55Z</dcterms:modified>
</cp:coreProperties>
</file>