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EAD6"/>
    <a:srgbClr val="EDEDED"/>
    <a:srgbClr val="0CA3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7"/>
    <p:restoredTop sz="94651"/>
  </p:normalViewPr>
  <p:slideViewPr>
    <p:cSldViewPr snapToGrid="0">
      <p:cViewPr varScale="1">
        <p:scale>
          <a:sx n="143" d="100"/>
          <a:sy n="143" d="100"/>
        </p:scale>
        <p:origin x="3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D7424-3C82-0321-AEE1-265735F1EA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008049-6945-BF1F-E7A8-347C05AFC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46DD9-EDB6-151E-07D6-363C78BE6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23C6-B8C8-0D4C-982A-ED312B9F68CE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4C132-F33E-963A-14D2-59647D9DE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6A29B-9877-1428-0BC0-DA7AA9197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2B17-FBBC-3B4B-8DEF-6CA103E3D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91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B6D60-DE5F-DF08-E9E6-EA46C7AF8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328B67-60B1-5BD5-34FA-49D85278A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17749-4E5B-12FE-6A52-202E2F837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23C6-B8C8-0D4C-982A-ED312B9F68CE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2831F-2B52-BEF6-5943-0ADD9FD3F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C85FC-5466-252E-B13E-10B3E901E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2B17-FBBC-3B4B-8DEF-6CA103E3D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92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4E722B-C399-55AD-22C8-AF9B9FAA16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73B3F-E6FE-6A7E-F187-BC8F04FE8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C2B8-C66F-286E-6485-2B0A7785F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23C6-B8C8-0D4C-982A-ED312B9F68CE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BD16E-495B-E08A-9E7D-C61DC8C4C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3D434-1BFF-09CB-F370-F82A5A17A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2B17-FBBC-3B4B-8DEF-6CA103E3D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88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56B9C-31AB-F5B1-C458-6A332D5FE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0C225-64C5-4A5E-881D-5BB39B89D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CC29E-EEBD-1E9F-B0F9-42EF4C898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23C6-B8C8-0D4C-982A-ED312B9F68CE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2C733-2757-59E5-EC1B-424D81E8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FF62A-7BA5-8BC8-AFF9-06AC4D68A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2B17-FBBC-3B4B-8DEF-6CA103E3D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3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228AF-466F-8350-3937-470B9224E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85EA5-DCC0-DF0D-569D-3091A6C38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CA410-87BF-8F23-DF05-64142342C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23C6-B8C8-0D4C-982A-ED312B9F68CE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AC3D6-2D14-5E8E-3D64-F59DE0030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C82AB-BB35-E82E-017D-3617553CF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2B17-FBBC-3B4B-8DEF-6CA103E3D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3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330A9-1EC3-4F92-397A-DD35E9708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88A37-88E5-51F2-BE48-1A80F9FB3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3C3EB-A914-8EC1-58A7-0236D688B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B56F5-C711-363A-E604-C431C8A46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23C6-B8C8-0D4C-982A-ED312B9F68CE}" type="datetimeFigureOut">
              <a:rPr lang="en-US" smtClean="0"/>
              <a:t>9/22/22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7854E-79B6-A2A0-AF4C-A7CD7800D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8D876-22C0-20A9-40B5-16BB52C39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2B17-FBBC-3B4B-8DEF-6CA103E3D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87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B9FC-B1E5-230B-2F99-A2B72278A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909D0-8A60-5989-7CD9-E43D9FC60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DCCC7E-1CCA-ADB9-BB21-DDAB3A602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382FE2-98A9-9A02-5460-8D7E6B2A44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805FB-4327-98A0-E6DA-A9320CB439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CE5590-17EB-F398-9BA2-7A9D42DB8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23C6-B8C8-0D4C-982A-ED312B9F68CE}" type="datetimeFigureOut">
              <a:rPr lang="en-US" smtClean="0"/>
              <a:t>9/22/22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F27449-7E61-04F8-067D-CB3DD2031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5A4302-595F-FA4B-93A4-344C92F16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2B17-FBBC-3B4B-8DEF-6CA103E3D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02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16152-D133-04B6-4AB7-9EC96053E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27EE71-33CE-2CFC-8956-4F14537DC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23C6-B8C8-0D4C-982A-ED312B9F68CE}" type="datetimeFigureOut">
              <a:rPr lang="en-US" smtClean="0"/>
              <a:t>9/22/22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B1475A-4547-4975-4F77-D29A569AD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989EDF-DCF9-6A13-9279-6A6710DB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2B17-FBBC-3B4B-8DEF-6CA103E3D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3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6EC0F9-BF70-763D-3F6A-B0B739E00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23C6-B8C8-0D4C-982A-ED312B9F68CE}" type="datetimeFigureOut">
              <a:rPr lang="en-US" smtClean="0"/>
              <a:t>9/22/22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21BC0-0E62-AA6E-E8AA-40C02AB9A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7B5A3-8839-315A-576F-C6ACDCC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2B17-FBBC-3B4B-8DEF-6CA103E3D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50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3050A-9FA6-18A1-4A02-9F3017B0B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E0399-B7F2-FE91-ED40-B065DF18C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9A2DB8-88C3-C3F4-68FB-E4A5B936F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7C79A-3B57-A018-93E4-C22FCAD9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23C6-B8C8-0D4C-982A-ED312B9F68CE}" type="datetimeFigureOut">
              <a:rPr lang="en-US" smtClean="0"/>
              <a:t>9/22/22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12AB3-859F-A027-2268-F63E8FE0E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6596B-1043-17D8-1BA1-2CEC085D9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2B17-FBBC-3B4B-8DEF-6CA103E3D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9A70B-7DAF-CD92-9013-100062B2E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67F71E-3833-9DE6-F897-823CD681A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0E22BF-227B-E844-AA44-1132411BD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BFD0F-26F8-1B3A-167F-5B9652195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23C6-B8C8-0D4C-982A-ED312B9F68CE}" type="datetimeFigureOut">
              <a:rPr lang="en-US" smtClean="0"/>
              <a:t>9/22/22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18687-B48F-0330-1BA6-F2B2573E2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B70F9-23AD-3D7F-CBAF-B1FB6C0C6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2B17-FBBC-3B4B-8DEF-6CA103E3D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84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2F1C07-1AEA-C9D7-906D-227307FD3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FA81D-CD9E-DD17-DC55-427FF4A49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C7488-20DC-196C-6724-116B664056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B23C6-B8C8-0D4C-982A-ED312B9F68CE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CAEC2-B589-A43F-F3A2-744451263F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2BD5E-E488-DCEB-C321-6CC2D6281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D2B17-FBBC-3B4B-8DEF-6CA103E3D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8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05099B-4B01-5F86-1F51-A937E8D2D30D}"/>
              </a:ext>
            </a:extLst>
          </p:cNvPr>
          <p:cNvSpPr/>
          <p:nvPr/>
        </p:nvSpPr>
        <p:spPr>
          <a:xfrm>
            <a:off x="4204452" y="555812"/>
            <a:ext cx="5459747" cy="5977644"/>
          </a:xfrm>
          <a:prstGeom prst="rect">
            <a:avLst/>
          </a:prstGeom>
          <a:noFill/>
          <a:ln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0317E4-3EB9-6280-E54C-CD079BBB72AB}"/>
              </a:ext>
            </a:extLst>
          </p:cNvPr>
          <p:cNvSpPr txBox="1"/>
          <p:nvPr/>
        </p:nvSpPr>
        <p:spPr>
          <a:xfrm>
            <a:off x="7288306" y="314673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Au22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B7FD9E-AA9A-5B44-D845-8BF9BDC55807}"/>
              </a:ext>
            </a:extLst>
          </p:cNvPr>
          <p:cNvCxnSpPr>
            <a:cxnSpLocks/>
          </p:cNvCxnSpPr>
          <p:nvPr/>
        </p:nvCxnSpPr>
        <p:spPr>
          <a:xfrm>
            <a:off x="6409768" y="555812"/>
            <a:ext cx="0" cy="5977644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478EED-C242-CDB1-0893-450C773D939D}"/>
              </a:ext>
            </a:extLst>
          </p:cNvPr>
          <p:cNvCxnSpPr>
            <a:cxnSpLocks/>
          </p:cNvCxnSpPr>
          <p:nvPr/>
        </p:nvCxnSpPr>
        <p:spPr>
          <a:xfrm flipH="1">
            <a:off x="6842500" y="555811"/>
            <a:ext cx="33429" cy="5987517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D67D952-86E6-800A-7156-BACF3D692433}"/>
              </a:ext>
            </a:extLst>
          </p:cNvPr>
          <p:cNvCxnSpPr>
            <a:cxnSpLocks/>
          </p:cNvCxnSpPr>
          <p:nvPr/>
        </p:nvCxnSpPr>
        <p:spPr>
          <a:xfrm>
            <a:off x="7324165" y="573742"/>
            <a:ext cx="0" cy="5959714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36FD65-6AD4-D22F-0E28-F85829992BA3}"/>
              </a:ext>
            </a:extLst>
          </p:cNvPr>
          <p:cNvCxnSpPr>
            <a:cxnSpLocks/>
          </p:cNvCxnSpPr>
          <p:nvPr/>
        </p:nvCxnSpPr>
        <p:spPr>
          <a:xfrm>
            <a:off x="7772401" y="573741"/>
            <a:ext cx="12936" cy="5959715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8E0AEC-398D-AAF7-570C-0C868656A3D7}"/>
              </a:ext>
            </a:extLst>
          </p:cNvPr>
          <p:cNvCxnSpPr>
            <a:cxnSpLocks/>
          </p:cNvCxnSpPr>
          <p:nvPr/>
        </p:nvCxnSpPr>
        <p:spPr>
          <a:xfrm>
            <a:off x="8220636" y="555811"/>
            <a:ext cx="0" cy="5977645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F4890F4-F78C-6760-8BDB-3459D6256297}"/>
              </a:ext>
            </a:extLst>
          </p:cNvPr>
          <p:cNvCxnSpPr>
            <a:cxnSpLocks/>
          </p:cNvCxnSpPr>
          <p:nvPr/>
        </p:nvCxnSpPr>
        <p:spPr>
          <a:xfrm>
            <a:off x="8704728" y="555810"/>
            <a:ext cx="9362" cy="5977646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19713E-E56D-6B33-8C59-8D4001526F66}"/>
              </a:ext>
            </a:extLst>
          </p:cNvPr>
          <p:cNvCxnSpPr>
            <a:cxnSpLocks/>
          </p:cNvCxnSpPr>
          <p:nvPr/>
        </p:nvCxnSpPr>
        <p:spPr>
          <a:xfrm>
            <a:off x="9170895" y="555810"/>
            <a:ext cx="9364" cy="5977646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1C87D08-6921-B846-EB9E-C30306A8FBFC}"/>
              </a:ext>
            </a:extLst>
          </p:cNvPr>
          <p:cNvSpPr txBox="1"/>
          <p:nvPr/>
        </p:nvSpPr>
        <p:spPr>
          <a:xfrm>
            <a:off x="7718074" y="323638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Wi23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4E9369-145D-D3D3-88BC-9184D6EFAF4B}"/>
              </a:ext>
            </a:extLst>
          </p:cNvPr>
          <p:cNvSpPr txBox="1"/>
          <p:nvPr/>
        </p:nvSpPr>
        <p:spPr>
          <a:xfrm>
            <a:off x="8193203" y="314672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Sp23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24C8F3-7B66-F23B-0968-23CF96376599}"/>
              </a:ext>
            </a:extLst>
          </p:cNvPr>
          <p:cNvSpPr txBox="1"/>
          <p:nvPr/>
        </p:nvSpPr>
        <p:spPr>
          <a:xfrm>
            <a:off x="8668579" y="324544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Su23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38878F-5E0C-C436-00D7-48D0E7D164AB}"/>
              </a:ext>
            </a:extLst>
          </p:cNvPr>
          <p:cNvSpPr txBox="1"/>
          <p:nvPr/>
        </p:nvSpPr>
        <p:spPr>
          <a:xfrm>
            <a:off x="9134745" y="314672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Au23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6AA9B0B-910D-81B7-DB8F-4E50748EBEAA}"/>
              </a:ext>
            </a:extLst>
          </p:cNvPr>
          <p:cNvCxnSpPr>
            <a:cxnSpLocks/>
          </p:cNvCxnSpPr>
          <p:nvPr/>
        </p:nvCxnSpPr>
        <p:spPr>
          <a:xfrm>
            <a:off x="5074025" y="555810"/>
            <a:ext cx="8966" cy="5977646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108E2E-3B61-B16E-F36C-1AA22E8768B1}"/>
              </a:ext>
            </a:extLst>
          </p:cNvPr>
          <p:cNvCxnSpPr>
            <a:cxnSpLocks/>
          </p:cNvCxnSpPr>
          <p:nvPr/>
        </p:nvCxnSpPr>
        <p:spPr>
          <a:xfrm>
            <a:off x="5504332" y="555809"/>
            <a:ext cx="8961" cy="5977647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EAF90F6-C85A-8AF1-511D-23AF75C83F77}"/>
              </a:ext>
            </a:extLst>
          </p:cNvPr>
          <p:cNvCxnSpPr>
            <a:cxnSpLocks/>
          </p:cNvCxnSpPr>
          <p:nvPr/>
        </p:nvCxnSpPr>
        <p:spPr>
          <a:xfrm>
            <a:off x="5943602" y="555810"/>
            <a:ext cx="0" cy="5977646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1B8F4E3-0F56-C745-687C-26AF94B98EA3}"/>
              </a:ext>
            </a:extLst>
          </p:cNvPr>
          <p:cNvSpPr txBox="1"/>
          <p:nvPr/>
        </p:nvSpPr>
        <p:spPr>
          <a:xfrm>
            <a:off x="5459506" y="304801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Au21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9BE44B-6AD1-587E-05CE-80096B4BD148}"/>
              </a:ext>
            </a:extLst>
          </p:cNvPr>
          <p:cNvSpPr txBox="1"/>
          <p:nvPr/>
        </p:nvSpPr>
        <p:spPr>
          <a:xfrm>
            <a:off x="5889270" y="313766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Wi22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5A0960-6E43-1E5B-59FC-9D01A14F4945}"/>
              </a:ext>
            </a:extLst>
          </p:cNvPr>
          <p:cNvSpPr txBox="1"/>
          <p:nvPr/>
        </p:nvSpPr>
        <p:spPr>
          <a:xfrm>
            <a:off x="6346474" y="304800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Sp22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555888-0807-3A9F-A7A9-76C29B478C31}"/>
              </a:ext>
            </a:extLst>
          </p:cNvPr>
          <p:cNvSpPr txBox="1"/>
          <p:nvPr/>
        </p:nvSpPr>
        <p:spPr>
          <a:xfrm>
            <a:off x="6830814" y="314672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Su22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228035-0922-29DD-3F14-FA9FDDCB6AFC}"/>
              </a:ext>
            </a:extLst>
          </p:cNvPr>
          <p:cNvSpPr txBox="1"/>
          <p:nvPr/>
        </p:nvSpPr>
        <p:spPr>
          <a:xfrm>
            <a:off x="4616328" y="296288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Sp21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A2DA62-5C28-A2B3-3F84-C2C91119409D}"/>
              </a:ext>
            </a:extLst>
          </p:cNvPr>
          <p:cNvSpPr txBox="1"/>
          <p:nvPr/>
        </p:nvSpPr>
        <p:spPr>
          <a:xfrm>
            <a:off x="5046884" y="306160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Su21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57FA4B0-6D7C-2891-2CC9-3DC1907DFB19}"/>
              </a:ext>
            </a:extLst>
          </p:cNvPr>
          <p:cNvCxnSpPr>
            <a:cxnSpLocks/>
          </p:cNvCxnSpPr>
          <p:nvPr/>
        </p:nvCxnSpPr>
        <p:spPr>
          <a:xfrm>
            <a:off x="4643714" y="555809"/>
            <a:ext cx="0" cy="5977647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D61D7BF-2F90-256E-B650-663A4A1469CA}"/>
              </a:ext>
            </a:extLst>
          </p:cNvPr>
          <p:cNvSpPr txBox="1"/>
          <p:nvPr/>
        </p:nvSpPr>
        <p:spPr>
          <a:xfrm>
            <a:off x="4126217" y="304800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31594A-8F42-D913-A96E-591B64B2AEDD}"/>
              </a:ext>
            </a:extLst>
          </p:cNvPr>
          <p:cNvSpPr txBox="1"/>
          <p:nvPr/>
        </p:nvSpPr>
        <p:spPr>
          <a:xfrm>
            <a:off x="1120103" y="690284"/>
            <a:ext cx="2952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1: Clinical Trials Corpus Gold Standard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D92F43-202C-68F4-C2C5-0A8EFD7E1B15}"/>
              </a:ext>
            </a:extLst>
          </p:cNvPr>
          <p:cNvSpPr txBox="1"/>
          <p:nvPr/>
        </p:nvSpPr>
        <p:spPr>
          <a:xfrm>
            <a:off x="810740" y="2339790"/>
            <a:ext cx="3312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2: Query Generation Methods and Evaluation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07041E-111A-0DED-BFDD-E82BE970A27B}"/>
              </a:ext>
            </a:extLst>
          </p:cNvPr>
          <p:cNvSpPr txBox="1"/>
          <p:nvPr/>
        </p:nvSpPr>
        <p:spPr>
          <a:xfrm>
            <a:off x="462453" y="3908611"/>
            <a:ext cx="3701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3: LeafAI Application Development and Evaluation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87A666-E438-A261-1D0D-9E6000F21208}"/>
              </a:ext>
            </a:extLst>
          </p:cNvPr>
          <p:cNvSpPr txBox="1"/>
          <p:nvPr/>
        </p:nvSpPr>
        <p:spPr>
          <a:xfrm>
            <a:off x="3235273" y="5465862"/>
            <a:ext cx="9300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Dissertation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DEBCA2-CFEC-0C86-411D-B8A9D0FAD661}"/>
              </a:ext>
            </a:extLst>
          </p:cNvPr>
          <p:cNvSpPr/>
          <p:nvPr/>
        </p:nvSpPr>
        <p:spPr>
          <a:xfrm>
            <a:off x="4204452" y="690284"/>
            <a:ext cx="2225671" cy="307777"/>
          </a:xfrm>
          <a:prstGeom prst="rect">
            <a:avLst/>
          </a:prstGeom>
          <a:solidFill>
            <a:srgbClr val="0CA3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EE2F70-94BE-4197-69A9-18A714770559}"/>
              </a:ext>
            </a:extLst>
          </p:cNvPr>
          <p:cNvSpPr txBox="1"/>
          <p:nvPr/>
        </p:nvSpPr>
        <p:spPr>
          <a:xfrm>
            <a:off x="6395357" y="717621"/>
            <a:ext cx="11712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100% Complete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6A42BF2-549B-8E1C-B539-3C9ACE336FBE}"/>
              </a:ext>
            </a:extLst>
          </p:cNvPr>
          <p:cNvSpPr/>
          <p:nvPr/>
        </p:nvSpPr>
        <p:spPr>
          <a:xfrm>
            <a:off x="4213417" y="1130447"/>
            <a:ext cx="556104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44D74B-ACA7-7C0D-67B1-18C021CE5FCB}"/>
              </a:ext>
            </a:extLst>
          </p:cNvPr>
          <p:cNvSpPr txBox="1"/>
          <p:nvPr/>
        </p:nvSpPr>
        <p:spPr>
          <a:xfrm>
            <a:off x="1380732" y="1113435"/>
            <a:ext cx="26913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1.1 Annotation Guidelines Creation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2D672F-4FB9-1F9A-A073-C083C77D1F75}"/>
              </a:ext>
            </a:extLst>
          </p:cNvPr>
          <p:cNvSpPr txBox="1"/>
          <p:nvPr/>
        </p:nvSpPr>
        <p:spPr>
          <a:xfrm>
            <a:off x="4724104" y="1128957"/>
            <a:ext cx="1192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100% Complete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756419-EBBA-1E5D-2B32-A4E089A17D77}"/>
              </a:ext>
            </a:extLst>
          </p:cNvPr>
          <p:cNvSpPr txBox="1"/>
          <p:nvPr/>
        </p:nvSpPr>
        <p:spPr>
          <a:xfrm>
            <a:off x="2195537" y="1506074"/>
            <a:ext cx="1896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1.2 Corpus Annotation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5C5F1BA-A03D-81D6-E9DB-6928F76E3C7E}"/>
              </a:ext>
            </a:extLst>
          </p:cNvPr>
          <p:cNvSpPr/>
          <p:nvPr/>
        </p:nvSpPr>
        <p:spPr>
          <a:xfrm>
            <a:off x="4768682" y="1532191"/>
            <a:ext cx="733223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01325C-F499-05CF-013A-0BF1EF9B557B}"/>
              </a:ext>
            </a:extLst>
          </p:cNvPr>
          <p:cNvSpPr txBox="1"/>
          <p:nvPr/>
        </p:nvSpPr>
        <p:spPr>
          <a:xfrm>
            <a:off x="5450601" y="1528755"/>
            <a:ext cx="1171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100% Complete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C107991-5602-E34F-7963-5740B125FE29}"/>
              </a:ext>
            </a:extLst>
          </p:cNvPr>
          <p:cNvSpPr txBox="1"/>
          <p:nvPr/>
        </p:nvSpPr>
        <p:spPr>
          <a:xfrm>
            <a:off x="2702587" y="1915871"/>
            <a:ext cx="1398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1.3 Evaluation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D97E878-88FF-33A1-3650-8D28E6E09845}"/>
              </a:ext>
            </a:extLst>
          </p:cNvPr>
          <p:cNvSpPr/>
          <p:nvPr/>
        </p:nvSpPr>
        <p:spPr>
          <a:xfrm>
            <a:off x="5513293" y="1924418"/>
            <a:ext cx="888058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523A74-A057-FAC1-A67C-0B892AB961C9}"/>
              </a:ext>
            </a:extLst>
          </p:cNvPr>
          <p:cNvSpPr txBox="1"/>
          <p:nvPr/>
        </p:nvSpPr>
        <p:spPr>
          <a:xfrm>
            <a:off x="6336744" y="1921842"/>
            <a:ext cx="11785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100% Complete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4891ECF-188D-BA4D-AF69-50CFC8FF6576}"/>
              </a:ext>
            </a:extLst>
          </p:cNvPr>
          <p:cNvSpPr/>
          <p:nvPr/>
        </p:nvSpPr>
        <p:spPr>
          <a:xfrm>
            <a:off x="6875929" y="2730911"/>
            <a:ext cx="448235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662615-D822-F9AA-8F06-DA2C4730B754}"/>
              </a:ext>
            </a:extLst>
          </p:cNvPr>
          <p:cNvSpPr txBox="1"/>
          <p:nvPr/>
        </p:nvSpPr>
        <p:spPr>
          <a:xfrm>
            <a:off x="1269116" y="2726667"/>
            <a:ext cx="2838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2.1 Logical Forms Corpus Annotation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98A6DD4-EBBE-D576-AC0A-E23803282926}"/>
              </a:ext>
            </a:extLst>
          </p:cNvPr>
          <p:cNvSpPr txBox="1"/>
          <p:nvPr/>
        </p:nvSpPr>
        <p:spPr>
          <a:xfrm>
            <a:off x="7269764" y="2724447"/>
            <a:ext cx="12371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100% Complete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2008A5A-A9C1-45ED-34B4-181860A0459C}"/>
              </a:ext>
            </a:extLst>
          </p:cNvPr>
          <p:cNvSpPr txBox="1"/>
          <p:nvPr/>
        </p:nvSpPr>
        <p:spPr>
          <a:xfrm>
            <a:off x="1567306" y="3119306"/>
            <a:ext cx="2560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2.2 Query Methods Development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AF148E8-3006-A83F-2571-B3D20FFFA939}"/>
              </a:ext>
            </a:extLst>
          </p:cNvPr>
          <p:cNvSpPr/>
          <p:nvPr/>
        </p:nvSpPr>
        <p:spPr>
          <a:xfrm>
            <a:off x="5521694" y="3127808"/>
            <a:ext cx="1818970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C158EFB-5990-317D-BF4F-0D6F4035B721}"/>
              </a:ext>
            </a:extLst>
          </p:cNvPr>
          <p:cNvSpPr txBox="1"/>
          <p:nvPr/>
        </p:nvSpPr>
        <p:spPr>
          <a:xfrm>
            <a:off x="7263026" y="3130012"/>
            <a:ext cx="1188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100% Complete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56DCCD-48E7-91C7-CD67-7EC6DDCAD4FD}"/>
              </a:ext>
            </a:extLst>
          </p:cNvPr>
          <p:cNvSpPr txBox="1"/>
          <p:nvPr/>
        </p:nvSpPr>
        <p:spPr>
          <a:xfrm>
            <a:off x="2738447" y="3529103"/>
            <a:ext cx="1398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2.3 Evaluation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8AF238A-741D-E9A8-3CDF-7C4AE559BF99}"/>
              </a:ext>
            </a:extLst>
          </p:cNvPr>
          <p:cNvSpPr/>
          <p:nvPr/>
        </p:nvSpPr>
        <p:spPr>
          <a:xfrm>
            <a:off x="7313688" y="3529096"/>
            <a:ext cx="471649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E392719-84EF-9410-BC75-6B5063F39A6F}"/>
              </a:ext>
            </a:extLst>
          </p:cNvPr>
          <p:cNvSpPr txBox="1"/>
          <p:nvPr/>
        </p:nvSpPr>
        <p:spPr>
          <a:xfrm>
            <a:off x="7733990" y="3519224"/>
            <a:ext cx="1085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80% Complete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46AC554-81D4-CF5E-7766-400ADFE355E7}"/>
              </a:ext>
            </a:extLst>
          </p:cNvPr>
          <p:cNvSpPr/>
          <p:nvPr/>
        </p:nvSpPr>
        <p:spPr>
          <a:xfrm>
            <a:off x="5513294" y="2356234"/>
            <a:ext cx="2272044" cy="307777"/>
          </a:xfrm>
          <a:prstGeom prst="rect">
            <a:avLst/>
          </a:prstGeom>
          <a:solidFill>
            <a:srgbClr val="0CA3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53E756F-A58B-F7FA-07BC-58C3E3CDD3BB}"/>
              </a:ext>
            </a:extLst>
          </p:cNvPr>
          <p:cNvSpPr txBox="1"/>
          <p:nvPr/>
        </p:nvSpPr>
        <p:spPr>
          <a:xfrm>
            <a:off x="7738976" y="2365199"/>
            <a:ext cx="1085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93% Complete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B48C04E-2DA1-207F-23A2-5FE9956F267D}"/>
              </a:ext>
            </a:extLst>
          </p:cNvPr>
          <p:cNvSpPr/>
          <p:nvPr/>
        </p:nvSpPr>
        <p:spPr>
          <a:xfrm>
            <a:off x="7482653" y="4267642"/>
            <a:ext cx="1106020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F7A9952-82D4-529B-DA57-0FE736C3DE28}"/>
              </a:ext>
            </a:extLst>
          </p:cNvPr>
          <p:cNvSpPr txBox="1"/>
          <p:nvPr/>
        </p:nvSpPr>
        <p:spPr>
          <a:xfrm>
            <a:off x="1829396" y="4268541"/>
            <a:ext cx="2319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3.1 Application Development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0341DC2-3A23-9AE4-0FAA-611E01791E13}"/>
              </a:ext>
            </a:extLst>
          </p:cNvPr>
          <p:cNvSpPr txBox="1"/>
          <p:nvPr/>
        </p:nvSpPr>
        <p:spPr>
          <a:xfrm>
            <a:off x="8546241" y="4263828"/>
            <a:ext cx="10490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10% Complete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B12EE22-64DC-A783-8FC5-7D1E8B5D2FC0}"/>
              </a:ext>
            </a:extLst>
          </p:cNvPr>
          <p:cNvSpPr txBox="1"/>
          <p:nvPr/>
        </p:nvSpPr>
        <p:spPr>
          <a:xfrm>
            <a:off x="2424142" y="4661180"/>
            <a:ext cx="1744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3.2 Usability testing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D01F5B5-D1A6-06CF-26E2-4C63CC46B6C6}"/>
              </a:ext>
            </a:extLst>
          </p:cNvPr>
          <p:cNvSpPr/>
          <p:nvPr/>
        </p:nvSpPr>
        <p:spPr>
          <a:xfrm>
            <a:off x="8581651" y="4619331"/>
            <a:ext cx="464276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473E948-0CDD-F431-F07F-21F072EEDAB4}"/>
              </a:ext>
            </a:extLst>
          </p:cNvPr>
          <p:cNvSpPr txBox="1"/>
          <p:nvPr/>
        </p:nvSpPr>
        <p:spPr>
          <a:xfrm>
            <a:off x="9002300" y="4625753"/>
            <a:ext cx="10115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0% Complete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27D50BB-37AF-1EEB-1B29-03E22C0D6F70}"/>
              </a:ext>
            </a:extLst>
          </p:cNvPr>
          <p:cNvSpPr txBox="1"/>
          <p:nvPr/>
        </p:nvSpPr>
        <p:spPr>
          <a:xfrm>
            <a:off x="1730991" y="5044082"/>
            <a:ext cx="2446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3.2 User query accuracy testing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D013253-6422-7621-ACEA-4D8A6E95FB83}"/>
              </a:ext>
            </a:extLst>
          </p:cNvPr>
          <p:cNvSpPr/>
          <p:nvPr/>
        </p:nvSpPr>
        <p:spPr>
          <a:xfrm>
            <a:off x="8591015" y="5007601"/>
            <a:ext cx="464276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C7B3C2D-F9D1-09D9-6EB9-BF1718D29031}"/>
              </a:ext>
            </a:extLst>
          </p:cNvPr>
          <p:cNvSpPr txBox="1"/>
          <p:nvPr/>
        </p:nvSpPr>
        <p:spPr>
          <a:xfrm>
            <a:off x="9011664" y="5014023"/>
            <a:ext cx="10115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0% Complete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128754A-4F83-EE85-65EA-E1A02ACBB038}"/>
              </a:ext>
            </a:extLst>
          </p:cNvPr>
          <p:cNvSpPr txBox="1"/>
          <p:nvPr/>
        </p:nvSpPr>
        <p:spPr>
          <a:xfrm>
            <a:off x="3219288" y="5860747"/>
            <a:ext cx="969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Thesis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85C9126-5D1A-ED5E-85AC-5B1E5E1A3765}"/>
              </a:ext>
            </a:extLst>
          </p:cNvPr>
          <p:cNvSpPr txBox="1"/>
          <p:nvPr/>
        </p:nvSpPr>
        <p:spPr>
          <a:xfrm>
            <a:off x="3506180" y="6207367"/>
            <a:ext cx="689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Defense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933E17A-7DA9-B8ED-AE09-FD698BAF043E}"/>
              </a:ext>
            </a:extLst>
          </p:cNvPr>
          <p:cNvSpPr/>
          <p:nvPr/>
        </p:nvSpPr>
        <p:spPr>
          <a:xfrm>
            <a:off x="7780065" y="3877833"/>
            <a:ext cx="1254817" cy="307777"/>
          </a:xfrm>
          <a:prstGeom prst="rect">
            <a:avLst/>
          </a:prstGeom>
          <a:solidFill>
            <a:srgbClr val="0CA3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4D2EB81-58F2-9C5E-E127-4BD4A25E1C15}"/>
              </a:ext>
            </a:extLst>
          </p:cNvPr>
          <p:cNvSpPr txBox="1"/>
          <p:nvPr/>
        </p:nvSpPr>
        <p:spPr>
          <a:xfrm>
            <a:off x="9003022" y="3889929"/>
            <a:ext cx="965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3% Complete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67ABA92-2AA1-CEAB-0AD6-8DD45D325EE2}"/>
              </a:ext>
            </a:extLst>
          </p:cNvPr>
          <p:cNvSpPr/>
          <p:nvPr/>
        </p:nvSpPr>
        <p:spPr>
          <a:xfrm>
            <a:off x="9054514" y="5826650"/>
            <a:ext cx="610093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FABE4F9-0C17-C338-C3A0-302B07DE2953}"/>
              </a:ext>
            </a:extLst>
          </p:cNvPr>
          <p:cNvSpPr txBox="1"/>
          <p:nvPr/>
        </p:nvSpPr>
        <p:spPr>
          <a:xfrm>
            <a:off x="9595264" y="5819233"/>
            <a:ext cx="10341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0% Complete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971E79A-7C7A-972E-AE2A-21ACBFF86EB9}"/>
              </a:ext>
            </a:extLst>
          </p:cNvPr>
          <p:cNvSpPr/>
          <p:nvPr/>
        </p:nvSpPr>
        <p:spPr>
          <a:xfrm>
            <a:off x="9180259" y="6198351"/>
            <a:ext cx="491319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D14F06E-87B8-B42A-88F1-136EBE2D3F8F}"/>
              </a:ext>
            </a:extLst>
          </p:cNvPr>
          <p:cNvSpPr txBox="1"/>
          <p:nvPr/>
        </p:nvSpPr>
        <p:spPr>
          <a:xfrm>
            <a:off x="9604628" y="6207503"/>
            <a:ext cx="10341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0% Complete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AF29A3A-FE33-C9EE-06FF-8DAC2A1D2ED1}"/>
              </a:ext>
            </a:extLst>
          </p:cNvPr>
          <p:cNvSpPr/>
          <p:nvPr/>
        </p:nvSpPr>
        <p:spPr>
          <a:xfrm>
            <a:off x="9055289" y="5435084"/>
            <a:ext cx="610094" cy="307777"/>
          </a:xfrm>
          <a:prstGeom prst="rect">
            <a:avLst/>
          </a:prstGeom>
          <a:solidFill>
            <a:srgbClr val="0CA3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AE28F1B-CE6E-98E2-5BCE-4CC44741D854}"/>
              </a:ext>
            </a:extLst>
          </p:cNvPr>
          <p:cNvSpPr txBox="1"/>
          <p:nvPr/>
        </p:nvSpPr>
        <p:spPr>
          <a:xfrm>
            <a:off x="9613283" y="5459370"/>
            <a:ext cx="10341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0% Complete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3D316EA-ACA9-2BD8-8A1D-79A26AC79A79}"/>
              </a:ext>
            </a:extLst>
          </p:cNvPr>
          <p:cNvCxnSpPr>
            <a:cxnSpLocks/>
          </p:cNvCxnSpPr>
          <p:nvPr/>
        </p:nvCxnSpPr>
        <p:spPr>
          <a:xfrm>
            <a:off x="7715448" y="555809"/>
            <a:ext cx="0" cy="596704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26010CE0-EB1C-D82A-77AF-066C54FD9B83}"/>
              </a:ext>
            </a:extLst>
          </p:cNvPr>
          <p:cNvSpPr txBox="1"/>
          <p:nvPr/>
        </p:nvSpPr>
        <p:spPr>
          <a:xfrm>
            <a:off x="7406928" y="6560793"/>
            <a:ext cx="617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</a:t>
            </a:r>
          </a:p>
        </p:txBody>
      </p:sp>
    </p:spTree>
    <p:extLst>
      <p:ext uri="{BB962C8B-B14F-4D97-AF65-F5344CB8AC3E}">
        <p14:creationId xmlns:p14="http://schemas.microsoft.com/office/powerpoint/2010/main" val="374977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81F3138-3B45-0FEB-6446-9A524EA50F9D}"/>
              </a:ext>
            </a:extLst>
          </p:cNvPr>
          <p:cNvGrpSpPr/>
          <p:nvPr/>
        </p:nvGrpSpPr>
        <p:grpSpPr>
          <a:xfrm>
            <a:off x="4548419" y="3461031"/>
            <a:ext cx="1728360" cy="539076"/>
            <a:chOff x="2748865" y="2118198"/>
            <a:chExt cx="1788666" cy="571584"/>
          </a:xfrm>
        </p:grpSpPr>
        <p:sp>
          <p:nvSpPr>
            <p:cNvPr id="12" name="Teardrop 11">
              <a:extLst>
                <a:ext uri="{FF2B5EF4-FFF2-40B4-BE49-F238E27FC236}">
                  <a16:creationId xmlns:a16="http://schemas.microsoft.com/office/drawing/2014/main" id="{01E46A46-4F4B-B570-C06A-58CBD6CBA0A4}"/>
                </a:ext>
              </a:extLst>
            </p:cNvPr>
            <p:cNvSpPr/>
            <p:nvPr/>
          </p:nvSpPr>
          <p:spPr>
            <a:xfrm rot="10800000" flipH="1">
              <a:off x="2748865" y="2118198"/>
              <a:ext cx="1788664" cy="5715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C162FC-35A3-DC9A-E4B6-D3803856966A}"/>
                </a:ext>
              </a:extLst>
            </p:cNvPr>
            <p:cNvSpPr txBox="1"/>
            <p:nvPr/>
          </p:nvSpPr>
          <p:spPr>
            <a:xfrm>
              <a:off x="2748867" y="2191871"/>
              <a:ext cx="1788664" cy="4242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-Have diagnosis of diabetes</a:t>
              </a:r>
              <a:b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-Are over 18 years old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6DA8CBF-1D4C-2607-C645-4089AC4E9A1C}"/>
              </a:ext>
            </a:extLst>
          </p:cNvPr>
          <p:cNvGrpSpPr/>
          <p:nvPr/>
        </p:nvGrpSpPr>
        <p:grpSpPr>
          <a:xfrm rot="5400000">
            <a:off x="3815295" y="799329"/>
            <a:ext cx="1371600" cy="1362572"/>
            <a:chOff x="3379694" y="2294964"/>
            <a:chExt cx="2191871" cy="1694329"/>
          </a:xfrm>
        </p:grpSpPr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FB8032AC-0D15-8C85-131B-F42A982F884A}"/>
                </a:ext>
              </a:extLst>
            </p:cNvPr>
            <p:cNvSpPr/>
            <p:nvPr/>
          </p:nvSpPr>
          <p:spPr>
            <a:xfrm rot="10800000">
              <a:off x="3536577" y="2294964"/>
              <a:ext cx="2034988" cy="1694329"/>
            </a:xfrm>
            <a:prstGeom prst="arc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iangle 19">
              <a:extLst>
                <a:ext uri="{FF2B5EF4-FFF2-40B4-BE49-F238E27FC236}">
                  <a16:creationId xmlns:a16="http://schemas.microsoft.com/office/drawing/2014/main" id="{8BF29CD4-B507-ECA6-1F66-97F086B24C11}"/>
                </a:ext>
              </a:extLst>
            </p:cNvPr>
            <p:cNvSpPr/>
            <p:nvPr/>
          </p:nvSpPr>
          <p:spPr>
            <a:xfrm>
              <a:off x="3379694" y="2931459"/>
              <a:ext cx="304800" cy="21067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4D14146-6345-EB06-6FCB-7E9317AB9C04}"/>
              </a:ext>
            </a:extLst>
          </p:cNvPr>
          <p:cNvGrpSpPr/>
          <p:nvPr/>
        </p:nvGrpSpPr>
        <p:grpSpPr>
          <a:xfrm>
            <a:off x="3099758" y="1873515"/>
            <a:ext cx="1550424" cy="891987"/>
            <a:chOff x="2748865" y="1954304"/>
            <a:chExt cx="1604526" cy="945776"/>
          </a:xfrm>
        </p:grpSpPr>
        <p:sp>
          <p:nvSpPr>
            <p:cNvPr id="22" name="Teardrop 11">
              <a:extLst>
                <a:ext uri="{FF2B5EF4-FFF2-40B4-BE49-F238E27FC236}">
                  <a16:creationId xmlns:a16="http://schemas.microsoft.com/office/drawing/2014/main" id="{CAC31974-7414-3B12-FD2A-B21231A6DC9C}"/>
                </a:ext>
              </a:extLst>
            </p:cNvPr>
            <p:cNvSpPr/>
            <p:nvPr/>
          </p:nvSpPr>
          <p:spPr>
            <a:xfrm rot="10800000" flipH="1">
              <a:off x="2748865" y="1954304"/>
              <a:ext cx="1566454" cy="9457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A813AFA-3A30-79C2-A5C8-3B9DA3AB16A3}"/>
                </a:ext>
              </a:extLst>
            </p:cNvPr>
            <p:cNvSpPr txBox="1"/>
            <p:nvPr/>
          </p:nvSpPr>
          <p:spPr>
            <a:xfrm>
              <a:off x="2748865" y="2035590"/>
              <a:ext cx="1604526" cy="750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>
                  <a:latin typeface="Roboto Light" panose="02000000000000000000" pitchFamily="2" charset="0"/>
                  <a:ea typeface="Roboto Light" panose="02000000000000000000" pitchFamily="2" charset="0"/>
                </a:rPr>
                <a:t>5,422</a:t>
              </a:r>
              <a:r>
                <a:rPr lang="en-US" sz="1000" u="sng" dirty="0">
                  <a:latin typeface="Roboto Light" panose="02000000000000000000" pitchFamily="2" charset="0"/>
                  <a:ea typeface="Roboto Light" panose="02000000000000000000" pitchFamily="2" charset="0"/>
                </a:rPr>
                <a:t> patients found</a:t>
              </a:r>
            </a:p>
            <a:p>
              <a: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   -</a:t>
              </a:r>
              <a:r>
                <a:rPr lang="en-US" sz="800" b="1" dirty="0">
                  <a:latin typeface="Roboto Light" panose="02000000000000000000" pitchFamily="2" charset="0"/>
                  <a:ea typeface="Roboto Light" panose="02000000000000000000" pitchFamily="2" charset="0"/>
                </a:rPr>
                <a:t>6,149</a:t>
              </a:r>
              <a: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have diagnosis </a:t>
              </a:r>
              <a:b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    of diabetes</a:t>
              </a:r>
            </a:p>
            <a:p>
              <a: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    -</a:t>
              </a:r>
              <a:r>
                <a:rPr lang="en-US" sz="800" b="1" dirty="0">
                  <a:latin typeface="Roboto Light" panose="02000000000000000000" pitchFamily="2" charset="0"/>
                  <a:ea typeface="Roboto Light" panose="02000000000000000000" pitchFamily="2" charset="0"/>
                </a:rPr>
                <a:t>5,422 </a:t>
              </a:r>
              <a: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are over 18 years old</a:t>
              </a:r>
              <a:endParaRPr lang="en-US" sz="100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D80F3B0-CEEB-1EA2-CE55-C591BE41C263}"/>
              </a:ext>
            </a:extLst>
          </p:cNvPr>
          <p:cNvGrpSpPr/>
          <p:nvPr/>
        </p:nvGrpSpPr>
        <p:grpSpPr>
          <a:xfrm rot="10800000">
            <a:off x="6229323" y="1047215"/>
            <a:ext cx="1371600" cy="1362572"/>
            <a:chOff x="3379694" y="2294964"/>
            <a:chExt cx="2191871" cy="1694329"/>
          </a:xfrm>
        </p:grpSpPr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60E0CFE0-A4E6-F73A-BE49-58A66AFEF1F4}"/>
                </a:ext>
              </a:extLst>
            </p:cNvPr>
            <p:cNvSpPr/>
            <p:nvPr/>
          </p:nvSpPr>
          <p:spPr>
            <a:xfrm rot="10800000">
              <a:off x="3536577" y="2294964"/>
              <a:ext cx="2034988" cy="1694329"/>
            </a:xfrm>
            <a:prstGeom prst="arc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riangle 26">
              <a:extLst>
                <a:ext uri="{FF2B5EF4-FFF2-40B4-BE49-F238E27FC236}">
                  <a16:creationId xmlns:a16="http://schemas.microsoft.com/office/drawing/2014/main" id="{51D7836E-2B7B-EC6A-A338-7101B681CE2E}"/>
                </a:ext>
              </a:extLst>
            </p:cNvPr>
            <p:cNvSpPr/>
            <p:nvPr/>
          </p:nvSpPr>
          <p:spPr>
            <a:xfrm>
              <a:off x="3379694" y="2931459"/>
              <a:ext cx="304800" cy="210670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ACBAD28-6C16-1510-1CE2-4C26AB68A608}"/>
              </a:ext>
            </a:extLst>
          </p:cNvPr>
          <p:cNvGrpSpPr/>
          <p:nvPr/>
        </p:nvGrpSpPr>
        <p:grpSpPr>
          <a:xfrm>
            <a:off x="4814964" y="549829"/>
            <a:ext cx="1944424" cy="737413"/>
            <a:chOff x="2748864" y="1954301"/>
            <a:chExt cx="2117140" cy="781881"/>
          </a:xfrm>
        </p:grpSpPr>
        <p:sp>
          <p:nvSpPr>
            <p:cNvPr id="35" name="Teardrop 11">
              <a:extLst>
                <a:ext uri="{FF2B5EF4-FFF2-40B4-BE49-F238E27FC236}">
                  <a16:creationId xmlns:a16="http://schemas.microsoft.com/office/drawing/2014/main" id="{FD717EBA-9E7D-02E5-9AA0-4D2E68D145AF}"/>
                </a:ext>
              </a:extLst>
            </p:cNvPr>
            <p:cNvSpPr/>
            <p:nvPr/>
          </p:nvSpPr>
          <p:spPr>
            <a:xfrm rot="10800000" flipH="1">
              <a:off x="2748864" y="1954301"/>
              <a:ext cx="2117140" cy="7818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F3D25AF-96F8-4028-0A54-4D807E92BADD}"/>
                </a:ext>
              </a:extLst>
            </p:cNvPr>
            <p:cNvSpPr txBox="1"/>
            <p:nvPr/>
          </p:nvSpPr>
          <p:spPr>
            <a:xfrm>
              <a:off x="2748865" y="2035590"/>
              <a:ext cx="1891523" cy="587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... have diagnosis of diabetes </a:t>
              </a:r>
              <a:b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   </a:t>
              </a:r>
              <a:r>
                <a:rPr lang="en-US" sz="1000" u="sng" dirty="0">
                  <a:latin typeface="Roboto Light" panose="02000000000000000000" pitchFamily="2" charset="0"/>
                  <a:ea typeface="Roboto Light" panose="02000000000000000000" pitchFamily="2" charset="0"/>
                </a:rPr>
                <a:t>or A1c over 6.5%</a:t>
              </a:r>
            </a:p>
            <a:p>
              <a: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... are over </a:t>
              </a:r>
              <a:r>
                <a:rPr lang="en-US" sz="1000" strike="sngStrike" dirty="0">
                  <a:latin typeface="Roboto Light" panose="02000000000000000000" pitchFamily="2" charset="0"/>
                  <a:ea typeface="Roboto Light" panose="02000000000000000000" pitchFamily="2" charset="0"/>
                </a:rPr>
                <a:t>18</a:t>
              </a:r>
              <a: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30 years old</a:t>
              </a:r>
              <a:endParaRPr lang="en-US" sz="110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E19F597-CFC3-AD20-74AC-09164E024073}"/>
              </a:ext>
            </a:extLst>
          </p:cNvPr>
          <p:cNvGrpSpPr/>
          <p:nvPr/>
        </p:nvGrpSpPr>
        <p:grpSpPr>
          <a:xfrm>
            <a:off x="3608123" y="2362335"/>
            <a:ext cx="1371600" cy="1362572"/>
            <a:chOff x="3379694" y="2294964"/>
            <a:chExt cx="2191871" cy="1694329"/>
          </a:xfrm>
        </p:grpSpPr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A133CEE6-C4C5-BCB6-1C54-2F7ADE206E1A}"/>
                </a:ext>
              </a:extLst>
            </p:cNvPr>
            <p:cNvSpPr/>
            <p:nvPr/>
          </p:nvSpPr>
          <p:spPr>
            <a:xfrm rot="10800000">
              <a:off x="3536577" y="2294964"/>
              <a:ext cx="2034988" cy="1694329"/>
            </a:xfrm>
            <a:prstGeom prst="arc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riangle 42">
              <a:extLst>
                <a:ext uri="{FF2B5EF4-FFF2-40B4-BE49-F238E27FC236}">
                  <a16:creationId xmlns:a16="http://schemas.microsoft.com/office/drawing/2014/main" id="{20F848AE-CBAF-ACC0-4473-8837799C66F0}"/>
                </a:ext>
              </a:extLst>
            </p:cNvPr>
            <p:cNvSpPr/>
            <p:nvPr/>
          </p:nvSpPr>
          <p:spPr>
            <a:xfrm>
              <a:off x="3379694" y="2942607"/>
              <a:ext cx="304800" cy="210670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6447F03-79CF-BCB5-A0D4-EEE772FA922D}"/>
              </a:ext>
            </a:extLst>
          </p:cNvPr>
          <p:cNvGrpSpPr/>
          <p:nvPr/>
        </p:nvGrpSpPr>
        <p:grpSpPr>
          <a:xfrm>
            <a:off x="6807276" y="2221634"/>
            <a:ext cx="1587294" cy="891987"/>
            <a:chOff x="2748865" y="1954304"/>
            <a:chExt cx="1642682" cy="945776"/>
          </a:xfrm>
        </p:grpSpPr>
        <p:sp>
          <p:nvSpPr>
            <p:cNvPr id="45" name="Teardrop 11">
              <a:extLst>
                <a:ext uri="{FF2B5EF4-FFF2-40B4-BE49-F238E27FC236}">
                  <a16:creationId xmlns:a16="http://schemas.microsoft.com/office/drawing/2014/main" id="{61562569-C803-7461-C814-740FB8EDA035}"/>
                </a:ext>
              </a:extLst>
            </p:cNvPr>
            <p:cNvSpPr/>
            <p:nvPr/>
          </p:nvSpPr>
          <p:spPr>
            <a:xfrm rot="10800000" flipH="1">
              <a:off x="2748865" y="1954304"/>
              <a:ext cx="1566454" cy="9457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A87B344-816E-876A-142B-B126C3A6A7FB}"/>
                </a:ext>
              </a:extLst>
            </p:cNvPr>
            <p:cNvSpPr txBox="1"/>
            <p:nvPr/>
          </p:nvSpPr>
          <p:spPr>
            <a:xfrm>
              <a:off x="2748865" y="2035590"/>
              <a:ext cx="1642682" cy="750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>
                  <a:latin typeface="Roboto Light" panose="02000000000000000000" pitchFamily="2" charset="0"/>
                  <a:ea typeface="Roboto Light" panose="02000000000000000000" pitchFamily="2" charset="0"/>
                </a:rPr>
                <a:t>6,629</a:t>
              </a:r>
              <a:r>
                <a:rPr lang="en-US" sz="1000" u="sng" dirty="0">
                  <a:latin typeface="Roboto Light" panose="02000000000000000000" pitchFamily="2" charset="0"/>
                  <a:ea typeface="Roboto Light" panose="02000000000000000000" pitchFamily="2" charset="0"/>
                </a:rPr>
                <a:t> patients found</a:t>
              </a:r>
            </a:p>
            <a:p>
              <a: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   -</a:t>
              </a:r>
              <a:r>
                <a:rPr lang="en-US" sz="800" b="1" dirty="0">
                  <a:latin typeface="Roboto Light" panose="02000000000000000000" pitchFamily="2" charset="0"/>
                  <a:ea typeface="Roboto Light" panose="02000000000000000000" pitchFamily="2" charset="0"/>
                </a:rPr>
                <a:t>7,587</a:t>
              </a:r>
              <a: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have diagnosis </a:t>
              </a:r>
              <a:b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    of diabetes or A1c over 6.5%</a:t>
              </a:r>
            </a:p>
            <a:p>
              <a: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    -</a:t>
              </a:r>
              <a:r>
                <a:rPr lang="en-US" sz="800" b="1" dirty="0">
                  <a:latin typeface="Roboto Light" panose="02000000000000000000" pitchFamily="2" charset="0"/>
                  <a:ea typeface="Roboto Light" panose="02000000000000000000" pitchFamily="2" charset="0"/>
                </a:rPr>
                <a:t>6,629 </a:t>
              </a:r>
              <a: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are over 30 years old</a:t>
              </a:r>
              <a:endParaRPr lang="en-US" sz="100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948E4D0-769F-4069-06C3-88F2ED1E8837}"/>
              </a:ext>
            </a:extLst>
          </p:cNvPr>
          <p:cNvSpPr txBox="1"/>
          <p:nvPr/>
        </p:nvSpPr>
        <p:spPr>
          <a:xfrm>
            <a:off x="4441572" y="3189401"/>
            <a:ext cx="2002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User</a:t>
            </a:r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provides initial criteria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1D51D38-D0C5-8DE8-D878-BE4EC1B23DC3}"/>
              </a:ext>
            </a:extLst>
          </p:cNvPr>
          <p:cNvSpPr txBox="1"/>
          <p:nvPr/>
        </p:nvSpPr>
        <p:spPr>
          <a:xfrm>
            <a:off x="2828619" y="1580124"/>
            <a:ext cx="2138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LeafAI</a:t>
            </a:r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responds with results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A34998E-A7D1-0794-F2F9-C1B49C0C073F}"/>
              </a:ext>
            </a:extLst>
          </p:cNvPr>
          <p:cNvSpPr txBox="1"/>
          <p:nvPr/>
        </p:nvSpPr>
        <p:spPr>
          <a:xfrm>
            <a:off x="4585805" y="244282"/>
            <a:ext cx="2512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User</a:t>
            </a:r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edits criteria based on results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CB3830F-CD54-C411-7971-7D7E2B8CCF0E}"/>
              </a:ext>
            </a:extLst>
          </p:cNvPr>
          <p:cNvSpPr txBox="1"/>
          <p:nvPr/>
        </p:nvSpPr>
        <p:spPr>
          <a:xfrm>
            <a:off x="6306471" y="1951711"/>
            <a:ext cx="2727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LeafAI</a:t>
            </a:r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responds with updated results 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7694DE5-69F1-58CF-3C1F-3368F8B9B7D1}"/>
              </a:ext>
            </a:extLst>
          </p:cNvPr>
          <p:cNvGrpSpPr/>
          <p:nvPr/>
        </p:nvGrpSpPr>
        <p:grpSpPr>
          <a:xfrm>
            <a:off x="5807720" y="1023937"/>
            <a:ext cx="1371600" cy="1362572"/>
            <a:chOff x="3379694" y="2294964"/>
            <a:chExt cx="2191871" cy="1694329"/>
          </a:xfrm>
        </p:grpSpPr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CC3811BA-2AC6-F299-EDD3-3EEAE3FFC77B}"/>
                </a:ext>
              </a:extLst>
            </p:cNvPr>
            <p:cNvSpPr/>
            <p:nvPr/>
          </p:nvSpPr>
          <p:spPr>
            <a:xfrm rot="10800000">
              <a:off x="3536577" y="2294964"/>
              <a:ext cx="2034988" cy="1694329"/>
            </a:xfrm>
            <a:prstGeom prst="arc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riangle 53">
              <a:extLst>
                <a:ext uri="{FF2B5EF4-FFF2-40B4-BE49-F238E27FC236}">
                  <a16:creationId xmlns:a16="http://schemas.microsoft.com/office/drawing/2014/main" id="{724C657C-F129-1303-8D42-3AB05B54F07C}"/>
                </a:ext>
              </a:extLst>
            </p:cNvPr>
            <p:cNvSpPr/>
            <p:nvPr/>
          </p:nvSpPr>
          <p:spPr>
            <a:xfrm>
              <a:off x="3379694" y="2931459"/>
              <a:ext cx="304800" cy="21067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1654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5589</TotalTime>
  <Words>221</Words>
  <Application>Microsoft Macintosh PowerPoint</Application>
  <PresentationFormat>Widescreen</PresentationFormat>
  <Paragraphs>56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Roboto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 Dobbins</dc:creator>
  <cp:lastModifiedBy>Nic Dobbins</cp:lastModifiedBy>
  <cp:revision>11</cp:revision>
  <dcterms:created xsi:type="dcterms:W3CDTF">2022-09-16T23:16:56Z</dcterms:created>
  <dcterms:modified xsi:type="dcterms:W3CDTF">2022-09-23T23:37:11Z</dcterms:modified>
</cp:coreProperties>
</file>