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9" r:id="rId15"/>
    <p:sldId id="291" r:id="rId16"/>
    <p:sldId id="292" r:id="rId17"/>
    <p:sldId id="267" r:id="rId18"/>
    <p:sldId id="407" r:id="rId19"/>
    <p:sldId id="307" r:id="rId20"/>
    <p:sldId id="274" r:id="rId21"/>
    <p:sldId id="293" r:id="rId22"/>
    <p:sldId id="295" r:id="rId23"/>
    <p:sldId id="301" r:id="rId24"/>
    <p:sldId id="310" r:id="rId25"/>
    <p:sldId id="309" r:id="rId26"/>
    <p:sldId id="354" r:id="rId27"/>
    <p:sldId id="315" r:id="rId28"/>
    <p:sldId id="396" r:id="rId29"/>
    <p:sldId id="308" r:id="rId30"/>
    <p:sldId id="319" r:id="rId31"/>
    <p:sldId id="410" r:id="rId32"/>
    <p:sldId id="408" r:id="rId33"/>
    <p:sldId id="323" r:id="rId34"/>
    <p:sldId id="275" r:id="rId35"/>
    <p:sldId id="334" r:id="rId36"/>
    <p:sldId id="415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61" r:id="rId45"/>
    <p:sldId id="388" r:id="rId46"/>
    <p:sldId id="387" r:id="rId47"/>
    <p:sldId id="386" r:id="rId48"/>
    <p:sldId id="345" r:id="rId49"/>
    <p:sldId id="414" r:id="rId50"/>
    <p:sldId id="413" r:id="rId51"/>
    <p:sldId id="383" r:id="rId52"/>
    <p:sldId id="362" r:id="rId53"/>
    <p:sldId id="399" r:id="rId54"/>
    <p:sldId id="403" r:id="rId55"/>
    <p:sldId id="401" r:id="rId56"/>
    <p:sldId id="405" r:id="rId57"/>
    <p:sldId id="402" r:id="rId58"/>
    <p:sldId id="364" r:id="rId59"/>
    <p:sldId id="411" r:id="rId60"/>
    <p:sldId id="409" r:id="rId61"/>
    <p:sldId id="366" r:id="rId62"/>
    <p:sldId id="375" r:id="rId63"/>
    <p:sldId id="376" r:id="rId64"/>
    <p:sldId id="395" r:id="rId65"/>
    <p:sldId id="368" r:id="rId66"/>
    <p:sldId id="377" r:id="rId67"/>
    <p:sldId id="378" r:id="rId68"/>
    <p:sldId id="272" r:id="rId69"/>
    <p:sldId id="380" r:id="rId70"/>
    <p:sldId id="381" r:id="rId71"/>
    <p:sldId id="382" r:id="rId72"/>
    <p:sldId id="273" r:id="rId73"/>
    <p:sldId id="269" r:id="rId74"/>
    <p:sldId id="284" r:id="rId75"/>
    <p:sldId id="394" r:id="rId76"/>
    <p:sldId id="412" r:id="rId77"/>
    <p:sldId id="277" r:id="rId78"/>
    <p:sldId id="353" r:id="rId79"/>
    <p:sldId id="352" r:id="rId80"/>
    <p:sldId id="356" r:id="rId81"/>
    <p:sldId id="357" r:id="rId82"/>
    <p:sldId id="360" r:id="rId83"/>
    <p:sldId id="3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AEE"/>
    <a:srgbClr val="E1E5E5"/>
    <a:srgbClr val="FFFFFF"/>
    <a:srgbClr val="EAB0AA"/>
    <a:srgbClr val="000000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6327"/>
  </p:normalViewPr>
  <p:slideViewPr>
    <p:cSldViewPr snapToGrid="0">
      <p:cViewPr varScale="1">
        <p:scale>
          <a:sx n="123" d="100"/>
          <a:sy n="123" d="100"/>
        </p:scale>
        <p:origin x="10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image" Target="../media/image8.svg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slide" Target="slide7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slide" Target="slide20.xml"/><Relationship Id="rId5" Type="http://schemas.openxmlformats.org/officeDocument/2006/relationships/image" Target="../media/image14.png"/><Relationship Id="rId10" Type="http://schemas.openxmlformats.org/officeDocument/2006/relationships/slide" Target="slide26.xml"/><Relationship Id="rId4" Type="http://schemas.openxmlformats.org/officeDocument/2006/relationships/image" Target="../media/image13.svg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svg"/><Relationship Id="rId10" Type="http://schemas.openxmlformats.org/officeDocument/2006/relationships/slide" Target="slide72.xml"/><Relationship Id="rId4" Type="http://schemas.openxmlformats.org/officeDocument/2006/relationships/image" Target="../media/image18.png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3.svg"/><Relationship Id="rId10" Type="http://schemas.openxmlformats.org/officeDocument/2006/relationships/slide" Target="slide72.xml"/><Relationship Id="rId4" Type="http://schemas.openxmlformats.org/officeDocument/2006/relationships/image" Target="../media/image22.png"/><Relationship Id="rId9" Type="http://schemas.openxmlformats.org/officeDocument/2006/relationships/slide" Target="slide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6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1.png"/><Relationship Id="rId7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1.xml"/><Relationship Id="rId5" Type="http://schemas.openxmlformats.org/officeDocument/2006/relationships/slide" Target="slide12.xml"/><Relationship Id="rId10" Type="http://schemas.openxmlformats.org/officeDocument/2006/relationships/slide" Target="slide32.xml"/><Relationship Id="rId4" Type="http://schemas.openxmlformats.org/officeDocument/2006/relationships/slide" Target="slide3.xml"/><Relationship Id="rId9" Type="http://schemas.openxmlformats.org/officeDocument/2006/relationships/slide" Target="slide2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2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28.png"/><Relationship Id="rId9" Type="http://schemas.openxmlformats.org/officeDocument/2006/relationships/slide" Target="slide7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svg"/><Relationship Id="rId10" Type="http://schemas.openxmlformats.org/officeDocument/2006/relationships/slide" Target="slide72.xml"/><Relationship Id="rId4" Type="http://schemas.openxmlformats.org/officeDocument/2006/relationships/image" Target="../media/image7.png"/><Relationship Id="rId9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4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5.png"/><Relationship Id="rId9" Type="http://schemas.openxmlformats.org/officeDocument/2006/relationships/slide" Target="slide7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36.png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9.jpeg"/><Relationship Id="rId7" Type="http://schemas.openxmlformats.org/officeDocument/2006/relationships/slide" Target="slide20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42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September 15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61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1 - 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documents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2 - 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30" y="1940780"/>
            <a:ext cx="70742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Tend to fall short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directly to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dependent on specific data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8463669" y="1799402"/>
            <a:ext cx="3248896" cy="3543065"/>
            <a:chOff x="1288477" y="4555063"/>
            <a:chExt cx="3248896" cy="35430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313414" y="4555063"/>
              <a:ext cx="3223959" cy="3484178"/>
              <a:chOff x="1325809" y="4404174"/>
              <a:chExt cx="3223959" cy="34841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571847" y="7519020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1325809" y="4404174"/>
                <a:ext cx="32239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ja-JP" altLang="en-US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　　　　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3233811" cy="35430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9E8C1-38D0-DF61-89D9-65EF60C48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487" y="3302615"/>
            <a:ext cx="1508173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3 - 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593985"/>
            <a:ext cx="4897954" cy="5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uniquely 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 phenomena captured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any database schema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upon non-specific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demonstrate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responsive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user-friendly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intuitive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8288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Corpus of eligibility criteria which can be used to train predictive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expressive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task-oriented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tied to specific database schema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486575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[GTEQ]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483498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70844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other corpora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A9DE30-E162-BF98-9610-AA335D6B27E0}"/>
              </a:ext>
            </a:extLst>
          </p:cNvPr>
          <p:cNvGrpSpPr/>
          <p:nvPr/>
        </p:nvGrpSpPr>
        <p:grpSpPr>
          <a:xfrm>
            <a:off x="8267566" y="1767006"/>
            <a:ext cx="3481924" cy="2505746"/>
            <a:chOff x="8267566" y="1767006"/>
            <a:chExt cx="3481924" cy="2505746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9312E71-AA3B-D63E-A2C1-21953FDB6DD0}"/>
                </a:ext>
              </a:extLst>
            </p:cNvPr>
            <p:cNvSpPr/>
            <p:nvPr/>
          </p:nvSpPr>
          <p:spPr>
            <a:xfrm>
              <a:off x="10857162" y="2261138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E15F7-5195-7615-3F9E-1D42AC0CF25F}"/>
                </a:ext>
              </a:extLst>
            </p:cNvPr>
            <p:cNvSpPr txBox="1"/>
            <p:nvPr/>
          </p:nvSpPr>
          <p:spPr>
            <a:xfrm>
              <a:off x="10242141" y="1767006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5.5m patients</a:t>
              </a:r>
              <a:b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(EHR)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28CEB-3996-27EB-C695-11320B0B1310}"/>
                </a:ext>
              </a:extLst>
            </p:cNvPr>
            <p:cNvSpPr txBox="1"/>
            <p:nvPr/>
          </p:nvSpPr>
          <p:spPr>
            <a:xfrm>
              <a:off x="8267566" y="2702706"/>
              <a:ext cx="166584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Over 65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Hypoglycemic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Left-handed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6EF9FEC-9992-31AE-BC84-4E31F7A4139A}"/>
                </a:ext>
              </a:extLst>
            </p:cNvPr>
            <p:cNvSpPr/>
            <p:nvPr/>
          </p:nvSpPr>
          <p:spPr>
            <a:xfrm>
              <a:off x="10851758" y="3584947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64FB51-0A0D-FD6C-FC57-F7605905AB46}"/>
                </a:ext>
              </a:extLst>
            </p:cNvPr>
            <p:cNvSpPr txBox="1"/>
            <p:nvPr/>
          </p:nvSpPr>
          <p:spPr>
            <a:xfrm>
              <a:off x="10173418" y="396497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1,422 patients</a:t>
              </a:r>
            </a:p>
          </p:txBody>
        </p:sp>
        <p:pic>
          <p:nvPicPr>
            <p:cNvPr id="4098" name="Picture 2" descr="Funnel like clipart - Clipground">
              <a:extLst>
                <a:ext uri="{FF2B5EF4-FFF2-40B4-BE49-F238E27FC236}">
                  <a16:creationId xmlns:a16="http://schemas.microsoft.com/office/drawing/2014/main" id="{AA3F7AA9-1A52-87A5-2EC5-B9BD2C5B5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6374" y1="22254" x2="51170" y2="14162"/>
                          <a14:foregroundMark x1="51170" y1="14162" x2="87719" y2="26012"/>
                          <a14:foregroundMark x1="87719" y1="26012" x2="22807" y2="2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372" y="2537367"/>
              <a:ext cx="1088224" cy="1100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264B4B4D-D99B-EBA9-D9D0-A0DFB6BF4296}"/>
                </a:ext>
              </a:extLst>
            </p:cNvPr>
            <p:cNvSpPr/>
            <p:nvPr/>
          </p:nvSpPr>
          <p:spPr>
            <a:xfrm>
              <a:off x="9459791" y="2771537"/>
              <a:ext cx="101804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76F11E8-DF96-C7CE-A210-B6FC3EDB387D}"/>
                </a:ext>
              </a:extLst>
            </p:cNvPr>
            <p:cNvSpPr/>
            <p:nvPr/>
          </p:nvSpPr>
          <p:spPr>
            <a:xfrm>
              <a:off x="9917685" y="2976251"/>
              <a:ext cx="68948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B013C97-689D-E5B9-03F5-B6C1C814D72B}"/>
                </a:ext>
              </a:extLst>
            </p:cNvPr>
            <p:cNvSpPr/>
            <p:nvPr/>
          </p:nvSpPr>
          <p:spPr>
            <a:xfrm>
              <a:off x="9788352" y="3191407"/>
              <a:ext cx="1018042" cy="20544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Leaf Clinical Trials (LCT)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Highly granular,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entity types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Best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entity F1 score 81%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relations 85%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3CD53-2D2F-CB4D-3BB0-EC29FAD29FF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506DDA-FEE7-6B4F-5ED3-0091E23068C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E817133-6FC9-FF8F-9367-326C38C6FCB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E4E523-712C-0D59-E7F5-8DD90E32B91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0A009C-39BF-09AE-5FE2-FD705A293B4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365CF6-6318-93B6-4D83-CE3C92077D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95A869-2BAD-B713-1F7F-3AF684D9B5A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FA237-F5EB-60CE-318E-B672B071DC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C560D1BB-59FD-D6BA-443E-C1B1973D746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15B72E8-0911-CEA6-7BDE-0B6753D90C1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710339DF-669D-D14C-1809-B883A3DF9D9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Called 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Many, many rules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Does not generalize well to new data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cond(“Diabetic”),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drug(“metformin”)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09C54-487D-B512-7543-547E6D1438A1}"/>
              </a:ext>
            </a:extLst>
          </p:cNvPr>
          <p:cNvCxnSpPr>
            <a:cxnSpLocks/>
          </p:cNvCxnSpPr>
          <p:nvPr/>
        </p:nvCxnSpPr>
        <p:spPr>
          <a:xfrm>
            <a:off x="7134590" y="1907177"/>
            <a:ext cx="0" cy="434217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9D1D0-005F-CBA7-A863-81EEEB517FDA}"/>
              </a:ext>
            </a:extLst>
          </p:cNvPr>
          <p:cNvCxnSpPr>
            <a:cxnSpLocks/>
          </p:cNvCxnSpPr>
          <p:nvPr/>
        </p:nvCxnSpPr>
        <p:spPr>
          <a:xfrm>
            <a:off x="7374076" y="2253413"/>
            <a:ext cx="0" cy="3778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BB724-1CDA-F27C-212A-2D9549D9AFEE}"/>
              </a:ext>
            </a:extLst>
          </p:cNvPr>
          <p:cNvCxnSpPr>
            <a:cxnSpLocks/>
          </p:cNvCxnSpPr>
          <p:nvPr/>
        </p:nvCxnSpPr>
        <p:spPr>
          <a:xfrm>
            <a:off x="7604854" y="2681731"/>
            <a:ext cx="0" cy="5491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212C5F-9D86-EBBF-0AD5-6C9BF900E431}"/>
              </a:ext>
            </a:extLst>
          </p:cNvPr>
          <p:cNvCxnSpPr>
            <a:cxnSpLocks/>
          </p:cNvCxnSpPr>
          <p:nvPr/>
        </p:nvCxnSpPr>
        <p:spPr>
          <a:xfrm>
            <a:off x="7604854" y="3875352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3005E-D5C1-5B7D-EE8D-44E46F6AADE7}"/>
              </a:ext>
            </a:extLst>
          </p:cNvPr>
          <p:cNvCxnSpPr>
            <a:cxnSpLocks/>
          </p:cNvCxnSpPr>
          <p:nvPr/>
        </p:nvCxnSpPr>
        <p:spPr>
          <a:xfrm>
            <a:off x="7604854" y="5007960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1D21DD-767C-DEB1-07D7-10ADE32F7125}"/>
              </a:ext>
            </a:extLst>
          </p:cNvPr>
          <p:cNvCxnSpPr>
            <a:cxnSpLocks/>
          </p:cNvCxnSpPr>
          <p:nvPr/>
        </p:nvCxnSpPr>
        <p:spPr>
          <a:xfrm>
            <a:off x="7861757" y="4115332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944C40-DF57-5AAF-95AE-9CC4DD47E913}"/>
              </a:ext>
            </a:extLst>
          </p:cNvPr>
          <p:cNvCxnSpPr>
            <a:cxnSpLocks/>
          </p:cNvCxnSpPr>
          <p:nvPr/>
        </p:nvCxnSpPr>
        <p:spPr>
          <a:xfrm>
            <a:off x="7861757" y="5199549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99EEF6-F84A-FC7F-DEA3-218A0A8E102A}"/>
              </a:ext>
            </a:extLst>
          </p:cNvPr>
          <p:cNvSpPr txBox="1"/>
          <p:nvPr/>
        </p:nvSpPr>
        <p:spPr>
          <a:xfrm>
            <a:off x="6983747" y="131742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65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– free-text descriptions of requirements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Inclusion – must meet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Exclusion – must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meet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method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determining safety and efficacy of new treatments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73BAB6E-6802-1311-2B90-5C52FB9E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98608"/>
              </p:ext>
            </p:extLst>
          </p:nvPr>
        </p:nvGraphicFramePr>
        <p:xfrm>
          <a:off x="4300870" y="1333209"/>
          <a:ext cx="7647353" cy="500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70">
                  <a:extLst>
                    <a:ext uri="{9D8B030D-6E8A-4147-A177-3AD203B41FA5}">
                      <a16:colId xmlns:a16="http://schemas.microsoft.com/office/drawing/2014/main" val="2764175157"/>
                    </a:ext>
                  </a:extLst>
                </a:gridCol>
                <a:gridCol w="3283131">
                  <a:extLst>
                    <a:ext uri="{9D8B030D-6E8A-4147-A177-3AD203B41FA5}">
                      <a16:colId xmlns:a16="http://schemas.microsoft.com/office/drawing/2014/main" val="582873168"/>
                    </a:ext>
                  </a:extLst>
                </a:gridCol>
                <a:gridCol w="2463408">
                  <a:extLst>
                    <a:ext uri="{9D8B030D-6E8A-4147-A177-3AD203B41FA5}">
                      <a16:colId xmlns:a16="http://schemas.microsoft.com/office/drawing/2014/main" val="1230966251"/>
                    </a:ext>
                  </a:extLst>
                </a:gridCol>
                <a:gridCol w="776244">
                  <a:extLst>
                    <a:ext uri="{9D8B030D-6E8A-4147-A177-3AD203B41FA5}">
                      <a16:colId xmlns:a16="http://schemas.microsoft.com/office/drawing/2014/main" val="4094126085"/>
                    </a:ext>
                  </a:extLst>
                </a:gridCol>
              </a:tblGrid>
              <a:tr h="37043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Syntax Style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Input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Output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47026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Raw Text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Diabetics who smoke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761124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Augmented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(“Diabetics”)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(“smoke”)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b="0" i="0" dirty="0">
                        <a:latin typeface="Consolas" panose="020B0609020204030204" pitchFamily="49" charset="0"/>
                        <a:ea typeface="Roboto Light" panose="02000000000000000000" pitchFamily="2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25981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(@1)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(@1),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(@2)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0705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54708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Shift-Reduce+ </a:t>
                      </a:r>
                      <a:b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</a:b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@1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@2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@1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@2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94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70/20/10 train/test/dev split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used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Tried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38906-1930-415E-AE1D-EAA52A0C21F0}"/>
              </a:ext>
            </a:extLst>
          </p:cNvPr>
          <p:cNvSpPr/>
          <p:nvPr/>
        </p:nvSpPr>
        <p:spPr>
          <a:xfrm>
            <a:off x="4188321" y="3599089"/>
            <a:ext cx="7772400" cy="891218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B5460-01B1-97A0-8348-11697C0BC2BA}"/>
              </a:ext>
            </a:extLst>
          </p:cNvPr>
          <p:cNvSpPr/>
          <p:nvPr/>
        </p:nvSpPr>
        <p:spPr>
          <a:xfrm>
            <a:off x="4117481" y="4519894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238347" y="2525802"/>
            <a:ext cx="7772400" cy="8978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75E7F-79D8-28D5-716F-E7322C1F3C81}"/>
              </a:ext>
            </a:extLst>
          </p:cNvPr>
          <p:cNvSpPr/>
          <p:nvPr/>
        </p:nvSpPr>
        <p:spPr>
          <a:xfrm>
            <a:off x="4300870" y="2490266"/>
            <a:ext cx="7772400" cy="897873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7C800-AFB2-92BA-1605-F7BC3003F8D5}"/>
              </a:ext>
            </a:extLst>
          </p:cNvPr>
          <p:cNvSpPr txBox="1"/>
          <p:nvPr/>
        </p:nvSpPr>
        <p:spPr>
          <a:xfrm>
            <a:off x="448733" y="5213324"/>
            <a:ext cx="3668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461A6-243B-4031-9842-D3ED8C8EEED9}"/>
              </a:ext>
            </a:extLst>
          </p:cNvPr>
          <p:cNvSpPr/>
          <p:nvPr/>
        </p:nvSpPr>
        <p:spPr>
          <a:xfrm>
            <a:off x="4117481" y="5368903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30598-D782-7EA5-2B85-34F839D7BBA4}"/>
              </a:ext>
            </a:extLst>
          </p:cNvPr>
          <p:cNvSpPr txBox="1"/>
          <p:nvPr/>
        </p:nvSpPr>
        <p:spPr>
          <a:xfrm>
            <a:off x="304800" y="5381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2" grpId="0" animBg="1"/>
      <p:bldP spid="6" grpId="0" animBg="1"/>
      <p:bldP spid="23" grpId="0" animBg="1"/>
      <p:bldP spid="24" grpId="0" build="p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A9173F-D4CB-E852-4EC8-24658592A09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172C-9B02-B55C-3658-03FE24C52432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EF140D-AA17-469C-A655-34F5B16A05D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420603" y="2197908"/>
            <a:ext cx="50657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9879763" y="1131706"/>
            <a:ext cx="2207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C3887376</a:t>
            </a:r>
            <a:r>
              <a:rPr lang="en-US" sz="1400" dirty="0"/>
              <a:t> “Genderqueer”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‘GQ’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74DB335-C943-F462-C40E-7450D7D23E81}"/>
              </a:ext>
            </a:extLst>
          </p:cNvPr>
          <p:cNvSpPr txBox="1"/>
          <p:nvPr/>
        </p:nvSpPr>
        <p:spPr>
          <a:xfrm>
            <a:off x="420603" y="4579938"/>
            <a:ext cx="537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UMLS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Source Coding System</a:t>
            </a:r>
          </a:p>
        </p:txBody>
      </p: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8DE69-B146-AD5D-2A1D-643BD4FF0C6E}"/>
              </a:ext>
            </a:extLst>
          </p:cNvPr>
          <p:cNvSpPr txBox="1"/>
          <p:nvPr/>
        </p:nvSpPr>
        <p:spPr>
          <a:xfrm>
            <a:off x="5622203" y="4275432"/>
            <a:ext cx="334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dx_coding_system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‘I10’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4BC58-2496-5EE7-E750-0B2C9EC8BD39}"/>
              </a:ext>
            </a:extLst>
          </p:cNvPr>
          <p:cNvSpPr txBox="1"/>
          <p:nvPr/>
        </p:nvSpPr>
        <p:spPr>
          <a:xfrm>
            <a:off x="1907036" y="5235923"/>
            <a:ext cx="309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C0241863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FF81B0D-71B0-45BC-88DD-F4A95FD7BF7E}"/>
              </a:ext>
            </a:extLst>
          </p:cNvPr>
          <p:cNvSpPr/>
          <p:nvPr/>
        </p:nvSpPr>
        <p:spPr>
          <a:xfrm rot="5400000">
            <a:off x="6761780" y="3714514"/>
            <a:ext cx="380994" cy="2604420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9475A2F-C154-5DF2-E29A-D7876629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05717"/>
              </p:ext>
            </p:extLst>
          </p:nvPr>
        </p:nvGraphicFramePr>
        <p:xfrm>
          <a:off x="5639141" y="5235923"/>
          <a:ext cx="26153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46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BC3EB-B713-A900-AE00-D589C48BA0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4998194" y="5418803"/>
            <a:ext cx="64094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0ABCD0-E1BD-17C1-CB7B-0C2B5125C035}"/>
              </a:ext>
            </a:extLst>
          </p:cNvPr>
          <p:cNvSpPr txBox="1"/>
          <p:nvPr/>
        </p:nvSpPr>
        <p:spPr>
          <a:xfrm>
            <a:off x="5622203" y="1924990"/>
            <a:ext cx="159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cs typeface="Consolas" panose="020B0609020204030204" pitchFamily="49" charset="0"/>
              </a:rPr>
              <a:t>“Patient age”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761D2-4C86-0B91-E1E9-562FBB2138FC}"/>
              </a:ext>
            </a:extLst>
          </p:cNvPr>
          <p:cNvSpPr txBox="1"/>
          <p:nvPr/>
        </p:nvSpPr>
        <p:spPr>
          <a:xfrm>
            <a:off x="3346111" y="2887382"/>
            <a:ext cx="181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2ED97A-F22C-9163-C987-A2731FE56A13}"/>
              </a:ext>
            </a:extLst>
          </p:cNvPr>
          <p:cNvSpPr/>
          <p:nvPr/>
        </p:nvSpPr>
        <p:spPr>
          <a:xfrm rot="5400000">
            <a:off x="6242130" y="1883721"/>
            <a:ext cx="380994" cy="1565122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32">
            <a:extLst>
              <a:ext uri="{FF2B5EF4-FFF2-40B4-BE49-F238E27FC236}">
                <a16:creationId xmlns:a16="http://schemas.microsoft.com/office/drawing/2014/main" id="{EE6345C7-F46B-8C39-F5D9-C159E896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69742"/>
              </p:ext>
            </p:extLst>
          </p:nvPr>
        </p:nvGraphicFramePr>
        <p:xfrm>
          <a:off x="5639140" y="2885481"/>
          <a:ext cx="1576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48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current_age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37898-4E55-1072-1400-C21AF216CA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164182" y="3068361"/>
            <a:ext cx="474958" cy="3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7B4272-BDCB-DA7B-A11F-68E308ADBB1D}"/>
              </a:ext>
            </a:extLst>
          </p:cNvPr>
          <p:cNvSpPr txBox="1"/>
          <p:nvPr/>
        </p:nvSpPr>
        <p:spPr>
          <a:xfrm>
            <a:off x="2478584" y="5558311"/>
            <a:ext cx="26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E08-E13</a:t>
            </a:r>
          </a:p>
        </p:txBody>
      </p:sp>
    </p:spTree>
    <p:extLst>
      <p:ext uri="{BB962C8B-B14F-4D97-AF65-F5344CB8AC3E}">
        <p14:creationId xmlns:p14="http://schemas.microsoft.com/office/powerpoint/2010/main" val="28004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ethnic majorities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returned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1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 of interest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Randomly chose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 trial per condition (except cancer, where 2 chosen),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time-limited by trial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OMOP database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computed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skipped criteria where zero patients found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Preliminary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matched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 39% of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&amp; analysis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~21 hours spent writing queries for 7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F9C44-BDB6-CE9A-01B8-4D0BDEC91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899" y="1601594"/>
            <a:ext cx="7965891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765612" y="2717522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854263-3281-198E-23C3-2D5394D79905}"/>
              </a:ext>
            </a:extLst>
          </p:cNvPr>
          <p:cNvSpPr txBox="1"/>
          <p:nvPr/>
        </p:nvSpPr>
        <p:spPr>
          <a:xfrm>
            <a:off x="7694442" y="4164030"/>
            <a:ext cx="42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Pregnant </a:t>
            </a:r>
            <a:r>
              <a:rPr lang="en-US" sz="1600" i="1" dirty="0"/>
              <a:t>or</a:t>
            </a:r>
            <a:r>
              <a:rPr lang="en-US" sz="1600" i="1" dirty="0">
                <a:solidFill>
                  <a:schemeClr val="accent6"/>
                </a:solidFill>
              </a:rPr>
              <a:t> breastfeeding </a:t>
            </a:r>
            <a:r>
              <a:rPr lang="en-US" sz="1600" i="1" dirty="0"/>
              <a:t>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EDA5C-A917-850A-9FB4-817404579362}"/>
              </a:ext>
            </a:extLst>
          </p:cNvPr>
          <p:cNvSpPr txBox="1"/>
          <p:nvPr/>
        </p:nvSpPr>
        <p:spPr>
          <a:xfrm>
            <a:off x="8084887" y="4640970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accidentally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 patient with diagnosis of “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Pregnancy test </a:t>
            </a:r>
            <a:r>
              <a:rPr lang="en-US" i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negative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E4FB2-CA8F-B5AF-30DE-FC5049F5C25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059767" y="4333307"/>
            <a:ext cx="634675" cy="2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85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 over course of trial.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264687" y="5667410"/>
            <a:ext cx="4812464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(in our data).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</a:t>
            </a:r>
            <a:r>
              <a:rPr lang="en-US" sz="1600" i="1" dirty="0">
                <a:solidFill>
                  <a:schemeClr val="accent6"/>
                </a:solidFill>
              </a:rPr>
              <a:t>resuscitation</a:t>
            </a:r>
            <a:r>
              <a:rPr lang="en-US" sz="1600" i="1" dirty="0"/>
              <a:t>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3238363"/>
            <a:ext cx="607039" cy="282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within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99ABB-0CF1-6FEC-98BE-BB08137A7292}"/>
              </a:ext>
            </a:extLst>
          </p:cNvPr>
          <p:cNvCxnSpPr>
            <a:cxnSpLocks/>
          </p:cNvCxnSpPr>
          <p:nvPr/>
        </p:nvCxnSpPr>
        <p:spPr>
          <a:xfrm flipH="1">
            <a:off x="1176867" y="1303867"/>
            <a:ext cx="3812768" cy="193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 (in our data).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77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Analysis - Emerging Themes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“Missing” data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very challenging, causes false negatives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Affects both human and LeafAI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Knowledge Base (KB)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double-edged sword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✓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Casts wide net,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slightly higher recall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⨯</a:t>
            </a:r>
            <a:r>
              <a:rPr lang="en-US" dirty="0"/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cause unnecessary exclusions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e.g., snoring “is-a” sleep disorder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Need for human-in-the-loop review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programmer tends to have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higher precision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comparable to human programmer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Interactive NLP-driven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 ↑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New inputs inserted below ↓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misunderstood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Transparency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Build user trust, confidence in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Participants answer usability and user satisfaction questionnaire,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”think aloud” recordings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Annotated by non-clinicians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Largely single-annotated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use subsets of data within EHR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Given full EHR data set, human programmer may outperform LeafAI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 structured data only (i.e., no text clinical notes)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Thank you! 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Appendix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36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7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3CB8B9-D41D-97CE-0AD0-706252A6156C}"/>
              </a:ext>
            </a:extLst>
          </p:cNvPr>
          <p:cNvSpPr txBox="1"/>
          <p:nvPr/>
        </p:nvSpPr>
        <p:spPr>
          <a:xfrm>
            <a:off x="5178783" y="5075314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83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trial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47107</TotalTime>
  <Words>8663</Words>
  <Application>Microsoft Macintosh PowerPoint</Application>
  <PresentationFormat>Widescreen</PresentationFormat>
  <Paragraphs>1886</Paragraphs>
  <Slides>83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446</cp:revision>
  <dcterms:created xsi:type="dcterms:W3CDTF">2022-09-24T00:07:29Z</dcterms:created>
  <dcterms:modified xsi:type="dcterms:W3CDTF">2023-03-07T17:17:33Z</dcterms:modified>
</cp:coreProperties>
</file>