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82"/>
  </p:notesMasterIdLst>
  <p:sldIdLst>
    <p:sldId id="256" r:id="rId2"/>
    <p:sldId id="264" r:id="rId3"/>
    <p:sldId id="271" r:id="rId4"/>
    <p:sldId id="265" r:id="rId5"/>
    <p:sldId id="279" r:id="rId6"/>
    <p:sldId id="280" r:id="rId7"/>
    <p:sldId id="281" r:id="rId8"/>
    <p:sldId id="282" r:id="rId9"/>
    <p:sldId id="285" r:id="rId10"/>
    <p:sldId id="397" r:id="rId11"/>
    <p:sldId id="266" r:id="rId12"/>
    <p:sldId id="286" r:id="rId13"/>
    <p:sldId id="287" r:id="rId14"/>
    <p:sldId id="289" r:id="rId15"/>
    <p:sldId id="291" r:id="rId16"/>
    <p:sldId id="292" r:id="rId17"/>
    <p:sldId id="267" r:id="rId18"/>
    <p:sldId id="407" r:id="rId19"/>
    <p:sldId id="307" r:id="rId20"/>
    <p:sldId id="274" r:id="rId21"/>
    <p:sldId id="293" r:id="rId22"/>
    <p:sldId id="295" r:id="rId23"/>
    <p:sldId id="301" r:id="rId24"/>
    <p:sldId id="310" r:id="rId25"/>
    <p:sldId id="311" r:id="rId26"/>
    <p:sldId id="309" r:id="rId27"/>
    <p:sldId id="354" r:id="rId28"/>
    <p:sldId id="315" r:id="rId29"/>
    <p:sldId id="396" r:id="rId30"/>
    <p:sldId id="308" r:id="rId31"/>
    <p:sldId id="319" r:id="rId32"/>
    <p:sldId id="410" r:id="rId33"/>
    <p:sldId id="408" r:id="rId34"/>
    <p:sldId id="323" r:id="rId35"/>
    <p:sldId id="275" r:id="rId36"/>
    <p:sldId id="334" r:id="rId37"/>
    <p:sldId id="335" r:id="rId38"/>
    <p:sldId id="336" r:id="rId39"/>
    <p:sldId id="337" r:id="rId40"/>
    <p:sldId id="339" r:id="rId41"/>
    <p:sldId id="340" r:id="rId42"/>
    <p:sldId id="342" r:id="rId43"/>
    <p:sldId id="343" r:id="rId44"/>
    <p:sldId id="345" r:id="rId45"/>
    <p:sldId id="361" r:id="rId46"/>
    <p:sldId id="388" r:id="rId47"/>
    <p:sldId id="387" r:id="rId48"/>
    <p:sldId id="386" r:id="rId49"/>
    <p:sldId id="277" r:id="rId50"/>
    <p:sldId id="353" r:id="rId51"/>
    <p:sldId id="352" r:id="rId52"/>
    <p:sldId id="356" r:id="rId53"/>
    <p:sldId id="357" r:id="rId54"/>
    <p:sldId id="360" r:id="rId55"/>
    <p:sldId id="359" r:id="rId56"/>
    <p:sldId id="404" r:id="rId57"/>
    <p:sldId id="383" r:id="rId58"/>
    <p:sldId id="362" r:id="rId59"/>
    <p:sldId id="399" r:id="rId60"/>
    <p:sldId id="403" r:id="rId61"/>
    <p:sldId id="401" r:id="rId62"/>
    <p:sldId id="405" r:id="rId63"/>
    <p:sldId id="402" r:id="rId64"/>
    <p:sldId id="364" r:id="rId65"/>
    <p:sldId id="409" r:id="rId66"/>
    <p:sldId id="366" r:id="rId67"/>
    <p:sldId id="375" r:id="rId68"/>
    <p:sldId id="376" r:id="rId69"/>
    <p:sldId id="395" r:id="rId70"/>
    <p:sldId id="368" r:id="rId71"/>
    <p:sldId id="377" r:id="rId72"/>
    <p:sldId id="378" r:id="rId73"/>
    <p:sldId id="272" r:id="rId74"/>
    <p:sldId id="380" r:id="rId75"/>
    <p:sldId id="381" r:id="rId76"/>
    <p:sldId id="382" r:id="rId77"/>
    <p:sldId id="273" r:id="rId78"/>
    <p:sldId id="269" r:id="rId79"/>
    <p:sldId id="284" r:id="rId80"/>
    <p:sldId id="394" r:id="rId8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AB0AA"/>
    <a:srgbClr val="E59AEE"/>
    <a:srgbClr val="000000"/>
    <a:srgbClr val="A546EE"/>
    <a:srgbClr val="EA7B9B"/>
    <a:srgbClr val="EA1458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11"/>
    <p:restoredTop sz="96860"/>
  </p:normalViewPr>
  <p:slideViewPr>
    <p:cSldViewPr snapToGrid="0">
      <p:cViewPr varScale="1">
        <p:scale>
          <a:sx n="146" d="100"/>
          <a:sy n="146" d="100"/>
        </p:scale>
        <p:origin x="352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139DC4-6A1B-D546-BF4F-CC40E4BD822C}" type="datetimeFigureOut">
              <a:rPr lang="en-US" smtClean="0"/>
              <a:t>11/9/22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938CE4-8B08-A645-B290-5F6DC1020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2023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938CE4-8B08-A645-B290-5F6DC1020C6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2892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938CE4-8B08-A645-B290-5F6DC1020C6E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3299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938CE4-8B08-A645-B290-5F6DC1020C6E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4543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938CE4-8B08-A645-B290-5F6DC1020C6E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0346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938CE4-8B08-A645-B290-5F6DC1020C6E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6817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938CE4-8B08-A645-B290-5F6DC1020C6E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0295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938CE4-8B08-A645-B290-5F6DC1020C6E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1965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938CE4-8B08-A645-B290-5F6DC1020C6E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6107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938CE4-8B08-A645-B290-5F6DC1020C6E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3099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938CE4-8B08-A645-B290-5F6DC1020C6E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6970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938CE4-8B08-A645-B290-5F6DC1020C6E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7689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938CE4-8B08-A645-B290-5F6DC1020C6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06930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938CE4-8B08-A645-B290-5F6DC1020C6E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04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938CE4-8B08-A645-B290-5F6DC1020C6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3494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938CE4-8B08-A645-B290-5F6DC1020C6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916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938CE4-8B08-A645-B290-5F6DC1020C6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4088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938CE4-8B08-A645-B290-5F6DC1020C6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98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938CE4-8B08-A645-B290-5F6DC1020C6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4651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938CE4-8B08-A645-B290-5F6DC1020C6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3360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938CE4-8B08-A645-B290-5F6DC1020C6E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2397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3A381F-CA58-1DCB-FE24-6B47BDFE6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B5C7D-CD82-8445-B4C8-01988BB71195}" type="datetime1">
              <a:rPr lang="en-US" smtClean="0"/>
              <a:t>11/9/22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E8516A-AACD-083C-4ABD-94DDD7C26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BBA2B6-A9F7-94DB-B48C-93DF7A7FE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‹#›</a:t>
            </a:fld>
            <a:r>
              <a:rPr lang="en-US" dirty="0"/>
              <a:t>/100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412D29-A75F-0AEB-1B8D-8CA58F361DA6}"/>
              </a:ext>
            </a:extLst>
          </p:cNvPr>
          <p:cNvSpPr/>
          <p:nvPr userDrawn="1"/>
        </p:nvSpPr>
        <p:spPr>
          <a:xfrm>
            <a:off x="0" y="0"/>
            <a:ext cx="12192000" cy="727969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30000">
                <a:schemeClr val="accent6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619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6C2B9-3CE7-E24E-6E98-14F6EA85A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A55561-AA66-0C93-B00D-1C46688859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7F4A87-C1D0-3B25-EC03-ED1EEED14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E75CE-5BB0-8642-80B1-B991812642D0}" type="datetime1">
              <a:rPr lang="en-US" smtClean="0"/>
              <a:t>11/9/22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7C5302-C44A-84A3-0693-55943038E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3A5051-5FE6-567E-1BBC-7A3EA7939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68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CA474F-F223-09DE-8F76-F593A3FECA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A7E1E4-5AC6-0919-EA8C-5F5847D1D5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754B94-3DFC-62D2-6905-465131AD1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375E7-5C44-E842-BAC3-232AEFAF76F6}" type="datetime1">
              <a:rPr lang="en-US" smtClean="0"/>
              <a:t>11/9/22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D22FED-F55A-69E7-B49F-90460E5F1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F8B5CC-917B-9D6C-F9F1-9E2CFDB87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537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09F54-8257-47D2-FA58-5AA9CCC48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FB43D2-2907-E3AE-A1A1-5394289E80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C14C3E-AA4B-AB79-BC96-E2CDF2C1A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F73AB-B4AD-EF47-BC18-9DA3579FD1B0}" type="datetime1">
              <a:rPr lang="en-US" smtClean="0"/>
              <a:t>11/9/22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080560-1420-C06F-890F-5235DF835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5E09EA-DB78-9FB6-B424-701A0E315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65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34BC1-3B2C-C402-B799-24D4B553B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7347CB-C8AE-0BB3-442E-59F67F3916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7DE94D-EB77-AC32-1B3F-F668B0D5B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A111A-4E6E-1B42-8A7A-72F8E138F16F}" type="datetime1">
              <a:rPr lang="en-US" smtClean="0"/>
              <a:t>11/9/22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97B02D-2844-747B-31E2-CAB892D92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DF3BEC-60EC-0C07-9737-EBA5D4EE5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045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33CB4-4128-02E8-CE1F-D5E1EE1A2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CE3FD-8E09-E495-0CEC-DC3D2BF1D7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022B93-CFFB-8C0A-70F5-A33E970E7B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6155C1-E9FD-6305-BD9C-A33C8A2A9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81146-43A7-1A4D-A4A8-14E6A98BE769}" type="datetime1">
              <a:rPr lang="en-US" smtClean="0"/>
              <a:t>11/9/22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8DA135-CFAC-3577-8281-0BEEAC135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691325-120D-B96D-C046-2DE967D61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256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D7C63-5848-40A9-0BF7-8AA972D50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5DCEC8-BBD4-B6D1-4655-2C6E9AD23F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ACE436-1BE5-A032-6DF0-B655E2F60F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EB6CBD-F4DB-31AB-6FFC-2119A8CAEF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FE5A3A-804F-59E5-A3E6-78527E3E11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3322F8-21B6-F60A-4AB2-04543A50D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B1BE4-2EE4-8645-B323-26B67B8B2D48}" type="datetime1">
              <a:rPr lang="en-US" smtClean="0"/>
              <a:t>11/9/22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772B8E-A84D-F487-DE7C-9BC5239CB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319C08-99BB-057B-3969-31BC871B7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52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D87F8-42AA-73AC-B8A3-4C5BAE695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488E7A-562B-84B1-E607-A25DD5131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0E61D-FEE0-7C4B-88A0-0C2B3940ADB7}" type="datetime1">
              <a:rPr lang="en-US" smtClean="0"/>
              <a:t>11/9/22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DAC7A6-BCF4-BE98-6C91-860919DE9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20AB03-2995-9511-CA0C-77AEBE563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47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0A29D4-4AA7-5CD5-28BF-DD86EE95E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56D31-4487-9442-A370-A05D2128F2FC}" type="datetime1">
              <a:rPr lang="en-US" smtClean="0"/>
              <a:t>11/9/22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1BBDB4-DDF8-8441-F4EE-20F7B916D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75E7E0-AA6A-362B-91AA-8766E9645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226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211A1-2851-8349-95E3-B5E14BB82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9DD5F-BEE9-8F31-19EE-0F1EC45F58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F2EAED-5962-018E-6A05-110C39BEB6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16C302-EDF7-8787-C45B-E972DDFF6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BB4DF-7A29-974C-9EF1-A8A70116AFD5}" type="datetime1">
              <a:rPr lang="en-US" smtClean="0"/>
              <a:t>11/9/22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236C36-B5FB-F2A7-7762-F854B2AAA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B0FEAD-ABF2-B8E1-F7FC-394415635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129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8CF8A-546A-1B03-414C-CEE21AE06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3C668E-BF4D-47C1-62B1-2607C4EC15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D0DD63-677C-3A2C-9254-12037F1583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C3C011-8FC1-C1E8-4BE9-471A78920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72618-49A6-7C46-A7BF-B1A314AD7FF3}" type="datetime1">
              <a:rPr lang="en-US" smtClean="0"/>
              <a:t>11/9/22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C80006-A05B-3BAB-FC02-C339E91DA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DDB5A2-8945-5455-A137-4F016272C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352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4E2A5E9-9972-0A6F-1950-91B26B57A3F8}"/>
              </a:ext>
            </a:extLst>
          </p:cNvPr>
          <p:cNvSpPr/>
          <p:nvPr userDrawn="1"/>
        </p:nvSpPr>
        <p:spPr>
          <a:xfrm>
            <a:off x="0" y="0"/>
            <a:ext cx="12192000" cy="727969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30000">
                <a:schemeClr val="accent6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130D55-6122-FE6B-2D2A-4CF0A269C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53B974-67B5-4895-69A1-8A4BE7ADC6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02B9B5-6347-A377-0074-8D536B3142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479539-2534-6441-9A92-FA2AABECD795}" type="datetime1">
              <a:rPr lang="en-US" smtClean="0"/>
              <a:t>11/9/22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68CD55-B139-4114-CDC1-AF94B0A8F4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0014A9-B699-E1FC-2FA8-9B5D9CB369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67547" y="631031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829EE2-C368-BC4E-869C-0C758FFF8419}" type="slidenum">
              <a:rPr lang="en-US" smtClean="0"/>
              <a:t>‹#›</a:t>
            </a:fld>
            <a:r>
              <a:rPr lang="en-US" dirty="0"/>
              <a:t>/100</a:t>
            </a:r>
          </a:p>
        </p:txBody>
      </p:sp>
    </p:spTree>
    <p:extLst>
      <p:ext uri="{BB962C8B-B14F-4D97-AF65-F5344CB8AC3E}">
        <p14:creationId xmlns:p14="http://schemas.microsoft.com/office/powerpoint/2010/main" val="1380795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slide" Target="slide3.xml"/><Relationship Id="rId7" Type="http://schemas.openxmlformats.org/officeDocument/2006/relationships/slide" Target="slide77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0.xml"/><Relationship Id="rId5" Type="http://schemas.openxmlformats.org/officeDocument/2006/relationships/slide" Target="slide17.xml"/><Relationship Id="rId10" Type="http://schemas.openxmlformats.org/officeDocument/2006/relationships/image" Target="../media/image10.svg"/><Relationship Id="rId4" Type="http://schemas.openxmlformats.org/officeDocument/2006/relationships/slide" Target="slide12.xml"/><Relationship Id="rId9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7.xml"/><Relationship Id="rId5" Type="http://schemas.openxmlformats.org/officeDocument/2006/relationships/slide" Target="slide20.xml"/><Relationship Id="rId4" Type="http://schemas.openxmlformats.org/officeDocument/2006/relationships/slide" Target="slide1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7.xml"/><Relationship Id="rId5" Type="http://schemas.openxmlformats.org/officeDocument/2006/relationships/slide" Target="slide20.xml"/><Relationship Id="rId4" Type="http://schemas.openxmlformats.org/officeDocument/2006/relationships/slide" Target="slide1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slide" Target="slide77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slide" Target="slide20.xml"/><Relationship Id="rId5" Type="http://schemas.openxmlformats.org/officeDocument/2006/relationships/slide" Target="slide17.xml"/><Relationship Id="rId4" Type="http://schemas.openxmlformats.org/officeDocument/2006/relationships/slide" Target="slide1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slide" Target="slide12.xml"/><Relationship Id="rId7" Type="http://schemas.openxmlformats.org/officeDocument/2006/relationships/image" Target="../media/image6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7.xml"/><Relationship Id="rId5" Type="http://schemas.openxmlformats.org/officeDocument/2006/relationships/slide" Target="slide20.xml"/><Relationship Id="rId4" Type="http://schemas.openxmlformats.org/officeDocument/2006/relationships/slide" Target="slide1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3" Type="http://schemas.openxmlformats.org/officeDocument/2006/relationships/image" Target="../media/image13.png"/><Relationship Id="rId7" Type="http://schemas.openxmlformats.org/officeDocument/2006/relationships/image" Target="../media/image17.jpeg"/><Relationship Id="rId12" Type="http://schemas.openxmlformats.org/officeDocument/2006/relationships/slide" Target="slide77.xml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slide" Target="slide20.xml"/><Relationship Id="rId5" Type="http://schemas.openxmlformats.org/officeDocument/2006/relationships/image" Target="../media/image15.png"/><Relationship Id="rId10" Type="http://schemas.openxmlformats.org/officeDocument/2006/relationships/slide" Target="slide25.xml"/><Relationship Id="rId4" Type="http://schemas.openxmlformats.org/officeDocument/2006/relationships/image" Target="../media/image14.svg"/><Relationship Id="rId9" Type="http://schemas.openxmlformats.org/officeDocument/2006/relationships/slide" Target="slide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slide" Target="slide77.xml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6" Type="http://schemas.openxmlformats.org/officeDocument/2006/relationships/slide" Target="slide20.xml"/><Relationship Id="rId5" Type="http://schemas.openxmlformats.org/officeDocument/2006/relationships/slide" Target="slide17.xml"/><Relationship Id="rId4" Type="http://schemas.openxmlformats.org/officeDocument/2006/relationships/slide" Target="slide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7.xml"/><Relationship Id="rId5" Type="http://schemas.openxmlformats.org/officeDocument/2006/relationships/slide" Target="slide20.xml"/><Relationship Id="rId4" Type="http://schemas.openxmlformats.org/officeDocument/2006/relationships/slide" Target="slide1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slide" Target="slide17.xml"/><Relationship Id="rId3" Type="http://schemas.openxmlformats.org/officeDocument/2006/relationships/image" Target="../media/image8.png"/><Relationship Id="rId7" Type="http://schemas.openxmlformats.org/officeDocument/2006/relationships/slide" Target="slide1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.xml"/><Relationship Id="rId5" Type="http://schemas.openxmlformats.org/officeDocument/2006/relationships/image" Target="../media/image20.svg"/><Relationship Id="rId10" Type="http://schemas.openxmlformats.org/officeDocument/2006/relationships/slide" Target="slide77.xml"/><Relationship Id="rId4" Type="http://schemas.openxmlformats.org/officeDocument/2006/relationships/image" Target="../media/image19.png"/><Relationship Id="rId9" Type="http://schemas.openxmlformats.org/officeDocument/2006/relationships/slide" Target="slide20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slide" Target="slide33.xml"/><Relationship Id="rId3" Type="http://schemas.openxmlformats.org/officeDocument/2006/relationships/slide" Target="slide12.xml"/><Relationship Id="rId7" Type="http://schemas.openxmlformats.org/officeDocument/2006/relationships/slide" Target="slide2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7.xml"/><Relationship Id="rId5" Type="http://schemas.openxmlformats.org/officeDocument/2006/relationships/slide" Target="slide20.xml"/><Relationship Id="rId4" Type="http://schemas.openxmlformats.org/officeDocument/2006/relationships/slide" Target="slide17.xml"/><Relationship Id="rId9" Type="http://schemas.openxmlformats.org/officeDocument/2006/relationships/slide" Target="slide6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3" Type="http://schemas.openxmlformats.org/officeDocument/2006/relationships/slide" Target="slide3.xml"/><Relationship Id="rId7" Type="http://schemas.openxmlformats.org/officeDocument/2006/relationships/slide" Target="slide77.xml"/><Relationship Id="rId2" Type="http://schemas.openxmlformats.org/officeDocument/2006/relationships/hyperlink" Target="https://clinicaltrials.gov/" TargetMode="External"/><Relationship Id="rId1" Type="http://schemas.openxmlformats.org/officeDocument/2006/relationships/slideLayout" Target="../slideLayouts/slideLayout2.xml"/><Relationship Id="rId6" Type="http://schemas.openxmlformats.org/officeDocument/2006/relationships/slide" Target="slide20.xml"/><Relationship Id="rId5" Type="http://schemas.openxmlformats.org/officeDocument/2006/relationships/slide" Target="slide17.xml"/><Relationship Id="rId10" Type="http://schemas.openxmlformats.org/officeDocument/2006/relationships/slide" Target="slide67.xml"/><Relationship Id="rId4" Type="http://schemas.openxmlformats.org/officeDocument/2006/relationships/slide" Target="slide12.xml"/><Relationship Id="rId9" Type="http://schemas.openxmlformats.org/officeDocument/2006/relationships/slide" Target="slide33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slide" Target="slide33.xml"/><Relationship Id="rId3" Type="http://schemas.openxmlformats.org/officeDocument/2006/relationships/slide" Target="slide12.xml"/><Relationship Id="rId7" Type="http://schemas.openxmlformats.org/officeDocument/2006/relationships/slide" Target="slide2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7.xml"/><Relationship Id="rId5" Type="http://schemas.openxmlformats.org/officeDocument/2006/relationships/slide" Target="slide20.xml"/><Relationship Id="rId4" Type="http://schemas.openxmlformats.org/officeDocument/2006/relationships/slide" Target="slide17.xml"/><Relationship Id="rId9" Type="http://schemas.openxmlformats.org/officeDocument/2006/relationships/slide" Target="slide6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slide" Target="slide33.xml"/><Relationship Id="rId3" Type="http://schemas.openxmlformats.org/officeDocument/2006/relationships/slide" Target="slide12.xml"/><Relationship Id="rId7" Type="http://schemas.openxmlformats.org/officeDocument/2006/relationships/slide" Target="slide2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7.xml"/><Relationship Id="rId5" Type="http://schemas.openxmlformats.org/officeDocument/2006/relationships/slide" Target="slide20.xml"/><Relationship Id="rId4" Type="http://schemas.openxmlformats.org/officeDocument/2006/relationships/slide" Target="slide17.xml"/><Relationship Id="rId9" Type="http://schemas.openxmlformats.org/officeDocument/2006/relationships/slide" Target="slide67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slide" Target="slide33.xml"/><Relationship Id="rId3" Type="http://schemas.openxmlformats.org/officeDocument/2006/relationships/slide" Target="slide12.xml"/><Relationship Id="rId7" Type="http://schemas.openxmlformats.org/officeDocument/2006/relationships/slide" Target="slide2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7.xml"/><Relationship Id="rId5" Type="http://schemas.openxmlformats.org/officeDocument/2006/relationships/slide" Target="slide20.xml"/><Relationship Id="rId4" Type="http://schemas.openxmlformats.org/officeDocument/2006/relationships/slide" Target="slide17.xml"/><Relationship Id="rId9" Type="http://schemas.openxmlformats.org/officeDocument/2006/relationships/slide" Target="slide67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slide" Target="slide33.xml"/><Relationship Id="rId3" Type="http://schemas.openxmlformats.org/officeDocument/2006/relationships/slide" Target="slide12.xml"/><Relationship Id="rId7" Type="http://schemas.openxmlformats.org/officeDocument/2006/relationships/slide" Target="slide2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7.xml"/><Relationship Id="rId5" Type="http://schemas.openxmlformats.org/officeDocument/2006/relationships/slide" Target="slide20.xml"/><Relationship Id="rId4" Type="http://schemas.openxmlformats.org/officeDocument/2006/relationships/slide" Target="slide17.xml"/><Relationship Id="rId9" Type="http://schemas.openxmlformats.org/officeDocument/2006/relationships/slide" Target="slide67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slide" Target="slide33.xml"/><Relationship Id="rId3" Type="http://schemas.openxmlformats.org/officeDocument/2006/relationships/slide" Target="slide12.xml"/><Relationship Id="rId7" Type="http://schemas.openxmlformats.org/officeDocument/2006/relationships/slide" Target="slide2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7.xml"/><Relationship Id="rId5" Type="http://schemas.openxmlformats.org/officeDocument/2006/relationships/slide" Target="slide20.xml"/><Relationship Id="rId4" Type="http://schemas.openxmlformats.org/officeDocument/2006/relationships/slide" Target="slide17.xml"/><Relationship Id="rId9" Type="http://schemas.openxmlformats.org/officeDocument/2006/relationships/slide" Target="slide67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slide" Target="slide77.xml"/><Relationship Id="rId3" Type="http://schemas.openxmlformats.org/officeDocument/2006/relationships/image" Target="../media/image22.png"/><Relationship Id="rId7" Type="http://schemas.openxmlformats.org/officeDocument/2006/relationships/slide" Target="slide20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slide" Target="slide25.xml"/><Relationship Id="rId11" Type="http://schemas.openxmlformats.org/officeDocument/2006/relationships/slide" Target="slide67.xml"/><Relationship Id="rId5" Type="http://schemas.openxmlformats.org/officeDocument/2006/relationships/slide" Target="slide12.xml"/><Relationship Id="rId10" Type="http://schemas.openxmlformats.org/officeDocument/2006/relationships/slide" Target="slide33.xml"/><Relationship Id="rId4" Type="http://schemas.openxmlformats.org/officeDocument/2006/relationships/slide" Target="slide3.xml"/><Relationship Id="rId9" Type="http://schemas.openxmlformats.org/officeDocument/2006/relationships/slide" Target="slide21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slide" Target="slide77.xml"/><Relationship Id="rId3" Type="http://schemas.openxmlformats.org/officeDocument/2006/relationships/image" Target="../media/image22.png"/><Relationship Id="rId7" Type="http://schemas.openxmlformats.org/officeDocument/2006/relationships/slide" Target="slide20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slide" Target="slide25.xml"/><Relationship Id="rId11" Type="http://schemas.openxmlformats.org/officeDocument/2006/relationships/slide" Target="slide67.xml"/><Relationship Id="rId5" Type="http://schemas.openxmlformats.org/officeDocument/2006/relationships/slide" Target="slide12.xml"/><Relationship Id="rId10" Type="http://schemas.openxmlformats.org/officeDocument/2006/relationships/slide" Target="slide33.xml"/><Relationship Id="rId4" Type="http://schemas.openxmlformats.org/officeDocument/2006/relationships/slide" Target="slide3.xml"/><Relationship Id="rId9" Type="http://schemas.openxmlformats.org/officeDocument/2006/relationships/slide" Target="slide2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77.xml"/><Relationship Id="rId3" Type="http://schemas.microsoft.com/office/2007/relationships/hdphoto" Target="../media/hdphoto2.wdp"/><Relationship Id="rId7" Type="http://schemas.openxmlformats.org/officeDocument/2006/relationships/slide" Target="slide20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7.xml"/><Relationship Id="rId5" Type="http://schemas.openxmlformats.org/officeDocument/2006/relationships/slide" Target="slide12.xml"/><Relationship Id="rId4" Type="http://schemas.openxmlformats.org/officeDocument/2006/relationships/slide" Target="slide3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slide" Target="slide33.xml"/><Relationship Id="rId3" Type="http://schemas.openxmlformats.org/officeDocument/2006/relationships/slide" Target="slide12.xml"/><Relationship Id="rId7" Type="http://schemas.openxmlformats.org/officeDocument/2006/relationships/slide" Target="slide2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7.xml"/><Relationship Id="rId5" Type="http://schemas.openxmlformats.org/officeDocument/2006/relationships/slide" Target="slide20.xml"/><Relationship Id="rId4" Type="http://schemas.openxmlformats.org/officeDocument/2006/relationships/slide" Target="slide25.xml"/><Relationship Id="rId9" Type="http://schemas.openxmlformats.org/officeDocument/2006/relationships/slide" Target="slide67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slide" Target="slide33.xml"/><Relationship Id="rId3" Type="http://schemas.openxmlformats.org/officeDocument/2006/relationships/slide" Target="slide12.xml"/><Relationship Id="rId7" Type="http://schemas.openxmlformats.org/officeDocument/2006/relationships/slide" Target="slide2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7.xml"/><Relationship Id="rId5" Type="http://schemas.openxmlformats.org/officeDocument/2006/relationships/slide" Target="slide20.xml"/><Relationship Id="rId4" Type="http://schemas.openxmlformats.org/officeDocument/2006/relationships/slide" Target="slide25.xml"/><Relationship Id="rId9" Type="http://schemas.openxmlformats.org/officeDocument/2006/relationships/slide" Target="slide67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slide" Target="slide33.xml"/><Relationship Id="rId3" Type="http://schemas.openxmlformats.org/officeDocument/2006/relationships/slide" Target="slide12.xml"/><Relationship Id="rId7" Type="http://schemas.openxmlformats.org/officeDocument/2006/relationships/slide" Target="slide2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7.xml"/><Relationship Id="rId5" Type="http://schemas.openxmlformats.org/officeDocument/2006/relationships/slide" Target="slide20.xml"/><Relationship Id="rId4" Type="http://schemas.openxmlformats.org/officeDocument/2006/relationships/slide" Target="slide25.xml"/><Relationship Id="rId9" Type="http://schemas.openxmlformats.org/officeDocument/2006/relationships/slide" Target="slide67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slide" Target="slide17.xml"/><Relationship Id="rId3" Type="http://schemas.openxmlformats.org/officeDocument/2006/relationships/image" Target="../media/image8.png"/><Relationship Id="rId7" Type="http://schemas.openxmlformats.org/officeDocument/2006/relationships/slide" Target="slide1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.xml"/><Relationship Id="rId5" Type="http://schemas.openxmlformats.org/officeDocument/2006/relationships/image" Target="../media/image24.svg"/><Relationship Id="rId10" Type="http://schemas.openxmlformats.org/officeDocument/2006/relationships/slide" Target="slide77.xml"/><Relationship Id="rId4" Type="http://schemas.openxmlformats.org/officeDocument/2006/relationships/image" Target="../media/image23.png"/><Relationship Id="rId9" Type="http://schemas.openxmlformats.org/officeDocument/2006/relationships/slide" Target="slide20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slide" Target="slide33.xml"/><Relationship Id="rId3" Type="http://schemas.openxmlformats.org/officeDocument/2006/relationships/slide" Target="slide12.xml"/><Relationship Id="rId7" Type="http://schemas.openxmlformats.org/officeDocument/2006/relationships/slide" Target="slide2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7.xml"/><Relationship Id="rId5" Type="http://schemas.openxmlformats.org/officeDocument/2006/relationships/slide" Target="slide20.xml"/><Relationship Id="rId4" Type="http://schemas.openxmlformats.org/officeDocument/2006/relationships/slide" Target="slide17.xml"/><Relationship Id="rId9" Type="http://schemas.openxmlformats.org/officeDocument/2006/relationships/slide" Target="slide67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slide" Target="slide33.xml"/><Relationship Id="rId3" Type="http://schemas.openxmlformats.org/officeDocument/2006/relationships/slide" Target="slide12.xml"/><Relationship Id="rId7" Type="http://schemas.openxmlformats.org/officeDocument/2006/relationships/slide" Target="slide2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7.xml"/><Relationship Id="rId5" Type="http://schemas.openxmlformats.org/officeDocument/2006/relationships/slide" Target="slide20.xml"/><Relationship Id="rId4" Type="http://schemas.openxmlformats.org/officeDocument/2006/relationships/slide" Target="slide17.xml"/><Relationship Id="rId9" Type="http://schemas.openxmlformats.org/officeDocument/2006/relationships/slide" Target="slide67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slide" Target="slide33.xml"/><Relationship Id="rId3" Type="http://schemas.openxmlformats.org/officeDocument/2006/relationships/slide" Target="slide12.xml"/><Relationship Id="rId7" Type="http://schemas.openxmlformats.org/officeDocument/2006/relationships/slide" Target="slide2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7.xml"/><Relationship Id="rId5" Type="http://schemas.openxmlformats.org/officeDocument/2006/relationships/slide" Target="slide20.xml"/><Relationship Id="rId4" Type="http://schemas.openxmlformats.org/officeDocument/2006/relationships/slide" Target="slide17.xml"/><Relationship Id="rId9" Type="http://schemas.openxmlformats.org/officeDocument/2006/relationships/slide" Target="slide67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slide" Target="slide33.xml"/><Relationship Id="rId3" Type="http://schemas.openxmlformats.org/officeDocument/2006/relationships/slide" Target="slide12.xml"/><Relationship Id="rId7" Type="http://schemas.openxmlformats.org/officeDocument/2006/relationships/slide" Target="slide2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7.xml"/><Relationship Id="rId5" Type="http://schemas.openxmlformats.org/officeDocument/2006/relationships/slide" Target="slide20.xml"/><Relationship Id="rId4" Type="http://schemas.openxmlformats.org/officeDocument/2006/relationships/slide" Target="slide17.xml"/><Relationship Id="rId9" Type="http://schemas.openxmlformats.org/officeDocument/2006/relationships/slide" Target="slide67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slide" Target="slide33.xml"/><Relationship Id="rId3" Type="http://schemas.openxmlformats.org/officeDocument/2006/relationships/slide" Target="slide12.xml"/><Relationship Id="rId7" Type="http://schemas.openxmlformats.org/officeDocument/2006/relationships/slide" Target="slide2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7.xml"/><Relationship Id="rId5" Type="http://schemas.openxmlformats.org/officeDocument/2006/relationships/slide" Target="slide20.xml"/><Relationship Id="rId10" Type="http://schemas.openxmlformats.org/officeDocument/2006/relationships/image" Target="../media/image25.png"/><Relationship Id="rId4" Type="http://schemas.openxmlformats.org/officeDocument/2006/relationships/slide" Target="slide17.xml"/><Relationship Id="rId9" Type="http://schemas.openxmlformats.org/officeDocument/2006/relationships/slide" Target="slide67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3" Type="http://schemas.openxmlformats.org/officeDocument/2006/relationships/slide" Target="slide3.xml"/><Relationship Id="rId7" Type="http://schemas.openxmlformats.org/officeDocument/2006/relationships/slide" Target="slide77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0.xml"/><Relationship Id="rId5" Type="http://schemas.openxmlformats.org/officeDocument/2006/relationships/slide" Target="slide17.xml"/><Relationship Id="rId10" Type="http://schemas.openxmlformats.org/officeDocument/2006/relationships/slide" Target="slide67.xml"/><Relationship Id="rId4" Type="http://schemas.openxmlformats.org/officeDocument/2006/relationships/slide" Target="slide12.xml"/><Relationship Id="rId9" Type="http://schemas.openxmlformats.org/officeDocument/2006/relationships/slide" Target="slide3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20.xml"/><Relationship Id="rId3" Type="http://schemas.openxmlformats.org/officeDocument/2006/relationships/image" Target="../media/image4.png"/><Relationship Id="rId7" Type="http://schemas.openxmlformats.org/officeDocument/2006/relationships/slide" Target="slide17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2.xml"/><Relationship Id="rId5" Type="http://schemas.openxmlformats.org/officeDocument/2006/relationships/slide" Target="slide3.xml"/><Relationship Id="rId4" Type="http://schemas.openxmlformats.org/officeDocument/2006/relationships/hyperlink" Target="https://xkcd.com/2530" TargetMode="External"/><Relationship Id="rId9" Type="http://schemas.openxmlformats.org/officeDocument/2006/relationships/slide" Target="slide77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3" Type="http://schemas.openxmlformats.org/officeDocument/2006/relationships/slide" Target="slide3.xml"/><Relationship Id="rId7" Type="http://schemas.openxmlformats.org/officeDocument/2006/relationships/slide" Target="slide77.xm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slide" Target="slide20.xml"/><Relationship Id="rId5" Type="http://schemas.openxmlformats.org/officeDocument/2006/relationships/slide" Target="slide17.xml"/><Relationship Id="rId10" Type="http://schemas.openxmlformats.org/officeDocument/2006/relationships/slide" Target="slide67.xml"/><Relationship Id="rId4" Type="http://schemas.openxmlformats.org/officeDocument/2006/relationships/slide" Target="slide12.xml"/><Relationship Id="rId9" Type="http://schemas.openxmlformats.org/officeDocument/2006/relationships/slide" Target="slide33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slide" Target="slide33.xml"/><Relationship Id="rId3" Type="http://schemas.openxmlformats.org/officeDocument/2006/relationships/slide" Target="slide12.xml"/><Relationship Id="rId7" Type="http://schemas.openxmlformats.org/officeDocument/2006/relationships/slide" Target="slide2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7.xml"/><Relationship Id="rId5" Type="http://schemas.openxmlformats.org/officeDocument/2006/relationships/slide" Target="slide20.xml"/><Relationship Id="rId4" Type="http://schemas.openxmlformats.org/officeDocument/2006/relationships/slide" Target="slide17.xml"/><Relationship Id="rId9" Type="http://schemas.openxmlformats.org/officeDocument/2006/relationships/slide" Target="slide67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3" Type="http://schemas.openxmlformats.org/officeDocument/2006/relationships/slide" Target="slide3.xml"/><Relationship Id="rId7" Type="http://schemas.openxmlformats.org/officeDocument/2006/relationships/slide" Target="slide77.xm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slide" Target="slide20.xml"/><Relationship Id="rId5" Type="http://schemas.openxmlformats.org/officeDocument/2006/relationships/slide" Target="slide17.xml"/><Relationship Id="rId10" Type="http://schemas.openxmlformats.org/officeDocument/2006/relationships/slide" Target="slide67.xml"/><Relationship Id="rId4" Type="http://schemas.openxmlformats.org/officeDocument/2006/relationships/slide" Target="slide12.xml"/><Relationship Id="rId9" Type="http://schemas.openxmlformats.org/officeDocument/2006/relationships/slide" Target="slide33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slide" Target="slide33.xml"/><Relationship Id="rId3" Type="http://schemas.openxmlformats.org/officeDocument/2006/relationships/slide" Target="slide12.xml"/><Relationship Id="rId7" Type="http://schemas.openxmlformats.org/officeDocument/2006/relationships/slide" Target="slide2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7.xml"/><Relationship Id="rId5" Type="http://schemas.openxmlformats.org/officeDocument/2006/relationships/slide" Target="slide20.xml"/><Relationship Id="rId4" Type="http://schemas.openxmlformats.org/officeDocument/2006/relationships/slide" Target="slide17.xml"/><Relationship Id="rId9" Type="http://schemas.openxmlformats.org/officeDocument/2006/relationships/slide" Target="slide67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3" Type="http://schemas.openxmlformats.org/officeDocument/2006/relationships/slide" Target="slide3.xml"/><Relationship Id="rId7" Type="http://schemas.openxmlformats.org/officeDocument/2006/relationships/slide" Target="slide77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0.xml"/><Relationship Id="rId5" Type="http://schemas.openxmlformats.org/officeDocument/2006/relationships/slide" Target="slide17.xml"/><Relationship Id="rId10" Type="http://schemas.openxmlformats.org/officeDocument/2006/relationships/slide" Target="slide67.xml"/><Relationship Id="rId4" Type="http://schemas.openxmlformats.org/officeDocument/2006/relationships/slide" Target="slide12.xml"/><Relationship Id="rId9" Type="http://schemas.openxmlformats.org/officeDocument/2006/relationships/slide" Target="slide33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slide" Target="slide33.xml"/><Relationship Id="rId3" Type="http://schemas.openxmlformats.org/officeDocument/2006/relationships/slide" Target="slide12.xml"/><Relationship Id="rId7" Type="http://schemas.openxmlformats.org/officeDocument/2006/relationships/slide" Target="slide2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7.xml"/><Relationship Id="rId5" Type="http://schemas.openxmlformats.org/officeDocument/2006/relationships/slide" Target="slide20.xml"/><Relationship Id="rId4" Type="http://schemas.openxmlformats.org/officeDocument/2006/relationships/slide" Target="slide17.xml"/><Relationship Id="rId9" Type="http://schemas.openxmlformats.org/officeDocument/2006/relationships/slide" Target="slide67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slide" Target="slide33.xml"/><Relationship Id="rId3" Type="http://schemas.openxmlformats.org/officeDocument/2006/relationships/slide" Target="slide12.xml"/><Relationship Id="rId7" Type="http://schemas.openxmlformats.org/officeDocument/2006/relationships/slide" Target="slide2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7.xml"/><Relationship Id="rId5" Type="http://schemas.openxmlformats.org/officeDocument/2006/relationships/slide" Target="slide20.xml"/><Relationship Id="rId4" Type="http://schemas.openxmlformats.org/officeDocument/2006/relationships/slide" Target="slide17.xml"/><Relationship Id="rId9" Type="http://schemas.openxmlformats.org/officeDocument/2006/relationships/slide" Target="slide67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slide" Target="slide33.xml"/><Relationship Id="rId3" Type="http://schemas.openxmlformats.org/officeDocument/2006/relationships/slide" Target="slide12.xml"/><Relationship Id="rId7" Type="http://schemas.openxmlformats.org/officeDocument/2006/relationships/slide" Target="slide2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7.xml"/><Relationship Id="rId5" Type="http://schemas.openxmlformats.org/officeDocument/2006/relationships/slide" Target="slide20.xml"/><Relationship Id="rId4" Type="http://schemas.openxmlformats.org/officeDocument/2006/relationships/slide" Target="slide17.xml"/><Relationship Id="rId9" Type="http://schemas.openxmlformats.org/officeDocument/2006/relationships/slide" Target="slide67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slide" Target="slide33.xml"/><Relationship Id="rId3" Type="http://schemas.openxmlformats.org/officeDocument/2006/relationships/slide" Target="slide12.xml"/><Relationship Id="rId7" Type="http://schemas.openxmlformats.org/officeDocument/2006/relationships/slide" Target="slide2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7.xml"/><Relationship Id="rId5" Type="http://schemas.openxmlformats.org/officeDocument/2006/relationships/slide" Target="slide20.xml"/><Relationship Id="rId4" Type="http://schemas.openxmlformats.org/officeDocument/2006/relationships/slide" Target="slide17.xml"/><Relationship Id="rId9" Type="http://schemas.openxmlformats.org/officeDocument/2006/relationships/slide" Target="slide67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slide" Target="slide33.xml"/><Relationship Id="rId3" Type="http://schemas.openxmlformats.org/officeDocument/2006/relationships/slide" Target="slide12.xml"/><Relationship Id="rId7" Type="http://schemas.openxmlformats.org/officeDocument/2006/relationships/slide" Target="slide2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7.xml"/><Relationship Id="rId5" Type="http://schemas.openxmlformats.org/officeDocument/2006/relationships/slide" Target="slide20.xml"/><Relationship Id="rId4" Type="http://schemas.openxmlformats.org/officeDocument/2006/relationships/slide" Target="slide17.xml"/><Relationship Id="rId9" Type="http://schemas.openxmlformats.org/officeDocument/2006/relationships/slide" Target="slide6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slide" Target="slide77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0.xml"/><Relationship Id="rId5" Type="http://schemas.openxmlformats.org/officeDocument/2006/relationships/slide" Target="slide17.xml"/><Relationship Id="rId4" Type="http://schemas.openxmlformats.org/officeDocument/2006/relationships/slide" Target="slide1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slide" Target="slide33.xml"/><Relationship Id="rId3" Type="http://schemas.openxmlformats.org/officeDocument/2006/relationships/slide" Target="slide12.xml"/><Relationship Id="rId7" Type="http://schemas.openxmlformats.org/officeDocument/2006/relationships/slide" Target="slide2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7.xml"/><Relationship Id="rId5" Type="http://schemas.openxmlformats.org/officeDocument/2006/relationships/slide" Target="slide20.xml"/><Relationship Id="rId4" Type="http://schemas.openxmlformats.org/officeDocument/2006/relationships/slide" Target="slide17.xml"/><Relationship Id="rId9" Type="http://schemas.openxmlformats.org/officeDocument/2006/relationships/slide" Target="slide67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slide" Target="slide33.xml"/><Relationship Id="rId3" Type="http://schemas.openxmlformats.org/officeDocument/2006/relationships/slide" Target="slide12.xml"/><Relationship Id="rId7" Type="http://schemas.openxmlformats.org/officeDocument/2006/relationships/slide" Target="slide2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7.xml"/><Relationship Id="rId5" Type="http://schemas.openxmlformats.org/officeDocument/2006/relationships/slide" Target="slide20.xml"/><Relationship Id="rId4" Type="http://schemas.openxmlformats.org/officeDocument/2006/relationships/slide" Target="slide17.xml"/><Relationship Id="rId9" Type="http://schemas.openxmlformats.org/officeDocument/2006/relationships/slide" Target="slide67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3" Type="http://schemas.openxmlformats.org/officeDocument/2006/relationships/slide" Target="slide3.xml"/><Relationship Id="rId7" Type="http://schemas.openxmlformats.org/officeDocument/2006/relationships/slide" Target="slide77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0.xml"/><Relationship Id="rId5" Type="http://schemas.openxmlformats.org/officeDocument/2006/relationships/slide" Target="slide17.xml"/><Relationship Id="rId10" Type="http://schemas.openxmlformats.org/officeDocument/2006/relationships/slide" Target="slide67.xml"/><Relationship Id="rId4" Type="http://schemas.openxmlformats.org/officeDocument/2006/relationships/slide" Target="slide12.xml"/><Relationship Id="rId9" Type="http://schemas.openxmlformats.org/officeDocument/2006/relationships/slide" Target="slide33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slide" Target="slide33.xml"/><Relationship Id="rId3" Type="http://schemas.openxmlformats.org/officeDocument/2006/relationships/slide" Target="slide12.xml"/><Relationship Id="rId7" Type="http://schemas.openxmlformats.org/officeDocument/2006/relationships/slide" Target="slide2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7.xml"/><Relationship Id="rId5" Type="http://schemas.openxmlformats.org/officeDocument/2006/relationships/slide" Target="slide20.xml"/><Relationship Id="rId10" Type="http://schemas.openxmlformats.org/officeDocument/2006/relationships/image" Target="../media/image28.png"/><Relationship Id="rId4" Type="http://schemas.openxmlformats.org/officeDocument/2006/relationships/slide" Target="slide17.xml"/><Relationship Id="rId9" Type="http://schemas.openxmlformats.org/officeDocument/2006/relationships/slide" Target="slide67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slide" Target="slide33.xml"/><Relationship Id="rId3" Type="http://schemas.openxmlformats.org/officeDocument/2006/relationships/slide" Target="slide12.xml"/><Relationship Id="rId7" Type="http://schemas.openxmlformats.org/officeDocument/2006/relationships/slide" Target="slide2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7.xml"/><Relationship Id="rId5" Type="http://schemas.openxmlformats.org/officeDocument/2006/relationships/slide" Target="slide20.xml"/><Relationship Id="rId4" Type="http://schemas.openxmlformats.org/officeDocument/2006/relationships/slide" Target="slide17.xml"/><Relationship Id="rId9" Type="http://schemas.openxmlformats.org/officeDocument/2006/relationships/slide" Target="slide67.xml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slide" Target="slide33.xml"/><Relationship Id="rId3" Type="http://schemas.openxmlformats.org/officeDocument/2006/relationships/slide" Target="slide12.xml"/><Relationship Id="rId7" Type="http://schemas.openxmlformats.org/officeDocument/2006/relationships/slide" Target="slide2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7.xml"/><Relationship Id="rId5" Type="http://schemas.openxmlformats.org/officeDocument/2006/relationships/slide" Target="slide20.xml"/><Relationship Id="rId4" Type="http://schemas.openxmlformats.org/officeDocument/2006/relationships/slide" Target="slide17.xml"/><Relationship Id="rId9" Type="http://schemas.openxmlformats.org/officeDocument/2006/relationships/slide" Target="slide67.xml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slide" Target="slide33.xml"/><Relationship Id="rId3" Type="http://schemas.openxmlformats.org/officeDocument/2006/relationships/slide" Target="slide12.xml"/><Relationship Id="rId7" Type="http://schemas.openxmlformats.org/officeDocument/2006/relationships/slide" Target="slide2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7.xml"/><Relationship Id="rId5" Type="http://schemas.openxmlformats.org/officeDocument/2006/relationships/slide" Target="slide20.xml"/><Relationship Id="rId4" Type="http://schemas.openxmlformats.org/officeDocument/2006/relationships/slide" Target="slide17.xml"/><Relationship Id="rId9" Type="http://schemas.openxmlformats.org/officeDocument/2006/relationships/slide" Target="slide67.xml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slide" Target="slide33.xml"/><Relationship Id="rId3" Type="http://schemas.openxmlformats.org/officeDocument/2006/relationships/slide" Target="slide12.xml"/><Relationship Id="rId7" Type="http://schemas.openxmlformats.org/officeDocument/2006/relationships/slide" Target="slide2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7.xml"/><Relationship Id="rId5" Type="http://schemas.openxmlformats.org/officeDocument/2006/relationships/slide" Target="slide20.xml"/><Relationship Id="rId4" Type="http://schemas.openxmlformats.org/officeDocument/2006/relationships/slide" Target="slide17.xml"/><Relationship Id="rId9" Type="http://schemas.openxmlformats.org/officeDocument/2006/relationships/slide" Target="slide67.xml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3" Type="http://schemas.openxmlformats.org/officeDocument/2006/relationships/slide" Target="slide3.xml"/><Relationship Id="rId7" Type="http://schemas.openxmlformats.org/officeDocument/2006/relationships/slide" Target="slide77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0.xml"/><Relationship Id="rId11" Type="http://schemas.openxmlformats.org/officeDocument/2006/relationships/image" Target="../media/image29.png"/><Relationship Id="rId5" Type="http://schemas.openxmlformats.org/officeDocument/2006/relationships/slide" Target="slide17.xml"/><Relationship Id="rId10" Type="http://schemas.openxmlformats.org/officeDocument/2006/relationships/slide" Target="slide67.xml"/><Relationship Id="rId4" Type="http://schemas.openxmlformats.org/officeDocument/2006/relationships/slide" Target="slide12.xml"/><Relationship Id="rId9" Type="http://schemas.openxmlformats.org/officeDocument/2006/relationships/slide" Target="slide33.xml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3" Type="http://schemas.openxmlformats.org/officeDocument/2006/relationships/slide" Target="slide3.xml"/><Relationship Id="rId7" Type="http://schemas.openxmlformats.org/officeDocument/2006/relationships/slide" Target="slide77.xml"/><Relationship Id="rId12" Type="http://schemas.openxmlformats.org/officeDocument/2006/relationships/image" Target="../media/image3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0.xml"/><Relationship Id="rId11" Type="http://schemas.openxmlformats.org/officeDocument/2006/relationships/image" Target="../media/image30.png"/><Relationship Id="rId5" Type="http://schemas.openxmlformats.org/officeDocument/2006/relationships/slide" Target="slide17.xml"/><Relationship Id="rId10" Type="http://schemas.openxmlformats.org/officeDocument/2006/relationships/slide" Target="slide67.xml"/><Relationship Id="rId4" Type="http://schemas.openxmlformats.org/officeDocument/2006/relationships/slide" Target="slide12.xml"/><Relationship Id="rId9" Type="http://schemas.openxmlformats.org/officeDocument/2006/relationships/slide" Target="slide3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77.xml"/><Relationship Id="rId3" Type="http://schemas.openxmlformats.org/officeDocument/2006/relationships/image" Target="../media/image5.png"/><Relationship Id="rId7" Type="http://schemas.openxmlformats.org/officeDocument/2006/relationships/slide" Target="slide20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7.xml"/><Relationship Id="rId5" Type="http://schemas.openxmlformats.org/officeDocument/2006/relationships/slide" Target="slide12.xml"/><Relationship Id="rId4" Type="http://schemas.openxmlformats.org/officeDocument/2006/relationships/slide" Target="slide3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3" Type="http://schemas.openxmlformats.org/officeDocument/2006/relationships/slide" Target="slide3.xml"/><Relationship Id="rId7" Type="http://schemas.openxmlformats.org/officeDocument/2006/relationships/slide" Target="slide77.xml"/><Relationship Id="rId12" Type="http://schemas.openxmlformats.org/officeDocument/2006/relationships/image" Target="../media/image3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0.xml"/><Relationship Id="rId11" Type="http://schemas.openxmlformats.org/officeDocument/2006/relationships/image" Target="../media/image32.png"/><Relationship Id="rId5" Type="http://schemas.openxmlformats.org/officeDocument/2006/relationships/slide" Target="slide17.xml"/><Relationship Id="rId10" Type="http://schemas.openxmlformats.org/officeDocument/2006/relationships/slide" Target="slide67.xml"/><Relationship Id="rId4" Type="http://schemas.openxmlformats.org/officeDocument/2006/relationships/slide" Target="slide12.xml"/><Relationship Id="rId9" Type="http://schemas.openxmlformats.org/officeDocument/2006/relationships/slide" Target="slide33.xml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3" Type="http://schemas.openxmlformats.org/officeDocument/2006/relationships/slide" Target="slide3.xml"/><Relationship Id="rId7" Type="http://schemas.openxmlformats.org/officeDocument/2006/relationships/slide" Target="slide77.xml"/><Relationship Id="rId12" Type="http://schemas.openxmlformats.org/officeDocument/2006/relationships/image" Target="../media/image3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0.xml"/><Relationship Id="rId11" Type="http://schemas.openxmlformats.org/officeDocument/2006/relationships/image" Target="../media/image33.png"/><Relationship Id="rId5" Type="http://schemas.openxmlformats.org/officeDocument/2006/relationships/slide" Target="slide17.xml"/><Relationship Id="rId10" Type="http://schemas.openxmlformats.org/officeDocument/2006/relationships/slide" Target="slide67.xml"/><Relationship Id="rId4" Type="http://schemas.openxmlformats.org/officeDocument/2006/relationships/slide" Target="slide12.xml"/><Relationship Id="rId9" Type="http://schemas.openxmlformats.org/officeDocument/2006/relationships/slide" Target="slide33.xml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slide" Target="slide77.xml"/><Relationship Id="rId3" Type="http://schemas.openxmlformats.org/officeDocument/2006/relationships/image" Target="../media/image34.png"/><Relationship Id="rId7" Type="http://schemas.openxmlformats.org/officeDocument/2006/relationships/slide" Target="slide20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7.xml"/><Relationship Id="rId11" Type="http://schemas.openxmlformats.org/officeDocument/2006/relationships/slide" Target="slide67.xml"/><Relationship Id="rId5" Type="http://schemas.openxmlformats.org/officeDocument/2006/relationships/slide" Target="slide12.xml"/><Relationship Id="rId10" Type="http://schemas.openxmlformats.org/officeDocument/2006/relationships/slide" Target="slide33.xml"/><Relationship Id="rId4" Type="http://schemas.openxmlformats.org/officeDocument/2006/relationships/slide" Target="slide3.xml"/><Relationship Id="rId9" Type="http://schemas.openxmlformats.org/officeDocument/2006/relationships/slide" Target="slide21.xml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slide" Target="slide20.xml"/><Relationship Id="rId3" Type="http://schemas.openxmlformats.org/officeDocument/2006/relationships/image" Target="../media/image35.png"/><Relationship Id="rId7" Type="http://schemas.openxmlformats.org/officeDocument/2006/relationships/slide" Target="slide17.xml"/><Relationship Id="rId12" Type="http://schemas.openxmlformats.org/officeDocument/2006/relationships/slide" Target="slide67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2.xml"/><Relationship Id="rId11" Type="http://schemas.openxmlformats.org/officeDocument/2006/relationships/slide" Target="slide33.xml"/><Relationship Id="rId5" Type="http://schemas.openxmlformats.org/officeDocument/2006/relationships/slide" Target="slide3.xml"/><Relationship Id="rId10" Type="http://schemas.openxmlformats.org/officeDocument/2006/relationships/slide" Target="slide21.xml"/><Relationship Id="rId4" Type="http://schemas.openxmlformats.org/officeDocument/2006/relationships/image" Target="../media/image31.png"/><Relationship Id="rId9" Type="http://schemas.openxmlformats.org/officeDocument/2006/relationships/slide" Target="slide77.xml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slide" Target="slide33.xml"/><Relationship Id="rId3" Type="http://schemas.openxmlformats.org/officeDocument/2006/relationships/slide" Target="slide12.xml"/><Relationship Id="rId7" Type="http://schemas.openxmlformats.org/officeDocument/2006/relationships/slide" Target="slide2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7.xml"/><Relationship Id="rId5" Type="http://schemas.openxmlformats.org/officeDocument/2006/relationships/slide" Target="slide20.xml"/><Relationship Id="rId4" Type="http://schemas.openxmlformats.org/officeDocument/2006/relationships/slide" Target="slide17.xml"/><Relationship Id="rId9" Type="http://schemas.openxmlformats.org/officeDocument/2006/relationships/slide" Target="slide67.xml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slide" Target="slide17.xml"/><Relationship Id="rId3" Type="http://schemas.openxmlformats.org/officeDocument/2006/relationships/image" Target="../media/image8.png"/><Relationship Id="rId7" Type="http://schemas.openxmlformats.org/officeDocument/2006/relationships/slide" Target="slide12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.xml"/><Relationship Id="rId5" Type="http://schemas.openxmlformats.org/officeDocument/2006/relationships/image" Target="../media/image10.svg"/><Relationship Id="rId10" Type="http://schemas.openxmlformats.org/officeDocument/2006/relationships/slide" Target="slide77.xml"/><Relationship Id="rId4" Type="http://schemas.openxmlformats.org/officeDocument/2006/relationships/image" Target="../media/image9.png"/><Relationship Id="rId9" Type="http://schemas.openxmlformats.org/officeDocument/2006/relationships/slide" Target="slide20.xml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slide" Target="slide33.xml"/><Relationship Id="rId3" Type="http://schemas.openxmlformats.org/officeDocument/2006/relationships/slide" Target="slide12.xml"/><Relationship Id="rId7" Type="http://schemas.openxmlformats.org/officeDocument/2006/relationships/slide" Target="slide2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7.xml"/><Relationship Id="rId5" Type="http://schemas.openxmlformats.org/officeDocument/2006/relationships/slide" Target="slide20.xml"/><Relationship Id="rId4" Type="http://schemas.openxmlformats.org/officeDocument/2006/relationships/slide" Target="slide17.xml"/><Relationship Id="rId9" Type="http://schemas.openxmlformats.org/officeDocument/2006/relationships/slide" Target="slide67.xml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slide" Target="slide77.xml"/><Relationship Id="rId3" Type="http://schemas.microsoft.com/office/2007/relationships/hdphoto" Target="../media/hdphoto3.wdp"/><Relationship Id="rId7" Type="http://schemas.openxmlformats.org/officeDocument/2006/relationships/slide" Target="slide20.xml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7.xml"/><Relationship Id="rId11" Type="http://schemas.openxmlformats.org/officeDocument/2006/relationships/slide" Target="slide67.xml"/><Relationship Id="rId5" Type="http://schemas.openxmlformats.org/officeDocument/2006/relationships/slide" Target="slide12.xml"/><Relationship Id="rId10" Type="http://schemas.openxmlformats.org/officeDocument/2006/relationships/slide" Target="slide33.xml"/><Relationship Id="rId4" Type="http://schemas.openxmlformats.org/officeDocument/2006/relationships/slide" Target="slide3.xml"/><Relationship Id="rId9" Type="http://schemas.openxmlformats.org/officeDocument/2006/relationships/slide" Target="slide21.xml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slide" Target="slide20.xml"/><Relationship Id="rId3" Type="http://schemas.openxmlformats.org/officeDocument/2006/relationships/image" Target="../media/image37.png"/><Relationship Id="rId7" Type="http://schemas.openxmlformats.org/officeDocument/2006/relationships/slide" Target="slide17.xml"/><Relationship Id="rId12" Type="http://schemas.openxmlformats.org/officeDocument/2006/relationships/slide" Target="slide67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2.xml"/><Relationship Id="rId11" Type="http://schemas.openxmlformats.org/officeDocument/2006/relationships/slide" Target="slide33.xml"/><Relationship Id="rId5" Type="http://schemas.openxmlformats.org/officeDocument/2006/relationships/slide" Target="slide3.xml"/><Relationship Id="rId10" Type="http://schemas.openxmlformats.org/officeDocument/2006/relationships/slide" Target="slide21.xml"/><Relationship Id="rId4" Type="http://schemas.openxmlformats.org/officeDocument/2006/relationships/image" Target="../media/image38.png"/><Relationship Id="rId9" Type="http://schemas.openxmlformats.org/officeDocument/2006/relationships/slide" Target="slide77.xml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slide" Target="slide33.xml"/><Relationship Id="rId3" Type="http://schemas.openxmlformats.org/officeDocument/2006/relationships/slide" Target="slide12.xml"/><Relationship Id="rId7" Type="http://schemas.openxmlformats.org/officeDocument/2006/relationships/slide" Target="slide2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7.xml"/><Relationship Id="rId5" Type="http://schemas.openxmlformats.org/officeDocument/2006/relationships/slide" Target="slide20.xml"/><Relationship Id="rId10" Type="http://schemas.openxmlformats.org/officeDocument/2006/relationships/image" Target="../media/image39.png"/><Relationship Id="rId4" Type="http://schemas.openxmlformats.org/officeDocument/2006/relationships/slide" Target="slide25.xml"/><Relationship Id="rId9" Type="http://schemas.openxmlformats.org/officeDocument/2006/relationships/slide" Target="slide6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slide" Target="slide77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0.xml"/><Relationship Id="rId5" Type="http://schemas.openxmlformats.org/officeDocument/2006/relationships/slide" Target="slide17.xml"/><Relationship Id="rId4" Type="http://schemas.openxmlformats.org/officeDocument/2006/relationships/slide" Target="slide12.xml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slide" Target="slide77.xml"/><Relationship Id="rId3" Type="http://schemas.microsoft.com/office/2007/relationships/hdphoto" Target="../media/hdphoto4.wdp"/><Relationship Id="rId7" Type="http://schemas.openxmlformats.org/officeDocument/2006/relationships/slide" Target="slide20.xml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7.xml"/><Relationship Id="rId11" Type="http://schemas.openxmlformats.org/officeDocument/2006/relationships/slide" Target="slide67.xml"/><Relationship Id="rId5" Type="http://schemas.openxmlformats.org/officeDocument/2006/relationships/slide" Target="slide12.xml"/><Relationship Id="rId10" Type="http://schemas.openxmlformats.org/officeDocument/2006/relationships/slide" Target="slide33.xml"/><Relationship Id="rId4" Type="http://schemas.openxmlformats.org/officeDocument/2006/relationships/slide" Target="slide3.xml"/><Relationship Id="rId9" Type="http://schemas.openxmlformats.org/officeDocument/2006/relationships/slide" Target="slide21.xml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slide" Target="slide77.xml"/><Relationship Id="rId3" Type="http://schemas.openxmlformats.org/officeDocument/2006/relationships/image" Target="../media/image42.jpeg"/><Relationship Id="rId7" Type="http://schemas.openxmlformats.org/officeDocument/2006/relationships/slide" Target="slide20.xml"/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Relationship Id="rId6" Type="http://schemas.openxmlformats.org/officeDocument/2006/relationships/slide" Target="slide17.xml"/><Relationship Id="rId11" Type="http://schemas.openxmlformats.org/officeDocument/2006/relationships/slide" Target="slide67.xml"/><Relationship Id="rId5" Type="http://schemas.openxmlformats.org/officeDocument/2006/relationships/slide" Target="slide12.xml"/><Relationship Id="rId10" Type="http://schemas.openxmlformats.org/officeDocument/2006/relationships/slide" Target="slide33.xml"/><Relationship Id="rId4" Type="http://schemas.openxmlformats.org/officeDocument/2006/relationships/slide" Target="slide3.xml"/><Relationship Id="rId9" Type="http://schemas.openxmlformats.org/officeDocument/2006/relationships/slide" Target="slide21.xml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slide" Target="slide33.xml"/><Relationship Id="rId3" Type="http://schemas.openxmlformats.org/officeDocument/2006/relationships/slide" Target="slide12.xml"/><Relationship Id="rId7" Type="http://schemas.openxmlformats.org/officeDocument/2006/relationships/slide" Target="slide2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7.xml"/><Relationship Id="rId5" Type="http://schemas.openxmlformats.org/officeDocument/2006/relationships/slide" Target="slide20.xml"/><Relationship Id="rId4" Type="http://schemas.openxmlformats.org/officeDocument/2006/relationships/slide" Target="slide17.xml"/><Relationship Id="rId9" Type="http://schemas.openxmlformats.org/officeDocument/2006/relationships/slide" Target="slide6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slide" Target="slide33.xml"/><Relationship Id="rId3" Type="http://schemas.openxmlformats.org/officeDocument/2006/relationships/slide" Target="slide12.xml"/><Relationship Id="rId7" Type="http://schemas.openxmlformats.org/officeDocument/2006/relationships/slide" Target="slide2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7.xml"/><Relationship Id="rId5" Type="http://schemas.openxmlformats.org/officeDocument/2006/relationships/slide" Target="slide20.xml"/><Relationship Id="rId4" Type="http://schemas.openxmlformats.org/officeDocument/2006/relationships/slide" Target="slide17.xml"/><Relationship Id="rId9" Type="http://schemas.openxmlformats.org/officeDocument/2006/relationships/slide" Target="slide67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7.xml"/><Relationship Id="rId5" Type="http://schemas.openxmlformats.org/officeDocument/2006/relationships/slide" Target="slide20.xml"/><Relationship Id="rId4" Type="http://schemas.openxmlformats.org/officeDocument/2006/relationships/slide" Target="slide17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7.xml"/><Relationship Id="rId5" Type="http://schemas.openxmlformats.org/officeDocument/2006/relationships/slide" Target="slide20.xml"/><Relationship Id="rId4" Type="http://schemas.openxmlformats.org/officeDocument/2006/relationships/slide" Target="slide17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slide" Target="slide77.xml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slide" Target="slide20.xml"/><Relationship Id="rId5" Type="http://schemas.openxmlformats.org/officeDocument/2006/relationships/slide" Target="slide17.xml"/><Relationship Id="rId4" Type="http://schemas.openxmlformats.org/officeDocument/2006/relationships/slide" Target="slide1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7.xml"/><Relationship Id="rId5" Type="http://schemas.openxmlformats.org/officeDocument/2006/relationships/slide" Target="slide20.xml"/><Relationship Id="rId4" Type="http://schemas.openxmlformats.org/officeDocument/2006/relationships/slide" Target="slide17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7.xml"/><Relationship Id="rId5" Type="http://schemas.openxmlformats.org/officeDocument/2006/relationships/slide" Target="slide20.xml"/><Relationship Id="rId4" Type="http://schemas.openxmlformats.org/officeDocument/2006/relationships/slide" Target="slide1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" Target="slide20.xml"/><Relationship Id="rId3" Type="http://schemas.openxmlformats.org/officeDocument/2006/relationships/image" Target="../media/image6.png"/><Relationship Id="rId7" Type="http://schemas.openxmlformats.org/officeDocument/2006/relationships/slide" Target="slide17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2.xml"/><Relationship Id="rId5" Type="http://schemas.openxmlformats.org/officeDocument/2006/relationships/slide" Target="slide3.xml"/><Relationship Id="rId4" Type="http://schemas.openxmlformats.org/officeDocument/2006/relationships/image" Target="../media/image7.svg"/><Relationship Id="rId9" Type="http://schemas.openxmlformats.org/officeDocument/2006/relationships/slide" Target="slide77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7.xml"/><Relationship Id="rId5" Type="http://schemas.openxmlformats.org/officeDocument/2006/relationships/slide" Target="slide20.xml"/><Relationship Id="rId4" Type="http://schemas.openxmlformats.org/officeDocument/2006/relationships/slide" Target="slide1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" Target="slide77.xml"/><Relationship Id="rId3" Type="http://schemas.openxmlformats.org/officeDocument/2006/relationships/hyperlink" Target="https://clinicaltrials.gov/ct2/show/NCT03254875" TargetMode="External"/><Relationship Id="rId7" Type="http://schemas.openxmlformats.org/officeDocument/2006/relationships/slide" Target="slide20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7.xml"/><Relationship Id="rId5" Type="http://schemas.openxmlformats.org/officeDocument/2006/relationships/slide" Target="slide12.xml"/><Relationship Id="rId4" Type="http://schemas.openxmlformats.org/officeDocument/2006/relationships/slide" Target="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8F1E7B-AC37-6661-D60B-9D52CABEFD1C}"/>
              </a:ext>
            </a:extLst>
          </p:cNvPr>
          <p:cNvSpPr/>
          <p:nvPr/>
        </p:nvSpPr>
        <p:spPr>
          <a:xfrm>
            <a:off x="0" y="0"/>
            <a:ext cx="12192000" cy="727969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30000">
                <a:schemeClr val="accent6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A82D39-DD79-018F-1EF1-2628B600DECF}"/>
              </a:ext>
            </a:extLst>
          </p:cNvPr>
          <p:cNvSpPr txBox="1"/>
          <p:nvPr/>
        </p:nvSpPr>
        <p:spPr>
          <a:xfrm>
            <a:off x="2191915" y="1857640"/>
            <a:ext cx="764251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Explainable query generation for cohort discovery and biomedical reasoning using natural language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AEFC95-8597-F081-8F51-238165B16023}"/>
              </a:ext>
            </a:extLst>
          </p:cNvPr>
          <p:cNvSpPr txBox="1"/>
          <p:nvPr/>
        </p:nvSpPr>
        <p:spPr>
          <a:xfrm>
            <a:off x="5106515" y="3756991"/>
            <a:ext cx="15456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Nic Dobbins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28C3DC-6027-9153-E2CD-93243DE1F19D}"/>
              </a:ext>
            </a:extLst>
          </p:cNvPr>
          <p:cNvSpPr txBox="1"/>
          <p:nvPr/>
        </p:nvSpPr>
        <p:spPr>
          <a:xfrm>
            <a:off x="3267069" y="4372306"/>
            <a:ext cx="549220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UW Biomedical Natural Language Processing Group</a:t>
            </a:r>
          </a:p>
          <a:p>
            <a:pPr algn="ctr"/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UW Medicine Research IT</a:t>
            </a:r>
            <a:b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Department of Biomedical Informatics &amp; Medical Education</a:t>
            </a:r>
          </a:p>
          <a:p>
            <a:pPr algn="ctr"/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University of Washington, Seattle, WA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A59C8F-DB5F-166B-3173-D83883787964}"/>
              </a:ext>
            </a:extLst>
          </p:cNvPr>
          <p:cNvSpPr txBox="1"/>
          <p:nvPr/>
        </p:nvSpPr>
        <p:spPr>
          <a:xfrm>
            <a:off x="4610386" y="5797827"/>
            <a:ext cx="25378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November 14</a:t>
            </a:r>
            <a:r>
              <a:rPr lang="en-US" sz="2000" baseline="30000" dirty="0">
                <a:latin typeface="Roboto Light" panose="02000000000000000000" pitchFamily="2" charset="0"/>
                <a:ea typeface="Roboto Light" panose="02000000000000000000" pitchFamily="2" charset="0"/>
              </a:rPr>
              <a:t>th</a:t>
            </a: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, 2022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ED26987-222C-5F2D-1D6F-EA327321B4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6130031"/>
            <a:ext cx="880084" cy="660063"/>
          </a:xfrm>
          <a:prstGeom prst="rect">
            <a:avLst/>
          </a:prstGeom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C231796A-931D-030D-3EC6-80533A3271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5707" y="6186505"/>
            <a:ext cx="814557" cy="561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90899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8D7C3E-E29F-D959-2E62-2CB0A3515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10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C415CF-C601-E56E-826F-B062A9EC8F0C}"/>
              </a:ext>
            </a:extLst>
          </p:cNvPr>
          <p:cNvSpPr txBox="1"/>
          <p:nvPr/>
        </p:nvSpPr>
        <p:spPr>
          <a:xfrm>
            <a:off x="440371" y="3127598"/>
            <a:ext cx="30433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Create a human-annotated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gold standard corpus of eligibility criteria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.</a:t>
            </a:r>
            <a:endParaRPr lang="en-US" sz="16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D77AB9-5768-6992-83ED-91C3FEAD864C}"/>
              </a:ext>
            </a:extLst>
          </p:cNvPr>
          <p:cNvSpPr txBox="1"/>
          <p:nvPr/>
        </p:nvSpPr>
        <p:spPr>
          <a:xfrm>
            <a:off x="838514" y="864841"/>
            <a:ext cx="108288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Project Goals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98A9498-FE4D-67EB-1559-F558C471ACA0}"/>
              </a:ext>
            </a:extLst>
          </p:cNvPr>
          <p:cNvGrpSpPr/>
          <p:nvPr/>
        </p:nvGrpSpPr>
        <p:grpSpPr>
          <a:xfrm>
            <a:off x="146818" y="95565"/>
            <a:ext cx="11787924" cy="307780"/>
            <a:chOff x="146818" y="95565"/>
            <a:chExt cx="11787924" cy="307780"/>
          </a:xfrm>
        </p:grpSpPr>
        <p:sp>
          <p:nvSpPr>
            <p:cNvPr id="5" name="TextBox 4">
              <a:hlinkClick r:id="rId3" action="ppaction://hlinksldjump"/>
              <a:extLst>
                <a:ext uri="{FF2B5EF4-FFF2-40B4-BE49-F238E27FC236}">
                  <a16:creationId xmlns:a16="http://schemas.microsoft.com/office/drawing/2014/main" id="{7F37811A-26AB-F128-F9D6-3172CDF36EC7}"/>
                </a:ext>
              </a:extLst>
            </p:cNvPr>
            <p:cNvSpPr txBox="1"/>
            <p:nvPr/>
          </p:nvSpPr>
          <p:spPr>
            <a:xfrm>
              <a:off x="146818" y="95566"/>
              <a:ext cx="11416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Introduction</a:t>
              </a:r>
            </a:p>
          </p:txBody>
        </p:sp>
        <p:sp>
          <p:nvSpPr>
            <p:cNvPr id="6" name="TextBox 5">
              <a:hlinkClick r:id="rId4" action="ppaction://hlinksldjump"/>
              <a:extLst>
                <a:ext uri="{FF2B5EF4-FFF2-40B4-BE49-F238E27FC236}">
                  <a16:creationId xmlns:a16="http://schemas.microsoft.com/office/drawing/2014/main" id="{4B69D179-2D55-2A70-87B2-E95BFBFF4839}"/>
                </a:ext>
              </a:extLst>
            </p:cNvPr>
            <p:cNvSpPr txBox="1"/>
            <p:nvPr/>
          </p:nvSpPr>
          <p:spPr>
            <a:xfrm>
              <a:off x="2540473" y="95565"/>
              <a:ext cx="12314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Related Work</a:t>
              </a:r>
            </a:p>
          </p:txBody>
        </p:sp>
        <p:sp>
          <p:nvSpPr>
            <p:cNvPr id="7" name="TextBox 6">
              <a:hlinkClick r:id="rId5" action="ppaction://hlinksldjump"/>
              <a:extLst>
                <a:ext uri="{FF2B5EF4-FFF2-40B4-BE49-F238E27FC236}">
                  <a16:creationId xmlns:a16="http://schemas.microsoft.com/office/drawing/2014/main" id="{87812ABD-4062-4E7B-2643-3192231CF6AA}"/>
                </a:ext>
              </a:extLst>
            </p:cNvPr>
            <p:cNvSpPr txBox="1"/>
            <p:nvPr/>
          </p:nvSpPr>
          <p:spPr>
            <a:xfrm>
              <a:off x="5194561" y="95565"/>
              <a:ext cx="14398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Task Innovation</a:t>
              </a:r>
            </a:p>
          </p:txBody>
        </p:sp>
        <p:sp>
          <p:nvSpPr>
            <p:cNvPr id="8" name="TextBox 7">
              <a:hlinkClick r:id="rId6" action="ppaction://hlinksldjump"/>
              <a:extLst>
                <a:ext uri="{FF2B5EF4-FFF2-40B4-BE49-F238E27FC236}">
                  <a16:creationId xmlns:a16="http://schemas.microsoft.com/office/drawing/2014/main" id="{8BEC2FE0-E70C-D763-F611-D82CDBE1012B}"/>
                </a:ext>
              </a:extLst>
            </p:cNvPr>
            <p:cNvSpPr txBox="1"/>
            <p:nvPr/>
          </p:nvSpPr>
          <p:spPr>
            <a:xfrm>
              <a:off x="8107710" y="95565"/>
              <a:ext cx="12538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Specific Aims</a:t>
              </a:r>
            </a:p>
          </p:txBody>
        </p:sp>
        <p:sp>
          <p:nvSpPr>
            <p:cNvPr id="10" name="TextBox 9">
              <a:hlinkClick r:id="rId7" action="ppaction://hlinksldjump"/>
              <a:extLst>
                <a:ext uri="{FF2B5EF4-FFF2-40B4-BE49-F238E27FC236}">
                  <a16:creationId xmlns:a16="http://schemas.microsoft.com/office/drawing/2014/main" id="{1EFBF0FE-A75A-E9A6-7390-5322994583AE}"/>
                </a:ext>
              </a:extLst>
            </p:cNvPr>
            <p:cNvSpPr txBox="1"/>
            <p:nvPr/>
          </p:nvSpPr>
          <p:spPr>
            <a:xfrm>
              <a:off x="10868424" y="95568"/>
              <a:ext cx="10663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Conclusion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F1747091-A4B3-0339-FB53-6A20AEE85B4B}"/>
              </a:ext>
            </a:extLst>
          </p:cNvPr>
          <p:cNvSpPr txBox="1"/>
          <p:nvPr/>
        </p:nvSpPr>
        <p:spPr>
          <a:xfrm>
            <a:off x="1490592" y="2406963"/>
            <a:ext cx="9429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Aim 1</a:t>
            </a:r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D236F7-DD91-9479-358D-2FB2135197B7}"/>
              </a:ext>
            </a:extLst>
          </p:cNvPr>
          <p:cNvCxnSpPr/>
          <p:nvPr/>
        </p:nvCxnSpPr>
        <p:spPr>
          <a:xfrm>
            <a:off x="3771900" y="2173857"/>
            <a:ext cx="0" cy="356270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B6C3B78-3DE4-F273-2EB8-01BDEA6F7A00}"/>
              </a:ext>
            </a:extLst>
          </p:cNvPr>
          <p:cNvSpPr txBox="1"/>
          <p:nvPr/>
        </p:nvSpPr>
        <p:spPr>
          <a:xfrm>
            <a:off x="4236687" y="3127598"/>
            <a:ext cx="33017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Develop state-of-the-art NLP-based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methods for generating SQL queries 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for cohort discovery from free-text.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C64091-EF28-531D-B550-A680A4183D72}"/>
              </a:ext>
            </a:extLst>
          </p:cNvPr>
          <p:cNvSpPr txBox="1"/>
          <p:nvPr/>
        </p:nvSpPr>
        <p:spPr>
          <a:xfrm>
            <a:off x="5286909" y="2406963"/>
            <a:ext cx="9429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Aim 2</a:t>
            </a:r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B4DFF42-6F0C-2709-4469-495031EB6004}"/>
              </a:ext>
            </a:extLst>
          </p:cNvPr>
          <p:cNvCxnSpPr/>
          <p:nvPr/>
        </p:nvCxnSpPr>
        <p:spPr>
          <a:xfrm>
            <a:off x="7869441" y="2173857"/>
            <a:ext cx="0" cy="356270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5882089-2517-05DC-071D-90D689168571}"/>
              </a:ext>
            </a:extLst>
          </p:cNvPr>
          <p:cNvSpPr txBox="1"/>
          <p:nvPr/>
        </p:nvSpPr>
        <p:spPr>
          <a:xfrm>
            <a:off x="8238176" y="3127598"/>
            <a:ext cx="33017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Develop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web application for finding patients 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meeting user-provided free-text eligibility criteria.</a:t>
            </a:r>
            <a:endParaRPr lang="en-US" sz="16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F0B7F3C-3D08-78CA-A2BB-44CC301E2F22}"/>
              </a:ext>
            </a:extLst>
          </p:cNvPr>
          <p:cNvSpPr txBox="1"/>
          <p:nvPr/>
        </p:nvSpPr>
        <p:spPr>
          <a:xfrm>
            <a:off x="9288398" y="2406963"/>
            <a:ext cx="9429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Aim 3</a:t>
            </a:r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pic>
        <p:nvPicPr>
          <p:cNvPr id="1026" name="Picture 2" descr="Document clipart cartoon, Document cartoon Transparent FREE for download on WebStockReview 2021">
            <a:extLst>
              <a:ext uri="{FF2B5EF4-FFF2-40B4-BE49-F238E27FC236}">
                <a16:creationId xmlns:a16="http://schemas.microsoft.com/office/drawing/2014/main" id="{F73CBD0F-797A-C635-5EB9-FED78A4499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3234" y="4543207"/>
            <a:ext cx="777648" cy="896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78416FBD-7E39-3903-31BB-2936285BEF16}"/>
              </a:ext>
            </a:extLst>
          </p:cNvPr>
          <p:cNvSpPr txBox="1"/>
          <p:nvPr/>
        </p:nvSpPr>
        <p:spPr>
          <a:xfrm>
            <a:off x="3990482" y="4806586"/>
            <a:ext cx="1453155" cy="30777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“Patients with ...”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C9452F0-CBF7-B42F-7F0F-9C83F28BF4E8}"/>
              </a:ext>
            </a:extLst>
          </p:cNvPr>
          <p:cNvSpPr txBox="1"/>
          <p:nvPr/>
        </p:nvSpPr>
        <p:spPr>
          <a:xfrm>
            <a:off x="6096000" y="4806586"/>
            <a:ext cx="1374094" cy="27699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SELECT FROM...</a:t>
            </a:r>
          </a:p>
        </p:txBody>
      </p:sp>
      <p:sp>
        <p:nvSpPr>
          <p:cNvPr id="27" name="Right Arrow 26">
            <a:extLst>
              <a:ext uri="{FF2B5EF4-FFF2-40B4-BE49-F238E27FC236}">
                <a16:creationId xmlns:a16="http://schemas.microsoft.com/office/drawing/2014/main" id="{CC5EC248-7EB0-6AB4-E1F0-B75B586652FD}"/>
              </a:ext>
            </a:extLst>
          </p:cNvPr>
          <p:cNvSpPr/>
          <p:nvPr/>
        </p:nvSpPr>
        <p:spPr>
          <a:xfrm>
            <a:off x="5684808" y="4852752"/>
            <a:ext cx="229662" cy="184666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9" name="Graphic 28" descr="Programmer female outline">
            <a:extLst>
              <a:ext uri="{FF2B5EF4-FFF2-40B4-BE49-F238E27FC236}">
                <a16:creationId xmlns:a16="http://schemas.microsoft.com/office/drawing/2014/main" id="{7C833E66-C5D3-F4BE-04C9-85CF627DC19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380846" y="458021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1007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684202-2786-F5D2-264B-57F845311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11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ECE411-CF14-5AE3-0643-02E1B9573187}"/>
              </a:ext>
            </a:extLst>
          </p:cNvPr>
          <p:cNvSpPr txBox="1"/>
          <p:nvPr/>
        </p:nvSpPr>
        <p:spPr>
          <a:xfrm>
            <a:off x="838515" y="864878"/>
            <a:ext cx="2933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Broader Impact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325397-BE8F-13C4-18FB-D43DB54B3A90}"/>
              </a:ext>
            </a:extLst>
          </p:cNvPr>
          <p:cNvSpPr txBox="1"/>
          <p:nvPr/>
        </p:nvSpPr>
        <p:spPr>
          <a:xfrm>
            <a:off x="838512" y="2028616"/>
            <a:ext cx="9747425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NLP for cohort discovery may be useful for other kinds of biomedical research, e.g.,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Question answering 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Information extraction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May reduce cost + labor burden of finding patients for clinical trials 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Evaluating system performance by comparing patients found to those actually enrolled in trials (Aim 2, discussed shortly) 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Novel 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Significantly raises standards for this task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FD94C13-C4C2-5F31-7029-A7AC8C116EB3}"/>
              </a:ext>
            </a:extLst>
          </p:cNvPr>
          <p:cNvGrpSpPr/>
          <p:nvPr/>
        </p:nvGrpSpPr>
        <p:grpSpPr>
          <a:xfrm>
            <a:off x="146818" y="95565"/>
            <a:ext cx="11787924" cy="307780"/>
            <a:chOff x="146818" y="95565"/>
            <a:chExt cx="11787924" cy="307780"/>
          </a:xfrm>
        </p:grpSpPr>
        <p:sp>
          <p:nvSpPr>
            <p:cNvPr id="6" name="TextBox 5">
              <a:hlinkClick r:id="rId2" action="ppaction://hlinksldjump"/>
              <a:extLst>
                <a:ext uri="{FF2B5EF4-FFF2-40B4-BE49-F238E27FC236}">
                  <a16:creationId xmlns:a16="http://schemas.microsoft.com/office/drawing/2014/main" id="{FE229339-4821-C6D5-4525-7D1622522C18}"/>
                </a:ext>
              </a:extLst>
            </p:cNvPr>
            <p:cNvSpPr txBox="1"/>
            <p:nvPr/>
          </p:nvSpPr>
          <p:spPr>
            <a:xfrm>
              <a:off x="146818" y="95566"/>
              <a:ext cx="11416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Introduction</a:t>
              </a:r>
            </a:p>
          </p:txBody>
        </p:sp>
        <p:sp>
          <p:nvSpPr>
            <p:cNvPr id="7" name="TextBox 6">
              <a:hlinkClick r:id="rId3" action="ppaction://hlinksldjump"/>
              <a:extLst>
                <a:ext uri="{FF2B5EF4-FFF2-40B4-BE49-F238E27FC236}">
                  <a16:creationId xmlns:a16="http://schemas.microsoft.com/office/drawing/2014/main" id="{67639A0E-70B1-3EF5-118F-8EFCDBD6159B}"/>
                </a:ext>
              </a:extLst>
            </p:cNvPr>
            <p:cNvSpPr txBox="1"/>
            <p:nvPr/>
          </p:nvSpPr>
          <p:spPr>
            <a:xfrm>
              <a:off x="2540473" y="95565"/>
              <a:ext cx="12314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Related Work</a:t>
              </a:r>
            </a:p>
          </p:txBody>
        </p:sp>
        <p:sp>
          <p:nvSpPr>
            <p:cNvPr id="8" name="TextBox 7">
              <a:hlinkClick r:id="rId4" action="ppaction://hlinksldjump"/>
              <a:extLst>
                <a:ext uri="{FF2B5EF4-FFF2-40B4-BE49-F238E27FC236}">
                  <a16:creationId xmlns:a16="http://schemas.microsoft.com/office/drawing/2014/main" id="{BA96FA9D-E71A-8005-009E-0C4D78D63B4F}"/>
                </a:ext>
              </a:extLst>
            </p:cNvPr>
            <p:cNvSpPr txBox="1"/>
            <p:nvPr/>
          </p:nvSpPr>
          <p:spPr>
            <a:xfrm>
              <a:off x="5194561" y="95565"/>
              <a:ext cx="14398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Task Innovation</a:t>
              </a:r>
            </a:p>
          </p:txBody>
        </p:sp>
        <p:sp>
          <p:nvSpPr>
            <p:cNvPr id="9" name="TextBox 8">
              <a:hlinkClick r:id="rId5" action="ppaction://hlinksldjump"/>
              <a:extLst>
                <a:ext uri="{FF2B5EF4-FFF2-40B4-BE49-F238E27FC236}">
                  <a16:creationId xmlns:a16="http://schemas.microsoft.com/office/drawing/2014/main" id="{CD9C8432-2F77-7DF6-66E9-0B14EAB83FED}"/>
                </a:ext>
              </a:extLst>
            </p:cNvPr>
            <p:cNvSpPr txBox="1"/>
            <p:nvPr/>
          </p:nvSpPr>
          <p:spPr>
            <a:xfrm>
              <a:off x="8107710" y="95565"/>
              <a:ext cx="12538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Specific Aims</a:t>
              </a:r>
            </a:p>
          </p:txBody>
        </p:sp>
        <p:sp>
          <p:nvSpPr>
            <p:cNvPr id="10" name="TextBox 9">
              <a:hlinkClick r:id="rId6" action="ppaction://hlinksldjump"/>
              <a:extLst>
                <a:ext uri="{FF2B5EF4-FFF2-40B4-BE49-F238E27FC236}">
                  <a16:creationId xmlns:a16="http://schemas.microsoft.com/office/drawing/2014/main" id="{63C7E5AE-65B2-1309-6DE6-396EA7F52566}"/>
                </a:ext>
              </a:extLst>
            </p:cNvPr>
            <p:cNvSpPr txBox="1"/>
            <p:nvPr/>
          </p:nvSpPr>
          <p:spPr>
            <a:xfrm>
              <a:off x="10868424" y="95568"/>
              <a:ext cx="10663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Conclusion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67907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684202-2786-F5D2-264B-57F845311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12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ECE411-CF14-5AE3-0643-02E1B9573187}"/>
              </a:ext>
            </a:extLst>
          </p:cNvPr>
          <p:cNvSpPr txBox="1"/>
          <p:nvPr/>
        </p:nvSpPr>
        <p:spPr>
          <a:xfrm>
            <a:off x="838515" y="864878"/>
            <a:ext cx="2933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Related Work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22C1F6-1F34-6B3D-97C3-B65CEDC5ECC4}"/>
              </a:ext>
            </a:extLst>
          </p:cNvPr>
          <p:cNvSpPr txBox="1"/>
          <p:nvPr/>
        </p:nvSpPr>
        <p:spPr>
          <a:xfrm>
            <a:off x="838512" y="2028616"/>
            <a:ext cx="974742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Corpora of eligibility criteria</a:t>
            </a:r>
          </a:p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Methods for query generation from free-text criteria</a:t>
            </a:r>
          </a:p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NLP-based software for cohort discovery 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9F79ABA-1DD6-25AC-F63A-84DAEBC88FEB}"/>
              </a:ext>
            </a:extLst>
          </p:cNvPr>
          <p:cNvGrpSpPr/>
          <p:nvPr/>
        </p:nvGrpSpPr>
        <p:grpSpPr>
          <a:xfrm>
            <a:off x="146818" y="95565"/>
            <a:ext cx="11787924" cy="307780"/>
            <a:chOff x="146818" y="95565"/>
            <a:chExt cx="11787924" cy="307780"/>
          </a:xfrm>
        </p:grpSpPr>
        <p:sp>
          <p:nvSpPr>
            <p:cNvPr id="6" name="TextBox 5">
              <a:hlinkClick r:id="rId2" action="ppaction://hlinksldjump"/>
              <a:extLst>
                <a:ext uri="{FF2B5EF4-FFF2-40B4-BE49-F238E27FC236}">
                  <a16:creationId xmlns:a16="http://schemas.microsoft.com/office/drawing/2014/main" id="{0E4732ED-3D19-FE3E-0EF9-18E45CCF98BA}"/>
                </a:ext>
              </a:extLst>
            </p:cNvPr>
            <p:cNvSpPr txBox="1"/>
            <p:nvPr/>
          </p:nvSpPr>
          <p:spPr>
            <a:xfrm>
              <a:off x="146818" y="95566"/>
              <a:ext cx="11416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Introduction</a:t>
              </a:r>
            </a:p>
          </p:txBody>
        </p:sp>
        <p:sp>
          <p:nvSpPr>
            <p:cNvPr id="7" name="TextBox 6">
              <a:hlinkClick r:id="rId3" action="ppaction://hlinksldjump"/>
              <a:extLst>
                <a:ext uri="{FF2B5EF4-FFF2-40B4-BE49-F238E27FC236}">
                  <a16:creationId xmlns:a16="http://schemas.microsoft.com/office/drawing/2014/main" id="{6BECAAC7-2557-0505-D1C1-04E842BF3DDE}"/>
                </a:ext>
              </a:extLst>
            </p:cNvPr>
            <p:cNvSpPr txBox="1"/>
            <p:nvPr/>
          </p:nvSpPr>
          <p:spPr>
            <a:xfrm>
              <a:off x="2540473" y="95565"/>
              <a:ext cx="12314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Related Work</a:t>
              </a:r>
            </a:p>
          </p:txBody>
        </p:sp>
        <p:sp>
          <p:nvSpPr>
            <p:cNvPr id="8" name="TextBox 7">
              <a:hlinkClick r:id="rId4" action="ppaction://hlinksldjump"/>
              <a:extLst>
                <a:ext uri="{FF2B5EF4-FFF2-40B4-BE49-F238E27FC236}">
                  <a16:creationId xmlns:a16="http://schemas.microsoft.com/office/drawing/2014/main" id="{66B982E7-6862-05AA-94B9-13DB0ECCCD2C}"/>
                </a:ext>
              </a:extLst>
            </p:cNvPr>
            <p:cNvSpPr txBox="1"/>
            <p:nvPr/>
          </p:nvSpPr>
          <p:spPr>
            <a:xfrm>
              <a:off x="5194561" y="95565"/>
              <a:ext cx="14398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Task Innovation</a:t>
              </a:r>
            </a:p>
          </p:txBody>
        </p:sp>
        <p:sp>
          <p:nvSpPr>
            <p:cNvPr id="9" name="TextBox 8">
              <a:hlinkClick r:id="rId5" action="ppaction://hlinksldjump"/>
              <a:extLst>
                <a:ext uri="{FF2B5EF4-FFF2-40B4-BE49-F238E27FC236}">
                  <a16:creationId xmlns:a16="http://schemas.microsoft.com/office/drawing/2014/main" id="{43FC1492-073C-9A38-1B3C-E8D2EF3A822D}"/>
                </a:ext>
              </a:extLst>
            </p:cNvPr>
            <p:cNvSpPr txBox="1"/>
            <p:nvPr/>
          </p:nvSpPr>
          <p:spPr>
            <a:xfrm>
              <a:off x="8107710" y="95565"/>
              <a:ext cx="12538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Specific Aims</a:t>
              </a:r>
            </a:p>
          </p:txBody>
        </p:sp>
        <p:sp>
          <p:nvSpPr>
            <p:cNvPr id="10" name="TextBox 9">
              <a:hlinkClick r:id="rId6" action="ppaction://hlinksldjump"/>
              <a:extLst>
                <a:ext uri="{FF2B5EF4-FFF2-40B4-BE49-F238E27FC236}">
                  <a16:creationId xmlns:a16="http://schemas.microsoft.com/office/drawing/2014/main" id="{9154A35B-6918-9A70-33DD-DDC7F44ED540}"/>
                </a:ext>
              </a:extLst>
            </p:cNvPr>
            <p:cNvSpPr txBox="1"/>
            <p:nvPr/>
          </p:nvSpPr>
          <p:spPr>
            <a:xfrm>
              <a:off x="10868424" y="95568"/>
              <a:ext cx="10663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Conclusion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855432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684202-2786-F5D2-264B-57F845311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13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ECE411-CF14-5AE3-0643-02E1B9573187}"/>
              </a:ext>
            </a:extLst>
          </p:cNvPr>
          <p:cNvSpPr txBox="1"/>
          <p:nvPr/>
        </p:nvSpPr>
        <p:spPr>
          <a:xfrm>
            <a:off x="838515" y="864878"/>
            <a:ext cx="4911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Corpora of Eligibility Criteria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22C1F6-1F34-6B3D-97C3-B65CEDC5ECC4}"/>
              </a:ext>
            </a:extLst>
          </p:cNvPr>
          <p:cNvSpPr txBox="1"/>
          <p:nvPr/>
        </p:nvSpPr>
        <p:spPr>
          <a:xfrm>
            <a:off x="406715" y="1890117"/>
            <a:ext cx="5418352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EliXR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 by Weng </a:t>
            </a:r>
            <a:r>
              <a:rPr lang="en-US" i="1" dirty="0">
                <a:latin typeface="Roboto Light" panose="02000000000000000000" pitchFamily="2" charset="0"/>
                <a:ea typeface="Roboto Light" panose="02000000000000000000" pitchFamily="2" charset="0"/>
              </a:rPr>
              <a:t>et al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. (2011)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1,000 eligibility criteria documents 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Various disease domains, custom schema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Not publicly available.</a:t>
            </a:r>
            <a:b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EliIE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 by Kang </a:t>
            </a:r>
            <a:r>
              <a:rPr lang="en-US" i="1" dirty="0">
                <a:latin typeface="Roboto Light" panose="02000000000000000000" pitchFamily="2" charset="0"/>
                <a:ea typeface="Roboto Light" panose="02000000000000000000" pitchFamily="2" charset="0"/>
              </a:rPr>
              <a:t>et al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. (2017)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230 eligibility criteria related to Alzheimer's Disease 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Based on the OMOP database schema.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BF72B1-F7E7-17A2-139E-101D872BD6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4379" y="4070493"/>
            <a:ext cx="5043364" cy="166470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087AC3A-6101-36F1-20C6-9FB69E43D505}"/>
              </a:ext>
            </a:extLst>
          </p:cNvPr>
          <p:cNvSpPr txBox="1"/>
          <p:nvPr/>
        </p:nvSpPr>
        <p:spPr>
          <a:xfrm>
            <a:off x="6634380" y="5767495"/>
            <a:ext cx="50433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Roboto Light" panose="02000000000000000000" pitchFamily="2" charset="0"/>
                <a:ea typeface="Roboto Light" panose="02000000000000000000" pitchFamily="2" charset="0"/>
              </a:rPr>
              <a:t>Example Chia annotation.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82C2E0-B8EA-709E-5FA0-3F95449557F9}"/>
              </a:ext>
            </a:extLst>
          </p:cNvPr>
          <p:cNvSpPr txBox="1"/>
          <p:nvPr/>
        </p:nvSpPr>
        <p:spPr>
          <a:xfrm>
            <a:off x="-61546" y="6252058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Sources: </a:t>
            </a:r>
          </a:p>
          <a:p>
            <a:r>
              <a:rPr lang="en-US" sz="9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 -</a:t>
            </a:r>
            <a:r>
              <a:rPr lang="en-US" sz="9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C. Weng, X. Wu, Z. Luo, M. R. Boland, D. Theodoratos, and S. B. Johnson. </a:t>
            </a:r>
            <a:r>
              <a:rPr lang="en-US" sz="9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EliXR</a:t>
            </a:r>
            <a:r>
              <a:rPr lang="en-US" sz="9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an approach to eligibility criteria extraction and representation. Journal of the American Medical Informatics Association, 18. 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9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ec 2011.</a:t>
            </a:r>
            <a:br>
              <a:rPr lang="en-US" sz="9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</a:br>
            <a:r>
              <a:rPr lang="en-US" sz="9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 -</a:t>
            </a:r>
            <a:r>
              <a:rPr lang="en-US" sz="9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T. Kang, S. Zhang, Y. Tang, G. W. Hruby, A. </a:t>
            </a:r>
            <a:r>
              <a:rPr lang="en-US" sz="9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Rusanov</a:t>
            </a:r>
            <a:r>
              <a:rPr lang="en-US" sz="9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N. </a:t>
            </a:r>
            <a:r>
              <a:rPr lang="en-US" sz="9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Elhadad</a:t>
            </a:r>
            <a:r>
              <a:rPr lang="en-US" sz="9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and C. Weng. </a:t>
            </a:r>
            <a:r>
              <a:rPr lang="en-US" sz="9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EliIE</a:t>
            </a:r>
            <a:r>
              <a:rPr lang="en-US" sz="9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An open-source information extraction system for clinical trial eligibility criteria. JAMIA, 24(6):1062–1071, 2017.</a:t>
            </a:r>
            <a:r>
              <a:rPr lang="en-US" sz="9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br>
              <a:rPr lang="en-US" sz="9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</a:br>
            <a:r>
              <a:rPr lang="en-US" sz="9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 -</a:t>
            </a:r>
            <a:r>
              <a:rPr lang="en-US" sz="9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F. </a:t>
            </a:r>
            <a:r>
              <a:rPr lang="en-US" sz="9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Kury</a:t>
            </a:r>
            <a:r>
              <a:rPr lang="en-US" sz="9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A. Butler, C. Yuan, L.-h. Fu, Y. Sun, H. Liu, I. Sim, S. </a:t>
            </a:r>
            <a:r>
              <a:rPr lang="en-US" sz="9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Carini</a:t>
            </a:r>
            <a:r>
              <a:rPr lang="en-US" sz="9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and C. Weng. Chia, a large annotated corpus of clinical trial eligibility criteria. Scientific data, 7(1):1–11, 2020.</a:t>
            </a:r>
            <a:endParaRPr lang="en-US" sz="9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41DDC59-A001-2914-292B-65600F060B0E}"/>
              </a:ext>
            </a:extLst>
          </p:cNvPr>
          <p:cNvGrpSpPr/>
          <p:nvPr/>
        </p:nvGrpSpPr>
        <p:grpSpPr>
          <a:xfrm>
            <a:off x="146818" y="95565"/>
            <a:ext cx="11787924" cy="307780"/>
            <a:chOff x="146818" y="95565"/>
            <a:chExt cx="11787924" cy="307780"/>
          </a:xfrm>
        </p:grpSpPr>
        <p:sp>
          <p:nvSpPr>
            <p:cNvPr id="9" name="TextBox 8">
              <a:hlinkClick r:id="rId3" action="ppaction://hlinksldjump"/>
              <a:extLst>
                <a:ext uri="{FF2B5EF4-FFF2-40B4-BE49-F238E27FC236}">
                  <a16:creationId xmlns:a16="http://schemas.microsoft.com/office/drawing/2014/main" id="{9EEBD9A4-4E21-47C6-DA50-31697E857F1C}"/>
                </a:ext>
              </a:extLst>
            </p:cNvPr>
            <p:cNvSpPr txBox="1"/>
            <p:nvPr/>
          </p:nvSpPr>
          <p:spPr>
            <a:xfrm>
              <a:off x="146818" y="95566"/>
              <a:ext cx="11416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Introduction</a:t>
              </a:r>
            </a:p>
          </p:txBody>
        </p:sp>
        <p:sp>
          <p:nvSpPr>
            <p:cNvPr id="10" name="TextBox 9">
              <a:hlinkClick r:id="rId4" action="ppaction://hlinksldjump"/>
              <a:extLst>
                <a:ext uri="{FF2B5EF4-FFF2-40B4-BE49-F238E27FC236}">
                  <a16:creationId xmlns:a16="http://schemas.microsoft.com/office/drawing/2014/main" id="{871F013E-FBC8-5903-4EA6-94512F2D7673}"/>
                </a:ext>
              </a:extLst>
            </p:cNvPr>
            <p:cNvSpPr txBox="1"/>
            <p:nvPr/>
          </p:nvSpPr>
          <p:spPr>
            <a:xfrm>
              <a:off x="2540473" y="95565"/>
              <a:ext cx="12314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Related Work</a:t>
              </a:r>
            </a:p>
          </p:txBody>
        </p:sp>
        <p:sp>
          <p:nvSpPr>
            <p:cNvPr id="11" name="TextBox 10">
              <a:hlinkClick r:id="rId5" action="ppaction://hlinksldjump"/>
              <a:extLst>
                <a:ext uri="{FF2B5EF4-FFF2-40B4-BE49-F238E27FC236}">
                  <a16:creationId xmlns:a16="http://schemas.microsoft.com/office/drawing/2014/main" id="{D21C5266-5B9B-AB02-E1EC-9E87BAA71602}"/>
                </a:ext>
              </a:extLst>
            </p:cNvPr>
            <p:cNvSpPr txBox="1"/>
            <p:nvPr/>
          </p:nvSpPr>
          <p:spPr>
            <a:xfrm>
              <a:off x="5194561" y="95565"/>
              <a:ext cx="14398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Task Innovation</a:t>
              </a:r>
            </a:p>
          </p:txBody>
        </p:sp>
        <p:sp>
          <p:nvSpPr>
            <p:cNvPr id="12" name="TextBox 11">
              <a:hlinkClick r:id="rId6" action="ppaction://hlinksldjump"/>
              <a:extLst>
                <a:ext uri="{FF2B5EF4-FFF2-40B4-BE49-F238E27FC236}">
                  <a16:creationId xmlns:a16="http://schemas.microsoft.com/office/drawing/2014/main" id="{7E88AD90-AC7A-24D8-83A4-29C1191101E1}"/>
                </a:ext>
              </a:extLst>
            </p:cNvPr>
            <p:cNvSpPr txBox="1"/>
            <p:nvPr/>
          </p:nvSpPr>
          <p:spPr>
            <a:xfrm>
              <a:off x="8107710" y="95565"/>
              <a:ext cx="12538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Specific Aims</a:t>
              </a:r>
            </a:p>
          </p:txBody>
        </p:sp>
        <p:sp>
          <p:nvSpPr>
            <p:cNvPr id="13" name="TextBox 12">
              <a:hlinkClick r:id="rId7" action="ppaction://hlinksldjump"/>
              <a:extLst>
                <a:ext uri="{FF2B5EF4-FFF2-40B4-BE49-F238E27FC236}">
                  <a16:creationId xmlns:a16="http://schemas.microsoft.com/office/drawing/2014/main" id="{05BE7BA5-6AA4-04F2-F2AB-D8724062F740}"/>
                </a:ext>
              </a:extLst>
            </p:cNvPr>
            <p:cNvSpPr txBox="1"/>
            <p:nvPr/>
          </p:nvSpPr>
          <p:spPr>
            <a:xfrm>
              <a:off x="10868424" y="95568"/>
              <a:ext cx="10663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Conclusion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86458860-00CD-9EFD-5F1F-49D83E31C608}"/>
              </a:ext>
            </a:extLst>
          </p:cNvPr>
          <p:cNvSpPr txBox="1"/>
          <p:nvPr/>
        </p:nvSpPr>
        <p:spPr>
          <a:xfrm>
            <a:off x="6366935" y="1890117"/>
            <a:ext cx="5043364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Chia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 by </a:t>
            </a:r>
            <a:r>
              <a:rPr lang="en-US" dirty="0" err="1">
                <a:latin typeface="Roboto Light" panose="02000000000000000000" pitchFamily="2" charset="0"/>
                <a:ea typeface="Roboto Light" panose="02000000000000000000" pitchFamily="2" charset="0"/>
              </a:rPr>
              <a:t>Kury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i="1" dirty="0">
                <a:latin typeface="Roboto Light" panose="02000000000000000000" pitchFamily="2" charset="0"/>
                <a:ea typeface="Roboto Light" panose="02000000000000000000" pitchFamily="2" charset="0"/>
              </a:rPr>
              <a:t>et al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. (2020)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1,000 eligibility criteria documents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Various disease domains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Based on OMOP database schema.</a:t>
            </a:r>
            <a:endParaRPr lang="en-US" b="1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7422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684202-2786-F5D2-264B-57F845311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14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ECE411-CF14-5AE3-0643-02E1B9573187}"/>
              </a:ext>
            </a:extLst>
          </p:cNvPr>
          <p:cNvSpPr txBox="1"/>
          <p:nvPr/>
        </p:nvSpPr>
        <p:spPr>
          <a:xfrm>
            <a:off x="838514" y="864878"/>
            <a:ext cx="10134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</a:rPr>
              <a:t>Database Query Generation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22C1F6-1F34-6B3D-97C3-B65CEDC5ECC4}"/>
              </a:ext>
            </a:extLst>
          </p:cNvPr>
          <p:cNvSpPr txBox="1"/>
          <p:nvPr/>
        </p:nvSpPr>
        <p:spPr>
          <a:xfrm>
            <a:off x="935230" y="1940780"/>
            <a:ext cx="7074238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Extensive recent Seq2Seq work using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text-to-SQL 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generation with Encoder-Decoder Transformer architectures.</a:t>
            </a:r>
            <a:b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Tend to fall short 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by some combination of</a:t>
            </a:r>
          </a:p>
          <a:p>
            <a:pPr marL="914400" lvl="1" indent="-457200">
              <a:spcAft>
                <a:spcPts val="1200"/>
              </a:spcAft>
              <a:buFont typeface="+mj-lt"/>
              <a:buAutoNum type="arabicPeriod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Only generating queries for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single data model</a:t>
            </a:r>
          </a:p>
          <a:p>
            <a:pPr marL="914400" lvl="1" indent="-457200">
              <a:spcAft>
                <a:spcPts val="1200"/>
              </a:spcAft>
              <a:buFont typeface="+mj-lt"/>
              <a:buAutoNum type="arabicPeriod"/>
            </a:pP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Assuming user utterances 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map directly to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table/column names</a:t>
            </a:r>
          </a:p>
          <a:p>
            <a:pPr marL="914400" lvl="1" indent="-457200">
              <a:spcAft>
                <a:spcPts val="1200"/>
              </a:spcAft>
              <a:buFont typeface="+mj-lt"/>
              <a:buAutoNum type="arabicPeriod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Being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dependent on specific data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/codes in database (unknown to the model)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4F0A33-F6E7-DF09-ED25-4652074C6D76}"/>
              </a:ext>
            </a:extLst>
          </p:cNvPr>
          <p:cNvSpPr txBox="1"/>
          <p:nvPr/>
        </p:nvSpPr>
        <p:spPr>
          <a:xfrm>
            <a:off x="0" y="5899004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Sources: </a:t>
            </a:r>
          </a:p>
          <a:p>
            <a:r>
              <a:rPr lang="en-US" sz="9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 -</a:t>
            </a:r>
            <a:r>
              <a:rPr lang="en-US" sz="9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S. Bae, D. Kim, J. Kim, and E. Choi. Question Answering for Complex Electronic Health Records Database using Unified Encoder-Decoder Architecture. In Machine Learning for Health, pages 13–25. PMLR, 2021.</a:t>
            </a:r>
            <a:r>
              <a:rPr lang="en-US" sz="9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 </a:t>
            </a:r>
          </a:p>
          <a:p>
            <a:r>
              <a:rPr lang="en-US" sz="9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 -</a:t>
            </a:r>
            <a:r>
              <a:rPr lang="en-US" sz="9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P. Wang, T. Shi, and C. K. Reddy. Text-to-SQL generation for question answering on electronic medical records. In Proceedings of The Web Conference 2020, pages 350–361, 2020.</a:t>
            </a:r>
            <a:br>
              <a:rPr lang="en-US" sz="9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</a:br>
            <a:r>
              <a:rPr lang="en-US" sz="9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 -</a:t>
            </a:r>
            <a:r>
              <a:rPr lang="en-US" sz="9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Y. Pan, C. Wang, B. Hu, Y. Xiang, X. Wang, Q. Chen, J. Chen, J. Du, et al. A BERT-Based Generation Model to Transform Medical Texts to SQL Queries for Electronic Medical Records: Model Development and Validation. JMIR Medical Informatics, 9(12):e32698, 2021.</a:t>
            </a:r>
          </a:p>
          <a:p>
            <a:r>
              <a:rPr lang="en-US" sz="9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 -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Yu, </a:t>
            </a:r>
            <a:r>
              <a:rPr lang="en-US" sz="900" dirty="0" err="1">
                <a:latin typeface="Arial" panose="020B0604020202020204" pitchFamily="34" charset="0"/>
                <a:cs typeface="Arial" panose="020B0604020202020204" pitchFamily="34" charset="0"/>
              </a:rPr>
              <a:t>Xiaojing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, et al. "Dataset and enhanced model for eligibility criteria-to-SQL semantic parsing." </a:t>
            </a:r>
            <a:r>
              <a:rPr lang="en-US" sz="900" i="1" dirty="0">
                <a:latin typeface="Arial" panose="020B0604020202020204" pitchFamily="34" charset="0"/>
                <a:cs typeface="Arial" panose="020B0604020202020204" pitchFamily="34" charset="0"/>
              </a:rPr>
              <a:t>12th International Conference on Language Resources and Evaluation (LREC)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. 2020.</a:t>
            </a:r>
            <a:endParaRPr lang="en-US" sz="9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4F9DA6C-DFCB-E9C9-1690-E5FF6985848A}"/>
              </a:ext>
            </a:extLst>
          </p:cNvPr>
          <p:cNvGrpSpPr/>
          <p:nvPr/>
        </p:nvGrpSpPr>
        <p:grpSpPr>
          <a:xfrm>
            <a:off x="146818" y="95565"/>
            <a:ext cx="11787924" cy="307780"/>
            <a:chOff x="146818" y="95565"/>
            <a:chExt cx="11787924" cy="307780"/>
          </a:xfrm>
        </p:grpSpPr>
        <p:sp>
          <p:nvSpPr>
            <p:cNvPr id="10" name="TextBox 9">
              <a:hlinkClick r:id="rId2" action="ppaction://hlinksldjump"/>
              <a:extLst>
                <a:ext uri="{FF2B5EF4-FFF2-40B4-BE49-F238E27FC236}">
                  <a16:creationId xmlns:a16="http://schemas.microsoft.com/office/drawing/2014/main" id="{705EFA89-42C5-1B96-5E43-1693FF930496}"/>
                </a:ext>
              </a:extLst>
            </p:cNvPr>
            <p:cNvSpPr txBox="1"/>
            <p:nvPr/>
          </p:nvSpPr>
          <p:spPr>
            <a:xfrm>
              <a:off x="146818" y="95566"/>
              <a:ext cx="11416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Introduction</a:t>
              </a:r>
            </a:p>
          </p:txBody>
        </p:sp>
        <p:sp>
          <p:nvSpPr>
            <p:cNvPr id="11" name="TextBox 10">
              <a:hlinkClick r:id="rId3" action="ppaction://hlinksldjump"/>
              <a:extLst>
                <a:ext uri="{FF2B5EF4-FFF2-40B4-BE49-F238E27FC236}">
                  <a16:creationId xmlns:a16="http://schemas.microsoft.com/office/drawing/2014/main" id="{05489CB3-FB0A-1D55-54AD-DBEC67619C8B}"/>
                </a:ext>
              </a:extLst>
            </p:cNvPr>
            <p:cNvSpPr txBox="1"/>
            <p:nvPr/>
          </p:nvSpPr>
          <p:spPr>
            <a:xfrm>
              <a:off x="2540473" y="95565"/>
              <a:ext cx="12314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Related Work</a:t>
              </a:r>
            </a:p>
          </p:txBody>
        </p:sp>
        <p:sp>
          <p:nvSpPr>
            <p:cNvPr id="12" name="TextBox 11">
              <a:hlinkClick r:id="rId4" action="ppaction://hlinksldjump"/>
              <a:extLst>
                <a:ext uri="{FF2B5EF4-FFF2-40B4-BE49-F238E27FC236}">
                  <a16:creationId xmlns:a16="http://schemas.microsoft.com/office/drawing/2014/main" id="{6179EE9C-6E13-03C7-BE30-04B2A3C52BF4}"/>
                </a:ext>
              </a:extLst>
            </p:cNvPr>
            <p:cNvSpPr txBox="1"/>
            <p:nvPr/>
          </p:nvSpPr>
          <p:spPr>
            <a:xfrm>
              <a:off x="5194561" y="95565"/>
              <a:ext cx="14398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Task Innovation</a:t>
              </a:r>
            </a:p>
          </p:txBody>
        </p:sp>
        <p:sp>
          <p:nvSpPr>
            <p:cNvPr id="13" name="TextBox 12">
              <a:hlinkClick r:id="rId5" action="ppaction://hlinksldjump"/>
              <a:extLst>
                <a:ext uri="{FF2B5EF4-FFF2-40B4-BE49-F238E27FC236}">
                  <a16:creationId xmlns:a16="http://schemas.microsoft.com/office/drawing/2014/main" id="{84AB8030-D51B-76F9-93AF-7982D15299D1}"/>
                </a:ext>
              </a:extLst>
            </p:cNvPr>
            <p:cNvSpPr txBox="1"/>
            <p:nvPr/>
          </p:nvSpPr>
          <p:spPr>
            <a:xfrm>
              <a:off x="8107710" y="95565"/>
              <a:ext cx="12538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Specific Aims</a:t>
              </a:r>
            </a:p>
          </p:txBody>
        </p:sp>
        <p:sp>
          <p:nvSpPr>
            <p:cNvPr id="14" name="TextBox 13">
              <a:hlinkClick r:id="rId6" action="ppaction://hlinksldjump"/>
              <a:extLst>
                <a:ext uri="{FF2B5EF4-FFF2-40B4-BE49-F238E27FC236}">
                  <a16:creationId xmlns:a16="http://schemas.microsoft.com/office/drawing/2014/main" id="{A10C1A7F-C7C4-F064-ECFE-BCB77B1DD9BB}"/>
                </a:ext>
              </a:extLst>
            </p:cNvPr>
            <p:cNvSpPr txBox="1"/>
            <p:nvPr/>
          </p:nvSpPr>
          <p:spPr>
            <a:xfrm>
              <a:off x="10868424" y="95568"/>
              <a:ext cx="10663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Conclusion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9A4EA76-0218-B905-6058-421AD5D284D6}"/>
              </a:ext>
            </a:extLst>
          </p:cNvPr>
          <p:cNvGrpSpPr/>
          <p:nvPr/>
        </p:nvGrpSpPr>
        <p:grpSpPr>
          <a:xfrm>
            <a:off x="8463669" y="1799405"/>
            <a:ext cx="3335411" cy="3543062"/>
            <a:chOff x="1288477" y="4555066"/>
            <a:chExt cx="3335411" cy="3543062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94FAA5D1-874F-A70B-D8DA-16EB21DFCC0F}"/>
                </a:ext>
              </a:extLst>
            </p:cNvPr>
            <p:cNvGrpSpPr/>
            <p:nvPr/>
          </p:nvGrpSpPr>
          <p:grpSpPr>
            <a:xfrm>
              <a:off x="1399929" y="4675715"/>
              <a:ext cx="3223959" cy="3416392"/>
              <a:chOff x="1412324" y="4524826"/>
              <a:chExt cx="3223959" cy="3416392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FBB9591-79E7-A180-DDA7-BE9D5A9A896F}"/>
                  </a:ext>
                </a:extLst>
              </p:cNvPr>
              <p:cNvSpPr txBox="1"/>
              <p:nvPr/>
            </p:nvSpPr>
            <p:spPr>
              <a:xfrm>
                <a:off x="1554836" y="4524826"/>
                <a:ext cx="26019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cs typeface="Consolas" panose="020B0609020204030204" pitchFamily="49" charset="0"/>
                  </a:rPr>
                  <a:t>“Hemoglobin A1c &gt; 6.5%”</a:t>
                </a:r>
              </a:p>
            </p:txBody>
          </p:sp>
          <p:sp>
            <p:nvSpPr>
              <p:cNvPr id="7" name="Right Arrow 6">
                <a:extLst>
                  <a:ext uri="{FF2B5EF4-FFF2-40B4-BE49-F238E27FC236}">
                    <a16:creationId xmlns:a16="http://schemas.microsoft.com/office/drawing/2014/main" id="{056C5178-53A7-5AC8-D292-CF98E395682F}"/>
                  </a:ext>
                </a:extLst>
              </p:cNvPr>
              <p:cNvSpPr/>
              <p:nvPr/>
            </p:nvSpPr>
            <p:spPr>
              <a:xfrm rot="5400000">
                <a:off x="2624696" y="4975125"/>
                <a:ext cx="231137" cy="272562"/>
              </a:xfrm>
              <a:prstGeom prst="rightArrow">
                <a:avLst>
                  <a:gd name="adj1" fmla="val 50000"/>
                  <a:gd name="adj2" fmla="val 44370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D4A29E7-E00C-8494-ECF3-CE7D8D562E16}"/>
                  </a:ext>
                </a:extLst>
              </p:cNvPr>
              <p:cNvSpPr txBox="1"/>
              <p:nvPr/>
            </p:nvSpPr>
            <p:spPr>
              <a:xfrm>
                <a:off x="1412324" y="6740889"/>
                <a:ext cx="3223959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accent5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SELECT</a:t>
                </a:r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patient_id</a:t>
                </a:r>
              </a:p>
              <a:p>
                <a:r>
                  <a:rPr lang="en-US" dirty="0">
                    <a:solidFill>
                      <a:schemeClr val="accent5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FROM</a:t>
                </a:r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 labs</a:t>
                </a:r>
              </a:p>
              <a:p>
                <a:r>
                  <a:rPr lang="en-US" dirty="0">
                    <a:solidFill>
                      <a:schemeClr val="accent5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WHERE</a:t>
                </a:r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lab_type = </a:t>
                </a:r>
                <a:r>
                  <a:rPr lang="en-US" dirty="0">
                    <a:solidFill>
                      <a:srgbClr val="C0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‘a1c’</a:t>
                </a:r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</a:p>
              <a:p>
                <a:r>
                  <a:rPr lang="ja-JP" altLang="en-US">
                    <a:solidFill>
                      <a:schemeClr val="bg1">
                        <a:lumMod val="65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　　　　</a:t>
                </a:r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AND</a:t>
                </a:r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value &gt; 6.5</a:t>
                </a:r>
              </a:p>
            </p:txBody>
          </p:sp>
        </p:grp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D9A40D6-1A8B-362E-5EC4-342CB6F43DFB}"/>
                </a:ext>
              </a:extLst>
            </p:cNvPr>
            <p:cNvSpPr/>
            <p:nvPr/>
          </p:nvSpPr>
          <p:spPr>
            <a:xfrm>
              <a:off x="1288477" y="4555066"/>
              <a:ext cx="3233811" cy="3543062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8" name="Graphic 17" descr="Gears outline">
            <a:extLst>
              <a:ext uri="{FF2B5EF4-FFF2-40B4-BE49-F238E27FC236}">
                <a16:creationId xmlns:a16="http://schemas.microsoft.com/office/drawing/2014/main" id="{479D82F4-E3A0-01D6-87A9-F8FB095BEAE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361579" y="2589429"/>
            <a:ext cx="1178621" cy="1178621"/>
          </a:xfrm>
          <a:prstGeom prst="rect">
            <a:avLst/>
          </a:prstGeom>
        </p:spPr>
      </p:pic>
      <p:sp>
        <p:nvSpPr>
          <p:cNvPr id="19" name="Right Arrow 18">
            <a:extLst>
              <a:ext uri="{FF2B5EF4-FFF2-40B4-BE49-F238E27FC236}">
                <a16:creationId xmlns:a16="http://schemas.microsoft.com/office/drawing/2014/main" id="{2B6CDBFA-9CE3-5BC0-7726-0AE48A6F438B}"/>
              </a:ext>
            </a:extLst>
          </p:cNvPr>
          <p:cNvSpPr/>
          <p:nvPr/>
        </p:nvSpPr>
        <p:spPr>
          <a:xfrm rot="5400000">
            <a:off x="9787493" y="3878247"/>
            <a:ext cx="231137" cy="272562"/>
          </a:xfrm>
          <a:prstGeom prst="rightArrow">
            <a:avLst>
              <a:gd name="adj1" fmla="val 50000"/>
              <a:gd name="adj2" fmla="val 4437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563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684202-2786-F5D2-264B-57F845311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15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ECE411-CF14-5AE3-0643-02E1B9573187}"/>
              </a:ext>
            </a:extLst>
          </p:cNvPr>
          <p:cNvSpPr txBox="1"/>
          <p:nvPr/>
        </p:nvSpPr>
        <p:spPr>
          <a:xfrm>
            <a:off x="838514" y="864878"/>
            <a:ext cx="10134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</a:rPr>
              <a:t>Other notable approaches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4F0A33-F6E7-DF09-ED25-4652074C6D76}"/>
              </a:ext>
            </a:extLst>
          </p:cNvPr>
          <p:cNvSpPr txBox="1"/>
          <p:nvPr/>
        </p:nvSpPr>
        <p:spPr>
          <a:xfrm>
            <a:off x="0" y="5934670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Sources: </a:t>
            </a:r>
          </a:p>
          <a:p>
            <a:r>
              <a:rPr lang="en-US" sz="9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 -</a:t>
            </a:r>
            <a:r>
              <a:rPr lang="en-US" sz="9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L. Chen, Y. Gu, X. Ji, C. Lou, Z. Sun, H. Li, Y. Gao, and Y. Huang. Clinical trial cohort selection based on multi-level rule-based natural language processing system. JAMIA, 26(11):1218–1226, 2019.</a:t>
            </a:r>
          </a:p>
          <a:p>
            <a:r>
              <a:rPr lang="en-US" sz="9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 -</a:t>
            </a:r>
            <a:r>
              <a:rPr lang="en-US" sz="9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S. </a:t>
            </a:r>
            <a:r>
              <a:rPr lang="en-US" sz="9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Soni</a:t>
            </a:r>
            <a:r>
              <a:rPr lang="en-US" sz="9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and K. Roberts. Patient cohort retrieval using transformer language models. In AMIA annual symposium proceedings, volume 2020, page 1150. American Medical Informatics Association, 2020.</a:t>
            </a:r>
          </a:p>
          <a:p>
            <a:r>
              <a:rPr lang="en-US" sz="9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 -</a:t>
            </a:r>
            <a:r>
              <a:rPr lang="en-US" sz="9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H. </a:t>
            </a:r>
            <a:r>
              <a:rPr lang="en-US" sz="9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Dhayne</a:t>
            </a:r>
            <a:r>
              <a:rPr lang="en-US" sz="9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R. </a:t>
            </a:r>
            <a:r>
              <a:rPr lang="en-US" sz="9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Kilany</a:t>
            </a:r>
            <a:r>
              <a:rPr lang="en-US" sz="9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R. Haque, and Y. Taher. EMR2vec: Bridging the gap between patient data and clinical trial. Computers &amp; Industrial Engineering, 156:107236, 2021.</a:t>
            </a:r>
          </a:p>
          <a:p>
            <a:r>
              <a:rPr lang="en-US" sz="9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 -</a:t>
            </a:r>
            <a:r>
              <a:rPr lang="en-US" sz="9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X. Zhang, C. Xiao, L. M. Glass, and J. Sun. </a:t>
            </a:r>
            <a:r>
              <a:rPr lang="en-US" sz="9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DeepEnroll</a:t>
            </a:r>
            <a:r>
              <a:rPr lang="en-US" sz="9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patient-trial matching with deep embedding and entailment prediction. In Proceedings of The Web Conference 2020, pages 1029–1037, 2020.</a:t>
            </a:r>
          </a:p>
          <a:p>
            <a:r>
              <a:rPr lang="en-US" sz="9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 -</a:t>
            </a:r>
            <a:r>
              <a:rPr lang="en-US" sz="9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D. F. </a:t>
            </a:r>
            <a:r>
              <a:rPr lang="en-US" sz="9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Patrão</a:t>
            </a:r>
            <a:r>
              <a:rPr lang="en-US" sz="9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M. </a:t>
            </a:r>
            <a:r>
              <a:rPr lang="en-US" sz="9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Oleynik</a:t>
            </a:r>
            <a:r>
              <a:rPr lang="en-US" sz="9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F. </a:t>
            </a:r>
            <a:r>
              <a:rPr lang="en-US" sz="9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Massicano</a:t>
            </a:r>
            <a:r>
              <a:rPr lang="en-US" sz="9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and A. </a:t>
            </a:r>
            <a:r>
              <a:rPr lang="en-US" sz="9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Morassi</a:t>
            </a:r>
            <a:r>
              <a:rPr lang="en-US" sz="9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9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Sasso</a:t>
            </a:r>
            <a:r>
              <a:rPr lang="en-US" sz="9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Recruit-An Ontology Based Information Retrieval System for Clinical Trials Recruitment. In MEDINFO 2015: eHealth-enabled Health, pages 534–538.  IOS Press, 2015.</a:t>
            </a:r>
            <a:endParaRPr lang="en-US" sz="9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pic>
        <p:nvPicPr>
          <p:cNvPr id="9218" name="Picture 2" descr="Weight Scale Clipart Black And White - ClipArt Best">
            <a:extLst>
              <a:ext uri="{FF2B5EF4-FFF2-40B4-BE49-F238E27FC236}">
                <a16:creationId xmlns:a16="http://schemas.microsoft.com/office/drawing/2014/main" id="{193FBCA8-B418-7CA2-A9D1-3C89E01F6A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5607" y="1388098"/>
            <a:ext cx="1600541" cy="1327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Graphic 9" descr="Contract with solid fill">
            <a:extLst>
              <a:ext uri="{FF2B5EF4-FFF2-40B4-BE49-F238E27FC236}">
                <a16:creationId xmlns:a16="http://schemas.microsoft.com/office/drawing/2014/main" id="{65C672B6-C0D1-8C48-3982-3ACA5EA6EF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540792" y="1955278"/>
            <a:ext cx="360556" cy="360556"/>
          </a:xfrm>
          <a:prstGeom prst="rect">
            <a:avLst/>
          </a:prstGeom>
        </p:spPr>
      </p:pic>
      <p:pic>
        <p:nvPicPr>
          <p:cNvPr id="11" name="Graphic 10" descr="Contract with solid fill">
            <a:extLst>
              <a:ext uri="{FF2B5EF4-FFF2-40B4-BE49-F238E27FC236}">
                <a16:creationId xmlns:a16="http://schemas.microsoft.com/office/drawing/2014/main" id="{9CBB00F8-FFE4-51F7-F92B-2724511179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630408" y="1924391"/>
            <a:ext cx="360556" cy="36055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EA17FAA-0A89-FDEF-AAA0-7B586EF7EA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60077" y="2945482"/>
            <a:ext cx="815174" cy="8445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735936D-5681-50EE-D7B0-F1CE7837DE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803443">
            <a:off x="11218294" y="2977591"/>
            <a:ext cx="676097" cy="687754"/>
          </a:xfrm>
          <a:prstGeom prst="rect">
            <a:avLst/>
          </a:prstGeom>
        </p:spPr>
      </p:pic>
      <p:pic>
        <p:nvPicPr>
          <p:cNvPr id="9222" name="Picture 6" descr="Definition Of Gene Ontology - definitoin">
            <a:extLst>
              <a:ext uri="{FF2B5EF4-FFF2-40B4-BE49-F238E27FC236}">
                <a16:creationId xmlns:a16="http://schemas.microsoft.com/office/drawing/2014/main" id="{CCCA5122-57E5-5D0A-BA3C-795443517A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2063" y="4249476"/>
            <a:ext cx="1693496" cy="1179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5BA671F-421A-2060-220F-08D8B99A4C64}"/>
              </a:ext>
            </a:extLst>
          </p:cNvPr>
          <p:cNvSpPr txBox="1"/>
          <p:nvPr/>
        </p:nvSpPr>
        <p:spPr>
          <a:xfrm>
            <a:off x="469573" y="1638725"/>
            <a:ext cx="9958442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Document Ranking and Classification</a:t>
            </a:r>
            <a:r>
              <a:rPr lang="en-US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Clinical notes sorted by those meeting criteria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Various architectures (Chen </a:t>
            </a:r>
            <a:r>
              <a:rPr lang="en-US" sz="1600" i="1" dirty="0">
                <a:latin typeface="Roboto Light" panose="02000000000000000000" pitchFamily="2" charset="0"/>
                <a:ea typeface="Roboto Light" panose="02000000000000000000" pitchFamily="2" charset="0"/>
              </a:rPr>
              <a:t>et al.</a:t>
            </a: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: </a:t>
            </a:r>
            <a:r>
              <a:rPr lang="en-US" sz="16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biLSTM+CRF</a:t>
            </a: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, </a:t>
            </a:r>
            <a:r>
              <a:rPr lang="en-US" sz="16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Soni</a:t>
            </a: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 and Roberts: BERT)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B8DA73-5C8C-31C7-3A30-BF9CE769A0E4}"/>
              </a:ext>
            </a:extLst>
          </p:cNvPr>
          <p:cNvSpPr txBox="1"/>
          <p:nvPr/>
        </p:nvSpPr>
        <p:spPr>
          <a:xfrm>
            <a:off x="454622" y="2869014"/>
            <a:ext cx="9958442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Embeddings and similarity measurement</a:t>
            </a:r>
            <a:endParaRPr lang="en-US" dirty="0">
              <a:solidFill>
                <a:schemeClr val="accent6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Eligibility criteria and patient medical history represented as vectorized embeddings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Compare by cosine similarity or as entailment problem </a:t>
            </a:r>
            <a:b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(</a:t>
            </a:r>
            <a:r>
              <a:rPr lang="en-US" sz="16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ie</a:t>
            </a: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, patient history entails criteria = { true, false, unknowable })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0EDE75-CCA9-A431-84A3-4485E47F13F4}"/>
              </a:ext>
            </a:extLst>
          </p:cNvPr>
          <p:cNvSpPr txBox="1"/>
          <p:nvPr/>
        </p:nvSpPr>
        <p:spPr>
          <a:xfrm>
            <a:off x="425170" y="4441953"/>
            <a:ext cx="995844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Logical representations and ontologies</a:t>
            </a:r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Graphs, OWL reasoners to predict eligibility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Various logical annotation representations for eligibility criteria using First Order Logic, etc.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FE502C8-4EAD-E7E0-A684-9905E5223ADD}"/>
              </a:ext>
            </a:extLst>
          </p:cNvPr>
          <p:cNvGrpSpPr/>
          <p:nvPr/>
        </p:nvGrpSpPr>
        <p:grpSpPr>
          <a:xfrm>
            <a:off x="146818" y="95565"/>
            <a:ext cx="11787924" cy="307780"/>
            <a:chOff x="146818" y="95565"/>
            <a:chExt cx="11787924" cy="307780"/>
          </a:xfrm>
        </p:grpSpPr>
        <p:sp>
          <p:nvSpPr>
            <p:cNvPr id="14" name="TextBox 13">
              <a:hlinkClick r:id="rId8" action="ppaction://hlinksldjump"/>
              <a:extLst>
                <a:ext uri="{FF2B5EF4-FFF2-40B4-BE49-F238E27FC236}">
                  <a16:creationId xmlns:a16="http://schemas.microsoft.com/office/drawing/2014/main" id="{6CDB009A-2246-52D5-523E-0FCB1A7F88DE}"/>
                </a:ext>
              </a:extLst>
            </p:cNvPr>
            <p:cNvSpPr txBox="1"/>
            <p:nvPr/>
          </p:nvSpPr>
          <p:spPr>
            <a:xfrm>
              <a:off x="146818" y="95566"/>
              <a:ext cx="11416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Introduction</a:t>
              </a:r>
            </a:p>
          </p:txBody>
        </p:sp>
        <p:sp>
          <p:nvSpPr>
            <p:cNvPr id="15" name="TextBox 14">
              <a:hlinkClick r:id="rId9" action="ppaction://hlinksldjump"/>
              <a:extLst>
                <a:ext uri="{FF2B5EF4-FFF2-40B4-BE49-F238E27FC236}">
                  <a16:creationId xmlns:a16="http://schemas.microsoft.com/office/drawing/2014/main" id="{0F4A253D-43E4-D78E-A4C5-46E6E749F045}"/>
                </a:ext>
              </a:extLst>
            </p:cNvPr>
            <p:cNvSpPr txBox="1"/>
            <p:nvPr/>
          </p:nvSpPr>
          <p:spPr>
            <a:xfrm>
              <a:off x="2540473" y="95565"/>
              <a:ext cx="12314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Related Work</a:t>
              </a:r>
            </a:p>
          </p:txBody>
        </p:sp>
        <p:sp>
          <p:nvSpPr>
            <p:cNvPr id="16" name="TextBox 15">
              <a:hlinkClick r:id="rId10" action="ppaction://hlinksldjump"/>
              <a:extLst>
                <a:ext uri="{FF2B5EF4-FFF2-40B4-BE49-F238E27FC236}">
                  <a16:creationId xmlns:a16="http://schemas.microsoft.com/office/drawing/2014/main" id="{9CED5B38-6A8D-C0DE-1674-30432209006C}"/>
                </a:ext>
              </a:extLst>
            </p:cNvPr>
            <p:cNvSpPr txBox="1"/>
            <p:nvPr/>
          </p:nvSpPr>
          <p:spPr>
            <a:xfrm>
              <a:off x="5194561" y="95565"/>
              <a:ext cx="14398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Task Innovation</a:t>
              </a:r>
            </a:p>
          </p:txBody>
        </p:sp>
        <p:sp>
          <p:nvSpPr>
            <p:cNvPr id="17" name="TextBox 16">
              <a:hlinkClick r:id="rId11" action="ppaction://hlinksldjump"/>
              <a:extLst>
                <a:ext uri="{FF2B5EF4-FFF2-40B4-BE49-F238E27FC236}">
                  <a16:creationId xmlns:a16="http://schemas.microsoft.com/office/drawing/2014/main" id="{A1BF1463-43F6-61D5-3B54-B7BF07220C22}"/>
                </a:ext>
              </a:extLst>
            </p:cNvPr>
            <p:cNvSpPr txBox="1"/>
            <p:nvPr/>
          </p:nvSpPr>
          <p:spPr>
            <a:xfrm>
              <a:off x="8107710" y="95565"/>
              <a:ext cx="12538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Specific Aims</a:t>
              </a:r>
            </a:p>
          </p:txBody>
        </p:sp>
        <p:sp>
          <p:nvSpPr>
            <p:cNvPr id="18" name="TextBox 17">
              <a:hlinkClick r:id="rId12" action="ppaction://hlinksldjump"/>
              <a:extLst>
                <a:ext uri="{FF2B5EF4-FFF2-40B4-BE49-F238E27FC236}">
                  <a16:creationId xmlns:a16="http://schemas.microsoft.com/office/drawing/2014/main" id="{E6A0B734-E695-DCFE-3AC0-832D5E30A0E4}"/>
                </a:ext>
              </a:extLst>
            </p:cNvPr>
            <p:cNvSpPr txBox="1"/>
            <p:nvPr/>
          </p:nvSpPr>
          <p:spPr>
            <a:xfrm>
              <a:off x="10868424" y="95568"/>
              <a:ext cx="10663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Conclusion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02659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684202-2786-F5D2-264B-57F845311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16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ECE411-CF14-5AE3-0643-02E1B9573187}"/>
              </a:ext>
            </a:extLst>
          </p:cNvPr>
          <p:cNvSpPr txBox="1"/>
          <p:nvPr/>
        </p:nvSpPr>
        <p:spPr>
          <a:xfrm>
            <a:off x="838514" y="864878"/>
            <a:ext cx="10134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</a:rPr>
              <a:t>NLP-based software for cohort discovery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22C1F6-1F34-6B3D-97C3-B65CEDC5ECC4}"/>
              </a:ext>
            </a:extLst>
          </p:cNvPr>
          <p:cNvSpPr txBox="1"/>
          <p:nvPr/>
        </p:nvSpPr>
        <p:spPr>
          <a:xfrm>
            <a:off x="935229" y="1940780"/>
            <a:ext cx="578209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Criteria2Query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 by Yuan </a:t>
            </a:r>
            <a:r>
              <a:rPr lang="en-US" i="1" dirty="0">
                <a:latin typeface="Roboto Light" panose="02000000000000000000" pitchFamily="2" charset="0"/>
                <a:ea typeface="Roboto Light" panose="02000000000000000000" pitchFamily="2" charset="0"/>
              </a:rPr>
              <a:t>et al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. most well known and recent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Hybrid approach: BERT for negation detection and CRF-based classifier for NER, rules for logical composition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Expanded by Fang </a:t>
            </a:r>
            <a:r>
              <a:rPr lang="en-US" i="1" dirty="0">
                <a:latin typeface="Roboto Light" panose="02000000000000000000" pitchFamily="2" charset="0"/>
                <a:ea typeface="Roboto Light" panose="02000000000000000000" pitchFamily="2" charset="0"/>
              </a:rPr>
              <a:t>et al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. to allow users to edit predicted criteria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Outputs JSON-based logical representation of criteria to ”Atlas” tool, generates SQL from rules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4F0A33-F6E7-DF09-ED25-4652074C6D76}"/>
              </a:ext>
            </a:extLst>
          </p:cNvPr>
          <p:cNvSpPr txBox="1"/>
          <p:nvPr/>
        </p:nvSpPr>
        <p:spPr>
          <a:xfrm>
            <a:off x="0" y="6100458"/>
            <a:ext cx="691962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Sources: </a:t>
            </a:r>
          </a:p>
          <a:p>
            <a:r>
              <a:rPr lang="en-US" sz="9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 -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Yuan, Chi, et al. "Criteria2Query: a natural language interface to clinical databases for cohort definition." </a:t>
            </a:r>
            <a:r>
              <a:rPr lang="en-US" sz="900" i="1" dirty="0">
                <a:latin typeface="Arial" panose="020B0604020202020204" pitchFamily="34" charset="0"/>
                <a:cs typeface="Arial" panose="020B0604020202020204" pitchFamily="34" charset="0"/>
              </a:rPr>
              <a:t>Journal of the American Medical Informatics Association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 26.4 (2019): 294-305.</a:t>
            </a:r>
          </a:p>
          <a:p>
            <a:r>
              <a:rPr lang="en-US" sz="9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 -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Fang, </a:t>
            </a:r>
            <a:r>
              <a:rPr lang="en-US" sz="900" dirty="0" err="1">
                <a:latin typeface="Arial" panose="020B0604020202020204" pitchFamily="34" charset="0"/>
                <a:cs typeface="Arial" panose="020B0604020202020204" pitchFamily="34" charset="0"/>
              </a:rPr>
              <a:t>Yilu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, et al. "Combining human and machine intelligence for clinical trial eligibility querying." </a:t>
            </a:r>
            <a:r>
              <a:rPr lang="en-US" sz="900" i="1" dirty="0">
                <a:latin typeface="Arial" panose="020B0604020202020204" pitchFamily="34" charset="0"/>
                <a:cs typeface="Arial" panose="020B0604020202020204" pitchFamily="34" charset="0"/>
              </a:rPr>
              <a:t>Journal of the American Medical Informatics Association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 (2022).</a:t>
            </a:r>
            <a:endParaRPr lang="en-US" sz="9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pic>
        <p:nvPicPr>
          <p:cNvPr id="10244" name="Picture 4">
            <a:extLst>
              <a:ext uri="{FF2B5EF4-FFF2-40B4-BE49-F238E27FC236}">
                <a16:creationId xmlns:a16="http://schemas.microsoft.com/office/drawing/2014/main" id="{A56835E4-A640-F364-8703-4E7CD70C52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9622" y="1388098"/>
            <a:ext cx="5272378" cy="5469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BB8C24D0-B605-D319-938F-CB622EC33B8A}"/>
              </a:ext>
            </a:extLst>
          </p:cNvPr>
          <p:cNvGrpSpPr/>
          <p:nvPr/>
        </p:nvGrpSpPr>
        <p:grpSpPr>
          <a:xfrm>
            <a:off x="146818" y="95565"/>
            <a:ext cx="11787924" cy="307780"/>
            <a:chOff x="146818" y="95565"/>
            <a:chExt cx="11787924" cy="307780"/>
          </a:xfrm>
        </p:grpSpPr>
        <p:sp>
          <p:nvSpPr>
            <p:cNvPr id="6" name="TextBox 5">
              <a:hlinkClick r:id="rId3" action="ppaction://hlinksldjump"/>
              <a:extLst>
                <a:ext uri="{FF2B5EF4-FFF2-40B4-BE49-F238E27FC236}">
                  <a16:creationId xmlns:a16="http://schemas.microsoft.com/office/drawing/2014/main" id="{3A38203E-67B2-0A60-17F0-C8FF3FE4A92D}"/>
                </a:ext>
              </a:extLst>
            </p:cNvPr>
            <p:cNvSpPr txBox="1"/>
            <p:nvPr/>
          </p:nvSpPr>
          <p:spPr>
            <a:xfrm>
              <a:off x="146818" y="95566"/>
              <a:ext cx="11416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Introduction</a:t>
              </a:r>
            </a:p>
          </p:txBody>
        </p:sp>
        <p:sp>
          <p:nvSpPr>
            <p:cNvPr id="7" name="TextBox 6">
              <a:hlinkClick r:id="rId4" action="ppaction://hlinksldjump"/>
              <a:extLst>
                <a:ext uri="{FF2B5EF4-FFF2-40B4-BE49-F238E27FC236}">
                  <a16:creationId xmlns:a16="http://schemas.microsoft.com/office/drawing/2014/main" id="{99E17308-AF71-8AFC-8988-4C9867597F62}"/>
                </a:ext>
              </a:extLst>
            </p:cNvPr>
            <p:cNvSpPr txBox="1"/>
            <p:nvPr/>
          </p:nvSpPr>
          <p:spPr>
            <a:xfrm>
              <a:off x="2540473" y="95565"/>
              <a:ext cx="12314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Related Work</a:t>
              </a:r>
            </a:p>
          </p:txBody>
        </p:sp>
        <p:sp>
          <p:nvSpPr>
            <p:cNvPr id="8" name="TextBox 7">
              <a:hlinkClick r:id="rId5" action="ppaction://hlinksldjump"/>
              <a:extLst>
                <a:ext uri="{FF2B5EF4-FFF2-40B4-BE49-F238E27FC236}">
                  <a16:creationId xmlns:a16="http://schemas.microsoft.com/office/drawing/2014/main" id="{F8E851C7-B353-BA4F-551A-107CEB8541BC}"/>
                </a:ext>
              </a:extLst>
            </p:cNvPr>
            <p:cNvSpPr txBox="1"/>
            <p:nvPr/>
          </p:nvSpPr>
          <p:spPr>
            <a:xfrm>
              <a:off x="5194561" y="95565"/>
              <a:ext cx="14398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Task Innovation</a:t>
              </a:r>
            </a:p>
          </p:txBody>
        </p:sp>
        <p:sp>
          <p:nvSpPr>
            <p:cNvPr id="10" name="TextBox 9">
              <a:hlinkClick r:id="rId6" action="ppaction://hlinksldjump"/>
              <a:extLst>
                <a:ext uri="{FF2B5EF4-FFF2-40B4-BE49-F238E27FC236}">
                  <a16:creationId xmlns:a16="http://schemas.microsoft.com/office/drawing/2014/main" id="{2B67F0C4-0EE7-047A-CBD4-089CFBAE922C}"/>
                </a:ext>
              </a:extLst>
            </p:cNvPr>
            <p:cNvSpPr txBox="1"/>
            <p:nvPr/>
          </p:nvSpPr>
          <p:spPr>
            <a:xfrm>
              <a:off x="8107710" y="95565"/>
              <a:ext cx="12538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Specific Aims</a:t>
              </a:r>
            </a:p>
          </p:txBody>
        </p:sp>
        <p:sp>
          <p:nvSpPr>
            <p:cNvPr id="11" name="TextBox 10">
              <a:hlinkClick r:id="rId7" action="ppaction://hlinksldjump"/>
              <a:extLst>
                <a:ext uri="{FF2B5EF4-FFF2-40B4-BE49-F238E27FC236}">
                  <a16:creationId xmlns:a16="http://schemas.microsoft.com/office/drawing/2014/main" id="{136345FA-D623-17BE-21FD-C9F2E8735AE5}"/>
                </a:ext>
              </a:extLst>
            </p:cNvPr>
            <p:cNvSpPr txBox="1"/>
            <p:nvPr/>
          </p:nvSpPr>
          <p:spPr>
            <a:xfrm>
              <a:off x="10868424" y="95568"/>
              <a:ext cx="10663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Conclusion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07335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96CE54-9A2D-561D-12CA-8AC7B7D20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17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58B060-D2AB-9B57-9D26-94E3C6D70F92}"/>
              </a:ext>
            </a:extLst>
          </p:cNvPr>
          <p:cNvSpPr txBox="1"/>
          <p:nvPr/>
        </p:nvSpPr>
        <p:spPr>
          <a:xfrm>
            <a:off x="838515" y="864878"/>
            <a:ext cx="2933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Task Innovation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8EBDB0-39E9-6700-58D4-8B2CE986533D}"/>
              </a:ext>
            </a:extLst>
          </p:cNvPr>
          <p:cNvSpPr txBox="1"/>
          <p:nvPr/>
        </p:nvSpPr>
        <p:spPr>
          <a:xfrm>
            <a:off x="838515" y="1690062"/>
            <a:ext cx="11242116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Aim 1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Our corpus is broad, large, and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uniquely granular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 in phenomena captured</a:t>
            </a:r>
            <a:b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>
              <a:spcAft>
                <a:spcPts val="1200"/>
              </a:spcAft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Aim 2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Our methods will generalize to virtually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any database schema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, be capable of</a:t>
            </a:r>
            <a:b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reasoning upon non-specific criteria 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and demonstrate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near-human 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results in</a:t>
            </a:r>
            <a:b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matching cohorts of patients from actual clinical trials</a:t>
            </a:r>
            <a:b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>
              <a:spcAft>
                <a:spcPts val="1200"/>
              </a:spcAft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Aim 3</a:t>
            </a:r>
            <a:endParaRPr lang="en-US" b="1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Our system will be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user-friendly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,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intuitive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 and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explainable</a:t>
            </a:r>
            <a:b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 </a:t>
            </a:r>
            <a:endParaRPr lang="en-US" b="1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61B35B5-807D-FEC4-FBF4-EBD858776304}"/>
              </a:ext>
            </a:extLst>
          </p:cNvPr>
          <p:cNvGrpSpPr/>
          <p:nvPr/>
        </p:nvGrpSpPr>
        <p:grpSpPr>
          <a:xfrm>
            <a:off x="146818" y="95565"/>
            <a:ext cx="11787924" cy="307780"/>
            <a:chOff x="146818" y="95565"/>
            <a:chExt cx="11787924" cy="307780"/>
          </a:xfrm>
        </p:grpSpPr>
        <p:sp>
          <p:nvSpPr>
            <p:cNvPr id="5" name="TextBox 4">
              <a:hlinkClick r:id="rId2" action="ppaction://hlinksldjump"/>
              <a:extLst>
                <a:ext uri="{FF2B5EF4-FFF2-40B4-BE49-F238E27FC236}">
                  <a16:creationId xmlns:a16="http://schemas.microsoft.com/office/drawing/2014/main" id="{40FD7572-39D3-3EA4-DD02-8D09286DAA82}"/>
                </a:ext>
              </a:extLst>
            </p:cNvPr>
            <p:cNvSpPr txBox="1"/>
            <p:nvPr/>
          </p:nvSpPr>
          <p:spPr>
            <a:xfrm>
              <a:off x="146818" y="95566"/>
              <a:ext cx="11416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Introduction</a:t>
              </a:r>
            </a:p>
          </p:txBody>
        </p:sp>
        <p:sp>
          <p:nvSpPr>
            <p:cNvPr id="7" name="TextBox 6">
              <a:hlinkClick r:id="rId3" action="ppaction://hlinksldjump"/>
              <a:extLst>
                <a:ext uri="{FF2B5EF4-FFF2-40B4-BE49-F238E27FC236}">
                  <a16:creationId xmlns:a16="http://schemas.microsoft.com/office/drawing/2014/main" id="{AD7E5CE3-15FC-1DD8-811E-5171481DE60E}"/>
                </a:ext>
              </a:extLst>
            </p:cNvPr>
            <p:cNvSpPr txBox="1"/>
            <p:nvPr/>
          </p:nvSpPr>
          <p:spPr>
            <a:xfrm>
              <a:off x="2540473" y="95565"/>
              <a:ext cx="12314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Related Work</a:t>
              </a:r>
            </a:p>
          </p:txBody>
        </p:sp>
        <p:sp>
          <p:nvSpPr>
            <p:cNvPr id="8" name="TextBox 7">
              <a:hlinkClick r:id="rId4" action="ppaction://hlinksldjump"/>
              <a:extLst>
                <a:ext uri="{FF2B5EF4-FFF2-40B4-BE49-F238E27FC236}">
                  <a16:creationId xmlns:a16="http://schemas.microsoft.com/office/drawing/2014/main" id="{E95A6535-0168-D1C6-4E00-1DA6DE3989BC}"/>
                </a:ext>
              </a:extLst>
            </p:cNvPr>
            <p:cNvSpPr txBox="1"/>
            <p:nvPr/>
          </p:nvSpPr>
          <p:spPr>
            <a:xfrm>
              <a:off x="5194561" y="95565"/>
              <a:ext cx="14398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Task Innovation</a:t>
              </a:r>
            </a:p>
          </p:txBody>
        </p:sp>
        <p:sp>
          <p:nvSpPr>
            <p:cNvPr id="9" name="TextBox 8">
              <a:hlinkClick r:id="rId5" action="ppaction://hlinksldjump"/>
              <a:extLst>
                <a:ext uri="{FF2B5EF4-FFF2-40B4-BE49-F238E27FC236}">
                  <a16:creationId xmlns:a16="http://schemas.microsoft.com/office/drawing/2014/main" id="{04D24446-4685-A902-F6A0-7D3251BD633D}"/>
                </a:ext>
              </a:extLst>
            </p:cNvPr>
            <p:cNvSpPr txBox="1"/>
            <p:nvPr/>
          </p:nvSpPr>
          <p:spPr>
            <a:xfrm>
              <a:off x="8107710" y="95565"/>
              <a:ext cx="12538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Specific Aims</a:t>
              </a:r>
            </a:p>
          </p:txBody>
        </p:sp>
        <p:sp>
          <p:nvSpPr>
            <p:cNvPr id="10" name="TextBox 9">
              <a:hlinkClick r:id="rId6" action="ppaction://hlinksldjump"/>
              <a:extLst>
                <a:ext uri="{FF2B5EF4-FFF2-40B4-BE49-F238E27FC236}">
                  <a16:creationId xmlns:a16="http://schemas.microsoft.com/office/drawing/2014/main" id="{EF490D35-EE3B-D9C6-95E9-AD025331B611}"/>
                </a:ext>
              </a:extLst>
            </p:cNvPr>
            <p:cNvSpPr txBox="1"/>
            <p:nvPr/>
          </p:nvSpPr>
          <p:spPr>
            <a:xfrm>
              <a:off x="10868424" y="95568"/>
              <a:ext cx="10663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Conclusion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8746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8D7C3E-E29F-D959-2E62-2CB0A3515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18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C415CF-C601-E56E-826F-B062A9EC8F0C}"/>
              </a:ext>
            </a:extLst>
          </p:cNvPr>
          <p:cNvSpPr txBox="1"/>
          <p:nvPr/>
        </p:nvSpPr>
        <p:spPr>
          <a:xfrm>
            <a:off x="440371" y="3127598"/>
            <a:ext cx="30433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Create a human-annotated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gold standard corpus of eligibility criteria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.</a:t>
            </a:r>
            <a:endParaRPr lang="en-US" sz="16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D77AB9-5768-6992-83ED-91C3FEAD864C}"/>
              </a:ext>
            </a:extLst>
          </p:cNvPr>
          <p:cNvSpPr txBox="1"/>
          <p:nvPr/>
        </p:nvSpPr>
        <p:spPr>
          <a:xfrm>
            <a:off x="838514" y="864841"/>
            <a:ext cx="108288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Specific Aims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747091-A4B3-0339-FB53-6A20AEE85B4B}"/>
              </a:ext>
            </a:extLst>
          </p:cNvPr>
          <p:cNvSpPr txBox="1"/>
          <p:nvPr/>
        </p:nvSpPr>
        <p:spPr>
          <a:xfrm>
            <a:off x="1490592" y="2406963"/>
            <a:ext cx="9429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Aim 1</a:t>
            </a:r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D236F7-DD91-9479-358D-2FB2135197B7}"/>
              </a:ext>
            </a:extLst>
          </p:cNvPr>
          <p:cNvCxnSpPr/>
          <p:nvPr/>
        </p:nvCxnSpPr>
        <p:spPr>
          <a:xfrm>
            <a:off x="3771900" y="2173857"/>
            <a:ext cx="0" cy="356270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B6C3B78-3DE4-F273-2EB8-01BDEA6F7A00}"/>
              </a:ext>
            </a:extLst>
          </p:cNvPr>
          <p:cNvSpPr txBox="1"/>
          <p:nvPr/>
        </p:nvSpPr>
        <p:spPr>
          <a:xfrm>
            <a:off x="4236687" y="3127598"/>
            <a:ext cx="33017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Develop state-of-the-art NLP-based </a:t>
            </a:r>
            <a:r>
              <a:rPr lang="en-US" b="1" dirty="0">
                <a:solidFill>
                  <a:schemeClr val="bg1">
                    <a:lumMod val="8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methods for generating SQL queries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for cohort discovery from free-text.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C64091-EF28-531D-B550-A680A4183D72}"/>
              </a:ext>
            </a:extLst>
          </p:cNvPr>
          <p:cNvSpPr txBox="1"/>
          <p:nvPr/>
        </p:nvSpPr>
        <p:spPr>
          <a:xfrm>
            <a:off x="5286909" y="2406963"/>
            <a:ext cx="9429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Aim 2</a:t>
            </a:r>
            <a:endParaRPr lang="en-US" dirty="0">
              <a:solidFill>
                <a:schemeClr val="bg1">
                  <a:lumMod val="8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B4DFF42-6F0C-2709-4469-495031EB6004}"/>
              </a:ext>
            </a:extLst>
          </p:cNvPr>
          <p:cNvCxnSpPr/>
          <p:nvPr/>
        </p:nvCxnSpPr>
        <p:spPr>
          <a:xfrm>
            <a:off x="7869441" y="2173857"/>
            <a:ext cx="0" cy="356270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5882089-2517-05DC-071D-90D689168571}"/>
              </a:ext>
            </a:extLst>
          </p:cNvPr>
          <p:cNvSpPr txBox="1"/>
          <p:nvPr/>
        </p:nvSpPr>
        <p:spPr>
          <a:xfrm>
            <a:off x="8238176" y="3127598"/>
            <a:ext cx="33017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Develop </a:t>
            </a:r>
            <a:r>
              <a:rPr lang="en-US" b="1" dirty="0">
                <a:solidFill>
                  <a:schemeClr val="bg1">
                    <a:lumMod val="8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web application for finding patients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meeting user-provided free-text eligibility criteria.</a:t>
            </a:r>
            <a:endParaRPr lang="en-US" sz="1600" dirty="0">
              <a:solidFill>
                <a:schemeClr val="bg1">
                  <a:lumMod val="8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F0B7F3C-3D08-78CA-A2BB-44CC301E2F22}"/>
              </a:ext>
            </a:extLst>
          </p:cNvPr>
          <p:cNvSpPr txBox="1"/>
          <p:nvPr/>
        </p:nvSpPr>
        <p:spPr>
          <a:xfrm>
            <a:off x="9288398" y="2406963"/>
            <a:ext cx="9429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Aim 3</a:t>
            </a:r>
            <a:endParaRPr lang="en-US" dirty="0">
              <a:solidFill>
                <a:schemeClr val="bg1">
                  <a:lumMod val="8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pic>
        <p:nvPicPr>
          <p:cNvPr id="1026" name="Picture 2" descr="Document clipart cartoon, Document cartoon Transparent FREE for download on WebStockReview 2021">
            <a:extLst>
              <a:ext uri="{FF2B5EF4-FFF2-40B4-BE49-F238E27FC236}">
                <a16:creationId xmlns:a16="http://schemas.microsoft.com/office/drawing/2014/main" id="{F73CBD0F-797A-C635-5EB9-FED78A4499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3234" y="4543207"/>
            <a:ext cx="777648" cy="896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78416FBD-7E39-3903-31BB-2936285BEF16}"/>
              </a:ext>
            </a:extLst>
          </p:cNvPr>
          <p:cNvSpPr txBox="1"/>
          <p:nvPr/>
        </p:nvSpPr>
        <p:spPr>
          <a:xfrm>
            <a:off x="3990482" y="4806586"/>
            <a:ext cx="1453155" cy="30777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“Patients with ...”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C9452F0-CBF7-B42F-7F0F-9C83F28BF4E8}"/>
              </a:ext>
            </a:extLst>
          </p:cNvPr>
          <p:cNvSpPr txBox="1"/>
          <p:nvPr/>
        </p:nvSpPr>
        <p:spPr>
          <a:xfrm>
            <a:off x="6096000" y="4806586"/>
            <a:ext cx="1374094" cy="27699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 FROM...</a:t>
            </a:r>
          </a:p>
        </p:txBody>
      </p:sp>
      <p:sp>
        <p:nvSpPr>
          <p:cNvPr id="27" name="Right Arrow 26">
            <a:extLst>
              <a:ext uri="{FF2B5EF4-FFF2-40B4-BE49-F238E27FC236}">
                <a16:creationId xmlns:a16="http://schemas.microsoft.com/office/drawing/2014/main" id="{CC5EC248-7EB0-6AB4-E1F0-B75B586652FD}"/>
              </a:ext>
            </a:extLst>
          </p:cNvPr>
          <p:cNvSpPr/>
          <p:nvPr/>
        </p:nvSpPr>
        <p:spPr>
          <a:xfrm>
            <a:off x="5684808" y="4852752"/>
            <a:ext cx="229662" cy="184666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29" name="Graphic 28" descr="Programmer female outline">
            <a:extLst>
              <a:ext uri="{FF2B5EF4-FFF2-40B4-BE49-F238E27FC236}">
                <a16:creationId xmlns:a16="http://schemas.microsoft.com/office/drawing/2014/main" id="{7C833E66-C5D3-F4BE-04C9-85CF627DC1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0846" y="4580218"/>
            <a:ext cx="914400" cy="914400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F5EE92D2-7173-D999-1998-E8FDC7B384A1}"/>
              </a:ext>
            </a:extLst>
          </p:cNvPr>
          <p:cNvGrpSpPr/>
          <p:nvPr/>
        </p:nvGrpSpPr>
        <p:grpSpPr>
          <a:xfrm>
            <a:off x="146818" y="95565"/>
            <a:ext cx="11787924" cy="307780"/>
            <a:chOff x="146818" y="95565"/>
            <a:chExt cx="11787924" cy="307780"/>
          </a:xfrm>
        </p:grpSpPr>
        <p:sp>
          <p:nvSpPr>
            <p:cNvPr id="14" name="TextBox 13">
              <a:hlinkClick r:id="rId6" action="ppaction://hlinksldjump"/>
              <a:extLst>
                <a:ext uri="{FF2B5EF4-FFF2-40B4-BE49-F238E27FC236}">
                  <a16:creationId xmlns:a16="http://schemas.microsoft.com/office/drawing/2014/main" id="{0641B5DA-CD21-306A-22D8-EA0B60726528}"/>
                </a:ext>
              </a:extLst>
            </p:cNvPr>
            <p:cNvSpPr txBox="1"/>
            <p:nvPr/>
          </p:nvSpPr>
          <p:spPr>
            <a:xfrm>
              <a:off x="146818" y="95566"/>
              <a:ext cx="11416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Introduction</a:t>
              </a:r>
            </a:p>
          </p:txBody>
        </p:sp>
        <p:sp>
          <p:nvSpPr>
            <p:cNvPr id="20" name="TextBox 19">
              <a:hlinkClick r:id="rId7" action="ppaction://hlinksldjump"/>
              <a:extLst>
                <a:ext uri="{FF2B5EF4-FFF2-40B4-BE49-F238E27FC236}">
                  <a16:creationId xmlns:a16="http://schemas.microsoft.com/office/drawing/2014/main" id="{3E62FC41-D2DA-1FD9-513A-727C9EEAE847}"/>
                </a:ext>
              </a:extLst>
            </p:cNvPr>
            <p:cNvSpPr txBox="1"/>
            <p:nvPr/>
          </p:nvSpPr>
          <p:spPr>
            <a:xfrm>
              <a:off x="2540473" y="95565"/>
              <a:ext cx="12314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Related Work</a:t>
              </a:r>
            </a:p>
          </p:txBody>
        </p:sp>
        <p:sp>
          <p:nvSpPr>
            <p:cNvPr id="21" name="TextBox 20">
              <a:hlinkClick r:id="rId8" action="ppaction://hlinksldjump"/>
              <a:extLst>
                <a:ext uri="{FF2B5EF4-FFF2-40B4-BE49-F238E27FC236}">
                  <a16:creationId xmlns:a16="http://schemas.microsoft.com/office/drawing/2014/main" id="{51648B70-1506-1422-A016-FB48C2C25E59}"/>
                </a:ext>
              </a:extLst>
            </p:cNvPr>
            <p:cNvSpPr txBox="1"/>
            <p:nvPr/>
          </p:nvSpPr>
          <p:spPr>
            <a:xfrm>
              <a:off x="5194561" y="95565"/>
              <a:ext cx="14398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Task Innovation</a:t>
              </a:r>
            </a:p>
          </p:txBody>
        </p:sp>
        <p:sp>
          <p:nvSpPr>
            <p:cNvPr id="22" name="TextBox 21">
              <a:hlinkClick r:id="rId9" action="ppaction://hlinksldjump"/>
              <a:extLst>
                <a:ext uri="{FF2B5EF4-FFF2-40B4-BE49-F238E27FC236}">
                  <a16:creationId xmlns:a16="http://schemas.microsoft.com/office/drawing/2014/main" id="{B817E8E4-4E57-4358-1EE4-769A406505E6}"/>
                </a:ext>
              </a:extLst>
            </p:cNvPr>
            <p:cNvSpPr txBox="1"/>
            <p:nvPr/>
          </p:nvSpPr>
          <p:spPr>
            <a:xfrm>
              <a:off x="8107710" y="95565"/>
              <a:ext cx="12538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Specific Aims</a:t>
              </a:r>
            </a:p>
          </p:txBody>
        </p:sp>
        <p:sp>
          <p:nvSpPr>
            <p:cNvPr id="23" name="TextBox 22">
              <a:hlinkClick r:id="rId10" action="ppaction://hlinksldjump"/>
              <a:extLst>
                <a:ext uri="{FF2B5EF4-FFF2-40B4-BE49-F238E27FC236}">
                  <a16:creationId xmlns:a16="http://schemas.microsoft.com/office/drawing/2014/main" id="{99120EB9-E5F1-9312-FDCC-6153034AE5D0}"/>
                </a:ext>
              </a:extLst>
            </p:cNvPr>
            <p:cNvSpPr txBox="1"/>
            <p:nvPr/>
          </p:nvSpPr>
          <p:spPr>
            <a:xfrm>
              <a:off x="10868424" y="95568"/>
              <a:ext cx="10663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Conclusion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049074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19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20BA47-2ACF-D513-C6A6-71EFBE427627}"/>
              </a:ext>
            </a:extLst>
          </p:cNvPr>
          <p:cNvSpPr txBox="1"/>
          <p:nvPr/>
        </p:nvSpPr>
        <p:spPr>
          <a:xfrm>
            <a:off x="838515" y="864878"/>
            <a:ext cx="4041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Aim 1 – Motivation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55A207-862B-967C-A944-884C4DD42F1E}"/>
              </a:ext>
            </a:extLst>
          </p:cNvPr>
          <p:cNvSpPr txBox="1"/>
          <p:nvPr/>
        </p:nvSpPr>
        <p:spPr>
          <a:xfrm>
            <a:off x="979190" y="1852770"/>
            <a:ext cx="98265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Create an annotated corpus of eligibility criteria which can be used to train prediction models to aid in SQL query generation.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Published in </a:t>
            </a:r>
            <a:r>
              <a:rPr lang="en-US" i="1" dirty="0">
                <a:latin typeface="Roboto Light" panose="02000000000000000000" pitchFamily="2" charset="0"/>
                <a:ea typeface="Roboto Light" panose="02000000000000000000" pitchFamily="2" charset="0"/>
              </a:rPr>
              <a:t>Nature Scientific Data 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in August 2022.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E5D365-2EDF-66E5-4461-977C43D85C54}"/>
              </a:ext>
            </a:extLst>
          </p:cNvPr>
          <p:cNvSpPr txBox="1"/>
          <p:nvPr/>
        </p:nvSpPr>
        <p:spPr>
          <a:xfrm>
            <a:off x="0" y="6466127"/>
            <a:ext cx="11544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Sources: </a:t>
            </a:r>
          </a:p>
          <a:p>
            <a:r>
              <a:rPr lang="en-US" sz="9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 -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Dobbins, Nicholas J., et al. "The Leaf Clinical Trials Corpus: a new resource for query generation from clinical trial eligibility criteria." </a:t>
            </a:r>
            <a:r>
              <a:rPr lang="en-US" sz="900" i="1" dirty="0">
                <a:latin typeface="Arial" panose="020B0604020202020204" pitchFamily="34" charset="0"/>
                <a:cs typeface="Arial" panose="020B0604020202020204" pitchFamily="34" charset="0"/>
              </a:rPr>
              <a:t>Nature Scientific Data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 9.1 (2022): 1-15.</a:t>
            </a:r>
            <a:endParaRPr lang="en-US" sz="9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ECC690F-62D7-5B60-DAB4-DA4A65E86EF0}"/>
              </a:ext>
            </a:extLst>
          </p:cNvPr>
          <p:cNvGrpSpPr/>
          <p:nvPr/>
        </p:nvGrpSpPr>
        <p:grpSpPr>
          <a:xfrm>
            <a:off x="146818" y="95565"/>
            <a:ext cx="11787924" cy="507776"/>
            <a:chOff x="146818" y="95565"/>
            <a:chExt cx="11787924" cy="50777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C6A7EC0-1AFB-54D1-DD17-A60622AB2F54}"/>
                </a:ext>
              </a:extLst>
            </p:cNvPr>
            <p:cNvGrpSpPr/>
            <p:nvPr/>
          </p:nvGrpSpPr>
          <p:grpSpPr>
            <a:xfrm>
              <a:off x="146818" y="95565"/>
              <a:ext cx="11787924" cy="307780"/>
              <a:chOff x="146818" y="95565"/>
              <a:chExt cx="11787924" cy="307780"/>
            </a:xfrm>
          </p:grpSpPr>
          <p:sp>
            <p:nvSpPr>
              <p:cNvPr id="13" name="TextBox 12">
                <a:hlinkClick r:id="rId2" action="ppaction://hlinksldjump"/>
                <a:extLst>
                  <a:ext uri="{FF2B5EF4-FFF2-40B4-BE49-F238E27FC236}">
                    <a16:creationId xmlns:a16="http://schemas.microsoft.com/office/drawing/2014/main" id="{DAE752B1-A656-BD2D-D4FD-D7EF801D5750}"/>
                  </a:ext>
                </a:extLst>
              </p:cNvPr>
              <p:cNvSpPr txBox="1"/>
              <p:nvPr/>
            </p:nvSpPr>
            <p:spPr>
              <a:xfrm>
                <a:off x="146818" y="95566"/>
                <a:ext cx="1141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Introduction</a:t>
                </a:r>
              </a:p>
            </p:txBody>
          </p:sp>
          <p:sp>
            <p:nvSpPr>
              <p:cNvPr id="14" name="TextBox 13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E69957CC-21FE-2AC4-BF02-68FE054FBFFA}"/>
                  </a:ext>
                </a:extLst>
              </p:cNvPr>
              <p:cNvSpPr txBox="1"/>
              <p:nvPr/>
            </p:nvSpPr>
            <p:spPr>
              <a:xfrm>
                <a:off x="2540473" y="95565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Related Work</a:t>
                </a:r>
              </a:p>
            </p:txBody>
          </p:sp>
          <p:sp>
            <p:nvSpPr>
              <p:cNvPr id="15" name="TextBox 14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3FA1E18B-3250-0FEA-A382-7E8FA6089A3A}"/>
                  </a:ext>
                </a:extLst>
              </p:cNvPr>
              <p:cNvSpPr txBox="1"/>
              <p:nvPr/>
            </p:nvSpPr>
            <p:spPr>
              <a:xfrm>
                <a:off x="5194561" y="95565"/>
                <a:ext cx="1439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Task Innovation</a:t>
                </a:r>
              </a:p>
            </p:txBody>
          </p:sp>
          <p:sp>
            <p:nvSpPr>
              <p:cNvPr id="16" name="TextBox 15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6DDE45D1-5898-F324-D8EF-D67C734199D8}"/>
                  </a:ext>
                </a:extLst>
              </p:cNvPr>
              <p:cNvSpPr txBox="1"/>
              <p:nvPr/>
            </p:nvSpPr>
            <p:spPr>
              <a:xfrm>
                <a:off x="8107710" y="95565"/>
                <a:ext cx="1253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Specific Aims</a:t>
                </a:r>
              </a:p>
            </p:txBody>
          </p:sp>
          <p:sp>
            <p:nvSpPr>
              <p:cNvPr id="17" name="TextBox 16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CFA429E4-DCAB-4798-5755-8C9AAD02AF2C}"/>
                  </a:ext>
                </a:extLst>
              </p:cNvPr>
              <p:cNvSpPr txBox="1"/>
              <p:nvPr/>
            </p:nvSpPr>
            <p:spPr>
              <a:xfrm>
                <a:off x="10868424" y="95568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Conclusion</a:t>
                </a:r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EB5EE26-3E1E-B4BB-D967-77A9481ACF9C}"/>
                </a:ext>
              </a:extLst>
            </p:cNvPr>
            <p:cNvSpPr txBox="1"/>
            <p:nvPr/>
          </p:nvSpPr>
          <p:spPr>
            <a:xfrm>
              <a:off x="8110450" y="32634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Aim</a:t>
              </a:r>
            </a:p>
          </p:txBody>
        </p:sp>
        <p:sp>
          <p:nvSpPr>
            <p:cNvPr id="10" name="TextBox 9">
              <a:hlinkClick r:id="rId7" action="ppaction://hlinksldjump"/>
              <a:extLst>
                <a:ext uri="{FF2B5EF4-FFF2-40B4-BE49-F238E27FC236}">
                  <a16:creationId xmlns:a16="http://schemas.microsoft.com/office/drawing/2014/main" id="{DEB7796A-8E91-4246-FDF0-ECFCB0503CF7}"/>
                </a:ext>
              </a:extLst>
            </p:cNvPr>
            <p:cNvSpPr txBox="1"/>
            <p:nvPr/>
          </p:nvSpPr>
          <p:spPr>
            <a:xfrm>
              <a:off x="8610065" y="3263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1</a:t>
              </a:r>
            </a:p>
          </p:txBody>
        </p:sp>
        <p:sp>
          <p:nvSpPr>
            <p:cNvPr id="11" name="TextBox 10">
              <a:hlinkClick r:id="rId8" action="ppaction://hlinksldjump"/>
              <a:extLst>
                <a:ext uri="{FF2B5EF4-FFF2-40B4-BE49-F238E27FC236}">
                  <a16:creationId xmlns:a16="http://schemas.microsoft.com/office/drawing/2014/main" id="{A517E4C1-ED2B-2272-92C6-54FB88F975D1}"/>
                </a:ext>
              </a:extLst>
            </p:cNvPr>
            <p:cNvSpPr txBox="1"/>
            <p:nvPr/>
          </p:nvSpPr>
          <p:spPr>
            <a:xfrm>
              <a:off x="8826405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  <p:sp>
          <p:nvSpPr>
            <p:cNvPr id="12" name="TextBox 11">
              <a:hlinkClick r:id="rId9" action="ppaction://hlinksldjump"/>
              <a:extLst>
                <a:ext uri="{FF2B5EF4-FFF2-40B4-BE49-F238E27FC236}">
                  <a16:creationId xmlns:a16="http://schemas.microsoft.com/office/drawing/2014/main" id="{3C4FC4B6-1F55-5CF8-E2B7-78E222FD3E00}"/>
                </a:ext>
              </a:extLst>
            </p:cNvPr>
            <p:cNvSpPr txBox="1"/>
            <p:nvPr/>
          </p:nvSpPr>
          <p:spPr>
            <a:xfrm>
              <a:off x="9061487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69310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A97E92-AE98-F012-B904-6F5CF342C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37BDC2-221D-0FEA-4F19-15C396ED8B00}"/>
              </a:ext>
            </a:extLst>
          </p:cNvPr>
          <p:cNvSpPr txBox="1"/>
          <p:nvPr/>
        </p:nvSpPr>
        <p:spPr>
          <a:xfrm>
            <a:off x="838515" y="864878"/>
            <a:ext cx="17760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Outline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9EF5E0-AF84-5D00-27C4-829DA66361F9}"/>
              </a:ext>
            </a:extLst>
          </p:cNvPr>
          <p:cNvSpPr txBox="1"/>
          <p:nvPr/>
        </p:nvSpPr>
        <p:spPr>
          <a:xfrm>
            <a:off x="838515" y="2028616"/>
            <a:ext cx="2618024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Roboto Light" panose="02000000000000000000" pitchFamily="2" charset="0"/>
                <a:ea typeface="Roboto Light" panose="02000000000000000000" pitchFamily="2" charset="0"/>
              </a:rPr>
              <a:t>Introduction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Roboto Light" panose="02000000000000000000" pitchFamily="2" charset="0"/>
                <a:ea typeface="Roboto Light" panose="02000000000000000000" pitchFamily="2" charset="0"/>
              </a:rPr>
              <a:t>Related Works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Roboto Light" panose="02000000000000000000" pitchFamily="2" charset="0"/>
                <a:ea typeface="Roboto Light" panose="02000000000000000000" pitchFamily="2" charset="0"/>
              </a:rPr>
              <a:t>Task Innovation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Roboto Light" panose="02000000000000000000" pitchFamily="2" charset="0"/>
                <a:ea typeface="Roboto Light" panose="02000000000000000000" pitchFamily="2" charset="0"/>
              </a:rPr>
              <a:t>Specific Aims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Roboto Light" panose="02000000000000000000" pitchFamily="2" charset="0"/>
                <a:ea typeface="Roboto Light" panose="02000000000000000000" pitchFamily="2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1972019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20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20BA47-2ACF-D513-C6A6-71EFBE427627}"/>
              </a:ext>
            </a:extLst>
          </p:cNvPr>
          <p:cNvSpPr txBox="1"/>
          <p:nvPr/>
        </p:nvSpPr>
        <p:spPr>
          <a:xfrm>
            <a:off x="838515" y="864878"/>
            <a:ext cx="4041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Aim 1 – Corpus Creation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55A207-862B-967C-A944-884C4DD42F1E}"/>
              </a:ext>
            </a:extLst>
          </p:cNvPr>
          <p:cNvSpPr txBox="1"/>
          <p:nvPr/>
        </p:nvSpPr>
        <p:spPr>
          <a:xfrm>
            <a:off x="979190" y="1852770"/>
            <a:ext cx="982655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Downloaded 1,020 randomly selected eligibility criteria documents from 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  <a:hlinkClick r:id="rId2"/>
              </a:rPr>
              <a:t>https://clinicaltrials.gov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Limited to studies 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From Jan. 1 2018 onward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50 or more characters in length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20 documents for annotator training, remainder for main annotation task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Named </a:t>
            </a:r>
            <a:r>
              <a:rPr lang="en-US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“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Leaf Clinical Trials</a:t>
            </a:r>
            <a:r>
              <a:rPr lang="en-US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” 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or </a:t>
            </a:r>
            <a:r>
              <a:rPr lang="en-US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“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LCT</a:t>
            </a:r>
            <a:r>
              <a:rPr lang="en-US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”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corpus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E0CED7-8C39-BB78-2B19-53212AE2A798}"/>
              </a:ext>
            </a:extLst>
          </p:cNvPr>
          <p:cNvSpPr txBox="1"/>
          <p:nvPr/>
        </p:nvSpPr>
        <p:spPr>
          <a:xfrm>
            <a:off x="0" y="6466127"/>
            <a:ext cx="11544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Sources: </a:t>
            </a:r>
          </a:p>
          <a:p>
            <a:r>
              <a:rPr lang="en-US" sz="9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 -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Dobbins, Nicholas J., et al. "The Leaf Clinical Trials Corpus: a new resource for query generation from clinical trial eligibility criteria." </a:t>
            </a:r>
            <a:r>
              <a:rPr lang="en-US" sz="900" i="1" dirty="0">
                <a:latin typeface="Arial" panose="020B0604020202020204" pitchFamily="34" charset="0"/>
                <a:cs typeface="Arial" panose="020B0604020202020204" pitchFamily="34" charset="0"/>
              </a:rPr>
              <a:t>Nature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900" i="1" dirty="0">
                <a:latin typeface="Arial" panose="020B0604020202020204" pitchFamily="34" charset="0"/>
                <a:cs typeface="Arial" panose="020B0604020202020204" pitchFamily="34" charset="0"/>
              </a:rPr>
              <a:t>Scientific Data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 9.1 (2022): 1-15.</a:t>
            </a:r>
            <a:endParaRPr lang="en-US" sz="9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6906EBE-98DB-406A-A7E6-EDEBE47AE4F4}"/>
              </a:ext>
            </a:extLst>
          </p:cNvPr>
          <p:cNvGrpSpPr/>
          <p:nvPr/>
        </p:nvGrpSpPr>
        <p:grpSpPr>
          <a:xfrm>
            <a:off x="146818" y="95565"/>
            <a:ext cx="11787924" cy="507776"/>
            <a:chOff x="146818" y="95565"/>
            <a:chExt cx="11787924" cy="50777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1E7ECA7F-AD82-46B6-F834-E519DA567950}"/>
                </a:ext>
              </a:extLst>
            </p:cNvPr>
            <p:cNvGrpSpPr/>
            <p:nvPr/>
          </p:nvGrpSpPr>
          <p:grpSpPr>
            <a:xfrm>
              <a:off x="146818" y="95565"/>
              <a:ext cx="11787924" cy="307780"/>
              <a:chOff x="146818" y="95565"/>
              <a:chExt cx="11787924" cy="307780"/>
            </a:xfrm>
          </p:grpSpPr>
          <p:sp>
            <p:nvSpPr>
              <p:cNvPr id="12" name="TextBox 11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598BAB7D-F9AF-2B7C-77C8-F0647B9E35F3}"/>
                  </a:ext>
                </a:extLst>
              </p:cNvPr>
              <p:cNvSpPr txBox="1"/>
              <p:nvPr/>
            </p:nvSpPr>
            <p:spPr>
              <a:xfrm>
                <a:off x="146818" y="95566"/>
                <a:ext cx="1141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Introduction</a:t>
                </a:r>
              </a:p>
            </p:txBody>
          </p:sp>
          <p:sp>
            <p:nvSpPr>
              <p:cNvPr id="13" name="TextBox 12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6281B2DC-FA9B-A208-D121-40E237C26AB0}"/>
                  </a:ext>
                </a:extLst>
              </p:cNvPr>
              <p:cNvSpPr txBox="1"/>
              <p:nvPr/>
            </p:nvSpPr>
            <p:spPr>
              <a:xfrm>
                <a:off x="2540473" y="95565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Related Work</a:t>
                </a:r>
              </a:p>
            </p:txBody>
          </p:sp>
          <p:sp>
            <p:nvSpPr>
              <p:cNvPr id="14" name="TextBox 13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E73514AA-B9D7-A8E6-C617-BBF94176E7D6}"/>
                  </a:ext>
                </a:extLst>
              </p:cNvPr>
              <p:cNvSpPr txBox="1"/>
              <p:nvPr/>
            </p:nvSpPr>
            <p:spPr>
              <a:xfrm>
                <a:off x="5194561" y="95565"/>
                <a:ext cx="1439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Task Innovation</a:t>
                </a:r>
              </a:p>
            </p:txBody>
          </p:sp>
          <p:sp>
            <p:nvSpPr>
              <p:cNvPr id="15" name="TextBox 14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993E369D-514F-4A11-82E7-6A70E0252CE9}"/>
                  </a:ext>
                </a:extLst>
              </p:cNvPr>
              <p:cNvSpPr txBox="1"/>
              <p:nvPr/>
            </p:nvSpPr>
            <p:spPr>
              <a:xfrm>
                <a:off x="8107710" y="95565"/>
                <a:ext cx="1253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Specific Aims</a:t>
                </a:r>
              </a:p>
            </p:txBody>
          </p:sp>
          <p:sp>
            <p:nvSpPr>
              <p:cNvPr id="16" name="TextBox 15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8E832FD3-63EC-FB44-7E6D-E713E25CEEDC}"/>
                  </a:ext>
                </a:extLst>
              </p:cNvPr>
              <p:cNvSpPr txBox="1"/>
              <p:nvPr/>
            </p:nvSpPr>
            <p:spPr>
              <a:xfrm>
                <a:off x="10868424" y="95568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Conclusion</a:t>
                </a: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891AAFD-EF9C-AA3D-017D-F073950A6878}"/>
                </a:ext>
              </a:extLst>
            </p:cNvPr>
            <p:cNvSpPr txBox="1"/>
            <p:nvPr/>
          </p:nvSpPr>
          <p:spPr>
            <a:xfrm>
              <a:off x="8110450" y="32634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Aim</a:t>
              </a:r>
            </a:p>
          </p:txBody>
        </p:sp>
        <p:sp>
          <p:nvSpPr>
            <p:cNvPr id="8" name="TextBox 7">
              <a:hlinkClick r:id="rId8" action="ppaction://hlinksldjump"/>
              <a:extLst>
                <a:ext uri="{FF2B5EF4-FFF2-40B4-BE49-F238E27FC236}">
                  <a16:creationId xmlns:a16="http://schemas.microsoft.com/office/drawing/2014/main" id="{48773131-406D-FEF2-1B1B-E218B5FAE605}"/>
                </a:ext>
              </a:extLst>
            </p:cNvPr>
            <p:cNvSpPr txBox="1"/>
            <p:nvPr/>
          </p:nvSpPr>
          <p:spPr>
            <a:xfrm>
              <a:off x="8610065" y="3263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1</a:t>
              </a:r>
            </a:p>
          </p:txBody>
        </p:sp>
        <p:sp>
          <p:nvSpPr>
            <p:cNvPr id="10" name="TextBox 9">
              <a:hlinkClick r:id="rId9" action="ppaction://hlinksldjump"/>
              <a:extLst>
                <a:ext uri="{FF2B5EF4-FFF2-40B4-BE49-F238E27FC236}">
                  <a16:creationId xmlns:a16="http://schemas.microsoft.com/office/drawing/2014/main" id="{1BED8AD9-3ABA-B192-F07B-122D0279C357}"/>
                </a:ext>
              </a:extLst>
            </p:cNvPr>
            <p:cNvSpPr txBox="1"/>
            <p:nvPr/>
          </p:nvSpPr>
          <p:spPr>
            <a:xfrm>
              <a:off x="8826405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  <p:sp>
          <p:nvSpPr>
            <p:cNvPr id="11" name="TextBox 10">
              <a:hlinkClick r:id="rId10" action="ppaction://hlinksldjump"/>
              <a:extLst>
                <a:ext uri="{FF2B5EF4-FFF2-40B4-BE49-F238E27FC236}">
                  <a16:creationId xmlns:a16="http://schemas.microsoft.com/office/drawing/2014/main" id="{07A1D857-9BEB-10AA-A4E8-B230C74E1353}"/>
                </a:ext>
              </a:extLst>
            </p:cNvPr>
            <p:cNvSpPr txBox="1"/>
            <p:nvPr/>
          </p:nvSpPr>
          <p:spPr>
            <a:xfrm>
              <a:off x="9061487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98960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21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20BA47-2ACF-D513-C6A6-71EFBE427627}"/>
              </a:ext>
            </a:extLst>
          </p:cNvPr>
          <p:cNvSpPr txBox="1"/>
          <p:nvPr/>
        </p:nvSpPr>
        <p:spPr>
          <a:xfrm>
            <a:off x="838515" y="864878"/>
            <a:ext cx="4911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Aim 1 – Annotation Schema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55A207-862B-967C-A944-884C4DD42F1E}"/>
              </a:ext>
            </a:extLst>
          </p:cNvPr>
          <p:cNvSpPr txBox="1"/>
          <p:nvPr/>
        </p:nvSpPr>
        <p:spPr>
          <a:xfrm>
            <a:off x="838512" y="2028616"/>
            <a:ext cx="10828879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Aimed to develop expressive, task-oriented annotation schema.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Analyzed previously published corpora.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Expanded named entities and relations. For example, added “Contraindication” entity.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50 total entity types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Categories: </a:t>
            </a:r>
            <a:r>
              <a:rPr lang="en-US" i="1" dirty="0">
                <a:latin typeface="Roboto Light" panose="02000000000000000000" pitchFamily="2" charset="0"/>
                <a:ea typeface="Roboto Light" panose="02000000000000000000" pitchFamily="2" charset="0"/>
              </a:rPr>
              <a:t>Clinical, Demographic, Logical, Qualifier, Temporal &amp; Comparative, Other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51 total relation types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Categories: </a:t>
            </a:r>
            <a:r>
              <a:rPr lang="en-US" i="1" dirty="0">
                <a:latin typeface="Roboto Light" panose="02000000000000000000" pitchFamily="2" charset="0"/>
                <a:ea typeface="Roboto Light" panose="02000000000000000000" pitchFamily="2" charset="0"/>
              </a:rPr>
              <a:t>Alternative &amp; Example, Clinical, Dependent, Logical, Qualifier, Temporal &amp; Comparative, Other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693684F-8734-F70D-D58F-E6DA463D5CCA}"/>
              </a:ext>
            </a:extLst>
          </p:cNvPr>
          <p:cNvGrpSpPr/>
          <p:nvPr/>
        </p:nvGrpSpPr>
        <p:grpSpPr>
          <a:xfrm>
            <a:off x="146818" y="95565"/>
            <a:ext cx="11787924" cy="507776"/>
            <a:chOff x="146818" y="95565"/>
            <a:chExt cx="11787924" cy="50777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4916192-EBBE-27A9-1A19-6DB89B862467}"/>
                </a:ext>
              </a:extLst>
            </p:cNvPr>
            <p:cNvGrpSpPr/>
            <p:nvPr/>
          </p:nvGrpSpPr>
          <p:grpSpPr>
            <a:xfrm>
              <a:off x="146818" y="95565"/>
              <a:ext cx="11787924" cy="307780"/>
              <a:chOff x="146818" y="95565"/>
              <a:chExt cx="11787924" cy="307780"/>
            </a:xfrm>
          </p:grpSpPr>
          <p:sp>
            <p:nvSpPr>
              <p:cNvPr id="11" name="TextBox 10">
                <a:hlinkClick r:id="rId2" action="ppaction://hlinksldjump"/>
                <a:extLst>
                  <a:ext uri="{FF2B5EF4-FFF2-40B4-BE49-F238E27FC236}">
                    <a16:creationId xmlns:a16="http://schemas.microsoft.com/office/drawing/2014/main" id="{29E96FCE-0794-D497-1961-88C230F76B9B}"/>
                  </a:ext>
                </a:extLst>
              </p:cNvPr>
              <p:cNvSpPr txBox="1"/>
              <p:nvPr/>
            </p:nvSpPr>
            <p:spPr>
              <a:xfrm>
                <a:off x="146818" y="95566"/>
                <a:ext cx="1141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Introduction</a:t>
                </a:r>
              </a:p>
            </p:txBody>
          </p:sp>
          <p:sp>
            <p:nvSpPr>
              <p:cNvPr id="12" name="TextBox 11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D052937E-5FB8-3AC3-EDF2-E8266953CDA4}"/>
                  </a:ext>
                </a:extLst>
              </p:cNvPr>
              <p:cNvSpPr txBox="1"/>
              <p:nvPr/>
            </p:nvSpPr>
            <p:spPr>
              <a:xfrm>
                <a:off x="2540473" y="95565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Related Work</a:t>
                </a:r>
              </a:p>
            </p:txBody>
          </p:sp>
          <p:sp>
            <p:nvSpPr>
              <p:cNvPr id="13" name="TextBox 12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19A34B26-8ADC-9365-4F63-BAA39AAED847}"/>
                  </a:ext>
                </a:extLst>
              </p:cNvPr>
              <p:cNvSpPr txBox="1"/>
              <p:nvPr/>
            </p:nvSpPr>
            <p:spPr>
              <a:xfrm>
                <a:off x="5194561" y="95565"/>
                <a:ext cx="1439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Task Innovation</a:t>
                </a:r>
              </a:p>
            </p:txBody>
          </p:sp>
          <p:sp>
            <p:nvSpPr>
              <p:cNvPr id="14" name="TextBox 13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8CAD658D-96FE-5FC5-F4A5-D5C31C48E82A}"/>
                  </a:ext>
                </a:extLst>
              </p:cNvPr>
              <p:cNvSpPr txBox="1"/>
              <p:nvPr/>
            </p:nvSpPr>
            <p:spPr>
              <a:xfrm>
                <a:off x="8107710" y="95565"/>
                <a:ext cx="1253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Specific Aims</a:t>
                </a:r>
              </a:p>
            </p:txBody>
          </p:sp>
          <p:sp>
            <p:nvSpPr>
              <p:cNvPr id="15" name="TextBox 14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1630D25F-D75B-2BDC-6512-76DABE40E54A}"/>
                  </a:ext>
                </a:extLst>
              </p:cNvPr>
              <p:cNvSpPr txBox="1"/>
              <p:nvPr/>
            </p:nvSpPr>
            <p:spPr>
              <a:xfrm>
                <a:off x="10868424" y="95568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Conclusion</a:t>
                </a: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112535F-97CD-0F09-6DA9-C260453FF4C9}"/>
                </a:ext>
              </a:extLst>
            </p:cNvPr>
            <p:cNvSpPr txBox="1"/>
            <p:nvPr/>
          </p:nvSpPr>
          <p:spPr>
            <a:xfrm>
              <a:off x="8110450" y="32634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Aim</a:t>
              </a:r>
            </a:p>
          </p:txBody>
        </p:sp>
        <p:sp>
          <p:nvSpPr>
            <p:cNvPr id="8" name="TextBox 7">
              <a:hlinkClick r:id="rId7" action="ppaction://hlinksldjump"/>
              <a:extLst>
                <a:ext uri="{FF2B5EF4-FFF2-40B4-BE49-F238E27FC236}">
                  <a16:creationId xmlns:a16="http://schemas.microsoft.com/office/drawing/2014/main" id="{7DBE6A2C-537A-8E42-2400-F7EDE2A2C5C4}"/>
                </a:ext>
              </a:extLst>
            </p:cNvPr>
            <p:cNvSpPr txBox="1"/>
            <p:nvPr/>
          </p:nvSpPr>
          <p:spPr>
            <a:xfrm>
              <a:off x="8610065" y="3263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1</a:t>
              </a:r>
            </a:p>
          </p:txBody>
        </p:sp>
        <p:sp>
          <p:nvSpPr>
            <p:cNvPr id="9" name="TextBox 8">
              <a:hlinkClick r:id="rId8" action="ppaction://hlinksldjump"/>
              <a:extLst>
                <a:ext uri="{FF2B5EF4-FFF2-40B4-BE49-F238E27FC236}">
                  <a16:creationId xmlns:a16="http://schemas.microsoft.com/office/drawing/2014/main" id="{85999D51-995F-2351-833A-0534E6A09E15}"/>
                </a:ext>
              </a:extLst>
            </p:cNvPr>
            <p:cNvSpPr txBox="1"/>
            <p:nvPr/>
          </p:nvSpPr>
          <p:spPr>
            <a:xfrm>
              <a:off x="8826405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  <p:sp>
          <p:nvSpPr>
            <p:cNvPr id="10" name="TextBox 9">
              <a:hlinkClick r:id="rId9" action="ppaction://hlinksldjump"/>
              <a:extLst>
                <a:ext uri="{FF2B5EF4-FFF2-40B4-BE49-F238E27FC236}">
                  <a16:creationId xmlns:a16="http://schemas.microsoft.com/office/drawing/2014/main" id="{C5BB2EB1-17B7-D3EF-5D5C-9CC4F2842B4B}"/>
                </a:ext>
              </a:extLst>
            </p:cNvPr>
            <p:cNvSpPr txBox="1"/>
            <p:nvPr/>
          </p:nvSpPr>
          <p:spPr>
            <a:xfrm>
              <a:off x="9061487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7424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22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20BA47-2ACF-D513-C6A6-71EFBE427627}"/>
              </a:ext>
            </a:extLst>
          </p:cNvPr>
          <p:cNvSpPr txBox="1"/>
          <p:nvPr/>
        </p:nvSpPr>
        <p:spPr>
          <a:xfrm>
            <a:off x="838514" y="864878"/>
            <a:ext cx="76636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Aim 1– Entity Examples (18 of 50 total)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4B3C998A-5E27-7FE5-1339-15765E24A7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1119887"/>
              </p:ext>
            </p:extLst>
          </p:nvPr>
        </p:nvGraphicFramePr>
        <p:xfrm>
          <a:off x="348534" y="1387011"/>
          <a:ext cx="11494932" cy="53889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56541">
                  <a:extLst>
                    <a:ext uri="{9D8B030D-6E8A-4147-A177-3AD203B41FA5}">
                      <a16:colId xmlns:a16="http://schemas.microsoft.com/office/drawing/2014/main" val="3683443503"/>
                    </a:ext>
                  </a:extLst>
                </a:gridCol>
                <a:gridCol w="2374974">
                  <a:extLst>
                    <a:ext uri="{9D8B030D-6E8A-4147-A177-3AD203B41FA5}">
                      <a16:colId xmlns:a16="http://schemas.microsoft.com/office/drawing/2014/main" val="3498065742"/>
                    </a:ext>
                  </a:extLst>
                </a:gridCol>
                <a:gridCol w="3053051">
                  <a:extLst>
                    <a:ext uri="{9D8B030D-6E8A-4147-A177-3AD203B41FA5}">
                      <a16:colId xmlns:a16="http://schemas.microsoft.com/office/drawing/2014/main" val="2910045911"/>
                    </a:ext>
                  </a:extLst>
                </a:gridCol>
                <a:gridCol w="4410366">
                  <a:extLst>
                    <a:ext uri="{9D8B030D-6E8A-4147-A177-3AD203B41FA5}">
                      <a16:colId xmlns:a16="http://schemas.microsoft.com/office/drawing/2014/main" val="2589038793"/>
                    </a:ext>
                  </a:extLst>
                </a:gridCol>
              </a:tblGrid>
              <a:tr h="362759">
                <a:tc>
                  <a:txBody>
                    <a:bodyPr/>
                    <a:lstStyle/>
                    <a:p>
                      <a:r>
                        <a:rPr lang="en-US" sz="1200" b="1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Category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Entity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Values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Example Text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666197"/>
                  </a:ext>
                </a:extLst>
              </a:tr>
              <a:tr h="268342">
                <a:tc rowSpan="6"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Clinical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Condition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200" b="0" i="0" dirty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“Diagnosed with </a:t>
                      </a:r>
                      <a:r>
                        <a:rPr lang="en-US" sz="1200" b="0" i="0" u="sng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hypertension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 in past year”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828042918"/>
                  </a:ext>
                </a:extLst>
              </a:tr>
              <a:tr h="268342">
                <a:tc vMerge="1">
                  <a:txBody>
                    <a:bodyPr/>
                    <a:lstStyle/>
                    <a:p>
                      <a:endParaRPr lang="en-US" sz="1200" b="0" i="0" dirty="0"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Contraindication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0" i="0" dirty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“Any </a:t>
                      </a:r>
                      <a:r>
                        <a:rPr lang="en-US" sz="1200" b="0" i="0" u="sng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contraindications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 to vaginal delivery”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64566"/>
                  </a:ext>
                </a:extLst>
              </a:tr>
              <a:tr h="268342">
                <a:tc vMerge="1">
                  <a:txBody>
                    <a:bodyPr/>
                    <a:lstStyle/>
                    <a:p>
                      <a:r>
                        <a:rPr lang="en-US" sz="1200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Clinical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0" i="0" dirty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“on </a:t>
                      </a:r>
                      <a:r>
                        <a:rPr lang="en-US" sz="1200" b="0" i="0" u="sng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beta blockers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7818715"/>
                  </a:ext>
                </a:extLst>
              </a:tr>
              <a:tr h="268342">
                <a:tc vMerge="1">
                  <a:txBody>
                    <a:bodyPr/>
                    <a:lstStyle/>
                    <a:p>
                      <a:endParaRPr lang="en-US" sz="1200" b="0" i="0" dirty="0"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Encounter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emergency, inpatient, outpatient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“recently </a:t>
                      </a:r>
                      <a:r>
                        <a:rPr lang="en-US" sz="1200" b="0" i="0" u="sng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admitted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 to hospital”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4912391"/>
                  </a:ext>
                </a:extLst>
              </a:tr>
              <a:tr h="268342">
                <a:tc vMerge="1">
                  <a:txBody>
                    <a:bodyPr/>
                    <a:lstStyle/>
                    <a:p>
                      <a:endParaRPr lang="en-US" sz="1200" b="0" i="0"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Observation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lab, vital, clinical-score, survey, social-habit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“</a:t>
                      </a:r>
                      <a:r>
                        <a:rPr lang="en-US" sz="1200" b="0" i="0" u="sng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Platelet count 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less than 500”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3795502"/>
                  </a:ext>
                </a:extLst>
              </a:tr>
              <a:tr h="268342">
                <a:tc vMerge="1">
                  <a:txBody>
                    <a:bodyPr/>
                    <a:lstStyle/>
                    <a:p>
                      <a:endParaRPr lang="en-US" sz="1200" b="0" i="0" dirty="0"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Procedure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0" i="0" dirty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“Undergoing or scheduled for a </a:t>
                      </a:r>
                      <a:r>
                        <a:rPr lang="en-US" sz="1200" b="0" i="0" u="sng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colonoscopy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”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0647688"/>
                  </a:ext>
                </a:extLst>
              </a:tr>
              <a:tr h="268342">
                <a:tc rowSpan="4"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Demographic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Age</a:t>
                      </a:r>
                    </a:p>
                  </a:txBody>
                  <a:tcPr>
                    <a:lnL>
                      <a:noFill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200" b="0" i="0" dirty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“65+ years </a:t>
                      </a:r>
                      <a:r>
                        <a:rPr lang="en-US" sz="1200" b="0" i="0" u="sng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old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”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327919956"/>
                  </a:ext>
                </a:extLst>
              </a:tr>
              <a:tr h="268342">
                <a:tc vMerge="1">
                  <a:txBody>
                    <a:bodyPr/>
                    <a:lstStyle/>
                    <a:p>
                      <a:endParaRPr lang="en-US" sz="1200" b="0" i="0"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Birth</a:t>
                      </a:r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200" b="0" i="0" dirty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“</a:t>
                      </a:r>
                      <a:r>
                        <a:rPr lang="en-US" sz="1200" b="0" i="0" u="sng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Born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 within past 6 months”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7632566"/>
                  </a:ext>
                </a:extLst>
              </a:tr>
              <a:tr h="268342">
                <a:tc vMerge="1">
                  <a:txBody>
                    <a:bodyPr/>
                    <a:lstStyle/>
                    <a:p>
                      <a:r>
                        <a:rPr lang="en-US" sz="1200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Demographic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Family-Member</a:t>
                      </a:r>
                    </a:p>
                  </a:txBody>
                  <a:tcPr>
                    <a:lnL>
                      <a:noFill/>
                    </a:lnL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mother, father, sibling, etc.</a:t>
                      </a:r>
                    </a:p>
                  </a:txBody>
                  <a:tcP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“History of </a:t>
                      </a:r>
                      <a:r>
                        <a:rPr lang="en-US" sz="1200" b="0" i="0" u="sng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maternal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 breast cancer”</a:t>
                      </a:r>
                    </a:p>
                  </a:txBody>
                  <a:tcPr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9690383"/>
                  </a:ext>
                </a:extLst>
              </a:tr>
              <a:tr h="268342">
                <a:tc vMerge="1">
                  <a:txBody>
                    <a:bodyPr/>
                    <a:lstStyle/>
                    <a:p>
                      <a:endParaRPr lang="en-US" sz="1200" b="0" i="0" dirty="0"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Language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b="0" i="0" dirty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“Speaks </a:t>
                      </a:r>
                      <a:r>
                        <a:rPr lang="en-US" sz="1200" b="0" i="0" u="sng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English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 or </a:t>
                      </a:r>
                      <a:r>
                        <a:rPr lang="en-US" sz="1200" b="0" i="0" u="sng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Spanish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”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14415390"/>
                  </a:ext>
                </a:extLst>
              </a:tr>
              <a:tr h="268342"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Logical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Negation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b="0" i="0" dirty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“with </a:t>
                      </a:r>
                      <a:r>
                        <a:rPr lang="en-US" sz="1200" b="0" i="0" u="sng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no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 systemic disease”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57326900"/>
                  </a:ext>
                </a:extLst>
              </a:tr>
              <a:tr h="268342">
                <a:tc rowSpan="4"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Qualifier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Assertion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intention, hypothetical, possible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“which </a:t>
                      </a:r>
                      <a:r>
                        <a:rPr lang="en-US" sz="1200" b="0" i="0" u="sng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may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 cause conditions”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32483587"/>
                  </a:ext>
                </a:extLst>
              </a:tr>
              <a:tr h="268342">
                <a:tc vMerge="1">
                  <a:txBody>
                    <a:bodyPr/>
                    <a:lstStyle/>
                    <a:p>
                      <a:r>
                        <a:rPr lang="en-US" sz="1200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Qualifier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Modifier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b="0" i="0" dirty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“</a:t>
                      </a:r>
                      <a:r>
                        <a:rPr lang="en-US" sz="1200" b="0" i="0" u="sng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alcohol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 or </a:t>
                      </a:r>
                      <a:r>
                        <a:rPr lang="en-US" sz="1200" b="0" i="0" u="sng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substance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 abuse”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00350004"/>
                  </a:ext>
                </a:extLst>
              </a:tr>
              <a:tr h="268342">
                <a:tc vMerge="1">
                  <a:txBody>
                    <a:bodyPr/>
                    <a:lstStyle/>
                    <a:p>
                      <a:endParaRPr lang="en-US" sz="1200" b="0" i="0" dirty="0"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Polarity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low, high, positive, negative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“showing </a:t>
                      </a:r>
                      <a:r>
                        <a:rPr lang="en-US" sz="1200" b="0" i="0" u="sng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elevated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 serum creatinine”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90094731"/>
                  </a:ext>
                </a:extLst>
              </a:tr>
              <a:tr h="268342">
                <a:tc vMerge="1">
                  <a:txBody>
                    <a:bodyPr/>
                    <a:lstStyle/>
                    <a:p>
                      <a:endParaRPr lang="en-US" sz="1200" b="0" i="0" dirty="0"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Stability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stable, change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“Conditions known to </a:t>
                      </a:r>
                      <a:r>
                        <a:rPr lang="en-US" sz="1200" b="0" i="0" u="sng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affect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 mood”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28542260"/>
                  </a:ext>
                </a:extLst>
              </a:tr>
              <a:tr h="268342">
                <a:tc rowSpan="3"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Temporal &amp;</a:t>
                      </a:r>
                    </a:p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Comparative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Eq-Comparison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b="0" i="0" dirty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“</a:t>
                      </a:r>
                      <a:r>
                        <a:rPr lang="en-US" sz="1200" b="0" i="0" u="sng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greater than 50 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ml”, “</a:t>
                      </a:r>
                      <a:r>
                        <a:rPr lang="en-US" sz="1200" b="0" i="0" u="sng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within the past 3 years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”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61634367"/>
                  </a:ext>
                </a:extLst>
              </a:tr>
              <a:tr h="268342">
                <a:tc vMerge="1">
                  <a:txBody>
                    <a:bodyPr/>
                    <a:lstStyle/>
                    <a:p>
                      <a:r>
                        <a:rPr lang="en-US" sz="1200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Temporal &amp;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Eq-Temporal-Period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past, present, future, recent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“</a:t>
                      </a:r>
                      <a:r>
                        <a:rPr lang="en-US" sz="1200" b="0" i="0" u="sng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Active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 illness”, “in the </a:t>
                      </a:r>
                      <a:r>
                        <a:rPr lang="en-US" sz="1200" b="0" i="0" u="sng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next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 10 days”,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86238156"/>
                  </a:ext>
                </a:extLst>
              </a:tr>
              <a:tr h="362759">
                <a:tc vMerge="1">
                  <a:txBody>
                    <a:bodyPr/>
                    <a:lstStyle/>
                    <a:p>
                      <a:r>
                        <a:rPr lang="en-US" sz="1200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Comparative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Eq-Temporal-Recency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first-time, most-recent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“</a:t>
                      </a:r>
                      <a:r>
                        <a:rPr lang="en-US" sz="1200" b="0" i="0" u="sng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Latest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 BMI &gt; 35”, “</a:t>
                      </a:r>
                      <a:r>
                        <a:rPr lang="en-US" sz="1200" b="0" i="0" u="sng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First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 diagnosed in past 6 months”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753274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56986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23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20BA47-2ACF-D513-C6A6-71EFBE427627}"/>
              </a:ext>
            </a:extLst>
          </p:cNvPr>
          <p:cNvSpPr txBox="1"/>
          <p:nvPr/>
        </p:nvSpPr>
        <p:spPr>
          <a:xfrm>
            <a:off x="838514" y="864878"/>
            <a:ext cx="82087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Aim 1 – Relation Examples (18 of 51 total)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4B3C998A-5E27-7FE5-1339-15765E24A7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3217190"/>
              </p:ext>
            </p:extLst>
          </p:nvPr>
        </p:nvGraphicFramePr>
        <p:xfrm>
          <a:off x="1113465" y="1469042"/>
          <a:ext cx="7828312" cy="53889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65966">
                  <a:extLst>
                    <a:ext uri="{9D8B030D-6E8A-4147-A177-3AD203B41FA5}">
                      <a16:colId xmlns:a16="http://schemas.microsoft.com/office/drawing/2014/main" val="3683443503"/>
                    </a:ext>
                  </a:extLst>
                </a:gridCol>
                <a:gridCol w="1811215">
                  <a:extLst>
                    <a:ext uri="{9D8B030D-6E8A-4147-A177-3AD203B41FA5}">
                      <a16:colId xmlns:a16="http://schemas.microsoft.com/office/drawing/2014/main" val="3498065742"/>
                    </a:ext>
                  </a:extLst>
                </a:gridCol>
                <a:gridCol w="4651131">
                  <a:extLst>
                    <a:ext uri="{9D8B030D-6E8A-4147-A177-3AD203B41FA5}">
                      <a16:colId xmlns:a16="http://schemas.microsoft.com/office/drawing/2014/main" val="2589038793"/>
                    </a:ext>
                  </a:extLst>
                </a:gridCol>
              </a:tblGrid>
              <a:tr h="362759">
                <a:tc>
                  <a:txBody>
                    <a:bodyPr/>
                    <a:lstStyle/>
                    <a:p>
                      <a:r>
                        <a:rPr lang="en-US" sz="1200" b="1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Category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Relation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Example Text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666197"/>
                  </a:ext>
                </a:extLst>
              </a:tr>
              <a:tr h="268342">
                <a:tc rowSpan="3">
                  <a:txBody>
                    <a:bodyPr/>
                    <a:lstStyle/>
                    <a:p>
                      <a:r>
                        <a:rPr lang="en-US" sz="1200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Alternative &amp;</a:t>
                      </a:r>
                    </a:p>
                    <a:p>
                      <a:r>
                        <a:rPr lang="en-US" sz="1200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Example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Abbrev-Of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“</a:t>
                      </a:r>
                      <a:r>
                        <a:rPr lang="en-US" sz="1200" b="0" i="0" u="sng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Post Concussion Syndrome</a:t>
                      </a:r>
                      <a:r>
                        <a:rPr lang="en-US" sz="1200" b="0" i="0" u="none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  </a:t>
                      </a:r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Roboto Light" panose="02000000000000000000" pitchFamily="2" charset="0"/>
                          <a:ea typeface="Roboto Light" panose="02000000000000000000" pitchFamily="2" charset="0"/>
                          <a:cs typeface="+mn-cs"/>
                        </a:rPr>
                        <a:t>←</a:t>
                      </a:r>
                      <a:r>
                        <a:rPr lang="en-US" sz="1200" b="0" i="0" u="none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 </a:t>
                      </a:r>
                      <a:r>
                        <a:rPr lang="en-US" sz="1200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( </a:t>
                      </a:r>
                      <a:r>
                        <a:rPr lang="en-US" sz="1200" b="0" i="0" u="sng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PCS</a:t>
                      </a:r>
                      <a:r>
                        <a:rPr lang="en-US" sz="1200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 )”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828042918"/>
                  </a:ext>
                </a:extLst>
              </a:tr>
              <a:tr h="268342">
                <a:tc vMerge="1">
                  <a:txBody>
                    <a:bodyPr/>
                    <a:lstStyle/>
                    <a:p>
                      <a:r>
                        <a:rPr lang="en-US" sz="1200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Alternative &amp;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Equivalent-To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“</a:t>
                      </a:r>
                      <a:r>
                        <a:rPr lang="en-US" sz="1200" b="0" i="0" u="sng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Thrombocytopenia</a:t>
                      </a:r>
                      <a:r>
                        <a:rPr lang="en-US" sz="1200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 : </a:t>
                      </a:r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Roboto Light" panose="02000000000000000000" pitchFamily="2" charset="0"/>
                          <a:ea typeface="Roboto Light" panose="02000000000000000000" pitchFamily="2" charset="0"/>
                          <a:cs typeface="+mn-cs"/>
                        </a:rPr>
                        <a:t>←</a:t>
                      </a:r>
                      <a:r>
                        <a:rPr lang="en-US" sz="1200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 </a:t>
                      </a:r>
                      <a:r>
                        <a:rPr lang="en-US" sz="1200" b="0" i="0" u="sng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platelets</a:t>
                      </a:r>
                      <a:r>
                        <a:rPr lang="en-US" sz="1200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 &lt; 100,000/mm3”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64566"/>
                  </a:ext>
                </a:extLst>
              </a:tr>
              <a:tr h="268342">
                <a:tc vMerge="1">
                  <a:txBody>
                    <a:bodyPr/>
                    <a:lstStyle/>
                    <a:p>
                      <a:r>
                        <a:rPr lang="en-US" sz="1200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Example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Example-Of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“</a:t>
                      </a:r>
                      <a:r>
                        <a:rPr lang="en-US" sz="1200" b="0" i="0" u="sng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skin condition</a:t>
                      </a:r>
                      <a:r>
                        <a:rPr lang="en-US" sz="1200" b="0" i="0" u="none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 </a:t>
                      </a:r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Roboto Light" panose="02000000000000000000" pitchFamily="2" charset="0"/>
                          <a:ea typeface="Roboto Light" panose="02000000000000000000" pitchFamily="2" charset="0"/>
                          <a:cs typeface="+mn-cs"/>
                        </a:rPr>
                        <a:t>← </a:t>
                      </a:r>
                      <a:r>
                        <a:rPr lang="en-US" sz="1200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( e.g., </a:t>
                      </a:r>
                      <a:r>
                        <a:rPr lang="en-US" sz="1200" b="0" i="0" u="sng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eczema</a:t>
                      </a:r>
                      <a:r>
                        <a:rPr lang="en-US" sz="1200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 ) “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7818715"/>
                  </a:ext>
                </a:extLst>
              </a:tr>
              <a:tr h="268342"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Clinical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Contraindicates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“conditions </a:t>
                      </a:r>
                      <a:r>
                        <a:rPr lang="en-US" sz="1200" b="0" i="0" u="sng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contraindicating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 </a:t>
                      </a:r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Roboto Light" panose="02000000000000000000" pitchFamily="2" charset="0"/>
                          <a:ea typeface="Roboto Light" panose="02000000000000000000" pitchFamily="2" charset="0"/>
                          <a:cs typeface="+mn-cs"/>
                        </a:rPr>
                        <a:t>→ </a:t>
                      </a:r>
                      <a:r>
                        <a:rPr lang="en-US" sz="1200" b="0" i="0" u="sng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MRI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”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4912391"/>
                  </a:ext>
                </a:extLst>
              </a:tr>
              <a:tr h="268342">
                <a:tc rowSpan="4"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Dependent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Caused-By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“</a:t>
                      </a:r>
                      <a:r>
                        <a:rPr lang="en-US" sz="1200" b="0" i="0" u="sng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swellings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 </a:t>
                      </a:r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Roboto Light" panose="02000000000000000000" pitchFamily="2" charset="0"/>
                          <a:ea typeface="Roboto Light" panose="02000000000000000000" pitchFamily="2" charset="0"/>
                          <a:cs typeface="+mn-cs"/>
                        </a:rPr>
                        <a:t>→ 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due to </a:t>
                      </a:r>
                      <a:r>
                        <a:rPr lang="en-US" sz="1200" b="0" i="0" u="sng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trauma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”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13795502"/>
                  </a:ext>
                </a:extLst>
              </a:tr>
              <a:tr h="268342">
                <a:tc vMerge="1">
                  <a:txBody>
                    <a:bodyPr/>
                    <a:lstStyle/>
                    <a:p>
                      <a:endParaRPr lang="en-US" sz="1200" b="0" i="0" dirty="0"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Found-By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“</a:t>
                      </a:r>
                      <a:r>
                        <a:rPr lang="en-US" sz="1200" b="0" i="0" u="sng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lesion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 </a:t>
                      </a:r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Roboto Light" panose="02000000000000000000" pitchFamily="2" charset="0"/>
                          <a:ea typeface="Roboto Light" panose="02000000000000000000" pitchFamily="2" charset="0"/>
                          <a:cs typeface="+mn-cs"/>
                        </a:rPr>
                        <a:t>→ 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seen on standard </a:t>
                      </a:r>
                      <a:r>
                        <a:rPr lang="en-US" sz="1200" b="0" i="0" u="sng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imaging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”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5064768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r>
                        <a:rPr lang="en-US" sz="1200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Dependent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Treatment-For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“</a:t>
                      </a:r>
                      <a:r>
                        <a:rPr lang="en-US" sz="1200" b="0" i="0" u="sng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coronary bypass surgery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 </a:t>
                      </a:r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Roboto Light" panose="02000000000000000000" pitchFamily="2" charset="0"/>
                          <a:ea typeface="Roboto Light" panose="02000000000000000000" pitchFamily="2" charset="0"/>
                          <a:cs typeface="+mn-cs"/>
                        </a:rPr>
                        <a:t>→ 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for </a:t>
                      </a:r>
                      <a:r>
                        <a:rPr lang="en-US" sz="1200" b="0" i="0" u="sng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atherosclerosis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”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27919956"/>
                  </a:ext>
                </a:extLst>
              </a:tr>
              <a:tr h="268342">
                <a:tc vMerge="1">
                  <a:txBody>
                    <a:bodyPr/>
                    <a:lstStyle/>
                    <a:p>
                      <a:endParaRPr lang="en-US" sz="1200" b="0" i="0" dirty="0"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Using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“</a:t>
                      </a:r>
                      <a:r>
                        <a:rPr lang="en-US" sz="1200" b="0" i="0" u="sng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total knee arthroplasty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 </a:t>
                      </a:r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Roboto Light" panose="02000000000000000000" pitchFamily="2" charset="0"/>
                          <a:ea typeface="Roboto Light" panose="02000000000000000000" pitchFamily="2" charset="0"/>
                          <a:cs typeface="+mn-cs"/>
                        </a:rPr>
                        <a:t>→ 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with </a:t>
                      </a:r>
                      <a:r>
                        <a:rPr lang="en-US" sz="1200" b="0" i="0" u="sng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spinal anesthesia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”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97632566"/>
                  </a:ext>
                </a:extLst>
              </a:tr>
              <a:tr h="268342">
                <a:tc rowSpan="2"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Logical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If-Then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“BMI </a:t>
                      </a:r>
                      <a:r>
                        <a:rPr lang="en-US" sz="1200" b="0" i="0" u="sng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greater than 38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 </a:t>
                      </a:r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Roboto Light" panose="02000000000000000000" pitchFamily="2" charset="0"/>
                          <a:ea typeface="Roboto Light" panose="02000000000000000000" pitchFamily="2" charset="0"/>
                          <a:cs typeface="+mn-cs"/>
                        </a:rPr>
                        <a:t>← 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for </a:t>
                      </a:r>
                      <a:r>
                        <a:rPr lang="en-US" sz="1200" b="0" i="0" u="sng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women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”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69690383"/>
                  </a:ext>
                </a:extLst>
              </a:tr>
              <a:tr h="268342">
                <a:tc vMerge="1">
                  <a:txBody>
                    <a:bodyPr/>
                    <a:lstStyle/>
                    <a:p>
                      <a:endParaRPr lang="en-US" sz="1200" b="0" i="0" dirty="0"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Negates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“</a:t>
                      </a:r>
                      <a:r>
                        <a:rPr lang="en-US" sz="1200" b="0" i="0" u="sng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No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 </a:t>
                      </a:r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Roboto Light" panose="02000000000000000000" pitchFamily="2" charset="0"/>
                          <a:ea typeface="Roboto Light" panose="02000000000000000000" pitchFamily="2" charset="0"/>
                          <a:cs typeface="+mn-cs"/>
                        </a:rPr>
                        <a:t>→ 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previous history of </a:t>
                      </a:r>
                      <a:r>
                        <a:rPr lang="en-US" sz="1200" b="0" i="0" u="sng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depression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”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14415390"/>
                  </a:ext>
                </a:extLst>
              </a:tr>
              <a:tr h="268342">
                <a:tc>
                  <a:txBody>
                    <a:bodyPr/>
                    <a:lstStyle/>
                    <a:p>
                      <a:endParaRPr lang="en-US" sz="1200" b="0" i="0" dirty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Risk-For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“</a:t>
                      </a:r>
                      <a:r>
                        <a:rPr lang="en-US" sz="1200" b="0" i="0" u="sng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Risk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 </a:t>
                      </a:r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Roboto Light" panose="02000000000000000000" pitchFamily="2" charset="0"/>
                          <a:ea typeface="Roboto Light" panose="02000000000000000000" pitchFamily="2" charset="0"/>
                          <a:cs typeface="+mn-cs"/>
                        </a:rPr>
                        <a:t>→ 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of </a:t>
                      </a:r>
                      <a:r>
                        <a:rPr lang="en-US" sz="1200" b="0" i="0" u="sng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death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”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57326900"/>
                  </a:ext>
                </a:extLst>
              </a:tr>
              <a:tr h="268342">
                <a:tc rowSpan="2"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Qualifier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Severity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“</a:t>
                      </a:r>
                      <a:r>
                        <a:rPr lang="en-US" sz="1200" b="0" i="0" u="sng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mild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 </a:t>
                      </a:r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Roboto Light" panose="02000000000000000000" pitchFamily="2" charset="0"/>
                          <a:ea typeface="Roboto Light" panose="02000000000000000000" pitchFamily="2" charset="0"/>
                          <a:cs typeface="+mn-cs"/>
                        </a:rPr>
                        <a:t>→ </a:t>
                      </a:r>
                      <a:r>
                        <a:rPr lang="en-US" sz="1200" b="0" i="0" u="sng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symptoms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”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32483587"/>
                  </a:ext>
                </a:extLst>
              </a:tr>
              <a:tr h="268342">
                <a:tc vMerge="1">
                  <a:txBody>
                    <a:bodyPr/>
                    <a:lstStyle/>
                    <a:p>
                      <a:endParaRPr lang="en-US" sz="1200" b="0" i="0" dirty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Stability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“</a:t>
                      </a:r>
                      <a:r>
                        <a:rPr lang="en-US" sz="1200" b="0" i="0" u="sng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hemodynamically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 </a:t>
                      </a:r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Roboto Light" panose="02000000000000000000" pitchFamily="2" charset="0"/>
                          <a:ea typeface="Roboto Light" panose="02000000000000000000" pitchFamily="2" charset="0"/>
                          <a:cs typeface="+mn-cs"/>
                        </a:rPr>
                        <a:t>→ </a:t>
                      </a:r>
                      <a:r>
                        <a:rPr lang="en-US" sz="1200" b="0" i="0" u="sng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unstable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”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00350004"/>
                  </a:ext>
                </a:extLst>
              </a:tr>
              <a:tr h="268342">
                <a:tc rowSpan="5"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Temporal &amp;</a:t>
                      </a:r>
                    </a:p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Comparative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After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“</a:t>
                      </a:r>
                      <a:r>
                        <a:rPr lang="en-US" sz="1200" b="0" i="0" u="sng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infected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 </a:t>
                      </a:r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Roboto Light" panose="02000000000000000000" pitchFamily="2" charset="0"/>
                          <a:ea typeface="Roboto Light" panose="02000000000000000000" pitchFamily="2" charset="0"/>
                          <a:cs typeface="+mn-cs"/>
                        </a:rPr>
                        <a:t>→ 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following </a:t>
                      </a:r>
                      <a:r>
                        <a:rPr lang="en-US" sz="1200" b="0" i="0" u="sng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admission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”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90094731"/>
                  </a:ext>
                </a:extLst>
              </a:tr>
              <a:tr h="268342">
                <a:tc vMerge="1">
                  <a:txBody>
                    <a:bodyPr/>
                    <a:lstStyle/>
                    <a:p>
                      <a:endParaRPr lang="en-US" sz="1200" b="0" i="0" dirty="0"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Before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“diagnosis of </a:t>
                      </a:r>
                      <a:r>
                        <a:rPr lang="en-US" sz="1200" b="0" i="0" u="sng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aortic stenosis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 </a:t>
                      </a:r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Roboto Light" panose="02000000000000000000" pitchFamily="2" charset="0"/>
                          <a:ea typeface="Roboto Light" panose="02000000000000000000" pitchFamily="2" charset="0"/>
                          <a:cs typeface="+mn-cs"/>
                        </a:rPr>
                        <a:t>→ 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prior to </a:t>
                      </a:r>
                      <a:r>
                        <a:rPr lang="en-US" sz="1200" b="0" i="0" u="sng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visit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”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28542260"/>
                  </a:ext>
                </a:extLst>
              </a:tr>
              <a:tr h="268342">
                <a:tc vMerge="1">
                  <a:txBody>
                    <a:bodyPr/>
                    <a:lstStyle/>
                    <a:p>
                      <a:endParaRPr lang="en-US" sz="1200" b="0" i="0" dirty="0"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Duration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“</a:t>
                      </a:r>
                      <a:r>
                        <a:rPr lang="en-US" sz="1200" b="0" i="0" u="sng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type 1 diabetes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 </a:t>
                      </a:r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Roboto Light" panose="02000000000000000000" pitchFamily="2" charset="0"/>
                          <a:ea typeface="Roboto Light" panose="02000000000000000000" pitchFamily="2" charset="0"/>
                          <a:cs typeface="+mn-cs"/>
                        </a:rPr>
                        <a:t>→ 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for </a:t>
                      </a:r>
                      <a:r>
                        <a:rPr lang="en-US" sz="1200" b="0" i="0" u="sng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at least 1 year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”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61634367"/>
                  </a:ext>
                </a:extLst>
              </a:tr>
              <a:tr h="268342">
                <a:tc vMerge="1">
                  <a:txBody>
                    <a:bodyPr/>
                    <a:lstStyle/>
                    <a:p>
                      <a:r>
                        <a:rPr lang="en-US" sz="1200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Temporal &amp;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Numeric-Filter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“</a:t>
                      </a:r>
                      <a:r>
                        <a:rPr lang="en-US" sz="1200" b="0" i="0" u="sng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Body weight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 </a:t>
                      </a:r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Roboto Light" panose="02000000000000000000" pitchFamily="2" charset="0"/>
                          <a:ea typeface="Roboto Light" panose="02000000000000000000" pitchFamily="2" charset="0"/>
                          <a:cs typeface="+mn-cs"/>
                        </a:rPr>
                        <a:t>→ </a:t>
                      </a:r>
                      <a:r>
                        <a:rPr lang="en-US" sz="1200" b="0" i="0" u="sng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less than 110 pounds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”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86238156"/>
                  </a:ext>
                </a:extLst>
              </a:tr>
              <a:tr h="362759">
                <a:tc vMerge="1">
                  <a:txBody>
                    <a:bodyPr/>
                    <a:lstStyle/>
                    <a:p>
                      <a:r>
                        <a:rPr lang="en-US" sz="1200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Comparative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Temporality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“</a:t>
                      </a:r>
                      <a:r>
                        <a:rPr lang="en-US" sz="1200" b="0" i="0" u="sng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seen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 </a:t>
                      </a:r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Roboto Light" panose="02000000000000000000" pitchFamily="2" charset="0"/>
                          <a:ea typeface="Roboto Light" panose="02000000000000000000" pitchFamily="2" charset="0"/>
                          <a:cs typeface="+mn-cs"/>
                        </a:rPr>
                        <a:t>→ </a:t>
                      </a:r>
                      <a:r>
                        <a:rPr lang="en-US" sz="1200" b="0" i="0" u="sng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within past 6 months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”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753274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38444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24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20BA47-2ACF-D513-C6A6-71EFBE427627}"/>
              </a:ext>
            </a:extLst>
          </p:cNvPr>
          <p:cNvSpPr txBox="1"/>
          <p:nvPr/>
        </p:nvSpPr>
        <p:spPr>
          <a:xfrm>
            <a:off x="838515" y="864878"/>
            <a:ext cx="4911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Aim 1 – Entities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A5D0ED8-07E4-BD89-EC43-D76A024EB2FC}"/>
              </a:ext>
            </a:extLst>
          </p:cNvPr>
          <p:cNvSpPr txBox="1"/>
          <p:nvPr/>
        </p:nvSpPr>
        <p:spPr>
          <a:xfrm>
            <a:off x="668593" y="3645481"/>
            <a:ext cx="2081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(1) </a:t>
            </a:r>
            <a:r>
              <a:rPr lang="en-US" b="1" dirty="0">
                <a:solidFill>
                  <a:schemeClr val="accent5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General entities</a:t>
            </a:r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E4A6821-F214-EF55-FD68-D700D07A2264}"/>
              </a:ext>
            </a:extLst>
          </p:cNvPr>
          <p:cNvSpPr txBox="1"/>
          <p:nvPr/>
        </p:nvSpPr>
        <p:spPr>
          <a:xfrm>
            <a:off x="668593" y="2660728"/>
            <a:ext cx="2701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(2) </a:t>
            </a:r>
            <a:r>
              <a:rPr lang="en-US" dirty="0">
                <a:solidFill>
                  <a:schemeClr val="accent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Fine-grained entities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C5F5DD0-C782-768E-E828-E8C02FB212E3}"/>
              </a:ext>
            </a:extLst>
          </p:cNvPr>
          <p:cNvGrpSpPr/>
          <p:nvPr/>
        </p:nvGrpSpPr>
        <p:grpSpPr>
          <a:xfrm>
            <a:off x="146818" y="95565"/>
            <a:ext cx="11787924" cy="507776"/>
            <a:chOff x="146818" y="95565"/>
            <a:chExt cx="11787924" cy="50777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D17E118-DC23-5430-1E04-3C5B5C749A27}"/>
                </a:ext>
              </a:extLst>
            </p:cNvPr>
            <p:cNvGrpSpPr/>
            <p:nvPr/>
          </p:nvGrpSpPr>
          <p:grpSpPr>
            <a:xfrm>
              <a:off x="146818" y="95565"/>
              <a:ext cx="11787924" cy="307780"/>
              <a:chOff x="146818" y="95565"/>
              <a:chExt cx="11787924" cy="307780"/>
            </a:xfrm>
          </p:grpSpPr>
          <p:sp>
            <p:nvSpPr>
              <p:cNvPr id="13" name="TextBox 12">
                <a:hlinkClick r:id="rId2" action="ppaction://hlinksldjump"/>
                <a:extLst>
                  <a:ext uri="{FF2B5EF4-FFF2-40B4-BE49-F238E27FC236}">
                    <a16:creationId xmlns:a16="http://schemas.microsoft.com/office/drawing/2014/main" id="{EF7C118A-08A3-A247-D5A0-D059E37ACF4D}"/>
                  </a:ext>
                </a:extLst>
              </p:cNvPr>
              <p:cNvSpPr txBox="1"/>
              <p:nvPr/>
            </p:nvSpPr>
            <p:spPr>
              <a:xfrm>
                <a:off x="146818" y="95566"/>
                <a:ext cx="1141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Introduction</a:t>
                </a:r>
              </a:p>
            </p:txBody>
          </p:sp>
          <p:sp>
            <p:nvSpPr>
              <p:cNvPr id="14" name="TextBox 13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4DF235DB-295D-1BB3-8AF4-A3EDF83DFAE7}"/>
                  </a:ext>
                </a:extLst>
              </p:cNvPr>
              <p:cNvSpPr txBox="1"/>
              <p:nvPr/>
            </p:nvSpPr>
            <p:spPr>
              <a:xfrm>
                <a:off x="2540473" y="95565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Related Work</a:t>
                </a:r>
              </a:p>
            </p:txBody>
          </p:sp>
          <p:sp>
            <p:nvSpPr>
              <p:cNvPr id="15" name="TextBox 14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FAC075B9-9021-AC88-588E-549A508B57BD}"/>
                  </a:ext>
                </a:extLst>
              </p:cNvPr>
              <p:cNvSpPr txBox="1"/>
              <p:nvPr/>
            </p:nvSpPr>
            <p:spPr>
              <a:xfrm>
                <a:off x="5194561" y="95565"/>
                <a:ext cx="1439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Task Innovation</a:t>
                </a:r>
              </a:p>
            </p:txBody>
          </p:sp>
          <p:sp>
            <p:nvSpPr>
              <p:cNvPr id="17" name="TextBox 16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9767DFE7-8177-5C2D-D6A8-D2D34EC235AA}"/>
                  </a:ext>
                </a:extLst>
              </p:cNvPr>
              <p:cNvSpPr txBox="1"/>
              <p:nvPr/>
            </p:nvSpPr>
            <p:spPr>
              <a:xfrm>
                <a:off x="8107710" y="95565"/>
                <a:ext cx="1253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Specific Aims</a:t>
                </a:r>
              </a:p>
            </p:txBody>
          </p:sp>
          <p:sp>
            <p:nvSpPr>
              <p:cNvPr id="19" name="TextBox 18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58145AFE-7CCE-626B-7779-1E2A99B0835C}"/>
                  </a:ext>
                </a:extLst>
              </p:cNvPr>
              <p:cNvSpPr txBox="1"/>
              <p:nvPr/>
            </p:nvSpPr>
            <p:spPr>
              <a:xfrm>
                <a:off x="10868424" y="95568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Conclusion</a:t>
                </a:r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D56F85C-9EF6-0037-28BE-0BE0D995ABAA}"/>
                </a:ext>
              </a:extLst>
            </p:cNvPr>
            <p:cNvSpPr txBox="1"/>
            <p:nvPr/>
          </p:nvSpPr>
          <p:spPr>
            <a:xfrm>
              <a:off x="8110450" y="32634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Aim</a:t>
              </a:r>
            </a:p>
          </p:txBody>
        </p:sp>
        <p:sp>
          <p:nvSpPr>
            <p:cNvPr id="10" name="TextBox 9">
              <a:hlinkClick r:id="rId7" action="ppaction://hlinksldjump"/>
              <a:extLst>
                <a:ext uri="{FF2B5EF4-FFF2-40B4-BE49-F238E27FC236}">
                  <a16:creationId xmlns:a16="http://schemas.microsoft.com/office/drawing/2014/main" id="{D28A7FDF-8451-0F48-18D0-AF886D500602}"/>
                </a:ext>
              </a:extLst>
            </p:cNvPr>
            <p:cNvSpPr txBox="1"/>
            <p:nvPr/>
          </p:nvSpPr>
          <p:spPr>
            <a:xfrm>
              <a:off x="8610065" y="3263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1</a:t>
              </a:r>
            </a:p>
          </p:txBody>
        </p:sp>
        <p:sp>
          <p:nvSpPr>
            <p:cNvPr id="11" name="TextBox 10">
              <a:hlinkClick r:id="rId8" action="ppaction://hlinksldjump"/>
              <a:extLst>
                <a:ext uri="{FF2B5EF4-FFF2-40B4-BE49-F238E27FC236}">
                  <a16:creationId xmlns:a16="http://schemas.microsoft.com/office/drawing/2014/main" id="{D6E10F79-0280-7C37-65EA-4DD16C7174B3}"/>
                </a:ext>
              </a:extLst>
            </p:cNvPr>
            <p:cNvSpPr txBox="1"/>
            <p:nvPr/>
          </p:nvSpPr>
          <p:spPr>
            <a:xfrm>
              <a:off x="8826405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  <p:sp>
          <p:nvSpPr>
            <p:cNvPr id="12" name="TextBox 11">
              <a:hlinkClick r:id="rId9" action="ppaction://hlinksldjump"/>
              <a:extLst>
                <a:ext uri="{FF2B5EF4-FFF2-40B4-BE49-F238E27FC236}">
                  <a16:creationId xmlns:a16="http://schemas.microsoft.com/office/drawing/2014/main" id="{1098EC6A-B4E6-7A39-B067-4F99FFF10DAE}"/>
                </a:ext>
              </a:extLst>
            </p:cNvPr>
            <p:cNvSpPr txBox="1"/>
            <p:nvPr/>
          </p:nvSpPr>
          <p:spPr>
            <a:xfrm>
              <a:off x="9061487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F9585265-BFF0-96B5-D2AD-3BF628A47800}"/>
              </a:ext>
            </a:extLst>
          </p:cNvPr>
          <p:cNvSpPr txBox="1"/>
          <p:nvPr/>
        </p:nvSpPr>
        <p:spPr>
          <a:xfrm>
            <a:off x="8107710" y="1976850"/>
            <a:ext cx="2693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“18             and         older”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6B0AAAB-0C97-1CF7-4C0E-73513FD7F775}"/>
              </a:ext>
            </a:extLst>
          </p:cNvPr>
          <p:cNvSpPr txBox="1"/>
          <p:nvPr/>
        </p:nvSpPr>
        <p:spPr>
          <a:xfrm>
            <a:off x="5750169" y="3719986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Age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B080940-91FD-BA77-0382-1D470A485073}"/>
              </a:ext>
            </a:extLst>
          </p:cNvPr>
          <p:cNvCxnSpPr/>
          <p:nvPr/>
        </p:nvCxnSpPr>
        <p:spPr>
          <a:xfrm>
            <a:off x="5721414" y="2346182"/>
            <a:ext cx="506858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13865F5-E419-8229-FA97-9DD9B38E4992}"/>
              </a:ext>
            </a:extLst>
          </p:cNvPr>
          <p:cNvCxnSpPr>
            <a:cxnSpLocks/>
          </p:cNvCxnSpPr>
          <p:nvPr/>
        </p:nvCxnSpPr>
        <p:spPr>
          <a:xfrm>
            <a:off x="8226494" y="2512702"/>
            <a:ext cx="428603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307016EA-5511-5155-F8F2-F548C7304CF8}"/>
              </a:ext>
            </a:extLst>
          </p:cNvPr>
          <p:cNvSpPr txBox="1"/>
          <p:nvPr/>
        </p:nvSpPr>
        <p:spPr>
          <a:xfrm>
            <a:off x="7893032" y="2660728"/>
            <a:ext cx="1072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Eq-Value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B8D69E9-3762-333B-9053-9698C2860D00}"/>
              </a:ext>
            </a:extLst>
          </p:cNvPr>
          <p:cNvSpPr txBox="1"/>
          <p:nvPr/>
        </p:nvSpPr>
        <p:spPr>
          <a:xfrm>
            <a:off x="9061487" y="2660728"/>
            <a:ext cx="1856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Eq-Operator [GT]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8AB081F-4E5D-98D6-10C6-4A52EF2EEF8E}"/>
              </a:ext>
            </a:extLst>
          </p:cNvPr>
          <p:cNvCxnSpPr>
            <a:cxnSpLocks/>
          </p:cNvCxnSpPr>
          <p:nvPr/>
        </p:nvCxnSpPr>
        <p:spPr>
          <a:xfrm>
            <a:off x="9241536" y="2509625"/>
            <a:ext cx="148769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BA74579-283F-63FE-2226-A4EECD15790C}"/>
              </a:ext>
            </a:extLst>
          </p:cNvPr>
          <p:cNvCxnSpPr>
            <a:cxnSpLocks/>
          </p:cNvCxnSpPr>
          <p:nvPr/>
        </p:nvCxnSpPr>
        <p:spPr>
          <a:xfrm>
            <a:off x="8221917" y="2374115"/>
            <a:ext cx="2507309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864C167D-F8CA-DF9E-BAF0-1DFFAB5C48CF}"/>
              </a:ext>
            </a:extLst>
          </p:cNvPr>
          <p:cNvSpPr txBox="1"/>
          <p:nvPr/>
        </p:nvSpPr>
        <p:spPr>
          <a:xfrm>
            <a:off x="5599152" y="1976850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“Aged”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62C3193-5767-7833-E85C-30AE19A3F787}"/>
              </a:ext>
            </a:extLst>
          </p:cNvPr>
          <p:cNvSpPr txBox="1"/>
          <p:nvPr/>
        </p:nvSpPr>
        <p:spPr>
          <a:xfrm>
            <a:off x="8550207" y="3707046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Eq-Comparison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DDCBC06-0E11-6BB7-8AB6-8C16D4655260}"/>
              </a:ext>
            </a:extLst>
          </p:cNvPr>
          <p:cNvCxnSpPr>
            <a:stCxn id="32" idx="3"/>
            <a:endCxn id="46" idx="1"/>
          </p:cNvCxnSpPr>
          <p:nvPr/>
        </p:nvCxnSpPr>
        <p:spPr>
          <a:xfrm flipV="1">
            <a:off x="6325968" y="3891712"/>
            <a:ext cx="2224239" cy="129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26305B50-4194-C124-9E3B-01E1AF329E8C}"/>
              </a:ext>
            </a:extLst>
          </p:cNvPr>
          <p:cNvSpPr txBox="1"/>
          <p:nvPr/>
        </p:nvSpPr>
        <p:spPr>
          <a:xfrm>
            <a:off x="6731387" y="3645481"/>
            <a:ext cx="11416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Numeric-Filter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94F98F0-1F6E-BE4E-6F98-FAD1686C0056}"/>
              </a:ext>
            </a:extLst>
          </p:cNvPr>
          <p:cNvCxnSpPr>
            <a:cxnSpLocks/>
            <a:stCxn id="46" idx="0"/>
            <a:endCxn id="37" idx="2"/>
          </p:cNvCxnSpPr>
          <p:nvPr/>
        </p:nvCxnSpPr>
        <p:spPr>
          <a:xfrm flipH="1" flipV="1">
            <a:off x="8429397" y="3030060"/>
            <a:ext cx="995409" cy="6769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06D422C-CB6F-6D60-FACA-F6C6E2B13A60}"/>
              </a:ext>
            </a:extLst>
          </p:cNvPr>
          <p:cNvCxnSpPr>
            <a:cxnSpLocks/>
            <a:stCxn id="46" idx="0"/>
            <a:endCxn id="39" idx="2"/>
          </p:cNvCxnSpPr>
          <p:nvPr/>
        </p:nvCxnSpPr>
        <p:spPr>
          <a:xfrm flipV="1">
            <a:off x="9424806" y="3030060"/>
            <a:ext cx="564980" cy="6769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E54DDE23-AA3C-E2EF-FDE8-F32A40C08291}"/>
              </a:ext>
            </a:extLst>
          </p:cNvPr>
          <p:cNvSpPr txBox="1"/>
          <p:nvPr/>
        </p:nvSpPr>
        <p:spPr>
          <a:xfrm>
            <a:off x="8353226" y="3245381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Value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6F6013B-8D5E-7799-1890-ECCF7769409B}"/>
              </a:ext>
            </a:extLst>
          </p:cNvPr>
          <p:cNvSpPr txBox="1"/>
          <p:nvPr/>
        </p:nvSpPr>
        <p:spPr>
          <a:xfrm>
            <a:off x="9707296" y="3260892"/>
            <a:ext cx="7745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Operator</a:t>
            </a:r>
          </a:p>
        </p:txBody>
      </p:sp>
    </p:spTree>
    <p:extLst>
      <p:ext uri="{BB962C8B-B14F-4D97-AF65-F5344CB8AC3E}">
        <p14:creationId xmlns:p14="http://schemas.microsoft.com/office/powerpoint/2010/main" val="2779300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32" grpId="0"/>
      <p:bldP spid="37" grpId="0"/>
      <p:bldP spid="39" grpId="0"/>
      <p:bldP spid="46" grpId="0"/>
      <p:bldP spid="49" grpId="0"/>
      <p:bldP spid="56" grpId="0"/>
      <p:bldP spid="5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25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20BA47-2ACF-D513-C6A6-71EFBE427627}"/>
              </a:ext>
            </a:extLst>
          </p:cNvPr>
          <p:cNvSpPr txBox="1"/>
          <p:nvPr/>
        </p:nvSpPr>
        <p:spPr>
          <a:xfrm>
            <a:off x="838514" y="864878"/>
            <a:ext cx="71185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Aim 1 – Named versus Non-specific Entities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55A207-862B-967C-A944-884C4DD42F1E}"/>
              </a:ext>
            </a:extLst>
          </p:cNvPr>
          <p:cNvSpPr txBox="1"/>
          <p:nvPr/>
        </p:nvSpPr>
        <p:spPr>
          <a:xfrm>
            <a:off x="1083271" y="4354510"/>
            <a:ext cx="83540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i="1" dirty="0">
                <a:latin typeface="Roboto Light" panose="02000000000000000000" pitchFamily="2" charset="0"/>
                <a:ea typeface="Roboto Light" panose="02000000000000000000" pitchFamily="2" charset="0"/>
              </a:rPr>
              <a:t>Non-specific 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entities refer generally to </a:t>
            </a:r>
            <a:r>
              <a:rPr lang="en-US" i="1" dirty="0">
                <a:latin typeface="Roboto Light" panose="02000000000000000000" pitchFamily="2" charset="0"/>
                <a:ea typeface="Roboto Light" panose="02000000000000000000" pitchFamily="2" charset="0"/>
              </a:rPr>
              <a:t>unstated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 conditions, etc., which may need to be reasoned upon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1E1E884-393F-B7E6-DB99-713E070307B5}"/>
              </a:ext>
            </a:extLst>
          </p:cNvPr>
          <p:cNvGrpSpPr/>
          <p:nvPr/>
        </p:nvGrpSpPr>
        <p:grpSpPr>
          <a:xfrm>
            <a:off x="146818" y="95565"/>
            <a:ext cx="11787924" cy="507776"/>
            <a:chOff x="146818" y="95565"/>
            <a:chExt cx="11787924" cy="507776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B3E89D38-6254-00D4-9050-3CB74A41250F}"/>
                </a:ext>
              </a:extLst>
            </p:cNvPr>
            <p:cNvGrpSpPr/>
            <p:nvPr/>
          </p:nvGrpSpPr>
          <p:grpSpPr>
            <a:xfrm>
              <a:off x="146818" y="95565"/>
              <a:ext cx="11787924" cy="307780"/>
              <a:chOff x="146818" y="95565"/>
              <a:chExt cx="11787924" cy="307780"/>
            </a:xfrm>
          </p:grpSpPr>
          <p:sp>
            <p:nvSpPr>
              <p:cNvPr id="15" name="TextBox 14">
                <a:hlinkClick r:id="rId2" action="ppaction://hlinksldjump"/>
                <a:extLst>
                  <a:ext uri="{FF2B5EF4-FFF2-40B4-BE49-F238E27FC236}">
                    <a16:creationId xmlns:a16="http://schemas.microsoft.com/office/drawing/2014/main" id="{CFB79081-A2F2-3A7D-56F9-FB11C9103589}"/>
                  </a:ext>
                </a:extLst>
              </p:cNvPr>
              <p:cNvSpPr txBox="1"/>
              <p:nvPr/>
            </p:nvSpPr>
            <p:spPr>
              <a:xfrm>
                <a:off x="146818" y="95566"/>
                <a:ext cx="1141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Introduction</a:t>
                </a:r>
              </a:p>
            </p:txBody>
          </p:sp>
          <p:sp>
            <p:nvSpPr>
              <p:cNvPr id="16" name="TextBox 15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841222C5-E8D5-24B7-A4EA-6706B1BC5EB1}"/>
                  </a:ext>
                </a:extLst>
              </p:cNvPr>
              <p:cNvSpPr txBox="1"/>
              <p:nvPr/>
            </p:nvSpPr>
            <p:spPr>
              <a:xfrm>
                <a:off x="2540473" y="95565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Related Work</a:t>
                </a:r>
              </a:p>
            </p:txBody>
          </p:sp>
          <p:sp>
            <p:nvSpPr>
              <p:cNvPr id="17" name="TextBox 16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8DAEF5E8-AE0D-7063-6B73-135F646EB31B}"/>
                  </a:ext>
                </a:extLst>
              </p:cNvPr>
              <p:cNvSpPr txBox="1"/>
              <p:nvPr/>
            </p:nvSpPr>
            <p:spPr>
              <a:xfrm>
                <a:off x="5194561" y="95565"/>
                <a:ext cx="1439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Task Innovation</a:t>
                </a:r>
              </a:p>
            </p:txBody>
          </p:sp>
          <p:sp>
            <p:nvSpPr>
              <p:cNvPr id="18" name="TextBox 17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025AB9C1-709E-EB50-834F-18B6A8004481}"/>
                  </a:ext>
                </a:extLst>
              </p:cNvPr>
              <p:cNvSpPr txBox="1"/>
              <p:nvPr/>
            </p:nvSpPr>
            <p:spPr>
              <a:xfrm>
                <a:off x="8107710" y="95565"/>
                <a:ext cx="1253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Specific Aims</a:t>
                </a:r>
              </a:p>
            </p:txBody>
          </p:sp>
          <p:sp>
            <p:nvSpPr>
              <p:cNvPr id="19" name="TextBox 18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09278316-965F-675D-77A6-3B205EA4F9F3}"/>
                  </a:ext>
                </a:extLst>
              </p:cNvPr>
              <p:cNvSpPr txBox="1"/>
              <p:nvPr/>
            </p:nvSpPr>
            <p:spPr>
              <a:xfrm>
                <a:off x="10868424" y="95568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Conclusion</a:t>
                </a:r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8CCBBF8-075C-C200-652D-44E53548F772}"/>
                </a:ext>
              </a:extLst>
            </p:cNvPr>
            <p:cNvSpPr txBox="1"/>
            <p:nvPr/>
          </p:nvSpPr>
          <p:spPr>
            <a:xfrm>
              <a:off x="8110450" y="32634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Aim</a:t>
              </a:r>
            </a:p>
          </p:txBody>
        </p:sp>
        <p:sp>
          <p:nvSpPr>
            <p:cNvPr id="12" name="TextBox 11">
              <a:hlinkClick r:id="rId7" action="ppaction://hlinksldjump"/>
              <a:extLst>
                <a:ext uri="{FF2B5EF4-FFF2-40B4-BE49-F238E27FC236}">
                  <a16:creationId xmlns:a16="http://schemas.microsoft.com/office/drawing/2014/main" id="{05511536-6454-541D-1742-F6743EA369C2}"/>
                </a:ext>
              </a:extLst>
            </p:cNvPr>
            <p:cNvSpPr txBox="1"/>
            <p:nvPr/>
          </p:nvSpPr>
          <p:spPr>
            <a:xfrm>
              <a:off x="8610065" y="3263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1</a:t>
              </a:r>
            </a:p>
          </p:txBody>
        </p:sp>
        <p:sp>
          <p:nvSpPr>
            <p:cNvPr id="13" name="TextBox 12">
              <a:hlinkClick r:id="rId8" action="ppaction://hlinksldjump"/>
              <a:extLst>
                <a:ext uri="{FF2B5EF4-FFF2-40B4-BE49-F238E27FC236}">
                  <a16:creationId xmlns:a16="http://schemas.microsoft.com/office/drawing/2014/main" id="{E787A0DF-87C6-E511-79B0-85C9F83D8AC2}"/>
                </a:ext>
              </a:extLst>
            </p:cNvPr>
            <p:cNvSpPr txBox="1"/>
            <p:nvPr/>
          </p:nvSpPr>
          <p:spPr>
            <a:xfrm>
              <a:off x="8826405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  <p:sp>
          <p:nvSpPr>
            <p:cNvPr id="14" name="TextBox 13">
              <a:hlinkClick r:id="rId9" action="ppaction://hlinksldjump"/>
              <a:extLst>
                <a:ext uri="{FF2B5EF4-FFF2-40B4-BE49-F238E27FC236}">
                  <a16:creationId xmlns:a16="http://schemas.microsoft.com/office/drawing/2014/main" id="{A6C29244-DBC6-3985-EF84-8A33DC5F3AE2}"/>
                </a:ext>
              </a:extLst>
            </p:cNvPr>
            <p:cNvSpPr txBox="1"/>
            <p:nvPr/>
          </p:nvSpPr>
          <p:spPr>
            <a:xfrm>
              <a:off x="9061487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207FA03C-ABC7-A60F-8329-220CABE7B62C}"/>
              </a:ext>
            </a:extLst>
          </p:cNvPr>
          <p:cNvSpPr txBox="1"/>
          <p:nvPr/>
        </p:nvSpPr>
        <p:spPr>
          <a:xfrm>
            <a:off x="1166758" y="2189808"/>
            <a:ext cx="8483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i="1" dirty="0">
                <a:latin typeface="Roboto Light" panose="02000000000000000000" pitchFamily="2" charset="0"/>
                <a:ea typeface="Roboto Light" panose="02000000000000000000" pitchFamily="2" charset="0"/>
              </a:rPr>
              <a:t>Named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 entities refer to specific conditions, observations, treatments, etc.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238C26B-1888-F614-1B5C-EEAB50D434DB}"/>
              </a:ext>
            </a:extLst>
          </p:cNvPr>
          <p:cNvGrpSpPr/>
          <p:nvPr/>
        </p:nvGrpSpPr>
        <p:grpSpPr>
          <a:xfrm>
            <a:off x="1914968" y="2688622"/>
            <a:ext cx="2956752" cy="1188671"/>
            <a:chOff x="9417644" y="2270850"/>
            <a:chExt cx="2956752" cy="1188671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8EE3532-D9AE-6E06-4AE2-58FBC9486D49}"/>
                </a:ext>
              </a:extLst>
            </p:cNvPr>
            <p:cNvSpPr txBox="1"/>
            <p:nvPr/>
          </p:nvSpPr>
          <p:spPr>
            <a:xfrm>
              <a:off x="9417644" y="2270850"/>
              <a:ext cx="27446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  <a:t>“Diagnosis of Hepatitis C”</a:t>
              </a:r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F2BA758-4F8F-3190-4217-B1DD5755B604}"/>
                </a:ext>
              </a:extLst>
            </p:cNvPr>
            <p:cNvCxnSpPr>
              <a:cxnSpLocks/>
            </p:cNvCxnSpPr>
            <p:nvPr/>
          </p:nvCxnSpPr>
          <p:spPr>
            <a:xfrm>
              <a:off x="10813930" y="2718455"/>
              <a:ext cx="1198312" cy="0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E018EA8-8EC0-4E9B-BF52-586FFCBEF19C}"/>
                </a:ext>
              </a:extLst>
            </p:cNvPr>
            <p:cNvSpPr txBox="1"/>
            <p:nvPr/>
          </p:nvSpPr>
          <p:spPr>
            <a:xfrm>
              <a:off x="10545049" y="2780239"/>
              <a:ext cx="18293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Condition-Name</a:t>
              </a: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A9814F3-65E5-E167-D5AB-AF1EDCD2A491}"/>
                </a:ext>
              </a:extLst>
            </p:cNvPr>
            <p:cNvCxnSpPr>
              <a:cxnSpLocks/>
            </p:cNvCxnSpPr>
            <p:nvPr/>
          </p:nvCxnSpPr>
          <p:spPr>
            <a:xfrm>
              <a:off x="10809353" y="2631624"/>
              <a:ext cx="1202889" cy="0"/>
            </a:xfrm>
            <a:prstGeom prst="line">
              <a:avLst/>
            </a:prstGeom>
            <a:ln w="190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F1B256D-AA1F-D64A-E0CB-EAA7A3553DBA}"/>
                </a:ext>
              </a:extLst>
            </p:cNvPr>
            <p:cNvSpPr txBox="1"/>
            <p:nvPr/>
          </p:nvSpPr>
          <p:spPr>
            <a:xfrm>
              <a:off x="10833806" y="3090189"/>
              <a:ext cx="11528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5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Condition</a:t>
              </a: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3831BED6-D6BC-0EC3-F17C-086EEA7AE18D}"/>
              </a:ext>
            </a:extLst>
          </p:cNvPr>
          <p:cNvGrpSpPr/>
          <p:nvPr/>
        </p:nvGrpSpPr>
        <p:grpSpPr>
          <a:xfrm>
            <a:off x="1959526" y="5130323"/>
            <a:ext cx="2912194" cy="861870"/>
            <a:chOff x="1968545" y="5211994"/>
            <a:chExt cx="2912194" cy="861870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A29C2B18-3295-031C-ED19-0789B19C29D4}"/>
                </a:ext>
              </a:extLst>
            </p:cNvPr>
            <p:cNvSpPr txBox="1"/>
            <p:nvPr/>
          </p:nvSpPr>
          <p:spPr>
            <a:xfrm>
              <a:off x="2095984" y="5704532"/>
              <a:ext cx="11528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5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Condition</a:t>
              </a:r>
            </a:p>
          </p:txBody>
        </p: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53FBE577-D58F-8F46-89BB-E60E9B1C8CEB}"/>
                </a:ext>
              </a:extLst>
            </p:cNvPr>
            <p:cNvCxnSpPr>
              <a:cxnSpLocks/>
            </p:cNvCxnSpPr>
            <p:nvPr/>
          </p:nvCxnSpPr>
          <p:spPr>
            <a:xfrm>
              <a:off x="2125258" y="5584366"/>
              <a:ext cx="1094332" cy="857"/>
            </a:xfrm>
            <a:prstGeom prst="line">
              <a:avLst/>
            </a:prstGeom>
            <a:ln w="190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B0D3BC1-6AC9-2093-217B-CE8FB706D7C8}"/>
                </a:ext>
              </a:extLst>
            </p:cNvPr>
            <p:cNvSpPr txBox="1"/>
            <p:nvPr/>
          </p:nvSpPr>
          <p:spPr>
            <a:xfrm>
              <a:off x="1968545" y="5215034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  <a:t>“Conditions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FA4FA66F-5B73-C5CA-BA57-1E5CC7756ACA}"/>
                </a:ext>
              </a:extLst>
            </p:cNvPr>
            <p:cNvSpPr txBox="1"/>
            <p:nvPr/>
          </p:nvSpPr>
          <p:spPr>
            <a:xfrm>
              <a:off x="3165205" y="5211994"/>
              <a:ext cx="17155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  <a:t> which affect...”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28015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/>
      <p:bldP spid="2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26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20BA47-2ACF-D513-C6A6-71EFBE427627}"/>
              </a:ext>
            </a:extLst>
          </p:cNvPr>
          <p:cNvSpPr txBox="1"/>
          <p:nvPr/>
        </p:nvSpPr>
        <p:spPr>
          <a:xfrm>
            <a:off x="838515" y="864878"/>
            <a:ext cx="4911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Aim 1 – Annotation Process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55A207-862B-967C-A944-884C4DD42F1E}"/>
              </a:ext>
            </a:extLst>
          </p:cNvPr>
          <p:cNvSpPr txBox="1"/>
          <p:nvPr/>
        </p:nvSpPr>
        <p:spPr>
          <a:xfrm>
            <a:off x="838513" y="2028616"/>
            <a:ext cx="9826556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2 annotators: 1 biomedical informatician, 1 computer science professor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Met bi-weekly for 3 months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887 single-annotated, 119 double-annotated 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documents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Inter-annotator agreement 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by F</a:t>
            </a:r>
            <a:r>
              <a:rPr lang="en-US" baseline="-25000" dirty="0">
                <a:latin typeface="Roboto Light" panose="02000000000000000000" pitchFamily="2" charset="0"/>
                <a:ea typeface="Roboto Light" panose="02000000000000000000" pitchFamily="2" charset="0"/>
              </a:rPr>
              <a:t>1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78.1% 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for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entities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,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60.9% 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for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relations 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by exact character and type matching</a:t>
            </a:r>
            <a:endParaRPr lang="en-US" b="1" dirty="0">
              <a:solidFill>
                <a:schemeClr val="accent6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0B6EBF7-3AEF-E3A4-2FAA-6893FD107D0C}"/>
              </a:ext>
            </a:extLst>
          </p:cNvPr>
          <p:cNvGrpSpPr/>
          <p:nvPr/>
        </p:nvGrpSpPr>
        <p:grpSpPr>
          <a:xfrm>
            <a:off x="146818" y="95565"/>
            <a:ext cx="11787924" cy="507776"/>
            <a:chOff x="146818" y="95565"/>
            <a:chExt cx="11787924" cy="507776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D899C4E0-DEE5-2539-318C-C1DDD85F4169}"/>
                </a:ext>
              </a:extLst>
            </p:cNvPr>
            <p:cNvGrpSpPr/>
            <p:nvPr/>
          </p:nvGrpSpPr>
          <p:grpSpPr>
            <a:xfrm>
              <a:off x="146818" y="95565"/>
              <a:ext cx="11787924" cy="307780"/>
              <a:chOff x="146818" y="95565"/>
              <a:chExt cx="11787924" cy="307780"/>
            </a:xfrm>
          </p:grpSpPr>
          <p:sp>
            <p:nvSpPr>
              <p:cNvPr id="12" name="TextBox 11">
                <a:hlinkClick r:id="rId2" action="ppaction://hlinksldjump"/>
                <a:extLst>
                  <a:ext uri="{FF2B5EF4-FFF2-40B4-BE49-F238E27FC236}">
                    <a16:creationId xmlns:a16="http://schemas.microsoft.com/office/drawing/2014/main" id="{D96C7504-F02B-B4C3-ACD2-3EFEB3E750F7}"/>
                  </a:ext>
                </a:extLst>
              </p:cNvPr>
              <p:cNvSpPr txBox="1"/>
              <p:nvPr/>
            </p:nvSpPr>
            <p:spPr>
              <a:xfrm>
                <a:off x="146818" y="95566"/>
                <a:ext cx="1141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Introduction</a:t>
                </a:r>
              </a:p>
            </p:txBody>
          </p:sp>
          <p:sp>
            <p:nvSpPr>
              <p:cNvPr id="13" name="TextBox 12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B8F54718-523D-926D-7585-C74D015DDB39}"/>
                  </a:ext>
                </a:extLst>
              </p:cNvPr>
              <p:cNvSpPr txBox="1"/>
              <p:nvPr/>
            </p:nvSpPr>
            <p:spPr>
              <a:xfrm>
                <a:off x="2540473" y="95565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Related Work</a:t>
                </a:r>
              </a:p>
            </p:txBody>
          </p:sp>
          <p:sp>
            <p:nvSpPr>
              <p:cNvPr id="14" name="TextBox 13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0F85D2A2-0FF2-E2FC-7966-3984289DE556}"/>
                  </a:ext>
                </a:extLst>
              </p:cNvPr>
              <p:cNvSpPr txBox="1"/>
              <p:nvPr/>
            </p:nvSpPr>
            <p:spPr>
              <a:xfrm>
                <a:off x="5194561" y="95565"/>
                <a:ext cx="1439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Task Innovation</a:t>
                </a:r>
              </a:p>
            </p:txBody>
          </p:sp>
          <p:sp>
            <p:nvSpPr>
              <p:cNvPr id="15" name="TextBox 14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A62AA6C9-42DA-B5DF-3CAF-ED6C344BC057}"/>
                  </a:ext>
                </a:extLst>
              </p:cNvPr>
              <p:cNvSpPr txBox="1"/>
              <p:nvPr/>
            </p:nvSpPr>
            <p:spPr>
              <a:xfrm>
                <a:off x="8107710" y="95565"/>
                <a:ext cx="1253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Specific Aims</a:t>
                </a:r>
              </a:p>
            </p:txBody>
          </p:sp>
          <p:sp>
            <p:nvSpPr>
              <p:cNvPr id="16" name="TextBox 15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9934917F-456A-98BD-7B8E-DF11C64FCF05}"/>
                  </a:ext>
                </a:extLst>
              </p:cNvPr>
              <p:cNvSpPr txBox="1"/>
              <p:nvPr/>
            </p:nvSpPr>
            <p:spPr>
              <a:xfrm>
                <a:off x="10868424" y="95568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Conclusion</a:t>
                </a:r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5D35D2A-90E9-3EAE-8926-0FF2DC60B64C}"/>
                </a:ext>
              </a:extLst>
            </p:cNvPr>
            <p:cNvSpPr txBox="1"/>
            <p:nvPr/>
          </p:nvSpPr>
          <p:spPr>
            <a:xfrm>
              <a:off x="8110450" y="32634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Aim</a:t>
              </a:r>
            </a:p>
          </p:txBody>
        </p:sp>
        <p:sp>
          <p:nvSpPr>
            <p:cNvPr id="9" name="TextBox 8">
              <a:hlinkClick r:id="rId7" action="ppaction://hlinksldjump"/>
              <a:extLst>
                <a:ext uri="{FF2B5EF4-FFF2-40B4-BE49-F238E27FC236}">
                  <a16:creationId xmlns:a16="http://schemas.microsoft.com/office/drawing/2014/main" id="{68A725D8-5098-873A-398E-74332C2869E1}"/>
                </a:ext>
              </a:extLst>
            </p:cNvPr>
            <p:cNvSpPr txBox="1"/>
            <p:nvPr/>
          </p:nvSpPr>
          <p:spPr>
            <a:xfrm>
              <a:off x="8610065" y="3263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1</a:t>
              </a:r>
            </a:p>
          </p:txBody>
        </p:sp>
        <p:sp>
          <p:nvSpPr>
            <p:cNvPr id="10" name="TextBox 9">
              <a:hlinkClick r:id="rId8" action="ppaction://hlinksldjump"/>
              <a:extLst>
                <a:ext uri="{FF2B5EF4-FFF2-40B4-BE49-F238E27FC236}">
                  <a16:creationId xmlns:a16="http://schemas.microsoft.com/office/drawing/2014/main" id="{0B42FF80-27C0-998D-9744-DBF4FC38A09E}"/>
                </a:ext>
              </a:extLst>
            </p:cNvPr>
            <p:cNvSpPr txBox="1"/>
            <p:nvPr/>
          </p:nvSpPr>
          <p:spPr>
            <a:xfrm>
              <a:off x="8826405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  <p:sp>
          <p:nvSpPr>
            <p:cNvPr id="11" name="TextBox 10">
              <a:hlinkClick r:id="rId9" action="ppaction://hlinksldjump"/>
              <a:extLst>
                <a:ext uri="{FF2B5EF4-FFF2-40B4-BE49-F238E27FC236}">
                  <a16:creationId xmlns:a16="http://schemas.microsoft.com/office/drawing/2014/main" id="{841309FD-3EFE-CAA0-CE3C-EA3BBA104974}"/>
                </a:ext>
              </a:extLst>
            </p:cNvPr>
            <p:cNvSpPr txBox="1"/>
            <p:nvPr/>
          </p:nvSpPr>
          <p:spPr>
            <a:xfrm>
              <a:off x="9061487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37271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27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20BA47-2ACF-D513-C6A6-71EFBE427627}"/>
              </a:ext>
            </a:extLst>
          </p:cNvPr>
          <p:cNvSpPr txBox="1"/>
          <p:nvPr/>
        </p:nvSpPr>
        <p:spPr>
          <a:xfrm>
            <a:off x="838514" y="864878"/>
            <a:ext cx="84290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Aim 1 – Comparison to Chia corpus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577676B-9ECA-C4EB-C7FD-6C38B1DF1B23}"/>
              </a:ext>
            </a:extLst>
          </p:cNvPr>
          <p:cNvGrpSpPr/>
          <p:nvPr/>
        </p:nvGrpSpPr>
        <p:grpSpPr>
          <a:xfrm>
            <a:off x="146818" y="95565"/>
            <a:ext cx="11787924" cy="507776"/>
            <a:chOff x="146818" y="95565"/>
            <a:chExt cx="11787924" cy="50777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9A29F291-5D74-B631-1BB1-6C8D2F0D946F}"/>
                </a:ext>
              </a:extLst>
            </p:cNvPr>
            <p:cNvGrpSpPr/>
            <p:nvPr/>
          </p:nvGrpSpPr>
          <p:grpSpPr>
            <a:xfrm>
              <a:off x="146818" y="95565"/>
              <a:ext cx="11787924" cy="307780"/>
              <a:chOff x="146818" y="95565"/>
              <a:chExt cx="11787924" cy="307780"/>
            </a:xfrm>
          </p:grpSpPr>
          <p:sp>
            <p:nvSpPr>
              <p:cNvPr id="14" name="TextBox 13">
                <a:hlinkClick r:id="rId2" action="ppaction://hlinksldjump"/>
                <a:extLst>
                  <a:ext uri="{FF2B5EF4-FFF2-40B4-BE49-F238E27FC236}">
                    <a16:creationId xmlns:a16="http://schemas.microsoft.com/office/drawing/2014/main" id="{CC5D853F-C49F-43CA-BD4E-B1F8F6AB5919}"/>
                  </a:ext>
                </a:extLst>
              </p:cNvPr>
              <p:cNvSpPr txBox="1"/>
              <p:nvPr/>
            </p:nvSpPr>
            <p:spPr>
              <a:xfrm>
                <a:off x="146818" y="95566"/>
                <a:ext cx="1141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Introduction</a:t>
                </a:r>
              </a:p>
            </p:txBody>
          </p:sp>
          <p:sp>
            <p:nvSpPr>
              <p:cNvPr id="15" name="TextBox 14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EE8A0D47-4050-C8E5-689E-A95B84132B56}"/>
                  </a:ext>
                </a:extLst>
              </p:cNvPr>
              <p:cNvSpPr txBox="1"/>
              <p:nvPr/>
            </p:nvSpPr>
            <p:spPr>
              <a:xfrm>
                <a:off x="2540473" y="95565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Related Work</a:t>
                </a:r>
              </a:p>
            </p:txBody>
          </p:sp>
          <p:sp>
            <p:nvSpPr>
              <p:cNvPr id="16" name="TextBox 15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3F5302E2-008A-4111-3E80-7C5C9B62DB2D}"/>
                  </a:ext>
                </a:extLst>
              </p:cNvPr>
              <p:cNvSpPr txBox="1"/>
              <p:nvPr/>
            </p:nvSpPr>
            <p:spPr>
              <a:xfrm>
                <a:off x="5194561" y="95565"/>
                <a:ext cx="1439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Task Innovation</a:t>
                </a:r>
              </a:p>
            </p:txBody>
          </p:sp>
          <p:sp>
            <p:nvSpPr>
              <p:cNvPr id="17" name="TextBox 16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36C2DEB6-8048-CD7D-E470-20604DBAFCBA}"/>
                  </a:ext>
                </a:extLst>
              </p:cNvPr>
              <p:cNvSpPr txBox="1"/>
              <p:nvPr/>
            </p:nvSpPr>
            <p:spPr>
              <a:xfrm>
                <a:off x="8107710" y="95565"/>
                <a:ext cx="1253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Specific Aims</a:t>
                </a:r>
              </a:p>
            </p:txBody>
          </p:sp>
          <p:sp>
            <p:nvSpPr>
              <p:cNvPr id="18" name="TextBox 17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E6196B2A-4582-0E5E-24BD-EFBA3041D84E}"/>
                  </a:ext>
                </a:extLst>
              </p:cNvPr>
              <p:cNvSpPr txBox="1"/>
              <p:nvPr/>
            </p:nvSpPr>
            <p:spPr>
              <a:xfrm>
                <a:off x="10868424" y="95568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Conclusion</a:t>
                </a: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3ECEBD9-D848-94C2-7663-75AD8B14FDBA}"/>
                </a:ext>
              </a:extLst>
            </p:cNvPr>
            <p:cNvSpPr txBox="1"/>
            <p:nvPr/>
          </p:nvSpPr>
          <p:spPr>
            <a:xfrm>
              <a:off x="8110450" y="32634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Aim</a:t>
              </a:r>
            </a:p>
          </p:txBody>
        </p:sp>
        <p:sp>
          <p:nvSpPr>
            <p:cNvPr id="11" name="TextBox 10">
              <a:hlinkClick r:id="rId7" action="ppaction://hlinksldjump"/>
              <a:extLst>
                <a:ext uri="{FF2B5EF4-FFF2-40B4-BE49-F238E27FC236}">
                  <a16:creationId xmlns:a16="http://schemas.microsoft.com/office/drawing/2014/main" id="{CF49627E-AEB1-B7F3-A1CD-A0F5FE799A39}"/>
                </a:ext>
              </a:extLst>
            </p:cNvPr>
            <p:cNvSpPr txBox="1"/>
            <p:nvPr/>
          </p:nvSpPr>
          <p:spPr>
            <a:xfrm>
              <a:off x="8610065" y="3263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1</a:t>
              </a:r>
            </a:p>
          </p:txBody>
        </p:sp>
        <p:sp>
          <p:nvSpPr>
            <p:cNvPr id="12" name="TextBox 11">
              <a:hlinkClick r:id="rId8" action="ppaction://hlinksldjump"/>
              <a:extLst>
                <a:ext uri="{FF2B5EF4-FFF2-40B4-BE49-F238E27FC236}">
                  <a16:creationId xmlns:a16="http://schemas.microsoft.com/office/drawing/2014/main" id="{EE0A7589-A80B-397A-71B2-4610FF8DB3BB}"/>
                </a:ext>
              </a:extLst>
            </p:cNvPr>
            <p:cNvSpPr txBox="1"/>
            <p:nvPr/>
          </p:nvSpPr>
          <p:spPr>
            <a:xfrm>
              <a:off x="8826405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  <p:sp>
          <p:nvSpPr>
            <p:cNvPr id="13" name="TextBox 12">
              <a:hlinkClick r:id="rId9" action="ppaction://hlinksldjump"/>
              <a:extLst>
                <a:ext uri="{FF2B5EF4-FFF2-40B4-BE49-F238E27FC236}">
                  <a16:creationId xmlns:a16="http://schemas.microsoft.com/office/drawing/2014/main" id="{2B110F5A-7326-0F9B-8DA4-40E17CBB441F}"/>
                </a:ext>
              </a:extLst>
            </p:cNvPr>
            <p:cNvSpPr txBox="1"/>
            <p:nvPr/>
          </p:nvSpPr>
          <p:spPr>
            <a:xfrm>
              <a:off x="9061487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  <p:graphicFrame>
        <p:nvGraphicFramePr>
          <p:cNvPr id="19" name="Table 19">
            <a:extLst>
              <a:ext uri="{FF2B5EF4-FFF2-40B4-BE49-F238E27FC236}">
                <a16:creationId xmlns:a16="http://schemas.microsoft.com/office/drawing/2014/main" id="{15150DAA-B7CF-FA10-8869-2A9EF49A69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7582085"/>
              </p:ext>
            </p:extLst>
          </p:nvPr>
        </p:nvGraphicFramePr>
        <p:xfrm>
          <a:off x="1784552" y="2137576"/>
          <a:ext cx="8622896" cy="2966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3905">
                  <a:extLst>
                    <a:ext uri="{9D8B030D-6E8A-4147-A177-3AD203B41FA5}">
                      <a16:colId xmlns:a16="http://schemas.microsoft.com/office/drawing/2014/main" val="1593394170"/>
                    </a:ext>
                  </a:extLst>
                </a:gridCol>
                <a:gridCol w="2481943">
                  <a:extLst>
                    <a:ext uri="{9D8B030D-6E8A-4147-A177-3AD203B41FA5}">
                      <a16:colId xmlns:a16="http://schemas.microsoft.com/office/drawing/2014/main" val="3573004063"/>
                    </a:ext>
                  </a:extLst>
                </a:gridCol>
                <a:gridCol w="1540712">
                  <a:extLst>
                    <a:ext uri="{9D8B030D-6E8A-4147-A177-3AD203B41FA5}">
                      <a16:colId xmlns:a16="http://schemas.microsoft.com/office/drawing/2014/main" val="1083366633"/>
                    </a:ext>
                  </a:extLst>
                </a:gridCol>
                <a:gridCol w="1856336">
                  <a:extLst>
                    <a:ext uri="{9D8B030D-6E8A-4147-A177-3AD203B41FA5}">
                      <a16:colId xmlns:a16="http://schemas.microsoft.com/office/drawing/2014/main" val="6577978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Measure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i="0" dirty="0" err="1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EliIE</a:t>
                      </a:r>
                      <a:endParaRPr lang="en-US" b="1" i="0" dirty="0"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Chia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LCT Corpus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11372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Disease domain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Alzheimer’s Disease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All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All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854441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# Documents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230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1,000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1,006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2366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# Annotations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15,596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68,174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105,816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349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# Entity types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6187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# Relation types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795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Mean entities per doc.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105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592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Mean relations per doc.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5323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4356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28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20BA47-2ACF-D513-C6A6-71EFBE427627}"/>
              </a:ext>
            </a:extLst>
          </p:cNvPr>
          <p:cNvSpPr txBox="1"/>
          <p:nvPr/>
        </p:nvSpPr>
        <p:spPr>
          <a:xfrm>
            <a:off x="838514" y="864878"/>
            <a:ext cx="84290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Aim 1 – Comparison to Chia corpus – Examples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AF00071-D807-A484-4D10-25C6FEC0F7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060" y="2093795"/>
            <a:ext cx="8771187" cy="155399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E5AF8D8-C5DD-35CA-C5C3-F3B7B4B9D8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3060" y="4228351"/>
            <a:ext cx="8701909" cy="1536853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083D0E5-B961-5B0B-3724-5F112A23BDD1}"/>
              </a:ext>
            </a:extLst>
          </p:cNvPr>
          <p:cNvCxnSpPr/>
          <p:nvPr/>
        </p:nvCxnSpPr>
        <p:spPr>
          <a:xfrm>
            <a:off x="1463060" y="3921369"/>
            <a:ext cx="890307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59C63592-4251-D383-D266-0BA422D05205}"/>
              </a:ext>
            </a:extLst>
          </p:cNvPr>
          <p:cNvGrpSpPr/>
          <p:nvPr/>
        </p:nvGrpSpPr>
        <p:grpSpPr>
          <a:xfrm>
            <a:off x="146818" y="95565"/>
            <a:ext cx="11787924" cy="507776"/>
            <a:chOff x="146818" y="95565"/>
            <a:chExt cx="11787924" cy="507776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9870B25D-075B-F1E7-9670-B72C8188FBE0}"/>
                </a:ext>
              </a:extLst>
            </p:cNvPr>
            <p:cNvGrpSpPr/>
            <p:nvPr/>
          </p:nvGrpSpPr>
          <p:grpSpPr>
            <a:xfrm>
              <a:off x="146818" y="95565"/>
              <a:ext cx="11787924" cy="307780"/>
              <a:chOff x="146818" y="95565"/>
              <a:chExt cx="11787924" cy="307780"/>
            </a:xfrm>
          </p:grpSpPr>
          <p:sp>
            <p:nvSpPr>
              <p:cNvPr id="13" name="TextBox 12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ABCC9B30-EEFF-45B9-7475-687C8CE5CBB5}"/>
                  </a:ext>
                </a:extLst>
              </p:cNvPr>
              <p:cNvSpPr txBox="1"/>
              <p:nvPr/>
            </p:nvSpPr>
            <p:spPr>
              <a:xfrm>
                <a:off x="146818" y="95566"/>
                <a:ext cx="1141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Introduction</a:t>
                </a:r>
              </a:p>
            </p:txBody>
          </p:sp>
          <p:sp>
            <p:nvSpPr>
              <p:cNvPr id="14" name="TextBox 13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539F9ECA-7DC5-B5A4-5EEB-8D11FADE96D5}"/>
                  </a:ext>
                </a:extLst>
              </p:cNvPr>
              <p:cNvSpPr txBox="1"/>
              <p:nvPr/>
            </p:nvSpPr>
            <p:spPr>
              <a:xfrm>
                <a:off x="2540473" y="95565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Related Work</a:t>
                </a:r>
              </a:p>
            </p:txBody>
          </p:sp>
          <p:sp>
            <p:nvSpPr>
              <p:cNvPr id="15" name="TextBox 14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92D2CBDD-1EE7-07AC-6337-9B99F9A50DA7}"/>
                  </a:ext>
                </a:extLst>
              </p:cNvPr>
              <p:cNvSpPr txBox="1"/>
              <p:nvPr/>
            </p:nvSpPr>
            <p:spPr>
              <a:xfrm>
                <a:off x="5194561" y="95565"/>
                <a:ext cx="1439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Task Innovation</a:t>
                </a:r>
              </a:p>
            </p:txBody>
          </p:sp>
          <p:sp>
            <p:nvSpPr>
              <p:cNvPr id="16" name="TextBox 15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4E2C3B36-8DBD-F89D-431E-C16389F527C6}"/>
                  </a:ext>
                </a:extLst>
              </p:cNvPr>
              <p:cNvSpPr txBox="1"/>
              <p:nvPr/>
            </p:nvSpPr>
            <p:spPr>
              <a:xfrm>
                <a:off x="8107710" y="95565"/>
                <a:ext cx="1253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Specific Aims</a:t>
                </a:r>
              </a:p>
            </p:txBody>
          </p:sp>
          <p:sp>
            <p:nvSpPr>
              <p:cNvPr id="17" name="TextBox 16">
                <a:hlinkClick r:id="rId8" action="ppaction://hlinksldjump"/>
                <a:extLst>
                  <a:ext uri="{FF2B5EF4-FFF2-40B4-BE49-F238E27FC236}">
                    <a16:creationId xmlns:a16="http://schemas.microsoft.com/office/drawing/2014/main" id="{D5F992EC-074E-B75E-EBF6-0B6F7EBC010D}"/>
                  </a:ext>
                </a:extLst>
              </p:cNvPr>
              <p:cNvSpPr txBox="1"/>
              <p:nvPr/>
            </p:nvSpPr>
            <p:spPr>
              <a:xfrm>
                <a:off x="10868424" y="95568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Conclusion</a:t>
                </a:r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8FE51FD-0C64-7B7F-FA71-207726C17B73}"/>
                </a:ext>
              </a:extLst>
            </p:cNvPr>
            <p:cNvSpPr txBox="1"/>
            <p:nvPr/>
          </p:nvSpPr>
          <p:spPr>
            <a:xfrm>
              <a:off x="8110450" y="32634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Aim</a:t>
              </a:r>
            </a:p>
          </p:txBody>
        </p:sp>
        <p:sp>
          <p:nvSpPr>
            <p:cNvPr id="10" name="TextBox 9">
              <a:hlinkClick r:id="rId9" action="ppaction://hlinksldjump"/>
              <a:extLst>
                <a:ext uri="{FF2B5EF4-FFF2-40B4-BE49-F238E27FC236}">
                  <a16:creationId xmlns:a16="http://schemas.microsoft.com/office/drawing/2014/main" id="{7AD456FC-1281-D7B0-3C31-31DE53E0D480}"/>
                </a:ext>
              </a:extLst>
            </p:cNvPr>
            <p:cNvSpPr txBox="1"/>
            <p:nvPr/>
          </p:nvSpPr>
          <p:spPr>
            <a:xfrm>
              <a:off x="8610065" y="3263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1</a:t>
              </a:r>
            </a:p>
          </p:txBody>
        </p:sp>
        <p:sp>
          <p:nvSpPr>
            <p:cNvPr id="11" name="TextBox 10">
              <a:hlinkClick r:id="rId10" action="ppaction://hlinksldjump"/>
              <a:extLst>
                <a:ext uri="{FF2B5EF4-FFF2-40B4-BE49-F238E27FC236}">
                  <a16:creationId xmlns:a16="http://schemas.microsoft.com/office/drawing/2014/main" id="{C2F9014E-868B-1B12-14B5-8A5FAC7A36B0}"/>
                </a:ext>
              </a:extLst>
            </p:cNvPr>
            <p:cNvSpPr txBox="1"/>
            <p:nvPr/>
          </p:nvSpPr>
          <p:spPr>
            <a:xfrm>
              <a:off x="8826405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  <p:sp>
          <p:nvSpPr>
            <p:cNvPr id="12" name="TextBox 11">
              <a:hlinkClick r:id="rId11" action="ppaction://hlinksldjump"/>
              <a:extLst>
                <a:ext uri="{FF2B5EF4-FFF2-40B4-BE49-F238E27FC236}">
                  <a16:creationId xmlns:a16="http://schemas.microsoft.com/office/drawing/2014/main" id="{0A5FA664-9E07-3196-EEF6-59137F11B9C2}"/>
                </a:ext>
              </a:extLst>
            </p:cNvPr>
            <p:cNvSpPr txBox="1"/>
            <p:nvPr/>
          </p:nvSpPr>
          <p:spPr>
            <a:xfrm>
              <a:off x="9061487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D71AB145-A370-FF38-D7F4-7300535ADB61}"/>
              </a:ext>
            </a:extLst>
          </p:cNvPr>
          <p:cNvSpPr/>
          <p:nvPr/>
        </p:nvSpPr>
        <p:spPr>
          <a:xfrm>
            <a:off x="1288477" y="3928668"/>
            <a:ext cx="9846321" cy="1997676"/>
          </a:xfrm>
          <a:prstGeom prst="rect">
            <a:avLst/>
          </a:prstGeom>
          <a:solidFill>
            <a:srgbClr val="FFFFFF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9506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29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20BA47-2ACF-D513-C6A6-71EFBE427627}"/>
              </a:ext>
            </a:extLst>
          </p:cNvPr>
          <p:cNvSpPr txBox="1"/>
          <p:nvPr/>
        </p:nvSpPr>
        <p:spPr>
          <a:xfrm>
            <a:off x="838514" y="864878"/>
            <a:ext cx="84290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Aim 1 – Comparison to Chia corpus – Examples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AF00071-D807-A484-4D10-25C6FEC0F7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060" y="2093795"/>
            <a:ext cx="8771187" cy="155399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E5AF8D8-C5DD-35CA-C5C3-F3B7B4B9D8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3060" y="4228351"/>
            <a:ext cx="8701909" cy="1536853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083D0E5-B961-5B0B-3724-5F112A23BDD1}"/>
              </a:ext>
            </a:extLst>
          </p:cNvPr>
          <p:cNvCxnSpPr/>
          <p:nvPr/>
        </p:nvCxnSpPr>
        <p:spPr>
          <a:xfrm>
            <a:off x="1463060" y="3921369"/>
            <a:ext cx="890307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59C63592-4251-D383-D266-0BA422D05205}"/>
              </a:ext>
            </a:extLst>
          </p:cNvPr>
          <p:cNvGrpSpPr/>
          <p:nvPr/>
        </p:nvGrpSpPr>
        <p:grpSpPr>
          <a:xfrm>
            <a:off x="146818" y="95565"/>
            <a:ext cx="11787924" cy="507776"/>
            <a:chOff x="146818" y="95565"/>
            <a:chExt cx="11787924" cy="507776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9870B25D-075B-F1E7-9670-B72C8188FBE0}"/>
                </a:ext>
              </a:extLst>
            </p:cNvPr>
            <p:cNvGrpSpPr/>
            <p:nvPr/>
          </p:nvGrpSpPr>
          <p:grpSpPr>
            <a:xfrm>
              <a:off x="146818" y="95565"/>
              <a:ext cx="11787924" cy="307780"/>
              <a:chOff x="146818" y="95565"/>
              <a:chExt cx="11787924" cy="307780"/>
            </a:xfrm>
          </p:grpSpPr>
          <p:sp>
            <p:nvSpPr>
              <p:cNvPr id="13" name="TextBox 12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ABCC9B30-EEFF-45B9-7475-687C8CE5CBB5}"/>
                  </a:ext>
                </a:extLst>
              </p:cNvPr>
              <p:cNvSpPr txBox="1"/>
              <p:nvPr/>
            </p:nvSpPr>
            <p:spPr>
              <a:xfrm>
                <a:off x="146818" y="95566"/>
                <a:ext cx="1141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Introduction</a:t>
                </a:r>
              </a:p>
            </p:txBody>
          </p:sp>
          <p:sp>
            <p:nvSpPr>
              <p:cNvPr id="14" name="TextBox 13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539F9ECA-7DC5-B5A4-5EEB-8D11FADE96D5}"/>
                  </a:ext>
                </a:extLst>
              </p:cNvPr>
              <p:cNvSpPr txBox="1"/>
              <p:nvPr/>
            </p:nvSpPr>
            <p:spPr>
              <a:xfrm>
                <a:off x="2540473" y="95565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Related Work</a:t>
                </a:r>
              </a:p>
            </p:txBody>
          </p:sp>
          <p:sp>
            <p:nvSpPr>
              <p:cNvPr id="15" name="TextBox 14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92D2CBDD-1EE7-07AC-6337-9B99F9A50DA7}"/>
                  </a:ext>
                </a:extLst>
              </p:cNvPr>
              <p:cNvSpPr txBox="1"/>
              <p:nvPr/>
            </p:nvSpPr>
            <p:spPr>
              <a:xfrm>
                <a:off x="5194561" y="95565"/>
                <a:ext cx="1439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Task Innovation</a:t>
                </a:r>
              </a:p>
            </p:txBody>
          </p:sp>
          <p:sp>
            <p:nvSpPr>
              <p:cNvPr id="16" name="TextBox 15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4E2C3B36-8DBD-F89D-431E-C16389F527C6}"/>
                  </a:ext>
                </a:extLst>
              </p:cNvPr>
              <p:cNvSpPr txBox="1"/>
              <p:nvPr/>
            </p:nvSpPr>
            <p:spPr>
              <a:xfrm>
                <a:off x="8107710" y="95565"/>
                <a:ext cx="1253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Specific Aims</a:t>
                </a:r>
              </a:p>
            </p:txBody>
          </p:sp>
          <p:sp>
            <p:nvSpPr>
              <p:cNvPr id="17" name="TextBox 16">
                <a:hlinkClick r:id="rId8" action="ppaction://hlinksldjump"/>
                <a:extLst>
                  <a:ext uri="{FF2B5EF4-FFF2-40B4-BE49-F238E27FC236}">
                    <a16:creationId xmlns:a16="http://schemas.microsoft.com/office/drawing/2014/main" id="{D5F992EC-074E-B75E-EBF6-0B6F7EBC010D}"/>
                  </a:ext>
                </a:extLst>
              </p:cNvPr>
              <p:cNvSpPr txBox="1"/>
              <p:nvPr/>
            </p:nvSpPr>
            <p:spPr>
              <a:xfrm>
                <a:off x="10868424" y="95568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Conclusion</a:t>
                </a:r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8FE51FD-0C64-7B7F-FA71-207726C17B73}"/>
                </a:ext>
              </a:extLst>
            </p:cNvPr>
            <p:cNvSpPr txBox="1"/>
            <p:nvPr/>
          </p:nvSpPr>
          <p:spPr>
            <a:xfrm>
              <a:off x="8110450" y="32634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Aim</a:t>
              </a:r>
            </a:p>
          </p:txBody>
        </p:sp>
        <p:sp>
          <p:nvSpPr>
            <p:cNvPr id="10" name="TextBox 9">
              <a:hlinkClick r:id="rId9" action="ppaction://hlinksldjump"/>
              <a:extLst>
                <a:ext uri="{FF2B5EF4-FFF2-40B4-BE49-F238E27FC236}">
                  <a16:creationId xmlns:a16="http://schemas.microsoft.com/office/drawing/2014/main" id="{7AD456FC-1281-D7B0-3C31-31DE53E0D480}"/>
                </a:ext>
              </a:extLst>
            </p:cNvPr>
            <p:cNvSpPr txBox="1"/>
            <p:nvPr/>
          </p:nvSpPr>
          <p:spPr>
            <a:xfrm>
              <a:off x="8610065" y="3263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1</a:t>
              </a:r>
            </a:p>
          </p:txBody>
        </p:sp>
        <p:sp>
          <p:nvSpPr>
            <p:cNvPr id="11" name="TextBox 10">
              <a:hlinkClick r:id="rId10" action="ppaction://hlinksldjump"/>
              <a:extLst>
                <a:ext uri="{FF2B5EF4-FFF2-40B4-BE49-F238E27FC236}">
                  <a16:creationId xmlns:a16="http://schemas.microsoft.com/office/drawing/2014/main" id="{C2F9014E-868B-1B12-14B5-8A5FAC7A36B0}"/>
                </a:ext>
              </a:extLst>
            </p:cNvPr>
            <p:cNvSpPr txBox="1"/>
            <p:nvPr/>
          </p:nvSpPr>
          <p:spPr>
            <a:xfrm>
              <a:off x="8826405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  <p:sp>
          <p:nvSpPr>
            <p:cNvPr id="12" name="TextBox 11">
              <a:hlinkClick r:id="rId11" action="ppaction://hlinksldjump"/>
              <a:extLst>
                <a:ext uri="{FF2B5EF4-FFF2-40B4-BE49-F238E27FC236}">
                  <a16:creationId xmlns:a16="http://schemas.microsoft.com/office/drawing/2014/main" id="{0A5FA664-9E07-3196-EEF6-59137F11B9C2}"/>
                </a:ext>
              </a:extLst>
            </p:cNvPr>
            <p:cNvSpPr txBox="1"/>
            <p:nvPr/>
          </p:nvSpPr>
          <p:spPr>
            <a:xfrm>
              <a:off x="9061487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D71AB145-A370-FF38-D7F4-7300535ADB61}"/>
              </a:ext>
            </a:extLst>
          </p:cNvPr>
          <p:cNvSpPr/>
          <p:nvPr/>
        </p:nvSpPr>
        <p:spPr>
          <a:xfrm>
            <a:off x="1357489" y="1849633"/>
            <a:ext cx="9846321" cy="1997676"/>
          </a:xfrm>
          <a:prstGeom prst="rect">
            <a:avLst/>
          </a:prstGeom>
          <a:solidFill>
            <a:srgbClr val="FFFFFF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656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8D7C3E-E29F-D959-2E62-2CB0A3515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3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C415CF-C601-E56E-826F-B062A9EC8F0C}"/>
              </a:ext>
            </a:extLst>
          </p:cNvPr>
          <p:cNvSpPr txBox="1"/>
          <p:nvPr/>
        </p:nvSpPr>
        <p:spPr>
          <a:xfrm>
            <a:off x="838515" y="2028616"/>
            <a:ext cx="714251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Process of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finding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patients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meeting certain criteria 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relevant to a potential study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Often used in prep-to-research, hypothesis generation, power calculations, clinical trial recruitment, etc.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Can be done by manual chart review, electronic case report forms (eCRF), or queries of clinical databases</a:t>
            </a:r>
          </a:p>
        </p:txBody>
      </p:sp>
      <p:sp>
        <p:nvSpPr>
          <p:cNvPr id="6" name="Down Arrow 5">
            <a:extLst>
              <a:ext uri="{FF2B5EF4-FFF2-40B4-BE49-F238E27FC236}">
                <a16:creationId xmlns:a16="http://schemas.microsoft.com/office/drawing/2014/main" id="{39312E71-AA3B-D63E-A2C1-21953FDB6DD0}"/>
              </a:ext>
            </a:extLst>
          </p:cNvPr>
          <p:cNvSpPr/>
          <p:nvPr/>
        </p:nvSpPr>
        <p:spPr>
          <a:xfrm>
            <a:off x="11118419" y="2330456"/>
            <a:ext cx="257453" cy="318473"/>
          </a:xfrm>
          <a:prstGeom prst="down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6E15F7-5195-7615-3F9E-1D42AC0CF25F}"/>
              </a:ext>
            </a:extLst>
          </p:cNvPr>
          <p:cNvSpPr txBox="1"/>
          <p:nvPr/>
        </p:nvSpPr>
        <p:spPr>
          <a:xfrm>
            <a:off x="10503398" y="1836324"/>
            <a:ext cx="14766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5.5m patients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(EHR)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B28CEB-3996-27EB-C695-11320B0B1310}"/>
              </a:ext>
            </a:extLst>
          </p:cNvPr>
          <p:cNvSpPr txBox="1"/>
          <p:nvPr/>
        </p:nvSpPr>
        <p:spPr>
          <a:xfrm>
            <a:off x="8528823" y="2772024"/>
            <a:ext cx="1665841" cy="95410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Over 65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Hypoglycemic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Left-handed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Down Arrow 10">
            <a:extLst>
              <a:ext uri="{FF2B5EF4-FFF2-40B4-BE49-F238E27FC236}">
                <a16:creationId xmlns:a16="http://schemas.microsoft.com/office/drawing/2014/main" id="{16EF9FEC-9992-31AE-BC84-4E31F7A4139A}"/>
              </a:ext>
            </a:extLst>
          </p:cNvPr>
          <p:cNvSpPr/>
          <p:nvPr/>
        </p:nvSpPr>
        <p:spPr>
          <a:xfrm>
            <a:off x="11113015" y="3654265"/>
            <a:ext cx="257453" cy="318473"/>
          </a:xfrm>
          <a:prstGeom prst="down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664FB51-0A0D-FD6C-FC57-F7605905AB46}"/>
              </a:ext>
            </a:extLst>
          </p:cNvPr>
          <p:cNvSpPr txBox="1"/>
          <p:nvPr/>
        </p:nvSpPr>
        <p:spPr>
          <a:xfrm>
            <a:off x="10434675" y="4034293"/>
            <a:ext cx="15760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1,422 patients</a:t>
            </a:r>
          </a:p>
        </p:txBody>
      </p:sp>
      <p:pic>
        <p:nvPicPr>
          <p:cNvPr id="4098" name="Picture 2" descr="Funnel like clipart - Clipground">
            <a:extLst>
              <a:ext uri="{FF2B5EF4-FFF2-40B4-BE49-F238E27FC236}">
                <a16:creationId xmlns:a16="http://schemas.microsoft.com/office/drawing/2014/main" id="{AA3F7AA9-1A52-87A5-2EC5-B9BD2C5B56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16374" y1="22254" x2="51170" y2="14162"/>
                        <a14:foregroundMark x1="51170" y1="14162" x2="87719" y2="26012"/>
                        <a14:foregroundMark x1="87719" y1="26012" x2="22807" y2="2716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7629" y="2606685"/>
            <a:ext cx="1088224" cy="1100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ight Arrow 12">
            <a:extLst>
              <a:ext uri="{FF2B5EF4-FFF2-40B4-BE49-F238E27FC236}">
                <a16:creationId xmlns:a16="http://schemas.microsoft.com/office/drawing/2014/main" id="{264B4B4D-D99B-EBA9-D9D0-A0DFB6BF4296}"/>
              </a:ext>
            </a:extLst>
          </p:cNvPr>
          <p:cNvSpPr/>
          <p:nvPr/>
        </p:nvSpPr>
        <p:spPr>
          <a:xfrm>
            <a:off x="9721048" y="2840855"/>
            <a:ext cx="1018042" cy="186430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D76F11E8-DF96-C7CE-A210-B6FC3EDB387D}"/>
              </a:ext>
            </a:extLst>
          </p:cNvPr>
          <p:cNvSpPr/>
          <p:nvPr/>
        </p:nvSpPr>
        <p:spPr>
          <a:xfrm>
            <a:off x="10178942" y="3045569"/>
            <a:ext cx="689482" cy="186430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5B013C97-689D-E5B9-03F5-B6C1C814D72B}"/>
              </a:ext>
            </a:extLst>
          </p:cNvPr>
          <p:cNvSpPr/>
          <p:nvPr/>
        </p:nvSpPr>
        <p:spPr>
          <a:xfrm>
            <a:off x="10049609" y="3260725"/>
            <a:ext cx="1018042" cy="205443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8D7716-D767-1AC4-C3AC-A718A003CBCD}"/>
              </a:ext>
            </a:extLst>
          </p:cNvPr>
          <p:cNvSpPr txBox="1"/>
          <p:nvPr/>
        </p:nvSpPr>
        <p:spPr>
          <a:xfrm>
            <a:off x="838515" y="864878"/>
            <a:ext cx="2933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Cohort Discovery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C7052AE-EE2C-8F8D-D802-233CA1D26316}"/>
              </a:ext>
            </a:extLst>
          </p:cNvPr>
          <p:cNvGrpSpPr/>
          <p:nvPr/>
        </p:nvGrpSpPr>
        <p:grpSpPr>
          <a:xfrm>
            <a:off x="146818" y="95565"/>
            <a:ext cx="11787924" cy="307780"/>
            <a:chOff x="146818" y="95565"/>
            <a:chExt cx="11787924" cy="307780"/>
          </a:xfrm>
        </p:grpSpPr>
        <p:sp>
          <p:nvSpPr>
            <p:cNvPr id="2" name="TextBox 1">
              <a:hlinkClick r:id="rId4" action="ppaction://hlinksldjump"/>
              <a:extLst>
                <a:ext uri="{FF2B5EF4-FFF2-40B4-BE49-F238E27FC236}">
                  <a16:creationId xmlns:a16="http://schemas.microsoft.com/office/drawing/2014/main" id="{CEB4C254-0500-A4B5-7338-15A7175DBAF5}"/>
                </a:ext>
              </a:extLst>
            </p:cNvPr>
            <p:cNvSpPr txBox="1"/>
            <p:nvPr/>
          </p:nvSpPr>
          <p:spPr>
            <a:xfrm>
              <a:off x="146818" y="95566"/>
              <a:ext cx="11416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Introduction</a:t>
              </a:r>
            </a:p>
          </p:txBody>
        </p:sp>
        <p:sp>
          <p:nvSpPr>
            <p:cNvPr id="5" name="TextBox 4">
              <a:hlinkClick r:id="rId5" action="ppaction://hlinksldjump"/>
              <a:extLst>
                <a:ext uri="{FF2B5EF4-FFF2-40B4-BE49-F238E27FC236}">
                  <a16:creationId xmlns:a16="http://schemas.microsoft.com/office/drawing/2014/main" id="{0F912A2A-35CC-64FA-2FCD-880288935F72}"/>
                </a:ext>
              </a:extLst>
            </p:cNvPr>
            <p:cNvSpPr txBox="1"/>
            <p:nvPr/>
          </p:nvSpPr>
          <p:spPr>
            <a:xfrm>
              <a:off x="2540473" y="95565"/>
              <a:ext cx="12314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Related Work</a:t>
              </a:r>
            </a:p>
          </p:txBody>
        </p:sp>
        <p:sp>
          <p:nvSpPr>
            <p:cNvPr id="19" name="TextBox 18">
              <a:hlinkClick r:id="rId6" action="ppaction://hlinksldjump"/>
              <a:extLst>
                <a:ext uri="{FF2B5EF4-FFF2-40B4-BE49-F238E27FC236}">
                  <a16:creationId xmlns:a16="http://schemas.microsoft.com/office/drawing/2014/main" id="{57D96AE9-1F88-4A30-F5E7-F82D0226A097}"/>
                </a:ext>
              </a:extLst>
            </p:cNvPr>
            <p:cNvSpPr txBox="1"/>
            <p:nvPr/>
          </p:nvSpPr>
          <p:spPr>
            <a:xfrm>
              <a:off x="5194561" y="95565"/>
              <a:ext cx="14398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Task Innovation</a:t>
              </a:r>
            </a:p>
          </p:txBody>
        </p:sp>
        <p:sp>
          <p:nvSpPr>
            <p:cNvPr id="20" name="TextBox 19">
              <a:hlinkClick r:id="rId7" action="ppaction://hlinksldjump"/>
              <a:extLst>
                <a:ext uri="{FF2B5EF4-FFF2-40B4-BE49-F238E27FC236}">
                  <a16:creationId xmlns:a16="http://schemas.microsoft.com/office/drawing/2014/main" id="{BB269AD2-84A4-3EEB-A3D1-82713DBB3609}"/>
                </a:ext>
              </a:extLst>
            </p:cNvPr>
            <p:cNvSpPr txBox="1"/>
            <p:nvPr/>
          </p:nvSpPr>
          <p:spPr>
            <a:xfrm>
              <a:off x="8107710" y="95565"/>
              <a:ext cx="12538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Specific Aims</a:t>
              </a:r>
            </a:p>
          </p:txBody>
        </p:sp>
        <p:sp>
          <p:nvSpPr>
            <p:cNvPr id="21" name="TextBox 20">
              <a:hlinkClick r:id="rId8" action="ppaction://hlinksldjump"/>
              <a:extLst>
                <a:ext uri="{FF2B5EF4-FFF2-40B4-BE49-F238E27FC236}">
                  <a16:creationId xmlns:a16="http://schemas.microsoft.com/office/drawing/2014/main" id="{797FFE35-CE80-72E6-161A-507003E908D2}"/>
                </a:ext>
              </a:extLst>
            </p:cNvPr>
            <p:cNvSpPr txBox="1"/>
            <p:nvPr/>
          </p:nvSpPr>
          <p:spPr>
            <a:xfrm>
              <a:off x="10868424" y="95568"/>
              <a:ext cx="10663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Conclusion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16315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30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20BA47-2ACF-D513-C6A6-71EFBE427627}"/>
              </a:ext>
            </a:extLst>
          </p:cNvPr>
          <p:cNvSpPr txBox="1"/>
          <p:nvPr/>
        </p:nvSpPr>
        <p:spPr>
          <a:xfrm>
            <a:off x="838515" y="864878"/>
            <a:ext cx="4911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Aim 1 – Results - Entities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AF74B2-27B2-E312-6B05-70ECF610765E}"/>
              </a:ext>
            </a:extLst>
          </p:cNvPr>
          <p:cNvSpPr txBox="1"/>
          <p:nvPr/>
        </p:nvSpPr>
        <p:spPr>
          <a:xfrm>
            <a:off x="471668" y="2020306"/>
            <a:ext cx="5402921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Trained 2 NER models, 1 each for general and fine-grained entities using various architectures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biLSTM+CRF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PubMedBERT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 (pretrained using PubMed abstracts)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SciBERT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 (pretrained using biomedical and computer science abstracts)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latin typeface="Roboto Light" panose="02000000000000000000" pitchFamily="2" charset="0"/>
                <a:ea typeface="Roboto Light" panose="02000000000000000000" pitchFamily="2" charset="0"/>
              </a:rPr>
              <a:t>SciBERT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 achieved highest overall F</a:t>
            </a:r>
            <a:r>
              <a:rPr lang="en-US" baseline="-25000" dirty="0">
                <a:latin typeface="Roboto Light" panose="02000000000000000000" pitchFamily="2" charset="0"/>
                <a:ea typeface="Roboto Light" panose="02000000000000000000" pitchFamily="2" charset="0"/>
              </a:rPr>
              <a:t>1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  of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81%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62DAE6A-4376-E853-1C43-43E1C5AFEEAA}"/>
              </a:ext>
            </a:extLst>
          </p:cNvPr>
          <p:cNvGrpSpPr/>
          <p:nvPr/>
        </p:nvGrpSpPr>
        <p:grpSpPr>
          <a:xfrm>
            <a:off x="146818" y="95565"/>
            <a:ext cx="11787924" cy="507776"/>
            <a:chOff x="146818" y="95565"/>
            <a:chExt cx="11787924" cy="507776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27361EB4-F1BE-A781-C14D-C7C73A07A980}"/>
                </a:ext>
              </a:extLst>
            </p:cNvPr>
            <p:cNvGrpSpPr/>
            <p:nvPr/>
          </p:nvGrpSpPr>
          <p:grpSpPr>
            <a:xfrm>
              <a:off x="146818" y="95565"/>
              <a:ext cx="11787924" cy="307780"/>
              <a:chOff x="146818" y="95565"/>
              <a:chExt cx="11787924" cy="307780"/>
            </a:xfrm>
          </p:grpSpPr>
          <p:sp>
            <p:nvSpPr>
              <p:cNvPr id="14" name="TextBox 13">
                <a:hlinkClick r:id="rId2" action="ppaction://hlinksldjump"/>
                <a:extLst>
                  <a:ext uri="{FF2B5EF4-FFF2-40B4-BE49-F238E27FC236}">
                    <a16:creationId xmlns:a16="http://schemas.microsoft.com/office/drawing/2014/main" id="{3CF00E95-A6DB-206E-E71C-399A7AB1756E}"/>
                  </a:ext>
                </a:extLst>
              </p:cNvPr>
              <p:cNvSpPr txBox="1"/>
              <p:nvPr/>
            </p:nvSpPr>
            <p:spPr>
              <a:xfrm>
                <a:off x="146818" y="95566"/>
                <a:ext cx="1141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Introduction</a:t>
                </a:r>
              </a:p>
            </p:txBody>
          </p:sp>
          <p:sp>
            <p:nvSpPr>
              <p:cNvPr id="15" name="TextBox 14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3FE08D31-8506-51A4-A7B5-AA1D08690E51}"/>
                  </a:ext>
                </a:extLst>
              </p:cNvPr>
              <p:cNvSpPr txBox="1"/>
              <p:nvPr/>
            </p:nvSpPr>
            <p:spPr>
              <a:xfrm>
                <a:off x="2540473" y="95565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Related Work</a:t>
                </a:r>
              </a:p>
            </p:txBody>
          </p:sp>
          <p:sp>
            <p:nvSpPr>
              <p:cNvPr id="16" name="TextBox 15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86BDF37C-CDA0-D26B-48FA-D3CAED861BF8}"/>
                  </a:ext>
                </a:extLst>
              </p:cNvPr>
              <p:cNvSpPr txBox="1"/>
              <p:nvPr/>
            </p:nvSpPr>
            <p:spPr>
              <a:xfrm>
                <a:off x="5194561" y="95565"/>
                <a:ext cx="1439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Task Innovation</a:t>
                </a:r>
              </a:p>
            </p:txBody>
          </p:sp>
          <p:sp>
            <p:nvSpPr>
              <p:cNvPr id="17" name="TextBox 16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293918F1-A85B-1018-C6C6-082257408E95}"/>
                  </a:ext>
                </a:extLst>
              </p:cNvPr>
              <p:cNvSpPr txBox="1"/>
              <p:nvPr/>
            </p:nvSpPr>
            <p:spPr>
              <a:xfrm>
                <a:off x="8107710" y="95565"/>
                <a:ext cx="1253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Specific Aims</a:t>
                </a:r>
              </a:p>
            </p:txBody>
          </p:sp>
          <p:sp>
            <p:nvSpPr>
              <p:cNvPr id="18" name="TextBox 17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3DCC858E-1B36-E383-A6D6-0A12790C8ECB}"/>
                  </a:ext>
                </a:extLst>
              </p:cNvPr>
              <p:cNvSpPr txBox="1"/>
              <p:nvPr/>
            </p:nvSpPr>
            <p:spPr>
              <a:xfrm>
                <a:off x="10868424" y="95568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Conclusion</a:t>
                </a: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9589875-278B-CEB2-515A-5BF64B3FA8F9}"/>
                </a:ext>
              </a:extLst>
            </p:cNvPr>
            <p:cNvSpPr txBox="1"/>
            <p:nvPr/>
          </p:nvSpPr>
          <p:spPr>
            <a:xfrm>
              <a:off x="8110450" y="32634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Aim</a:t>
              </a:r>
            </a:p>
          </p:txBody>
        </p:sp>
        <p:sp>
          <p:nvSpPr>
            <p:cNvPr id="11" name="TextBox 10">
              <a:hlinkClick r:id="rId7" action="ppaction://hlinksldjump"/>
              <a:extLst>
                <a:ext uri="{FF2B5EF4-FFF2-40B4-BE49-F238E27FC236}">
                  <a16:creationId xmlns:a16="http://schemas.microsoft.com/office/drawing/2014/main" id="{C1CC8C59-D3B8-19D4-329F-BB41B76A526C}"/>
                </a:ext>
              </a:extLst>
            </p:cNvPr>
            <p:cNvSpPr txBox="1"/>
            <p:nvPr/>
          </p:nvSpPr>
          <p:spPr>
            <a:xfrm>
              <a:off x="8610065" y="3263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1</a:t>
              </a:r>
            </a:p>
          </p:txBody>
        </p:sp>
        <p:sp>
          <p:nvSpPr>
            <p:cNvPr id="12" name="TextBox 11">
              <a:hlinkClick r:id="rId8" action="ppaction://hlinksldjump"/>
              <a:extLst>
                <a:ext uri="{FF2B5EF4-FFF2-40B4-BE49-F238E27FC236}">
                  <a16:creationId xmlns:a16="http://schemas.microsoft.com/office/drawing/2014/main" id="{B2DA7616-9515-F454-9144-4BCA1F536BA1}"/>
                </a:ext>
              </a:extLst>
            </p:cNvPr>
            <p:cNvSpPr txBox="1"/>
            <p:nvPr/>
          </p:nvSpPr>
          <p:spPr>
            <a:xfrm>
              <a:off x="8826405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  <p:sp>
          <p:nvSpPr>
            <p:cNvPr id="13" name="TextBox 12">
              <a:hlinkClick r:id="rId9" action="ppaction://hlinksldjump"/>
              <a:extLst>
                <a:ext uri="{FF2B5EF4-FFF2-40B4-BE49-F238E27FC236}">
                  <a16:creationId xmlns:a16="http://schemas.microsoft.com/office/drawing/2014/main" id="{3894F46D-7919-3D56-1CEA-F748EC26BC83}"/>
                </a:ext>
              </a:extLst>
            </p:cNvPr>
            <p:cNvSpPr txBox="1"/>
            <p:nvPr/>
          </p:nvSpPr>
          <p:spPr>
            <a:xfrm>
              <a:off x="9061487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  <p:graphicFrame>
        <p:nvGraphicFramePr>
          <p:cNvPr id="19" name="Table 19">
            <a:extLst>
              <a:ext uri="{FF2B5EF4-FFF2-40B4-BE49-F238E27FC236}">
                <a16:creationId xmlns:a16="http://schemas.microsoft.com/office/drawing/2014/main" id="{4267643D-CD3C-F383-A75B-16700204A2EB}"/>
              </a:ext>
            </a:extLst>
          </p:cNvPr>
          <p:cNvGraphicFramePr>
            <a:graphicFrameLocks noGrp="1"/>
          </p:cNvGraphicFramePr>
          <p:nvPr/>
        </p:nvGraphicFramePr>
        <p:xfrm>
          <a:off x="6634379" y="2689860"/>
          <a:ext cx="4638646" cy="1478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95132">
                  <a:extLst>
                    <a:ext uri="{9D8B030D-6E8A-4147-A177-3AD203B41FA5}">
                      <a16:colId xmlns:a16="http://schemas.microsoft.com/office/drawing/2014/main" val="3252337140"/>
                    </a:ext>
                  </a:extLst>
                </a:gridCol>
                <a:gridCol w="1127684">
                  <a:extLst>
                    <a:ext uri="{9D8B030D-6E8A-4147-A177-3AD203B41FA5}">
                      <a16:colId xmlns:a16="http://schemas.microsoft.com/office/drawing/2014/main" val="2832802078"/>
                    </a:ext>
                  </a:extLst>
                </a:gridCol>
                <a:gridCol w="859188">
                  <a:extLst>
                    <a:ext uri="{9D8B030D-6E8A-4147-A177-3AD203B41FA5}">
                      <a16:colId xmlns:a16="http://schemas.microsoft.com/office/drawing/2014/main" val="3239114832"/>
                    </a:ext>
                  </a:extLst>
                </a:gridCol>
                <a:gridCol w="856642">
                  <a:extLst>
                    <a:ext uri="{9D8B030D-6E8A-4147-A177-3AD203B41FA5}">
                      <a16:colId xmlns:a16="http://schemas.microsoft.com/office/drawing/2014/main" val="29214834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Architecture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Precision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Recall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F1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1998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dirty="0" err="1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biLSTM+CRF</a:t>
                      </a:r>
                      <a:endParaRPr lang="en-US" b="0" i="0" dirty="0"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80%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79%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79%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086279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dirty="0" err="1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PubMedBERT</a:t>
                      </a:r>
                      <a:endParaRPr lang="en-US" b="0" i="0" dirty="0"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75%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78%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77%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7171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dirty="0" err="1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SciBERT</a:t>
                      </a:r>
                      <a:endParaRPr lang="en-US" b="0" i="0" dirty="0"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79%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83%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81%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59808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42810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31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20BA47-2ACF-D513-C6A6-71EFBE427627}"/>
              </a:ext>
            </a:extLst>
          </p:cNvPr>
          <p:cNvSpPr txBox="1"/>
          <p:nvPr/>
        </p:nvSpPr>
        <p:spPr>
          <a:xfrm>
            <a:off x="838515" y="864878"/>
            <a:ext cx="4911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Aim 1 – Results - Relations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AF74B2-27B2-E312-6B05-70ECF610765E}"/>
              </a:ext>
            </a:extLst>
          </p:cNvPr>
          <p:cNvSpPr txBox="1"/>
          <p:nvPr/>
        </p:nvSpPr>
        <p:spPr>
          <a:xfrm>
            <a:off x="471668" y="2020306"/>
            <a:ext cx="4410495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Trained relation extraction models using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b="1" dirty="0" err="1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SciBERT</a:t>
            </a: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R-BERT + </a:t>
            </a:r>
            <a:r>
              <a:rPr lang="en-US" sz="2000" b="1" dirty="0" err="1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SciBERT</a:t>
            </a:r>
            <a:r>
              <a:rPr lang="en-US" sz="2000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(modification of BERT architecture by We &amp; He)</a:t>
            </a:r>
            <a:endParaRPr lang="en-US" sz="2000" b="1" dirty="0">
              <a:solidFill>
                <a:schemeClr val="accent6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R-BERT + </a:t>
            </a:r>
            <a:r>
              <a:rPr lang="en-US" sz="2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SciBERT</a:t>
            </a: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 achieved highest overall F</a:t>
            </a:r>
            <a:r>
              <a:rPr lang="en-US" sz="2000" baseline="-25000" dirty="0">
                <a:latin typeface="Roboto Light" panose="02000000000000000000" pitchFamily="2" charset="0"/>
                <a:ea typeface="Roboto Light" panose="02000000000000000000" pitchFamily="2" charset="0"/>
              </a:rPr>
              <a:t>1</a:t>
            </a: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  of </a:t>
            </a:r>
            <a:r>
              <a:rPr lang="en-US" sz="2000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85%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2F8EED-2928-DA35-BE11-6F20A28E866F}"/>
              </a:ext>
            </a:extLst>
          </p:cNvPr>
          <p:cNvSpPr txBox="1"/>
          <p:nvPr/>
        </p:nvSpPr>
        <p:spPr>
          <a:xfrm>
            <a:off x="0" y="6360121"/>
            <a:ext cx="1069675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Sources: </a:t>
            </a:r>
          </a:p>
          <a:p>
            <a:r>
              <a:rPr lang="en-US" sz="9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 -</a:t>
            </a:r>
            <a:r>
              <a:rPr lang="en-US" sz="900" dirty="0">
                <a:effectLst/>
                <a:latin typeface="Arial" panose="020B0604020202020204" pitchFamily="34" charset="0"/>
              </a:rPr>
              <a:t>Wu, S. &amp; He, Y. Enriching pre-trained language model with entity information for relation classification. In Proceedings of the 28th ACM International Conference on Information and Knowledge Management, 2361–2364 (2019).</a:t>
            </a:r>
            <a:endParaRPr lang="en-US" sz="9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E40A7E6-F155-D97D-9F4F-358F8CE769B5}"/>
              </a:ext>
            </a:extLst>
          </p:cNvPr>
          <p:cNvGrpSpPr/>
          <p:nvPr/>
        </p:nvGrpSpPr>
        <p:grpSpPr>
          <a:xfrm>
            <a:off x="146818" y="95565"/>
            <a:ext cx="11787924" cy="507776"/>
            <a:chOff x="146818" y="95565"/>
            <a:chExt cx="11787924" cy="507776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33AD9017-A13B-571F-991C-A4E3E926C58B}"/>
                </a:ext>
              </a:extLst>
            </p:cNvPr>
            <p:cNvGrpSpPr/>
            <p:nvPr/>
          </p:nvGrpSpPr>
          <p:grpSpPr>
            <a:xfrm>
              <a:off x="146818" y="95565"/>
              <a:ext cx="11787924" cy="307780"/>
              <a:chOff x="146818" y="95565"/>
              <a:chExt cx="11787924" cy="307780"/>
            </a:xfrm>
          </p:grpSpPr>
          <p:sp>
            <p:nvSpPr>
              <p:cNvPr id="14" name="TextBox 13">
                <a:hlinkClick r:id="rId2" action="ppaction://hlinksldjump"/>
                <a:extLst>
                  <a:ext uri="{FF2B5EF4-FFF2-40B4-BE49-F238E27FC236}">
                    <a16:creationId xmlns:a16="http://schemas.microsoft.com/office/drawing/2014/main" id="{3C10ACF1-B368-ABE6-F4E6-2517E9184CF4}"/>
                  </a:ext>
                </a:extLst>
              </p:cNvPr>
              <p:cNvSpPr txBox="1"/>
              <p:nvPr/>
            </p:nvSpPr>
            <p:spPr>
              <a:xfrm>
                <a:off x="146818" y="95566"/>
                <a:ext cx="1141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Introduction</a:t>
                </a:r>
              </a:p>
            </p:txBody>
          </p:sp>
          <p:sp>
            <p:nvSpPr>
              <p:cNvPr id="15" name="TextBox 14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E5586620-EF3D-0D35-8879-4370F5251150}"/>
                  </a:ext>
                </a:extLst>
              </p:cNvPr>
              <p:cNvSpPr txBox="1"/>
              <p:nvPr/>
            </p:nvSpPr>
            <p:spPr>
              <a:xfrm>
                <a:off x="2540473" y="95565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Related Work</a:t>
                </a:r>
              </a:p>
            </p:txBody>
          </p:sp>
          <p:sp>
            <p:nvSpPr>
              <p:cNvPr id="16" name="TextBox 15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034726A6-6822-1754-AEBC-3D907C8D1CCB}"/>
                  </a:ext>
                </a:extLst>
              </p:cNvPr>
              <p:cNvSpPr txBox="1"/>
              <p:nvPr/>
            </p:nvSpPr>
            <p:spPr>
              <a:xfrm>
                <a:off x="5194561" y="95565"/>
                <a:ext cx="1439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Task Innovation</a:t>
                </a:r>
              </a:p>
            </p:txBody>
          </p:sp>
          <p:sp>
            <p:nvSpPr>
              <p:cNvPr id="17" name="TextBox 16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397E1EC9-FA73-6017-6F42-8A43F419E1AF}"/>
                  </a:ext>
                </a:extLst>
              </p:cNvPr>
              <p:cNvSpPr txBox="1"/>
              <p:nvPr/>
            </p:nvSpPr>
            <p:spPr>
              <a:xfrm>
                <a:off x="8107710" y="95565"/>
                <a:ext cx="1253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Specific Aims</a:t>
                </a:r>
              </a:p>
            </p:txBody>
          </p:sp>
          <p:sp>
            <p:nvSpPr>
              <p:cNvPr id="18" name="TextBox 17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2ABBE3E1-C811-61C9-5115-3EDD70AEDFCE}"/>
                  </a:ext>
                </a:extLst>
              </p:cNvPr>
              <p:cNvSpPr txBox="1"/>
              <p:nvPr/>
            </p:nvSpPr>
            <p:spPr>
              <a:xfrm>
                <a:off x="10868424" y="95568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Conclusion</a:t>
                </a:r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35F7A7D-C769-CE19-5C16-8C1A3695291D}"/>
                </a:ext>
              </a:extLst>
            </p:cNvPr>
            <p:cNvSpPr txBox="1"/>
            <p:nvPr/>
          </p:nvSpPr>
          <p:spPr>
            <a:xfrm>
              <a:off x="8110450" y="32634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Aim</a:t>
              </a:r>
            </a:p>
          </p:txBody>
        </p:sp>
        <p:sp>
          <p:nvSpPr>
            <p:cNvPr id="11" name="TextBox 10">
              <a:hlinkClick r:id="rId7" action="ppaction://hlinksldjump"/>
              <a:extLst>
                <a:ext uri="{FF2B5EF4-FFF2-40B4-BE49-F238E27FC236}">
                  <a16:creationId xmlns:a16="http://schemas.microsoft.com/office/drawing/2014/main" id="{7B51AB0B-DD11-94B0-EFC6-AEC7C23BC3C7}"/>
                </a:ext>
              </a:extLst>
            </p:cNvPr>
            <p:cNvSpPr txBox="1"/>
            <p:nvPr/>
          </p:nvSpPr>
          <p:spPr>
            <a:xfrm>
              <a:off x="8610065" y="3263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1</a:t>
              </a:r>
            </a:p>
          </p:txBody>
        </p:sp>
        <p:sp>
          <p:nvSpPr>
            <p:cNvPr id="12" name="TextBox 11">
              <a:hlinkClick r:id="rId8" action="ppaction://hlinksldjump"/>
              <a:extLst>
                <a:ext uri="{FF2B5EF4-FFF2-40B4-BE49-F238E27FC236}">
                  <a16:creationId xmlns:a16="http://schemas.microsoft.com/office/drawing/2014/main" id="{590623E5-FC5C-A6FF-2E71-1B499EE89C5D}"/>
                </a:ext>
              </a:extLst>
            </p:cNvPr>
            <p:cNvSpPr txBox="1"/>
            <p:nvPr/>
          </p:nvSpPr>
          <p:spPr>
            <a:xfrm>
              <a:off x="8826405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  <p:sp>
          <p:nvSpPr>
            <p:cNvPr id="13" name="TextBox 12">
              <a:hlinkClick r:id="rId9" action="ppaction://hlinksldjump"/>
              <a:extLst>
                <a:ext uri="{FF2B5EF4-FFF2-40B4-BE49-F238E27FC236}">
                  <a16:creationId xmlns:a16="http://schemas.microsoft.com/office/drawing/2014/main" id="{0C5A8B46-AFC3-D715-3F5F-AECBC40D4A80}"/>
                </a:ext>
              </a:extLst>
            </p:cNvPr>
            <p:cNvSpPr txBox="1"/>
            <p:nvPr/>
          </p:nvSpPr>
          <p:spPr>
            <a:xfrm>
              <a:off x="9061487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  <p:graphicFrame>
        <p:nvGraphicFramePr>
          <p:cNvPr id="19" name="Table 19">
            <a:extLst>
              <a:ext uri="{FF2B5EF4-FFF2-40B4-BE49-F238E27FC236}">
                <a16:creationId xmlns:a16="http://schemas.microsoft.com/office/drawing/2014/main" id="{842C4C85-29C3-2AA1-0AAD-BB13D44E60A7}"/>
              </a:ext>
            </a:extLst>
          </p:cNvPr>
          <p:cNvGraphicFramePr>
            <a:graphicFrameLocks noGrp="1"/>
          </p:cNvGraphicFramePr>
          <p:nvPr/>
        </p:nvGraphicFramePr>
        <p:xfrm>
          <a:off x="5641675" y="2814841"/>
          <a:ext cx="5412292" cy="1107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94529">
                  <a:extLst>
                    <a:ext uri="{9D8B030D-6E8A-4147-A177-3AD203B41FA5}">
                      <a16:colId xmlns:a16="http://schemas.microsoft.com/office/drawing/2014/main" val="3252337140"/>
                    </a:ext>
                  </a:extLst>
                </a:gridCol>
                <a:gridCol w="1315762">
                  <a:extLst>
                    <a:ext uri="{9D8B030D-6E8A-4147-A177-3AD203B41FA5}">
                      <a16:colId xmlns:a16="http://schemas.microsoft.com/office/drawing/2014/main" val="2832802078"/>
                    </a:ext>
                  </a:extLst>
                </a:gridCol>
                <a:gridCol w="1002486">
                  <a:extLst>
                    <a:ext uri="{9D8B030D-6E8A-4147-A177-3AD203B41FA5}">
                      <a16:colId xmlns:a16="http://schemas.microsoft.com/office/drawing/2014/main" val="3239114832"/>
                    </a:ext>
                  </a:extLst>
                </a:gridCol>
                <a:gridCol w="999515">
                  <a:extLst>
                    <a:ext uri="{9D8B030D-6E8A-4147-A177-3AD203B41FA5}">
                      <a16:colId xmlns:a16="http://schemas.microsoft.com/office/drawing/2014/main" val="29214834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Architecture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Precision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Recall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F1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1998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dirty="0" err="1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SciBERT</a:t>
                      </a:r>
                      <a:endParaRPr lang="en-US" b="0" i="0" dirty="0"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80%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88%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84%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707171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R-BERT + </a:t>
                      </a:r>
                      <a:r>
                        <a:rPr lang="en-US" b="0" i="0" dirty="0" err="1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SciBERT</a:t>
                      </a:r>
                      <a:endParaRPr lang="en-US" b="0" i="0" dirty="0"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82%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88%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85%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59808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74684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32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20BA47-2ACF-D513-C6A6-71EFBE427627}"/>
              </a:ext>
            </a:extLst>
          </p:cNvPr>
          <p:cNvSpPr txBox="1"/>
          <p:nvPr/>
        </p:nvSpPr>
        <p:spPr>
          <a:xfrm>
            <a:off x="838515" y="864878"/>
            <a:ext cx="4911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Aim 1 – </a:t>
            </a:r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</a:rPr>
              <a:t>Summary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0193A3-18D2-EC48-A603-36E59E4B2A8A}"/>
              </a:ext>
            </a:extLst>
          </p:cNvPr>
          <p:cNvSpPr txBox="1"/>
          <p:nvPr/>
        </p:nvSpPr>
        <p:spPr>
          <a:xfrm>
            <a:off x="636289" y="1687354"/>
            <a:ext cx="10134287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Created eligibility criteria Leaf Clinical Trials (LCT) corpus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Highly granular,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50 entity types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,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51 relation types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Best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entity F1 score 81%</a:t>
            </a:r>
            <a:r>
              <a:rPr lang="en-US" b="1" dirty="0">
                <a:latin typeface="Roboto Light" panose="02000000000000000000" pitchFamily="2" charset="0"/>
                <a:ea typeface="Roboto Light" panose="02000000000000000000" pitchFamily="2" charset="0"/>
              </a:rPr>
              <a:t>,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relations 85%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A13CD53-2D2F-CB4D-3BB0-EC29FAD29FFF}"/>
              </a:ext>
            </a:extLst>
          </p:cNvPr>
          <p:cNvGrpSpPr/>
          <p:nvPr/>
        </p:nvGrpSpPr>
        <p:grpSpPr>
          <a:xfrm>
            <a:off x="146818" y="95565"/>
            <a:ext cx="11787924" cy="507776"/>
            <a:chOff x="146818" y="95565"/>
            <a:chExt cx="11787924" cy="507776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6F506DDA-FEE7-6B4F-5ED3-0091E23068C0}"/>
                </a:ext>
              </a:extLst>
            </p:cNvPr>
            <p:cNvGrpSpPr/>
            <p:nvPr/>
          </p:nvGrpSpPr>
          <p:grpSpPr>
            <a:xfrm>
              <a:off x="146818" y="95565"/>
              <a:ext cx="11787924" cy="307780"/>
              <a:chOff x="146818" y="95565"/>
              <a:chExt cx="11787924" cy="307780"/>
            </a:xfrm>
          </p:grpSpPr>
          <p:sp>
            <p:nvSpPr>
              <p:cNvPr id="22" name="TextBox 21">
                <a:hlinkClick r:id="rId2" action="ppaction://hlinksldjump"/>
                <a:extLst>
                  <a:ext uri="{FF2B5EF4-FFF2-40B4-BE49-F238E27FC236}">
                    <a16:creationId xmlns:a16="http://schemas.microsoft.com/office/drawing/2014/main" id="{3E817133-6FC9-FF8F-9367-326C38C6FCBE}"/>
                  </a:ext>
                </a:extLst>
              </p:cNvPr>
              <p:cNvSpPr txBox="1"/>
              <p:nvPr/>
            </p:nvSpPr>
            <p:spPr>
              <a:xfrm>
                <a:off x="146818" y="95566"/>
                <a:ext cx="1141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Introduction</a:t>
                </a:r>
              </a:p>
            </p:txBody>
          </p:sp>
          <p:sp>
            <p:nvSpPr>
              <p:cNvPr id="23" name="TextBox 22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B2E4E523-712C-0D59-E7F5-8DD90E32B911}"/>
                  </a:ext>
                </a:extLst>
              </p:cNvPr>
              <p:cNvSpPr txBox="1"/>
              <p:nvPr/>
            </p:nvSpPr>
            <p:spPr>
              <a:xfrm>
                <a:off x="2540473" y="95565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Related Work</a:t>
                </a:r>
              </a:p>
            </p:txBody>
          </p:sp>
          <p:sp>
            <p:nvSpPr>
              <p:cNvPr id="24" name="TextBox 23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D60A009C-39BF-09AE-5FE2-FD705A293B4F}"/>
                  </a:ext>
                </a:extLst>
              </p:cNvPr>
              <p:cNvSpPr txBox="1"/>
              <p:nvPr/>
            </p:nvSpPr>
            <p:spPr>
              <a:xfrm>
                <a:off x="5194561" y="95565"/>
                <a:ext cx="1439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Task Innovation</a:t>
                </a:r>
              </a:p>
            </p:txBody>
          </p:sp>
          <p:sp>
            <p:nvSpPr>
              <p:cNvPr id="25" name="TextBox 24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5D365CF6-6318-93B6-4D83-CE3C92077DFE}"/>
                  </a:ext>
                </a:extLst>
              </p:cNvPr>
              <p:cNvSpPr txBox="1"/>
              <p:nvPr/>
            </p:nvSpPr>
            <p:spPr>
              <a:xfrm>
                <a:off x="8107710" y="95565"/>
                <a:ext cx="1253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Specific Aims</a:t>
                </a:r>
              </a:p>
            </p:txBody>
          </p:sp>
          <p:sp>
            <p:nvSpPr>
              <p:cNvPr id="26" name="TextBox 25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1195A869-2BAD-B713-1F7F-3AF684D9B5A6}"/>
                  </a:ext>
                </a:extLst>
              </p:cNvPr>
              <p:cNvSpPr txBox="1"/>
              <p:nvPr/>
            </p:nvSpPr>
            <p:spPr>
              <a:xfrm>
                <a:off x="10868424" y="95568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Conclusion</a:t>
                </a:r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29FA237-F5EB-60CE-318E-B672B071DCE8}"/>
                </a:ext>
              </a:extLst>
            </p:cNvPr>
            <p:cNvSpPr txBox="1"/>
            <p:nvPr/>
          </p:nvSpPr>
          <p:spPr>
            <a:xfrm>
              <a:off x="8110450" y="32634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Aim</a:t>
              </a:r>
            </a:p>
          </p:txBody>
        </p:sp>
        <p:sp>
          <p:nvSpPr>
            <p:cNvPr id="19" name="TextBox 18">
              <a:hlinkClick r:id="rId7" action="ppaction://hlinksldjump"/>
              <a:extLst>
                <a:ext uri="{FF2B5EF4-FFF2-40B4-BE49-F238E27FC236}">
                  <a16:creationId xmlns:a16="http://schemas.microsoft.com/office/drawing/2014/main" id="{C560D1BB-59FD-D6BA-443E-C1B1973D7465}"/>
                </a:ext>
              </a:extLst>
            </p:cNvPr>
            <p:cNvSpPr txBox="1"/>
            <p:nvPr/>
          </p:nvSpPr>
          <p:spPr>
            <a:xfrm>
              <a:off x="8610065" y="3263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1</a:t>
              </a:r>
            </a:p>
          </p:txBody>
        </p:sp>
        <p:sp>
          <p:nvSpPr>
            <p:cNvPr id="20" name="TextBox 19">
              <a:hlinkClick r:id="rId8" action="ppaction://hlinksldjump"/>
              <a:extLst>
                <a:ext uri="{FF2B5EF4-FFF2-40B4-BE49-F238E27FC236}">
                  <a16:creationId xmlns:a16="http://schemas.microsoft.com/office/drawing/2014/main" id="{715B72E8-0911-CEA6-7BDE-0B6753D90C13}"/>
                </a:ext>
              </a:extLst>
            </p:cNvPr>
            <p:cNvSpPr txBox="1"/>
            <p:nvPr/>
          </p:nvSpPr>
          <p:spPr>
            <a:xfrm>
              <a:off x="8826405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  <p:sp>
          <p:nvSpPr>
            <p:cNvPr id="21" name="TextBox 20">
              <a:hlinkClick r:id="rId9" action="ppaction://hlinksldjump"/>
              <a:extLst>
                <a:ext uri="{FF2B5EF4-FFF2-40B4-BE49-F238E27FC236}">
                  <a16:creationId xmlns:a16="http://schemas.microsoft.com/office/drawing/2014/main" id="{710339DF-669D-D14C-1809-B883A3DF9D9A}"/>
                </a:ext>
              </a:extLst>
            </p:cNvPr>
            <p:cNvSpPr txBox="1"/>
            <p:nvPr/>
          </p:nvSpPr>
          <p:spPr>
            <a:xfrm>
              <a:off x="9061487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68346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8D7C3E-E29F-D959-2E62-2CB0A3515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33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C415CF-C601-E56E-826F-B062A9EC8F0C}"/>
              </a:ext>
            </a:extLst>
          </p:cNvPr>
          <p:cNvSpPr txBox="1"/>
          <p:nvPr/>
        </p:nvSpPr>
        <p:spPr>
          <a:xfrm>
            <a:off x="440371" y="3127598"/>
            <a:ext cx="30433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Create a human-annotated </a:t>
            </a:r>
            <a:r>
              <a:rPr lang="en-US" b="1" dirty="0">
                <a:solidFill>
                  <a:schemeClr val="bg1">
                    <a:lumMod val="8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gold standard corpus of eligibility criteria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.</a:t>
            </a:r>
            <a:endParaRPr lang="en-US" sz="1600" dirty="0">
              <a:solidFill>
                <a:schemeClr val="bg1">
                  <a:lumMod val="8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D77AB9-5768-6992-83ED-91C3FEAD864C}"/>
              </a:ext>
            </a:extLst>
          </p:cNvPr>
          <p:cNvSpPr txBox="1"/>
          <p:nvPr/>
        </p:nvSpPr>
        <p:spPr>
          <a:xfrm>
            <a:off x="838514" y="864841"/>
            <a:ext cx="108288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Specific Aims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747091-A4B3-0339-FB53-6A20AEE85B4B}"/>
              </a:ext>
            </a:extLst>
          </p:cNvPr>
          <p:cNvSpPr txBox="1"/>
          <p:nvPr/>
        </p:nvSpPr>
        <p:spPr>
          <a:xfrm>
            <a:off x="1490592" y="2406963"/>
            <a:ext cx="9429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Aim 1</a:t>
            </a:r>
            <a:endParaRPr lang="en-US" dirty="0">
              <a:solidFill>
                <a:schemeClr val="bg1">
                  <a:lumMod val="8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D236F7-DD91-9479-358D-2FB2135197B7}"/>
              </a:ext>
            </a:extLst>
          </p:cNvPr>
          <p:cNvCxnSpPr/>
          <p:nvPr/>
        </p:nvCxnSpPr>
        <p:spPr>
          <a:xfrm>
            <a:off x="3771900" y="2173857"/>
            <a:ext cx="0" cy="356270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B6C3B78-3DE4-F273-2EB8-01BDEA6F7A00}"/>
              </a:ext>
            </a:extLst>
          </p:cNvPr>
          <p:cNvSpPr txBox="1"/>
          <p:nvPr/>
        </p:nvSpPr>
        <p:spPr>
          <a:xfrm>
            <a:off x="4236687" y="3127598"/>
            <a:ext cx="33017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Develop state-of-the-art NLP-based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methods for generating SQL queries 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for cohort discovery from free-text.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C64091-EF28-531D-B550-A680A4183D72}"/>
              </a:ext>
            </a:extLst>
          </p:cNvPr>
          <p:cNvSpPr txBox="1"/>
          <p:nvPr/>
        </p:nvSpPr>
        <p:spPr>
          <a:xfrm>
            <a:off x="5286909" y="2406963"/>
            <a:ext cx="9429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Aim 2</a:t>
            </a:r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B4DFF42-6F0C-2709-4469-495031EB6004}"/>
              </a:ext>
            </a:extLst>
          </p:cNvPr>
          <p:cNvCxnSpPr/>
          <p:nvPr/>
        </p:nvCxnSpPr>
        <p:spPr>
          <a:xfrm>
            <a:off x="7869441" y="2173857"/>
            <a:ext cx="0" cy="356270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5882089-2517-05DC-071D-90D689168571}"/>
              </a:ext>
            </a:extLst>
          </p:cNvPr>
          <p:cNvSpPr txBox="1"/>
          <p:nvPr/>
        </p:nvSpPr>
        <p:spPr>
          <a:xfrm>
            <a:off x="8238176" y="3127598"/>
            <a:ext cx="33017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Develop </a:t>
            </a:r>
            <a:r>
              <a:rPr lang="en-US" b="1" dirty="0">
                <a:solidFill>
                  <a:schemeClr val="bg1">
                    <a:lumMod val="8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web application for finding patients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meeting user-provided free-text eligibility criteria.</a:t>
            </a:r>
            <a:endParaRPr lang="en-US" sz="1600" dirty="0">
              <a:solidFill>
                <a:schemeClr val="bg1">
                  <a:lumMod val="8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F0B7F3C-3D08-78CA-A2BB-44CC301E2F22}"/>
              </a:ext>
            </a:extLst>
          </p:cNvPr>
          <p:cNvSpPr txBox="1"/>
          <p:nvPr/>
        </p:nvSpPr>
        <p:spPr>
          <a:xfrm>
            <a:off x="9288398" y="2406963"/>
            <a:ext cx="9429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Aim 3</a:t>
            </a:r>
            <a:endParaRPr lang="en-US" dirty="0">
              <a:solidFill>
                <a:schemeClr val="bg1">
                  <a:lumMod val="8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pic>
        <p:nvPicPr>
          <p:cNvPr id="1026" name="Picture 2" descr="Document clipart cartoon, Document cartoon Transparent FREE for download on WebStockReview 2021">
            <a:extLst>
              <a:ext uri="{FF2B5EF4-FFF2-40B4-BE49-F238E27FC236}">
                <a16:creationId xmlns:a16="http://schemas.microsoft.com/office/drawing/2014/main" id="{F73CBD0F-797A-C635-5EB9-FED78A4499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3234" y="4543207"/>
            <a:ext cx="777648" cy="896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78416FBD-7E39-3903-31BB-2936285BEF16}"/>
              </a:ext>
            </a:extLst>
          </p:cNvPr>
          <p:cNvSpPr txBox="1"/>
          <p:nvPr/>
        </p:nvSpPr>
        <p:spPr>
          <a:xfrm>
            <a:off x="3990482" y="4806586"/>
            <a:ext cx="1453155" cy="30777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“Patients with ...”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C9452F0-CBF7-B42F-7F0F-9C83F28BF4E8}"/>
              </a:ext>
            </a:extLst>
          </p:cNvPr>
          <p:cNvSpPr txBox="1"/>
          <p:nvPr/>
        </p:nvSpPr>
        <p:spPr>
          <a:xfrm>
            <a:off x="6096000" y="4806586"/>
            <a:ext cx="1374094" cy="27699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SELECT FROM...</a:t>
            </a:r>
          </a:p>
        </p:txBody>
      </p:sp>
      <p:sp>
        <p:nvSpPr>
          <p:cNvPr id="27" name="Right Arrow 26">
            <a:extLst>
              <a:ext uri="{FF2B5EF4-FFF2-40B4-BE49-F238E27FC236}">
                <a16:creationId xmlns:a16="http://schemas.microsoft.com/office/drawing/2014/main" id="{CC5EC248-7EB0-6AB4-E1F0-B75B586652FD}"/>
              </a:ext>
            </a:extLst>
          </p:cNvPr>
          <p:cNvSpPr/>
          <p:nvPr/>
        </p:nvSpPr>
        <p:spPr>
          <a:xfrm>
            <a:off x="5684808" y="4852752"/>
            <a:ext cx="229662" cy="184666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9" name="Graphic 28" descr="Programmer female outline">
            <a:extLst>
              <a:ext uri="{FF2B5EF4-FFF2-40B4-BE49-F238E27FC236}">
                <a16:creationId xmlns:a16="http://schemas.microsoft.com/office/drawing/2014/main" id="{7C833E66-C5D3-F4BE-04C9-85CF627DC1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0846" y="4580218"/>
            <a:ext cx="914400" cy="914400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F5EE92D2-7173-D999-1998-E8FDC7B384A1}"/>
              </a:ext>
            </a:extLst>
          </p:cNvPr>
          <p:cNvGrpSpPr/>
          <p:nvPr/>
        </p:nvGrpSpPr>
        <p:grpSpPr>
          <a:xfrm>
            <a:off x="146818" y="95565"/>
            <a:ext cx="11787924" cy="307780"/>
            <a:chOff x="146818" y="95565"/>
            <a:chExt cx="11787924" cy="307780"/>
          </a:xfrm>
        </p:grpSpPr>
        <p:sp>
          <p:nvSpPr>
            <p:cNvPr id="14" name="TextBox 13">
              <a:hlinkClick r:id="rId6" action="ppaction://hlinksldjump"/>
              <a:extLst>
                <a:ext uri="{FF2B5EF4-FFF2-40B4-BE49-F238E27FC236}">
                  <a16:creationId xmlns:a16="http://schemas.microsoft.com/office/drawing/2014/main" id="{0641B5DA-CD21-306A-22D8-EA0B60726528}"/>
                </a:ext>
              </a:extLst>
            </p:cNvPr>
            <p:cNvSpPr txBox="1"/>
            <p:nvPr/>
          </p:nvSpPr>
          <p:spPr>
            <a:xfrm>
              <a:off x="146818" y="95566"/>
              <a:ext cx="11416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Introduction</a:t>
              </a:r>
            </a:p>
          </p:txBody>
        </p:sp>
        <p:sp>
          <p:nvSpPr>
            <p:cNvPr id="20" name="TextBox 19">
              <a:hlinkClick r:id="rId7" action="ppaction://hlinksldjump"/>
              <a:extLst>
                <a:ext uri="{FF2B5EF4-FFF2-40B4-BE49-F238E27FC236}">
                  <a16:creationId xmlns:a16="http://schemas.microsoft.com/office/drawing/2014/main" id="{3E62FC41-D2DA-1FD9-513A-727C9EEAE847}"/>
                </a:ext>
              </a:extLst>
            </p:cNvPr>
            <p:cNvSpPr txBox="1"/>
            <p:nvPr/>
          </p:nvSpPr>
          <p:spPr>
            <a:xfrm>
              <a:off x="2540473" y="95565"/>
              <a:ext cx="12314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Related Work</a:t>
              </a:r>
            </a:p>
          </p:txBody>
        </p:sp>
        <p:sp>
          <p:nvSpPr>
            <p:cNvPr id="21" name="TextBox 20">
              <a:hlinkClick r:id="rId8" action="ppaction://hlinksldjump"/>
              <a:extLst>
                <a:ext uri="{FF2B5EF4-FFF2-40B4-BE49-F238E27FC236}">
                  <a16:creationId xmlns:a16="http://schemas.microsoft.com/office/drawing/2014/main" id="{51648B70-1506-1422-A016-FB48C2C25E59}"/>
                </a:ext>
              </a:extLst>
            </p:cNvPr>
            <p:cNvSpPr txBox="1"/>
            <p:nvPr/>
          </p:nvSpPr>
          <p:spPr>
            <a:xfrm>
              <a:off x="5194561" y="95565"/>
              <a:ext cx="14398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Task Innovation</a:t>
              </a:r>
            </a:p>
          </p:txBody>
        </p:sp>
        <p:sp>
          <p:nvSpPr>
            <p:cNvPr id="22" name="TextBox 21">
              <a:hlinkClick r:id="rId9" action="ppaction://hlinksldjump"/>
              <a:extLst>
                <a:ext uri="{FF2B5EF4-FFF2-40B4-BE49-F238E27FC236}">
                  <a16:creationId xmlns:a16="http://schemas.microsoft.com/office/drawing/2014/main" id="{B817E8E4-4E57-4358-1EE4-769A406505E6}"/>
                </a:ext>
              </a:extLst>
            </p:cNvPr>
            <p:cNvSpPr txBox="1"/>
            <p:nvPr/>
          </p:nvSpPr>
          <p:spPr>
            <a:xfrm>
              <a:off x="8107710" y="95565"/>
              <a:ext cx="12538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Specific Aims</a:t>
              </a:r>
            </a:p>
          </p:txBody>
        </p:sp>
        <p:sp>
          <p:nvSpPr>
            <p:cNvPr id="23" name="TextBox 22">
              <a:hlinkClick r:id="rId10" action="ppaction://hlinksldjump"/>
              <a:extLst>
                <a:ext uri="{FF2B5EF4-FFF2-40B4-BE49-F238E27FC236}">
                  <a16:creationId xmlns:a16="http://schemas.microsoft.com/office/drawing/2014/main" id="{99120EB9-E5F1-9312-FDCC-6153034AE5D0}"/>
                </a:ext>
              </a:extLst>
            </p:cNvPr>
            <p:cNvSpPr txBox="1"/>
            <p:nvPr/>
          </p:nvSpPr>
          <p:spPr>
            <a:xfrm>
              <a:off x="10868424" y="95568"/>
              <a:ext cx="10663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Conclusion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270697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34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20BA47-2ACF-D513-C6A6-71EFBE427627}"/>
              </a:ext>
            </a:extLst>
          </p:cNvPr>
          <p:cNvSpPr txBox="1"/>
          <p:nvPr/>
        </p:nvSpPr>
        <p:spPr>
          <a:xfrm>
            <a:off x="838515" y="864878"/>
            <a:ext cx="4041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Aim 2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55A207-862B-967C-A944-884C4DD42F1E}"/>
              </a:ext>
            </a:extLst>
          </p:cNvPr>
          <p:cNvSpPr txBox="1"/>
          <p:nvPr/>
        </p:nvSpPr>
        <p:spPr>
          <a:xfrm>
            <a:off x="979189" y="1852770"/>
            <a:ext cx="790983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Sub-Aim 1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Create corpus of gold standard eligibility criteria logical forms 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>
                    <a:lumMod val="8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Sub-Aim 2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Develop methods for query generation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Called ”LeafAI”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4747C7A-E129-5845-C5D3-7AD56EFA46CC}"/>
              </a:ext>
            </a:extLst>
          </p:cNvPr>
          <p:cNvGrpSpPr/>
          <p:nvPr/>
        </p:nvGrpSpPr>
        <p:grpSpPr>
          <a:xfrm>
            <a:off x="146818" y="95565"/>
            <a:ext cx="11787924" cy="507776"/>
            <a:chOff x="146818" y="95565"/>
            <a:chExt cx="11787924" cy="50777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7FBBCAA-9AFB-9727-C045-8379668B078D}"/>
                </a:ext>
              </a:extLst>
            </p:cNvPr>
            <p:cNvGrpSpPr/>
            <p:nvPr/>
          </p:nvGrpSpPr>
          <p:grpSpPr>
            <a:xfrm>
              <a:off x="146818" y="95565"/>
              <a:ext cx="11787924" cy="307780"/>
              <a:chOff x="146818" y="95565"/>
              <a:chExt cx="11787924" cy="307780"/>
            </a:xfrm>
          </p:grpSpPr>
          <p:sp>
            <p:nvSpPr>
              <p:cNvPr id="11" name="TextBox 10">
                <a:hlinkClick r:id="rId2" action="ppaction://hlinksldjump"/>
                <a:extLst>
                  <a:ext uri="{FF2B5EF4-FFF2-40B4-BE49-F238E27FC236}">
                    <a16:creationId xmlns:a16="http://schemas.microsoft.com/office/drawing/2014/main" id="{A6EBD346-E110-C30D-D296-B0E9D79F8DF2}"/>
                  </a:ext>
                </a:extLst>
              </p:cNvPr>
              <p:cNvSpPr txBox="1"/>
              <p:nvPr/>
            </p:nvSpPr>
            <p:spPr>
              <a:xfrm>
                <a:off x="146818" y="95566"/>
                <a:ext cx="1141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Introduction</a:t>
                </a:r>
              </a:p>
            </p:txBody>
          </p:sp>
          <p:sp>
            <p:nvSpPr>
              <p:cNvPr id="12" name="TextBox 11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8C1CBA04-BB20-FD4B-D5EC-B4BEDFD25896}"/>
                  </a:ext>
                </a:extLst>
              </p:cNvPr>
              <p:cNvSpPr txBox="1"/>
              <p:nvPr/>
            </p:nvSpPr>
            <p:spPr>
              <a:xfrm>
                <a:off x="2540473" y="95565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Related Work</a:t>
                </a:r>
              </a:p>
            </p:txBody>
          </p:sp>
          <p:sp>
            <p:nvSpPr>
              <p:cNvPr id="13" name="TextBox 12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5B14B9F4-B2A0-1EB6-8633-0F069C3001D6}"/>
                  </a:ext>
                </a:extLst>
              </p:cNvPr>
              <p:cNvSpPr txBox="1"/>
              <p:nvPr/>
            </p:nvSpPr>
            <p:spPr>
              <a:xfrm>
                <a:off x="5194561" y="95565"/>
                <a:ext cx="1439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Task Innovation</a:t>
                </a:r>
              </a:p>
            </p:txBody>
          </p:sp>
          <p:sp>
            <p:nvSpPr>
              <p:cNvPr id="14" name="TextBox 13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ECFA970A-0BAF-6E15-2053-D2F10A3B83A7}"/>
                  </a:ext>
                </a:extLst>
              </p:cNvPr>
              <p:cNvSpPr txBox="1"/>
              <p:nvPr/>
            </p:nvSpPr>
            <p:spPr>
              <a:xfrm>
                <a:off x="8107710" y="95565"/>
                <a:ext cx="1253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Specific Aims</a:t>
                </a:r>
              </a:p>
            </p:txBody>
          </p:sp>
          <p:sp>
            <p:nvSpPr>
              <p:cNvPr id="15" name="TextBox 14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703D260B-E9F8-6A75-039D-89AAC8EF49C7}"/>
                  </a:ext>
                </a:extLst>
              </p:cNvPr>
              <p:cNvSpPr txBox="1"/>
              <p:nvPr/>
            </p:nvSpPr>
            <p:spPr>
              <a:xfrm>
                <a:off x="10868424" y="95568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Conclusion</a:t>
                </a: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3FD4D1C-E314-66BE-06CC-71ECD9E1BA62}"/>
                </a:ext>
              </a:extLst>
            </p:cNvPr>
            <p:cNvSpPr txBox="1"/>
            <p:nvPr/>
          </p:nvSpPr>
          <p:spPr>
            <a:xfrm>
              <a:off x="8110450" y="32634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Aim</a:t>
              </a:r>
            </a:p>
          </p:txBody>
        </p:sp>
        <p:sp>
          <p:nvSpPr>
            <p:cNvPr id="8" name="TextBox 7">
              <a:hlinkClick r:id="rId7" action="ppaction://hlinksldjump"/>
              <a:extLst>
                <a:ext uri="{FF2B5EF4-FFF2-40B4-BE49-F238E27FC236}">
                  <a16:creationId xmlns:a16="http://schemas.microsoft.com/office/drawing/2014/main" id="{A58664D5-55AB-F494-6917-91AEE9B21696}"/>
                </a:ext>
              </a:extLst>
            </p:cNvPr>
            <p:cNvSpPr txBox="1"/>
            <p:nvPr/>
          </p:nvSpPr>
          <p:spPr>
            <a:xfrm>
              <a:off x="8610065" y="3263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1</a:t>
              </a:r>
            </a:p>
          </p:txBody>
        </p:sp>
        <p:sp>
          <p:nvSpPr>
            <p:cNvPr id="9" name="TextBox 8">
              <a:hlinkClick r:id="rId8" action="ppaction://hlinksldjump"/>
              <a:extLst>
                <a:ext uri="{FF2B5EF4-FFF2-40B4-BE49-F238E27FC236}">
                  <a16:creationId xmlns:a16="http://schemas.microsoft.com/office/drawing/2014/main" id="{E99E8724-447A-7C71-14F4-4196CDFE5B8E}"/>
                </a:ext>
              </a:extLst>
            </p:cNvPr>
            <p:cNvSpPr txBox="1"/>
            <p:nvPr/>
          </p:nvSpPr>
          <p:spPr>
            <a:xfrm>
              <a:off x="8826405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  <p:sp>
          <p:nvSpPr>
            <p:cNvPr id="10" name="TextBox 9">
              <a:hlinkClick r:id="rId9" action="ppaction://hlinksldjump"/>
              <a:extLst>
                <a:ext uri="{FF2B5EF4-FFF2-40B4-BE49-F238E27FC236}">
                  <a16:creationId xmlns:a16="http://schemas.microsoft.com/office/drawing/2014/main" id="{1FDEF1D4-C0CA-E07C-C3B0-23B6778D1460}"/>
                </a:ext>
              </a:extLst>
            </p:cNvPr>
            <p:cNvSpPr txBox="1"/>
            <p:nvPr/>
          </p:nvSpPr>
          <p:spPr>
            <a:xfrm>
              <a:off x="9061487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995145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35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EF3620-383A-6978-D481-052676068E77}"/>
              </a:ext>
            </a:extLst>
          </p:cNvPr>
          <p:cNvSpPr txBox="1"/>
          <p:nvPr/>
        </p:nvSpPr>
        <p:spPr>
          <a:xfrm>
            <a:off x="838515" y="864878"/>
            <a:ext cx="2933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</a:rPr>
              <a:t>Sub-Aim 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0F59E0-40D3-2056-8774-1CF11424544D}"/>
              </a:ext>
            </a:extLst>
          </p:cNvPr>
          <p:cNvSpPr txBox="1"/>
          <p:nvPr/>
        </p:nvSpPr>
        <p:spPr>
          <a:xfrm>
            <a:off x="838512" y="2028616"/>
            <a:ext cx="8041179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Query generation originally planned using rules, named entity and relation models from Aim 1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Predicted named entities with relations represented as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graph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However, we learned that generating queries from graphs is difficult and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error-prone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Many if-then, if-then, if-then rules</a:t>
            </a: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.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Difficult to maintain and test</a:t>
            </a: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.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16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28F02FB-9807-2F72-6E52-9FE9AE210EF3}"/>
              </a:ext>
            </a:extLst>
          </p:cNvPr>
          <p:cNvGrpSpPr/>
          <p:nvPr/>
        </p:nvGrpSpPr>
        <p:grpSpPr>
          <a:xfrm>
            <a:off x="146818" y="95565"/>
            <a:ext cx="11787924" cy="507776"/>
            <a:chOff x="146818" y="95565"/>
            <a:chExt cx="11787924" cy="50777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986F277F-D7D9-0B84-1ECE-3228E9C858E5}"/>
                </a:ext>
              </a:extLst>
            </p:cNvPr>
            <p:cNvGrpSpPr/>
            <p:nvPr/>
          </p:nvGrpSpPr>
          <p:grpSpPr>
            <a:xfrm>
              <a:off x="146818" y="95565"/>
              <a:ext cx="11787924" cy="307780"/>
              <a:chOff x="146818" y="95565"/>
              <a:chExt cx="11787924" cy="307780"/>
            </a:xfrm>
          </p:grpSpPr>
          <p:sp>
            <p:nvSpPr>
              <p:cNvPr id="11" name="TextBox 10">
                <a:hlinkClick r:id="rId2" action="ppaction://hlinksldjump"/>
                <a:extLst>
                  <a:ext uri="{FF2B5EF4-FFF2-40B4-BE49-F238E27FC236}">
                    <a16:creationId xmlns:a16="http://schemas.microsoft.com/office/drawing/2014/main" id="{49E128E6-1065-4144-E647-C93CA783D27E}"/>
                  </a:ext>
                </a:extLst>
              </p:cNvPr>
              <p:cNvSpPr txBox="1"/>
              <p:nvPr/>
            </p:nvSpPr>
            <p:spPr>
              <a:xfrm>
                <a:off x="146818" y="95566"/>
                <a:ext cx="1141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Introduction</a:t>
                </a:r>
              </a:p>
            </p:txBody>
          </p:sp>
          <p:sp>
            <p:nvSpPr>
              <p:cNvPr id="12" name="TextBox 11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7B2CE0CF-E7F9-AD2C-C28A-548143F67B38}"/>
                  </a:ext>
                </a:extLst>
              </p:cNvPr>
              <p:cNvSpPr txBox="1"/>
              <p:nvPr/>
            </p:nvSpPr>
            <p:spPr>
              <a:xfrm>
                <a:off x="2540473" y="95565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Related Work</a:t>
                </a:r>
              </a:p>
            </p:txBody>
          </p:sp>
          <p:sp>
            <p:nvSpPr>
              <p:cNvPr id="13" name="TextBox 12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A341E4CD-9D9E-2FF5-1A3A-3701542BB737}"/>
                  </a:ext>
                </a:extLst>
              </p:cNvPr>
              <p:cNvSpPr txBox="1"/>
              <p:nvPr/>
            </p:nvSpPr>
            <p:spPr>
              <a:xfrm>
                <a:off x="5194561" y="95565"/>
                <a:ext cx="1439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Task Innovation</a:t>
                </a:r>
              </a:p>
            </p:txBody>
          </p:sp>
          <p:sp>
            <p:nvSpPr>
              <p:cNvPr id="14" name="TextBox 13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642EA953-D276-CDE5-0616-18EB4F68CA26}"/>
                  </a:ext>
                </a:extLst>
              </p:cNvPr>
              <p:cNvSpPr txBox="1"/>
              <p:nvPr/>
            </p:nvSpPr>
            <p:spPr>
              <a:xfrm>
                <a:off x="8107710" y="95565"/>
                <a:ext cx="1253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Specific Aims</a:t>
                </a:r>
              </a:p>
            </p:txBody>
          </p:sp>
          <p:sp>
            <p:nvSpPr>
              <p:cNvPr id="15" name="TextBox 14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5D9FBC4E-9326-B9AF-46A6-56428F8D1832}"/>
                  </a:ext>
                </a:extLst>
              </p:cNvPr>
              <p:cNvSpPr txBox="1"/>
              <p:nvPr/>
            </p:nvSpPr>
            <p:spPr>
              <a:xfrm>
                <a:off x="10868424" y="95568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Conclusion</a:t>
                </a: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86B86D9-566B-6C3C-CEB8-3D36F3E99136}"/>
                </a:ext>
              </a:extLst>
            </p:cNvPr>
            <p:cNvSpPr txBox="1"/>
            <p:nvPr/>
          </p:nvSpPr>
          <p:spPr>
            <a:xfrm>
              <a:off x="8110450" y="32634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Aim</a:t>
              </a:r>
            </a:p>
          </p:txBody>
        </p:sp>
        <p:sp>
          <p:nvSpPr>
            <p:cNvPr id="8" name="TextBox 7">
              <a:hlinkClick r:id="rId7" action="ppaction://hlinksldjump"/>
              <a:extLst>
                <a:ext uri="{FF2B5EF4-FFF2-40B4-BE49-F238E27FC236}">
                  <a16:creationId xmlns:a16="http://schemas.microsoft.com/office/drawing/2014/main" id="{36F9076B-629B-71C6-B776-A04E65E1352F}"/>
                </a:ext>
              </a:extLst>
            </p:cNvPr>
            <p:cNvSpPr txBox="1"/>
            <p:nvPr/>
          </p:nvSpPr>
          <p:spPr>
            <a:xfrm>
              <a:off x="8610065" y="3263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1</a:t>
              </a:r>
            </a:p>
          </p:txBody>
        </p:sp>
        <p:sp>
          <p:nvSpPr>
            <p:cNvPr id="9" name="TextBox 8">
              <a:hlinkClick r:id="rId8" action="ppaction://hlinksldjump"/>
              <a:extLst>
                <a:ext uri="{FF2B5EF4-FFF2-40B4-BE49-F238E27FC236}">
                  <a16:creationId xmlns:a16="http://schemas.microsoft.com/office/drawing/2014/main" id="{1228FA02-845C-6792-855C-3B073D9BBA8B}"/>
                </a:ext>
              </a:extLst>
            </p:cNvPr>
            <p:cNvSpPr txBox="1"/>
            <p:nvPr/>
          </p:nvSpPr>
          <p:spPr>
            <a:xfrm>
              <a:off x="8826405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  <p:sp>
          <p:nvSpPr>
            <p:cNvPr id="10" name="TextBox 9">
              <a:hlinkClick r:id="rId9" action="ppaction://hlinksldjump"/>
              <a:extLst>
                <a:ext uri="{FF2B5EF4-FFF2-40B4-BE49-F238E27FC236}">
                  <a16:creationId xmlns:a16="http://schemas.microsoft.com/office/drawing/2014/main" id="{252C7727-6E60-7F88-0079-ACFAA8D41DEF}"/>
                </a:ext>
              </a:extLst>
            </p:cNvPr>
            <p:cNvSpPr txBox="1"/>
            <p:nvPr/>
          </p:nvSpPr>
          <p:spPr>
            <a:xfrm>
              <a:off x="9061487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01361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36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7B7E7E-D650-089E-A886-50B498D349FE}"/>
              </a:ext>
            </a:extLst>
          </p:cNvPr>
          <p:cNvSpPr txBox="1"/>
          <p:nvPr/>
        </p:nvSpPr>
        <p:spPr>
          <a:xfrm>
            <a:off x="838514" y="864878"/>
            <a:ext cx="96633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</a:rPr>
              <a:t>Semantic Parsing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E45425-84FB-AF90-5872-F5A01DC6AF8E}"/>
              </a:ext>
            </a:extLst>
          </p:cNvPr>
          <p:cNvSpPr txBox="1"/>
          <p:nvPr/>
        </p:nvSpPr>
        <p:spPr>
          <a:xfrm>
            <a:off x="1890804" y="4424500"/>
            <a:ext cx="40562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“</a:t>
            </a:r>
            <a:r>
              <a:rPr lang="en-US" sz="2000" i="1" dirty="0">
                <a:latin typeface="Roboto Light" panose="02000000000000000000" pitchFamily="2" charset="0"/>
                <a:ea typeface="Roboto Light" panose="02000000000000000000" pitchFamily="2" charset="0"/>
              </a:rPr>
              <a:t>Diabetic women and men aged over 65 with no contraindications to metformin</a:t>
            </a: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98570B-5856-366C-53B2-DD69B4512D07}"/>
              </a:ext>
            </a:extLst>
          </p:cNvPr>
          <p:cNvSpPr txBox="1"/>
          <p:nvPr/>
        </p:nvSpPr>
        <p:spPr>
          <a:xfrm>
            <a:off x="745590" y="1713730"/>
            <a:ext cx="4276030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Instead: representing as a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semantic parse disambiguates relations, nesting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Many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rules become unnecessary 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or can be restructured as class/object-specific logic.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3111333-B5DA-4CA7-C95F-E820CAE5A912}"/>
              </a:ext>
            </a:extLst>
          </p:cNvPr>
          <p:cNvGrpSpPr/>
          <p:nvPr/>
        </p:nvGrpSpPr>
        <p:grpSpPr>
          <a:xfrm>
            <a:off x="146818" y="95565"/>
            <a:ext cx="11787924" cy="507776"/>
            <a:chOff x="146818" y="95565"/>
            <a:chExt cx="11787924" cy="507776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160B876-91EA-09D7-FDE4-352DDDE9D6EC}"/>
                </a:ext>
              </a:extLst>
            </p:cNvPr>
            <p:cNvGrpSpPr/>
            <p:nvPr/>
          </p:nvGrpSpPr>
          <p:grpSpPr>
            <a:xfrm>
              <a:off x="146818" y="95565"/>
              <a:ext cx="11787924" cy="307780"/>
              <a:chOff x="146818" y="95565"/>
              <a:chExt cx="11787924" cy="307780"/>
            </a:xfrm>
          </p:grpSpPr>
          <p:sp>
            <p:nvSpPr>
              <p:cNvPr id="15" name="TextBox 14">
                <a:hlinkClick r:id="rId2" action="ppaction://hlinksldjump"/>
                <a:extLst>
                  <a:ext uri="{FF2B5EF4-FFF2-40B4-BE49-F238E27FC236}">
                    <a16:creationId xmlns:a16="http://schemas.microsoft.com/office/drawing/2014/main" id="{7F8D26C1-7F5C-2B97-0060-B86C8A03923F}"/>
                  </a:ext>
                </a:extLst>
              </p:cNvPr>
              <p:cNvSpPr txBox="1"/>
              <p:nvPr/>
            </p:nvSpPr>
            <p:spPr>
              <a:xfrm>
                <a:off x="146818" y="95566"/>
                <a:ext cx="1141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Introduction</a:t>
                </a:r>
              </a:p>
            </p:txBody>
          </p:sp>
          <p:sp>
            <p:nvSpPr>
              <p:cNvPr id="16" name="TextBox 15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F2430A54-D899-6F76-55E8-11895B6825B5}"/>
                  </a:ext>
                </a:extLst>
              </p:cNvPr>
              <p:cNvSpPr txBox="1"/>
              <p:nvPr/>
            </p:nvSpPr>
            <p:spPr>
              <a:xfrm>
                <a:off x="2540473" y="95565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Related Work</a:t>
                </a:r>
              </a:p>
            </p:txBody>
          </p:sp>
          <p:sp>
            <p:nvSpPr>
              <p:cNvPr id="17" name="TextBox 16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88C800A3-62DA-E3DB-3FD8-5CB2D554A674}"/>
                  </a:ext>
                </a:extLst>
              </p:cNvPr>
              <p:cNvSpPr txBox="1"/>
              <p:nvPr/>
            </p:nvSpPr>
            <p:spPr>
              <a:xfrm>
                <a:off x="5194561" y="95565"/>
                <a:ext cx="1439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Task Innovation</a:t>
                </a:r>
              </a:p>
            </p:txBody>
          </p:sp>
          <p:sp>
            <p:nvSpPr>
              <p:cNvPr id="18" name="TextBox 17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4C1C8D37-E031-F47F-9065-20DB03A34B7D}"/>
                  </a:ext>
                </a:extLst>
              </p:cNvPr>
              <p:cNvSpPr txBox="1"/>
              <p:nvPr/>
            </p:nvSpPr>
            <p:spPr>
              <a:xfrm>
                <a:off x="8107710" y="95565"/>
                <a:ext cx="1253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Specific Aims</a:t>
                </a:r>
              </a:p>
            </p:txBody>
          </p:sp>
          <p:sp>
            <p:nvSpPr>
              <p:cNvPr id="19" name="TextBox 18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78841B3E-BD28-655D-E2ED-A424918BA894}"/>
                  </a:ext>
                </a:extLst>
              </p:cNvPr>
              <p:cNvSpPr txBox="1"/>
              <p:nvPr/>
            </p:nvSpPr>
            <p:spPr>
              <a:xfrm>
                <a:off x="10868424" y="95568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Conclusion</a:t>
                </a:r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17D85AC-A9F0-0CF4-65FD-2D9F56461AD4}"/>
                </a:ext>
              </a:extLst>
            </p:cNvPr>
            <p:cNvSpPr txBox="1"/>
            <p:nvPr/>
          </p:nvSpPr>
          <p:spPr>
            <a:xfrm>
              <a:off x="8110450" y="32634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Aim</a:t>
              </a:r>
            </a:p>
          </p:txBody>
        </p:sp>
        <p:sp>
          <p:nvSpPr>
            <p:cNvPr id="12" name="TextBox 11">
              <a:hlinkClick r:id="rId7" action="ppaction://hlinksldjump"/>
              <a:extLst>
                <a:ext uri="{FF2B5EF4-FFF2-40B4-BE49-F238E27FC236}">
                  <a16:creationId xmlns:a16="http://schemas.microsoft.com/office/drawing/2014/main" id="{E6CF211F-DAA6-7E5B-120A-8671E6134C10}"/>
                </a:ext>
              </a:extLst>
            </p:cNvPr>
            <p:cNvSpPr txBox="1"/>
            <p:nvPr/>
          </p:nvSpPr>
          <p:spPr>
            <a:xfrm>
              <a:off x="8610065" y="3263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1</a:t>
              </a:r>
            </a:p>
          </p:txBody>
        </p:sp>
        <p:sp>
          <p:nvSpPr>
            <p:cNvPr id="13" name="TextBox 12">
              <a:hlinkClick r:id="rId8" action="ppaction://hlinksldjump"/>
              <a:extLst>
                <a:ext uri="{FF2B5EF4-FFF2-40B4-BE49-F238E27FC236}">
                  <a16:creationId xmlns:a16="http://schemas.microsoft.com/office/drawing/2014/main" id="{CCF5C7F6-7E1A-C2E3-EF85-FFF6B9E6BD51}"/>
                </a:ext>
              </a:extLst>
            </p:cNvPr>
            <p:cNvSpPr txBox="1"/>
            <p:nvPr/>
          </p:nvSpPr>
          <p:spPr>
            <a:xfrm>
              <a:off x="8826405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  <p:sp>
          <p:nvSpPr>
            <p:cNvPr id="14" name="TextBox 13">
              <a:hlinkClick r:id="rId9" action="ppaction://hlinksldjump"/>
              <a:extLst>
                <a:ext uri="{FF2B5EF4-FFF2-40B4-BE49-F238E27FC236}">
                  <a16:creationId xmlns:a16="http://schemas.microsoft.com/office/drawing/2014/main" id="{6FF5CDBD-5A21-2FB8-8199-5CBD2DC22CB2}"/>
                </a:ext>
              </a:extLst>
            </p:cNvPr>
            <p:cNvSpPr txBox="1"/>
            <p:nvPr/>
          </p:nvSpPr>
          <p:spPr>
            <a:xfrm>
              <a:off x="9061487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D351C63-04F5-02DD-D794-D04783ADB93B}"/>
              </a:ext>
            </a:extLst>
          </p:cNvPr>
          <p:cNvGrpSpPr/>
          <p:nvPr/>
        </p:nvGrpSpPr>
        <p:grpSpPr>
          <a:xfrm>
            <a:off x="6872432" y="1616073"/>
            <a:ext cx="3907945" cy="4876800"/>
            <a:chOff x="5795468" y="941294"/>
            <a:chExt cx="3830300" cy="4876800"/>
          </a:xfrm>
        </p:grpSpPr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277CFC6C-1EED-4B1F-AFDD-0B2D607E9330}"/>
                </a:ext>
              </a:extLst>
            </p:cNvPr>
            <p:cNvSpPr/>
            <p:nvPr/>
          </p:nvSpPr>
          <p:spPr>
            <a:xfrm>
              <a:off x="5795468" y="941294"/>
              <a:ext cx="3768215" cy="4876800"/>
            </a:xfrm>
            <a:prstGeom prst="roundRect">
              <a:avLst/>
            </a:prstGeom>
            <a:solidFill>
              <a:srgbClr val="E3E8F7">
                <a:alpha val="3294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F2BAF30-947D-729B-C17C-7916B0BA124C}"/>
                </a:ext>
              </a:extLst>
            </p:cNvPr>
            <p:cNvSpPr txBox="1"/>
            <p:nvPr/>
          </p:nvSpPr>
          <p:spPr>
            <a:xfrm>
              <a:off x="5975598" y="1166842"/>
              <a:ext cx="3650170" cy="4524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intersect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cond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“Diabetic”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),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chemeClr val="accent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union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dirty="0">
                  <a:solidFill>
                    <a:schemeClr val="accent4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female</a:t>
              </a:r>
              <a:r>
                <a:rPr lang="en-US" dirty="0">
                  <a:solidFill>
                    <a:schemeClr val="bg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(),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dirty="0">
                  <a:solidFill>
                    <a:schemeClr val="accent4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male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),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rgbClr val="7030A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age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dirty="0">
                  <a:solidFill>
                    <a:schemeClr val="bg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</a:t>
              </a:r>
              <a:r>
                <a:rPr lang="en-US" dirty="0" err="1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num_filter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endPara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</a:t>
              </a:r>
              <a:r>
                <a:rPr lang="en-US" dirty="0">
                  <a:solidFill>
                    <a:schemeClr val="accent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eq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chemeClr val="accent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op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GT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),</a:t>
              </a:r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dirty="0" err="1">
                  <a:solidFill>
                    <a:schemeClr val="accent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val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“65”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))</a:t>
              </a:r>
              <a:endPara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),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rgbClr val="EA6E47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neg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dirty="0">
                  <a:solidFill>
                    <a:srgbClr val="EAB0AA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contraindication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</a:t>
              </a:r>
              <a:r>
                <a:rPr lang="en-US" dirty="0">
                  <a:solidFill>
                    <a:srgbClr val="EEB1D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drug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“metformin”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)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)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</p:txBody>
        </p:sp>
      </p:grpSp>
      <p:sp>
        <p:nvSpPr>
          <p:cNvPr id="23" name="Right Arrow 22">
            <a:extLst>
              <a:ext uri="{FF2B5EF4-FFF2-40B4-BE49-F238E27FC236}">
                <a16:creationId xmlns:a16="http://schemas.microsoft.com/office/drawing/2014/main" id="{88F25FC8-060B-A1AA-2BAC-B10857E5E48D}"/>
              </a:ext>
            </a:extLst>
          </p:cNvPr>
          <p:cNvSpPr/>
          <p:nvPr/>
        </p:nvSpPr>
        <p:spPr>
          <a:xfrm>
            <a:off x="6096000" y="4623758"/>
            <a:ext cx="365185" cy="414068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553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37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20BA47-2ACF-D513-C6A6-71EFBE427627}"/>
              </a:ext>
            </a:extLst>
          </p:cNvPr>
          <p:cNvSpPr txBox="1"/>
          <p:nvPr/>
        </p:nvSpPr>
        <p:spPr>
          <a:xfrm>
            <a:off x="838514" y="864878"/>
            <a:ext cx="52574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</a:rPr>
              <a:t>Sub-Aim 1</a:t>
            </a:r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– Corpus Creation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55A207-862B-967C-A944-884C4DD42F1E}"/>
              </a:ext>
            </a:extLst>
          </p:cNvPr>
          <p:cNvSpPr txBox="1"/>
          <p:nvPr/>
        </p:nvSpPr>
        <p:spPr>
          <a:xfrm>
            <a:off x="979190" y="1852770"/>
            <a:ext cx="9826556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Randomly selected 2,000 lines of eligibility criteria from the LCT corpus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~30% of lines (600) rare or complex entity/relation types</a:t>
            </a:r>
            <a:b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(If-Then, Before/After, Contraindication, etc.)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Remaining ~70% random 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20 lines for annotator training, remainder for main annotation task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Called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“Leaf Logical Form” 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or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“LLF” corpus 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1E9A7B8-57AA-0FD1-B20B-6B4C54DEC435}"/>
              </a:ext>
            </a:extLst>
          </p:cNvPr>
          <p:cNvGrpSpPr/>
          <p:nvPr/>
        </p:nvGrpSpPr>
        <p:grpSpPr>
          <a:xfrm>
            <a:off x="146818" y="95565"/>
            <a:ext cx="11787924" cy="507776"/>
            <a:chOff x="146818" y="95565"/>
            <a:chExt cx="11787924" cy="50777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43F0C51-6080-E937-8544-C52D582F2D79}"/>
                </a:ext>
              </a:extLst>
            </p:cNvPr>
            <p:cNvGrpSpPr/>
            <p:nvPr/>
          </p:nvGrpSpPr>
          <p:grpSpPr>
            <a:xfrm>
              <a:off x="146818" y="95565"/>
              <a:ext cx="11787924" cy="307780"/>
              <a:chOff x="146818" y="95565"/>
              <a:chExt cx="11787924" cy="307780"/>
            </a:xfrm>
          </p:grpSpPr>
          <p:sp>
            <p:nvSpPr>
              <p:cNvPr id="11" name="TextBox 10">
                <a:hlinkClick r:id="rId2" action="ppaction://hlinksldjump"/>
                <a:extLst>
                  <a:ext uri="{FF2B5EF4-FFF2-40B4-BE49-F238E27FC236}">
                    <a16:creationId xmlns:a16="http://schemas.microsoft.com/office/drawing/2014/main" id="{FEF5B0F8-D97A-4F17-0BF2-2493633AD866}"/>
                  </a:ext>
                </a:extLst>
              </p:cNvPr>
              <p:cNvSpPr txBox="1"/>
              <p:nvPr/>
            </p:nvSpPr>
            <p:spPr>
              <a:xfrm>
                <a:off x="146818" y="95566"/>
                <a:ext cx="1141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Introduction</a:t>
                </a:r>
              </a:p>
            </p:txBody>
          </p:sp>
          <p:sp>
            <p:nvSpPr>
              <p:cNvPr id="12" name="TextBox 11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134D565F-84BE-349C-3019-0BCAA62C3670}"/>
                  </a:ext>
                </a:extLst>
              </p:cNvPr>
              <p:cNvSpPr txBox="1"/>
              <p:nvPr/>
            </p:nvSpPr>
            <p:spPr>
              <a:xfrm>
                <a:off x="2540473" y="95565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Related Work</a:t>
                </a:r>
              </a:p>
            </p:txBody>
          </p:sp>
          <p:sp>
            <p:nvSpPr>
              <p:cNvPr id="13" name="TextBox 12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22D0DF5D-806E-5DAA-AC27-6B523715584E}"/>
                  </a:ext>
                </a:extLst>
              </p:cNvPr>
              <p:cNvSpPr txBox="1"/>
              <p:nvPr/>
            </p:nvSpPr>
            <p:spPr>
              <a:xfrm>
                <a:off x="5194561" y="95565"/>
                <a:ext cx="1439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Task Innovation</a:t>
                </a:r>
              </a:p>
            </p:txBody>
          </p:sp>
          <p:sp>
            <p:nvSpPr>
              <p:cNvPr id="14" name="TextBox 13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5C2EA7A5-5F22-54F4-59C2-25058EEC1C09}"/>
                  </a:ext>
                </a:extLst>
              </p:cNvPr>
              <p:cNvSpPr txBox="1"/>
              <p:nvPr/>
            </p:nvSpPr>
            <p:spPr>
              <a:xfrm>
                <a:off x="8107710" y="95565"/>
                <a:ext cx="1253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Specific Aims</a:t>
                </a:r>
              </a:p>
            </p:txBody>
          </p:sp>
          <p:sp>
            <p:nvSpPr>
              <p:cNvPr id="15" name="TextBox 14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03897E82-BE69-E830-1C4B-08C75A81B4B5}"/>
                  </a:ext>
                </a:extLst>
              </p:cNvPr>
              <p:cNvSpPr txBox="1"/>
              <p:nvPr/>
            </p:nvSpPr>
            <p:spPr>
              <a:xfrm>
                <a:off x="10868424" y="95568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Conclusion</a:t>
                </a: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E23967C-54E6-9FAF-2F9D-F709B3AF4EE8}"/>
                </a:ext>
              </a:extLst>
            </p:cNvPr>
            <p:cNvSpPr txBox="1"/>
            <p:nvPr/>
          </p:nvSpPr>
          <p:spPr>
            <a:xfrm>
              <a:off x="8110450" y="32634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Aim</a:t>
              </a:r>
            </a:p>
          </p:txBody>
        </p:sp>
        <p:sp>
          <p:nvSpPr>
            <p:cNvPr id="8" name="TextBox 7">
              <a:hlinkClick r:id="rId7" action="ppaction://hlinksldjump"/>
              <a:extLst>
                <a:ext uri="{FF2B5EF4-FFF2-40B4-BE49-F238E27FC236}">
                  <a16:creationId xmlns:a16="http://schemas.microsoft.com/office/drawing/2014/main" id="{1F57ECFB-1DEC-9598-5995-475C76B13545}"/>
                </a:ext>
              </a:extLst>
            </p:cNvPr>
            <p:cNvSpPr txBox="1"/>
            <p:nvPr/>
          </p:nvSpPr>
          <p:spPr>
            <a:xfrm>
              <a:off x="8610065" y="3263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1</a:t>
              </a:r>
            </a:p>
          </p:txBody>
        </p:sp>
        <p:sp>
          <p:nvSpPr>
            <p:cNvPr id="9" name="TextBox 8">
              <a:hlinkClick r:id="rId8" action="ppaction://hlinksldjump"/>
              <a:extLst>
                <a:ext uri="{FF2B5EF4-FFF2-40B4-BE49-F238E27FC236}">
                  <a16:creationId xmlns:a16="http://schemas.microsoft.com/office/drawing/2014/main" id="{DBDEE608-8F53-2F11-1B6C-E193BFA1D435}"/>
                </a:ext>
              </a:extLst>
            </p:cNvPr>
            <p:cNvSpPr txBox="1"/>
            <p:nvPr/>
          </p:nvSpPr>
          <p:spPr>
            <a:xfrm>
              <a:off x="8826405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  <p:sp>
          <p:nvSpPr>
            <p:cNvPr id="10" name="TextBox 9">
              <a:hlinkClick r:id="rId9" action="ppaction://hlinksldjump"/>
              <a:extLst>
                <a:ext uri="{FF2B5EF4-FFF2-40B4-BE49-F238E27FC236}">
                  <a16:creationId xmlns:a16="http://schemas.microsoft.com/office/drawing/2014/main" id="{93878D82-4E60-816E-04FB-3AEE4BEF0438}"/>
                </a:ext>
              </a:extLst>
            </p:cNvPr>
            <p:cNvSpPr txBox="1"/>
            <p:nvPr/>
          </p:nvSpPr>
          <p:spPr>
            <a:xfrm>
              <a:off x="9061487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53005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38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20BA47-2ACF-D513-C6A6-71EFBE427627}"/>
              </a:ext>
            </a:extLst>
          </p:cNvPr>
          <p:cNvSpPr txBox="1"/>
          <p:nvPr/>
        </p:nvSpPr>
        <p:spPr>
          <a:xfrm>
            <a:off x="838514" y="864878"/>
            <a:ext cx="57733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</a:rPr>
              <a:t>Sub-Aim 1</a:t>
            </a:r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– Corpus Creation (cont.)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55A207-862B-967C-A944-884C4DD42F1E}"/>
              </a:ext>
            </a:extLst>
          </p:cNvPr>
          <p:cNvSpPr txBox="1"/>
          <p:nvPr/>
        </p:nvSpPr>
        <p:spPr>
          <a:xfrm>
            <a:off x="979189" y="1852770"/>
            <a:ext cx="10653033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Each eligibility criteria line saved as a JavaScript file of format: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>
              <a:spcAft>
                <a:spcPts val="1200"/>
              </a:spcAft>
            </a:pPr>
            <a:b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b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1FC662-2152-CE9F-4C38-55ED6CEFEE6B}"/>
              </a:ext>
            </a:extLst>
          </p:cNvPr>
          <p:cNvSpPr txBox="1"/>
          <p:nvPr/>
        </p:nvSpPr>
        <p:spPr>
          <a:xfrm>
            <a:off x="1248503" y="2403719"/>
            <a:ext cx="1898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Inclusion or Exclusion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62F7047-5039-8B8A-3A68-2229BE77A6F6}"/>
              </a:ext>
            </a:extLst>
          </p:cNvPr>
          <p:cNvCxnSpPr/>
          <p:nvPr/>
        </p:nvCxnSpPr>
        <p:spPr>
          <a:xfrm>
            <a:off x="3077308" y="2567354"/>
            <a:ext cx="44840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203B3A0-30B4-F54D-346E-219861ACBFCD}"/>
              </a:ext>
            </a:extLst>
          </p:cNvPr>
          <p:cNvSpPr txBox="1"/>
          <p:nvPr/>
        </p:nvSpPr>
        <p:spPr>
          <a:xfrm>
            <a:off x="2015199" y="2792295"/>
            <a:ext cx="11208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Original text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3EC57BC-E3F6-1994-3311-20E8C39EB41E}"/>
              </a:ext>
            </a:extLst>
          </p:cNvPr>
          <p:cNvCxnSpPr/>
          <p:nvPr/>
        </p:nvCxnSpPr>
        <p:spPr>
          <a:xfrm>
            <a:off x="3077308" y="2946184"/>
            <a:ext cx="44840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FA2AE3A-A3C9-7A34-59A6-5AC4A29E4387}"/>
              </a:ext>
            </a:extLst>
          </p:cNvPr>
          <p:cNvSpPr txBox="1"/>
          <p:nvPr/>
        </p:nvSpPr>
        <p:spPr>
          <a:xfrm>
            <a:off x="1701011" y="3227834"/>
            <a:ext cx="14350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Augmented text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ABB0118-4F10-C976-FBD5-E5D889079EDD}"/>
              </a:ext>
            </a:extLst>
          </p:cNvPr>
          <p:cNvCxnSpPr/>
          <p:nvPr/>
        </p:nvCxnSpPr>
        <p:spPr>
          <a:xfrm>
            <a:off x="3077308" y="3380470"/>
            <a:ext cx="44840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1326A30-ECA7-D7B0-4A40-95124470542A}"/>
              </a:ext>
            </a:extLst>
          </p:cNvPr>
          <p:cNvSpPr txBox="1"/>
          <p:nvPr/>
        </p:nvSpPr>
        <p:spPr>
          <a:xfrm>
            <a:off x="474784" y="4143457"/>
            <a:ext cx="2742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Logical Form human annotation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CD41436-5324-702E-7936-2A5AE56981E8}"/>
              </a:ext>
            </a:extLst>
          </p:cNvPr>
          <p:cNvCxnSpPr/>
          <p:nvPr/>
        </p:nvCxnSpPr>
        <p:spPr>
          <a:xfrm>
            <a:off x="3088069" y="4296093"/>
            <a:ext cx="44840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EC4114FE-B68C-4713-677D-9B7E5565729B}"/>
              </a:ext>
            </a:extLst>
          </p:cNvPr>
          <p:cNvGrpSpPr/>
          <p:nvPr/>
        </p:nvGrpSpPr>
        <p:grpSpPr>
          <a:xfrm>
            <a:off x="146818" y="95565"/>
            <a:ext cx="11787924" cy="507776"/>
            <a:chOff x="146818" y="95565"/>
            <a:chExt cx="11787924" cy="50777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28E423F-C97E-26A3-F4DB-7BB0682C0E97}"/>
                </a:ext>
              </a:extLst>
            </p:cNvPr>
            <p:cNvGrpSpPr/>
            <p:nvPr/>
          </p:nvGrpSpPr>
          <p:grpSpPr>
            <a:xfrm>
              <a:off x="146818" y="95565"/>
              <a:ext cx="11787924" cy="307780"/>
              <a:chOff x="146818" y="95565"/>
              <a:chExt cx="11787924" cy="307780"/>
            </a:xfrm>
          </p:grpSpPr>
          <p:sp>
            <p:nvSpPr>
              <p:cNvPr id="20" name="TextBox 19">
                <a:hlinkClick r:id="rId2" action="ppaction://hlinksldjump"/>
                <a:extLst>
                  <a:ext uri="{FF2B5EF4-FFF2-40B4-BE49-F238E27FC236}">
                    <a16:creationId xmlns:a16="http://schemas.microsoft.com/office/drawing/2014/main" id="{128D1DB1-7409-6C1F-416D-E93DDC804CD7}"/>
                  </a:ext>
                </a:extLst>
              </p:cNvPr>
              <p:cNvSpPr txBox="1"/>
              <p:nvPr/>
            </p:nvSpPr>
            <p:spPr>
              <a:xfrm>
                <a:off x="146818" y="95566"/>
                <a:ext cx="1141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Introduction</a:t>
                </a:r>
              </a:p>
            </p:txBody>
          </p:sp>
          <p:sp>
            <p:nvSpPr>
              <p:cNvPr id="21" name="TextBox 20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19A1C14C-C3CB-44B7-53D7-194C66FDD4AB}"/>
                  </a:ext>
                </a:extLst>
              </p:cNvPr>
              <p:cNvSpPr txBox="1"/>
              <p:nvPr/>
            </p:nvSpPr>
            <p:spPr>
              <a:xfrm>
                <a:off x="2540473" y="95565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Related Work</a:t>
                </a:r>
              </a:p>
            </p:txBody>
          </p:sp>
          <p:sp>
            <p:nvSpPr>
              <p:cNvPr id="22" name="TextBox 21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BBFE6C5B-7179-3CD2-310D-359FDAC3314A}"/>
                  </a:ext>
                </a:extLst>
              </p:cNvPr>
              <p:cNvSpPr txBox="1"/>
              <p:nvPr/>
            </p:nvSpPr>
            <p:spPr>
              <a:xfrm>
                <a:off x="5194561" y="95565"/>
                <a:ext cx="1439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Task Innovation</a:t>
                </a:r>
              </a:p>
            </p:txBody>
          </p:sp>
          <p:sp>
            <p:nvSpPr>
              <p:cNvPr id="23" name="TextBox 22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BB53FCCA-53F0-D204-325A-E559EFB4572B}"/>
                  </a:ext>
                </a:extLst>
              </p:cNvPr>
              <p:cNvSpPr txBox="1"/>
              <p:nvPr/>
            </p:nvSpPr>
            <p:spPr>
              <a:xfrm>
                <a:off x="8107710" y="95565"/>
                <a:ext cx="1253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Specific Aims</a:t>
                </a:r>
              </a:p>
            </p:txBody>
          </p:sp>
          <p:sp>
            <p:nvSpPr>
              <p:cNvPr id="24" name="TextBox 23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DFD8ECDE-68AD-E91F-8867-B7E8AEE19C09}"/>
                  </a:ext>
                </a:extLst>
              </p:cNvPr>
              <p:cNvSpPr txBox="1"/>
              <p:nvPr/>
            </p:nvSpPr>
            <p:spPr>
              <a:xfrm>
                <a:off x="10868424" y="95568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Conclusion</a:t>
                </a:r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D5FCCA5-C0EF-BBA1-E828-79BD6F049EB0}"/>
                </a:ext>
              </a:extLst>
            </p:cNvPr>
            <p:cNvSpPr txBox="1"/>
            <p:nvPr/>
          </p:nvSpPr>
          <p:spPr>
            <a:xfrm>
              <a:off x="8110450" y="32634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Aim</a:t>
              </a:r>
            </a:p>
          </p:txBody>
        </p:sp>
        <p:sp>
          <p:nvSpPr>
            <p:cNvPr id="17" name="TextBox 16">
              <a:hlinkClick r:id="rId7" action="ppaction://hlinksldjump"/>
              <a:extLst>
                <a:ext uri="{FF2B5EF4-FFF2-40B4-BE49-F238E27FC236}">
                  <a16:creationId xmlns:a16="http://schemas.microsoft.com/office/drawing/2014/main" id="{5DC9AFF1-6C67-2318-5448-1F14DB45A28A}"/>
                </a:ext>
              </a:extLst>
            </p:cNvPr>
            <p:cNvSpPr txBox="1"/>
            <p:nvPr/>
          </p:nvSpPr>
          <p:spPr>
            <a:xfrm>
              <a:off x="8610065" y="3263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1</a:t>
              </a:r>
            </a:p>
          </p:txBody>
        </p:sp>
        <p:sp>
          <p:nvSpPr>
            <p:cNvPr id="18" name="TextBox 17">
              <a:hlinkClick r:id="rId8" action="ppaction://hlinksldjump"/>
              <a:extLst>
                <a:ext uri="{FF2B5EF4-FFF2-40B4-BE49-F238E27FC236}">
                  <a16:creationId xmlns:a16="http://schemas.microsoft.com/office/drawing/2014/main" id="{AC8E6407-6671-6D27-9B7F-E3D69C85D1C6}"/>
                </a:ext>
              </a:extLst>
            </p:cNvPr>
            <p:cNvSpPr txBox="1"/>
            <p:nvPr/>
          </p:nvSpPr>
          <p:spPr>
            <a:xfrm>
              <a:off x="8826405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  <p:sp>
          <p:nvSpPr>
            <p:cNvPr id="19" name="TextBox 18">
              <a:hlinkClick r:id="rId9" action="ppaction://hlinksldjump"/>
              <a:extLst>
                <a:ext uri="{FF2B5EF4-FFF2-40B4-BE49-F238E27FC236}">
                  <a16:creationId xmlns:a16="http://schemas.microsoft.com/office/drawing/2014/main" id="{700840DD-81AF-F2B7-07E4-510850E6A975}"/>
                </a:ext>
              </a:extLst>
            </p:cNvPr>
            <p:cNvSpPr txBox="1"/>
            <p:nvPr/>
          </p:nvSpPr>
          <p:spPr>
            <a:xfrm>
              <a:off x="9061487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  <p:pic>
        <p:nvPicPr>
          <p:cNvPr id="25" name="Picture 24">
            <a:extLst>
              <a:ext uri="{FF2B5EF4-FFF2-40B4-BE49-F238E27FC236}">
                <a16:creationId xmlns:a16="http://schemas.microsoft.com/office/drawing/2014/main" id="{B0969CC8-9877-90E5-DE6F-F37244A1BD7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536476" y="2433276"/>
            <a:ext cx="6960011" cy="2786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574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39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20BA47-2ACF-D513-C6A6-71EFBE427627}"/>
              </a:ext>
            </a:extLst>
          </p:cNvPr>
          <p:cNvSpPr txBox="1"/>
          <p:nvPr/>
        </p:nvSpPr>
        <p:spPr>
          <a:xfrm>
            <a:off x="838514" y="864878"/>
            <a:ext cx="56062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Sub-Aim 1 – Annotation Process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55A207-862B-967C-A944-884C4DD42F1E}"/>
              </a:ext>
            </a:extLst>
          </p:cNvPr>
          <p:cNvSpPr txBox="1"/>
          <p:nvPr/>
        </p:nvSpPr>
        <p:spPr>
          <a:xfrm>
            <a:off x="838513" y="2028616"/>
            <a:ext cx="9826556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3 annotators: all UW PhD students, 2 in BIME, 1 in Information School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Met weekly for 2 months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Resulting corpus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1,980 single-annotated, 20 triple files</a:t>
            </a:r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Inter-annotator agreement 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by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BLEU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: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82.4%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accent6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9637D485-537D-9456-5FC8-5019E90686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0001321"/>
              </p:ext>
            </p:extLst>
          </p:nvPr>
        </p:nvGraphicFramePr>
        <p:xfrm>
          <a:off x="1944078" y="4526236"/>
          <a:ext cx="5327160" cy="1849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83257">
                  <a:extLst>
                    <a:ext uri="{9D8B030D-6E8A-4147-A177-3AD203B41FA5}">
                      <a16:colId xmlns:a16="http://schemas.microsoft.com/office/drawing/2014/main" val="1572572539"/>
                    </a:ext>
                  </a:extLst>
                </a:gridCol>
                <a:gridCol w="2143903">
                  <a:extLst>
                    <a:ext uri="{9D8B030D-6E8A-4147-A177-3AD203B41FA5}">
                      <a16:colId xmlns:a16="http://schemas.microsoft.com/office/drawing/2014/main" val="271222625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Annotators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BLEU Score (%)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5115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Annotator 1 </a:t>
                      </a:r>
                      <a:r>
                        <a:rPr lang="en-US" b="0" i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/</a:t>
                      </a:r>
                      <a:r>
                        <a:rPr lang="en-US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 Annotator 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86.6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050759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Annotator 1 </a:t>
                      </a:r>
                      <a:r>
                        <a:rPr lang="en-US" b="0" i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/</a:t>
                      </a:r>
                      <a:r>
                        <a:rPr lang="en-US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 Annotator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79.5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3384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Annotator 2 </a:t>
                      </a:r>
                      <a:r>
                        <a:rPr lang="en-US" b="0" i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/</a:t>
                      </a:r>
                      <a:r>
                        <a:rPr lang="en-US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 Annotator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81.0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362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82.4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7334522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93AF7252-52EC-8C78-398F-181CDBB942DF}"/>
              </a:ext>
            </a:extLst>
          </p:cNvPr>
          <p:cNvGrpSpPr/>
          <p:nvPr/>
        </p:nvGrpSpPr>
        <p:grpSpPr>
          <a:xfrm>
            <a:off x="146818" y="95565"/>
            <a:ext cx="11787924" cy="507776"/>
            <a:chOff x="146818" y="95565"/>
            <a:chExt cx="11787924" cy="50777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1A4C83F4-FEE1-6192-98D6-BF0AE406DF3F}"/>
                </a:ext>
              </a:extLst>
            </p:cNvPr>
            <p:cNvGrpSpPr/>
            <p:nvPr/>
          </p:nvGrpSpPr>
          <p:grpSpPr>
            <a:xfrm>
              <a:off x="146818" y="95565"/>
              <a:ext cx="11787924" cy="307780"/>
              <a:chOff x="146818" y="95565"/>
              <a:chExt cx="11787924" cy="307780"/>
            </a:xfrm>
          </p:grpSpPr>
          <p:sp>
            <p:nvSpPr>
              <p:cNvPr id="12" name="TextBox 11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9792F131-98B4-03D5-3537-F017A3298C46}"/>
                  </a:ext>
                </a:extLst>
              </p:cNvPr>
              <p:cNvSpPr txBox="1"/>
              <p:nvPr/>
            </p:nvSpPr>
            <p:spPr>
              <a:xfrm>
                <a:off x="146818" y="95566"/>
                <a:ext cx="1141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Introduction</a:t>
                </a:r>
              </a:p>
            </p:txBody>
          </p:sp>
          <p:sp>
            <p:nvSpPr>
              <p:cNvPr id="13" name="TextBox 12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89829B03-1D9C-A1ED-4A9E-BCA526547550}"/>
                  </a:ext>
                </a:extLst>
              </p:cNvPr>
              <p:cNvSpPr txBox="1"/>
              <p:nvPr/>
            </p:nvSpPr>
            <p:spPr>
              <a:xfrm>
                <a:off x="2540473" y="95565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Related Work</a:t>
                </a:r>
              </a:p>
            </p:txBody>
          </p:sp>
          <p:sp>
            <p:nvSpPr>
              <p:cNvPr id="14" name="TextBox 13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87FB12A3-6CCE-3BD2-E6E0-374C8E54A192}"/>
                  </a:ext>
                </a:extLst>
              </p:cNvPr>
              <p:cNvSpPr txBox="1"/>
              <p:nvPr/>
            </p:nvSpPr>
            <p:spPr>
              <a:xfrm>
                <a:off x="5194561" y="95565"/>
                <a:ext cx="1439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Task Innovation</a:t>
                </a:r>
              </a:p>
            </p:txBody>
          </p:sp>
          <p:sp>
            <p:nvSpPr>
              <p:cNvPr id="15" name="TextBox 14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88EE8280-0298-B168-1B46-32DF282338C2}"/>
                  </a:ext>
                </a:extLst>
              </p:cNvPr>
              <p:cNvSpPr txBox="1"/>
              <p:nvPr/>
            </p:nvSpPr>
            <p:spPr>
              <a:xfrm>
                <a:off x="8107710" y="95565"/>
                <a:ext cx="1253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Specific Aims</a:t>
                </a:r>
              </a:p>
            </p:txBody>
          </p:sp>
          <p:sp>
            <p:nvSpPr>
              <p:cNvPr id="16" name="TextBox 15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6C1EB8C4-060F-8084-0F19-CD468294DF5B}"/>
                  </a:ext>
                </a:extLst>
              </p:cNvPr>
              <p:cNvSpPr txBox="1"/>
              <p:nvPr/>
            </p:nvSpPr>
            <p:spPr>
              <a:xfrm>
                <a:off x="10868424" y="95568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Conclusion</a:t>
                </a: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B26E380-6506-CE54-B0C8-0CC965D53DFA}"/>
                </a:ext>
              </a:extLst>
            </p:cNvPr>
            <p:cNvSpPr txBox="1"/>
            <p:nvPr/>
          </p:nvSpPr>
          <p:spPr>
            <a:xfrm>
              <a:off x="8110450" y="32634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Aim</a:t>
              </a:r>
            </a:p>
          </p:txBody>
        </p:sp>
        <p:sp>
          <p:nvSpPr>
            <p:cNvPr id="8" name="TextBox 7">
              <a:hlinkClick r:id="rId8" action="ppaction://hlinksldjump"/>
              <a:extLst>
                <a:ext uri="{FF2B5EF4-FFF2-40B4-BE49-F238E27FC236}">
                  <a16:creationId xmlns:a16="http://schemas.microsoft.com/office/drawing/2014/main" id="{3CD2DE5B-2A67-4E78-BA16-65DE7B04DD83}"/>
                </a:ext>
              </a:extLst>
            </p:cNvPr>
            <p:cNvSpPr txBox="1"/>
            <p:nvPr/>
          </p:nvSpPr>
          <p:spPr>
            <a:xfrm>
              <a:off x="8610065" y="3263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1</a:t>
              </a:r>
            </a:p>
          </p:txBody>
        </p:sp>
        <p:sp>
          <p:nvSpPr>
            <p:cNvPr id="9" name="TextBox 8">
              <a:hlinkClick r:id="rId9" action="ppaction://hlinksldjump"/>
              <a:extLst>
                <a:ext uri="{FF2B5EF4-FFF2-40B4-BE49-F238E27FC236}">
                  <a16:creationId xmlns:a16="http://schemas.microsoft.com/office/drawing/2014/main" id="{522FBA54-9683-81F8-73CA-3137EC09F8A5}"/>
                </a:ext>
              </a:extLst>
            </p:cNvPr>
            <p:cNvSpPr txBox="1"/>
            <p:nvPr/>
          </p:nvSpPr>
          <p:spPr>
            <a:xfrm>
              <a:off x="8826405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  <p:sp>
          <p:nvSpPr>
            <p:cNvPr id="11" name="TextBox 10">
              <a:hlinkClick r:id="rId10" action="ppaction://hlinksldjump"/>
              <a:extLst>
                <a:ext uri="{FF2B5EF4-FFF2-40B4-BE49-F238E27FC236}">
                  <a16:creationId xmlns:a16="http://schemas.microsoft.com/office/drawing/2014/main" id="{D1A28BD8-7E20-7A14-CD89-210C4D0EF76B}"/>
                </a:ext>
              </a:extLst>
            </p:cNvPr>
            <p:cNvSpPr txBox="1"/>
            <p:nvPr/>
          </p:nvSpPr>
          <p:spPr>
            <a:xfrm>
              <a:off x="9061487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44875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8D7C3E-E29F-D959-2E62-2CB0A3515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4</a:t>
            </a:fld>
            <a:endParaRPr lang="en-US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229280CF-E4F7-B8F0-EA94-DA9CB650E6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2625" y="2228850"/>
            <a:ext cx="3632200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C7395B1-B0EF-DF93-8CFC-529C9398F37E}"/>
              </a:ext>
            </a:extLst>
          </p:cNvPr>
          <p:cNvSpPr txBox="1"/>
          <p:nvPr/>
        </p:nvSpPr>
        <p:spPr>
          <a:xfrm>
            <a:off x="8352692" y="4629150"/>
            <a:ext cx="16966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hlinkClick r:id="rId4"/>
              </a:rPr>
              <a:t>https://xkcd.com/2530</a:t>
            </a:r>
            <a:r>
              <a:rPr lang="en-US" sz="1200" dirty="0"/>
              <a:t> 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C415CF-C601-E56E-826F-B062A9EC8F0C}"/>
              </a:ext>
            </a:extLst>
          </p:cNvPr>
          <p:cNvSpPr txBox="1"/>
          <p:nvPr/>
        </p:nvSpPr>
        <p:spPr>
          <a:xfrm>
            <a:off x="830048" y="2028616"/>
            <a:ext cx="7142510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Prospective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study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 designed to determine whether an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intervention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 (drug, device, etc.)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is safe and effective 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“Randomized” if participants randomly assigned to different groups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“Controlled” if includes a control group which does not receive intervention in question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Recognized as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gold standard method for determining safety and efficacy of new treatments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D77AB9-5768-6992-83ED-91C3FEAD864C}"/>
              </a:ext>
            </a:extLst>
          </p:cNvPr>
          <p:cNvSpPr txBox="1"/>
          <p:nvPr/>
        </p:nvSpPr>
        <p:spPr>
          <a:xfrm>
            <a:off x="838515" y="864878"/>
            <a:ext cx="52574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Clinical Trials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D124E31-C14C-4E3C-FBD6-5D7F2F49A29B}"/>
              </a:ext>
            </a:extLst>
          </p:cNvPr>
          <p:cNvGrpSpPr/>
          <p:nvPr/>
        </p:nvGrpSpPr>
        <p:grpSpPr>
          <a:xfrm>
            <a:off x="146818" y="95565"/>
            <a:ext cx="11787924" cy="307780"/>
            <a:chOff x="146818" y="95565"/>
            <a:chExt cx="11787924" cy="307780"/>
          </a:xfrm>
        </p:grpSpPr>
        <p:sp>
          <p:nvSpPr>
            <p:cNvPr id="14" name="TextBox 13">
              <a:hlinkClick r:id="rId5" action="ppaction://hlinksldjump"/>
              <a:extLst>
                <a:ext uri="{FF2B5EF4-FFF2-40B4-BE49-F238E27FC236}">
                  <a16:creationId xmlns:a16="http://schemas.microsoft.com/office/drawing/2014/main" id="{74168E59-4A7E-C7FE-CF5E-91319D160006}"/>
                </a:ext>
              </a:extLst>
            </p:cNvPr>
            <p:cNvSpPr txBox="1"/>
            <p:nvPr/>
          </p:nvSpPr>
          <p:spPr>
            <a:xfrm>
              <a:off x="146818" y="95566"/>
              <a:ext cx="11416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Introduction</a:t>
              </a:r>
            </a:p>
          </p:txBody>
        </p:sp>
        <p:sp>
          <p:nvSpPr>
            <p:cNvPr id="15" name="TextBox 14">
              <a:hlinkClick r:id="rId6" action="ppaction://hlinksldjump"/>
              <a:extLst>
                <a:ext uri="{FF2B5EF4-FFF2-40B4-BE49-F238E27FC236}">
                  <a16:creationId xmlns:a16="http://schemas.microsoft.com/office/drawing/2014/main" id="{2FD49304-9304-5D49-A0DF-795F62C8BDED}"/>
                </a:ext>
              </a:extLst>
            </p:cNvPr>
            <p:cNvSpPr txBox="1"/>
            <p:nvPr/>
          </p:nvSpPr>
          <p:spPr>
            <a:xfrm>
              <a:off x="2540473" y="95565"/>
              <a:ext cx="12314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Related Work</a:t>
              </a:r>
            </a:p>
          </p:txBody>
        </p:sp>
        <p:sp>
          <p:nvSpPr>
            <p:cNvPr id="16" name="TextBox 15">
              <a:hlinkClick r:id="rId7" action="ppaction://hlinksldjump"/>
              <a:extLst>
                <a:ext uri="{FF2B5EF4-FFF2-40B4-BE49-F238E27FC236}">
                  <a16:creationId xmlns:a16="http://schemas.microsoft.com/office/drawing/2014/main" id="{B5F6D034-B0AB-0F25-B3F5-82F0CB19D916}"/>
                </a:ext>
              </a:extLst>
            </p:cNvPr>
            <p:cNvSpPr txBox="1"/>
            <p:nvPr/>
          </p:nvSpPr>
          <p:spPr>
            <a:xfrm>
              <a:off x="5194561" y="95565"/>
              <a:ext cx="14398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Task Innovation</a:t>
              </a:r>
            </a:p>
          </p:txBody>
        </p:sp>
        <p:sp>
          <p:nvSpPr>
            <p:cNvPr id="17" name="TextBox 16">
              <a:hlinkClick r:id="rId8" action="ppaction://hlinksldjump"/>
              <a:extLst>
                <a:ext uri="{FF2B5EF4-FFF2-40B4-BE49-F238E27FC236}">
                  <a16:creationId xmlns:a16="http://schemas.microsoft.com/office/drawing/2014/main" id="{6B4A8D3E-F818-88F8-33EB-7F3B8AA5543F}"/>
                </a:ext>
              </a:extLst>
            </p:cNvPr>
            <p:cNvSpPr txBox="1"/>
            <p:nvPr/>
          </p:nvSpPr>
          <p:spPr>
            <a:xfrm>
              <a:off x="8107710" y="95565"/>
              <a:ext cx="12538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Specific Aims</a:t>
              </a:r>
            </a:p>
          </p:txBody>
        </p:sp>
        <p:sp>
          <p:nvSpPr>
            <p:cNvPr id="18" name="TextBox 17">
              <a:hlinkClick r:id="rId9" action="ppaction://hlinksldjump"/>
              <a:extLst>
                <a:ext uri="{FF2B5EF4-FFF2-40B4-BE49-F238E27FC236}">
                  <a16:creationId xmlns:a16="http://schemas.microsoft.com/office/drawing/2014/main" id="{96131D1A-B7AB-6BF6-5111-5292BAB775BA}"/>
                </a:ext>
              </a:extLst>
            </p:cNvPr>
            <p:cNvSpPr txBox="1"/>
            <p:nvPr/>
          </p:nvSpPr>
          <p:spPr>
            <a:xfrm>
              <a:off x="10868424" y="95568"/>
              <a:ext cx="10663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Conclusion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84576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40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20BA47-2ACF-D513-C6A6-71EFBE427627}"/>
              </a:ext>
            </a:extLst>
          </p:cNvPr>
          <p:cNvSpPr txBox="1"/>
          <p:nvPr/>
        </p:nvSpPr>
        <p:spPr>
          <a:xfrm>
            <a:off x="838514" y="864878"/>
            <a:ext cx="56062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Sub-Aim 1 – Results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55A207-862B-967C-A944-884C4DD42F1E}"/>
              </a:ext>
            </a:extLst>
          </p:cNvPr>
          <p:cNvSpPr txBox="1"/>
          <p:nvPr/>
        </p:nvSpPr>
        <p:spPr>
          <a:xfrm>
            <a:off x="448733" y="1735449"/>
            <a:ext cx="366874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Random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70/20/10 train/test/dev split 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of corpus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Experiments used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”T5”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 architecture and pretrained model for various Seq2Seq tasks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Tried other syntax styles as well from literature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”Shift-Reduce”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“Pointer”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11D69B-EB0B-42CC-DF9C-6BA9800265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5539" y="1832831"/>
            <a:ext cx="7772400" cy="4477480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3E9F40B1-A1C6-3C29-027C-D3C0E32BCF48}"/>
              </a:ext>
            </a:extLst>
          </p:cNvPr>
          <p:cNvGrpSpPr/>
          <p:nvPr/>
        </p:nvGrpSpPr>
        <p:grpSpPr>
          <a:xfrm>
            <a:off x="146818" y="95565"/>
            <a:ext cx="11787924" cy="507776"/>
            <a:chOff x="146818" y="95565"/>
            <a:chExt cx="11787924" cy="50777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52AB3A21-1FA4-E6C2-2EC6-CD46A45DFF7F}"/>
                </a:ext>
              </a:extLst>
            </p:cNvPr>
            <p:cNvGrpSpPr/>
            <p:nvPr/>
          </p:nvGrpSpPr>
          <p:grpSpPr>
            <a:xfrm>
              <a:off x="146818" y="95565"/>
              <a:ext cx="11787924" cy="307780"/>
              <a:chOff x="146818" y="95565"/>
              <a:chExt cx="11787924" cy="307780"/>
            </a:xfrm>
          </p:grpSpPr>
          <p:sp>
            <p:nvSpPr>
              <p:cNvPr id="13" name="TextBox 12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F19B93DF-0525-867D-476F-F0C1E29A13AD}"/>
                  </a:ext>
                </a:extLst>
              </p:cNvPr>
              <p:cNvSpPr txBox="1"/>
              <p:nvPr/>
            </p:nvSpPr>
            <p:spPr>
              <a:xfrm>
                <a:off x="146818" y="95566"/>
                <a:ext cx="1141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Introduction</a:t>
                </a:r>
              </a:p>
            </p:txBody>
          </p:sp>
          <p:sp>
            <p:nvSpPr>
              <p:cNvPr id="14" name="TextBox 13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89A95F36-150A-2AC1-6AA6-EF5E6B82F55D}"/>
                  </a:ext>
                </a:extLst>
              </p:cNvPr>
              <p:cNvSpPr txBox="1"/>
              <p:nvPr/>
            </p:nvSpPr>
            <p:spPr>
              <a:xfrm>
                <a:off x="2540473" y="95565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Related Work</a:t>
                </a:r>
              </a:p>
            </p:txBody>
          </p:sp>
          <p:sp>
            <p:nvSpPr>
              <p:cNvPr id="15" name="TextBox 14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1E0589B4-5BD2-1BB7-533C-8E9625885C53}"/>
                  </a:ext>
                </a:extLst>
              </p:cNvPr>
              <p:cNvSpPr txBox="1"/>
              <p:nvPr/>
            </p:nvSpPr>
            <p:spPr>
              <a:xfrm>
                <a:off x="5194561" y="95565"/>
                <a:ext cx="1439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Task Innovation</a:t>
                </a:r>
              </a:p>
            </p:txBody>
          </p:sp>
          <p:sp>
            <p:nvSpPr>
              <p:cNvPr id="16" name="TextBox 15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17EF9629-7739-59BD-ACBB-BED11B2D363F}"/>
                  </a:ext>
                </a:extLst>
              </p:cNvPr>
              <p:cNvSpPr txBox="1"/>
              <p:nvPr/>
            </p:nvSpPr>
            <p:spPr>
              <a:xfrm>
                <a:off x="8107710" y="95565"/>
                <a:ext cx="1253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Specific Aims</a:t>
                </a:r>
              </a:p>
            </p:txBody>
          </p:sp>
          <p:sp>
            <p:nvSpPr>
              <p:cNvPr id="17" name="TextBox 16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CC4F8F95-21BF-B98A-B772-6BA5658BBF8D}"/>
                  </a:ext>
                </a:extLst>
              </p:cNvPr>
              <p:cNvSpPr txBox="1"/>
              <p:nvPr/>
            </p:nvSpPr>
            <p:spPr>
              <a:xfrm>
                <a:off x="10868424" y="95568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Conclusion</a:t>
                </a:r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242E53A-9938-88CE-0DD4-DF7F0F1B89D4}"/>
                </a:ext>
              </a:extLst>
            </p:cNvPr>
            <p:cNvSpPr txBox="1"/>
            <p:nvPr/>
          </p:nvSpPr>
          <p:spPr>
            <a:xfrm>
              <a:off x="8110450" y="32634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Aim</a:t>
              </a:r>
            </a:p>
          </p:txBody>
        </p:sp>
        <p:sp>
          <p:nvSpPr>
            <p:cNvPr id="10" name="TextBox 9">
              <a:hlinkClick r:id="rId8" action="ppaction://hlinksldjump"/>
              <a:extLst>
                <a:ext uri="{FF2B5EF4-FFF2-40B4-BE49-F238E27FC236}">
                  <a16:creationId xmlns:a16="http://schemas.microsoft.com/office/drawing/2014/main" id="{242AB8CE-DAE0-E13E-26BE-594A8BBA3CAA}"/>
                </a:ext>
              </a:extLst>
            </p:cNvPr>
            <p:cNvSpPr txBox="1"/>
            <p:nvPr/>
          </p:nvSpPr>
          <p:spPr>
            <a:xfrm>
              <a:off x="8610065" y="3263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1</a:t>
              </a:r>
            </a:p>
          </p:txBody>
        </p:sp>
        <p:sp>
          <p:nvSpPr>
            <p:cNvPr id="11" name="TextBox 10">
              <a:hlinkClick r:id="rId9" action="ppaction://hlinksldjump"/>
              <a:extLst>
                <a:ext uri="{FF2B5EF4-FFF2-40B4-BE49-F238E27FC236}">
                  <a16:creationId xmlns:a16="http://schemas.microsoft.com/office/drawing/2014/main" id="{4A4F6EFC-98EC-4016-5935-B9E9BE52B328}"/>
                </a:ext>
              </a:extLst>
            </p:cNvPr>
            <p:cNvSpPr txBox="1"/>
            <p:nvPr/>
          </p:nvSpPr>
          <p:spPr>
            <a:xfrm>
              <a:off x="8826405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  <p:sp>
          <p:nvSpPr>
            <p:cNvPr id="12" name="TextBox 11">
              <a:hlinkClick r:id="rId10" action="ppaction://hlinksldjump"/>
              <a:extLst>
                <a:ext uri="{FF2B5EF4-FFF2-40B4-BE49-F238E27FC236}">
                  <a16:creationId xmlns:a16="http://schemas.microsoft.com/office/drawing/2014/main" id="{78AB600D-9A96-3334-DC2E-803E301ED3F4}"/>
                </a:ext>
              </a:extLst>
            </p:cNvPr>
            <p:cNvSpPr txBox="1"/>
            <p:nvPr/>
          </p:nvSpPr>
          <p:spPr>
            <a:xfrm>
              <a:off x="9061487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48638906-1930-415E-AE1D-EAA52A0C21F0}"/>
              </a:ext>
            </a:extLst>
          </p:cNvPr>
          <p:cNvSpPr/>
          <p:nvPr/>
        </p:nvSpPr>
        <p:spPr>
          <a:xfrm>
            <a:off x="4221510" y="3764761"/>
            <a:ext cx="7772400" cy="809561"/>
          </a:xfrm>
          <a:prstGeom prst="rect">
            <a:avLst/>
          </a:prstGeom>
          <a:solidFill>
            <a:srgbClr val="FFFFFF">
              <a:alpha val="9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2FA4F27-FBB1-1C31-EA1E-FC27F12C460D}"/>
              </a:ext>
            </a:extLst>
          </p:cNvPr>
          <p:cNvSpPr/>
          <p:nvPr/>
        </p:nvSpPr>
        <p:spPr>
          <a:xfrm>
            <a:off x="4238347" y="4584064"/>
            <a:ext cx="7772400" cy="809561"/>
          </a:xfrm>
          <a:prstGeom prst="rect">
            <a:avLst/>
          </a:prstGeom>
          <a:solidFill>
            <a:srgbClr val="FFFFFF">
              <a:alpha val="9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A3B5460-01B1-97A0-8348-11697C0BC2BA}"/>
              </a:ext>
            </a:extLst>
          </p:cNvPr>
          <p:cNvSpPr/>
          <p:nvPr/>
        </p:nvSpPr>
        <p:spPr>
          <a:xfrm>
            <a:off x="4238347" y="5469031"/>
            <a:ext cx="7772400" cy="809561"/>
          </a:xfrm>
          <a:prstGeom prst="rect">
            <a:avLst/>
          </a:prstGeom>
          <a:solidFill>
            <a:srgbClr val="FFFFFF">
              <a:alpha val="9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FA9ADDD-389B-82B1-23C3-CE27728B2E05}"/>
              </a:ext>
            </a:extLst>
          </p:cNvPr>
          <p:cNvSpPr/>
          <p:nvPr/>
        </p:nvSpPr>
        <p:spPr>
          <a:xfrm>
            <a:off x="4325539" y="3014477"/>
            <a:ext cx="7772400" cy="809561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4775E7F-79D8-28D5-716F-E7322C1F3C81}"/>
              </a:ext>
            </a:extLst>
          </p:cNvPr>
          <p:cNvSpPr/>
          <p:nvPr/>
        </p:nvSpPr>
        <p:spPr>
          <a:xfrm>
            <a:off x="4325539" y="3024219"/>
            <a:ext cx="7772400" cy="809561"/>
          </a:xfrm>
          <a:prstGeom prst="rect">
            <a:avLst/>
          </a:prstGeom>
          <a:solidFill>
            <a:srgbClr val="FFFFFF">
              <a:alpha val="9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037C800-AFB2-92BA-1605-F7BC3003F8D5}"/>
              </a:ext>
            </a:extLst>
          </p:cNvPr>
          <p:cNvSpPr txBox="1"/>
          <p:nvPr/>
        </p:nvSpPr>
        <p:spPr>
          <a:xfrm>
            <a:off x="448733" y="5213324"/>
            <a:ext cx="3668748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Replacing raw spans with named entity logical forms improved by +14.7%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5743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0" grpId="0" animBg="1"/>
      <p:bldP spid="21" grpId="0" animBg="1"/>
      <p:bldP spid="22" grpId="0" animBg="1"/>
      <p:bldP spid="6" grpId="0" animBg="1"/>
      <p:bldP spid="23" grpId="0" animBg="1"/>
      <p:bldP spid="24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41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20BA47-2ACF-D513-C6A6-71EFBE427627}"/>
              </a:ext>
            </a:extLst>
          </p:cNvPr>
          <p:cNvSpPr txBox="1"/>
          <p:nvPr/>
        </p:nvSpPr>
        <p:spPr>
          <a:xfrm>
            <a:off x="838515" y="864878"/>
            <a:ext cx="4041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Aim 2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55A207-862B-967C-A944-884C4DD42F1E}"/>
              </a:ext>
            </a:extLst>
          </p:cNvPr>
          <p:cNvSpPr txBox="1"/>
          <p:nvPr/>
        </p:nvSpPr>
        <p:spPr>
          <a:xfrm>
            <a:off x="979189" y="1852770"/>
            <a:ext cx="790983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>
                    <a:lumMod val="8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Sub-Aim 1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Create corpus of gold standard eligibility criteria logical forms 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Sub-Aim 2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Develop methods for query generation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Called </a:t>
            </a:r>
            <a:r>
              <a:rPr lang="en-US" sz="2000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”LeafAI”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1F89AC0-D496-78B6-6893-19F4A6A2FF89}"/>
              </a:ext>
            </a:extLst>
          </p:cNvPr>
          <p:cNvGrpSpPr/>
          <p:nvPr/>
        </p:nvGrpSpPr>
        <p:grpSpPr>
          <a:xfrm>
            <a:off x="146818" y="95565"/>
            <a:ext cx="11787924" cy="507776"/>
            <a:chOff x="146818" y="95565"/>
            <a:chExt cx="11787924" cy="50777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18BF0103-1C48-2A71-2D23-195C60E2FEBE}"/>
                </a:ext>
              </a:extLst>
            </p:cNvPr>
            <p:cNvGrpSpPr/>
            <p:nvPr/>
          </p:nvGrpSpPr>
          <p:grpSpPr>
            <a:xfrm>
              <a:off x="146818" y="95565"/>
              <a:ext cx="11787924" cy="307780"/>
              <a:chOff x="146818" y="95565"/>
              <a:chExt cx="11787924" cy="307780"/>
            </a:xfrm>
          </p:grpSpPr>
          <p:sp>
            <p:nvSpPr>
              <p:cNvPr id="11" name="TextBox 10">
                <a:hlinkClick r:id="rId2" action="ppaction://hlinksldjump"/>
                <a:extLst>
                  <a:ext uri="{FF2B5EF4-FFF2-40B4-BE49-F238E27FC236}">
                    <a16:creationId xmlns:a16="http://schemas.microsoft.com/office/drawing/2014/main" id="{3B3483B2-7A6F-D09B-B8BA-FF90F61C86AC}"/>
                  </a:ext>
                </a:extLst>
              </p:cNvPr>
              <p:cNvSpPr txBox="1"/>
              <p:nvPr/>
            </p:nvSpPr>
            <p:spPr>
              <a:xfrm>
                <a:off x="146818" y="95566"/>
                <a:ext cx="1141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Introduction</a:t>
                </a:r>
              </a:p>
            </p:txBody>
          </p:sp>
          <p:sp>
            <p:nvSpPr>
              <p:cNvPr id="12" name="TextBox 11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F1A81ADA-9911-26A9-AB14-D1D5FC5F312F}"/>
                  </a:ext>
                </a:extLst>
              </p:cNvPr>
              <p:cNvSpPr txBox="1"/>
              <p:nvPr/>
            </p:nvSpPr>
            <p:spPr>
              <a:xfrm>
                <a:off x="2540473" y="95565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Related Work</a:t>
                </a:r>
              </a:p>
            </p:txBody>
          </p:sp>
          <p:sp>
            <p:nvSpPr>
              <p:cNvPr id="13" name="TextBox 12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3219C018-DC89-8D2E-4CC8-B8B51F8871BA}"/>
                  </a:ext>
                </a:extLst>
              </p:cNvPr>
              <p:cNvSpPr txBox="1"/>
              <p:nvPr/>
            </p:nvSpPr>
            <p:spPr>
              <a:xfrm>
                <a:off x="5194561" y="95565"/>
                <a:ext cx="1439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Task Innovation</a:t>
                </a:r>
              </a:p>
            </p:txBody>
          </p:sp>
          <p:sp>
            <p:nvSpPr>
              <p:cNvPr id="14" name="TextBox 13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3F940268-86D1-C953-F62D-84069B0576B8}"/>
                  </a:ext>
                </a:extLst>
              </p:cNvPr>
              <p:cNvSpPr txBox="1"/>
              <p:nvPr/>
            </p:nvSpPr>
            <p:spPr>
              <a:xfrm>
                <a:off x="8107710" y="95565"/>
                <a:ext cx="1253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Specific Aims</a:t>
                </a:r>
              </a:p>
            </p:txBody>
          </p:sp>
          <p:sp>
            <p:nvSpPr>
              <p:cNvPr id="15" name="TextBox 14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9CABA3E6-165E-3112-67F0-CD0CEAE23EC4}"/>
                  </a:ext>
                </a:extLst>
              </p:cNvPr>
              <p:cNvSpPr txBox="1"/>
              <p:nvPr/>
            </p:nvSpPr>
            <p:spPr>
              <a:xfrm>
                <a:off x="10868424" y="95568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Conclusion</a:t>
                </a: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F114C6C-88E0-E600-87D4-45CDDF4D1373}"/>
                </a:ext>
              </a:extLst>
            </p:cNvPr>
            <p:cNvSpPr txBox="1"/>
            <p:nvPr/>
          </p:nvSpPr>
          <p:spPr>
            <a:xfrm>
              <a:off x="8110450" y="32634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Aim</a:t>
              </a:r>
            </a:p>
          </p:txBody>
        </p:sp>
        <p:sp>
          <p:nvSpPr>
            <p:cNvPr id="8" name="TextBox 7">
              <a:hlinkClick r:id="rId7" action="ppaction://hlinksldjump"/>
              <a:extLst>
                <a:ext uri="{FF2B5EF4-FFF2-40B4-BE49-F238E27FC236}">
                  <a16:creationId xmlns:a16="http://schemas.microsoft.com/office/drawing/2014/main" id="{FB409B8B-CE79-E972-27F1-D89AB57B2C9A}"/>
                </a:ext>
              </a:extLst>
            </p:cNvPr>
            <p:cNvSpPr txBox="1"/>
            <p:nvPr/>
          </p:nvSpPr>
          <p:spPr>
            <a:xfrm>
              <a:off x="8610065" y="3263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1</a:t>
              </a:r>
            </a:p>
          </p:txBody>
        </p:sp>
        <p:sp>
          <p:nvSpPr>
            <p:cNvPr id="9" name="TextBox 8">
              <a:hlinkClick r:id="rId8" action="ppaction://hlinksldjump"/>
              <a:extLst>
                <a:ext uri="{FF2B5EF4-FFF2-40B4-BE49-F238E27FC236}">
                  <a16:creationId xmlns:a16="http://schemas.microsoft.com/office/drawing/2014/main" id="{CF4FA1C1-32EC-7104-1508-C7656FDEE817}"/>
                </a:ext>
              </a:extLst>
            </p:cNvPr>
            <p:cNvSpPr txBox="1"/>
            <p:nvPr/>
          </p:nvSpPr>
          <p:spPr>
            <a:xfrm>
              <a:off x="8826405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  <p:sp>
          <p:nvSpPr>
            <p:cNvPr id="10" name="TextBox 9">
              <a:hlinkClick r:id="rId9" action="ppaction://hlinksldjump"/>
              <a:extLst>
                <a:ext uri="{FF2B5EF4-FFF2-40B4-BE49-F238E27FC236}">
                  <a16:creationId xmlns:a16="http://schemas.microsoft.com/office/drawing/2014/main" id="{825E0A75-9711-01A9-A97D-3A9F5B6D86F6}"/>
                </a:ext>
              </a:extLst>
            </p:cNvPr>
            <p:cNvSpPr txBox="1"/>
            <p:nvPr/>
          </p:nvSpPr>
          <p:spPr>
            <a:xfrm>
              <a:off x="9061487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0743563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42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EF3620-383A-6978-D481-052676068E77}"/>
              </a:ext>
            </a:extLst>
          </p:cNvPr>
          <p:cNvSpPr txBox="1"/>
          <p:nvPr/>
        </p:nvSpPr>
        <p:spPr>
          <a:xfrm>
            <a:off x="838515" y="864878"/>
            <a:ext cx="58436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</a:rPr>
              <a:t>Sub-Aim 2 – System Overview</a:t>
            </a:r>
          </a:p>
        </p:txBody>
      </p:sp>
      <p:pic>
        <p:nvPicPr>
          <p:cNvPr id="114" name="Picture 113">
            <a:extLst>
              <a:ext uri="{FF2B5EF4-FFF2-40B4-BE49-F238E27FC236}">
                <a16:creationId xmlns:a16="http://schemas.microsoft.com/office/drawing/2014/main" id="{3D55ABF9-EB04-21F2-8CFA-614D50AA6A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6533" y="1388098"/>
            <a:ext cx="8785459" cy="5469902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087225EB-6B8F-374A-A113-8364B011F8AC}"/>
              </a:ext>
            </a:extLst>
          </p:cNvPr>
          <p:cNvGrpSpPr/>
          <p:nvPr/>
        </p:nvGrpSpPr>
        <p:grpSpPr>
          <a:xfrm>
            <a:off x="146818" y="95565"/>
            <a:ext cx="11787924" cy="507776"/>
            <a:chOff x="146818" y="95565"/>
            <a:chExt cx="11787924" cy="507776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F968289-F5FB-FFB6-7FD8-A9CEC9E6A4C6}"/>
                </a:ext>
              </a:extLst>
            </p:cNvPr>
            <p:cNvGrpSpPr/>
            <p:nvPr/>
          </p:nvGrpSpPr>
          <p:grpSpPr>
            <a:xfrm>
              <a:off x="146818" y="95565"/>
              <a:ext cx="11787924" cy="307780"/>
              <a:chOff x="146818" y="95565"/>
              <a:chExt cx="11787924" cy="307780"/>
            </a:xfrm>
          </p:grpSpPr>
          <p:sp>
            <p:nvSpPr>
              <p:cNvPr id="10" name="TextBox 9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22E3BC7E-044B-80D2-6992-E4BFFF05EEBB}"/>
                  </a:ext>
                </a:extLst>
              </p:cNvPr>
              <p:cNvSpPr txBox="1"/>
              <p:nvPr/>
            </p:nvSpPr>
            <p:spPr>
              <a:xfrm>
                <a:off x="146818" y="95566"/>
                <a:ext cx="1141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Introduction</a:t>
                </a:r>
              </a:p>
            </p:txBody>
          </p:sp>
          <p:sp>
            <p:nvSpPr>
              <p:cNvPr id="11" name="TextBox 10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9947CFB7-9B0A-F061-8460-5C29D2E5099A}"/>
                  </a:ext>
                </a:extLst>
              </p:cNvPr>
              <p:cNvSpPr txBox="1"/>
              <p:nvPr/>
            </p:nvSpPr>
            <p:spPr>
              <a:xfrm>
                <a:off x="2540473" y="95565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Related Work</a:t>
                </a:r>
              </a:p>
            </p:txBody>
          </p:sp>
          <p:sp>
            <p:nvSpPr>
              <p:cNvPr id="12" name="TextBox 11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D8EF1E46-FB71-C4A8-1CBF-44CB50C12384}"/>
                  </a:ext>
                </a:extLst>
              </p:cNvPr>
              <p:cNvSpPr txBox="1"/>
              <p:nvPr/>
            </p:nvSpPr>
            <p:spPr>
              <a:xfrm>
                <a:off x="5194561" y="95565"/>
                <a:ext cx="1439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Task Innovation</a:t>
                </a:r>
              </a:p>
            </p:txBody>
          </p:sp>
          <p:sp>
            <p:nvSpPr>
              <p:cNvPr id="13" name="TextBox 12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2E8E6487-B81B-F54E-CDEA-03F3B894CA9D}"/>
                  </a:ext>
                </a:extLst>
              </p:cNvPr>
              <p:cNvSpPr txBox="1"/>
              <p:nvPr/>
            </p:nvSpPr>
            <p:spPr>
              <a:xfrm>
                <a:off x="8107710" y="95565"/>
                <a:ext cx="1253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Specific Aims</a:t>
                </a:r>
              </a:p>
            </p:txBody>
          </p:sp>
          <p:sp>
            <p:nvSpPr>
              <p:cNvPr id="14" name="TextBox 13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268F6E77-8947-3BA2-E290-80062A43CC2A}"/>
                  </a:ext>
                </a:extLst>
              </p:cNvPr>
              <p:cNvSpPr txBox="1"/>
              <p:nvPr/>
            </p:nvSpPr>
            <p:spPr>
              <a:xfrm>
                <a:off x="10868424" y="95568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Conclusion</a:t>
                </a: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455BD50-AB55-A412-BCD8-FA19E1CDB5B6}"/>
                </a:ext>
              </a:extLst>
            </p:cNvPr>
            <p:cNvSpPr txBox="1"/>
            <p:nvPr/>
          </p:nvSpPr>
          <p:spPr>
            <a:xfrm>
              <a:off x="8110450" y="32634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Aim</a:t>
              </a:r>
            </a:p>
          </p:txBody>
        </p:sp>
        <p:sp>
          <p:nvSpPr>
            <p:cNvPr id="7" name="TextBox 6">
              <a:hlinkClick r:id="rId8" action="ppaction://hlinksldjump"/>
              <a:extLst>
                <a:ext uri="{FF2B5EF4-FFF2-40B4-BE49-F238E27FC236}">
                  <a16:creationId xmlns:a16="http://schemas.microsoft.com/office/drawing/2014/main" id="{7EF006EA-B862-8822-B1FF-EFB79372294B}"/>
                </a:ext>
              </a:extLst>
            </p:cNvPr>
            <p:cNvSpPr txBox="1"/>
            <p:nvPr/>
          </p:nvSpPr>
          <p:spPr>
            <a:xfrm>
              <a:off x="8610065" y="3263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1</a:t>
              </a:r>
            </a:p>
          </p:txBody>
        </p:sp>
        <p:sp>
          <p:nvSpPr>
            <p:cNvPr id="8" name="TextBox 7">
              <a:hlinkClick r:id="rId9" action="ppaction://hlinksldjump"/>
              <a:extLst>
                <a:ext uri="{FF2B5EF4-FFF2-40B4-BE49-F238E27FC236}">
                  <a16:creationId xmlns:a16="http://schemas.microsoft.com/office/drawing/2014/main" id="{84CE4681-6734-8AFC-8759-64085249FBB0}"/>
                </a:ext>
              </a:extLst>
            </p:cNvPr>
            <p:cNvSpPr txBox="1"/>
            <p:nvPr/>
          </p:nvSpPr>
          <p:spPr>
            <a:xfrm>
              <a:off x="8826405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  <p:sp>
          <p:nvSpPr>
            <p:cNvPr id="9" name="TextBox 8">
              <a:hlinkClick r:id="rId10" action="ppaction://hlinksldjump"/>
              <a:extLst>
                <a:ext uri="{FF2B5EF4-FFF2-40B4-BE49-F238E27FC236}">
                  <a16:creationId xmlns:a16="http://schemas.microsoft.com/office/drawing/2014/main" id="{49D944A4-C0DD-2880-EBB0-FE690330161A}"/>
                </a:ext>
              </a:extLst>
            </p:cNvPr>
            <p:cNvSpPr txBox="1"/>
            <p:nvPr/>
          </p:nvSpPr>
          <p:spPr>
            <a:xfrm>
              <a:off x="9061487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4838863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43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EF3620-383A-6978-D481-052676068E77}"/>
              </a:ext>
            </a:extLst>
          </p:cNvPr>
          <p:cNvSpPr txBox="1"/>
          <p:nvPr/>
        </p:nvSpPr>
        <p:spPr>
          <a:xfrm>
            <a:off x="838515" y="864878"/>
            <a:ext cx="58436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</a:rPr>
              <a:t>Sub-Aim 2 – Knowledge Base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8235CAF-BEE2-5893-8E94-1BEF306E237B}"/>
              </a:ext>
            </a:extLst>
          </p:cNvPr>
          <p:cNvSpPr txBox="1"/>
          <p:nvPr/>
        </p:nvSpPr>
        <p:spPr>
          <a:xfrm>
            <a:off x="838515" y="1909106"/>
            <a:ext cx="7097624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Built using RDF, or Resource Description Framework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graph database of triples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 query-able by SPARQL</a:t>
            </a:r>
            <a:endParaRPr lang="en-US" b="1" dirty="0">
              <a:solidFill>
                <a:schemeClr val="accent6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Core is the UMLS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Also</a:t>
            </a:r>
          </a:p>
          <a:p>
            <a:pPr marL="914400" lvl="1" indent="-457200">
              <a:spcAft>
                <a:spcPts val="1200"/>
              </a:spcAft>
              <a:buFont typeface="+mj-lt"/>
              <a:buAutoNum type="arabicPeriod"/>
            </a:pP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LOINC2HPO (for Lab Result -&gt; Condition reasoning)</a:t>
            </a:r>
          </a:p>
          <a:p>
            <a:pPr marL="914400" lvl="1" indent="-457200">
              <a:spcAft>
                <a:spcPts val="1200"/>
              </a:spcAft>
              <a:buFont typeface="+mj-lt"/>
              <a:buAutoNum type="arabicPeriod"/>
            </a:pP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Disease Ontology</a:t>
            </a:r>
          </a:p>
          <a:p>
            <a:pPr marL="914400" lvl="1" indent="-457200">
              <a:spcAft>
                <a:spcPts val="1200"/>
              </a:spcAft>
              <a:buFont typeface="+mj-lt"/>
              <a:buAutoNum type="arabicPeriod"/>
            </a:pP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Symptom Ontology</a:t>
            </a:r>
          </a:p>
          <a:p>
            <a:pPr marL="914400" lvl="1" indent="-457200">
              <a:spcAft>
                <a:spcPts val="1200"/>
              </a:spcAft>
              <a:buFont typeface="+mj-lt"/>
              <a:buAutoNum type="arabicPeriod"/>
            </a:pP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Potential Drug-Drug Interactions</a:t>
            </a:r>
          </a:p>
          <a:p>
            <a:pPr marL="914400" lvl="1" indent="-457200">
              <a:spcAft>
                <a:spcPts val="1200"/>
              </a:spcAft>
              <a:buFont typeface="+mj-lt"/>
              <a:buAutoNum type="arabicPeriod"/>
            </a:pP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COVID-19 Ontology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CA43632-1DF5-77C9-0C76-69D9892FA5FE}"/>
              </a:ext>
            </a:extLst>
          </p:cNvPr>
          <p:cNvGrpSpPr/>
          <p:nvPr/>
        </p:nvGrpSpPr>
        <p:grpSpPr>
          <a:xfrm>
            <a:off x="8194937" y="2125233"/>
            <a:ext cx="3552041" cy="2611817"/>
            <a:chOff x="6670803" y="59599"/>
            <a:chExt cx="3552041" cy="2611817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5BAAD03-14A3-3B80-1011-6D25BF7F3408}"/>
                </a:ext>
              </a:extLst>
            </p:cNvPr>
            <p:cNvSpPr txBox="1"/>
            <p:nvPr/>
          </p:nvSpPr>
          <p:spPr>
            <a:xfrm>
              <a:off x="7546249" y="59599"/>
              <a:ext cx="19191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  <a:t>Knowledge Base</a:t>
              </a:r>
            </a:p>
          </p:txBody>
        </p:sp>
        <p:sp>
          <p:nvSpPr>
            <p:cNvPr id="46" name="Rounded Rectangle 45">
              <a:extLst>
                <a:ext uri="{FF2B5EF4-FFF2-40B4-BE49-F238E27FC236}">
                  <a16:creationId xmlns:a16="http://schemas.microsoft.com/office/drawing/2014/main" id="{1776BC24-64E3-EB07-65BE-C30234A72F03}"/>
                </a:ext>
              </a:extLst>
            </p:cNvPr>
            <p:cNvSpPr/>
            <p:nvPr/>
          </p:nvSpPr>
          <p:spPr>
            <a:xfrm>
              <a:off x="6922991" y="426616"/>
              <a:ext cx="3196312" cy="2114562"/>
            </a:xfrm>
            <a:prstGeom prst="roundRect">
              <a:avLst/>
            </a:prstGeom>
            <a:solidFill>
              <a:srgbClr val="12D548">
                <a:alpha val="5098"/>
              </a:srgbClr>
            </a:solidFill>
            <a:ln>
              <a:solidFill>
                <a:schemeClr val="accent6">
                  <a:lumMod val="75000"/>
                </a:schemeClr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EAD97336-D53E-3DFC-7061-4436E366F59E}"/>
                </a:ext>
              </a:extLst>
            </p:cNvPr>
            <p:cNvGrpSpPr/>
            <p:nvPr/>
          </p:nvGrpSpPr>
          <p:grpSpPr>
            <a:xfrm>
              <a:off x="6670803" y="683139"/>
              <a:ext cx="2767731" cy="1988277"/>
              <a:chOff x="5075356" y="722330"/>
              <a:chExt cx="2767731" cy="1988277"/>
            </a:xfrm>
          </p:grpSpPr>
          <p:sp>
            <p:nvSpPr>
              <p:cNvPr id="55" name="Arc 54">
                <a:extLst>
                  <a:ext uri="{FF2B5EF4-FFF2-40B4-BE49-F238E27FC236}">
                    <a16:creationId xmlns:a16="http://schemas.microsoft.com/office/drawing/2014/main" id="{4262F806-E68A-245C-1061-B07228906FD1}"/>
                  </a:ext>
                </a:extLst>
              </p:cNvPr>
              <p:cNvSpPr/>
              <p:nvPr/>
            </p:nvSpPr>
            <p:spPr>
              <a:xfrm rot="20384924">
                <a:off x="5075356" y="1319735"/>
                <a:ext cx="2257110" cy="1124729"/>
              </a:xfrm>
              <a:prstGeom prst="arc">
                <a:avLst>
                  <a:gd name="adj1" fmla="val 16200000"/>
                  <a:gd name="adj2" fmla="val 20859"/>
                </a:avLst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F9D791F4-2D0F-9D7B-5AAC-4978088369CB}"/>
                  </a:ext>
                </a:extLst>
              </p:cNvPr>
              <p:cNvGrpSpPr/>
              <p:nvPr/>
            </p:nvGrpSpPr>
            <p:grpSpPr>
              <a:xfrm>
                <a:off x="5696012" y="722330"/>
                <a:ext cx="2147075" cy="1988277"/>
                <a:chOff x="3613081" y="736884"/>
                <a:chExt cx="2147075" cy="1988277"/>
              </a:xfrm>
            </p:grpSpPr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B93C62E5-091C-26EB-E56D-860AE6670DC5}"/>
                    </a:ext>
                  </a:extLst>
                </p:cNvPr>
                <p:cNvCxnSpPr/>
                <p:nvPr/>
              </p:nvCxnSpPr>
              <p:spPr>
                <a:xfrm flipV="1">
                  <a:off x="3917576" y="833718"/>
                  <a:ext cx="636495" cy="502023"/>
                </a:xfrm>
                <a:prstGeom prst="line">
                  <a:avLst/>
                </a:prstGeom>
                <a:ln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9705A945-EA5C-ED15-7303-2F40BB2BD03F}"/>
                    </a:ext>
                  </a:extLst>
                </p:cNvPr>
                <p:cNvSpPr/>
                <p:nvPr/>
              </p:nvSpPr>
              <p:spPr>
                <a:xfrm>
                  <a:off x="4563036" y="736884"/>
                  <a:ext cx="125506" cy="107577"/>
                </a:xfrm>
                <a:prstGeom prst="ellipse">
                  <a:avLst/>
                </a:prstGeom>
                <a:solidFill>
                  <a:srgbClr val="ED7D31"/>
                </a:solidFill>
                <a:ln>
                  <a:noFill/>
                </a:ln>
                <a:effectLst>
                  <a:outerShdw blurRad="63500" sx="95000" sy="95000" algn="ctr" rotWithShape="0">
                    <a:prstClr val="black">
                      <a:alpha val="23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Arc 58">
                  <a:extLst>
                    <a:ext uri="{FF2B5EF4-FFF2-40B4-BE49-F238E27FC236}">
                      <a16:creationId xmlns:a16="http://schemas.microsoft.com/office/drawing/2014/main" id="{573EAE74-AE54-DA03-70FC-F3FEECD03EDA}"/>
                    </a:ext>
                  </a:extLst>
                </p:cNvPr>
                <p:cNvSpPr/>
                <p:nvPr/>
              </p:nvSpPr>
              <p:spPr>
                <a:xfrm>
                  <a:off x="4403182" y="807107"/>
                  <a:ext cx="620881" cy="555243"/>
                </a:xfrm>
                <a:prstGeom prst="arc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Oval 59">
                  <a:extLst>
                    <a:ext uri="{FF2B5EF4-FFF2-40B4-BE49-F238E27FC236}">
                      <a16:creationId xmlns:a16="http://schemas.microsoft.com/office/drawing/2014/main" id="{DC1596B1-46AA-F5E8-22EF-05287C1C2276}"/>
                    </a:ext>
                  </a:extLst>
                </p:cNvPr>
                <p:cNvSpPr/>
                <p:nvPr/>
              </p:nvSpPr>
              <p:spPr>
                <a:xfrm>
                  <a:off x="4957885" y="1098428"/>
                  <a:ext cx="125506" cy="107577"/>
                </a:xfrm>
                <a:prstGeom prst="ellipse">
                  <a:avLst/>
                </a:prstGeom>
                <a:solidFill>
                  <a:srgbClr val="ED7D31"/>
                </a:solidFill>
                <a:ln>
                  <a:noFill/>
                </a:ln>
                <a:effectLst>
                  <a:outerShdw blurRad="63500" sx="95000" sy="95000" algn="ctr" rotWithShape="0">
                    <a:prstClr val="black">
                      <a:alpha val="23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Oval 60">
                  <a:extLst>
                    <a:ext uri="{FF2B5EF4-FFF2-40B4-BE49-F238E27FC236}">
                      <a16:creationId xmlns:a16="http://schemas.microsoft.com/office/drawing/2014/main" id="{455345C2-41CB-3EEE-21D7-18EE0AD5B4AE}"/>
                    </a:ext>
                  </a:extLst>
                </p:cNvPr>
                <p:cNvSpPr/>
                <p:nvPr/>
              </p:nvSpPr>
              <p:spPr>
                <a:xfrm>
                  <a:off x="3792070" y="1335741"/>
                  <a:ext cx="125506" cy="107577"/>
                </a:xfrm>
                <a:prstGeom prst="ellipse">
                  <a:avLst/>
                </a:prstGeom>
                <a:solidFill>
                  <a:srgbClr val="ED7D31"/>
                </a:solidFill>
                <a:ln>
                  <a:noFill/>
                </a:ln>
                <a:effectLst>
                  <a:outerShdw blurRad="63500" sx="95000" sy="95000" algn="ctr" rotWithShape="0">
                    <a:prstClr val="black">
                      <a:alpha val="23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Oval 61">
                  <a:extLst>
                    <a:ext uri="{FF2B5EF4-FFF2-40B4-BE49-F238E27FC236}">
                      <a16:creationId xmlns:a16="http://schemas.microsoft.com/office/drawing/2014/main" id="{241D77A3-BC39-508C-0A35-12C5B15774A6}"/>
                    </a:ext>
                  </a:extLst>
                </p:cNvPr>
                <p:cNvSpPr/>
                <p:nvPr/>
              </p:nvSpPr>
              <p:spPr>
                <a:xfrm>
                  <a:off x="4340429" y="1389529"/>
                  <a:ext cx="125506" cy="107577"/>
                </a:xfrm>
                <a:prstGeom prst="ellipse">
                  <a:avLst/>
                </a:prstGeom>
                <a:solidFill>
                  <a:srgbClr val="ED7D31"/>
                </a:solidFill>
                <a:ln>
                  <a:noFill/>
                </a:ln>
                <a:effectLst>
                  <a:outerShdw blurRad="63500" sx="95000" sy="95000" algn="ctr" rotWithShape="0">
                    <a:prstClr val="black">
                      <a:alpha val="23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" name="Oval 62">
                  <a:extLst>
                    <a:ext uri="{FF2B5EF4-FFF2-40B4-BE49-F238E27FC236}">
                      <a16:creationId xmlns:a16="http://schemas.microsoft.com/office/drawing/2014/main" id="{AE53D3F8-DACD-7E33-8437-7FA26F838DCD}"/>
                    </a:ext>
                  </a:extLst>
                </p:cNvPr>
                <p:cNvSpPr/>
                <p:nvPr/>
              </p:nvSpPr>
              <p:spPr>
                <a:xfrm>
                  <a:off x="4214923" y="1819834"/>
                  <a:ext cx="125506" cy="107577"/>
                </a:xfrm>
                <a:prstGeom prst="ellipse">
                  <a:avLst/>
                </a:prstGeom>
                <a:solidFill>
                  <a:srgbClr val="ED7D31"/>
                </a:solidFill>
                <a:ln>
                  <a:noFill/>
                </a:ln>
                <a:effectLst>
                  <a:outerShdw blurRad="63500" sx="95000" sy="95000" algn="ctr" rotWithShape="0">
                    <a:prstClr val="black">
                      <a:alpha val="23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" name="Oval 63">
                  <a:extLst>
                    <a:ext uri="{FF2B5EF4-FFF2-40B4-BE49-F238E27FC236}">
                      <a16:creationId xmlns:a16="http://schemas.microsoft.com/office/drawing/2014/main" id="{BFEAB3AC-9737-D013-9445-2854B5891448}"/>
                    </a:ext>
                  </a:extLst>
                </p:cNvPr>
                <p:cNvSpPr/>
                <p:nvPr/>
              </p:nvSpPr>
              <p:spPr>
                <a:xfrm>
                  <a:off x="5634650" y="1228164"/>
                  <a:ext cx="125506" cy="107577"/>
                </a:xfrm>
                <a:prstGeom prst="ellipse">
                  <a:avLst/>
                </a:prstGeom>
                <a:solidFill>
                  <a:srgbClr val="ED7D31"/>
                </a:solidFill>
                <a:ln>
                  <a:noFill/>
                </a:ln>
                <a:effectLst>
                  <a:outerShdw blurRad="63500" sx="95000" sy="95000" algn="ctr" rotWithShape="0">
                    <a:prstClr val="black">
                      <a:alpha val="23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Oval 64">
                  <a:extLst>
                    <a:ext uri="{FF2B5EF4-FFF2-40B4-BE49-F238E27FC236}">
                      <a16:creationId xmlns:a16="http://schemas.microsoft.com/office/drawing/2014/main" id="{FE197E72-6FDD-C108-6D81-15610DD344AC}"/>
                    </a:ext>
                  </a:extLst>
                </p:cNvPr>
                <p:cNvSpPr/>
                <p:nvPr/>
              </p:nvSpPr>
              <p:spPr>
                <a:xfrm>
                  <a:off x="4957885" y="2021398"/>
                  <a:ext cx="125506" cy="107577"/>
                </a:xfrm>
                <a:prstGeom prst="ellipse">
                  <a:avLst/>
                </a:prstGeom>
                <a:solidFill>
                  <a:srgbClr val="ED7D31"/>
                </a:solidFill>
                <a:ln>
                  <a:noFill/>
                </a:ln>
                <a:effectLst>
                  <a:outerShdw blurRad="63500" sx="95000" sy="95000" algn="ctr" rotWithShape="0">
                    <a:prstClr val="black">
                      <a:alpha val="23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Oval 65">
                  <a:extLst>
                    <a:ext uri="{FF2B5EF4-FFF2-40B4-BE49-F238E27FC236}">
                      <a16:creationId xmlns:a16="http://schemas.microsoft.com/office/drawing/2014/main" id="{A4F16EF9-AFDD-9EF3-F4B4-03FBCAAF57F5}"/>
                    </a:ext>
                  </a:extLst>
                </p:cNvPr>
                <p:cNvSpPr/>
                <p:nvPr/>
              </p:nvSpPr>
              <p:spPr>
                <a:xfrm>
                  <a:off x="5167499" y="1523999"/>
                  <a:ext cx="125506" cy="107577"/>
                </a:xfrm>
                <a:prstGeom prst="ellipse">
                  <a:avLst/>
                </a:prstGeom>
                <a:solidFill>
                  <a:srgbClr val="ED7D31"/>
                </a:solidFill>
                <a:ln>
                  <a:noFill/>
                </a:ln>
                <a:effectLst>
                  <a:outerShdw blurRad="63500" sx="95000" sy="95000" algn="ctr" rotWithShape="0">
                    <a:prstClr val="black">
                      <a:alpha val="23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" name="Oval 66">
                  <a:extLst>
                    <a:ext uri="{FF2B5EF4-FFF2-40B4-BE49-F238E27FC236}">
                      <a16:creationId xmlns:a16="http://schemas.microsoft.com/office/drawing/2014/main" id="{34C971C0-3D63-8F36-134E-05290D8F8120}"/>
                    </a:ext>
                  </a:extLst>
                </p:cNvPr>
                <p:cNvSpPr/>
                <p:nvPr/>
              </p:nvSpPr>
              <p:spPr>
                <a:xfrm>
                  <a:off x="3917576" y="2061882"/>
                  <a:ext cx="125506" cy="107577"/>
                </a:xfrm>
                <a:prstGeom prst="ellipse">
                  <a:avLst/>
                </a:prstGeom>
                <a:solidFill>
                  <a:srgbClr val="ED7D31"/>
                </a:solidFill>
                <a:ln>
                  <a:noFill/>
                </a:ln>
                <a:effectLst>
                  <a:outerShdw blurRad="63500" sx="95000" sy="95000" algn="ctr" rotWithShape="0">
                    <a:prstClr val="black">
                      <a:alpha val="23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" name="Oval 67">
                  <a:extLst>
                    <a:ext uri="{FF2B5EF4-FFF2-40B4-BE49-F238E27FC236}">
                      <a16:creationId xmlns:a16="http://schemas.microsoft.com/office/drawing/2014/main" id="{D43A49A4-D28C-6EF8-C5DE-815D1DF15829}"/>
                    </a:ext>
                  </a:extLst>
                </p:cNvPr>
                <p:cNvSpPr/>
                <p:nvPr/>
              </p:nvSpPr>
              <p:spPr>
                <a:xfrm>
                  <a:off x="5471495" y="1766045"/>
                  <a:ext cx="125506" cy="107577"/>
                </a:xfrm>
                <a:prstGeom prst="ellipse">
                  <a:avLst/>
                </a:prstGeom>
                <a:solidFill>
                  <a:srgbClr val="ED7D31"/>
                </a:solidFill>
                <a:ln>
                  <a:noFill/>
                </a:ln>
                <a:effectLst>
                  <a:outerShdw blurRad="63500" sx="95000" sy="95000" algn="ctr" rotWithShape="0">
                    <a:prstClr val="black">
                      <a:alpha val="23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9" name="Straight Connector 68">
                  <a:extLst>
                    <a:ext uri="{FF2B5EF4-FFF2-40B4-BE49-F238E27FC236}">
                      <a16:creationId xmlns:a16="http://schemas.microsoft.com/office/drawing/2014/main" id="{C161312C-D0AE-B086-0FF3-99669B7BE44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465935" y="1496552"/>
                  <a:ext cx="510989" cy="524846"/>
                </a:xfrm>
                <a:prstGeom prst="line">
                  <a:avLst/>
                </a:prstGeom>
                <a:ln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Connector 69">
                  <a:extLst>
                    <a:ext uri="{FF2B5EF4-FFF2-40B4-BE49-F238E27FC236}">
                      <a16:creationId xmlns:a16="http://schemas.microsoft.com/office/drawing/2014/main" id="{0FFF3D5D-2FC9-B44B-7830-DF2CACBEF2F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312898" y="1330368"/>
                  <a:ext cx="321752" cy="199180"/>
                </a:xfrm>
                <a:prstGeom prst="line">
                  <a:avLst/>
                </a:prstGeom>
                <a:ln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71" name="Arc 70">
                  <a:extLst>
                    <a:ext uri="{FF2B5EF4-FFF2-40B4-BE49-F238E27FC236}">
                      <a16:creationId xmlns:a16="http://schemas.microsoft.com/office/drawing/2014/main" id="{02D58D96-90DB-32E3-5192-F12691719713}"/>
                    </a:ext>
                  </a:extLst>
                </p:cNvPr>
                <p:cNvSpPr/>
                <p:nvPr/>
              </p:nvSpPr>
              <p:spPr>
                <a:xfrm>
                  <a:off x="3613081" y="1403933"/>
                  <a:ext cx="358283" cy="1284471"/>
                </a:xfrm>
                <a:prstGeom prst="arc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" name="Arc 71">
                  <a:extLst>
                    <a:ext uri="{FF2B5EF4-FFF2-40B4-BE49-F238E27FC236}">
                      <a16:creationId xmlns:a16="http://schemas.microsoft.com/office/drawing/2014/main" id="{32DBDE2D-749D-4B4A-347C-3528C662C764}"/>
                    </a:ext>
                  </a:extLst>
                </p:cNvPr>
                <p:cNvSpPr/>
                <p:nvPr/>
              </p:nvSpPr>
              <p:spPr>
                <a:xfrm rot="1462931" flipH="1">
                  <a:off x="4018385" y="1418587"/>
                  <a:ext cx="83056" cy="1306574"/>
                </a:xfrm>
                <a:prstGeom prst="arc">
                  <a:avLst/>
                </a:prstGeom>
                <a:ln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3" name="Straight Connector 72">
                  <a:extLst>
                    <a:ext uri="{FF2B5EF4-FFF2-40B4-BE49-F238E27FC236}">
                      <a16:creationId xmlns:a16="http://schemas.microsoft.com/office/drawing/2014/main" id="{B681F2B4-2975-E732-BD0C-C000FA0D941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40429" y="1889077"/>
                  <a:ext cx="606879" cy="157091"/>
                </a:xfrm>
                <a:prstGeom prst="line">
                  <a:avLst/>
                </a:prstGeom>
                <a:ln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>
                  <a:extLst>
                    <a:ext uri="{FF2B5EF4-FFF2-40B4-BE49-F238E27FC236}">
                      <a16:creationId xmlns:a16="http://schemas.microsoft.com/office/drawing/2014/main" id="{0AA8AAF2-2666-B579-7EE0-E7C39194411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088661" y="1167847"/>
                  <a:ext cx="530441" cy="101330"/>
                </a:xfrm>
                <a:prstGeom prst="line">
                  <a:avLst/>
                </a:prstGeom>
                <a:ln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Connector 74">
                  <a:extLst>
                    <a:ext uri="{FF2B5EF4-FFF2-40B4-BE49-F238E27FC236}">
                      <a16:creationId xmlns:a16="http://schemas.microsoft.com/office/drawing/2014/main" id="{6CB29981-4F53-217A-F580-A70D4EB83DD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093968" y="1856760"/>
                  <a:ext cx="377527" cy="201547"/>
                </a:xfrm>
                <a:prstGeom prst="line">
                  <a:avLst/>
                </a:prstGeom>
                <a:ln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Connector 75">
                  <a:extLst>
                    <a:ext uri="{FF2B5EF4-FFF2-40B4-BE49-F238E27FC236}">
                      <a16:creationId xmlns:a16="http://schemas.microsoft.com/office/drawing/2014/main" id="{33F50285-1D92-490D-47E8-820EFC2F5A4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82731" y="1624109"/>
                  <a:ext cx="204474" cy="148460"/>
                </a:xfrm>
                <a:prstGeom prst="line">
                  <a:avLst/>
                </a:prstGeom>
                <a:ln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>
                  <a:extLst>
                    <a:ext uri="{FF2B5EF4-FFF2-40B4-BE49-F238E27FC236}">
                      <a16:creationId xmlns:a16="http://schemas.microsoft.com/office/drawing/2014/main" id="{7A371E74-7229-0D81-E7B8-72940EE7BE8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433047" y="1280715"/>
                  <a:ext cx="32888" cy="98247"/>
                </a:xfrm>
                <a:prstGeom prst="line">
                  <a:avLst/>
                </a:prstGeom>
                <a:ln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Connector 77">
                  <a:extLst>
                    <a:ext uri="{FF2B5EF4-FFF2-40B4-BE49-F238E27FC236}">
                      <a16:creationId xmlns:a16="http://schemas.microsoft.com/office/drawing/2014/main" id="{94D4B3BF-66A3-E01D-4ABA-ACACE3C6E48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479963" y="861466"/>
                  <a:ext cx="125006" cy="371210"/>
                </a:xfrm>
                <a:prstGeom prst="line">
                  <a:avLst/>
                </a:prstGeom>
                <a:ln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9AF0B751-DDC6-09A1-4540-2352013DE9BC}"/>
                </a:ext>
              </a:extLst>
            </p:cNvPr>
            <p:cNvSpPr txBox="1"/>
            <p:nvPr/>
          </p:nvSpPr>
          <p:spPr>
            <a:xfrm>
              <a:off x="9131535" y="1322526"/>
              <a:ext cx="99738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UMLS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CA1064E-87D3-AB8D-5D1A-1D3C5CD9F2D2}"/>
                </a:ext>
              </a:extLst>
            </p:cNvPr>
            <p:cNvSpPr txBox="1"/>
            <p:nvPr/>
          </p:nvSpPr>
          <p:spPr>
            <a:xfrm>
              <a:off x="8780534" y="664352"/>
              <a:ext cx="73770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Disease </a:t>
              </a:r>
              <a:b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</a:br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Ontology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C788F17B-D694-98A6-2B84-941D805EB452}"/>
                </a:ext>
              </a:extLst>
            </p:cNvPr>
            <p:cNvSpPr txBox="1"/>
            <p:nvPr/>
          </p:nvSpPr>
          <p:spPr>
            <a:xfrm>
              <a:off x="6914120" y="821424"/>
              <a:ext cx="82105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Symptom </a:t>
              </a:r>
              <a:b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</a:br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Ontology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E8026466-6EA4-5B04-6471-95C75D7F23F2}"/>
                </a:ext>
              </a:extLst>
            </p:cNvPr>
            <p:cNvSpPr txBox="1"/>
            <p:nvPr/>
          </p:nvSpPr>
          <p:spPr>
            <a:xfrm>
              <a:off x="7771889" y="434036"/>
              <a:ext cx="94288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LOINC2HPO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03336DF4-E534-C22A-D11D-8E9B008DC233}"/>
                </a:ext>
              </a:extLst>
            </p:cNvPr>
            <p:cNvSpPr txBox="1"/>
            <p:nvPr/>
          </p:nvSpPr>
          <p:spPr>
            <a:xfrm>
              <a:off x="8674545" y="1968496"/>
              <a:ext cx="139493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Potential Drug-Drug</a:t>
              </a:r>
              <a:b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</a:br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Interactions (PDDI)</a:t>
              </a:r>
            </a:p>
          </p:txBody>
        </p:sp>
        <p:sp>
          <p:nvSpPr>
            <p:cNvPr id="53" name="Rounded Rectangle 52">
              <a:extLst>
                <a:ext uri="{FF2B5EF4-FFF2-40B4-BE49-F238E27FC236}">
                  <a16:creationId xmlns:a16="http://schemas.microsoft.com/office/drawing/2014/main" id="{5A23115E-87F4-CF4A-8561-ABE51367C8D8}"/>
                </a:ext>
              </a:extLst>
            </p:cNvPr>
            <p:cNvSpPr/>
            <p:nvPr/>
          </p:nvSpPr>
          <p:spPr>
            <a:xfrm>
              <a:off x="9515051" y="341143"/>
              <a:ext cx="707793" cy="351396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  <a:effectLst>
              <a:outerShdw blurRad="63500" sx="105000" sy="105000" algn="ctr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RDF + SPARQL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5C12A63-85B9-B7BE-0B7A-5E001CAE03B5}"/>
                </a:ext>
              </a:extLst>
            </p:cNvPr>
            <p:cNvSpPr txBox="1"/>
            <p:nvPr/>
          </p:nvSpPr>
          <p:spPr>
            <a:xfrm>
              <a:off x="7074812" y="2092485"/>
              <a:ext cx="137249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COVID-19 Ontology</a:t>
              </a:r>
            </a:p>
          </p:txBody>
        </p: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D4496DE8-B2C1-B961-D8D5-F6FDD7A501F1}"/>
              </a:ext>
            </a:extLst>
          </p:cNvPr>
          <p:cNvSpPr txBox="1"/>
          <p:nvPr/>
        </p:nvSpPr>
        <p:spPr>
          <a:xfrm>
            <a:off x="-14967" y="5858179"/>
            <a:ext cx="11937335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Sources: </a:t>
            </a:r>
          </a:p>
          <a:p>
            <a:r>
              <a:rPr lang="en-US" sz="9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 -</a:t>
            </a:r>
            <a:r>
              <a:rPr lang="en-US" sz="900" dirty="0">
                <a:effectLst/>
                <a:latin typeface="Arial" panose="020B0604020202020204" pitchFamily="34" charset="0"/>
              </a:rPr>
              <a:t>L. M. </a:t>
            </a:r>
            <a:r>
              <a:rPr lang="en-US" sz="900" dirty="0" err="1">
                <a:effectLst/>
                <a:latin typeface="Arial" panose="020B0604020202020204" pitchFamily="34" charset="0"/>
              </a:rPr>
              <a:t>Schriml</a:t>
            </a:r>
            <a:r>
              <a:rPr lang="en-US" sz="900" dirty="0">
                <a:effectLst/>
                <a:latin typeface="Arial" panose="020B0604020202020204" pitchFamily="34" charset="0"/>
              </a:rPr>
              <a:t>, C. </a:t>
            </a:r>
            <a:r>
              <a:rPr lang="en-US" sz="900" dirty="0" err="1">
                <a:effectLst/>
                <a:latin typeface="Arial" panose="020B0604020202020204" pitchFamily="34" charset="0"/>
              </a:rPr>
              <a:t>Arze</a:t>
            </a:r>
            <a:r>
              <a:rPr lang="en-US" sz="900" dirty="0">
                <a:effectLst/>
                <a:latin typeface="Arial" panose="020B0604020202020204" pitchFamily="34" charset="0"/>
              </a:rPr>
              <a:t>, S. </a:t>
            </a:r>
            <a:r>
              <a:rPr lang="en-US" sz="900" dirty="0" err="1">
                <a:effectLst/>
                <a:latin typeface="Arial" panose="020B0604020202020204" pitchFamily="34" charset="0"/>
              </a:rPr>
              <a:t>Nadendla</a:t>
            </a:r>
            <a:r>
              <a:rPr lang="en-US" sz="900" dirty="0">
                <a:effectLst/>
                <a:latin typeface="Arial" panose="020B0604020202020204" pitchFamily="34" charset="0"/>
              </a:rPr>
              <a:t>, Y.-W. W. Chang, M. </a:t>
            </a:r>
            <a:r>
              <a:rPr lang="en-US" sz="900" dirty="0" err="1">
                <a:effectLst/>
                <a:latin typeface="Arial" panose="020B0604020202020204" pitchFamily="34" charset="0"/>
              </a:rPr>
              <a:t>Mazaitis</a:t>
            </a:r>
            <a:r>
              <a:rPr lang="en-US" sz="900" dirty="0">
                <a:effectLst/>
                <a:latin typeface="Arial" panose="020B0604020202020204" pitchFamily="34" charset="0"/>
              </a:rPr>
              <a:t>, V. Felix, G. Feng, and W. A. Kibbe. Disease Ontology: a backbone for disease semantic integration. Nucleic acids research, 40(D1):D940–D946, 2012.</a:t>
            </a:r>
            <a:r>
              <a:rPr lang="en-US" sz="9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 </a:t>
            </a:r>
          </a:p>
          <a:p>
            <a:r>
              <a:rPr lang="en-US" sz="9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 -</a:t>
            </a:r>
            <a:r>
              <a:rPr lang="en-US" sz="900" dirty="0">
                <a:effectLst/>
                <a:latin typeface="Arial" panose="020B0604020202020204" pitchFamily="34" charset="0"/>
              </a:rPr>
              <a:t>A. Sargsyan, A. T. </a:t>
            </a:r>
            <a:r>
              <a:rPr lang="en-US" sz="900" dirty="0" err="1">
                <a:effectLst/>
                <a:latin typeface="Arial" panose="020B0604020202020204" pitchFamily="34" charset="0"/>
              </a:rPr>
              <a:t>Kodamullil</a:t>
            </a:r>
            <a:r>
              <a:rPr lang="en-US" sz="900" dirty="0">
                <a:effectLst/>
                <a:latin typeface="Arial" panose="020B0604020202020204" pitchFamily="34" charset="0"/>
              </a:rPr>
              <a:t>, S. </a:t>
            </a:r>
            <a:r>
              <a:rPr lang="en-US" sz="900" dirty="0" err="1">
                <a:effectLst/>
                <a:latin typeface="Arial" panose="020B0604020202020204" pitchFamily="34" charset="0"/>
              </a:rPr>
              <a:t>Baksi</a:t>
            </a:r>
            <a:r>
              <a:rPr lang="en-US" sz="900" dirty="0">
                <a:effectLst/>
                <a:latin typeface="Arial" panose="020B0604020202020204" pitchFamily="34" charset="0"/>
              </a:rPr>
              <a:t>, J. </a:t>
            </a:r>
            <a:r>
              <a:rPr lang="en-US" sz="900" dirty="0" err="1">
                <a:effectLst/>
                <a:latin typeface="Arial" panose="020B0604020202020204" pitchFamily="34" charset="0"/>
              </a:rPr>
              <a:t>Darms</a:t>
            </a:r>
            <a:r>
              <a:rPr lang="en-US" sz="900" dirty="0">
                <a:effectLst/>
                <a:latin typeface="Arial" panose="020B0604020202020204" pitchFamily="34" charset="0"/>
              </a:rPr>
              <a:t>, S. Madan, S. Gebel, O. </a:t>
            </a:r>
            <a:r>
              <a:rPr lang="en-US" sz="900" dirty="0" err="1">
                <a:effectLst/>
                <a:latin typeface="Arial" panose="020B0604020202020204" pitchFamily="34" charset="0"/>
              </a:rPr>
              <a:t>Keminer</a:t>
            </a:r>
            <a:r>
              <a:rPr lang="en-US" sz="900" dirty="0">
                <a:effectLst/>
                <a:latin typeface="Arial" panose="020B0604020202020204" pitchFamily="34" charset="0"/>
              </a:rPr>
              <a:t>, G. M. Jose, H. </a:t>
            </a:r>
            <a:r>
              <a:rPr lang="en-US" sz="900" dirty="0" err="1">
                <a:effectLst/>
                <a:latin typeface="Arial" panose="020B0604020202020204" pitchFamily="34" charset="0"/>
              </a:rPr>
              <a:t>Balabin</a:t>
            </a:r>
            <a:r>
              <a:rPr lang="en-US" sz="900" dirty="0">
                <a:effectLst/>
                <a:latin typeface="Arial" panose="020B0604020202020204" pitchFamily="34" charset="0"/>
              </a:rPr>
              <a:t>, L. N. DeLong, et al. The COVID-19 ontology. Bioinformatics, 36(24):5703–5705, 2020.</a:t>
            </a:r>
            <a:r>
              <a:rPr lang="en-US" sz="9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 </a:t>
            </a:r>
          </a:p>
          <a:p>
            <a:r>
              <a:rPr lang="en-US" sz="9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 -</a:t>
            </a:r>
            <a:r>
              <a:rPr lang="en-US" sz="900" dirty="0">
                <a:effectLst/>
                <a:latin typeface="Arial" panose="020B0604020202020204" pitchFamily="34" charset="0"/>
              </a:rPr>
              <a:t>S. </a:t>
            </a:r>
            <a:r>
              <a:rPr lang="en-US" sz="900" dirty="0" err="1">
                <a:effectLst/>
                <a:latin typeface="Arial" panose="020B0604020202020204" pitchFamily="34" charset="0"/>
              </a:rPr>
              <a:t>Ayvaz</a:t>
            </a:r>
            <a:r>
              <a:rPr lang="en-US" sz="900" dirty="0">
                <a:effectLst/>
                <a:latin typeface="Arial" panose="020B0604020202020204" pitchFamily="34" charset="0"/>
              </a:rPr>
              <a:t>, J. Horn, O. </a:t>
            </a:r>
            <a:r>
              <a:rPr lang="en-US" sz="900" dirty="0" err="1">
                <a:effectLst/>
                <a:latin typeface="Arial" panose="020B0604020202020204" pitchFamily="34" charset="0"/>
              </a:rPr>
              <a:t>Hassanzadeh</a:t>
            </a:r>
            <a:r>
              <a:rPr lang="en-US" sz="900" dirty="0">
                <a:effectLst/>
                <a:latin typeface="Arial" panose="020B0604020202020204" pitchFamily="34" charset="0"/>
              </a:rPr>
              <a:t>, Q. Zhu, J. Stan, N. P. </a:t>
            </a:r>
            <a:r>
              <a:rPr lang="en-US" sz="900" dirty="0" err="1">
                <a:effectLst/>
                <a:latin typeface="Arial" panose="020B0604020202020204" pitchFamily="34" charset="0"/>
              </a:rPr>
              <a:t>Tatonetti</a:t>
            </a:r>
            <a:r>
              <a:rPr lang="en-US" sz="900" dirty="0">
                <a:effectLst/>
                <a:latin typeface="Arial" panose="020B0604020202020204" pitchFamily="34" charset="0"/>
              </a:rPr>
              <a:t>, S. </a:t>
            </a:r>
            <a:r>
              <a:rPr lang="en-US" sz="900" dirty="0" err="1">
                <a:effectLst/>
                <a:latin typeface="Arial" panose="020B0604020202020204" pitchFamily="34" charset="0"/>
              </a:rPr>
              <a:t>Vilar</a:t>
            </a:r>
            <a:r>
              <a:rPr lang="en-US" sz="900" dirty="0">
                <a:effectLst/>
                <a:latin typeface="Arial" panose="020B0604020202020204" pitchFamily="34" charset="0"/>
              </a:rPr>
              <a:t>, M. </a:t>
            </a:r>
            <a:r>
              <a:rPr lang="en-US" sz="900" dirty="0" err="1">
                <a:effectLst/>
                <a:latin typeface="Arial" panose="020B0604020202020204" pitchFamily="34" charset="0"/>
              </a:rPr>
              <a:t>Brochhausen</a:t>
            </a:r>
            <a:r>
              <a:rPr lang="en-US" sz="900" dirty="0">
                <a:effectLst/>
                <a:latin typeface="Arial" panose="020B0604020202020204" pitchFamily="34" charset="0"/>
              </a:rPr>
              <a:t>, M. </a:t>
            </a:r>
            <a:r>
              <a:rPr lang="en-US" sz="900" dirty="0" err="1">
                <a:effectLst/>
                <a:latin typeface="Arial" panose="020B0604020202020204" pitchFamily="34" charset="0"/>
              </a:rPr>
              <a:t>Samwald</a:t>
            </a:r>
            <a:r>
              <a:rPr lang="en-US" sz="900" dirty="0">
                <a:effectLst/>
                <a:latin typeface="Arial" panose="020B0604020202020204" pitchFamily="34" charset="0"/>
              </a:rPr>
              <a:t>, M. </a:t>
            </a:r>
            <a:r>
              <a:rPr lang="en-US" sz="900" dirty="0" err="1">
                <a:effectLst/>
                <a:latin typeface="Arial" panose="020B0604020202020204" pitchFamily="34" charset="0"/>
              </a:rPr>
              <a:t>Rastegar-Mojarad</a:t>
            </a:r>
            <a:r>
              <a:rPr lang="en-US" sz="900" dirty="0">
                <a:effectLst/>
                <a:latin typeface="Arial" panose="020B0604020202020204" pitchFamily="34" charset="0"/>
              </a:rPr>
              <a:t>, et al. Toward a complete dataset of drug–drug interaction information from publicly available sources. Journal of biomedical informatics, 55:206–217, 2015.</a:t>
            </a:r>
          </a:p>
          <a:p>
            <a:r>
              <a:rPr lang="en-US" sz="9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 -</a:t>
            </a:r>
            <a:r>
              <a:rPr lang="en-US" sz="900" dirty="0">
                <a:effectLst/>
                <a:latin typeface="Arial" panose="020B0604020202020204" pitchFamily="34" charset="0"/>
              </a:rPr>
              <a:t>X. A. Zhang, A. Yates, N. </a:t>
            </a:r>
            <a:r>
              <a:rPr lang="en-US" sz="900" dirty="0" err="1">
                <a:effectLst/>
                <a:latin typeface="Arial" panose="020B0604020202020204" pitchFamily="34" charset="0"/>
              </a:rPr>
              <a:t>Vasilevsky</a:t>
            </a:r>
            <a:r>
              <a:rPr lang="en-US" sz="900" dirty="0">
                <a:effectLst/>
                <a:latin typeface="Arial" panose="020B0604020202020204" pitchFamily="34" charset="0"/>
              </a:rPr>
              <a:t>, J. </a:t>
            </a:r>
            <a:r>
              <a:rPr lang="en-US" sz="900" dirty="0" err="1">
                <a:effectLst/>
                <a:latin typeface="Arial" panose="020B0604020202020204" pitchFamily="34" charset="0"/>
              </a:rPr>
              <a:t>Gourdine</a:t>
            </a:r>
            <a:r>
              <a:rPr lang="en-US" sz="900" dirty="0">
                <a:effectLst/>
                <a:latin typeface="Arial" panose="020B0604020202020204" pitchFamily="34" charset="0"/>
              </a:rPr>
              <a:t>, T. J. Callahan, L. C. Carmody, D. </a:t>
            </a:r>
            <a:r>
              <a:rPr lang="en-US" sz="900" dirty="0" err="1">
                <a:effectLst/>
                <a:latin typeface="Arial" panose="020B0604020202020204" pitchFamily="34" charset="0"/>
              </a:rPr>
              <a:t>Danis</a:t>
            </a:r>
            <a:r>
              <a:rPr lang="en-US" sz="900" dirty="0">
                <a:effectLst/>
                <a:latin typeface="Arial" panose="020B0604020202020204" pitchFamily="34" charset="0"/>
              </a:rPr>
              <a:t>, M. P. </a:t>
            </a:r>
            <a:r>
              <a:rPr lang="en-US" sz="900" dirty="0" err="1">
                <a:effectLst/>
                <a:latin typeface="Arial" panose="020B0604020202020204" pitchFamily="34" charset="0"/>
              </a:rPr>
              <a:t>Joachimiak</a:t>
            </a:r>
            <a:r>
              <a:rPr lang="en-US" sz="900" dirty="0">
                <a:effectLst/>
                <a:latin typeface="Arial" panose="020B0604020202020204" pitchFamily="34" charset="0"/>
              </a:rPr>
              <a:t>, V. </a:t>
            </a:r>
            <a:r>
              <a:rPr lang="en-US" sz="900" dirty="0" err="1">
                <a:effectLst/>
                <a:latin typeface="Arial" panose="020B0604020202020204" pitchFamily="34" charset="0"/>
              </a:rPr>
              <a:t>Ravanmehr</a:t>
            </a:r>
            <a:r>
              <a:rPr lang="en-US" sz="900" dirty="0">
                <a:effectLst/>
                <a:latin typeface="Arial" panose="020B0604020202020204" pitchFamily="34" charset="0"/>
              </a:rPr>
              <a:t>, E. R. Pfaff, et al. Semantic integration of clinical laboratory tests from electronic health records for deep phenotyping and biomarker discovery. NPJ digital medicine, 2(1):1–9, 2019.</a:t>
            </a:r>
            <a:endParaRPr lang="en-US" sz="9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B6381F6-C440-406E-3B87-111C2304E122}"/>
              </a:ext>
            </a:extLst>
          </p:cNvPr>
          <p:cNvGrpSpPr/>
          <p:nvPr/>
        </p:nvGrpSpPr>
        <p:grpSpPr>
          <a:xfrm>
            <a:off x="146818" y="95565"/>
            <a:ext cx="11787924" cy="507776"/>
            <a:chOff x="146818" y="95565"/>
            <a:chExt cx="11787924" cy="507776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996C683-C939-3243-980E-7769AC1FA7FB}"/>
                </a:ext>
              </a:extLst>
            </p:cNvPr>
            <p:cNvGrpSpPr/>
            <p:nvPr/>
          </p:nvGrpSpPr>
          <p:grpSpPr>
            <a:xfrm>
              <a:off x="146818" y="95565"/>
              <a:ext cx="11787924" cy="307780"/>
              <a:chOff x="146818" y="95565"/>
              <a:chExt cx="11787924" cy="307780"/>
            </a:xfrm>
          </p:grpSpPr>
          <p:sp>
            <p:nvSpPr>
              <p:cNvPr id="10" name="TextBox 9">
                <a:hlinkClick r:id="rId2" action="ppaction://hlinksldjump"/>
                <a:extLst>
                  <a:ext uri="{FF2B5EF4-FFF2-40B4-BE49-F238E27FC236}">
                    <a16:creationId xmlns:a16="http://schemas.microsoft.com/office/drawing/2014/main" id="{D073BF0F-6BBD-A73F-8FC4-023D52DEF7B6}"/>
                  </a:ext>
                </a:extLst>
              </p:cNvPr>
              <p:cNvSpPr txBox="1"/>
              <p:nvPr/>
            </p:nvSpPr>
            <p:spPr>
              <a:xfrm>
                <a:off x="146818" y="95566"/>
                <a:ext cx="1141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Introduction</a:t>
                </a:r>
              </a:p>
            </p:txBody>
          </p:sp>
          <p:sp>
            <p:nvSpPr>
              <p:cNvPr id="11" name="TextBox 10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ED9C8DFD-DC4A-4AD5-DF77-FE1043C0247F}"/>
                  </a:ext>
                </a:extLst>
              </p:cNvPr>
              <p:cNvSpPr txBox="1"/>
              <p:nvPr/>
            </p:nvSpPr>
            <p:spPr>
              <a:xfrm>
                <a:off x="2540473" y="95565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Related Work</a:t>
                </a:r>
              </a:p>
            </p:txBody>
          </p:sp>
          <p:sp>
            <p:nvSpPr>
              <p:cNvPr id="12" name="TextBox 11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0CB06C2B-C928-33EF-DA8D-5C17221FBD1D}"/>
                  </a:ext>
                </a:extLst>
              </p:cNvPr>
              <p:cNvSpPr txBox="1"/>
              <p:nvPr/>
            </p:nvSpPr>
            <p:spPr>
              <a:xfrm>
                <a:off x="5194561" y="95565"/>
                <a:ext cx="1439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Task Innovation</a:t>
                </a:r>
              </a:p>
            </p:txBody>
          </p:sp>
          <p:sp>
            <p:nvSpPr>
              <p:cNvPr id="13" name="TextBox 12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E067A793-7C79-BE75-6C63-33CCE065968F}"/>
                  </a:ext>
                </a:extLst>
              </p:cNvPr>
              <p:cNvSpPr txBox="1"/>
              <p:nvPr/>
            </p:nvSpPr>
            <p:spPr>
              <a:xfrm>
                <a:off x="8107710" y="95565"/>
                <a:ext cx="1253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Specific Aims</a:t>
                </a:r>
              </a:p>
            </p:txBody>
          </p:sp>
          <p:sp>
            <p:nvSpPr>
              <p:cNvPr id="14" name="TextBox 13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8A8E615F-A648-2495-2111-6DD386CBA578}"/>
                  </a:ext>
                </a:extLst>
              </p:cNvPr>
              <p:cNvSpPr txBox="1"/>
              <p:nvPr/>
            </p:nvSpPr>
            <p:spPr>
              <a:xfrm>
                <a:off x="10868424" y="95568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Conclusion</a:t>
                </a: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052FE0D-40F6-3C56-4CD8-B3FF353F3D37}"/>
                </a:ext>
              </a:extLst>
            </p:cNvPr>
            <p:cNvSpPr txBox="1"/>
            <p:nvPr/>
          </p:nvSpPr>
          <p:spPr>
            <a:xfrm>
              <a:off x="8110450" y="32634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Aim</a:t>
              </a:r>
            </a:p>
          </p:txBody>
        </p:sp>
        <p:sp>
          <p:nvSpPr>
            <p:cNvPr id="7" name="TextBox 6">
              <a:hlinkClick r:id="rId7" action="ppaction://hlinksldjump"/>
              <a:extLst>
                <a:ext uri="{FF2B5EF4-FFF2-40B4-BE49-F238E27FC236}">
                  <a16:creationId xmlns:a16="http://schemas.microsoft.com/office/drawing/2014/main" id="{431D67A2-4A12-4959-D757-508312EA189F}"/>
                </a:ext>
              </a:extLst>
            </p:cNvPr>
            <p:cNvSpPr txBox="1"/>
            <p:nvPr/>
          </p:nvSpPr>
          <p:spPr>
            <a:xfrm>
              <a:off x="8610065" y="3263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1</a:t>
              </a:r>
            </a:p>
          </p:txBody>
        </p:sp>
        <p:sp>
          <p:nvSpPr>
            <p:cNvPr id="8" name="TextBox 7">
              <a:hlinkClick r:id="rId8" action="ppaction://hlinksldjump"/>
              <a:extLst>
                <a:ext uri="{FF2B5EF4-FFF2-40B4-BE49-F238E27FC236}">
                  <a16:creationId xmlns:a16="http://schemas.microsoft.com/office/drawing/2014/main" id="{06C7F289-56D3-7D37-253F-1047212ABA07}"/>
                </a:ext>
              </a:extLst>
            </p:cNvPr>
            <p:cNvSpPr txBox="1"/>
            <p:nvPr/>
          </p:nvSpPr>
          <p:spPr>
            <a:xfrm>
              <a:off x="8826405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  <p:sp>
          <p:nvSpPr>
            <p:cNvPr id="9" name="TextBox 8">
              <a:hlinkClick r:id="rId9" action="ppaction://hlinksldjump"/>
              <a:extLst>
                <a:ext uri="{FF2B5EF4-FFF2-40B4-BE49-F238E27FC236}">
                  <a16:creationId xmlns:a16="http://schemas.microsoft.com/office/drawing/2014/main" id="{5792BC0E-4150-928B-9FD3-685C8ABF7ACA}"/>
                </a:ext>
              </a:extLst>
            </p:cNvPr>
            <p:cNvSpPr txBox="1"/>
            <p:nvPr/>
          </p:nvSpPr>
          <p:spPr>
            <a:xfrm>
              <a:off x="9061487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40589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uiExpand="1" build="p" bldLvl="2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44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EF3620-383A-6978-D481-052676068E77}"/>
              </a:ext>
            </a:extLst>
          </p:cNvPr>
          <p:cNvSpPr txBox="1"/>
          <p:nvPr/>
        </p:nvSpPr>
        <p:spPr>
          <a:xfrm>
            <a:off x="838515" y="864878"/>
            <a:ext cx="68987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</a:rPr>
              <a:t>Sub-Aim 2 – Semantic Metadata Mapping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8235CAF-BEE2-5893-8E94-1BEF306E237B}"/>
              </a:ext>
            </a:extLst>
          </p:cNvPr>
          <p:cNvSpPr txBox="1"/>
          <p:nvPr/>
        </p:nvSpPr>
        <p:spPr>
          <a:xfrm>
            <a:off x="838515" y="1920257"/>
            <a:ext cx="5437722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Map logical forms to a ”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Semantic Metadata Mapping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”, or “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SMM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”: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Machine-readable “tagging” system for mapping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database objects 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and records to their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meaning 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and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usage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Small pre-defined subset of UMLS concepts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0A5A15A-808F-9AC5-EBAC-079F09E548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5186783"/>
              </p:ext>
            </p:extLst>
          </p:nvPr>
        </p:nvGraphicFramePr>
        <p:xfrm>
          <a:off x="6982780" y="3375430"/>
          <a:ext cx="4813705" cy="1215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7480">
                  <a:extLst>
                    <a:ext uri="{9D8B030D-6E8A-4147-A177-3AD203B41FA5}">
                      <a16:colId xmlns:a16="http://schemas.microsoft.com/office/drawing/2014/main" val="228471056"/>
                    </a:ext>
                  </a:extLst>
                </a:gridCol>
                <a:gridCol w="1541819">
                  <a:extLst>
                    <a:ext uri="{9D8B030D-6E8A-4147-A177-3AD203B41FA5}">
                      <a16:colId xmlns:a16="http://schemas.microsoft.com/office/drawing/2014/main" val="1648522837"/>
                    </a:ext>
                  </a:extLst>
                </a:gridCol>
                <a:gridCol w="1894406">
                  <a:extLst>
                    <a:ext uri="{9D8B030D-6E8A-4147-A177-3AD203B41FA5}">
                      <a16:colId xmlns:a16="http://schemas.microsoft.com/office/drawing/2014/main" val="1204896472"/>
                    </a:ext>
                  </a:extLst>
                </a:gridCol>
              </a:tblGrid>
              <a:tr h="30076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person_id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birthdate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gender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4019061"/>
                  </a:ext>
                </a:extLst>
              </a:tr>
              <a:tr h="26106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1-1-2000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2494277"/>
                  </a:ext>
                </a:extLst>
              </a:tr>
              <a:tr h="26106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2-2-1980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0698552"/>
                  </a:ext>
                </a:extLst>
              </a:tr>
              <a:tr h="30076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3-3-1970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695986"/>
                  </a:ext>
                </a:extLst>
              </a:tr>
            </a:tbl>
          </a:graphicData>
        </a:graphic>
      </p:graphicFrame>
      <p:sp>
        <p:nvSpPr>
          <p:cNvPr id="13" name="Left Brace 12">
            <a:extLst>
              <a:ext uri="{FF2B5EF4-FFF2-40B4-BE49-F238E27FC236}">
                <a16:creationId xmlns:a16="http://schemas.microsoft.com/office/drawing/2014/main" id="{10E09F17-611A-9DEF-4A53-16A5C0C3C90B}"/>
              </a:ext>
            </a:extLst>
          </p:cNvPr>
          <p:cNvSpPr/>
          <p:nvPr/>
        </p:nvSpPr>
        <p:spPr>
          <a:xfrm rot="5400000">
            <a:off x="7458258" y="2472112"/>
            <a:ext cx="380994" cy="1331951"/>
          </a:xfrm>
          <a:prstGeom prst="leftBrace">
            <a:avLst>
              <a:gd name="adj1" fmla="val 8333"/>
              <a:gd name="adj2" fmla="val 51321"/>
            </a:avLst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F9F5D194-2EE9-ECF6-0291-1C99DC93AFA7}"/>
              </a:ext>
            </a:extLst>
          </p:cNvPr>
          <p:cNvSpPr/>
          <p:nvPr/>
        </p:nvSpPr>
        <p:spPr>
          <a:xfrm rot="5400000">
            <a:off x="8934698" y="2383519"/>
            <a:ext cx="380994" cy="1509135"/>
          </a:xfrm>
          <a:prstGeom prst="leftBrace">
            <a:avLst>
              <a:gd name="adj1" fmla="val 8333"/>
              <a:gd name="adj2" fmla="val 50582"/>
            </a:avLst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C02DD03-DD92-E334-A475-C459D1A07811}"/>
              </a:ext>
            </a:extLst>
          </p:cNvPr>
          <p:cNvSpPr txBox="1"/>
          <p:nvPr/>
        </p:nvSpPr>
        <p:spPr>
          <a:xfrm>
            <a:off x="8326213" y="2464613"/>
            <a:ext cx="1597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1"/>
                </a:solidFill>
              </a:rPr>
              <a:t>C0421451</a:t>
            </a:r>
            <a:r>
              <a:rPr lang="en-US" sz="1400" dirty="0"/>
              <a:t> </a:t>
            </a:r>
          </a:p>
          <a:p>
            <a:pPr algn="ctr"/>
            <a:r>
              <a:rPr lang="en-US" sz="1400" dirty="0"/>
              <a:t>“Date of Birth”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A9CB38E-1D4B-EB0E-6A37-90F31B171EC2}"/>
              </a:ext>
            </a:extLst>
          </p:cNvPr>
          <p:cNvSpPr txBox="1"/>
          <p:nvPr/>
        </p:nvSpPr>
        <p:spPr>
          <a:xfrm>
            <a:off x="6314075" y="2464613"/>
            <a:ext cx="2669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1"/>
                </a:solidFill>
              </a:rPr>
              <a:t>C5236161</a:t>
            </a:r>
            <a:br>
              <a:rPr lang="en-US" sz="1400" dirty="0"/>
            </a:br>
            <a:r>
              <a:rPr lang="en-US" sz="1400" dirty="0"/>
              <a:t>“Patient Identifier”</a:t>
            </a:r>
            <a:endParaRPr lang="en-US" dirty="0"/>
          </a:p>
        </p:txBody>
      </p:sp>
      <p:sp>
        <p:nvSpPr>
          <p:cNvPr id="20" name="Left Brace 19">
            <a:extLst>
              <a:ext uri="{FF2B5EF4-FFF2-40B4-BE49-F238E27FC236}">
                <a16:creationId xmlns:a16="http://schemas.microsoft.com/office/drawing/2014/main" id="{AF2AE269-AFB2-0688-D5DC-F0F9B5E976E0}"/>
              </a:ext>
            </a:extLst>
          </p:cNvPr>
          <p:cNvSpPr/>
          <p:nvPr/>
        </p:nvSpPr>
        <p:spPr>
          <a:xfrm rot="5400000">
            <a:off x="10663244" y="2201946"/>
            <a:ext cx="387598" cy="1878883"/>
          </a:xfrm>
          <a:prstGeom prst="leftBrace">
            <a:avLst>
              <a:gd name="adj1" fmla="val 8333"/>
              <a:gd name="adj2" fmla="val 49532"/>
            </a:avLst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239EE9F-A067-D286-54A9-A38D7358D163}"/>
              </a:ext>
            </a:extLst>
          </p:cNvPr>
          <p:cNvSpPr txBox="1"/>
          <p:nvPr/>
        </p:nvSpPr>
        <p:spPr>
          <a:xfrm>
            <a:off x="9879763" y="1131706"/>
            <a:ext cx="220773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C0421451</a:t>
            </a:r>
            <a:r>
              <a:rPr lang="en-US" sz="1400" dirty="0"/>
              <a:t> “Female” </a:t>
            </a:r>
          </a:p>
          <a:p>
            <a:r>
              <a:rPr lang="en-US" sz="1400" dirty="0">
                <a:solidFill>
                  <a:schemeClr val="accent3">
                    <a:lumMod val="75000"/>
                  </a:schemeClr>
                </a:solidFill>
                <a:latin typeface="Courier" pitchFamily="2" charset="0"/>
              </a:rPr>
              <a:t>WHERE gender=</a:t>
            </a:r>
            <a:r>
              <a:rPr lang="en-US" sz="1400" dirty="0">
                <a:solidFill>
                  <a:srgbClr val="FF0000"/>
                </a:solidFill>
                <a:latin typeface="Courier" pitchFamily="2" charset="0"/>
              </a:rPr>
              <a:t>‘F’</a:t>
            </a:r>
            <a:br>
              <a:rPr lang="en-US" sz="1400" dirty="0"/>
            </a:br>
            <a:endParaRPr lang="en-US" sz="1400" dirty="0"/>
          </a:p>
          <a:p>
            <a:r>
              <a:rPr lang="en-US" sz="1200" dirty="0">
                <a:solidFill>
                  <a:schemeClr val="accent1"/>
                </a:solidFill>
              </a:rPr>
              <a:t>C0086582</a:t>
            </a:r>
            <a:r>
              <a:rPr lang="en-US" sz="1400" dirty="0"/>
              <a:t> “Male”</a:t>
            </a:r>
          </a:p>
          <a:p>
            <a:r>
              <a:rPr lang="en-US" sz="1400" dirty="0">
                <a:solidFill>
                  <a:schemeClr val="accent3">
                    <a:lumMod val="75000"/>
                  </a:schemeClr>
                </a:solidFill>
                <a:latin typeface="Courier" pitchFamily="2" charset="0"/>
              </a:rPr>
              <a:t>WHERE gender=</a:t>
            </a:r>
            <a:r>
              <a:rPr lang="en-US" sz="1400" dirty="0">
                <a:solidFill>
                  <a:srgbClr val="FF0000"/>
                </a:solidFill>
                <a:latin typeface="Courier" pitchFamily="2" charset="0"/>
              </a:rPr>
              <a:t>‘M’</a:t>
            </a:r>
            <a:endParaRPr lang="en-US" sz="1400" dirty="0">
              <a:solidFill>
                <a:schemeClr val="accent3">
                  <a:lumMod val="75000"/>
                </a:schemeClr>
              </a:solidFill>
              <a:latin typeface="Courier" pitchFamily="2" charset="0"/>
            </a:endParaRPr>
          </a:p>
          <a:p>
            <a:endParaRPr lang="en-US" sz="1400" dirty="0">
              <a:solidFill>
                <a:schemeClr val="accent3">
                  <a:lumMod val="75000"/>
                </a:schemeClr>
              </a:solidFill>
              <a:latin typeface="Courier" pitchFamily="2" charset="0"/>
            </a:endParaRPr>
          </a:p>
          <a:p>
            <a:r>
              <a:rPr lang="en-US" sz="1400" dirty="0">
                <a:solidFill>
                  <a:schemeClr val="accent1"/>
                </a:solidFill>
              </a:rPr>
              <a:t>C3887376</a:t>
            </a:r>
            <a:r>
              <a:rPr lang="en-US" sz="1400" dirty="0"/>
              <a:t> “Genderqueer”</a:t>
            </a:r>
          </a:p>
          <a:p>
            <a:r>
              <a:rPr lang="en-US" sz="1400" dirty="0">
                <a:solidFill>
                  <a:schemeClr val="accent3">
                    <a:lumMod val="75000"/>
                  </a:schemeClr>
                </a:solidFill>
                <a:latin typeface="Courier" pitchFamily="2" charset="0"/>
              </a:rPr>
              <a:t>WHERE gender=</a:t>
            </a:r>
            <a:r>
              <a:rPr lang="en-US" sz="1400" dirty="0">
                <a:solidFill>
                  <a:srgbClr val="FF0000"/>
                </a:solidFill>
                <a:latin typeface="Courier" pitchFamily="2" charset="0"/>
              </a:rPr>
              <a:t>‘GQ’</a:t>
            </a:r>
            <a:endParaRPr lang="en-US" sz="1400" dirty="0">
              <a:solidFill>
                <a:schemeClr val="accent3">
                  <a:lumMod val="75000"/>
                </a:schemeClr>
              </a:solidFill>
              <a:latin typeface="Courier" pitchFamily="2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44D59AF-2186-B689-F5E1-685F33210C4D}"/>
              </a:ext>
            </a:extLst>
          </p:cNvPr>
          <p:cNvGrpSpPr/>
          <p:nvPr/>
        </p:nvGrpSpPr>
        <p:grpSpPr>
          <a:xfrm>
            <a:off x="146818" y="95565"/>
            <a:ext cx="11787924" cy="507776"/>
            <a:chOff x="146818" y="95565"/>
            <a:chExt cx="11787924" cy="50777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455AB56-6EED-7F45-A85B-540630180302}"/>
                </a:ext>
              </a:extLst>
            </p:cNvPr>
            <p:cNvGrpSpPr/>
            <p:nvPr/>
          </p:nvGrpSpPr>
          <p:grpSpPr>
            <a:xfrm>
              <a:off x="146818" y="95565"/>
              <a:ext cx="11787924" cy="307780"/>
              <a:chOff x="146818" y="95565"/>
              <a:chExt cx="11787924" cy="307780"/>
            </a:xfrm>
          </p:grpSpPr>
          <p:sp>
            <p:nvSpPr>
              <p:cNvPr id="11" name="TextBox 10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D163FC81-CC6E-70A8-3914-E83C53A06874}"/>
                  </a:ext>
                </a:extLst>
              </p:cNvPr>
              <p:cNvSpPr txBox="1"/>
              <p:nvPr/>
            </p:nvSpPr>
            <p:spPr>
              <a:xfrm>
                <a:off x="146818" y="95566"/>
                <a:ext cx="1141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Introduction</a:t>
                </a:r>
              </a:p>
            </p:txBody>
          </p:sp>
          <p:sp>
            <p:nvSpPr>
              <p:cNvPr id="12" name="TextBox 11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AEDE70F2-5D78-727B-6FF9-148917E6AE2F}"/>
                  </a:ext>
                </a:extLst>
              </p:cNvPr>
              <p:cNvSpPr txBox="1"/>
              <p:nvPr/>
            </p:nvSpPr>
            <p:spPr>
              <a:xfrm>
                <a:off x="2540473" y="95565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Related Work</a:t>
                </a:r>
              </a:p>
            </p:txBody>
          </p:sp>
          <p:sp>
            <p:nvSpPr>
              <p:cNvPr id="14" name="TextBox 13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061F7E33-1D74-2A4F-F12C-4A5B6C7B0838}"/>
                  </a:ext>
                </a:extLst>
              </p:cNvPr>
              <p:cNvSpPr txBox="1"/>
              <p:nvPr/>
            </p:nvSpPr>
            <p:spPr>
              <a:xfrm>
                <a:off x="5194561" y="95565"/>
                <a:ext cx="1439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Task Innovation</a:t>
                </a:r>
              </a:p>
            </p:txBody>
          </p:sp>
          <p:sp>
            <p:nvSpPr>
              <p:cNvPr id="16" name="TextBox 15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1A362268-32D0-5120-A108-D640C0F72CBF}"/>
                  </a:ext>
                </a:extLst>
              </p:cNvPr>
              <p:cNvSpPr txBox="1"/>
              <p:nvPr/>
            </p:nvSpPr>
            <p:spPr>
              <a:xfrm>
                <a:off x="8107710" y="95565"/>
                <a:ext cx="1253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Specific Aims</a:t>
                </a:r>
              </a:p>
            </p:txBody>
          </p:sp>
          <p:sp>
            <p:nvSpPr>
              <p:cNvPr id="17" name="TextBox 16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8EB082DE-C895-9E3E-133E-F3D6FA43C3AD}"/>
                  </a:ext>
                </a:extLst>
              </p:cNvPr>
              <p:cNvSpPr txBox="1"/>
              <p:nvPr/>
            </p:nvSpPr>
            <p:spPr>
              <a:xfrm>
                <a:off x="10868424" y="95568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Conclusion</a:t>
                </a: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3DC7138-C957-7E46-4551-A1C7C09FBD2F}"/>
                </a:ext>
              </a:extLst>
            </p:cNvPr>
            <p:cNvSpPr txBox="1"/>
            <p:nvPr/>
          </p:nvSpPr>
          <p:spPr>
            <a:xfrm>
              <a:off x="8110450" y="32634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Aim</a:t>
              </a:r>
            </a:p>
          </p:txBody>
        </p:sp>
        <p:sp>
          <p:nvSpPr>
            <p:cNvPr id="8" name="TextBox 7">
              <a:hlinkClick r:id="rId8" action="ppaction://hlinksldjump"/>
              <a:extLst>
                <a:ext uri="{FF2B5EF4-FFF2-40B4-BE49-F238E27FC236}">
                  <a16:creationId xmlns:a16="http://schemas.microsoft.com/office/drawing/2014/main" id="{C592CCC6-783A-7053-8516-A260AA777EC0}"/>
                </a:ext>
              </a:extLst>
            </p:cNvPr>
            <p:cNvSpPr txBox="1"/>
            <p:nvPr/>
          </p:nvSpPr>
          <p:spPr>
            <a:xfrm>
              <a:off x="8610065" y="3263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1</a:t>
              </a:r>
            </a:p>
          </p:txBody>
        </p:sp>
        <p:sp>
          <p:nvSpPr>
            <p:cNvPr id="9" name="TextBox 8">
              <a:hlinkClick r:id="rId9" action="ppaction://hlinksldjump"/>
              <a:extLst>
                <a:ext uri="{FF2B5EF4-FFF2-40B4-BE49-F238E27FC236}">
                  <a16:creationId xmlns:a16="http://schemas.microsoft.com/office/drawing/2014/main" id="{68C9FE07-6074-896B-2066-6DEDF6225AC4}"/>
                </a:ext>
              </a:extLst>
            </p:cNvPr>
            <p:cNvSpPr txBox="1"/>
            <p:nvPr/>
          </p:nvSpPr>
          <p:spPr>
            <a:xfrm>
              <a:off x="8826405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  <p:sp>
          <p:nvSpPr>
            <p:cNvPr id="10" name="TextBox 9">
              <a:hlinkClick r:id="rId10" action="ppaction://hlinksldjump"/>
              <a:extLst>
                <a:ext uri="{FF2B5EF4-FFF2-40B4-BE49-F238E27FC236}">
                  <a16:creationId xmlns:a16="http://schemas.microsoft.com/office/drawing/2014/main" id="{3F0A0F47-4824-A688-F6C9-55359A1FCE3A}"/>
                </a:ext>
              </a:extLst>
            </p:cNvPr>
            <p:cNvSpPr txBox="1"/>
            <p:nvPr/>
          </p:nvSpPr>
          <p:spPr>
            <a:xfrm>
              <a:off x="9061487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23010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8" grpId="0"/>
      <p:bldP spid="19" grpId="0"/>
      <p:bldP spid="20" grpId="0" animBg="1"/>
      <p:bldP spid="21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45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20BA47-2ACF-D513-C6A6-71EFBE427627}"/>
              </a:ext>
            </a:extLst>
          </p:cNvPr>
          <p:cNvSpPr txBox="1"/>
          <p:nvPr/>
        </p:nvSpPr>
        <p:spPr>
          <a:xfrm>
            <a:off x="838514" y="864878"/>
            <a:ext cx="5719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Sub-Aim 2 – </a:t>
            </a:r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</a:rPr>
              <a:t>Multi-hop Reasoning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55A207-862B-967C-A944-884C4DD42F1E}"/>
              </a:ext>
            </a:extLst>
          </p:cNvPr>
          <p:cNvSpPr txBox="1"/>
          <p:nvPr/>
        </p:nvSpPr>
        <p:spPr>
          <a:xfrm>
            <a:off x="838513" y="2028616"/>
            <a:ext cx="98265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spcAft>
                <a:spcPts val="1200"/>
              </a:spcAft>
            </a:pP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”Contraindications to drugs for conditions which affect respiration”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50220AA-5187-5339-4B65-0BD9E093DAFA}"/>
              </a:ext>
            </a:extLst>
          </p:cNvPr>
          <p:cNvGrpSpPr/>
          <p:nvPr/>
        </p:nvGrpSpPr>
        <p:grpSpPr>
          <a:xfrm>
            <a:off x="838513" y="2831205"/>
            <a:ext cx="4245559" cy="3023875"/>
            <a:chOff x="5717909" y="1111681"/>
            <a:chExt cx="4161206" cy="3023875"/>
          </a:xfrm>
        </p:grpSpPr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983C4C35-376B-90F6-6EB5-E49ED15B2B08}"/>
                </a:ext>
              </a:extLst>
            </p:cNvPr>
            <p:cNvSpPr/>
            <p:nvPr/>
          </p:nvSpPr>
          <p:spPr>
            <a:xfrm>
              <a:off x="5717909" y="1111681"/>
              <a:ext cx="3768215" cy="3023875"/>
            </a:xfrm>
            <a:prstGeom prst="roundRect">
              <a:avLst/>
            </a:prstGeom>
            <a:solidFill>
              <a:srgbClr val="E3E8F7">
                <a:alpha val="3294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A8DDC5E-74A3-75BF-0A36-449D760AE640}"/>
                </a:ext>
              </a:extLst>
            </p:cNvPr>
            <p:cNvSpPr txBox="1"/>
            <p:nvPr/>
          </p:nvSpPr>
          <p:spPr>
            <a:xfrm>
              <a:off x="5907389" y="1166842"/>
              <a:ext cx="3971726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EBA78A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contraindication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rgbClr val="EEB1D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drug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.</a:t>
              </a:r>
              <a:r>
                <a:rPr lang="en-US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for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</a:t>
              </a:r>
              <a:r>
                <a:rPr lang="en-US" dirty="0" err="1">
                  <a:solidFill>
                    <a:srgbClr val="7030A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obs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“respiration”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  .</a:t>
              </a:r>
              <a:r>
                <a:rPr lang="en-US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change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  .</a:t>
              </a:r>
              <a:r>
                <a:rPr lang="en-US" dirty="0" err="1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caused_by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    </a:t>
              </a:r>
              <a:r>
                <a:rPr lang="en-US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cond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  ) 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)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  <a:endPara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D0BD828D-DC3D-FE96-B11A-D13E3ECD2A0A}"/>
              </a:ext>
            </a:extLst>
          </p:cNvPr>
          <p:cNvGrpSpPr/>
          <p:nvPr/>
        </p:nvGrpSpPr>
        <p:grpSpPr>
          <a:xfrm>
            <a:off x="146818" y="95565"/>
            <a:ext cx="11787924" cy="507776"/>
            <a:chOff x="146818" y="95565"/>
            <a:chExt cx="11787924" cy="507776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A20AA81F-1EA8-789F-588A-01DB03CD35E1}"/>
                </a:ext>
              </a:extLst>
            </p:cNvPr>
            <p:cNvGrpSpPr/>
            <p:nvPr/>
          </p:nvGrpSpPr>
          <p:grpSpPr>
            <a:xfrm>
              <a:off x="146818" y="95565"/>
              <a:ext cx="11787924" cy="307780"/>
              <a:chOff x="146818" y="95565"/>
              <a:chExt cx="11787924" cy="307780"/>
            </a:xfrm>
          </p:grpSpPr>
          <p:sp>
            <p:nvSpPr>
              <p:cNvPr id="15" name="TextBox 14">
                <a:hlinkClick r:id="rId2" action="ppaction://hlinksldjump"/>
                <a:extLst>
                  <a:ext uri="{FF2B5EF4-FFF2-40B4-BE49-F238E27FC236}">
                    <a16:creationId xmlns:a16="http://schemas.microsoft.com/office/drawing/2014/main" id="{241123BA-B15D-8709-A6CD-2090763BDF82}"/>
                  </a:ext>
                </a:extLst>
              </p:cNvPr>
              <p:cNvSpPr txBox="1"/>
              <p:nvPr/>
            </p:nvSpPr>
            <p:spPr>
              <a:xfrm>
                <a:off x="146818" y="95566"/>
                <a:ext cx="1141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Introduction</a:t>
                </a:r>
              </a:p>
            </p:txBody>
          </p:sp>
          <p:sp>
            <p:nvSpPr>
              <p:cNvPr id="16" name="TextBox 15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C8AA2CBD-918E-6ACE-8079-E062761337BC}"/>
                  </a:ext>
                </a:extLst>
              </p:cNvPr>
              <p:cNvSpPr txBox="1"/>
              <p:nvPr/>
            </p:nvSpPr>
            <p:spPr>
              <a:xfrm>
                <a:off x="2540473" y="95565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Related Work</a:t>
                </a:r>
              </a:p>
            </p:txBody>
          </p:sp>
          <p:sp>
            <p:nvSpPr>
              <p:cNvPr id="17" name="TextBox 16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38F7AF0F-70C7-CA4C-A7E0-A186C7D7B43F}"/>
                  </a:ext>
                </a:extLst>
              </p:cNvPr>
              <p:cNvSpPr txBox="1"/>
              <p:nvPr/>
            </p:nvSpPr>
            <p:spPr>
              <a:xfrm>
                <a:off x="5194561" y="95565"/>
                <a:ext cx="1439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Task Innovation</a:t>
                </a:r>
              </a:p>
            </p:txBody>
          </p:sp>
          <p:sp>
            <p:nvSpPr>
              <p:cNvPr id="18" name="TextBox 17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2EB00F1C-BAB9-F084-BDB1-A817668A2D8E}"/>
                  </a:ext>
                </a:extLst>
              </p:cNvPr>
              <p:cNvSpPr txBox="1"/>
              <p:nvPr/>
            </p:nvSpPr>
            <p:spPr>
              <a:xfrm>
                <a:off x="8107710" y="95565"/>
                <a:ext cx="1253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Specific Aims</a:t>
                </a:r>
              </a:p>
            </p:txBody>
          </p:sp>
          <p:sp>
            <p:nvSpPr>
              <p:cNvPr id="19" name="TextBox 18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54BD7BDF-D907-5326-7D92-DF7223F17A03}"/>
                  </a:ext>
                </a:extLst>
              </p:cNvPr>
              <p:cNvSpPr txBox="1"/>
              <p:nvPr/>
            </p:nvSpPr>
            <p:spPr>
              <a:xfrm>
                <a:off x="10868424" y="95568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Conclusion</a:t>
                </a:r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1004863-AD1D-6C44-6B91-0575C753E0EF}"/>
                </a:ext>
              </a:extLst>
            </p:cNvPr>
            <p:cNvSpPr txBox="1"/>
            <p:nvPr/>
          </p:nvSpPr>
          <p:spPr>
            <a:xfrm>
              <a:off x="8110450" y="32634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Aim</a:t>
              </a:r>
            </a:p>
          </p:txBody>
        </p:sp>
        <p:sp>
          <p:nvSpPr>
            <p:cNvPr id="12" name="TextBox 11">
              <a:hlinkClick r:id="rId7" action="ppaction://hlinksldjump"/>
              <a:extLst>
                <a:ext uri="{FF2B5EF4-FFF2-40B4-BE49-F238E27FC236}">
                  <a16:creationId xmlns:a16="http://schemas.microsoft.com/office/drawing/2014/main" id="{12705884-2F6A-24CF-D486-797676A27D6A}"/>
                </a:ext>
              </a:extLst>
            </p:cNvPr>
            <p:cNvSpPr txBox="1"/>
            <p:nvPr/>
          </p:nvSpPr>
          <p:spPr>
            <a:xfrm>
              <a:off x="8610065" y="3263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1</a:t>
              </a:r>
            </a:p>
          </p:txBody>
        </p:sp>
        <p:sp>
          <p:nvSpPr>
            <p:cNvPr id="13" name="TextBox 12">
              <a:hlinkClick r:id="rId8" action="ppaction://hlinksldjump"/>
              <a:extLst>
                <a:ext uri="{FF2B5EF4-FFF2-40B4-BE49-F238E27FC236}">
                  <a16:creationId xmlns:a16="http://schemas.microsoft.com/office/drawing/2014/main" id="{0B07C5B9-9E97-00C8-0EC0-E4813352E6DC}"/>
                </a:ext>
              </a:extLst>
            </p:cNvPr>
            <p:cNvSpPr txBox="1"/>
            <p:nvPr/>
          </p:nvSpPr>
          <p:spPr>
            <a:xfrm>
              <a:off x="8826405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  <p:sp>
          <p:nvSpPr>
            <p:cNvPr id="14" name="TextBox 13">
              <a:hlinkClick r:id="rId9" action="ppaction://hlinksldjump"/>
              <a:extLst>
                <a:ext uri="{FF2B5EF4-FFF2-40B4-BE49-F238E27FC236}">
                  <a16:creationId xmlns:a16="http://schemas.microsoft.com/office/drawing/2014/main" id="{4A0D0582-C7EB-62D3-92A3-1741EBEFB701}"/>
                </a:ext>
              </a:extLst>
            </p:cNvPr>
            <p:cNvSpPr txBox="1"/>
            <p:nvPr/>
          </p:nvSpPr>
          <p:spPr>
            <a:xfrm>
              <a:off x="9061487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87948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46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55A207-862B-967C-A944-884C4DD42F1E}"/>
              </a:ext>
            </a:extLst>
          </p:cNvPr>
          <p:cNvSpPr txBox="1"/>
          <p:nvPr/>
        </p:nvSpPr>
        <p:spPr>
          <a:xfrm>
            <a:off x="838513" y="2028616"/>
            <a:ext cx="98265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spcAft>
                <a:spcPts val="1200"/>
              </a:spcAft>
            </a:pP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”Contraindications to drugs for conditions which affect respiration”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8803A44-109E-76D1-BAB9-9E74EC2FB65B}"/>
              </a:ext>
            </a:extLst>
          </p:cNvPr>
          <p:cNvGrpSpPr/>
          <p:nvPr/>
        </p:nvGrpSpPr>
        <p:grpSpPr>
          <a:xfrm>
            <a:off x="838513" y="2826527"/>
            <a:ext cx="4245559" cy="3023875"/>
            <a:chOff x="5717909" y="1111681"/>
            <a:chExt cx="4161206" cy="3023875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F0A8DE93-8784-74DC-6148-9AE0C267346D}"/>
                </a:ext>
              </a:extLst>
            </p:cNvPr>
            <p:cNvSpPr/>
            <p:nvPr/>
          </p:nvSpPr>
          <p:spPr>
            <a:xfrm>
              <a:off x="5717909" y="1111681"/>
              <a:ext cx="3768215" cy="3023875"/>
            </a:xfrm>
            <a:prstGeom prst="roundRect">
              <a:avLst/>
            </a:prstGeom>
            <a:solidFill>
              <a:srgbClr val="E3E8F7">
                <a:alpha val="3294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01F768E-CD11-C0F1-772A-D49F1B3A6AD2}"/>
                </a:ext>
              </a:extLst>
            </p:cNvPr>
            <p:cNvSpPr txBox="1"/>
            <p:nvPr/>
          </p:nvSpPr>
          <p:spPr>
            <a:xfrm>
              <a:off x="5907389" y="1175551"/>
              <a:ext cx="3971726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contraindication(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drug()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.for(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</a:t>
              </a:r>
              <a:r>
                <a:rPr lang="en-US" dirty="0" err="1">
                  <a:solidFill>
                    <a:srgbClr val="7030A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obs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“respiration”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  .</a:t>
              </a:r>
              <a:r>
                <a:rPr lang="en-US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change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  .</a:t>
              </a:r>
              <a:r>
                <a:rPr lang="en-US" dirty="0" err="1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caused_by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    </a:t>
              </a:r>
              <a:r>
                <a:rPr lang="en-US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cond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  ) 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)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22464476-3D2A-E329-C741-77CBDAB86182}"/>
              </a:ext>
            </a:extLst>
          </p:cNvPr>
          <p:cNvSpPr txBox="1"/>
          <p:nvPr/>
        </p:nvSpPr>
        <p:spPr>
          <a:xfrm>
            <a:off x="4876436" y="4188968"/>
            <a:ext cx="4057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Asthma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 causes changes to </a:t>
            </a:r>
            <a:r>
              <a:rPr lang="en-US" dirty="0">
                <a:solidFill>
                  <a:srgbClr val="7030A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respiration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76EEEE9-C3F9-53B4-9B6A-7D3B2981A674}"/>
              </a:ext>
            </a:extLst>
          </p:cNvPr>
          <p:cNvSpPr/>
          <p:nvPr/>
        </p:nvSpPr>
        <p:spPr>
          <a:xfrm>
            <a:off x="4677853" y="4279505"/>
            <a:ext cx="205740" cy="188258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outerShdw blurRad="63500" algn="c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1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729D38D-BF92-6FFC-C726-29C7C9AFCB8B}"/>
              </a:ext>
            </a:extLst>
          </p:cNvPr>
          <p:cNvGrpSpPr/>
          <p:nvPr/>
        </p:nvGrpSpPr>
        <p:grpSpPr>
          <a:xfrm>
            <a:off x="146818" y="95565"/>
            <a:ext cx="11787924" cy="507776"/>
            <a:chOff x="146818" y="95565"/>
            <a:chExt cx="11787924" cy="507776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61DCE1C9-827D-DCB1-8AB1-DB6ABA68C564}"/>
                </a:ext>
              </a:extLst>
            </p:cNvPr>
            <p:cNvGrpSpPr/>
            <p:nvPr/>
          </p:nvGrpSpPr>
          <p:grpSpPr>
            <a:xfrm>
              <a:off x="146818" y="95565"/>
              <a:ext cx="11787924" cy="307780"/>
              <a:chOff x="146818" y="95565"/>
              <a:chExt cx="11787924" cy="307780"/>
            </a:xfrm>
          </p:grpSpPr>
          <p:sp>
            <p:nvSpPr>
              <p:cNvPr id="22" name="TextBox 21">
                <a:hlinkClick r:id="rId2" action="ppaction://hlinksldjump"/>
                <a:extLst>
                  <a:ext uri="{FF2B5EF4-FFF2-40B4-BE49-F238E27FC236}">
                    <a16:creationId xmlns:a16="http://schemas.microsoft.com/office/drawing/2014/main" id="{BFDB1B52-5BE5-C488-4DD7-28BE1AE4A1D8}"/>
                  </a:ext>
                </a:extLst>
              </p:cNvPr>
              <p:cNvSpPr txBox="1"/>
              <p:nvPr/>
            </p:nvSpPr>
            <p:spPr>
              <a:xfrm>
                <a:off x="146818" y="95566"/>
                <a:ext cx="1141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Introduction</a:t>
                </a:r>
              </a:p>
            </p:txBody>
          </p:sp>
          <p:sp>
            <p:nvSpPr>
              <p:cNvPr id="23" name="TextBox 22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158661AF-928D-4A91-B155-0DAD98BE00F2}"/>
                  </a:ext>
                </a:extLst>
              </p:cNvPr>
              <p:cNvSpPr txBox="1"/>
              <p:nvPr/>
            </p:nvSpPr>
            <p:spPr>
              <a:xfrm>
                <a:off x="2540473" y="95565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Related Work</a:t>
                </a:r>
              </a:p>
            </p:txBody>
          </p:sp>
          <p:sp>
            <p:nvSpPr>
              <p:cNvPr id="24" name="TextBox 23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25CA6C20-CC68-9389-7632-F572360980D3}"/>
                  </a:ext>
                </a:extLst>
              </p:cNvPr>
              <p:cNvSpPr txBox="1"/>
              <p:nvPr/>
            </p:nvSpPr>
            <p:spPr>
              <a:xfrm>
                <a:off x="5194561" y="95565"/>
                <a:ext cx="1439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Task Innovation</a:t>
                </a:r>
              </a:p>
            </p:txBody>
          </p:sp>
          <p:sp>
            <p:nvSpPr>
              <p:cNvPr id="25" name="TextBox 24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53BC6FB3-21F0-E09E-C431-89B28654E86E}"/>
                  </a:ext>
                </a:extLst>
              </p:cNvPr>
              <p:cNvSpPr txBox="1"/>
              <p:nvPr/>
            </p:nvSpPr>
            <p:spPr>
              <a:xfrm>
                <a:off x="8107710" y="95565"/>
                <a:ext cx="1253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Specific Aims</a:t>
                </a:r>
              </a:p>
            </p:txBody>
          </p:sp>
          <p:sp>
            <p:nvSpPr>
              <p:cNvPr id="26" name="TextBox 25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A461877D-7863-1459-036D-A029AFA8F445}"/>
                  </a:ext>
                </a:extLst>
              </p:cNvPr>
              <p:cNvSpPr txBox="1"/>
              <p:nvPr/>
            </p:nvSpPr>
            <p:spPr>
              <a:xfrm>
                <a:off x="10868424" y="95568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Conclusion</a:t>
                </a:r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460B0DE-2239-62BE-0D3D-B8FE69B3D079}"/>
                </a:ext>
              </a:extLst>
            </p:cNvPr>
            <p:cNvSpPr txBox="1"/>
            <p:nvPr/>
          </p:nvSpPr>
          <p:spPr>
            <a:xfrm>
              <a:off x="8110450" y="32634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Aim</a:t>
              </a:r>
            </a:p>
          </p:txBody>
        </p:sp>
        <p:sp>
          <p:nvSpPr>
            <p:cNvPr id="19" name="TextBox 18">
              <a:hlinkClick r:id="rId7" action="ppaction://hlinksldjump"/>
              <a:extLst>
                <a:ext uri="{FF2B5EF4-FFF2-40B4-BE49-F238E27FC236}">
                  <a16:creationId xmlns:a16="http://schemas.microsoft.com/office/drawing/2014/main" id="{ADC0CEB9-1E0B-6E12-BF64-7669192CED73}"/>
                </a:ext>
              </a:extLst>
            </p:cNvPr>
            <p:cNvSpPr txBox="1"/>
            <p:nvPr/>
          </p:nvSpPr>
          <p:spPr>
            <a:xfrm>
              <a:off x="8610065" y="3263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1</a:t>
              </a:r>
            </a:p>
          </p:txBody>
        </p:sp>
        <p:sp>
          <p:nvSpPr>
            <p:cNvPr id="20" name="TextBox 19">
              <a:hlinkClick r:id="rId8" action="ppaction://hlinksldjump"/>
              <a:extLst>
                <a:ext uri="{FF2B5EF4-FFF2-40B4-BE49-F238E27FC236}">
                  <a16:creationId xmlns:a16="http://schemas.microsoft.com/office/drawing/2014/main" id="{665F67C7-9BDF-B070-7FB9-8FD58B901EA6}"/>
                </a:ext>
              </a:extLst>
            </p:cNvPr>
            <p:cNvSpPr txBox="1"/>
            <p:nvPr/>
          </p:nvSpPr>
          <p:spPr>
            <a:xfrm>
              <a:off x="8826405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  <p:sp>
          <p:nvSpPr>
            <p:cNvPr id="21" name="TextBox 20">
              <a:hlinkClick r:id="rId9" action="ppaction://hlinksldjump"/>
              <a:extLst>
                <a:ext uri="{FF2B5EF4-FFF2-40B4-BE49-F238E27FC236}">
                  <a16:creationId xmlns:a16="http://schemas.microsoft.com/office/drawing/2014/main" id="{17FE3B37-D87E-0A07-A8A8-7B5F9A0E6A45}"/>
                </a:ext>
              </a:extLst>
            </p:cNvPr>
            <p:cNvSpPr txBox="1"/>
            <p:nvPr/>
          </p:nvSpPr>
          <p:spPr>
            <a:xfrm>
              <a:off x="9061487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43A9173F-D4CB-E852-4EC8-24658592A09F}"/>
              </a:ext>
            </a:extLst>
          </p:cNvPr>
          <p:cNvSpPr txBox="1"/>
          <p:nvPr/>
        </p:nvSpPr>
        <p:spPr>
          <a:xfrm>
            <a:off x="838514" y="864878"/>
            <a:ext cx="5719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Sub-Aim 2 – </a:t>
            </a:r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</a:rPr>
              <a:t>Multi-hop Reasoning</a:t>
            </a:r>
          </a:p>
        </p:txBody>
      </p:sp>
    </p:spTree>
    <p:extLst>
      <p:ext uri="{BB962C8B-B14F-4D97-AF65-F5344CB8AC3E}">
        <p14:creationId xmlns:p14="http://schemas.microsoft.com/office/powerpoint/2010/main" val="91693505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47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55A207-862B-967C-A944-884C4DD42F1E}"/>
              </a:ext>
            </a:extLst>
          </p:cNvPr>
          <p:cNvSpPr txBox="1"/>
          <p:nvPr/>
        </p:nvSpPr>
        <p:spPr>
          <a:xfrm>
            <a:off x="838513" y="2028616"/>
            <a:ext cx="98265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spcAft>
                <a:spcPts val="1200"/>
              </a:spcAft>
            </a:pP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”Contraindications to drugs for conditions which affect respiration”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50220AA-5187-5339-4B65-0BD9E093DAFA}"/>
              </a:ext>
            </a:extLst>
          </p:cNvPr>
          <p:cNvGrpSpPr/>
          <p:nvPr/>
        </p:nvGrpSpPr>
        <p:grpSpPr>
          <a:xfrm>
            <a:off x="838513" y="2830710"/>
            <a:ext cx="4245559" cy="3023875"/>
            <a:chOff x="5717909" y="1111681"/>
            <a:chExt cx="4161206" cy="3023875"/>
          </a:xfrm>
        </p:grpSpPr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983C4C35-376B-90F6-6EB5-E49ED15B2B08}"/>
                </a:ext>
              </a:extLst>
            </p:cNvPr>
            <p:cNvSpPr/>
            <p:nvPr/>
          </p:nvSpPr>
          <p:spPr>
            <a:xfrm>
              <a:off x="5717909" y="1111681"/>
              <a:ext cx="3768215" cy="3023875"/>
            </a:xfrm>
            <a:prstGeom prst="roundRect">
              <a:avLst/>
            </a:prstGeom>
            <a:solidFill>
              <a:srgbClr val="E3E8F7">
                <a:alpha val="3294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A8DDC5E-74A3-75BF-0A36-449D760AE640}"/>
                </a:ext>
              </a:extLst>
            </p:cNvPr>
            <p:cNvSpPr txBox="1"/>
            <p:nvPr/>
          </p:nvSpPr>
          <p:spPr>
            <a:xfrm>
              <a:off x="5907389" y="1166842"/>
              <a:ext cx="3971726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contraindication(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rgbClr val="E59AEE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drug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  <a:endPara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.for(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</a:t>
              </a:r>
              <a:r>
                <a:rPr lang="en-US" dirty="0" err="1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obs</a:t>
              </a:r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(“respiration”)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  .change()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  .</a:t>
              </a:r>
              <a:r>
                <a:rPr lang="en-US" dirty="0" err="1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caused_by</a:t>
              </a:r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    </a:t>
              </a:r>
              <a:r>
                <a:rPr lang="en-US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cond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  <a:endPara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  ) 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)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1833FCEA-E233-90F1-7F96-489421B0B024}"/>
              </a:ext>
            </a:extLst>
          </p:cNvPr>
          <p:cNvSpPr txBox="1"/>
          <p:nvPr/>
        </p:nvSpPr>
        <p:spPr>
          <a:xfrm>
            <a:off x="4876436" y="4175566"/>
            <a:ext cx="4057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Asthma causes changes to respiration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1612DF-36ED-9DCC-E558-1CCED713F15C}"/>
              </a:ext>
            </a:extLst>
          </p:cNvPr>
          <p:cNvSpPr txBox="1"/>
          <p:nvPr/>
        </p:nvSpPr>
        <p:spPr>
          <a:xfrm>
            <a:off x="4876436" y="3593286"/>
            <a:ext cx="5109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E59AEE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Methylprednisolone</a:t>
            </a:r>
            <a:r>
              <a:rPr lang="en-US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 can be used to treat </a:t>
            </a:r>
            <a:r>
              <a:rPr lang="en-US" b="1" dirty="0">
                <a:solidFill>
                  <a:schemeClr val="accent6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asthma</a:t>
            </a:r>
            <a:endParaRPr lang="en-US" b="1" dirty="0">
              <a:solidFill>
                <a:schemeClr val="accent6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2D1003A-A474-B859-332B-49AA755C7CE0}"/>
              </a:ext>
            </a:extLst>
          </p:cNvPr>
          <p:cNvSpPr/>
          <p:nvPr/>
        </p:nvSpPr>
        <p:spPr>
          <a:xfrm>
            <a:off x="4677853" y="4279505"/>
            <a:ext cx="205740" cy="188258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outerShdw blurRad="63500" algn="c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1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8CF4BCD-9C34-9131-659C-E2C02C495611}"/>
              </a:ext>
            </a:extLst>
          </p:cNvPr>
          <p:cNvSpPr/>
          <p:nvPr/>
        </p:nvSpPr>
        <p:spPr>
          <a:xfrm>
            <a:off x="4670696" y="3683823"/>
            <a:ext cx="205740" cy="188258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outerShdw blurRad="63500" algn="c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2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3D7E3D2-7C5C-B35C-BDBB-5F2502963EFD}"/>
              </a:ext>
            </a:extLst>
          </p:cNvPr>
          <p:cNvGrpSpPr/>
          <p:nvPr/>
        </p:nvGrpSpPr>
        <p:grpSpPr>
          <a:xfrm>
            <a:off x="146818" y="95565"/>
            <a:ext cx="11787924" cy="507776"/>
            <a:chOff x="146818" y="95565"/>
            <a:chExt cx="11787924" cy="507776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14BEAC5-7BA0-AF31-AB95-ED78B97DA6D0}"/>
                </a:ext>
              </a:extLst>
            </p:cNvPr>
            <p:cNvGrpSpPr/>
            <p:nvPr/>
          </p:nvGrpSpPr>
          <p:grpSpPr>
            <a:xfrm>
              <a:off x="146818" y="95565"/>
              <a:ext cx="11787924" cy="307780"/>
              <a:chOff x="146818" y="95565"/>
              <a:chExt cx="11787924" cy="307780"/>
            </a:xfrm>
          </p:grpSpPr>
          <p:sp>
            <p:nvSpPr>
              <p:cNvPr id="19" name="TextBox 18">
                <a:hlinkClick r:id="rId2" action="ppaction://hlinksldjump"/>
                <a:extLst>
                  <a:ext uri="{FF2B5EF4-FFF2-40B4-BE49-F238E27FC236}">
                    <a16:creationId xmlns:a16="http://schemas.microsoft.com/office/drawing/2014/main" id="{E65864A5-D4A7-A830-35A2-8A9C8061D5C0}"/>
                  </a:ext>
                </a:extLst>
              </p:cNvPr>
              <p:cNvSpPr txBox="1"/>
              <p:nvPr/>
            </p:nvSpPr>
            <p:spPr>
              <a:xfrm>
                <a:off x="146818" y="95566"/>
                <a:ext cx="1141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Introduction</a:t>
                </a:r>
              </a:p>
            </p:txBody>
          </p:sp>
          <p:sp>
            <p:nvSpPr>
              <p:cNvPr id="20" name="TextBox 19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819562AE-D915-04E7-0582-F535DA44D5D5}"/>
                  </a:ext>
                </a:extLst>
              </p:cNvPr>
              <p:cNvSpPr txBox="1"/>
              <p:nvPr/>
            </p:nvSpPr>
            <p:spPr>
              <a:xfrm>
                <a:off x="2540473" y="95565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Related Work</a:t>
                </a:r>
              </a:p>
            </p:txBody>
          </p:sp>
          <p:sp>
            <p:nvSpPr>
              <p:cNvPr id="21" name="TextBox 20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BFB225B6-B76B-0D02-FD3B-8740BA8A598A}"/>
                  </a:ext>
                </a:extLst>
              </p:cNvPr>
              <p:cNvSpPr txBox="1"/>
              <p:nvPr/>
            </p:nvSpPr>
            <p:spPr>
              <a:xfrm>
                <a:off x="5194561" y="95565"/>
                <a:ext cx="1439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Task Innovation</a:t>
                </a:r>
              </a:p>
            </p:txBody>
          </p:sp>
          <p:sp>
            <p:nvSpPr>
              <p:cNvPr id="22" name="TextBox 21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52B730E0-523E-B665-E276-5A0560FE45C4}"/>
                  </a:ext>
                </a:extLst>
              </p:cNvPr>
              <p:cNvSpPr txBox="1"/>
              <p:nvPr/>
            </p:nvSpPr>
            <p:spPr>
              <a:xfrm>
                <a:off x="8107710" y="95565"/>
                <a:ext cx="1253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Specific Aims</a:t>
                </a:r>
              </a:p>
            </p:txBody>
          </p:sp>
          <p:sp>
            <p:nvSpPr>
              <p:cNvPr id="23" name="TextBox 22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110DC8AA-8EFE-1906-B59C-DA4EC0760887}"/>
                  </a:ext>
                </a:extLst>
              </p:cNvPr>
              <p:cNvSpPr txBox="1"/>
              <p:nvPr/>
            </p:nvSpPr>
            <p:spPr>
              <a:xfrm>
                <a:off x="10868424" y="95568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Conclusion</a:t>
                </a:r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5BC4A6A-C60C-CE88-166F-E618A2BD8BB0}"/>
                </a:ext>
              </a:extLst>
            </p:cNvPr>
            <p:cNvSpPr txBox="1"/>
            <p:nvPr/>
          </p:nvSpPr>
          <p:spPr>
            <a:xfrm>
              <a:off x="8110450" y="32634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Aim</a:t>
              </a:r>
            </a:p>
          </p:txBody>
        </p:sp>
        <p:sp>
          <p:nvSpPr>
            <p:cNvPr id="16" name="TextBox 15">
              <a:hlinkClick r:id="rId7" action="ppaction://hlinksldjump"/>
              <a:extLst>
                <a:ext uri="{FF2B5EF4-FFF2-40B4-BE49-F238E27FC236}">
                  <a16:creationId xmlns:a16="http://schemas.microsoft.com/office/drawing/2014/main" id="{279BCF3C-D511-FF3A-C72A-C2AEA56FFEB9}"/>
                </a:ext>
              </a:extLst>
            </p:cNvPr>
            <p:cNvSpPr txBox="1"/>
            <p:nvPr/>
          </p:nvSpPr>
          <p:spPr>
            <a:xfrm>
              <a:off x="8610065" y="3263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1</a:t>
              </a:r>
            </a:p>
          </p:txBody>
        </p:sp>
        <p:sp>
          <p:nvSpPr>
            <p:cNvPr id="17" name="TextBox 16">
              <a:hlinkClick r:id="rId8" action="ppaction://hlinksldjump"/>
              <a:extLst>
                <a:ext uri="{FF2B5EF4-FFF2-40B4-BE49-F238E27FC236}">
                  <a16:creationId xmlns:a16="http://schemas.microsoft.com/office/drawing/2014/main" id="{F878E02E-F988-EF16-8333-CDCCB5FB838F}"/>
                </a:ext>
              </a:extLst>
            </p:cNvPr>
            <p:cNvSpPr txBox="1"/>
            <p:nvPr/>
          </p:nvSpPr>
          <p:spPr>
            <a:xfrm>
              <a:off x="8826405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  <p:sp>
          <p:nvSpPr>
            <p:cNvPr id="18" name="TextBox 17">
              <a:hlinkClick r:id="rId9" action="ppaction://hlinksldjump"/>
              <a:extLst>
                <a:ext uri="{FF2B5EF4-FFF2-40B4-BE49-F238E27FC236}">
                  <a16:creationId xmlns:a16="http://schemas.microsoft.com/office/drawing/2014/main" id="{955B49B7-5DC4-4043-F931-D22A1E09D82D}"/>
                </a:ext>
              </a:extLst>
            </p:cNvPr>
            <p:cNvSpPr txBox="1"/>
            <p:nvPr/>
          </p:nvSpPr>
          <p:spPr>
            <a:xfrm>
              <a:off x="9061487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D380172C-9B02-B55C-3658-03FE24C52432}"/>
              </a:ext>
            </a:extLst>
          </p:cNvPr>
          <p:cNvSpPr txBox="1"/>
          <p:nvPr/>
        </p:nvSpPr>
        <p:spPr>
          <a:xfrm>
            <a:off x="838514" y="864878"/>
            <a:ext cx="5719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Sub-Aim 2 – </a:t>
            </a:r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</a:rPr>
              <a:t>Multi-hop Reasoning</a:t>
            </a:r>
          </a:p>
        </p:txBody>
      </p:sp>
    </p:spTree>
    <p:extLst>
      <p:ext uri="{BB962C8B-B14F-4D97-AF65-F5344CB8AC3E}">
        <p14:creationId xmlns:p14="http://schemas.microsoft.com/office/powerpoint/2010/main" val="145221860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48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55A207-862B-967C-A944-884C4DD42F1E}"/>
              </a:ext>
            </a:extLst>
          </p:cNvPr>
          <p:cNvSpPr txBox="1"/>
          <p:nvPr/>
        </p:nvSpPr>
        <p:spPr>
          <a:xfrm>
            <a:off x="838513" y="2028616"/>
            <a:ext cx="98265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spcAft>
                <a:spcPts val="1200"/>
              </a:spcAft>
            </a:pP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”Contraindications to drugs for conditions which affect respiration”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50220AA-5187-5339-4B65-0BD9E093DAFA}"/>
              </a:ext>
            </a:extLst>
          </p:cNvPr>
          <p:cNvGrpSpPr/>
          <p:nvPr/>
        </p:nvGrpSpPr>
        <p:grpSpPr>
          <a:xfrm>
            <a:off x="838513" y="2830710"/>
            <a:ext cx="4245559" cy="3023875"/>
            <a:chOff x="5717909" y="1111681"/>
            <a:chExt cx="4161206" cy="3023875"/>
          </a:xfrm>
        </p:grpSpPr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983C4C35-376B-90F6-6EB5-E49ED15B2B08}"/>
                </a:ext>
              </a:extLst>
            </p:cNvPr>
            <p:cNvSpPr/>
            <p:nvPr/>
          </p:nvSpPr>
          <p:spPr>
            <a:xfrm>
              <a:off x="5717909" y="1111681"/>
              <a:ext cx="3768215" cy="3023875"/>
            </a:xfrm>
            <a:prstGeom prst="roundRect">
              <a:avLst/>
            </a:prstGeom>
            <a:solidFill>
              <a:srgbClr val="E3E8F7">
                <a:alpha val="3294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A8DDC5E-74A3-75BF-0A36-449D760AE640}"/>
                </a:ext>
              </a:extLst>
            </p:cNvPr>
            <p:cNvSpPr txBox="1"/>
            <p:nvPr/>
          </p:nvSpPr>
          <p:spPr>
            <a:xfrm>
              <a:off x="5907389" y="1166842"/>
              <a:ext cx="3971726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EBA78A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contraindication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endPara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rgbClr val="E59AEE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drug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  <a:endPara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.for(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</a:t>
              </a:r>
              <a:r>
                <a:rPr lang="en-US" dirty="0" err="1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obs</a:t>
              </a:r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(“respiration”)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  .change()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  .</a:t>
              </a:r>
              <a:r>
                <a:rPr lang="en-US" dirty="0" err="1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caused_by</a:t>
              </a:r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    </a:t>
              </a:r>
              <a:r>
                <a:rPr lang="en-US" dirty="0" err="1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cond</a:t>
              </a:r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  ) 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)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  <a:endPara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1833FCEA-E233-90F1-7F96-489421B0B024}"/>
              </a:ext>
            </a:extLst>
          </p:cNvPr>
          <p:cNvSpPr txBox="1"/>
          <p:nvPr/>
        </p:nvSpPr>
        <p:spPr>
          <a:xfrm>
            <a:off x="4876436" y="4175566"/>
            <a:ext cx="4057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Asthma causes changes to respiration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1612DF-36ED-9DCC-E558-1CCED713F15C}"/>
              </a:ext>
            </a:extLst>
          </p:cNvPr>
          <p:cNvSpPr txBox="1"/>
          <p:nvPr/>
        </p:nvSpPr>
        <p:spPr>
          <a:xfrm>
            <a:off x="4876436" y="3593286"/>
            <a:ext cx="5109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Methylprednisolone can be used to treat asthma</a:t>
            </a:r>
            <a:endParaRPr lang="en-US" dirty="0">
              <a:solidFill>
                <a:schemeClr val="bg1">
                  <a:lumMod val="7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915165-8132-F5EE-F10D-B77CC2AC44C1}"/>
              </a:ext>
            </a:extLst>
          </p:cNvPr>
          <p:cNvSpPr txBox="1"/>
          <p:nvPr/>
        </p:nvSpPr>
        <p:spPr>
          <a:xfrm>
            <a:off x="4876436" y="3011006"/>
            <a:ext cx="7174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AB0AA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Mycosis</a:t>
            </a:r>
            <a:r>
              <a:rPr lang="en-US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 (fungal infection) is a contraindication to </a:t>
            </a:r>
            <a:r>
              <a:rPr lang="en-US" b="1" dirty="0">
                <a:solidFill>
                  <a:srgbClr val="E59AEE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methylprednisolone</a:t>
            </a:r>
            <a:endParaRPr lang="en-US" b="1" dirty="0">
              <a:solidFill>
                <a:srgbClr val="E59AEE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E6BDFB3-BF0D-78E1-87A4-8146D385A47C}"/>
              </a:ext>
            </a:extLst>
          </p:cNvPr>
          <p:cNvSpPr/>
          <p:nvPr/>
        </p:nvSpPr>
        <p:spPr>
          <a:xfrm>
            <a:off x="4677853" y="4279505"/>
            <a:ext cx="205740" cy="188258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outerShdw blurRad="63500" algn="c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1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6812DA4-A25F-AC6D-7D29-F1415B9774C2}"/>
              </a:ext>
            </a:extLst>
          </p:cNvPr>
          <p:cNvSpPr/>
          <p:nvPr/>
        </p:nvSpPr>
        <p:spPr>
          <a:xfrm>
            <a:off x="4670696" y="3683823"/>
            <a:ext cx="205740" cy="188258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outerShdw blurRad="63500" algn="c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2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770EF54-43AE-6DEF-B34E-C0F4A9EBFC8F}"/>
              </a:ext>
            </a:extLst>
          </p:cNvPr>
          <p:cNvSpPr/>
          <p:nvPr/>
        </p:nvSpPr>
        <p:spPr>
          <a:xfrm>
            <a:off x="4677853" y="3114965"/>
            <a:ext cx="205740" cy="188258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outerShdw blurRad="63500" algn="c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3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DD62885-1722-489C-E32C-2B5C63B8C535}"/>
              </a:ext>
            </a:extLst>
          </p:cNvPr>
          <p:cNvGrpSpPr/>
          <p:nvPr/>
        </p:nvGrpSpPr>
        <p:grpSpPr>
          <a:xfrm>
            <a:off x="146818" y="95565"/>
            <a:ext cx="11787924" cy="507776"/>
            <a:chOff x="146818" y="95565"/>
            <a:chExt cx="11787924" cy="507776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4E7D21F6-0F9F-D825-AC35-9619E6FC8F16}"/>
                </a:ext>
              </a:extLst>
            </p:cNvPr>
            <p:cNvGrpSpPr/>
            <p:nvPr/>
          </p:nvGrpSpPr>
          <p:grpSpPr>
            <a:xfrm>
              <a:off x="146818" y="95565"/>
              <a:ext cx="11787924" cy="307780"/>
              <a:chOff x="146818" y="95565"/>
              <a:chExt cx="11787924" cy="307780"/>
            </a:xfrm>
          </p:grpSpPr>
          <p:sp>
            <p:nvSpPr>
              <p:cNvPr id="20" name="TextBox 19">
                <a:hlinkClick r:id="rId2" action="ppaction://hlinksldjump"/>
                <a:extLst>
                  <a:ext uri="{FF2B5EF4-FFF2-40B4-BE49-F238E27FC236}">
                    <a16:creationId xmlns:a16="http://schemas.microsoft.com/office/drawing/2014/main" id="{6FEA28B9-F784-CFB4-B8FB-1DDFC86F8F4B}"/>
                  </a:ext>
                </a:extLst>
              </p:cNvPr>
              <p:cNvSpPr txBox="1"/>
              <p:nvPr/>
            </p:nvSpPr>
            <p:spPr>
              <a:xfrm>
                <a:off x="146818" y="95566"/>
                <a:ext cx="1141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Introduction</a:t>
                </a:r>
              </a:p>
            </p:txBody>
          </p:sp>
          <p:sp>
            <p:nvSpPr>
              <p:cNvPr id="21" name="TextBox 20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9E4347A7-5C0B-C061-305A-2DEB09F82C83}"/>
                  </a:ext>
                </a:extLst>
              </p:cNvPr>
              <p:cNvSpPr txBox="1"/>
              <p:nvPr/>
            </p:nvSpPr>
            <p:spPr>
              <a:xfrm>
                <a:off x="2540473" y="95565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Related Work</a:t>
                </a:r>
              </a:p>
            </p:txBody>
          </p:sp>
          <p:sp>
            <p:nvSpPr>
              <p:cNvPr id="22" name="TextBox 21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7BDB1611-2409-8AF8-573B-6037FA1AD59D}"/>
                  </a:ext>
                </a:extLst>
              </p:cNvPr>
              <p:cNvSpPr txBox="1"/>
              <p:nvPr/>
            </p:nvSpPr>
            <p:spPr>
              <a:xfrm>
                <a:off x="5194561" y="95565"/>
                <a:ext cx="1439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Task Innovation</a:t>
                </a:r>
              </a:p>
            </p:txBody>
          </p:sp>
          <p:sp>
            <p:nvSpPr>
              <p:cNvPr id="23" name="TextBox 22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F723B814-FC57-C0ED-54E4-75E77D3C8627}"/>
                  </a:ext>
                </a:extLst>
              </p:cNvPr>
              <p:cNvSpPr txBox="1"/>
              <p:nvPr/>
            </p:nvSpPr>
            <p:spPr>
              <a:xfrm>
                <a:off x="8107710" y="95565"/>
                <a:ext cx="1253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Specific Aims</a:t>
                </a:r>
              </a:p>
            </p:txBody>
          </p:sp>
          <p:sp>
            <p:nvSpPr>
              <p:cNvPr id="24" name="TextBox 23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4C92629A-8A0E-6E6B-AF02-C0F7590A4101}"/>
                  </a:ext>
                </a:extLst>
              </p:cNvPr>
              <p:cNvSpPr txBox="1"/>
              <p:nvPr/>
            </p:nvSpPr>
            <p:spPr>
              <a:xfrm>
                <a:off x="10868424" y="95568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Conclusion</a:t>
                </a:r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E6FC3BC-68EF-5C9E-7F00-BB3C474E7DC1}"/>
                </a:ext>
              </a:extLst>
            </p:cNvPr>
            <p:cNvSpPr txBox="1"/>
            <p:nvPr/>
          </p:nvSpPr>
          <p:spPr>
            <a:xfrm>
              <a:off x="8110450" y="32634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Aim</a:t>
              </a:r>
            </a:p>
          </p:txBody>
        </p:sp>
        <p:sp>
          <p:nvSpPr>
            <p:cNvPr id="17" name="TextBox 16">
              <a:hlinkClick r:id="rId7" action="ppaction://hlinksldjump"/>
              <a:extLst>
                <a:ext uri="{FF2B5EF4-FFF2-40B4-BE49-F238E27FC236}">
                  <a16:creationId xmlns:a16="http://schemas.microsoft.com/office/drawing/2014/main" id="{24DD8575-E718-A568-4DCC-A457B78966F3}"/>
                </a:ext>
              </a:extLst>
            </p:cNvPr>
            <p:cNvSpPr txBox="1"/>
            <p:nvPr/>
          </p:nvSpPr>
          <p:spPr>
            <a:xfrm>
              <a:off x="8610065" y="3263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1</a:t>
              </a:r>
            </a:p>
          </p:txBody>
        </p:sp>
        <p:sp>
          <p:nvSpPr>
            <p:cNvPr id="18" name="TextBox 17">
              <a:hlinkClick r:id="rId8" action="ppaction://hlinksldjump"/>
              <a:extLst>
                <a:ext uri="{FF2B5EF4-FFF2-40B4-BE49-F238E27FC236}">
                  <a16:creationId xmlns:a16="http://schemas.microsoft.com/office/drawing/2014/main" id="{CB5F56B3-CA85-F7C2-9E50-B4DFE71A6155}"/>
                </a:ext>
              </a:extLst>
            </p:cNvPr>
            <p:cNvSpPr txBox="1"/>
            <p:nvPr/>
          </p:nvSpPr>
          <p:spPr>
            <a:xfrm>
              <a:off x="8826405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  <p:sp>
          <p:nvSpPr>
            <p:cNvPr id="19" name="TextBox 18">
              <a:hlinkClick r:id="rId9" action="ppaction://hlinksldjump"/>
              <a:extLst>
                <a:ext uri="{FF2B5EF4-FFF2-40B4-BE49-F238E27FC236}">
                  <a16:creationId xmlns:a16="http://schemas.microsoft.com/office/drawing/2014/main" id="{E5760861-AB1A-E526-6BF1-A8A80CFDF774}"/>
                </a:ext>
              </a:extLst>
            </p:cNvPr>
            <p:cNvSpPr txBox="1"/>
            <p:nvPr/>
          </p:nvSpPr>
          <p:spPr>
            <a:xfrm>
              <a:off x="9061487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77EF140D-AA17-469C-A655-34F5B16A05DF}"/>
              </a:ext>
            </a:extLst>
          </p:cNvPr>
          <p:cNvSpPr txBox="1"/>
          <p:nvPr/>
        </p:nvSpPr>
        <p:spPr>
          <a:xfrm>
            <a:off x="838514" y="864878"/>
            <a:ext cx="5719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Sub-Aim 2 – </a:t>
            </a:r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</a:rPr>
              <a:t>Multi-hop Reasoning</a:t>
            </a:r>
          </a:p>
        </p:txBody>
      </p:sp>
    </p:spTree>
    <p:extLst>
      <p:ext uri="{BB962C8B-B14F-4D97-AF65-F5344CB8AC3E}">
        <p14:creationId xmlns:p14="http://schemas.microsoft.com/office/powerpoint/2010/main" val="125298914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49</a:t>
            </a:fld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C4C149A-344D-A365-0A7F-D14AA7988DB3}"/>
              </a:ext>
            </a:extLst>
          </p:cNvPr>
          <p:cNvSpPr txBox="1"/>
          <p:nvPr/>
        </p:nvSpPr>
        <p:spPr>
          <a:xfrm>
            <a:off x="838515" y="864878"/>
            <a:ext cx="48413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Aim 2 – Process – Steps 1,2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179B894-C552-4C64-6894-74B1435741F2}"/>
              </a:ext>
            </a:extLst>
          </p:cNvPr>
          <p:cNvSpPr txBox="1"/>
          <p:nvPr/>
        </p:nvSpPr>
        <p:spPr>
          <a:xfrm>
            <a:off x="892019" y="1334379"/>
            <a:ext cx="69239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Named Entity Recognition </a:t>
            </a:r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(</a:t>
            </a:r>
            <a:r>
              <a:rPr lang="en-US" sz="1400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NER</a:t>
            </a:r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) using BERT and </a:t>
            </a:r>
            <a:r>
              <a:rPr lang="en-US" sz="1400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Relation Extraction </a:t>
            </a:r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using R-BERT.</a:t>
            </a:r>
            <a:b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endParaRPr lang="en-US" sz="14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622424F1-1644-8544-AA03-1AB561D20BC7}"/>
              </a:ext>
            </a:extLst>
          </p:cNvPr>
          <p:cNvSpPr txBox="1"/>
          <p:nvPr/>
        </p:nvSpPr>
        <p:spPr>
          <a:xfrm>
            <a:off x="466466" y="2077917"/>
            <a:ext cx="41409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“- Diabetic women and men aged over 65</a:t>
            </a:r>
            <a:b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b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   with no contraindications to metformin”</a:t>
            </a:r>
          </a:p>
        </p:txBody>
      </p: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BF0EFDB3-3E5A-B4C5-9B23-A2D46ACBD692}"/>
              </a:ext>
            </a:extLst>
          </p:cNvPr>
          <p:cNvGrpSpPr/>
          <p:nvPr/>
        </p:nvGrpSpPr>
        <p:grpSpPr>
          <a:xfrm>
            <a:off x="6714642" y="1689557"/>
            <a:ext cx="5296105" cy="2960309"/>
            <a:chOff x="4407377" y="1715248"/>
            <a:chExt cx="5296105" cy="2960309"/>
          </a:xfrm>
        </p:grpSpPr>
        <p:grpSp>
          <p:nvGrpSpPr>
            <p:cNvPr id="141" name="Group 140">
              <a:extLst>
                <a:ext uri="{FF2B5EF4-FFF2-40B4-BE49-F238E27FC236}">
                  <a16:creationId xmlns:a16="http://schemas.microsoft.com/office/drawing/2014/main" id="{42CCBA19-A3C3-1827-7EA8-600A892B25D1}"/>
                </a:ext>
              </a:extLst>
            </p:cNvPr>
            <p:cNvGrpSpPr/>
            <p:nvPr/>
          </p:nvGrpSpPr>
          <p:grpSpPr>
            <a:xfrm>
              <a:off x="8048710" y="4032090"/>
              <a:ext cx="1061986" cy="643467"/>
              <a:chOff x="905241" y="2512259"/>
              <a:chExt cx="1061986" cy="643467"/>
            </a:xfrm>
          </p:grpSpPr>
          <p:sp>
            <p:nvSpPr>
              <p:cNvPr id="208" name="Rounded Rectangle 207">
                <a:extLst>
                  <a:ext uri="{FF2B5EF4-FFF2-40B4-BE49-F238E27FC236}">
                    <a16:creationId xmlns:a16="http://schemas.microsoft.com/office/drawing/2014/main" id="{CA07E855-F229-07DA-C6F0-1BF7898492F6}"/>
                  </a:ext>
                </a:extLst>
              </p:cNvPr>
              <p:cNvSpPr/>
              <p:nvPr/>
            </p:nvSpPr>
            <p:spPr>
              <a:xfrm>
                <a:off x="905241" y="2512259"/>
                <a:ext cx="1061986" cy="643467"/>
              </a:xfrm>
              <a:prstGeom prst="roundRect">
                <a:avLst/>
              </a:prstGeom>
              <a:solidFill>
                <a:srgbClr val="EEB1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" name="Rounded Rectangle 208">
                <a:extLst>
                  <a:ext uri="{FF2B5EF4-FFF2-40B4-BE49-F238E27FC236}">
                    <a16:creationId xmlns:a16="http://schemas.microsoft.com/office/drawing/2014/main" id="{26AC1BBD-D291-6A18-47D9-A76CFB230586}"/>
                  </a:ext>
                </a:extLst>
              </p:cNvPr>
              <p:cNvSpPr/>
              <p:nvPr/>
            </p:nvSpPr>
            <p:spPr>
              <a:xfrm>
                <a:off x="1027765" y="2585355"/>
                <a:ext cx="855130" cy="215967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Roboto Thin" panose="02000000000000000000" pitchFamily="2" charset="0"/>
                    <a:ea typeface="Roboto Thin" panose="02000000000000000000" pitchFamily="2" charset="0"/>
                  </a:rPr>
                  <a:t>Drug</a:t>
                </a:r>
              </a:p>
            </p:txBody>
          </p:sp>
        </p:grp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56669917-97FF-1705-5801-D80EA57FF855}"/>
                </a:ext>
              </a:extLst>
            </p:cNvPr>
            <p:cNvSpPr txBox="1"/>
            <p:nvPr/>
          </p:nvSpPr>
          <p:spPr>
            <a:xfrm>
              <a:off x="8003009" y="4321452"/>
              <a:ext cx="112883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metformin</a:t>
              </a:r>
            </a:p>
          </p:txBody>
        </p:sp>
        <p:grpSp>
          <p:nvGrpSpPr>
            <p:cNvPr id="143" name="Group 142">
              <a:extLst>
                <a:ext uri="{FF2B5EF4-FFF2-40B4-BE49-F238E27FC236}">
                  <a16:creationId xmlns:a16="http://schemas.microsoft.com/office/drawing/2014/main" id="{BA1B91D3-A600-810A-C19E-4AEBB9D7A9F6}"/>
                </a:ext>
              </a:extLst>
            </p:cNvPr>
            <p:cNvGrpSpPr/>
            <p:nvPr/>
          </p:nvGrpSpPr>
          <p:grpSpPr>
            <a:xfrm>
              <a:off x="4595394" y="2099986"/>
              <a:ext cx="978160" cy="643467"/>
              <a:chOff x="936617" y="1707256"/>
              <a:chExt cx="999065" cy="643467"/>
            </a:xfrm>
          </p:grpSpPr>
          <p:grpSp>
            <p:nvGrpSpPr>
              <p:cNvPr id="204" name="Group 203">
                <a:extLst>
                  <a:ext uri="{FF2B5EF4-FFF2-40B4-BE49-F238E27FC236}">
                    <a16:creationId xmlns:a16="http://schemas.microsoft.com/office/drawing/2014/main" id="{7D81D337-C369-BB48-3A38-5D10EC45CA76}"/>
                  </a:ext>
                </a:extLst>
              </p:cNvPr>
              <p:cNvGrpSpPr/>
              <p:nvPr/>
            </p:nvGrpSpPr>
            <p:grpSpPr>
              <a:xfrm>
                <a:off x="936617" y="1707256"/>
                <a:ext cx="999065" cy="643467"/>
                <a:chOff x="694267" y="2512259"/>
                <a:chExt cx="999065" cy="643467"/>
              </a:xfrm>
            </p:grpSpPr>
            <p:sp>
              <p:nvSpPr>
                <p:cNvPr id="206" name="Rounded Rectangle 205">
                  <a:extLst>
                    <a:ext uri="{FF2B5EF4-FFF2-40B4-BE49-F238E27FC236}">
                      <a16:creationId xmlns:a16="http://schemas.microsoft.com/office/drawing/2014/main" id="{6E55C17F-500D-AC74-879C-55C6330F5A48}"/>
                    </a:ext>
                  </a:extLst>
                </p:cNvPr>
                <p:cNvSpPr/>
                <p:nvPr/>
              </p:nvSpPr>
              <p:spPr>
                <a:xfrm>
                  <a:off x="694267" y="2512259"/>
                  <a:ext cx="999065" cy="643467"/>
                </a:xfrm>
                <a:prstGeom prst="round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7" name="Rounded Rectangle 206">
                  <a:extLst>
                    <a:ext uri="{FF2B5EF4-FFF2-40B4-BE49-F238E27FC236}">
                      <a16:creationId xmlns:a16="http://schemas.microsoft.com/office/drawing/2014/main" id="{C0247D52-3D6A-1D5F-FC29-5AFA2345225F}"/>
                    </a:ext>
                  </a:extLst>
                </p:cNvPr>
                <p:cNvSpPr/>
                <p:nvPr/>
              </p:nvSpPr>
              <p:spPr>
                <a:xfrm>
                  <a:off x="762004" y="2576000"/>
                  <a:ext cx="855130" cy="215967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Condition</a:t>
                  </a:r>
                </a:p>
              </p:txBody>
            </p:sp>
          </p:grpSp>
          <p:sp>
            <p:nvSpPr>
              <p:cNvPr id="205" name="TextBox 204">
                <a:extLst>
                  <a:ext uri="{FF2B5EF4-FFF2-40B4-BE49-F238E27FC236}">
                    <a16:creationId xmlns:a16="http://schemas.microsoft.com/office/drawing/2014/main" id="{36B8B2CA-7F1C-42F7-00A3-BB3FE0414495}"/>
                  </a:ext>
                </a:extLst>
              </p:cNvPr>
              <p:cNvSpPr txBox="1"/>
              <p:nvPr/>
            </p:nvSpPr>
            <p:spPr>
              <a:xfrm>
                <a:off x="992342" y="1986964"/>
                <a:ext cx="91403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Diabetic</a:t>
                </a:r>
              </a:p>
            </p:txBody>
          </p:sp>
        </p:grpSp>
        <p:grpSp>
          <p:nvGrpSpPr>
            <p:cNvPr id="144" name="Group 143">
              <a:extLst>
                <a:ext uri="{FF2B5EF4-FFF2-40B4-BE49-F238E27FC236}">
                  <a16:creationId xmlns:a16="http://schemas.microsoft.com/office/drawing/2014/main" id="{F1120849-238D-0575-FA92-5AC848FCE779}"/>
                </a:ext>
              </a:extLst>
            </p:cNvPr>
            <p:cNvGrpSpPr/>
            <p:nvPr/>
          </p:nvGrpSpPr>
          <p:grpSpPr>
            <a:xfrm>
              <a:off x="5616271" y="2099986"/>
              <a:ext cx="860974" cy="643467"/>
              <a:chOff x="936617" y="1707256"/>
              <a:chExt cx="999065" cy="643467"/>
            </a:xfrm>
          </p:grpSpPr>
          <p:grpSp>
            <p:nvGrpSpPr>
              <p:cNvPr id="200" name="Group 199">
                <a:extLst>
                  <a:ext uri="{FF2B5EF4-FFF2-40B4-BE49-F238E27FC236}">
                    <a16:creationId xmlns:a16="http://schemas.microsoft.com/office/drawing/2014/main" id="{8ED79265-36E3-294D-9358-FA6A6B545964}"/>
                  </a:ext>
                </a:extLst>
              </p:cNvPr>
              <p:cNvGrpSpPr/>
              <p:nvPr/>
            </p:nvGrpSpPr>
            <p:grpSpPr>
              <a:xfrm>
                <a:off x="936617" y="1707256"/>
                <a:ext cx="999065" cy="643467"/>
                <a:chOff x="694267" y="2512259"/>
                <a:chExt cx="999065" cy="643467"/>
              </a:xfrm>
            </p:grpSpPr>
            <p:sp>
              <p:nvSpPr>
                <p:cNvPr id="202" name="Rounded Rectangle 201">
                  <a:extLst>
                    <a:ext uri="{FF2B5EF4-FFF2-40B4-BE49-F238E27FC236}">
                      <a16:creationId xmlns:a16="http://schemas.microsoft.com/office/drawing/2014/main" id="{6F56AEAF-9B18-A018-45FC-EF92C4E890BF}"/>
                    </a:ext>
                  </a:extLst>
                </p:cNvPr>
                <p:cNvSpPr/>
                <p:nvPr/>
              </p:nvSpPr>
              <p:spPr>
                <a:xfrm>
                  <a:off x="694267" y="2512259"/>
                  <a:ext cx="999065" cy="643467"/>
                </a:xfrm>
                <a:prstGeom prst="round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3" name="Rounded Rectangle 202">
                  <a:extLst>
                    <a:ext uri="{FF2B5EF4-FFF2-40B4-BE49-F238E27FC236}">
                      <a16:creationId xmlns:a16="http://schemas.microsoft.com/office/drawing/2014/main" id="{F87A4E1A-269F-79C4-F2B3-A277A9900B03}"/>
                    </a:ext>
                  </a:extLst>
                </p:cNvPr>
                <p:cNvSpPr/>
                <p:nvPr/>
              </p:nvSpPr>
              <p:spPr>
                <a:xfrm>
                  <a:off x="762004" y="2576000"/>
                  <a:ext cx="855130" cy="215967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Female</a:t>
                  </a:r>
                </a:p>
              </p:txBody>
            </p:sp>
          </p:grpSp>
          <p:sp>
            <p:nvSpPr>
              <p:cNvPr id="201" name="TextBox 200">
                <a:extLst>
                  <a:ext uri="{FF2B5EF4-FFF2-40B4-BE49-F238E27FC236}">
                    <a16:creationId xmlns:a16="http://schemas.microsoft.com/office/drawing/2014/main" id="{C8C8B302-5071-57CD-6590-A1B5756C9483}"/>
                  </a:ext>
                </a:extLst>
              </p:cNvPr>
              <p:cNvSpPr txBox="1"/>
              <p:nvPr/>
            </p:nvSpPr>
            <p:spPr>
              <a:xfrm>
                <a:off x="939027" y="1986964"/>
                <a:ext cx="99181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women</a:t>
                </a:r>
              </a:p>
            </p:txBody>
          </p:sp>
        </p:grpSp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B5595122-0854-3189-5C9B-717EF87C5450}"/>
                </a:ext>
              </a:extLst>
            </p:cNvPr>
            <p:cNvGrpSpPr/>
            <p:nvPr/>
          </p:nvGrpSpPr>
          <p:grpSpPr>
            <a:xfrm>
              <a:off x="6904977" y="2120755"/>
              <a:ext cx="641891" cy="643467"/>
              <a:chOff x="936617" y="1707256"/>
              <a:chExt cx="999065" cy="643467"/>
            </a:xfrm>
          </p:grpSpPr>
          <p:grpSp>
            <p:nvGrpSpPr>
              <p:cNvPr id="196" name="Group 195">
                <a:extLst>
                  <a:ext uri="{FF2B5EF4-FFF2-40B4-BE49-F238E27FC236}">
                    <a16:creationId xmlns:a16="http://schemas.microsoft.com/office/drawing/2014/main" id="{760E2B32-6856-A54C-E215-F24F22F2AD0D}"/>
                  </a:ext>
                </a:extLst>
              </p:cNvPr>
              <p:cNvGrpSpPr/>
              <p:nvPr/>
            </p:nvGrpSpPr>
            <p:grpSpPr>
              <a:xfrm>
                <a:off x="936617" y="1707256"/>
                <a:ext cx="999065" cy="643467"/>
                <a:chOff x="694267" y="2512259"/>
                <a:chExt cx="999065" cy="643467"/>
              </a:xfrm>
            </p:grpSpPr>
            <p:sp>
              <p:nvSpPr>
                <p:cNvPr id="198" name="Rounded Rectangle 197">
                  <a:extLst>
                    <a:ext uri="{FF2B5EF4-FFF2-40B4-BE49-F238E27FC236}">
                      <a16:creationId xmlns:a16="http://schemas.microsoft.com/office/drawing/2014/main" id="{995BD431-EFF5-82BA-F890-26BF03D4FBBF}"/>
                    </a:ext>
                  </a:extLst>
                </p:cNvPr>
                <p:cNvSpPr/>
                <p:nvPr/>
              </p:nvSpPr>
              <p:spPr>
                <a:xfrm>
                  <a:off x="694267" y="2512259"/>
                  <a:ext cx="999065" cy="643467"/>
                </a:xfrm>
                <a:prstGeom prst="round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9" name="Rounded Rectangle 198">
                  <a:extLst>
                    <a:ext uri="{FF2B5EF4-FFF2-40B4-BE49-F238E27FC236}">
                      <a16:creationId xmlns:a16="http://schemas.microsoft.com/office/drawing/2014/main" id="{C470199E-96BC-F555-7E0F-16D04E7A9EAA}"/>
                    </a:ext>
                  </a:extLst>
                </p:cNvPr>
                <p:cNvSpPr/>
                <p:nvPr/>
              </p:nvSpPr>
              <p:spPr>
                <a:xfrm>
                  <a:off x="762004" y="2576000"/>
                  <a:ext cx="855130" cy="215967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Male</a:t>
                  </a:r>
                </a:p>
              </p:txBody>
            </p:sp>
          </p:grpSp>
          <p:sp>
            <p:nvSpPr>
              <p:cNvPr id="197" name="TextBox 196">
                <a:extLst>
                  <a:ext uri="{FF2B5EF4-FFF2-40B4-BE49-F238E27FC236}">
                    <a16:creationId xmlns:a16="http://schemas.microsoft.com/office/drawing/2014/main" id="{059C3F5E-10A0-6B2F-F5A9-73D3F1DD2CCC}"/>
                  </a:ext>
                </a:extLst>
              </p:cNvPr>
              <p:cNvSpPr txBox="1"/>
              <p:nvPr/>
            </p:nvSpPr>
            <p:spPr>
              <a:xfrm>
                <a:off x="1143025" y="1986964"/>
                <a:ext cx="58381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men</a:t>
                </a:r>
              </a:p>
            </p:txBody>
          </p:sp>
        </p:grpSp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FBE0F243-BA8D-39F5-E8DE-5CB6F24EFE55}"/>
                </a:ext>
              </a:extLst>
            </p:cNvPr>
            <p:cNvGrpSpPr/>
            <p:nvPr/>
          </p:nvGrpSpPr>
          <p:grpSpPr>
            <a:xfrm>
              <a:off x="8288438" y="2132776"/>
              <a:ext cx="1415044" cy="1121416"/>
              <a:chOff x="4658669" y="1571198"/>
              <a:chExt cx="1862110" cy="1121416"/>
            </a:xfrm>
          </p:grpSpPr>
          <p:grpSp>
            <p:nvGrpSpPr>
              <p:cNvPr id="189" name="Group 188">
                <a:extLst>
                  <a:ext uri="{FF2B5EF4-FFF2-40B4-BE49-F238E27FC236}">
                    <a16:creationId xmlns:a16="http://schemas.microsoft.com/office/drawing/2014/main" id="{DC9367DC-ED8B-961B-EA8B-6A43F014F0E5}"/>
                  </a:ext>
                </a:extLst>
              </p:cNvPr>
              <p:cNvGrpSpPr/>
              <p:nvPr/>
            </p:nvGrpSpPr>
            <p:grpSpPr>
              <a:xfrm>
                <a:off x="4658669" y="1571198"/>
                <a:ext cx="1862110" cy="1121416"/>
                <a:chOff x="963817" y="1707258"/>
                <a:chExt cx="847194" cy="1121416"/>
              </a:xfrm>
            </p:grpSpPr>
            <p:grpSp>
              <p:nvGrpSpPr>
                <p:cNvPr id="192" name="Group 191">
                  <a:extLst>
                    <a:ext uri="{FF2B5EF4-FFF2-40B4-BE49-F238E27FC236}">
                      <a16:creationId xmlns:a16="http://schemas.microsoft.com/office/drawing/2014/main" id="{F53244FE-B535-129F-E0B9-6B859B943967}"/>
                    </a:ext>
                  </a:extLst>
                </p:cNvPr>
                <p:cNvGrpSpPr/>
                <p:nvPr/>
              </p:nvGrpSpPr>
              <p:grpSpPr>
                <a:xfrm>
                  <a:off x="963817" y="1707258"/>
                  <a:ext cx="847194" cy="1121416"/>
                  <a:chOff x="721467" y="2512261"/>
                  <a:chExt cx="847194" cy="1121416"/>
                </a:xfrm>
              </p:grpSpPr>
              <p:sp>
                <p:nvSpPr>
                  <p:cNvPr id="194" name="Rounded Rectangle 193">
                    <a:extLst>
                      <a:ext uri="{FF2B5EF4-FFF2-40B4-BE49-F238E27FC236}">
                        <a16:creationId xmlns:a16="http://schemas.microsoft.com/office/drawing/2014/main" id="{FBBA056B-5B3E-B513-E2C4-D051BF0EE32C}"/>
                      </a:ext>
                    </a:extLst>
                  </p:cNvPr>
                  <p:cNvSpPr/>
                  <p:nvPr/>
                </p:nvSpPr>
                <p:spPr>
                  <a:xfrm>
                    <a:off x="721467" y="2512261"/>
                    <a:ext cx="847194" cy="1121416"/>
                  </a:xfrm>
                  <a:prstGeom prst="roundRect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5" name="Rounded Rectangle 194">
                    <a:extLst>
                      <a:ext uri="{FF2B5EF4-FFF2-40B4-BE49-F238E27FC236}">
                        <a16:creationId xmlns:a16="http://schemas.microsoft.com/office/drawing/2014/main" id="{A5C325EB-2211-8023-F950-1CF9B339834C}"/>
                      </a:ext>
                    </a:extLst>
                  </p:cNvPr>
                  <p:cNvSpPr/>
                  <p:nvPr/>
                </p:nvSpPr>
                <p:spPr>
                  <a:xfrm>
                    <a:off x="778558" y="2584598"/>
                    <a:ext cx="742548" cy="215967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>
                        <a:solidFill>
                          <a:schemeClr val="tx1"/>
                        </a:solidFill>
                        <a:latin typeface="Roboto Thin" panose="02000000000000000000" pitchFamily="2" charset="0"/>
                        <a:ea typeface="Roboto Thin" panose="02000000000000000000" pitchFamily="2" charset="0"/>
                      </a:rPr>
                      <a:t>Eq-Comparison</a:t>
                    </a:r>
                  </a:p>
                </p:txBody>
              </p:sp>
            </p:grpSp>
            <p:sp>
              <p:nvSpPr>
                <p:cNvPr id="193" name="TextBox 192">
                  <a:extLst>
                    <a:ext uri="{FF2B5EF4-FFF2-40B4-BE49-F238E27FC236}">
                      <a16:creationId xmlns:a16="http://schemas.microsoft.com/office/drawing/2014/main" id="{04858BD4-AB81-16F4-7A0B-6C6A499842FE}"/>
                    </a:ext>
                  </a:extLst>
                </p:cNvPr>
                <p:cNvSpPr txBox="1"/>
                <p:nvPr/>
              </p:nvSpPr>
              <p:spPr>
                <a:xfrm>
                  <a:off x="1126630" y="1983394"/>
                  <a:ext cx="50980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Roboto Light" panose="02000000000000000000" pitchFamily="2" charset="0"/>
                      <a:ea typeface="Roboto Light" panose="02000000000000000000" pitchFamily="2" charset="0"/>
                    </a:rPr>
                    <a:t>over 65</a:t>
                  </a:r>
                </a:p>
              </p:txBody>
            </p:sp>
          </p:grpSp>
          <p:sp>
            <p:nvSpPr>
              <p:cNvPr id="190" name="Rounded Rectangle 189">
                <a:extLst>
                  <a:ext uri="{FF2B5EF4-FFF2-40B4-BE49-F238E27FC236}">
                    <a16:creationId xmlns:a16="http://schemas.microsoft.com/office/drawing/2014/main" id="{5A3134B5-7069-72F0-BE94-8BA02CC30B01}"/>
                  </a:ext>
                </a:extLst>
              </p:cNvPr>
              <p:cNvSpPr/>
              <p:nvPr/>
            </p:nvSpPr>
            <p:spPr>
              <a:xfrm>
                <a:off x="4848592" y="2242532"/>
                <a:ext cx="1412201" cy="378371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  <a:latin typeface="Roboto Thin" panose="02000000000000000000" pitchFamily="2" charset="0"/>
                  <a:ea typeface="Roboto Thin" panose="02000000000000000000" pitchFamily="2" charset="0"/>
                </a:endParaRPr>
              </a:p>
            </p:txBody>
          </p:sp>
          <p:sp>
            <p:nvSpPr>
              <p:cNvPr id="191" name="TextBox 190">
                <a:extLst>
                  <a:ext uri="{FF2B5EF4-FFF2-40B4-BE49-F238E27FC236}">
                    <a16:creationId xmlns:a16="http://schemas.microsoft.com/office/drawing/2014/main" id="{B03C7AE2-EEE6-5A9F-5D97-955490CA0E7B}"/>
                  </a:ext>
                </a:extLst>
              </p:cNvPr>
              <p:cNvSpPr txBox="1"/>
              <p:nvPr/>
            </p:nvSpPr>
            <p:spPr>
              <a:xfrm>
                <a:off x="4779409" y="2205405"/>
                <a:ext cx="1583918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latin typeface="Roboto Thin" panose="02000000000000000000" pitchFamily="2" charset="0"/>
                    <a:ea typeface="Roboto Thin" panose="02000000000000000000" pitchFamily="2" charset="0"/>
                  </a:rPr>
                  <a:t>Operator: Greater</a:t>
                </a:r>
                <a:br>
                  <a:rPr lang="en-US" sz="1050" dirty="0">
                    <a:latin typeface="Roboto Thin" panose="02000000000000000000" pitchFamily="2" charset="0"/>
                    <a:ea typeface="Roboto Thin" panose="02000000000000000000" pitchFamily="2" charset="0"/>
                  </a:rPr>
                </a:br>
                <a:r>
                  <a:rPr lang="en-US" sz="1050" dirty="0">
                    <a:latin typeface="Roboto Thin" panose="02000000000000000000" pitchFamily="2" charset="0"/>
                    <a:ea typeface="Roboto Thin" panose="02000000000000000000" pitchFamily="2" charset="0"/>
                  </a:rPr>
                  <a:t>Value:       “65”</a:t>
                </a:r>
              </a:p>
            </p:txBody>
          </p:sp>
        </p:grpSp>
        <p:grpSp>
          <p:nvGrpSpPr>
            <p:cNvPr id="147" name="Group 146">
              <a:extLst>
                <a:ext uri="{FF2B5EF4-FFF2-40B4-BE49-F238E27FC236}">
                  <a16:creationId xmlns:a16="http://schemas.microsoft.com/office/drawing/2014/main" id="{DE67806B-260C-EAE9-0222-6EDB1C773F67}"/>
                </a:ext>
              </a:extLst>
            </p:cNvPr>
            <p:cNvGrpSpPr/>
            <p:nvPr/>
          </p:nvGrpSpPr>
          <p:grpSpPr>
            <a:xfrm>
              <a:off x="5112469" y="4032090"/>
              <a:ext cx="946272" cy="643467"/>
              <a:chOff x="936618" y="1707256"/>
              <a:chExt cx="946272" cy="643467"/>
            </a:xfrm>
          </p:grpSpPr>
          <p:grpSp>
            <p:nvGrpSpPr>
              <p:cNvPr id="185" name="Group 184">
                <a:extLst>
                  <a:ext uri="{FF2B5EF4-FFF2-40B4-BE49-F238E27FC236}">
                    <a16:creationId xmlns:a16="http://schemas.microsoft.com/office/drawing/2014/main" id="{0E30D4E4-C392-5851-A7B6-BDF90DA176DB}"/>
                  </a:ext>
                </a:extLst>
              </p:cNvPr>
              <p:cNvGrpSpPr/>
              <p:nvPr/>
            </p:nvGrpSpPr>
            <p:grpSpPr>
              <a:xfrm>
                <a:off x="936618" y="1707256"/>
                <a:ext cx="946272" cy="643467"/>
                <a:chOff x="694268" y="2512259"/>
                <a:chExt cx="946272" cy="643467"/>
              </a:xfrm>
            </p:grpSpPr>
            <p:sp>
              <p:nvSpPr>
                <p:cNvPr id="187" name="Rounded Rectangle 186">
                  <a:extLst>
                    <a:ext uri="{FF2B5EF4-FFF2-40B4-BE49-F238E27FC236}">
                      <a16:creationId xmlns:a16="http://schemas.microsoft.com/office/drawing/2014/main" id="{35DA8B84-FE1B-C014-ADC9-3BE30C44E2BB}"/>
                    </a:ext>
                  </a:extLst>
                </p:cNvPr>
                <p:cNvSpPr/>
                <p:nvPr/>
              </p:nvSpPr>
              <p:spPr>
                <a:xfrm>
                  <a:off x="694268" y="2512259"/>
                  <a:ext cx="946272" cy="643467"/>
                </a:xfrm>
                <a:prstGeom prst="roundRect">
                  <a:avLst/>
                </a:prstGeom>
                <a:solidFill>
                  <a:srgbClr val="EA6E4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8" name="Rounded Rectangle 187">
                  <a:extLst>
                    <a:ext uri="{FF2B5EF4-FFF2-40B4-BE49-F238E27FC236}">
                      <a16:creationId xmlns:a16="http://schemas.microsoft.com/office/drawing/2014/main" id="{643AEB44-0253-ABAB-2116-3FCCE306AF71}"/>
                    </a:ext>
                  </a:extLst>
                </p:cNvPr>
                <p:cNvSpPr/>
                <p:nvPr/>
              </p:nvSpPr>
              <p:spPr>
                <a:xfrm>
                  <a:off x="762004" y="2576000"/>
                  <a:ext cx="810254" cy="215967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Negation</a:t>
                  </a:r>
                </a:p>
              </p:txBody>
            </p:sp>
          </p:grpSp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206EF8DC-12CE-CD53-AC54-AA501DEAFF1D}"/>
                  </a:ext>
                </a:extLst>
              </p:cNvPr>
              <p:cNvSpPr txBox="1"/>
              <p:nvPr/>
            </p:nvSpPr>
            <p:spPr>
              <a:xfrm>
                <a:off x="1198658" y="1978805"/>
                <a:ext cx="41229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no</a:t>
                </a:r>
              </a:p>
            </p:txBody>
          </p:sp>
        </p:grpSp>
        <p:grpSp>
          <p:nvGrpSpPr>
            <p:cNvPr id="148" name="Group 147">
              <a:extLst>
                <a:ext uri="{FF2B5EF4-FFF2-40B4-BE49-F238E27FC236}">
                  <a16:creationId xmlns:a16="http://schemas.microsoft.com/office/drawing/2014/main" id="{D387F331-3120-85ED-217C-5B90AA02AF93}"/>
                </a:ext>
              </a:extLst>
            </p:cNvPr>
            <p:cNvGrpSpPr/>
            <p:nvPr/>
          </p:nvGrpSpPr>
          <p:grpSpPr>
            <a:xfrm>
              <a:off x="6052858" y="4030853"/>
              <a:ext cx="1770036" cy="643467"/>
              <a:chOff x="969845" y="1707256"/>
              <a:chExt cx="1770036" cy="643467"/>
            </a:xfrm>
          </p:grpSpPr>
          <p:grpSp>
            <p:nvGrpSpPr>
              <p:cNvPr id="181" name="Group 180">
                <a:extLst>
                  <a:ext uri="{FF2B5EF4-FFF2-40B4-BE49-F238E27FC236}">
                    <a16:creationId xmlns:a16="http://schemas.microsoft.com/office/drawing/2014/main" id="{CE56769B-647E-EF6A-A6A8-01186746F359}"/>
                  </a:ext>
                </a:extLst>
              </p:cNvPr>
              <p:cNvGrpSpPr/>
              <p:nvPr/>
            </p:nvGrpSpPr>
            <p:grpSpPr>
              <a:xfrm>
                <a:off x="1028165" y="1707256"/>
                <a:ext cx="1653669" cy="643467"/>
                <a:chOff x="785815" y="2512259"/>
                <a:chExt cx="1653669" cy="643467"/>
              </a:xfrm>
            </p:grpSpPr>
            <p:sp>
              <p:nvSpPr>
                <p:cNvPr id="183" name="Rounded Rectangle 182">
                  <a:extLst>
                    <a:ext uri="{FF2B5EF4-FFF2-40B4-BE49-F238E27FC236}">
                      <a16:creationId xmlns:a16="http://schemas.microsoft.com/office/drawing/2014/main" id="{94776C68-9238-F9FB-7A01-79503DFEFFDB}"/>
                    </a:ext>
                  </a:extLst>
                </p:cNvPr>
                <p:cNvSpPr/>
                <p:nvPr/>
              </p:nvSpPr>
              <p:spPr>
                <a:xfrm>
                  <a:off x="785815" y="2512259"/>
                  <a:ext cx="1653669" cy="643467"/>
                </a:xfrm>
                <a:prstGeom prst="roundRect">
                  <a:avLst/>
                </a:prstGeom>
                <a:solidFill>
                  <a:srgbClr val="EBA78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4" name="Rounded Rectangle 183">
                  <a:extLst>
                    <a:ext uri="{FF2B5EF4-FFF2-40B4-BE49-F238E27FC236}">
                      <a16:creationId xmlns:a16="http://schemas.microsoft.com/office/drawing/2014/main" id="{3F8DB9D7-4323-0A0F-0E1E-CB77C1807A80}"/>
                    </a:ext>
                  </a:extLst>
                </p:cNvPr>
                <p:cNvSpPr/>
                <p:nvPr/>
              </p:nvSpPr>
              <p:spPr>
                <a:xfrm>
                  <a:off x="834249" y="2582085"/>
                  <a:ext cx="1534177" cy="215967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Contraindication</a:t>
                  </a:r>
                </a:p>
              </p:txBody>
            </p:sp>
          </p:grpSp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460E25B9-B499-5304-480F-C24F923DCE9B}"/>
                  </a:ext>
                </a:extLst>
              </p:cNvPr>
              <p:cNvSpPr txBox="1"/>
              <p:nvPr/>
            </p:nvSpPr>
            <p:spPr>
              <a:xfrm>
                <a:off x="969845" y="1968774"/>
                <a:ext cx="177003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contraindications</a:t>
                </a:r>
              </a:p>
            </p:txBody>
          </p:sp>
        </p:grp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42B9D45D-9DF0-E38A-12F3-0CAEE3D6E98D}"/>
                </a:ext>
              </a:extLst>
            </p:cNvPr>
            <p:cNvSpPr txBox="1"/>
            <p:nvPr/>
          </p:nvSpPr>
          <p:spPr>
            <a:xfrm>
              <a:off x="7727747" y="4311798"/>
              <a:ext cx="49105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to</a:t>
              </a: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2C45F0C3-BCC8-E765-5B94-5870E57A6FBC}"/>
                </a:ext>
              </a:extLst>
            </p:cNvPr>
            <p:cNvSpPr txBox="1"/>
            <p:nvPr/>
          </p:nvSpPr>
          <p:spPr>
            <a:xfrm>
              <a:off x="4544653" y="4292371"/>
              <a:ext cx="7033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with</a:t>
              </a: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3C88E229-FE9A-FC84-64A5-2EA10485D4C9}"/>
                </a:ext>
              </a:extLst>
            </p:cNvPr>
            <p:cNvSpPr txBox="1"/>
            <p:nvPr/>
          </p:nvSpPr>
          <p:spPr>
            <a:xfrm>
              <a:off x="4407377" y="2378128"/>
              <a:ext cx="49105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-</a:t>
              </a:r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BE29C613-1715-6200-04C4-6E64D2479922}"/>
                </a:ext>
              </a:extLst>
            </p:cNvPr>
            <p:cNvSpPr txBox="1"/>
            <p:nvPr/>
          </p:nvSpPr>
          <p:spPr>
            <a:xfrm>
              <a:off x="6430615" y="2393937"/>
              <a:ext cx="5639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and</a:t>
              </a:r>
            </a:p>
          </p:txBody>
        </p:sp>
        <p:grpSp>
          <p:nvGrpSpPr>
            <p:cNvPr id="153" name="Group 152">
              <a:extLst>
                <a:ext uri="{FF2B5EF4-FFF2-40B4-BE49-F238E27FC236}">
                  <a16:creationId xmlns:a16="http://schemas.microsoft.com/office/drawing/2014/main" id="{FC0BD28E-D6DE-4063-78D0-103313DDB530}"/>
                </a:ext>
              </a:extLst>
            </p:cNvPr>
            <p:cNvGrpSpPr/>
            <p:nvPr/>
          </p:nvGrpSpPr>
          <p:grpSpPr>
            <a:xfrm>
              <a:off x="5999819" y="1730761"/>
              <a:ext cx="1265580" cy="369225"/>
              <a:chOff x="1664532" y="346431"/>
              <a:chExt cx="1265580" cy="369225"/>
            </a:xfrm>
          </p:grpSpPr>
          <p:grpSp>
            <p:nvGrpSpPr>
              <p:cNvPr id="176" name="Group 175">
                <a:extLst>
                  <a:ext uri="{FF2B5EF4-FFF2-40B4-BE49-F238E27FC236}">
                    <a16:creationId xmlns:a16="http://schemas.microsoft.com/office/drawing/2014/main" id="{C0B44EB2-6354-4191-2895-6DB020A87B10}"/>
                  </a:ext>
                </a:extLst>
              </p:cNvPr>
              <p:cNvGrpSpPr/>
              <p:nvPr/>
            </p:nvGrpSpPr>
            <p:grpSpPr>
              <a:xfrm>
                <a:off x="1664532" y="346431"/>
                <a:ext cx="1239655" cy="336368"/>
                <a:chOff x="1664532" y="346431"/>
                <a:chExt cx="1239655" cy="336368"/>
              </a:xfrm>
            </p:grpSpPr>
            <p:cxnSp>
              <p:nvCxnSpPr>
                <p:cNvPr id="178" name="Straight Connector 177">
                  <a:extLst>
                    <a:ext uri="{FF2B5EF4-FFF2-40B4-BE49-F238E27FC236}">
                      <a16:creationId xmlns:a16="http://schemas.microsoft.com/office/drawing/2014/main" id="{F0BD1A8C-E721-61F1-FE82-27EF2238466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681784" y="584871"/>
                  <a:ext cx="0" cy="97928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Straight Connector 178">
                  <a:extLst>
                    <a:ext uri="{FF2B5EF4-FFF2-40B4-BE49-F238E27FC236}">
                      <a16:creationId xmlns:a16="http://schemas.microsoft.com/office/drawing/2014/main" id="{434C31C6-FBC9-01C8-408D-2EBF862A256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664532" y="583852"/>
                  <a:ext cx="1239655" cy="0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0" name="TextBox 179">
                  <a:extLst>
                    <a:ext uri="{FF2B5EF4-FFF2-40B4-BE49-F238E27FC236}">
                      <a16:creationId xmlns:a16="http://schemas.microsoft.com/office/drawing/2014/main" id="{57059C12-8171-A8E0-B8E0-1E0F33CDAA51}"/>
                    </a:ext>
                  </a:extLst>
                </p:cNvPr>
                <p:cNvSpPr txBox="1"/>
                <p:nvPr/>
              </p:nvSpPr>
              <p:spPr>
                <a:xfrm>
                  <a:off x="2187709" y="346431"/>
                  <a:ext cx="37379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Or</a:t>
                  </a:r>
                </a:p>
              </p:txBody>
            </p:sp>
          </p:grpSp>
          <p:sp>
            <p:nvSpPr>
              <p:cNvPr id="177" name="Down Arrow 176">
                <a:extLst>
                  <a:ext uri="{FF2B5EF4-FFF2-40B4-BE49-F238E27FC236}">
                    <a16:creationId xmlns:a16="http://schemas.microsoft.com/office/drawing/2014/main" id="{9EE0C5F2-9310-8E82-BF85-C51293CBCCB1}"/>
                  </a:ext>
                </a:extLst>
              </p:cNvPr>
              <p:cNvSpPr/>
              <p:nvPr/>
            </p:nvSpPr>
            <p:spPr>
              <a:xfrm>
                <a:off x="2844888" y="590456"/>
                <a:ext cx="85224" cy="125200"/>
              </a:xfrm>
              <a:prstGeom prst="downArrow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4" name="Group 153">
              <a:extLst>
                <a:ext uri="{FF2B5EF4-FFF2-40B4-BE49-F238E27FC236}">
                  <a16:creationId xmlns:a16="http://schemas.microsoft.com/office/drawing/2014/main" id="{B2D2D00F-887A-AD1C-5C55-F903DD7F2571}"/>
                </a:ext>
              </a:extLst>
            </p:cNvPr>
            <p:cNvGrpSpPr/>
            <p:nvPr/>
          </p:nvGrpSpPr>
          <p:grpSpPr>
            <a:xfrm>
              <a:off x="5559553" y="3626637"/>
              <a:ext cx="1275833" cy="364165"/>
              <a:chOff x="5764893" y="327779"/>
              <a:chExt cx="1275833" cy="364165"/>
            </a:xfrm>
          </p:grpSpPr>
          <p:grpSp>
            <p:nvGrpSpPr>
              <p:cNvPr id="171" name="Group 170">
                <a:extLst>
                  <a:ext uri="{FF2B5EF4-FFF2-40B4-BE49-F238E27FC236}">
                    <a16:creationId xmlns:a16="http://schemas.microsoft.com/office/drawing/2014/main" id="{FE7A7F2C-F737-22F3-BC55-E7CDD70AEDCF}"/>
                  </a:ext>
                </a:extLst>
              </p:cNvPr>
              <p:cNvGrpSpPr/>
              <p:nvPr/>
            </p:nvGrpSpPr>
            <p:grpSpPr>
              <a:xfrm>
                <a:off x="5764893" y="327779"/>
                <a:ext cx="1239655" cy="351651"/>
                <a:chOff x="1664532" y="331148"/>
                <a:chExt cx="1239655" cy="351651"/>
              </a:xfrm>
            </p:grpSpPr>
            <p:cxnSp>
              <p:nvCxnSpPr>
                <p:cNvPr id="173" name="Straight Connector 172">
                  <a:extLst>
                    <a:ext uri="{FF2B5EF4-FFF2-40B4-BE49-F238E27FC236}">
                      <a16:creationId xmlns:a16="http://schemas.microsoft.com/office/drawing/2014/main" id="{E191DCC4-61FB-0C28-5506-648021495D1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681784" y="584871"/>
                  <a:ext cx="0" cy="97928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4" name="Straight Connector 173">
                  <a:extLst>
                    <a:ext uri="{FF2B5EF4-FFF2-40B4-BE49-F238E27FC236}">
                      <a16:creationId xmlns:a16="http://schemas.microsoft.com/office/drawing/2014/main" id="{910010ED-9333-1069-1B2A-6107CDDF3A5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664532" y="583852"/>
                  <a:ext cx="1239655" cy="0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5" name="TextBox 174">
                  <a:extLst>
                    <a:ext uri="{FF2B5EF4-FFF2-40B4-BE49-F238E27FC236}">
                      <a16:creationId xmlns:a16="http://schemas.microsoft.com/office/drawing/2014/main" id="{504A5C74-41DF-1CCA-E8E0-0C219690BEC5}"/>
                    </a:ext>
                  </a:extLst>
                </p:cNvPr>
                <p:cNvSpPr txBox="1"/>
                <p:nvPr/>
              </p:nvSpPr>
              <p:spPr>
                <a:xfrm>
                  <a:off x="1905140" y="331148"/>
                  <a:ext cx="915121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Negates</a:t>
                  </a:r>
                </a:p>
              </p:txBody>
            </p:sp>
          </p:grpSp>
          <p:sp>
            <p:nvSpPr>
              <p:cNvPr id="172" name="Down Arrow 171">
                <a:extLst>
                  <a:ext uri="{FF2B5EF4-FFF2-40B4-BE49-F238E27FC236}">
                    <a16:creationId xmlns:a16="http://schemas.microsoft.com/office/drawing/2014/main" id="{8D62D984-53A0-97A4-BCC7-1AC91324F449}"/>
                  </a:ext>
                </a:extLst>
              </p:cNvPr>
              <p:cNvSpPr/>
              <p:nvPr/>
            </p:nvSpPr>
            <p:spPr>
              <a:xfrm>
                <a:off x="6955502" y="566744"/>
                <a:ext cx="85224" cy="125200"/>
              </a:xfrm>
              <a:prstGeom prst="downArrow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4D32455B-5FBA-CC5A-5B8B-DE92DA5B0ACA}"/>
                </a:ext>
              </a:extLst>
            </p:cNvPr>
            <p:cNvGrpSpPr/>
            <p:nvPr/>
          </p:nvGrpSpPr>
          <p:grpSpPr>
            <a:xfrm>
              <a:off x="7143074" y="3600095"/>
              <a:ext cx="1466593" cy="384220"/>
              <a:chOff x="7348414" y="301237"/>
              <a:chExt cx="1809022" cy="384220"/>
            </a:xfrm>
          </p:grpSpPr>
          <p:grpSp>
            <p:nvGrpSpPr>
              <p:cNvPr id="166" name="Group 165">
                <a:extLst>
                  <a:ext uri="{FF2B5EF4-FFF2-40B4-BE49-F238E27FC236}">
                    <a16:creationId xmlns:a16="http://schemas.microsoft.com/office/drawing/2014/main" id="{0167ED66-8A00-C710-83A9-D2D1485F28FF}"/>
                  </a:ext>
                </a:extLst>
              </p:cNvPr>
              <p:cNvGrpSpPr/>
              <p:nvPr/>
            </p:nvGrpSpPr>
            <p:grpSpPr>
              <a:xfrm>
                <a:off x="7348414" y="301237"/>
                <a:ext cx="1778329" cy="366945"/>
                <a:chOff x="1664532" y="315854"/>
                <a:chExt cx="1239655" cy="366945"/>
              </a:xfrm>
            </p:grpSpPr>
            <p:cxnSp>
              <p:nvCxnSpPr>
                <p:cNvPr id="168" name="Straight Connector 167">
                  <a:extLst>
                    <a:ext uri="{FF2B5EF4-FFF2-40B4-BE49-F238E27FC236}">
                      <a16:creationId xmlns:a16="http://schemas.microsoft.com/office/drawing/2014/main" id="{781C1513-B689-C590-86BC-CC0D6F3B85F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681784" y="584871"/>
                  <a:ext cx="0" cy="97928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9" name="Straight Connector 168">
                  <a:extLst>
                    <a:ext uri="{FF2B5EF4-FFF2-40B4-BE49-F238E27FC236}">
                      <a16:creationId xmlns:a16="http://schemas.microsoft.com/office/drawing/2014/main" id="{E70F2C99-8360-AF1B-EA72-0A7ECB35E9D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664532" y="583852"/>
                  <a:ext cx="1239655" cy="0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0" name="TextBox 169">
                  <a:extLst>
                    <a:ext uri="{FF2B5EF4-FFF2-40B4-BE49-F238E27FC236}">
                      <a16:creationId xmlns:a16="http://schemas.microsoft.com/office/drawing/2014/main" id="{3C6E88BC-713F-D2BA-FE53-E890D861B0BB}"/>
                    </a:ext>
                  </a:extLst>
                </p:cNvPr>
                <p:cNvSpPr txBox="1"/>
                <p:nvPr/>
              </p:nvSpPr>
              <p:spPr>
                <a:xfrm>
                  <a:off x="1762753" y="315854"/>
                  <a:ext cx="1072312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Contraindicates</a:t>
                  </a:r>
                </a:p>
              </p:txBody>
            </p:sp>
          </p:grpSp>
          <p:sp>
            <p:nvSpPr>
              <p:cNvPr id="167" name="Down Arrow 166">
                <a:extLst>
                  <a:ext uri="{FF2B5EF4-FFF2-40B4-BE49-F238E27FC236}">
                    <a16:creationId xmlns:a16="http://schemas.microsoft.com/office/drawing/2014/main" id="{111EFCDA-EF1B-543D-FD12-09ED9D2244BF}"/>
                  </a:ext>
                </a:extLst>
              </p:cNvPr>
              <p:cNvSpPr/>
              <p:nvPr/>
            </p:nvSpPr>
            <p:spPr>
              <a:xfrm>
                <a:off x="9072212" y="560257"/>
                <a:ext cx="85224" cy="125200"/>
              </a:xfrm>
              <a:prstGeom prst="downArrow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6" name="Group 155">
              <a:extLst>
                <a:ext uri="{FF2B5EF4-FFF2-40B4-BE49-F238E27FC236}">
                  <a16:creationId xmlns:a16="http://schemas.microsoft.com/office/drawing/2014/main" id="{E643CBC7-1E6D-58C1-4B79-1ABAA914994F}"/>
                </a:ext>
              </a:extLst>
            </p:cNvPr>
            <p:cNvGrpSpPr/>
            <p:nvPr/>
          </p:nvGrpSpPr>
          <p:grpSpPr>
            <a:xfrm>
              <a:off x="7612943" y="2147244"/>
              <a:ext cx="641891" cy="643467"/>
              <a:chOff x="2524655" y="2018217"/>
              <a:chExt cx="641891" cy="643467"/>
            </a:xfrm>
          </p:grpSpPr>
          <p:sp>
            <p:nvSpPr>
              <p:cNvPr id="163" name="Rounded Rectangle 162">
                <a:extLst>
                  <a:ext uri="{FF2B5EF4-FFF2-40B4-BE49-F238E27FC236}">
                    <a16:creationId xmlns:a16="http://schemas.microsoft.com/office/drawing/2014/main" id="{D00BA5F8-8C2C-A411-81EF-44D6866C8D6D}"/>
                  </a:ext>
                </a:extLst>
              </p:cNvPr>
              <p:cNvSpPr/>
              <p:nvPr/>
            </p:nvSpPr>
            <p:spPr>
              <a:xfrm>
                <a:off x="2524655" y="2018217"/>
                <a:ext cx="641891" cy="643467"/>
              </a:xfrm>
              <a:prstGeom prst="roundRect">
                <a:avLst/>
              </a:prstGeom>
              <a:solidFill>
                <a:srgbClr val="8F1EB0">
                  <a:alpha val="6902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4" name="Rounded Rectangle 163">
                <a:extLst>
                  <a:ext uri="{FF2B5EF4-FFF2-40B4-BE49-F238E27FC236}">
                    <a16:creationId xmlns:a16="http://schemas.microsoft.com/office/drawing/2014/main" id="{859E7563-2608-D488-A912-28C6FDA7DEAE}"/>
                  </a:ext>
                </a:extLst>
              </p:cNvPr>
              <p:cNvSpPr/>
              <p:nvPr/>
            </p:nvSpPr>
            <p:spPr>
              <a:xfrm>
                <a:off x="2568175" y="2081958"/>
                <a:ext cx="549414" cy="215967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Roboto Thin" panose="02000000000000000000" pitchFamily="2" charset="0"/>
                    <a:ea typeface="Roboto Thin" panose="02000000000000000000" pitchFamily="2" charset="0"/>
                  </a:rPr>
                  <a:t>Age</a:t>
                </a:r>
              </a:p>
            </p:txBody>
          </p:sp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16D4B4A9-979F-E404-5335-092610E3B3BF}"/>
                  </a:ext>
                </a:extLst>
              </p:cNvPr>
              <p:cNvSpPr txBox="1"/>
              <p:nvPr/>
            </p:nvSpPr>
            <p:spPr>
              <a:xfrm>
                <a:off x="2537267" y="2280824"/>
                <a:ext cx="62869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aged</a:t>
                </a:r>
              </a:p>
            </p:txBody>
          </p:sp>
        </p:grpSp>
        <p:grpSp>
          <p:nvGrpSpPr>
            <p:cNvPr id="157" name="Group 156">
              <a:extLst>
                <a:ext uri="{FF2B5EF4-FFF2-40B4-BE49-F238E27FC236}">
                  <a16:creationId xmlns:a16="http://schemas.microsoft.com/office/drawing/2014/main" id="{966B8A2D-64AC-49F3-B809-F1976824FAB3}"/>
                </a:ext>
              </a:extLst>
            </p:cNvPr>
            <p:cNvGrpSpPr/>
            <p:nvPr/>
          </p:nvGrpSpPr>
          <p:grpSpPr>
            <a:xfrm>
              <a:off x="7836766" y="1715248"/>
              <a:ext cx="1317160" cy="387965"/>
              <a:chOff x="1664532" y="327691"/>
              <a:chExt cx="1344709" cy="387965"/>
            </a:xfrm>
          </p:grpSpPr>
          <p:grpSp>
            <p:nvGrpSpPr>
              <p:cNvPr id="158" name="Group 157">
                <a:extLst>
                  <a:ext uri="{FF2B5EF4-FFF2-40B4-BE49-F238E27FC236}">
                    <a16:creationId xmlns:a16="http://schemas.microsoft.com/office/drawing/2014/main" id="{D228AA2C-14DE-A6C9-726A-F2AA2C42647A}"/>
                  </a:ext>
                </a:extLst>
              </p:cNvPr>
              <p:cNvGrpSpPr/>
              <p:nvPr/>
            </p:nvGrpSpPr>
            <p:grpSpPr>
              <a:xfrm>
                <a:off x="1664532" y="327691"/>
                <a:ext cx="1344709" cy="355108"/>
                <a:chOff x="1664532" y="327691"/>
                <a:chExt cx="1344709" cy="355108"/>
              </a:xfrm>
            </p:grpSpPr>
            <p:cxnSp>
              <p:nvCxnSpPr>
                <p:cNvPr id="160" name="Straight Connector 159">
                  <a:extLst>
                    <a:ext uri="{FF2B5EF4-FFF2-40B4-BE49-F238E27FC236}">
                      <a16:creationId xmlns:a16="http://schemas.microsoft.com/office/drawing/2014/main" id="{1CFBC5AC-2165-E82C-73D2-8134A147A9D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681784" y="584871"/>
                  <a:ext cx="0" cy="97928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1" name="Straight Connector 160">
                  <a:extLst>
                    <a:ext uri="{FF2B5EF4-FFF2-40B4-BE49-F238E27FC236}">
                      <a16:creationId xmlns:a16="http://schemas.microsoft.com/office/drawing/2014/main" id="{09C254B2-A05D-498F-460C-EC5005A6BCD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664532" y="583852"/>
                  <a:ext cx="1239655" cy="0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2" name="TextBox 161">
                  <a:extLst>
                    <a:ext uri="{FF2B5EF4-FFF2-40B4-BE49-F238E27FC236}">
                      <a16:creationId xmlns:a16="http://schemas.microsoft.com/office/drawing/2014/main" id="{F4DE6070-8EC8-4BB7-F91E-CEDF375FF76E}"/>
                    </a:ext>
                  </a:extLst>
                </p:cNvPr>
                <p:cNvSpPr txBox="1"/>
                <p:nvPr/>
              </p:nvSpPr>
              <p:spPr>
                <a:xfrm>
                  <a:off x="1774311" y="327691"/>
                  <a:ext cx="123493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Numeric-Filter</a:t>
                  </a:r>
                </a:p>
              </p:txBody>
            </p:sp>
          </p:grpSp>
          <p:sp>
            <p:nvSpPr>
              <p:cNvPr id="159" name="Down Arrow 158">
                <a:extLst>
                  <a:ext uri="{FF2B5EF4-FFF2-40B4-BE49-F238E27FC236}">
                    <a16:creationId xmlns:a16="http://schemas.microsoft.com/office/drawing/2014/main" id="{67399037-F080-2439-7975-A458655057C3}"/>
                  </a:ext>
                </a:extLst>
              </p:cNvPr>
              <p:cNvSpPr/>
              <p:nvPr/>
            </p:nvSpPr>
            <p:spPr>
              <a:xfrm>
                <a:off x="2844888" y="590456"/>
                <a:ext cx="85224" cy="125200"/>
              </a:xfrm>
              <a:prstGeom prst="downArrow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10" name="Group 209">
            <a:extLst>
              <a:ext uri="{FF2B5EF4-FFF2-40B4-BE49-F238E27FC236}">
                <a16:creationId xmlns:a16="http://schemas.microsoft.com/office/drawing/2014/main" id="{0F9A4208-3A32-CEAB-607A-1244ACAC095A}"/>
              </a:ext>
            </a:extLst>
          </p:cNvPr>
          <p:cNvGrpSpPr/>
          <p:nvPr/>
        </p:nvGrpSpPr>
        <p:grpSpPr>
          <a:xfrm>
            <a:off x="5476913" y="5448429"/>
            <a:ext cx="1202572" cy="1227007"/>
            <a:chOff x="8179248" y="4499369"/>
            <a:chExt cx="1202572" cy="1227007"/>
          </a:xfrm>
        </p:grpSpPr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FB9F92EA-FC6B-9BD1-2376-3F13EA55912D}"/>
                </a:ext>
              </a:extLst>
            </p:cNvPr>
            <p:cNvSpPr txBox="1"/>
            <p:nvPr/>
          </p:nvSpPr>
          <p:spPr>
            <a:xfrm>
              <a:off x="8179248" y="4499369"/>
              <a:ext cx="120257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  <a:t>Relation </a:t>
              </a:r>
              <a:b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</a:br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  <a:t>Extraction</a:t>
              </a:r>
            </a:p>
          </p:txBody>
        </p:sp>
        <p:sp>
          <p:nvSpPr>
            <p:cNvPr id="212" name="Rounded Rectangle 211">
              <a:extLst>
                <a:ext uri="{FF2B5EF4-FFF2-40B4-BE49-F238E27FC236}">
                  <a16:creationId xmlns:a16="http://schemas.microsoft.com/office/drawing/2014/main" id="{CEA483A6-9DAB-3DAC-8384-B58671555B0B}"/>
                </a:ext>
              </a:extLst>
            </p:cNvPr>
            <p:cNvSpPr/>
            <p:nvPr/>
          </p:nvSpPr>
          <p:spPr>
            <a:xfrm>
              <a:off x="8232663" y="5145700"/>
              <a:ext cx="1045579" cy="580676"/>
            </a:xfrm>
            <a:prstGeom prst="roundRect">
              <a:avLst/>
            </a:prstGeom>
            <a:solidFill>
              <a:srgbClr val="E866A1">
                <a:alpha val="5098"/>
              </a:srgbClr>
            </a:solidFill>
            <a:ln>
              <a:solidFill>
                <a:srgbClr val="E866A1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3C37DB96-4082-CB0E-7A37-6B28A3FA9166}"/>
                </a:ext>
              </a:extLst>
            </p:cNvPr>
            <p:cNvSpPr txBox="1"/>
            <p:nvPr/>
          </p:nvSpPr>
          <p:spPr>
            <a:xfrm>
              <a:off x="8442254" y="5197100"/>
              <a:ext cx="65594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R-BERT</a:t>
              </a:r>
            </a:p>
          </p:txBody>
        </p:sp>
        <p:sp>
          <p:nvSpPr>
            <p:cNvPr id="214" name="Rounded Rectangle 213">
              <a:extLst>
                <a:ext uri="{FF2B5EF4-FFF2-40B4-BE49-F238E27FC236}">
                  <a16:creationId xmlns:a16="http://schemas.microsoft.com/office/drawing/2014/main" id="{F477B866-B2ED-7FB2-A857-DEE1991BA282}"/>
                </a:ext>
              </a:extLst>
            </p:cNvPr>
            <p:cNvSpPr/>
            <p:nvPr/>
          </p:nvSpPr>
          <p:spPr>
            <a:xfrm>
              <a:off x="8480450" y="5440630"/>
              <a:ext cx="569377" cy="211224"/>
            </a:xfrm>
            <a:prstGeom prst="roundRect">
              <a:avLst/>
            </a:prstGeom>
            <a:solidFill>
              <a:srgbClr val="E866A1"/>
            </a:solidFill>
            <a:ln>
              <a:noFill/>
            </a:ln>
            <a:effectLst>
              <a:outerShdw blurRad="63500" sx="105000" sy="105000" algn="ctr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Python</a:t>
              </a:r>
            </a:p>
          </p:txBody>
        </p:sp>
      </p:grpSp>
      <p:grpSp>
        <p:nvGrpSpPr>
          <p:cNvPr id="215" name="Group 214">
            <a:extLst>
              <a:ext uri="{FF2B5EF4-FFF2-40B4-BE49-F238E27FC236}">
                <a16:creationId xmlns:a16="http://schemas.microsoft.com/office/drawing/2014/main" id="{C77DF205-AC2C-7105-A458-24EC063A0DA9}"/>
              </a:ext>
            </a:extLst>
          </p:cNvPr>
          <p:cNvGrpSpPr/>
          <p:nvPr/>
        </p:nvGrpSpPr>
        <p:grpSpPr>
          <a:xfrm>
            <a:off x="3921035" y="5448429"/>
            <a:ext cx="1545616" cy="1227007"/>
            <a:chOff x="4381761" y="4580373"/>
            <a:chExt cx="1545616" cy="1227007"/>
          </a:xfrm>
        </p:grpSpPr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id="{22E1AC04-5E20-89E8-A68B-51DC5ED4D2F3}"/>
                </a:ext>
              </a:extLst>
            </p:cNvPr>
            <p:cNvSpPr txBox="1"/>
            <p:nvPr/>
          </p:nvSpPr>
          <p:spPr>
            <a:xfrm>
              <a:off x="4381761" y="4580373"/>
              <a:ext cx="154561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  <a:t>Named Entity</a:t>
              </a:r>
              <a:b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</a:br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  <a:t>Recognition</a:t>
              </a:r>
            </a:p>
          </p:txBody>
        </p:sp>
        <p:sp>
          <p:nvSpPr>
            <p:cNvPr id="217" name="Rounded Rectangle 216">
              <a:extLst>
                <a:ext uri="{FF2B5EF4-FFF2-40B4-BE49-F238E27FC236}">
                  <a16:creationId xmlns:a16="http://schemas.microsoft.com/office/drawing/2014/main" id="{4C3DD6EE-201B-114D-C2BB-9609B089918C}"/>
                </a:ext>
              </a:extLst>
            </p:cNvPr>
            <p:cNvSpPr/>
            <p:nvPr/>
          </p:nvSpPr>
          <p:spPr>
            <a:xfrm>
              <a:off x="4639411" y="5226704"/>
              <a:ext cx="1045579" cy="580676"/>
            </a:xfrm>
            <a:prstGeom prst="roundRect">
              <a:avLst/>
            </a:prstGeom>
            <a:solidFill>
              <a:srgbClr val="14C5AB">
                <a:alpha val="5098"/>
              </a:srgbClr>
            </a:solidFill>
            <a:ln>
              <a:solidFill>
                <a:srgbClr val="12D548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0C5E9FF6-4DF3-F0B4-B200-2E1DDB610698}"/>
                </a:ext>
              </a:extLst>
            </p:cNvPr>
            <p:cNvSpPr txBox="1"/>
            <p:nvPr/>
          </p:nvSpPr>
          <p:spPr>
            <a:xfrm>
              <a:off x="4891516" y="5255432"/>
              <a:ext cx="52610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BERT</a:t>
              </a:r>
            </a:p>
          </p:txBody>
        </p:sp>
        <p:sp>
          <p:nvSpPr>
            <p:cNvPr id="219" name="Rounded Rectangle 218">
              <a:extLst>
                <a:ext uri="{FF2B5EF4-FFF2-40B4-BE49-F238E27FC236}">
                  <a16:creationId xmlns:a16="http://schemas.microsoft.com/office/drawing/2014/main" id="{6FEA6861-D059-873C-0619-53673FBC5152}"/>
                </a:ext>
              </a:extLst>
            </p:cNvPr>
            <p:cNvSpPr/>
            <p:nvPr/>
          </p:nvSpPr>
          <p:spPr>
            <a:xfrm>
              <a:off x="4877082" y="5521866"/>
              <a:ext cx="569377" cy="211224"/>
            </a:xfrm>
            <a:prstGeom prst="roundRect">
              <a:avLst/>
            </a:prstGeom>
            <a:solidFill>
              <a:srgbClr val="14C5AB"/>
            </a:solidFill>
            <a:ln>
              <a:noFill/>
            </a:ln>
            <a:effectLst>
              <a:outerShdw blurRad="63500" sx="105000" sy="105000" algn="ctr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Python</a:t>
              </a:r>
            </a:p>
          </p:txBody>
        </p:sp>
      </p:grpSp>
      <p:sp>
        <p:nvSpPr>
          <p:cNvPr id="220" name="Down Arrow 219">
            <a:extLst>
              <a:ext uri="{FF2B5EF4-FFF2-40B4-BE49-F238E27FC236}">
                <a16:creationId xmlns:a16="http://schemas.microsoft.com/office/drawing/2014/main" id="{66CC7840-0EE7-1488-BDD0-D5A9B491DDF9}"/>
              </a:ext>
            </a:extLst>
          </p:cNvPr>
          <p:cNvSpPr/>
          <p:nvPr/>
        </p:nvSpPr>
        <p:spPr>
          <a:xfrm rot="18438532">
            <a:off x="3260712" y="4674616"/>
            <a:ext cx="457200" cy="73717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Down Arrow 220">
            <a:extLst>
              <a:ext uri="{FF2B5EF4-FFF2-40B4-BE49-F238E27FC236}">
                <a16:creationId xmlns:a16="http://schemas.microsoft.com/office/drawing/2014/main" id="{551DCA8F-7BE1-2F05-2078-C3B9B72721F3}"/>
              </a:ext>
            </a:extLst>
          </p:cNvPr>
          <p:cNvSpPr/>
          <p:nvPr/>
        </p:nvSpPr>
        <p:spPr>
          <a:xfrm rot="13576720">
            <a:off x="6875700" y="4764982"/>
            <a:ext cx="457200" cy="73717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FFF92846-583C-C77A-827D-4A58ED163EED}"/>
              </a:ext>
            </a:extLst>
          </p:cNvPr>
          <p:cNvCxnSpPr>
            <a:cxnSpLocks/>
          </p:cNvCxnSpPr>
          <p:nvPr/>
        </p:nvCxnSpPr>
        <p:spPr>
          <a:xfrm>
            <a:off x="5366559" y="1787251"/>
            <a:ext cx="0" cy="339879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63500" sx="102000" sy="102000" algn="ctr" rotWithShape="0">
              <a:prstClr val="black">
                <a:alpha val="3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>
            <a:extLst>
              <a:ext uri="{FF2B5EF4-FFF2-40B4-BE49-F238E27FC236}">
                <a16:creationId xmlns:a16="http://schemas.microsoft.com/office/drawing/2014/main" id="{C1867245-67CF-90BB-825A-3E122F7F4211}"/>
              </a:ext>
            </a:extLst>
          </p:cNvPr>
          <p:cNvCxnSpPr>
            <a:cxnSpLocks/>
          </p:cNvCxnSpPr>
          <p:nvPr/>
        </p:nvCxnSpPr>
        <p:spPr>
          <a:xfrm flipV="1">
            <a:off x="146109" y="1719037"/>
            <a:ext cx="11787124" cy="641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63500" sx="102000" sy="102000" algn="ctr" rotWithShape="0">
              <a:prstClr val="black">
                <a:alpha val="3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AE533D09-04A3-3C6E-D4B8-E8625562DE80}"/>
              </a:ext>
            </a:extLst>
          </p:cNvPr>
          <p:cNvGrpSpPr/>
          <p:nvPr/>
        </p:nvGrpSpPr>
        <p:grpSpPr>
          <a:xfrm>
            <a:off x="146818" y="95565"/>
            <a:ext cx="11787924" cy="507776"/>
            <a:chOff x="146818" y="95565"/>
            <a:chExt cx="11787924" cy="507776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CF2F6F35-34FD-C9FA-F43B-582206EA3AA4}"/>
                </a:ext>
              </a:extLst>
            </p:cNvPr>
            <p:cNvGrpSpPr/>
            <p:nvPr/>
          </p:nvGrpSpPr>
          <p:grpSpPr>
            <a:xfrm>
              <a:off x="146818" y="95565"/>
              <a:ext cx="11787924" cy="307780"/>
              <a:chOff x="146818" y="95565"/>
              <a:chExt cx="11787924" cy="307780"/>
            </a:xfrm>
          </p:grpSpPr>
          <p:sp>
            <p:nvSpPr>
              <p:cNvPr id="9" name="TextBox 8">
                <a:hlinkClick r:id="rId2" action="ppaction://hlinksldjump"/>
                <a:extLst>
                  <a:ext uri="{FF2B5EF4-FFF2-40B4-BE49-F238E27FC236}">
                    <a16:creationId xmlns:a16="http://schemas.microsoft.com/office/drawing/2014/main" id="{C9ECC36D-6ED1-121D-836D-BF9FBE2287DF}"/>
                  </a:ext>
                </a:extLst>
              </p:cNvPr>
              <p:cNvSpPr txBox="1"/>
              <p:nvPr/>
            </p:nvSpPr>
            <p:spPr>
              <a:xfrm>
                <a:off x="146818" y="95566"/>
                <a:ext cx="1141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Introduction</a:t>
                </a:r>
              </a:p>
            </p:txBody>
          </p:sp>
          <p:sp>
            <p:nvSpPr>
              <p:cNvPr id="10" name="TextBox 9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8B625C8F-920C-F63D-4D87-1B9939CAB3BF}"/>
                  </a:ext>
                </a:extLst>
              </p:cNvPr>
              <p:cNvSpPr txBox="1"/>
              <p:nvPr/>
            </p:nvSpPr>
            <p:spPr>
              <a:xfrm>
                <a:off x="2540473" y="95565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Related Work</a:t>
                </a:r>
              </a:p>
            </p:txBody>
          </p:sp>
          <p:sp>
            <p:nvSpPr>
              <p:cNvPr id="11" name="TextBox 10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763AF793-B4DA-355E-074A-5862BBF1DD83}"/>
                  </a:ext>
                </a:extLst>
              </p:cNvPr>
              <p:cNvSpPr txBox="1"/>
              <p:nvPr/>
            </p:nvSpPr>
            <p:spPr>
              <a:xfrm>
                <a:off x="5194561" y="95565"/>
                <a:ext cx="1439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Task Innovation</a:t>
                </a:r>
              </a:p>
            </p:txBody>
          </p:sp>
          <p:sp>
            <p:nvSpPr>
              <p:cNvPr id="12" name="TextBox 11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274D07C8-D145-4EE0-818B-214164FE918D}"/>
                  </a:ext>
                </a:extLst>
              </p:cNvPr>
              <p:cNvSpPr txBox="1"/>
              <p:nvPr/>
            </p:nvSpPr>
            <p:spPr>
              <a:xfrm>
                <a:off x="8107710" y="95565"/>
                <a:ext cx="1253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Specific Aims</a:t>
                </a:r>
              </a:p>
            </p:txBody>
          </p:sp>
          <p:sp>
            <p:nvSpPr>
              <p:cNvPr id="13" name="TextBox 12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15BE399D-7E18-EA15-C04B-D1070E7985E6}"/>
                  </a:ext>
                </a:extLst>
              </p:cNvPr>
              <p:cNvSpPr txBox="1"/>
              <p:nvPr/>
            </p:nvSpPr>
            <p:spPr>
              <a:xfrm>
                <a:off x="10868424" y="95568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Conclusion</a:t>
                </a:r>
              </a:p>
            </p:txBody>
          </p: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7657251-E268-834C-40B1-0F6EE0C7AE5F}"/>
                </a:ext>
              </a:extLst>
            </p:cNvPr>
            <p:cNvSpPr txBox="1"/>
            <p:nvPr/>
          </p:nvSpPr>
          <p:spPr>
            <a:xfrm>
              <a:off x="8110450" y="32634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Aim</a:t>
              </a:r>
            </a:p>
          </p:txBody>
        </p:sp>
        <p:sp>
          <p:nvSpPr>
            <p:cNvPr id="6" name="TextBox 5">
              <a:hlinkClick r:id="rId7" action="ppaction://hlinksldjump"/>
              <a:extLst>
                <a:ext uri="{FF2B5EF4-FFF2-40B4-BE49-F238E27FC236}">
                  <a16:creationId xmlns:a16="http://schemas.microsoft.com/office/drawing/2014/main" id="{A51A3076-AB5A-BB33-0620-2D8B4812B92B}"/>
                </a:ext>
              </a:extLst>
            </p:cNvPr>
            <p:cNvSpPr txBox="1"/>
            <p:nvPr/>
          </p:nvSpPr>
          <p:spPr>
            <a:xfrm>
              <a:off x="8610065" y="3263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1</a:t>
              </a:r>
            </a:p>
          </p:txBody>
        </p:sp>
        <p:sp>
          <p:nvSpPr>
            <p:cNvPr id="7" name="TextBox 6">
              <a:hlinkClick r:id="rId8" action="ppaction://hlinksldjump"/>
              <a:extLst>
                <a:ext uri="{FF2B5EF4-FFF2-40B4-BE49-F238E27FC236}">
                  <a16:creationId xmlns:a16="http://schemas.microsoft.com/office/drawing/2014/main" id="{91083897-23D3-B94D-9954-D87C93DF56AA}"/>
                </a:ext>
              </a:extLst>
            </p:cNvPr>
            <p:cNvSpPr txBox="1"/>
            <p:nvPr/>
          </p:nvSpPr>
          <p:spPr>
            <a:xfrm>
              <a:off x="8826405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  <p:sp>
          <p:nvSpPr>
            <p:cNvPr id="8" name="TextBox 7">
              <a:hlinkClick r:id="rId9" action="ppaction://hlinksldjump"/>
              <a:extLst>
                <a:ext uri="{FF2B5EF4-FFF2-40B4-BE49-F238E27FC236}">
                  <a16:creationId xmlns:a16="http://schemas.microsoft.com/office/drawing/2014/main" id="{4941DCE4-D5E1-3B36-AEE7-1DEC1F77307E}"/>
                </a:ext>
              </a:extLst>
            </p:cNvPr>
            <p:cNvSpPr txBox="1"/>
            <p:nvPr/>
          </p:nvSpPr>
          <p:spPr>
            <a:xfrm>
              <a:off x="9061487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76998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8D7C3E-E29F-D959-2E62-2CB0A3515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5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C415CF-C601-E56E-826F-B062A9EC8F0C}"/>
              </a:ext>
            </a:extLst>
          </p:cNvPr>
          <p:cNvSpPr txBox="1"/>
          <p:nvPr/>
        </p:nvSpPr>
        <p:spPr>
          <a:xfrm>
            <a:off x="838515" y="2028616"/>
            <a:ext cx="949081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Expensive – between 2004 &amp; 2016, mean costs: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Phase I: $3.8m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Phase II: $13.3m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Phase III: $19.8m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Finding eligible patients time-consuming and costly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Eligibility criteria often complex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Patients recruited tend to be whiter and more affluent than affected populations at large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1600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1600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16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D77AB9-5768-6992-83ED-91C3FEAD864C}"/>
              </a:ext>
            </a:extLst>
          </p:cNvPr>
          <p:cNvSpPr txBox="1"/>
          <p:nvPr/>
        </p:nvSpPr>
        <p:spPr>
          <a:xfrm>
            <a:off x="838515" y="864878"/>
            <a:ext cx="52574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Clinical Trials - challenges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9279B6-E15D-944C-FF89-CF5DAF5CFA37}"/>
              </a:ext>
            </a:extLst>
          </p:cNvPr>
          <p:cNvSpPr txBox="1"/>
          <p:nvPr/>
        </p:nvSpPr>
        <p:spPr>
          <a:xfrm>
            <a:off x="0" y="5996226"/>
            <a:ext cx="82675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Roboto" panose="02000000000000000000" pitchFamily="2" charset="0"/>
                <a:ea typeface="Roboto" panose="02000000000000000000" pitchFamily="2" charset="0"/>
              </a:rPr>
              <a:t>Sources: </a:t>
            </a:r>
          </a:p>
          <a:p>
            <a:r>
              <a:rPr lang="en-US" sz="1000" dirty="0">
                <a:latin typeface="Roboto" panose="02000000000000000000" pitchFamily="2" charset="0"/>
                <a:ea typeface="Roboto" panose="02000000000000000000" pitchFamily="2" charset="0"/>
              </a:rPr>
              <a:t>  -</a:t>
            </a:r>
            <a:r>
              <a:rPr lang="en-US" sz="1000" dirty="0" err="1">
                <a:latin typeface="Roboto" panose="02000000000000000000" pitchFamily="2" charset="0"/>
                <a:ea typeface="Roboto" panose="02000000000000000000" pitchFamily="2" charset="0"/>
              </a:rPr>
              <a:t>Sertkaya</a:t>
            </a:r>
            <a:r>
              <a:rPr lang="en-US" sz="1000" dirty="0">
                <a:latin typeface="Roboto" panose="02000000000000000000" pitchFamily="2" charset="0"/>
                <a:ea typeface="Roboto" panose="02000000000000000000" pitchFamily="2" charset="0"/>
              </a:rPr>
              <a:t>, Aylin, et al. "Key cost drivers of pharmaceutical clinical trials in the United States." Clinical Trials 13.2 (2016): 117-126.</a:t>
            </a:r>
          </a:p>
          <a:p>
            <a:r>
              <a:rPr lang="en-US" sz="1000" dirty="0">
                <a:latin typeface="Roboto" panose="02000000000000000000" pitchFamily="2" charset="0"/>
                <a:ea typeface="Roboto" panose="02000000000000000000" pitchFamily="2" charset="0"/>
              </a:rPr>
              <a:t>  -</a:t>
            </a:r>
            <a:r>
              <a:rPr lang="en-US" sz="100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G. Frank. Current challenges in clinical trial patient recruitment and enrollment. </a:t>
            </a:r>
            <a:r>
              <a:rPr lang="en-US" sz="1000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SoCRA</a:t>
            </a:r>
            <a:r>
              <a:rPr lang="en-US" sz="100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 Source, 2(February):30–38, 2004.</a:t>
            </a:r>
          </a:p>
          <a:p>
            <a:r>
              <a:rPr lang="en-US" sz="1000" dirty="0">
                <a:latin typeface="Roboto" panose="02000000000000000000" pitchFamily="2" charset="0"/>
                <a:ea typeface="Roboto" panose="02000000000000000000" pitchFamily="2" charset="0"/>
              </a:rPr>
              <a:t>  -</a:t>
            </a:r>
            <a:r>
              <a:rPr lang="en-US" sz="100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C. Heller, J. E. Balls-Berry, J. D. Nery, P. J. Erwin, D. Littleton, M. Kim, and W. P. </a:t>
            </a:r>
            <a:r>
              <a:rPr lang="en-US" sz="1000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Kuo</a:t>
            </a:r>
            <a:r>
              <a:rPr lang="en-US" sz="100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. Strategies addressing barriers to clinical trial enrollment of underrepresented populations: a systematic review. Contemporary clinical trials, 39(2):169–182, 2014.</a:t>
            </a:r>
          </a:p>
          <a:p>
            <a:endParaRPr lang="en-US" sz="10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DB802E8-0F32-70D0-3BE6-2F0D8009CCBB}"/>
              </a:ext>
            </a:extLst>
          </p:cNvPr>
          <p:cNvGrpSpPr/>
          <p:nvPr/>
        </p:nvGrpSpPr>
        <p:grpSpPr>
          <a:xfrm>
            <a:off x="146818" y="95565"/>
            <a:ext cx="11787924" cy="307780"/>
            <a:chOff x="146818" y="95565"/>
            <a:chExt cx="11787924" cy="307780"/>
          </a:xfrm>
        </p:grpSpPr>
        <p:sp>
          <p:nvSpPr>
            <p:cNvPr id="13" name="TextBox 12">
              <a:hlinkClick r:id="rId3" action="ppaction://hlinksldjump"/>
              <a:extLst>
                <a:ext uri="{FF2B5EF4-FFF2-40B4-BE49-F238E27FC236}">
                  <a16:creationId xmlns:a16="http://schemas.microsoft.com/office/drawing/2014/main" id="{EB6023BA-0AE3-F985-EFAA-941262850A31}"/>
                </a:ext>
              </a:extLst>
            </p:cNvPr>
            <p:cNvSpPr txBox="1"/>
            <p:nvPr/>
          </p:nvSpPr>
          <p:spPr>
            <a:xfrm>
              <a:off x="146818" y="95566"/>
              <a:ext cx="11416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Introduction</a:t>
              </a:r>
            </a:p>
          </p:txBody>
        </p:sp>
        <p:sp>
          <p:nvSpPr>
            <p:cNvPr id="14" name="TextBox 13">
              <a:hlinkClick r:id="rId4" action="ppaction://hlinksldjump"/>
              <a:extLst>
                <a:ext uri="{FF2B5EF4-FFF2-40B4-BE49-F238E27FC236}">
                  <a16:creationId xmlns:a16="http://schemas.microsoft.com/office/drawing/2014/main" id="{D6084CC5-774F-F185-26D7-C07ACD789CFD}"/>
                </a:ext>
              </a:extLst>
            </p:cNvPr>
            <p:cNvSpPr txBox="1"/>
            <p:nvPr/>
          </p:nvSpPr>
          <p:spPr>
            <a:xfrm>
              <a:off x="2540473" y="95565"/>
              <a:ext cx="12314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Related Work</a:t>
              </a:r>
            </a:p>
          </p:txBody>
        </p:sp>
        <p:sp>
          <p:nvSpPr>
            <p:cNvPr id="15" name="TextBox 14">
              <a:hlinkClick r:id="rId5" action="ppaction://hlinksldjump"/>
              <a:extLst>
                <a:ext uri="{FF2B5EF4-FFF2-40B4-BE49-F238E27FC236}">
                  <a16:creationId xmlns:a16="http://schemas.microsoft.com/office/drawing/2014/main" id="{EBC6C0BC-6093-43E9-D606-1072C1971D52}"/>
                </a:ext>
              </a:extLst>
            </p:cNvPr>
            <p:cNvSpPr txBox="1"/>
            <p:nvPr/>
          </p:nvSpPr>
          <p:spPr>
            <a:xfrm>
              <a:off x="5194561" y="95565"/>
              <a:ext cx="14398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Task Innovation</a:t>
              </a:r>
            </a:p>
          </p:txBody>
        </p:sp>
        <p:sp>
          <p:nvSpPr>
            <p:cNvPr id="16" name="TextBox 15">
              <a:hlinkClick r:id="rId6" action="ppaction://hlinksldjump"/>
              <a:extLst>
                <a:ext uri="{FF2B5EF4-FFF2-40B4-BE49-F238E27FC236}">
                  <a16:creationId xmlns:a16="http://schemas.microsoft.com/office/drawing/2014/main" id="{2FC28474-9713-129A-5E0D-052FF6E9FD8F}"/>
                </a:ext>
              </a:extLst>
            </p:cNvPr>
            <p:cNvSpPr txBox="1"/>
            <p:nvPr/>
          </p:nvSpPr>
          <p:spPr>
            <a:xfrm>
              <a:off x="8107710" y="95565"/>
              <a:ext cx="12538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Specific Aims</a:t>
              </a:r>
            </a:p>
          </p:txBody>
        </p:sp>
        <p:sp>
          <p:nvSpPr>
            <p:cNvPr id="17" name="TextBox 16">
              <a:hlinkClick r:id="rId7" action="ppaction://hlinksldjump"/>
              <a:extLst>
                <a:ext uri="{FF2B5EF4-FFF2-40B4-BE49-F238E27FC236}">
                  <a16:creationId xmlns:a16="http://schemas.microsoft.com/office/drawing/2014/main" id="{E04EAFEA-A7FD-2B4B-A9E3-9004CC273E9E}"/>
                </a:ext>
              </a:extLst>
            </p:cNvPr>
            <p:cNvSpPr txBox="1"/>
            <p:nvPr/>
          </p:nvSpPr>
          <p:spPr>
            <a:xfrm>
              <a:off x="10868424" y="95568"/>
              <a:ext cx="10663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Conclusion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04925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50</a:t>
            </a:fld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C4C149A-344D-A365-0A7F-D14AA7988DB3}"/>
              </a:ext>
            </a:extLst>
          </p:cNvPr>
          <p:cNvSpPr txBox="1"/>
          <p:nvPr/>
        </p:nvSpPr>
        <p:spPr>
          <a:xfrm>
            <a:off x="838515" y="864878"/>
            <a:ext cx="48413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Aim 2 – Process – Steps 2,3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8AA535-64C4-8217-F6F3-077630FCB5F0}"/>
              </a:ext>
            </a:extLst>
          </p:cNvPr>
          <p:cNvSpPr txBox="1"/>
          <p:nvPr/>
        </p:nvSpPr>
        <p:spPr>
          <a:xfrm>
            <a:off x="847808" y="1301321"/>
            <a:ext cx="69051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Transform to </a:t>
            </a:r>
            <a:r>
              <a:rPr lang="en-US" sz="1400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logical form prediction input string</a:t>
            </a:r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, replacing raw text named entities values with named entities names and removing any hypothetical events.</a:t>
            </a:r>
            <a:b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endParaRPr lang="en-US" sz="14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78C21B1-876A-1392-8251-77FEDB622674}"/>
              </a:ext>
            </a:extLst>
          </p:cNvPr>
          <p:cNvGrpSpPr/>
          <p:nvPr/>
        </p:nvGrpSpPr>
        <p:grpSpPr>
          <a:xfrm>
            <a:off x="0" y="2440212"/>
            <a:ext cx="5296105" cy="2960309"/>
            <a:chOff x="4407377" y="1715248"/>
            <a:chExt cx="5296105" cy="2960309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4D9C4CC-BB4C-AB3B-3C33-9DD110E5C5C2}"/>
                </a:ext>
              </a:extLst>
            </p:cNvPr>
            <p:cNvGrpSpPr/>
            <p:nvPr/>
          </p:nvGrpSpPr>
          <p:grpSpPr>
            <a:xfrm>
              <a:off x="8048710" y="4032090"/>
              <a:ext cx="1061986" cy="643467"/>
              <a:chOff x="905241" y="2512259"/>
              <a:chExt cx="1061986" cy="643467"/>
            </a:xfrm>
          </p:grpSpPr>
          <p:sp>
            <p:nvSpPr>
              <p:cNvPr id="138" name="Rounded Rectangle 137">
                <a:extLst>
                  <a:ext uri="{FF2B5EF4-FFF2-40B4-BE49-F238E27FC236}">
                    <a16:creationId xmlns:a16="http://schemas.microsoft.com/office/drawing/2014/main" id="{A88280DC-13BE-6EC1-0787-E0B18E21C3C9}"/>
                  </a:ext>
                </a:extLst>
              </p:cNvPr>
              <p:cNvSpPr/>
              <p:nvPr/>
            </p:nvSpPr>
            <p:spPr>
              <a:xfrm>
                <a:off x="905241" y="2512259"/>
                <a:ext cx="1061986" cy="643467"/>
              </a:xfrm>
              <a:prstGeom prst="roundRect">
                <a:avLst/>
              </a:prstGeom>
              <a:solidFill>
                <a:srgbClr val="EEB1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3" name="Rounded Rectangle 222">
                <a:extLst>
                  <a:ext uri="{FF2B5EF4-FFF2-40B4-BE49-F238E27FC236}">
                    <a16:creationId xmlns:a16="http://schemas.microsoft.com/office/drawing/2014/main" id="{F3C41D39-BBC2-62B3-919A-B5222C186B4E}"/>
                  </a:ext>
                </a:extLst>
              </p:cNvPr>
              <p:cNvSpPr/>
              <p:nvPr/>
            </p:nvSpPr>
            <p:spPr>
              <a:xfrm>
                <a:off x="1027765" y="2585355"/>
                <a:ext cx="855130" cy="215967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Roboto Thin" panose="02000000000000000000" pitchFamily="2" charset="0"/>
                    <a:ea typeface="Roboto Thin" panose="02000000000000000000" pitchFamily="2" charset="0"/>
                  </a:rPr>
                  <a:t>Drug</a:t>
                </a: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3ACA04D-2893-F246-0692-850400A4F0D3}"/>
                </a:ext>
              </a:extLst>
            </p:cNvPr>
            <p:cNvSpPr txBox="1"/>
            <p:nvPr/>
          </p:nvSpPr>
          <p:spPr>
            <a:xfrm>
              <a:off x="8003009" y="4321452"/>
              <a:ext cx="112883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metformin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ACD6369-8905-8121-70FB-C9DEC367FFCB}"/>
                </a:ext>
              </a:extLst>
            </p:cNvPr>
            <p:cNvGrpSpPr/>
            <p:nvPr/>
          </p:nvGrpSpPr>
          <p:grpSpPr>
            <a:xfrm>
              <a:off x="4595394" y="2099986"/>
              <a:ext cx="978160" cy="643467"/>
              <a:chOff x="936617" y="1707256"/>
              <a:chExt cx="999065" cy="643467"/>
            </a:xfrm>
          </p:grpSpPr>
          <p:grpSp>
            <p:nvGrpSpPr>
              <p:cNvPr id="134" name="Group 133">
                <a:extLst>
                  <a:ext uri="{FF2B5EF4-FFF2-40B4-BE49-F238E27FC236}">
                    <a16:creationId xmlns:a16="http://schemas.microsoft.com/office/drawing/2014/main" id="{768B24F1-816E-D1D5-5175-7502297FD185}"/>
                  </a:ext>
                </a:extLst>
              </p:cNvPr>
              <p:cNvGrpSpPr/>
              <p:nvPr/>
            </p:nvGrpSpPr>
            <p:grpSpPr>
              <a:xfrm>
                <a:off x="936617" y="1707256"/>
                <a:ext cx="999065" cy="643467"/>
                <a:chOff x="694267" y="2512259"/>
                <a:chExt cx="999065" cy="643467"/>
              </a:xfrm>
            </p:grpSpPr>
            <p:sp>
              <p:nvSpPr>
                <p:cNvPr id="136" name="Rounded Rectangle 135">
                  <a:extLst>
                    <a:ext uri="{FF2B5EF4-FFF2-40B4-BE49-F238E27FC236}">
                      <a16:creationId xmlns:a16="http://schemas.microsoft.com/office/drawing/2014/main" id="{D1376E15-64C9-24A3-EA17-827F7704112E}"/>
                    </a:ext>
                  </a:extLst>
                </p:cNvPr>
                <p:cNvSpPr/>
                <p:nvPr/>
              </p:nvSpPr>
              <p:spPr>
                <a:xfrm>
                  <a:off x="694267" y="2512259"/>
                  <a:ext cx="999065" cy="643467"/>
                </a:xfrm>
                <a:prstGeom prst="round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7" name="Rounded Rectangle 136">
                  <a:extLst>
                    <a:ext uri="{FF2B5EF4-FFF2-40B4-BE49-F238E27FC236}">
                      <a16:creationId xmlns:a16="http://schemas.microsoft.com/office/drawing/2014/main" id="{6D06684D-84DF-F999-2C18-93285980D8A2}"/>
                    </a:ext>
                  </a:extLst>
                </p:cNvPr>
                <p:cNvSpPr/>
                <p:nvPr/>
              </p:nvSpPr>
              <p:spPr>
                <a:xfrm>
                  <a:off x="762004" y="2576000"/>
                  <a:ext cx="855130" cy="215967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Condition</a:t>
                  </a:r>
                </a:p>
              </p:txBody>
            </p:sp>
          </p:grpSp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4437E8F2-8553-DB91-06B6-15086FF8D5EC}"/>
                  </a:ext>
                </a:extLst>
              </p:cNvPr>
              <p:cNvSpPr txBox="1"/>
              <p:nvPr/>
            </p:nvSpPr>
            <p:spPr>
              <a:xfrm>
                <a:off x="992342" y="1986964"/>
                <a:ext cx="91403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Diabetic</a:t>
                </a: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741E8C72-FEA5-86D4-3190-D42A758017C0}"/>
                </a:ext>
              </a:extLst>
            </p:cNvPr>
            <p:cNvGrpSpPr/>
            <p:nvPr/>
          </p:nvGrpSpPr>
          <p:grpSpPr>
            <a:xfrm>
              <a:off x="5616271" y="2099986"/>
              <a:ext cx="860974" cy="643467"/>
              <a:chOff x="936617" y="1707256"/>
              <a:chExt cx="999065" cy="643467"/>
            </a:xfrm>
          </p:grpSpPr>
          <p:grpSp>
            <p:nvGrpSpPr>
              <p:cNvPr id="130" name="Group 129">
                <a:extLst>
                  <a:ext uri="{FF2B5EF4-FFF2-40B4-BE49-F238E27FC236}">
                    <a16:creationId xmlns:a16="http://schemas.microsoft.com/office/drawing/2014/main" id="{C7777FC9-011B-499B-DA56-DA40A316A12A}"/>
                  </a:ext>
                </a:extLst>
              </p:cNvPr>
              <p:cNvGrpSpPr/>
              <p:nvPr/>
            </p:nvGrpSpPr>
            <p:grpSpPr>
              <a:xfrm>
                <a:off x="936617" y="1707256"/>
                <a:ext cx="999065" cy="643467"/>
                <a:chOff x="694267" y="2512259"/>
                <a:chExt cx="999065" cy="643467"/>
              </a:xfrm>
            </p:grpSpPr>
            <p:sp>
              <p:nvSpPr>
                <p:cNvPr id="132" name="Rounded Rectangle 131">
                  <a:extLst>
                    <a:ext uri="{FF2B5EF4-FFF2-40B4-BE49-F238E27FC236}">
                      <a16:creationId xmlns:a16="http://schemas.microsoft.com/office/drawing/2014/main" id="{A496C7B0-C622-2DCA-41DE-43C94D0BF1C1}"/>
                    </a:ext>
                  </a:extLst>
                </p:cNvPr>
                <p:cNvSpPr/>
                <p:nvPr/>
              </p:nvSpPr>
              <p:spPr>
                <a:xfrm>
                  <a:off x="694267" y="2512259"/>
                  <a:ext cx="999065" cy="643467"/>
                </a:xfrm>
                <a:prstGeom prst="round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3" name="Rounded Rectangle 132">
                  <a:extLst>
                    <a:ext uri="{FF2B5EF4-FFF2-40B4-BE49-F238E27FC236}">
                      <a16:creationId xmlns:a16="http://schemas.microsoft.com/office/drawing/2014/main" id="{3DCE0148-3D52-4B88-7989-052B6380ED8D}"/>
                    </a:ext>
                  </a:extLst>
                </p:cNvPr>
                <p:cNvSpPr/>
                <p:nvPr/>
              </p:nvSpPr>
              <p:spPr>
                <a:xfrm>
                  <a:off x="762004" y="2576000"/>
                  <a:ext cx="855130" cy="215967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Female</a:t>
                  </a:r>
                </a:p>
              </p:txBody>
            </p:sp>
          </p:grp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61033786-1032-F8DE-CFC7-574310AF776C}"/>
                  </a:ext>
                </a:extLst>
              </p:cNvPr>
              <p:cNvSpPr txBox="1"/>
              <p:nvPr/>
            </p:nvSpPr>
            <p:spPr>
              <a:xfrm>
                <a:off x="939027" y="1986964"/>
                <a:ext cx="99181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women</a:t>
                </a: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629D85F0-197E-D683-FEB2-1B5C569F60C8}"/>
                </a:ext>
              </a:extLst>
            </p:cNvPr>
            <p:cNvGrpSpPr/>
            <p:nvPr/>
          </p:nvGrpSpPr>
          <p:grpSpPr>
            <a:xfrm>
              <a:off x="6904977" y="2120755"/>
              <a:ext cx="641891" cy="643467"/>
              <a:chOff x="936617" y="1707256"/>
              <a:chExt cx="999065" cy="643467"/>
            </a:xfrm>
          </p:grpSpPr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2D26094F-1049-8259-D227-D071128153A8}"/>
                  </a:ext>
                </a:extLst>
              </p:cNvPr>
              <p:cNvGrpSpPr/>
              <p:nvPr/>
            </p:nvGrpSpPr>
            <p:grpSpPr>
              <a:xfrm>
                <a:off x="936617" y="1707256"/>
                <a:ext cx="999065" cy="643467"/>
                <a:chOff x="694267" y="2512259"/>
                <a:chExt cx="999065" cy="643467"/>
              </a:xfrm>
            </p:grpSpPr>
            <p:sp>
              <p:nvSpPr>
                <p:cNvPr id="128" name="Rounded Rectangle 127">
                  <a:extLst>
                    <a:ext uri="{FF2B5EF4-FFF2-40B4-BE49-F238E27FC236}">
                      <a16:creationId xmlns:a16="http://schemas.microsoft.com/office/drawing/2014/main" id="{2B9EE68E-B875-0434-D86C-870CA15B313A}"/>
                    </a:ext>
                  </a:extLst>
                </p:cNvPr>
                <p:cNvSpPr/>
                <p:nvPr/>
              </p:nvSpPr>
              <p:spPr>
                <a:xfrm>
                  <a:off x="694267" y="2512259"/>
                  <a:ext cx="999065" cy="643467"/>
                </a:xfrm>
                <a:prstGeom prst="round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9" name="Rounded Rectangle 128">
                  <a:extLst>
                    <a:ext uri="{FF2B5EF4-FFF2-40B4-BE49-F238E27FC236}">
                      <a16:creationId xmlns:a16="http://schemas.microsoft.com/office/drawing/2014/main" id="{0FFF74C8-91B9-B190-8D49-2EF0F7483BDC}"/>
                    </a:ext>
                  </a:extLst>
                </p:cNvPr>
                <p:cNvSpPr/>
                <p:nvPr/>
              </p:nvSpPr>
              <p:spPr>
                <a:xfrm>
                  <a:off x="762004" y="2576000"/>
                  <a:ext cx="855130" cy="215967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Male</a:t>
                  </a:r>
                </a:p>
              </p:txBody>
            </p:sp>
          </p:grp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31CC8CBE-6837-1485-463F-D92D18651DC1}"/>
                  </a:ext>
                </a:extLst>
              </p:cNvPr>
              <p:cNvSpPr txBox="1"/>
              <p:nvPr/>
            </p:nvSpPr>
            <p:spPr>
              <a:xfrm>
                <a:off x="1143025" y="1986964"/>
                <a:ext cx="58381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men</a:t>
                </a: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35DC1FD3-53D3-BF28-00DC-A40DCDB10DB9}"/>
                </a:ext>
              </a:extLst>
            </p:cNvPr>
            <p:cNvGrpSpPr/>
            <p:nvPr/>
          </p:nvGrpSpPr>
          <p:grpSpPr>
            <a:xfrm>
              <a:off x="8288438" y="2132776"/>
              <a:ext cx="1415044" cy="1121416"/>
              <a:chOff x="4658669" y="1571198"/>
              <a:chExt cx="1862110" cy="1121416"/>
            </a:xfrm>
          </p:grpSpPr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9989B792-4556-1077-9943-F0AADC85C8AE}"/>
                  </a:ext>
                </a:extLst>
              </p:cNvPr>
              <p:cNvGrpSpPr/>
              <p:nvPr/>
            </p:nvGrpSpPr>
            <p:grpSpPr>
              <a:xfrm>
                <a:off x="4658669" y="1571198"/>
                <a:ext cx="1862110" cy="1121416"/>
                <a:chOff x="963817" y="1707258"/>
                <a:chExt cx="847194" cy="1121416"/>
              </a:xfrm>
            </p:grpSpPr>
            <p:grpSp>
              <p:nvGrpSpPr>
                <p:cNvPr id="58" name="Group 57">
                  <a:extLst>
                    <a:ext uri="{FF2B5EF4-FFF2-40B4-BE49-F238E27FC236}">
                      <a16:creationId xmlns:a16="http://schemas.microsoft.com/office/drawing/2014/main" id="{0B8402EE-AFB4-716D-2CD6-8DA93A2A99DA}"/>
                    </a:ext>
                  </a:extLst>
                </p:cNvPr>
                <p:cNvGrpSpPr/>
                <p:nvPr/>
              </p:nvGrpSpPr>
              <p:grpSpPr>
                <a:xfrm>
                  <a:off x="963817" y="1707258"/>
                  <a:ext cx="847194" cy="1121416"/>
                  <a:chOff x="721467" y="2512261"/>
                  <a:chExt cx="847194" cy="1121416"/>
                </a:xfrm>
              </p:grpSpPr>
              <p:sp>
                <p:nvSpPr>
                  <p:cNvPr id="60" name="Rounded Rectangle 59">
                    <a:extLst>
                      <a:ext uri="{FF2B5EF4-FFF2-40B4-BE49-F238E27FC236}">
                        <a16:creationId xmlns:a16="http://schemas.microsoft.com/office/drawing/2014/main" id="{B42E8EBF-B436-B0DE-C1B6-C63F47733B2E}"/>
                      </a:ext>
                    </a:extLst>
                  </p:cNvPr>
                  <p:cNvSpPr/>
                  <p:nvPr/>
                </p:nvSpPr>
                <p:spPr>
                  <a:xfrm>
                    <a:off x="721467" y="2512261"/>
                    <a:ext cx="847194" cy="1121416"/>
                  </a:xfrm>
                  <a:prstGeom prst="roundRect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1" name="Rounded Rectangle 60">
                    <a:extLst>
                      <a:ext uri="{FF2B5EF4-FFF2-40B4-BE49-F238E27FC236}">
                        <a16:creationId xmlns:a16="http://schemas.microsoft.com/office/drawing/2014/main" id="{DE754583-DE96-79F3-7FF9-B6746FB0EE44}"/>
                      </a:ext>
                    </a:extLst>
                  </p:cNvPr>
                  <p:cNvSpPr/>
                  <p:nvPr/>
                </p:nvSpPr>
                <p:spPr>
                  <a:xfrm>
                    <a:off x="778558" y="2584598"/>
                    <a:ext cx="742548" cy="215967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>
                        <a:solidFill>
                          <a:schemeClr val="tx1"/>
                        </a:solidFill>
                        <a:latin typeface="Roboto Thin" panose="02000000000000000000" pitchFamily="2" charset="0"/>
                        <a:ea typeface="Roboto Thin" panose="02000000000000000000" pitchFamily="2" charset="0"/>
                      </a:rPr>
                      <a:t>Eq-Comparison</a:t>
                    </a:r>
                  </a:p>
                </p:txBody>
              </p:sp>
            </p:grpSp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D617572F-AE96-F941-2160-CC0BB4171BA9}"/>
                    </a:ext>
                  </a:extLst>
                </p:cNvPr>
                <p:cNvSpPr txBox="1"/>
                <p:nvPr/>
              </p:nvSpPr>
              <p:spPr>
                <a:xfrm>
                  <a:off x="1126630" y="1983394"/>
                  <a:ext cx="50980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Roboto Light" panose="02000000000000000000" pitchFamily="2" charset="0"/>
                      <a:ea typeface="Roboto Light" panose="02000000000000000000" pitchFamily="2" charset="0"/>
                    </a:rPr>
                    <a:t>over 65</a:t>
                  </a:r>
                </a:p>
              </p:txBody>
            </p:sp>
          </p:grpSp>
          <p:sp>
            <p:nvSpPr>
              <p:cNvPr id="56" name="Rounded Rectangle 55">
                <a:extLst>
                  <a:ext uri="{FF2B5EF4-FFF2-40B4-BE49-F238E27FC236}">
                    <a16:creationId xmlns:a16="http://schemas.microsoft.com/office/drawing/2014/main" id="{53814074-FF85-EC2A-5762-A9A790D1D947}"/>
                  </a:ext>
                </a:extLst>
              </p:cNvPr>
              <p:cNvSpPr/>
              <p:nvPr/>
            </p:nvSpPr>
            <p:spPr>
              <a:xfrm>
                <a:off x="4848592" y="2242532"/>
                <a:ext cx="1412201" cy="378371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  <a:latin typeface="Roboto Thin" panose="02000000000000000000" pitchFamily="2" charset="0"/>
                  <a:ea typeface="Roboto Thin" panose="02000000000000000000" pitchFamily="2" charset="0"/>
                </a:endParaRP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F329C2CE-B449-FA90-023F-DA14B87683AD}"/>
                  </a:ext>
                </a:extLst>
              </p:cNvPr>
              <p:cNvSpPr txBox="1"/>
              <p:nvPr/>
            </p:nvSpPr>
            <p:spPr>
              <a:xfrm>
                <a:off x="4779409" y="2205405"/>
                <a:ext cx="1583918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latin typeface="Roboto Thin" panose="02000000000000000000" pitchFamily="2" charset="0"/>
                    <a:ea typeface="Roboto Thin" panose="02000000000000000000" pitchFamily="2" charset="0"/>
                  </a:rPr>
                  <a:t>Operator: Greater</a:t>
                </a:r>
                <a:br>
                  <a:rPr lang="en-US" sz="1050" dirty="0">
                    <a:latin typeface="Roboto Thin" panose="02000000000000000000" pitchFamily="2" charset="0"/>
                    <a:ea typeface="Roboto Thin" panose="02000000000000000000" pitchFamily="2" charset="0"/>
                  </a:rPr>
                </a:br>
                <a:r>
                  <a:rPr lang="en-US" sz="1050" dirty="0">
                    <a:latin typeface="Roboto Thin" panose="02000000000000000000" pitchFamily="2" charset="0"/>
                    <a:ea typeface="Roboto Thin" panose="02000000000000000000" pitchFamily="2" charset="0"/>
                  </a:rPr>
                  <a:t>Value:       “65”</a:t>
                </a: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A96FBA8A-7592-4AAC-9E53-03A08F7B242F}"/>
                </a:ext>
              </a:extLst>
            </p:cNvPr>
            <p:cNvGrpSpPr/>
            <p:nvPr/>
          </p:nvGrpSpPr>
          <p:grpSpPr>
            <a:xfrm>
              <a:off x="5112469" y="4032090"/>
              <a:ext cx="946272" cy="643467"/>
              <a:chOff x="936618" y="1707256"/>
              <a:chExt cx="946272" cy="643467"/>
            </a:xfrm>
          </p:grpSpPr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E08FA16A-52CC-8C4B-D61B-F2DFFDD1B7AB}"/>
                  </a:ext>
                </a:extLst>
              </p:cNvPr>
              <p:cNvGrpSpPr/>
              <p:nvPr/>
            </p:nvGrpSpPr>
            <p:grpSpPr>
              <a:xfrm>
                <a:off x="936618" y="1707256"/>
                <a:ext cx="946272" cy="643467"/>
                <a:chOff x="694268" y="2512259"/>
                <a:chExt cx="946272" cy="643467"/>
              </a:xfrm>
            </p:grpSpPr>
            <p:sp>
              <p:nvSpPr>
                <p:cNvPr id="52" name="Rounded Rectangle 51">
                  <a:extLst>
                    <a:ext uri="{FF2B5EF4-FFF2-40B4-BE49-F238E27FC236}">
                      <a16:creationId xmlns:a16="http://schemas.microsoft.com/office/drawing/2014/main" id="{58535234-EA66-B196-9338-398AD551FD09}"/>
                    </a:ext>
                  </a:extLst>
                </p:cNvPr>
                <p:cNvSpPr/>
                <p:nvPr/>
              </p:nvSpPr>
              <p:spPr>
                <a:xfrm>
                  <a:off x="694268" y="2512259"/>
                  <a:ext cx="946272" cy="643467"/>
                </a:xfrm>
                <a:prstGeom prst="roundRect">
                  <a:avLst/>
                </a:prstGeom>
                <a:solidFill>
                  <a:srgbClr val="EA6E4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Rounded Rectangle 53">
                  <a:extLst>
                    <a:ext uri="{FF2B5EF4-FFF2-40B4-BE49-F238E27FC236}">
                      <a16:creationId xmlns:a16="http://schemas.microsoft.com/office/drawing/2014/main" id="{B072285B-FB18-7CFB-D688-DC423AEB7371}"/>
                    </a:ext>
                  </a:extLst>
                </p:cNvPr>
                <p:cNvSpPr/>
                <p:nvPr/>
              </p:nvSpPr>
              <p:spPr>
                <a:xfrm>
                  <a:off x="762004" y="2576000"/>
                  <a:ext cx="810254" cy="215967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Negation</a:t>
                  </a:r>
                </a:p>
              </p:txBody>
            </p:sp>
          </p:grp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D3450C14-0714-CD73-7DA1-AFD865AA2C46}"/>
                  </a:ext>
                </a:extLst>
              </p:cNvPr>
              <p:cNvSpPr txBox="1"/>
              <p:nvPr/>
            </p:nvSpPr>
            <p:spPr>
              <a:xfrm>
                <a:off x="1198658" y="1978805"/>
                <a:ext cx="41229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no</a:t>
                </a: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B06E9A94-6A4C-958E-4C9D-AEF07C03C4BC}"/>
                </a:ext>
              </a:extLst>
            </p:cNvPr>
            <p:cNvGrpSpPr/>
            <p:nvPr/>
          </p:nvGrpSpPr>
          <p:grpSpPr>
            <a:xfrm>
              <a:off x="6052858" y="4030853"/>
              <a:ext cx="1770036" cy="643467"/>
              <a:chOff x="969845" y="1707256"/>
              <a:chExt cx="1770036" cy="643467"/>
            </a:xfrm>
          </p:grpSpPr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A34A457D-7923-0397-60AC-0E2065B39BB5}"/>
                  </a:ext>
                </a:extLst>
              </p:cNvPr>
              <p:cNvGrpSpPr/>
              <p:nvPr/>
            </p:nvGrpSpPr>
            <p:grpSpPr>
              <a:xfrm>
                <a:off x="1028165" y="1707256"/>
                <a:ext cx="1653669" cy="643467"/>
                <a:chOff x="785815" y="2512259"/>
                <a:chExt cx="1653669" cy="643467"/>
              </a:xfrm>
            </p:grpSpPr>
            <p:sp>
              <p:nvSpPr>
                <p:cNvPr id="48" name="Rounded Rectangle 47">
                  <a:extLst>
                    <a:ext uri="{FF2B5EF4-FFF2-40B4-BE49-F238E27FC236}">
                      <a16:creationId xmlns:a16="http://schemas.microsoft.com/office/drawing/2014/main" id="{5824763D-60EC-B59D-98DB-319D61C1241B}"/>
                    </a:ext>
                  </a:extLst>
                </p:cNvPr>
                <p:cNvSpPr/>
                <p:nvPr/>
              </p:nvSpPr>
              <p:spPr>
                <a:xfrm>
                  <a:off x="785815" y="2512259"/>
                  <a:ext cx="1653669" cy="643467"/>
                </a:xfrm>
                <a:prstGeom prst="roundRect">
                  <a:avLst/>
                </a:prstGeom>
                <a:solidFill>
                  <a:srgbClr val="EBA78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Rounded Rectangle 48">
                  <a:extLst>
                    <a:ext uri="{FF2B5EF4-FFF2-40B4-BE49-F238E27FC236}">
                      <a16:creationId xmlns:a16="http://schemas.microsoft.com/office/drawing/2014/main" id="{A6234A24-74F6-D176-3BDE-0A922BDABB90}"/>
                    </a:ext>
                  </a:extLst>
                </p:cNvPr>
                <p:cNvSpPr/>
                <p:nvPr/>
              </p:nvSpPr>
              <p:spPr>
                <a:xfrm>
                  <a:off x="834249" y="2582085"/>
                  <a:ext cx="1534177" cy="215967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Contraindication</a:t>
                  </a:r>
                </a:p>
              </p:txBody>
            </p:sp>
          </p:grp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AA9ED9BE-4589-066F-FADF-EA8FB7B89736}"/>
                  </a:ext>
                </a:extLst>
              </p:cNvPr>
              <p:cNvSpPr txBox="1"/>
              <p:nvPr/>
            </p:nvSpPr>
            <p:spPr>
              <a:xfrm>
                <a:off x="969845" y="1968774"/>
                <a:ext cx="177003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contraindications</a:t>
                </a:r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71090A0-D4DE-BED0-ADBF-339AD8AF69F7}"/>
                </a:ext>
              </a:extLst>
            </p:cNvPr>
            <p:cNvSpPr txBox="1"/>
            <p:nvPr/>
          </p:nvSpPr>
          <p:spPr>
            <a:xfrm>
              <a:off x="7727747" y="4311798"/>
              <a:ext cx="49105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to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6B535A2-39C1-3964-97BA-8AFF1EB998E7}"/>
                </a:ext>
              </a:extLst>
            </p:cNvPr>
            <p:cNvSpPr txBox="1"/>
            <p:nvPr/>
          </p:nvSpPr>
          <p:spPr>
            <a:xfrm>
              <a:off x="4545688" y="4311798"/>
              <a:ext cx="7033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with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8CD89D4-B65C-6663-009F-CA39294A3438}"/>
                </a:ext>
              </a:extLst>
            </p:cNvPr>
            <p:cNvSpPr txBox="1"/>
            <p:nvPr/>
          </p:nvSpPr>
          <p:spPr>
            <a:xfrm>
              <a:off x="4407377" y="2378128"/>
              <a:ext cx="49105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-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C9DFCB6-4DA1-1146-BD34-E5A7320E23BB}"/>
                </a:ext>
              </a:extLst>
            </p:cNvPr>
            <p:cNvSpPr txBox="1"/>
            <p:nvPr/>
          </p:nvSpPr>
          <p:spPr>
            <a:xfrm>
              <a:off x="6430615" y="2393937"/>
              <a:ext cx="5639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and</a:t>
              </a: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44F503F5-5758-E767-529D-C43F8F51A698}"/>
                </a:ext>
              </a:extLst>
            </p:cNvPr>
            <p:cNvGrpSpPr/>
            <p:nvPr/>
          </p:nvGrpSpPr>
          <p:grpSpPr>
            <a:xfrm>
              <a:off x="5999819" y="1730761"/>
              <a:ext cx="1265580" cy="369225"/>
              <a:chOff x="1664532" y="346431"/>
              <a:chExt cx="1265580" cy="369225"/>
            </a:xfrm>
          </p:grpSpPr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66175CAF-EDC6-0ED2-C34B-EFE7FEFEA11F}"/>
                  </a:ext>
                </a:extLst>
              </p:cNvPr>
              <p:cNvGrpSpPr/>
              <p:nvPr/>
            </p:nvGrpSpPr>
            <p:grpSpPr>
              <a:xfrm>
                <a:off x="1664532" y="346431"/>
                <a:ext cx="1239655" cy="336368"/>
                <a:chOff x="1664532" y="346431"/>
                <a:chExt cx="1239655" cy="336368"/>
              </a:xfrm>
            </p:grpSpPr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D1F44672-14D9-0FED-7D46-2DF98D3BA96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681784" y="584871"/>
                  <a:ext cx="0" cy="97928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>
                  <a:extLst>
                    <a:ext uri="{FF2B5EF4-FFF2-40B4-BE49-F238E27FC236}">
                      <a16:creationId xmlns:a16="http://schemas.microsoft.com/office/drawing/2014/main" id="{1EE25196-4B51-6D8B-B06C-C2DB378E666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664532" y="583852"/>
                  <a:ext cx="1239655" cy="0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B6999505-9BC7-F252-3EAD-31005ED1A60A}"/>
                    </a:ext>
                  </a:extLst>
                </p:cNvPr>
                <p:cNvSpPr txBox="1"/>
                <p:nvPr/>
              </p:nvSpPr>
              <p:spPr>
                <a:xfrm>
                  <a:off x="2187709" y="346431"/>
                  <a:ext cx="37379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Or</a:t>
                  </a:r>
                </a:p>
              </p:txBody>
            </p:sp>
          </p:grpSp>
          <p:sp>
            <p:nvSpPr>
              <p:cNvPr id="41" name="Down Arrow 40">
                <a:extLst>
                  <a:ext uri="{FF2B5EF4-FFF2-40B4-BE49-F238E27FC236}">
                    <a16:creationId xmlns:a16="http://schemas.microsoft.com/office/drawing/2014/main" id="{EFC9BFC2-8887-F46C-6E28-522FA928C293}"/>
                  </a:ext>
                </a:extLst>
              </p:cNvPr>
              <p:cNvSpPr/>
              <p:nvPr/>
            </p:nvSpPr>
            <p:spPr>
              <a:xfrm>
                <a:off x="2844888" y="590456"/>
                <a:ext cx="85224" cy="125200"/>
              </a:xfrm>
              <a:prstGeom prst="downArrow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042C394B-58B4-576A-8406-6779156D82DB}"/>
                </a:ext>
              </a:extLst>
            </p:cNvPr>
            <p:cNvGrpSpPr/>
            <p:nvPr/>
          </p:nvGrpSpPr>
          <p:grpSpPr>
            <a:xfrm>
              <a:off x="5559553" y="3626637"/>
              <a:ext cx="1275833" cy="364165"/>
              <a:chOff x="5764893" y="327779"/>
              <a:chExt cx="1275833" cy="364165"/>
            </a:xfrm>
          </p:grpSpPr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1FA9682E-B906-E415-874E-359DBFACF64A}"/>
                  </a:ext>
                </a:extLst>
              </p:cNvPr>
              <p:cNvGrpSpPr/>
              <p:nvPr/>
            </p:nvGrpSpPr>
            <p:grpSpPr>
              <a:xfrm>
                <a:off x="5764893" y="327779"/>
                <a:ext cx="1239655" cy="351651"/>
                <a:chOff x="1664532" y="331148"/>
                <a:chExt cx="1239655" cy="351651"/>
              </a:xfrm>
            </p:grpSpPr>
            <p:cxnSp>
              <p:nvCxnSpPr>
                <p:cNvPr id="37" name="Straight Connector 36">
                  <a:extLst>
                    <a:ext uri="{FF2B5EF4-FFF2-40B4-BE49-F238E27FC236}">
                      <a16:creationId xmlns:a16="http://schemas.microsoft.com/office/drawing/2014/main" id="{2A4D342D-3667-86C4-D3D0-634EFA0C142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681784" y="584871"/>
                  <a:ext cx="0" cy="97928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>
                  <a:extLst>
                    <a:ext uri="{FF2B5EF4-FFF2-40B4-BE49-F238E27FC236}">
                      <a16:creationId xmlns:a16="http://schemas.microsoft.com/office/drawing/2014/main" id="{935B7775-9D8A-6ADF-1E04-14439AE5EDA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664532" y="583852"/>
                  <a:ext cx="1239655" cy="0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BE556D5B-0379-614C-E90A-73A0824BDB42}"/>
                    </a:ext>
                  </a:extLst>
                </p:cNvPr>
                <p:cNvSpPr txBox="1"/>
                <p:nvPr/>
              </p:nvSpPr>
              <p:spPr>
                <a:xfrm>
                  <a:off x="1905140" y="331148"/>
                  <a:ext cx="915121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Negates</a:t>
                  </a:r>
                </a:p>
              </p:txBody>
            </p:sp>
          </p:grpSp>
          <p:sp>
            <p:nvSpPr>
              <p:cNvPr id="36" name="Down Arrow 35">
                <a:extLst>
                  <a:ext uri="{FF2B5EF4-FFF2-40B4-BE49-F238E27FC236}">
                    <a16:creationId xmlns:a16="http://schemas.microsoft.com/office/drawing/2014/main" id="{C1396D74-C400-BA23-BC33-EE2E3EC358CA}"/>
                  </a:ext>
                </a:extLst>
              </p:cNvPr>
              <p:cNvSpPr/>
              <p:nvPr/>
            </p:nvSpPr>
            <p:spPr>
              <a:xfrm>
                <a:off x="6955502" y="566744"/>
                <a:ext cx="85224" cy="125200"/>
              </a:xfrm>
              <a:prstGeom prst="downArrow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8BA57029-BBDC-B3C8-BA08-ECB909E2861B}"/>
                </a:ext>
              </a:extLst>
            </p:cNvPr>
            <p:cNvGrpSpPr/>
            <p:nvPr/>
          </p:nvGrpSpPr>
          <p:grpSpPr>
            <a:xfrm>
              <a:off x="7143074" y="3600095"/>
              <a:ext cx="1466593" cy="384220"/>
              <a:chOff x="7348414" y="301237"/>
              <a:chExt cx="1809022" cy="384220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1731F989-FEE8-3FD7-6EA2-B41DB6A1EA70}"/>
                  </a:ext>
                </a:extLst>
              </p:cNvPr>
              <p:cNvGrpSpPr/>
              <p:nvPr/>
            </p:nvGrpSpPr>
            <p:grpSpPr>
              <a:xfrm>
                <a:off x="7348414" y="301237"/>
                <a:ext cx="1778329" cy="366945"/>
                <a:chOff x="1664532" y="315854"/>
                <a:chExt cx="1239655" cy="366945"/>
              </a:xfrm>
            </p:grpSpPr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D5155621-05F1-57CD-04BD-220AE4C5DA6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681784" y="584871"/>
                  <a:ext cx="0" cy="97928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id="{A2E0D014-DDDD-0871-E00C-1C27E90192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664532" y="583852"/>
                  <a:ext cx="1239655" cy="0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213AE7AA-AD87-62A4-C12B-55D8D77C0A9D}"/>
                    </a:ext>
                  </a:extLst>
                </p:cNvPr>
                <p:cNvSpPr txBox="1"/>
                <p:nvPr/>
              </p:nvSpPr>
              <p:spPr>
                <a:xfrm>
                  <a:off x="1762753" y="315854"/>
                  <a:ext cx="1072312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Contraindicates</a:t>
                  </a:r>
                </a:p>
              </p:txBody>
            </p:sp>
          </p:grpSp>
          <p:sp>
            <p:nvSpPr>
              <p:cNvPr id="31" name="Down Arrow 30">
                <a:extLst>
                  <a:ext uri="{FF2B5EF4-FFF2-40B4-BE49-F238E27FC236}">
                    <a16:creationId xmlns:a16="http://schemas.microsoft.com/office/drawing/2014/main" id="{F4B6480F-94F9-39BE-5A5C-C3D1BB7EECD4}"/>
                  </a:ext>
                </a:extLst>
              </p:cNvPr>
              <p:cNvSpPr/>
              <p:nvPr/>
            </p:nvSpPr>
            <p:spPr>
              <a:xfrm>
                <a:off x="9072212" y="560257"/>
                <a:ext cx="85224" cy="125200"/>
              </a:xfrm>
              <a:prstGeom prst="downArrow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4090E1AB-1E33-A6DE-B7B4-5A1B872F59A0}"/>
                </a:ext>
              </a:extLst>
            </p:cNvPr>
            <p:cNvGrpSpPr/>
            <p:nvPr/>
          </p:nvGrpSpPr>
          <p:grpSpPr>
            <a:xfrm>
              <a:off x="7612943" y="2147244"/>
              <a:ext cx="641891" cy="643467"/>
              <a:chOff x="2524655" y="2018217"/>
              <a:chExt cx="641891" cy="643467"/>
            </a:xfrm>
          </p:grpSpPr>
          <p:sp>
            <p:nvSpPr>
              <p:cNvPr id="27" name="Rounded Rectangle 26">
                <a:extLst>
                  <a:ext uri="{FF2B5EF4-FFF2-40B4-BE49-F238E27FC236}">
                    <a16:creationId xmlns:a16="http://schemas.microsoft.com/office/drawing/2014/main" id="{4A656BD7-13F4-A008-2540-D0F98C8CDEE6}"/>
                  </a:ext>
                </a:extLst>
              </p:cNvPr>
              <p:cNvSpPr/>
              <p:nvPr/>
            </p:nvSpPr>
            <p:spPr>
              <a:xfrm>
                <a:off x="2524655" y="2018217"/>
                <a:ext cx="641891" cy="643467"/>
              </a:xfrm>
              <a:prstGeom prst="roundRect">
                <a:avLst/>
              </a:prstGeom>
              <a:solidFill>
                <a:srgbClr val="8F1EB0">
                  <a:alpha val="6902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8" name="Rounded Rectangle 27">
                <a:extLst>
                  <a:ext uri="{FF2B5EF4-FFF2-40B4-BE49-F238E27FC236}">
                    <a16:creationId xmlns:a16="http://schemas.microsoft.com/office/drawing/2014/main" id="{DF7D4EDE-9762-C54C-4F98-35C1F19FF053}"/>
                  </a:ext>
                </a:extLst>
              </p:cNvPr>
              <p:cNvSpPr/>
              <p:nvPr/>
            </p:nvSpPr>
            <p:spPr>
              <a:xfrm>
                <a:off x="2568175" y="2081958"/>
                <a:ext cx="549414" cy="215967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Roboto Thin" panose="02000000000000000000" pitchFamily="2" charset="0"/>
                    <a:ea typeface="Roboto Thin" panose="02000000000000000000" pitchFamily="2" charset="0"/>
                  </a:rPr>
                  <a:t>Age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8837781-F335-CA59-B15E-C5C850073123}"/>
                  </a:ext>
                </a:extLst>
              </p:cNvPr>
              <p:cNvSpPr txBox="1"/>
              <p:nvPr/>
            </p:nvSpPr>
            <p:spPr>
              <a:xfrm>
                <a:off x="2537267" y="2280824"/>
                <a:ext cx="62869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aged</a:t>
                </a:r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117798BC-B102-6A26-D91F-34E556E6E1B5}"/>
                </a:ext>
              </a:extLst>
            </p:cNvPr>
            <p:cNvGrpSpPr/>
            <p:nvPr/>
          </p:nvGrpSpPr>
          <p:grpSpPr>
            <a:xfrm>
              <a:off x="7836766" y="1715248"/>
              <a:ext cx="1317160" cy="387965"/>
              <a:chOff x="1664532" y="327691"/>
              <a:chExt cx="1344709" cy="387965"/>
            </a:xfrm>
          </p:grpSpPr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F66B64CC-52B3-5BA6-6874-58A1399FE215}"/>
                  </a:ext>
                </a:extLst>
              </p:cNvPr>
              <p:cNvGrpSpPr/>
              <p:nvPr/>
            </p:nvGrpSpPr>
            <p:grpSpPr>
              <a:xfrm>
                <a:off x="1664532" y="327691"/>
                <a:ext cx="1344709" cy="355108"/>
                <a:chOff x="1664532" y="327691"/>
                <a:chExt cx="1344709" cy="355108"/>
              </a:xfrm>
            </p:grpSpPr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ABA6D1CB-4E68-A959-7374-713A6400746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681784" y="584871"/>
                  <a:ext cx="0" cy="97928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95B09F90-CAE1-8FF0-F888-8C8C8119F9A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664532" y="583852"/>
                  <a:ext cx="1239655" cy="0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9964C509-CD2E-DA9C-2524-4A11BDB71C2B}"/>
                    </a:ext>
                  </a:extLst>
                </p:cNvPr>
                <p:cNvSpPr txBox="1"/>
                <p:nvPr/>
              </p:nvSpPr>
              <p:spPr>
                <a:xfrm>
                  <a:off x="1774311" y="327691"/>
                  <a:ext cx="123493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Numeric-Filter</a:t>
                  </a:r>
                </a:p>
              </p:txBody>
            </p:sp>
          </p:grpSp>
          <p:sp>
            <p:nvSpPr>
              <p:cNvPr id="23" name="Down Arrow 22">
                <a:extLst>
                  <a:ext uri="{FF2B5EF4-FFF2-40B4-BE49-F238E27FC236}">
                    <a16:creationId xmlns:a16="http://schemas.microsoft.com/office/drawing/2014/main" id="{DC79C5D3-CEAD-6096-5D4C-F094005F66B1}"/>
                  </a:ext>
                </a:extLst>
              </p:cNvPr>
              <p:cNvSpPr/>
              <p:nvPr/>
            </p:nvSpPr>
            <p:spPr>
              <a:xfrm>
                <a:off x="2844888" y="590456"/>
                <a:ext cx="85224" cy="125200"/>
              </a:xfrm>
              <a:prstGeom prst="downArrow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24" name="TextBox 223">
            <a:extLst>
              <a:ext uri="{FF2B5EF4-FFF2-40B4-BE49-F238E27FC236}">
                <a16:creationId xmlns:a16="http://schemas.microsoft.com/office/drawing/2014/main" id="{07CC1A75-0480-EC3F-6073-4BD8C93FCCB1}"/>
              </a:ext>
            </a:extLst>
          </p:cNvPr>
          <p:cNvSpPr txBox="1"/>
          <p:nvPr/>
        </p:nvSpPr>
        <p:spPr>
          <a:xfrm>
            <a:off x="6743525" y="2559241"/>
            <a:ext cx="513695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“-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cond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“Diabetic”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female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and </a:t>
            </a:r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male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8F1E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age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GT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),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“65”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 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with </a:t>
            </a:r>
            <a:r>
              <a:rPr lang="en-US" dirty="0">
                <a:solidFill>
                  <a:srgbClr val="EA6E4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neg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EBA78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contraindication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EEB1D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drug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“metformin”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</a:p>
        </p:txBody>
      </p:sp>
      <p:cxnSp>
        <p:nvCxnSpPr>
          <p:cNvPr id="225" name="Straight Connector 224">
            <a:extLst>
              <a:ext uri="{FF2B5EF4-FFF2-40B4-BE49-F238E27FC236}">
                <a16:creationId xmlns:a16="http://schemas.microsoft.com/office/drawing/2014/main" id="{5FD622B7-A30E-3826-6762-16A197B7F48B}"/>
              </a:ext>
            </a:extLst>
          </p:cNvPr>
          <p:cNvCxnSpPr>
            <a:cxnSpLocks/>
          </p:cNvCxnSpPr>
          <p:nvPr/>
        </p:nvCxnSpPr>
        <p:spPr>
          <a:xfrm flipV="1">
            <a:off x="93357" y="1824541"/>
            <a:ext cx="11787124" cy="641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63500" sx="102000" sy="102000" algn="ctr" rotWithShape="0">
              <a:prstClr val="black">
                <a:alpha val="3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Down Arrow 226">
            <a:extLst>
              <a:ext uri="{FF2B5EF4-FFF2-40B4-BE49-F238E27FC236}">
                <a16:creationId xmlns:a16="http://schemas.microsoft.com/office/drawing/2014/main" id="{C9F96F1F-7D50-612E-97D7-476D795EF64B}"/>
              </a:ext>
            </a:extLst>
          </p:cNvPr>
          <p:cNvSpPr/>
          <p:nvPr/>
        </p:nvSpPr>
        <p:spPr>
          <a:xfrm rot="16200000">
            <a:off x="5751222" y="3102511"/>
            <a:ext cx="457200" cy="73717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6CFDE732-BF51-15D6-1F21-DC0DB177C93E}"/>
              </a:ext>
            </a:extLst>
          </p:cNvPr>
          <p:cNvSpPr txBox="1"/>
          <p:nvPr/>
        </p:nvSpPr>
        <p:spPr>
          <a:xfrm>
            <a:off x="6739350" y="2558485"/>
            <a:ext cx="485938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ea typeface="Roboto Light" panose="02000000000000000000" pitchFamily="2" charset="0"/>
                <a:cs typeface="Consolas" panose="020B0609020204030204" pitchFamily="49" charset="0"/>
              </a:rPr>
              <a:t>“- Diabetic         women    and men</a:t>
            </a:r>
            <a:br>
              <a:rPr lang="en-US" dirty="0">
                <a:latin typeface="Consolas" panose="020B0609020204030204" pitchFamily="49" charset="0"/>
                <a:ea typeface="Roboto Light" panose="02000000000000000000" pitchFamily="2" charset="0"/>
                <a:cs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  <a:ea typeface="Roboto Light" panose="02000000000000000000" pitchFamily="2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ea typeface="Roboto Light" panose="02000000000000000000" pitchFamily="2" charset="0"/>
                <a:cs typeface="Consolas" panose="020B0609020204030204" pitchFamily="49" charset="0"/>
              </a:rPr>
              <a:t>   aged  over 65</a:t>
            </a:r>
            <a:br>
              <a:rPr lang="en-US" dirty="0">
                <a:latin typeface="Consolas" panose="020B0609020204030204" pitchFamily="49" charset="0"/>
                <a:ea typeface="Roboto Light" panose="02000000000000000000" pitchFamily="2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ea typeface="Roboto Light" panose="02000000000000000000" pitchFamily="2" charset="0"/>
                <a:cs typeface="Consolas" panose="020B0609020204030204" pitchFamily="49" charset="0"/>
              </a:rPr>
              <a:t> </a:t>
            </a:r>
            <a:br>
              <a:rPr lang="en-US" dirty="0">
                <a:latin typeface="Consolas" panose="020B0609020204030204" pitchFamily="49" charset="0"/>
                <a:ea typeface="Roboto Light" panose="02000000000000000000" pitchFamily="2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ea typeface="Roboto Light" panose="02000000000000000000" pitchFamily="2" charset="0"/>
                <a:cs typeface="Consolas" panose="020B0609020204030204" pitchFamily="49" charset="0"/>
              </a:rPr>
              <a:t>   with  no   contraindications  to</a:t>
            </a:r>
            <a:br>
              <a:rPr lang="en-US" dirty="0">
                <a:latin typeface="Consolas" panose="020B0609020204030204" pitchFamily="49" charset="0"/>
                <a:ea typeface="Roboto Light" panose="02000000000000000000" pitchFamily="2" charset="0"/>
                <a:cs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  <a:ea typeface="Roboto Light" panose="02000000000000000000" pitchFamily="2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ea typeface="Roboto Light" panose="02000000000000000000" pitchFamily="2" charset="0"/>
                <a:cs typeface="Consolas" panose="020B0609020204030204" pitchFamily="49" charset="0"/>
              </a:rPr>
              <a:t>   metformin”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F645BBBE-E7A7-365F-0999-08BCCDA580D9}"/>
              </a:ext>
            </a:extLst>
          </p:cNvPr>
          <p:cNvGrpSpPr/>
          <p:nvPr/>
        </p:nvGrpSpPr>
        <p:grpSpPr>
          <a:xfrm>
            <a:off x="146818" y="95565"/>
            <a:ext cx="11787924" cy="507776"/>
            <a:chOff x="146818" y="95565"/>
            <a:chExt cx="11787924" cy="507776"/>
          </a:xfrm>
        </p:grpSpPr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5272B6CF-BD52-0787-24DE-754545EE18F3}"/>
                </a:ext>
              </a:extLst>
            </p:cNvPr>
            <p:cNvGrpSpPr/>
            <p:nvPr/>
          </p:nvGrpSpPr>
          <p:grpSpPr>
            <a:xfrm>
              <a:off x="146818" y="95565"/>
              <a:ext cx="11787924" cy="307780"/>
              <a:chOff x="146818" y="95565"/>
              <a:chExt cx="11787924" cy="307780"/>
            </a:xfrm>
          </p:grpSpPr>
          <p:sp>
            <p:nvSpPr>
              <p:cNvPr id="144" name="TextBox 143">
                <a:hlinkClick r:id="rId2" action="ppaction://hlinksldjump"/>
                <a:extLst>
                  <a:ext uri="{FF2B5EF4-FFF2-40B4-BE49-F238E27FC236}">
                    <a16:creationId xmlns:a16="http://schemas.microsoft.com/office/drawing/2014/main" id="{B96F5637-AF3D-F1FD-CBD9-B30397271447}"/>
                  </a:ext>
                </a:extLst>
              </p:cNvPr>
              <p:cNvSpPr txBox="1"/>
              <p:nvPr/>
            </p:nvSpPr>
            <p:spPr>
              <a:xfrm>
                <a:off x="146818" y="95566"/>
                <a:ext cx="1141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Introduction</a:t>
                </a:r>
              </a:p>
            </p:txBody>
          </p:sp>
          <p:sp>
            <p:nvSpPr>
              <p:cNvPr id="145" name="TextBox 144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437C3429-1EB9-7FA4-0594-0A905C7F7DD1}"/>
                  </a:ext>
                </a:extLst>
              </p:cNvPr>
              <p:cNvSpPr txBox="1"/>
              <p:nvPr/>
            </p:nvSpPr>
            <p:spPr>
              <a:xfrm>
                <a:off x="2540473" y="95565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Related Work</a:t>
                </a:r>
              </a:p>
            </p:txBody>
          </p:sp>
          <p:sp>
            <p:nvSpPr>
              <p:cNvPr id="146" name="TextBox 145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E98CB3E6-F3A1-E646-A7CC-F625E3E1B510}"/>
                  </a:ext>
                </a:extLst>
              </p:cNvPr>
              <p:cNvSpPr txBox="1"/>
              <p:nvPr/>
            </p:nvSpPr>
            <p:spPr>
              <a:xfrm>
                <a:off x="5194561" y="95565"/>
                <a:ext cx="1439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Task Innovation</a:t>
                </a:r>
              </a:p>
            </p:txBody>
          </p:sp>
          <p:sp>
            <p:nvSpPr>
              <p:cNvPr id="147" name="TextBox 146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FC023ED6-499C-AAC6-EA54-8D4E12519A90}"/>
                  </a:ext>
                </a:extLst>
              </p:cNvPr>
              <p:cNvSpPr txBox="1"/>
              <p:nvPr/>
            </p:nvSpPr>
            <p:spPr>
              <a:xfrm>
                <a:off x="8107710" y="95565"/>
                <a:ext cx="1253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Specific Aims</a:t>
                </a:r>
              </a:p>
            </p:txBody>
          </p:sp>
          <p:sp>
            <p:nvSpPr>
              <p:cNvPr id="148" name="TextBox 147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BE0182F6-C0BC-4238-B1E2-B030CEA793DB}"/>
                  </a:ext>
                </a:extLst>
              </p:cNvPr>
              <p:cNvSpPr txBox="1"/>
              <p:nvPr/>
            </p:nvSpPr>
            <p:spPr>
              <a:xfrm>
                <a:off x="10868424" y="95568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Conclusion</a:t>
                </a:r>
              </a:p>
            </p:txBody>
          </p:sp>
        </p:grp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F77F7FC1-B2F9-B35B-2E85-EFCDC2125372}"/>
                </a:ext>
              </a:extLst>
            </p:cNvPr>
            <p:cNvSpPr txBox="1"/>
            <p:nvPr/>
          </p:nvSpPr>
          <p:spPr>
            <a:xfrm>
              <a:off x="8110450" y="32634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Aim</a:t>
              </a:r>
            </a:p>
          </p:txBody>
        </p:sp>
        <p:sp>
          <p:nvSpPr>
            <p:cNvPr id="141" name="TextBox 140">
              <a:hlinkClick r:id="rId7" action="ppaction://hlinksldjump"/>
              <a:extLst>
                <a:ext uri="{FF2B5EF4-FFF2-40B4-BE49-F238E27FC236}">
                  <a16:creationId xmlns:a16="http://schemas.microsoft.com/office/drawing/2014/main" id="{CC64A536-BF62-A0C8-BE8C-FDD379BBD48E}"/>
                </a:ext>
              </a:extLst>
            </p:cNvPr>
            <p:cNvSpPr txBox="1"/>
            <p:nvPr/>
          </p:nvSpPr>
          <p:spPr>
            <a:xfrm>
              <a:off x="8610065" y="3263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1</a:t>
              </a:r>
            </a:p>
          </p:txBody>
        </p:sp>
        <p:sp>
          <p:nvSpPr>
            <p:cNvPr id="142" name="TextBox 141">
              <a:hlinkClick r:id="rId8" action="ppaction://hlinksldjump"/>
              <a:extLst>
                <a:ext uri="{FF2B5EF4-FFF2-40B4-BE49-F238E27FC236}">
                  <a16:creationId xmlns:a16="http://schemas.microsoft.com/office/drawing/2014/main" id="{0BC3C637-285C-88AF-2A61-C29BBC60F1E2}"/>
                </a:ext>
              </a:extLst>
            </p:cNvPr>
            <p:cNvSpPr txBox="1"/>
            <p:nvPr/>
          </p:nvSpPr>
          <p:spPr>
            <a:xfrm>
              <a:off x="8826405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  <p:sp>
          <p:nvSpPr>
            <p:cNvPr id="143" name="TextBox 142">
              <a:hlinkClick r:id="rId9" action="ppaction://hlinksldjump"/>
              <a:extLst>
                <a:ext uri="{FF2B5EF4-FFF2-40B4-BE49-F238E27FC236}">
                  <a16:creationId xmlns:a16="http://schemas.microsoft.com/office/drawing/2014/main" id="{558C739A-59B0-DAC9-B080-6160A4AF85F1}"/>
                </a:ext>
              </a:extLst>
            </p:cNvPr>
            <p:cNvSpPr txBox="1"/>
            <p:nvPr/>
          </p:nvSpPr>
          <p:spPr>
            <a:xfrm>
              <a:off x="9061487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92536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" grpId="0"/>
      <p:bldP spid="228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51</a:t>
            </a:fld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2CD779D-C865-BDF5-B625-2559E5DA1AA5}"/>
              </a:ext>
            </a:extLst>
          </p:cNvPr>
          <p:cNvGrpSpPr/>
          <p:nvPr/>
        </p:nvGrpSpPr>
        <p:grpSpPr>
          <a:xfrm>
            <a:off x="7815935" y="1726853"/>
            <a:ext cx="3907945" cy="4876800"/>
            <a:chOff x="5795468" y="941294"/>
            <a:chExt cx="3830300" cy="4876800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CA3CC251-8586-700A-406A-CA115A343173}"/>
                </a:ext>
              </a:extLst>
            </p:cNvPr>
            <p:cNvSpPr/>
            <p:nvPr/>
          </p:nvSpPr>
          <p:spPr>
            <a:xfrm>
              <a:off x="5795468" y="941294"/>
              <a:ext cx="3768215" cy="4876800"/>
            </a:xfrm>
            <a:prstGeom prst="roundRect">
              <a:avLst/>
            </a:prstGeom>
            <a:solidFill>
              <a:srgbClr val="E3E8F7">
                <a:alpha val="3294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F633580-7330-5729-33BF-BC04A9D71C7D}"/>
                </a:ext>
              </a:extLst>
            </p:cNvPr>
            <p:cNvSpPr txBox="1"/>
            <p:nvPr/>
          </p:nvSpPr>
          <p:spPr>
            <a:xfrm>
              <a:off x="5975598" y="1166842"/>
              <a:ext cx="3650170" cy="4524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intersect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          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union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      ,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),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.</a:t>
              </a:r>
              <a:r>
                <a:rPr lang="en-US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num_filter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),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rgbClr val="EA6E47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              (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)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)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F3E8031F-CCD2-FE47-EF96-E403432555E2}"/>
              </a:ext>
            </a:extLst>
          </p:cNvPr>
          <p:cNvSpPr txBox="1"/>
          <p:nvPr/>
        </p:nvSpPr>
        <p:spPr>
          <a:xfrm>
            <a:off x="965333" y="2300165"/>
            <a:ext cx="2379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cond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“Diabetic”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40221F-0F29-9E8A-0F3E-4A34D685592E}"/>
              </a:ext>
            </a:extLst>
          </p:cNvPr>
          <p:cNvSpPr txBox="1"/>
          <p:nvPr/>
        </p:nvSpPr>
        <p:spPr>
          <a:xfrm>
            <a:off x="469089" y="2300165"/>
            <a:ext cx="588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“-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72A0C0-D252-5C5A-CFA6-76388463583D}"/>
              </a:ext>
            </a:extLst>
          </p:cNvPr>
          <p:cNvSpPr txBox="1"/>
          <p:nvPr/>
        </p:nvSpPr>
        <p:spPr>
          <a:xfrm>
            <a:off x="3135824" y="2327553"/>
            <a:ext cx="1277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female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59BE16-D49D-DF0F-32F5-95F20C23DD9F}"/>
              </a:ext>
            </a:extLst>
          </p:cNvPr>
          <p:cNvSpPr txBox="1"/>
          <p:nvPr/>
        </p:nvSpPr>
        <p:spPr>
          <a:xfrm>
            <a:off x="4272063" y="2327553"/>
            <a:ext cx="671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F4DCC1B-6A8B-30C9-051C-5C25BF34AAFA}"/>
              </a:ext>
            </a:extLst>
          </p:cNvPr>
          <p:cNvSpPr txBox="1"/>
          <p:nvPr/>
        </p:nvSpPr>
        <p:spPr>
          <a:xfrm>
            <a:off x="977870" y="2798785"/>
            <a:ext cx="1054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male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BEDA5E-0916-D502-3245-AC0B9EA2B602}"/>
              </a:ext>
            </a:extLst>
          </p:cNvPr>
          <p:cNvSpPr txBox="1"/>
          <p:nvPr/>
        </p:nvSpPr>
        <p:spPr>
          <a:xfrm>
            <a:off x="1828592" y="2790453"/>
            <a:ext cx="937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8F1E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age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31F6F9D-25BE-A588-A557-91211903C411}"/>
              </a:ext>
            </a:extLst>
          </p:cNvPr>
          <p:cNvSpPr txBox="1"/>
          <p:nvPr/>
        </p:nvSpPr>
        <p:spPr>
          <a:xfrm>
            <a:off x="2612535" y="2798889"/>
            <a:ext cx="2845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GT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),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“65”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D0A7662-7346-0C3B-7D51-E4DB3E3048F4}"/>
              </a:ext>
            </a:extLst>
          </p:cNvPr>
          <p:cNvSpPr txBox="1"/>
          <p:nvPr/>
        </p:nvSpPr>
        <p:spPr>
          <a:xfrm>
            <a:off x="977870" y="3297405"/>
            <a:ext cx="80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830EB9F-CB58-A2EE-396A-72F31A2098A5}"/>
              </a:ext>
            </a:extLst>
          </p:cNvPr>
          <p:cNvSpPr txBox="1"/>
          <p:nvPr/>
        </p:nvSpPr>
        <p:spPr>
          <a:xfrm>
            <a:off x="1674537" y="3293654"/>
            <a:ext cx="611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EA6E4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neg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5EEC4BE-6DE3-8C5F-CED7-85E65DA79C4A}"/>
              </a:ext>
            </a:extLst>
          </p:cNvPr>
          <p:cNvSpPr txBox="1"/>
          <p:nvPr/>
        </p:nvSpPr>
        <p:spPr>
          <a:xfrm>
            <a:off x="2422092" y="3297405"/>
            <a:ext cx="2496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EBA78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contraindication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813C5DA-5B40-8447-7767-5612C177DB68}"/>
              </a:ext>
            </a:extLst>
          </p:cNvPr>
          <p:cNvSpPr txBox="1"/>
          <p:nvPr/>
        </p:nvSpPr>
        <p:spPr>
          <a:xfrm>
            <a:off x="4861697" y="3301156"/>
            <a:ext cx="513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ADFF9EC-E306-153D-270B-9D32DF5B76F9}"/>
              </a:ext>
            </a:extLst>
          </p:cNvPr>
          <p:cNvSpPr txBox="1"/>
          <p:nvPr/>
        </p:nvSpPr>
        <p:spPr>
          <a:xfrm>
            <a:off x="993707" y="3796233"/>
            <a:ext cx="2379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EEB1D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drug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“metformin”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BB6A309-6A71-7D5B-4955-7493D3E0F3DC}"/>
              </a:ext>
            </a:extLst>
          </p:cNvPr>
          <p:cNvSpPr txBox="1"/>
          <p:nvPr/>
        </p:nvSpPr>
        <p:spPr>
          <a:xfrm>
            <a:off x="3164534" y="3795921"/>
            <a:ext cx="360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DDC962F-A24F-CD0E-2E62-0588E0BA4911}"/>
              </a:ext>
            </a:extLst>
          </p:cNvPr>
          <p:cNvSpPr txBox="1"/>
          <p:nvPr/>
        </p:nvSpPr>
        <p:spPr>
          <a:xfrm>
            <a:off x="2032806" y="3297301"/>
            <a:ext cx="517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7C39AFF-0BAB-C193-720A-E7A00B660292}"/>
              </a:ext>
            </a:extLst>
          </p:cNvPr>
          <p:cNvSpPr txBox="1"/>
          <p:nvPr/>
        </p:nvSpPr>
        <p:spPr>
          <a:xfrm>
            <a:off x="4412428" y="3264653"/>
            <a:ext cx="437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F0F157E3-922B-60D4-18A3-B1E5EBFCBAC9}"/>
              </a:ext>
            </a:extLst>
          </p:cNvPr>
          <p:cNvGrpSpPr/>
          <p:nvPr/>
        </p:nvGrpSpPr>
        <p:grpSpPr>
          <a:xfrm>
            <a:off x="468120" y="2299853"/>
            <a:ext cx="4988945" cy="1865400"/>
            <a:chOff x="843787" y="4477166"/>
            <a:chExt cx="4988945" cy="1865400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4B23692-3724-9A12-1478-9661DFD7717F}"/>
                </a:ext>
              </a:extLst>
            </p:cNvPr>
            <p:cNvSpPr txBox="1"/>
            <p:nvPr/>
          </p:nvSpPr>
          <p:spPr>
            <a:xfrm>
              <a:off x="1340031" y="4477166"/>
              <a:ext cx="23795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cond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“Diabetic”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BA4F288-85B5-AB90-AA81-BFB059CDF1EB}"/>
                </a:ext>
              </a:extLst>
            </p:cNvPr>
            <p:cNvSpPr txBox="1"/>
            <p:nvPr/>
          </p:nvSpPr>
          <p:spPr>
            <a:xfrm>
              <a:off x="843787" y="4477166"/>
              <a:ext cx="5880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“-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DC5FE20-AAA6-C794-9924-5F880C615F65}"/>
                </a:ext>
              </a:extLst>
            </p:cNvPr>
            <p:cNvSpPr txBox="1"/>
            <p:nvPr/>
          </p:nvSpPr>
          <p:spPr>
            <a:xfrm>
              <a:off x="3510522" y="4504554"/>
              <a:ext cx="12779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C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female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C86691D-7FE3-3A15-9592-98F90D9C4C0A}"/>
                </a:ext>
              </a:extLst>
            </p:cNvPr>
            <p:cNvSpPr txBox="1"/>
            <p:nvPr/>
          </p:nvSpPr>
          <p:spPr>
            <a:xfrm>
              <a:off x="4646761" y="4504554"/>
              <a:ext cx="6712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and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5D55BE8-ABE9-1BB4-2F62-1940987CE9DE}"/>
                </a:ext>
              </a:extLst>
            </p:cNvPr>
            <p:cNvSpPr txBox="1"/>
            <p:nvPr/>
          </p:nvSpPr>
          <p:spPr>
            <a:xfrm>
              <a:off x="1352568" y="4975786"/>
              <a:ext cx="10549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C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male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A025E68-E03E-6F02-2B8E-F7B3ED429FC9}"/>
                </a:ext>
              </a:extLst>
            </p:cNvPr>
            <p:cNvSpPr txBox="1"/>
            <p:nvPr/>
          </p:nvSpPr>
          <p:spPr>
            <a:xfrm>
              <a:off x="2203290" y="4967454"/>
              <a:ext cx="9379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8F1EB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age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F74A9AC-162C-0257-2739-292B0911DB85}"/>
                </a:ext>
              </a:extLst>
            </p:cNvPr>
            <p:cNvSpPr txBox="1"/>
            <p:nvPr/>
          </p:nvSpPr>
          <p:spPr>
            <a:xfrm>
              <a:off x="2987233" y="4975890"/>
              <a:ext cx="28454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eq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op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chemeClr val="accent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GT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), </a:t>
              </a:r>
              <a:r>
                <a:rPr lang="en-US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val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“65”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))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E226B05-DA80-AFD0-A4DB-BAFF0F366A00}"/>
                </a:ext>
              </a:extLst>
            </p:cNvPr>
            <p:cNvSpPr txBox="1"/>
            <p:nvPr/>
          </p:nvSpPr>
          <p:spPr>
            <a:xfrm>
              <a:off x="1352568" y="5474406"/>
              <a:ext cx="8000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with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7C79984-2DEE-4458-0B7C-9433C0D311A0}"/>
                </a:ext>
              </a:extLst>
            </p:cNvPr>
            <p:cNvSpPr txBox="1"/>
            <p:nvPr/>
          </p:nvSpPr>
          <p:spPr>
            <a:xfrm>
              <a:off x="2049235" y="5470655"/>
              <a:ext cx="6114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EA6E47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neg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6E973DB-0A20-35A0-F299-6E19E5A622E9}"/>
                </a:ext>
              </a:extLst>
            </p:cNvPr>
            <p:cNvSpPr txBox="1"/>
            <p:nvPr/>
          </p:nvSpPr>
          <p:spPr>
            <a:xfrm>
              <a:off x="2796790" y="5474406"/>
              <a:ext cx="24969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EBA78A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contraindication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D8832AE-F54D-90BA-56CE-C957BD45645A}"/>
                </a:ext>
              </a:extLst>
            </p:cNvPr>
            <p:cNvSpPr txBox="1"/>
            <p:nvPr/>
          </p:nvSpPr>
          <p:spPr>
            <a:xfrm>
              <a:off x="5236395" y="5478157"/>
              <a:ext cx="5130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to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06DE9E9E-D2D9-99A2-EE3C-009D8F4D8AA5}"/>
                </a:ext>
              </a:extLst>
            </p:cNvPr>
            <p:cNvSpPr txBox="1"/>
            <p:nvPr/>
          </p:nvSpPr>
          <p:spPr>
            <a:xfrm>
              <a:off x="1368405" y="5973234"/>
              <a:ext cx="23792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EEB1D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drug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“metformin”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5680461A-C233-D975-18C2-6A0768E669DF}"/>
                </a:ext>
              </a:extLst>
            </p:cNvPr>
            <p:cNvSpPr txBox="1"/>
            <p:nvPr/>
          </p:nvSpPr>
          <p:spPr>
            <a:xfrm>
              <a:off x="3539232" y="5972922"/>
              <a:ext cx="3606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”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6B930A8-0419-9132-FD23-D213CE0464DB}"/>
                </a:ext>
              </a:extLst>
            </p:cNvPr>
            <p:cNvSpPr txBox="1"/>
            <p:nvPr/>
          </p:nvSpPr>
          <p:spPr>
            <a:xfrm>
              <a:off x="2407504" y="5474302"/>
              <a:ext cx="5171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5D0A8C17-40BD-532B-469F-1DC69ED2E5DC}"/>
                </a:ext>
              </a:extLst>
            </p:cNvPr>
            <p:cNvSpPr txBox="1"/>
            <p:nvPr/>
          </p:nvSpPr>
          <p:spPr>
            <a:xfrm>
              <a:off x="4787126" y="5441654"/>
              <a:ext cx="4378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7D10103E-0A11-E097-CF55-7185D58E7D86}"/>
              </a:ext>
            </a:extLst>
          </p:cNvPr>
          <p:cNvSpPr txBox="1"/>
          <p:nvPr/>
        </p:nvSpPr>
        <p:spPr>
          <a:xfrm>
            <a:off x="762141" y="1360236"/>
            <a:ext cx="65164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Predict structured </a:t>
            </a:r>
            <a:r>
              <a:rPr lang="en-US" sz="1400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logical form </a:t>
            </a:r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using fine-tuned T5 model, output as a string. </a:t>
            </a:r>
            <a:b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Then, </a:t>
            </a:r>
            <a:r>
              <a:rPr lang="en-US" sz="1400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parse </a:t>
            </a:r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logical forms and </a:t>
            </a:r>
            <a:r>
              <a:rPr lang="en-US" sz="1400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instantiate</a:t>
            </a:r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 as in-memory nested object structure.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C4C149A-344D-A365-0A7F-D14AA7988DB3}"/>
              </a:ext>
            </a:extLst>
          </p:cNvPr>
          <p:cNvSpPr txBox="1"/>
          <p:nvPr/>
        </p:nvSpPr>
        <p:spPr>
          <a:xfrm>
            <a:off x="838515" y="864878"/>
            <a:ext cx="48413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Aim 2 – Process – Steps 4,5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2237DBBF-AE1F-4F21-F7D9-9CBA9FE8DB9D}"/>
              </a:ext>
            </a:extLst>
          </p:cNvPr>
          <p:cNvGrpSpPr/>
          <p:nvPr/>
        </p:nvGrpSpPr>
        <p:grpSpPr>
          <a:xfrm>
            <a:off x="5277091" y="5399946"/>
            <a:ext cx="1760418" cy="1203707"/>
            <a:chOff x="4417590" y="88498"/>
            <a:chExt cx="1760418" cy="1203707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B37DC55-F269-C288-FA33-6B5ABCA28D11}"/>
                </a:ext>
              </a:extLst>
            </p:cNvPr>
            <p:cNvSpPr txBox="1"/>
            <p:nvPr/>
          </p:nvSpPr>
          <p:spPr>
            <a:xfrm>
              <a:off x="4417590" y="88498"/>
              <a:ext cx="176041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  <a:t>Logical Form</a:t>
              </a:r>
              <a:b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</a:br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  <a:t>Transformation</a:t>
              </a:r>
            </a:p>
          </p:txBody>
        </p:sp>
        <p:sp>
          <p:nvSpPr>
            <p:cNvPr id="47" name="Rounded Rectangle 46">
              <a:extLst>
                <a:ext uri="{FF2B5EF4-FFF2-40B4-BE49-F238E27FC236}">
                  <a16:creationId xmlns:a16="http://schemas.microsoft.com/office/drawing/2014/main" id="{E93FFAD3-2E3D-97BE-51DB-170D431F2571}"/>
                </a:ext>
              </a:extLst>
            </p:cNvPr>
            <p:cNvSpPr/>
            <p:nvPr/>
          </p:nvSpPr>
          <p:spPr>
            <a:xfrm>
              <a:off x="4737492" y="711529"/>
              <a:ext cx="1045579" cy="580676"/>
            </a:xfrm>
            <a:prstGeom prst="roundRect">
              <a:avLst/>
            </a:prstGeom>
            <a:solidFill>
              <a:srgbClr val="7030A0">
                <a:alpha val="5098"/>
              </a:srgbClr>
            </a:solidFill>
            <a:ln>
              <a:solidFill>
                <a:srgbClr val="7030A0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99265AB-CD52-BA5E-3BBC-5C993E18A5AF}"/>
                </a:ext>
              </a:extLst>
            </p:cNvPr>
            <p:cNvSpPr txBox="1"/>
            <p:nvPr/>
          </p:nvSpPr>
          <p:spPr>
            <a:xfrm>
              <a:off x="5081939" y="762623"/>
              <a:ext cx="34817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T5</a:t>
              </a:r>
            </a:p>
          </p:txBody>
        </p:sp>
        <p:sp>
          <p:nvSpPr>
            <p:cNvPr id="49" name="Rounded Rectangle 48">
              <a:extLst>
                <a:ext uri="{FF2B5EF4-FFF2-40B4-BE49-F238E27FC236}">
                  <a16:creationId xmlns:a16="http://schemas.microsoft.com/office/drawing/2014/main" id="{34D57E75-9CDF-CEBF-C13A-65677FA9C585}"/>
                </a:ext>
              </a:extLst>
            </p:cNvPr>
            <p:cNvSpPr/>
            <p:nvPr/>
          </p:nvSpPr>
          <p:spPr>
            <a:xfrm>
              <a:off x="4998023" y="1006691"/>
              <a:ext cx="569377" cy="211224"/>
            </a:xfrm>
            <a:prstGeom prst="roundRect">
              <a:avLst/>
            </a:prstGeom>
            <a:solidFill>
              <a:srgbClr val="7030A0"/>
            </a:solidFill>
            <a:ln>
              <a:noFill/>
            </a:ln>
            <a:effectLst>
              <a:outerShdw blurRad="63500" sx="105000" sy="105000" algn="ctr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Python</a:t>
              </a:r>
            </a:p>
          </p:txBody>
        </p:sp>
      </p:grpSp>
      <p:sp>
        <p:nvSpPr>
          <p:cNvPr id="50" name="Down Arrow 49">
            <a:extLst>
              <a:ext uri="{FF2B5EF4-FFF2-40B4-BE49-F238E27FC236}">
                <a16:creationId xmlns:a16="http://schemas.microsoft.com/office/drawing/2014/main" id="{D8B5C370-53E6-3699-4075-0751E90AAF3C}"/>
              </a:ext>
            </a:extLst>
          </p:cNvPr>
          <p:cNvSpPr/>
          <p:nvPr/>
        </p:nvSpPr>
        <p:spPr>
          <a:xfrm rot="18438532">
            <a:off x="4327856" y="4948508"/>
            <a:ext cx="457200" cy="73717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Down Arrow 50">
            <a:extLst>
              <a:ext uri="{FF2B5EF4-FFF2-40B4-BE49-F238E27FC236}">
                <a16:creationId xmlns:a16="http://schemas.microsoft.com/office/drawing/2014/main" id="{8526D35E-31CA-63E1-BFA7-0DB72F96D401}"/>
              </a:ext>
            </a:extLst>
          </p:cNvPr>
          <p:cNvSpPr/>
          <p:nvPr/>
        </p:nvSpPr>
        <p:spPr>
          <a:xfrm rot="13576720">
            <a:off x="7287019" y="4958977"/>
            <a:ext cx="457200" cy="73717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63D92BD6-2E6A-DC39-B6F5-F257292E6077}"/>
              </a:ext>
            </a:extLst>
          </p:cNvPr>
          <p:cNvCxnSpPr>
            <a:cxnSpLocks/>
          </p:cNvCxnSpPr>
          <p:nvPr/>
        </p:nvCxnSpPr>
        <p:spPr>
          <a:xfrm>
            <a:off x="6096000" y="1905276"/>
            <a:ext cx="0" cy="339879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63500" sx="102000" sy="102000" algn="ctr" rotWithShape="0">
              <a:prstClr val="black">
                <a:alpha val="3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B5B3EC05-A1FA-EC8F-5717-6F28B47BFD78}"/>
              </a:ext>
            </a:extLst>
          </p:cNvPr>
          <p:cNvGrpSpPr/>
          <p:nvPr/>
        </p:nvGrpSpPr>
        <p:grpSpPr>
          <a:xfrm>
            <a:off x="146818" y="95565"/>
            <a:ext cx="11787924" cy="507776"/>
            <a:chOff x="146818" y="95565"/>
            <a:chExt cx="11787924" cy="507776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0D122595-20E8-815D-4742-7A7A5690FE55}"/>
                </a:ext>
              </a:extLst>
            </p:cNvPr>
            <p:cNvGrpSpPr/>
            <p:nvPr/>
          </p:nvGrpSpPr>
          <p:grpSpPr>
            <a:xfrm>
              <a:off x="146818" y="95565"/>
              <a:ext cx="11787924" cy="307780"/>
              <a:chOff x="146818" y="95565"/>
              <a:chExt cx="11787924" cy="307780"/>
            </a:xfrm>
          </p:grpSpPr>
          <p:sp>
            <p:nvSpPr>
              <p:cNvPr id="53" name="TextBox 52">
                <a:hlinkClick r:id="rId2" action="ppaction://hlinksldjump"/>
                <a:extLst>
                  <a:ext uri="{FF2B5EF4-FFF2-40B4-BE49-F238E27FC236}">
                    <a16:creationId xmlns:a16="http://schemas.microsoft.com/office/drawing/2014/main" id="{A7E66212-CD78-88DF-2972-409C3043A048}"/>
                  </a:ext>
                </a:extLst>
              </p:cNvPr>
              <p:cNvSpPr txBox="1"/>
              <p:nvPr/>
            </p:nvSpPr>
            <p:spPr>
              <a:xfrm>
                <a:off x="146818" y="95566"/>
                <a:ext cx="1141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Introduction</a:t>
                </a:r>
              </a:p>
            </p:txBody>
          </p:sp>
          <p:sp>
            <p:nvSpPr>
              <p:cNvPr id="54" name="TextBox 53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C2298666-285E-83C5-1EB4-906FE321AA4E}"/>
                  </a:ext>
                </a:extLst>
              </p:cNvPr>
              <p:cNvSpPr txBox="1"/>
              <p:nvPr/>
            </p:nvSpPr>
            <p:spPr>
              <a:xfrm>
                <a:off x="2540473" y="95565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Related Work</a:t>
                </a:r>
              </a:p>
            </p:txBody>
          </p:sp>
          <p:sp>
            <p:nvSpPr>
              <p:cNvPr id="55" name="TextBox 54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0141906E-E519-BBF4-B881-13629A802871}"/>
                  </a:ext>
                </a:extLst>
              </p:cNvPr>
              <p:cNvSpPr txBox="1"/>
              <p:nvPr/>
            </p:nvSpPr>
            <p:spPr>
              <a:xfrm>
                <a:off x="5194561" y="95565"/>
                <a:ext cx="1439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Task Innovation</a:t>
                </a:r>
              </a:p>
            </p:txBody>
          </p:sp>
          <p:sp>
            <p:nvSpPr>
              <p:cNvPr id="56" name="TextBox 55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1CDE15B2-A014-6329-A330-2945CFC9EECE}"/>
                  </a:ext>
                </a:extLst>
              </p:cNvPr>
              <p:cNvSpPr txBox="1"/>
              <p:nvPr/>
            </p:nvSpPr>
            <p:spPr>
              <a:xfrm>
                <a:off x="8107710" y="95565"/>
                <a:ext cx="1253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Specific Aims</a:t>
                </a:r>
              </a:p>
            </p:txBody>
          </p:sp>
          <p:sp>
            <p:nvSpPr>
              <p:cNvPr id="57" name="TextBox 56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6C894251-1EDF-9D6C-9B49-E76DE34794E7}"/>
                  </a:ext>
                </a:extLst>
              </p:cNvPr>
              <p:cNvSpPr txBox="1"/>
              <p:nvPr/>
            </p:nvSpPr>
            <p:spPr>
              <a:xfrm>
                <a:off x="10868424" y="95568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Conclusion</a:t>
                </a:r>
              </a:p>
            </p:txBody>
          </p: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7BF93D6-63D9-0438-E2BA-1E17DEBA1D02}"/>
                </a:ext>
              </a:extLst>
            </p:cNvPr>
            <p:cNvSpPr txBox="1"/>
            <p:nvPr/>
          </p:nvSpPr>
          <p:spPr>
            <a:xfrm>
              <a:off x="8110450" y="32634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Aim</a:t>
              </a:r>
            </a:p>
          </p:txBody>
        </p:sp>
        <p:sp>
          <p:nvSpPr>
            <p:cNvPr id="23" name="TextBox 22">
              <a:hlinkClick r:id="rId7" action="ppaction://hlinksldjump"/>
              <a:extLst>
                <a:ext uri="{FF2B5EF4-FFF2-40B4-BE49-F238E27FC236}">
                  <a16:creationId xmlns:a16="http://schemas.microsoft.com/office/drawing/2014/main" id="{77457A45-386E-A9A9-3103-B857B367670B}"/>
                </a:ext>
              </a:extLst>
            </p:cNvPr>
            <p:cNvSpPr txBox="1"/>
            <p:nvPr/>
          </p:nvSpPr>
          <p:spPr>
            <a:xfrm>
              <a:off x="8610065" y="3263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1</a:t>
              </a:r>
            </a:p>
          </p:txBody>
        </p:sp>
        <p:sp>
          <p:nvSpPr>
            <p:cNvPr id="24" name="TextBox 23">
              <a:hlinkClick r:id="rId8" action="ppaction://hlinksldjump"/>
              <a:extLst>
                <a:ext uri="{FF2B5EF4-FFF2-40B4-BE49-F238E27FC236}">
                  <a16:creationId xmlns:a16="http://schemas.microsoft.com/office/drawing/2014/main" id="{3A46F4B0-BF84-514D-8310-D1A0DAA9F861}"/>
                </a:ext>
              </a:extLst>
            </p:cNvPr>
            <p:cNvSpPr txBox="1"/>
            <p:nvPr/>
          </p:nvSpPr>
          <p:spPr>
            <a:xfrm>
              <a:off x="8826405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  <p:sp>
          <p:nvSpPr>
            <p:cNvPr id="52" name="TextBox 51">
              <a:hlinkClick r:id="rId9" action="ppaction://hlinksldjump"/>
              <a:extLst>
                <a:ext uri="{FF2B5EF4-FFF2-40B4-BE49-F238E27FC236}">
                  <a16:creationId xmlns:a16="http://schemas.microsoft.com/office/drawing/2014/main" id="{597EEA3C-A6D7-CEAC-F46C-F5E107574837}"/>
                </a:ext>
              </a:extLst>
            </p:cNvPr>
            <p:cNvSpPr txBox="1"/>
            <p:nvPr/>
          </p:nvSpPr>
          <p:spPr>
            <a:xfrm>
              <a:off x="9061487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30329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7.40741E-7 L 0.59453 -0.01273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935" y="-8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3.7037E-6 L 0.43906 0.0625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953" y="3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3.7037E-6 L 0.6237 0.04537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185" y="22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3.7037E-6 L 0.52695 0.11967 " pathEditMode="relative" rAng="0" ptsTypes="AA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341" y="59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3.7037E-6 L 0.5056 0.19977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273" y="99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0"/>
                            </p:stCondLst>
                            <p:childTnLst>
                              <p:par>
                                <p:cTn id="20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4.07407E-6 L 0.53776 0.20439 " pathEditMode="relative" rAng="0" ptsTypes="AA">
                                      <p:cBhvr>
                                        <p:cTn id="2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888" y="10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000"/>
                            </p:stCondLst>
                            <p:childTnLst>
                              <p:par>
                                <p:cTn id="23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1.11111E-6 L 0.49505 0.2463 " pathEditMode="relative" rAng="0" ptsTypes="AA">
                                      <p:cBhvr>
                                        <p:cTn id="2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753" y="123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000"/>
                            </p:stCondLst>
                            <p:childTnLst>
                              <p:par>
                                <p:cTn id="26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4.07407E-6 L 0.64218 0.21574 " pathEditMode="relative" rAng="0" ptsTypes="AA">
                                      <p:cBhvr>
                                        <p:cTn id="2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109" y="107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8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2" grpId="0"/>
      <p:bldP spid="13" grpId="0"/>
      <p:bldP spid="15" grpId="0"/>
      <p:bldP spid="17" grpId="0"/>
      <p:bldP spid="18" grpId="0"/>
      <p:bldP spid="20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52</a:t>
            </a:fld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2CD779D-C865-BDF5-B625-2559E5DA1AA5}"/>
              </a:ext>
            </a:extLst>
          </p:cNvPr>
          <p:cNvGrpSpPr/>
          <p:nvPr/>
        </p:nvGrpSpPr>
        <p:grpSpPr>
          <a:xfrm>
            <a:off x="307304" y="1905276"/>
            <a:ext cx="3907945" cy="4876800"/>
            <a:chOff x="5795468" y="941294"/>
            <a:chExt cx="3830300" cy="4876800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CA3CC251-8586-700A-406A-CA115A343173}"/>
                </a:ext>
              </a:extLst>
            </p:cNvPr>
            <p:cNvSpPr/>
            <p:nvPr/>
          </p:nvSpPr>
          <p:spPr>
            <a:xfrm>
              <a:off x="5795468" y="941294"/>
              <a:ext cx="3768215" cy="4876800"/>
            </a:xfrm>
            <a:prstGeom prst="roundRect">
              <a:avLst/>
            </a:prstGeom>
            <a:solidFill>
              <a:srgbClr val="E3E8F7">
                <a:alpha val="3294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F633580-7330-5729-33BF-BC04A9D71C7D}"/>
                </a:ext>
              </a:extLst>
            </p:cNvPr>
            <p:cNvSpPr txBox="1"/>
            <p:nvPr/>
          </p:nvSpPr>
          <p:spPr>
            <a:xfrm>
              <a:off x="5975598" y="1166842"/>
              <a:ext cx="3650170" cy="4524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intersect(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cond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“Diabetic”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),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union(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female(),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male()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),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age()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.num_filter(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eq(op(GT), </a:t>
              </a:r>
              <a:r>
                <a:rPr lang="en-US" dirty="0" err="1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val</a:t>
              </a:r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(“65”))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),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neg(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contraindication(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</a:t>
              </a:r>
              <a:r>
                <a:rPr lang="en-US" dirty="0">
                  <a:solidFill>
                    <a:srgbClr val="EEB1D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drug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“metformin”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)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9C4C149A-344D-A365-0A7F-D14AA7988DB3}"/>
              </a:ext>
            </a:extLst>
          </p:cNvPr>
          <p:cNvSpPr txBox="1"/>
          <p:nvPr/>
        </p:nvSpPr>
        <p:spPr>
          <a:xfrm>
            <a:off x="838515" y="864878"/>
            <a:ext cx="48413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Aim 2 – Process – Step 6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50" name="Down Arrow 49">
            <a:extLst>
              <a:ext uri="{FF2B5EF4-FFF2-40B4-BE49-F238E27FC236}">
                <a16:creationId xmlns:a16="http://schemas.microsoft.com/office/drawing/2014/main" id="{D8B5C370-53E6-3699-4075-0751E90AAF3C}"/>
              </a:ext>
            </a:extLst>
          </p:cNvPr>
          <p:cNvSpPr/>
          <p:nvPr/>
        </p:nvSpPr>
        <p:spPr>
          <a:xfrm rot="18438532">
            <a:off x="4327856" y="4948508"/>
            <a:ext cx="457200" cy="73717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Down Arrow 50">
            <a:extLst>
              <a:ext uri="{FF2B5EF4-FFF2-40B4-BE49-F238E27FC236}">
                <a16:creationId xmlns:a16="http://schemas.microsoft.com/office/drawing/2014/main" id="{8526D35E-31CA-63E1-BFA7-0DB72F96D401}"/>
              </a:ext>
            </a:extLst>
          </p:cNvPr>
          <p:cNvSpPr/>
          <p:nvPr/>
        </p:nvSpPr>
        <p:spPr>
          <a:xfrm rot="13576720">
            <a:off x="6695196" y="4953570"/>
            <a:ext cx="457200" cy="73717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63D92BD6-2E6A-DC39-B6F5-F257292E6077}"/>
              </a:ext>
            </a:extLst>
          </p:cNvPr>
          <p:cNvCxnSpPr>
            <a:cxnSpLocks/>
          </p:cNvCxnSpPr>
          <p:nvPr/>
        </p:nvCxnSpPr>
        <p:spPr>
          <a:xfrm>
            <a:off x="5828869" y="1918296"/>
            <a:ext cx="0" cy="339879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63500" sx="102000" sy="102000" algn="ctr" rotWithShape="0">
              <a:prstClr val="black">
                <a:alpha val="3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CC5EDDA4-18F3-8290-9CA5-EB8606AD2FA4}"/>
              </a:ext>
            </a:extLst>
          </p:cNvPr>
          <p:cNvGrpSpPr/>
          <p:nvPr/>
        </p:nvGrpSpPr>
        <p:grpSpPr>
          <a:xfrm>
            <a:off x="7430963" y="1778339"/>
            <a:ext cx="4761037" cy="4876800"/>
            <a:chOff x="5795468" y="941294"/>
            <a:chExt cx="3830300" cy="4876800"/>
          </a:xfrm>
        </p:grpSpPr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4C205572-1E19-6537-EEBB-2FB31B70DDCD}"/>
                </a:ext>
              </a:extLst>
            </p:cNvPr>
            <p:cNvSpPr/>
            <p:nvPr/>
          </p:nvSpPr>
          <p:spPr>
            <a:xfrm>
              <a:off x="5795468" y="941294"/>
              <a:ext cx="3627888" cy="4876800"/>
            </a:xfrm>
            <a:prstGeom prst="roundRect">
              <a:avLst/>
            </a:prstGeom>
            <a:solidFill>
              <a:srgbClr val="E3E8F7">
                <a:alpha val="3294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0986F75-14FD-5120-FAD1-069F214A4C86}"/>
                </a:ext>
              </a:extLst>
            </p:cNvPr>
            <p:cNvSpPr txBox="1"/>
            <p:nvPr/>
          </p:nvSpPr>
          <p:spPr>
            <a:xfrm>
              <a:off x="5975598" y="1166842"/>
              <a:ext cx="3650170" cy="4524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intersect(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cond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C0241863 </a:t>
              </a:r>
              <a:r>
                <a:rPr lang="en-US" sz="10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“Diabetic”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),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union(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female(),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male()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),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age()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.num_filter(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eq(op(GT), </a:t>
              </a:r>
              <a:r>
                <a:rPr lang="en-US" dirty="0" err="1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val</a:t>
              </a:r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(“65”))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),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neg(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contraindication(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</a:t>
              </a:r>
              <a:r>
                <a:rPr lang="en-US" dirty="0">
                  <a:solidFill>
                    <a:srgbClr val="EEB1D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drug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C0025598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0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“metformin”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  <a:r>
                <a:rPr lang="en-US" sz="18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endPara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)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F4491615-0AEA-C3B8-8508-384644AD39CE}"/>
              </a:ext>
            </a:extLst>
          </p:cNvPr>
          <p:cNvSpPr txBox="1"/>
          <p:nvPr/>
        </p:nvSpPr>
        <p:spPr>
          <a:xfrm>
            <a:off x="838515" y="1301285"/>
            <a:ext cx="48678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Normalize to UMLS concepts </a:t>
            </a:r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using MetaMapLite and BERT (the latter only in the case of lab tests).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5612E38-B442-EC87-75E2-580925FF5335}"/>
              </a:ext>
            </a:extLst>
          </p:cNvPr>
          <p:cNvGrpSpPr/>
          <p:nvPr/>
        </p:nvGrpSpPr>
        <p:grpSpPr>
          <a:xfrm>
            <a:off x="4747483" y="5687128"/>
            <a:ext cx="2077280" cy="927632"/>
            <a:chOff x="8418431" y="3097540"/>
            <a:chExt cx="2077280" cy="927632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3A48A298-24D3-9ED8-D34C-DD5A635214BA}"/>
                </a:ext>
              </a:extLst>
            </p:cNvPr>
            <p:cNvSpPr txBox="1"/>
            <p:nvPr/>
          </p:nvSpPr>
          <p:spPr>
            <a:xfrm>
              <a:off x="8650997" y="3097540"/>
              <a:ext cx="16033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  <a:t>Normalization</a:t>
              </a:r>
            </a:p>
          </p:txBody>
        </p:sp>
        <p:sp>
          <p:nvSpPr>
            <p:cNvPr id="53" name="Rounded Rectangle 52">
              <a:extLst>
                <a:ext uri="{FF2B5EF4-FFF2-40B4-BE49-F238E27FC236}">
                  <a16:creationId xmlns:a16="http://schemas.microsoft.com/office/drawing/2014/main" id="{C1E72523-6258-8F71-344C-0650523B95E0}"/>
                </a:ext>
              </a:extLst>
            </p:cNvPr>
            <p:cNvSpPr/>
            <p:nvPr/>
          </p:nvSpPr>
          <p:spPr>
            <a:xfrm>
              <a:off x="8418431" y="3444496"/>
              <a:ext cx="2077280" cy="580676"/>
            </a:xfrm>
            <a:prstGeom prst="roundRect">
              <a:avLst/>
            </a:prstGeom>
            <a:solidFill>
              <a:srgbClr val="ED7D31">
                <a:alpha val="5098"/>
              </a:srgbClr>
            </a:solidFill>
            <a:ln>
              <a:solidFill>
                <a:schemeClr val="accent2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B7E105E6-2B6A-47F8-A025-C7A740131BC5}"/>
                </a:ext>
              </a:extLst>
            </p:cNvPr>
            <p:cNvSpPr txBox="1"/>
            <p:nvPr/>
          </p:nvSpPr>
          <p:spPr>
            <a:xfrm>
              <a:off x="8460205" y="3479158"/>
              <a:ext cx="99738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MetaMapLite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FAA2C80-0CAA-26FE-5633-07CE0D4E11D2}"/>
                </a:ext>
              </a:extLst>
            </p:cNvPr>
            <p:cNvSpPr txBox="1"/>
            <p:nvPr/>
          </p:nvSpPr>
          <p:spPr>
            <a:xfrm>
              <a:off x="9514471" y="3481776"/>
              <a:ext cx="95090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BERT (Labs)</a:t>
              </a:r>
            </a:p>
          </p:txBody>
        </p:sp>
        <p:sp>
          <p:nvSpPr>
            <p:cNvPr id="56" name="Rounded Rectangle 55">
              <a:extLst>
                <a:ext uri="{FF2B5EF4-FFF2-40B4-BE49-F238E27FC236}">
                  <a16:creationId xmlns:a16="http://schemas.microsoft.com/office/drawing/2014/main" id="{7B77F49E-E4E4-5672-C174-AAF2A4781F52}"/>
                </a:ext>
              </a:extLst>
            </p:cNvPr>
            <p:cNvSpPr/>
            <p:nvPr/>
          </p:nvSpPr>
          <p:spPr>
            <a:xfrm>
              <a:off x="8692772" y="3724840"/>
              <a:ext cx="465970" cy="22977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  <a:effectLst>
              <a:outerShdw blurRad="63500" sx="105000" sy="105000" algn="ctr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Java</a:t>
              </a:r>
            </a:p>
          </p:txBody>
        </p:sp>
        <p:sp>
          <p:nvSpPr>
            <p:cNvPr id="57" name="Rounded Rectangle 56">
              <a:extLst>
                <a:ext uri="{FF2B5EF4-FFF2-40B4-BE49-F238E27FC236}">
                  <a16:creationId xmlns:a16="http://schemas.microsoft.com/office/drawing/2014/main" id="{D349D37C-FA13-07A9-715C-84B25DE12BF4}"/>
                </a:ext>
              </a:extLst>
            </p:cNvPr>
            <p:cNvSpPr/>
            <p:nvPr/>
          </p:nvSpPr>
          <p:spPr>
            <a:xfrm>
              <a:off x="9711858" y="3743386"/>
              <a:ext cx="569377" cy="211224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  <a:effectLst>
              <a:outerShdw blurRad="63500" sx="105000" sy="105000" algn="ctr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Python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7E172924-DF6C-04EB-D01B-EBCF180ABD2F}"/>
              </a:ext>
            </a:extLst>
          </p:cNvPr>
          <p:cNvGrpSpPr/>
          <p:nvPr/>
        </p:nvGrpSpPr>
        <p:grpSpPr>
          <a:xfrm>
            <a:off x="146818" y="95565"/>
            <a:ext cx="11787924" cy="507776"/>
            <a:chOff x="146818" y="95565"/>
            <a:chExt cx="11787924" cy="507776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5DED2DB-7B4C-D045-012F-787013FE5A99}"/>
                </a:ext>
              </a:extLst>
            </p:cNvPr>
            <p:cNvGrpSpPr/>
            <p:nvPr/>
          </p:nvGrpSpPr>
          <p:grpSpPr>
            <a:xfrm>
              <a:off x="146818" y="95565"/>
              <a:ext cx="11787924" cy="307780"/>
              <a:chOff x="146818" y="95565"/>
              <a:chExt cx="11787924" cy="307780"/>
            </a:xfrm>
          </p:grpSpPr>
          <p:sp>
            <p:nvSpPr>
              <p:cNvPr id="15" name="TextBox 14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33B79430-E6B5-DB62-801C-12CF7E6A8825}"/>
                  </a:ext>
                </a:extLst>
              </p:cNvPr>
              <p:cNvSpPr txBox="1"/>
              <p:nvPr/>
            </p:nvSpPr>
            <p:spPr>
              <a:xfrm>
                <a:off x="146818" y="95566"/>
                <a:ext cx="1141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Introduction</a:t>
                </a:r>
              </a:p>
            </p:txBody>
          </p:sp>
          <p:sp>
            <p:nvSpPr>
              <p:cNvPr id="16" name="TextBox 15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4F9F74C7-DE00-CA35-A59F-CD6564F3FBBD}"/>
                  </a:ext>
                </a:extLst>
              </p:cNvPr>
              <p:cNvSpPr txBox="1"/>
              <p:nvPr/>
            </p:nvSpPr>
            <p:spPr>
              <a:xfrm>
                <a:off x="2540473" y="95565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Related Work</a:t>
                </a:r>
              </a:p>
            </p:txBody>
          </p:sp>
          <p:sp>
            <p:nvSpPr>
              <p:cNvPr id="17" name="TextBox 16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718872A5-16BD-587C-487C-2A07176C0A38}"/>
                  </a:ext>
                </a:extLst>
              </p:cNvPr>
              <p:cNvSpPr txBox="1"/>
              <p:nvPr/>
            </p:nvSpPr>
            <p:spPr>
              <a:xfrm>
                <a:off x="5194561" y="95565"/>
                <a:ext cx="1439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Task Innovation</a:t>
                </a:r>
              </a:p>
            </p:txBody>
          </p:sp>
          <p:sp>
            <p:nvSpPr>
              <p:cNvPr id="18" name="TextBox 17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784E7A54-42F5-0B4A-4F99-38FC87B35780}"/>
                  </a:ext>
                </a:extLst>
              </p:cNvPr>
              <p:cNvSpPr txBox="1"/>
              <p:nvPr/>
            </p:nvSpPr>
            <p:spPr>
              <a:xfrm>
                <a:off x="8107710" y="95565"/>
                <a:ext cx="1253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Specific Aims</a:t>
                </a:r>
              </a:p>
            </p:txBody>
          </p:sp>
          <p:sp>
            <p:nvSpPr>
              <p:cNvPr id="19" name="TextBox 18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F1AF694C-DE6B-9578-B5D0-013528042410}"/>
                  </a:ext>
                </a:extLst>
              </p:cNvPr>
              <p:cNvSpPr txBox="1"/>
              <p:nvPr/>
            </p:nvSpPr>
            <p:spPr>
              <a:xfrm>
                <a:off x="10868424" y="95568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Conclusion</a:t>
                </a:r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21F878B-464C-D646-F627-E2DA381A2238}"/>
                </a:ext>
              </a:extLst>
            </p:cNvPr>
            <p:cNvSpPr txBox="1"/>
            <p:nvPr/>
          </p:nvSpPr>
          <p:spPr>
            <a:xfrm>
              <a:off x="8110450" y="32634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Aim</a:t>
              </a:r>
            </a:p>
          </p:txBody>
        </p:sp>
        <p:sp>
          <p:nvSpPr>
            <p:cNvPr id="11" name="TextBox 10">
              <a:hlinkClick r:id="rId8" action="ppaction://hlinksldjump"/>
              <a:extLst>
                <a:ext uri="{FF2B5EF4-FFF2-40B4-BE49-F238E27FC236}">
                  <a16:creationId xmlns:a16="http://schemas.microsoft.com/office/drawing/2014/main" id="{97746979-6E5C-E23B-9763-2C04B1FF3720}"/>
                </a:ext>
              </a:extLst>
            </p:cNvPr>
            <p:cNvSpPr txBox="1"/>
            <p:nvPr/>
          </p:nvSpPr>
          <p:spPr>
            <a:xfrm>
              <a:off x="8610065" y="3263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1</a:t>
              </a:r>
            </a:p>
          </p:txBody>
        </p:sp>
        <p:sp>
          <p:nvSpPr>
            <p:cNvPr id="12" name="TextBox 11">
              <a:hlinkClick r:id="rId9" action="ppaction://hlinksldjump"/>
              <a:extLst>
                <a:ext uri="{FF2B5EF4-FFF2-40B4-BE49-F238E27FC236}">
                  <a16:creationId xmlns:a16="http://schemas.microsoft.com/office/drawing/2014/main" id="{2B56730E-BA89-F88E-5291-DE7E80F49C98}"/>
                </a:ext>
              </a:extLst>
            </p:cNvPr>
            <p:cNvSpPr txBox="1"/>
            <p:nvPr/>
          </p:nvSpPr>
          <p:spPr>
            <a:xfrm>
              <a:off x="8826405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  <p:sp>
          <p:nvSpPr>
            <p:cNvPr id="13" name="TextBox 12">
              <a:hlinkClick r:id="rId10" action="ppaction://hlinksldjump"/>
              <a:extLst>
                <a:ext uri="{FF2B5EF4-FFF2-40B4-BE49-F238E27FC236}">
                  <a16:creationId xmlns:a16="http://schemas.microsoft.com/office/drawing/2014/main" id="{D82B5F75-7416-E3CB-A307-1F19FB7FED2C}"/>
                </a:ext>
              </a:extLst>
            </p:cNvPr>
            <p:cNvSpPr txBox="1"/>
            <p:nvPr/>
          </p:nvSpPr>
          <p:spPr>
            <a:xfrm>
              <a:off x="9061487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68647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53</a:t>
            </a:fld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2CD779D-C865-BDF5-B625-2559E5DA1AA5}"/>
              </a:ext>
            </a:extLst>
          </p:cNvPr>
          <p:cNvGrpSpPr/>
          <p:nvPr/>
        </p:nvGrpSpPr>
        <p:grpSpPr>
          <a:xfrm>
            <a:off x="307305" y="1905276"/>
            <a:ext cx="4166428" cy="4876800"/>
            <a:chOff x="5795468" y="941294"/>
            <a:chExt cx="4083647" cy="4876800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CA3CC251-8586-700A-406A-CA115A343173}"/>
                </a:ext>
              </a:extLst>
            </p:cNvPr>
            <p:cNvSpPr/>
            <p:nvPr/>
          </p:nvSpPr>
          <p:spPr>
            <a:xfrm>
              <a:off x="5795468" y="941294"/>
              <a:ext cx="3768215" cy="4876800"/>
            </a:xfrm>
            <a:prstGeom prst="roundRect">
              <a:avLst/>
            </a:prstGeom>
            <a:solidFill>
              <a:srgbClr val="E3E8F7">
                <a:alpha val="3294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F633580-7330-5729-33BF-BC04A9D71C7D}"/>
                </a:ext>
              </a:extLst>
            </p:cNvPr>
            <p:cNvSpPr txBox="1"/>
            <p:nvPr/>
          </p:nvSpPr>
          <p:spPr>
            <a:xfrm>
              <a:off x="5907389" y="1166842"/>
              <a:ext cx="3971726" cy="4524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intersect(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cond(C0241863 </a:t>
              </a:r>
              <a:r>
                <a:rPr lang="en-US" sz="10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“Diabetic”</a:t>
              </a:r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),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union(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female(),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male()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),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age()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.num_filter(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eq(op(GT), </a:t>
              </a:r>
              <a:r>
                <a:rPr lang="en-US" dirty="0" err="1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val</a:t>
              </a:r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(“65”))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),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rgbClr val="EA6E47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neg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dirty="0">
                  <a:solidFill>
                    <a:srgbClr val="EBA78A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contraindication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</a:t>
              </a:r>
              <a:r>
                <a:rPr lang="en-US" dirty="0">
                  <a:solidFill>
                    <a:srgbClr val="EEB1D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drug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C0025598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0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“metformin”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)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)</a:t>
              </a:r>
              <a:endPara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9C4C149A-344D-A365-0A7F-D14AA7988DB3}"/>
              </a:ext>
            </a:extLst>
          </p:cNvPr>
          <p:cNvSpPr txBox="1"/>
          <p:nvPr/>
        </p:nvSpPr>
        <p:spPr>
          <a:xfrm>
            <a:off x="838515" y="864878"/>
            <a:ext cx="48413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Aim 2 – Process – Steps 7,8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50" name="Down Arrow 49">
            <a:extLst>
              <a:ext uri="{FF2B5EF4-FFF2-40B4-BE49-F238E27FC236}">
                <a16:creationId xmlns:a16="http://schemas.microsoft.com/office/drawing/2014/main" id="{D8B5C370-53E6-3699-4075-0751E90AAF3C}"/>
              </a:ext>
            </a:extLst>
          </p:cNvPr>
          <p:cNvSpPr/>
          <p:nvPr/>
        </p:nvSpPr>
        <p:spPr>
          <a:xfrm rot="18438532">
            <a:off x="4327856" y="4730788"/>
            <a:ext cx="457200" cy="73717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Down Arrow 50">
            <a:extLst>
              <a:ext uri="{FF2B5EF4-FFF2-40B4-BE49-F238E27FC236}">
                <a16:creationId xmlns:a16="http://schemas.microsoft.com/office/drawing/2014/main" id="{8526D35E-31CA-63E1-BFA7-0DB72F96D401}"/>
              </a:ext>
            </a:extLst>
          </p:cNvPr>
          <p:cNvSpPr/>
          <p:nvPr/>
        </p:nvSpPr>
        <p:spPr>
          <a:xfrm rot="13576720">
            <a:off x="6449077" y="4715800"/>
            <a:ext cx="457200" cy="73717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63D92BD6-2E6A-DC39-B6F5-F257292E6077}"/>
              </a:ext>
            </a:extLst>
          </p:cNvPr>
          <p:cNvCxnSpPr>
            <a:cxnSpLocks/>
          </p:cNvCxnSpPr>
          <p:nvPr/>
        </p:nvCxnSpPr>
        <p:spPr>
          <a:xfrm>
            <a:off x="5679831" y="2000269"/>
            <a:ext cx="0" cy="339879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63500" sx="102000" sy="102000" algn="ctr" rotWithShape="0">
              <a:prstClr val="black">
                <a:alpha val="3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CC5EDDA4-18F3-8290-9CA5-EB8606AD2FA4}"/>
              </a:ext>
            </a:extLst>
          </p:cNvPr>
          <p:cNvGrpSpPr/>
          <p:nvPr/>
        </p:nvGrpSpPr>
        <p:grpSpPr>
          <a:xfrm>
            <a:off x="7144493" y="1736670"/>
            <a:ext cx="4787008" cy="4876800"/>
            <a:chOff x="5717864" y="899625"/>
            <a:chExt cx="3964436" cy="4876800"/>
          </a:xfrm>
        </p:grpSpPr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4C205572-1E19-6537-EEBB-2FB31B70DDCD}"/>
                </a:ext>
              </a:extLst>
            </p:cNvPr>
            <p:cNvSpPr/>
            <p:nvPr/>
          </p:nvSpPr>
          <p:spPr>
            <a:xfrm>
              <a:off x="5717864" y="899625"/>
              <a:ext cx="3890569" cy="4876800"/>
            </a:xfrm>
            <a:prstGeom prst="roundRect">
              <a:avLst/>
            </a:prstGeom>
            <a:solidFill>
              <a:srgbClr val="E3E8F7">
                <a:alpha val="3294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0986F75-14FD-5120-FAD1-069F214A4C86}"/>
                </a:ext>
              </a:extLst>
            </p:cNvPr>
            <p:cNvSpPr txBox="1"/>
            <p:nvPr/>
          </p:nvSpPr>
          <p:spPr>
            <a:xfrm>
              <a:off x="5799522" y="1163224"/>
              <a:ext cx="3882778" cy="42473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intersect(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 err="1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cond</a:t>
              </a:r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(CUI: C0241863 </a:t>
              </a:r>
              <a:r>
                <a:rPr lang="en-US" sz="10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“Diabetic”</a:t>
              </a:r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),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union(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female(),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male()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),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age()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.num_filter(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eq(op(GT), </a:t>
              </a:r>
              <a:r>
                <a:rPr lang="en-US" dirty="0" err="1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val</a:t>
              </a:r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(“65”))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),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rgbClr val="EA6E47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neg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</a:p>
            <a:p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en-US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cond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chemeClr val="accent5">
                      <a:lumMod val="75000"/>
                    </a:schemeClr>
                  </a:solidFill>
                </a:rPr>
                <a:t>C0220981</a:t>
              </a:r>
              <a:r>
                <a:rPr lang="en-US" sz="10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0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“Metabolic acidosis”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),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en-US" dirty="0">
                  <a:solidFill>
                    <a:srgbClr val="EEB1D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drug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chemeClr val="accent5">
                      <a:lumMod val="75000"/>
                    </a:schemeClr>
                  </a:solidFill>
                </a:rPr>
                <a:t>C3253985</a:t>
              </a:r>
              <a:r>
                <a:rPr lang="en-US" sz="11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0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“Dolutegravir”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)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161F174B-3EFB-1497-CBBC-5F9EED346071}"/>
              </a:ext>
            </a:extLst>
          </p:cNvPr>
          <p:cNvSpPr txBox="1"/>
          <p:nvPr/>
        </p:nvSpPr>
        <p:spPr>
          <a:xfrm>
            <a:off x="890325" y="1285568"/>
            <a:ext cx="72487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Reason </a:t>
            </a:r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using</a:t>
            </a:r>
            <a:r>
              <a:rPr lang="en-US" sz="1400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Knowledge Base </a:t>
            </a:r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to determine:  contraindications, indications, risk factors, signs / symptoms, unspecified criteria.</a:t>
            </a:r>
          </a:p>
          <a:p>
            <a:b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endParaRPr lang="en-US" sz="14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69FA6AB-8B54-22E7-8C76-FBBA5E5557B0}"/>
              </a:ext>
            </a:extLst>
          </p:cNvPr>
          <p:cNvGrpSpPr/>
          <p:nvPr/>
        </p:nvGrpSpPr>
        <p:grpSpPr>
          <a:xfrm>
            <a:off x="146818" y="95565"/>
            <a:ext cx="11787924" cy="507776"/>
            <a:chOff x="146818" y="95565"/>
            <a:chExt cx="11787924" cy="507776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8E73362-D832-CAA2-B42B-A7B8CEA3467F}"/>
                </a:ext>
              </a:extLst>
            </p:cNvPr>
            <p:cNvGrpSpPr/>
            <p:nvPr/>
          </p:nvGrpSpPr>
          <p:grpSpPr>
            <a:xfrm>
              <a:off x="146818" y="95565"/>
              <a:ext cx="11787924" cy="307780"/>
              <a:chOff x="146818" y="95565"/>
              <a:chExt cx="11787924" cy="307780"/>
            </a:xfrm>
          </p:grpSpPr>
          <p:sp>
            <p:nvSpPr>
              <p:cNvPr id="16" name="TextBox 15">
                <a:hlinkClick r:id="rId2" action="ppaction://hlinksldjump"/>
                <a:extLst>
                  <a:ext uri="{FF2B5EF4-FFF2-40B4-BE49-F238E27FC236}">
                    <a16:creationId xmlns:a16="http://schemas.microsoft.com/office/drawing/2014/main" id="{057458AE-3573-F8E9-1577-EA7307501323}"/>
                  </a:ext>
                </a:extLst>
              </p:cNvPr>
              <p:cNvSpPr txBox="1"/>
              <p:nvPr/>
            </p:nvSpPr>
            <p:spPr>
              <a:xfrm>
                <a:off x="146818" y="95566"/>
                <a:ext cx="1141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Introduction</a:t>
                </a:r>
              </a:p>
            </p:txBody>
          </p:sp>
          <p:sp>
            <p:nvSpPr>
              <p:cNvPr id="17" name="TextBox 16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20039031-B678-E4AD-9C71-7AF4E296799F}"/>
                  </a:ext>
                </a:extLst>
              </p:cNvPr>
              <p:cNvSpPr txBox="1"/>
              <p:nvPr/>
            </p:nvSpPr>
            <p:spPr>
              <a:xfrm>
                <a:off x="2540473" y="95565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Related Work</a:t>
                </a:r>
              </a:p>
            </p:txBody>
          </p:sp>
          <p:sp>
            <p:nvSpPr>
              <p:cNvPr id="18" name="TextBox 17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A65C4639-A27E-0B83-6CBE-F2009FFE951C}"/>
                  </a:ext>
                </a:extLst>
              </p:cNvPr>
              <p:cNvSpPr txBox="1"/>
              <p:nvPr/>
            </p:nvSpPr>
            <p:spPr>
              <a:xfrm>
                <a:off x="5194561" y="95565"/>
                <a:ext cx="1439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Task Innovation</a:t>
                </a:r>
              </a:p>
            </p:txBody>
          </p:sp>
          <p:sp>
            <p:nvSpPr>
              <p:cNvPr id="19" name="TextBox 18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A8DE91FD-8A66-2194-9ACA-DA1607BEA738}"/>
                  </a:ext>
                </a:extLst>
              </p:cNvPr>
              <p:cNvSpPr txBox="1"/>
              <p:nvPr/>
            </p:nvSpPr>
            <p:spPr>
              <a:xfrm>
                <a:off x="8107710" y="95565"/>
                <a:ext cx="1253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Specific Aims</a:t>
                </a:r>
              </a:p>
            </p:txBody>
          </p:sp>
          <p:sp>
            <p:nvSpPr>
              <p:cNvPr id="20" name="TextBox 19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59402B7A-A2CD-9D74-A090-038383131056}"/>
                  </a:ext>
                </a:extLst>
              </p:cNvPr>
              <p:cNvSpPr txBox="1"/>
              <p:nvPr/>
            </p:nvSpPr>
            <p:spPr>
              <a:xfrm>
                <a:off x="10868424" y="95568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Conclusion</a:t>
                </a:r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B4D6B49-BB15-0DA8-907B-B63D607F8B89}"/>
                </a:ext>
              </a:extLst>
            </p:cNvPr>
            <p:cNvSpPr txBox="1"/>
            <p:nvPr/>
          </p:nvSpPr>
          <p:spPr>
            <a:xfrm>
              <a:off x="8110450" y="32634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Aim</a:t>
              </a:r>
            </a:p>
          </p:txBody>
        </p:sp>
        <p:sp>
          <p:nvSpPr>
            <p:cNvPr id="12" name="TextBox 11">
              <a:hlinkClick r:id="rId7" action="ppaction://hlinksldjump"/>
              <a:extLst>
                <a:ext uri="{FF2B5EF4-FFF2-40B4-BE49-F238E27FC236}">
                  <a16:creationId xmlns:a16="http://schemas.microsoft.com/office/drawing/2014/main" id="{EAC9F185-F374-9654-6448-5BDE20C4C32A}"/>
                </a:ext>
              </a:extLst>
            </p:cNvPr>
            <p:cNvSpPr txBox="1"/>
            <p:nvPr/>
          </p:nvSpPr>
          <p:spPr>
            <a:xfrm>
              <a:off x="8610065" y="3263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1</a:t>
              </a:r>
            </a:p>
          </p:txBody>
        </p:sp>
        <p:sp>
          <p:nvSpPr>
            <p:cNvPr id="13" name="TextBox 12">
              <a:hlinkClick r:id="rId8" action="ppaction://hlinksldjump"/>
              <a:extLst>
                <a:ext uri="{FF2B5EF4-FFF2-40B4-BE49-F238E27FC236}">
                  <a16:creationId xmlns:a16="http://schemas.microsoft.com/office/drawing/2014/main" id="{171B0F2D-F406-EE6C-4B55-5486BB5311DC}"/>
                </a:ext>
              </a:extLst>
            </p:cNvPr>
            <p:cNvSpPr txBox="1"/>
            <p:nvPr/>
          </p:nvSpPr>
          <p:spPr>
            <a:xfrm>
              <a:off x="8826405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  <p:sp>
          <p:nvSpPr>
            <p:cNvPr id="15" name="TextBox 14">
              <a:hlinkClick r:id="rId9" action="ppaction://hlinksldjump"/>
              <a:extLst>
                <a:ext uri="{FF2B5EF4-FFF2-40B4-BE49-F238E27FC236}">
                  <a16:creationId xmlns:a16="http://schemas.microsoft.com/office/drawing/2014/main" id="{D1E1637F-FAB5-6F43-BDFB-E7270E627D13}"/>
                </a:ext>
              </a:extLst>
            </p:cNvPr>
            <p:cNvSpPr txBox="1"/>
            <p:nvPr/>
          </p:nvSpPr>
          <p:spPr>
            <a:xfrm>
              <a:off x="9061487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  <p:pic>
        <p:nvPicPr>
          <p:cNvPr id="21" name="Picture 20">
            <a:extLst>
              <a:ext uri="{FF2B5EF4-FFF2-40B4-BE49-F238E27FC236}">
                <a16:creationId xmlns:a16="http://schemas.microsoft.com/office/drawing/2014/main" id="{989D52CC-5981-897F-1C4E-A0D3869EC0E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774593" y="5433200"/>
            <a:ext cx="1923642" cy="140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102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54</a:t>
            </a:fld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2CD779D-C865-BDF5-B625-2559E5DA1AA5}"/>
              </a:ext>
            </a:extLst>
          </p:cNvPr>
          <p:cNvGrpSpPr/>
          <p:nvPr/>
        </p:nvGrpSpPr>
        <p:grpSpPr>
          <a:xfrm>
            <a:off x="307304" y="1905276"/>
            <a:ext cx="3907945" cy="4876800"/>
            <a:chOff x="5795468" y="941294"/>
            <a:chExt cx="3830300" cy="4876800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CA3CC251-8586-700A-406A-CA115A343173}"/>
                </a:ext>
              </a:extLst>
            </p:cNvPr>
            <p:cNvSpPr/>
            <p:nvPr/>
          </p:nvSpPr>
          <p:spPr>
            <a:xfrm>
              <a:off x="5795468" y="941294"/>
              <a:ext cx="3768215" cy="4876800"/>
            </a:xfrm>
            <a:prstGeom prst="roundRect">
              <a:avLst/>
            </a:prstGeom>
            <a:solidFill>
              <a:srgbClr val="E3E8F7">
                <a:alpha val="3294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F633580-7330-5729-33BF-BC04A9D71C7D}"/>
                </a:ext>
              </a:extLst>
            </p:cNvPr>
            <p:cNvSpPr txBox="1"/>
            <p:nvPr/>
          </p:nvSpPr>
          <p:spPr>
            <a:xfrm>
              <a:off x="5975598" y="1166842"/>
              <a:ext cx="3650170" cy="4524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intersect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cond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“Diabetic”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),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union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dirty="0">
                  <a:solidFill>
                    <a:srgbClr val="FFC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female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(),</a:t>
              </a:r>
            </a:p>
            <a:p>
              <a:r>
                <a:rPr lang="en-US" dirty="0">
                  <a:solidFill>
                    <a:srgbClr val="FFC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male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),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rgbClr val="8F1EB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age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.</a:t>
              </a:r>
              <a:r>
                <a:rPr lang="en-US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num_filter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</a:t>
              </a:r>
              <a:r>
                <a:rPr lang="en-US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eq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op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chemeClr val="accent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GT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), </a:t>
              </a:r>
              <a:r>
                <a:rPr lang="en-US" dirty="0" err="1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val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“65”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))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),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rgbClr val="EA6E47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neg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dirty="0">
                  <a:solidFill>
                    <a:srgbClr val="EBA78A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contraindication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</a:t>
              </a:r>
              <a:r>
                <a:rPr lang="en-US" dirty="0">
                  <a:solidFill>
                    <a:srgbClr val="EEB1D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drug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“metformin”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)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)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9C4C149A-344D-A365-0A7F-D14AA7988DB3}"/>
              </a:ext>
            </a:extLst>
          </p:cNvPr>
          <p:cNvSpPr txBox="1"/>
          <p:nvPr/>
        </p:nvSpPr>
        <p:spPr>
          <a:xfrm>
            <a:off x="838515" y="864878"/>
            <a:ext cx="48413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Aim 2 – Process – Step 9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50" name="Down Arrow 49">
            <a:extLst>
              <a:ext uri="{FF2B5EF4-FFF2-40B4-BE49-F238E27FC236}">
                <a16:creationId xmlns:a16="http://schemas.microsoft.com/office/drawing/2014/main" id="{D8B5C370-53E6-3699-4075-0751E90AAF3C}"/>
              </a:ext>
            </a:extLst>
          </p:cNvPr>
          <p:cNvSpPr/>
          <p:nvPr/>
        </p:nvSpPr>
        <p:spPr>
          <a:xfrm rot="18438532">
            <a:off x="4327856" y="4948508"/>
            <a:ext cx="457200" cy="73717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Down Arrow 50">
            <a:extLst>
              <a:ext uri="{FF2B5EF4-FFF2-40B4-BE49-F238E27FC236}">
                <a16:creationId xmlns:a16="http://schemas.microsoft.com/office/drawing/2014/main" id="{8526D35E-31CA-63E1-BFA7-0DB72F96D401}"/>
              </a:ext>
            </a:extLst>
          </p:cNvPr>
          <p:cNvSpPr/>
          <p:nvPr/>
        </p:nvSpPr>
        <p:spPr>
          <a:xfrm rot="13576720">
            <a:off x="6449077" y="4933520"/>
            <a:ext cx="457200" cy="73717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63D92BD6-2E6A-DC39-B6F5-F257292E6077}"/>
              </a:ext>
            </a:extLst>
          </p:cNvPr>
          <p:cNvCxnSpPr>
            <a:cxnSpLocks/>
          </p:cNvCxnSpPr>
          <p:nvPr/>
        </p:nvCxnSpPr>
        <p:spPr>
          <a:xfrm>
            <a:off x="5682761" y="2003887"/>
            <a:ext cx="0" cy="339879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63500" sx="102000" sy="102000" algn="ctr" rotWithShape="0">
              <a:prstClr val="black">
                <a:alpha val="3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CC5EDDA4-18F3-8290-9CA5-EB8606AD2FA4}"/>
              </a:ext>
            </a:extLst>
          </p:cNvPr>
          <p:cNvGrpSpPr/>
          <p:nvPr/>
        </p:nvGrpSpPr>
        <p:grpSpPr>
          <a:xfrm>
            <a:off x="331968" y="1905276"/>
            <a:ext cx="4162871" cy="4876800"/>
            <a:chOff x="5795468" y="941294"/>
            <a:chExt cx="3128084" cy="4876800"/>
          </a:xfrm>
        </p:grpSpPr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4C205572-1E19-6537-EEBB-2FB31B70DDCD}"/>
                </a:ext>
              </a:extLst>
            </p:cNvPr>
            <p:cNvSpPr/>
            <p:nvPr/>
          </p:nvSpPr>
          <p:spPr>
            <a:xfrm>
              <a:off x="5795468" y="941294"/>
              <a:ext cx="2895976" cy="4876800"/>
            </a:xfrm>
            <a:prstGeom prst="roundRect">
              <a:avLst/>
            </a:prstGeom>
            <a:solidFill>
              <a:srgbClr val="E3E8F7">
                <a:alpha val="3294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0986F75-14FD-5120-FAD1-069F214A4C86}"/>
                </a:ext>
              </a:extLst>
            </p:cNvPr>
            <p:cNvSpPr txBox="1"/>
            <p:nvPr/>
          </p:nvSpPr>
          <p:spPr>
            <a:xfrm>
              <a:off x="5843739" y="1166083"/>
              <a:ext cx="3079813" cy="42473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intersect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C0241863, </a:t>
              </a:r>
              <a:r>
                <a:rPr lang="en-US" sz="1400" dirty="0">
                  <a:solidFill>
                    <a:schemeClr val="accent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SAB: ICD10...</a:t>
              </a:r>
              <a:endParaRPr lang="en-US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union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C0086287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</a:t>
              </a:r>
            </a:p>
            <a:p>
              <a:r>
                <a:rPr lang="en-US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C0086582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</a:t>
              </a:r>
              <a:r>
                <a:rPr lang="en-US" dirty="0">
                  <a:solidFill>
                    <a:srgbClr val="FFC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),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C0001779</a:t>
              </a:r>
              <a:endPara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.</a:t>
              </a:r>
              <a:r>
                <a:rPr lang="en-US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num_filter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</a:t>
              </a:r>
              <a:r>
                <a:rPr lang="en-US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eq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op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chemeClr val="accent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GT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), </a:t>
              </a:r>
              <a:r>
                <a:rPr lang="en-US" dirty="0" err="1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val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“65”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))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),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rgbClr val="EA6E47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neg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</a:p>
            <a:p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</a:t>
              </a:r>
              <a:r>
                <a:rPr lang="en-US" dirty="0">
                  <a:solidFill>
                    <a:schemeClr val="accent5">
                      <a:lumMod val="75000"/>
                    </a:schemeClr>
                  </a:solidFill>
                </a:rPr>
                <a:t>C0220981, </a:t>
              </a:r>
              <a:r>
                <a:rPr lang="en-US" sz="1400" dirty="0">
                  <a:solidFill>
                    <a:schemeClr val="accent2"/>
                  </a:solidFill>
                </a:rPr>
                <a:t>SAB: ICD10...</a:t>
              </a:r>
              <a:r>
                <a:rPr lang="en-US" sz="1400" dirty="0">
                  <a:solidFill>
                    <a:schemeClr val="accent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</a:t>
              </a:r>
              <a:endParaRPr lang="en-US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</a:t>
              </a:r>
              <a:r>
                <a:rPr lang="en-US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</a:t>
              </a:r>
              <a:r>
                <a:rPr lang="en-US" dirty="0">
                  <a:solidFill>
                    <a:schemeClr val="accent5">
                      <a:lumMod val="75000"/>
                    </a:schemeClr>
                  </a:solidFill>
                </a:rPr>
                <a:t>3253985, </a:t>
              </a:r>
              <a:r>
                <a:rPr lang="en-US" sz="1400" dirty="0">
                  <a:solidFill>
                    <a:schemeClr val="accent2"/>
                  </a:solidFill>
                </a:rPr>
                <a:t>SAB: </a:t>
              </a:r>
              <a:r>
                <a:rPr lang="en-US" sz="1400" dirty="0" err="1">
                  <a:solidFill>
                    <a:schemeClr val="accent2"/>
                  </a:solidFill>
                </a:rPr>
                <a:t>RxNorm</a:t>
              </a:r>
              <a:r>
                <a:rPr lang="en-US" sz="1400" dirty="0">
                  <a:solidFill>
                    <a:schemeClr val="accent2"/>
                  </a:solidFill>
                </a:rPr>
                <a:t>...</a:t>
              </a:r>
              <a:endParaRPr lang="en-US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)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3A48A298-24D3-9ED8-D34C-DD5A635214BA}"/>
              </a:ext>
            </a:extLst>
          </p:cNvPr>
          <p:cNvSpPr txBox="1"/>
          <p:nvPr/>
        </p:nvSpPr>
        <p:spPr>
          <a:xfrm>
            <a:off x="4633712" y="5613640"/>
            <a:ext cx="20922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Semantic </a:t>
            </a:r>
            <a:b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Metadata Mapping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1F174B-3EFB-1497-CBBC-5F9EED346071}"/>
              </a:ext>
            </a:extLst>
          </p:cNvPr>
          <p:cNvSpPr txBox="1"/>
          <p:nvPr/>
        </p:nvSpPr>
        <p:spPr>
          <a:xfrm>
            <a:off x="890325" y="1285568"/>
            <a:ext cx="72487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Link to the </a:t>
            </a:r>
            <a:r>
              <a:rPr lang="en-US" sz="1400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Semantic Metadata Mapping </a:t>
            </a:r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to generate SQL statements.</a:t>
            </a:r>
            <a:b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endParaRPr lang="en-US" sz="14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3EC1AE6-E6CC-ECD0-6B08-B6FC2353D3F1}"/>
              </a:ext>
            </a:extLst>
          </p:cNvPr>
          <p:cNvGrpSpPr/>
          <p:nvPr/>
        </p:nvGrpSpPr>
        <p:grpSpPr>
          <a:xfrm>
            <a:off x="7382485" y="1622210"/>
            <a:ext cx="4451505" cy="5235789"/>
            <a:chOff x="5710921" y="941293"/>
            <a:chExt cx="3344971" cy="5235789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D8CDAEA2-A64A-9D7F-9FFF-FCF254E6FC5D}"/>
                </a:ext>
              </a:extLst>
            </p:cNvPr>
            <p:cNvSpPr/>
            <p:nvPr/>
          </p:nvSpPr>
          <p:spPr>
            <a:xfrm>
              <a:off x="5710921" y="941293"/>
              <a:ext cx="3244974" cy="5235789"/>
            </a:xfrm>
            <a:prstGeom prst="roundRect">
              <a:avLst/>
            </a:prstGeom>
            <a:solidFill>
              <a:srgbClr val="E3E8F7">
                <a:alpha val="3294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84B02A8-9733-279A-76E0-3BF58B660009}"/>
                </a:ext>
              </a:extLst>
            </p:cNvPr>
            <p:cNvSpPr txBox="1"/>
            <p:nvPr/>
          </p:nvSpPr>
          <p:spPr>
            <a:xfrm>
              <a:off x="5843739" y="1166083"/>
              <a:ext cx="3212153" cy="4893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{</a:t>
              </a:r>
            </a:p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name: ”person”</a:t>
              </a:r>
            </a:p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columns: </a:t>
              </a:r>
            </a:p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{ </a:t>
              </a:r>
            </a:p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 name: “sex”</a:t>
              </a:r>
            </a:p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 semantic_mappings: </a:t>
              </a:r>
            </a:p>
            <a:p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        </a:t>
              </a:r>
              <a:r>
                <a:rPr lang="en-US" sz="12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C0086287 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where sex = </a:t>
              </a:r>
              <a:r>
                <a:rPr lang="en-US" sz="12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“F”</a:t>
              </a:r>
              <a:endParaRPr lang="en-US" sz="12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        </a:t>
              </a:r>
              <a:r>
                <a:rPr lang="en-US" sz="12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C0086582 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where sex = </a:t>
              </a:r>
              <a:r>
                <a:rPr lang="en-US" sz="12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“M”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</a:p>
            <a:p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    </a:t>
              </a: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</a:p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{</a:t>
              </a:r>
            </a:p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 name: “age”,</a:t>
              </a:r>
            </a:p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 semantic_mappings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  <a:r>
                <a:rPr lang="en-US" sz="12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C0001779</a:t>
              </a:r>
              <a:endParaRPr lang="en-US" sz="12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    </a:t>
              </a: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</a:p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{</a:t>
              </a:r>
            </a:p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name: “conditions”</a:t>
              </a:r>
            </a:p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columns:</a:t>
              </a:r>
            </a:p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{</a:t>
              </a:r>
            </a:p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 name: “</a:t>
              </a:r>
              <a:r>
                <a:rPr lang="en-US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condition_code</a:t>
              </a: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”</a:t>
              </a:r>
            </a:p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 </a:t>
              </a:r>
              <a:r>
                <a:rPr lang="en-US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code_mappings</a:t>
              </a: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:</a:t>
              </a:r>
            </a:p>
            <a:p>
              <a:r>
                <a:rPr lang="en-US" sz="12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    ICD10 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where </a:t>
              </a:r>
              <a:r>
                <a:rPr lang="en-US" sz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code_source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= </a:t>
              </a:r>
              <a:r>
                <a:rPr lang="en-US" sz="12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“I10”</a:t>
              </a:r>
              <a:endParaRPr lang="en-US" sz="12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}</a:t>
              </a:r>
            </a:p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{</a:t>
              </a:r>
            </a:p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 name: “</a:t>
              </a:r>
              <a:r>
                <a:rPr lang="en-US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code_source</a:t>
              </a: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” </a:t>
              </a:r>
            </a:p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}</a:t>
              </a:r>
            </a:p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</a:p>
          </p:txBody>
        </p:sp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6321A30-7B04-9D7E-32E9-DA2684593157}"/>
              </a:ext>
            </a:extLst>
          </p:cNvPr>
          <p:cNvCxnSpPr>
            <a:cxnSpLocks/>
          </p:cNvCxnSpPr>
          <p:nvPr/>
        </p:nvCxnSpPr>
        <p:spPr>
          <a:xfrm>
            <a:off x="3305908" y="2576146"/>
            <a:ext cx="5028195" cy="2901545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1E36934-7565-34A9-6537-4E27B624035B}"/>
              </a:ext>
            </a:extLst>
          </p:cNvPr>
          <p:cNvCxnSpPr>
            <a:cxnSpLocks/>
          </p:cNvCxnSpPr>
          <p:nvPr/>
        </p:nvCxnSpPr>
        <p:spPr>
          <a:xfrm flipV="1">
            <a:off x="2268415" y="3100251"/>
            <a:ext cx="6065688" cy="73772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152CBF2-E0D6-E815-7262-31F64A739633}"/>
              </a:ext>
            </a:extLst>
          </p:cNvPr>
          <p:cNvCxnSpPr>
            <a:cxnSpLocks/>
          </p:cNvCxnSpPr>
          <p:nvPr/>
        </p:nvCxnSpPr>
        <p:spPr>
          <a:xfrm flipV="1">
            <a:off x="2198077" y="3283131"/>
            <a:ext cx="6136026" cy="145869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9681CA0-25FD-E8AD-7EEA-323C23FA5867}"/>
              </a:ext>
            </a:extLst>
          </p:cNvPr>
          <p:cNvSpPr txBox="1"/>
          <p:nvPr/>
        </p:nvSpPr>
        <p:spPr>
          <a:xfrm>
            <a:off x="167054" y="198706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B866466-F887-284A-02B8-859615690D56}"/>
              </a:ext>
            </a:extLst>
          </p:cNvPr>
          <p:cNvGrpSpPr/>
          <p:nvPr/>
        </p:nvGrpSpPr>
        <p:grpSpPr>
          <a:xfrm>
            <a:off x="146818" y="95565"/>
            <a:ext cx="11787924" cy="507776"/>
            <a:chOff x="146818" y="95565"/>
            <a:chExt cx="11787924" cy="507776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1D89885-A0C3-2E9E-C2BF-7DD939C45721}"/>
                </a:ext>
              </a:extLst>
            </p:cNvPr>
            <p:cNvGrpSpPr/>
            <p:nvPr/>
          </p:nvGrpSpPr>
          <p:grpSpPr>
            <a:xfrm>
              <a:off x="146818" y="95565"/>
              <a:ext cx="11787924" cy="307780"/>
              <a:chOff x="146818" y="95565"/>
              <a:chExt cx="11787924" cy="307780"/>
            </a:xfrm>
          </p:grpSpPr>
          <p:sp>
            <p:nvSpPr>
              <p:cNvPr id="24" name="TextBox 23">
                <a:hlinkClick r:id="rId2" action="ppaction://hlinksldjump"/>
                <a:extLst>
                  <a:ext uri="{FF2B5EF4-FFF2-40B4-BE49-F238E27FC236}">
                    <a16:creationId xmlns:a16="http://schemas.microsoft.com/office/drawing/2014/main" id="{73CA4EF7-07CD-4673-BAC4-47DC5A1E0102}"/>
                  </a:ext>
                </a:extLst>
              </p:cNvPr>
              <p:cNvSpPr txBox="1"/>
              <p:nvPr/>
            </p:nvSpPr>
            <p:spPr>
              <a:xfrm>
                <a:off x="146818" y="95566"/>
                <a:ext cx="1141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Introduction</a:t>
                </a:r>
              </a:p>
            </p:txBody>
          </p:sp>
          <p:sp>
            <p:nvSpPr>
              <p:cNvPr id="25" name="TextBox 24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FBF40428-9A7B-C2AF-CE35-0EA631DD4A54}"/>
                  </a:ext>
                </a:extLst>
              </p:cNvPr>
              <p:cNvSpPr txBox="1"/>
              <p:nvPr/>
            </p:nvSpPr>
            <p:spPr>
              <a:xfrm>
                <a:off x="2540473" y="95565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Related Work</a:t>
                </a:r>
              </a:p>
            </p:txBody>
          </p:sp>
          <p:sp>
            <p:nvSpPr>
              <p:cNvPr id="26" name="TextBox 25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D1FB0B2E-5F6C-932B-7241-8109A8DCCEAB}"/>
                  </a:ext>
                </a:extLst>
              </p:cNvPr>
              <p:cNvSpPr txBox="1"/>
              <p:nvPr/>
            </p:nvSpPr>
            <p:spPr>
              <a:xfrm>
                <a:off x="5194561" y="95565"/>
                <a:ext cx="1439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Task Innovation</a:t>
                </a:r>
              </a:p>
            </p:txBody>
          </p:sp>
          <p:sp>
            <p:nvSpPr>
              <p:cNvPr id="27" name="TextBox 26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10249344-A83F-DFDE-924A-997CA19C261F}"/>
                  </a:ext>
                </a:extLst>
              </p:cNvPr>
              <p:cNvSpPr txBox="1"/>
              <p:nvPr/>
            </p:nvSpPr>
            <p:spPr>
              <a:xfrm>
                <a:off x="8107710" y="95565"/>
                <a:ext cx="1253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Specific Aims</a:t>
                </a:r>
              </a:p>
            </p:txBody>
          </p:sp>
          <p:sp>
            <p:nvSpPr>
              <p:cNvPr id="28" name="TextBox 27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E0057C02-0727-8C29-0AF9-3AA2255A49C8}"/>
                  </a:ext>
                </a:extLst>
              </p:cNvPr>
              <p:cNvSpPr txBox="1"/>
              <p:nvPr/>
            </p:nvSpPr>
            <p:spPr>
              <a:xfrm>
                <a:off x="10868424" y="95568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Conclusion</a:t>
                </a:r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A5C28BE-EA33-D1FC-6FD3-E86E30305A51}"/>
                </a:ext>
              </a:extLst>
            </p:cNvPr>
            <p:cNvSpPr txBox="1"/>
            <p:nvPr/>
          </p:nvSpPr>
          <p:spPr>
            <a:xfrm>
              <a:off x="8110450" y="32634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Aim</a:t>
              </a:r>
            </a:p>
          </p:txBody>
        </p:sp>
        <p:sp>
          <p:nvSpPr>
            <p:cNvPr id="19" name="TextBox 18">
              <a:hlinkClick r:id="rId7" action="ppaction://hlinksldjump"/>
              <a:extLst>
                <a:ext uri="{FF2B5EF4-FFF2-40B4-BE49-F238E27FC236}">
                  <a16:creationId xmlns:a16="http://schemas.microsoft.com/office/drawing/2014/main" id="{F8794483-D03E-0D3E-FF15-F7FCF0B42F2F}"/>
                </a:ext>
              </a:extLst>
            </p:cNvPr>
            <p:cNvSpPr txBox="1"/>
            <p:nvPr/>
          </p:nvSpPr>
          <p:spPr>
            <a:xfrm>
              <a:off x="8610065" y="3263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1</a:t>
              </a:r>
            </a:p>
          </p:txBody>
        </p:sp>
        <p:sp>
          <p:nvSpPr>
            <p:cNvPr id="20" name="TextBox 19">
              <a:hlinkClick r:id="rId8" action="ppaction://hlinksldjump"/>
              <a:extLst>
                <a:ext uri="{FF2B5EF4-FFF2-40B4-BE49-F238E27FC236}">
                  <a16:creationId xmlns:a16="http://schemas.microsoft.com/office/drawing/2014/main" id="{9B51D45F-889C-3AA5-7859-B501019E06B2}"/>
                </a:ext>
              </a:extLst>
            </p:cNvPr>
            <p:cNvSpPr txBox="1"/>
            <p:nvPr/>
          </p:nvSpPr>
          <p:spPr>
            <a:xfrm>
              <a:off x="8826405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  <p:sp>
          <p:nvSpPr>
            <p:cNvPr id="21" name="TextBox 20">
              <a:hlinkClick r:id="rId9" action="ppaction://hlinksldjump"/>
              <a:extLst>
                <a:ext uri="{FF2B5EF4-FFF2-40B4-BE49-F238E27FC236}">
                  <a16:creationId xmlns:a16="http://schemas.microsoft.com/office/drawing/2014/main" id="{5D0AD1EC-BF3A-77F1-DF90-16B99CE8C2B3}"/>
                </a:ext>
              </a:extLst>
            </p:cNvPr>
            <p:cNvSpPr txBox="1"/>
            <p:nvPr/>
          </p:nvSpPr>
          <p:spPr>
            <a:xfrm>
              <a:off x="9061487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0C44A1E-CF0A-DE27-7C00-8DF92B0BB73B}"/>
              </a:ext>
            </a:extLst>
          </p:cNvPr>
          <p:cNvCxnSpPr>
            <a:cxnSpLocks/>
          </p:cNvCxnSpPr>
          <p:nvPr/>
        </p:nvCxnSpPr>
        <p:spPr>
          <a:xfrm flipV="1">
            <a:off x="1794116" y="3827661"/>
            <a:ext cx="6344954" cy="160729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9089578-6102-AE67-D3AF-FCAD6633F29E}"/>
              </a:ext>
            </a:extLst>
          </p:cNvPr>
          <p:cNvSpPr txBox="1"/>
          <p:nvPr/>
        </p:nvSpPr>
        <p:spPr>
          <a:xfrm>
            <a:off x="1299814" y="1639889"/>
            <a:ext cx="12634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Logical forms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47E29B6-B57F-78AE-0AB7-397D33CA0925}"/>
              </a:ext>
            </a:extLst>
          </p:cNvPr>
          <p:cNvSpPr txBox="1"/>
          <p:nvPr/>
        </p:nvSpPr>
        <p:spPr>
          <a:xfrm>
            <a:off x="8637671" y="1353897"/>
            <a:ext cx="21178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Semantic Metadata Map</a:t>
            </a:r>
          </a:p>
        </p:txBody>
      </p:sp>
    </p:spTree>
    <p:extLst>
      <p:ext uri="{BB962C8B-B14F-4D97-AF65-F5344CB8AC3E}">
        <p14:creationId xmlns:p14="http://schemas.microsoft.com/office/powerpoint/2010/main" val="2154379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55</a:t>
            </a:fld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C4C149A-344D-A365-0A7F-D14AA7988DB3}"/>
              </a:ext>
            </a:extLst>
          </p:cNvPr>
          <p:cNvSpPr txBox="1"/>
          <p:nvPr/>
        </p:nvSpPr>
        <p:spPr>
          <a:xfrm>
            <a:off x="838515" y="864878"/>
            <a:ext cx="48413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Aim 2 – Process – Step 9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50" name="Down Arrow 49">
            <a:extLst>
              <a:ext uri="{FF2B5EF4-FFF2-40B4-BE49-F238E27FC236}">
                <a16:creationId xmlns:a16="http://schemas.microsoft.com/office/drawing/2014/main" id="{D8B5C370-53E6-3699-4075-0751E90AAF3C}"/>
              </a:ext>
            </a:extLst>
          </p:cNvPr>
          <p:cNvSpPr/>
          <p:nvPr/>
        </p:nvSpPr>
        <p:spPr>
          <a:xfrm rot="18438532">
            <a:off x="4327856" y="4948508"/>
            <a:ext cx="457200" cy="73717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Down Arrow 50">
            <a:extLst>
              <a:ext uri="{FF2B5EF4-FFF2-40B4-BE49-F238E27FC236}">
                <a16:creationId xmlns:a16="http://schemas.microsoft.com/office/drawing/2014/main" id="{8526D35E-31CA-63E1-BFA7-0DB72F96D401}"/>
              </a:ext>
            </a:extLst>
          </p:cNvPr>
          <p:cNvSpPr/>
          <p:nvPr/>
        </p:nvSpPr>
        <p:spPr>
          <a:xfrm rot="13576720">
            <a:off x="6449077" y="4933520"/>
            <a:ext cx="457200" cy="73717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63D92BD6-2E6A-DC39-B6F5-F257292E6077}"/>
              </a:ext>
            </a:extLst>
          </p:cNvPr>
          <p:cNvCxnSpPr>
            <a:cxnSpLocks/>
          </p:cNvCxnSpPr>
          <p:nvPr/>
        </p:nvCxnSpPr>
        <p:spPr>
          <a:xfrm>
            <a:off x="5682761" y="2003887"/>
            <a:ext cx="0" cy="339879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63500" sx="102000" sy="102000" algn="ctr" rotWithShape="0">
              <a:prstClr val="black">
                <a:alpha val="3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CC5EDDA4-18F3-8290-9CA5-EB8606AD2FA4}"/>
              </a:ext>
            </a:extLst>
          </p:cNvPr>
          <p:cNvGrpSpPr/>
          <p:nvPr/>
        </p:nvGrpSpPr>
        <p:grpSpPr>
          <a:xfrm>
            <a:off x="135077" y="1742196"/>
            <a:ext cx="4162871" cy="4876800"/>
            <a:chOff x="5795468" y="941294"/>
            <a:chExt cx="3128084" cy="4876800"/>
          </a:xfrm>
        </p:grpSpPr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4C205572-1E19-6537-EEBB-2FB31B70DDCD}"/>
                </a:ext>
              </a:extLst>
            </p:cNvPr>
            <p:cNvSpPr/>
            <p:nvPr/>
          </p:nvSpPr>
          <p:spPr>
            <a:xfrm>
              <a:off x="5795468" y="941294"/>
              <a:ext cx="2895976" cy="4876800"/>
            </a:xfrm>
            <a:prstGeom prst="roundRect">
              <a:avLst/>
            </a:prstGeom>
            <a:solidFill>
              <a:srgbClr val="E3E8F7">
                <a:alpha val="3294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0986F75-14FD-5120-FAD1-069F214A4C86}"/>
                </a:ext>
              </a:extLst>
            </p:cNvPr>
            <p:cNvSpPr txBox="1"/>
            <p:nvPr/>
          </p:nvSpPr>
          <p:spPr>
            <a:xfrm>
              <a:off x="5843739" y="1166083"/>
              <a:ext cx="3079813" cy="42473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intersect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C0241863 </a:t>
              </a:r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“</a:t>
              </a:r>
              <a:r>
                <a:rPr lang="en-US" sz="14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condition_code</a:t>
              </a:r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”</a:t>
              </a:r>
              <a:endParaRPr lang="en-US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union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C0086287 </a:t>
              </a:r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“sex = </a:t>
              </a:r>
              <a:r>
                <a:rPr lang="en-US" sz="14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‘F’</a:t>
              </a:r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”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</a:t>
              </a:r>
            </a:p>
            <a:p>
              <a:r>
                <a:rPr lang="en-US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C0086582 </a:t>
              </a:r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“sex = </a:t>
              </a:r>
              <a:r>
                <a:rPr lang="en-US" sz="14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‘M’</a:t>
              </a:r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”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</a:t>
              </a:r>
              <a:r>
                <a:rPr lang="en-US" dirty="0">
                  <a:solidFill>
                    <a:srgbClr val="FFC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),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C0001779 </a:t>
              </a:r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“age”</a:t>
              </a:r>
              <a:endPara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.</a:t>
              </a:r>
              <a:r>
                <a:rPr lang="en-US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num_filter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</a:t>
              </a:r>
              <a:r>
                <a:rPr lang="en-US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eq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op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chemeClr val="accent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GT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), </a:t>
              </a:r>
              <a:r>
                <a:rPr lang="en-US" dirty="0" err="1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val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“65”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))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),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rgbClr val="EA6E47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neg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</a:p>
            <a:p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</a:t>
              </a:r>
              <a:r>
                <a:rPr lang="en-US" dirty="0">
                  <a:solidFill>
                    <a:schemeClr val="accent5">
                      <a:lumMod val="75000"/>
                    </a:schemeClr>
                  </a:solidFill>
                </a:rPr>
                <a:t>C0220981 </a:t>
              </a:r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“</a:t>
              </a:r>
              <a:r>
                <a:rPr lang="en-US" sz="14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condition_code</a:t>
              </a:r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”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</a:t>
              </a:r>
              <a:r>
                <a:rPr lang="en-US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</a:t>
              </a:r>
              <a:r>
                <a:rPr lang="en-US" dirty="0">
                  <a:solidFill>
                    <a:schemeClr val="accent5">
                      <a:lumMod val="75000"/>
                    </a:schemeClr>
                  </a:solidFill>
                </a:rPr>
                <a:t>3253985 </a:t>
              </a:r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“</a:t>
              </a:r>
              <a:r>
                <a:rPr lang="en-US" sz="14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drug_code</a:t>
              </a:r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”</a:t>
              </a:r>
              <a:endPara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)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3A48A298-24D3-9ED8-D34C-DD5A635214BA}"/>
              </a:ext>
            </a:extLst>
          </p:cNvPr>
          <p:cNvSpPr txBox="1"/>
          <p:nvPr/>
        </p:nvSpPr>
        <p:spPr>
          <a:xfrm>
            <a:off x="4801225" y="5613640"/>
            <a:ext cx="1757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SQL Generation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1F174B-3EFB-1497-CBBC-5F9EED346071}"/>
              </a:ext>
            </a:extLst>
          </p:cNvPr>
          <p:cNvSpPr txBox="1"/>
          <p:nvPr/>
        </p:nvSpPr>
        <p:spPr>
          <a:xfrm>
            <a:off x="890325" y="1285568"/>
            <a:ext cx="77880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Use </a:t>
            </a:r>
            <a:r>
              <a:rPr lang="en-US" sz="1400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mapped database schema </a:t>
            </a:r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paired with logical forms to </a:t>
            </a:r>
            <a:r>
              <a:rPr lang="en-US" sz="1400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generate SQL </a:t>
            </a:r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statements using rules.</a:t>
            </a:r>
            <a:b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endParaRPr lang="en-US" sz="14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3EC1AE6-E6CC-ECD0-6B08-B6FC2353D3F1}"/>
              </a:ext>
            </a:extLst>
          </p:cNvPr>
          <p:cNvGrpSpPr/>
          <p:nvPr/>
        </p:nvGrpSpPr>
        <p:grpSpPr>
          <a:xfrm>
            <a:off x="7495002" y="1622211"/>
            <a:ext cx="4338990" cy="4876800"/>
            <a:chOff x="5795468" y="941294"/>
            <a:chExt cx="3260424" cy="4876800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D8CDAEA2-A64A-9D7F-9FFF-FCF254E6FC5D}"/>
                </a:ext>
              </a:extLst>
            </p:cNvPr>
            <p:cNvSpPr/>
            <p:nvPr/>
          </p:nvSpPr>
          <p:spPr>
            <a:xfrm>
              <a:off x="5795468" y="941294"/>
              <a:ext cx="3160427" cy="4876800"/>
            </a:xfrm>
            <a:prstGeom prst="roundRect">
              <a:avLst/>
            </a:prstGeom>
            <a:solidFill>
              <a:srgbClr val="E3E8F7">
                <a:alpha val="3294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84B02A8-9733-279A-76E0-3BF58B660009}"/>
                </a:ext>
              </a:extLst>
            </p:cNvPr>
            <p:cNvSpPr txBox="1"/>
            <p:nvPr/>
          </p:nvSpPr>
          <p:spPr>
            <a:xfrm>
              <a:off x="5843739" y="1166083"/>
              <a:ext cx="3212153" cy="46166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SELECT </a:t>
              </a:r>
              <a:r>
                <a:rPr lang="en-US" sz="1400" dirty="0" err="1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person_id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FROM 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condition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...</a:t>
              </a:r>
              <a:b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endParaRPr lang="en-US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400" dirty="0">
                  <a:solidFill>
                    <a:schemeClr val="accent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INTERSECT</a:t>
              </a:r>
              <a:b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endParaRPr lang="en-US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SELECT </a:t>
              </a:r>
              <a:r>
                <a:rPr lang="en-US" sz="1400" dirty="0" err="1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person_id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FROM 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</a:p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SELECT </a:t>
              </a:r>
              <a:r>
                <a:rPr lang="en-US" sz="1400" dirty="0" err="1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person_id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FROM 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person</a:t>
              </a:r>
            </a:p>
            <a:p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             WHERE 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sex = </a:t>
              </a:r>
              <a:r>
                <a:rPr lang="en-US" sz="14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‘F’</a:t>
              </a:r>
            </a:p>
            <a:p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UNION</a:t>
              </a:r>
              <a:endParaRPr lang="en-US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SELECT </a:t>
              </a:r>
              <a:r>
                <a:rPr lang="en-US" sz="1400" dirty="0" err="1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person_id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FROM 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person</a:t>
              </a:r>
            </a:p>
            <a:p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             WHERE 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sex =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4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‘M’</a:t>
              </a:r>
            </a:p>
            <a:p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  <a:p>
              <a:endParaRPr lang="en-US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400" dirty="0">
                  <a:solidFill>
                    <a:schemeClr val="accent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INTERSECT</a:t>
              </a:r>
            </a:p>
            <a:p>
              <a:endParaRPr lang="en-US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SELECT </a:t>
              </a:r>
              <a:r>
                <a:rPr lang="en-US" sz="1400" dirty="0" err="1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person_id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FROM 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person</a:t>
              </a:r>
            </a:p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           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WHERE 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age &gt; 65</a:t>
              </a:r>
            </a:p>
            <a:p>
              <a:endParaRPr lang="en-US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400" dirty="0">
                  <a:solidFill>
                    <a:schemeClr val="accent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INTERSECT</a:t>
              </a:r>
            </a:p>
            <a:p>
              <a:endParaRPr lang="en-US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SELECT </a:t>
              </a:r>
              <a:r>
                <a:rPr lang="en-US" sz="1400" dirty="0" err="1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person_id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FROM 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person</a:t>
              </a:r>
            </a:p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           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WHERE NOT EXISTS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...</a:t>
              </a:r>
              <a:endParaRPr lang="en-US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0CEABBD1-2F73-5CBA-8336-0B31D198B5F0}"/>
              </a:ext>
            </a:extLst>
          </p:cNvPr>
          <p:cNvGrpSpPr/>
          <p:nvPr/>
        </p:nvGrpSpPr>
        <p:grpSpPr>
          <a:xfrm>
            <a:off x="146818" y="95565"/>
            <a:ext cx="11787924" cy="507776"/>
            <a:chOff x="146818" y="95565"/>
            <a:chExt cx="11787924" cy="50777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1956A696-2804-4031-7067-3632DDB26ADB}"/>
                </a:ext>
              </a:extLst>
            </p:cNvPr>
            <p:cNvGrpSpPr/>
            <p:nvPr/>
          </p:nvGrpSpPr>
          <p:grpSpPr>
            <a:xfrm>
              <a:off x="146818" y="95565"/>
              <a:ext cx="11787924" cy="307780"/>
              <a:chOff x="146818" y="95565"/>
              <a:chExt cx="11787924" cy="307780"/>
            </a:xfrm>
          </p:grpSpPr>
          <p:sp>
            <p:nvSpPr>
              <p:cNvPr id="16" name="TextBox 15">
                <a:hlinkClick r:id="rId2" action="ppaction://hlinksldjump"/>
                <a:extLst>
                  <a:ext uri="{FF2B5EF4-FFF2-40B4-BE49-F238E27FC236}">
                    <a16:creationId xmlns:a16="http://schemas.microsoft.com/office/drawing/2014/main" id="{4FD99C96-9223-1D4A-C74A-9169F34E76F2}"/>
                  </a:ext>
                </a:extLst>
              </p:cNvPr>
              <p:cNvSpPr txBox="1"/>
              <p:nvPr/>
            </p:nvSpPr>
            <p:spPr>
              <a:xfrm>
                <a:off x="146818" y="95566"/>
                <a:ext cx="1141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Introduction</a:t>
                </a:r>
              </a:p>
            </p:txBody>
          </p:sp>
          <p:sp>
            <p:nvSpPr>
              <p:cNvPr id="17" name="TextBox 16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DE686A01-ED29-BF18-160F-D6D23002910F}"/>
                  </a:ext>
                </a:extLst>
              </p:cNvPr>
              <p:cNvSpPr txBox="1"/>
              <p:nvPr/>
            </p:nvSpPr>
            <p:spPr>
              <a:xfrm>
                <a:off x="2540473" y="95565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Related Work</a:t>
                </a:r>
              </a:p>
            </p:txBody>
          </p:sp>
          <p:sp>
            <p:nvSpPr>
              <p:cNvPr id="18" name="TextBox 17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E9EBDE1F-FE88-1A67-216C-2192A8F87A7D}"/>
                  </a:ext>
                </a:extLst>
              </p:cNvPr>
              <p:cNvSpPr txBox="1"/>
              <p:nvPr/>
            </p:nvSpPr>
            <p:spPr>
              <a:xfrm>
                <a:off x="5194561" y="95565"/>
                <a:ext cx="1439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Task Innovation</a:t>
                </a:r>
              </a:p>
            </p:txBody>
          </p:sp>
          <p:sp>
            <p:nvSpPr>
              <p:cNvPr id="19" name="TextBox 18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87029815-2516-80F0-AF0B-F21646181A03}"/>
                  </a:ext>
                </a:extLst>
              </p:cNvPr>
              <p:cNvSpPr txBox="1"/>
              <p:nvPr/>
            </p:nvSpPr>
            <p:spPr>
              <a:xfrm>
                <a:off x="8107710" y="95565"/>
                <a:ext cx="1253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Specific Aims</a:t>
                </a:r>
              </a:p>
            </p:txBody>
          </p:sp>
          <p:sp>
            <p:nvSpPr>
              <p:cNvPr id="20" name="TextBox 19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218CBBE9-A9B7-D0D3-D059-9CA06CE2B1BC}"/>
                  </a:ext>
                </a:extLst>
              </p:cNvPr>
              <p:cNvSpPr txBox="1"/>
              <p:nvPr/>
            </p:nvSpPr>
            <p:spPr>
              <a:xfrm>
                <a:off x="10868424" y="95568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Conclusion</a:t>
                </a: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A785E02-76AC-7D88-8106-952AF40314CB}"/>
                </a:ext>
              </a:extLst>
            </p:cNvPr>
            <p:cNvSpPr txBox="1"/>
            <p:nvPr/>
          </p:nvSpPr>
          <p:spPr>
            <a:xfrm>
              <a:off x="8110450" y="32634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Aim</a:t>
              </a:r>
            </a:p>
          </p:txBody>
        </p:sp>
        <p:sp>
          <p:nvSpPr>
            <p:cNvPr id="9" name="TextBox 8">
              <a:hlinkClick r:id="rId7" action="ppaction://hlinksldjump"/>
              <a:extLst>
                <a:ext uri="{FF2B5EF4-FFF2-40B4-BE49-F238E27FC236}">
                  <a16:creationId xmlns:a16="http://schemas.microsoft.com/office/drawing/2014/main" id="{3CA5C740-9824-C29C-0051-6C928E5B2BF9}"/>
                </a:ext>
              </a:extLst>
            </p:cNvPr>
            <p:cNvSpPr txBox="1"/>
            <p:nvPr/>
          </p:nvSpPr>
          <p:spPr>
            <a:xfrm>
              <a:off x="8610065" y="3263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1</a:t>
              </a:r>
            </a:p>
          </p:txBody>
        </p:sp>
        <p:sp>
          <p:nvSpPr>
            <p:cNvPr id="13" name="TextBox 12">
              <a:hlinkClick r:id="rId8" action="ppaction://hlinksldjump"/>
              <a:extLst>
                <a:ext uri="{FF2B5EF4-FFF2-40B4-BE49-F238E27FC236}">
                  <a16:creationId xmlns:a16="http://schemas.microsoft.com/office/drawing/2014/main" id="{388DF041-BDB4-4C96-D73D-CB1332C8091B}"/>
                </a:ext>
              </a:extLst>
            </p:cNvPr>
            <p:cNvSpPr txBox="1"/>
            <p:nvPr/>
          </p:nvSpPr>
          <p:spPr>
            <a:xfrm>
              <a:off x="8826405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  <p:sp>
          <p:nvSpPr>
            <p:cNvPr id="15" name="TextBox 14">
              <a:hlinkClick r:id="rId9" action="ppaction://hlinksldjump"/>
              <a:extLst>
                <a:ext uri="{FF2B5EF4-FFF2-40B4-BE49-F238E27FC236}">
                  <a16:creationId xmlns:a16="http://schemas.microsoft.com/office/drawing/2014/main" id="{B42B959C-A282-96F7-9BDB-181C093EDE52}"/>
                </a:ext>
              </a:extLst>
            </p:cNvPr>
            <p:cNvSpPr txBox="1"/>
            <p:nvPr/>
          </p:nvSpPr>
          <p:spPr>
            <a:xfrm>
              <a:off x="9061487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34862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56</a:t>
            </a:fld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C4C149A-344D-A365-0A7F-D14AA7988DB3}"/>
              </a:ext>
            </a:extLst>
          </p:cNvPr>
          <p:cNvSpPr txBox="1"/>
          <p:nvPr/>
        </p:nvSpPr>
        <p:spPr>
          <a:xfrm>
            <a:off x="838515" y="864878"/>
            <a:ext cx="48413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Aim 2 – Process – Step 10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1F174B-3EFB-1497-CBBC-5F9EED346071}"/>
              </a:ext>
            </a:extLst>
          </p:cNvPr>
          <p:cNvSpPr txBox="1"/>
          <p:nvPr/>
        </p:nvSpPr>
        <p:spPr>
          <a:xfrm>
            <a:off x="890325" y="1285568"/>
            <a:ext cx="844078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Transform </a:t>
            </a:r>
            <a:r>
              <a:rPr lang="en-US" sz="1400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each eligibility criteria line </a:t>
            </a:r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into separate </a:t>
            </a:r>
            <a:r>
              <a:rPr lang="en-US" sz="1400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SQL statements, </a:t>
            </a:r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tracked using a SQL temporary table.</a:t>
            </a:r>
            <a:b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n-US" sz="1400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Return incremental results </a:t>
            </a:r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after each line processed.</a:t>
            </a:r>
            <a:b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endParaRPr lang="en-US" sz="14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3EC1AE6-E6CC-ECD0-6B08-B6FC2353D3F1}"/>
              </a:ext>
            </a:extLst>
          </p:cNvPr>
          <p:cNvGrpSpPr/>
          <p:nvPr/>
        </p:nvGrpSpPr>
        <p:grpSpPr>
          <a:xfrm>
            <a:off x="6529434" y="1885632"/>
            <a:ext cx="4338990" cy="4876800"/>
            <a:chOff x="5795468" y="941294"/>
            <a:chExt cx="3260424" cy="4876800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D8CDAEA2-A64A-9D7F-9FFF-FCF254E6FC5D}"/>
                </a:ext>
              </a:extLst>
            </p:cNvPr>
            <p:cNvSpPr/>
            <p:nvPr/>
          </p:nvSpPr>
          <p:spPr>
            <a:xfrm>
              <a:off x="5795468" y="941294"/>
              <a:ext cx="3160427" cy="4876800"/>
            </a:xfrm>
            <a:prstGeom prst="roundRect">
              <a:avLst/>
            </a:prstGeom>
            <a:solidFill>
              <a:srgbClr val="E3E8F7">
                <a:alpha val="3294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84B02A8-9733-279A-76E0-3BF58B660009}"/>
                </a:ext>
              </a:extLst>
            </p:cNvPr>
            <p:cNvSpPr txBox="1"/>
            <p:nvPr/>
          </p:nvSpPr>
          <p:spPr>
            <a:xfrm>
              <a:off x="5843739" y="1166083"/>
              <a:ext cx="321215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INSERT INTO 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#cohort</a:t>
              </a:r>
            </a:p>
            <a:p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SELECT </a:t>
              </a:r>
              <a:r>
                <a:rPr lang="en-US" sz="1400" dirty="0" err="1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person_id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Step = 1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FROM 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...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0CEABBD1-2F73-5CBA-8336-0B31D198B5F0}"/>
              </a:ext>
            </a:extLst>
          </p:cNvPr>
          <p:cNvGrpSpPr/>
          <p:nvPr/>
        </p:nvGrpSpPr>
        <p:grpSpPr>
          <a:xfrm>
            <a:off x="146818" y="95565"/>
            <a:ext cx="11787924" cy="507776"/>
            <a:chOff x="146818" y="95565"/>
            <a:chExt cx="11787924" cy="50777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1956A696-2804-4031-7067-3632DDB26ADB}"/>
                </a:ext>
              </a:extLst>
            </p:cNvPr>
            <p:cNvGrpSpPr/>
            <p:nvPr/>
          </p:nvGrpSpPr>
          <p:grpSpPr>
            <a:xfrm>
              <a:off x="146818" y="95565"/>
              <a:ext cx="11787924" cy="307780"/>
              <a:chOff x="146818" y="95565"/>
              <a:chExt cx="11787924" cy="307780"/>
            </a:xfrm>
          </p:grpSpPr>
          <p:sp>
            <p:nvSpPr>
              <p:cNvPr id="16" name="TextBox 15">
                <a:hlinkClick r:id="rId2" action="ppaction://hlinksldjump"/>
                <a:extLst>
                  <a:ext uri="{FF2B5EF4-FFF2-40B4-BE49-F238E27FC236}">
                    <a16:creationId xmlns:a16="http://schemas.microsoft.com/office/drawing/2014/main" id="{4FD99C96-9223-1D4A-C74A-9169F34E76F2}"/>
                  </a:ext>
                </a:extLst>
              </p:cNvPr>
              <p:cNvSpPr txBox="1"/>
              <p:nvPr/>
            </p:nvSpPr>
            <p:spPr>
              <a:xfrm>
                <a:off x="146818" y="95566"/>
                <a:ext cx="1141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Introduction</a:t>
                </a:r>
              </a:p>
            </p:txBody>
          </p:sp>
          <p:sp>
            <p:nvSpPr>
              <p:cNvPr id="17" name="TextBox 16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DE686A01-ED29-BF18-160F-D6D23002910F}"/>
                  </a:ext>
                </a:extLst>
              </p:cNvPr>
              <p:cNvSpPr txBox="1"/>
              <p:nvPr/>
            </p:nvSpPr>
            <p:spPr>
              <a:xfrm>
                <a:off x="2540473" y="95565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Related Work</a:t>
                </a:r>
              </a:p>
            </p:txBody>
          </p:sp>
          <p:sp>
            <p:nvSpPr>
              <p:cNvPr id="18" name="TextBox 17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E9EBDE1F-FE88-1A67-216C-2192A8F87A7D}"/>
                  </a:ext>
                </a:extLst>
              </p:cNvPr>
              <p:cNvSpPr txBox="1"/>
              <p:nvPr/>
            </p:nvSpPr>
            <p:spPr>
              <a:xfrm>
                <a:off x="5194561" y="95565"/>
                <a:ext cx="1439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Task Innovation</a:t>
                </a:r>
              </a:p>
            </p:txBody>
          </p:sp>
          <p:sp>
            <p:nvSpPr>
              <p:cNvPr id="19" name="TextBox 18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87029815-2516-80F0-AF0B-F21646181A03}"/>
                  </a:ext>
                </a:extLst>
              </p:cNvPr>
              <p:cNvSpPr txBox="1"/>
              <p:nvPr/>
            </p:nvSpPr>
            <p:spPr>
              <a:xfrm>
                <a:off x="8107710" y="95565"/>
                <a:ext cx="1253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Specific Aims</a:t>
                </a:r>
              </a:p>
            </p:txBody>
          </p:sp>
          <p:sp>
            <p:nvSpPr>
              <p:cNvPr id="20" name="TextBox 19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218CBBE9-A9B7-D0D3-D059-9CA06CE2B1BC}"/>
                  </a:ext>
                </a:extLst>
              </p:cNvPr>
              <p:cNvSpPr txBox="1"/>
              <p:nvPr/>
            </p:nvSpPr>
            <p:spPr>
              <a:xfrm>
                <a:off x="10868424" y="95568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Conclusion</a:t>
                </a: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A785E02-76AC-7D88-8106-952AF40314CB}"/>
                </a:ext>
              </a:extLst>
            </p:cNvPr>
            <p:cNvSpPr txBox="1"/>
            <p:nvPr/>
          </p:nvSpPr>
          <p:spPr>
            <a:xfrm>
              <a:off x="8110450" y="32634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Aim</a:t>
              </a:r>
            </a:p>
          </p:txBody>
        </p:sp>
        <p:sp>
          <p:nvSpPr>
            <p:cNvPr id="9" name="TextBox 8">
              <a:hlinkClick r:id="rId7" action="ppaction://hlinksldjump"/>
              <a:extLst>
                <a:ext uri="{FF2B5EF4-FFF2-40B4-BE49-F238E27FC236}">
                  <a16:creationId xmlns:a16="http://schemas.microsoft.com/office/drawing/2014/main" id="{3CA5C740-9824-C29C-0051-6C928E5B2BF9}"/>
                </a:ext>
              </a:extLst>
            </p:cNvPr>
            <p:cNvSpPr txBox="1"/>
            <p:nvPr/>
          </p:nvSpPr>
          <p:spPr>
            <a:xfrm>
              <a:off x="8610065" y="3263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1</a:t>
              </a:r>
            </a:p>
          </p:txBody>
        </p:sp>
        <p:sp>
          <p:nvSpPr>
            <p:cNvPr id="13" name="TextBox 12">
              <a:hlinkClick r:id="rId8" action="ppaction://hlinksldjump"/>
              <a:extLst>
                <a:ext uri="{FF2B5EF4-FFF2-40B4-BE49-F238E27FC236}">
                  <a16:creationId xmlns:a16="http://schemas.microsoft.com/office/drawing/2014/main" id="{388DF041-BDB4-4C96-D73D-CB1332C8091B}"/>
                </a:ext>
              </a:extLst>
            </p:cNvPr>
            <p:cNvSpPr txBox="1"/>
            <p:nvPr/>
          </p:nvSpPr>
          <p:spPr>
            <a:xfrm>
              <a:off x="8826405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  <p:sp>
          <p:nvSpPr>
            <p:cNvPr id="15" name="TextBox 14">
              <a:hlinkClick r:id="rId9" action="ppaction://hlinksldjump"/>
              <a:extLst>
                <a:ext uri="{FF2B5EF4-FFF2-40B4-BE49-F238E27FC236}">
                  <a16:creationId xmlns:a16="http://schemas.microsoft.com/office/drawing/2014/main" id="{B42B959C-A282-96F7-9BDB-181C093EDE52}"/>
                </a:ext>
              </a:extLst>
            </p:cNvPr>
            <p:cNvSpPr txBox="1"/>
            <p:nvPr/>
          </p:nvSpPr>
          <p:spPr>
            <a:xfrm>
              <a:off x="9061487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7B93AAF4-3C2C-7890-4B21-2831268BAFEA}"/>
              </a:ext>
            </a:extLst>
          </p:cNvPr>
          <p:cNvSpPr txBox="1"/>
          <p:nvPr/>
        </p:nvSpPr>
        <p:spPr>
          <a:xfrm>
            <a:off x="6593672" y="4352263"/>
            <a:ext cx="427475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UPDATE 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#cohort</a:t>
            </a:r>
          </a:p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 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Step = 2</a:t>
            </a:r>
          </a:p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 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7E6BC63-4167-1453-0FDA-9BFF43B3886A}"/>
              </a:ext>
            </a:extLst>
          </p:cNvPr>
          <p:cNvSpPr txBox="1"/>
          <p:nvPr/>
        </p:nvSpPr>
        <p:spPr>
          <a:xfrm>
            <a:off x="6640677" y="3094317"/>
            <a:ext cx="427475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person_id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Step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 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#cohort</a:t>
            </a:r>
          </a:p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Step = 1</a:t>
            </a:r>
            <a:endParaRPr lang="en-US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8389BE4-3F6A-52A4-4C53-CEE2DB180F9A}"/>
              </a:ext>
            </a:extLst>
          </p:cNvPr>
          <p:cNvSpPr txBox="1"/>
          <p:nvPr/>
        </p:nvSpPr>
        <p:spPr>
          <a:xfrm>
            <a:off x="6593672" y="5540762"/>
            <a:ext cx="427475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person_id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Step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 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#cohort</a:t>
            </a:r>
          </a:p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Step = 2</a:t>
            </a:r>
            <a:endParaRPr lang="en-US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AFEAF13-66DB-7F40-15D9-B33F9EC021A5}"/>
              </a:ext>
            </a:extLst>
          </p:cNvPr>
          <p:cNvSpPr txBox="1"/>
          <p:nvPr/>
        </p:nvSpPr>
        <p:spPr>
          <a:xfrm>
            <a:off x="2643448" y="2182781"/>
            <a:ext cx="2319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Execute criteria line 1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33FA2E6-6321-9A0A-8B91-E583FEF230CF}"/>
              </a:ext>
            </a:extLst>
          </p:cNvPr>
          <p:cNvCxnSpPr>
            <a:cxnSpLocks/>
            <a:stCxn id="26" idx="3"/>
          </p:cNvCxnSpPr>
          <p:nvPr/>
        </p:nvCxnSpPr>
        <p:spPr>
          <a:xfrm>
            <a:off x="4963314" y="2367447"/>
            <a:ext cx="156612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B7BA647-B2DF-1D6E-4773-6D80260974F3}"/>
              </a:ext>
            </a:extLst>
          </p:cNvPr>
          <p:cNvSpPr txBox="1"/>
          <p:nvPr/>
        </p:nvSpPr>
        <p:spPr>
          <a:xfrm>
            <a:off x="2643448" y="4529740"/>
            <a:ext cx="2319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Execute criteria line 2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EA4EAD2-CAF9-E68C-9A4F-EA14EDD05AC9}"/>
              </a:ext>
            </a:extLst>
          </p:cNvPr>
          <p:cNvCxnSpPr>
            <a:cxnSpLocks/>
            <a:stCxn id="30" idx="3"/>
          </p:cNvCxnSpPr>
          <p:nvPr/>
        </p:nvCxnSpPr>
        <p:spPr>
          <a:xfrm>
            <a:off x="4963314" y="4714406"/>
            <a:ext cx="156612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FE5EBF65-3735-452F-1B5F-803D0BA8CCF2}"/>
              </a:ext>
            </a:extLst>
          </p:cNvPr>
          <p:cNvSpPr txBox="1"/>
          <p:nvPr/>
        </p:nvSpPr>
        <p:spPr>
          <a:xfrm>
            <a:off x="2643448" y="3263928"/>
            <a:ext cx="3425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Return line 1 incremental results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EF9720B-A4C1-D3EF-5C03-1474A0D5F8A7}"/>
              </a:ext>
            </a:extLst>
          </p:cNvPr>
          <p:cNvCxnSpPr>
            <a:cxnSpLocks/>
            <a:stCxn id="32" idx="3"/>
          </p:cNvCxnSpPr>
          <p:nvPr/>
        </p:nvCxnSpPr>
        <p:spPr>
          <a:xfrm>
            <a:off x="6069386" y="3448594"/>
            <a:ext cx="4600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37D0C21F-F6E5-792C-E61B-1FC46F1421E1}"/>
              </a:ext>
            </a:extLst>
          </p:cNvPr>
          <p:cNvSpPr txBox="1"/>
          <p:nvPr/>
        </p:nvSpPr>
        <p:spPr>
          <a:xfrm>
            <a:off x="2643448" y="5759544"/>
            <a:ext cx="3425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Return line 2 incremental results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9100BD6-F617-7175-E173-3B86891A5FD3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6069386" y="5944210"/>
            <a:ext cx="4600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1879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4" grpId="0"/>
      <p:bldP spid="25" grpId="0"/>
      <p:bldP spid="30" grpId="0"/>
      <p:bldP spid="32" grpId="0"/>
      <p:bldP spid="34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57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20BA47-2ACF-D513-C6A6-71EFBE427627}"/>
              </a:ext>
            </a:extLst>
          </p:cNvPr>
          <p:cNvSpPr txBox="1"/>
          <p:nvPr/>
        </p:nvSpPr>
        <p:spPr>
          <a:xfrm>
            <a:off x="838515" y="864878"/>
            <a:ext cx="4911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Aim 2 – </a:t>
            </a:r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</a:rPr>
              <a:t>E</a:t>
            </a:r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valuation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55A207-862B-967C-A944-884C4DD42F1E}"/>
              </a:ext>
            </a:extLst>
          </p:cNvPr>
          <p:cNvSpPr txBox="1"/>
          <p:nvPr/>
        </p:nvSpPr>
        <p:spPr>
          <a:xfrm>
            <a:off x="838513" y="2028616"/>
            <a:ext cx="10914872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Extracted metadata on 165 clinical trials at UW 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between Jan. 2010 and Dec. 2021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At least 10 patients enrolled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Number of raw lines of eligibility criteria file &lt;= 30</a:t>
            </a:r>
          </a:p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Grouped trials by “condition” field</a:t>
            </a:r>
          </a:p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Randomly chose 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1 trial per condition (except cancer, where 2 chosen),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8 total</a:t>
            </a:r>
          </a:p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Generated SQL queries using </a:t>
            </a:r>
            <a:r>
              <a:rPr lang="en-US" dirty="0">
                <a:solidFill>
                  <a:schemeClr val="accent5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LeafAI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 and </a:t>
            </a:r>
            <a:r>
              <a:rPr lang="en-US" dirty="0">
                <a:solidFill>
                  <a:schemeClr val="accent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human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 programmer</a:t>
            </a:r>
          </a:p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Data limited to trial durations</a:t>
            </a:r>
          </a:p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en-US" dirty="0">
                <a:solidFill>
                  <a:schemeClr val="accent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Human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 instructed to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Skip criterion which cannot be computed or not in database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Reason about non-specific criteria where possible (e.g., symptoms, contraindications)</a:t>
            </a:r>
          </a:p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Both </a:t>
            </a:r>
            <a:r>
              <a:rPr lang="en-US" dirty="0">
                <a:solidFill>
                  <a:schemeClr val="accent5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LeafAI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 and </a:t>
            </a:r>
            <a:r>
              <a:rPr lang="en-US" dirty="0">
                <a:solidFill>
                  <a:schemeClr val="accent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human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skipped criteria where zero patients found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B619DB7-7899-6049-B7B7-AAA972B24DE6}"/>
              </a:ext>
            </a:extLst>
          </p:cNvPr>
          <p:cNvGrpSpPr/>
          <p:nvPr/>
        </p:nvGrpSpPr>
        <p:grpSpPr>
          <a:xfrm>
            <a:off x="146818" y="95565"/>
            <a:ext cx="11787924" cy="507776"/>
            <a:chOff x="146818" y="95565"/>
            <a:chExt cx="11787924" cy="50777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2E984213-5A0A-D28A-5D44-0AAA31B27406}"/>
                </a:ext>
              </a:extLst>
            </p:cNvPr>
            <p:cNvGrpSpPr/>
            <p:nvPr/>
          </p:nvGrpSpPr>
          <p:grpSpPr>
            <a:xfrm>
              <a:off x="146818" y="95565"/>
              <a:ext cx="11787924" cy="307780"/>
              <a:chOff x="146818" y="95565"/>
              <a:chExt cx="11787924" cy="307780"/>
            </a:xfrm>
          </p:grpSpPr>
          <p:sp>
            <p:nvSpPr>
              <p:cNvPr id="11" name="TextBox 10">
                <a:hlinkClick r:id="rId2" action="ppaction://hlinksldjump"/>
                <a:extLst>
                  <a:ext uri="{FF2B5EF4-FFF2-40B4-BE49-F238E27FC236}">
                    <a16:creationId xmlns:a16="http://schemas.microsoft.com/office/drawing/2014/main" id="{6F5138D6-0C4C-6168-36C4-391DB2A1FE2B}"/>
                  </a:ext>
                </a:extLst>
              </p:cNvPr>
              <p:cNvSpPr txBox="1"/>
              <p:nvPr/>
            </p:nvSpPr>
            <p:spPr>
              <a:xfrm>
                <a:off x="146818" y="95566"/>
                <a:ext cx="1141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Introduction</a:t>
                </a:r>
              </a:p>
            </p:txBody>
          </p:sp>
          <p:sp>
            <p:nvSpPr>
              <p:cNvPr id="12" name="TextBox 11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F41CF26E-8473-5FAD-E45E-0811094EC5CF}"/>
                  </a:ext>
                </a:extLst>
              </p:cNvPr>
              <p:cNvSpPr txBox="1"/>
              <p:nvPr/>
            </p:nvSpPr>
            <p:spPr>
              <a:xfrm>
                <a:off x="2540473" y="95565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Related Work</a:t>
                </a:r>
              </a:p>
            </p:txBody>
          </p:sp>
          <p:sp>
            <p:nvSpPr>
              <p:cNvPr id="13" name="TextBox 12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72CC39B4-D238-93CF-02EA-B689BCB46B69}"/>
                  </a:ext>
                </a:extLst>
              </p:cNvPr>
              <p:cNvSpPr txBox="1"/>
              <p:nvPr/>
            </p:nvSpPr>
            <p:spPr>
              <a:xfrm>
                <a:off x="5194561" y="95565"/>
                <a:ext cx="1439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Task Innovation</a:t>
                </a:r>
              </a:p>
            </p:txBody>
          </p:sp>
          <p:sp>
            <p:nvSpPr>
              <p:cNvPr id="14" name="TextBox 13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40FAA3ED-97F5-4D8D-2CED-101F34AA563F}"/>
                  </a:ext>
                </a:extLst>
              </p:cNvPr>
              <p:cNvSpPr txBox="1"/>
              <p:nvPr/>
            </p:nvSpPr>
            <p:spPr>
              <a:xfrm>
                <a:off x="8107710" y="95565"/>
                <a:ext cx="1253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Specific Aims</a:t>
                </a:r>
              </a:p>
            </p:txBody>
          </p:sp>
          <p:sp>
            <p:nvSpPr>
              <p:cNvPr id="15" name="TextBox 14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BC976FA3-6EBD-F664-2E82-0C60E436C29E}"/>
                  </a:ext>
                </a:extLst>
              </p:cNvPr>
              <p:cNvSpPr txBox="1"/>
              <p:nvPr/>
            </p:nvSpPr>
            <p:spPr>
              <a:xfrm>
                <a:off x="10868424" y="95568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Conclusion</a:t>
                </a: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C5EFBC3-752B-99E1-28DF-5CDC191EE248}"/>
                </a:ext>
              </a:extLst>
            </p:cNvPr>
            <p:cNvSpPr txBox="1"/>
            <p:nvPr/>
          </p:nvSpPr>
          <p:spPr>
            <a:xfrm>
              <a:off x="8110450" y="32634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Aim</a:t>
              </a:r>
            </a:p>
          </p:txBody>
        </p:sp>
        <p:sp>
          <p:nvSpPr>
            <p:cNvPr id="8" name="TextBox 7">
              <a:hlinkClick r:id="rId7" action="ppaction://hlinksldjump"/>
              <a:extLst>
                <a:ext uri="{FF2B5EF4-FFF2-40B4-BE49-F238E27FC236}">
                  <a16:creationId xmlns:a16="http://schemas.microsoft.com/office/drawing/2014/main" id="{9EC2146A-9A6C-C613-67EA-ECD6B417DBF8}"/>
                </a:ext>
              </a:extLst>
            </p:cNvPr>
            <p:cNvSpPr txBox="1"/>
            <p:nvPr/>
          </p:nvSpPr>
          <p:spPr>
            <a:xfrm>
              <a:off x="8610065" y="3263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1</a:t>
              </a:r>
            </a:p>
          </p:txBody>
        </p:sp>
        <p:sp>
          <p:nvSpPr>
            <p:cNvPr id="9" name="TextBox 8">
              <a:hlinkClick r:id="rId8" action="ppaction://hlinksldjump"/>
              <a:extLst>
                <a:ext uri="{FF2B5EF4-FFF2-40B4-BE49-F238E27FC236}">
                  <a16:creationId xmlns:a16="http://schemas.microsoft.com/office/drawing/2014/main" id="{C5E8C48E-D82A-CE60-53B9-4D1BB40073C6}"/>
                </a:ext>
              </a:extLst>
            </p:cNvPr>
            <p:cNvSpPr txBox="1"/>
            <p:nvPr/>
          </p:nvSpPr>
          <p:spPr>
            <a:xfrm>
              <a:off x="8826405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  <p:sp>
          <p:nvSpPr>
            <p:cNvPr id="10" name="TextBox 9">
              <a:hlinkClick r:id="rId9" action="ppaction://hlinksldjump"/>
              <a:extLst>
                <a:ext uri="{FF2B5EF4-FFF2-40B4-BE49-F238E27FC236}">
                  <a16:creationId xmlns:a16="http://schemas.microsoft.com/office/drawing/2014/main" id="{9453EA0E-0387-E022-1E19-B4385258C939}"/>
                </a:ext>
              </a:extLst>
            </p:cNvPr>
            <p:cNvSpPr txBox="1"/>
            <p:nvPr/>
          </p:nvSpPr>
          <p:spPr>
            <a:xfrm>
              <a:off x="9061487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45523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build="allAtOnce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58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20BA47-2ACF-D513-C6A6-71EFBE427627}"/>
              </a:ext>
            </a:extLst>
          </p:cNvPr>
          <p:cNvSpPr txBox="1"/>
          <p:nvPr/>
        </p:nvSpPr>
        <p:spPr>
          <a:xfrm>
            <a:off x="838515" y="864878"/>
            <a:ext cx="4911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Aim 2 – Tentative </a:t>
            </a:r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</a:rPr>
              <a:t>Results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55A207-862B-967C-A944-884C4DD42F1E}"/>
              </a:ext>
            </a:extLst>
          </p:cNvPr>
          <p:cNvSpPr txBox="1"/>
          <p:nvPr/>
        </p:nvSpPr>
        <p:spPr>
          <a:xfrm>
            <a:off x="363729" y="1978264"/>
            <a:ext cx="3030102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LeafAI found over 39% of matching patients in 5/8 trials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Zero patients matched in 3/8 trials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Human-generated query writing &amp; analysis ongoing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~21 hours spent writing queries for 7 trials so far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4322C3E-749D-A0CF-DF1C-8E1960B694EE}"/>
              </a:ext>
            </a:extLst>
          </p:cNvPr>
          <p:cNvGrpSpPr/>
          <p:nvPr/>
        </p:nvGrpSpPr>
        <p:grpSpPr>
          <a:xfrm>
            <a:off x="146818" y="95565"/>
            <a:ext cx="11787924" cy="507776"/>
            <a:chOff x="146818" y="95565"/>
            <a:chExt cx="11787924" cy="507776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99EB7F2-E6D5-C31F-43EB-891D4CDE9561}"/>
                </a:ext>
              </a:extLst>
            </p:cNvPr>
            <p:cNvGrpSpPr/>
            <p:nvPr/>
          </p:nvGrpSpPr>
          <p:grpSpPr>
            <a:xfrm>
              <a:off x="146818" y="95565"/>
              <a:ext cx="11787924" cy="307780"/>
              <a:chOff x="146818" y="95565"/>
              <a:chExt cx="11787924" cy="307780"/>
            </a:xfrm>
          </p:grpSpPr>
          <p:sp>
            <p:nvSpPr>
              <p:cNvPr id="12" name="TextBox 11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4ECD67B1-C117-3B60-E1F1-29E14463393A}"/>
                  </a:ext>
                </a:extLst>
              </p:cNvPr>
              <p:cNvSpPr txBox="1"/>
              <p:nvPr/>
            </p:nvSpPr>
            <p:spPr>
              <a:xfrm>
                <a:off x="146818" y="95566"/>
                <a:ext cx="1141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Introduction</a:t>
                </a:r>
              </a:p>
            </p:txBody>
          </p:sp>
          <p:sp>
            <p:nvSpPr>
              <p:cNvPr id="13" name="TextBox 12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7E24DC9D-4A6F-DF35-5A03-0A01F679F1AE}"/>
                  </a:ext>
                </a:extLst>
              </p:cNvPr>
              <p:cNvSpPr txBox="1"/>
              <p:nvPr/>
            </p:nvSpPr>
            <p:spPr>
              <a:xfrm>
                <a:off x="2540473" y="95565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Related Work</a:t>
                </a:r>
              </a:p>
            </p:txBody>
          </p:sp>
          <p:sp>
            <p:nvSpPr>
              <p:cNvPr id="14" name="TextBox 13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23814BB3-4EE6-DD59-DE88-1EA409F585D8}"/>
                  </a:ext>
                </a:extLst>
              </p:cNvPr>
              <p:cNvSpPr txBox="1"/>
              <p:nvPr/>
            </p:nvSpPr>
            <p:spPr>
              <a:xfrm>
                <a:off x="5194561" y="95565"/>
                <a:ext cx="1439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Task Innovation</a:t>
                </a:r>
              </a:p>
            </p:txBody>
          </p:sp>
          <p:sp>
            <p:nvSpPr>
              <p:cNvPr id="15" name="TextBox 14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3CE561EF-C16F-EE95-BD18-B15C917060DB}"/>
                  </a:ext>
                </a:extLst>
              </p:cNvPr>
              <p:cNvSpPr txBox="1"/>
              <p:nvPr/>
            </p:nvSpPr>
            <p:spPr>
              <a:xfrm>
                <a:off x="8107710" y="95565"/>
                <a:ext cx="1253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Specific Aims</a:t>
                </a:r>
              </a:p>
            </p:txBody>
          </p:sp>
          <p:sp>
            <p:nvSpPr>
              <p:cNvPr id="16" name="TextBox 15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3CB83F70-BFD1-25BC-0FCD-73622C9CA899}"/>
                  </a:ext>
                </a:extLst>
              </p:cNvPr>
              <p:cNvSpPr txBox="1"/>
              <p:nvPr/>
            </p:nvSpPr>
            <p:spPr>
              <a:xfrm>
                <a:off x="10868424" y="95568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Conclusion</a:t>
                </a:r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C814CCF-4E27-9C5F-A447-83CD3EF396CC}"/>
                </a:ext>
              </a:extLst>
            </p:cNvPr>
            <p:cNvSpPr txBox="1"/>
            <p:nvPr/>
          </p:nvSpPr>
          <p:spPr>
            <a:xfrm>
              <a:off x="8110450" y="32634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Aim</a:t>
              </a:r>
            </a:p>
          </p:txBody>
        </p:sp>
        <p:sp>
          <p:nvSpPr>
            <p:cNvPr id="9" name="TextBox 8">
              <a:hlinkClick r:id="rId8" action="ppaction://hlinksldjump"/>
              <a:extLst>
                <a:ext uri="{FF2B5EF4-FFF2-40B4-BE49-F238E27FC236}">
                  <a16:creationId xmlns:a16="http://schemas.microsoft.com/office/drawing/2014/main" id="{09A74BBB-1DD6-CF38-1101-4B33DC4EEF58}"/>
                </a:ext>
              </a:extLst>
            </p:cNvPr>
            <p:cNvSpPr txBox="1"/>
            <p:nvPr/>
          </p:nvSpPr>
          <p:spPr>
            <a:xfrm>
              <a:off x="8610065" y="3263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1</a:t>
              </a:r>
            </a:p>
          </p:txBody>
        </p:sp>
        <p:sp>
          <p:nvSpPr>
            <p:cNvPr id="10" name="TextBox 9">
              <a:hlinkClick r:id="rId9" action="ppaction://hlinksldjump"/>
              <a:extLst>
                <a:ext uri="{FF2B5EF4-FFF2-40B4-BE49-F238E27FC236}">
                  <a16:creationId xmlns:a16="http://schemas.microsoft.com/office/drawing/2014/main" id="{D8A3C5D8-2D61-34C6-53FB-AEA0CF427EB9}"/>
                </a:ext>
              </a:extLst>
            </p:cNvPr>
            <p:cNvSpPr txBox="1"/>
            <p:nvPr/>
          </p:nvSpPr>
          <p:spPr>
            <a:xfrm>
              <a:off x="8826405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  <p:sp>
          <p:nvSpPr>
            <p:cNvPr id="11" name="TextBox 10">
              <a:hlinkClick r:id="rId10" action="ppaction://hlinksldjump"/>
              <a:extLst>
                <a:ext uri="{FF2B5EF4-FFF2-40B4-BE49-F238E27FC236}">
                  <a16:creationId xmlns:a16="http://schemas.microsoft.com/office/drawing/2014/main" id="{A118E00B-0359-3234-B82D-C8A9F62BB629}"/>
                </a:ext>
              </a:extLst>
            </p:cNvPr>
            <p:cNvSpPr txBox="1"/>
            <p:nvPr/>
          </p:nvSpPr>
          <p:spPr>
            <a:xfrm>
              <a:off x="9061487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  <p:pic>
        <p:nvPicPr>
          <p:cNvPr id="30" name="Picture 29">
            <a:extLst>
              <a:ext uri="{FF2B5EF4-FFF2-40B4-BE49-F238E27FC236}">
                <a16:creationId xmlns:a16="http://schemas.microsoft.com/office/drawing/2014/main" id="{901F9C44-BDB6-CE9A-01B8-4D0BDEC9109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771899" y="1601594"/>
            <a:ext cx="7965891" cy="3392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24984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59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20BA47-2ACF-D513-C6A6-71EFBE427627}"/>
              </a:ext>
            </a:extLst>
          </p:cNvPr>
          <p:cNvSpPr txBox="1"/>
          <p:nvPr/>
        </p:nvSpPr>
        <p:spPr>
          <a:xfrm>
            <a:off x="838515" y="864878"/>
            <a:ext cx="4911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Aim 2 – </a:t>
            </a:r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</a:rPr>
              <a:t>Results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4322C3E-749D-A0CF-DF1C-8E1960B694EE}"/>
              </a:ext>
            </a:extLst>
          </p:cNvPr>
          <p:cNvGrpSpPr/>
          <p:nvPr/>
        </p:nvGrpSpPr>
        <p:grpSpPr>
          <a:xfrm>
            <a:off x="146818" y="95565"/>
            <a:ext cx="11787924" cy="507776"/>
            <a:chOff x="146818" y="95565"/>
            <a:chExt cx="11787924" cy="507776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99EB7F2-E6D5-C31F-43EB-891D4CDE9561}"/>
                </a:ext>
              </a:extLst>
            </p:cNvPr>
            <p:cNvGrpSpPr/>
            <p:nvPr/>
          </p:nvGrpSpPr>
          <p:grpSpPr>
            <a:xfrm>
              <a:off x="146818" y="95565"/>
              <a:ext cx="11787924" cy="307780"/>
              <a:chOff x="146818" y="95565"/>
              <a:chExt cx="11787924" cy="307780"/>
            </a:xfrm>
          </p:grpSpPr>
          <p:sp>
            <p:nvSpPr>
              <p:cNvPr id="12" name="TextBox 11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4ECD67B1-C117-3B60-E1F1-29E14463393A}"/>
                  </a:ext>
                </a:extLst>
              </p:cNvPr>
              <p:cNvSpPr txBox="1"/>
              <p:nvPr/>
            </p:nvSpPr>
            <p:spPr>
              <a:xfrm>
                <a:off x="146818" y="95566"/>
                <a:ext cx="1141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Introduction</a:t>
                </a:r>
              </a:p>
            </p:txBody>
          </p:sp>
          <p:sp>
            <p:nvSpPr>
              <p:cNvPr id="13" name="TextBox 12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7E24DC9D-4A6F-DF35-5A03-0A01F679F1AE}"/>
                  </a:ext>
                </a:extLst>
              </p:cNvPr>
              <p:cNvSpPr txBox="1"/>
              <p:nvPr/>
            </p:nvSpPr>
            <p:spPr>
              <a:xfrm>
                <a:off x="2540473" y="95565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Related Work</a:t>
                </a:r>
              </a:p>
            </p:txBody>
          </p:sp>
          <p:sp>
            <p:nvSpPr>
              <p:cNvPr id="14" name="TextBox 13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23814BB3-4EE6-DD59-DE88-1EA409F585D8}"/>
                  </a:ext>
                </a:extLst>
              </p:cNvPr>
              <p:cNvSpPr txBox="1"/>
              <p:nvPr/>
            </p:nvSpPr>
            <p:spPr>
              <a:xfrm>
                <a:off x="5194561" y="95565"/>
                <a:ext cx="1439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Task Innovation</a:t>
                </a:r>
              </a:p>
            </p:txBody>
          </p:sp>
          <p:sp>
            <p:nvSpPr>
              <p:cNvPr id="15" name="TextBox 14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3CE561EF-C16F-EE95-BD18-B15C917060DB}"/>
                  </a:ext>
                </a:extLst>
              </p:cNvPr>
              <p:cNvSpPr txBox="1"/>
              <p:nvPr/>
            </p:nvSpPr>
            <p:spPr>
              <a:xfrm>
                <a:off x="8107710" y="95565"/>
                <a:ext cx="1253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Specific Aims</a:t>
                </a:r>
              </a:p>
            </p:txBody>
          </p:sp>
          <p:sp>
            <p:nvSpPr>
              <p:cNvPr id="16" name="TextBox 15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3CB83F70-BFD1-25BC-0FCD-73622C9CA899}"/>
                  </a:ext>
                </a:extLst>
              </p:cNvPr>
              <p:cNvSpPr txBox="1"/>
              <p:nvPr/>
            </p:nvSpPr>
            <p:spPr>
              <a:xfrm>
                <a:off x="10868424" y="95568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Conclusion</a:t>
                </a:r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C814CCF-4E27-9C5F-A447-83CD3EF396CC}"/>
                </a:ext>
              </a:extLst>
            </p:cNvPr>
            <p:cNvSpPr txBox="1"/>
            <p:nvPr/>
          </p:nvSpPr>
          <p:spPr>
            <a:xfrm>
              <a:off x="8110450" y="32634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Aim</a:t>
              </a:r>
            </a:p>
          </p:txBody>
        </p:sp>
        <p:sp>
          <p:nvSpPr>
            <p:cNvPr id="9" name="TextBox 8">
              <a:hlinkClick r:id="rId8" action="ppaction://hlinksldjump"/>
              <a:extLst>
                <a:ext uri="{FF2B5EF4-FFF2-40B4-BE49-F238E27FC236}">
                  <a16:creationId xmlns:a16="http://schemas.microsoft.com/office/drawing/2014/main" id="{09A74BBB-1DD6-CF38-1101-4B33DC4EEF58}"/>
                </a:ext>
              </a:extLst>
            </p:cNvPr>
            <p:cNvSpPr txBox="1"/>
            <p:nvPr/>
          </p:nvSpPr>
          <p:spPr>
            <a:xfrm>
              <a:off x="8610065" y="3263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1</a:t>
              </a:r>
            </a:p>
          </p:txBody>
        </p:sp>
        <p:sp>
          <p:nvSpPr>
            <p:cNvPr id="10" name="TextBox 9">
              <a:hlinkClick r:id="rId9" action="ppaction://hlinksldjump"/>
              <a:extLst>
                <a:ext uri="{FF2B5EF4-FFF2-40B4-BE49-F238E27FC236}">
                  <a16:creationId xmlns:a16="http://schemas.microsoft.com/office/drawing/2014/main" id="{D8A3C5D8-2D61-34C6-53FB-AEA0CF427EB9}"/>
                </a:ext>
              </a:extLst>
            </p:cNvPr>
            <p:cNvSpPr txBox="1"/>
            <p:nvPr/>
          </p:nvSpPr>
          <p:spPr>
            <a:xfrm>
              <a:off x="8826405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  <p:sp>
          <p:nvSpPr>
            <p:cNvPr id="11" name="TextBox 10">
              <a:hlinkClick r:id="rId10" action="ppaction://hlinksldjump"/>
              <a:extLst>
                <a:ext uri="{FF2B5EF4-FFF2-40B4-BE49-F238E27FC236}">
                  <a16:creationId xmlns:a16="http://schemas.microsoft.com/office/drawing/2014/main" id="{A118E00B-0359-3234-B82D-C8A9F62BB629}"/>
                </a:ext>
              </a:extLst>
            </p:cNvPr>
            <p:cNvSpPr txBox="1"/>
            <p:nvPr/>
          </p:nvSpPr>
          <p:spPr>
            <a:xfrm>
              <a:off x="9061487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E3EA79CD-6913-A8CF-C01D-FE6190794E85}"/>
              </a:ext>
            </a:extLst>
          </p:cNvPr>
          <p:cNvSpPr txBox="1"/>
          <p:nvPr/>
        </p:nvSpPr>
        <p:spPr>
          <a:xfrm>
            <a:off x="7076150" y="2014159"/>
            <a:ext cx="4240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rgbClr val="C00000"/>
                </a:solidFill>
              </a:rPr>
              <a:t>Exclusion</a:t>
            </a:r>
            <a:r>
              <a:rPr lang="en-US" sz="1600" i="1" dirty="0"/>
              <a:t>: “</a:t>
            </a:r>
            <a:r>
              <a:rPr lang="en-US" sz="1600" i="1" dirty="0">
                <a:solidFill>
                  <a:schemeClr val="accent6"/>
                </a:solidFill>
              </a:rPr>
              <a:t>Child Pugh </a:t>
            </a:r>
            <a:r>
              <a:rPr lang="en-US" sz="1600" i="1" dirty="0"/>
              <a:t>(CTP) </a:t>
            </a:r>
            <a:r>
              <a:rPr lang="en-US" sz="1600" i="1" dirty="0">
                <a:solidFill>
                  <a:schemeClr val="accent6"/>
                </a:solidFill>
              </a:rPr>
              <a:t>B</a:t>
            </a:r>
            <a:r>
              <a:rPr lang="en-US" sz="1600" i="1" dirty="0"/>
              <a:t> or </a:t>
            </a:r>
            <a:r>
              <a:rPr lang="en-US" sz="1600" i="1" dirty="0">
                <a:solidFill>
                  <a:schemeClr val="accent6"/>
                </a:solidFill>
              </a:rPr>
              <a:t>C Cirrhosis </a:t>
            </a:r>
            <a:br>
              <a:rPr lang="en-US" sz="1600" i="1" dirty="0"/>
            </a:br>
            <a:r>
              <a:rPr lang="en-US" sz="1600" i="1" dirty="0"/>
              <a:t>(documented CTP calculation is required)”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CD9D218-BE25-D73B-F748-0279ED7A9951}"/>
              </a:ext>
            </a:extLst>
          </p:cNvPr>
          <p:cNvSpPr txBox="1"/>
          <p:nvPr/>
        </p:nvSpPr>
        <p:spPr>
          <a:xfrm>
            <a:off x="7900180" y="3120289"/>
            <a:ext cx="3191933" cy="92333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Both </a:t>
            </a:r>
            <a:r>
              <a:rPr lang="en-US" dirty="0">
                <a:solidFill>
                  <a:schemeClr val="accent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LeafAI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 and </a:t>
            </a:r>
            <a:r>
              <a:rPr lang="en-US" dirty="0">
                <a:solidFill>
                  <a:schemeClr val="accent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human</a:t>
            </a:r>
            <a:r>
              <a:rPr lang="en-US" dirty="0">
                <a:solidFill>
                  <a:srgbClr val="FFC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excluded 11 patients with diagnosis of Cirrhosis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FC07A43-588D-8ED2-7F18-3ADAB01E8438}"/>
              </a:ext>
            </a:extLst>
          </p:cNvPr>
          <p:cNvGrpSpPr/>
          <p:nvPr/>
        </p:nvGrpSpPr>
        <p:grpSpPr>
          <a:xfrm>
            <a:off x="189555" y="2663871"/>
            <a:ext cx="1488863" cy="695454"/>
            <a:chOff x="9196300" y="1011223"/>
            <a:chExt cx="1488863" cy="695454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553D92A-4DB8-EBA6-ED08-F9EA59C24C15}"/>
                </a:ext>
              </a:extLst>
            </p:cNvPr>
            <p:cNvSpPr/>
            <p:nvPr/>
          </p:nvSpPr>
          <p:spPr>
            <a:xfrm>
              <a:off x="9196300" y="1064874"/>
              <a:ext cx="558800" cy="26203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8C15802-82A1-66AD-C982-0A5E96426121}"/>
                </a:ext>
              </a:extLst>
            </p:cNvPr>
            <p:cNvSpPr/>
            <p:nvPr/>
          </p:nvSpPr>
          <p:spPr>
            <a:xfrm>
              <a:off x="9196300" y="1394281"/>
              <a:ext cx="558800" cy="26203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347A56D-234D-1BA0-B443-2ECE9A490F26}"/>
                </a:ext>
              </a:extLst>
            </p:cNvPr>
            <p:cNvSpPr txBox="1"/>
            <p:nvPr/>
          </p:nvSpPr>
          <p:spPr>
            <a:xfrm>
              <a:off x="9755100" y="1011223"/>
              <a:ext cx="8306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  <a:t>LeafAI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FA928AF-BC53-5E7A-7B98-64280E3408C4}"/>
                </a:ext>
              </a:extLst>
            </p:cNvPr>
            <p:cNvSpPr txBox="1"/>
            <p:nvPr/>
          </p:nvSpPr>
          <p:spPr>
            <a:xfrm>
              <a:off x="9755100" y="1337345"/>
              <a:ext cx="9300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  <a:t>Human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7E20E18E-35BD-EB36-343D-D70F929E9ACB}"/>
              </a:ext>
            </a:extLst>
          </p:cNvPr>
          <p:cNvGrpSpPr/>
          <p:nvPr/>
        </p:nvGrpSpPr>
        <p:grpSpPr>
          <a:xfrm>
            <a:off x="915180" y="3511329"/>
            <a:ext cx="6160970" cy="3164106"/>
            <a:chOff x="915180" y="3511329"/>
            <a:chExt cx="6160970" cy="3164106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C1ADE41A-57E5-0A60-9AEB-7288879970E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915180" y="3511329"/>
              <a:ext cx="6160970" cy="2923660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FC80643A-423A-3DAC-CF4E-C452B34DF45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3598333" y="6406312"/>
              <a:ext cx="1123296" cy="269123"/>
            </a:xfrm>
            <a:prstGeom prst="rect">
              <a:avLst/>
            </a:prstGeom>
          </p:spPr>
        </p:pic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22D6F8B-C47F-CBC8-AADD-2F4E2B4CEBA7}"/>
              </a:ext>
            </a:extLst>
          </p:cNvPr>
          <p:cNvCxnSpPr>
            <a:cxnSpLocks/>
          </p:cNvCxnSpPr>
          <p:nvPr/>
        </p:nvCxnSpPr>
        <p:spPr>
          <a:xfrm flipH="1">
            <a:off x="6425738" y="2639659"/>
            <a:ext cx="1020816" cy="15700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5112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8D7C3E-E29F-D959-2E62-2CB0A3515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6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C415CF-C601-E56E-826F-B062A9EC8F0C}"/>
              </a:ext>
            </a:extLst>
          </p:cNvPr>
          <p:cNvSpPr txBox="1"/>
          <p:nvPr/>
        </p:nvSpPr>
        <p:spPr>
          <a:xfrm>
            <a:off x="838514" y="1743302"/>
            <a:ext cx="8085282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Computer software cannot solve all challenges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However, can sometimes reduce manual workloads and save time/costs related to recruitment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Existing cohort discovery tools can be used by manually translating free-text eligibility criteria into database queries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D77AB9-5768-6992-83ED-91C3FEAD864C}"/>
              </a:ext>
            </a:extLst>
          </p:cNvPr>
          <p:cNvSpPr txBox="1"/>
          <p:nvPr/>
        </p:nvSpPr>
        <p:spPr>
          <a:xfrm>
            <a:off x="838514" y="864841"/>
            <a:ext cx="99056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Clinical Trials Recruitment and (Cohort Discovery) Software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9279B6-E15D-944C-FF89-CF5DAF5CFA37}"/>
              </a:ext>
            </a:extLst>
          </p:cNvPr>
          <p:cNvSpPr txBox="1"/>
          <p:nvPr/>
        </p:nvSpPr>
        <p:spPr>
          <a:xfrm>
            <a:off x="-37160" y="620056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Roboto" panose="02000000000000000000" pitchFamily="2" charset="0"/>
                <a:ea typeface="Roboto" panose="02000000000000000000" pitchFamily="2" charset="0"/>
              </a:rPr>
              <a:t>Sources: </a:t>
            </a:r>
          </a:p>
          <a:p>
            <a:r>
              <a:rPr lang="en-US" sz="900" dirty="0">
                <a:latin typeface="Roboto" panose="02000000000000000000" pitchFamily="2" charset="0"/>
                <a:ea typeface="Roboto" panose="02000000000000000000" pitchFamily="2" charset="0"/>
              </a:rPr>
              <a:t>  -Johnson, Emilie K., et al. "Use of the i2b2 research query tool to conduct a matched case–control clinical research study: advantages, disadvantages and methodological considerations." BMC medical research methodology 14.1 (2014):</a:t>
            </a:r>
            <a:br>
              <a:rPr lang="en-US" sz="900" dirty="0"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900" dirty="0">
                <a:latin typeface="Roboto" panose="02000000000000000000" pitchFamily="2" charset="0"/>
                <a:ea typeface="Roboto" panose="02000000000000000000" pitchFamily="2" charset="0"/>
              </a:rPr>
              <a:t>  -</a:t>
            </a:r>
            <a:r>
              <a:rPr lang="en-US" sz="90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L. Penberthy, R. Brown, F. Puma, and B. </a:t>
            </a:r>
            <a:r>
              <a:rPr lang="en-US" sz="900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Dahman</a:t>
            </a:r>
            <a:r>
              <a:rPr lang="en-US" sz="90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. Automated matching software for clinical trials eligibility: measuring efficiency and flexibility. Contemporary clinical trials, 31(3):207–217, 2010.</a:t>
            </a:r>
          </a:p>
          <a:p>
            <a:r>
              <a:rPr lang="en-US" sz="900" dirty="0">
                <a:latin typeface="Roboto" panose="02000000000000000000" pitchFamily="2" charset="0"/>
                <a:ea typeface="Roboto" panose="02000000000000000000" pitchFamily="2" charset="0"/>
              </a:rPr>
              <a:t>  -</a:t>
            </a:r>
            <a:r>
              <a:rPr lang="en-US" sz="90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S. R. Thadani, C. Weng, J. T. Bigger, J. F. </a:t>
            </a:r>
            <a:r>
              <a:rPr lang="en-US" sz="900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Ennever</a:t>
            </a:r>
            <a:r>
              <a:rPr lang="en-US" sz="90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and D. </a:t>
            </a:r>
            <a:r>
              <a:rPr lang="en-US" sz="900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Wajngurt</a:t>
            </a:r>
            <a:r>
              <a:rPr lang="en-US" sz="90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. Electronic screening improves efficiency in clinical trial recruitment. Journal of the American Medical Informatics Association, 16(6):869–873, 2009.</a:t>
            </a:r>
            <a:endParaRPr lang="en-US" sz="9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5EDBA0-3A23-77FF-A638-5C16CD4071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1179" y="3957108"/>
            <a:ext cx="5149641" cy="174796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E057BD9-31B2-38B6-1D45-72EFB524D56E}"/>
              </a:ext>
            </a:extLst>
          </p:cNvPr>
          <p:cNvSpPr txBox="1"/>
          <p:nvPr/>
        </p:nvSpPr>
        <p:spPr>
          <a:xfrm>
            <a:off x="3537159" y="5705073"/>
            <a:ext cx="50433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Roboto Light" panose="02000000000000000000" pitchFamily="2" charset="0"/>
                <a:ea typeface="Roboto Light" panose="02000000000000000000" pitchFamily="2" charset="0"/>
              </a:rPr>
              <a:t>Example Leaf query.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1B5B5D-8E0D-4E64-9B4E-D6112250804E}"/>
              </a:ext>
            </a:extLst>
          </p:cNvPr>
          <p:cNvSpPr txBox="1"/>
          <p:nvPr/>
        </p:nvSpPr>
        <p:spPr>
          <a:xfrm>
            <a:off x="192340" y="4613939"/>
            <a:ext cx="30348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  <a:cs typeface="Consolas" panose="020B0609020204030204" pitchFamily="49" charset="0"/>
              </a:rPr>
              <a:t>“- At least 2 A1c tests &gt; 6.5%</a:t>
            </a:r>
          </a:p>
          <a:p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  <a:cs typeface="Consolas" panose="020B0609020204030204" pitchFamily="49" charset="0"/>
              </a:rPr>
              <a:t> - 65+ y/o”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FA2A3EA5-F366-1428-60B7-495DCBFDDE4A}"/>
              </a:ext>
            </a:extLst>
          </p:cNvPr>
          <p:cNvSpPr/>
          <p:nvPr/>
        </p:nvSpPr>
        <p:spPr>
          <a:xfrm>
            <a:off x="3231114" y="4694808"/>
            <a:ext cx="231137" cy="272562"/>
          </a:xfrm>
          <a:prstGeom prst="rightArrow">
            <a:avLst>
              <a:gd name="adj1" fmla="val 50000"/>
              <a:gd name="adj2" fmla="val 4437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7CED25C1-DFF7-7992-A9C0-7EAC38627B95}"/>
              </a:ext>
            </a:extLst>
          </p:cNvPr>
          <p:cNvSpPr/>
          <p:nvPr/>
        </p:nvSpPr>
        <p:spPr>
          <a:xfrm>
            <a:off x="8771791" y="4694809"/>
            <a:ext cx="231137" cy="272562"/>
          </a:xfrm>
          <a:prstGeom prst="rightArrow">
            <a:avLst>
              <a:gd name="adj1" fmla="val 50000"/>
              <a:gd name="adj2" fmla="val 4437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3C1B6B-8867-FB34-9FD3-CBCC9AC0201D}"/>
              </a:ext>
            </a:extLst>
          </p:cNvPr>
          <p:cNvSpPr txBox="1"/>
          <p:nvPr/>
        </p:nvSpPr>
        <p:spPr>
          <a:xfrm>
            <a:off x="9153623" y="4600257"/>
            <a:ext cx="3111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Roboto Light" panose="02000000000000000000" pitchFamily="2" charset="0"/>
                <a:ea typeface="Roboto Light" panose="02000000000000000000" pitchFamily="2" charset="0"/>
              </a:rPr>
              <a:t>2,273 patients found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953D21D-F329-2A16-AD46-093F61306C6B}"/>
              </a:ext>
            </a:extLst>
          </p:cNvPr>
          <p:cNvGrpSpPr/>
          <p:nvPr/>
        </p:nvGrpSpPr>
        <p:grpSpPr>
          <a:xfrm>
            <a:off x="146818" y="95565"/>
            <a:ext cx="11787924" cy="307780"/>
            <a:chOff x="146818" y="95565"/>
            <a:chExt cx="11787924" cy="307780"/>
          </a:xfrm>
        </p:grpSpPr>
        <p:sp>
          <p:nvSpPr>
            <p:cNvPr id="13" name="TextBox 12">
              <a:hlinkClick r:id="rId4" action="ppaction://hlinksldjump"/>
              <a:extLst>
                <a:ext uri="{FF2B5EF4-FFF2-40B4-BE49-F238E27FC236}">
                  <a16:creationId xmlns:a16="http://schemas.microsoft.com/office/drawing/2014/main" id="{A6DEB381-6B59-829A-0EA6-DE5B54F4A10F}"/>
                </a:ext>
              </a:extLst>
            </p:cNvPr>
            <p:cNvSpPr txBox="1"/>
            <p:nvPr/>
          </p:nvSpPr>
          <p:spPr>
            <a:xfrm>
              <a:off x="146818" y="95566"/>
              <a:ext cx="11416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Introduction</a:t>
              </a:r>
            </a:p>
          </p:txBody>
        </p:sp>
        <p:sp>
          <p:nvSpPr>
            <p:cNvPr id="14" name="TextBox 13">
              <a:hlinkClick r:id="rId5" action="ppaction://hlinksldjump"/>
              <a:extLst>
                <a:ext uri="{FF2B5EF4-FFF2-40B4-BE49-F238E27FC236}">
                  <a16:creationId xmlns:a16="http://schemas.microsoft.com/office/drawing/2014/main" id="{F91F2C42-5E9D-DDB7-5FC7-2A9AEAA731C5}"/>
                </a:ext>
              </a:extLst>
            </p:cNvPr>
            <p:cNvSpPr txBox="1"/>
            <p:nvPr/>
          </p:nvSpPr>
          <p:spPr>
            <a:xfrm>
              <a:off x="2540473" y="95565"/>
              <a:ext cx="12314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Related Work</a:t>
              </a:r>
            </a:p>
          </p:txBody>
        </p:sp>
        <p:sp>
          <p:nvSpPr>
            <p:cNvPr id="15" name="TextBox 14">
              <a:hlinkClick r:id="rId6" action="ppaction://hlinksldjump"/>
              <a:extLst>
                <a:ext uri="{FF2B5EF4-FFF2-40B4-BE49-F238E27FC236}">
                  <a16:creationId xmlns:a16="http://schemas.microsoft.com/office/drawing/2014/main" id="{6A52A368-855F-4EF6-A22D-F54BF5444399}"/>
                </a:ext>
              </a:extLst>
            </p:cNvPr>
            <p:cNvSpPr txBox="1"/>
            <p:nvPr/>
          </p:nvSpPr>
          <p:spPr>
            <a:xfrm>
              <a:off x="5194561" y="95565"/>
              <a:ext cx="14398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Task Innovation</a:t>
              </a:r>
            </a:p>
          </p:txBody>
        </p:sp>
        <p:sp>
          <p:nvSpPr>
            <p:cNvPr id="16" name="TextBox 15">
              <a:hlinkClick r:id="rId7" action="ppaction://hlinksldjump"/>
              <a:extLst>
                <a:ext uri="{FF2B5EF4-FFF2-40B4-BE49-F238E27FC236}">
                  <a16:creationId xmlns:a16="http://schemas.microsoft.com/office/drawing/2014/main" id="{B1F7714E-5F3F-37EE-FB16-E7DEC3EF61BA}"/>
                </a:ext>
              </a:extLst>
            </p:cNvPr>
            <p:cNvSpPr txBox="1"/>
            <p:nvPr/>
          </p:nvSpPr>
          <p:spPr>
            <a:xfrm>
              <a:off x="8107710" y="95565"/>
              <a:ext cx="12538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Specific Aims</a:t>
              </a:r>
            </a:p>
          </p:txBody>
        </p:sp>
        <p:sp>
          <p:nvSpPr>
            <p:cNvPr id="17" name="TextBox 16">
              <a:hlinkClick r:id="rId8" action="ppaction://hlinksldjump"/>
              <a:extLst>
                <a:ext uri="{FF2B5EF4-FFF2-40B4-BE49-F238E27FC236}">
                  <a16:creationId xmlns:a16="http://schemas.microsoft.com/office/drawing/2014/main" id="{22860EDB-05A4-6AF8-3822-AED3B116B09D}"/>
                </a:ext>
              </a:extLst>
            </p:cNvPr>
            <p:cNvSpPr txBox="1"/>
            <p:nvPr/>
          </p:nvSpPr>
          <p:spPr>
            <a:xfrm>
              <a:off x="10868424" y="95568"/>
              <a:ext cx="10663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Conclusion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79830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 animBg="1"/>
      <p:bldP spid="10" grpId="0" animBg="1"/>
      <p:bldP spid="11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60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20BA47-2ACF-D513-C6A6-71EFBE427627}"/>
              </a:ext>
            </a:extLst>
          </p:cNvPr>
          <p:cNvSpPr txBox="1"/>
          <p:nvPr/>
        </p:nvSpPr>
        <p:spPr>
          <a:xfrm>
            <a:off x="838515" y="864878"/>
            <a:ext cx="4911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Aim 2 – </a:t>
            </a:r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</a:rPr>
              <a:t>Results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4322C3E-749D-A0CF-DF1C-8E1960B694EE}"/>
              </a:ext>
            </a:extLst>
          </p:cNvPr>
          <p:cNvGrpSpPr/>
          <p:nvPr/>
        </p:nvGrpSpPr>
        <p:grpSpPr>
          <a:xfrm>
            <a:off x="146818" y="95565"/>
            <a:ext cx="11787924" cy="507776"/>
            <a:chOff x="146818" y="95565"/>
            <a:chExt cx="11787924" cy="507776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99EB7F2-E6D5-C31F-43EB-891D4CDE9561}"/>
                </a:ext>
              </a:extLst>
            </p:cNvPr>
            <p:cNvGrpSpPr/>
            <p:nvPr/>
          </p:nvGrpSpPr>
          <p:grpSpPr>
            <a:xfrm>
              <a:off x="146818" y="95565"/>
              <a:ext cx="11787924" cy="307780"/>
              <a:chOff x="146818" y="95565"/>
              <a:chExt cx="11787924" cy="307780"/>
            </a:xfrm>
          </p:grpSpPr>
          <p:sp>
            <p:nvSpPr>
              <p:cNvPr id="12" name="TextBox 11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4ECD67B1-C117-3B60-E1F1-29E14463393A}"/>
                  </a:ext>
                </a:extLst>
              </p:cNvPr>
              <p:cNvSpPr txBox="1"/>
              <p:nvPr/>
            </p:nvSpPr>
            <p:spPr>
              <a:xfrm>
                <a:off x="146818" y="95566"/>
                <a:ext cx="1141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Introduction</a:t>
                </a:r>
              </a:p>
            </p:txBody>
          </p:sp>
          <p:sp>
            <p:nvSpPr>
              <p:cNvPr id="13" name="TextBox 12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7E24DC9D-4A6F-DF35-5A03-0A01F679F1AE}"/>
                  </a:ext>
                </a:extLst>
              </p:cNvPr>
              <p:cNvSpPr txBox="1"/>
              <p:nvPr/>
            </p:nvSpPr>
            <p:spPr>
              <a:xfrm>
                <a:off x="2540473" y="95565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Related Work</a:t>
                </a:r>
              </a:p>
            </p:txBody>
          </p:sp>
          <p:sp>
            <p:nvSpPr>
              <p:cNvPr id="14" name="TextBox 13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23814BB3-4EE6-DD59-DE88-1EA409F585D8}"/>
                  </a:ext>
                </a:extLst>
              </p:cNvPr>
              <p:cNvSpPr txBox="1"/>
              <p:nvPr/>
            </p:nvSpPr>
            <p:spPr>
              <a:xfrm>
                <a:off x="5194561" y="95565"/>
                <a:ext cx="1439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Task Innovation</a:t>
                </a:r>
              </a:p>
            </p:txBody>
          </p:sp>
          <p:sp>
            <p:nvSpPr>
              <p:cNvPr id="15" name="TextBox 14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3CE561EF-C16F-EE95-BD18-B15C917060DB}"/>
                  </a:ext>
                </a:extLst>
              </p:cNvPr>
              <p:cNvSpPr txBox="1"/>
              <p:nvPr/>
            </p:nvSpPr>
            <p:spPr>
              <a:xfrm>
                <a:off x="8107710" y="95565"/>
                <a:ext cx="1253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Specific Aims</a:t>
                </a:r>
              </a:p>
            </p:txBody>
          </p:sp>
          <p:sp>
            <p:nvSpPr>
              <p:cNvPr id="16" name="TextBox 15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3CB83F70-BFD1-25BC-0FCD-73622C9CA899}"/>
                  </a:ext>
                </a:extLst>
              </p:cNvPr>
              <p:cNvSpPr txBox="1"/>
              <p:nvPr/>
            </p:nvSpPr>
            <p:spPr>
              <a:xfrm>
                <a:off x="10868424" y="95568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Conclusion</a:t>
                </a:r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C814CCF-4E27-9C5F-A447-83CD3EF396CC}"/>
                </a:ext>
              </a:extLst>
            </p:cNvPr>
            <p:cNvSpPr txBox="1"/>
            <p:nvPr/>
          </p:nvSpPr>
          <p:spPr>
            <a:xfrm>
              <a:off x="8110450" y="32634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Aim</a:t>
              </a:r>
            </a:p>
          </p:txBody>
        </p:sp>
        <p:sp>
          <p:nvSpPr>
            <p:cNvPr id="9" name="TextBox 8">
              <a:hlinkClick r:id="rId8" action="ppaction://hlinksldjump"/>
              <a:extLst>
                <a:ext uri="{FF2B5EF4-FFF2-40B4-BE49-F238E27FC236}">
                  <a16:creationId xmlns:a16="http://schemas.microsoft.com/office/drawing/2014/main" id="{09A74BBB-1DD6-CF38-1101-4B33DC4EEF58}"/>
                </a:ext>
              </a:extLst>
            </p:cNvPr>
            <p:cNvSpPr txBox="1"/>
            <p:nvPr/>
          </p:nvSpPr>
          <p:spPr>
            <a:xfrm>
              <a:off x="8610065" y="3263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1</a:t>
              </a:r>
            </a:p>
          </p:txBody>
        </p:sp>
        <p:sp>
          <p:nvSpPr>
            <p:cNvPr id="10" name="TextBox 9">
              <a:hlinkClick r:id="rId9" action="ppaction://hlinksldjump"/>
              <a:extLst>
                <a:ext uri="{FF2B5EF4-FFF2-40B4-BE49-F238E27FC236}">
                  <a16:creationId xmlns:a16="http://schemas.microsoft.com/office/drawing/2014/main" id="{D8A3C5D8-2D61-34C6-53FB-AEA0CF427EB9}"/>
                </a:ext>
              </a:extLst>
            </p:cNvPr>
            <p:cNvSpPr txBox="1"/>
            <p:nvPr/>
          </p:nvSpPr>
          <p:spPr>
            <a:xfrm>
              <a:off x="8826405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  <p:sp>
          <p:nvSpPr>
            <p:cNvPr id="11" name="TextBox 10">
              <a:hlinkClick r:id="rId10" action="ppaction://hlinksldjump"/>
              <a:extLst>
                <a:ext uri="{FF2B5EF4-FFF2-40B4-BE49-F238E27FC236}">
                  <a16:creationId xmlns:a16="http://schemas.microsoft.com/office/drawing/2014/main" id="{A118E00B-0359-3234-B82D-C8A9F62BB629}"/>
                </a:ext>
              </a:extLst>
            </p:cNvPr>
            <p:cNvSpPr txBox="1"/>
            <p:nvPr/>
          </p:nvSpPr>
          <p:spPr>
            <a:xfrm>
              <a:off x="9061487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440B6009-0174-E7F7-9744-A29A0BA4BE91}"/>
              </a:ext>
            </a:extLst>
          </p:cNvPr>
          <p:cNvSpPr txBox="1"/>
          <p:nvPr/>
        </p:nvSpPr>
        <p:spPr>
          <a:xfrm>
            <a:off x="3771900" y="1124480"/>
            <a:ext cx="55302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“Current </a:t>
            </a:r>
            <a:r>
              <a:rPr lang="en-US" sz="1600" i="1" dirty="0">
                <a:solidFill>
                  <a:schemeClr val="accent6"/>
                </a:solidFill>
              </a:rPr>
              <a:t>shift work sleep disorder</a:t>
            </a:r>
            <a:r>
              <a:rPr lang="en-US" sz="1600" i="1" dirty="0"/>
              <a:t>, or </a:t>
            </a:r>
            <a:r>
              <a:rPr lang="en-US" sz="1600" i="1" dirty="0">
                <a:solidFill>
                  <a:schemeClr val="accent6"/>
                </a:solidFill>
              </a:rPr>
              <a:t>narcolepsy</a:t>
            </a:r>
            <a:r>
              <a:rPr lang="en-US" sz="1600" i="1" dirty="0"/>
              <a:t> diagnosed with polysomnography and multiple sleep latency test”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6F53B46-E7E9-A2AD-5B91-4DF8F2C7F61D}"/>
              </a:ext>
            </a:extLst>
          </p:cNvPr>
          <p:cNvSpPr txBox="1"/>
          <p:nvPr/>
        </p:nvSpPr>
        <p:spPr>
          <a:xfrm>
            <a:off x="8562818" y="2425948"/>
            <a:ext cx="319193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rgbClr val="C00000"/>
                </a:solidFill>
              </a:rPr>
              <a:t>Exclusion</a:t>
            </a:r>
            <a:r>
              <a:rPr lang="en-US" sz="1600" i="1" dirty="0"/>
              <a:t>: “Current </a:t>
            </a:r>
            <a:r>
              <a:rPr lang="en-US" sz="1600" i="1" dirty="0">
                <a:solidFill>
                  <a:schemeClr val="accent6"/>
                </a:solidFill>
              </a:rPr>
              <a:t>stimulant</a:t>
            </a:r>
            <a:r>
              <a:rPr lang="en-US" sz="1600" i="1" dirty="0"/>
              <a:t> or </a:t>
            </a:r>
            <a:r>
              <a:rPr lang="en-US" sz="1600" i="1" dirty="0">
                <a:solidFill>
                  <a:schemeClr val="accent6"/>
                </a:solidFill>
              </a:rPr>
              <a:t>wake-promoting agent </a:t>
            </a:r>
            <a:r>
              <a:rPr lang="en-US" sz="1600" i="1" dirty="0"/>
              <a:t>use (such as amantadine, modafinil, methylphenidate, or amphetamine) within 30 days of screening”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FDEC1C3-104C-C368-EE71-EE0083E9372B}"/>
              </a:ext>
            </a:extLst>
          </p:cNvPr>
          <p:cNvSpPr txBox="1"/>
          <p:nvPr/>
        </p:nvSpPr>
        <p:spPr>
          <a:xfrm>
            <a:off x="8658383" y="3947227"/>
            <a:ext cx="2743200" cy="92333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Many patients had orders for stimulants over course of trial.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9FA78792-4A85-5A98-FE46-0BD0DE7383B5}"/>
              </a:ext>
            </a:extLst>
          </p:cNvPr>
          <p:cNvGrpSpPr/>
          <p:nvPr/>
        </p:nvGrpSpPr>
        <p:grpSpPr>
          <a:xfrm>
            <a:off x="189555" y="2663871"/>
            <a:ext cx="1488863" cy="695454"/>
            <a:chOff x="9196300" y="1011223"/>
            <a:chExt cx="1488863" cy="695454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2FAA7268-D1EA-5E6C-C855-0FA8870D24BA}"/>
                </a:ext>
              </a:extLst>
            </p:cNvPr>
            <p:cNvSpPr/>
            <p:nvPr/>
          </p:nvSpPr>
          <p:spPr>
            <a:xfrm>
              <a:off x="9196300" y="1064874"/>
              <a:ext cx="558800" cy="26203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A7785805-2D43-1B49-D77D-9C9C63997CD5}"/>
                </a:ext>
              </a:extLst>
            </p:cNvPr>
            <p:cNvSpPr/>
            <p:nvPr/>
          </p:nvSpPr>
          <p:spPr>
            <a:xfrm>
              <a:off x="9196300" y="1394281"/>
              <a:ext cx="558800" cy="26203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9FC60CE-92E2-5727-FD49-E8E2D39F3E6E}"/>
                </a:ext>
              </a:extLst>
            </p:cNvPr>
            <p:cNvSpPr txBox="1"/>
            <p:nvPr/>
          </p:nvSpPr>
          <p:spPr>
            <a:xfrm>
              <a:off x="9755100" y="1011223"/>
              <a:ext cx="8306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  <a:t>LeafAI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6F5366F-4044-AEB0-E327-0D6176A3A734}"/>
                </a:ext>
              </a:extLst>
            </p:cNvPr>
            <p:cNvSpPr txBox="1"/>
            <p:nvPr/>
          </p:nvSpPr>
          <p:spPr>
            <a:xfrm>
              <a:off x="9755100" y="1337345"/>
              <a:ext cx="9300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  <a:t>Human</a:t>
              </a: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82EBEC84-4F09-7685-1993-398513B22909}"/>
              </a:ext>
            </a:extLst>
          </p:cNvPr>
          <p:cNvSpPr txBox="1"/>
          <p:nvPr/>
        </p:nvSpPr>
        <p:spPr>
          <a:xfrm>
            <a:off x="4712986" y="1848472"/>
            <a:ext cx="3191933" cy="64633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LeafAI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 excluded patients with drowsiness, snoring, etc.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EE53735-8B95-5C09-54E0-8C1858AB76CA}"/>
              </a:ext>
            </a:extLst>
          </p:cNvPr>
          <p:cNvGrpSpPr/>
          <p:nvPr/>
        </p:nvGrpSpPr>
        <p:grpSpPr>
          <a:xfrm>
            <a:off x="1212871" y="3560150"/>
            <a:ext cx="5942389" cy="3176761"/>
            <a:chOff x="958019" y="3498675"/>
            <a:chExt cx="5942389" cy="3176761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E4E7E7DA-3845-174C-4FC6-50CFCEB8BE8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958019" y="3498675"/>
              <a:ext cx="5942389" cy="3009217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60B7224-F7C1-DB1A-53F9-838F9622B02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3869259" y="6406313"/>
              <a:ext cx="1123296" cy="269123"/>
            </a:xfrm>
            <a:prstGeom prst="rect">
              <a:avLst/>
            </a:prstGeom>
          </p:spPr>
        </p:pic>
      </p:grp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F3CB35C-05B5-1C44-53B0-BED539D6D826}"/>
              </a:ext>
            </a:extLst>
          </p:cNvPr>
          <p:cNvCxnSpPr>
            <a:cxnSpLocks/>
          </p:cNvCxnSpPr>
          <p:nvPr/>
        </p:nvCxnSpPr>
        <p:spPr>
          <a:xfrm>
            <a:off x="3869259" y="1709469"/>
            <a:ext cx="609608" cy="29302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4E1301A-ABF3-9EA5-2FDA-308371D3F65E}"/>
              </a:ext>
            </a:extLst>
          </p:cNvPr>
          <p:cNvCxnSpPr>
            <a:cxnSpLocks/>
            <a:stCxn id="26" idx="1"/>
          </p:cNvCxnSpPr>
          <p:nvPr/>
        </p:nvCxnSpPr>
        <p:spPr>
          <a:xfrm flipH="1">
            <a:off x="5247407" y="3087668"/>
            <a:ext cx="3315411" cy="21870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6041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31" grpId="0" animBg="1"/>
      <p:bldP spid="38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61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20BA47-2ACF-D513-C6A6-71EFBE427627}"/>
              </a:ext>
            </a:extLst>
          </p:cNvPr>
          <p:cNvSpPr txBox="1"/>
          <p:nvPr/>
        </p:nvSpPr>
        <p:spPr>
          <a:xfrm>
            <a:off x="838515" y="864878"/>
            <a:ext cx="4911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Aim 2 – </a:t>
            </a:r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</a:rPr>
              <a:t>Results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4322C3E-749D-A0CF-DF1C-8E1960B694EE}"/>
              </a:ext>
            </a:extLst>
          </p:cNvPr>
          <p:cNvGrpSpPr/>
          <p:nvPr/>
        </p:nvGrpSpPr>
        <p:grpSpPr>
          <a:xfrm>
            <a:off x="146818" y="95565"/>
            <a:ext cx="11787924" cy="507776"/>
            <a:chOff x="146818" y="95565"/>
            <a:chExt cx="11787924" cy="507776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99EB7F2-E6D5-C31F-43EB-891D4CDE9561}"/>
                </a:ext>
              </a:extLst>
            </p:cNvPr>
            <p:cNvGrpSpPr/>
            <p:nvPr/>
          </p:nvGrpSpPr>
          <p:grpSpPr>
            <a:xfrm>
              <a:off x="146818" y="95565"/>
              <a:ext cx="11787924" cy="307780"/>
              <a:chOff x="146818" y="95565"/>
              <a:chExt cx="11787924" cy="307780"/>
            </a:xfrm>
          </p:grpSpPr>
          <p:sp>
            <p:nvSpPr>
              <p:cNvPr id="12" name="TextBox 11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4ECD67B1-C117-3B60-E1F1-29E14463393A}"/>
                  </a:ext>
                </a:extLst>
              </p:cNvPr>
              <p:cNvSpPr txBox="1"/>
              <p:nvPr/>
            </p:nvSpPr>
            <p:spPr>
              <a:xfrm>
                <a:off x="146818" y="95566"/>
                <a:ext cx="1141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Introduction</a:t>
                </a:r>
              </a:p>
            </p:txBody>
          </p:sp>
          <p:sp>
            <p:nvSpPr>
              <p:cNvPr id="13" name="TextBox 12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7E24DC9D-4A6F-DF35-5A03-0A01F679F1AE}"/>
                  </a:ext>
                </a:extLst>
              </p:cNvPr>
              <p:cNvSpPr txBox="1"/>
              <p:nvPr/>
            </p:nvSpPr>
            <p:spPr>
              <a:xfrm>
                <a:off x="2540473" y="95565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Related Work</a:t>
                </a:r>
              </a:p>
            </p:txBody>
          </p:sp>
          <p:sp>
            <p:nvSpPr>
              <p:cNvPr id="14" name="TextBox 13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23814BB3-4EE6-DD59-DE88-1EA409F585D8}"/>
                  </a:ext>
                </a:extLst>
              </p:cNvPr>
              <p:cNvSpPr txBox="1"/>
              <p:nvPr/>
            </p:nvSpPr>
            <p:spPr>
              <a:xfrm>
                <a:off x="5194561" y="95565"/>
                <a:ext cx="1439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Task Innovation</a:t>
                </a:r>
              </a:p>
            </p:txBody>
          </p:sp>
          <p:sp>
            <p:nvSpPr>
              <p:cNvPr id="15" name="TextBox 14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3CE561EF-C16F-EE95-BD18-B15C917060DB}"/>
                  </a:ext>
                </a:extLst>
              </p:cNvPr>
              <p:cNvSpPr txBox="1"/>
              <p:nvPr/>
            </p:nvSpPr>
            <p:spPr>
              <a:xfrm>
                <a:off x="8107710" y="95565"/>
                <a:ext cx="1253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Specific Aims</a:t>
                </a:r>
              </a:p>
            </p:txBody>
          </p:sp>
          <p:sp>
            <p:nvSpPr>
              <p:cNvPr id="16" name="TextBox 15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3CB83F70-BFD1-25BC-0FCD-73622C9CA899}"/>
                  </a:ext>
                </a:extLst>
              </p:cNvPr>
              <p:cNvSpPr txBox="1"/>
              <p:nvPr/>
            </p:nvSpPr>
            <p:spPr>
              <a:xfrm>
                <a:off x="10868424" y="95568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Conclusion</a:t>
                </a:r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C814CCF-4E27-9C5F-A447-83CD3EF396CC}"/>
                </a:ext>
              </a:extLst>
            </p:cNvPr>
            <p:cNvSpPr txBox="1"/>
            <p:nvPr/>
          </p:nvSpPr>
          <p:spPr>
            <a:xfrm>
              <a:off x="8110450" y="32634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Aim</a:t>
              </a:r>
            </a:p>
          </p:txBody>
        </p:sp>
        <p:sp>
          <p:nvSpPr>
            <p:cNvPr id="9" name="TextBox 8">
              <a:hlinkClick r:id="rId8" action="ppaction://hlinksldjump"/>
              <a:extLst>
                <a:ext uri="{FF2B5EF4-FFF2-40B4-BE49-F238E27FC236}">
                  <a16:creationId xmlns:a16="http://schemas.microsoft.com/office/drawing/2014/main" id="{09A74BBB-1DD6-CF38-1101-4B33DC4EEF58}"/>
                </a:ext>
              </a:extLst>
            </p:cNvPr>
            <p:cNvSpPr txBox="1"/>
            <p:nvPr/>
          </p:nvSpPr>
          <p:spPr>
            <a:xfrm>
              <a:off x="8610065" y="3263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1</a:t>
              </a:r>
            </a:p>
          </p:txBody>
        </p:sp>
        <p:sp>
          <p:nvSpPr>
            <p:cNvPr id="10" name="TextBox 9">
              <a:hlinkClick r:id="rId9" action="ppaction://hlinksldjump"/>
              <a:extLst>
                <a:ext uri="{FF2B5EF4-FFF2-40B4-BE49-F238E27FC236}">
                  <a16:creationId xmlns:a16="http://schemas.microsoft.com/office/drawing/2014/main" id="{D8A3C5D8-2D61-34C6-53FB-AEA0CF427EB9}"/>
                </a:ext>
              </a:extLst>
            </p:cNvPr>
            <p:cNvSpPr txBox="1"/>
            <p:nvPr/>
          </p:nvSpPr>
          <p:spPr>
            <a:xfrm>
              <a:off x="8826405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  <p:sp>
          <p:nvSpPr>
            <p:cNvPr id="11" name="TextBox 10">
              <a:hlinkClick r:id="rId10" action="ppaction://hlinksldjump"/>
              <a:extLst>
                <a:ext uri="{FF2B5EF4-FFF2-40B4-BE49-F238E27FC236}">
                  <a16:creationId xmlns:a16="http://schemas.microsoft.com/office/drawing/2014/main" id="{A118E00B-0359-3234-B82D-C8A9F62BB629}"/>
                </a:ext>
              </a:extLst>
            </p:cNvPr>
            <p:cNvSpPr txBox="1"/>
            <p:nvPr/>
          </p:nvSpPr>
          <p:spPr>
            <a:xfrm>
              <a:off x="9061487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E3EA79CD-6913-A8CF-C01D-FE6190794E85}"/>
              </a:ext>
            </a:extLst>
          </p:cNvPr>
          <p:cNvSpPr txBox="1"/>
          <p:nvPr/>
        </p:nvSpPr>
        <p:spPr>
          <a:xfrm>
            <a:off x="7504368" y="3270498"/>
            <a:ext cx="42403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“</a:t>
            </a:r>
            <a:r>
              <a:rPr lang="en-US" sz="1600" i="1" dirty="0">
                <a:solidFill>
                  <a:schemeClr val="accent6"/>
                </a:solidFill>
              </a:rPr>
              <a:t>Severe acute respiratory syndrome </a:t>
            </a:r>
            <a:r>
              <a:rPr lang="en-US" sz="1600" i="1" dirty="0"/>
              <a:t>(SARS)-coronavirus (</a:t>
            </a:r>
            <a:r>
              <a:rPr lang="en-US" sz="1600" i="1" dirty="0" err="1"/>
              <a:t>CoV</a:t>
            </a:r>
            <a:r>
              <a:rPr lang="en-US" sz="1600" i="1" dirty="0"/>
              <a:t>)-2 infection confirmed by molecular diagnosis (nucleic acid (polymerase chain reaction (</a:t>
            </a:r>
            <a:r>
              <a:rPr lang="en-US" sz="1600" i="1" dirty="0">
                <a:solidFill>
                  <a:schemeClr val="accent6"/>
                </a:solidFill>
              </a:rPr>
              <a:t>PCR</a:t>
            </a:r>
            <a:r>
              <a:rPr lang="en-US" sz="1600" i="1" dirty="0"/>
              <a:t>) or </a:t>
            </a:r>
            <a:r>
              <a:rPr lang="en-US" sz="1600" i="1" dirty="0">
                <a:solidFill>
                  <a:schemeClr val="accent6"/>
                </a:solidFill>
              </a:rPr>
              <a:t>antigen testing</a:t>
            </a:r>
            <a:r>
              <a:rPr lang="en-US" sz="1600" i="1" dirty="0"/>
              <a:t>) ≤ 4 days prior to screening”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40B6009-0174-E7F7-9744-A29A0BA4BE91}"/>
              </a:ext>
            </a:extLst>
          </p:cNvPr>
          <p:cNvSpPr txBox="1"/>
          <p:nvPr/>
        </p:nvSpPr>
        <p:spPr>
          <a:xfrm>
            <a:off x="3516163" y="1200045"/>
            <a:ext cx="833885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“Willing and able to provide written informed consent, (individuals ≥ 18 years of age) or assent (individuals ≥ 12 and &lt; 18 years of age) prior to performing study procedures. Individuals age ≥ 18 years may be enrolled with the consent of a legal representative where permitted according to local law and approved nationally and by the relevant institutional review board (IRB) or independent ethics committee (IEC). For individuals ≥ 12 and &lt; 18 years of age, a parent or legal guardian must be willing and able to provide written informed consent prior to performing study procedures”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8251D08-9BF8-1863-81BE-56B5323A5C0A}"/>
              </a:ext>
            </a:extLst>
          </p:cNvPr>
          <p:cNvSpPr txBox="1"/>
          <p:nvPr/>
        </p:nvSpPr>
        <p:spPr>
          <a:xfrm>
            <a:off x="7550769" y="5025916"/>
            <a:ext cx="4240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“Presence of </a:t>
            </a:r>
            <a:r>
              <a:rPr lang="en-US" sz="1600" i="1" dirty="0">
                <a:solidFill>
                  <a:schemeClr val="accent6"/>
                </a:solidFill>
              </a:rPr>
              <a:t>≥ 1 symptom</a:t>
            </a:r>
            <a:r>
              <a:rPr lang="en-US" sz="1600" i="1" dirty="0"/>
              <a:t>(s) consistent with COVID-19 for ≤ 7 days prior to randomization”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172C77C-2A41-28C6-D821-843233B625E4}"/>
              </a:ext>
            </a:extLst>
          </p:cNvPr>
          <p:cNvGrpSpPr/>
          <p:nvPr/>
        </p:nvGrpSpPr>
        <p:grpSpPr>
          <a:xfrm>
            <a:off x="189555" y="2663871"/>
            <a:ext cx="1488863" cy="695454"/>
            <a:chOff x="9196300" y="1011223"/>
            <a:chExt cx="1488863" cy="695454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6CC97357-9C9A-DBE0-6BBC-8F7B651A226D}"/>
                </a:ext>
              </a:extLst>
            </p:cNvPr>
            <p:cNvSpPr/>
            <p:nvPr/>
          </p:nvSpPr>
          <p:spPr>
            <a:xfrm>
              <a:off x="9196300" y="1064874"/>
              <a:ext cx="558800" cy="26203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FEFDDA6D-DDE3-EADE-E1E5-E4563E8A09DD}"/>
                </a:ext>
              </a:extLst>
            </p:cNvPr>
            <p:cNvSpPr/>
            <p:nvPr/>
          </p:nvSpPr>
          <p:spPr>
            <a:xfrm>
              <a:off x="9196300" y="1394281"/>
              <a:ext cx="558800" cy="26203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324D3F5-686B-867E-0B0D-C7E91381CFA6}"/>
                </a:ext>
              </a:extLst>
            </p:cNvPr>
            <p:cNvSpPr txBox="1"/>
            <p:nvPr/>
          </p:nvSpPr>
          <p:spPr>
            <a:xfrm>
              <a:off x="9755100" y="1011223"/>
              <a:ext cx="8306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  <a:t>LeafAI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D08C4754-03F3-F696-AA22-22C0CB4BDF41}"/>
                </a:ext>
              </a:extLst>
            </p:cNvPr>
            <p:cNvSpPr txBox="1"/>
            <p:nvPr/>
          </p:nvSpPr>
          <p:spPr>
            <a:xfrm>
              <a:off x="9755100" y="1337345"/>
              <a:ext cx="9300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  <a:t>Human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1AB6628-6A58-C4A5-3B11-C54C84433AFB}"/>
              </a:ext>
            </a:extLst>
          </p:cNvPr>
          <p:cNvGrpSpPr/>
          <p:nvPr/>
        </p:nvGrpSpPr>
        <p:grpSpPr>
          <a:xfrm>
            <a:off x="1024523" y="3633579"/>
            <a:ext cx="5609856" cy="2968832"/>
            <a:chOff x="1024523" y="3633579"/>
            <a:chExt cx="5609856" cy="2968832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942B8081-7B67-493D-FD7F-2E53479DC4C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024523" y="3633579"/>
              <a:ext cx="5609856" cy="2676732"/>
            </a:xfrm>
            <a:prstGeom prst="rect">
              <a:avLst/>
            </a:prstGeom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B0FCCBF1-F545-9134-CF1B-C1E70D2FDC4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3027183" y="6310311"/>
              <a:ext cx="1219200" cy="292100"/>
            </a:xfrm>
            <a:prstGeom prst="rect">
              <a:avLst/>
            </a:prstGeom>
          </p:spPr>
        </p:pic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22D6F8B-C47F-CBC8-AADD-2F4E2B4CEBA7}"/>
              </a:ext>
            </a:extLst>
          </p:cNvPr>
          <p:cNvCxnSpPr>
            <a:cxnSpLocks/>
          </p:cNvCxnSpPr>
          <p:nvPr/>
        </p:nvCxnSpPr>
        <p:spPr>
          <a:xfrm flipH="1">
            <a:off x="3090333" y="4089400"/>
            <a:ext cx="4414035" cy="11853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F3CB35C-05B5-1C44-53B0-BED539D6D826}"/>
              </a:ext>
            </a:extLst>
          </p:cNvPr>
          <p:cNvCxnSpPr>
            <a:cxnSpLocks/>
          </p:cNvCxnSpPr>
          <p:nvPr/>
        </p:nvCxnSpPr>
        <p:spPr>
          <a:xfrm flipH="1">
            <a:off x="1442906" y="2778449"/>
            <a:ext cx="2073257" cy="10341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F1F6199-4CF9-C1D0-6CE0-79FA015E3486}"/>
              </a:ext>
            </a:extLst>
          </p:cNvPr>
          <p:cNvCxnSpPr>
            <a:cxnSpLocks/>
          </p:cNvCxnSpPr>
          <p:nvPr/>
        </p:nvCxnSpPr>
        <p:spPr>
          <a:xfrm flipH="1">
            <a:off x="3294342" y="5562600"/>
            <a:ext cx="4244476" cy="3283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706C95F-D4A7-8C6D-A779-DA47C1C00D16}"/>
              </a:ext>
            </a:extLst>
          </p:cNvPr>
          <p:cNvSpPr txBox="1"/>
          <p:nvPr/>
        </p:nvSpPr>
        <p:spPr>
          <a:xfrm>
            <a:off x="7849380" y="5752106"/>
            <a:ext cx="3690687" cy="92333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Some patients had no PCR test. Others had no symptoms as diagnosis codes.</a:t>
            </a:r>
          </a:p>
        </p:txBody>
      </p:sp>
    </p:spTree>
    <p:extLst>
      <p:ext uri="{BB962C8B-B14F-4D97-AF65-F5344CB8AC3E}">
        <p14:creationId xmlns:p14="http://schemas.microsoft.com/office/powerpoint/2010/main" val="309997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5" grpId="0"/>
      <p:bldP spid="22" grpId="0"/>
      <p:bldP spid="32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>
            <a:extLst>
              <a:ext uri="{FF2B5EF4-FFF2-40B4-BE49-F238E27FC236}">
                <a16:creationId xmlns:a16="http://schemas.microsoft.com/office/drawing/2014/main" id="{0BED017B-B73A-AAD4-9DAA-0D9D5A070D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081" y="3238363"/>
            <a:ext cx="6985000" cy="35941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62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20BA47-2ACF-D513-C6A6-71EFBE427627}"/>
              </a:ext>
            </a:extLst>
          </p:cNvPr>
          <p:cNvSpPr txBox="1"/>
          <p:nvPr/>
        </p:nvSpPr>
        <p:spPr>
          <a:xfrm>
            <a:off x="838515" y="864878"/>
            <a:ext cx="4911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Aim 2 – </a:t>
            </a:r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</a:rPr>
              <a:t>Results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4322C3E-749D-A0CF-DF1C-8E1960B694EE}"/>
              </a:ext>
            </a:extLst>
          </p:cNvPr>
          <p:cNvGrpSpPr/>
          <p:nvPr/>
        </p:nvGrpSpPr>
        <p:grpSpPr>
          <a:xfrm>
            <a:off x="146818" y="95565"/>
            <a:ext cx="11787924" cy="507776"/>
            <a:chOff x="146818" y="95565"/>
            <a:chExt cx="11787924" cy="507776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99EB7F2-E6D5-C31F-43EB-891D4CDE9561}"/>
                </a:ext>
              </a:extLst>
            </p:cNvPr>
            <p:cNvGrpSpPr/>
            <p:nvPr/>
          </p:nvGrpSpPr>
          <p:grpSpPr>
            <a:xfrm>
              <a:off x="146818" y="95565"/>
              <a:ext cx="11787924" cy="307780"/>
              <a:chOff x="146818" y="95565"/>
              <a:chExt cx="11787924" cy="307780"/>
            </a:xfrm>
          </p:grpSpPr>
          <p:sp>
            <p:nvSpPr>
              <p:cNvPr id="12" name="TextBox 11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4ECD67B1-C117-3B60-E1F1-29E14463393A}"/>
                  </a:ext>
                </a:extLst>
              </p:cNvPr>
              <p:cNvSpPr txBox="1"/>
              <p:nvPr/>
            </p:nvSpPr>
            <p:spPr>
              <a:xfrm>
                <a:off x="146818" y="95566"/>
                <a:ext cx="1141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Introduction</a:t>
                </a:r>
              </a:p>
            </p:txBody>
          </p:sp>
          <p:sp>
            <p:nvSpPr>
              <p:cNvPr id="13" name="TextBox 12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7E24DC9D-4A6F-DF35-5A03-0A01F679F1AE}"/>
                  </a:ext>
                </a:extLst>
              </p:cNvPr>
              <p:cNvSpPr txBox="1"/>
              <p:nvPr/>
            </p:nvSpPr>
            <p:spPr>
              <a:xfrm>
                <a:off x="2540473" y="95565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Related Work</a:t>
                </a:r>
              </a:p>
            </p:txBody>
          </p:sp>
          <p:sp>
            <p:nvSpPr>
              <p:cNvPr id="14" name="TextBox 13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23814BB3-4EE6-DD59-DE88-1EA409F585D8}"/>
                  </a:ext>
                </a:extLst>
              </p:cNvPr>
              <p:cNvSpPr txBox="1"/>
              <p:nvPr/>
            </p:nvSpPr>
            <p:spPr>
              <a:xfrm>
                <a:off x="5194561" y="95565"/>
                <a:ext cx="1439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Task Innovation</a:t>
                </a:r>
              </a:p>
            </p:txBody>
          </p:sp>
          <p:sp>
            <p:nvSpPr>
              <p:cNvPr id="15" name="TextBox 14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3CE561EF-C16F-EE95-BD18-B15C917060DB}"/>
                  </a:ext>
                </a:extLst>
              </p:cNvPr>
              <p:cNvSpPr txBox="1"/>
              <p:nvPr/>
            </p:nvSpPr>
            <p:spPr>
              <a:xfrm>
                <a:off x="8107710" y="95565"/>
                <a:ext cx="1253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Specific Aims</a:t>
                </a:r>
              </a:p>
            </p:txBody>
          </p:sp>
          <p:sp>
            <p:nvSpPr>
              <p:cNvPr id="16" name="TextBox 15">
                <a:hlinkClick r:id="rId8" action="ppaction://hlinksldjump"/>
                <a:extLst>
                  <a:ext uri="{FF2B5EF4-FFF2-40B4-BE49-F238E27FC236}">
                    <a16:creationId xmlns:a16="http://schemas.microsoft.com/office/drawing/2014/main" id="{3CB83F70-BFD1-25BC-0FCD-73622C9CA899}"/>
                  </a:ext>
                </a:extLst>
              </p:cNvPr>
              <p:cNvSpPr txBox="1"/>
              <p:nvPr/>
            </p:nvSpPr>
            <p:spPr>
              <a:xfrm>
                <a:off x="10868424" y="95568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Conclusion</a:t>
                </a:r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C814CCF-4E27-9C5F-A447-83CD3EF396CC}"/>
                </a:ext>
              </a:extLst>
            </p:cNvPr>
            <p:cNvSpPr txBox="1"/>
            <p:nvPr/>
          </p:nvSpPr>
          <p:spPr>
            <a:xfrm>
              <a:off x="8110450" y="32634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Aim</a:t>
              </a:r>
            </a:p>
          </p:txBody>
        </p:sp>
        <p:sp>
          <p:nvSpPr>
            <p:cNvPr id="9" name="TextBox 8">
              <a:hlinkClick r:id="rId9" action="ppaction://hlinksldjump"/>
              <a:extLst>
                <a:ext uri="{FF2B5EF4-FFF2-40B4-BE49-F238E27FC236}">
                  <a16:creationId xmlns:a16="http://schemas.microsoft.com/office/drawing/2014/main" id="{09A74BBB-1DD6-CF38-1101-4B33DC4EEF58}"/>
                </a:ext>
              </a:extLst>
            </p:cNvPr>
            <p:cNvSpPr txBox="1"/>
            <p:nvPr/>
          </p:nvSpPr>
          <p:spPr>
            <a:xfrm>
              <a:off x="8610065" y="3263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1</a:t>
              </a:r>
            </a:p>
          </p:txBody>
        </p:sp>
        <p:sp>
          <p:nvSpPr>
            <p:cNvPr id="10" name="TextBox 9">
              <a:hlinkClick r:id="rId10" action="ppaction://hlinksldjump"/>
              <a:extLst>
                <a:ext uri="{FF2B5EF4-FFF2-40B4-BE49-F238E27FC236}">
                  <a16:creationId xmlns:a16="http://schemas.microsoft.com/office/drawing/2014/main" id="{D8A3C5D8-2D61-34C6-53FB-AEA0CF427EB9}"/>
                </a:ext>
              </a:extLst>
            </p:cNvPr>
            <p:cNvSpPr txBox="1"/>
            <p:nvPr/>
          </p:nvSpPr>
          <p:spPr>
            <a:xfrm>
              <a:off x="8826405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  <p:sp>
          <p:nvSpPr>
            <p:cNvPr id="11" name="TextBox 10">
              <a:hlinkClick r:id="rId11" action="ppaction://hlinksldjump"/>
              <a:extLst>
                <a:ext uri="{FF2B5EF4-FFF2-40B4-BE49-F238E27FC236}">
                  <a16:creationId xmlns:a16="http://schemas.microsoft.com/office/drawing/2014/main" id="{A118E00B-0359-3234-B82D-C8A9F62BB629}"/>
                </a:ext>
              </a:extLst>
            </p:cNvPr>
            <p:cNvSpPr txBox="1"/>
            <p:nvPr/>
          </p:nvSpPr>
          <p:spPr>
            <a:xfrm>
              <a:off x="9061487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E3EA79CD-6913-A8CF-C01D-FE6190794E85}"/>
              </a:ext>
            </a:extLst>
          </p:cNvPr>
          <p:cNvSpPr txBox="1"/>
          <p:nvPr/>
        </p:nvSpPr>
        <p:spPr>
          <a:xfrm>
            <a:off x="4989635" y="1064205"/>
            <a:ext cx="54744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“</a:t>
            </a:r>
            <a:r>
              <a:rPr lang="en-US" sz="1600" i="1" dirty="0">
                <a:solidFill>
                  <a:schemeClr val="accent6"/>
                </a:solidFill>
              </a:rPr>
              <a:t>Coma</a:t>
            </a:r>
            <a:r>
              <a:rPr lang="en-US" sz="1600" i="1" dirty="0"/>
              <a:t> after </a:t>
            </a:r>
            <a:r>
              <a:rPr lang="en-US" sz="1600" i="1" dirty="0">
                <a:solidFill>
                  <a:schemeClr val="accent6"/>
                </a:solidFill>
              </a:rPr>
              <a:t>resuscitation</a:t>
            </a:r>
            <a:r>
              <a:rPr lang="en-US" sz="1600" i="1" dirty="0"/>
              <a:t> from out of hospital </a:t>
            </a:r>
            <a:r>
              <a:rPr lang="en-US" sz="1600" i="1" dirty="0">
                <a:solidFill>
                  <a:schemeClr val="accent6"/>
                </a:solidFill>
              </a:rPr>
              <a:t>cardiac arrest</a:t>
            </a:r>
            <a:r>
              <a:rPr lang="en-US" sz="1600" i="1" dirty="0"/>
              <a:t>”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CD9D218-BE25-D73B-F748-0279ED7A9951}"/>
              </a:ext>
            </a:extLst>
          </p:cNvPr>
          <p:cNvSpPr txBox="1"/>
          <p:nvPr/>
        </p:nvSpPr>
        <p:spPr>
          <a:xfrm>
            <a:off x="5000656" y="1446824"/>
            <a:ext cx="5474450" cy="120032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Human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 queried for coma diagnosis, which no enrolled patients had. </a:t>
            </a:r>
            <a:b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b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n-US" dirty="0">
                <a:solidFill>
                  <a:schemeClr val="accent5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LeafAI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 failed to normalize “resuscitation”, so skipped.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FC07A43-588D-8ED2-7F18-3ADAB01E8438}"/>
              </a:ext>
            </a:extLst>
          </p:cNvPr>
          <p:cNvGrpSpPr/>
          <p:nvPr/>
        </p:nvGrpSpPr>
        <p:grpSpPr>
          <a:xfrm>
            <a:off x="146818" y="2306546"/>
            <a:ext cx="1488863" cy="695454"/>
            <a:chOff x="9196300" y="1011223"/>
            <a:chExt cx="1488863" cy="695454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553D92A-4DB8-EBA6-ED08-F9EA59C24C15}"/>
                </a:ext>
              </a:extLst>
            </p:cNvPr>
            <p:cNvSpPr/>
            <p:nvPr/>
          </p:nvSpPr>
          <p:spPr>
            <a:xfrm>
              <a:off x="9196300" y="1064874"/>
              <a:ext cx="558800" cy="26203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8C15802-82A1-66AD-C982-0A5E96426121}"/>
                </a:ext>
              </a:extLst>
            </p:cNvPr>
            <p:cNvSpPr/>
            <p:nvPr/>
          </p:nvSpPr>
          <p:spPr>
            <a:xfrm>
              <a:off x="9196300" y="1394281"/>
              <a:ext cx="558800" cy="26203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347A56D-234D-1BA0-B443-2ECE9A490F26}"/>
                </a:ext>
              </a:extLst>
            </p:cNvPr>
            <p:cNvSpPr txBox="1"/>
            <p:nvPr/>
          </p:nvSpPr>
          <p:spPr>
            <a:xfrm>
              <a:off x="9755100" y="1011223"/>
              <a:ext cx="8306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  <a:t>LeafAI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FA928AF-BC53-5E7A-7B98-64280E3408C4}"/>
                </a:ext>
              </a:extLst>
            </p:cNvPr>
            <p:cNvSpPr txBox="1"/>
            <p:nvPr/>
          </p:nvSpPr>
          <p:spPr>
            <a:xfrm>
              <a:off x="9755100" y="1337345"/>
              <a:ext cx="9300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  <a:t>Human</a:t>
              </a:r>
            </a:p>
          </p:txBody>
        </p: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22D6F8B-C47F-CBC8-AADD-2F4E2B4CEBA7}"/>
              </a:ext>
            </a:extLst>
          </p:cNvPr>
          <p:cNvCxnSpPr>
            <a:cxnSpLocks/>
          </p:cNvCxnSpPr>
          <p:nvPr/>
        </p:nvCxnSpPr>
        <p:spPr>
          <a:xfrm flipH="1">
            <a:off x="569828" y="3238363"/>
            <a:ext cx="607039" cy="28237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711F58F-35E9-A32D-8FBC-6E41598E2593}"/>
              </a:ext>
            </a:extLst>
          </p:cNvPr>
          <p:cNvSpPr txBox="1"/>
          <p:nvPr/>
        </p:nvSpPr>
        <p:spPr>
          <a:xfrm>
            <a:off x="7193422" y="3699229"/>
            <a:ext cx="54744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“Cooled to &lt;34 deg C with 240 minutes of </a:t>
            </a:r>
            <a:r>
              <a:rPr lang="en-US" sz="1600" i="1" dirty="0">
                <a:solidFill>
                  <a:schemeClr val="accent6"/>
                </a:solidFill>
              </a:rPr>
              <a:t>cardiac arrest</a:t>
            </a:r>
            <a:r>
              <a:rPr lang="en-US" sz="1600" i="1" dirty="0"/>
              <a:t>”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B09556F-8FB6-7401-CD0D-F89A7C900E9C}"/>
              </a:ext>
            </a:extLst>
          </p:cNvPr>
          <p:cNvSpPr txBox="1"/>
          <p:nvPr/>
        </p:nvSpPr>
        <p:spPr>
          <a:xfrm>
            <a:off x="7554828" y="4141125"/>
            <a:ext cx="4279147" cy="64633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LeafAI</a:t>
            </a:r>
            <a:r>
              <a:rPr lang="en-US" dirty="0">
                <a:solidFill>
                  <a:schemeClr val="accent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ignored the temperature, searched for diagnoses of cardiac arrest.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5E728FD-8281-7FA5-8CAC-E5587C80D9B3}"/>
              </a:ext>
            </a:extLst>
          </p:cNvPr>
          <p:cNvCxnSpPr>
            <a:cxnSpLocks/>
          </p:cNvCxnSpPr>
          <p:nvPr/>
        </p:nvCxnSpPr>
        <p:spPr>
          <a:xfrm flipH="1">
            <a:off x="1024467" y="3856001"/>
            <a:ext cx="6168955" cy="10347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6499ABB-0CF1-6FEC-98BE-BB08137A7292}"/>
              </a:ext>
            </a:extLst>
          </p:cNvPr>
          <p:cNvCxnSpPr>
            <a:cxnSpLocks/>
          </p:cNvCxnSpPr>
          <p:nvPr/>
        </p:nvCxnSpPr>
        <p:spPr>
          <a:xfrm flipH="1">
            <a:off x="1176867" y="1303867"/>
            <a:ext cx="3812768" cy="19344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9964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7" grpId="0" animBg="1"/>
      <p:bldP spid="20" grpId="0"/>
      <p:bldP spid="21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5EC031BB-DD53-16FE-3BA3-A0DBF2595E91}"/>
              </a:ext>
            </a:extLst>
          </p:cNvPr>
          <p:cNvGrpSpPr/>
          <p:nvPr/>
        </p:nvGrpSpPr>
        <p:grpSpPr>
          <a:xfrm>
            <a:off x="238043" y="3301668"/>
            <a:ext cx="6323624" cy="3373768"/>
            <a:chOff x="238043" y="3301668"/>
            <a:chExt cx="6845300" cy="3556332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B58A00C-39CE-609D-E422-CBB584972D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8043" y="3301668"/>
              <a:ext cx="6845300" cy="3314700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B2D16AEE-BCEF-1C34-EA69-F7D1B519FE5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612316" y="6565900"/>
              <a:ext cx="1219200" cy="292100"/>
            </a:xfrm>
            <a:prstGeom prst="rect">
              <a:avLst/>
            </a:prstGeom>
          </p:spPr>
        </p:pic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63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20BA47-2ACF-D513-C6A6-71EFBE427627}"/>
              </a:ext>
            </a:extLst>
          </p:cNvPr>
          <p:cNvSpPr txBox="1"/>
          <p:nvPr/>
        </p:nvSpPr>
        <p:spPr>
          <a:xfrm>
            <a:off x="838515" y="864878"/>
            <a:ext cx="4911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Aim 2 – </a:t>
            </a:r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</a:rPr>
              <a:t>Results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4322C3E-749D-A0CF-DF1C-8E1960B694EE}"/>
              </a:ext>
            </a:extLst>
          </p:cNvPr>
          <p:cNvGrpSpPr/>
          <p:nvPr/>
        </p:nvGrpSpPr>
        <p:grpSpPr>
          <a:xfrm>
            <a:off x="146818" y="95565"/>
            <a:ext cx="11787924" cy="507776"/>
            <a:chOff x="146818" y="95565"/>
            <a:chExt cx="11787924" cy="507776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99EB7F2-E6D5-C31F-43EB-891D4CDE9561}"/>
                </a:ext>
              </a:extLst>
            </p:cNvPr>
            <p:cNvGrpSpPr/>
            <p:nvPr/>
          </p:nvGrpSpPr>
          <p:grpSpPr>
            <a:xfrm>
              <a:off x="146818" y="95565"/>
              <a:ext cx="11787924" cy="307780"/>
              <a:chOff x="146818" y="95565"/>
              <a:chExt cx="11787924" cy="307780"/>
            </a:xfrm>
          </p:grpSpPr>
          <p:sp>
            <p:nvSpPr>
              <p:cNvPr id="12" name="TextBox 11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4ECD67B1-C117-3B60-E1F1-29E14463393A}"/>
                  </a:ext>
                </a:extLst>
              </p:cNvPr>
              <p:cNvSpPr txBox="1"/>
              <p:nvPr/>
            </p:nvSpPr>
            <p:spPr>
              <a:xfrm>
                <a:off x="146818" y="95566"/>
                <a:ext cx="1141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Introduction</a:t>
                </a:r>
              </a:p>
            </p:txBody>
          </p:sp>
          <p:sp>
            <p:nvSpPr>
              <p:cNvPr id="13" name="TextBox 12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7E24DC9D-4A6F-DF35-5A03-0A01F679F1AE}"/>
                  </a:ext>
                </a:extLst>
              </p:cNvPr>
              <p:cNvSpPr txBox="1"/>
              <p:nvPr/>
            </p:nvSpPr>
            <p:spPr>
              <a:xfrm>
                <a:off x="2540473" y="95565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Related Work</a:t>
                </a:r>
              </a:p>
            </p:txBody>
          </p:sp>
          <p:sp>
            <p:nvSpPr>
              <p:cNvPr id="14" name="TextBox 13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23814BB3-4EE6-DD59-DE88-1EA409F585D8}"/>
                  </a:ext>
                </a:extLst>
              </p:cNvPr>
              <p:cNvSpPr txBox="1"/>
              <p:nvPr/>
            </p:nvSpPr>
            <p:spPr>
              <a:xfrm>
                <a:off x="5194561" y="95565"/>
                <a:ext cx="1439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Task Innovation</a:t>
                </a:r>
              </a:p>
            </p:txBody>
          </p:sp>
          <p:sp>
            <p:nvSpPr>
              <p:cNvPr id="15" name="TextBox 14">
                <a:hlinkClick r:id="rId8" action="ppaction://hlinksldjump"/>
                <a:extLst>
                  <a:ext uri="{FF2B5EF4-FFF2-40B4-BE49-F238E27FC236}">
                    <a16:creationId xmlns:a16="http://schemas.microsoft.com/office/drawing/2014/main" id="{3CE561EF-C16F-EE95-BD18-B15C917060DB}"/>
                  </a:ext>
                </a:extLst>
              </p:cNvPr>
              <p:cNvSpPr txBox="1"/>
              <p:nvPr/>
            </p:nvSpPr>
            <p:spPr>
              <a:xfrm>
                <a:off x="8107710" y="95565"/>
                <a:ext cx="1253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Specific Aims</a:t>
                </a:r>
              </a:p>
            </p:txBody>
          </p:sp>
          <p:sp>
            <p:nvSpPr>
              <p:cNvPr id="16" name="TextBox 15">
                <a:hlinkClick r:id="rId9" action="ppaction://hlinksldjump"/>
                <a:extLst>
                  <a:ext uri="{FF2B5EF4-FFF2-40B4-BE49-F238E27FC236}">
                    <a16:creationId xmlns:a16="http://schemas.microsoft.com/office/drawing/2014/main" id="{3CB83F70-BFD1-25BC-0FCD-73622C9CA899}"/>
                  </a:ext>
                </a:extLst>
              </p:cNvPr>
              <p:cNvSpPr txBox="1"/>
              <p:nvPr/>
            </p:nvSpPr>
            <p:spPr>
              <a:xfrm>
                <a:off x="10868424" y="95568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Conclusion</a:t>
                </a:r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C814CCF-4E27-9C5F-A447-83CD3EF396CC}"/>
                </a:ext>
              </a:extLst>
            </p:cNvPr>
            <p:cNvSpPr txBox="1"/>
            <p:nvPr/>
          </p:nvSpPr>
          <p:spPr>
            <a:xfrm>
              <a:off x="8110450" y="32634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Aim</a:t>
              </a:r>
            </a:p>
          </p:txBody>
        </p:sp>
        <p:sp>
          <p:nvSpPr>
            <p:cNvPr id="9" name="TextBox 8">
              <a:hlinkClick r:id="rId10" action="ppaction://hlinksldjump"/>
              <a:extLst>
                <a:ext uri="{FF2B5EF4-FFF2-40B4-BE49-F238E27FC236}">
                  <a16:creationId xmlns:a16="http://schemas.microsoft.com/office/drawing/2014/main" id="{09A74BBB-1DD6-CF38-1101-4B33DC4EEF58}"/>
                </a:ext>
              </a:extLst>
            </p:cNvPr>
            <p:cNvSpPr txBox="1"/>
            <p:nvPr/>
          </p:nvSpPr>
          <p:spPr>
            <a:xfrm>
              <a:off x="8610065" y="3263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1</a:t>
              </a:r>
            </a:p>
          </p:txBody>
        </p:sp>
        <p:sp>
          <p:nvSpPr>
            <p:cNvPr id="10" name="TextBox 9">
              <a:hlinkClick r:id="rId11" action="ppaction://hlinksldjump"/>
              <a:extLst>
                <a:ext uri="{FF2B5EF4-FFF2-40B4-BE49-F238E27FC236}">
                  <a16:creationId xmlns:a16="http://schemas.microsoft.com/office/drawing/2014/main" id="{D8A3C5D8-2D61-34C6-53FB-AEA0CF427EB9}"/>
                </a:ext>
              </a:extLst>
            </p:cNvPr>
            <p:cNvSpPr txBox="1"/>
            <p:nvPr/>
          </p:nvSpPr>
          <p:spPr>
            <a:xfrm>
              <a:off x="8826405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  <p:sp>
          <p:nvSpPr>
            <p:cNvPr id="11" name="TextBox 10">
              <a:hlinkClick r:id="rId12" action="ppaction://hlinksldjump"/>
              <a:extLst>
                <a:ext uri="{FF2B5EF4-FFF2-40B4-BE49-F238E27FC236}">
                  <a16:creationId xmlns:a16="http://schemas.microsoft.com/office/drawing/2014/main" id="{A118E00B-0359-3234-B82D-C8A9F62BB629}"/>
                </a:ext>
              </a:extLst>
            </p:cNvPr>
            <p:cNvSpPr txBox="1"/>
            <p:nvPr/>
          </p:nvSpPr>
          <p:spPr>
            <a:xfrm>
              <a:off x="9061487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E3EA79CD-6913-A8CF-C01D-FE6190794E85}"/>
              </a:ext>
            </a:extLst>
          </p:cNvPr>
          <p:cNvSpPr txBox="1"/>
          <p:nvPr/>
        </p:nvSpPr>
        <p:spPr>
          <a:xfrm>
            <a:off x="4433544" y="1024504"/>
            <a:ext cx="37714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“People diagnosed with </a:t>
            </a:r>
            <a:r>
              <a:rPr lang="en-US" sz="1600" i="1" dirty="0">
                <a:solidFill>
                  <a:schemeClr val="accent6"/>
                </a:solidFill>
              </a:rPr>
              <a:t>T1DM</a:t>
            </a:r>
            <a:r>
              <a:rPr lang="en-US" sz="1600" i="1" dirty="0"/>
              <a:t>, confirmed diagnosis prior to 40 years of age and a diagnosed for minimum of 1 year.”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8251D08-9BF8-1863-81BE-56B5323A5C0A}"/>
              </a:ext>
            </a:extLst>
          </p:cNvPr>
          <p:cNvSpPr txBox="1"/>
          <p:nvPr/>
        </p:nvSpPr>
        <p:spPr>
          <a:xfrm>
            <a:off x="7083343" y="2598003"/>
            <a:ext cx="48513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“Type 1 diabetics using either continuous subcutaneous </a:t>
            </a:r>
            <a:r>
              <a:rPr lang="en-US" sz="1600" i="1" dirty="0">
                <a:solidFill>
                  <a:schemeClr val="accent6"/>
                </a:solidFill>
              </a:rPr>
              <a:t>insulin infusion </a:t>
            </a:r>
            <a:r>
              <a:rPr lang="en-US" sz="1600" i="1" dirty="0"/>
              <a:t>(with lispro or </a:t>
            </a:r>
            <a:r>
              <a:rPr lang="en-US" sz="1600" i="1" dirty="0" err="1"/>
              <a:t>aspart</a:t>
            </a:r>
            <a:r>
              <a:rPr lang="en-US" sz="1600" i="1" dirty="0"/>
              <a:t>) or multiple daily doses of </a:t>
            </a:r>
            <a:r>
              <a:rPr lang="en-US" sz="1600" i="1" dirty="0">
                <a:solidFill>
                  <a:schemeClr val="accent6"/>
                </a:solidFill>
              </a:rPr>
              <a:t>insulin</a:t>
            </a:r>
            <a:r>
              <a:rPr lang="en-US" sz="1600" i="1" dirty="0"/>
              <a:t>”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F88B778-E0BA-3C94-B93F-020DC88142A0}"/>
              </a:ext>
            </a:extLst>
          </p:cNvPr>
          <p:cNvSpPr txBox="1"/>
          <p:nvPr/>
        </p:nvSpPr>
        <p:spPr>
          <a:xfrm>
            <a:off x="8131504" y="1181440"/>
            <a:ext cx="3191933" cy="64633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Human</a:t>
            </a:r>
            <a:r>
              <a:rPr lang="en-US" dirty="0">
                <a:solidFill>
                  <a:srgbClr val="FFC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queried A1c &gt; 6.5%, </a:t>
            </a:r>
            <a:r>
              <a:rPr lang="en-US" dirty="0">
                <a:solidFill>
                  <a:schemeClr val="accent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LeafAI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 used diagnosis codes.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EE61626-97E2-1D66-C492-73DAE4E7A41F}"/>
              </a:ext>
            </a:extLst>
          </p:cNvPr>
          <p:cNvSpPr txBox="1"/>
          <p:nvPr/>
        </p:nvSpPr>
        <p:spPr>
          <a:xfrm>
            <a:off x="7083344" y="4631235"/>
            <a:ext cx="50324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rgbClr val="C00000"/>
                </a:solidFill>
              </a:rPr>
              <a:t>Exclusion</a:t>
            </a:r>
            <a:r>
              <a:rPr lang="en-US" sz="1600" i="1" dirty="0"/>
              <a:t>: “History or presence of </a:t>
            </a:r>
            <a:r>
              <a:rPr lang="en-US" sz="1600" i="1" dirty="0">
                <a:solidFill>
                  <a:schemeClr val="accent6"/>
                </a:solidFill>
              </a:rPr>
              <a:t>symptomatic autonomic neuropathy </a:t>
            </a:r>
            <a:r>
              <a:rPr lang="en-US" sz="1600" i="1" dirty="0"/>
              <a:t>or </a:t>
            </a:r>
            <a:r>
              <a:rPr lang="en-US" sz="1600" i="1" dirty="0">
                <a:solidFill>
                  <a:schemeClr val="accent6"/>
                </a:solidFill>
              </a:rPr>
              <a:t>chronic gastrointestinal disease</a:t>
            </a:r>
            <a:r>
              <a:rPr lang="en-US" sz="1600" i="1" dirty="0"/>
              <a:t>”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7B422EE-4C92-7EB0-FB60-0E5B26FDDD0E}"/>
              </a:ext>
            </a:extLst>
          </p:cNvPr>
          <p:cNvSpPr txBox="1"/>
          <p:nvPr/>
        </p:nvSpPr>
        <p:spPr>
          <a:xfrm>
            <a:off x="7794114" y="5301495"/>
            <a:ext cx="3191933" cy="92333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LeafAI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 excluded patients with diagnoses for abdominal pain, vomiting, constipation, etc.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27A424C7-F08B-E9D0-1F7B-5C17E40D76D8}"/>
              </a:ext>
            </a:extLst>
          </p:cNvPr>
          <p:cNvGrpSpPr/>
          <p:nvPr/>
        </p:nvGrpSpPr>
        <p:grpSpPr>
          <a:xfrm>
            <a:off x="146818" y="2412243"/>
            <a:ext cx="1488863" cy="695454"/>
            <a:chOff x="9196300" y="1011223"/>
            <a:chExt cx="1488863" cy="695454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6DE699C8-F5F5-A0A1-7F9E-9F3A6A155829}"/>
                </a:ext>
              </a:extLst>
            </p:cNvPr>
            <p:cNvSpPr/>
            <p:nvPr/>
          </p:nvSpPr>
          <p:spPr>
            <a:xfrm>
              <a:off x="9196300" y="1064874"/>
              <a:ext cx="558800" cy="26203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F0B9D9C3-8598-8A11-8606-C5DE7DC2C728}"/>
                </a:ext>
              </a:extLst>
            </p:cNvPr>
            <p:cNvSpPr/>
            <p:nvPr/>
          </p:nvSpPr>
          <p:spPr>
            <a:xfrm>
              <a:off x="9196300" y="1394281"/>
              <a:ext cx="558800" cy="26203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718352BF-6FD0-0D90-6B82-0BCB8EC1EBBB}"/>
                </a:ext>
              </a:extLst>
            </p:cNvPr>
            <p:cNvSpPr txBox="1"/>
            <p:nvPr/>
          </p:nvSpPr>
          <p:spPr>
            <a:xfrm>
              <a:off x="9755100" y="1011223"/>
              <a:ext cx="8306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  <a:t>LeafAI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7EC28C1E-77B4-7760-217F-D71A64DBE95F}"/>
                </a:ext>
              </a:extLst>
            </p:cNvPr>
            <p:cNvSpPr txBox="1"/>
            <p:nvPr/>
          </p:nvSpPr>
          <p:spPr>
            <a:xfrm>
              <a:off x="9755100" y="1337345"/>
              <a:ext cx="9300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  <a:t>Human</a:t>
              </a:r>
            </a:p>
          </p:txBody>
        </p: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22D6F8B-C47F-CBC8-AADD-2F4E2B4CEBA7}"/>
              </a:ext>
            </a:extLst>
          </p:cNvPr>
          <p:cNvCxnSpPr>
            <a:cxnSpLocks/>
          </p:cNvCxnSpPr>
          <p:nvPr/>
        </p:nvCxnSpPr>
        <p:spPr>
          <a:xfrm flipH="1">
            <a:off x="630217" y="1892150"/>
            <a:ext cx="3803327" cy="17403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F1F6199-4CF9-C1D0-6CE0-79FA015E3486}"/>
              </a:ext>
            </a:extLst>
          </p:cNvPr>
          <p:cNvCxnSpPr>
            <a:cxnSpLocks/>
          </p:cNvCxnSpPr>
          <p:nvPr/>
        </p:nvCxnSpPr>
        <p:spPr>
          <a:xfrm flipH="1">
            <a:off x="838515" y="3447839"/>
            <a:ext cx="6244828" cy="23856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BBC80F9-A711-F338-A267-CFFF0C731400}"/>
              </a:ext>
            </a:extLst>
          </p:cNvPr>
          <p:cNvCxnSpPr>
            <a:cxnSpLocks/>
          </p:cNvCxnSpPr>
          <p:nvPr/>
        </p:nvCxnSpPr>
        <p:spPr>
          <a:xfrm flipH="1">
            <a:off x="4363443" y="5063067"/>
            <a:ext cx="2719900" cy="964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BDD28160-105F-129B-F654-09FD8F610DEE}"/>
              </a:ext>
            </a:extLst>
          </p:cNvPr>
          <p:cNvSpPr txBox="1"/>
          <p:nvPr/>
        </p:nvSpPr>
        <p:spPr>
          <a:xfrm>
            <a:off x="7429063" y="3447839"/>
            <a:ext cx="3534473" cy="64633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Few patients had insulin orders (in our data).</a:t>
            </a:r>
          </a:p>
        </p:txBody>
      </p:sp>
    </p:spTree>
    <p:extLst>
      <p:ext uri="{BB962C8B-B14F-4D97-AF65-F5344CB8AC3E}">
        <p14:creationId xmlns:p14="http://schemas.microsoft.com/office/powerpoint/2010/main" val="1303749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2" grpId="0"/>
      <p:bldP spid="26" grpId="0" animBg="1"/>
      <p:bldP spid="31" grpId="0"/>
      <p:bldP spid="34" grpId="0" animBg="1"/>
      <p:bldP spid="60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64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20BA47-2ACF-D513-C6A6-71EFBE427627}"/>
              </a:ext>
            </a:extLst>
          </p:cNvPr>
          <p:cNvSpPr txBox="1"/>
          <p:nvPr/>
        </p:nvSpPr>
        <p:spPr>
          <a:xfrm>
            <a:off x="838515" y="864878"/>
            <a:ext cx="4911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Aim 2 – </a:t>
            </a:r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</a:rPr>
              <a:t>Summary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0193A3-18D2-EC48-A603-36E59E4B2A8A}"/>
              </a:ext>
            </a:extLst>
          </p:cNvPr>
          <p:cNvSpPr txBox="1"/>
          <p:nvPr/>
        </p:nvSpPr>
        <p:spPr>
          <a:xfrm>
            <a:off x="636289" y="1687354"/>
            <a:ext cx="10134287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Created eligibility criteria text to Leaf Logical Form (LLF) corpus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Validation BLEU score 93.5%</a:t>
            </a:r>
            <a:r>
              <a:rPr lang="en-US" b="1" dirty="0">
                <a:latin typeface="Roboto Light" panose="02000000000000000000" pitchFamily="2" charset="0"/>
                <a:ea typeface="Roboto Light" panose="02000000000000000000" pitchFamily="2" charset="0"/>
              </a:rPr>
              <a:t>,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inter-annotator agreement 82.4%</a:t>
            </a:r>
          </a:p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Created methods for query generation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Database schema agnostic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Capable of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reasoning on non-specific criteria</a:t>
            </a:r>
          </a:p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Evaluated using 8 UW clinical trials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Matching patients in 5/8 trials</a:t>
            </a:r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Mean 43% recall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2A76D94-07D4-1FB5-B73F-E4FD714B3D30}"/>
              </a:ext>
            </a:extLst>
          </p:cNvPr>
          <p:cNvGrpSpPr/>
          <p:nvPr/>
        </p:nvGrpSpPr>
        <p:grpSpPr>
          <a:xfrm>
            <a:off x="146818" y="95565"/>
            <a:ext cx="11787924" cy="507776"/>
            <a:chOff x="146818" y="95565"/>
            <a:chExt cx="11787924" cy="50777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BB4A5E83-0647-AF50-FBD9-50FA0F54E84B}"/>
                </a:ext>
              </a:extLst>
            </p:cNvPr>
            <p:cNvGrpSpPr/>
            <p:nvPr/>
          </p:nvGrpSpPr>
          <p:grpSpPr>
            <a:xfrm>
              <a:off x="146818" y="95565"/>
              <a:ext cx="11787924" cy="307780"/>
              <a:chOff x="146818" y="95565"/>
              <a:chExt cx="11787924" cy="307780"/>
            </a:xfrm>
          </p:grpSpPr>
          <p:sp>
            <p:nvSpPr>
              <p:cNvPr id="11" name="TextBox 10">
                <a:hlinkClick r:id="rId2" action="ppaction://hlinksldjump"/>
                <a:extLst>
                  <a:ext uri="{FF2B5EF4-FFF2-40B4-BE49-F238E27FC236}">
                    <a16:creationId xmlns:a16="http://schemas.microsoft.com/office/drawing/2014/main" id="{6334B259-784B-FB41-435B-888433076D15}"/>
                  </a:ext>
                </a:extLst>
              </p:cNvPr>
              <p:cNvSpPr txBox="1"/>
              <p:nvPr/>
            </p:nvSpPr>
            <p:spPr>
              <a:xfrm>
                <a:off x="146818" y="95566"/>
                <a:ext cx="1141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Introduction</a:t>
                </a:r>
              </a:p>
            </p:txBody>
          </p:sp>
          <p:sp>
            <p:nvSpPr>
              <p:cNvPr id="12" name="TextBox 11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7904AEF6-1C91-75C7-77B8-CE0D8D36F29F}"/>
                  </a:ext>
                </a:extLst>
              </p:cNvPr>
              <p:cNvSpPr txBox="1"/>
              <p:nvPr/>
            </p:nvSpPr>
            <p:spPr>
              <a:xfrm>
                <a:off x="2540473" y="95565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Related Work</a:t>
                </a:r>
              </a:p>
            </p:txBody>
          </p:sp>
          <p:sp>
            <p:nvSpPr>
              <p:cNvPr id="13" name="TextBox 12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BEAEFC13-5C2B-D602-49C3-8F52C310DC20}"/>
                  </a:ext>
                </a:extLst>
              </p:cNvPr>
              <p:cNvSpPr txBox="1"/>
              <p:nvPr/>
            </p:nvSpPr>
            <p:spPr>
              <a:xfrm>
                <a:off x="5194561" y="95565"/>
                <a:ext cx="1439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Task Innovation</a:t>
                </a:r>
              </a:p>
            </p:txBody>
          </p:sp>
          <p:sp>
            <p:nvSpPr>
              <p:cNvPr id="14" name="TextBox 13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0D13F00D-91CD-FAA2-B8E1-E61465DA06BB}"/>
                  </a:ext>
                </a:extLst>
              </p:cNvPr>
              <p:cNvSpPr txBox="1"/>
              <p:nvPr/>
            </p:nvSpPr>
            <p:spPr>
              <a:xfrm>
                <a:off x="8107710" y="95565"/>
                <a:ext cx="1253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Specific Aims</a:t>
                </a:r>
              </a:p>
            </p:txBody>
          </p:sp>
          <p:sp>
            <p:nvSpPr>
              <p:cNvPr id="15" name="TextBox 14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B0711C46-0EA3-F829-33F0-9EAB1348394C}"/>
                  </a:ext>
                </a:extLst>
              </p:cNvPr>
              <p:cNvSpPr txBox="1"/>
              <p:nvPr/>
            </p:nvSpPr>
            <p:spPr>
              <a:xfrm>
                <a:off x="10868424" y="95568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Conclusion</a:t>
                </a: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8C1BE1A-A570-5E7E-A8D5-F0F41D00B67C}"/>
                </a:ext>
              </a:extLst>
            </p:cNvPr>
            <p:cNvSpPr txBox="1"/>
            <p:nvPr/>
          </p:nvSpPr>
          <p:spPr>
            <a:xfrm>
              <a:off x="8110450" y="32634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Aim</a:t>
              </a:r>
            </a:p>
          </p:txBody>
        </p:sp>
        <p:sp>
          <p:nvSpPr>
            <p:cNvPr id="8" name="TextBox 7">
              <a:hlinkClick r:id="rId7" action="ppaction://hlinksldjump"/>
              <a:extLst>
                <a:ext uri="{FF2B5EF4-FFF2-40B4-BE49-F238E27FC236}">
                  <a16:creationId xmlns:a16="http://schemas.microsoft.com/office/drawing/2014/main" id="{40B307EC-29BA-E075-7A98-4DE8385509A9}"/>
                </a:ext>
              </a:extLst>
            </p:cNvPr>
            <p:cNvSpPr txBox="1"/>
            <p:nvPr/>
          </p:nvSpPr>
          <p:spPr>
            <a:xfrm>
              <a:off x="8610065" y="3263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1</a:t>
              </a:r>
            </a:p>
          </p:txBody>
        </p:sp>
        <p:sp>
          <p:nvSpPr>
            <p:cNvPr id="9" name="TextBox 8">
              <a:hlinkClick r:id="rId8" action="ppaction://hlinksldjump"/>
              <a:extLst>
                <a:ext uri="{FF2B5EF4-FFF2-40B4-BE49-F238E27FC236}">
                  <a16:creationId xmlns:a16="http://schemas.microsoft.com/office/drawing/2014/main" id="{09B2B68B-93C9-BBD2-5A2E-927D058EB711}"/>
                </a:ext>
              </a:extLst>
            </p:cNvPr>
            <p:cNvSpPr txBox="1"/>
            <p:nvPr/>
          </p:nvSpPr>
          <p:spPr>
            <a:xfrm>
              <a:off x="8826405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  <p:sp>
          <p:nvSpPr>
            <p:cNvPr id="10" name="TextBox 9">
              <a:hlinkClick r:id="rId9" action="ppaction://hlinksldjump"/>
              <a:extLst>
                <a:ext uri="{FF2B5EF4-FFF2-40B4-BE49-F238E27FC236}">
                  <a16:creationId xmlns:a16="http://schemas.microsoft.com/office/drawing/2014/main" id="{0A243C43-FDDB-F09A-2625-86BA0F6D9124}"/>
                </a:ext>
              </a:extLst>
            </p:cNvPr>
            <p:cNvSpPr txBox="1"/>
            <p:nvPr/>
          </p:nvSpPr>
          <p:spPr>
            <a:xfrm>
              <a:off x="9061487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47797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8D7C3E-E29F-D959-2E62-2CB0A3515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65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C415CF-C601-E56E-826F-B062A9EC8F0C}"/>
              </a:ext>
            </a:extLst>
          </p:cNvPr>
          <p:cNvSpPr txBox="1"/>
          <p:nvPr/>
        </p:nvSpPr>
        <p:spPr>
          <a:xfrm>
            <a:off x="440371" y="3127598"/>
            <a:ext cx="30433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Create a human-annotated </a:t>
            </a:r>
            <a:r>
              <a:rPr lang="en-US" b="1" dirty="0">
                <a:solidFill>
                  <a:schemeClr val="bg1">
                    <a:lumMod val="8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gold standard corpus of eligibility criteria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.</a:t>
            </a:r>
            <a:endParaRPr lang="en-US" sz="1600" dirty="0">
              <a:solidFill>
                <a:schemeClr val="bg1">
                  <a:lumMod val="8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D77AB9-5768-6992-83ED-91C3FEAD864C}"/>
              </a:ext>
            </a:extLst>
          </p:cNvPr>
          <p:cNvSpPr txBox="1"/>
          <p:nvPr/>
        </p:nvSpPr>
        <p:spPr>
          <a:xfrm>
            <a:off x="838514" y="864841"/>
            <a:ext cx="108288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Specific Aims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747091-A4B3-0339-FB53-6A20AEE85B4B}"/>
              </a:ext>
            </a:extLst>
          </p:cNvPr>
          <p:cNvSpPr txBox="1"/>
          <p:nvPr/>
        </p:nvSpPr>
        <p:spPr>
          <a:xfrm>
            <a:off x="1490592" y="2406963"/>
            <a:ext cx="9429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Aim 1</a:t>
            </a:r>
            <a:endParaRPr lang="en-US" dirty="0">
              <a:solidFill>
                <a:schemeClr val="bg1">
                  <a:lumMod val="8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D236F7-DD91-9479-358D-2FB2135197B7}"/>
              </a:ext>
            </a:extLst>
          </p:cNvPr>
          <p:cNvCxnSpPr/>
          <p:nvPr/>
        </p:nvCxnSpPr>
        <p:spPr>
          <a:xfrm>
            <a:off x="3771900" y="2173857"/>
            <a:ext cx="0" cy="356270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B6C3B78-3DE4-F273-2EB8-01BDEA6F7A00}"/>
              </a:ext>
            </a:extLst>
          </p:cNvPr>
          <p:cNvSpPr txBox="1"/>
          <p:nvPr/>
        </p:nvSpPr>
        <p:spPr>
          <a:xfrm>
            <a:off x="4236687" y="3127598"/>
            <a:ext cx="33017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Develop state-of-the-art NLP-based </a:t>
            </a:r>
            <a:r>
              <a:rPr lang="en-US" b="1" dirty="0">
                <a:solidFill>
                  <a:schemeClr val="bg1">
                    <a:lumMod val="8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methods for generating SQL queries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for cohort discovery from free-text.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C64091-EF28-531D-B550-A680A4183D72}"/>
              </a:ext>
            </a:extLst>
          </p:cNvPr>
          <p:cNvSpPr txBox="1"/>
          <p:nvPr/>
        </p:nvSpPr>
        <p:spPr>
          <a:xfrm>
            <a:off x="5286909" y="2406963"/>
            <a:ext cx="9429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Aim 2</a:t>
            </a:r>
            <a:endParaRPr lang="en-US" dirty="0">
              <a:solidFill>
                <a:schemeClr val="bg1">
                  <a:lumMod val="8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B4DFF42-6F0C-2709-4469-495031EB6004}"/>
              </a:ext>
            </a:extLst>
          </p:cNvPr>
          <p:cNvCxnSpPr/>
          <p:nvPr/>
        </p:nvCxnSpPr>
        <p:spPr>
          <a:xfrm>
            <a:off x="7869441" y="2173857"/>
            <a:ext cx="0" cy="356270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5882089-2517-05DC-071D-90D689168571}"/>
              </a:ext>
            </a:extLst>
          </p:cNvPr>
          <p:cNvSpPr txBox="1"/>
          <p:nvPr/>
        </p:nvSpPr>
        <p:spPr>
          <a:xfrm>
            <a:off x="8238176" y="3127598"/>
            <a:ext cx="33017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Develop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web application for finding patients 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meeting user-provided free-text eligibility criteria.</a:t>
            </a:r>
            <a:endParaRPr lang="en-US" sz="16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F0B7F3C-3D08-78CA-A2BB-44CC301E2F22}"/>
              </a:ext>
            </a:extLst>
          </p:cNvPr>
          <p:cNvSpPr txBox="1"/>
          <p:nvPr/>
        </p:nvSpPr>
        <p:spPr>
          <a:xfrm>
            <a:off x="9288398" y="2406963"/>
            <a:ext cx="9429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Aim 3</a:t>
            </a:r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pic>
        <p:nvPicPr>
          <p:cNvPr id="1026" name="Picture 2" descr="Document clipart cartoon, Document cartoon Transparent FREE for download on WebStockReview 2021">
            <a:extLst>
              <a:ext uri="{FF2B5EF4-FFF2-40B4-BE49-F238E27FC236}">
                <a16:creationId xmlns:a16="http://schemas.microsoft.com/office/drawing/2014/main" id="{F73CBD0F-797A-C635-5EB9-FED78A4499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3234" y="4543207"/>
            <a:ext cx="777648" cy="896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78416FBD-7E39-3903-31BB-2936285BEF16}"/>
              </a:ext>
            </a:extLst>
          </p:cNvPr>
          <p:cNvSpPr txBox="1"/>
          <p:nvPr/>
        </p:nvSpPr>
        <p:spPr>
          <a:xfrm>
            <a:off x="3990482" y="4806586"/>
            <a:ext cx="1453155" cy="30777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“Patients with ...”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C9452F0-CBF7-B42F-7F0F-9C83F28BF4E8}"/>
              </a:ext>
            </a:extLst>
          </p:cNvPr>
          <p:cNvSpPr txBox="1"/>
          <p:nvPr/>
        </p:nvSpPr>
        <p:spPr>
          <a:xfrm>
            <a:off x="6096000" y="4806586"/>
            <a:ext cx="1374094" cy="27699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 FROM...</a:t>
            </a:r>
          </a:p>
        </p:txBody>
      </p:sp>
      <p:sp>
        <p:nvSpPr>
          <p:cNvPr id="27" name="Right Arrow 26">
            <a:extLst>
              <a:ext uri="{FF2B5EF4-FFF2-40B4-BE49-F238E27FC236}">
                <a16:creationId xmlns:a16="http://schemas.microsoft.com/office/drawing/2014/main" id="{CC5EC248-7EB0-6AB4-E1F0-B75B586652FD}"/>
              </a:ext>
            </a:extLst>
          </p:cNvPr>
          <p:cNvSpPr/>
          <p:nvPr/>
        </p:nvSpPr>
        <p:spPr>
          <a:xfrm>
            <a:off x="5684808" y="4852752"/>
            <a:ext cx="229662" cy="184666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29" name="Graphic 28" descr="Programmer female outline">
            <a:extLst>
              <a:ext uri="{FF2B5EF4-FFF2-40B4-BE49-F238E27FC236}">
                <a16:creationId xmlns:a16="http://schemas.microsoft.com/office/drawing/2014/main" id="{7C833E66-C5D3-F4BE-04C9-85CF627DC1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0846" y="4580218"/>
            <a:ext cx="914400" cy="914400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F5EE92D2-7173-D999-1998-E8FDC7B384A1}"/>
              </a:ext>
            </a:extLst>
          </p:cNvPr>
          <p:cNvGrpSpPr/>
          <p:nvPr/>
        </p:nvGrpSpPr>
        <p:grpSpPr>
          <a:xfrm>
            <a:off x="146818" y="95565"/>
            <a:ext cx="11787924" cy="307780"/>
            <a:chOff x="146818" y="95565"/>
            <a:chExt cx="11787924" cy="307780"/>
          </a:xfrm>
        </p:grpSpPr>
        <p:sp>
          <p:nvSpPr>
            <p:cNvPr id="14" name="TextBox 13">
              <a:hlinkClick r:id="rId6" action="ppaction://hlinksldjump"/>
              <a:extLst>
                <a:ext uri="{FF2B5EF4-FFF2-40B4-BE49-F238E27FC236}">
                  <a16:creationId xmlns:a16="http://schemas.microsoft.com/office/drawing/2014/main" id="{0641B5DA-CD21-306A-22D8-EA0B60726528}"/>
                </a:ext>
              </a:extLst>
            </p:cNvPr>
            <p:cNvSpPr txBox="1"/>
            <p:nvPr/>
          </p:nvSpPr>
          <p:spPr>
            <a:xfrm>
              <a:off x="146818" y="95566"/>
              <a:ext cx="11416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Introduction</a:t>
              </a:r>
            </a:p>
          </p:txBody>
        </p:sp>
        <p:sp>
          <p:nvSpPr>
            <p:cNvPr id="20" name="TextBox 19">
              <a:hlinkClick r:id="rId7" action="ppaction://hlinksldjump"/>
              <a:extLst>
                <a:ext uri="{FF2B5EF4-FFF2-40B4-BE49-F238E27FC236}">
                  <a16:creationId xmlns:a16="http://schemas.microsoft.com/office/drawing/2014/main" id="{3E62FC41-D2DA-1FD9-513A-727C9EEAE847}"/>
                </a:ext>
              </a:extLst>
            </p:cNvPr>
            <p:cNvSpPr txBox="1"/>
            <p:nvPr/>
          </p:nvSpPr>
          <p:spPr>
            <a:xfrm>
              <a:off x="2540473" y="95565"/>
              <a:ext cx="12314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Related Work</a:t>
              </a:r>
            </a:p>
          </p:txBody>
        </p:sp>
        <p:sp>
          <p:nvSpPr>
            <p:cNvPr id="21" name="TextBox 20">
              <a:hlinkClick r:id="rId8" action="ppaction://hlinksldjump"/>
              <a:extLst>
                <a:ext uri="{FF2B5EF4-FFF2-40B4-BE49-F238E27FC236}">
                  <a16:creationId xmlns:a16="http://schemas.microsoft.com/office/drawing/2014/main" id="{51648B70-1506-1422-A016-FB48C2C25E59}"/>
                </a:ext>
              </a:extLst>
            </p:cNvPr>
            <p:cNvSpPr txBox="1"/>
            <p:nvPr/>
          </p:nvSpPr>
          <p:spPr>
            <a:xfrm>
              <a:off x="5194561" y="95565"/>
              <a:ext cx="14398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Task Innovation</a:t>
              </a:r>
            </a:p>
          </p:txBody>
        </p:sp>
        <p:sp>
          <p:nvSpPr>
            <p:cNvPr id="22" name="TextBox 21">
              <a:hlinkClick r:id="rId9" action="ppaction://hlinksldjump"/>
              <a:extLst>
                <a:ext uri="{FF2B5EF4-FFF2-40B4-BE49-F238E27FC236}">
                  <a16:creationId xmlns:a16="http://schemas.microsoft.com/office/drawing/2014/main" id="{B817E8E4-4E57-4358-1EE4-769A406505E6}"/>
                </a:ext>
              </a:extLst>
            </p:cNvPr>
            <p:cNvSpPr txBox="1"/>
            <p:nvPr/>
          </p:nvSpPr>
          <p:spPr>
            <a:xfrm>
              <a:off x="8107710" y="95565"/>
              <a:ext cx="12538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Specific Aims</a:t>
              </a:r>
            </a:p>
          </p:txBody>
        </p:sp>
        <p:sp>
          <p:nvSpPr>
            <p:cNvPr id="23" name="TextBox 22">
              <a:hlinkClick r:id="rId10" action="ppaction://hlinksldjump"/>
              <a:extLst>
                <a:ext uri="{FF2B5EF4-FFF2-40B4-BE49-F238E27FC236}">
                  <a16:creationId xmlns:a16="http://schemas.microsoft.com/office/drawing/2014/main" id="{99120EB9-E5F1-9312-FDCC-6153034AE5D0}"/>
                </a:ext>
              </a:extLst>
            </p:cNvPr>
            <p:cNvSpPr txBox="1"/>
            <p:nvPr/>
          </p:nvSpPr>
          <p:spPr>
            <a:xfrm>
              <a:off x="10868424" y="95568"/>
              <a:ext cx="10663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Conclusion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0421320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66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20BA47-2ACF-D513-C6A6-71EFBE427627}"/>
              </a:ext>
            </a:extLst>
          </p:cNvPr>
          <p:cNvSpPr txBox="1"/>
          <p:nvPr/>
        </p:nvSpPr>
        <p:spPr>
          <a:xfrm>
            <a:off x="838515" y="864878"/>
            <a:ext cx="4041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Aim 3 – Goals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55A207-862B-967C-A944-884C4DD42F1E}"/>
              </a:ext>
            </a:extLst>
          </p:cNvPr>
          <p:cNvSpPr txBox="1"/>
          <p:nvPr/>
        </p:nvSpPr>
        <p:spPr>
          <a:xfrm>
            <a:off x="979189" y="1852770"/>
            <a:ext cx="10354095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Create an interactive self-service web application which generates and runs cohort discovery SQL queries on user-entered free-text criteria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User interface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Accessible user action history 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with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chat-like interface</a:t>
            </a:r>
          </a:p>
          <a:p>
            <a:pPr marL="1371600" lvl="2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Previous actions and responses preserved above, new inputs inserted below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Rapid feedback, responsiveness 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from system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Explainability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 of system actions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Editable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 system responses enabling iteration, exploration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D977172-2D08-E17F-76A7-8B7EDECF1038}"/>
              </a:ext>
            </a:extLst>
          </p:cNvPr>
          <p:cNvGrpSpPr/>
          <p:nvPr/>
        </p:nvGrpSpPr>
        <p:grpSpPr>
          <a:xfrm>
            <a:off x="146818" y="95565"/>
            <a:ext cx="11787924" cy="507776"/>
            <a:chOff x="146818" y="95565"/>
            <a:chExt cx="11787924" cy="50777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3DB44DB8-EB25-4226-7D2F-DAB652AEDF30}"/>
                </a:ext>
              </a:extLst>
            </p:cNvPr>
            <p:cNvGrpSpPr/>
            <p:nvPr/>
          </p:nvGrpSpPr>
          <p:grpSpPr>
            <a:xfrm>
              <a:off x="146818" y="95565"/>
              <a:ext cx="11787924" cy="307780"/>
              <a:chOff x="146818" y="95565"/>
              <a:chExt cx="11787924" cy="307780"/>
            </a:xfrm>
          </p:grpSpPr>
          <p:sp>
            <p:nvSpPr>
              <p:cNvPr id="11" name="TextBox 10">
                <a:hlinkClick r:id="rId2" action="ppaction://hlinksldjump"/>
                <a:extLst>
                  <a:ext uri="{FF2B5EF4-FFF2-40B4-BE49-F238E27FC236}">
                    <a16:creationId xmlns:a16="http://schemas.microsoft.com/office/drawing/2014/main" id="{51BF0FDA-8806-0A67-7A00-7364A153B2B8}"/>
                  </a:ext>
                </a:extLst>
              </p:cNvPr>
              <p:cNvSpPr txBox="1"/>
              <p:nvPr/>
            </p:nvSpPr>
            <p:spPr>
              <a:xfrm>
                <a:off x="146818" y="95566"/>
                <a:ext cx="1141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Introduction</a:t>
                </a:r>
              </a:p>
            </p:txBody>
          </p:sp>
          <p:sp>
            <p:nvSpPr>
              <p:cNvPr id="12" name="TextBox 11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446EEA96-17FC-DF36-7A8C-1EFCB16B6AE2}"/>
                  </a:ext>
                </a:extLst>
              </p:cNvPr>
              <p:cNvSpPr txBox="1"/>
              <p:nvPr/>
            </p:nvSpPr>
            <p:spPr>
              <a:xfrm>
                <a:off x="2540473" y="95565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Related Work</a:t>
                </a:r>
              </a:p>
            </p:txBody>
          </p:sp>
          <p:sp>
            <p:nvSpPr>
              <p:cNvPr id="13" name="TextBox 12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FB826C18-9513-FE2A-77D7-3DDFD1F68C37}"/>
                  </a:ext>
                </a:extLst>
              </p:cNvPr>
              <p:cNvSpPr txBox="1"/>
              <p:nvPr/>
            </p:nvSpPr>
            <p:spPr>
              <a:xfrm>
                <a:off x="5194561" y="95565"/>
                <a:ext cx="1439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Task Innovation</a:t>
                </a:r>
              </a:p>
            </p:txBody>
          </p:sp>
          <p:sp>
            <p:nvSpPr>
              <p:cNvPr id="14" name="TextBox 13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A21723C4-3C2A-5D7A-93FA-F51D32142AB2}"/>
                  </a:ext>
                </a:extLst>
              </p:cNvPr>
              <p:cNvSpPr txBox="1"/>
              <p:nvPr/>
            </p:nvSpPr>
            <p:spPr>
              <a:xfrm>
                <a:off x="8107710" y="95565"/>
                <a:ext cx="1253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Specific Aims</a:t>
                </a:r>
              </a:p>
            </p:txBody>
          </p:sp>
          <p:sp>
            <p:nvSpPr>
              <p:cNvPr id="15" name="TextBox 14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D90CB413-F2CC-AAF6-5F2B-AFBA4D511DD3}"/>
                  </a:ext>
                </a:extLst>
              </p:cNvPr>
              <p:cNvSpPr txBox="1"/>
              <p:nvPr/>
            </p:nvSpPr>
            <p:spPr>
              <a:xfrm>
                <a:off x="10868424" y="95568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Conclusion</a:t>
                </a: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7DFFF93-045F-F191-EA5A-2A88CCC224E5}"/>
                </a:ext>
              </a:extLst>
            </p:cNvPr>
            <p:cNvSpPr txBox="1"/>
            <p:nvPr/>
          </p:nvSpPr>
          <p:spPr>
            <a:xfrm>
              <a:off x="8110450" y="32634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Aim</a:t>
              </a:r>
            </a:p>
          </p:txBody>
        </p:sp>
        <p:sp>
          <p:nvSpPr>
            <p:cNvPr id="8" name="TextBox 7">
              <a:hlinkClick r:id="rId7" action="ppaction://hlinksldjump"/>
              <a:extLst>
                <a:ext uri="{FF2B5EF4-FFF2-40B4-BE49-F238E27FC236}">
                  <a16:creationId xmlns:a16="http://schemas.microsoft.com/office/drawing/2014/main" id="{96E1D0C8-C9BC-7FE3-67DB-F404461417A5}"/>
                </a:ext>
              </a:extLst>
            </p:cNvPr>
            <p:cNvSpPr txBox="1"/>
            <p:nvPr/>
          </p:nvSpPr>
          <p:spPr>
            <a:xfrm>
              <a:off x="8610065" y="3263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1</a:t>
              </a:r>
            </a:p>
          </p:txBody>
        </p:sp>
        <p:sp>
          <p:nvSpPr>
            <p:cNvPr id="9" name="TextBox 8">
              <a:hlinkClick r:id="rId8" action="ppaction://hlinksldjump"/>
              <a:extLst>
                <a:ext uri="{FF2B5EF4-FFF2-40B4-BE49-F238E27FC236}">
                  <a16:creationId xmlns:a16="http://schemas.microsoft.com/office/drawing/2014/main" id="{0890DDED-EABC-6500-38F8-3132FF88B5E2}"/>
                </a:ext>
              </a:extLst>
            </p:cNvPr>
            <p:cNvSpPr txBox="1"/>
            <p:nvPr/>
          </p:nvSpPr>
          <p:spPr>
            <a:xfrm>
              <a:off x="8826405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  <p:sp>
          <p:nvSpPr>
            <p:cNvPr id="10" name="TextBox 9">
              <a:hlinkClick r:id="rId9" action="ppaction://hlinksldjump"/>
              <a:extLst>
                <a:ext uri="{FF2B5EF4-FFF2-40B4-BE49-F238E27FC236}">
                  <a16:creationId xmlns:a16="http://schemas.microsoft.com/office/drawing/2014/main" id="{798AD046-E74C-65AD-C24A-031B08455106}"/>
                </a:ext>
              </a:extLst>
            </p:cNvPr>
            <p:cNvSpPr txBox="1"/>
            <p:nvPr/>
          </p:nvSpPr>
          <p:spPr>
            <a:xfrm>
              <a:off x="9061487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4606538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67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06DD86-E28E-43B4-9A19-75BDF8842AFD}"/>
              </a:ext>
            </a:extLst>
          </p:cNvPr>
          <p:cNvSpPr txBox="1"/>
          <p:nvPr/>
        </p:nvSpPr>
        <p:spPr>
          <a:xfrm>
            <a:off x="279288" y="1584330"/>
            <a:ext cx="6071918" cy="2009061"/>
          </a:xfrm>
          <a:prstGeom prst="roundRect">
            <a:avLst/>
          </a:prstGeom>
          <a:solidFill>
            <a:srgbClr val="F4F8FE"/>
          </a:solidFill>
          <a:ln>
            <a:solidFill>
              <a:schemeClr val="accent1">
                <a:lumMod val="75000"/>
              </a:schemeClr>
            </a:solidFill>
          </a:ln>
          <a:effectLst>
            <a:outerShdw blurRad="63500" algn="ctr" rotWithShape="0">
              <a:prstClr val="black">
                <a:alpha val="8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Had a BMI between 35 and 40 within the past 6 months</a:t>
            </a:r>
            <a:b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endParaRPr lang="en-US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Were treated with an SSRI or other antidepressant</a:t>
            </a:r>
            <a:b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endParaRPr lang="en-US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Are aged 18 – 65 and don’t regularly exercise</a:t>
            </a:r>
            <a:b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endParaRPr lang="en-US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Were seen in the emergency department in the past three years   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5A1ABF3-5A4F-3076-9B99-18E2D94EC255}"/>
              </a:ext>
            </a:extLst>
          </p:cNvPr>
          <p:cNvGrpSpPr/>
          <p:nvPr/>
        </p:nvGrpSpPr>
        <p:grpSpPr>
          <a:xfrm>
            <a:off x="2481056" y="4297741"/>
            <a:ext cx="9523490" cy="2484575"/>
            <a:chOff x="2751392" y="1742643"/>
            <a:chExt cx="9414726" cy="2484575"/>
          </a:xfrm>
          <a:solidFill>
            <a:srgbClr val="F7F7F7"/>
          </a:solidFill>
        </p:grpSpPr>
        <p:sp>
          <p:nvSpPr>
            <p:cNvPr id="7" name="Rectangle: Rounded Corners 5">
              <a:extLst>
                <a:ext uri="{FF2B5EF4-FFF2-40B4-BE49-F238E27FC236}">
                  <a16:creationId xmlns:a16="http://schemas.microsoft.com/office/drawing/2014/main" id="{E45F18ED-4FDC-D5DC-1B01-71247197F242}"/>
                </a:ext>
              </a:extLst>
            </p:cNvPr>
            <p:cNvSpPr/>
            <p:nvPr/>
          </p:nvSpPr>
          <p:spPr>
            <a:xfrm>
              <a:off x="2751392" y="1742643"/>
              <a:ext cx="9358830" cy="2484575"/>
            </a:xfrm>
            <a:prstGeom prst="roundRect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  <a:effectLst>
              <a:outerShdw blurRad="635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39A9B5D-3BBA-99C9-3A80-FFEB5FF02423}"/>
                </a:ext>
              </a:extLst>
            </p:cNvPr>
            <p:cNvSpPr txBox="1"/>
            <p:nvPr/>
          </p:nvSpPr>
          <p:spPr>
            <a:xfrm>
              <a:off x="2968205" y="1808106"/>
              <a:ext cx="4125176" cy="783193"/>
            </a:xfrm>
            <a:prstGeom prst="round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solidFill>
                    <a:schemeClr val="accent5"/>
                  </a:solidFill>
                  <a:latin typeface="Helvetica Light" panose="020B0403020202020204" pitchFamily="34" charset="0"/>
                  <a:cs typeface="Segoe UI Light" panose="020B0502040204020203" pitchFamily="34" charset="0"/>
                </a:rPr>
                <a:t>53</a:t>
              </a:r>
              <a:r>
                <a:rPr lang="en-US" sz="2800" dirty="0">
                  <a:latin typeface="Helvetica Light" panose="020B0403020202020204" pitchFamily="34" charset="0"/>
                  <a:cs typeface="Segoe UI Light" panose="020B0502040204020203" pitchFamily="34" charset="0"/>
                </a:rPr>
                <a:t> patients were found: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079AEFC-AE88-21F9-B972-CE8360092EF5}"/>
                </a:ext>
              </a:extLst>
            </p:cNvPr>
            <p:cNvSpPr txBox="1"/>
            <p:nvPr/>
          </p:nvSpPr>
          <p:spPr>
            <a:xfrm>
              <a:off x="3182390" y="2591299"/>
              <a:ext cx="6731674" cy="374571"/>
            </a:xfrm>
            <a:prstGeom prst="round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1)  </a:t>
              </a:r>
              <a:r>
                <a:rPr lang="en-US" sz="1600" b="1" dirty="0">
                  <a:solidFill>
                    <a:schemeClr val="accent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1,046</a:t>
              </a:r>
              <a:r>
                <a:rPr lang="en-US" sz="16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had a </a:t>
              </a:r>
              <a:r>
                <a:rPr lang="en-US" sz="1600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body mass index </a:t>
              </a:r>
              <a:r>
                <a:rPr lang="en-US" sz="16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(</a:t>
              </a:r>
              <a:r>
                <a:rPr lang="en-US" sz="1600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BMI</a:t>
              </a:r>
              <a:r>
                <a:rPr lang="en-US" sz="16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) between</a:t>
              </a:r>
              <a:r>
                <a:rPr lang="en-US" sz="1600" dirty="0"/>
                <a:t> </a:t>
              </a:r>
              <a:r>
                <a:rPr lang="en-US" sz="16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35 and 40 </a:t>
              </a:r>
              <a:r>
                <a:rPr lang="en-US" sz="1200" dirty="0">
                  <a:solidFill>
                    <a:srgbClr val="649B42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(in the past 6 months)</a:t>
              </a:r>
              <a:endParaRPr lang="en-US" sz="1050" dirty="0">
                <a:solidFill>
                  <a:srgbClr val="649B42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BA039B0-56B6-B0AE-1DEF-07EAD3B626F8}"/>
                </a:ext>
              </a:extLst>
            </p:cNvPr>
            <p:cNvSpPr txBox="1"/>
            <p:nvPr/>
          </p:nvSpPr>
          <p:spPr>
            <a:xfrm>
              <a:off x="3182390" y="2966152"/>
              <a:ext cx="8983728" cy="374571"/>
            </a:xfrm>
            <a:prstGeom prst="round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2)  </a:t>
              </a:r>
              <a:r>
                <a:rPr lang="en-US" sz="1600" b="1" dirty="0">
                  <a:solidFill>
                    <a:schemeClr val="accent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442</a:t>
              </a:r>
              <a:r>
                <a:rPr lang="en-US" sz="16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were treated with a </a:t>
              </a:r>
              <a:r>
                <a:rPr lang="en-US" sz="1600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Selective Serotonin Re-uptake Inhibitor </a:t>
              </a:r>
              <a:r>
                <a:rPr lang="en-US" sz="16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(</a:t>
              </a:r>
              <a:r>
                <a:rPr lang="en-US" sz="1600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SSRI</a:t>
              </a:r>
              <a:r>
                <a:rPr lang="en-US" sz="16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) or other </a:t>
              </a:r>
              <a:r>
                <a:rPr lang="en-US" sz="1600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antidepressant </a:t>
              </a:r>
              <a:r>
                <a:rPr lang="en-US" sz="1200" dirty="0">
                  <a:solidFill>
                    <a:schemeClr val="accent6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(anytime)</a:t>
              </a:r>
              <a:endParaRPr lang="en-US" sz="1400" b="1" dirty="0">
                <a:solidFill>
                  <a:schemeClr val="accent6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5D53EF3-077E-0996-2BFF-2A5A0619FF7A}"/>
                </a:ext>
              </a:extLst>
            </p:cNvPr>
            <p:cNvSpPr txBox="1"/>
            <p:nvPr/>
          </p:nvSpPr>
          <p:spPr>
            <a:xfrm>
              <a:off x="3182390" y="3340723"/>
              <a:ext cx="6731674" cy="374571"/>
            </a:xfrm>
            <a:prstGeom prst="round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3)  </a:t>
              </a:r>
              <a:r>
                <a:rPr lang="en-US" sz="1600" b="1" dirty="0">
                  <a:solidFill>
                    <a:schemeClr val="accent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421</a:t>
              </a:r>
              <a:r>
                <a:rPr lang="en-US" sz="16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are </a:t>
              </a:r>
              <a:r>
                <a:rPr lang="en-US" sz="1600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aged</a:t>
              </a:r>
              <a:r>
                <a:rPr lang="en-US" sz="16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between 18 and 65</a:t>
              </a:r>
              <a:endParaRPr lang="en-US" sz="1100" dirty="0">
                <a:solidFill>
                  <a:schemeClr val="accent6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1B58AAC-18C7-1FC1-8D78-04748754582B}"/>
                </a:ext>
              </a:extLst>
            </p:cNvPr>
            <p:cNvSpPr txBox="1"/>
            <p:nvPr/>
          </p:nvSpPr>
          <p:spPr>
            <a:xfrm>
              <a:off x="3191661" y="3715294"/>
              <a:ext cx="7001666" cy="374571"/>
            </a:xfrm>
            <a:prstGeom prst="round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4)  </a:t>
              </a:r>
              <a:r>
                <a:rPr lang="en-US" sz="1600" b="1" dirty="0">
                  <a:solidFill>
                    <a:schemeClr val="accent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53</a:t>
              </a:r>
              <a:r>
                <a:rPr lang="en-US" sz="16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were seen in the </a:t>
              </a:r>
              <a:r>
                <a:rPr lang="en-US" sz="1600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Emergency Department </a:t>
              </a:r>
              <a:r>
                <a:rPr lang="en-US" sz="1200" dirty="0">
                  <a:solidFill>
                    <a:schemeClr val="accent6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(in the past 3 years)</a:t>
              </a:r>
              <a:endParaRPr lang="en-US" sz="1400" b="1" dirty="0">
                <a:solidFill>
                  <a:schemeClr val="accent6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A7FC7DB-D8C2-CDFB-6806-1B1F44853C10}"/>
              </a:ext>
            </a:extLst>
          </p:cNvPr>
          <p:cNvGrpSpPr/>
          <p:nvPr/>
        </p:nvGrpSpPr>
        <p:grpSpPr>
          <a:xfrm>
            <a:off x="2481056" y="3787960"/>
            <a:ext cx="9466948" cy="396790"/>
            <a:chOff x="2333427" y="6008208"/>
            <a:chExt cx="7756852" cy="396790"/>
          </a:xfrm>
        </p:grpSpPr>
        <p:sp>
          <p:nvSpPr>
            <p:cNvPr id="14" name="Rectangle: Rounded Corners 38">
              <a:extLst>
                <a:ext uri="{FF2B5EF4-FFF2-40B4-BE49-F238E27FC236}">
                  <a16:creationId xmlns:a16="http://schemas.microsoft.com/office/drawing/2014/main" id="{6090CB43-E674-259E-172E-6317BF1C1293}"/>
                </a:ext>
              </a:extLst>
            </p:cNvPr>
            <p:cNvSpPr/>
            <p:nvPr/>
          </p:nvSpPr>
          <p:spPr>
            <a:xfrm>
              <a:off x="2333427" y="6008208"/>
              <a:ext cx="7756852" cy="396790"/>
            </a:xfrm>
            <a:prstGeom prst="roundRect">
              <a:avLst>
                <a:gd name="adj" fmla="val 36789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  <a:effectLst>
              <a:outerShdw blurRad="635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4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619612B-4A76-91BB-2ADC-900212B06FF3}"/>
                </a:ext>
              </a:extLst>
            </p:cNvPr>
            <p:cNvSpPr txBox="1"/>
            <p:nvPr/>
          </p:nvSpPr>
          <p:spPr>
            <a:xfrm>
              <a:off x="2751208" y="6078273"/>
              <a:ext cx="70016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I couldn’t identify patients who </a:t>
              </a:r>
              <a:r>
                <a:rPr lang="en-US" sz="1200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“don’t regularly exercise”</a:t>
              </a:r>
              <a:r>
                <a:rPr lang="en-US" sz="12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, so you may need to refine your search, however:</a:t>
              </a:r>
              <a:endParaRPr lang="en-US" sz="1200" b="1" dirty="0">
                <a:solidFill>
                  <a:schemeClr val="accent6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pic>
          <p:nvPicPr>
            <p:cNvPr id="16" name="Picture 15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4558562B-15EB-F90C-8BD6-687EBF37CB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29629" y="6069299"/>
              <a:ext cx="280793" cy="274608"/>
            </a:xfrm>
            <a:prstGeom prst="rect">
              <a:avLst/>
            </a:prstGeom>
          </p:spPr>
        </p:pic>
      </p:grpSp>
      <p:sp>
        <p:nvSpPr>
          <p:cNvPr id="17" name="Down Arrow 16">
            <a:extLst>
              <a:ext uri="{FF2B5EF4-FFF2-40B4-BE49-F238E27FC236}">
                <a16:creationId xmlns:a16="http://schemas.microsoft.com/office/drawing/2014/main" id="{B4FA0884-30EE-46C6-591A-4335C40FA306}"/>
              </a:ext>
            </a:extLst>
          </p:cNvPr>
          <p:cNvSpPr/>
          <p:nvPr/>
        </p:nvSpPr>
        <p:spPr>
          <a:xfrm>
            <a:off x="2338491" y="1164038"/>
            <a:ext cx="259976" cy="362407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F116726-04EC-9732-F7A4-1E20DF33808D}"/>
              </a:ext>
            </a:extLst>
          </p:cNvPr>
          <p:cNvSpPr txBox="1"/>
          <p:nvPr/>
        </p:nvSpPr>
        <p:spPr>
          <a:xfrm>
            <a:off x="521996" y="802865"/>
            <a:ext cx="4036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User-entered free-text eligibility criteria</a:t>
            </a:r>
          </a:p>
        </p:txBody>
      </p:sp>
      <p:sp>
        <p:nvSpPr>
          <p:cNvPr id="19" name="Down Arrow 18">
            <a:extLst>
              <a:ext uri="{FF2B5EF4-FFF2-40B4-BE49-F238E27FC236}">
                <a16:creationId xmlns:a16="http://schemas.microsoft.com/office/drawing/2014/main" id="{972EDFFE-7902-DA04-2160-2313488CCE8A}"/>
              </a:ext>
            </a:extLst>
          </p:cNvPr>
          <p:cNvSpPr/>
          <p:nvPr/>
        </p:nvSpPr>
        <p:spPr>
          <a:xfrm>
            <a:off x="10906503" y="3335159"/>
            <a:ext cx="259976" cy="362407"/>
          </a:xfrm>
          <a:prstGeom prst="down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BDDEC5B-1C26-D917-FE43-1F7B97B30CF1}"/>
              </a:ext>
            </a:extLst>
          </p:cNvPr>
          <p:cNvSpPr txBox="1"/>
          <p:nvPr/>
        </p:nvSpPr>
        <p:spPr>
          <a:xfrm>
            <a:off x="9976216" y="2940450"/>
            <a:ext cx="2034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Leaf AI’s response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766D4A4-2D80-CB87-0720-BFE03AABFFB4}"/>
              </a:ext>
            </a:extLst>
          </p:cNvPr>
          <p:cNvCxnSpPr/>
          <p:nvPr/>
        </p:nvCxnSpPr>
        <p:spPr>
          <a:xfrm>
            <a:off x="1178571" y="1986200"/>
            <a:ext cx="376518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D318674-9FE5-1B97-7EBE-5BA86D3FE148}"/>
              </a:ext>
            </a:extLst>
          </p:cNvPr>
          <p:cNvCxnSpPr/>
          <p:nvPr/>
        </p:nvCxnSpPr>
        <p:spPr>
          <a:xfrm>
            <a:off x="2457071" y="2470293"/>
            <a:ext cx="376518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37C25F2-6BA6-C3E8-84B5-D9E3E382D251}"/>
              </a:ext>
            </a:extLst>
          </p:cNvPr>
          <p:cNvCxnSpPr>
            <a:cxnSpLocks/>
          </p:cNvCxnSpPr>
          <p:nvPr/>
        </p:nvCxnSpPr>
        <p:spPr>
          <a:xfrm>
            <a:off x="3631446" y="2470293"/>
            <a:ext cx="1249549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2EA8284-9E6C-2FBB-D87C-08A7C3D4720D}"/>
              </a:ext>
            </a:extLst>
          </p:cNvPr>
          <p:cNvCxnSpPr/>
          <p:nvPr/>
        </p:nvCxnSpPr>
        <p:spPr>
          <a:xfrm>
            <a:off x="990312" y="2985275"/>
            <a:ext cx="376518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C05634D-D6D8-A58E-7CDB-BEE9FF14D4B5}"/>
              </a:ext>
            </a:extLst>
          </p:cNvPr>
          <p:cNvCxnSpPr>
            <a:cxnSpLocks/>
          </p:cNvCxnSpPr>
          <p:nvPr/>
        </p:nvCxnSpPr>
        <p:spPr>
          <a:xfrm>
            <a:off x="2512115" y="2976310"/>
            <a:ext cx="42904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8310F75-C13F-C172-C618-2F919166EE88}"/>
              </a:ext>
            </a:extLst>
          </p:cNvPr>
          <p:cNvCxnSpPr>
            <a:cxnSpLocks/>
          </p:cNvCxnSpPr>
          <p:nvPr/>
        </p:nvCxnSpPr>
        <p:spPr>
          <a:xfrm>
            <a:off x="3799577" y="2976310"/>
            <a:ext cx="642146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E4D0AFF-5878-0809-24DC-9A220B890951}"/>
              </a:ext>
            </a:extLst>
          </p:cNvPr>
          <p:cNvCxnSpPr>
            <a:cxnSpLocks/>
          </p:cNvCxnSpPr>
          <p:nvPr/>
        </p:nvCxnSpPr>
        <p:spPr>
          <a:xfrm>
            <a:off x="1142712" y="3447446"/>
            <a:ext cx="2954898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E87719C-D65F-FCAC-1607-4D3C2E8BEE2E}"/>
              </a:ext>
            </a:extLst>
          </p:cNvPr>
          <p:cNvCxnSpPr/>
          <p:nvPr/>
        </p:nvCxnSpPr>
        <p:spPr>
          <a:xfrm>
            <a:off x="2917033" y="5079023"/>
            <a:ext cx="361346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3C73383B-E909-1174-615F-5EE0066255CC}"/>
              </a:ext>
            </a:extLst>
          </p:cNvPr>
          <p:cNvGrpSpPr/>
          <p:nvPr/>
        </p:nvGrpSpPr>
        <p:grpSpPr>
          <a:xfrm>
            <a:off x="146818" y="95565"/>
            <a:ext cx="11787924" cy="507776"/>
            <a:chOff x="146818" y="95565"/>
            <a:chExt cx="11787924" cy="507776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50A22ABB-6D8E-0828-06EB-FDC8ABFA8874}"/>
                </a:ext>
              </a:extLst>
            </p:cNvPr>
            <p:cNvGrpSpPr/>
            <p:nvPr/>
          </p:nvGrpSpPr>
          <p:grpSpPr>
            <a:xfrm>
              <a:off x="146818" y="95565"/>
              <a:ext cx="11787924" cy="307780"/>
              <a:chOff x="146818" y="95565"/>
              <a:chExt cx="11787924" cy="307780"/>
            </a:xfrm>
          </p:grpSpPr>
          <p:sp>
            <p:nvSpPr>
              <p:cNvPr id="33" name="TextBox 32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0221EC31-7E60-A369-CAD3-6AC4364916B8}"/>
                  </a:ext>
                </a:extLst>
              </p:cNvPr>
              <p:cNvSpPr txBox="1"/>
              <p:nvPr/>
            </p:nvSpPr>
            <p:spPr>
              <a:xfrm>
                <a:off x="146818" y="95566"/>
                <a:ext cx="1141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Introduction</a:t>
                </a:r>
              </a:p>
            </p:txBody>
          </p:sp>
          <p:sp>
            <p:nvSpPr>
              <p:cNvPr id="34" name="TextBox 33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574A2C3D-8855-610A-4CE5-5A622AA534C3}"/>
                  </a:ext>
                </a:extLst>
              </p:cNvPr>
              <p:cNvSpPr txBox="1"/>
              <p:nvPr/>
            </p:nvSpPr>
            <p:spPr>
              <a:xfrm>
                <a:off x="2540473" y="95565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Related Work</a:t>
                </a:r>
              </a:p>
            </p:txBody>
          </p:sp>
          <p:sp>
            <p:nvSpPr>
              <p:cNvPr id="35" name="TextBox 34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04BC63B1-AA1A-ECA4-F1B1-85F5635C2103}"/>
                  </a:ext>
                </a:extLst>
              </p:cNvPr>
              <p:cNvSpPr txBox="1"/>
              <p:nvPr/>
            </p:nvSpPr>
            <p:spPr>
              <a:xfrm>
                <a:off x="5194561" y="95565"/>
                <a:ext cx="1439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Task Innovation</a:t>
                </a:r>
              </a:p>
            </p:txBody>
          </p:sp>
          <p:sp>
            <p:nvSpPr>
              <p:cNvPr id="36" name="TextBox 35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92D5B221-3187-8BC3-48A5-5CD401219EBC}"/>
                  </a:ext>
                </a:extLst>
              </p:cNvPr>
              <p:cNvSpPr txBox="1"/>
              <p:nvPr/>
            </p:nvSpPr>
            <p:spPr>
              <a:xfrm>
                <a:off x="8107710" y="95565"/>
                <a:ext cx="1253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Specific Aims</a:t>
                </a:r>
              </a:p>
            </p:txBody>
          </p:sp>
          <p:sp>
            <p:nvSpPr>
              <p:cNvPr id="37" name="TextBox 36">
                <a:hlinkClick r:id="rId8" action="ppaction://hlinksldjump"/>
                <a:extLst>
                  <a:ext uri="{FF2B5EF4-FFF2-40B4-BE49-F238E27FC236}">
                    <a16:creationId xmlns:a16="http://schemas.microsoft.com/office/drawing/2014/main" id="{CBA680BD-55A9-A185-B09A-F3F7B72D1F1E}"/>
                  </a:ext>
                </a:extLst>
              </p:cNvPr>
              <p:cNvSpPr txBox="1"/>
              <p:nvPr/>
            </p:nvSpPr>
            <p:spPr>
              <a:xfrm>
                <a:off x="10868424" y="95568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Conclusion</a:t>
                </a:r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743D11A-600C-CA25-BFEA-ECAB7D63FF50}"/>
                </a:ext>
              </a:extLst>
            </p:cNvPr>
            <p:cNvSpPr txBox="1"/>
            <p:nvPr/>
          </p:nvSpPr>
          <p:spPr>
            <a:xfrm>
              <a:off x="8110450" y="32634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Aim</a:t>
              </a:r>
            </a:p>
          </p:txBody>
        </p:sp>
        <p:sp>
          <p:nvSpPr>
            <p:cNvPr id="30" name="TextBox 29">
              <a:hlinkClick r:id="rId9" action="ppaction://hlinksldjump"/>
              <a:extLst>
                <a:ext uri="{FF2B5EF4-FFF2-40B4-BE49-F238E27FC236}">
                  <a16:creationId xmlns:a16="http://schemas.microsoft.com/office/drawing/2014/main" id="{C8E497F6-87F3-FF28-8172-91E25432DC4E}"/>
                </a:ext>
              </a:extLst>
            </p:cNvPr>
            <p:cNvSpPr txBox="1"/>
            <p:nvPr/>
          </p:nvSpPr>
          <p:spPr>
            <a:xfrm>
              <a:off x="8610065" y="3263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1</a:t>
              </a:r>
            </a:p>
          </p:txBody>
        </p:sp>
        <p:sp>
          <p:nvSpPr>
            <p:cNvPr id="31" name="TextBox 30">
              <a:hlinkClick r:id="rId10" action="ppaction://hlinksldjump"/>
              <a:extLst>
                <a:ext uri="{FF2B5EF4-FFF2-40B4-BE49-F238E27FC236}">
                  <a16:creationId xmlns:a16="http://schemas.microsoft.com/office/drawing/2014/main" id="{959210F5-B469-4EC6-04B1-7093BF4AA5A6}"/>
                </a:ext>
              </a:extLst>
            </p:cNvPr>
            <p:cNvSpPr txBox="1"/>
            <p:nvPr/>
          </p:nvSpPr>
          <p:spPr>
            <a:xfrm>
              <a:off x="8826405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  <p:sp>
          <p:nvSpPr>
            <p:cNvPr id="32" name="TextBox 31">
              <a:hlinkClick r:id="rId11" action="ppaction://hlinksldjump"/>
              <a:extLst>
                <a:ext uri="{FF2B5EF4-FFF2-40B4-BE49-F238E27FC236}">
                  <a16:creationId xmlns:a16="http://schemas.microsoft.com/office/drawing/2014/main" id="{AF60FC85-E0E3-CADD-B84C-804CA86CFB3C}"/>
                </a:ext>
              </a:extLst>
            </p:cNvPr>
            <p:cNvSpPr txBox="1"/>
            <p:nvPr/>
          </p:nvSpPr>
          <p:spPr>
            <a:xfrm>
              <a:off x="9061487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4681364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68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20BA47-2ACF-D513-C6A6-71EFBE427627}"/>
              </a:ext>
            </a:extLst>
          </p:cNvPr>
          <p:cNvSpPr txBox="1"/>
          <p:nvPr/>
        </p:nvSpPr>
        <p:spPr>
          <a:xfrm>
            <a:off x="838515" y="864878"/>
            <a:ext cx="53512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Aim 3 – Goals – </a:t>
            </a:r>
            <a:r>
              <a:rPr lang="en-US" sz="2800" dirty="0" err="1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Explainability</a:t>
            </a:r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  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55A207-862B-967C-A944-884C4DD42F1E}"/>
              </a:ext>
            </a:extLst>
          </p:cNvPr>
          <p:cNvSpPr txBox="1"/>
          <p:nvPr/>
        </p:nvSpPr>
        <p:spPr>
          <a:xfrm>
            <a:off x="662665" y="1847951"/>
            <a:ext cx="5263349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If user writes eligibility criteria but does not know if system will understand until </a:t>
            </a:r>
            <a:r>
              <a:rPr lang="en-US" i="1" dirty="0">
                <a:latin typeface="Roboto Light" panose="02000000000000000000" pitchFamily="2" charset="0"/>
                <a:ea typeface="Roboto Light" panose="02000000000000000000" pitchFamily="2" charset="0"/>
              </a:rPr>
              <a:t>after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 queries executed: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Wasted time if query fails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Uncertainty, lack of trust in system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System will therefore perform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NER and normalization </a:t>
            </a:r>
            <a:r>
              <a:rPr lang="en-US" b="1" i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as user types criteria</a:t>
            </a:r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ABB59F0-40C6-F31C-DBD1-0BC0CA839FCB}"/>
              </a:ext>
            </a:extLst>
          </p:cNvPr>
          <p:cNvGrpSpPr/>
          <p:nvPr/>
        </p:nvGrpSpPr>
        <p:grpSpPr>
          <a:xfrm>
            <a:off x="6912905" y="1892407"/>
            <a:ext cx="4709283" cy="1430177"/>
            <a:chOff x="6189785" y="1933408"/>
            <a:chExt cx="4709283" cy="143017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C996B55-97EC-1C10-92FF-DF3F3F44EDDD}"/>
                </a:ext>
              </a:extLst>
            </p:cNvPr>
            <p:cNvSpPr txBox="1"/>
            <p:nvPr/>
          </p:nvSpPr>
          <p:spPr>
            <a:xfrm>
              <a:off x="6189785" y="1933408"/>
              <a:ext cx="4709283" cy="1191816"/>
            </a:xfrm>
            <a:prstGeom prst="roundRect">
              <a:avLst/>
            </a:prstGeom>
            <a:solidFill>
              <a:srgbClr val="F4F8FE"/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  <a:effectLst>
              <a:outerShdw blurRad="63500" algn="ctr" rotWithShape="0">
                <a:prstClr val="black">
                  <a:alpha val="8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6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BMI between 35 and 40 within the past 6 months</a:t>
              </a:r>
              <a:br>
                <a:rPr lang="en-US" sz="1600" dirty="0">
                  <a:latin typeface="Segoe UI Light" panose="020B0502040204020203" pitchFamily="34" charset="0"/>
                  <a:cs typeface="Segoe UI Light" panose="020B0502040204020203" pitchFamily="34" charset="0"/>
                </a:rPr>
              </a:br>
              <a:br>
                <a:rPr lang="en-US" sz="1600" dirty="0">
                  <a:latin typeface="Segoe UI Light" panose="020B0502040204020203" pitchFamily="34" charset="0"/>
                  <a:cs typeface="Segoe UI Light" panose="020B0502040204020203" pitchFamily="34" charset="0"/>
                </a:rPr>
              </a:br>
              <a:br>
                <a:rPr lang="en-US" sz="1600" dirty="0">
                  <a:latin typeface="Segoe UI Light" panose="020B0502040204020203" pitchFamily="34" charset="0"/>
                  <a:cs typeface="Segoe UI Light" panose="020B0502040204020203" pitchFamily="34" charset="0"/>
                </a:rPr>
              </a:br>
              <a:endParaRPr lang="en-US" sz="16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D7286D85-BA81-AFC3-6642-3D54EBFA2EF2}"/>
                </a:ext>
              </a:extLst>
            </p:cNvPr>
            <p:cNvCxnSpPr/>
            <p:nvPr/>
          </p:nvCxnSpPr>
          <p:spPr>
            <a:xfrm>
              <a:off x="6524290" y="2337582"/>
              <a:ext cx="376518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C8E5396-0BC5-84D6-8955-BD1861043200}"/>
                </a:ext>
              </a:extLst>
            </p:cNvPr>
            <p:cNvSpPr txBox="1"/>
            <p:nvPr/>
          </p:nvSpPr>
          <p:spPr>
            <a:xfrm>
              <a:off x="6712549" y="2495262"/>
              <a:ext cx="3666566" cy="86832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8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7030A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Body Mass Index </a:t>
              </a:r>
              <a:r>
                <a:rPr lang="en-US" sz="16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(UMLS</a:t>
              </a: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: </a:t>
              </a: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C1305855</a:t>
              </a:r>
              <a:r>
                <a:rPr lang="en-US" sz="16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)</a:t>
              </a:r>
            </a:p>
            <a:p>
              <a:endParaRPr lang="en-US" sz="5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 general indicator of the body fat an individual is carrying based upon the ratio of weight to height.</a:t>
              </a:r>
            </a:p>
          </p:txBody>
        </p:sp>
        <p:pic>
          <p:nvPicPr>
            <p:cNvPr id="8" name="Picture 8" descr="Mouse Cursor PNG">
              <a:extLst>
                <a:ext uri="{FF2B5EF4-FFF2-40B4-BE49-F238E27FC236}">
                  <a16:creationId xmlns:a16="http://schemas.microsoft.com/office/drawing/2014/main" id="{535224BD-D393-5C12-6E20-179D8C3C45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06678" y="2196584"/>
              <a:ext cx="188259" cy="2819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50D5B93-294E-F8B6-EBD8-C491D7E7C5F7}"/>
              </a:ext>
            </a:extLst>
          </p:cNvPr>
          <p:cNvGrpSpPr/>
          <p:nvPr/>
        </p:nvGrpSpPr>
        <p:grpSpPr>
          <a:xfrm>
            <a:off x="6912904" y="3965151"/>
            <a:ext cx="4709283" cy="1464231"/>
            <a:chOff x="6189785" y="4353584"/>
            <a:chExt cx="4709283" cy="1464231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BEF27A9-282C-EF54-075E-F503C504148C}"/>
                </a:ext>
              </a:extLst>
            </p:cNvPr>
            <p:cNvSpPr txBox="1"/>
            <p:nvPr/>
          </p:nvSpPr>
          <p:spPr>
            <a:xfrm>
              <a:off x="6189785" y="4353584"/>
              <a:ext cx="4709283" cy="1191816"/>
            </a:xfrm>
            <a:prstGeom prst="roundRect">
              <a:avLst/>
            </a:prstGeom>
            <a:solidFill>
              <a:srgbClr val="F4F8FE"/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  <a:effectLst>
              <a:outerShdw blurRad="63500" algn="ctr" rotWithShape="0">
                <a:prstClr val="black">
                  <a:alpha val="8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6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Previous diagnosis of       Diabeets Mellitus</a:t>
              </a:r>
              <a:br>
                <a:rPr lang="en-US" sz="1600" dirty="0">
                  <a:latin typeface="Segoe UI Light" panose="020B0502040204020203" pitchFamily="34" charset="0"/>
                  <a:cs typeface="Segoe UI Light" panose="020B0502040204020203" pitchFamily="34" charset="0"/>
                </a:rPr>
              </a:br>
              <a:br>
                <a:rPr lang="en-US" sz="1600" dirty="0">
                  <a:latin typeface="Segoe UI Light" panose="020B0502040204020203" pitchFamily="34" charset="0"/>
                  <a:cs typeface="Segoe UI Light" panose="020B0502040204020203" pitchFamily="34" charset="0"/>
                </a:rPr>
              </a:br>
              <a:br>
                <a:rPr lang="en-US" sz="1600" dirty="0">
                  <a:latin typeface="Segoe UI Light" panose="020B0502040204020203" pitchFamily="34" charset="0"/>
                  <a:cs typeface="Segoe UI Light" panose="020B0502040204020203" pitchFamily="34" charset="0"/>
                </a:rPr>
              </a:br>
              <a:endParaRPr lang="en-US" sz="16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D54A091-69CB-FCA2-29C7-4D2B87545D57}"/>
                </a:ext>
              </a:extLst>
            </p:cNvPr>
            <p:cNvCxnSpPr>
              <a:cxnSpLocks/>
            </p:cNvCxnSpPr>
            <p:nvPr/>
          </p:nvCxnSpPr>
          <p:spPr>
            <a:xfrm>
              <a:off x="8335161" y="4751098"/>
              <a:ext cx="1778354" cy="0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4FE70EB-B29E-523E-5AD4-20CB5CEFC7BE}"/>
                </a:ext>
              </a:extLst>
            </p:cNvPr>
            <p:cNvSpPr txBox="1"/>
            <p:nvPr/>
          </p:nvSpPr>
          <p:spPr>
            <a:xfrm>
              <a:off x="7095221" y="4949492"/>
              <a:ext cx="3666566" cy="86832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8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Unknown Condition </a:t>
              </a: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(?)</a:t>
              </a:r>
              <a:br>
                <a:rPr lang="en-US" sz="1600" dirty="0">
                  <a:solidFill>
                    <a:srgbClr val="7030A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endParaRPr lang="en-US" sz="5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LeafAI couldn’t figure out what this is. Check the spelling or try phrasing the name in another way.</a:t>
              </a:r>
            </a:p>
          </p:txBody>
        </p:sp>
        <p:pic>
          <p:nvPicPr>
            <p:cNvPr id="12" name="Picture 8" descr="Mouse Cursor PNG">
              <a:extLst>
                <a:ext uri="{FF2B5EF4-FFF2-40B4-BE49-F238E27FC236}">
                  <a16:creationId xmlns:a16="http://schemas.microsoft.com/office/drawing/2014/main" id="{70E34ABA-365A-5332-07E7-66D2708AA2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80906" y="4654396"/>
              <a:ext cx="188259" cy="2819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10">
              <a:extLst>
                <a:ext uri="{FF2B5EF4-FFF2-40B4-BE49-F238E27FC236}">
                  <a16:creationId xmlns:a16="http://schemas.microsoft.com/office/drawing/2014/main" id="{BF99C082-283A-3FE9-7688-662CB3EAF0E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62056" y="4420128"/>
              <a:ext cx="291353" cy="2913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A0CA35E-3981-7AB2-BC05-1FCF1CF56451}"/>
              </a:ext>
            </a:extLst>
          </p:cNvPr>
          <p:cNvGrpSpPr/>
          <p:nvPr/>
        </p:nvGrpSpPr>
        <p:grpSpPr>
          <a:xfrm>
            <a:off x="146818" y="95565"/>
            <a:ext cx="11787924" cy="507776"/>
            <a:chOff x="146818" y="95565"/>
            <a:chExt cx="11787924" cy="507776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E11F4B9-71DC-E9E9-EDBF-C01D8EB4FEC1}"/>
                </a:ext>
              </a:extLst>
            </p:cNvPr>
            <p:cNvGrpSpPr/>
            <p:nvPr/>
          </p:nvGrpSpPr>
          <p:grpSpPr>
            <a:xfrm>
              <a:off x="146818" y="95565"/>
              <a:ext cx="11787924" cy="307780"/>
              <a:chOff x="146818" y="95565"/>
              <a:chExt cx="11787924" cy="307780"/>
            </a:xfrm>
          </p:grpSpPr>
          <p:sp>
            <p:nvSpPr>
              <p:cNvPr id="22" name="TextBox 21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AE139D8D-123A-2C8F-5EF6-179961A9B76A}"/>
                  </a:ext>
                </a:extLst>
              </p:cNvPr>
              <p:cNvSpPr txBox="1"/>
              <p:nvPr/>
            </p:nvSpPr>
            <p:spPr>
              <a:xfrm>
                <a:off x="146818" y="95566"/>
                <a:ext cx="1141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Introduction</a:t>
                </a:r>
              </a:p>
            </p:txBody>
          </p:sp>
          <p:sp>
            <p:nvSpPr>
              <p:cNvPr id="23" name="TextBox 22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D878B689-A8F5-BC14-3CAA-974DBF5ADCAF}"/>
                  </a:ext>
                </a:extLst>
              </p:cNvPr>
              <p:cNvSpPr txBox="1"/>
              <p:nvPr/>
            </p:nvSpPr>
            <p:spPr>
              <a:xfrm>
                <a:off x="2540473" y="95565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Related Work</a:t>
                </a:r>
              </a:p>
            </p:txBody>
          </p:sp>
          <p:sp>
            <p:nvSpPr>
              <p:cNvPr id="24" name="TextBox 23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CF05A64C-2763-03D4-2D01-BFACD1795E97}"/>
                  </a:ext>
                </a:extLst>
              </p:cNvPr>
              <p:cNvSpPr txBox="1"/>
              <p:nvPr/>
            </p:nvSpPr>
            <p:spPr>
              <a:xfrm>
                <a:off x="5194561" y="95565"/>
                <a:ext cx="1439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Task Innovation</a:t>
                </a:r>
              </a:p>
            </p:txBody>
          </p:sp>
          <p:sp>
            <p:nvSpPr>
              <p:cNvPr id="25" name="TextBox 24">
                <a:hlinkClick r:id="rId8" action="ppaction://hlinksldjump"/>
                <a:extLst>
                  <a:ext uri="{FF2B5EF4-FFF2-40B4-BE49-F238E27FC236}">
                    <a16:creationId xmlns:a16="http://schemas.microsoft.com/office/drawing/2014/main" id="{D6FF306D-E049-88EF-A430-9B073C0D31FE}"/>
                  </a:ext>
                </a:extLst>
              </p:cNvPr>
              <p:cNvSpPr txBox="1"/>
              <p:nvPr/>
            </p:nvSpPr>
            <p:spPr>
              <a:xfrm>
                <a:off x="8107710" y="95565"/>
                <a:ext cx="1253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Specific Aims</a:t>
                </a:r>
              </a:p>
            </p:txBody>
          </p:sp>
          <p:sp>
            <p:nvSpPr>
              <p:cNvPr id="26" name="TextBox 25">
                <a:hlinkClick r:id="rId9" action="ppaction://hlinksldjump"/>
                <a:extLst>
                  <a:ext uri="{FF2B5EF4-FFF2-40B4-BE49-F238E27FC236}">
                    <a16:creationId xmlns:a16="http://schemas.microsoft.com/office/drawing/2014/main" id="{B0099F9F-C339-73E6-72FB-BF6237778092}"/>
                  </a:ext>
                </a:extLst>
              </p:cNvPr>
              <p:cNvSpPr txBox="1"/>
              <p:nvPr/>
            </p:nvSpPr>
            <p:spPr>
              <a:xfrm>
                <a:off x="10868424" y="95568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Conclusion</a:t>
                </a:r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6ADAFE7-A7BD-3195-EF70-30C763D21716}"/>
                </a:ext>
              </a:extLst>
            </p:cNvPr>
            <p:cNvSpPr txBox="1"/>
            <p:nvPr/>
          </p:nvSpPr>
          <p:spPr>
            <a:xfrm>
              <a:off x="8110450" y="32634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Aim</a:t>
              </a:r>
            </a:p>
          </p:txBody>
        </p:sp>
        <p:sp>
          <p:nvSpPr>
            <p:cNvPr id="19" name="TextBox 18">
              <a:hlinkClick r:id="rId10" action="ppaction://hlinksldjump"/>
              <a:extLst>
                <a:ext uri="{FF2B5EF4-FFF2-40B4-BE49-F238E27FC236}">
                  <a16:creationId xmlns:a16="http://schemas.microsoft.com/office/drawing/2014/main" id="{AA143215-346F-8751-C52B-2C563819DF0C}"/>
                </a:ext>
              </a:extLst>
            </p:cNvPr>
            <p:cNvSpPr txBox="1"/>
            <p:nvPr/>
          </p:nvSpPr>
          <p:spPr>
            <a:xfrm>
              <a:off x="8610065" y="3263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1</a:t>
              </a:r>
            </a:p>
          </p:txBody>
        </p:sp>
        <p:sp>
          <p:nvSpPr>
            <p:cNvPr id="20" name="TextBox 19">
              <a:hlinkClick r:id="rId11" action="ppaction://hlinksldjump"/>
              <a:extLst>
                <a:ext uri="{FF2B5EF4-FFF2-40B4-BE49-F238E27FC236}">
                  <a16:creationId xmlns:a16="http://schemas.microsoft.com/office/drawing/2014/main" id="{E682DFD0-2E50-9C02-61CC-0C8E7CC2920B}"/>
                </a:ext>
              </a:extLst>
            </p:cNvPr>
            <p:cNvSpPr txBox="1"/>
            <p:nvPr/>
          </p:nvSpPr>
          <p:spPr>
            <a:xfrm>
              <a:off x="8826405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  <p:sp>
          <p:nvSpPr>
            <p:cNvPr id="21" name="TextBox 20">
              <a:hlinkClick r:id="rId12" action="ppaction://hlinksldjump"/>
              <a:extLst>
                <a:ext uri="{FF2B5EF4-FFF2-40B4-BE49-F238E27FC236}">
                  <a16:creationId xmlns:a16="http://schemas.microsoft.com/office/drawing/2014/main" id="{CF063E79-ABC3-7281-BB6F-DB45D3EA37A4}"/>
                </a:ext>
              </a:extLst>
            </p:cNvPr>
            <p:cNvSpPr txBox="1"/>
            <p:nvPr/>
          </p:nvSpPr>
          <p:spPr>
            <a:xfrm>
              <a:off x="9061487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17391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6EF3620-383A-6978-D481-052676068E77}"/>
              </a:ext>
            </a:extLst>
          </p:cNvPr>
          <p:cNvSpPr txBox="1"/>
          <p:nvPr/>
        </p:nvSpPr>
        <p:spPr>
          <a:xfrm>
            <a:off x="838515" y="864878"/>
            <a:ext cx="80417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</a:rPr>
              <a:t>Aim 3 – Goals – Rapid feedback / Responsiveness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1D0837-E350-03CC-1EAD-EF5C6E5EE80A}"/>
              </a:ext>
            </a:extLst>
          </p:cNvPr>
          <p:cNvSpPr txBox="1"/>
          <p:nvPr/>
        </p:nvSpPr>
        <p:spPr>
          <a:xfrm>
            <a:off x="231844" y="1911318"/>
            <a:ext cx="2968556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Bi-directional streaming interfaces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 between client and server.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Enables server to update client as to progress incrementally.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8B2A122-67A3-29E9-AB10-9FDB1415160E}"/>
              </a:ext>
            </a:extLst>
          </p:cNvPr>
          <p:cNvGrpSpPr/>
          <p:nvPr/>
        </p:nvGrpSpPr>
        <p:grpSpPr>
          <a:xfrm>
            <a:off x="146818" y="95565"/>
            <a:ext cx="11787924" cy="507776"/>
            <a:chOff x="146818" y="95565"/>
            <a:chExt cx="11787924" cy="50777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1F01567-B535-41FC-BBE5-DB3EB25D2D1E}"/>
                </a:ext>
              </a:extLst>
            </p:cNvPr>
            <p:cNvGrpSpPr/>
            <p:nvPr/>
          </p:nvGrpSpPr>
          <p:grpSpPr>
            <a:xfrm>
              <a:off x="146818" y="95565"/>
              <a:ext cx="11787924" cy="307780"/>
              <a:chOff x="146818" y="95565"/>
              <a:chExt cx="11787924" cy="307780"/>
            </a:xfrm>
          </p:grpSpPr>
          <p:sp>
            <p:nvSpPr>
              <p:cNvPr id="15" name="TextBox 14">
                <a:hlinkClick r:id="rId2" action="ppaction://hlinksldjump"/>
                <a:extLst>
                  <a:ext uri="{FF2B5EF4-FFF2-40B4-BE49-F238E27FC236}">
                    <a16:creationId xmlns:a16="http://schemas.microsoft.com/office/drawing/2014/main" id="{AD5CD16E-AB8D-23F9-A92C-37DB2381AFE6}"/>
                  </a:ext>
                </a:extLst>
              </p:cNvPr>
              <p:cNvSpPr txBox="1"/>
              <p:nvPr/>
            </p:nvSpPr>
            <p:spPr>
              <a:xfrm>
                <a:off x="146818" y="95566"/>
                <a:ext cx="1141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Introduction</a:t>
                </a:r>
              </a:p>
            </p:txBody>
          </p:sp>
          <p:sp>
            <p:nvSpPr>
              <p:cNvPr id="17" name="TextBox 16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1A3FF3B3-DB04-9601-F525-C561463846EC}"/>
                  </a:ext>
                </a:extLst>
              </p:cNvPr>
              <p:cNvSpPr txBox="1"/>
              <p:nvPr/>
            </p:nvSpPr>
            <p:spPr>
              <a:xfrm>
                <a:off x="2540473" y="95565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Related Work</a:t>
                </a:r>
              </a:p>
            </p:txBody>
          </p:sp>
          <p:sp>
            <p:nvSpPr>
              <p:cNvPr id="19" name="TextBox 18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41EF3AA2-7368-09B0-B762-8A2AF55F3B96}"/>
                  </a:ext>
                </a:extLst>
              </p:cNvPr>
              <p:cNvSpPr txBox="1"/>
              <p:nvPr/>
            </p:nvSpPr>
            <p:spPr>
              <a:xfrm>
                <a:off x="5194561" y="95565"/>
                <a:ext cx="1439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Task Innovation</a:t>
                </a:r>
              </a:p>
            </p:txBody>
          </p:sp>
          <p:sp>
            <p:nvSpPr>
              <p:cNvPr id="21" name="TextBox 20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0AD92771-7D6F-5D85-7BD5-8C0845C1E7D9}"/>
                  </a:ext>
                </a:extLst>
              </p:cNvPr>
              <p:cNvSpPr txBox="1"/>
              <p:nvPr/>
            </p:nvSpPr>
            <p:spPr>
              <a:xfrm>
                <a:off x="8107710" y="95565"/>
                <a:ext cx="1253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Specific Aims</a:t>
                </a:r>
              </a:p>
            </p:txBody>
          </p:sp>
          <p:sp>
            <p:nvSpPr>
              <p:cNvPr id="22" name="TextBox 21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90D61BBF-697A-B401-2014-BEDA1B54B740}"/>
                  </a:ext>
                </a:extLst>
              </p:cNvPr>
              <p:cNvSpPr txBox="1"/>
              <p:nvPr/>
            </p:nvSpPr>
            <p:spPr>
              <a:xfrm>
                <a:off x="10868424" y="95568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Conclusion</a:t>
                </a:r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E7598C2-972D-1B18-EAB1-20B04BF65535}"/>
                </a:ext>
              </a:extLst>
            </p:cNvPr>
            <p:cNvSpPr txBox="1"/>
            <p:nvPr/>
          </p:nvSpPr>
          <p:spPr>
            <a:xfrm>
              <a:off x="8110450" y="32634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Aim</a:t>
              </a:r>
            </a:p>
          </p:txBody>
        </p:sp>
        <p:sp>
          <p:nvSpPr>
            <p:cNvPr id="10" name="TextBox 9">
              <a:hlinkClick r:id="rId7" action="ppaction://hlinksldjump"/>
              <a:extLst>
                <a:ext uri="{FF2B5EF4-FFF2-40B4-BE49-F238E27FC236}">
                  <a16:creationId xmlns:a16="http://schemas.microsoft.com/office/drawing/2014/main" id="{70015A1F-7238-5866-69B3-7DB0C714EB8C}"/>
                </a:ext>
              </a:extLst>
            </p:cNvPr>
            <p:cNvSpPr txBox="1"/>
            <p:nvPr/>
          </p:nvSpPr>
          <p:spPr>
            <a:xfrm>
              <a:off x="8610065" y="3263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1</a:t>
              </a:r>
            </a:p>
          </p:txBody>
        </p:sp>
        <p:sp>
          <p:nvSpPr>
            <p:cNvPr id="11" name="TextBox 10">
              <a:hlinkClick r:id="rId8" action="ppaction://hlinksldjump"/>
              <a:extLst>
                <a:ext uri="{FF2B5EF4-FFF2-40B4-BE49-F238E27FC236}">
                  <a16:creationId xmlns:a16="http://schemas.microsoft.com/office/drawing/2014/main" id="{0EAA37DF-5CB9-81D1-934A-30AFC1FD9107}"/>
                </a:ext>
              </a:extLst>
            </p:cNvPr>
            <p:cNvSpPr txBox="1"/>
            <p:nvPr/>
          </p:nvSpPr>
          <p:spPr>
            <a:xfrm>
              <a:off x="8826405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  <p:sp>
          <p:nvSpPr>
            <p:cNvPr id="13" name="TextBox 12">
              <a:hlinkClick r:id="rId9" action="ppaction://hlinksldjump"/>
              <a:extLst>
                <a:ext uri="{FF2B5EF4-FFF2-40B4-BE49-F238E27FC236}">
                  <a16:creationId xmlns:a16="http://schemas.microsoft.com/office/drawing/2014/main" id="{B2BA2989-F70D-2351-A21F-E11AB9AAEE62}"/>
                </a:ext>
              </a:extLst>
            </p:cNvPr>
            <p:cNvSpPr txBox="1"/>
            <p:nvPr/>
          </p:nvSpPr>
          <p:spPr>
            <a:xfrm>
              <a:off x="9061487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  <p:pic>
        <p:nvPicPr>
          <p:cNvPr id="24" name="Picture 23">
            <a:extLst>
              <a:ext uri="{FF2B5EF4-FFF2-40B4-BE49-F238E27FC236}">
                <a16:creationId xmlns:a16="http://schemas.microsoft.com/office/drawing/2014/main" id="{C2930EBD-B4F4-6194-B38E-642427A9D77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348486" y="1388098"/>
            <a:ext cx="8452449" cy="5410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283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8D7C3E-E29F-D959-2E62-2CB0A3515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7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C415CF-C601-E56E-826F-B062A9EC8F0C}"/>
              </a:ext>
            </a:extLst>
          </p:cNvPr>
          <p:cNvSpPr txBox="1"/>
          <p:nvPr/>
        </p:nvSpPr>
        <p:spPr>
          <a:xfrm>
            <a:off x="838513" y="2028616"/>
            <a:ext cx="9026455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Existing drag-and-drop cohort discovery tools are not a panacea: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Significant learning curves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Visual representation of data discordant with “mental maps” of how data are collected or stored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May be structurally unable to represent certain complex criteria or sequences of events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61A70B-C225-53DA-4DBA-D9A2C447A889}"/>
              </a:ext>
            </a:extLst>
          </p:cNvPr>
          <p:cNvSpPr txBox="1"/>
          <p:nvPr/>
        </p:nvSpPr>
        <p:spPr>
          <a:xfrm>
            <a:off x="838514" y="864841"/>
            <a:ext cx="99056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Clinical Trials Recruitment and (Cohort Discovery) Software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03D2E11-3EB0-4E35-8E4D-2E40F1CAF73B}"/>
              </a:ext>
            </a:extLst>
          </p:cNvPr>
          <p:cNvGrpSpPr/>
          <p:nvPr/>
        </p:nvGrpSpPr>
        <p:grpSpPr>
          <a:xfrm>
            <a:off x="146818" y="95565"/>
            <a:ext cx="11787924" cy="307780"/>
            <a:chOff x="146818" y="95565"/>
            <a:chExt cx="11787924" cy="307780"/>
          </a:xfrm>
        </p:grpSpPr>
        <p:sp>
          <p:nvSpPr>
            <p:cNvPr id="3" name="TextBox 2">
              <a:hlinkClick r:id="rId3" action="ppaction://hlinksldjump"/>
              <a:extLst>
                <a:ext uri="{FF2B5EF4-FFF2-40B4-BE49-F238E27FC236}">
                  <a16:creationId xmlns:a16="http://schemas.microsoft.com/office/drawing/2014/main" id="{DDA5A206-B9B9-CF96-81BF-45C067409E27}"/>
                </a:ext>
              </a:extLst>
            </p:cNvPr>
            <p:cNvSpPr txBox="1"/>
            <p:nvPr/>
          </p:nvSpPr>
          <p:spPr>
            <a:xfrm>
              <a:off x="146818" y="95566"/>
              <a:ext cx="11416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Introduction</a:t>
              </a:r>
            </a:p>
          </p:txBody>
        </p:sp>
        <p:sp>
          <p:nvSpPr>
            <p:cNvPr id="5" name="TextBox 4">
              <a:hlinkClick r:id="rId4" action="ppaction://hlinksldjump"/>
              <a:extLst>
                <a:ext uri="{FF2B5EF4-FFF2-40B4-BE49-F238E27FC236}">
                  <a16:creationId xmlns:a16="http://schemas.microsoft.com/office/drawing/2014/main" id="{178CE6DD-BF5D-F125-5468-1BFA944679B6}"/>
                </a:ext>
              </a:extLst>
            </p:cNvPr>
            <p:cNvSpPr txBox="1"/>
            <p:nvPr/>
          </p:nvSpPr>
          <p:spPr>
            <a:xfrm>
              <a:off x="2540473" y="95565"/>
              <a:ext cx="12314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Related Work</a:t>
              </a:r>
            </a:p>
          </p:txBody>
        </p:sp>
        <p:sp>
          <p:nvSpPr>
            <p:cNvPr id="6" name="TextBox 5">
              <a:hlinkClick r:id="rId5" action="ppaction://hlinksldjump"/>
              <a:extLst>
                <a:ext uri="{FF2B5EF4-FFF2-40B4-BE49-F238E27FC236}">
                  <a16:creationId xmlns:a16="http://schemas.microsoft.com/office/drawing/2014/main" id="{D46AD37C-02DD-71AC-A1B4-49256D063D7E}"/>
                </a:ext>
              </a:extLst>
            </p:cNvPr>
            <p:cNvSpPr txBox="1"/>
            <p:nvPr/>
          </p:nvSpPr>
          <p:spPr>
            <a:xfrm>
              <a:off x="5194561" y="95565"/>
              <a:ext cx="14398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Task Innovation</a:t>
              </a:r>
            </a:p>
          </p:txBody>
        </p:sp>
        <p:sp>
          <p:nvSpPr>
            <p:cNvPr id="7" name="TextBox 6">
              <a:hlinkClick r:id="rId6" action="ppaction://hlinksldjump"/>
              <a:extLst>
                <a:ext uri="{FF2B5EF4-FFF2-40B4-BE49-F238E27FC236}">
                  <a16:creationId xmlns:a16="http://schemas.microsoft.com/office/drawing/2014/main" id="{659D6C1E-4EE3-6267-7F33-BC8AA2E6C35F}"/>
                </a:ext>
              </a:extLst>
            </p:cNvPr>
            <p:cNvSpPr txBox="1"/>
            <p:nvPr/>
          </p:nvSpPr>
          <p:spPr>
            <a:xfrm>
              <a:off x="8107710" y="95565"/>
              <a:ext cx="12538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Specific Aims</a:t>
              </a:r>
            </a:p>
          </p:txBody>
        </p:sp>
        <p:sp>
          <p:nvSpPr>
            <p:cNvPr id="10" name="TextBox 9">
              <a:hlinkClick r:id="rId7" action="ppaction://hlinksldjump"/>
              <a:extLst>
                <a:ext uri="{FF2B5EF4-FFF2-40B4-BE49-F238E27FC236}">
                  <a16:creationId xmlns:a16="http://schemas.microsoft.com/office/drawing/2014/main" id="{F5986311-B034-E6F9-74F2-403B6030A72A}"/>
                </a:ext>
              </a:extLst>
            </p:cNvPr>
            <p:cNvSpPr txBox="1"/>
            <p:nvPr/>
          </p:nvSpPr>
          <p:spPr>
            <a:xfrm>
              <a:off x="10868424" y="95568"/>
              <a:ext cx="10663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Conclusion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0214249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70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55A207-862B-967C-A944-884C4DD42F1E}"/>
              </a:ext>
            </a:extLst>
          </p:cNvPr>
          <p:cNvSpPr txBox="1"/>
          <p:nvPr/>
        </p:nvSpPr>
        <p:spPr>
          <a:xfrm>
            <a:off x="601121" y="1870353"/>
            <a:ext cx="3489778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Each line of criteria executed as individual SQL statement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Streaming interfaces allow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client to be updated incrementally 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as each line completed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4AA0F7-C44A-92FE-B1FB-A67BCCC290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174185" y="2012336"/>
            <a:ext cx="5853835" cy="408646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427FE40-97AB-42B9-1E71-1F82CFEA8FA0}"/>
              </a:ext>
            </a:extLst>
          </p:cNvPr>
          <p:cNvSpPr txBox="1"/>
          <p:nvPr/>
        </p:nvSpPr>
        <p:spPr>
          <a:xfrm>
            <a:off x="838515" y="864878"/>
            <a:ext cx="80417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</a:rPr>
              <a:t>Aim 3 – Goals – Rapid feedback / Responsiveness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3BBF565-2170-454F-4A2A-DA825628397A}"/>
              </a:ext>
            </a:extLst>
          </p:cNvPr>
          <p:cNvGrpSpPr/>
          <p:nvPr/>
        </p:nvGrpSpPr>
        <p:grpSpPr>
          <a:xfrm>
            <a:off x="146818" y="95565"/>
            <a:ext cx="11787924" cy="507776"/>
            <a:chOff x="146818" y="95565"/>
            <a:chExt cx="11787924" cy="507776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46A4B589-294F-08CF-9E39-2BC22246F9FB}"/>
                </a:ext>
              </a:extLst>
            </p:cNvPr>
            <p:cNvGrpSpPr/>
            <p:nvPr/>
          </p:nvGrpSpPr>
          <p:grpSpPr>
            <a:xfrm>
              <a:off x="146818" y="95565"/>
              <a:ext cx="11787924" cy="307780"/>
              <a:chOff x="146818" y="95565"/>
              <a:chExt cx="11787924" cy="307780"/>
            </a:xfrm>
          </p:grpSpPr>
          <p:sp>
            <p:nvSpPr>
              <p:cNvPr id="12" name="TextBox 11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180AEE57-A563-7FE4-ABA6-357AACA9A706}"/>
                  </a:ext>
                </a:extLst>
              </p:cNvPr>
              <p:cNvSpPr txBox="1"/>
              <p:nvPr/>
            </p:nvSpPr>
            <p:spPr>
              <a:xfrm>
                <a:off x="146818" y="95566"/>
                <a:ext cx="1141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Introduction</a:t>
                </a:r>
              </a:p>
            </p:txBody>
          </p:sp>
          <p:sp>
            <p:nvSpPr>
              <p:cNvPr id="13" name="TextBox 12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6CE64E0C-429A-249C-2AD4-FA1FB0467829}"/>
                  </a:ext>
                </a:extLst>
              </p:cNvPr>
              <p:cNvSpPr txBox="1"/>
              <p:nvPr/>
            </p:nvSpPr>
            <p:spPr>
              <a:xfrm>
                <a:off x="2540473" y="95565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Related Work</a:t>
                </a:r>
              </a:p>
            </p:txBody>
          </p:sp>
          <p:sp>
            <p:nvSpPr>
              <p:cNvPr id="14" name="TextBox 13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3E1F7437-C926-6704-72EF-C651B40FC333}"/>
                  </a:ext>
                </a:extLst>
              </p:cNvPr>
              <p:cNvSpPr txBox="1"/>
              <p:nvPr/>
            </p:nvSpPr>
            <p:spPr>
              <a:xfrm>
                <a:off x="5194561" y="95565"/>
                <a:ext cx="1439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Task Innovation</a:t>
                </a:r>
              </a:p>
            </p:txBody>
          </p:sp>
          <p:sp>
            <p:nvSpPr>
              <p:cNvPr id="15" name="TextBox 14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C9A2FAC6-4755-8672-5CBD-E77AE5EF8582}"/>
                  </a:ext>
                </a:extLst>
              </p:cNvPr>
              <p:cNvSpPr txBox="1"/>
              <p:nvPr/>
            </p:nvSpPr>
            <p:spPr>
              <a:xfrm>
                <a:off x="8107710" y="95565"/>
                <a:ext cx="1253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Specific Aims</a:t>
                </a:r>
              </a:p>
            </p:txBody>
          </p:sp>
          <p:sp>
            <p:nvSpPr>
              <p:cNvPr id="16" name="TextBox 15">
                <a:hlinkClick r:id="rId8" action="ppaction://hlinksldjump"/>
                <a:extLst>
                  <a:ext uri="{FF2B5EF4-FFF2-40B4-BE49-F238E27FC236}">
                    <a16:creationId xmlns:a16="http://schemas.microsoft.com/office/drawing/2014/main" id="{FF648491-4B42-5437-C4F4-B8A7BA7D4D40}"/>
                  </a:ext>
                </a:extLst>
              </p:cNvPr>
              <p:cNvSpPr txBox="1"/>
              <p:nvPr/>
            </p:nvSpPr>
            <p:spPr>
              <a:xfrm>
                <a:off x="10868424" y="95568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Conclusion</a:t>
                </a:r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BC74B6F-C511-FD81-8712-11143A00C9E4}"/>
                </a:ext>
              </a:extLst>
            </p:cNvPr>
            <p:cNvSpPr txBox="1"/>
            <p:nvPr/>
          </p:nvSpPr>
          <p:spPr>
            <a:xfrm>
              <a:off x="8110450" y="32634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Aim</a:t>
              </a:r>
            </a:p>
          </p:txBody>
        </p:sp>
        <p:sp>
          <p:nvSpPr>
            <p:cNvPr id="9" name="TextBox 8">
              <a:hlinkClick r:id="rId9" action="ppaction://hlinksldjump"/>
              <a:extLst>
                <a:ext uri="{FF2B5EF4-FFF2-40B4-BE49-F238E27FC236}">
                  <a16:creationId xmlns:a16="http://schemas.microsoft.com/office/drawing/2014/main" id="{82024A74-D1B8-A799-00D2-64E1CA43FB64}"/>
                </a:ext>
              </a:extLst>
            </p:cNvPr>
            <p:cNvSpPr txBox="1"/>
            <p:nvPr/>
          </p:nvSpPr>
          <p:spPr>
            <a:xfrm>
              <a:off x="8610065" y="3263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1</a:t>
              </a:r>
            </a:p>
          </p:txBody>
        </p:sp>
        <p:sp>
          <p:nvSpPr>
            <p:cNvPr id="10" name="TextBox 9">
              <a:hlinkClick r:id="rId10" action="ppaction://hlinksldjump"/>
              <a:extLst>
                <a:ext uri="{FF2B5EF4-FFF2-40B4-BE49-F238E27FC236}">
                  <a16:creationId xmlns:a16="http://schemas.microsoft.com/office/drawing/2014/main" id="{3580C21F-4116-00CF-E18B-40595803A969}"/>
                </a:ext>
              </a:extLst>
            </p:cNvPr>
            <p:cNvSpPr txBox="1"/>
            <p:nvPr/>
          </p:nvSpPr>
          <p:spPr>
            <a:xfrm>
              <a:off x="8826405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  <p:sp>
          <p:nvSpPr>
            <p:cNvPr id="11" name="TextBox 10">
              <a:hlinkClick r:id="rId11" action="ppaction://hlinksldjump"/>
              <a:extLst>
                <a:ext uri="{FF2B5EF4-FFF2-40B4-BE49-F238E27FC236}">
                  <a16:creationId xmlns:a16="http://schemas.microsoft.com/office/drawing/2014/main" id="{66B024F7-849D-2678-F155-C8E3780159E6}"/>
                </a:ext>
              </a:extLst>
            </p:cNvPr>
            <p:cNvSpPr txBox="1"/>
            <p:nvPr/>
          </p:nvSpPr>
          <p:spPr>
            <a:xfrm>
              <a:off x="9061487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88593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71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20BA47-2ACF-D513-C6A6-71EFBE427627}"/>
              </a:ext>
            </a:extLst>
          </p:cNvPr>
          <p:cNvSpPr txBox="1"/>
          <p:nvPr/>
        </p:nvSpPr>
        <p:spPr>
          <a:xfrm>
            <a:off x="838514" y="864878"/>
            <a:ext cx="60634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Aim 3 – Goals – </a:t>
            </a:r>
            <a:r>
              <a:rPr lang="en-US" sz="2800" dirty="0" err="1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Explainability</a:t>
            </a:r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 (cont.)  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55A207-862B-967C-A944-884C4DD42F1E}"/>
              </a:ext>
            </a:extLst>
          </p:cNvPr>
          <p:cNvSpPr txBox="1"/>
          <p:nvPr/>
        </p:nvSpPr>
        <p:spPr>
          <a:xfrm>
            <a:off x="646978" y="1852770"/>
            <a:ext cx="4146725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After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query results 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returned, query inputs can be 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Viewed and edited directly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Re-executed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Reasoned concepts can be enabled / disabled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39E7C69-EB12-8C3B-1FC9-CADEC764741E}"/>
              </a:ext>
            </a:extLst>
          </p:cNvPr>
          <p:cNvGrpSpPr/>
          <p:nvPr/>
        </p:nvGrpSpPr>
        <p:grpSpPr>
          <a:xfrm>
            <a:off x="5349514" y="1852770"/>
            <a:ext cx="7214751" cy="653750"/>
            <a:chOff x="2781710" y="2452208"/>
            <a:chExt cx="7132354" cy="653750"/>
          </a:xfrm>
          <a:solidFill>
            <a:srgbClr val="F7F7F7"/>
          </a:solidFill>
        </p:grpSpPr>
        <p:sp>
          <p:nvSpPr>
            <p:cNvPr id="16" name="Rectangle: Rounded Corners 5">
              <a:extLst>
                <a:ext uri="{FF2B5EF4-FFF2-40B4-BE49-F238E27FC236}">
                  <a16:creationId xmlns:a16="http://schemas.microsoft.com/office/drawing/2014/main" id="{B40A9933-8646-EEE6-FC34-86BA29C9F287}"/>
                </a:ext>
              </a:extLst>
            </p:cNvPr>
            <p:cNvSpPr/>
            <p:nvPr/>
          </p:nvSpPr>
          <p:spPr>
            <a:xfrm>
              <a:off x="2781710" y="2452208"/>
              <a:ext cx="5825105" cy="653750"/>
            </a:xfrm>
            <a:prstGeom prst="roundRect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  <a:effectLst>
              <a:outerShdw blurRad="635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5AC8B77-FB12-73A9-9706-DEA4E1FB988E}"/>
                </a:ext>
              </a:extLst>
            </p:cNvPr>
            <p:cNvSpPr txBox="1"/>
            <p:nvPr/>
          </p:nvSpPr>
          <p:spPr>
            <a:xfrm>
              <a:off x="3182390" y="2591299"/>
              <a:ext cx="6731674" cy="374571"/>
            </a:xfrm>
            <a:prstGeom prst="round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1)  </a:t>
              </a:r>
              <a:r>
                <a:rPr lang="en-US" sz="1600" b="1" dirty="0">
                  <a:solidFill>
                    <a:schemeClr val="accent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221</a:t>
              </a:r>
              <a:r>
                <a:rPr lang="en-US" sz="16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have </a:t>
              </a:r>
              <a:r>
                <a:rPr lang="en-US" sz="1600" b="1" u="sng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contraindications to Metformin</a:t>
              </a:r>
              <a:endParaRPr lang="en-US" sz="1050" b="1" u="sng" dirty="0">
                <a:solidFill>
                  <a:srgbClr val="649B42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5AF22D22-438E-79F3-D1A8-53B7A43ACDB0}"/>
              </a:ext>
            </a:extLst>
          </p:cNvPr>
          <p:cNvSpPr txBox="1"/>
          <p:nvPr/>
        </p:nvSpPr>
        <p:spPr>
          <a:xfrm>
            <a:off x="7190306" y="2437242"/>
            <a:ext cx="4607419" cy="2145268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2000" sy="102000" algn="ctr" rotWithShape="0">
              <a:prstClr val="black">
                <a:alpha val="8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Contraindications to Metformin</a:t>
            </a:r>
            <a:br>
              <a:rPr lang="en-US" sz="16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LeafAI found the following concepts which may be relevant. You can add or remove any of these and rerun your query.</a:t>
            </a:r>
          </a:p>
          <a:p>
            <a:endParaRPr lang="en-US" sz="1200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r>
              <a:rPr lang="en-US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            </a:t>
            </a:r>
            <a:r>
              <a:rPr lang="en-US" sz="1200" b="1" dirty="0">
                <a:solidFill>
                  <a:srgbClr val="7030A0"/>
                </a:solidFill>
                <a:latin typeface="Consolas" panose="020B0609020204030204" pitchFamily="49" charset="0"/>
                <a:ea typeface="Roboto Light" panose="02000000000000000000" pitchFamily="2" charset="0"/>
                <a:cs typeface="Consolas" panose="020B0609020204030204" pitchFamily="49" charset="0"/>
              </a:rPr>
              <a:t>Renal Insufficiency </a:t>
            </a:r>
            <a:r>
              <a:rPr 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(UMLS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: 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C0035078</a:t>
            </a:r>
            <a:r>
              <a:rPr 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</a:p>
          <a:p>
            <a:endParaRPr lang="en-US" sz="3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            </a:t>
            </a:r>
            <a:r>
              <a:rPr lang="en-US" sz="1200" b="1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ea typeface="Roboto Light" panose="02000000000000000000" pitchFamily="2" charset="0"/>
                <a:cs typeface="Consolas" panose="020B0609020204030204" pitchFamily="49" charset="0"/>
              </a:rPr>
              <a:t>Dolutegravir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(UMLS: C3253985)</a:t>
            </a:r>
            <a:br>
              <a:rPr lang="en-US" sz="1200" dirty="0">
                <a:solidFill>
                  <a:schemeClr val="bg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br>
              <a:rPr lang="en-US" sz="1200" dirty="0">
                <a:solidFill>
                  <a:schemeClr val="bg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br>
              <a:rPr lang="en-US" sz="1200" dirty="0">
                <a:solidFill>
                  <a:schemeClr val="bg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endParaRPr lang="en-US" sz="1200" dirty="0">
              <a:solidFill>
                <a:schemeClr val="bg1">
                  <a:lumMod val="7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9" name="Picture 4">
            <a:extLst>
              <a:ext uri="{FF2B5EF4-FFF2-40B4-BE49-F238E27FC236}">
                <a16:creationId xmlns:a16="http://schemas.microsoft.com/office/drawing/2014/main" id="{FA40EF9B-1385-EA94-3772-1F5899EC7B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692" y="3430990"/>
            <a:ext cx="188260" cy="168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A3A86B55-B52B-15D8-76F7-8E6139F4F080}"/>
              </a:ext>
            </a:extLst>
          </p:cNvPr>
          <p:cNvSpPr/>
          <p:nvPr/>
        </p:nvSpPr>
        <p:spPr>
          <a:xfrm>
            <a:off x="7558932" y="3422858"/>
            <a:ext cx="188259" cy="17929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37496DE-0259-EAA2-C3F5-637EEFCF4129}"/>
              </a:ext>
            </a:extLst>
          </p:cNvPr>
          <p:cNvSpPr/>
          <p:nvPr/>
        </p:nvSpPr>
        <p:spPr>
          <a:xfrm>
            <a:off x="7558932" y="3652271"/>
            <a:ext cx="188259" cy="179294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22" name="Picture 6">
            <a:extLst>
              <a:ext uri="{FF2B5EF4-FFF2-40B4-BE49-F238E27FC236}">
                <a16:creationId xmlns:a16="http://schemas.microsoft.com/office/drawing/2014/main" id="{5CFAAD95-684C-4352-7AC0-AED3CB623B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4952" y="3849495"/>
            <a:ext cx="230094" cy="268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2AD98938-358E-FBF1-58D7-6567B6400198}"/>
              </a:ext>
            </a:extLst>
          </p:cNvPr>
          <p:cNvSpPr/>
          <p:nvPr/>
        </p:nvSpPr>
        <p:spPr>
          <a:xfrm>
            <a:off x="7458806" y="4195760"/>
            <a:ext cx="1721225" cy="31376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+ Add Other Concepts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26DCD1E-2D05-A801-FE20-6327BAFC0DEB}"/>
              </a:ext>
            </a:extLst>
          </p:cNvPr>
          <p:cNvGrpSpPr/>
          <p:nvPr/>
        </p:nvGrpSpPr>
        <p:grpSpPr>
          <a:xfrm>
            <a:off x="146818" y="95565"/>
            <a:ext cx="11787924" cy="507776"/>
            <a:chOff x="146818" y="95565"/>
            <a:chExt cx="11787924" cy="50777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53616B8C-3561-70C8-B7C4-56C63D46099E}"/>
                </a:ext>
              </a:extLst>
            </p:cNvPr>
            <p:cNvGrpSpPr/>
            <p:nvPr/>
          </p:nvGrpSpPr>
          <p:grpSpPr>
            <a:xfrm>
              <a:off x="146818" y="95565"/>
              <a:ext cx="11787924" cy="307780"/>
              <a:chOff x="146818" y="95565"/>
              <a:chExt cx="11787924" cy="307780"/>
            </a:xfrm>
          </p:grpSpPr>
          <p:sp>
            <p:nvSpPr>
              <p:cNvPr id="11" name="TextBox 10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17E0069C-8602-A5FE-C026-4849F015E5BF}"/>
                  </a:ext>
                </a:extLst>
              </p:cNvPr>
              <p:cNvSpPr txBox="1"/>
              <p:nvPr/>
            </p:nvSpPr>
            <p:spPr>
              <a:xfrm>
                <a:off x="146818" y="95566"/>
                <a:ext cx="1141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Introduction</a:t>
                </a:r>
              </a:p>
            </p:txBody>
          </p:sp>
          <p:sp>
            <p:nvSpPr>
              <p:cNvPr id="12" name="TextBox 11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07519F84-9F41-CE6E-9DE3-FECD5402765D}"/>
                  </a:ext>
                </a:extLst>
              </p:cNvPr>
              <p:cNvSpPr txBox="1"/>
              <p:nvPr/>
            </p:nvSpPr>
            <p:spPr>
              <a:xfrm>
                <a:off x="2540473" y="95565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Related Work</a:t>
                </a:r>
              </a:p>
            </p:txBody>
          </p:sp>
          <p:sp>
            <p:nvSpPr>
              <p:cNvPr id="13" name="TextBox 12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BD169FC7-DE21-E36E-888C-84AC833DF244}"/>
                  </a:ext>
                </a:extLst>
              </p:cNvPr>
              <p:cNvSpPr txBox="1"/>
              <p:nvPr/>
            </p:nvSpPr>
            <p:spPr>
              <a:xfrm>
                <a:off x="5194561" y="95565"/>
                <a:ext cx="1439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Task Innovation</a:t>
                </a:r>
              </a:p>
            </p:txBody>
          </p:sp>
          <p:sp>
            <p:nvSpPr>
              <p:cNvPr id="14" name="TextBox 13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2D7FD5C1-4392-F8E7-0244-BE731232C12F}"/>
                  </a:ext>
                </a:extLst>
              </p:cNvPr>
              <p:cNvSpPr txBox="1"/>
              <p:nvPr/>
            </p:nvSpPr>
            <p:spPr>
              <a:xfrm>
                <a:off x="8107710" y="95565"/>
                <a:ext cx="1253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Specific Aims</a:t>
                </a:r>
              </a:p>
            </p:txBody>
          </p:sp>
          <p:sp>
            <p:nvSpPr>
              <p:cNvPr id="24" name="TextBox 23">
                <a:hlinkClick r:id="rId8" action="ppaction://hlinksldjump"/>
                <a:extLst>
                  <a:ext uri="{FF2B5EF4-FFF2-40B4-BE49-F238E27FC236}">
                    <a16:creationId xmlns:a16="http://schemas.microsoft.com/office/drawing/2014/main" id="{2C9D3EAF-D08D-D2DA-D617-5A425BDD6434}"/>
                  </a:ext>
                </a:extLst>
              </p:cNvPr>
              <p:cNvSpPr txBox="1"/>
              <p:nvPr/>
            </p:nvSpPr>
            <p:spPr>
              <a:xfrm>
                <a:off x="10868424" y="95568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Conclusion</a:t>
                </a: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4E7A161-40CD-B22E-F024-E4B3C9CD6B33}"/>
                </a:ext>
              </a:extLst>
            </p:cNvPr>
            <p:cNvSpPr txBox="1"/>
            <p:nvPr/>
          </p:nvSpPr>
          <p:spPr>
            <a:xfrm>
              <a:off x="8110450" y="32634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Aim</a:t>
              </a:r>
            </a:p>
          </p:txBody>
        </p:sp>
        <p:sp>
          <p:nvSpPr>
            <p:cNvPr id="8" name="TextBox 7">
              <a:hlinkClick r:id="rId9" action="ppaction://hlinksldjump"/>
              <a:extLst>
                <a:ext uri="{FF2B5EF4-FFF2-40B4-BE49-F238E27FC236}">
                  <a16:creationId xmlns:a16="http://schemas.microsoft.com/office/drawing/2014/main" id="{760F6763-4D55-ED00-D3A2-0A330BE43C80}"/>
                </a:ext>
              </a:extLst>
            </p:cNvPr>
            <p:cNvSpPr txBox="1"/>
            <p:nvPr/>
          </p:nvSpPr>
          <p:spPr>
            <a:xfrm>
              <a:off x="8610065" y="3263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1</a:t>
              </a:r>
            </a:p>
          </p:txBody>
        </p:sp>
        <p:sp>
          <p:nvSpPr>
            <p:cNvPr id="9" name="TextBox 8">
              <a:hlinkClick r:id="rId10" action="ppaction://hlinksldjump"/>
              <a:extLst>
                <a:ext uri="{FF2B5EF4-FFF2-40B4-BE49-F238E27FC236}">
                  <a16:creationId xmlns:a16="http://schemas.microsoft.com/office/drawing/2014/main" id="{1736A8E2-3F23-221A-7349-1358BA53257E}"/>
                </a:ext>
              </a:extLst>
            </p:cNvPr>
            <p:cNvSpPr txBox="1"/>
            <p:nvPr/>
          </p:nvSpPr>
          <p:spPr>
            <a:xfrm>
              <a:off x="8826405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  <p:sp>
          <p:nvSpPr>
            <p:cNvPr id="10" name="TextBox 9">
              <a:hlinkClick r:id="rId11" action="ppaction://hlinksldjump"/>
              <a:extLst>
                <a:ext uri="{FF2B5EF4-FFF2-40B4-BE49-F238E27FC236}">
                  <a16:creationId xmlns:a16="http://schemas.microsoft.com/office/drawing/2014/main" id="{3CBB082B-A083-6572-35CC-B20BCA931523}"/>
                </a:ext>
              </a:extLst>
            </p:cNvPr>
            <p:cNvSpPr txBox="1"/>
            <p:nvPr/>
          </p:nvSpPr>
          <p:spPr>
            <a:xfrm>
              <a:off x="9061487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6490524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72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20BA47-2ACF-D513-C6A6-71EFBE427627}"/>
              </a:ext>
            </a:extLst>
          </p:cNvPr>
          <p:cNvSpPr txBox="1"/>
          <p:nvPr/>
        </p:nvSpPr>
        <p:spPr>
          <a:xfrm>
            <a:off x="838515" y="864878"/>
            <a:ext cx="60540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Aim 3 –Goals – Iterative exploration 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55A207-862B-967C-A944-884C4DD42F1E}"/>
              </a:ext>
            </a:extLst>
          </p:cNvPr>
          <p:cNvSpPr txBox="1"/>
          <p:nvPr/>
        </p:nvSpPr>
        <p:spPr>
          <a:xfrm>
            <a:off x="979190" y="1852770"/>
            <a:ext cx="393571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Enabling user to directly edit previous query results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Saves time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Faster iteration, exploration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2E16E3C-1961-A6EE-C83B-C8EAEA70876A}"/>
              </a:ext>
            </a:extLst>
          </p:cNvPr>
          <p:cNvGrpSpPr/>
          <p:nvPr/>
        </p:nvGrpSpPr>
        <p:grpSpPr>
          <a:xfrm>
            <a:off x="4982096" y="1711954"/>
            <a:ext cx="6709075" cy="4206246"/>
            <a:chOff x="2828619" y="244282"/>
            <a:chExt cx="6204881" cy="3755825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4041C500-CB41-2090-1AA3-B347CBC54D17}"/>
                </a:ext>
              </a:extLst>
            </p:cNvPr>
            <p:cNvGrpSpPr/>
            <p:nvPr/>
          </p:nvGrpSpPr>
          <p:grpSpPr>
            <a:xfrm>
              <a:off x="4548419" y="3461031"/>
              <a:ext cx="1728360" cy="539076"/>
              <a:chOff x="2748865" y="2118198"/>
              <a:chExt cx="1788666" cy="571584"/>
            </a:xfrm>
          </p:grpSpPr>
          <p:sp>
            <p:nvSpPr>
              <p:cNvPr id="41" name="Teardrop 11">
                <a:extLst>
                  <a:ext uri="{FF2B5EF4-FFF2-40B4-BE49-F238E27FC236}">
                    <a16:creationId xmlns:a16="http://schemas.microsoft.com/office/drawing/2014/main" id="{8B2CE601-0E90-6A17-0375-2968F1EDA88B}"/>
                  </a:ext>
                </a:extLst>
              </p:cNvPr>
              <p:cNvSpPr/>
              <p:nvPr/>
            </p:nvSpPr>
            <p:spPr>
              <a:xfrm rot="10800000" flipH="1">
                <a:off x="2748865" y="2118198"/>
                <a:ext cx="1788664" cy="57158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19B5E124-184D-B838-F19B-866C03AEF4DA}"/>
                  </a:ext>
                </a:extLst>
              </p:cNvPr>
              <p:cNvSpPr txBox="1"/>
              <p:nvPr/>
            </p:nvSpPr>
            <p:spPr>
              <a:xfrm>
                <a:off x="2748867" y="2191871"/>
                <a:ext cx="1788664" cy="4242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-Have diagnosis of diabetes</a:t>
                </a:r>
                <a:br>
                  <a:rPr lang="en-US" sz="10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</a:br>
                <a:r>
                  <a:rPr lang="en-US" sz="10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-Are over 18 years old</a:t>
                </a: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2E2125D1-2996-2B7C-DF8B-AF1C50122CC5}"/>
                </a:ext>
              </a:extLst>
            </p:cNvPr>
            <p:cNvGrpSpPr/>
            <p:nvPr/>
          </p:nvGrpSpPr>
          <p:grpSpPr>
            <a:xfrm rot="5400000">
              <a:off x="3815295" y="799329"/>
              <a:ext cx="1371600" cy="1362572"/>
              <a:chOff x="3379694" y="2294964"/>
              <a:chExt cx="2191871" cy="1694329"/>
            </a:xfrm>
          </p:grpSpPr>
          <p:sp>
            <p:nvSpPr>
              <p:cNvPr id="39" name="Arc 38">
                <a:extLst>
                  <a:ext uri="{FF2B5EF4-FFF2-40B4-BE49-F238E27FC236}">
                    <a16:creationId xmlns:a16="http://schemas.microsoft.com/office/drawing/2014/main" id="{83AD7EDF-5813-76BE-CB98-E7D4BDB572F7}"/>
                  </a:ext>
                </a:extLst>
              </p:cNvPr>
              <p:cNvSpPr/>
              <p:nvPr/>
            </p:nvSpPr>
            <p:spPr>
              <a:xfrm rot="10800000">
                <a:off x="3536577" y="2294964"/>
                <a:ext cx="2034988" cy="1694329"/>
              </a:xfrm>
              <a:prstGeom prst="arc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Triangle 39">
                <a:extLst>
                  <a:ext uri="{FF2B5EF4-FFF2-40B4-BE49-F238E27FC236}">
                    <a16:creationId xmlns:a16="http://schemas.microsoft.com/office/drawing/2014/main" id="{4939B4CB-114B-5E2E-D256-CF7495795486}"/>
                  </a:ext>
                </a:extLst>
              </p:cNvPr>
              <p:cNvSpPr/>
              <p:nvPr/>
            </p:nvSpPr>
            <p:spPr>
              <a:xfrm>
                <a:off x="3379694" y="2931459"/>
                <a:ext cx="304800" cy="210670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810B793-043D-EE10-4F27-6FF682FE08E2}"/>
                </a:ext>
              </a:extLst>
            </p:cNvPr>
            <p:cNvGrpSpPr/>
            <p:nvPr/>
          </p:nvGrpSpPr>
          <p:grpSpPr>
            <a:xfrm>
              <a:off x="3099758" y="1873515"/>
              <a:ext cx="1550424" cy="891987"/>
              <a:chOff x="2748865" y="1954304"/>
              <a:chExt cx="1604526" cy="945776"/>
            </a:xfrm>
          </p:grpSpPr>
          <p:sp>
            <p:nvSpPr>
              <p:cNvPr id="37" name="Teardrop 11">
                <a:extLst>
                  <a:ext uri="{FF2B5EF4-FFF2-40B4-BE49-F238E27FC236}">
                    <a16:creationId xmlns:a16="http://schemas.microsoft.com/office/drawing/2014/main" id="{1F310B44-F95B-D6B0-984F-1C38D195E6C4}"/>
                  </a:ext>
                </a:extLst>
              </p:cNvPr>
              <p:cNvSpPr/>
              <p:nvPr/>
            </p:nvSpPr>
            <p:spPr>
              <a:xfrm rot="10800000" flipH="1">
                <a:off x="2748865" y="1954304"/>
                <a:ext cx="1566454" cy="94577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5E377A0-D84E-0753-8E03-032E34DF8BD2}"/>
                  </a:ext>
                </a:extLst>
              </p:cNvPr>
              <p:cNvSpPr txBox="1"/>
              <p:nvPr/>
            </p:nvSpPr>
            <p:spPr>
              <a:xfrm>
                <a:off x="2748865" y="2035590"/>
                <a:ext cx="1604526" cy="7505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u="sng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5,422</a:t>
                </a:r>
                <a:r>
                  <a:rPr lang="en-US" sz="1000" u="sng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 patients found</a:t>
                </a:r>
              </a:p>
              <a:p>
                <a:r>
                  <a:rPr lang="en-US" sz="10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    -</a:t>
                </a:r>
                <a:r>
                  <a:rPr lang="en-US" sz="800" b="1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6,149</a:t>
                </a:r>
                <a:r>
                  <a:rPr lang="en-US" sz="8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 have diagnosis </a:t>
                </a:r>
                <a:br>
                  <a:rPr lang="en-US" sz="8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</a:br>
                <a:r>
                  <a:rPr lang="en-US" sz="8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     of diabetes</a:t>
                </a:r>
              </a:p>
              <a:p>
                <a:r>
                  <a:rPr lang="en-US" sz="8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     -</a:t>
                </a:r>
                <a:r>
                  <a:rPr lang="en-US" sz="800" b="1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5,422 </a:t>
                </a:r>
                <a:r>
                  <a:rPr lang="en-US" sz="8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are over 18 years old</a:t>
                </a:r>
                <a:endParaRPr lang="en-US" sz="1000" dirty="0">
                  <a:latin typeface="Roboto Light" panose="02000000000000000000" pitchFamily="2" charset="0"/>
                  <a:ea typeface="Roboto Light" panose="02000000000000000000" pitchFamily="2" charset="0"/>
                </a:endParaRP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C1D2BF92-2CDA-FC9D-A55E-04FD7C217BA2}"/>
                </a:ext>
              </a:extLst>
            </p:cNvPr>
            <p:cNvGrpSpPr/>
            <p:nvPr/>
          </p:nvGrpSpPr>
          <p:grpSpPr>
            <a:xfrm rot="10800000">
              <a:off x="6229323" y="1047215"/>
              <a:ext cx="1371600" cy="1362572"/>
              <a:chOff x="3379694" y="2294964"/>
              <a:chExt cx="2191871" cy="1694329"/>
            </a:xfrm>
          </p:grpSpPr>
          <p:sp>
            <p:nvSpPr>
              <p:cNvPr id="35" name="Arc 34">
                <a:extLst>
                  <a:ext uri="{FF2B5EF4-FFF2-40B4-BE49-F238E27FC236}">
                    <a16:creationId xmlns:a16="http://schemas.microsoft.com/office/drawing/2014/main" id="{85E8FDDE-85BC-3171-8689-3B9EEE9D3291}"/>
                  </a:ext>
                </a:extLst>
              </p:cNvPr>
              <p:cNvSpPr/>
              <p:nvPr/>
            </p:nvSpPr>
            <p:spPr>
              <a:xfrm rot="10800000">
                <a:off x="3536577" y="2294964"/>
                <a:ext cx="2034988" cy="1694329"/>
              </a:xfrm>
              <a:prstGeom prst="arc">
                <a:avLst/>
              </a:prstGeom>
              <a:ln w="571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Triangle 35">
                <a:extLst>
                  <a:ext uri="{FF2B5EF4-FFF2-40B4-BE49-F238E27FC236}">
                    <a16:creationId xmlns:a16="http://schemas.microsoft.com/office/drawing/2014/main" id="{519936D1-D7F7-7C58-630B-0A8F130C9DEC}"/>
                  </a:ext>
                </a:extLst>
              </p:cNvPr>
              <p:cNvSpPr/>
              <p:nvPr/>
            </p:nvSpPr>
            <p:spPr>
              <a:xfrm>
                <a:off x="3379694" y="2931459"/>
                <a:ext cx="304800" cy="210670"/>
              </a:xfrm>
              <a:prstGeom prst="triangle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65D884D9-01B3-42C1-89C6-BC08A65FFDB3}"/>
                </a:ext>
              </a:extLst>
            </p:cNvPr>
            <p:cNvGrpSpPr/>
            <p:nvPr/>
          </p:nvGrpSpPr>
          <p:grpSpPr>
            <a:xfrm>
              <a:off x="4814964" y="549829"/>
              <a:ext cx="1944424" cy="737413"/>
              <a:chOff x="2748864" y="1954301"/>
              <a:chExt cx="2117140" cy="781881"/>
            </a:xfrm>
          </p:grpSpPr>
          <p:sp>
            <p:nvSpPr>
              <p:cNvPr id="33" name="Teardrop 11">
                <a:extLst>
                  <a:ext uri="{FF2B5EF4-FFF2-40B4-BE49-F238E27FC236}">
                    <a16:creationId xmlns:a16="http://schemas.microsoft.com/office/drawing/2014/main" id="{405EE1D4-D1D2-5E4F-2BEC-CFD72AC493EF}"/>
                  </a:ext>
                </a:extLst>
              </p:cNvPr>
              <p:cNvSpPr/>
              <p:nvPr/>
            </p:nvSpPr>
            <p:spPr>
              <a:xfrm rot="10800000" flipH="1">
                <a:off x="2748864" y="1954301"/>
                <a:ext cx="2117140" cy="7818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5B145CE-7A55-095B-07FD-D1EEF436342F}"/>
                  </a:ext>
                </a:extLst>
              </p:cNvPr>
              <p:cNvSpPr txBox="1"/>
              <p:nvPr/>
            </p:nvSpPr>
            <p:spPr>
              <a:xfrm>
                <a:off x="2748865" y="2035590"/>
                <a:ext cx="1891523" cy="587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... have diagnosis of diabetes </a:t>
                </a:r>
                <a:br>
                  <a:rPr lang="en-US" sz="10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</a:br>
                <a:r>
                  <a:rPr lang="en-US" sz="10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    </a:t>
                </a:r>
                <a:r>
                  <a:rPr lang="en-US" sz="1000" u="sng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or A1c over 6.5%</a:t>
                </a:r>
              </a:p>
              <a:p>
                <a:r>
                  <a:rPr lang="en-US" sz="10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... are over </a:t>
                </a:r>
                <a:r>
                  <a:rPr lang="en-US" sz="1000" strike="sngStrike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18</a:t>
                </a:r>
                <a:r>
                  <a:rPr lang="en-US" sz="10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 30 years old</a:t>
                </a:r>
                <a:endParaRPr lang="en-US" sz="1100" dirty="0">
                  <a:latin typeface="Roboto Light" panose="02000000000000000000" pitchFamily="2" charset="0"/>
                  <a:ea typeface="Roboto Light" panose="02000000000000000000" pitchFamily="2" charset="0"/>
                </a:endParaRP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E4ACF47-CBCC-EF25-3C91-A4DDCC3F1448}"/>
                </a:ext>
              </a:extLst>
            </p:cNvPr>
            <p:cNvGrpSpPr/>
            <p:nvPr/>
          </p:nvGrpSpPr>
          <p:grpSpPr>
            <a:xfrm>
              <a:off x="3608123" y="2362335"/>
              <a:ext cx="1371600" cy="1362572"/>
              <a:chOff x="3379694" y="2294964"/>
              <a:chExt cx="2191871" cy="1694329"/>
            </a:xfrm>
          </p:grpSpPr>
          <p:sp>
            <p:nvSpPr>
              <p:cNvPr id="31" name="Arc 30">
                <a:extLst>
                  <a:ext uri="{FF2B5EF4-FFF2-40B4-BE49-F238E27FC236}">
                    <a16:creationId xmlns:a16="http://schemas.microsoft.com/office/drawing/2014/main" id="{09B5D7BA-3C2D-40D7-A2E1-B77AE8F1E5FA}"/>
                  </a:ext>
                </a:extLst>
              </p:cNvPr>
              <p:cNvSpPr/>
              <p:nvPr/>
            </p:nvSpPr>
            <p:spPr>
              <a:xfrm rot="10800000">
                <a:off x="3536577" y="2294964"/>
                <a:ext cx="2034988" cy="1694329"/>
              </a:xfrm>
              <a:prstGeom prst="arc">
                <a:avLst/>
              </a:prstGeom>
              <a:ln w="571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Triangle 31">
                <a:extLst>
                  <a:ext uri="{FF2B5EF4-FFF2-40B4-BE49-F238E27FC236}">
                    <a16:creationId xmlns:a16="http://schemas.microsoft.com/office/drawing/2014/main" id="{BFC87FF6-0BE1-4880-32E8-B9EF61F5B927}"/>
                  </a:ext>
                </a:extLst>
              </p:cNvPr>
              <p:cNvSpPr/>
              <p:nvPr/>
            </p:nvSpPr>
            <p:spPr>
              <a:xfrm>
                <a:off x="3379694" y="2942607"/>
                <a:ext cx="304800" cy="210670"/>
              </a:xfrm>
              <a:prstGeom prst="triangle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BD74BE3-01EC-8228-F052-B11FDB3C722A}"/>
                </a:ext>
              </a:extLst>
            </p:cNvPr>
            <p:cNvGrpSpPr/>
            <p:nvPr/>
          </p:nvGrpSpPr>
          <p:grpSpPr>
            <a:xfrm>
              <a:off x="6807276" y="2221634"/>
              <a:ext cx="1587294" cy="891987"/>
              <a:chOff x="2748865" y="1954304"/>
              <a:chExt cx="1642682" cy="945776"/>
            </a:xfrm>
          </p:grpSpPr>
          <p:sp>
            <p:nvSpPr>
              <p:cNvPr id="29" name="Teardrop 11">
                <a:extLst>
                  <a:ext uri="{FF2B5EF4-FFF2-40B4-BE49-F238E27FC236}">
                    <a16:creationId xmlns:a16="http://schemas.microsoft.com/office/drawing/2014/main" id="{E87E786A-A5C7-E497-97DE-822CCA97680D}"/>
                  </a:ext>
                </a:extLst>
              </p:cNvPr>
              <p:cNvSpPr/>
              <p:nvPr/>
            </p:nvSpPr>
            <p:spPr>
              <a:xfrm rot="10800000" flipH="1">
                <a:off x="2748865" y="1954304"/>
                <a:ext cx="1566454" cy="94577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1F159E1-BBC3-DEB4-3193-AADAC0903988}"/>
                  </a:ext>
                </a:extLst>
              </p:cNvPr>
              <p:cNvSpPr txBox="1"/>
              <p:nvPr/>
            </p:nvSpPr>
            <p:spPr>
              <a:xfrm>
                <a:off x="2748865" y="2035590"/>
                <a:ext cx="1642682" cy="7505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u="sng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6,629</a:t>
                </a:r>
                <a:r>
                  <a:rPr lang="en-US" sz="1000" u="sng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 patients found</a:t>
                </a:r>
              </a:p>
              <a:p>
                <a:r>
                  <a:rPr lang="en-US" sz="10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    -</a:t>
                </a:r>
                <a:r>
                  <a:rPr lang="en-US" sz="800" b="1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7,587</a:t>
                </a:r>
                <a:r>
                  <a:rPr lang="en-US" sz="8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 have diagnosis </a:t>
                </a:r>
                <a:br>
                  <a:rPr lang="en-US" sz="8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</a:br>
                <a:r>
                  <a:rPr lang="en-US" sz="8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     of diabetes or A1c over 6.5%</a:t>
                </a:r>
              </a:p>
              <a:p>
                <a:r>
                  <a:rPr lang="en-US" sz="8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     -</a:t>
                </a:r>
                <a:r>
                  <a:rPr lang="en-US" sz="800" b="1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6,629 </a:t>
                </a:r>
                <a:r>
                  <a:rPr lang="en-US" sz="8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are over 30 years old</a:t>
                </a:r>
                <a:endParaRPr lang="en-US" sz="1000" dirty="0">
                  <a:latin typeface="Roboto Light" panose="02000000000000000000" pitchFamily="2" charset="0"/>
                  <a:ea typeface="Roboto Light" panose="02000000000000000000" pitchFamily="2" charset="0"/>
                </a:endParaRPr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86F6E7C-3F4D-FC16-DFC5-732FDCB17712}"/>
                </a:ext>
              </a:extLst>
            </p:cNvPr>
            <p:cNvSpPr txBox="1"/>
            <p:nvPr/>
          </p:nvSpPr>
          <p:spPr>
            <a:xfrm>
              <a:off x="4441572" y="3189401"/>
              <a:ext cx="200247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accent2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User</a:t>
              </a:r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provides initial criteria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2A6F65B-E6E6-467A-135A-0D825BD126FC}"/>
                </a:ext>
              </a:extLst>
            </p:cNvPr>
            <p:cNvSpPr txBox="1"/>
            <p:nvPr/>
          </p:nvSpPr>
          <p:spPr>
            <a:xfrm>
              <a:off x="2828619" y="1580124"/>
              <a:ext cx="213872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accent1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LeafAI</a:t>
              </a:r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responds with results 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F407E72-15C7-3C0F-AC55-ABC68731EBF9}"/>
                </a:ext>
              </a:extLst>
            </p:cNvPr>
            <p:cNvSpPr txBox="1"/>
            <p:nvPr/>
          </p:nvSpPr>
          <p:spPr>
            <a:xfrm>
              <a:off x="4585805" y="244282"/>
              <a:ext cx="25122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accent2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User</a:t>
              </a:r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edits criteria based on results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5DC0815-6C4F-A35D-770C-7F5B45336810}"/>
                </a:ext>
              </a:extLst>
            </p:cNvPr>
            <p:cNvSpPr txBox="1"/>
            <p:nvPr/>
          </p:nvSpPr>
          <p:spPr>
            <a:xfrm>
              <a:off x="6306471" y="1951711"/>
              <a:ext cx="272702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accent1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LeafAI</a:t>
              </a:r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responds with updated results </a:t>
              </a:r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082D247D-E0AD-12B4-3B50-3120DB21A326}"/>
                </a:ext>
              </a:extLst>
            </p:cNvPr>
            <p:cNvGrpSpPr/>
            <p:nvPr/>
          </p:nvGrpSpPr>
          <p:grpSpPr>
            <a:xfrm>
              <a:off x="5807720" y="1023937"/>
              <a:ext cx="1371600" cy="1362572"/>
              <a:chOff x="3379694" y="2294964"/>
              <a:chExt cx="2191871" cy="1694329"/>
            </a:xfrm>
          </p:grpSpPr>
          <p:sp>
            <p:nvSpPr>
              <p:cNvPr id="27" name="Arc 26">
                <a:extLst>
                  <a:ext uri="{FF2B5EF4-FFF2-40B4-BE49-F238E27FC236}">
                    <a16:creationId xmlns:a16="http://schemas.microsoft.com/office/drawing/2014/main" id="{52A0EB25-A96C-8C60-82F9-0708671B8E84}"/>
                  </a:ext>
                </a:extLst>
              </p:cNvPr>
              <p:cNvSpPr/>
              <p:nvPr/>
            </p:nvSpPr>
            <p:spPr>
              <a:xfrm rot="10800000">
                <a:off x="3536577" y="2294964"/>
                <a:ext cx="2034988" cy="1694329"/>
              </a:xfrm>
              <a:prstGeom prst="arc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Triangle 27">
                <a:extLst>
                  <a:ext uri="{FF2B5EF4-FFF2-40B4-BE49-F238E27FC236}">
                    <a16:creationId xmlns:a16="http://schemas.microsoft.com/office/drawing/2014/main" id="{D5F8D5CD-80FD-623B-9433-6E5C61DC98A2}"/>
                  </a:ext>
                </a:extLst>
              </p:cNvPr>
              <p:cNvSpPr/>
              <p:nvPr/>
            </p:nvSpPr>
            <p:spPr>
              <a:xfrm>
                <a:off x="3379694" y="2941891"/>
                <a:ext cx="304800" cy="210670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D55151E-DBA3-F80B-5763-60CAF71BE460}"/>
              </a:ext>
            </a:extLst>
          </p:cNvPr>
          <p:cNvGrpSpPr/>
          <p:nvPr/>
        </p:nvGrpSpPr>
        <p:grpSpPr>
          <a:xfrm>
            <a:off x="146818" y="95565"/>
            <a:ext cx="11787924" cy="507776"/>
            <a:chOff x="146818" y="95565"/>
            <a:chExt cx="11787924" cy="507776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55F5D69-2526-1A12-834C-5C1B160B2A2B}"/>
                </a:ext>
              </a:extLst>
            </p:cNvPr>
            <p:cNvGrpSpPr/>
            <p:nvPr/>
          </p:nvGrpSpPr>
          <p:grpSpPr>
            <a:xfrm>
              <a:off x="146818" y="95565"/>
              <a:ext cx="11787924" cy="307780"/>
              <a:chOff x="146818" y="95565"/>
              <a:chExt cx="11787924" cy="307780"/>
            </a:xfrm>
          </p:grpSpPr>
          <p:sp>
            <p:nvSpPr>
              <p:cNvPr id="21" name="TextBox 20">
                <a:hlinkClick r:id="rId2" action="ppaction://hlinksldjump"/>
                <a:extLst>
                  <a:ext uri="{FF2B5EF4-FFF2-40B4-BE49-F238E27FC236}">
                    <a16:creationId xmlns:a16="http://schemas.microsoft.com/office/drawing/2014/main" id="{E9DEBFFB-D839-CB9C-3013-EB84761758CF}"/>
                  </a:ext>
                </a:extLst>
              </p:cNvPr>
              <p:cNvSpPr txBox="1"/>
              <p:nvPr/>
            </p:nvSpPr>
            <p:spPr>
              <a:xfrm>
                <a:off x="146818" y="95566"/>
                <a:ext cx="1141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Introduction</a:t>
                </a:r>
              </a:p>
            </p:txBody>
          </p:sp>
          <p:sp>
            <p:nvSpPr>
              <p:cNvPr id="22" name="TextBox 21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E8AEC22F-825C-6B86-0279-21761B12F58E}"/>
                  </a:ext>
                </a:extLst>
              </p:cNvPr>
              <p:cNvSpPr txBox="1"/>
              <p:nvPr/>
            </p:nvSpPr>
            <p:spPr>
              <a:xfrm>
                <a:off x="2540473" y="95565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Related Work</a:t>
                </a:r>
              </a:p>
            </p:txBody>
          </p:sp>
          <p:sp>
            <p:nvSpPr>
              <p:cNvPr id="23" name="TextBox 22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A81A566F-6825-382D-280A-AD9F9F042AED}"/>
                  </a:ext>
                </a:extLst>
              </p:cNvPr>
              <p:cNvSpPr txBox="1"/>
              <p:nvPr/>
            </p:nvSpPr>
            <p:spPr>
              <a:xfrm>
                <a:off x="5194561" y="95565"/>
                <a:ext cx="1439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Task Innovation</a:t>
                </a:r>
              </a:p>
            </p:txBody>
          </p:sp>
          <p:sp>
            <p:nvSpPr>
              <p:cNvPr id="43" name="TextBox 42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A8C52E78-A4E2-552B-ACF7-B7DDB9BAFEA6}"/>
                  </a:ext>
                </a:extLst>
              </p:cNvPr>
              <p:cNvSpPr txBox="1"/>
              <p:nvPr/>
            </p:nvSpPr>
            <p:spPr>
              <a:xfrm>
                <a:off x="8107710" y="95565"/>
                <a:ext cx="1253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Specific Aims</a:t>
                </a:r>
              </a:p>
            </p:txBody>
          </p:sp>
          <p:sp>
            <p:nvSpPr>
              <p:cNvPr id="44" name="TextBox 43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ADCBA53B-435E-6B96-596B-007BD46F3F0E}"/>
                  </a:ext>
                </a:extLst>
              </p:cNvPr>
              <p:cNvSpPr txBox="1"/>
              <p:nvPr/>
            </p:nvSpPr>
            <p:spPr>
              <a:xfrm>
                <a:off x="10868424" y="95568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Conclusion</a:t>
                </a:r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1A608DD-8774-1DC6-425F-F51065E2227F}"/>
                </a:ext>
              </a:extLst>
            </p:cNvPr>
            <p:cNvSpPr txBox="1"/>
            <p:nvPr/>
          </p:nvSpPr>
          <p:spPr>
            <a:xfrm>
              <a:off x="8110450" y="32634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Aim</a:t>
              </a:r>
            </a:p>
          </p:txBody>
        </p:sp>
        <p:sp>
          <p:nvSpPr>
            <p:cNvPr id="18" name="TextBox 17">
              <a:hlinkClick r:id="rId7" action="ppaction://hlinksldjump"/>
              <a:extLst>
                <a:ext uri="{FF2B5EF4-FFF2-40B4-BE49-F238E27FC236}">
                  <a16:creationId xmlns:a16="http://schemas.microsoft.com/office/drawing/2014/main" id="{71D29716-7CF3-C2B1-2A34-1FB2AD772394}"/>
                </a:ext>
              </a:extLst>
            </p:cNvPr>
            <p:cNvSpPr txBox="1"/>
            <p:nvPr/>
          </p:nvSpPr>
          <p:spPr>
            <a:xfrm>
              <a:off x="8610065" y="3263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1</a:t>
              </a:r>
            </a:p>
          </p:txBody>
        </p:sp>
        <p:sp>
          <p:nvSpPr>
            <p:cNvPr id="19" name="TextBox 18">
              <a:hlinkClick r:id="rId8" action="ppaction://hlinksldjump"/>
              <a:extLst>
                <a:ext uri="{FF2B5EF4-FFF2-40B4-BE49-F238E27FC236}">
                  <a16:creationId xmlns:a16="http://schemas.microsoft.com/office/drawing/2014/main" id="{8F897919-58E2-7D33-C9CA-CE5C5917E02E}"/>
                </a:ext>
              </a:extLst>
            </p:cNvPr>
            <p:cNvSpPr txBox="1"/>
            <p:nvPr/>
          </p:nvSpPr>
          <p:spPr>
            <a:xfrm>
              <a:off x="8826405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  <p:sp>
          <p:nvSpPr>
            <p:cNvPr id="20" name="TextBox 19">
              <a:hlinkClick r:id="rId9" action="ppaction://hlinksldjump"/>
              <a:extLst>
                <a:ext uri="{FF2B5EF4-FFF2-40B4-BE49-F238E27FC236}">
                  <a16:creationId xmlns:a16="http://schemas.microsoft.com/office/drawing/2014/main" id="{7471BDE1-6CF9-582B-FAFE-CC99D744EB6A}"/>
                </a:ext>
              </a:extLst>
            </p:cNvPr>
            <p:cNvSpPr txBox="1"/>
            <p:nvPr/>
          </p:nvSpPr>
          <p:spPr>
            <a:xfrm>
              <a:off x="9061487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6126112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73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D5F063A-7550-5532-E133-597777D98A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13" y="0"/>
            <a:ext cx="12193113" cy="6675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16628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74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20BA47-2ACF-D513-C6A6-71EFBE427627}"/>
              </a:ext>
            </a:extLst>
          </p:cNvPr>
          <p:cNvSpPr txBox="1"/>
          <p:nvPr/>
        </p:nvSpPr>
        <p:spPr>
          <a:xfrm>
            <a:off x="838515" y="864878"/>
            <a:ext cx="60540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Aim 3 –Evaluation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55A207-862B-967C-A944-884C4DD42F1E}"/>
              </a:ext>
            </a:extLst>
          </p:cNvPr>
          <p:cNvSpPr txBox="1"/>
          <p:nvPr/>
        </p:nvSpPr>
        <p:spPr>
          <a:xfrm>
            <a:off x="979190" y="1625798"/>
            <a:ext cx="9589164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2 methods</a:t>
            </a:r>
          </a:p>
          <a:p>
            <a:pPr marL="914400" lvl="1" indent="-457200">
              <a:spcAft>
                <a:spcPts val="1200"/>
              </a:spcAft>
              <a:buFont typeface="+mj-lt"/>
              <a:buAutoNum type="arabicPeriod"/>
            </a:pP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Usability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 /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user satisfaction</a:t>
            </a:r>
          </a:p>
          <a:p>
            <a:pPr marL="914400" lvl="1" indent="-457200">
              <a:spcAft>
                <a:spcPts val="1200"/>
              </a:spcAft>
              <a:buFont typeface="+mj-lt"/>
              <a:buAutoNum type="arabicPeriod"/>
            </a:pP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Query accuracy 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matching patients real clinical trials’ eligibility criteria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Process</a:t>
            </a:r>
          </a:p>
          <a:p>
            <a:pPr marL="914400" lvl="1" indent="-457200">
              <a:spcAft>
                <a:spcPts val="1200"/>
              </a:spcAft>
              <a:buFont typeface="+mj-lt"/>
              <a:buAutoNum type="arabicPeriod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Recruit 10 researchers who have not used Leaf (or LeafAI)</a:t>
            </a:r>
          </a:p>
          <a:p>
            <a:pPr marL="914400" lvl="1" indent="-457200">
              <a:spcAft>
                <a:spcPts val="1200"/>
              </a:spcAft>
              <a:buFont typeface="+mj-lt"/>
              <a:buAutoNum type="arabicPeriod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Randomly assign </a:t>
            </a:r>
          </a:p>
          <a:p>
            <a:pPr marL="1371600" lvl="2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5 to Leaf group </a:t>
            </a:r>
          </a:p>
          <a:p>
            <a:pPr marL="1371600" lvl="2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5 to LeafAI group</a:t>
            </a:r>
          </a:p>
          <a:p>
            <a:pPr marL="914400" lvl="1" indent="-457200">
              <a:spcAft>
                <a:spcPts val="1200"/>
              </a:spcAft>
              <a:buFont typeface="+mj-lt"/>
              <a:buAutoNum type="arabicPeriod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Populate clinical database with patients from 5 clinical trials + other randomly selected patients not in trials</a:t>
            </a:r>
          </a:p>
          <a:p>
            <a:pPr marL="914400" lvl="1" indent="-457200">
              <a:spcAft>
                <a:spcPts val="1200"/>
              </a:spcAft>
              <a:buFont typeface="+mj-lt"/>
              <a:buAutoNum type="arabicPeriod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Train participants, assign each to find patients from 1 trial</a:t>
            </a:r>
          </a:p>
          <a:p>
            <a:pPr marL="914400" lvl="1" indent="-457200">
              <a:spcAft>
                <a:spcPts val="1200"/>
              </a:spcAft>
              <a:buFont typeface="+mj-lt"/>
              <a:buAutoNum type="arabicPeriod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Afterward, participants answer usability and user satisfaction questionnaire   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BF38282-C185-0EA9-EFEA-4477B4546DAD}"/>
              </a:ext>
            </a:extLst>
          </p:cNvPr>
          <p:cNvGrpSpPr/>
          <p:nvPr/>
        </p:nvGrpSpPr>
        <p:grpSpPr>
          <a:xfrm>
            <a:off x="146818" y="95565"/>
            <a:ext cx="11787924" cy="507776"/>
            <a:chOff x="146818" y="95565"/>
            <a:chExt cx="11787924" cy="50777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5FE89AB2-A3E2-5374-4588-593803E2193E}"/>
                </a:ext>
              </a:extLst>
            </p:cNvPr>
            <p:cNvGrpSpPr/>
            <p:nvPr/>
          </p:nvGrpSpPr>
          <p:grpSpPr>
            <a:xfrm>
              <a:off x="146818" y="95565"/>
              <a:ext cx="11787924" cy="307780"/>
              <a:chOff x="146818" y="95565"/>
              <a:chExt cx="11787924" cy="307780"/>
            </a:xfrm>
          </p:grpSpPr>
          <p:sp>
            <p:nvSpPr>
              <p:cNvPr id="11" name="TextBox 10">
                <a:hlinkClick r:id="rId2" action="ppaction://hlinksldjump"/>
                <a:extLst>
                  <a:ext uri="{FF2B5EF4-FFF2-40B4-BE49-F238E27FC236}">
                    <a16:creationId xmlns:a16="http://schemas.microsoft.com/office/drawing/2014/main" id="{283DA3C3-EDD0-139A-4488-68461A544D32}"/>
                  </a:ext>
                </a:extLst>
              </p:cNvPr>
              <p:cNvSpPr txBox="1"/>
              <p:nvPr/>
            </p:nvSpPr>
            <p:spPr>
              <a:xfrm>
                <a:off x="146818" y="95566"/>
                <a:ext cx="1141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Introduction</a:t>
                </a:r>
              </a:p>
            </p:txBody>
          </p:sp>
          <p:sp>
            <p:nvSpPr>
              <p:cNvPr id="12" name="TextBox 11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A28566A9-B2E6-A8A1-14C0-BFB5B726527D}"/>
                  </a:ext>
                </a:extLst>
              </p:cNvPr>
              <p:cNvSpPr txBox="1"/>
              <p:nvPr/>
            </p:nvSpPr>
            <p:spPr>
              <a:xfrm>
                <a:off x="2540473" y="95565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Related Work</a:t>
                </a:r>
              </a:p>
            </p:txBody>
          </p:sp>
          <p:sp>
            <p:nvSpPr>
              <p:cNvPr id="13" name="TextBox 12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FA819334-4C3D-E0FD-173D-4ECC8E0BABB1}"/>
                  </a:ext>
                </a:extLst>
              </p:cNvPr>
              <p:cNvSpPr txBox="1"/>
              <p:nvPr/>
            </p:nvSpPr>
            <p:spPr>
              <a:xfrm>
                <a:off x="5194561" y="95565"/>
                <a:ext cx="1439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Task Innovation</a:t>
                </a:r>
              </a:p>
            </p:txBody>
          </p:sp>
          <p:sp>
            <p:nvSpPr>
              <p:cNvPr id="14" name="TextBox 13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D5EE5128-1A0D-C066-7A48-FA78C8ABE67B}"/>
                  </a:ext>
                </a:extLst>
              </p:cNvPr>
              <p:cNvSpPr txBox="1"/>
              <p:nvPr/>
            </p:nvSpPr>
            <p:spPr>
              <a:xfrm>
                <a:off x="8107710" y="95565"/>
                <a:ext cx="1253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Specific Aims</a:t>
                </a:r>
              </a:p>
            </p:txBody>
          </p:sp>
          <p:sp>
            <p:nvSpPr>
              <p:cNvPr id="15" name="TextBox 14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C87561F8-B0FA-E434-C867-B1B243ACE0B4}"/>
                  </a:ext>
                </a:extLst>
              </p:cNvPr>
              <p:cNvSpPr txBox="1"/>
              <p:nvPr/>
            </p:nvSpPr>
            <p:spPr>
              <a:xfrm>
                <a:off x="10868424" y="95568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Conclusion</a:t>
                </a: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C0C7BAB-4B78-3B56-0F43-A9CB0E8D7350}"/>
                </a:ext>
              </a:extLst>
            </p:cNvPr>
            <p:cNvSpPr txBox="1"/>
            <p:nvPr/>
          </p:nvSpPr>
          <p:spPr>
            <a:xfrm>
              <a:off x="8110450" y="32634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Aim</a:t>
              </a:r>
            </a:p>
          </p:txBody>
        </p:sp>
        <p:sp>
          <p:nvSpPr>
            <p:cNvPr id="8" name="TextBox 7">
              <a:hlinkClick r:id="rId7" action="ppaction://hlinksldjump"/>
              <a:extLst>
                <a:ext uri="{FF2B5EF4-FFF2-40B4-BE49-F238E27FC236}">
                  <a16:creationId xmlns:a16="http://schemas.microsoft.com/office/drawing/2014/main" id="{613D0878-7BFF-03DE-0E56-81888B5BA694}"/>
                </a:ext>
              </a:extLst>
            </p:cNvPr>
            <p:cNvSpPr txBox="1"/>
            <p:nvPr/>
          </p:nvSpPr>
          <p:spPr>
            <a:xfrm>
              <a:off x="8610065" y="3263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1</a:t>
              </a:r>
            </a:p>
          </p:txBody>
        </p:sp>
        <p:sp>
          <p:nvSpPr>
            <p:cNvPr id="9" name="TextBox 8">
              <a:hlinkClick r:id="rId8" action="ppaction://hlinksldjump"/>
              <a:extLst>
                <a:ext uri="{FF2B5EF4-FFF2-40B4-BE49-F238E27FC236}">
                  <a16:creationId xmlns:a16="http://schemas.microsoft.com/office/drawing/2014/main" id="{69838C7B-B4D1-4DF6-FD46-4F840A337477}"/>
                </a:ext>
              </a:extLst>
            </p:cNvPr>
            <p:cNvSpPr txBox="1"/>
            <p:nvPr/>
          </p:nvSpPr>
          <p:spPr>
            <a:xfrm>
              <a:off x="8826405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  <p:sp>
          <p:nvSpPr>
            <p:cNvPr id="10" name="TextBox 9">
              <a:hlinkClick r:id="rId9" action="ppaction://hlinksldjump"/>
              <a:extLst>
                <a:ext uri="{FF2B5EF4-FFF2-40B4-BE49-F238E27FC236}">
                  <a16:creationId xmlns:a16="http://schemas.microsoft.com/office/drawing/2014/main" id="{63EFE78F-12EE-AE00-1397-CF6A25734DC0}"/>
                </a:ext>
              </a:extLst>
            </p:cNvPr>
            <p:cNvSpPr txBox="1"/>
            <p:nvPr/>
          </p:nvSpPr>
          <p:spPr>
            <a:xfrm>
              <a:off x="9061487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53514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75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20BA47-2ACF-D513-C6A6-71EFBE427627}"/>
              </a:ext>
            </a:extLst>
          </p:cNvPr>
          <p:cNvSpPr txBox="1"/>
          <p:nvPr/>
        </p:nvSpPr>
        <p:spPr>
          <a:xfrm>
            <a:off x="838515" y="864878"/>
            <a:ext cx="60540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Project Limitations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55A207-862B-967C-A944-884C4DD42F1E}"/>
              </a:ext>
            </a:extLst>
          </p:cNvPr>
          <p:cNvSpPr txBox="1"/>
          <p:nvPr/>
        </p:nvSpPr>
        <p:spPr>
          <a:xfrm>
            <a:off x="979190" y="1852770"/>
            <a:ext cx="9589164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Both LCT and LLF corpora annotated by non-clinicians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Clinical trials evaluated only a small sample of all clinical trials, </a:t>
            </a:r>
            <a:b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selected for only certain diseases and of shorter number of criteria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Queries generated use subsets of all data available within EHR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Certain queries and data likely cannot be handled by our system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As each criteria line processed individually, system fails in cases of multi-line coreferences. However,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Somewhat rare; only 78 coreference annotations in LCT corpus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B38A9E3-BEBC-67F8-2904-8E4D7763306C}"/>
              </a:ext>
            </a:extLst>
          </p:cNvPr>
          <p:cNvGrpSpPr/>
          <p:nvPr/>
        </p:nvGrpSpPr>
        <p:grpSpPr>
          <a:xfrm>
            <a:off x="146818" y="95565"/>
            <a:ext cx="11787924" cy="307780"/>
            <a:chOff x="146818" y="95565"/>
            <a:chExt cx="11787924" cy="307780"/>
          </a:xfrm>
        </p:grpSpPr>
        <p:sp>
          <p:nvSpPr>
            <p:cNvPr id="11" name="TextBox 10">
              <a:hlinkClick r:id="rId2" action="ppaction://hlinksldjump"/>
              <a:extLst>
                <a:ext uri="{FF2B5EF4-FFF2-40B4-BE49-F238E27FC236}">
                  <a16:creationId xmlns:a16="http://schemas.microsoft.com/office/drawing/2014/main" id="{08063351-ABB9-2A38-3090-54E9FFA529E3}"/>
                </a:ext>
              </a:extLst>
            </p:cNvPr>
            <p:cNvSpPr txBox="1"/>
            <p:nvPr/>
          </p:nvSpPr>
          <p:spPr>
            <a:xfrm>
              <a:off x="146818" y="95566"/>
              <a:ext cx="11416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Introduction</a:t>
              </a:r>
            </a:p>
          </p:txBody>
        </p:sp>
        <p:sp>
          <p:nvSpPr>
            <p:cNvPr id="12" name="TextBox 11">
              <a:hlinkClick r:id="rId3" action="ppaction://hlinksldjump"/>
              <a:extLst>
                <a:ext uri="{FF2B5EF4-FFF2-40B4-BE49-F238E27FC236}">
                  <a16:creationId xmlns:a16="http://schemas.microsoft.com/office/drawing/2014/main" id="{9E17CF5C-443C-7455-ED30-F5D02025A924}"/>
                </a:ext>
              </a:extLst>
            </p:cNvPr>
            <p:cNvSpPr txBox="1"/>
            <p:nvPr/>
          </p:nvSpPr>
          <p:spPr>
            <a:xfrm>
              <a:off x="2540473" y="95565"/>
              <a:ext cx="12314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Related Work</a:t>
              </a:r>
            </a:p>
          </p:txBody>
        </p:sp>
        <p:sp>
          <p:nvSpPr>
            <p:cNvPr id="13" name="TextBox 12">
              <a:hlinkClick r:id="rId4" action="ppaction://hlinksldjump"/>
              <a:extLst>
                <a:ext uri="{FF2B5EF4-FFF2-40B4-BE49-F238E27FC236}">
                  <a16:creationId xmlns:a16="http://schemas.microsoft.com/office/drawing/2014/main" id="{D9C0BB45-908E-88EA-1F5B-9CA7D296ABAC}"/>
                </a:ext>
              </a:extLst>
            </p:cNvPr>
            <p:cNvSpPr txBox="1"/>
            <p:nvPr/>
          </p:nvSpPr>
          <p:spPr>
            <a:xfrm>
              <a:off x="5194561" y="95565"/>
              <a:ext cx="14398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Task Innovation</a:t>
              </a:r>
            </a:p>
          </p:txBody>
        </p:sp>
        <p:sp>
          <p:nvSpPr>
            <p:cNvPr id="14" name="TextBox 13">
              <a:hlinkClick r:id="rId5" action="ppaction://hlinksldjump"/>
              <a:extLst>
                <a:ext uri="{FF2B5EF4-FFF2-40B4-BE49-F238E27FC236}">
                  <a16:creationId xmlns:a16="http://schemas.microsoft.com/office/drawing/2014/main" id="{4D760707-3B1C-70CC-7DA1-700D49A1A09C}"/>
                </a:ext>
              </a:extLst>
            </p:cNvPr>
            <p:cNvSpPr txBox="1"/>
            <p:nvPr/>
          </p:nvSpPr>
          <p:spPr>
            <a:xfrm>
              <a:off x="8107710" y="95565"/>
              <a:ext cx="12538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Specific Aims</a:t>
              </a:r>
            </a:p>
          </p:txBody>
        </p:sp>
        <p:sp>
          <p:nvSpPr>
            <p:cNvPr id="15" name="TextBox 14">
              <a:hlinkClick r:id="rId6" action="ppaction://hlinksldjump"/>
              <a:extLst>
                <a:ext uri="{FF2B5EF4-FFF2-40B4-BE49-F238E27FC236}">
                  <a16:creationId xmlns:a16="http://schemas.microsoft.com/office/drawing/2014/main" id="{094931E0-AAAB-CBAF-F3D4-B399D9ECECD5}"/>
                </a:ext>
              </a:extLst>
            </p:cNvPr>
            <p:cNvSpPr txBox="1"/>
            <p:nvPr/>
          </p:nvSpPr>
          <p:spPr>
            <a:xfrm>
              <a:off x="10868424" y="95568"/>
              <a:ext cx="10663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Conclusion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02683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76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20BA47-2ACF-D513-C6A6-71EFBE427627}"/>
              </a:ext>
            </a:extLst>
          </p:cNvPr>
          <p:cNvSpPr txBox="1"/>
          <p:nvPr/>
        </p:nvSpPr>
        <p:spPr>
          <a:xfrm>
            <a:off x="838515" y="864878"/>
            <a:ext cx="60540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Future Work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55A207-862B-967C-A944-884C4DD42F1E}"/>
              </a:ext>
            </a:extLst>
          </p:cNvPr>
          <p:cNvSpPr txBox="1"/>
          <p:nvPr/>
        </p:nvSpPr>
        <p:spPr>
          <a:xfrm>
            <a:off x="979190" y="1852770"/>
            <a:ext cx="9589164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Logical forms representations and methods can be adapted for </a:t>
            </a:r>
            <a:b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general purpose question answering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Using predicates proposed by Roberts and </a:t>
            </a:r>
            <a:r>
              <a:rPr lang="en-US" dirty="0" err="1">
                <a:latin typeface="Roboto Light" panose="02000000000000000000" pitchFamily="2" charset="0"/>
                <a:ea typeface="Roboto Light" panose="02000000000000000000" pitchFamily="2" charset="0"/>
              </a:rPr>
              <a:t>Demner-Fuschman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, such as </a:t>
            </a:r>
            <a:r>
              <a:rPr lang="en-US" i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latest</a:t>
            </a:r>
            <a:r>
              <a:rPr lang="en-US" dirty="0">
                <a:effectLst/>
                <a:latin typeface="Arial" panose="020B0604020202020204" pitchFamily="34" charset="0"/>
              </a:rPr>
              <a:t>(), </a:t>
            </a:r>
            <a:r>
              <a:rPr lang="el-GR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λ</a:t>
            </a:r>
            <a:r>
              <a:rPr lang="el-GR" dirty="0">
                <a:effectLst/>
                <a:latin typeface="Arial" panose="020B0604020202020204" pitchFamily="34" charset="0"/>
              </a:rPr>
              <a:t>(), 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or</a:t>
            </a:r>
            <a:r>
              <a:rPr lang="en-US" dirty="0">
                <a:effectLst/>
                <a:latin typeface="Arial" panose="020B0604020202020204" pitchFamily="34" charset="0"/>
              </a:rPr>
              <a:t> </a:t>
            </a:r>
            <a:r>
              <a:rPr lang="en-US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min</a:t>
            </a:r>
            <a:r>
              <a:rPr lang="en-US" dirty="0">
                <a:effectLst/>
                <a:latin typeface="Arial" panose="020B0604020202020204" pitchFamily="34" charset="0"/>
              </a:rPr>
              <a:t>()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 , our logical forms could be “wrapped”, e.g.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1C08F6-0184-9D79-3FC4-49EB0366E20D}"/>
              </a:ext>
            </a:extLst>
          </p:cNvPr>
          <p:cNvSpPr txBox="1"/>
          <p:nvPr/>
        </p:nvSpPr>
        <p:spPr>
          <a:xfrm>
            <a:off x="2851233" y="3651014"/>
            <a:ext cx="7566292" cy="40011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“Did the patient’s temperature exceed 38C in the last 48 hours?”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9863D4C-9A77-CA5B-EB00-B93180122D9A}"/>
              </a:ext>
            </a:extLst>
          </p:cNvPr>
          <p:cNvGrpSpPr/>
          <p:nvPr/>
        </p:nvGrpSpPr>
        <p:grpSpPr>
          <a:xfrm>
            <a:off x="3120577" y="4509152"/>
            <a:ext cx="7129797" cy="1707004"/>
            <a:chOff x="4528803" y="4517950"/>
            <a:chExt cx="7129797" cy="1707004"/>
          </a:xfrm>
        </p:grpSpPr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C897C209-902F-512D-B346-1980292AE2C7}"/>
                </a:ext>
              </a:extLst>
            </p:cNvPr>
            <p:cNvSpPr/>
            <p:nvPr/>
          </p:nvSpPr>
          <p:spPr>
            <a:xfrm>
              <a:off x="4528803" y="4517950"/>
              <a:ext cx="7129797" cy="1707004"/>
            </a:xfrm>
            <a:prstGeom prst="roundRect">
              <a:avLst/>
            </a:prstGeom>
            <a:solidFill>
              <a:srgbClr val="E3E8F7">
                <a:alpha val="3294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1037B9E-AD88-6D31-7579-EB26853C57BE}"/>
                </a:ext>
              </a:extLst>
            </p:cNvPr>
            <p:cNvSpPr txBox="1"/>
            <p:nvPr/>
          </p:nvSpPr>
          <p:spPr>
            <a:xfrm>
              <a:off x="4635524" y="4517950"/>
              <a:ext cx="7023076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2400" dirty="0">
                  <a:solidFill>
                    <a:schemeClr val="accent2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λ</a:t>
              </a:r>
              <a:r>
                <a:rPr lang="el-GR" dirty="0">
                  <a:solidFill>
                    <a:schemeClr val="bg1">
                      <a:lumMod val="50000"/>
                    </a:schemeClr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br>
                <a:rPr lang="el-GR" dirty="0"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en-US" dirty="0">
                  <a:solidFill>
                    <a:srgbClr val="7030A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measurement</a:t>
              </a:r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C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”temperature”</a:t>
              </a:r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  <a:b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   </a:t>
              </a:r>
              <a:r>
                <a:rPr lang="en-US" dirty="0"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.</a:t>
              </a:r>
              <a:r>
                <a:rPr lang="en-US" dirty="0">
                  <a:solidFill>
                    <a:schemeClr val="accent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num_filter</a:t>
              </a:r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eq</a:t>
              </a:r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op</a:t>
              </a:r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chemeClr val="accent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GT</a:t>
              </a:r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),</a:t>
              </a:r>
              <a:r>
                <a:rPr lang="en-US" dirty="0"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dirty="0" err="1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val</a:t>
              </a:r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C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”38”</a:t>
              </a:r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),</a:t>
              </a:r>
              <a:r>
                <a:rPr lang="en-US" dirty="0"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unit</a:t>
              </a:r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C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”C”</a:t>
              </a:r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)))</a:t>
              </a:r>
              <a:br>
                <a:rPr lang="en-US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   </a:t>
              </a:r>
              <a:r>
                <a:rPr lang="en-US" dirty="0"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.</a:t>
              </a:r>
              <a:r>
                <a:rPr lang="en-US" dirty="0">
                  <a:solidFill>
                    <a:schemeClr val="accent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temporality</a:t>
              </a:r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eq</a:t>
              </a:r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op</a:t>
              </a:r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chemeClr val="accent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LTEQ</a:t>
              </a:r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),</a:t>
              </a:r>
              <a:r>
                <a:rPr lang="en-US" dirty="0"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dirty="0" err="1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val</a:t>
              </a:r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C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”48”</a:t>
              </a:r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),</a:t>
              </a:r>
              <a:r>
                <a:rPr lang="en-US" dirty="0"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unit</a:t>
              </a:r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chemeClr val="accent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HOUR</a:t>
              </a:r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)))</a:t>
              </a:r>
              <a:br>
                <a:rPr lang="en-US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  <a:endPara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07F0E00A-AF74-BE57-6FFA-1DBF0EE4DF67}"/>
              </a:ext>
            </a:extLst>
          </p:cNvPr>
          <p:cNvSpPr txBox="1"/>
          <p:nvPr/>
        </p:nvSpPr>
        <p:spPr>
          <a:xfrm>
            <a:off x="0" y="6352310"/>
            <a:ext cx="1138550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Sources: </a:t>
            </a:r>
          </a:p>
          <a:p>
            <a:r>
              <a:rPr lang="en-US" sz="9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 -</a:t>
            </a:r>
            <a:r>
              <a:rPr lang="en-US" sz="900" dirty="0">
                <a:effectLst/>
                <a:latin typeface="Arial" panose="020B0604020202020204" pitchFamily="34" charset="0"/>
              </a:rPr>
              <a:t>K. Roberts and D. </a:t>
            </a:r>
            <a:r>
              <a:rPr lang="en-US" sz="900" dirty="0" err="1">
                <a:effectLst/>
                <a:latin typeface="Arial" panose="020B0604020202020204" pitchFamily="34" charset="0"/>
              </a:rPr>
              <a:t>Demner-Fushman</a:t>
            </a:r>
            <a:r>
              <a:rPr lang="en-US" sz="900" dirty="0">
                <a:effectLst/>
                <a:latin typeface="Arial" panose="020B0604020202020204" pitchFamily="34" charset="0"/>
              </a:rPr>
              <a:t>. Annotating logical forms for EHR questions. In LREC... International Conference on Language Resources &amp; Evaluation:[proceedings]. International Conference on Language Resources and Evaluation, volume 2016, page 3772. NIH Public Access, 2016.</a:t>
            </a:r>
            <a:endParaRPr lang="en-US" sz="9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80CE5F8-EB90-4457-15C6-CC34C08A37CC}"/>
              </a:ext>
            </a:extLst>
          </p:cNvPr>
          <p:cNvGrpSpPr/>
          <p:nvPr/>
        </p:nvGrpSpPr>
        <p:grpSpPr>
          <a:xfrm>
            <a:off x="146818" y="95565"/>
            <a:ext cx="11787924" cy="307780"/>
            <a:chOff x="146818" y="95565"/>
            <a:chExt cx="11787924" cy="307780"/>
          </a:xfrm>
        </p:grpSpPr>
        <p:sp>
          <p:nvSpPr>
            <p:cNvPr id="12" name="TextBox 11">
              <a:hlinkClick r:id="rId2" action="ppaction://hlinksldjump"/>
              <a:extLst>
                <a:ext uri="{FF2B5EF4-FFF2-40B4-BE49-F238E27FC236}">
                  <a16:creationId xmlns:a16="http://schemas.microsoft.com/office/drawing/2014/main" id="{435ADD76-B2DE-8968-ACFC-6661B743826C}"/>
                </a:ext>
              </a:extLst>
            </p:cNvPr>
            <p:cNvSpPr txBox="1"/>
            <p:nvPr/>
          </p:nvSpPr>
          <p:spPr>
            <a:xfrm>
              <a:off x="146818" y="95566"/>
              <a:ext cx="11416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Introduction</a:t>
              </a:r>
            </a:p>
          </p:txBody>
        </p:sp>
        <p:sp>
          <p:nvSpPr>
            <p:cNvPr id="13" name="TextBox 12">
              <a:hlinkClick r:id="rId3" action="ppaction://hlinksldjump"/>
              <a:extLst>
                <a:ext uri="{FF2B5EF4-FFF2-40B4-BE49-F238E27FC236}">
                  <a16:creationId xmlns:a16="http://schemas.microsoft.com/office/drawing/2014/main" id="{D9C00861-5B9A-7F95-14BA-711E40039DC3}"/>
                </a:ext>
              </a:extLst>
            </p:cNvPr>
            <p:cNvSpPr txBox="1"/>
            <p:nvPr/>
          </p:nvSpPr>
          <p:spPr>
            <a:xfrm>
              <a:off x="2540473" y="95565"/>
              <a:ext cx="12314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Related Work</a:t>
              </a:r>
            </a:p>
          </p:txBody>
        </p:sp>
        <p:sp>
          <p:nvSpPr>
            <p:cNvPr id="14" name="TextBox 13">
              <a:hlinkClick r:id="rId4" action="ppaction://hlinksldjump"/>
              <a:extLst>
                <a:ext uri="{FF2B5EF4-FFF2-40B4-BE49-F238E27FC236}">
                  <a16:creationId xmlns:a16="http://schemas.microsoft.com/office/drawing/2014/main" id="{423C23D3-2CC0-721D-756A-50C87FAA5050}"/>
                </a:ext>
              </a:extLst>
            </p:cNvPr>
            <p:cNvSpPr txBox="1"/>
            <p:nvPr/>
          </p:nvSpPr>
          <p:spPr>
            <a:xfrm>
              <a:off x="5194561" y="95565"/>
              <a:ext cx="14398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Task Innovation</a:t>
              </a:r>
            </a:p>
          </p:txBody>
        </p:sp>
        <p:sp>
          <p:nvSpPr>
            <p:cNvPr id="15" name="TextBox 14">
              <a:hlinkClick r:id="rId5" action="ppaction://hlinksldjump"/>
              <a:extLst>
                <a:ext uri="{FF2B5EF4-FFF2-40B4-BE49-F238E27FC236}">
                  <a16:creationId xmlns:a16="http://schemas.microsoft.com/office/drawing/2014/main" id="{9BB66C5F-F7F9-E820-4549-C056C6B34226}"/>
                </a:ext>
              </a:extLst>
            </p:cNvPr>
            <p:cNvSpPr txBox="1"/>
            <p:nvPr/>
          </p:nvSpPr>
          <p:spPr>
            <a:xfrm>
              <a:off x="8107710" y="95565"/>
              <a:ext cx="12538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Specific Aims</a:t>
              </a:r>
            </a:p>
          </p:txBody>
        </p:sp>
        <p:sp>
          <p:nvSpPr>
            <p:cNvPr id="16" name="TextBox 15">
              <a:hlinkClick r:id="rId6" action="ppaction://hlinksldjump"/>
              <a:extLst>
                <a:ext uri="{FF2B5EF4-FFF2-40B4-BE49-F238E27FC236}">
                  <a16:creationId xmlns:a16="http://schemas.microsoft.com/office/drawing/2014/main" id="{E4E5922F-05C4-E359-E96F-48475F3C70E7}"/>
                </a:ext>
              </a:extLst>
            </p:cNvPr>
            <p:cNvSpPr txBox="1"/>
            <p:nvPr/>
          </p:nvSpPr>
          <p:spPr>
            <a:xfrm>
              <a:off x="10868424" y="95568"/>
              <a:ext cx="10663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Conclusion</a:t>
              </a:r>
            </a:p>
          </p:txBody>
        </p:sp>
      </p:grpSp>
      <p:sp>
        <p:nvSpPr>
          <p:cNvPr id="21" name="Left Brace 20">
            <a:extLst>
              <a:ext uri="{FF2B5EF4-FFF2-40B4-BE49-F238E27FC236}">
                <a16:creationId xmlns:a16="http://schemas.microsoft.com/office/drawing/2014/main" id="{2B35F168-75F8-B0F5-1A87-167CA406AC6B}"/>
              </a:ext>
            </a:extLst>
          </p:cNvPr>
          <p:cNvSpPr/>
          <p:nvPr/>
        </p:nvSpPr>
        <p:spPr>
          <a:xfrm>
            <a:off x="2831174" y="4992032"/>
            <a:ext cx="390823" cy="771404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3EF9EF1-0A10-9875-CE54-5D04196B572D}"/>
              </a:ext>
            </a:extLst>
          </p:cNvPr>
          <p:cNvSpPr txBox="1"/>
          <p:nvPr/>
        </p:nvSpPr>
        <p:spPr>
          <a:xfrm>
            <a:off x="783518" y="4482606"/>
            <a:ext cx="135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(2) Analysis</a:t>
            </a:r>
          </a:p>
        </p:txBody>
      </p:sp>
      <p:sp>
        <p:nvSpPr>
          <p:cNvPr id="26" name="Left Brace 25">
            <a:extLst>
              <a:ext uri="{FF2B5EF4-FFF2-40B4-BE49-F238E27FC236}">
                <a16:creationId xmlns:a16="http://schemas.microsoft.com/office/drawing/2014/main" id="{00757A6A-5CF9-10B9-E44D-A4D7B9D8E8FE}"/>
              </a:ext>
            </a:extLst>
          </p:cNvPr>
          <p:cNvSpPr/>
          <p:nvPr/>
        </p:nvSpPr>
        <p:spPr>
          <a:xfrm>
            <a:off x="2555819" y="4565937"/>
            <a:ext cx="390823" cy="1450678"/>
          </a:xfrm>
          <a:prstGeom prst="leftBrace">
            <a:avLst>
              <a:gd name="adj1" fmla="val 8333"/>
              <a:gd name="adj2" fmla="val 52219"/>
            </a:avLst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7058672-6D97-36C3-969F-1463F1DA6B5D}"/>
              </a:ext>
            </a:extLst>
          </p:cNvPr>
          <p:cNvSpPr txBox="1"/>
          <p:nvPr/>
        </p:nvSpPr>
        <p:spPr>
          <a:xfrm>
            <a:off x="775609" y="4138293"/>
            <a:ext cx="184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(1) Data retrieval</a:t>
            </a:r>
          </a:p>
        </p:txBody>
      </p:sp>
      <p:sp>
        <p:nvSpPr>
          <p:cNvPr id="28" name="Down Arrow 27">
            <a:extLst>
              <a:ext uri="{FF2B5EF4-FFF2-40B4-BE49-F238E27FC236}">
                <a16:creationId xmlns:a16="http://schemas.microsoft.com/office/drawing/2014/main" id="{06077927-0707-E9C3-B3B5-3F29267771A5}"/>
              </a:ext>
            </a:extLst>
          </p:cNvPr>
          <p:cNvSpPr/>
          <p:nvPr/>
        </p:nvSpPr>
        <p:spPr>
          <a:xfrm>
            <a:off x="6089931" y="4138293"/>
            <a:ext cx="403750" cy="370859"/>
          </a:xfrm>
          <a:prstGeom prst="down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639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21" grpId="0" animBg="1"/>
      <p:bldP spid="25" grpId="0"/>
      <p:bldP spid="26" grpId="0" animBg="1"/>
      <p:bldP spid="27" grpId="0"/>
      <p:bldP spid="28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60753E-9E03-A67F-B7F0-C53D66043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77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3FB9282-A70A-4150-385F-CF43A0F568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515" y="1118530"/>
            <a:ext cx="10187039" cy="573947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E347F5D-9A35-71B3-D998-4250F6D8F1BA}"/>
              </a:ext>
            </a:extLst>
          </p:cNvPr>
          <p:cNvSpPr txBox="1"/>
          <p:nvPr/>
        </p:nvSpPr>
        <p:spPr>
          <a:xfrm>
            <a:off x="838515" y="864878"/>
            <a:ext cx="2933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Timeline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5B41731-4EF6-DF18-583A-CBBEFB6DF523}"/>
              </a:ext>
            </a:extLst>
          </p:cNvPr>
          <p:cNvGrpSpPr/>
          <p:nvPr/>
        </p:nvGrpSpPr>
        <p:grpSpPr>
          <a:xfrm>
            <a:off x="146818" y="95565"/>
            <a:ext cx="11787924" cy="307780"/>
            <a:chOff x="146818" y="95565"/>
            <a:chExt cx="11787924" cy="307780"/>
          </a:xfrm>
        </p:grpSpPr>
        <p:sp>
          <p:nvSpPr>
            <p:cNvPr id="6" name="TextBox 5">
              <a:hlinkClick r:id="rId3" action="ppaction://hlinksldjump"/>
              <a:extLst>
                <a:ext uri="{FF2B5EF4-FFF2-40B4-BE49-F238E27FC236}">
                  <a16:creationId xmlns:a16="http://schemas.microsoft.com/office/drawing/2014/main" id="{62CDFF66-3BFD-EF10-9959-A5B188E895E2}"/>
                </a:ext>
              </a:extLst>
            </p:cNvPr>
            <p:cNvSpPr txBox="1"/>
            <p:nvPr/>
          </p:nvSpPr>
          <p:spPr>
            <a:xfrm>
              <a:off x="146818" y="95566"/>
              <a:ext cx="11416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Introduction</a:t>
              </a:r>
            </a:p>
          </p:txBody>
        </p:sp>
        <p:sp>
          <p:nvSpPr>
            <p:cNvPr id="7" name="TextBox 6">
              <a:hlinkClick r:id="rId4" action="ppaction://hlinksldjump"/>
              <a:extLst>
                <a:ext uri="{FF2B5EF4-FFF2-40B4-BE49-F238E27FC236}">
                  <a16:creationId xmlns:a16="http://schemas.microsoft.com/office/drawing/2014/main" id="{7833F06B-A162-6856-6630-9A501D04EA0B}"/>
                </a:ext>
              </a:extLst>
            </p:cNvPr>
            <p:cNvSpPr txBox="1"/>
            <p:nvPr/>
          </p:nvSpPr>
          <p:spPr>
            <a:xfrm>
              <a:off x="2540473" y="95565"/>
              <a:ext cx="12314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Related Work</a:t>
              </a:r>
            </a:p>
          </p:txBody>
        </p:sp>
        <p:sp>
          <p:nvSpPr>
            <p:cNvPr id="8" name="TextBox 7">
              <a:hlinkClick r:id="rId5" action="ppaction://hlinksldjump"/>
              <a:extLst>
                <a:ext uri="{FF2B5EF4-FFF2-40B4-BE49-F238E27FC236}">
                  <a16:creationId xmlns:a16="http://schemas.microsoft.com/office/drawing/2014/main" id="{33171F64-B1EA-DB2F-7FA3-40A3C8B44827}"/>
                </a:ext>
              </a:extLst>
            </p:cNvPr>
            <p:cNvSpPr txBox="1"/>
            <p:nvPr/>
          </p:nvSpPr>
          <p:spPr>
            <a:xfrm>
              <a:off x="5194561" y="95565"/>
              <a:ext cx="14398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Task Innovation</a:t>
              </a:r>
            </a:p>
          </p:txBody>
        </p:sp>
        <p:sp>
          <p:nvSpPr>
            <p:cNvPr id="9" name="TextBox 8">
              <a:hlinkClick r:id="rId6" action="ppaction://hlinksldjump"/>
              <a:extLst>
                <a:ext uri="{FF2B5EF4-FFF2-40B4-BE49-F238E27FC236}">
                  <a16:creationId xmlns:a16="http://schemas.microsoft.com/office/drawing/2014/main" id="{576B6A8E-817F-E3FA-B6A5-FBB4C90B0AFB}"/>
                </a:ext>
              </a:extLst>
            </p:cNvPr>
            <p:cNvSpPr txBox="1"/>
            <p:nvPr/>
          </p:nvSpPr>
          <p:spPr>
            <a:xfrm>
              <a:off x="8107710" y="95565"/>
              <a:ext cx="12538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Specific Aims</a:t>
              </a:r>
            </a:p>
          </p:txBody>
        </p:sp>
        <p:sp>
          <p:nvSpPr>
            <p:cNvPr id="10" name="TextBox 9">
              <a:hlinkClick r:id="rId7" action="ppaction://hlinksldjump"/>
              <a:extLst>
                <a:ext uri="{FF2B5EF4-FFF2-40B4-BE49-F238E27FC236}">
                  <a16:creationId xmlns:a16="http://schemas.microsoft.com/office/drawing/2014/main" id="{172891F7-338D-D859-E7F0-F82308B836B6}"/>
                </a:ext>
              </a:extLst>
            </p:cNvPr>
            <p:cNvSpPr txBox="1"/>
            <p:nvPr/>
          </p:nvSpPr>
          <p:spPr>
            <a:xfrm>
              <a:off x="10868424" y="95568"/>
              <a:ext cx="10663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Conclusion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1306211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60753E-9E03-A67F-B7F0-C53D66043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78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425191-BB02-B845-DBEE-56BA81C4081F}"/>
              </a:ext>
            </a:extLst>
          </p:cNvPr>
          <p:cNvSpPr txBox="1"/>
          <p:nvPr/>
        </p:nvSpPr>
        <p:spPr>
          <a:xfrm>
            <a:off x="838515" y="864878"/>
            <a:ext cx="39269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Acknowledgements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52B0DA-2D91-A2DB-8DF7-E30A0245606E}"/>
              </a:ext>
            </a:extLst>
          </p:cNvPr>
          <p:cNvSpPr txBox="1"/>
          <p:nvPr/>
        </p:nvSpPr>
        <p:spPr>
          <a:xfrm>
            <a:off x="1415561" y="1995854"/>
            <a:ext cx="3260829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My Committee Members</a:t>
            </a:r>
            <a:endParaRPr lang="en-US" sz="2200" b="1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Roboto Light" panose="02000000000000000000" pitchFamily="2" charset="0"/>
                <a:ea typeface="Roboto Light" panose="02000000000000000000" pitchFamily="2" charset="0"/>
              </a:rPr>
              <a:t>Meliha </a:t>
            </a:r>
            <a:r>
              <a:rPr lang="en-US" sz="22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Yetisgen</a:t>
            </a:r>
            <a:endParaRPr lang="en-US" sz="2200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Roboto Light" panose="02000000000000000000" pitchFamily="2" charset="0"/>
                <a:ea typeface="Roboto Light" panose="02000000000000000000" pitchFamily="2" charset="0"/>
              </a:rPr>
              <a:t>Nina Kim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Roboto Light" panose="02000000000000000000" pitchFamily="2" charset="0"/>
                <a:ea typeface="Roboto Light" panose="02000000000000000000" pitchFamily="2" charset="0"/>
              </a:rPr>
              <a:t>Trevor Cohen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Roboto Light" panose="02000000000000000000" pitchFamily="2" charset="0"/>
                <a:ea typeface="Roboto Light" panose="02000000000000000000" pitchFamily="2" charset="0"/>
              </a:rPr>
              <a:t>Fei Xia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CA7A4C-8D60-8D38-1BFD-220C6B83A556}"/>
              </a:ext>
            </a:extLst>
          </p:cNvPr>
          <p:cNvSpPr txBox="1"/>
          <p:nvPr/>
        </p:nvSpPr>
        <p:spPr>
          <a:xfrm>
            <a:off x="6321669" y="1995854"/>
            <a:ext cx="3829895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Annotators and Collaborators</a:t>
            </a:r>
            <a:endParaRPr lang="en-US" sz="2200" b="1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Roboto Light" panose="02000000000000000000" pitchFamily="2" charset="0"/>
                <a:ea typeface="Roboto Light" panose="02000000000000000000" pitchFamily="2" charset="0"/>
              </a:rPr>
              <a:t>Tony Mullen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Roboto Light" panose="02000000000000000000" pitchFamily="2" charset="0"/>
                <a:ea typeface="Roboto Light" panose="02000000000000000000" pitchFamily="2" charset="0"/>
              </a:rPr>
              <a:t>Bin Han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Weipeng</a:t>
            </a:r>
            <a:r>
              <a:rPr lang="en-US" sz="2200" dirty="0">
                <a:latin typeface="Roboto Light" panose="02000000000000000000" pitchFamily="2" charset="0"/>
                <a:ea typeface="Roboto Light" panose="02000000000000000000" pitchFamily="2" charset="0"/>
              </a:rPr>
              <a:t> Zhou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417E65-CB44-6B75-35C6-558411A5AF56}"/>
              </a:ext>
            </a:extLst>
          </p:cNvPr>
          <p:cNvSpPr txBox="1"/>
          <p:nvPr/>
        </p:nvSpPr>
        <p:spPr>
          <a:xfrm>
            <a:off x="6321669" y="5288265"/>
            <a:ext cx="412359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Organizations</a:t>
            </a:r>
            <a:endParaRPr lang="en-US" sz="2200" b="1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Roboto Light" panose="02000000000000000000" pitchFamily="2" charset="0"/>
                <a:ea typeface="Roboto Light" panose="02000000000000000000" pitchFamily="2" charset="0"/>
              </a:rPr>
              <a:t>UWM Research 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Roboto Light" panose="02000000000000000000" pitchFamily="2" charset="0"/>
                <a:ea typeface="Roboto Light" panose="02000000000000000000" pitchFamily="2" charset="0"/>
              </a:rPr>
              <a:t>ITHS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D3F928C-1A3C-13B9-50D8-24BAC9F4E28C}"/>
              </a:ext>
            </a:extLst>
          </p:cNvPr>
          <p:cNvGrpSpPr/>
          <p:nvPr/>
        </p:nvGrpSpPr>
        <p:grpSpPr>
          <a:xfrm>
            <a:off x="146818" y="95565"/>
            <a:ext cx="11787924" cy="307780"/>
            <a:chOff x="146818" y="95565"/>
            <a:chExt cx="11787924" cy="307780"/>
          </a:xfrm>
        </p:grpSpPr>
        <p:sp>
          <p:nvSpPr>
            <p:cNvPr id="9" name="TextBox 8">
              <a:hlinkClick r:id="rId2" action="ppaction://hlinksldjump"/>
              <a:extLst>
                <a:ext uri="{FF2B5EF4-FFF2-40B4-BE49-F238E27FC236}">
                  <a16:creationId xmlns:a16="http://schemas.microsoft.com/office/drawing/2014/main" id="{E4A27F0A-714D-7244-EBF0-E0198FCC9963}"/>
                </a:ext>
              </a:extLst>
            </p:cNvPr>
            <p:cNvSpPr txBox="1"/>
            <p:nvPr/>
          </p:nvSpPr>
          <p:spPr>
            <a:xfrm>
              <a:off x="146818" y="95566"/>
              <a:ext cx="11416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Introduction</a:t>
              </a:r>
            </a:p>
          </p:txBody>
        </p:sp>
        <p:sp>
          <p:nvSpPr>
            <p:cNvPr id="10" name="TextBox 9">
              <a:hlinkClick r:id="rId3" action="ppaction://hlinksldjump"/>
              <a:extLst>
                <a:ext uri="{FF2B5EF4-FFF2-40B4-BE49-F238E27FC236}">
                  <a16:creationId xmlns:a16="http://schemas.microsoft.com/office/drawing/2014/main" id="{BD5D5580-33B7-6B0E-4094-6564D8C5B181}"/>
                </a:ext>
              </a:extLst>
            </p:cNvPr>
            <p:cNvSpPr txBox="1"/>
            <p:nvPr/>
          </p:nvSpPr>
          <p:spPr>
            <a:xfrm>
              <a:off x="2540473" y="95565"/>
              <a:ext cx="12314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Related Work</a:t>
              </a:r>
            </a:p>
          </p:txBody>
        </p:sp>
        <p:sp>
          <p:nvSpPr>
            <p:cNvPr id="11" name="TextBox 10">
              <a:hlinkClick r:id="rId4" action="ppaction://hlinksldjump"/>
              <a:extLst>
                <a:ext uri="{FF2B5EF4-FFF2-40B4-BE49-F238E27FC236}">
                  <a16:creationId xmlns:a16="http://schemas.microsoft.com/office/drawing/2014/main" id="{CA40C139-ABCE-C44B-3208-E329A2BDA2CC}"/>
                </a:ext>
              </a:extLst>
            </p:cNvPr>
            <p:cNvSpPr txBox="1"/>
            <p:nvPr/>
          </p:nvSpPr>
          <p:spPr>
            <a:xfrm>
              <a:off x="5194561" y="95565"/>
              <a:ext cx="14398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Task Innovation</a:t>
              </a:r>
            </a:p>
          </p:txBody>
        </p:sp>
        <p:sp>
          <p:nvSpPr>
            <p:cNvPr id="12" name="TextBox 11">
              <a:hlinkClick r:id="rId5" action="ppaction://hlinksldjump"/>
              <a:extLst>
                <a:ext uri="{FF2B5EF4-FFF2-40B4-BE49-F238E27FC236}">
                  <a16:creationId xmlns:a16="http://schemas.microsoft.com/office/drawing/2014/main" id="{33E40844-6DE6-5FDE-204C-6F30CE280FCE}"/>
                </a:ext>
              </a:extLst>
            </p:cNvPr>
            <p:cNvSpPr txBox="1"/>
            <p:nvPr/>
          </p:nvSpPr>
          <p:spPr>
            <a:xfrm>
              <a:off x="8107710" y="95565"/>
              <a:ext cx="12538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Specific Aims</a:t>
              </a:r>
            </a:p>
          </p:txBody>
        </p:sp>
        <p:sp>
          <p:nvSpPr>
            <p:cNvPr id="13" name="TextBox 12">
              <a:hlinkClick r:id="rId6" action="ppaction://hlinksldjump"/>
              <a:extLst>
                <a:ext uri="{FF2B5EF4-FFF2-40B4-BE49-F238E27FC236}">
                  <a16:creationId xmlns:a16="http://schemas.microsoft.com/office/drawing/2014/main" id="{712CFC57-6EEA-BC4C-F03F-DAD2B5684391}"/>
                </a:ext>
              </a:extLst>
            </p:cNvPr>
            <p:cNvSpPr txBox="1"/>
            <p:nvPr/>
          </p:nvSpPr>
          <p:spPr>
            <a:xfrm>
              <a:off x="10868424" y="95568"/>
              <a:ext cx="10663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Conclusion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5E2E122B-06EA-E040-79A1-4EF477773F3C}"/>
              </a:ext>
            </a:extLst>
          </p:cNvPr>
          <p:cNvSpPr txBox="1"/>
          <p:nvPr/>
        </p:nvSpPr>
        <p:spPr>
          <a:xfrm>
            <a:off x="1415561" y="3969366"/>
            <a:ext cx="317426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Supporting Faculty</a:t>
            </a:r>
            <a:endParaRPr lang="en-US" sz="2200" b="1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Roboto Light" panose="02000000000000000000" pitchFamily="2" charset="0"/>
                <a:ea typeface="Roboto Light" panose="02000000000000000000" pitchFamily="2" charset="0"/>
              </a:rPr>
              <a:t>Sean Mooney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Roboto Light" panose="02000000000000000000" pitchFamily="2" charset="0"/>
                <a:ea typeface="Roboto Light" panose="02000000000000000000" pitchFamily="2" charset="0"/>
              </a:rPr>
              <a:t>Peter </a:t>
            </a:r>
            <a:r>
              <a:rPr lang="en-US" sz="22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Tarczy-Hornoch</a:t>
            </a:r>
            <a:endParaRPr lang="en-US" sz="22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A92BF31-9D8F-2ADB-7DB2-65DFE3D5D378}"/>
              </a:ext>
            </a:extLst>
          </p:cNvPr>
          <p:cNvSpPr txBox="1"/>
          <p:nvPr/>
        </p:nvSpPr>
        <p:spPr>
          <a:xfrm>
            <a:off x="6321668" y="3969366"/>
            <a:ext cx="299633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Database Programmer</a:t>
            </a:r>
            <a:endParaRPr lang="en-US" sz="2200" b="1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Roboto Light" panose="02000000000000000000" pitchFamily="2" charset="0"/>
                <a:ea typeface="Roboto Light" panose="02000000000000000000" pitchFamily="2" charset="0"/>
              </a:rPr>
              <a:t>Kristine Lan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4F726F-BEB9-5A2E-A32E-D41297B14350}"/>
              </a:ext>
            </a:extLst>
          </p:cNvPr>
          <p:cNvSpPr txBox="1"/>
          <p:nvPr/>
        </p:nvSpPr>
        <p:spPr>
          <a:xfrm>
            <a:off x="1414909" y="5384877"/>
            <a:ext cx="138852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My family</a:t>
            </a:r>
            <a:endParaRPr lang="en-US" sz="2200" b="1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198033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60753E-9E03-A67F-B7F0-C53D66043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79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425191-BB02-B845-DBEE-56BA81C4081F}"/>
              </a:ext>
            </a:extLst>
          </p:cNvPr>
          <p:cNvSpPr txBox="1"/>
          <p:nvPr/>
        </p:nvSpPr>
        <p:spPr>
          <a:xfrm>
            <a:off x="838514" y="864878"/>
            <a:ext cx="67205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Relevant First or Co-First Authored Work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968B96A-61B5-DD63-4BBA-27AF4EE13EE6}"/>
              </a:ext>
            </a:extLst>
          </p:cNvPr>
          <p:cNvGrpSpPr/>
          <p:nvPr/>
        </p:nvGrpSpPr>
        <p:grpSpPr>
          <a:xfrm>
            <a:off x="146818" y="95565"/>
            <a:ext cx="11787924" cy="307780"/>
            <a:chOff x="146818" y="95565"/>
            <a:chExt cx="11787924" cy="307780"/>
          </a:xfrm>
        </p:grpSpPr>
        <p:sp>
          <p:nvSpPr>
            <p:cNvPr id="5" name="TextBox 4">
              <a:hlinkClick r:id="rId2" action="ppaction://hlinksldjump"/>
              <a:extLst>
                <a:ext uri="{FF2B5EF4-FFF2-40B4-BE49-F238E27FC236}">
                  <a16:creationId xmlns:a16="http://schemas.microsoft.com/office/drawing/2014/main" id="{3567E7A9-C089-3364-F644-C7B0441586B7}"/>
                </a:ext>
              </a:extLst>
            </p:cNvPr>
            <p:cNvSpPr txBox="1"/>
            <p:nvPr/>
          </p:nvSpPr>
          <p:spPr>
            <a:xfrm>
              <a:off x="146818" y="95566"/>
              <a:ext cx="11416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Introduction</a:t>
              </a:r>
            </a:p>
          </p:txBody>
        </p:sp>
        <p:sp>
          <p:nvSpPr>
            <p:cNvPr id="6" name="TextBox 5">
              <a:hlinkClick r:id="rId3" action="ppaction://hlinksldjump"/>
              <a:extLst>
                <a:ext uri="{FF2B5EF4-FFF2-40B4-BE49-F238E27FC236}">
                  <a16:creationId xmlns:a16="http://schemas.microsoft.com/office/drawing/2014/main" id="{8D6842D0-2C22-8F3F-D5E5-9C40387CF716}"/>
                </a:ext>
              </a:extLst>
            </p:cNvPr>
            <p:cNvSpPr txBox="1"/>
            <p:nvPr/>
          </p:nvSpPr>
          <p:spPr>
            <a:xfrm>
              <a:off x="2540473" y="95565"/>
              <a:ext cx="12314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Related Work</a:t>
              </a:r>
            </a:p>
          </p:txBody>
        </p:sp>
        <p:sp>
          <p:nvSpPr>
            <p:cNvPr id="7" name="TextBox 6">
              <a:hlinkClick r:id="rId4" action="ppaction://hlinksldjump"/>
              <a:extLst>
                <a:ext uri="{FF2B5EF4-FFF2-40B4-BE49-F238E27FC236}">
                  <a16:creationId xmlns:a16="http://schemas.microsoft.com/office/drawing/2014/main" id="{8CAC2BD5-0A0A-2D74-229E-E6A47FCCA462}"/>
                </a:ext>
              </a:extLst>
            </p:cNvPr>
            <p:cNvSpPr txBox="1"/>
            <p:nvPr/>
          </p:nvSpPr>
          <p:spPr>
            <a:xfrm>
              <a:off x="5194561" y="95565"/>
              <a:ext cx="14398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Task Innovation</a:t>
              </a:r>
            </a:p>
          </p:txBody>
        </p:sp>
        <p:sp>
          <p:nvSpPr>
            <p:cNvPr id="8" name="TextBox 7">
              <a:hlinkClick r:id="rId5" action="ppaction://hlinksldjump"/>
              <a:extLst>
                <a:ext uri="{FF2B5EF4-FFF2-40B4-BE49-F238E27FC236}">
                  <a16:creationId xmlns:a16="http://schemas.microsoft.com/office/drawing/2014/main" id="{7BD294A1-C620-4E3D-8C7D-D863B081292C}"/>
                </a:ext>
              </a:extLst>
            </p:cNvPr>
            <p:cNvSpPr txBox="1"/>
            <p:nvPr/>
          </p:nvSpPr>
          <p:spPr>
            <a:xfrm>
              <a:off x="8107710" y="95565"/>
              <a:ext cx="12538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Specific Aims</a:t>
              </a:r>
            </a:p>
          </p:txBody>
        </p:sp>
        <p:sp>
          <p:nvSpPr>
            <p:cNvPr id="9" name="TextBox 8">
              <a:hlinkClick r:id="rId6" action="ppaction://hlinksldjump"/>
              <a:extLst>
                <a:ext uri="{FF2B5EF4-FFF2-40B4-BE49-F238E27FC236}">
                  <a16:creationId xmlns:a16="http://schemas.microsoft.com/office/drawing/2014/main" id="{C7426188-A5EC-7C49-A583-BC83C19B7255}"/>
                </a:ext>
              </a:extLst>
            </p:cNvPr>
            <p:cNvSpPr txBox="1"/>
            <p:nvPr/>
          </p:nvSpPr>
          <p:spPr>
            <a:xfrm>
              <a:off x="10868424" y="95568"/>
              <a:ext cx="10663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Conclusion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BACD1535-4B6E-EE49-CC64-7C60DD873526}"/>
              </a:ext>
            </a:extLst>
          </p:cNvPr>
          <p:cNvSpPr txBox="1"/>
          <p:nvPr/>
        </p:nvSpPr>
        <p:spPr>
          <a:xfrm>
            <a:off x="979190" y="1852770"/>
            <a:ext cx="9589164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b="1" dirty="0">
                <a:latin typeface="Roboto Light" panose="02000000000000000000" pitchFamily="2" charset="0"/>
                <a:ea typeface="Roboto Light" panose="02000000000000000000" pitchFamily="2" charset="0"/>
              </a:rPr>
              <a:t>Dobbins, N. J</a:t>
            </a: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., Spital, C. H., Black, R. A., Morrison, J. M., De Veer, B., </a:t>
            </a:r>
            <a:r>
              <a:rPr lang="en-US" sz="16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Zampino</a:t>
            </a: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, E., ... &amp; Mooney, S. D. (2020). </a:t>
            </a:r>
            <a:r>
              <a:rPr lang="en-US" sz="1600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Leaf: an open-source, model-agnostic, data-driven web application for cohort discovery and translational biomedical research</a:t>
            </a: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. </a:t>
            </a:r>
            <a:r>
              <a:rPr lang="en-US" sz="1600" i="1" dirty="0">
                <a:latin typeface="Roboto Light" panose="02000000000000000000" pitchFamily="2" charset="0"/>
                <a:ea typeface="Roboto Light" panose="02000000000000000000" pitchFamily="2" charset="0"/>
              </a:rPr>
              <a:t>Journal of the American Medical Informatics Association</a:t>
            </a: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, 27(1), 109-118.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Lee, K., </a:t>
            </a:r>
            <a:r>
              <a:rPr lang="en-US" sz="1600" b="1" dirty="0">
                <a:latin typeface="Roboto Light" panose="02000000000000000000" pitchFamily="2" charset="0"/>
                <a:ea typeface="Roboto Light" panose="02000000000000000000" pitchFamily="2" charset="0"/>
              </a:rPr>
              <a:t>Dobbins, N. J.</a:t>
            </a: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, McInnes, B., </a:t>
            </a:r>
            <a:r>
              <a:rPr lang="en-US" sz="16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Yetisgen</a:t>
            </a: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, M., &amp; </a:t>
            </a:r>
            <a:r>
              <a:rPr lang="en-US" sz="16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Uzuner</a:t>
            </a: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, </a:t>
            </a:r>
            <a:r>
              <a:rPr lang="en-US" sz="16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Ö</a:t>
            </a: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. (2021). </a:t>
            </a:r>
            <a:r>
              <a:rPr lang="en-US" sz="1600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Transferability of neural network clinical deidentification systems</a:t>
            </a: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. </a:t>
            </a:r>
            <a:r>
              <a:rPr lang="en-US" sz="1600" i="1" dirty="0">
                <a:latin typeface="Roboto Light" panose="02000000000000000000" pitchFamily="2" charset="0"/>
                <a:ea typeface="Roboto Light" panose="02000000000000000000" pitchFamily="2" charset="0"/>
              </a:rPr>
              <a:t>Journal of the American Medical Informatics Association</a:t>
            </a: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, 28(12), 2661-2669.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b="1" dirty="0">
                <a:latin typeface="Roboto Light" panose="02000000000000000000" pitchFamily="2" charset="0"/>
                <a:ea typeface="Roboto Light" panose="02000000000000000000" pitchFamily="2" charset="0"/>
              </a:rPr>
              <a:t>Dobbins, N. J</a:t>
            </a: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., Mullen, T., </a:t>
            </a:r>
            <a:r>
              <a:rPr lang="en-US" sz="16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Uzuner</a:t>
            </a: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, </a:t>
            </a:r>
            <a:r>
              <a:rPr lang="en-US" sz="16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Ö</a:t>
            </a: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., &amp; </a:t>
            </a:r>
            <a:r>
              <a:rPr lang="en-US" sz="16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Yetisgen</a:t>
            </a: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, M. (2022). </a:t>
            </a:r>
            <a:r>
              <a:rPr lang="en-US" sz="1600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The Leaf Clinical Trials Corpus: a new resource for query generation from clinical trial eligibility criteria</a:t>
            </a: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. </a:t>
            </a:r>
            <a:r>
              <a:rPr lang="en-US" sz="1600" i="1" dirty="0">
                <a:latin typeface="Roboto Light" panose="02000000000000000000" pitchFamily="2" charset="0"/>
                <a:ea typeface="Roboto Light" panose="02000000000000000000" pitchFamily="2" charset="0"/>
              </a:rPr>
              <a:t>Nature Scientific Data</a:t>
            </a: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, 9(1), 1-15.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Lybarger</a:t>
            </a: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, K., </a:t>
            </a:r>
            <a:r>
              <a:rPr lang="en-US" sz="1600" b="1" dirty="0">
                <a:latin typeface="Roboto Light" panose="02000000000000000000" pitchFamily="2" charset="0"/>
                <a:ea typeface="Roboto Light" panose="02000000000000000000" pitchFamily="2" charset="0"/>
              </a:rPr>
              <a:t>Dobbins, N.J.,</a:t>
            </a: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 Long, R., Singh. A., </a:t>
            </a:r>
            <a:r>
              <a:rPr lang="en-US" sz="16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Wedgeworth</a:t>
            </a: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, P., </a:t>
            </a:r>
            <a:r>
              <a:rPr lang="en-US" sz="16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Uzuner</a:t>
            </a: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, O., </a:t>
            </a:r>
            <a:r>
              <a:rPr lang="en-US" sz="16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Yetisgen</a:t>
            </a: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, M. </a:t>
            </a:r>
            <a:r>
              <a:rPr lang="en-US" sz="1600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Leveraging natural language processing to augment structured social determinants of health data in the electronic health record</a:t>
            </a: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. </a:t>
            </a:r>
            <a:r>
              <a:rPr lang="en-US" sz="1600" dirty="0">
                <a:solidFill>
                  <a:srgbClr val="C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(submitting)</a:t>
            </a:r>
          </a:p>
        </p:txBody>
      </p:sp>
    </p:spTree>
    <p:extLst>
      <p:ext uri="{BB962C8B-B14F-4D97-AF65-F5344CB8AC3E}">
        <p14:creationId xmlns:p14="http://schemas.microsoft.com/office/powerpoint/2010/main" val="24187258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8D7C3E-E29F-D959-2E62-2CB0A3515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8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C415CF-C601-E56E-826F-B062A9EC8F0C}"/>
              </a:ext>
            </a:extLst>
          </p:cNvPr>
          <p:cNvSpPr txBox="1"/>
          <p:nvPr/>
        </p:nvSpPr>
        <p:spPr>
          <a:xfrm>
            <a:off x="838513" y="2028616"/>
            <a:ext cx="9026455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Alternatively, using NLP to automatically analyze free-text eligibility criteria and find patients has appeal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Researchers are accustomed to writing criteria using natural language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No (or less) need to learn special tools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D77AB9-5768-6992-83ED-91C3FEAD864C}"/>
              </a:ext>
            </a:extLst>
          </p:cNvPr>
          <p:cNvSpPr txBox="1"/>
          <p:nvPr/>
        </p:nvSpPr>
        <p:spPr>
          <a:xfrm>
            <a:off x="838514" y="864841"/>
            <a:ext cx="108288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Clinical Trials Recruitment and Natural Language Processing (NLP)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CD56E841-9A46-0B7F-5DEB-6F61722DBC23}"/>
              </a:ext>
            </a:extLst>
          </p:cNvPr>
          <p:cNvSpPr/>
          <p:nvPr/>
        </p:nvSpPr>
        <p:spPr>
          <a:xfrm>
            <a:off x="4689288" y="5231423"/>
            <a:ext cx="231137" cy="272562"/>
          </a:xfrm>
          <a:prstGeom prst="rightArrow">
            <a:avLst>
              <a:gd name="adj1" fmla="val 50000"/>
              <a:gd name="adj2" fmla="val 4437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Graphic 6" descr="Gears outline">
            <a:extLst>
              <a:ext uri="{FF2B5EF4-FFF2-40B4-BE49-F238E27FC236}">
                <a16:creationId xmlns:a16="http://schemas.microsoft.com/office/drawing/2014/main" id="{EA890A2F-A5B6-F18F-4ED4-5AF31F3ED9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17379" y="4914673"/>
            <a:ext cx="1178621" cy="1178621"/>
          </a:xfrm>
          <a:prstGeom prst="rect">
            <a:avLst/>
          </a:prstGeom>
        </p:spPr>
      </p:pic>
      <p:sp>
        <p:nvSpPr>
          <p:cNvPr id="8" name="Right Arrow 7">
            <a:extLst>
              <a:ext uri="{FF2B5EF4-FFF2-40B4-BE49-F238E27FC236}">
                <a16:creationId xmlns:a16="http://schemas.microsoft.com/office/drawing/2014/main" id="{60A4C84E-4B2C-7C3E-6EB8-3B1DF48D5D3F}"/>
              </a:ext>
            </a:extLst>
          </p:cNvPr>
          <p:cNvSpPr/>
          <p:nvPr/>
        </p:nvSpPr>
        <p:spPr>
          <a:xfrm>
            <a:off x="6307411" y="5231421"/>
            <a:ext cx="231137" cy="272562"/>
          </a:xfrm>
          <a:prstGeom prst="rightArrow">
            <a:avLst>
              <a:gd name="adj1" fmla="val 50000"/>
              <a:gd name="adj2" fmla="val 4437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60B5A0-BE3A-FB69-0F37-45A10A7FBF81}"/>
              </a:ext>
            </a:extLst>
          </p:cNvPr>
          <p:cNvSpPr txBox="1"/>
          <p:nvPr/>
        </p:nvSpPr>
        <p:spPr>
          <a:xfrm>
            <a:off x="6903747" y="5075314"/>
            <a:ext cx="39581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Roboto Light" panose="02000000000000000000" pitchFamily="2" charset="0"/>
                <a:ea typeface="Roboto Light" panose="02000000000000000000" pitchFamily="2" charset="0"/>
              </a:rPr>
              <a:t>2,273 patients found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E159BF-E608-0C31-3563-A0F50C386BD6}"/>
              </a:ext>
            </a:extLst>
          </p:cNvPr>
          <p:cNvSpPr txBox="1"/>
          <p:nvPr/>
        </p:nvSpPr>
        <p:spPr>
          <a:xfrm>
            <a:off x="1584894" y="5180819"/>
            <a:ext cx="28460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cs typeface="Consolas" panose="020B0609020204030204" pitchFamily="49" charset="0"/>
              </a:rPr>
              <a:t>“- At least 2 A1c tests &gt; 6.5%</a:t>
            </a:r>
          </a:p>
          <a:p>
            <a:r>
              <a:rPr lang="en-US" i="1" dirty="0">
                <a:cs typeface="Consolas" panose="020B0609020204030204" pitchFamily="49" charset="0"/>
              </a:rPr>
              <a:t> - 65+ y/o”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3F588F4-4F2E-1674-DE93-8533B49A4247}"/>
              </a:ext>
            </a:extLst>
          </p:cNvPr>
          <p:cNvGrpSpPr/>
          <p:nvPr/>
        </p:nvGrpSpPr>
        <p:grpSpPr>
          <a:xfrm>
            <a:off x="146818" y="95565"/>
            <a:ext cx="11787924" cy="307780"/>
            <a:chOff x="146818" y="95565"/>
            <a:chExt cx="11787924" cy="307780"/>
          </a:xfrm>
        </p:grpSpPr>
        <p:sp>
          <p:nvSpPr>
            <p:cNvPr id="6" name="TextBox 5">
              <a:hlinkClick r:id="rId5" action="ppaction://hlinksldjump"/>
              <a:extLst>
                <a:ext uri="{FF2B5EF4-FFF2-40B4-BE49-F238E27FC236}">
                  <a16:creationId xmlns:a16="http://schemas.microsoft.com/office/drawing/2014/main" id="{D05A6BBE-43AD-64BE-8B29-D2E3166588D5}"/>
                </a:ext>
              </a:extLst>
            </p:cNvPr>
            <p:cNvSpPr txBox="1"/>
            <p:nvPr/>
          </p:nvSpPr>
          <p:spPr>
            <a:xfrm>
              <a:off x="146818" y="95566"/>
              <a:ext cx="11416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Introduction</a:t>
              </a:r>
            </a:p>
          </p:txBody>
        </p:sp>
        <p:sp>
          <p:nvSpPr>
            <p:cNvPr id="12" name="TextBox 11">
              <a:hlinkClick r:id="rId6" action="ppaction://hlinksldjump"/>
              <a:extLst>
                <a:ext uri="{FF2B5EF4-FFF2-40B4-BE49-F238E27FC236}">
                  <a16:creationId xmlns:a16="http://schemas.microsoft.com/office/drawing/2014/main" id="{79A87ED4-B3D7-B531-EE54-1E40E40BE4E0}"/>
                </a:ext>
              </a:extLst>
            </p:cNvPr>
            <p:cNvSpPr txBox="1"/>
            <p:nvPr/>
          </p:nvSpPr>
          <p:spPr>
            <a:xfrm>
              <a:off x="2540473" y="95565"/>
              <a:ext cx="12314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Related Work</a:t>
              </a:r>
            </a:p>
          </p:txBody>
        </p:sp>
        <p:sp>
          <p:nvSpPr>
            <p:cNvPr id="13" name="TextBox 12">
              <a:hlinkClick r:id="rId7" action="ppaction://hlinksldjump"/>
              <a:extLst>
                <a:ext uri="{FF2B5EF4-FFF2-40B4-BE49-F238E27FC236}">
                  <a16:creationId xmlns:a16="http://schemas.microsoft.com/office/drawing/2014/main" id="{6E634A9C-7C08-961C-E938-45C95E66050F}"/>
                </a:ext>
              </a:extLst>
            </p:cNvPr>
            <p:cNvSpPr txBox="1"/>
            <p:nvPr/>
          </p:nvSpPr>
          <p:spPr>
            <a:xfrm>
              <a:off x="5194561" y="95565"/>
              <a:ext cx="14398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Task Innovation</a:t>
              </a:r>
            </a:p>
          </p:txBody>
        </p:sp>
        <p:sp>
          <p:nvSpPr>
            <p:cNvPr id="14" name="TextBox 13">
              <a:hlinkClick r:id="rId8" action="ppaction://hlinksldjump"/>
              <a:extLst>
                <a:ext uri="{FF2B5EF4-FFF2-40B4-BE49-F238E27FC236}">
                  <a16:creationId xmlns:a16="http://schemas.microsoft.com/office/drawing/2014/main" id="{6607A3C4-E932-4A3E-D72C-DD898AC3097D}"/>
                </a:ext>
              </a:extLst>
            </p:cNvPr>
            <p:cNvSpPr txBox="1"/>
            <p:nvPr/>
          </p:nvSpPr>
          <p:spPr>
            <a:xfrm>
              <a:off x="8107710" y="95565"/>
              <a:ext cx="12538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Specific Aims</a:t>
              </a:r>
            </a:p>
          </p:txBody>
        </p:sp>
        <p:sp>
          <p:nvSpPr>
            <p:cNvPr id="15" name="TextBox 14">
              <a:hlinkClick r:id="rId9" action="ppaction://hlinksldjump"/>
              <a:extLst>
                <a:ext uri="{FF2B5EF4-FFF2-40B4-BE49-F238E27FC236}">
                  <a16:creationId xmlns:a16="http://schemas.microsoft.com/office/drawing/2014/main" id="{913C076E-1D6D-A672-4F80-A8F93458152D}"/>
                </a:ext>
              </a:extLst>
            </p:cNvPr>
            <p:cNvSpPr txBox="1"/>
            <p:nvPr/>
          </p:nvSpPr>
          <p:spPr>
            <a:xfrm>
              <a:off x="10868424" y="95568"/>
              <a:ext cx="10663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Conclusion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9184458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60753E-9E03-A67F-B7F0-C53D66043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80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425191-BB02-B845-DBEE-56BA81C4081F}"/>
              </a:ext>
            </a:extLst>
          </p:cNvPr>
          <p:cNvSpPr txBox="1"/>
          <p:nvPr/>
        </p:nvSpPr>
        <p:spPr>
          <a:xfrm>
            <a:off x="838515" y="864878"/>
            <a:ext cx="39269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Thank you! Questions?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968B96A-61B5-DD63-4BBA-27AF4EE13EE6}"/>
              </a:ext>
            </a:extLst>
          </p:cNvPr>
          <p:cNvGrpSpPr/>
          <p:nvPr/>
        </p:nvGrpSpPr>
        <p:grpSpPr>
          <a:xfrm>
            <a:off x="146818" y="95565"/>
            <a:ext cx="11787924" cy="307780"/>
            <a:chOff x="146818" y="95565"/>
            <a:chExt cx="11787924" cy="307780"/>
          </a:xfrm>
        </p:grpSpPr>
        <p:sp>
          <p:nvSpPr>
            <p:cNvPr id="5" name="TextBox 4">
              <a:hlinkClick r:id="rId2" action="ppaction://hlinksldjump"/>
              <a:extLst>
                <a:ext uri="{FF2B5EF4-FFF2-40B4-BE49-F238E27FC236}">
                  <a16:creationId xmlns:a16="http://schemas.microsoft.com/office/drawing/2014/main" id="{3567E7A9-C089-3364-F644-C7B0441586B7}"/>
                </a:ext>
              </a:extLst>
            </p:cNvPr>
            <p:cNvSpPr txBox="1"/>
            <p:nvPr/>
          </p:nvSpPr>
          <p:spPr>
            <a:xfrm>
              <a:off x="146818" y="95566"/>
              <a:ext cx="11416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Introduction</a:t>
              </a:r>
            </a:p>
          </p:txBody>
        </p:sp>
        <p:sp>
          <p:nvSpPr>
            <p:cNvPr id="6" name="TextBox 5">
              <a:hlinkClick r:id="rId3" action="ppaction://hlinksldjump"/>
              <a:extLst>
                <a:ext uri="{FF2B5EF4-FFF2-40B4-BE49-F238E27FC236}">
                  <a16:creationId xmlns:a16="http://schemas.microsoft.com/office/drawing/2014/main" id="{8D6842D0-2C22-8F3F-D5E5-9C40387CF716}"/>
                </a:ext>
              </a:extLst>
            </p:cNvPr>
            <p:cNvSpPr txBox="1"/>
            <p:nvPr/>
          </p:nvSpPr>
          <p:spPr>
            <a:xfrm>
              <a:off x="2540473" y="95565"/>
              <a:ext cx="12314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Related Work</a:t>
              </a:r>
            </a:p>
          </p:txBody>
        </p:sp>
        <p:sp>
          <p:nvSpPr>
            <p:cNvPr id="7" name="TextBox 6">
              <a:hlinkClick r:id="rId4" action="ppaction://hlinksldjump"/>
              <a:extLst>
                <a:ext uri="{FF2B5EF4-FFF2-40B4-BE49-F238E27FC236}">
                  <a16:creationId xmlns:a16="http://schemas.microsoft.com/office/drawing/2014/main" id="{8CAC2BD5-0A0A-2D74-229E-E6A47FCCA462}"/>
                </a:ext>
              </a:extLst>
            </p:cNvPr>
            <p:cNvSpPr txBox="1"/>
            <p:nvPr/>
          </p:nvSpPr>
          <p:spPr>
            <a:xfrm>
              <a:off x="5194561" y="95565"/>
              <a:ext cx="14398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Task Innovation</a:t>
              </a:r>
            </a:p>
          </p:txBody>
        </p:sp>
        <p:sp>
          <p:nvSpPr>
            <p:cNvPr id="8" name="TextBox 7">
              <a:hlinkClick r:id="rId5" action="ppaction://hlinksldjump"/>
              <a:extLst>
                <a:ext uri="{FF2B5EF4-FFF2-40B4-BE49-F238E27FC236}">
                  <a16:creationId xmlns:a16="http://schemas.microsoft.com/office/drawing/2014/main" id="{7BD294A1-C620-4E3D-8C7D-D863B081292C}"/>
                </a:ext>
              </a:extLst>
            </p:cNvPr>
            <p:cNvSpPr txBox="1"/>
            <p:nvPr/>
          </p:nvSpPr>
          <p:spPr>
            <a:xfrm>
              <a:off x="8107710" y="95565"/>
              <a:ext cx="12538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Specific Aims</a:t>
              </a:r>
            </a:p>
          </p:txBody>
        </p:sp>
        <p:sp>
          <p:nvSpPr>
            <p:cNvPr id="9" name="TextBox 8">
              <a:hlinkClick r:id="rId6" action="ppaction://hlinksldjump"/>
              <a:extLst>
                <a:ext uri="{FF2B5EF4-FFF2-40B4-BE49-F238E27FC236}">
                  <a16:creationId xmlns:a16="http://schemas.microsoft.com/office/drawing/2014/main" id="{C7426188-A5EC-7C49-A583-BC83C19B7255}"/>
                </a:ext>
              </a:extLst>
            </p:cNvPr>
            <p:cNvSpPr txBox="1"/>
            <p:nvPr/>
          </p:nvSpPr>
          <p:spPr>
            <a:xfrm>
              <a:off x="10868424" y="95568"/>
              <a:ext cx="10663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Conclusion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862873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8D7C3E-E29F-D959-2E62-2CB0A3515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9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C415CF-C601-E56E-826F-B062A9EC8F0C}"/>
              </a:ext>
            </a:extLst>
          </p:cNvPr>
          <p:cNvSpPr txBox="1"/>
          <p:nvPr/>
        </p:nvSpPr>
        <p:spPr>
          <a:xfrm>
            <a:off x="521990" y="2075230"/>
            <a:ext cx="9026455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i="1" dirty="0">
                <a:latin typeface="+mj-lt"/>
                <a:ea typeface="Roboto Light" panose="02000000000000000000" pitchFamily="2" charset="0"/>
              </a:rPr>
              <a:t>1. Newly diagnosed with breast cancer and scheduled for surgery</a:t>
            </a:r>
            <a:br>
              <a:rPr lang="en-US" i="1" dirty="0">
                <a:latin typeface="+mj-lt"/>
                <a:ea typeface="Roboto Light" panose="02000000000000000000" pitchFamily="2" charset="0"/>
              </a:rPr>
            </a:br>
            <a:endParaRPr lang="en-US" i="1" dirty="0">
              <a:latin typeface="+mj-lt"/>
              <a:ea typeface="Roboto Light" panose="02000000000000000000" pitchFamily="2" charset="0"/>
            </a:endParaRPr>
          </a:p>
          <a:p>
            <a:pPr>
              <a:spcAft>
                <a:spcPts val="1200"/>
              </a:spcAft>
            </a:pPr>
            <a:r>
              <a:rPr lang="en-US" i="1" dirty="0">
                <a:latin typeface="+mj-lt"/>
                <a:ea typeface="Roboto Light" panose="02000000000000000000" pitchFamily="2" charset="0"/>
              </a:rPr>
              <a:t>2. 18 years or above</a:t>
            </a:r>
            <a:br>
              <a:rPr lang="en-US" i="1" dirty="0">
                <a:latin typeface="+mj-lt"/>
                <a:ea typeface="Roboto Light" panose="02000000000000000000" pitchFamily="2" charset="0"/>
              </a:rPr>
            </a:br>
            <a:endParaRPr lang="en-US" i="1" dirty="0">
              <a:latin typeface="+mj-lt"/>
              <a:ea typeface="Roboto Light" panose="02000000000000000000" pitchFamily="2" charset="0"/>
            </a:endParaRPr>
          </a:p>
          <a:p>
            <a:pPr>
              <a:spcAft>
                <a:spcPts val="1200"/>
              </a:spcAft>
            </a:pPr>
            <a:r>
              <a:rPr lang="en-US" i="1" dirty="0">
                <a:latin typeface="+mj-lt"/>
                <a:ea typeface="Roboto Light" panose="02000000000000000000" pitchFamily="2" charset="0"/>
              </a:rPr>
              <a:t>3. </a:t>
            </a:r>
            <a:r>
              <a:rPr lang="en-US" i="1" dirty="0">
                <a:effectLst/>
                <a:latin typeface="+mj-lt"/>
              </a:rPr>
              <a:t>Those who experience high psychological stress will enter the RCT whereas those with low stress will be followed in an observational questionnaire study</a:t>
            </a:r>
          </a:p>
          <a:p>
            <a:pPr>
              <a:spcAft>
                <a:spcPts val="1200"/>
              </a:spcAft>
            </a:pPr>
            <a:endParaRPr lang="en-US" i="1" dirty="0">
              <a:effectLst/>
              <a:latin typeface="+mj-lt"/>
              <a:ea typeface="Roboto Light" panose="02000000000000000000" pitchFamily="2" charset="0"/>
            </a:endParaRPr>
          </a:p>
          <a:p>
            <a:pPr>
              <a:spcAft>
                <a:spcPts val="1200"/>
              </a:spcAft>
            </a:pPr>
            <a:r>
              <a:rPr lang="en-US" i="1" dirty="0">
                <a:latin typeface="+mj-lt"/>
                <a:ea typeface="Roboto Light" panose="02000000000000000000" pitchFamily="2" charset="0"/>
              </a:rPr>
              <a:t>4. N</a:t>
            </a:r>
            <a:r>
              <a:rPr lang="en-US" i="1" dirty="0">
                <a:effectLst/>
                <a:latin typeface="+mj-lt"/>
              </a:rPr>
              <a:t>o severe psychiatric disease requiring treatment, e.g., schizophrenia</a:t>
            </a:r>
            <a:endParaRPr lang="en-US" i="1" dirty="0">
              <a:latin typeface="+mj-lt"/>
              <a:ea typeface="Roboto Light" panose="020000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D77AB9-5768-6992-83ED-91C3FEAD864C}"/>
              </a:ext>
            </a:extLst>
          </p:cNvPr>
          <p:cNvSpPr txBox="1"/>
          <p:nvPr/>
        </p:nvSpPr>
        <p:spPr>
          <a:xfrm>
            <a:off x="838514" y="864841"/>
            <a:ext cx="108288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Challenges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B799BA-430C-B10A-9688-AA4E3730836D}"/>
              </a:ext>
            </a:extLst>
          </p:cNvPr>
          <p:cNvSpPr txBox="1"/>
          <p:nvPr/>
        </p:nvSpPr>
        <p:spPr>
          <a:xfrm>
            <a:off x="0" y="6611779"/>
            <a:ext cx="1082887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effectLst/>
                <a:latin typeface="Arial" panose="020B0604020202020204" pitchFamily="34" charset="0"/>
              </a:rPr>
              <a:t>Adapted from trial NCT03254875 at </a:t>
            </a:r>
            <a:r>
              <a:rPr lang="en-US" sz="1000" dirty="0">
                <a:effectLst/>
                <a:latin typeface="Courier New" panose="02070309020205020404" pitchFamily="49" charset="0"/>
                <a:hlinkClick r:id="rId3"/>
              </a:rPr>
              <a:t>https://clinicaltrials</a:t>
            </a:r>
            <a:r>
              <a:rPr lang="en-US" sz="1000" dirty="0">
                <a:effectLst/>
                <a:latin typeface="Arial" panose="020B0604020202020204" pitchFamily="34" charset="0"/>
                <a:hlinkClick r:id="rId3"/>
              </a:rPr>
              <a:t>.</a:t>
            </a:r>
            <a:r>
              <a:rPr lang="en-US" sz="1000" dirty="0">
                <a:effectLst/>
                <a:latin typeface="Courier New" panose="02070309020205020404" pitchFamily="49" charset="0"/>
                <a:hlinkClick r:id="rId3"/>
              </a:rPr>
              <a:t>gov/ct2/show/NCT03254875</a:t>
            </a:r>
            <a:r>
              <a:rPr lang="en-US" sz="1000" dirty="0">
                <a:effectLst/>
                <a:latin typeface="Courier New" panose="02070309020205020404" pitchFamily="49" charset="0"/>
              </a:rPr>
              <a:t> </a:t>
            </a:r>
            <a:endParaRPr lang="en-US" sz="1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750B27-979D-B2DF-6447-5AE21538265C}"/>
              </a:ext>
            </a:extLst>
          </p:cNvPr>
          <p:cNvSpPr txBox="1"/>
          <p:nvPr/>
        </p:nvSpPr>
        <p:spPr>
          <a:xfrm>
            <a:off x="7409821" y="1287291"/>
            <a:ext cx="2367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What kind of surgery?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66F4724-530D-B0A9-9F9C-783B56FBBDF5}"/>
              </a:ext>
            </a:extLst>
          </p:cNvPr>
          <p:cNvCxnSpPr>
            <a:stCxn id="6" idx="2"/>
          </p:cNvCxnSpPr>
          <p:nvPr/>
        </p:nvCxnSpPr>
        <p:spPr>
          <a:xfrm flipH="1">
            <a:off x="6594231" y="1656623"/>
            <a:ext cx="1999568" cy="51507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A00E514-2D80-99AF-B633-255184E3A384}"/>
              </a:ext>
            </a:extLst>
          </p:cNvPr>
          <p:cNvSpPr txBox="1"/>
          <p:nvPr/>
        </p:nvSpPr>
        <p:spPr>
          <a:xfrm>
            <a:off x="255813" y="1562582"/>
            <a:ext cx="1917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When is “newly”?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1B5B83C-E23F-71CA-EC4C-8727DF9133FA}"/>
              </a:ext>
            </a:extLst>
          </p:cNvPr>
          <p:cNvCxnSpPr>
            <a:cxnSpLocks/>
          </p:cNvCxnSpPr>
          <p:nvPr/>
        </p:nvCxnSpPr>
        <p:spPr>
          <a:xfrm>
            <a:off x="1147213" y="1914161"/>
            <a:ext cx="0" cy="1705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9CCA5AD-6A2E-E369-838A-9FE185397BCF}"/>
              </a:ext>
            </a:extLst>
          </p:cNvPr>
          <p:cNvSpPr txBox="1"/>
          <p:nvPr/>
        </p:nvSpPr>
        <p:spPr>
          <a:xfrm>
            <a:off x="3693712" y="2631401"/>
            <a:ext cx="2887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u="sng" dirty="0">
                <a:solidFill>
                  <a:srgbClr val="FF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What</a:t>
            </a:r>
            <a:r>
              <a:rPr lang="en-US" dirty="0">
                <a:solidFill>
                  <a:srgbClr val="FF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is 18 years or above?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7BAEF07-E61D-86E3-4007-AB1CEE257F65}"/>
              </a:ext>
            </a:extLst>
          </p:cNvPr>
          <p:cNvCxnSpPr>
            <a:cxnSpLocks/>
          </p:cNvCxnSpPr>
          <p:nvPr/>
        </p:nvCxnSpPr>
        <p:spPr>
          <a:xfrm flipH="1">
            <a:off x="2537207" y="2864100"/>
            <a:ext cx="1076431" cy="728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5AE1380-93A0-2180-F863-CCB4A1985CFC}"/>
              </a:ext>
            </a:extLst>
          </p:cNvPr>
          <p:cNvCxnSpPr>
            <a:cxnSpLocks/>
          </p:cNvCxnSpPr>
          <p:nvPr/>
        </p:nvCxnSpPr>
        <p:spPr>
          <a:xfrm flipH="1" flipV="1">
            <a:off x="6333390" y="3947031"/>
            <a:ext cx="1260625" cy="12380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EB82D80-18B7-5969-C639-671CD991AA23}"/>
              </a:ext>
            </a:extLst>
          </p:cNvPr>
          <p:cNvSpPr txBox="1"/>
          <p:nvPr/>
        </p:nvSpPr>
        <p:spPr>
          <a:xfrm>
            <a:off x="7638331" y="3886172"/>
            <a:ext cx="3491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Statement of fact, not a criterion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0A6468B-8DCF-1A71-E34F-CB2E6BBFCCD8}"/>
              </a:ext>
            </a:extLst>
          </p:cNvPr>
          <p:cNvCxnSpPr>
            <a:cxnSpLocks/>
          </p:cNvCxnSpPr>
          <p:nvPr/>
        </p:nvCxnSpPr>
        <p:spPr>
          <a:xfrm flipH="1" flipV="1">
            <a:off x="2298165" y="4999107"/>
            <a:ext cx="777257" cy="20593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C9EE1E1-7EB2-55BC-60BF-86E258D7D406}"/>
              </a:ext>
            </a:extLst>
          </p:cNvPr>
          <p:cNvSpPr txBox="1"/>
          <p:nvPr/>
        </p:nvSpPr>
        <p:spPr>
          <a:xfrm>
            <a:off x="3105766" y="5048382"/>
            <a:ext cx="2343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What could these be?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D93FAA3-FAE1-478F-BBBC-FE1D327A8341}"/>
              </a:ext>
            </a:extLst>
          </p:cNvPr>
          <p:cNvSpPr txBox="1"/>
          <p:nvPr/>
        </p:nvSpPr>
        <p:spPr>
          <a:xfrm>
            <a:off x="589879" y="5718817"/>
            <a:ext cx="7090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Many of these relate to reasoning. Also: acronyms, misspellings, etc.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902517F-F287-6A4E-B3BD-610CB3EA04C1}"/>
              </a:ext>
            </a:extLst>
          </p:cNvPr>
          <p:cNvGrpSpPr/>
          <p:nvPr/>
        </p:nvGrpSpPr>
        <p:grpSpPr>
          <a:xfrm>
            <a:off x="146818" y="95565"/>
            <a:ext cx="11787924" cy="307780"/>
            <a:chOff x="146818" y="95565"/>
            <a:chExt cx="11787924" cy="307780"/>
          </a:xfrm>
        </p:grpSpPr>
        <p:sp>
          <p:nvSpPr>
            <p:cNvPr id="7" name="TextBox 6">
              <a:hlinkClick r:id="rId4" action="ppaction://hlinksldjump"/>
              <a:extLst>
                <a:ext uri="{FF2B5EF4-FFF2-40B4-BE49-F238E27FC236}">
                  <a16:creationId xmlns:a16="http://schemas.microsoft.com/office/drawing/2014/main" id="{B2E53378-1989-7BC8-0689-1FAAF124F196}"/>
                </a:ext>
              </a:extLst>
            </p:cNvPr>
            <p:cNvSpPr txBox="1"/>
            <p:nvPr/>
          </p:nvSpPr>
          <p:spPr>
            <a:xfrm>
              <a:off x="146818" y="95566"/>
              <a:ext cx="11416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Introduction</a:t>
              </a:r>
            </a:p>
          </p:txBody>
        </p:sp>
        <p:sp>
          <p:nvSpPr>
            <p:cNvPr id="12" name="TextBox 11">
              <a:hlinkClick r:id="rId5" action="ppaction://hlinksldjump"/>
              <a:extLst>
                <a:ext uri="{FF2B5EF4-FFF2-40B4-BE49-F238E27FC236}">
                  <a16:creationId xmlns:a16="http://schemas.microsoft.com/office/drawing/2014/main" id="{8C12095D-A056-93A6-B0A4-92D65AA6DDCA}"/>
                </a:ext>
              </a:extLst>
            </p:cNvPr>
            <p:cNvSpPr txBox="1"/>
            <p:nvPr/>
          </p:nvSpPr>
          <p:spPr>
            <a:xfrm>
              <a:off x="2540473" y="95565"/>
              <a:ext cx="12314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Related Work</a:t>
              </a:r>
            </a:p>
          </p:txBody>
        </p:sp>
        <p:sp>
          <p:nvSpPr>
            <p:cNvPr id="13" name="TextBox 12">
              <a:hlinkClick r:id="rId6" action="ppaction://hlinksldjump"/>
              <a:extLst>
                <a:ext uri="{FF2B5EF4-FFF2-40B4-BE49-F238E27FC236}">
                  <a16:creationId xmlns:a16="http://schemas.microsoft.com/office/drawing/2014/main" id="{BF13DB07-E9A9-2DA8-3339-7EF3D45596E0}"/>
                </a:ext>
              </a:extLst>
            </p:cNvPr>
            <p:cNvSpPr txBox="1"/>
            <p:nvPr/>
          </p:nvSpPr>
          <p:spPr>
            <a:xfrm>
              <a:off x="5194561" y="95565"/>
              <a:ext cx="14398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Task Innovation</a:t>
              </a:r>
            </a:p>
          </p:txBody>
        </p:sp>
        <p:sp>
          <p:nvSpPr>
            <p:cNvPr id="16" name="TextBox 15">
              <a:hlinkClick r:id="rId7" action="ppaction://hlinksldjump"/>
              <a:extLst>
                <a:ext uri="{FF2B5EF4-FFF2-40B4-BE49-F238E27FC236}">
                  <a16:creationId xmlns:a16="http://schemas.microsoft.com/office/drawing/2014/main" id="{B3337EE1-9955-E8B4-F034-1EE2C3C78DD6}"/>
                </a:ext>
              </a:extLst>
            </p:cNvPr>
            <p:cNvSpPr txBox="1"/>
            <p:nvPr/>
          </p:nvSpPr>
          <p:spPr>
            <a:xfrm>
              <a:off x="8107710" y="95565"/>
              <a:ext cx="12538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Specific Aims</a:t>
              </a:r>
            </a:p>
          </p:txBody>
        </p:sp>
        <p:sp>
          <p:nvSpPr>
            <p:cNvPr id="17" name="TextBox 16">
              <a:hlinkClick r:id="rId8" action="ppaction://hlinksldjump"/>
              <a:extLst>
                <a:ext uri="{FF2B5EF4-FFF2-40B4-BE49-F238E27FC236}">
                  <a16:creationId xmlns:a16="http://schemas.microsoft.com/office/drawing/2014/main" id="{8F5FAF44-5197-3A01-EED9-115D3E5E6128}"/>
                </a:ext>
              </a:extLst>
            </p:cNvPr>
            <p:cNvSpPr txBox="1"/>
            <p:nvPr/>
          </p:nvSpPr>
          <p:spPr>
            <a:xfrm>
              <a:off x="10868424" y="95568"/>
              <a:ext cx="10663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Conclusion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95594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4" grpId="0"/>
      <p:bldP spid="20" grpId="0"/>
      <p:bldP spid="23" grpId="0"/>
      <p:bldP spid="2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0">
              <a:schemeClr val="accent6">
                <a:lumMod val="40000"/>
                <a:lumOff val="60000"/>
              </a:schemeClr>
            </a:gs>
            <a:gs pos="30000">
              <a:schemeClr val="accent6">
                <a:lumMod val="20000"/>
                <a:lumOff val="80000"/>
              </a:schemeClr>
            </a:gs>
            <a:gs pos="100000">
              <a:schemeClr val="bg1"/>
            </a:gs>
          </a:gsLst>
          <a:lin ang="5400000" scaled="1"/>
          <a:tileRect/>
        </a:gradFill>
        <a:ln>
          <a:noFill/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42722</TotalTime>
  <Words>8233</Words>
  <Application>Microsoft Macintosh PowerPoint</Application>
  <PresentationFormat>Widescreen</PresentationFormat>
  <Paragraphs>1772</Paragraphs>
  <Slides>80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80</vt:i4>
      </vt:variant>
    </vt:vector>
  </HeadingPairs>
  <TitlesOfParts>
    <vt:vector size="92" baseType="lpstr">
      <vt:lpstr>Arial</vt:lpstr>
      <vt:lpstr>Calibri</vt:lpstr>
      <vt:lpstr>Calibri Light</vt:lpstr>
      <vt:lpstr>Consolas</vt:lpstr>
      <vt:lpstr>Courier</vt:lpstr>
      <vt:lpstr>Courier New</vt:lpstr>
      <vt:lpstr>Helvetica Light</vt:lpstr>
      <vt:lpstr>Roboto</vt:lpstr>
      <vt:lpstr>Roboto Light</vt:lpstr>
      <vt:lpstr>Roboto Thin</vt:lpstr>
      <vt:lpstr>Segoe UI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 Dobbins</dc:creator>
  <cp:lastModifiedBy>Nic Dobbins</cp:lastModifiedBy>
  <cp:revision>328</cp:revision>
  <dcterms:created xsi:type="dcterms:W3CDTF">2022-09-24T00:07:29Z</dcterms:created>
  <dcterms:modified xsi:type="dcterms:W3CDTF">2022-11-11T00:53:03Z</dcterms:modified>
</cp:coreProperties>
</file>