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7" r:id="rId3"/>
    <p:sldId id="269" r:id="rId4"/>
    <p:sldId id="265" r:id="rId5"/>
    <p:sldId id="266" r:id="rId6"/>
    <p:sldId id="262" r:id="rId7"/>
    <p:sldId id="263" r:id="rId8"/>
    <p:sldId id="264" r:id="rId9"/>
    <p:sldId id="271" r:id="rId10"/>
    <p:sldId id="272" r:id="rId11"/>
    <p:sldId id="273" r:id="rId12"/>
    <p:sldId id="274" r:id="rId13"/>
    <p:sldId id="275" r:id="rId14"/>
    <p:sldId id="270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20B9"/>
    <a:srgbClr val="E3E8F7"/>
    <a:srgbClr val="EEB1DC"/>
    <a:srgbClr val="8F1EB0"/>
    <a:srgbClr val="E9AD75"/>
    <a:srgbClr val="E9D851"/>
    <a:srgbClr val="9D9817"/>
    <a:srgbClr val="EBA78A"/>
    <a:srgbClr val="EA6E47"/>
    <a:srgbClr val="7816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96"/>
    <p:restoredTop sz="96279"/>
  </p:normalViewPr>
  <p:slideViewPr>
    <p:cSldViewPr snapToGrid="0" snapToObjects="1">
      <p:cViewPr varScale="1">
        <p:scale>
          <a:sx n="145" d="100"/>
          <a:sy n="145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7560E-CF1B-6641-BCF4-14C496C90A0E}" type="datetimeFigureOut">
              <a:rPr lang="en-US" smtClean="0"/>
              <a:t>10/4/22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374DD-E871-8E4D-8457-C0E0CFD2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2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374DD-E871-8E4D-8457-C0E0CFD2B8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41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A4AEE-045F-BA4C-B643-43A167E9A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DFB25-2B8C-333B-FCBB-F2107CFDF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3D859-126E-BBBD-E429-EB7234120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9AB67-B0D7-B3E6-43BD-3403EB642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054A6-4B91-FF25-5971-1022D5E28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7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3D50E-2328-F34A-9C2E-BC1EFD5E9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4A3FC7-FBAE-BD69-A772-54018F521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830C3-32A4-6516-22FA-52D340FED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6C9D4-2A6A-70F4-17DD-31BD3E38D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342AB-B95A-D44F-FA80-0877993AA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1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CC7560-1F7A-E117-8197-88C2F6455C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FB305-19AB-D009-5C2E-1272D9CC0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99F8A-C5E9-677A-0102-7896568D8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03D05-FF65-21E3-7034-16F196FF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15498-2384-6572-2580-1F184F60D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1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8D206-247F-DDC2-335B-704909CC3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F3C71-84CC-8F64-BF2D-8188EC0E4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C8F9D-D802-702A-E6DC-C913FC2BE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43139-76CE-5514-6CBC-58680A55E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3DC08-9363-EA9C-76C6-9F0B38139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15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C3F1D-D9D5-6445-30F5-DE8350D24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DC2BC-91AD-B712-8116-D0C202191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3A3FA-4532-735F-0F36-F5DAE85D9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E38FC-2915-E950-E021-538834845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600A9-4668-EB5F-80F8-C7C6E6A25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77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2CC26-FB72-B8D3-6B73-F1896F85E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53EDF-C474-8536-FCDC-83363ACB50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832F5-45B0-1402-CFFD-97AFC35EF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1D487-64B5-185C-EE26-325DBA710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2EB16-83E3-9090-1503-222CC9E61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2B970-82CB-C0D9-6418-3E5FA4813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57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29B9-919A-B4B7-6347-37F929AAE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EB31F-ADE9-ABF4-2575-E7D919338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6AB05-93B4-DB87-28B7-A926E6D8E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58CACD-04CF-C184-2DDA-87A37C51F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52891A-9B71-D6EB-014C-627AD3C53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E7B066-12C2-462C-98C4-F6A41553C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10/4/22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D74412-EF4A-260D-3BEA-816A0A035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3150FB-7FAB-17C8-850F-0ADA0C177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67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0523D-1220-C104-8CD1-DD347C3DE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E66AE7-9105-D362-1143-9F223FFCE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10/4/22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8635B-DC84-0C7D-430C-C3D3CBAD9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C40B9-BECB-DBF8-3583-B71C9C929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90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3C577C-410E-6492-4BDC-0C71EE9B6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10/4/22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BB9BE5-9C2E-C6AA-6D70-8C72DB46C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2EE60-E91F-1649-3746-558BE6FBA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1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3E6D1-3E1E-D93E-A7A2-2F6A75934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C3AF6-E861-BF02-0778-B28B69B64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816A6-83F2-AA80-0310-8D694A6D8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A729E-B76B-ABB6-C578-8860B7F67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A734D-9E1F-5211-B13F-CAE1DC08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2ECAC-7631-4D01-BDBE-F689E613B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4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A0976-CCC7-1474-4831-E66CB3B91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4B90BB-302A-8C71-36A0-EF3C0D377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B46A4-2AA7-0A46-F75B-4D34E96F6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46054-861E-4A16-985F-B9B1925BC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1CDD5-ACA3-F7B3-0EAC-C00DC2529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AAC92-7E58-7AF8-6BC4-21BFDE98F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84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FF7139-828F-FD1B-A918-C6BE28AD1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4577B-6155-6126-AFC5-4841F1924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9D8F6-B7E7-1523-3EE6-C0B7549A2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C8752-14D1-7C42-B332-30A088D89386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27403-C4AB-15EC-DA74-00818A9C15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AEB7E-201C-9994-CE08-4AFE252A6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4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9B4BB6-1CCF-C96E-F91C-68F8E2725E48}"/>
              </a:ext>
            </a:extLst>
          </p:cNvPr>
          <p:cNvSpPr/>
          <p:nvPr/>
        </p:nvSpPr>
        <p:spPr>
          <a:xfrm>
            <a:off x="94835" y="80682"/>
            <a:ext cx="10286294" cy="6427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0" name="Rounded Rectangle 1069">
            <a:extLst>
              <a:ext uri="{FF2B5EF4-FFF2-40B4-BE49-F238E27FC236}">
                <a16:creationId xmlns:a16="http://schemas.microsoft.com/office/drawing/2014/main" id="{0CD3E6A8-2CCA-C2B3-23BB-3DCDB907119A}"/>
              </a:ext>
            </a:extLst>
          </p:cNvPr>
          <p:cNvSpPr/>
          <p:nvPr/>
        </p:nvSpPr>
        <p:spPr>
          <a:xfrm>
            <a:off x="3046684" y="98495"/>
            <a:ext cx="7203307" cy="6251142"/>
          </a:xfrm>
          <a:prstGeom prst="roundRect">
            <a:avLst/>
          </a:prstGeom>
          <a:solidFill>
            <a:srgbClr val="E3E8F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3E8F7"/>
              </a:solidFill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9C6DF5C-E6FA-9CD3-5914-9852524365F0}"/>
              </a:ext>
            </a:extLst>
          </p:cNvPr>
          <p:cNvCxnSpPr>
            <a:cxnSpLocks/>
          </p:cNvCxnSpPr>
          <p:nvPr/>
        </p:nvCxnSpPr>
        <p:spPr>
          <a:xfrm flipH="1">
            <a:off x="4819840" y="2667405"/>
            <a:ext cx="270670" cy="48153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59DDA26-E0C9-1A1B-064C-6F77BE6AF236}"/>
              </a:ext>
            </a:extLst>
          </p:cNvPr>
          <p:cNvCxnSpPr>
            <a:cxnSpLocks/>
          </p:cNvCxnSpPr>
          <p:nvPr/>
        </p:nvCxnSpPr>
        <p:spPr>
          <a:xfrm flipH="1">
            <a:off x="5484435" y="2995229"/>
            <a:ext cx="2477118" cy="42298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4C32ED3-1826-3CC1-03C8-5D4D15455C29}"/>
              </a:ext>
            </a:extLst>
          </p:cNvPr>
          <p:cNvCxnSpPr>
            <a:cxnSpLocks/>
          </p:cNvCxnSpPr>
          <p:nvPr/>
        </p:nvCxnSpPr>
        <p:spPr>
          <a:xfrm flipH="1" flipV="1">
            <a:off x="5501885" y="3862751"/>
            <a:ext cx="3234532" cy="46057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B1D0E7A-B9A7-A5B6-21AF-EB6993C4B37F}"/>
              </a:ext>
            </a:extLst>
          </p:cNvPr>
          <p:cNvCxnSpPr>
            <a:cxnSpLocks/>
          </p:cNvCxnSpPr>
          <p:nvPr/>
        </p:nvCxnSpPr>
        <p:spPr>
          <a:xfrm flipH="1" flipV="1">
            <a:off x="5357291" y="4800002"/>
            <a:ext cx="349930" cy="35142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AA74CFA-7AC9-9A31-FCBB-198E98B147A7}"/>
              </a:ext>
            </a:extLst>
          </p:cNvPr>
          <p:cNvCxnSpPr>
            <a:cxnSpLocks/>
          </p:cNvCxnSpPr>
          <p:nvPr/>
        </p:nvCxnSpPr>
        <p:spPr>
          <a:xfrm flipH="1" flipV="1">
            <a:off x="5492799" y="4230063"/>
            <a:ext cx="2550473" cy="138653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Can 1039">
            <a:extLst>
              <a:ext uri="{FF2B5EF4-FFF2-40B4-BE49-F238E27FC236}">
                <a16:creationId xmlns:a16="http://schemas.microsoft.com/office/drawing/2014/main" id="{089D4D69-A5E1-1062-EA85-B846C624A1F8}"/>
              </a:ext>
            </a:extLst>
          </p:cNvPr>
          <p:cNvSpPr/>
          <p:nvPr/>
        </p:nvSpPr>
        <p:spPr>
          <a:xfrm>
            <a:off x="335564" y="4509212"/>
            <a:ext cx="1045578" cy="1183549"/>
          </a:xfrm>
          <a:prstGeom prst="can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3463CCA-8051-BD76-471E-4F19291949CE}"/>
              </a:ext>
            </a:extLst>
          </p:cNvPr>
          <p:cNvGrpSpPr/>
          <p:nvPr/>
        </p:nvGrpSpPr>
        <p:grpSpPr>
          <a:xfrm>
            <a:off x="7871788" y="4972910"/>
            <a:ext cx="1396487" cy="1227007"/>
            <a:chOff x="7730075" y="4811053"/>
            <a:chExt cx="1396487" cy="122700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DAD6F7D-A75D-1EAF-86BF-D960B4A6BE60}"/>
                </a:ext>
              </a:extLst>
            </p:cNvPr>
            <p:cNvGrpSpPr/>
            <p:nvPr/>
          </p:nvGrpSpPr>
          <p:grpSpPr>
            <a:xfrm>
              <a:off x="7923990" y="4811053"/>
              <a:ext cx="1202572" cy="1227007"/>
              <a:chOff x="8179248" y="4499369"/>
              <a:chExt cx="1202572" cy="1227007"/>
            </a:xfrm>
          </p:grpSpPr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EFD21B1-99A0-97C5-1908-CCE98E41EAC8}"/>
                  </a:ext>
                </a:extLst>
              </p:cNvPr>
              <p:cNvSpPr txBox="1"/>
              <p:nvPr/>
            </p:nvSpPr>
            <p:spPr>
              <a:xfrm>
                <a:off x="8179248" y="4499369"/>
                <a:ext cx="12025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Relation </a:t>
                </a:r>
                <a:b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Extraction</a:t>
                </a:r>
              </a:p>
            </p:txBody>
          </p:sp>
          <p:sp>
            <p:nvSpPr>
              <p:cNvPr id="103" name="Rounded Rectangle 102">
                <a:extLst>
                  <a:ext uri="{FF2B5EF4-FFF2-40B4-BE49-F238E27FC236}">
                    <a16:creationId xmlns:a16="http://schemas.microsoft.com/office/drawing/2014/main" id="{11D42671-2DAE-5DA4-345D-B83BEBD433DB}"/>
                  </a:ext>
                </a:extLst>
              </p:cNvPr>
              <p:cNvSpPr/>
              <p:nvPr/>
            </p:nvSpPr>
            <p:spPr>
              <a:xfrm>
                <a:off x="8232663" y="5145700"/>
                <a:ext cx="1045579" cy="580676"/>
              </a:xfrm>
              <a:prstGeom prst="roundRect">
                <a:avLst/>
              </a:prstGeom>
              <a:solidFill>
                <a:srgbClr val="E866A1">
                  <a:alpha val="5098"/>
                </a:srgbClr>
              </a:solidFill>
              <a:ln>
                <a:solidFill>
                  <a:srgbClr val="E866A1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9FD234C-5536-559F-D2B6-E1795B4C7DFE}"/>
                  </a:ext>
                </a:extLst>
              </p:cNvPr>
              <p:cNvSpPr txBox="1"/>
              <p:nvPr/>
            </p:nvSpPr>
            <p:spPr>
              <a:xfrm>
                <a:off x="8442254" y="5197100"/>
                <a:ext cx="65594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R-BERT</a:t>
                </a:r>
              </a:p>
            </p:txBody>
          </p:sp>
          <p:sp>
            <p:nvSpPr>
              <p:cNvPr id="105" name="Rounded Rectangle 104">
                <a:extLst>
                  <a:ext uri="{FF2B5EF4-FFF2-40B4-BE49-F238E27FC236}">
                    <a16:creationId xmlns:a16="http://schemas.microsoft.com/office/drawing/2014/main" id="{EE526098-79BE-BDAE-0638-2C7556D8201B}"/>
                  </a:ext>
                </a:extLst>
              </p:cNvPr>
              <p:cNvSpPr/>
              <p:nvPr/>
            </p:nvSpPr>
            <p:spPr>
              <a:xfrm>
                <a:off x="8480450" y="5440630"/>
                <a:ext cx="569377" cy="211224"/>
              </a:xfrm>
              <a:prstGeom prst="roundRect">
                <a:avLst/>
              </a:prstGeom>
              <a:solidFill>
                <a:srgbClr val="E866A1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Python</a:t>
                </a:r>
              </a:p>
            </p:txBody>
          </p:sp>
        </p:grpSp>
        <p:sp>
          <p:nvSpPr>
            <p:cNvPr id="1053" name="Oval 1052">
              <a:extLst>
                <a:ext uri="{FF2B5EF4-FFF2-40B4-BE49-F238E27FC236}">
                  <a16:creationId xmlns:a16="http://schemas.microsoft.com/office/drawing/2014/main" id="{DBBBCC2D-7372-566B-FD44-A056EB85F0BD}"/>
                </a:ext>
              </a:extLst>
            </p:cNvPr>
            <p:cNvSpPr/>
            <p:nvPr/>
          </p:nvSpPr>
          <p:spPr>
            <a:xfrm>
              <a:off x="7730075" y="5598632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163" name="Oval 162">
            <a:extLst>
              <a:ext uri="{FF2B5EF4-FFF2-40B4-BE49-F238E27FC236}">
                <a16:creationId xmlns:a16="http://schemas.microsoft.com/office/drawing/2014/main" id="{B3AE2363-CB83-51AD-1FDF-CB97E9DB85FB}"/>
              </a:ext>
            </a:extLst>
          </p:cNvPr>
          <p:cNvSpPr/>
          <p:nvPr/>
        </p:nvSpPr>
        <p:spPr>
          <a:xfrm>
            <a:off x="1659833" y="2211671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3FC0A4F-DF29-B1AB-E7F2-3F4342AE218F}"/>
              </a:ext>
            </a:extLst>
          </p:cNvPr>
          <p:cNvGrpSpPr/>
          <p:nvPr/>
        </p:nvGrpSpPr>
        <p:grpSpPr>
          <a:xfrm>
            <a:off x="8512863" y="3596295"/>
            <a:ext cx="1760418" cy="1203707"/>
            <a:chOff x="8142775" y="3091177"/>
            <a:chExt cx="1760418" cy="120370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4F09251-5A02-B399-D586-3B177080C0C0}"/>
                </a:ext>
              </a:extLst>
            </p:cNvPr>
            <p:cNvGrpSpPr/>
            <p:nvPr/>
          </p:nvGrpSpPr>
          <p:grpSpPr>
            <a:xfrm>
              <a:off x="8142775" y="3091177"/>
              <a:ext cx="1760418" cy="1203707"/>
              <a:chOff x="4417590" y="88498"/>
              <a:chExt cx="1760418" cy="1203707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F2D4AB7-CF80-8B24-5A23-8D928AD6ACCA}"/>
                  </a:ext>
                </a:extLst>
              </p:cNvPr>
              <p:cNvSpPr txBox="1"/>
              <p:nvPr/>
            </p:nvSpPr>
            <p:spPr>
              <a:xfrm>
                <a:off x="4417590" y="88498"/>
                <a:ext cx="17604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Logical Form</a:t>
                </a:r>
                <a:b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Transformation</a:t>
                </a:r>
              </a:p>
            </p:txBody>
          </p:sp>
          <p:sp>
            <p:nvSpPr>
              <p:cNvPr id="92" name="Rounded Rectangle 91">
                <a:extLst>
                  <a:ext uri="{FF2B5EF4-FFF2-40B4-BE49-F238E27FC236}">
                    <a16:creationId xmlns:a16="http://schemas.microsoft.com/office/drawing/2014/main" id="{6B7E2D6C-042B-F634-272A-9FDBFF4F8A43}"/>
                  </a:ext>
                </a:extLst>
              </p:cNvPr>
              <p:cNvSpPr/>
              <p:nvPr/>
            </p:nvSpPr>
            <p:spPr>
              <a:xfrm>
                <a:off x="4737492" y="711529"/>
                <a:ext cx="1045579" cy="580676"/>
              </a:xfrm>
              <a:prstGeom prst="roundRect">
                <a:avLst/>
              </a:prstGeom>
              <a:solidFill>
                <a:srgbClr val="7030A0">
                  <a:alpha val="5098"/>
                </a:srgbClr>
              </a:solidFill>
              <a:ln>
                <a:solidFill>
                  <a:srgbClr val="7030A0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6905B0E-FC3D-70E2-FF32-7726F37F8AF6}"/>
                  </a:ext>
                </a:extLst>
              </p:cNvPr>
              <p:cNvSpPr txBox="1"/>
              <p:nvPr/>
            </p:nvSpPr>
            <p:spPr>
              <a:xfrm>
                <a:off x="5081939" y="762623"/>
                <a:ext cx="3481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T5</a:t>
                </a:r>
              </a:p>
            </p:txBody>
          </p:sp>
          <p:sp>
            <p:nvSpPr>
              <p:cNvPr id="96" name="Rounded Rectangle 95">
                <a:extLst>
                  <a:ext uri="{FF2B5EF4-FFF2-40B4-BE49-F238E27FC236}">
                    <a16:creationId xmlns:a16="http://schemas.microsoft.com/office/drawing/2014/main" id="{66D6E693-1A7A-417F-6585-8ABB78155DC0}"/>
                  </a:ext>
                </a:extLst>
              </p:cNvPr>
              <p:cNvSpPr/>
              <p:nvPr/>
            </p:nvSpPr>
            <p:spPr>
              <a:xfrm>
                <a:off x="4998023" y="1006691"/>
                <a:ext cx="569377" cy="211224"/>
              </a:xfrm>
              <a:prstGeom prst="roundRect">
                <a:avLst/>
              </a:prstGeom>
              <a:solidFill>
                <a:srgbClr val="7030A0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Python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AEAB0369-E261-135B-3DB8-29EBBBC15A58}"/>
                </a:ext>
              </a:extLst>
            </p:cNvPr>
            <p:cNvSpPr/>
            <p:nvPr/>
          </p:nvSpPr>
          <p:spPr>
            <a:xfrm>
              <a:off x="8206579" y="3965102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4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D5D949E-DF8C-4CC6-B7FF-27CFD6561A30}"/>
              </a:ext>
            </a:extLst>
          </p:cNvPr>
          <p:cNvGrpSpPr/>
          <p:nvPr/>
        </p:nvGrpSpPr>
        <p:grpSpPr>
          <a:xfrm>
            <a:off x="7774336" y="2404855"/>
            <a:ext cx="2323892" cy="927632"/>
            <a:chOff x="7742846" y="1812504"/>
            <a:chExt cx="2323892" cy="92763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55F0E4F-1182-31F7-552E-07FE90D5DE12}"/>
                </a:ext>
              </a:extLst>
            </p:cNvPr>
            <p:cNvGrpSpPr/>
            <p:nvPr/>
          </p:nvGrpSpPr>
          <p:grpSpPr>
            <a:xfrm>
              <a:off x="7989458" y="1812504"/>
              <a:ext cx="2077280" cy="927632"/>
              <a:chOff x="8418431" y="3097540"/>
              <a:chExt cx="2077280" cy="927632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AAD38E5-E31A-5F78-02C0-B65485FBA7F4}"/>
                  </a:ext>
                </a:extLst>
              </p:cNvPr>
              <p:cNvSpPr txBox="1"/>
              <p:nvPr/>
            </p:nvSpPr>
            <p:spPr>
              <a:xfrm>
                <a:off x="8650997" y="3097540"/>
                <a:ext cx="16033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Normalization</a:t>
                </a: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9F4590D9-8B8C-EE94-78CA-855FA3636B83}"/>
                  </a:ext>
                </a:extLst>
              </p:cNvPr>
              <p:cNvSpPr/>
              <p:nvPr/>
            </p:nvSpPr>
            <p:spPr>
              <a:xfrm>
                <a:off x="8418431" y="3444496"/>
                <a:ext cx="2077280" cy="580676"/>
              </a:xfrm>
              <a:prstGeom prst="roundRect">
                <a:avLst/>
              </a:prstGeom>
              <a:solidFill>
                <a:srgbClr val="ED7D31">
                  <a:alpha val="5098"/>
                </a:srgbClr>
              </a:solidFill>
              <a:ln>
                <a:solidFill>
                  <a:schemeClr val="accent2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51585C7-FB71-59D0-232F-C281F2AB4324}"/>
                  </a:ext>
                </a:extLst>
              </p:cNvPr>
              <p:cNvSpPr txBox="1"/>
              <p:nvPr/>
            </p:nvSpPr>
            <p:spPr>
              <a:xfrm>
                <a:off x="8460205" y="3479158"/>
                <a:ext cx="99738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MetaMapLite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80240DB-1AD0-68B0-99B3-3A66058787A0}"/>
                  </a:ext>
                </a:extLst>
              </p:cNvPr>
              <p:cNvSpPr txBox="1"/>
              <p:nvPr/>
            </p:nvSpPr>
            <p:spPr>
              <a:xfrm>
                <a:off x="9514471" y="3481776"/>
                <a:ext cx="95090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BERT (Labs)</a:t>
                </a:r>
              </a:p>
            </p:txBody>
          </p:sp>
          <p:sp>
            <p:nvSpPr>
              <p:cNvPr id="88" name="Rounded Rectangle 87">
                <a:extLst>
                  <a:ext uri="{FF2B5EF4-FFF2-40B4-BE49-F238E27FC236}">
                    <a16:creationId xmlns:a16="http://schemas.microsoft.com/office/drawing/2014/main" id="{70D0BF7E-A197-B95F-D151-BAF4A63D59D6}"/>
                  </a:ext>
                </a:extLst>
              </p:cNvPr>
              <p:cNvSpPr/>
              <p:nvPr/>
            </p:nvSpPr>
            <p:spPr>
              <a:xfrm>
                <a:off x="8692772" y="3724840"/>
                <a:ext cx="465970" cy="22977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Java</a:t>
                </a:r>
              </a:p>
            </p:txBody>
          </p:sp>
          <p:sp>
            <p:nvSpPr>
              <p:cNvPr id="90" name="Rounded Rectangle 89">
                <a:extLst>
                  <a:ext uri="{FF2B5EF4-FFF2-40B4-BE49-F238E27FC236}">
                    <a16:creationId xmlns:a16="http://schemas.microsoft.com/office/drawing/2014/main" id="{291E2819-271E-3FC3-B0C8-B983BA0D9611}"/>
                  </a:ext>
                </a:extLst>
              </p:cNvPr>
              <p:cNvSpPr/>
              <p:nvPr/>
            </p:nvSpPr>
            <p:spPr>
              <a:xfrm>
                <a:off x="9711858" y="3743386"/>
                <a:ext cx="569377" cy="211224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Python</a:t>
                </a:r>
              </a:p>
            </p:txBody>
          </p:sp>
        </p:grp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01D47BDF-55ED-96D9-98FE-ED1DDA4D076C}"/>
                </a:ext>
              </a:extLst>
            </p:cNvPr>
            <p:cNvSpPr/>
            <p:nvPr/>
          </p:nvSpPr>
          <p:spPr>
            <a:xfrm>
              <a:off x="7742846" y="2543416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6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F7524B8-285E-11A6-FB2C-4561A34B7904}"/>
              </a:ext>
            </a:extLst>
          </p:cNvPr>
          <p:cNvGrpSpPr/>
          <p:nvPr/>
        </p:nvGrpSpPr>
        <p:grpSpPr>
          <a:xfrm>
            <a:off x="4644596" y="193620"/>
            <a:ext cx="3552041" cy="2611817"/>
            <a:chOff x="4199184" y="203632"/>
            <a:chExt cx="3552041" cy="2611817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4161F56-F58C-1A42-D491-3DDE2312BE70}"/>
                </a:ext>
              </a:extLst>
            </p:cNvPr>
            <p:cNvGrpSpPr/>
            <p:nvPr/>
          </p:nvGrpSpPr>
          <p:grpSpPr>
            <a:xfrm>
              <a:off x="4199184" y="203632"/>
              <a:ext cx="3552041" cy="2611817"/>
              <a:chOff x="6670803" y="59599"/>
              <a:chExt cx="3552041" cy="2611817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4E8CD0-E1E0-903F-0AAF-5337E4044A84}"/>
                  </a:ext>
                </a:extLst>
              </p:cNvPr>
              <p:cNvSpPr txBox="1"/>
              <p:nvPr/>
            </p:nvSpPr>
            <p:spPr>
              <a:xfrm>
                <a:off x="7546249" y="59599"/>
                <a:ext cx="19191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Knowledge Base</a:t>
                </a:r>
              </a:p>
            </p:txBody>
          </p:sp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3D64997C-D9AD-DF6C-BB98-9B6B758356F5}"/>
                  </a:ext>
                </a:extLst>
              </p:cNvPr>
              <p:cNvSpPr/>
              <p:nvPr/>
            </p:nvSpPr>
            <p:spPr>
              <a:xfrm>
                <a:off x="6922991" y="426616"/>
                <a:ext cx="3196312" cy="2114562"/>
              </a:xfrm>
              <a:prstGeom prst="roundRect">
                <a:avLst/>
              </a:prstGeom>
              <a:solidFill>
                <a:srgbClr val="12D548">
                  <a:alpha val="5098"/>
                </a:srgbClr>
              </a:solidFill>
              <a:ln>
                <a:solidFill>
                  <a:schemeClr val="accent6">
                    <a:lumMod val="75000"/>
                  </a:schemeClr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805D1DAF-34AF-2256-3424-5CB9D738799F}"/>
                  </a:ext>
                </a:extLst>
              </p:cNvPr>
              <p:cNvGrpSpPr/>
              <p:nvPr/>
            </p:nvGrpSpPr>
            <p:grpSpPr>
              <a:xfrm>
                <a:off x="6670803" y="683139"/>
                <a:ext cx="2767731" cy="1988277"/>
                <a:chOff x="5075356" y="722330"/>
                <a:chExt cx="2767731" cy="1988277"/>
              </a:xfrm>
            </p:grpSpPr>
            <p:sp>
              <p:nvSpPr>
                <p:cNvPr id="29" name="Arc 28">
                  <a:extLst>
                    <a:ext uri="{FF2B5EF4-FFF2-40B4-BE49-F238E27FC236}">
                      <a16:creationId xmlns:a16="http://schemas.microsoft.com/office/drawing/2014/main" id="{CC80076A-A25E-AA26-B8A5-EF200BAFF27D}"/>
                    </a:ext>
                  </a:extLst>
                </p:cNvPr>
                <p:cNvSpPr/>
                <p:nvPr/>
              </p:nvSpPr>
              <p:spPr>
                <a:xfrm rot="20384924">
                  <a:off x="5075356" y="1319735"/>
                  <a:ext cx="2257110" cy="1124729"/>
                </a:xfrm>
                <a:prstGeom prst="arc">
                  <a:avLst>
                    <a:gd name="adj1" fmla="val 16200000"/>
                    <a:gd name="adj2" fmla="val 20859"/>
                  </a:avLst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73E69D6E-6F37-4006-7B3B-4C0A9B8ABED3}"/>
                    </a:ext>
                  </a:extLst>
                </p:cNvPr>
                <p:cNvGrpSpPr/>
                <p:nvPr/>
              </p:nvGrpSpPr>
              <p:grpSpPr>
                <a:xfrm>
                  <a:off x="5696012" y="722330"/>
                  <a:ext cx="2147075" cy="1988277"/>
                  <a:chOff x="3613081" y="736884"/>
                  <a:chExt cx="2147075" cy="1988277"/>
                </a:xfrm>
              </p:grpSpPr>
              <p:cxnSp>
                <p:nvCxnSpPr>
                  <p:cNvPr id="9" name="Straight Connector 8">
                    <a:extLst>
                      <a:ext uri="{FF2B5EF4-FFF2-40B4-BE49-F238E27FC236}">
                        <a16:creationId xmlns:a16="http://schemas.microsoft.com/office/drawing/2014/main" id="{4DE0DEF3-68A1-76EC-7C1D-F8BCFCD6CC0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917576" y="833718"/>
                    <a:ext cx="636495" cy="502023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DF231D09-D4E6-8980-803C-123A91DC6198}"/>
                      </a:ext>
                    </a:extLst>
                  </p:cNvPr>
                  <p:cNvSpPr/>
                  <p:nvPr/>
                </p:nvSpPr>
                <p:spPr>
                  <a:xfrm>
                    <a:off x="4563036" y="736884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Arc 10">
                    <a:extLst>
                      <a:ext uri="{FF2B5EF4-FFF2-40B4-BE49-F238E27FC236}">
                        <a16:creationId xmlns:a16="http://schemas.microsoft.com/office/drawing/2014/main" id="{F2E4EFA5-449A-822D-1050-2BA0C3C629BA}"/>
                      </a:ext>
                    </a:extLst>
                  </p:cNvPr>
                  <p:cNvSpPr/>
                  <p:nvPr/>
                </p:nvSpPr>
                <p:spPr>
                  <a:xfrm>
                    <a:off x="4403182" y="807107"/>
                    <a:ext cx="620881" cy="555243"/>
                  </a:xfrm>
                  <a:prstGeom prst="arc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5689D0E9-7FA0-072E-1CCA-739B80C7D40D}"/>
                      </a:ext>
                    </a:extLst>
                  </p:cNvPr>
                  <p:cNvSpPr/>
                  <p:nvPr/>
                </p:nvSpPr>
                <p:spPr>
                  <a:xfrm>
                    <a:off x="4957885" y="1098428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C9B63C54-6ADA-91BB-AB9C-64CB3A8750F1}"/>
                      </a:ext>
                    </a:extLst>
                  </p:cNvPr>
                  <p:cNvSpPr/>
                  <p:nvPr/>
                </p:nvSpPr>
                <p:spPr>
                  <a:xfrm>
                    <a:off x="3792070" y="1335741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D2A2EA39-5CAB-4DC3-0657-2B870BDD4816}"/>
                      </a:ext>
                    </a:extLst>
                  </p:cNvPr>
                  <p:cNvSpPr/>
                  <p:nvPr/>
                </p:nvSpPr>
                <p:spPr>
                  <a:xfrm>
                    <a:off x="4340429" y="1389529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CF1DAC79-B2E7-1D63-C712-923BB6CFD03B}"/>
                      </a:ext>
                    </a:extLst>
                  </p:cNvPr>
                  <p:cNvSpPr/>
                  <p:nvPr/>
                </p:nvSpPr>
                <p:spPr>
                  <a:xfrm>
                    <a:off x="4214923" y="1819834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A4ED74CB-2C0B-00AA-7918-9CB9839EDD44}"/>
                      </a:ext>
                    </a:extLst>
                  </p:cNvPr>
                  <p:cNvSpPr/>
                  <p:nvPr/>
                </p:nvSpPr>
                <p:spPr>
                  <a:xfrm>
                    <a:off x="5634650" y="1228164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3A1D1742-9C96-CEF8-8669-BD1B51C71CCD}"/>
                      </a:ext>
                    </a:extLst>
                  </p:cNvPr>
                  <p:cNvSpPr/>
                  <p:nvPr/>
                </p:nvSpPr>
                <p:spPr>
                  <a:xfrm>
                    <a:off x="4957885" y="2021398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67DB76B1-47E8-5467-3796-54711093C265}"/>
                      </a:ext>
                    </a:extLst>
                  </p:cNvPr>
                  <p:cNvSpPr/>
                  <p:nvPr/>
                </p:nvSpPr>
                <p:spPr>
                  <a:xfrm>
                    <a:off x="5167499" y="1523999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916D7F26-8C47-0530-A64C-C3C0BA82D67C}"/>
                      </a:ext>
                    </a:extLst>
                  </p:cNvPr>
                  <p:cNvSpPr/>
                  <p:nvPr/>
                </p:nvSpPr>
                <p:spPr>
                  <a:xfrm>
                    <a:off x="3917576" y="2061882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723DAF07-B718-94F5-8817-870DC7BCC8A7}"/>
                      </a:ext>
                    </a:extLst>
                  </p:cNvPr>
                  <p:cNvSpPr/>
                  <p:nvPr/>
                </p:nvSpPr>
                <p:spPr>
                  <a:xfrm>
                    <a:off x="5471495" y="1766045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3BC03660-00F3-C095-25B4-3C9E29A19A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65935" y="1496552"/>
                    <a:ext cx="510989" cy="524846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A662F11-5777-CB1D-E215-4E97C6C03A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12898" y="1330368"/>
                    <a:ext cx="321752" cy="19918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" name="Arc 25">
                    <a:extLst>
                      <a:ext uri="{FF2B5EF4-FFF2-40B4-BE49-F238E27FC236}">
                        <a16:creationId xmlns:a16="http://schemas.microsoft.com/office/drawing/2014/main" id="{DE56ECAC-AEF2-7C83-2125-E6D9DC154D88}"/>
                      </a:ext>
                    </a:extLst>
                  </p:cNvPr>
                  <p:cNvSpPr/>
                  <p:nvPr/>
                </p:nvSpPr>
                <p:spPr>
                  <a:xfrm>
                    <a:off x="3613081" y="1403933"/>
                    <a:ext cx="358283" cy="1284471"/>
                  </a:xfrm>
                  <a:prstGeom prst="arc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Arc 30">
                    <a:extLst>
                      <a:ext uri="{FF2B5EF4-FFF2-40B4-BE49-F238E27FC236}">
                        <a16:creationId xmlns:a16="http://schemas.microsoft.com/office/drawing/2014/main" id="{3A592892-F0B0-4FF6-B205-AABFA472346A}"/>
                      </a:ext>
                    </a:extLst>
                  </p:cNvPr>
                  <p:cNvSpPr/>
                  <p:nvPr/>
                </p:nvSpPr>
                <p:spPr>
                  <a:xfrm rot="1462931" flipH="1">
                    <a:off x="4018385" y="1418587"/>
                    <a:ext cx="83056" cy="1306574"/>
                  </a:xfrm>
                  <a:prstGeom prst="arc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9E0CB697-DE1A-4147-0762-675B8ED2B4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40429" y="1889077"/>
                    <a:ext cx="606879" cy="157091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882D5C5C-2C80-E310-2FE2-5A2CB9A5C1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88661" y="1167847"/>
                    <a:ext cx="530441" cy="10133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5FEB6943-866C-A764-B097-6675477A4B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093968" y="1856760"/>
                    <a:ext cx="377527" cy="201547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5D3AE8EC-5649-C98D-FE8B-1C44EAE6DC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82731" y="1624109"/>
                    <a:ext cx="204474" cy="14846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7B8DDFB6-6FA1-6E4A-6D28-3DE0381905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433047" y="1280715"/>
                    <a:ext cx="32888" cy="98247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10BF8B8B-706B-2112-42D8-259CADD1F6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479963" y="861466"/>
                    <a:ext cx="125006" cy="37121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511B79A-EBAF-1A7C-5EE3-1544052625D9}"/>
                  </a:ext>
                </a:extLst>
              </p:cNvPr>
              <p:cNvSpPr txBox="1"/>
              <p:nvPr/>
            </p:nvSpPr>
            <p:spPr>
              <a:xfrm>
                <a:off x="9131535" y="1322526"/>
                <a:ext cx="9973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UMLS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B407CAC-BECA-54DF-9DBC-8B4E0A1B85DC}"/>
                  </a:ext>
                </a:extLst>
              </p:cNvPr>
              <p:cNvSpPr txBox="1"/>
              <p:nvPr/>
            </p:nvSpPr>
            <p:spPr>
              <a:xfrm>
                <a:off x="8780534" y="664352"/>
                <a:ext cx="73770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Disease </a:t>
                </a:r>
                <a:b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Ontology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2711EB-5AE3-B816-E80A-F6EB17371043}"/>
                  </a:ext>
                </a:extLst>
              </p:cNvPr>
              <p:cNvSpPr txBox="1"/>
              <p:nvPr/>
            </p:nvSpPr>
            <p:spPr>
              <a:xfrm>
                <a:off x="6914120" y="821424"/>
                <a:ext cx="82105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Symptom </a:t>
                </a:r>
                <a:b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Ontology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EDD4AAB-E69A-EF52-0F93-531C4E763BE7}"/>
                  </a:ext>
                </a:extLst>
              </p:cNvPr>
              <p:cNvSpPr txBox="1"/>
              <p:nvPr/>
            </p:nvSpPr>
            <p:spPr>
              <a:xfrm>
                <a:off x="7771889" y="434036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LOINC2HPO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CFB4ADA-6A98-6959-F0B8-96865DE17391}"/>
                  </a:ext>
                </a:extLst>
              </p:cNvPr>
              <p:cNvSpPr txBox="1"/>
              <p:nvPr/>
            </p:nvSpPr>
            <p:spPr>
              <a:xfrm>
                <a:off x="8674545" y="1968496"/>
                <a:ext cx="139493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Potential Drug-Drug</a:t>
                </a:r>
                <a:b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Interactions (PDDI)</a:t>
                </a:r>
              </a:p>
            </p:txBody>
          </p:sp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CB98E73E-1621-4479-8221-4DC383C59046}"/>
                  </a:ext>
                </a:extLst>
              </p:cNvPr>
              <p:cNvSpPr/>
              <p:nvPr/>
            </p:nvSpPr>
            <p:spPr>
              <a:xfrm>
                <a:off x="9515051" y="341143"/>
                <a:ext cx="707793" cy="351396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RDF + SPARQL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590775F-BB09-243E-CBAB-5C44F8A506B0}"/>
                  </a:ext>
                </a:extLst>
              </p:cNvPr>
              <p:cNvSpPr txBox="1"/>
              <p:nvPr/>
            </p:nvSpPr>
            <p:spPr>
              <a:xfrm>
                <a:off x="7074812" y="2092485"/>
                <a:ext cx="13724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COVID-19 Ontology</a:t>
                </a:r>
              </a:p>
            </p:txBody>
          </p:sp>
        </p:grp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06D95AB9-B996-97DA-D8FB-4CBD967F674E}"/>
                </a:ext>
              </a:extLst>
            </p:cNvPr>
            <p:cNvSpPr/>
            <p:nvPr/>
          </p:nvSpPr>
          <p:spPr>
            <a:xfrm>
              <a:off x="4200108" y="1611891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8</a:t>
              </a:r>
            </a:p>
          </p:txBody>
        </p: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EB0BA5F8-B125-CD20-1C0A-33C117F13D5E}"/>
              </a:ext>
            </a:extLst>
          </p:cNvPr>
          <p:cNvSpPr txBox="1"/>
          <p:nvPr/>
        </p:nvSpPr>
        <p:spPr>
          <a:xfrm>
            <a:off x="316837" y="3862881"/>
            <a:ext cx="1143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Clinical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Database</a:t>
            </a:r>
          </a:p>
        </p:txBody>
      </p:sp>
      <p:sp>
        <p:nvSpPr>
          <p:cNvPr id="1058" name="Folded Corner 1057">
            <a:extLst>
              <a:ext uri="{FF2B5EF4-FFF2-40B4-BE49-F238E27FC236}">
                <a16:creationId xmlns:a16="http://schemas.microsoft.com/office/drawing/2014/main" id="{D9404995-93C7-3869-008F-DC2EC458B104}"/>
              </a:ext>
            </a:extLst>
          </p:cNvPr>
          <p:cNvSpPr/>
          <p:nvPr/>
        </p:nvSpPr>
        <p:spPr>
          <a:xfrm>
            <a:off x="310464" y="1509032"/>
            <a:ext cx="1310357" cy="990747"/>
          </a:xfrm>
          <a:prstGeom prst="foldedCorner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F1D5748-91A6-725A-7B3D-634C45704443}"/>
              </a:ext>
            </a:extLst>
          </p:cNvPr>
          <p:cNvSpPr txBox="1"/>
          <p:nvPr/>
        </p:nvSpPr>
        <p:spPr>
          <a:xfrm>
            <a:off x="94835" y="1136888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Eligibility Criteria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4B15E84-1F74-EA79-EEF0-6D83A93740A0}"/>
              </a:ext>
            </a:extLst>
          </p:cNvPr>
          <p:cNvSpPr txBox="1"/>
          <p:nvPr/>
        </p:nvSpPr>
        <p:spPr>
          <a:xfrm>
            <a:off x="312220" y="1540848"/>
            <a:ext cx="122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Roboto Light" panose="02000000000000000000" pitchFamily="2" charset="0"/>
                <a:ea typeface="Roboto Light" panose="02000000000000000000" pitchFamily="2" charset="0"/>
              </a:rPr>
              <a:t>- Women or men over age 65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D98C6EA1-3E3B-8A25-91C3-ED34161DDD15}"/>
              </a:ext>
            </a:extLst>
          </p:cNvPr>
          <p:cNvSpPr txBox="1"/>
          <p:nvPr/>
        </p:nvSpPr>
        <p:spPr>
          <a:xfrm>
            <a:off x="297325" y="1974794"/>
            <a:ext cx="1437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Roboto Light" panose="02000000000000000000" pitchFamily="2" charset="0"/>
                <a:ea typeface="Roboto Light" panose="02000000000000000000" pitchFamily="2" charset="0"/>
              </a:rPr>
              <a:t>- Diagnosis of heart failure in past 6 months</a:t>
            </a:r>
          </a:p>
        </p:txBody>
      </p:sp>
      <p:cxnSp>
        <p:nvCxnSpPr>
          <p:cNvPr id="1066" name="Straight Arrow Connector 1065">
            <a:extLst>
              <a:ext uri="{FF2B5EF4-FFF2-40B4-BE49-F238E27FC236}">
                <a16:creationId xmlns:a16="http://schemas.microsoft.com/office/drawing/2014/main" id="{32D94622-C4B5-8DE7-C469-7EAB700EF861}"/>
              </a:ext>
            </a:extLst>
          </p:cNvPr>
          <p:cNvCxnSpPr>
            <a:cxnSpLocks/>
            <a:endCxn id="1070" idx="1"/>
          </p:cNvCxnSpPr>
          <p:nvPr/>
        </p:nvCxnSpPr>
        <p:spPr>
          <a:xfrm>
            <a:off x="1579848" y="2432543"/>
            <a:ext cx="1466836" cy="79152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9AD4597-C248-41AC-B6B2-94184E8FCA4C}"/>
              </a:ext>
            </a:extLst>
          </p:cNvPr>
          <p:cNvGrpSpPr/>
          <p:nvPr/>
        </p:nvGrpSpPr>
        <p:grpSpPr>
          <a:xfrm>
            <a:off x="5667348" y="5081545"/>
            <a:ext cx="1552390" cy="1227007"/>
            <a:chOff x="5667348" y="5081545"/>
            <a:chExt cx="1552390" cy="122700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B3D99C1-36C7-4B13-AFD7-B2B6C9C1D784}"/>
                </a:ext>
              </a:extLst>
            </p:cNvPr>
            <p:cNvGrpSpPr/>
            <p:nvPr/>
          </p:nvGrpSpPr>
          <p:grpSpPr>
            <a:xfrm>
              <a:off x="5674122" y="5081545"/>
              <a:ext cx="1545616" cy="1227007"/>
              <a:chOff x="4381761" y="4580373"/>
              <a:chExt cx="1545616" cy="1227007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6654650-3B94-B3AD-1236-2045C73943B3}"/>
                  </a:ext>
                </a:extLst>
              </p:cNvPr>
              <p:cNvSpPr txBox="1"/>
              <p:nvPr/>
            </p:nvSpPr>
            <p:spPr>
              <a:xfrm>
                <a:off x="4381761" y="4580373"/>
                <a:ext cx="154561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Named Entity</a:t>
                </a:r>
                <a:b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Recognition</a:t>
                </a:r>
              </a:p>
            </p:txBody>
          </p:sp>
          <p:sp>
            <p:nvSpPr>
              <p:cNvPr id="98" name="Rounded Rectangle 97">
                <a:extLst>
                  <a:ext uri="{FF2B5EF4-FFF2-40B4-BE49-F238E27FC236}">
                    <a16:creationId xmlns:a16="http://schemas.microsoft.com/office/drawing/2014/main" id="{4CA9C464-70AD-2F27-5D25-15E3A3482BD4}"/>
                  </a:ext>
                </a:extLst>
              </p:cNvPr>
              <p:cNvSpPr/>
              <p:nvPr/>
            </p:nvSpPr>
            <p:spPr>
              <a:xfrm>
                <a:off x="4639411" y="5226704"/>
                <a:ext cx="1045579" cy="580676"/>
              </a:xfrm>
              <a:prstGeom prst="roundRect">
                <a:avLst/>
              </a:prstGeom>
              <a:solidFill>
                <a:srgbClr val="14C5AB">
                  <a:alpha val="5098"/>
                </a:srgbClr>
              </a:solidFill>
              <a:ln>
                <a:solidFill>
                  <a:srgbClr val="12D548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44B32E1-458E-1F88-D5C9-D9C2471A490D}"/>
                  </a:ext>
                </a:extLst>
              </p:cNvPr>
              <p:cNvSpPr txBox="1"/>
              <p:nvPr/>
            </p:nvSpPr>
            <p:spPr>
              <a:xfrm>
                <a:off x="4891516" y="5255432"/>
                <a:ext cx="5261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BERT</a:t>
                </a:r>
              </a:p>
            </p:txBody>
          </p:sp>
          <p:sp>
            <p:nvSpPr>
              <p:cNvPr id="100" name="Rounded Rectangle 99">
                <a:extLst>
                  <a:ext uri="{FF2B5EF4-FFF2-40B4-BE49-F238E27FC236}">
                    <a16:creationId xmlns:a16="http://schemas.microsoft.com/office/drawing/2014/main" id="{90FEF8AD-467F-E824-0F79-BA5B042F2FBC}"/>
                  </a:ext>
                </a:extLst>
              </p:cNvPr>
              <p:cNvSpPr/>
              <p:nvPr/>
            </p:nvSpPr>
            <p:spPr>
              <a:xfrm>
                <a:off x="4877082" y="5521866"/>
                <a:ext cx="569377" cy="211224"/>
              </a:xfrm>
              <a:prstGeom prst="roundRect">
                <a:avLst/>
              </a:prstGeom>
              <a:solidFill>
                <a:srgbClr val="14C5AB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Python</a:t>
                </a:r>
              </a:p>
            </p:txBody>
          </p:sp>
        </p:grp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CBB359D0-304F-A2B7-BEF4-CDC491A30648}"/>
                </a:ext>
              </a:extLst>
            </p:cNvPr>
            <p:cNvSpPr/>
            <p:nvPr/>
          </p:nvSpPr>
          <p:spPr>
            <a:xfrm>
              <a:off x="5667348" y="5880086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</p:grp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A39C90A6-F552-6D9F-8CBA-8FB66FEB4AAE}"/>
              </a:ext>
            </a:extLst>
          </p:cNvPr>
          <p:cNvGrpSpPr/>
          <p:nvPr/>
        </p:nvGrpSpPr>
        <p:grpSpPr>
          <a:xfrm>
            <a:off x="1470748" y="4928110"/>
            <a:ext cx="1550492" cy="710179"/>
            <a:chOff x="1918890" y="4331858"/>
            <a:chExt cx="1195282" cy="710179"/>
          </a:xfrm>
        </p:grpSpPr>
        <p:sp>
          <p:nvSpPr>
            <p:cNvPr id="1067" name="Rounded Rectangle 1066">
              <a:extLst>
                <a:ext uri="{FF2B5EF4-FFF2-40B4-BE49-F238E27FC236}">
                  <a16:creationId xmlns:a16="http://schemas.microsoft.com/office/drawing/2014/main" id="{E3403C67-7E43-1702-F585-75F7E15BDD47}"/>
                </a:ext>
              </a:extLst>
            </p:cNvPr>
            <p:cNvSpPr/>
            <p:nvPr/>
          </p:nvSpPr>
          <p:spPr>
            <a:xfrm>
              <a:off x="1932247" y="4331858"/>
              <a:ext cx="1181925" cy="646331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AEDD84B1-C702-5D55-0220-E76C61C11008}"/>
                </a:ext>
              </a:extLst>
            </p:cNvPr>
            <p:cNvSpPr txBox="1"/>
            <p:nvPr/>
          </p:nvSpPr>
          <p:spPr>
            <a:xfrm>
              <a:off x="1918890" y="4395706"/>
              <a:ext cx="10139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5"/>
                  </a:solidFill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SELECT</a:t>
              </a:r>
              <a:r>
                <a:rPr lang="en-US" sz="900" dirty="0"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 person_id</a:t>
              </a:r>
            </a:p>
            <a:p>
              <a:r>
                <a:rPr lang="en-US" sz="900" dirty="0">
                  <a:solidFill>
                    <a:schemeClr val="accent5"/>
                  </a:solidFill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FROM</a:t>
              </a:r>
              <a:r>
                <a:rPr lang="en-US" sz="900" dirty="0"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 person</a:t>
              </a:r>
            </a:p>
            <a:p>
              <a:r>
                <a:rPr lang="en-US" sz="900" dirty="0">
                  <a:solidFill>
                    <a:schemeClr val="accent5"/>
                  </a:solidFill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WHERE</a:t>
              </a:r>
              <a:r>
                <a:rPr lang="en-US" sz="900" dirty="0"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 ...</a:t>
              </a:r>
            </a:p>
          </p:txBody>
        </p:sp>
      </p:grp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3813FD8E-7C1B-7EE2-1CD8-916FF39C3F99}"/>
              </a:ext>
            </a:extLst>
          </p:cNvPr>
          <p:cNvCxnSpPr>
            <a:cxnSpLocks/>
          </p:cNvCxnSpPr>
          <p:nvPr/>
        </p:nvCxnSpPr>
        <p:spPr>
          <a:xfrm flipH="1">
            <a:off x="1460099" y="3967274"/>
            <a:ext cx="1648977" cy="61309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1868E7B-EB05-010C-9820-FE840B272C3E}"/>
              </a:ext>
            </a:extLst>
          </p:cNvPr>
          <p:cNvGrpSpPr/>
          <p:nvPr/>
        </p:nvGrpSpPr>
        <p:grpSpPr>
          <a:xfrm>
            <a:off x="3204119" y="2854734"/>
            <a:ext cx="2245403" cy="1971413"/>
            <a:chOff x="3273927" y="1943977"/>
            <a:chExt cx="2245403" cy="1971413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B424755-01BE-C2E1-4C6D-F2B4103E99B1}"/>
                </a:ext>
              </a:extLst>
            </p:cNvPr>
            <p:cNvSpPr/>
            <p:nvPr/>
          </p:nvSpPr>
          <p:spPr>
            <a:xfrm>
              <a:off x="3273927" y="2277627"/>
              <a:ext cx="2218755" cy="1637763"/>
            </a:xfrm>
            <a:prstGeom prst="roundRect">
              <a:avLst/>
            </a:prstGeom>
            <a:solidFill>
              <a:srgbClr val="5B9BD5">
                <a:alpha val="5098"/>
              </a:srgb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A13073-DC80-7365-D5C4-4023BC89A3D3}"/>
                </a:ext>
              </a:extLst>
            </p:cNvPr>
            <p:cNvSpPr txBox="1"/>
            <p:nvPr/>
          </p:nvSpPr>
          <p:spPr>
            <a:xfrm>
              <a:off x="3722235" y="1943977"/>
              <a:ext cx="1234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LeafAI API</a:t>
              </a:r>
            </a:p>
          </p:txBody>
        </p:sp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38EE13D6-9DC0-695E-EF3A-F95635DF2CB9}"/>
                </a:ext>
              </a:extLst>
            </p:cNvPr>
            <p:cNvSpPr/>
            <p:nvPr/>
          </p:nvSpPr>
          <p:spPr>
            <a:xfrm>
              <a:off x="5145571" y="2238185"/>
              <a:ext cx="373759" cy="211224"/>
            </a:xfrm>
            <a:prstGeom prst="roundRect">
              <a:avLst/>
            </a:prstGeom>
            <a:solidFill>
              <a:srgbClr val="5B9BD5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C#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5D84FB5-CC4D-D616-0426-650AFA165B01}"/>
                </a:ext>
              </a:extLst>
            </p:cNvPr>
            <p:cNvSpPr txBox="1"/>
            <p:nvPr/>
          </p:nvSpPr>
          <p:spPr>
            <a:xfrm>
              <a:off x="4324940" y="3073883"/>
              <a:ext cx="10294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SQL Compiler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063C029-B94E-BDB2-D13F-DFE9E1EEDF97}"/>
                </a:ext>
              </a:extLst>
            </p:cNvPr>
            <p:cNvSpPr txBox="1"/>
            <p:nvPr/>
          </p:nvSpPr>
          <p:spPr>
            <a:xfrm>
              <a:off x="3411865" y="3136248"/>
              <a:ext cx="772969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Semantic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Metadata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Mapping</a:t>
              </a:r>
            </a:p>
          </p:txBody>
        </p:sp>
        <p:pic>
          <p:nvPicPr>
            <p:cNvPr id="1043" name="Graphic 1042" descr="Ethernet outline">
              <a:extLst>
                <a:ext uri="{FF2B5EF4-FFF2-40B4-BE49-F238E27FC236}">
                  <a16:creationId xmlns:a16="http://schemas.microsoft.com/office/drawing/2014/main" id="{5F0508FF-517C-D968-DDDB-0D79C7C5F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60606" y="3237090"/>
              <a:ext cx="556260" cy="556260"/>
            </a:xfrm>
            <a:prstGeom prst="rect">
              <a:avLst/>
            </a:prstGeom>
          </p:spPr>
        </p:pic>
        <p:sp>
          <p:nvSpPr>
            <p:cNvPr id="150" name="Can 149">
              <a:extLst>
                <a:ext uri="{FF2B5EF4-FFF2-40B4-BE49-F238E27FC236}">
                  <a16:creationId xmlns:a16="http://schemas.microsoft.com/office/drawing/2014/main" id="{2BA6EB28-3338-C842-1739-A78D668DE7C4}"/>
                </a:ext>
              </a:extLst>
            </p:cNvPr>
            <p:cNvSpPr/>
            <p:nvPr/>
          </p:nvSpPr>
          <p:spPr>
            <a:xfrm>
              <a:off x="4918252" y="3330407"/>
              <a:ext cx="261797" cy="394931"/>
            </a:xfrm>
            <a:prstGeom prst="can">
              <a:avLst/>
            </a:prstGeom>
            <a:solidFill>
              <a:srgbClr val="4472C4">
                <a:alpha val="50196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ounded Rectangle 150">
              <a:extLst>
                <a:ext uri="{FF2B5EF4-FFF2-40B4-BE49-F238E27FC236}">
                  <a16:creationId xmlns:a16="http://schemas.microsoft.com/office/drawing/2014/main" id="{5347B509-FA1E-2518-A977-7D9862E5B98B}"/>
                </a:ext>
              </a:extLst>
            </p:cNvPr>
            <p:cNvSpPr/>
            <p:nvPr/>
          </p:nvSpPr>
          <p:spPr>
            <a:xfrm>
              <a:off x="4365971" y="3090016"/>
              <a:ext cx="998051" cy="715670"/>
            </a:xfrm>
            <a:prstGeom prst="roundRect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ounded Rectangle 151">
              <a:extLst>
                <a:ext uri="{FF2B5EF4-FFF2-40B4-BE49-F238E27FC236}">
                  <a16:creationId xmlns:a16="http://schemas.microsoft.com/office/drawing/2014/main" id="{BB45067B-52F3-6F47-D0A5-0E6F7B5E6275}"/>
                </a:ext>
              </a:extLst>
            </p:cNvPr>
            <p:cNvSpPr/>
            <p:nvPr/>
          </p:nvSpPr>
          <p:spPr>
            <a:xfrm>
              <a:off x="3371413" y="3077680"/>
              <a:ext cx="898210" cy="715670"/>
            </a:xfrm>
            <a:prstGeom prst="roundRect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4AD9FB78-96EB-EB18-51C7-57FF3F717AB2}"/>
                </a:ext>
              </a:extLst>
            </p:cNvPr>
            <p:cNvSpPr/>
            <p:nvPr/>
          </p:nvSpPr>
          <p:spPr>
            <a:xfrm>
              <a:off x="4212743" y="3366547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9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9DBB36B-1543-D0A7-86D1-CE63EC7B0274}"/>
                </a:ext>
              </a:extLst>
            </p:cNvPr>
            <p:cNvSpPr txBox="1"/>
            <p:nvPr/>
          </p:nvSpPr>
          <p:spPr>
            <a:xfrm>
              <a:off x="4368255" y="2512520"/>
              <a:ext cx="99257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Logical Form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Interpreter</a:t>
              </a:r>
            </a:p>
          </p:txBody>
        </p:sp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A4BF22A5-FF0E-6B15-611B-6ED41779EDFB}"/>
                </a:ext>
              </a:extLst>
            </p:cNvPr>
            <p:cNvSpPr/>
            <p:nvPr/>
          </p:nvSpPr>
          <p:spPr>
            <a:xfrm>
              <a:off x="4360606" y="2488851"/>
              <a:ext cx="1029450" cy="539500"/>
            </a:xfrm>
            <a:prstGeom prst="roundRect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A855450-58BB-6F7F-75FD-8BCFCC494ED6}"/>
                </a:ext>
              </a:extLst>
            </p:cNvPr>
            <p:cNvSpPr/>
            <p:nvPr/>
          </p:nvSpPr>
          <p:spPr>
            <a:xfrm>
              <a:off x="5144583" y="2794905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5</a:t>
              </a: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444409C1-FB82-5BAF-43AD-9CFBA1AC1379}"/>
              </a:ext>
            </a:extLst>
          </p:cNvPr>
          <p:cNvSpPr txBox="1"/>
          <p:nvPr/>
        </p:nvSpPr>
        <p:spPr>
          <a:xfrm>
            <a:off x="3327641" y="3445302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Reasoner</a:t>
            </a:r>
          </a:p>
        </p:txBody>
      </p:sp>
      <p:sp>
        <p:nvSpPr>
          <p:cNvPr id="154" name="Rounded Rectangle 153">
            <a:extLst>
              <a:ext uri="{FF2B5EF4-FFF2-40B4-BE49-F238E27FC236}">
                <a16:creationId xmlns:a16="http://schemas.microsoft.com/office/drawing/2014/main" id="{33494555-8CA5-BED5-3160-66E1BDC6E691}"/>
              </a:ext>
            </a:extLst>
          </p:cNvPr>
          <p:cNvSpPr/>
          <p:nvPr/>
        </p:nvSpPr>
        <p:spPr>
          <a:xfrm>
            <a:off x="3301605" y="3409620"/>
            <a:ext cx="898210" cy="539500"/>
          </a:xfrm>
          <a:prstGeom prst="roundRect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7EEF9849-7CF8-81DB-38F3-05C2856EA996}"/>
              </a:ext>
            </a:extLst>
          </p:cNvPr>
          <p:cNvSpPr/>
          <p:nvPr/>
        </p:nvSpPr>
        <p:spPr>
          <a:xfrm>
            <a:off x="3957466" y="3720085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7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EF3F7B52-2404-71B0-5765-CFDFDBED548D}"/>
              </a:ext>
            </a:extLst>
          </p:cNvPr>
          <p:cNvGrpSpPr/>
          <p:nvPr/>
        </p:nvGrpSpPr>
        <p:grpSpPr>
          <a:xfrm>
            <a:off x="1358939" y="4641187"/>
            <a:ext cx="365502" cy="253916"/>
            <a:chOff x="1798309" y="3459705"/>
            <a:chExt cx="365502" cy="253916"/>
          </a:xfrm>
        </p:grpSpPr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1A8FD543-0424-AE3B-591C-380383CBE106}"/>
                </a:ext>
              </a:extLst>
            </p:cNvPr>
            <p:cNvSpPr/>
            <p:nvPr/>
          </p:nvSpPr>
          <p:spPr>
            <a:xfrm>
              <a:off x="1864773" y="3481100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698D44D7-D322-F260-F120-E3DC46CE7DDE}"/>
                </a:ext>
              </a:extLst>
            </p:cNvPr>
            <p:cNvSpPr txBox="1"/>
            <p:nvPr/>
          </p:nvSpPr>
          <p:spPr>
            <a:xfrm>
              <a:off x="1798309" y="3459705"/>
              <a:ext cx="36550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10</a:t>
              </a:r>
            </a:p>
          </p:txBody>
        </p:sp>
      </p:grpSp>
      <p:pic>
        <p:nvPicPr>
          <p:cNvPr id="8" name="Graphic 7" descr="Gears outline">
            <a:extLst>
              <a:ext uri="{FF2B5EF4-FFF2-40B4-BE49-F238E27FC236}">
                <a16:creationId xmlns:a16="http://schemas.microsoft.com/office/drawing/2014/main" id="{63AD2A08-17AD-9D80-A1D5-4FF9DEDC2F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14195" y="3636971"/>
            <a:ext cx="320412" cy="32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164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095FCE3D-16B7-F11F-7469-91E7899A282F}"/>
              </a:ext>
            </a:extLst>
          </p:cNvPr>
          <p:cNvGrpSpPr/>
          <p:nvPr/>
        </p:nvGrpSpPr>
        <p:grpSpPr>
          <a:xfrm>
            <a:off x="8866467" y="417508"/>
            <a:ext cx="1142999" cy="831676"/>
            <a:chOff x="8914653" y="1055095"/>
            <a:chExt cx="1224113" cy="83167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1AF0FE6-A073-0B19-9994-796751D3C498}"/>
                </a:ext>
              </a:extLst>
            </p:cNvPr>
            <p:cNvSpPr/>
            <p:nvPr/>
          </p:nvSpPr>
          <p:spPr>
            <a:xfrm>
              <a:off x="8914653" y="1088931"/>
              <a:ext cx="290342" cy="24569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E7D9738-2517-2CD9-FEB1-3B79A706AB22}"/>
                </a:ext>
              </a:extLst>
            </p:cNvPr>
            <p:cNvSpPr txBox="1"/>
            <p:nvPr/>
          </p:nvSpPr>
          <p:spPr>
            <a:xfrm>
              <a:off x="9207101" y="1055095"/>
              <a:ext cx="9316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Structured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CE45C6D-FF7F-5C03-A2B7-CABE4887783E}"/>
                </a:ext>
              </a:extLst>
            </p:cNvPr>
            <p:cNvSpPr/>
            <p:nvPr/>
          </p:nvSpPr>
          <p:spPr>
            <a:xfrm>
              <a:off x="8916759" y="1622104"/>
              <a:ext cx="290342" cy="24569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EF6A5E3-5EEA-039E-BBC4-1296355DD61C}"/>
                </a:ext>
              </a:extLst>
            </p:cNvPr>
            <p:cNvSpPr txBox="1"/>
            <p:nvPr/>
          </p:nvSpPr>
          <p:spPr>
            <a:xfrm>
              <a:off x="9204995" y="1578994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NLP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A81D8E5-8E23-AB6F-E7EB-0E1945FA3CE5}"/>
                </a:ext>
              </a:extLst>
            </p:cNvPr>
            <p:cNvSpPr/>
            <p:nvPr/>
          </p:nvSpPr>
          <p:spPr>
            <a:xfrm>
              <a:off x="8917752" y="1354827"/>
              <a:ext cx="290343" cy="245691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4"/>
                </a:gs>
                <a:gs pos="100000">
                  <a:srgbClr val="FFC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C688770-E13D-834E-C6C1-06C5C1C68BBF}"/>
                </a:ext>
              </a:extLst>
            </p:cNvPr>
            <p:cNvSpPr txBox="1"/>
            <p:nvPr/>
          </p:nvSpPr>
          <p:spPr>
            <a:xfrm>
              <a:off x="9209385" y="1305212"/>
              <a:ext cx="5341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Both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841EA8-01A5-1D96-D44F-962E8125ABFE}"/>
              </a:ext>
            </a:extLst>
          </p:cNvPr>
          <p:cNvGrpSpPr/>
          <p:nvPr/>
        </p:nvGrpSpPr>
        <p:grpSpPr>
          <a:xfrm>
            <a:off x="2660823" y="1365755"/>
            <a:ext cx="7590811" cy="847366"/>
            <a:chOff x="2660823" y="1365755"/>
            <a:chExt cx="7590811" cy="84736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4AFBE33-A3F8-FBE1-0302-3AF97972D269}"/>
                </a:ext>
              </a:extLst>
            </p:cNvPr>
            <p:cNvGrpSpPr/>
            <p:nvPr/>
          </p:nvGrpSpPr>
          <p:grpSpPr>
            <a:xfrm>
              <a:off x="2660823" y="1389320"/>
              <a:ext cx="7590811" cy="823801"/>
              <a:chOff x="2660202" y="2477858"/>
              <a:chExt cx="7590811" cy="823801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BA1F5BD-8335-056B-07CC-6779DB43F24E}"/>
                  </a:ext>
                </a:extLst>
              </p:cNvPr>
              <p:cNvSpPr/>
              <p:nvPr/>
            </p:nvSpPr>
            <p:spPr>
              <a:xfrm>
                <a:off x="3434080" y="2915579"/>
                <a:ext cx="5491400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92E2DCE-855E-A486-E549-B77C2FB6C356}"/>
                  </a:ext>
                </a:extLst>
              </p:cNvPr>
              <p:cNvSpPr/>
              <p:nvPr/>
            </p:nvSpPr>
            <p:spPr>
              <a:xfrm>
                <a:off x="9020288" y="2904350"/>
                <a:ext cx="805434" cy="39624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4EEE1CC-F75A-DB94-A562-113A3FFBA61B}"/>
                  </a:ext>
                </a:extLst>
              </p:cNvPr>
              <p:cNvSpPr/>
              <p:nvPr/>
            </p:nvSpPr>
            <p:spPr>
              <a:xfrm>
                <a:off x="9906750" y="2907205"/>
                <a:ext cx="147814" cy="39338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F6E622-7709-776B-A8A6-03B5715E245F}"/>
                  </a:ext>
                </a:extLst>
              </p:cNvPr>
              <p:cNvSpPr txBox="1"/>
              <p:nvPr/>
            </p:nvSpPr>
            <p:spPr>
              <a:xfrm>
                <a:off x="2660202" y="2954960"/>
                <a:ext cx="7633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Alcohol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A6260BC-4459-9B3D-3AC3-BCD1A0A35027}"/>
                  </a:ext>
                </a:extLst>
              </p:cNvPr>
              <p:cNvSpPr txBox="1"/>
              <p:nvPr/>
            </p:nvSpPr>
            <p:spPr>
              <a:xfrm>
                <a:off x="9720098" y="2477858"/>
                <a:ext cx="530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7,952</a:t>
                </a:r>
                <a:b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(5%)</a:t>
                </a: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6C14A85-095B-4C71-22B3-08D2CA1BAF99}"/>
                </a:ext>
              </a:extLst>
            </p:cNvPr>
            <p:cNvSpPr txBox="1"/>
            <p:nvPr/>
          </p:nvSpPr>
          <p:spPr>
            <a:xfrm>
              <a:off x="9122552" y="1399908"/>
              <a:ext cx="602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11,542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(8%)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351E64C-AC0E-3678-ADCF-6DD9F8C3C3F7}"/>
                </a:ext>
              </a:extLst>
            </p:cNvPr>
            <p:cNvSpPr txBox="1"/>
            <p:nvPr/>
          </p:nvSpPr>
          <p:spPr>
            <a:xfrm>
              <a:off x="5831664" y="1365755"/>
              <a:ext cx="6848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127,869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(87%)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C524484-0086-E4BB-FD8D-9C5030D5950D}"/>
              </a:ext>
            </a:extLst>
          </p:cNvPr>
          <p:cNvGrpSpPr/>
          <p:nvPr/>
        </p:nvGrpSpPr>
        <p:grpSpPr>
          <a:xfrm>
            <a:off x="2627972" y="2192057"/>
            <a:ext cx="7427213" cy="826680"/>
            <a:chOff x="2627972" y="2192057"/>
            <a:chExt cx="7427213" cy="82668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B1C577F-224F-9AEC-C65E-D2172F7CB996}"/>
                </a:ext>
              </a:extLst>
            </p:cNvPr>
            <p:cNvGrpSpPr/>
            <p:nvPr/>
          </p:nvGrpSpPr>
          <p:grpSpPr>
            <a:xfrm>
              <a:off x="2627972" y="2632657"/>
              <a:ext cx="7427213" cy="386080"/>
              <a:chOff x="2641347" y="2194560"/>
              <a:chExt cx="7427213" cy="38608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76FB95-1FAE-747D-DA95-88B06FE6A470}"/>
                  </a:ext>
                </a:extLst>
              </p:cNvPr>
              <p:cNvSpPr/>
              <p:nvPr/>
            </p:nvSpPr>
            <p:spPr>
              <a:xfrm>
                <a:off x="3434080" y="2194560"/>
                <a:ext cx="2876448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3A29296-CBC7-EB98-E3E2-18ABE8798C58}"/>
                  </a:ext>
                </a:extLst>
              </p:cNvPr>
              <p:cNvSpPr/>
              <p:nvPr/>
            </p:nvSpPr>
            <p:spPr>
              <a:xfrm>
                <a:off x="6387796" y="2194560"/>
                <a:ext cx="1073679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ACFA50E-92EE-5F70-DCDE-354EA3FD4467}"/>
                  </a:ext>
                </a:extLst>
              </p:cNvPr>
              <p:cNvSpPr/>
              <p:nvPr/>
            </p:nvSpPr>
            <p:spPr>
              <a:xfrm>
                <a:off x="7538743" y="2194560"/>
                <a:ext cx="2529817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1619607-D6B9-3521-D428-B294C5CF7044}"/>
                  </a:ext>
                </a:extLst>
              </p:cNvPr>
              <p:cNvSpPr txBox="1"/>
              <p:nvPr/>
            </p:nvSpPr>
            <p:spPr>
              <a:xfrm>
                <a:off x="2641347" y="2204420"/>
                <a:ext cx="7908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Tobacco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7D03DB2-4C0A-E609-B001-51762E664C51}"/>
                </a:ext>
              </a:extLst>
            </p:cNvPr>
            <p:cNvSpPr txBox="1"/>
            <p:nvPr/>
          </p:nvSpPr>
          <p:spPr>
            <a:xfrm>
              <a:off x="8616478" y="2193089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15,223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(35%)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EE5A5F6-C098-EB64-9ED9-AA4546F9873A}"/>
                </a:ext>
              </a:extLst>
            </p:cNvPr>
            <p:cNvSpPr txBox="1"/>
            <p:nvPr/>
          </p:nvSpPr>
          <p:spPr>
            <a:xfrm>
              <a:off x="6759775" y="2203894"/>
              <a:ext cx="563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4,868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(11%)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87A6190-FDCF-7CE5-4589-293DC29F1AE1}"/>
                </a:ext>
              </a:extLst>
            </p:cNvPr>
            <p:cNvSpPr txBox="1"/>
            <p:nvPr/>
          </p:nvSpPr>
          <p:spPr>
            <a:xfrm>
              <a:off x="4711853" y="2192057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22,959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(53%)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512D66-50E0-FAF9-B8DB-AF411C444FD8}"/>
              </a:ext>
            </a:extLst>
          </p:cNvPr>
          <p:cNvGrpSpPr/>
          <p:nvPr/>
        </p:nvGrpSpPr>
        <p:grpSpPr>
          <a:xfrm>
            <a:off x="2852840" y="3001222"/>
            <a:ext cx="7202345" cy="828376"/>
            <a:chOff x="2852840" y="3045959"/>
            <a:chExt cx="7202345" cy="82837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23D7895-155F-EF10-67BA-ABC8AF400B6E}"/>
                </a:ext>
              </a:extLst>
            </p:cNvPr>
            <p:cNvGrpSpPr/>
            <p:nvPr/>
          </p:nvGrpSpPr>
          <p:grpSpPr>
            <a:xfrm>
              <a:off x="2852840" y="3486543"/>
              <a:ext cx="7202345" cy="387792"/>
              <a:chOff x="2866215" y="3627208"/>
              <a:chExt cx="7202345" cy="387792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E282F90-079C-35A6-0CBA-14A5526DBBC6}"/>
                  </a:ext>
                </a:extLst>
              </p:cNvPr>
              <p:cNvSpPr/>
              <p:nvPr/>
            </p:nvSpPr>
            <p:spPr>
              <a:xfrm>
                <a:off x="3434080" y="3627208"/>
                <a:ext cx="4670572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F3BDBA3-5F85-15DA-9280-44181E1BDFEB}"/>
                  </a:ext>
                </a:extLst>
              </p:cNvPr>
              <p:cNvSpPr/>
              <p:nvPr/>
            </p:nvSpPr>
            <p:spPr>
              <a:xfrm>
                <a:off x="8187739" y="3627539"/>
                <a:ext cx="174372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E7FEB2E-B51D-9D23-40BE-6FFA7729D0B6}"/>
                  </a:ext>
                </a:extLst>
              </p:cNvPr>
              <p:cNvSpPr/>
              <p:nvPr/>
            </p:nvSpPr>
            <p:spPr>
              <a:xfrm>
                <a:off x="8445198" y="3628920"/>
                <a:ext cx="1623362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7BB43D3-D4D9-F755-E635-82C06F14E810}"/>
                  </a:ext>
                </a:extLst>
              </p:cNvPr>
              <p:cNvSpPr txBox="1"/>
              <p:nvPr/>
            </p:nvSpPr>
            <p:spPr>
              <a:xfrm>
                <a:off x="2866215" y="3635916"/>
                <a:ext cx="5533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Drug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EDF465F-7E23-19C7-63C6-ECB417924C4F}"/>
                </a:ext>
              </a:extLst>
            </p:cNvPr>
            <p:cNvSpPr txBox="1"/>
            <p:nvPr/>
          </p:nvSpPr>
          <p:spPr>
            <a:xfrm>
              <a:off x="9221849" y="3045959"/>
              <a:ext cx="602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11,666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(24%)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6442F5A-DC3C-AF1A-40CF-E70E630BA9DC}"/>
                </a:ext>
              </a:extLst>
            </p:cNvPr>
            <p:cNvSpPr txBox="1"/>
            <p:nvPr/>
          </p:nvSpPr>
          <p:spPr>
            <a:xfrm>
              <a:off x="7996092" y="3058225"/>
              <a:ext cx="530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2,690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(5%)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93B757F-1762-ECDA-AD4C-E2A4949F50EF}"/>
                </a:ext>
              </a:extLst>
            </p:cNvPr>
            <p:cNvSpPr txBox="1"/>
            <p:nvPr/>
          </p:nvSpPr>
          <p:spPr>
            <a:xfrm>
              <a:off x="5404469" y="3058225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35,177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(71%)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69752F4-B61E-7690-B8D9-58B195247198}"/>
              </a:ext>
            </a:extLst>
          </p:cNvPr>
          <p:cNvGrpSpPr/>
          <p:nvPr/>
        </p:nvGrpSpPr>
        <p:grpSpPr>
          <a:xfrm>
            <a:off x="2103615" y="4595669"/>
            <a:ext cx="7967496" cy="934091"/>
            <a:chOff x="2087689" y="5070297"/>
            <a:chExt cx="7967496" cy="934091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0BB2797-5418-ADC6-ADED-F74F28FD8FC3}"/>
                </a:ext>
              </a:extLst>
            </p:cNvPr>
            <p:cNvGrpSpPr/>
            <p:nvPr/>
          </p:nvGrpSpPr>
          <p:grpSpPr>
            <a:xfrm>
              <a:off x="2087689" y="5481168"/>
              <a:ext cx="7967496" cy="523220"/>
              <a:chOff x="2135239" y="5061400"/>
              <a:chExt cx="7967496" cy="523220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BE1779C-D50F-3C9A-7FCC-106CDF12EACF}"/>
                  </a:ext>
                </a:extLst>
              </p:cNvPr>
              <p:cNvSpPr/>
              <p:nvPr/>
            </p:nvSpPr>
            <p:spPr>
              <a:xfrm>
                <a:off x="3402202" y="5100479"/>
                <a:ext cx="3866053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552A1F2-BB8E-D21D-9F7E-F9A6AE8DB085}"/>
                  </a:ext>
                </a:extLst>
              </p:cNvPr>
              <p:cNvSpPr/>
              <p:nvPr/>
            </p:nvSpPr>
            <p:spPr>
              <a:xfrm>
                <a:off x="7334565" y="5089769"/>
                <a:ext cx="329221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235637A-9A7A-9F50-4023-66723BCD7577}"/>
                  </a:ext>
                </a:extLst>
              </p:cNvPr>
              <p:cNvSpPr/>
              <p:nvPr/>
            </p:nvSpPr>
            <p:spPr>
              <a:xfrm>
                <a:off x="7729754" y="5091811"/>
                <a:ext cx="2372981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0693C89-9ACF-473A-3E99-C5A408BFB260}"/>
                  </a:ext>
                </a:extLst>
              </p:cNvPr>
              <p:cNvSpPr txBox="1"/>
              <p:nvPr/>
            </p:nvSpPr>
            <p:spPr>
              <a:xfrm>
                <a:off x="2135239" y="5061400"/>
                <a:ext cx="12843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Living Status</a:t>
                </a:r>
                <a:b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(homelessness)</a:t>
                </a: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3E9E1C2-98E8-C9FA-0F9E-3CDEBD5E6934}"/>
                </a:ext>
              </a:extLst>
            </p:cNvPr>
            <p:cNvSpPr txBox="1"/>
            <p:nvPr/>
          </p:nvSpPr>
          <p:spPr>
            <a:xfrm>
              <a:off x="8564433" y="5078383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3,981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(34%)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E43B1C0-2F3A-0B4E-E9BF-ACE284CF84CC}"/>
                </a:ext>
              </a:extLst>
            </p:cNvPr>
            <p:cNvSpPr txBox="1"/>
            <p:nvPr/>
          </p:nvSpPr>
          <p:spPr>
            <a:xfrm>
              <a:off x="7187866" y="5070297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525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(4%)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DA71D35-4631-66FB-C10D-C9677867D1FC}"/>
                </a:ext>
              </a:extLst>
            </p:cNvPr>
            <p:cNvSpPr txBox="1"/>
            <p:nvPr/>
          </p:nvSpPr>
          <p:spPr>
            <a:xfrm>
              <a:off x="4847725" y="5086468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7,344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(62%)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B1315CC-C717-6B5D-737B-1EAF39DE400E}"/>
              </a:ext>
            </a:extLst>
          </p:cNvPr>
          <p:cNvGrpSpPr/>
          <p:nvPr/>
        </p:nvGrpSpPr>
        <p:grpSpPr>
          <a:xfrm>
            <a:off x="2259376" y="3800409"/>
            <a:ext cx="8000410" cy="811431"/>
            <a:chOff x="2259376" y="3800409"/>
            <a:chExt cx="8000410" cy="81143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2F5011A-1DAA-4FC9-149A-058D0DC048F1}"/>
                </a:ext>
              </a:extLst>
            </p:cNvPr>
            <p:cNvGrpSpPr/>
            <p:nvPr/>
          </p:nvGrpSpPr>
          <p:grpSpPr>
            <a:xfrm>
              <a:off x="2259376" y="3800409"/>
              <a:ext cx="7673248" cy="811431"/>
              <a:chOff x="2288371" y="4168774"/>
              <a:chExt cx="7673248" cy="811431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618C420C-1FE1-F062-8672-1249537154EC}"/>
                  </a:ext>
                </a:extLst>
              </p:cNvPr>
              <p:cNvGrpSpPr/>
              <p:nvPr/>
            </p:nvGrpSpPr>
            <p:grpSpPr>
              <a:xfrm>
                <a:off x="2288371" y="4569851"/>
                <a:ext cx="7673248" cy="410354"/>
                <a:chOff x="2299576" y="4358093"/>
                <a:chExt cx="7673248" cy="410354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2DE9295E-85B1-73EF-88C5-EE7D13EFA70B}"/>
                    </a:ext>
                  </a:extLst>
                </p:cNvPr>
                <p:cNvSpPr/>
                <p:nvPr/>
              </p:nvSpPr>
              <p:spPr>
                <a:xfrm>
                  <a:off x="3430036" y="4382367"/>
                  <a:ext cx="5342684" cy="38608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E95440FD-35D5-DCAB-8747-E84F3BDD6D44}"/>
                    </a:ext>
                  </a:extLst>
                </p:cNvPr>
                <p:cNvSpPr/>
                <p:nvPr/>
              </p:nvSpPr>
              <p:spPr>
                <a:xfrm flipH="1">
                  <a:off x="8848920" y="4382367"/>
                  <a:ext cx="1123904" cy="38608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4"/>
                    </a:gs>
                    <a:gs pos="100000">
                      <a:srgbClr val="FFC000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B00066E-EB30-3086-3A6F-75C32CA91B8B}"/>
                    </a:ext>
                  </a:extLst>
                </p:cNvPr>
                <p:cNvSpPr txBox="1"/>
                <p:nvPr/>
              </p:nvSpPr>
              <p:spPr>
                <a:xfrm>
                  <a:off x="2299576" y="4358093"/>
                  <a:ext cx="111120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400" dirty="0">
                      <a:latin typeface="Times New Roman" panose="02020603050405020304" pitchFamily="18" charset="0"/>
                      <a:ea typeface="Roboto Light" panose="02000000000000000000" pitchFamily="2" charset="0"/>
                      <a:cs typeface="Times New Roman" panose="02020603050405020304" pitchFamily="18" charset="0"/>
                    </a:rPr>
                    <a:t>Employment</a:t>
                  </a:r>
                  <a:endPara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453CC33-1CDC-9078-F431-F14448C05C80}"/>
                  </a:ext>
                </a:extLst>
              </p:cNvPr>
              <p:cNvSpPr txBox="1"/>
              <p:nvPr/>
            </p:nvSpPr>
            <p:spPr>
              <a:xfrm>
                <a:off x="9132359" y="4175478"/>
                <a:ext cx="6078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61,010</a:t>
                </a:r>
                <a:b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(17%)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4D5F65D-8412-B5EB-2847-D44A0A8498DE}"/>
                  </a:ext>
                </a:extLst>
              </p:cNvPr>
              <p:cNvSpPr txBox="1"/>
              <p:nvPr/>
            </p:nvSpPr>
            <p:spPr>
              <a:xfrm>
                <a:off x="6174067" y="4168774"/>
                <a:ext cx="684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290,280</a:t>
                </a:r>
                <a:b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(81%)</a:t>
                </a:r>
              </a:p>
            </p:txBody>
          </p:sp>
        </p:grp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AA3F921-2044-56F5-7385-FAC2D571AA8A}"/>
                </a:ext>
              </a:extLst>
            </p:cNvPr>
            <p:cNvSpPr/>
            <p:nvPr/>
          </p:nvSpPr>
          <p:spPr>
            <a:xfrm>
              <a:off x="10002631" y="4225760"/>
              <a:ext cx="45719" cy="38608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3F35AF0-BCF5-F19D-91E5-E11345F10EF4}"/>
                </a:ext>
              </a:extLst>
            </p:cNvPr>
            <p:cNvSpPr txBox="1"/>
            <p:nvPr/>
          </p:nvSpPr>
          <p:spPr>
            <a:xfrm>
              <a:off x="9728871" y="3811321"/>
              <a:ext cx="530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8,303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(2%)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0530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095FCE3D-16B7-F11F-7469-91E7899A282F}"/>
              </a:ext>
            </a:extLst>
          </p:cNvPr>
          <p:cNvGrpSpPr/>
          <p:nvPr/>
        </p:nvGrpSpPr>
        <p:grpSpPr>
          <a:xfrm>
            <a:off x="8866467" y="417508"/>
            <a:ext cx="1142999" cy="831676"/>
            <a:chOff x="8914653" y="1055095"/>
            <a:chExt cx="1224113" cy="83167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1AF0FE6-A073-0B19-9994-796751D3C498}"/>
                </a:ext>
              </a:extLst>
            </p:cNvPr>
            <p:cNvSpPr/>
            <p:nvPr/>
          </p:nvSpPr>
          <p:spPr>
            <a:xfrm>
              <a:off x="8914653" y="1088931"/>
              <a:ext cx="290342" cy="24569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E7D9738-2517-2CD9-FEB1-3B79A706AB22}"/>
                </a:ext>
              </a:extLst>
            </p:cNvPr>
            <p:cNvSpPr txBox="1"/>
            <p:nvPr/>
          </p:nvSpPr>
          <p:spPr>
            <a:xfrm>
              <a:off x="9207101" y="1055095"/>
              <a:ext cx="9316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Structured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CE45C6D-FF7F-5C03-A2B7-CABE4887783E}"/>
                </a:ext>
              </a:extLst>
            </p:cNvPr>
            <p:cNvSpPr/>
            <p:nvPr/>
          </p:nvSpPr>
          <p:spPr>
            <a:xfrm>
              <a:off x="8916759" y="1622104"/>
              <a:ext cx="290342" cy="24569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EF6A5E3-5EEA-039E-BBC4-1296355DD61C}"/>
                </a:ext>
              </a:extLst>
            </p:cNvPr>
            <p:cNvSpPr txBox="1"/>
            <p:nvPr/>
          </p:nvSpPr>
          <p:spPr>
            <a:xfrm>
              <a:off x="9204995" y="1578994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NLP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A81D8E5-8E23-AB6F-E7EB-0E1945FA3CE5}"/>
                </a:ext>
              </a:extLst>
            </p:cNvPr>
            <p:cNvSpPr/>
            <p:nvPr/>
          </p:nvSpPr>
          <p:spPr>
            <a:xfrm>
              <a:off x="8917752" y="1354827"/>
              <a:ext cx="290343" cy="245691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4"/>
                </a:gs>
                <a:gs pos="100000">
                  <a:srgbClr val="FFC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C688770-E13D-834E-C6C1-06C5C1C68BBF}"/>
                </a:ext>
              </a:extLst>
            </p:cNvPr>
            <p:cNvSpPr txBox="1"/>
            <p:nvPr/>
          </p:nvSpPr>
          <p:spPr>
            <a:xfrm>
              <a:off x="9209385" y="1305212"/>
              <a:ext cx="5341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Both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841EA8-01A5-1D96-D44F-962E8125ABFE}"/>
              </a:ext>
            </a:extLst>
          </p:cNvPr>
          <p:cNvGrpSpPr/>
          <p:nvPr/>
        </p:nvGrpSpPr>
        <p:grpSpPr>
          <a:xfrm>
            <a:off x="2660823" y="1383475"/>
            <a:ext cx="7459323" cy="836075"/>
            <a:chOff x="2660823" y="1383475"/>
            <a:chExt cx="7459323" cy="83607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4AFBE33-A3F8-FBE1-0302-3AF97972D269}"/>
                </a:ext>
              </a:extLst>
            </p:cNvPr>
            <p:cNvGrpSpPr/>
            <p:nvPr/>
          </p:nvGrpSpPr>
          <p:grpSpPr>
            <a:xfrm>
              <a:off x="2660823" y="1404757"/>
              <a:ext cx="7459323" cy="814793"/>
              <a:chOff x="2660202" y="2493295"/>
              <a:chExt cx="7459323" cy="814793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BA1F5BD-8335-056B-07CC-6779DB43F24E}"/>
                  </a:ext>
                </a:extLst>
              </p:cNvPr>
              <p:cNvSpPr/>
              <p:nvPr/>
            </p:nvSpPr>
            <p:spPr>
              <a:xfrm>
                <a:off x="3434080" y="2915579"/>
                <a:ext cx="5181777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92E2DCE-855E-A486-E549-B77C2FB6C356}"/>
                  </a:ext>
                </a:extLst>
              </p:cNvPr>
              <p:cNvSpPr/>
              <p:nvPr/>
            </p:nvSpPr>
            <p:spPr>
              <a:xfrm>
                <a:off x="8685287" y="2910465"/>
                <a:ext cx="903323" cy="39624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4EEE1CC-F75A-DB94-A562-113A3FFBA61B}"/>
                  </a:ext>
                </a:extLst>
              </p:cNvPr>
              <p:cNvSpPr/>
              <p:nvPr/>
            </p:nvSpPr>
            <p:spPr>
              <a:xfrm>
                <a:off x="9660675" y="2914702"/>
                <a:ext cx="382646" cy="39338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F6E622-7709-776B-A8A6-03B5715E245F}"/>
                  </a:ext>
                </a:extLst>
              </p:cNvPr>
              <p:cNvSpPr txBox="1"/>
              <p:nvPr/>
            </p:nvSpPr>
            <p:spPr>
              <a:xfrm>
                <a:off x="2660202" y="2954960"/>
                <a:ext cx="7633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Alcohol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A6260BC-4459-9B3D-3AC3-BCD1A0A35027}"/>
                  </a:ext>
                </a:extLst>
              </p:cNvPr>
              <p:cNvSpPr txBox="1"/>
              <p:nvPr/>
            </p:nvSpPr>
            <p:spPr>
              <a:xfrm>
                <a:off x="9588610" y="2493295"/>
                <a:ext cx="530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7,936</a:t>
                </a:r>
                <a:b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(7%)</a:t>
                </a: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6C14A85-095B-4C71-22B3-08D2CA1BAF99}"/>
                </a:ext>
              </a:extLst>
            </p:cNvPr>
            <p:cNvSpPr txBox="1"/>
            <p:nvPr/>
          </p:nvSpPr>
          <p:spPr>
            <a:xfrm>
              <a:off x="8839446" y="1415973"/>
              <a:ext cx="602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11,558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(11%)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351E64C-AC0E-3678-ADCF-6DD9F8C3C3F7}"/>
                </a:ext>
              </a:extLst>
            </p:cNvPr>
            <p:cNvSpPr txBox="1"/>
            <p:nvPr/>
          </p:nvSpPr>
          <p:spPr>
            <a:xfrm>
              <a:off x="5740895" y="1383475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87671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(82%)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C524484-0086-E4BB-FD8D-9C5030D5950D}"/>
              </a:ext>
            </a:extLst>
          </p:cNvPr>
          <p:cNvGrpSpPr/>
          <p:nvPr/>
        </p:nvGrpSpPr>
        <p:grpSpPr>
          <a:xfrm>
            <a:off x="2627972" y="2185235"/>
            <a:ext cx="7427213" cy="833502"/>
            <a:chOff x="2627972" y="2185235"/>
            <a:chExt cx="7427213" cy="83350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B1C577F-224F-9AEC-C65E-D2172F7CB996}"/>
                </a:ext>
              </a:extLst>
            </p:cNvPr>
            <p:cNvGrpSpPr/>
            <p:nvPr/>
          </p:nvGrpSpPr>
          <p:grpSpPr>
            <a:xfrm>
              <a:off x="2627972" y="2632506"/>
              <a:ext cx="7427213" cy="386231"/>
              <a:chOff x="2641347" y="2194409"/>
              <a:chExt cx="7427213" cy="386231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76FB95-1FAE-747D-DA95-88B06FE6A470}"/>
                  </a:ext>
                </a:extLst>
              </p:cNvPr>
              <p:cNvSpPr/>
              <p:nvPr/>
            </p:nvSpPr>
            <p:spPr>
              <a:xfrm>
                <a:off x="3434079" y="2194560"/>
                <a:ext cx="2439277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3A29296-CBC7-EB98-E3E2-18ABE8798C58}"/>
                  </a:ext>
                </a:extLst>
              </p:cNvPr>
              <p:cNvSpPr/>
              <p:nvPr/>
            </p:nvSpPr>
            <p:spPr>
              <a:xfrm>
                <a:off x="5947763" y="2194409"/>
                <a:ext cx="1276698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ACFA50E-92EE-5F70-DCDE-354EA3FD4467}"/>
                  </a:ext>
                </a:extLst>
              </p:cNvPr>
              <p:cNvSpPr/>
              <p:nvPr/>
            </p:nvSpPr>
            <p:spPr>
              <a:xfrm>
                <a:off x="7298442" y="2194560"/>
                <a:ext cx="2770118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1619607-D6B9-3521-D428-B294C5CF7044}"/>
                  </a:ext>
                </a:extLst>
              </p:cNvPr>
              <p:cNvSpPr txBox="1"/>
              <p:nvPr/>
            </p:nvSpPr>
            <p:spPr>
              <a:xfrm>
                <a:off x="2641347" y="2204420"/>
                <a:ext cx="7908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Tobacco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7D03DB2-4C0A-E609-B001-51762E664C51}"/>
                </a:ext>
              </a:extLst>
            </p:cNvPr>
            <p:cNvSpPr txBox="1"/>
            <p:nvPr/>
          </p:nvSpPr>
          <p:spPr>
            <a:xfrm>
              <a:off x="8616478" y="2193089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15,228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(44%)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EE5A5F6-C098-EB64-9ED9-AA4546F9873A}"/>
                </a:ext>
              </a:extLst>
            </p:cNvPr>
            <p:cNvSpPr txBox="1"/>
            <p:nvPr/>
          </p:nvSpPr>
          <p:spPr>
            <a:xfrm>
              <a:off x="6413113" y="2203743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4,873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(14%)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87A6190-FDCF-7CE5-4589-293DC29F1AE1}"/>
                </a:ext>
              </a:extLst>
            </p:cNvPr>
            <p:cNvSpPr txBox="1"/>
            <p:nvPr/>
          </p:nvSpPr>
          <p:spPr>
            <a:xfrm>
              <a:off x="4380168" y="2185235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14,185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(41%)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512D66-50E0-FAF9-B8DB-AF411C444FD8}"/>
              </a:ext>
            </a:extLst>
          </p:cNvPr>
          <p:cNvGrpSpPr/>
          <p:nvPr/>
        </p:nvGrpSpPr>
        <p:grpSpPr>
          <a:xfrm>
            <a:off x="2852840" y="3012406"/>
            <a:ext cx="7202345" cy="817192"/>
            <a:chOff x="2852840" y="3057143"/>
            <a:chExt cx="7202345" cy="81719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23D7895-155F-EF10-67BA-ABC8AF400B6E}"/>
                </a:ext>
              </a:extLst>
            </p:cNvPr>
            <p:cNvGrpSpPr/>
            <p:nvPr/>
          </p:nvGrpSpPr>
          <p:grpSpPr>
            <a:xfrm>
              <a:off x="2852840" y="3486543"/>
              <a:ext cx="7202345" cy="387792"/>
              <a:chOff x="2866215" y="3627208"/>
              <a:chExt cx="7202345" cy="387792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E282F90-079C-35A6-0CBA-14A5526DBBC6}"/>
                  </a:ext>
                </a:extLst>
              </p:cNvPr>
              <p:cNvSpPr/>
              <p:nvPr/>
            </p:nvSpPr>
            <p:spPr>
              <a:xfrm>
                <a:off x="3434080" y="3627208"/>
                <a:ext cx="4168629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F3BDBA3-5F85-15DA-9280-44181E1BDFEB}"/>
                  </a:ext>
                </a:extLst>
              </p:cNvPr>
              <p:cNvSpPr/>
              <p:nvPr/>
            </p:nvSpPr>
            <p:spPr>
              <a:xfrm>
                <a:off x="7661700" y="3627539"/>
                <a:ext cx="352644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E7FEB2E-B51D-9D23-40BE-6FFA7729D0B6}"/>
                  </a:ext>
                </a:extLst>
              </p:cNvPr>
              <p:cNvSpPr/>
              <p:nvPr/>
            </p:nvSpPr>
            <p:spPr>
              <a:xfrm>
                <a:off x="8082028" y="3628920"/>
                <a:ext cx="1986532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7BB43D3-D4D9-F755-E635-82C06F14E810}"/>
                  </a:ext>
                </a:extLst>
              </p:cNvPr>
              <p:cNvSpPr txBox="1"/>
              <p:nvPr/>
            </p:nvSpPr>
            <p:spPr>
              <a:xfrm>
                <a:off x="2866215" y="3635916"/>
                <a:ext cx="5533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Drug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EDF465F-7E23-19C7-63C6-ECB417924C4F}"/>
                </a:ext>
              </a:extLst>
            </p:cNvPr>
            <p:cNvSpPr txBox="1"/>
            <p:nvPr/>
          </p:nvSpPr>
          <p:spPr>
            <a:xfrm>
              <a:off x="8817896" y="3057143"/>
              <a:ext cx="602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11,661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(30%)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6442F5A-DC3C-AF1A-40CF-E70E630BA9DC}"/>
                </a:ext>
              </a:extLst>
            </p:cNvPr>
            <p:cNvSpPr txBox="1"/>
            <p:nvPr/>
          </p:nvSpPr>
          <p:spPr>
            <a:xfrm>
              <a:off x="7648324" y="3058225"/>
              <a:ext cx="530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2,695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(7%)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93B757F-1762-ECDA-AD4C-E2A4949F50EF}"/>
                </a:ext>
              </a:extLst>
            </p:cNvPr>
            <p:cNvSpPr txBox="1"/>
            <p:nvPr/>
          </p:nvSpPr>
          <p:spPr>
            <a:xfrm>
              <a:off x="5404469" y="3058225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24,444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(63%)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48401C4-E6BB-C50B-60B1-945A41C9F413}"/>
              </a:ext>
            </a:extLst>
          </p:cNvPr>
          <p:cNvGrpSpPr/>
          <p:nvPr/>
        </p:nvGrpSpPr>
        <p:grpSpPr>
          <a:xfrm>
            <a:off x="2103615" y="4595669"/>
            <a:ext cx="7967497" cy="934091"/>
            <a:chOff x="2087689" y="5070297"/>
            <a:chExt cx="7967497" cy="934091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A62FAEF-8B97-D0EB-0327-A910CE6B89E4}"/>
                </a:ext>
              </a:extLst>
            </p:cNvPr>
            <p:cNvGrpSpPr/>
            <p:nvPr/>
          </p:nvGrpSpPr>
          <p:grpSpPr>
            <a:xfrm>
              <a:off x="2087689" y="5481168"/>
              <a:ext cx="7967497" cy="523220"/>
              <a:chOff x="2135239" y="5061400"/>
              <a:chExt cx="7967497" cy="523220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E201818-CCC4-94EC-4387-3CA09534D649}"/>
                  </a:ext>
                </a:extLst>
              </p:cNvPr>
              <p:cNvSpPr/>
              <p:nvPr/>
            </p:nvSpPr>
            <p:spPr>
              <a:xfrm>
                <a:off x="3402203" y="5100479"/>
                <a:ext cx="3693612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15CA45B-6EC0-49CF-6FBE-AF30BA7CBF0D}"/>
                  </a:ext>
                </a:extLst>
              </p:cNvPr>
              <p:cNvSpPr/>
              <p:nvPr/>
            </p:nvSpPr>
            <p:spPr>
              <a:xfrm>
                <a:off x="7147941" y="5100479"/>
                <a:ext cx="278862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62DA979-6587-C4EA-0F18-DA5378459911}"/>
                  </a:ext>
                </a:extLst>
              </p:cNvPr>
              <p:cNvSpPr/>
              <p:nvPr/>
            </p:nvSpPr>
            <p:spPr>
              <a:xfrm>
                <a:off x="7478929" y="5091811"/>
                <a:ext cx="2623807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5980348-CE31-9ACF-9473-DA117D248259}"/>
                  </a:ext>
                </a:extLst>
              </p:cNvPr>
              <p:cNvSpPr txBox="1"/>
              <p:nvPr/>
            </p:nvSpPr>
            <p:spPr>
              <a:xfrm>
                <a:off x="2135239" y="5061400"/>
                <a:ext cx="12843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Living Status</a:t>
                </a:r>
                <a:b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(homelessness)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019AC95-D330-C250-F912-E0CF2482A2A7}"/>
                </a:ext>
              </a:extLst>
            </p:cNvPr>
            <p:cNvSpPr txBox="1"/>
            <p:nvPr/>
          </p:nvSpPr>
          <p:spPr>
            <a:xfrm>
              <a:off x="8385288" y="5086468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3,981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(41%)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B7F25F1-B036-2C32-6C9D-8606B37CF746}"/>
                </a:ext>
              </a:extLst>
            </p:cNvPr>
            <p:cNvSpPr txBox="1"/>
            <p:nvPr/>
          </p:nvSpPr>
          <p:spPr>
            <a:xfrm>
              <a:off x="6977181" y="5070297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525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(5%)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E682474-0639-6859-8C76-6BBF32DDA02D}"/>
                </a:ext>
              </a:extLst>
            </p:cNvPr>
            <p:cNvSpPr txBox="1"/>
            <p:nvPr/>
          </p:nvSpPr>
          <p:spPr>
            <a:xfrm>
              <a:off x="4847725" y="5086468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5,173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(53%)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A4DF54E-96EC-46DB-C0F8-D25159E66DF7}"/>
              </a:ext>
            </a:extLst>
          </p:cNvPr>
          <p:cNvGrpSpPr/>
          <p:nvPr/>
        </p:nvGrpSpPr>
        <p:grpSpPr>
          <a:xfrm>
            <a:off x="2259376" y="3800409"/>
            <a:ext cx="7950291" cy="811431"/>
            <a:chOff x="2259376" y="3800409"/>
            <a:chExt cx="7950291" cy="811431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DF13B9C-D49D-130E-6B10-1A64491C2795}"/>
                </a:ext>
              </a:extLst>
            </p:cNvPr>
            <p:cNvGrpSpPr/>
            <p:nvPr/>
          </p:nvGrpSpPr>
          <p:grpSpPr>
            <a:xfrm>
              <a:off x="2259376" y="3800409"/>
              <a:ext cx="7522416" cy="811431"/>
              <a:chOff x="2288371" y="4168774"/>
              <a:chExt cx="7522416" cy="811431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7BF92FC3-F0F8-E2CB-8822-D0415A8F721A}"/>
                  </a:ext>
                </a:extLst>
              </p:cNvPr>
              <p:cNvGrpSpPr/>
              <p:nvPr/>
            </p:nvGrpSpPr>
            <p:grpSpPr>
              <a:xfrm>
                <a:off x="2288371" y="4569851"/>
                <a:ext cx="7522416" cy="410354"/>
                <a:chOff x="2299576" y="4358093"/>
                <a:chExt cx="7522416" cy="41035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68F02C9F-589D-B511-A45E-098BDFF0AC1E}"/>
                    </a:ext>
                  </a:extLst>
                </p:cNvPr>
                <p:cNvSpPr/>
                <p:nvPr/>
              </p:nvSpPr>
              <p:spPr>
                <a:xfrm>
                  <a:off x="3430036" y="4382367"/>
                  <a:ext cx="4334341" cy="38608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2841FB54-10E9-5F73-BBC6-1E3C99D2B007}"/>
                    </a:ext>
                  </a:extLst>
                </p:cNvPr>
                <p:cNvSpPr/>
                <p:nvPr/>
              </p:nvSpPr>
              <p:spPr>
                <a:xfrm flipH="1">
                  <a:off x="7835460" y="4382367"/>
                  <a:ext cx="1986532" cy="38608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4"/>
                    </a:gs>
                    <a:gs pos="100000">
                      <a:srgbClr val="FFC000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85BBD824-3276-9A7A-4AEF-826A7D111B30}"/>
                    </a:ext>
                  </a:extLst>
                </p:cNvPr>
                <p:cNvSpPr txBox="1"/>
                <p:nvPr/>
              </p:nvSpPr>
              <p:spPr>
                <a:xfrm>
                  <a:off x="2299576" y="4358093"/>
                  <a:ext cx="111120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400" dirty="0">
                      <a:latin typeface="Times New Roman" panose="02020603050405020304" pitchFamily="18" charset="0"/>
                      <a:ea typeface="Roboto Light" panose="02000000000000000000" pitchFamily="2" charset="0"/>
                      <a:cs typeface="Times New Roman" panose="02020603050405020304" pitchFamily="18" charset="0"/>
                    </a:rPr>
                    <a:t>Employment</a:t>
                  </a:r>
                  <a:endPara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B3350FE-8161-342C-35A9-A3F28ED11859}"/>
                  </a:ext>
                </a:extLst>
              </p:cNvPr>
              <p:cNvSpPr txBox="1"/>
              <p:nvPr/>
            </p:nvSpPr>
            <p:spPr>
              <a:xfrm>
                <a:off x="8620569" y="4174423"/>
                <a:ext cx="6078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61,018</a:t>
                </a:r>
                <a:b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(30%)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1AF01D1-570D-F9F3-23D5-D432337E7124}"/>
                  </a:ext>
                </a:extLst>
              </p:cNvPr>
              <p:cNvSpPr txBox="1"/>
              <p:nvPr/>
            </p:nvSpPr>
            <p:spPr>
              <a:xfrm>
                <a:off x="6174067" y="4168774"/>
                <a:ext cx="684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131,490</a:t>
                </a:r>
                <a:b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(65%)</a:t>
                </a:r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B152DF3-8A9B-2BD0-B583-D8D8792CFBC4}"/>
                </a:ext>
              </a:extLst>
            </p:cNvPr>
            <p:cNvSpPr/>
            <p:nvPr/>
          </p:nvSpPr>
          <p:spPr>
            <a:xfrm>
              <a:off x="9852875" y="4225760"/>
              <a:ext cx="195475" cy="38608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DECA8E2-2B73-9ADD-6A77-71559A14BC0B}"/>
                </a:ext>
              </a:extLst>
            </p:cNvPr>
            <p:cNvSpPr txBox="1"/>
            <p:nvPr/>
          </p:nvSpPr>
          <p:spPr>
            <a:xfrm>
              <a:off x="9678752" y="3809736"/>
              <a:ext cx="530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8,295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(4%)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5085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146">
            <a:extLst>
              <a:ext uri="{FF2B5EF4-FFF2-40B4-BE49-F238E27FC236}">
                <a16:creationId xmlns:a16="http://schemas.microsoft.com/office/drawing/2014/main" id="{41A95870-38DF-93DE-FCAA-F6CD01E98757}"/>
              </a:ext>
            </a:extLst>
          </p:cNvPr>
          <p:cNvSpPr/>
          <p:nvPr/>
        </p:nvSpPr>
        <p:spPr>
          <a:xfrm>
            <a:off x="1661576" y="0"/>
            <a:ext cx="8262459" cy="12503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841EA8-01A5-1D96-D44F-962E8125ABFE}"/>
              </a:ext>
            </a:extLst>
          </p:cNvPr>
          <p:cNvGrpSpPr/>
          <p:nvPr/>
        </p:nvGrpSpPr>
        <p:grpSpPr>
          <a:xfrm>
            <a:off x="2300594" y="0"/>
            <a:ext cx="7590811" cy="847366"/>
            <a:chOff x="2660823" y="1365755"/>
            <a:chExt cx="7590811" cy="84736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4AFBE33-A3F8-FBE1-0302-3AF97972D269}"/>
                </a:ext>
              </a:extLst>
            </p:cNvPr>
            <p:cNvGrpSpPr/>
            <p:nvPr/>
          </p:nvGrpSpPr>
          <p:grpSpPr>
            <a:xfrm>
              <a:off x="2660823" y="1389320"/>
              <a:ext cx="7590811" cy="823801"/>
              <a:chOff x="2660202" y="2477858"/>
              <a:chExt cx="7590811" cy="823801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BA1F5BD-8335-056B-07CC-6779DB43F24E}"/>
                  </a:ext>
                </a:extLst>
              </p:cNvPr>
              <p:cNvSpPr/>
              <p:nvPr/>
            </p:nvSpPr>
            <p:spPr>
              <a:xfrm>
                <a:off x="3434080" y="2915579"/>
                <a:ext cx="5491400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92E2DCE-855E-A486-E549-B77C2FB6C356}"/>
                  </a:ext>
                </a:extLst>
              </p:cNvPr>
              <p:cNvSpPr/>
              <p:nvPr/>
            </p:nvSpPr>
            <p:spPr>
              <a:xfrm>
                <a:off x="9020288" y="2904350"/>
                <a:ext cx="805434" cy="39624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4EEE1CC-F75A-DB94-A562-113A3FFBA61B}"/>
                  </a:ext>
                </a:extLst>
              </p:cNvPr>
              <p:cNvSpPr/>
              <p:nvPr/>
            </p:nvSpPr>
            <p:spPr>
              <a:xfrm>
                <a:off x="9906750" y="2907205"/>
                <a:ext cx="147814" cy="39338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F6E622-7709-776B-A8A6-03B5715E245F}"/>
                  </a:ext>
                </a:extLst>
              </p:cNvPr>
              <p:cNvSpPr txBox="1"/>
              <p:nvPr/>
            </p:nvSpPr>
            <p:spPr>
              <a:xfrm>
                <a:off x="2660202" y="2954960"/>
                <a:ext cx="7633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Alcohol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A6260BC-4459-9B3D-3AC3-BCD1A0A35027}"/>
                  </a:ext>
                </a:extLst>
              </p:cNvPr>
              <p:cNvSpPr txBox="1"/>
              <p:nvPr/>
            </p:nvSpPr>
            <p:spPr>
              <a:xfrm>
                <a:off x="9720097" y="2477858"/>
                <a:ext cx="5309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7,936</a:t>
                </a:r>
                <a:b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(5%)</a:t>
                </a: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6C14A85-095B-4C71-22B3-08D2CA1BAF99}"/>
                </a:ext>
              </a:extLst>
            </p:cNvPr>
            <p:cNvSpPr txBox="1"/>
            <p:nvPr/>
          </p:nvSpPr>
          <p:spPr>
            <a:xfrm>
              <a:off x="9122551" y="1399908"/>
              <a:ext cx="602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11,558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(8%)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351E64C-AC0E-3678-ADCF-6DD9F8C3C3F7}"/>
                </a:ext>
              </a:extLst>
            </p:cNvPr>
            <p:cNvSpPr txBox="1"/>
            <p:nvPr/>
          </p:nvSpPr>
          <p:spPr>
            <a:xfrm>
              <a:off x="5831664" y="1365755"/>
              <a:ext cx="6848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129,234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(87%)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C524484-0086-E4BB-FD8D-9C5030D5950D}"/>
              </a:ext>
            </a:extLst>
          </p:cNvPr>
          <p:cNvGrpSpPr/>
          <p:nvPr/>
        </p:nvGrpSpPr>
        <p:grpSpPr>
          <a:xfrm>
            <a:off x="2267743" y="826302"/>
            <a:ext cx="7427213" cy="826680"/>
            <a:chOff x="2627972" y="2192057"/>
            <a:chExt cx="7427213" cy="82668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B1C577F-224F-9AEC-C65E-D2172F7CB996}"/>
                </a:ext>
              </a:extLst>
            </p:cNvPr>
            <p:cNvGrpSpPr/>
            <p:nvPr/>
          </p:nvGrpSpPr>
          <p:grpSpPr>
            <a:xfrm>
              <a:off x="2627972" y="2632657"/>
              <a:ext cx="7427213" cy="386080"/>
              <a:chOff x="2641347" y="2194560"/>
              <a:chExt cx="7427213" cy="38608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76FB95-1FAE-747D-DA95-88B06FE6A470}"/>
                  </a:ext>
                </a:extLst>
              </p:cNvPr>
              <p:cNvSpPr/>
              <p:nvPr/>
            </p:nvSpPr>
            <p:spPr>
              <a:xfrm>
                <a:off x="3434080" y="2194560"/>
                <a:ext cx="2876448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3A29296-CBC7-EB98-E3E2-18ABE8798C58}"/>
                  </a:ext>
                </a:extLst>
              </p:cNvPr>
              <p:cNvSpPr/>
              <p:nvPr/>
            </p:nvSpPr>
            <p:spPr>
              <a:xfrm>
                <a:off x="6387796" y="2194560"/>
                <a:ext cx="1180473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ACFA50E-92EE-5F70-DCDE-354EA3FD4467}"/>
                  </a:ext>
                </a:extLst>
              </p:cNvPr>
              <p:cNvSpPr/>
              <p:nvPr/>
            </p:nvSpPr>
            <p:spPr>
              <a:xfrm>
                <a:off x="7645537" y="2194560"/>
                <a:ext cx="2423023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1619607-D6B9-3521-D428-B294C5CF7044}"/>
                  </a:ext>
                </a:extLst>
              </p:cNvPr>
              <p:cNvSpPr txBox="1"/>
              <p:nvPr/>
            </p:nvSpPr>
            <p:spPr>
              <a:xfrm>
                <a:off x="2641347" y="2204420"/>
                <a:ext cx="7908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Tobacco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7D03DB2-4C0A-E609-B001-51762E664C51}"/>
                </a:ext>
              </a:extLst>
            </p:cNvPr>
            <p:cNvSpPr txBox="1"/>
            <p:nvPr/>
          </p:nvSpPr>
          <p:spPr>
            <a:xfrm>
              <a:off x="8616478" y="2193089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15,228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(35%)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EE5A5F6-C098-EB64-9ED9-AA4546F9873A}"/>
                </a:ext>
              </a:extLst>
            </p:cNvPr>
            <p:cNvSpPr txBox="1"/>
            <p:nvPr/>
          </p:nvSpPr>
          <p:spPr>
            <a:xfrm>
              <a:off x="6759775" y="2203894"/>
              <a:ext cx="563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4,868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(11%)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87A6190-FDCF-7CE5-4589-293DC29F1AE1}"/>
                </a:ext>
              </a:extLst>
            </p:cNvPr>
            <p:cNvSpPr txBox="1"/>
            <p:nvPr/>
          </p:nvSpPr>
          <p:spPr>
            <a:xfrm>
              <a:off x="4711853" y="2192057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23,381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(54%)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512D66-50E0-FAF9-B8DB-AF411C444FD8}"/>
              </a:ext>
            </a:extLst>
          </p:cNvPr>
          <p:cNvGrpSpPr/>
          <p:nvPr/>
        </p:nvGrpSpPr>
        <p:grpSpPr>
          <a:xfrm>
            <a:off x="2492611" y="1635467"/>
            <a:ext cx="7202345" cy="828376"/>
            <a:chOff x="2852840" y="3045959"/>
            <a:chExt cx="7202345" cy="82837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23D7895-155F-EF10-67BA-ABC8AF400B6E}"/>
                </a:ext>
              </a:extLst>
            </p:cNvPr>
            <p:cNvGrpSpPr/>
            <p:nvPr/>
          </p:nvGrpSpPr>
          <p:grpSpPr>
            <a:xfrm>
              <a:off x="2852840" y="3486543"/>
              <a:ext cx="7202345" cy="387792"/>
              <a:chOff x="2866215" y="3627208"/>
              <a:chExt cx="7202345" cy="387792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E282F90-079C-35A6-0CBA-14A5526DBBC6}"/>
                  </a:ext>
                </a:extLst>
              </p:cNvPr>
              <p:cNvSpPr/>
              <p:nvPr/>
            </p:nvSpPr>
            <p:spPr>
              <a:xfrm>
                <a:off x="3434080" y="3627208"/>
                <a:ext cx="4670572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F3BDBA3-5F85-15DA-9280-44181E1BDFEB}"/>
                  </a:ext>
                </a:extLst>
              </p:cNvPr>
              <p:cNvSpPr/>
              <p:nvPr/>
            </p:nvSpPr>
            <p:spPr>
              <a:xfrm>
                <a:off x="8187739" y="3627539"/>
                <a:ext cx="174372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E7FEB2E-B51D-9D23-40BE-6FFA7729D0B6}"/>
                  </a:ext>
                </a:extLst>
              </p:cNvPr>
              <p:cNvSpPr/>
              <p:nvPr/>
            </p:nvSpPr>
            <p:spPr>
              <a:xfrm>
                <a:off x="8445198" y="3628920"/>
                <a:ext cx="1623362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7BB43D3-D4D9-F755-E635-82C06F14E810}"/>
                  </a:ext>
                </a:extLst>
              </p:cNvPr>
              <p:cNvSpPr txBox="1"/>
              <p:nvPr/>
            </p:nvSpPr>
            <p:spPr>
              <a:xfrm>
                <a:off x="2866215" y="3635916"/>
                <a:ext cx="5533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Drug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EDF465F-7E23-19C7-63C6-ECB417924C4F}"/>
                </a:ext>
              </a:extLst>
            </p:cNvPr>
            <p:cNvSpPr txBox="1"/>
            <p:nvPr/>
          </p:nvSpPr>
          <p:spPr>
            <a:xfrm>
              <a:off x="9221849" y="3045959"/>
              <a:ext cx="602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11,661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(24%)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6442F5A-DC3C-AF1A-40CF-E70E630BA9DC}"/>
                </a:ext>
              </a:extLst>
            </p:cNvPr>
            <p:cNvSpPr txBox="1"/>
            <p:nvPr/>
          </p:nvSpPr>
          <p:spPr>
            <a:xfrm>
              <a:off x="7996092" y="3058225"/>
              <a:ext cx="530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2,695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(5%)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93B757F-1762-ECDA-AD4C-E2A4949F50EF}"/>
                </a:ext>
              </a:extLst>
            </p:cNvPr>
            <p:cNvSpPr txBox="1"/>
            <p:nvPr/>
          </p:nvSpPr>
          <p:spPr>
            <a:xfrm>
              <a:off x="5404469" y="3058225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35,531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(71%)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5807964-C6EC-A09C-2F27-5D076E34F785}"/>
              </a:ext>
            </a:extLst>
          </p:cNvPr>
          <p:cNvGrpSpPr/>
          <p:nvPr/>
        </p:nvGrpSpPr>
        <p:grpSpPr>
          <a:xfrm>
            <a:off x="1899147" y="2426959"/>
            <a:ext cx="8024890" cy="819126"/>
            <a:chOff x="2288371" y="4161079"/>
            <a:chExt cx="8024890" cy="81912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B96A9A9-0B04-5520-0559-9FEF82EAB7E2}"/>
                </a:ext>
              </a:extLst>
            </p:cNvPr>
            <p:cNvGrpSpPr/>
            <p:nvPr/>
          </p:nvGrpSpPr>
          <p:grpSpPr>
            <a:xfrm>
              <a:off x="2288371" y="4569851"/>
              <a:ext cx="7767621" cy="410354"/>
              <a:chOff x="2299576" y="4358093"/>
              <a:chExt cx="7767621" cy="410354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B01D369-A0E5-E25F-B0B4-072EECB23AC2}"/>
                  </a:ext>
                </a:extLst>
              </p:cNvPr>
              <p:cNvSpPr/>
              <p:nvPr/>
            </p:nvSpPr>
            <p:spPr>
              <a:xfrm>
                <a:off x="3430036" y="4382367"/>
                <a:ext cx="6434166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CAC943A-8FB1-8A21-AB65-0694061EC95A}"/>
                  </a:ext>
                </a:extLst>
              </p:cNvPr>
              <p:cNvSpPr/>
              <p:nvPr/>
            </p:nvSpPr>
            <p:spPr>
              <a:xfrm flipH="1">
                <a:off x="9947571" y="4382367"/>
                <a:ext cx="119626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806DF21-1C28-E4BA-F0EB-546F68B9D050}"/>
                  </a:ext>
                </a:extLst>
              </p:cNvPr>
              <p:cNvSpPr txBox="1"/>
              <p:nvPr/>
            </p:nvSpPr>
            <p:spPr>
              <a:xfrm>
                <a:off x="2299576" y="4358093"/>
                <a:ext cx="11112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Employment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6279D1B-E3B9-1BE8-D479-042797941522}"/>
                </a:ext>
              </a:extLst>
            </p:cNvPr>
            <p:cNvSpPr txBox="1"/>
            <p:nvPr/>
          </p:nvSpPr>
          <p:spPr>
            <a:xfrm>
              <a:off x="9705402" y="4161079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69,313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(4%)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7011466-46CD-3A88-BE3F-EC47E962999F}"/>
                </a:ext>
              </a:extLst>
            </p:cNvPr>
            <p:cNvSpPr txBox="1"/>
            <p:nvPr/>
          </p:nvSpPr>
          <p:spPr>
            <a:xfrm>
              <a:off x="6116359" y="4168774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1,772,595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(96%)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148D92F-6500-C4E1-1E1D-B17A59AF0D05}"/>
              </a:ext>
            </a:extLst>
          </p:cNvPr>
          <p:cNvGrpSpPr/>
          <p:nvPr/>
        </p:nvGrpSpPr>
        <p:grpSpPr>
          <a:xfrm>
            <a:off x="1743386" y="3229914"/>
            <a:ext cx="7967496" cy="934091"/>
            <a:chOff x="2087689" y="5070297"/>
            <a:chExt cx="7967496" cy="93409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792171B-05C0-6A17-C595-1C2EB2C3AEE3}"/>
                </a:ext>
              </a:extLst>
            </p:cNvPr>
            <p:cNvGrpSpPr/>
            <p:nvPr/>
          </p:nvGrpSpPr>
          <p:grpSpPr>
            <a:xfrm>
              <a:off x="2087689" y="5481168"/>
              <a:ext cx="7967496" cy="523220"/>
              <a:chOff x="2135239" y="5061400"/>
              <a:chExt cx="7967496" cy="52322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4916C20-F2CD-4969-BF70-7362966860CC}"/>
                  </a:ext>
                </a:extLst>
              </p:cNvPr>
              <p:cNvSpPr/>
              <p:nvPr/>
            </p:nvSpPr>
            <p:spPr>
              <a:xfrm>
                <a:off x="3402202" y="5100479"/>
                <a:ext cx="3866053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C861D80-7E1C-C389-D1D7-9E0D5E341417}"/>
                  </a:ext>
                </a:extLst>
              </p:cNvPr>
              <p:cNvSpPr/>
              <p:nvPr/>
            </p:nvSpPr>
            <p:spPr>
              <a:xfrm>
                <a:off x="7334565" y="5089769"/>
                <a:ext cx="329221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03508DA-924A-7712-6A47-9B4745FC892E}"/>
                  </a:ext>
                </a:extLst>
              </p:cNvPr>
              <p:cNvSpPr/>
              <p:nvPr/>
            </p:nvSpPr>
            <p:spPr>
              <a:xfrm>
                <a:off x="7729754" y="5091811"/>
                <a:ext cx="2372981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D2B70B9-6F80-4F6A-FB77-8EAF44DDA2B7}"/>
                  </a:ext>
                </a:extLst>
              </p:cNvPr>
              <p:cNvSpPr txBox="1"/>
              <p:nvPr/>
            </p:nvSpPr>
            <p:spPr>
              <a:xfrm>
                <a:off x="2135239" y="5061400"/>
                <a:ext cx="12843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Living Status</a:t>
                </a:r>
                <a:b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(homelessness)</a:t>
                </a: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B72F844-AF74-B9CD-89C7-E0B777AE5661}"/>
                </a:ext>
              </a:extLst>
            </p:cNvPr>
            <p:cNvSpPr txBox="1"/>
            <p:nvPr/>
          </p:nvSpPr>
          <p:spPr>
            <a:xfrm>
              <a:off x="8564433" y="5078383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3,981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(34%)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7914CD5-8C1C-25E3-FD5E-65A0E195E07C}"/>
                </a:ext>
              </a:extLst>
            </p:cNvPr>
            <p:cNvSpPr txBox="1"/>
            <p:nvPr/>
          </p:nvSpPr>
          <p:spPr>
            <a:xfrm>
              <a:off x="7187866" y="5070297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525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(4%)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151285C-4619-15A8-E71D-76EB0759DFC9}"/>
                </a:ext>
              </a:extLst>
            </p:cNvPr>
            <p:cNvSpPr txBox="1"/>
            <p:nvPr/>
          </p:nvSpPr>
          <p:spPr>
            <a:xfrm>
              <a:off x="4847725" y="5086468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7,350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(62%)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ACF7E37-270F-593A-364E-6BF7D0E11F76}"/>
              </a:ext>
            </a:extLst>
          </p:cNvPr>
          <p:cNvGrpSpPr/>
          <p:nvPr/>
        </p:nvGrpSpPr>
        <p:grpSpPr>
          <a:xfrm>
            <a:off x="2218786" y="4183647"/>
            <a:ext cx="7590811" cy="847366"/>
            <a:chOff x="2660823" y="1365755"/>
            <a:chExt cx="7590811" cy="84736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37E8491-228B-07EB-5423-24DBB9B62656}"/>
                </a:ext>
              </a:extLst>
            </p:cNvPr>
            <p:cNvGrpSpPr/>
            <p:nvPr/>
          </p:nvGrpSpPr>
          <p:grpSpPr>
            <a:xfrm>
              <a:off x="2660823" y="1389320"/>
              <a:ext cx="7590811" cy="823801"/>
              <a:chOff x="2660202" y="2477858"/>
              <a:chExt cx="7590811" cy="823801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9406D05-8E86-92B6-941F-C76E34AD298D}"/>
                  </a:ext>
                </a:extLst>
              </p:cNvPr>
              <p:cNvSpPr/>
              <p:nvPr/>
            </p:nvSpPr>
            <p:spPr>
              <a:xfrm>
                <a:off x="3434080" y="2915579"/>
                <a:ext cx="5491400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5224E7A-1172-C0EA-7E1C-02A1DCC49143}"/>
                  </a:ext>
                </a:extLst>
              </p:cNvPr>
              <p:cNvSpPr/>
              <p:nvPr/>
            </p:nvSpPr>
            <p:spPr>
              <a:xfrm>
                <a:off x="9020288" y="2904350"/>
                <a:ext cx="805434" cy="39624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20DB806-6D56-437A-4045-B6282222D5FF}"/>
                  </a:ext>
                </a:extLst>
              </p:cNvPr>
              <p:cNvSpPr/>
              <p:nvPr/>
            </p:nvSpPr>
            <p:spPr>
              <a:xfrm>
                <a:off x="9906750" y="2907205"/>
                <a:ext cx="147814" cy="39338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308AB95-A6BE-2FAF-AA71-6A3891A98897}"/>
                  </a:ext>
                </a:extLst>
              </p:cNvPr>
              <p:cNvSpPr txBox="1"/>
              <p:nvPr/>
            </p:nvSpPr>
            <p:spPr>
              <a:xfrm>
                <a:off x="2660202" y="2954960"/>
                <a:ext cx="7633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Alcohol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1D8D6C2-5D2C-2DA1-CE2F-CB670D873534}"/>
                  </a:ext>
                </a:extLst>
              </p:cNvPr>
              <p:cNvSpPr txBox="1"/>
              <p:nvPr/>
            </p:nvSpPr>
            <p:spPr>
              <a:xfrm>
                <a:off x="9720098" y="2477858"/>
                <a:ext cx="530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7,936</a:t>
                </a:r>
                <a:b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(5%)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44A2726-8710-4F3D-854B-EF2BAC98A6C7}"/>
                </a:ext>
              </a:extLst>
            </p:cNvPr>
            <p:cNvSpPr txBox="1"/>
            <p:nvPr/>
          </p:nvSpPr>
          <p:spPr>
            <a:xfrm>
              <a:off x="9122552" y="1399908"/>
              <a:ext cx="602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11,542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(8%)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3D5A2F8-0A32-DAFA-91B4-02E295E3E8C2}"/>
                </a:ext>
              </a:extLst>
            </p:cNvPr>
            <p:cNvSpPr txBox="1"/>
            <p:nvPr/>
          </p:nvSpPr>
          <p:spPr>
            <a:xfrm>
              <a:off x="5831664" y="1365755"/>
              <a:ext cx="6848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127,869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(87%)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27D27DE-C507-45B9-3A12-B9827D140D40}"/>
              </a:ext>
            </a:extLst>
          </p:cNvPr>
          <p:cNvGrpSpPr/>
          <p:nvPr/>
        </p:nvGrpSpPr>
        <p:grpSpPr>
          <a:xfrm>
            <a:off x="2185935" y="5009949"/>
            <a:ext cx="7427213" cy="826680"/>
            <a:chOff x="2627972" y="2192057"/>
            <a:chExt cx="7427213" cy="82668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B47F401-5EA7-912C-C9D2-7D902E2C5438}"/>
                </a:ext>
              </a:extLst>
            </p:cNvPr>
            <p:cNvGrpSpPr/>
            <p:nvPr/>
          </p:nvGrpSpPr>
          <p:grpSpPr>
            <a:xfrm>
              <a:off x="2627972" y="2632657"/>
              <a:ext cx="7427213" cy="386080"/>
              <a:chOff x="2641347" y="2194560"/>
              <a:chExt cx="7427213" cy="38608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A6A03F9-E9F8-772B-2BBF-7FC073E7076D}"/>
                  </a:ext>
                </a:extLst>
              </p:cNvPr>
              <p:cNvSpPr/>
              <p:nvPr/>
            </p:nvSpPr>
            <p:spPr>
              <a:xfrm>
                <a:off x="3434080" y="2194560"/>
                <a:ext cx="2876448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BE8B1CFE-4B1F-FE49-A4A0-AFC7BC3D66D5}"/>
                  </a:ext>
                </a:extLst>
              </p:cNvPr>
              <p:cNvSpPr/>
              <p:nvPr/>
            </p:nvSpPr>
            <p:spPr>
              <a:xfrm>
                <a:off x="6387796" y="2194560"/>
                <a:ext cx="1073679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3526D041-064F-1FC5-378F-7A04C2650F7C}"/>
                  </a:ext>
                </a:extLst>
              </p:cNvPr>
              <p:cNvSpPr/>
              <p:nvPr/>
            </p:nvSpPr>
            <p:spPr>
              <a:xfrm>
                <a:off x="7538743" y="2194560"/>
                <a:ext cx="2529817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F731F8F-5DE8-A04C-CEAC-591DDF604437}"/>
                  </a:ext>
                </a:extLst>
              </p:cNvPr>
              <p:cNvSpPr txBox="1"/>
              <p:nvPr/>
            </p:nvSpPr>
            <p:spPr>
              <a:xfrm>
                <a:off x="2641347" y="2204420"/>
                <a:ext cx="7908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Tobacco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09E14D0-BC1C-88DE-84F7-A1B4D2A7A45B}"/>
                </a:ext>
              </a:extLst>
            </p:cNvPr>
            <p:cNvSpPr txBox="1"/>
            <p:nvPr/>
          </p:nvSpPr>
          <p:spPr>
            <a:xfrm>
              <a:off x="8616478" y="2193089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15,228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(35%)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067FB04-68CC-E30F-753E-B1D08BC3BF95}"/>
                </a:ext>
              </a:extLst>
            </p:cNvPr>
            <p:cNvSpPr txBox="1"/>
            <p:nvPr/>
          </p:nvSpPr>
          <p:spPr>
            <a:xfrm>
              <a:off x="6759775" y="2203894"/>
              <a:ext cx="563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4,868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(11%)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53510C3-0634-FD2C-EB2A-EF3D95BFCBBA}"/>
                </a:ext>
              </a:extLst>
            </p:cNvPr>
            <p:cNvSpPr txBox="1"/>
            <p:nvPr/>
          </p:nvSpPr>
          <p:spPr>
            <a:xfrm>
              <a:off x="4711853" y="2192057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22,959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(53%)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A0420C0-3482-C1A4-3589-9E5E4CB87A85}"/>
              </a:ext>
            </a:extLst>
          </p:cNvPr>
          <p:cNvGrpSpPr/>
          <p:nvPr/>
        </p:nvGrpSpPr>
        <p:grpSpPr>
          <a:xfrm>
            <a:off x="2410803" y="5819114"/>
            <a:ext cx="7202345" cy="828376"/>
            <a:chOff x="2852840" y="3045959"/>
            <a:chExt cx="7202345" cy="828376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746E2AA0-39F3-BFD4-7031-433CA5E2AB28}"/>
                </a:ext>
              </a:extLst>
            </p:cNvPr>
            <p:cNvGrpSpPr/>
            <p:nvPr/>
          </p:nvGrpSpPr>
          <p:grpSpPr>
            <a:xfrm>
              <a:off x="2852840" y="3486543"/>
              <a:ext cx="7202345" cy="387792"/>
              <a:chOff x="2866215" y="3627208"/>
              <a:chExt cx="7202345" cy="387792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6E3B8A52-262E-0F50-9C1D-86C087D8CA3C}"/>
                  </a:ext>
                </a:extLst>
              </p:cNvPr>
              <p:cNvSpPr/>
              <p:nvPr/>
            </p:nvSpPr>
            <p:spPr>
              <a:xfrm>
                <a:off x="3434080" y="3627208"/>
                <a:ext cx="4670572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3F09512-8A49-52FD-4C05-78205CD63BB1}"/>
                  </a:ext>
                </a:extLst>
              </p:cNvPr>
              <p:cNvSpPr/>
              <p:nvPr/>
            </p:nvSpPr>
            <p:spPr>
              <a:xfrm>
                <a:off x="8187739" y="3627539"/>
                <a:ext cx="174372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13A19F7-A954-1BDA-62C1-B7783ECEC658}"/>
                  </a:ext>
                </a:extLst>
              </p:cNvPr>
              <p:cNvSpPr/>
              <p:nvPr/>
            </p:nvSpPr>
            <p:spPr>
              <a:xfrm>
                <a:off x="8445198" y="3628920"/>
                <a:ext cx="1623362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A82C184-BCA1-2F4F-67DC-3C93DB73436A}"/>
                  </a:ext>
                </a:extLst>
              </p:cNvPr>
              <p:cNvSpPr txBox="1"/>
              <p:nvPr/>
            </p:nvSpPr>
            <p:spPr>
              <a:xfrm>
                <a:off x="2866215" y="3635916"/>
                <a:ext cx="5533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Drug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D3D9478-CFA8-BD73-D234-64240158B464}"/>
                </a:ext>
              </a:extLst>
            </p:cNvPr>
            <p:cNvSpPr txBox="1"/>
            <p:nvPr/>
          </p:nvSpPr>
          <p:spPr>
            <a:xfrm>
              <a:off x="9221849" y="3045959"/>
              <a:ext cx="602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11,661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(24%)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6B297AC-ED78-DEC3-C2AA-7BBE8F229B89}"/>
                </a:ext>
              </a:extLst>
            </p:cNvPr>
            <p:cNvSpPr txBox="1"/>
            <p:nvPr/>
          </p:nvSpPr>
          <p:spPr>
            <a:xfrm>
              <a:off x="7996092" y="3058225"/>
              <a:ext cx="530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2,690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(5%)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5C3935D-FCD0-74C3-050A-107A30537B52}"/>
                </a:ext>
              </a:extLst>
            </p:cNvPr>
            <p:cNvSpPr txBox="1"/>
            <p:nvPr/>
          </p:nvSpPr>
          <p:spPr>
            <a:xfrm>
              <a:off x="5404469" y="3058225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35,177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(71%)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16F8898-AB3E-1BCE-C6B3-7A79500CC8A7}"/>
              </a:ext>
            </a:extLst>
          </p:cNvPr>
          <p:cNvGrpSpPr/>
          <p:nvPr/>
        </p:nvGrpSpPr>
        <p:grpSpPr>
          <a:xfrm>
            <a:off x="1661578" y="7413561"/>
            <a:ext cx="7967496" cy="934091"/>
            <a:chOff x="2087689" y="5070297"/>
            <a:chExt cx="7967496" cy="934091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453D3D48-C69C-8840-7230-1EC929418E69}"/>
                </a:ext>
              </a:extLst>
            </p:cNvPr>
            <p:cNvGrpSpPr/>
            <p:nvPr/>
          </p:nvGrpSpPr>
          <p:grpSpPr>
            <a:xfrm>
              <a:off x="2087689" y="5481168"/>
              <a:ext cx="7967496" cy="523220"/>
              <a:chOff x="2135239" y="5061400"/>
              <a:chExt cx="7967496" cy="523220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A1DD024-1403-C00F-7DB7-773CD96051E5}"/>
                  </a:ext>
                </a:extLst>
              </p:cNvPr>
              <p:cNvSpPr/>
              <p:nvPr/>
            </p:nvSpPr>
            <p:spPr>
              <a:xfrm>
                <a:off x="3402202" y="5100479"/>
                <a:ext cx="3866053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5308056-CF0A-5541-EE89-337719AF2499}"/>
                  </a:ext>
                </a:extLst>
              </p:cNvPr>
              <p:cNvSpPr/>
              <p:nvPr/>
            </p:nvSpPr>
            <p:spPr>
              <a:xfrm>
                <a:off x="7334565" y="5089769"/>
                <a:ext cx="329221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3502234A-4F63-9A1F-31FB-40AF5A519698}"/>
                  </a:ext>
                </a:extLst>
              </p:cNvPr>
              <p:cNvSpPr/>
              <p:nvPr/>
            </p:nvSpPr>
            <p:spPr>
              <a:xfrm>
                <a:off x="7729754" y="5091811"/>
                <a:ext cx="2372981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1D617F4-9CD0-0716-3A65-1130EED78B1E}"/>
                  </a:ext>
                </a:extLst>
              </p:cNvPr>
              <p:cNvSpPr txBox="1"/>
              <p:nvPr/>
            </p:nvSpPr>
            <p:spPr>
              <a:xfrm>
                <a:off x="2135239" y="5061400"/>
                <a:ext cx="12843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Living Status</a:t>
                </a:r>
                <a:b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(homelessness)</a:t>
                </a:r>
              </a:p>
            </p:txBody>
          </p: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83B15C5-5C54-00D1-ABE0-093470D86737}"/>
                </a:ext>
              </a:extLst>
            </p:cNvPr>
            <p:cNvSpPr txBox="1"/>
            <p:nvPr/>
          </p:nvSpPr>
          <p:spPr>
            <a:xfrm>
              <a:off x="8564433" y="5078383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3,981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(34%)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C099667-9F0F-1476-C83D-077E3B9543E1}"/>
                </a:ext>
              </a:extLst>
            </p:cNvPr>
            <p:cNvSpPr txBox="1"/>
            <p:nvPr/>
          </p:nvSpPr>
          <p:spPr>
            <a:xfrm>
              <a:off x="7187866" y="5070297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525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(4%)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0A2DF71-43D5-2B45-A523-3EE7E57667F1}"/>
                </a:ext>
              </a:extLst>
            </p:cNvPr>
            <p:cNvSpPr txBox="1"/>
            <p:nvPr/>
          </p:nvSpPr>
          <p:spPr>
            <a:xfrm>
              <a:off x="4847725" y="5086468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7,344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(62%)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C1EC84E-8595-006C-CF6A-B738F88F2069}"/>
              </a:ext>
            </a:extLst>
          </p:cNvPr>
          <p:cNvGrpSpPr/>
          <p:nvPr/>
        </p:nvGrpSpPr>
        <p:grpSpPr>
          <a:xfrm>
            <a:off x="1817339" y="6618301"/>
            <a:ext cx="8000410" cy="811431"/>
            <a:chOff x="2259376" y="3800409"/>
            <a:chExt cx="8000410" cy="811431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44CA64C3-CF45-9064-6866-AB9EC4DC560E}"/>
                </a:ext>
              </a:extLst>
            </p:cNvPr>
            <p:cNvGrpSpPr/>
            <p:nvPr/>
          </p:nvGrpSpPr>
          <p:grpSpPr>
            <a:xfrm>
              <a:off x="2259376" y="3800409"/>
              <a:ext cx="7673248" cy="811431"/>
              <a:chOff x="2288371" y="4168774"/>
              <a:chExt cx="7673248" cy="811431"/>
            </a:xfrm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6677E30C-3FCF-BA56-7AFA-964E4C8B022A}"/>
                  </a:ext>
                </a:extLst>
              </p:cNvPr>
              <p:cNvGrpSpPr/>
              <p:nvPr/>
            </p:nvGrpSpPr>
            <p:grpSpPr>
              <a:xfrm>
                <a:off x="2288371" y="4569851"/>
                <a:ext cx="7673248" cy="410354"/>
                <a:chOff x="2299576" y="4358093"/>
                <a:chExt cx="7673248" cy="410354"/>
              </a:xfrm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ED3EC58-193C-E5CA-F6B5-7570EFA95BF2}"/>
                    </a:ext>
                  </a:extLst>
                </p:cNvPr>
                <p:cNvSpPr/>
                <p:nvPr/>
              </p:nvSpPr>
              <p:spPr>
                <a:xfrm>
                  <a:off x="3430036" y="4382367"/>
                  <a:ext cx="5342684" cy="38608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48D78A1A-2076-8A1A-1152-BC8A956A0EEB}"/>
                    </a:ext>
                  </a:extLst>
                </p:cNvPr>
                <p:cNvSpPr/>
                <p:nvPr/>
              </p:nvSpPr>
              <p:spPr>
                <a:xfrm flipH="1">
                  <a:off x="8848920" y="4382367"/>
                  <a:ext cx="1123904" cy="38608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4"/>
                    </a:gs>
                    <a:gs pos="100000">
                      <a:srgbClr val="FFC000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DA1D30BB-F6DD-872B-CD36-C3FFFF53FF49}"/>
                    </a:ext>
                  </a:extLst>
                </p:cNvPr>
                <p:cNvSpPr txBox="1"/>
                <p:nvPr/>
              </p:nvSpPr>
              <p:spPr>
                <a:xfrm>
                  <a:off x="2299576" y="4358093"/>
                  <a:ext cx="111120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400" dirty="0">
                      <a:latin typeface="Times New Roman" panose="02020603050405020304" pitchFamily="18" charset="0"/>
                      <a:ea typeface="Roboto Light" panose="02000000000000000000" pitchFamily="2" charset="0"/>
                      <a:cs typeface="Times New Roman" panose="02020603050405020304" pitchFamily="18" charset="0"/>
                    </a:rPr>
                    <a:t>Employment</a:t>
                  </a:r>
                  <a:endPara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F58BF68-F063-87D7-D4C7-C98950444B67}"/>
                  </a:ext>
                </a:extLst>
              </p:cNvPr>
              <p:cNvSpPr txBox="1"/>
              <p:nvPr/>
            </p:nvSpPr>
            <p:spPr>
              <a:xfrm>
                <a:off x="9132359" y="4175478"/>
                <a:ext cx="6078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61,010</a:t>
                </a:r>
                <a:b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(17%)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8853329-4592-5AEC-E614-688DB6B0CA01}"/>
                  </a:ext>
                </a:extLst>
              </p:cNvPr>
              <p:cNvSpPr txBox="1"/>
              <p:nvPr/>
            </p:nvSpPr>
            <p:spPr>
              <a:xfrm>
                <a:off x="6174067" y="4168774"/>
                <a:ext cx="684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290,280</a:t>
                </a:r>
                <a:b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(81%)</a:t>
                </a:r>
              </a:p>
            </p:txBody>
          </p:sp>
        </p:grp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54627FE-654B-F296-632E-7B27D64F1755}"/>
                </a:ext>
              </a:extLst>
            </p:cNvPr>
            <p:cNvSpPr/>
            <p:nvPr/>
          </p:nvSpPr>
          <p:spPr>
            <a:xfrm>
              <a:off x="10002631" y="4225760"/>
              <a:ext cx="45719" cy="38608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53BE10F-8CEC-D4B7-BF48-4099C371C75F}"/>
                </a:ext>
              </a:extLst>
            </p:cNvPr>
            <p:cNvSpPr txBox="1"/>
            <p:nvPr/>
          </p:nvSpPr>
          <p:spPr>
            <a:xfrm>
              <a:off x="9728871" y="3811321"/>
              <a:ext cx="530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8,295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(2%)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E4BD637F-7E65-41A1-BE80-595E322CFDD8}"/>
              </a:ext>
            </a:extLst>
          </p:cNvPr>
          <p:cNvGrpSpPr/>
          <p:nvPr/>
        </p:nvGrpSpPr>
        <p:grpSpPr>
          <a:xfrm>
            <a:off x="2153825" y="8255214"/>
            <a:ext cx="7459323" cy="836075"/>
            <a:chOff x="2660823" y="1383475"/>
            <a:chExt cx="7459323" cy="836075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CBE6CD7B-4BB0-FABE-E12B-F6DDDC3F9C26}"/>
                </a:ext>
              </a:extLst>
            </p:cNvPr>
            <p:cNvGrpSpPr/>
            <p:nvPr/>
          </p:nvGrpSpPr>
          <p:grpSpPr>
            <a:xfrm>
              <a:off x="2660823" y="1404757"/>
              <a:ext cx="7459323" cy="814793"/>
              <a:chOff x="2660202" y="2493295"/>
              <a:chExt cx="7459323" cy="814793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1FB28ECB-3E8B-AA08-4841-5642B5E4BD96}"/>
                  </a:ext>
                </a:extLst>
              </p:cNvPr>
              <p:cNvSpPr/>
              <p:nvPr/>
            </p:nvSpPr>
            <p:spPr>
              <a:xfrm>
                <a:off x="3434080" y="2915579"/>
                <a:ext cx="5181777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E57AD49D-E07D-E4E8-A0D5-D22EA6D5581C}"/>
                  </a:ext>
                </a:extLst>
              </p:cNvPr>
              <p:cNvSpPr/>
              <p:nvPr/>
            </p:nvSpPr>
            <p:spPr>
              <a:xfrm>
                <a:off x="8685287" y="2910465"/>
                <a:ext cx="903323" cy="39624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5DEC95DE-2171-EDB4-1E62-F4D704B300DD}"/>
                  </a:ext>
                </a:extLst>
              </p:cNvPr>
              <p:cNvSpPr/>
              <p:nvPr/>
            </p:nvSpPr>
            <p:spPr>
              <a:xfrm>
                <a:off x="9660675" y="2914702"/>
                <a:ext cx="382646" cy="39338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21AF0FFA-76F5-B9EC-A55B-AC1D66A0A0B6}"/>
                  </a:ext>
                </a:extLst>
              </p:cNvPr>
              <p:cNvSpPr txBox="1"/>
              <p:nvPr/>
            </p:nvSpPr>
            <p:spPr>
              <a:xfrm>
                <a:off x="2660202" y="2954960"/>
                <a:ext cx="7633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Alcohol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C61B66B4-6C11-3E3C-AAC4-9112BBB4F6E6}"/>
                  </a:ext>
                </a:extLst>
              </p:cNvPr>
              <p:cNvSpPr txBox="1"/>
              <p:nvPr/>
            </p:nvSpPr>
            <p:spPr>
              <a:xfrm>
                <a:off x="9588610" y="2493295"/>
                <a:ext cx="530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7,936</a:t>
                </a:r>
                <a:b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(7%)</a:t>
                </a:r>
              </a:p>
            </p:txBody>
          </p: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6E6C317-02DB-42AB-6C15-88F9DE1BD0FC}"/>
                </a:ext>
              </a:extLst>
            </p:cNvPr>
            <p:cNvSpPr txBox="1"/>
            <p:nvPr/>
          </p:nvSpPr>
          <p:spPr>
            <a:xfrm>
              <a:off x="8839446" y="1415973"/>
              <a:ext cx="602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11,558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(11%)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AEFFAD7-5475-AF87-6CDB-F9ED558F1E30}"/>
                </a:ext>
              </a:extLst>
            </p:cNvPr>
            <p:cNvSpPr txBox="1"/>
            <p:nvPr/>
          </p:nvSpPr>
          <p:spPr>
            <a:xfrm>
              <a:off x="5721659" y="1383475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87,671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(82%)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6252595-A3C5-5997-EF3F-0D650EBBD20A}"/>
              </a:ext>
            </a:extLst>
          </p:cNvPr>
          <p:cNvGrpSpPr/>
          <p:nvPr/>
        </p:nvGrpSpPr>
        <p:grpSpPr>
          <a:xfrm>
            <a:off x="2120974" y="9056974"/>
            <a:ext cx="7427213" cy="833502"/>
            <a:chOff x="2627972" y="2185235"/>
            <a:chExt cx="7427213" cy="833502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EE9F3528-13AF-2F67-14C9-696A30257AE1}"/>
                </a:ext>
              </a:extLst>
            </p:cNvPr>
            <p:cNvGrpSpPr/>
            <p:nvPr/>
          </p:nvGrpSpPr>
          <p:grpSpPr>
            <a:xfrm>
              <a:off x="2627972" y="2632506"/>
              <a:ext cx="7427213" cy="386231"/>
              <a:chOff x="2641347" y="2194409"/>
              <a:chExt cx="7427213" cy="386231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80A4A02D-4897-321B-0E25-0C3A92897269}"/>
                  </a:ext>
                </a:extLst>
              </p:cNvPr>
              <p:cNvSpPr/>
              <p:nvPr/>
            </p:nvSpPr>
            <p:spPr>
              <a:xfrm>
                <a:off x="3434079" y="2194560"/>
                <a:ext cx="2439277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02AF857C-2A87-50A3-E16B-A4BED9AA396E}"/>
                  </a:ext>
                </a:extLst>
              </p:cNvPr>
              <p:cNvSpPr/>
              <p:nvPr/>
            </p:nvSpPr>
            <p:spPr>
              <a:xfrm>
                <a:off x="5947763" y="2194409"/>
                <a:ext cx="1276698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6DC885A7-2212-CAA7-DEBD-B073D6BFD051}"/>
                  </a:ext>
                </a:extLst>
              </p:cNvPr>
              <p:cNvSpPr/>
              <p:nvPr/>
            </p:nvSpPr>
            <p:spPr>
              <a:xfrm>
                <a:off x="7298442" y="2194560"/>
                <a:ext cx="2770118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3D6E59D3-6390-FF3B-90B1-834595BF230D}"/>
                  </a:ext>
                </a:extLst>
              </p:cNvPr>
              <p:cNvSpPr txBox="1"/>
              <p:nvPr/>
            </p:nvSpPr>
            <p:spPr>
              <a:xfrm>
                <a:off x="2641347" y="2204420"/>
                <a:ext cx="7908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Tobacco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F4E85F5-DFE0-7F6D-42FD-D91EB71BB2FE}"/>
                </a:ext>
              </a:extLst>
            </p:cNvPr>
            <p:cNvSpPr txBox="1"/>
            <p:nvPr/>
          </p:nvSpPr>
          <p:spPr>
            <a:xfrm>
              <a:off x="8616478" y="2193089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15,228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(44%)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AE71689-584B-0680-2866-323AA19851B1}"/>
                </a:ext>
              </a:extLst>
            </p:cNvPr>
            <p:cNvSpPr txBox="1"/>
            <p:nvPr/>
          </p:nvSpPr>
          <p:spPr>
            <a:xfrm>
              <a:off x="6413113" y="2203743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4,873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(14%)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D5C3EBA9-94FD-3581-A8C2-BDFF97544DDB}"/>
                </a:ext>
              </a:extLst>
            </p:cNvPr>
            <p:cNvSpPr txBox="1"/>
            <p:nvPr/>
          </p:nvSpPr>
          <p:spPr>
            <a:xfrm>
              <a:off x="4380168" y="2185235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14,185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(41%)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F354A266-D6A8-0BF0-EE15-A630E9B86FC5}"/>
              </a:ext>
            </a:extLst>
          </p:cNvPr>
          <p:cNvGrpSpPr/>
          <p:nvPr/>
        </p:nvGrpSpPr>
        <p:grpSpPr>
          <a:xfrm>
            <a:off x="2345842" y="9884145"/>
            <a:ext cx="7202345" cy="817192"/>
            <a:chOff x="2852840" y="3057143"/>
            <a:chExt cx="7202345" cy="817192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63228147-F32A-484A-4AE3-AEB7A7C0BB43}"/>
                </a:ext>
              </a:extLst>
            </p:cNvPr>
            <p:cNvGrpSpPr/>
            <p:nvPr/>
          </p:nvGrpSpPr>
          <p:grpSpPr>
            <a:xfrm>
              <a:off x="2852840" y="3486543"/>
              <a:ext cx="7202345" cy="387792"/>
              <a:chOff x="2866215" y="3627208"/>
              <a:chExt cx="7202345" cy="387792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3B0EAA5B-69C6-1666-D09A-4CC75D06B0C2}"/>
                  </a:ext>
                </a:extLst>
              </p:cNvPr>
              <p:cNvSpPr/>
              <p:nvPr/>
            </p:nvSpPr>
            <p:spPr>
              <a:xfrm>
                <a:off x="3434080" y="3627208"/>
                <a:ext cx="4168629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E0E2C884-7A0E-653C-3292-D54A0E50FC5F}"/>
                  </a:ext>
                </a:extLst>
              </p:cNvPr>
              <p:cNvSpPr/>
              <p:nvPr/>
            </p:nvSpPr>
            <p:spPr>
              <a:xfrm>
                <a:off x="7661700" y="3627539"/>
                <a:ext cx="352644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56D130B6-71B1-CBBA-EB6B-40F73598A191}"/>
                  </a:ext>
                </a:extLst>
              </p:cNvPr>
              <p:cNvSpPr/>
              <p:nvPr/>
            </p:nvSpPr>
            <p:spPr>
              <a:xfrm>
                <a:off x="8082028" y="3628920"/>
                <a:ext cx="1986532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BCC8FC67-4332-AABD-094F-9DC2DC009F57}"/>
                  </a:ext>
                </a:extLst>
              </p:cNvPr>
              <p:cNvSpPr txBox="1"/>
              <p:nvPr/>
            </p:nvSpPr>
            <p:spPr>
              <a:xfrm>
                <a:off x="2866215" y="3635916"/>
                <a:ext cx="5533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Drug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06C03D6-870B-785C-4ADF-77329D6A6AA1}"/>
                </a:ext>
              </a:extLst>
            </p:cNvPr>
            <p:cNvSpPr txBox="1"/>
            <p:nvPr/>
          </p:nvSpPr>
          <p:spPr>
            <a:xfrm>
              <a:off x="8817896" y="3057143"/>
              <a:ext cx="602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11,661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(30%)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20458C2-F612-FDFF-4916-C10DBFC1F5B8}"/>
                </a:ext>
              </a:extLst>
            </p:cNvPr>
            <p:cNvSpPr txBox="1"/>
            <p:nvPr/>
          </p:nvSpPr>
          <p:spPr>
            <a:xfrm>
              <a:off x="7648324" y="3058225"/>
              <a:ext cx="530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2,695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(7%)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C6AEF81B-EFB6-C6CC-EE09-14F6E0E57766}"/>
                </a:ext>
              </a:extLst>
            </p:cNvPr>
            <p:cNvSpPr txBox="1"/>
            <p:nvPr/>
          </p:nvSpPr>
          <p:spPr>
            <a:xfrm>
              <a:off x="5404469" y="3058225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24,444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(63%)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6B250034-6745-46C0-E510-E6768CC63F92}"/>
              </a:ext>
            </a:extLst>
          </p:cNvPr>
          <p:cNvGrpSpPr/>
          <p:nvPr/>
        </p:nvGrpSpPr>
        <p:grpSpPr>
          <a:xfrm>
            <a:off x="1596617" y="11467408"/>
            <a:ext cx="7967497" cy="934091"/>
            <a:chOff x="2087689" y="5070297"/>
            <a:chExt cx="7967497" cy="934091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5F011153-11FA-AF04-737C-EBD9CF409B08}"/>
                </a:ext>
              </a:extLst>
            </p:cNvPr>
            <p:cNvGrpSpPr/>
            <p:nvPr/>
          </p:nvGrpSpPr>
          <p:grpSpPr>
            <a:xfrm>
              <a:off x="2087689" y="5481168"/>
              <a:ext cx="7967497" cy="523220"/>
              <a:chOff x="2135239" y="5061400"/>
              <a:chExt cx="7967497" cy="523220"/>
            </a:xfrm>
          </p:grpSpPr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E644B993-E4EB-4F09-DFC7-EEDC3AA2A3EE}"/>
                  </a:ext>
                </a:extLst>
              </p:cNvPr>
              <p:cNvSpPr/>
              <p:nvPr/>
            </p:nvSpPr>
            <p:spPr>
              <a:xfrm>
                <a:off x="3402203" y="5100479"/>
                <a:ext cx="3693612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A15B5C93-15DA-58A2-E03E-0B212683895C}"/>
                  </a:ext>
                </a:extLst>
              </p:cNvPr>
              <p:cNvSpPr/>
              <p:nvPr/>
            </p:nvSpPr>
            <p:spPr>
              <a:xfrm>
                <a:off x="7147941" y="5100479"/>
                <a:ext cx="278862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E706D6F5-5D1B-0EA4-BD19-8F8EE3E35F19}"/>
                  </a:ext>
                </a:extLst>
              </p:cNvPr>
              <p:cNvSpPr/>
              <p:nvPr/>
            </p:nvSpPr>
            <p:spPr>
              <a:xfrm>
                <a:off x="7478929" y="5091811"/>
                <a:ext cx="2623807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95F00382-0C4D-7AFF-746B-90AEB1F67915}"/>
                  </a:ext>
                </a:extLst>
              </p:cNvPr>
              <p:cNvSpPr txBox="1"/>
              <p:nvPr/>
            </p:nvSpPr>
            <p:spPr>
              <a:xfrm>
                <a:off x="2135239" y="5061400"/>
                <a:ext cx="12843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Living Status</a:t>
                </a:r>
                <a:b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(homelessness)</a:t>
                </a:r>
              </a:p>
            </p:txBody>
          </p: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12B00BF6-E839-BE5F-62A8-AD94E0E27B8A}"/>
                </a:ext>
              </a:extLst>
            </p:cNvPr>
            <p:cNvSpPr txBox="1"/>
            <p:nvPr/>
          </p:nvSpPr>
          <p:spPr>
            <a:xfrm>
              <a:off x="8385288" y="5086468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3,981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(41%)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E16E9C8E-923E-4748-5137-34147CEEF1A9}"/>
                </a:ext>
              </a:extLst>
            </p:cNvPr>
            <p:cNvSpPr txBox="1"/>
            <p:nvPr/>
          </p:nvSpPr>
          <p:spPr>
            <a:xfrm>
              <a:off x="6977181" y="5070297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525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(5%)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99B3E6CF-D7F7-C949-DB6E-02C10CB57A21}"/>
                </a:ext>
              </a:extLst>
            </p:cNvPr>
            <p:cNvSpPr txBox="1"/>
            <p:nvPr/>
          </p:nvSpPr>
          <p:spPr>
            <a:xfrm>
              <a:off x="4847725" y="5086468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5,173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(53%)</a:t>
              </a: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763C53D-28A8-8792-51A6-D972BE743775}"/>
              </a:ext>
            </a:extLst>
          </p:cNvPr>
          <p:cNvGrpSpPr/>
          <p:nvPr/>
        </p:nvGrpSpPr>
        <p:grpSpPr>
          <a:xfrm>
            <a:off x="1752378" y="10672148"/>
            <a:ext cx="7950291" cy="811431"/>
            <a:chOff x="2259376" y="3800409"/>
            <a:chExt cx="7950291" cy="811431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B80B3819-27A5-172F-FA87-58B13179048A}"/>
                </a:ext>
              </a:extLst>
            </p:cNvPr>
            <p:cNvGrpSpPr/>
            <p:nvPr/>
          </p:nvGrpSpPr>
          <p:grpSpPr>
            <a:xfrm>
              <a:off x="2259376" y="3800409"/>
              <a:ext cx="7522416" cy="811431"/>
              <a:chOff x="2288371" y="4168774"/>
              <a:chExt cx="7522416" cy="811431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14259A8D-3E24-C70A-0D6B-C697BE48687F}"/>
                  </a:ext>
                </a:extLst>
              </p:cNvPr>
              <p:cNvGrpSpPr/>
              <p:nvPr/>
            </p:nvGrpSpPr>
            <p:grpSpPr>
              <a:xfrm>
                <a:off x="2288371" y="4569851"/>
                <a:ext cx="7522416" cy="410354"/>
                <a:chOff x="2299576" y="4358093"/>
                <a:chExt cx="7522416" cy="410354"/>
              </a:xfrm>
            </p:grpSpPr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FCEB7745-96F8-981E-B8F8-C0EBFD3851B8}"/>
                    </a:ext>
                  </a:extLst>
                </p:cNvPr>
                <p:cNvSpPr/>
                <p:nvPr/>
              </p:nvSpPr>
              <p:spPr>
                <a:xfrm>
                  <a:off x="3430036" y="4382367"/>
                  <a:ext cx="4334341" cy="38608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F723C5C2-BEE1-F270-6C5B-F22F9D3F5CE4}"/>
                    </a:ext>
                  </a:extLst>
                </p:cNvPr>
                <p:cNvSpPr/>
                <p:nvPr/>
              </p:nvSpPr>
              <p:spPr>
                <a:xfrm flipH="1">
                  <a:off x="7835460" y="4382367"/>
                  <a:ext cx="1986532" cy="38608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4"/>
                    </a:gs>
                    <a:gs pos="100000">
                      <a:srgbClr val="FFC000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1FB3B60C-C5E2-4645-E7CA-709154A1867F}"/>
                    </a:ext>
                  </a:extLst>
                </p:cNvPr>
                <p:cNvSpPr txBox="1"/>
                <p:nvPr/>
              </p:nvSpPr>
              <p:spPr>
                <a:xfrm>
                  <a:off x="2299576" y="4358093"/>
                  <a:ext cx="111120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400" dirty="0">
                      <a:latin typeface="Times New Roman" panose="02020603050405020304" pitchFamily="18" charset="0"/>
                      <a:ea typeface="Roboto Light" panose="02000000000000000000" pitchFamily="2" charset="0"/>
                      <a:cs typeface="Times New Roman" panose="02020603050405020304" pitchFamily="18" charset="0"/>
                    </a:rPr>
                    <a:t>Employment</a:t>
                  </a:r>
                  <a:endPara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51B54276-4CE9-0C14-1230-8A8A050A717C}"/>
                  </a:ext>
                </a:extLst>
              </p:cNvPr>
              <p:cNvSpPr txBox="1"/>
              <p:nvPr/>
            </p:nvSpPr>
            <p:spPr>
              <a:xfrm>
                <a:off x="8620569" y="4174423"/>
                <a:ext cx="6078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61,018</a:t>
                </a:r>
                <a:b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(30%)</a:t>
                </a: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10F89EEC-D5CE-1507-A3AA-183EE9F7E3F4}"/>
                  </a:ext>
                </a:extLst>
              </p:cNvPr>
              <p:cNvSpPr txBox="1"/>
              <p:nvPr/>
            </p:nvSpPr>
            <p:spPr>
              <a:xfrm>
                <a:off x="6174067" y="4168774"/>
                <a:ext cx="684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131,490</a:t>
                </a:r>
                <a:b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(65%)</a:t>
                </a:r>
              </a:p>
            </p:txBody>
          </p:sp>
        </p:grp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993E7A86-4B1D-935A-4CD6-7D1811B23359}"/>
                </a:ext>
              </a:extLst>
            </p:cNvPr>
            <p:cNvSpPr/>
            <p:nvPr/>
          </p:nvSpPr>
          <p:spPr>
            <a:xfrm>
              <a:off x="9852875" y="4225760"/>
              <a:ext cx="195475" cy="38608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7855E369-A47C-5BD3-EFAE-7E5112C4F853}"/>
                </a:ext>
              </a:extLst>
            </p:cNvPr>
            <p:cNvSpPr txBox="1"/>
            <p:nvPr/>
          </p:nvSpPr>
          <p:spPr>
            <a:xfrm>
              <a:off x="9678752" y="3809736"/>
              <a:ext cx="530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8,295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(4%)</a:t>
              </a:r>
            </a:p>
          </p:txBody>
        </p:sp>
      </p:grpSp>
      <p:sp>
        <p:nvSpPr>
          <p:cNvPr id="144" name="Rectangle 143">
            <a:extLst>
              <a:ext uri="{FF2B5EF4-FFF2-40B4-BE49-F238E27FC236}">
                <a16:creationId xmlns:a16="http://schemas.microsoft.com/office/drawing/2014/main" id="{9FB94238-6D03-12C3-39AC-10F2BDBB590E}"/>
              </a:ext>
            </a:extLst>
          </p:cNvPr>
          <p:cNvSpPr/>
          <p:nvPr/>
        </p:nvSpPr>
        <p:spPr>
          <a:xfrm>
            <a:off x="1661578" y="0"/>
            <a:ext cx="8262459" cy="41836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70B75F32-4338-2E58-9997-4DD107FAE3C3}"/>
              </a:ext>
            </a:extLst>
          </p:cNvPr>
          <p:cNvSpPr/>
          <p:nvPr/>
        </p:nvSpPr>
        <p:spPr>
          <a:xfrm>
            <a:off x="1661577" y="4171873"/>
            <a:ext cx="8262459" cy="4119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EA85955-40BB-43B3-63DB-C0E829ABE9FC}"/>
              </a:ext>
            </a:extLst>
          </p:cNvPr>
          <p:cNvSpPr/>
          <p:nvPr/>
        </p:nvSpPr>
        <p:spPr>
          <a:xfrm>
            <a:off x="1661576" y="8293694"/>
            <a:ext cx="8262459" cy="4210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8F23BC9-5C9B-6BCE-3077-0A221307F2F7}"/>
              </a:ext>
            </a:extLst>
          </p:cNvPr>
          <p:cNvSpPr txBox="1"/>
          <p:nvPr/>
        </p:nvSpPr>
        <p:spPr>
          <a:xfrm>
            <a:off x="1657487" y="46166"/>
            <a:ext cx="1155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ALL PATIENTS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D4D69AB-00A4-519C-A2D7-99389513720D}"/>
              </a:ext>
            </a:extLst>
          </p:cNvPr>
          <p:cNvSpPr txBox="1"/>
          <p:nvPr/>
        </p:nvSpPr>
        <p:spPr>
          <a:xfrm>
            <a:off x="1638897" y="4234336"/>
            <a:ext cx="1623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PATIENTS /w NOTES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AC7A9A3-7D35-9B71-494F-B0733E51B50D}"/>
              </a:ext>
            </a:extLst>
          </p:cNvPr>
          <p:cNvSpPr txBox="1"/>
          <p:nvPr/>
        </p:nvSpPr>
        <p:spPr>
          <a:xfrm>
            <a:off x="1620449" y="8312602"/>
            <a:ext cx="3301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PATIENTS w/ SOCIAL HX SECTION IN NOTES</a:t>
            </a:r>
          </a:p>
        </p:txBody>
      </p:sp>
    </p:spTree>
    <p:extLst>
      <p:ext uri="{BB962C8B-B14F-4D97-AF65-F5344CB8AC3E}">
        <p14:creationId xmlns:p14="http://schemas.microsoft.com/office/powerpoint/2010/main" val="1232456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876AB7E-4956-15B5-7AE4-E8162527E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132" y="2154802"/>
            <a:ext cx="2316435" cy="35538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F6BDBA-36B9-1727-B603-F21FE3C89D71}"/>
              </a:ext>
            </a:extLst>
          </p:cNvPr>
          <p:cNvSpPr txBox="1"/>
          <p:nvPr/>
        </p:nvSpPr>
        <p:spPr>
          <a:xfrm>
            <a:off x="5326494" y="2560320"/>
            <a:ext cx="1008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All patients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E5D636-8420-E56C-C795-9DFD67D4FE06}"/>
              </a:ext>
            </a:extLst>
          </p:cNvPr>
          <p:cNvSpPr txBox="1"/>
          <p:nvPr/>
        </p:nvSpPr>
        <p:spPr>
          <a:xfrm>
            <a:off x="5288567" y="3682127"/>
            <a:ext cx="1843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Only patients w/ notes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61AD60-9244-2D49-4A66-6A6FEE8C5F45}"/>
              </a:ext>
            </a:extLst>
          </p:cNvPr>
          <p:cNvSpPr txBox="1"/>
          <p:nvPr/>
        </p:nvSpPr>
        <p:spPr>
          <a:xfrm>
            <a:off x="5326494" y="5058355"/>
            <a:ext cx="1885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Only patients w/ social </a:t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 err="1">
                <a:solidFill>
                  <a:srgbClr val="FF0000"/>
                </a:solidFill>
              </a:rPr>
              <a:t>hx</a:t>
            </a:r>
            <a:r>
              <a:rPr lang="en-US" sz="1400" dirty="0">
                <a:solidFill>
                  <a:srgbClr val="FF0000"/>
                </a:solidFill>
              </a:rPr>
              <a:t> section in notes</a:t>
            </a:r>
          </a:p>
        </p:txBody>
      </p:sp>
    </p:spTree>
    <p:extLst>
      <p:ext uri="{BB962C8B-B14F-4D97-AF65-F5344CB8AC3E}">
        <p14:creationId xmlns:p14="http://schemas.microsoft.com/office/powerpoint/2010/main" val="239981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B1C577F-224F-9AEC-C65E-D2172F7CB996}"/>
              </a:ext>
            </a:extLst>
          </p:cNvPr>
          <p:cNvGrpSpPr/>
          <p:nvPr/>
        </p:nvGrpSpPr>
        <p:grpSpPr>
          <a:xfrm>
            <a:off x="2641347" y="2806250"/>
            <a:ext cx="7427213" cy="609259"/>
            <a:chOff x="2641347" y="1971381"/>
            <a:chExt cx="7427213" cy="60925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76FB95-1FAE-747D-DA95-88B06FE6A470}"/>
                </a:ext>
              </a:extLst>
            </p:cNvPr>
            <p:cNvSpPr/>
            <p:nvPr/>
          </p:nvSpPr>
          <p:spPr>
            <a:xfrm>
              <a:off x="3434080" y="2194560"/>
              <a:ext cx="2753360" cy="38608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A29296-CBC7-EB98-E3E2-18ABE8798C58}"/>
                </a:ext>
              </a:extLst>
            </p:cNvPr>
            <p:cNvSpPr/>
            <p:nvPr/>
          </p:nvSpPr>
          <p:spPr>
            <a:xfrm>
              <a:off x="6258560" y="2194560"/>
              <a:ext cx="1402080" cy="38608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4"/>
                </a:gs>
                <a:gs pos="100000">
                  <a:srgbClr val="FFC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ACFA50E-92EE-5F70-DCDE-354EA3FD4467}"/>
                </a:ext>
              </a:extLst>
            </p:cNvPr>
            <p:cNvSpPr/>
            <p:nvPr/>
          </p:nvSpPr>
          <p:spPr>
            <a:xfrm>
              <a:off x="7741920" y="2194560"/>
              <a:ext cx="2326640" cy="38608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619607-D6B9-3521-D428-B294C5CF7044}"/>
                </a:ext>
              </a:extLst>
            </p:cNvPr>
            <p:cNvSpPr txBox="1"/>
            <p:nvPr/>
          </p:nvSpPr>
          <p:spPr>
            <a:xfrm>
              <a:off x="2641347" y="2204420"/>
              <a:ext cx="7908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Tobacco</a:t>
              </a:r>
              <a:endParaRPr lang="en-US" sz="1200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73CB21C-39D9-C185-86E6-1487F184D736}"/>
                </a:ext>
              </a:extLst>
            </p:cNvPr>
            <p:cNvSpPr txBox="1"/>
            <p:nvPr/>
          </p:nvSpPr>
          <p:spPr>
            <a:xfrm>
              <a:off x="4481182" y="1971383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42.4%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FA53418-B98B-DB2E-DA99-634C097145E2}"/>
                </a:ext>
              </a:extLst>
            </p:cNvPr>
            <p:cNvSpPr txBox="1"/>
            <p:nvPr/>
          </p:nvSpPr>
          <p:spPr>
            <a:xfrm>
              <a:off x="6640182" y="1971382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21.4%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C5F941A-04CB-ACC1-6847-7B553FB35BEB}"/>
                </a:ext>
              </a:extLst>
            </p:cNvPr>
            <p:cNvSpPr txBox="1"/>
            <p:nvPr/>
          </p:nvSpPr>
          <p:spPr>
            <a:xfrm>
              <a:off x="8585822" y="1971381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36.2%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4AFBE33-A3F8-FBE1-0302-3AF97972D269}"/>
              </a:ext>
            </a:extLst>
          </p:cNvPr>
          <p:cNvGrpSpPr/>
          <p:nvPr/>
        </p:nvGrpSpPr>
        <p:grpSpPr>
          <a:xfrm>
            <a:off x="2658121" y="2142605"/>
            <a:ext cx="7394362" cy="633313"/>
            <a:chOff x="2660202" y="2668346"/>
            <a:chExt cx="7394362" cy="63331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BA1F5BD-8335-056B-07CC-6779DB43F24E}"/>
                </a:ext>
              </a:extLst>
            </p:cNvPr>
            <p:cNvSpPr/>
            <p:nvPr/>
          </p:nvSpPr>
          <p:spPr>
            <a:xfrm>
              <a:off x="3434080" y="2915579"/>
              <a:ext cx="4480560" cy="38608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92E2DCE-855E-A486-E549-B77C2FB6C356}"/>
                </a:ext>
              </a:extLst>
            </p:cNvPr>
            <p:cNvSpPr/>
            <p:nvPr/>
          </p:nvSpPr>
          <p:spPr>
            <a:xfrm>
              <a:off x="7983842" y="2913793"/>
              <a:ext cx="1361440" cy="38608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4"/>
                </a:gs>
                <a:gs pos="100000">
                  <a:srgbClr val="FFC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EEE1CC-F75A-DB94-A562-113A3FFBA61B}"/>
                </a:ext>
              </a:extLst>
            </p:cNvPr>
            <p:cNvSpPr/>
            <p:nvPr/>
          </p:nvSpPr>
          <p:spPr>
            <a:xfrm>
              <a:off x="9414484" y="2907205"/>
              <a:ext cx="640080" cy="38608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CF6E622-7709-776B-A8A6-03B5715E245F}"/>
                </a:ext>
              </a:extLst>
            </p:cNvPr>
            <p:cNvSpPr txBox="1"/>
            <p:nvPr/>
          </p:nvSpPr>
          <p:spPr>
            <a:xfrm>
              <a:off x="2660202" y="2954960"/>
              <a:ext cx="7633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Alcohol</a:t>
              </a:r>
              <a:endParaRPr lang="en-US" sz="1200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385365F-6FB0-B13F-7054-1B4F7BE94A38}"/>
                </a:ext>
              </a:extLst>
            </p:cNvPr>
            <p:cNvSpPr txBox="1"/>
            <p:nvPr/>
          </p:nvSpPr>
          <p:spPr>
            <a:xfrm>
              <a:off x="5222241" y="2668346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71.3%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DD30AF1-029A-382C-6710-AB52FA2EAD88}"/>
                </a:ext>
              </a:extLst>
            </p:cNvPr>
            <p:cNvSpPr txBox="1"/>
            <p:nvPr/>
          </p:nvSpPr>
          <p:spPr>
            <a:xfrm>
              <a:off x="8370007" y="2668346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20.3%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A6260BC-4459-9B3D-3AC3-BCD1A0A35027}"/>
                </a:ext>
              </a:extLst>
            </p:cNvPr>
            <p:cNvSpPr txBox="1"/>
            <p:nvPr/>
          </p:nvSpPr>
          <p:spPr>
            <a:xfrm>
              <a:off x="9525973" y="2668346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8%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23D7895-155F-EF10-67BA-ABC8AF400B6E}"/>
              </a:ext>
            </a:extLst>
          </p:cNvPr>
          <p:cNvGrpSpPr/>
          <p:nvPr/>
        </p:nvGrpSpPr>
        <p:grpSpPr>
          <a:xfrm>
            <a:off x="2875629" y="3404763"/>
            <a:ext cx="7202345" cy="644587"/>
            <a:chOff x="2866215" y="3370413"/>
            <a:chExt cx="7202345" cy="64458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E282F90-079C-35A6-0CBA-14A5526DBBC6}"/>
                </a:ext>
              </a:extLst>
            </p:cNvPr>
            <p:cNvSpPr/>
            <p:nvPr/>
          </p:nvSpPr>
          <p:spPr>
            <a:xfrm>
              <a:off x="3434080" y="3627208"/>
              <a:ext cx="4114800" cy="38608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F3BDBA3-5F85-15DA-9280-44181E1BDFEB}"/>
                </a:ext>
              </a:extLst>
            </p:cNvPr>
            <p:cNvSpPr/>
            <p:nvPr/>
          </p:nvSpPr>
          <p:spPr>
            <a:xfrm>
              <a:off x="7625080" y="3627208"/>
              <a:ext cx="1259840" cy="38608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4"/>
                </a:gs>
                <a:gs pos="100000">
                  <a:srgbClr val="FFC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E7FEB2E-B51D-9D23-40BE-6FFA7729D0B6}"/>
                </a:ext>
              </a:extLst>
            </p:cNvPr>
            <p:cNvSpPr/>
            <p:nvPr/>
          </p:nvSpPr>
          <p:spPr>
            <a:xfrm>
              <a:off x="8973102" y="3628920"/>
              <a:ext cx="1095458" cy="38608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7BB43D3-D4D9-F755-E635-82C06F14E810}"/>
                </a:ext>
              </a:extLst>
            </p:cNvPr>
            <p:cNvSpPr txBox="1"/>
            <p:nvPr/>
          </p:nvSpPr>
          <p:spPr>
            <a:xfrm>
              <a:off x="2866215" y="3635916"/>
              <a:ext cx="5533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Drug</a:t>
              </a:r>
              <a:endParaRPr lang="en-US" sz="1200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279A6D2-2701-E508-0101-C031B7F574A2}"/>
                </a:ext>
              </a:extLst>
            </p:cNvPr>
            <p:cNvSpPr txBox="1"/>
            <p:nvPr/>
          </p:nvSpPr>
          <p:spPr>
            <a:xfrm>
              <a:off x="4979645" y="3370413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64.7%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9252628-CC84-106B-2A0D-70A07A283034}"/>
                </a:ext>
              </a:extLst>
            </p:cNvPr>
            <p:cNvSpPr txBox="1"/>
            <p:nvPr/>
          </p:nvSpPr>
          <p:spPr>
            <a:xfrm>
              <a:off x="7926667" y="3378447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19.7%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2DB9489-696C-BE01-1823-0F5D1D90C94D}"/>
                </a:ext>
              </a:extLst>
            </p:cNvPr>
            <p:cNvSpPr txBox="1"/>
            <p:nvPr/>
          </p:nvSpPr>
          <p:spPr>
            <a:xfrm>
              <a:off x="9345282" y="3379844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15.6%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B96A9A9-0B04-5520-0559-9FEF82EAB7E2}"/>
              </a:ext>
            </a:extLst>
          </p:cNvPr>
          <p:cNvGrpSpPr/>
          <p:nvPr/>
        </p:nvGrpSpPr>
        <p:grpSpPr>
          <a:xfrm>
            <a:off x="2314747" y="4039943"/>
            <a:ext cx="7980370" cy="640998"/>
            <a:chOff x="2299576" y="4118217"/>
            <a:chExt cx="7980370" cy="64099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B01D369-A0E5-E25F-B0B4-072EECB23AC2}"/>
                </a:ext>
              </a:extLst>
            </p:cNvPr>
            <p:cNvSpPr/>
            <p:nvPr/>
          </p:nvSpPr>
          <p:spPr>
            <a:xfrm>
              <a:off x="3434080" y="4373135"/>
              <a:ext cx="5706614" cy="38608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CAC943A-8FB1-8A21-AB65-0694061EC95A}"/>
                </a:ext>
              </a:extLst>
            </p:cNvPr>
            <p:cNvSpPr/>
            <p:nvPr/>
          </p:nvSpPr>
          <p:spPr>
            <a:xfrm>
              <a:off x="9230710" y="4358092"/>
              <a:ext cx="606838" cy="38608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4"/>
                </a:gs>
                <a:gs pos="100000">
                  <a:srgbClr val="FFC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7D8CA73-E112-FD0B-8CB0-95C357FB76B1}"/>
                </a:ext>
              </a:extLst>
            </p:cNvPr>
            <p:cNvSpPr/>
            <p:nvPr/>
          </p:nvSpPr>
          <p:spPr>
            <a:xfrm>
              <a:off x="9927564" y="4358092"/>
              <a:ext cx="132080" cy="38608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806DF21-1C28-E4BA-F0EB-546F68B9D050}"/>
                </a:ext>
              </a:extLst>
            </p:cNvPr>
            <p:cNvSpPr txBox="1"/>
            <p:nvPr/>
          </p:nvSpPr>
          <p:spPr>
            <a:xfrm>
              <a:off x="2299576" y="4358093"/>
              <a:ext cx="11112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Employment</a:t>
              </a:r>
              <a:endParaRPr lang="en-US" sz="1200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041266A-0A74-E851-B6C3-8E008A21C1CF}"/>
                </a:ext>
              </a:extLst>
            </p:cNvPr>
            <p:cNvSpPr txBox="1"/>
            <p:nvPr/>
          </p:nvSpPr>
          <p:spPr>
            <a:xfrm>
              <a:off x="5857862" y="4138918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90.2%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B22AAF1-C90E-1905-FAB6-562CFD6452FC}"/>
                </a:ext>
              </a:extLst>
            </p:cNvPr>
            <p:cNvSpPr txBox="1"/>
            <p:nvPr/>
          </p:nvSpPr>
          <p:spPr>
            <a:xfrm>
              <a:off x="9292430" y="4122814"/>
              <a:ext cx="5052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7.8%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06D0BC0-51E6-327F-56D3-E477BDA7C74A}"/>
                </a:ext>
              </a:extLst>
            </p:cNvPr>
            <p:cNvSpPr txBox="1"/>
            <p:nvPr/>
          </p:nvSpPr>
          <p:spPr>
            <a:xfrm>
              <a:off x="9774679" y="4118217"/>
              <a:ext cx="5052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1.9%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792171B-05C0-6A17-C595-1C2EB2C3AEE3}"/>
              </a:ext>
            </a:extLst>
          </p:cNvPr>
          <p:cNvGrpSpPr/>
          <p:nvPr/>
        </p:nvGrpSpPr>
        <p:grpSpPr>
          <a:xfrm>
            <a:off x="2288197" y="4684053"/>
            <a:ext cx="7781466" cy="626964"/>
            <a:chOff x="2273098" y="4850962"/>
            <a:chExt cx="7781466" cy="62696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4916C20-F2CD-4969-BF70-7362966860CC}"/>
                </a:ext>
              </a:extLst>
            </p:cNvPr>
            <p:cNvSpPr/>
            <p:nvPr/>
          </p:nvSpPr>
          <p:spPr>
            <a:xfrm>
              <a:off x="3434080" y="5076442"/>
              <a:ext cx="3992880" cy="38608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C861D80-7E1C-C389-D1D7-9E0D5E341417}"/>
                </a:ext>
              </a:extLst>
            </p:cNvPr>
            <p:cNvSpPr/>
            <p:nvPr/>
          </p:nvSpPr>
          <p:spPr>
            <a:xfrm>
              <a:off x="7512969" y="5076442"/>
              <a:ext cx="375920" cy="38608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4"/>
                </a:gs>
                <a:gs pos="100000">
                  <a:srgbClr val="FFC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03508DA-924A-7712-6A47-9B4745FC892E}"/>
                </a:ext>
              </a:extLst>
            </p:cNvPr>
            <p:cNvSpPr/>
            <p:nvPr/>
          </p:nvSpPr>
          <p:spPr>
            <a:xfrm>
              <a:off x="7974898" y="5091846"/>
              <a:ext cx="2079666" cy="38608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D2B70B9-6F80-4F6A-FB77-8EAF44DDA2B7}"/>
                </a:ext>
              </a:extLst>
            </p:cNvPr>
            <p:cNvSpPr txBox="1"/>
            <p:nvPr/>
          </p:nvSpPr>
          <p:spPr>
            <a:xfrm>
              <a:off x="2273098" y="5061400"/>
              <a:ext cx="1146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Living Status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3C2D52E-9332-DAF3-A801-BF04D05AA31D}"/>
                </a:ext>
              </a:extLst>
            </p:cNvPr>
            <p:cNvSpPr txBox="1"/>
            <p:nvPr/>
          </p:nvSpPr>
          <p:spPr>
            <a:xfrm>
              <a:off x="4985078" y="4850962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63.6%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D0B30EE-7C50-E9D8-2C50-CEDE731C67F0}"/>
                </a:ext>
              </a:extLst>
            </p:cNvPr>
            <p:cNvSpPr txBox="1"/>
            <p:nvPr/>
          </p:nvSpPr>
          <p:spPr>
            <a:xfrm>
              <a:off x="7459519" y="4855297"/>
              <a:ext cx="5052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4.4%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0DC6780-8401-706F-372B-765F599CF498}"/>
                </a:ext>
              </a:extLst>
            </p:cNvPr>
            <p:cNvSpPr txBox="1"/>
            <p:nvPr/>
          </p:nvSpPr>
          <p:spPr>
            <a:xfrm>
              <a:off x="8740279" y="4855297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31.9%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01AF0FE6-A073-0B19-9994-796751D3C498}"/>
              </a:ext>
            </a:extLst>
          </p:cNvPr>
          <p:cNvSpPr/>
          <p:nvPr/>
        </p:nvSpPr>
        <p:spPr>
          <a:xfrm>
            <a:off x="8976199" y="1247193"/>
            <a:ext cx="290342" cy="24569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7D9738-2517-2CD9-FEB1-3B79A706AB22}"/>
              </a:ext>
            </a:extLst>
          </p:cNvPr>
          <p:cNvSpPr txBox="1"/>
          <p:nvPr/>
        </p:nvSpPr>
        <p:spPr>
          <a:xfrm>
            <a:off x="9268647" y="1213357"/>
            <a:ext cx="931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Structured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CE45C6D-FF7F-5C03-A2B7-CABE4887783E}"/>
              </a:ext>
            </a:extLst>
          </p:cNvPr>
          <p:cNvSpPr/>
          <p:nvPr/>
        </p:nvSpPr>
        <p:spPr>
          <a:xfrm>
            <a:off x="8978305" y="1780366"/>
            <a:ext cx="290342" cy="245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EF6A5E3-5EEA-039E-BBC4-1296355DD61C}"/>
              </a:ext>
            </a:extLst>
          </p:cNvPr>
          <p:cNvSpPr txBox="1"/>
          <p:nvPr/>
        </p:nvSpPr>
        <p:spPr>
          <a:xfrm>
            <a:off x="9266541" y="1737256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NLP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A81D8E5-8E23-AB6F-E7EB-0E1945FA3CE5}"/>
              </a:ext>
            </a:extLst>
          </p:cNvPr>
          <p:cNvSpPr/>
          <p:nvPr/>
        </p:nvSpPr>
        <p:spPr>
          <a:xfrm>
            <a:off x="8979298" y="1513089"/>
            <a:ext cx="290343" cy="245691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4"/>
              </a:gs>
              <a:gs pos="100000">
                <a:srgbClr val="FFC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C688770-E13D-834E-C6C1-06C5C1C68BBF}"/>
              </a:ext>
            </a:extLst>
          </p:cNvPr>
          <p:cNvSpPr txBox="1"/>
          <p:nvPr/>
        </p:nvSpPr>
        <p:spPr>
          <a:xfrm>
            <a:off x="9270931" y="1463474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Both</a:t>
            </a:r>
          </a:p>
        </p:txBody>
      </p:sp>
    </p:spTree>
    <p:extLst>
      <p:ext uri="{BB962C8B-B14F-4D97-AF65-F5344CB8AC3E}">
        <p14:creationId xmlns:p14="http://schemas.microsoft.com/office/powerpoint/2010/main" val="4238336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279A5F-E4F6-186C-2AA6-D1510EFCC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7" y="588398"/>
            <a:ext cx="2304366" cy="59117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2A6C1F-AA10-801D-E64F-F1067A02C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796" y="588398"/>
            <a:ext cx="2313069" cy="39796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28B68D-6045-1AD7-D170-7FF9DDBB830B}"/>
              </a:ext>
            </a:extLst>
          </p:cNvPr>
          <p:cNvSpPr txBox="1"/>
          <p:nvPr/>
        </p:nvSpPr>
        <p:spPr>
          <a:xfrm>
            <a:off x="2091166" y="25882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11:10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8342E3-FF9C-7BCE-BBD3-66B4D752A5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489" y="588398"/>
            <a:ext cx="2304528" cy="58322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8B6647-0628-188E-8259-5433D62422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1901" y="588398"/>
            <a:ext cx="2295976" cy="43076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76EC5B-72D0-B8B0-828C-7CBE196EED36}"/>
              </a:ext>
            </a:extLst>
          </p:cNvPr>
          <p:cNvSpPr txBox="1"/>
          <p:nvPr/>
        </p:nvSpPr>
        <p:spPr>
          <a:xfrm>
            <a:off x="7725829" y="25882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11:30</a:t>
            </a:r>
          </a:p>
        </p:txBody>
      </p:sp>
    </p:spTree>
    <p:extLst>
      <p:ext uri="{BB962C8B-B14F-4D97-AF65-F5344CB8AC3E}">
        <p14:creationId xmlns:p14="http://schemas.microsoft.com/office/powerpoint/2010/main" val="3675575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B491806-D8AD-1D39-83E7-2E5EB226D7D6}"/>
              </a:ext>
            </a:extLst>
          </p:cNvPr>
          <p:cNvSpPr/>
          <p:nvPr/>
        </p:nvSpPr>
        <p:spPr>
          <a:xfrm>
            <a:off x="-1059856" y="0"/>
            <a:ext cx="13195602" cy="7804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30FC609-515F-35BF-8880-809A50336553}"/>
              </a:ext>
            </a:extLst>
          </p:cNvPr>
          <p:cNvGrpSpPr/>
          <p:nvPr/>
        </p:nvGrpSpPr>
        <p:grpSpPr>
          <a:xfrm>
            <a:off x="84078" y="157408"/>
            <a:ext cx="5302735" cy="493746"/>
            <a:chOff x="84078" y="157408"/>
            <a:chExt cx="5302735" cy="493746"/>
          </a:xfrm>
        </p:grpSpPr>
        <p:sp>
          <p:nvSpPr>
            <p:cNvPr id="142" name="Rounded Rectangle 141">
              <a:extLst>
                <a:ext uri="{FF2B5EF4-FFF2-40B4-BE49-F238E27FC236}">
                  <a16:creationId xmlns:a16="http://schemas.microsoft.com/office/drawing/2014/main" id="{425870EA-2259-B2C2-5D95-BA6E83C5B539}"/>
                </a:ext>
              </a:extLst>
            </p:cNvPr>
            <p:cNvSpPr/>
            <p:nvPr/>
          </p:nvSpPr>
          <p:spPr>
            <a:xfrm>
              <a:off x="84078" y="157408"/>
              <a:ext cx="5094503" cy="493746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70F895B-3D10-D153-6F5B-4A8803E37DAC}"/>
                </a:ext>
              </a:extLst>
            </p:cNvPr>
            <p:cNvSpPr txBox="1"/>
            <p:nvPr/>
          </p:nvSpPr>
          <p:spPr>
            <a:xfrm>
              <a:off x="84081" y="255434"/>
              <a:ext cx="53027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“Diabetics aged over 65 with no contraindications to metformin”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611D771-9B7A-080F-43BA-66FC54DA42D9}"/>
              </a:ext>
            </a:extLst>
          </p:cNvPr>
          <p:cNvGrpSpPr/>
          <p:nvPr/>
        </p:nvGrpSpPr>
        <p:grpSpPr>
          <a:xfrm>
            <a:off x="81321" y="837112"/>
            <a:ext cx="4192753" cy="2815635"/>
            <a:chOff x="94935" y="761058"/>
            <a:chExt cx="4192753" cy="2815635"/>
          </a:xfrm>
        </p:grpSpPr>
        <p:sp>
          <p:nvSpPr>
            <p:cNvPr id="143" name="Rounded Rectangle 142">
              <a:extLst>
                <a:ext uri="{FF2B5EF4-FFF2-40B4-BE49-F238E27FC236}">
                  <a16:creationId xmlns:a16="http://schemas.microsoft.com/office/drawing/2014/main" id="{4EE8F1BD-4B5B-34FE-C07E-C65FB6AC27FF}"/>
                </a:ext>
              </a:extLst>
            </p:cNvPr>
            <p:cNvSpPr/>
            <p:nvPr/>
          </p:nvSpPr>
          <p:spPr>
            <a:xfrm>
              <a:off x="94935" y="775582"/>
              <a:ext cx="4192753" cy="2801111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86278D0-66CE-5E69-320D-0B2C4FF29B43}"/>
                </a:ext>
              </a:extLst>
            </p:cNvPr>
            <p:cNvGrpSpPr/>
            <p:nvPr/>
          </p:nvGrpSpPr>
          <p:grpSpPr>
            <a:xfrm>
              <a:off x="263071" y="761058"/>
              <a:ext cx="3881316" cy="2597332"/>
              <a:chOff x="94920" y="760984"/>
              <a:chExt cx="3881316" cy="2597332"/>
            </a:xfrm>
          </p:grpSpPr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id="{BBFD12B7-A413-1E82-0B37-743025BA804C}"/>
                  </a:ext>
                </a:extLst>
              </p:cNvPr>
              <p:cNvGrpSpPr/>
              <p:nvPr/>
            </p:nvGrpSpPr>
            <p:grpSpPr>
              <a:xfrm>
                <a:off x="2980960" y="2714849"/>
                <a:ext cx="946272" cy="643467"/>
                <a:chOff x="905241" y="2512259"/>
                <a:chExt cx="946272" cy="643467"/>
              </a:xfrm>
            </p:grpSpPr>
            <p:sp>
              <p:nvSpPr>
                <p:cNvPr id="224" name="Rounded Rectangle 223">
                  <a:extLst>
                    <a:ext uri="{FF2B5EF4-FFF2-40B4-BE49-F238E27FC236}">
                      <a16:creationId xmlns:a16="http://schemas.microsoft.com/office/drawing/2014/main" id="{C820153A-D02C-9372-E724-2BCA07BAF445}"/>
                    </a:ext>
                  </a:extLst>
                </p:cNvPr>
                <p:cNvSpPr/>
                <p:nvPr/>
              </p:nvSpPr>
              <p:spPr>
                <a:xfrm>
                  <a:off x="905241" y="2512259"/>
                  <a:ext cx="946272" cy="643467"/>
                </a:xfrm>
                <a:prstGeom prst="roundRect">
                  <a:avLst/>
                </a:prstGeom>
                <a:solidFill>
                  <a:srgbClr val="EEB1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Rounded Rectangle 224">
                  <a:extLst>
                    <a:ext uri="{FF2B5EF4-FFF2-40B4-BE49-F238E27FC236}">
                      <a16:creationId xmlns:a16="http://schemas.microsoft.com/office/drawing/2014/main" id="{AA3257D9-3D7F-BC72-B48C-56C9A2DA6B61}"/>
                    </a:ext>
                  </a:extLst>
                </p:cNvPr>
                <p:cNvSpPr/>
                <p:nvPr/>
              </p:nvSpPr>
              <p:spPr>
                <a:xfrm>
                  <a:off x="946337" y="2585356"/>
                  <a:ext cx="847830" cy="2061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Drug</a:t>
                  </a:r>
                </a:p>
              </p:txBody>
            </p:sp>
          </p:grp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F708017B-CB42-A4A8-CD24-5C224CD4143D}"/>
                  </a:ext>
                </a:extLst>
              </p:cNvPr>
              <p:cNvSpPr txBox="1"/>
              <p:nvPr/>
            </p:nvSpPr>
            <p:spPr>
              <a:xfrm>
                <a:off x="2926328" y="2994117"/>
                <a:ext cx="10499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metformin</a:t>
                </a:r>
              </a:p>
            </p:txBody>
          </p: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622C6ED6-9F85-A1AF-B299-3C1261B9B0D9}"/>
                  </a:ext>
                </a:extLst>
              </p:cNvPr>
              <p:cNvGrpSpPr/>
              <p:nvPr/>
            </p:nvGrpSpPr>
            <p:grpSpPr>
              <a:xfrm>
                <a:off x="94920" y="1192632"/>
                <a:ext cx="922353" cy="643467"/>
                <a:chOff x="917420" y="1707256"/>
                <a:chExt cx="942065" cy="643467"/>
              </a:xfrm>
            </p:grpSpPr>
            <p:grpSp>
              <p:nvGrpSpPr>
                <p:cNvPr id="184" name="Group 183">
                  <a:extLst>
                    <a:ext uri="{FF2B5EF4-FFF2-40B4-BE49-F238E27FC236}">
                      <a16:creationId xmlns:a16="http://schemas.microsoft.com/office/drawing/2014/main" id="{30E46350-14F2-40D5-567A-447D3AEAE474}"/>
                    </a:ext>
                  </a:extLst>
                </p:cNvPr>
                <p:cNvGrpSpPr/>
                <p:nvPr/>
              </p:nvGrpSpPr>
              <p:grpSpPr>
                <a:xfrm>
                  <a:off x="936617" y="1707256"/>
                  <a:ext cx="922868" cy="643467"/>
                  <a:chOff x="694267" y="2512259"/>
                  <a:chExt cx="922868" cy="643467"/>
                </a:xfrm>
              </p:grpSpPr>
              <p:sp>
                <p:nvSpPr>
                  <p:cNvPr id="191" name="Rounded Rectangle 190">
                    <a:extLst>
                      <a:ext uri="{FF2B5EF4-FFF2-40B4-BE49-F238E27FC236}">
                        <a16:creationId xmlns:a16="http://schemas.microsoft.com/office/drawing/2014/main" id="{86A2F6DC-FAB5-DF2F-1914-87E600C47402}"/>
                      </a:ext>
                    </a:extLst>
                  </p:cNvPr>
                  <p:cNvSpPr/>
                  <p:nvPr/>
                </p:nvSpPr>
                <p:spPr>
                  <a:xfrm>
                    <a:off x="694267" y="2512259"/>
                    <a:ext cx="922868" cy="643467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" name="Rounded Rectangle 194">
                    <a:extLst>
                      <a:ext uri="{FF2B5EF4-FFF2-40B4-BE49-F238E27FC236}">
                        <a16:creationId xmlns:a16="http://schemas.microsoft.com/office/drawing/2014/main" id="{2A352D91-394D-E604-6FC8-AB43583D8ED0}"/>
                      </a:ext>
                    </a:extLst>
                  </p:cNvPr>
                  <p:cNvSpPr/>
                  <p:nvPr/>
                </p:nvSpPr>
                <p:spPr>
                  <a:xfrm>
                    <a:off x="726350" y="2573605"/>
                    <a:ext cx="855130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Condition</a:t>
                    </a:r>
                  </a:p>
                </p:txBody>
              </p:sp>
            </p:grpSp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CEFDA2A1-F833-8CDD-02BE-01CBAF545B19}"/>
                    </a:ext>
                  </a:extLst>
                </p:cNvPr>
                <p:cNvSpPr txBox="1"/>
                <p:nvPr/>
              </p:nvSpPr>
              <p:spPr>
                <a:xfrm>
                  <a:off x="917420" y="1978419"/>
                  <a:ext cx="93192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Diabetics</a:t>
                  </a:r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E15A6E24-98CC-99FE-3EEF-E29C7F8B6B8C}"/>
                  </a:ext>
                </a:extLst>
              </p:cNvPr>
              <p:cNvGrpSpPr/>
              <p:nvPr/>
            </p:nvGrpSpPr>
            <p:grpSpPr>
              <a:xfrm>
                <a:off x="1659093" y="1189000"/>
                <a:ext cx="1335614" cy="1074366"/>
                <a:chOff x="4658669" y="1571198"/>
                <a:chExt cx="1757585" cy="1074366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E2E152E4-5102-42E3-2F9A-1DA04DECC2E7}"/>
                    </a:ext>
                  </a:extLst>
                </p:cNvPr>
                <p:cNvGrpSpPr/>
                <p:nvPr/>
              </p:nvGrpSpPr>
              <p:grpSpPr>
                <a:xfrm>
                  <a:off x="4658669" y="1571198"/>
                  <a:ext cx="1757585" cy="1074366"/>
                  <a:chOff x="963817" y="1707258"/>
                  <a:chExt cx="799639" cy="1074366"/>
                </a:xfrm>
              </p:grpSpPr>
              <p:grpSp>
                <p:nvGrpSpPr>
                  <p:cNvPr id="154" name="Group 153">
                    <a:extLst>
                      <a:ext uri="{FF2B5EF4-FFF2-40B4-BE49-F238E27FC236}">
                        <a16:creationId xmlns:a16="http://schemas.microsoft.com/office/drawing/2014/main" id="{DA3C398A-02D6-D983-6DD1-B42793882A95}"/>
                      </a:ext>
                    </a:extLst>
                  </p:cNvPr>
                  <p:cNvGrpSpPr/>
                  <p:nvPr/>
                </p:nvGrpSpPr>
                <p:grpSpPr>
                  <a:xfrm>
                    <a:off x="963817" y="1707258"/>
                    <a:ext cx="799639" cy="1074366"/>
                    <a:chOff x="721467" y="2512261"/>
                    <a:chExt cx="799639" cy="1074366"/>
                  </a:xfrm>
                </p:grpSpPr>
                <p:sp>
                  <p:nvSpPr>
                    <p:cNvPr id="156" name="Rounded Rectangle 155">
                      <a:extLst>
                        <a:ext uri="{FF2B5EF4-FFF2-40B4-BE49-F238E27FC236}">
                          <a16:creationId xmlns:a16="http://schemas.microsoft.com/office/drawing/2014/main" id="{03A59161-5A24-97F7-3D07-1230DC53D6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1467" y="2512261"/>
                      <a:ext cx="799639" cy="1074366"/>
                    </a:xfrm>
                    <a:prstGeom prst="round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" name="Rounded Rectangle 156">
                      <a:extLst>
                        <a:ext uri="{FF2B5EF4-FFF2-40B4-BE49-F238E27FC236}">
                          <a16:creationId xmlns:a16="http://schemas.microsoft.com/office/drawing/2014/main" id="{C049C714-D174-9B20-6F29-7AA331D981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1138" y="2586077"/>
                      <a:ext cx="742548" cy="215967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Eq-Comparison</a:t>
                      </a:r>
                    </a:p>
                  </p:txBody>
                </p:sp>
              </p:grpSp>
              <p:sp>
                <p:nvSpPr>
                  <p:cNvPr id="155" name="TextBox 154">
                    <a:extLst>
                      <a:ext uri="{FF2B5EF4-FFF2-40B4-BE49-F238E27FC236}">
                        <a16:creationId xmlns:a16="http://schemas.microsoft.com/office/drawing/2014/main" id="{53C9D62B-AF91-2A4F-BC0F-B7FFF0BA80FB}"/>
                      </a:ext>
                    </a:extLst>
                  </p:cNvPr>
                  <p:cNvSpPr txBox="1"/>
                  <p:nvPr/>
                </p:nvSpPr>
                <p:spPr>
                  <a:xfrm>
                    <a:off x="1151582" y="1983394"/>
                    <a:ext cx="45990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>
                        <a:latin typeface="Roboto Light" panose="02000000000000000000" pitchFamily="2" charset="0"/>
                        <a:ea typeface="Roboto Light" panose="02000000000000000000" pitchFamily="2" charset="0"/>
                      </a:rPr>
                      <a:t>over 65</a:t>
                    </a:r>
                  </a:p>
                </p:txBody>
              </p:sp>
            </p:grpSp>
            <p:sp>
              <p:nvSpPr>
                <p:cNvPr id="152" name="Rounded Rectangle 151">
                  <a:extLst>
                    <a:ext uri="{FF2B5EF4-FFF2-40B4-BE49-F238E27FC236}">
                      <a16:creationId xmlns:a16="http://schemas.microsoft.com/office/drawing/2014/main" id="{6A41FBCE-5304-FB0A-9F31-949A0F01308D}"/>
                    </a:ext>
                  </a:extLst>
                </p:cNvPr>
                <p:cNvSpPr/>
                <p:nvPr/>
              </p:nvSpPr>
              <p:spPr>
                <a:xfrm>
                  <a:off x="4833835" y="2170681"/>
                  <a:ext cx="1412201" cy="3783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endParaRPr>
                </a:p>
              </p:txBody>
            </p:sp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776C8800-F5A3-8601-E9D2-357A78203F83}"/>
                    </a:ext>
                  </a:extLst>
                </p:cNvPr>
                <p:cNvSpPr txBox="1"/>
                <p:nvPr/>
              </p:nvSpPr>
              <p:spPr>
                <a:xfrm>
                  <a:off x="4771390" y="2142764"/>
                  <a:ext cx="1583918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Operator: Greater</a:t>
                  </a:r>
                  <a:br>
                    <a:rPr lang="en-US" sz="105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</a:br>
                  <a:r>
                    <a:rPr lang="en-US" sz="105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Value:       “65”</a:t>
                  </a:r>
                </a:p>
              </p:txBody>
            </p: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C4F9AEB2-72F9-A088-E5C8-E1213D7F7FB7}"/>
                  </a:ext>
                </a:extLst>
              </p:cNvPr>
              <p:cNvGrpSpPr/>
              <p:nvPr/>
            </p:nvGrpSpPr>
            <p:grpSpPr>
              <a:xfrm>
                <a:off x="108309" y="2712593"/>
                <a:ext cx="946272" cy="643467"/>
                <a:chOff x="936618" y="1707256"/>
                <a:chExt cx="946272" cy="643467"/>
              </a:xfrm>
            </p:grpSpPr>
            <p:grpSp>
              <p:nvGrpSpPr>
                <p:cNvPr id="136" name="Group 135">
                  <a:extLst>
                    <a:ext uri="{FF2B5EF4-FFF2-40B4-BE49-F238E27FC236}">
                      <a16:creationId xmlns:a16="http://schemas.microsoft.com/office/drawing/2014/main" id="{7A8A2E4F-2B9A-9125-57EE-22E8A9582E2B}"/>
                    </a:ext>
                  </a:extLst>
                </p:cNvPr>
                <p:cNvGrpSpPr/>
                <p:nvPr/>
              </p:nvGrpSpPr>
              <p:grpSpPr>
                <a:xfrm>
                  <a:off x="936618" y="1707256"/>
                  <a:ext cx="946272" cy="643467"/>
                  <a:chOff x="694268" y="2512259"/>
                  <a:chExt cx="946272" cy="643467"/>
                </a:xfrm>
              </p:grpSpPr>
              <p:sp>
                <p:nvSpPr>
                  <p:cNvPr id="145" name="Rounded Rectangle 144">
                    <a:extLst>
                      <a:ext uri="{FF2B5EF4-FFF2-40B4-BE49-F238E27FC236}">
                        <a16:creationId xmlns:a16="http://schemas.microsoft.com/office/drawing/2014/main" id="{FC127693-8DB1-A002-7145-799C741689A2}"/>
                      </a:ext>
                    </a:extLst>
                  </p:cNvPr>
                  <p:cNvSpPr/>
                  <p:nvPr/>
                </p:nvSpPr>
                <p:spPr>
                  <a:xfrm>
                    <a:off x="694268" y="2512259"/>
                    <a:ext cx="946272" cy="643467"/>
                  </a:xfrm>
                  <a:prstGeom prst="roundRect">
                    <a:avLst/>
                  </a:prstGeom>
                  <a:solidFill>
                    <a:srgbClr val="EA6E4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Rounded Rectangle 149">
                    <a:extLst>
                      <a:ext uri="{FF2B5EF4-FFF2-40B4-BE49-F238E27FC236}">
                        <a16:creationId xmlns:a16="http://schemas.microsoft.com/office/drawing/2014/main" id="{AC592254-F13B-77F8-CE28-7738C7787313}"/>
                      </a:ext>
                    </a:extLst>
                  </p:cNvPr>
                  <p:cNvSpPr/>
                  <p:nvPr/>
                </p:nvSpPr>
                <p:spPr>
                  <a:xfrm>
                    <a:off x="762004" y="2576000"/>
                    <a:ext cx="823904" cy="217783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Negation</a:t>
                    </a:r>
                  </a:p>
                </p:txBody>
              </p:sp>
            </p:grp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D424D58A-5833-9C12-178A-55B64A8E80D7}"/>
                    </a:ext>
                  </a:extLst>
                </p:cNvPr>
                <p:cNvSpPr txBox="1"/>
                <p:nvPr/>
              </p:nvSpPr>
              <p:spPr>
                <a:xfrm>
                  <a:off x="1212283" y="1978805"/>
                  <a:ext cx="38504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no</a:t>
                  </a:r>
                </a:p>
              </p:txBody>
            </p: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BFFF8F90-E021-E98D-28EB-4C277A4026C3}"/>
                  </a:ext>
                </a:extLst>
              </p:cNvPr>
              <p:cNvGrpSpPr/>
              <p:nvPr/>
            </p:nvGrpSpPr>
            <p:grpSpPr>
              <a:xfrm>
                <a:off x="1098927" y="2704334"/>
                <a:ext cx="1653669" cy="643467"/>
                <a:chOff x="1028165" y="1707256"/>
                <a:chExt cx="1653669" cy="643467"/>
              </a:xfrm>
            </p:grpSpPr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00C4760B-9139-BC98-4EFD-33AD88935D5B}"/>
                    </a:ext>
                  </a:extLst>
                </p:cNvPr>
                <p:cNvGrpSpPr/>
                <p:nvPr/>
              </p:nvGrpSpPr>
              <p:grpSpPr>
                <a:xfrm>
                  <a:off x="1028165" y="1707256"/>
                  <a:ext cx="1653669" cy="643467"/>
                  <a:chOff x="785815" y="2512259"/>
                  <a:chExt cx="1653669" cy="643467"/>
                </a:xfrm>
              </p:grpSpPr>
              <p:sp>
                <p:nvSpPr>
                  <p:cNvPr id="134" name="Rounded Rectangle 133">
                    <a:extLst>
                      <a:ext uri="{FF2B5EF4-FFF2-40B4-BE49-F238E27FC236}">
                        <a16:creationId xmlns:a16="http://schemas.microsoft.com/office/drawing/2014/main" id="{096B1BD8-030F-5342-A19D-13FB74E3D104}"/>
                      </a:ext>
                    </a:extLst>
                  </p:cNvPr>
                  <p:cNvSpPr/>
                  <p:nvPr/>
                </p:nvSpPr>
                <p:spPr>
                  <a:xfrm>
                    <a:off x="785815" y="2512259"/>
                    <a:ext cx="1653669" cy="643467"/>
                  </a:xfrm>
                  <a:prstGeom prst="roundRect">
                    <a:avLst/>
                  </a:prstGeom>
                  <a:solidFill>
                    <a:srgbClr val="EBA78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Rounded Rectangle 134">
                    <a:extLst>
                      <a:ext uri="{FF2B5EF4-FFF2-40B4-BE49-F238E27FC236}">
                        <a16:creationId xmlns:a16="http://schemas.microsoft.com/office/drawing/2014/main" id="{64D5A389-3795-9B29-00D4-16F18B49B8C6}"/>
                      </a:ext>
                    </a:extLst>
                  </p:cNvPr>
                  <p:cNvSpPr/>
                  <p:nvPr/>
                </p:nvSpPr>
                <p:spPr>
                  <a:xfrm>
                    <a:off x="834249" y="2582085"/>
                    <a:ext cx="1534177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Contraindication</a:t>
                    </a:r>
                  </a:p>
                </p:txBody>
              </p:sp>
            </p:grp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E80E1FA4-92BD-9EFD-06B2-E79109FA1016}"/>
                    </a:ext>
                  </a:extLst>
                </p:cNvPr>
                <p:cNvSpPr txBox="1"/>
                <p:nvPr/>
              </p:nvSpPr>
              <p:spPr>
                <a:xfrm>
                  <a:off x="1079651" y="1968774"/>
                  <a:ext cx="155042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contraindications</a:t>
                  </a:r>
                </a:p>
              </p:txBody>
            </p:sp>
          </p:grp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0C79905B-FFF8-1701-5915-D7A118C44AAC}"/>
                  </a:ext>
                </a:extLst>
              </p:cNvPr>
              <p:cNvSpPr txBox="1"/>
              <p:nvPr/>
            </p:nvSpPr>
            <p:spPr>
              <a:xfrm>
                <a:off x="2704505" y="2984142"/>
                <a:ext cx="4910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to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A5B38DCE-A6D9-17DA-1370-7D5366A4A3F3}"/>
                  </a:ext>
                </a:extLst>
              </p:cNvPr>
              <p:cNvSpPr txBox="1"/>
              <p:nvPr/>
            </p:nvSpPr>
            <p:spPr>
              <a:xfrm>
                <a:off x="2959279" y="1452789"/>
                <a:ext cx="70337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with</a:t>
                </a:r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1ABDDA88-C9AA-FBE1-9310-5E8EB15061A5}"/>
                  </a:ext>
                </a:extLst>
              </p:cNvPr>
              <p:cNvGrpSpPr/>
              <p:nvPr/>
            </p:nvGrpSpPr>
            <p:grpSpPr>
              <a:xfrm>
                <a:off x="763051" y="2300118"/>
                <a:ext cx="1275833" cy="364165"/>
                <a:chOff x="5764893" y="327779"/>
                <a:chExt cx="1275833" cy="364165"/>
              </a:xfrm>
            </p:grpSpPr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7DD1CDA3-EBC6-36E9-030C-59592F1BD116}"/>
                    </a:ext>
                  </a:extLst>
                </p:cNvPr>
                <p:cNvGrpSpPr/>
                <p:nvPr/>
              </p:nvGrpSpPr>
              <p:grpSpPr>
                <a:xfrm>
                  <a:off x="5764893" y="327779"/>
                  <a:ext cx="1239655" cy="351651"/>
                  <a:chOff x="1664532" y="331148"/>
                  <a:chExt cx="1239655" cy="351651"/>
                </a:xfrm>
              </p:grpSpPr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25B2ADA1-23DD-B8E7-F957-EBCDE4340F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681784" y="584871"/>
                    <a:ext cx="0" cy="97928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>
                    <a:extLst>
                      <a:ext uri="{FF2B5EF4-FFF2-40B4-BE49-F238E27FC236}">
                        <a16:creationId xmlns:a16="http://schemas.microsoft.com/office/drawing/2014/main" id="{7296B48C-4548-512F-C68B-D913133520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664532" y="583852"/>
                    <a:ext cx="1239655" cy="0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B84F9FBF-8B6B-A3DD-94AD-FAFA5D8B92D6}"/>
                      </a:ext>
                    </a:extLst>
                  </p:cNvPr>
                  <p:cNvSpPr txBox="1"/>
                  <p:nvPr/>
                </p:nvSpPr>
                <p:spPr>
                  <a:xfrm>
                    <a:off x="1905140" y="331148"/>
                    <a:ext cx="91512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Negates</a:t>
                    </a:r>
                  </a:p>
                </p:txBody>
              </p:sp>
            </p:grpSp>
            <p:sp>
              <p:nvSpPr>
                <p:cNvPr id="101" name="Down Arrow 100">
                  <a:extLst>
                    <a:ext uri="{FF2B5EF4-FFF2-40B4-BE49-F238E27FC236}">
                      <a16:creationId xmlns:a16="http://schemas.microsoft.com/office/drawing/2014/main" id="{BAB08EEF-8472-6B2A-F487-F94FC5B05E37}"/>
                    </a:ext>
                  </a:extLst>
                </p:cNvPr>
                <p:cNvSpPr/>
                <p:nvPr/>
              </p:nvSpPr>
              <p:spPr>
                <a:xfrm>
                  <a:off x="6955502" y="566744"/>
                  <a:ext cx="85224" cy="125200"/>
                </a:xfrm>
                <a:prstGeom prst="downArrow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AA8FEFDB-9B31-833B-35EC-400557593C16}"/>
                  </a:ext>
                </a:extLst>
              </p:cNvPr>
              <p:cNvGrpSpPr/>
              <p:nvPr/>
            </p:nvGrpSpPr>
            <p:grpSpPr>
              <a:xfrm>
                <a:off x="2346572" y="2273576"/>
                <a:ext cx="1466593" cy="384220"/>
                <a:chOff x="7348414" y="301237"/>
                <a:chExt cx="1809022" cy="384220"/>
              </a:xfrm>
            </p:grpSpPr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498FD0FB-2B30-68AD-39CF-02BF97A065AE}"/>
                    </a:ext>
                  </a:extLst>
                </p:cNvPr>
                <p:cNvGrpSpPr/>
                <p:nvPr/>
              </p:nvGrpSpPr>
              <p:grpSpPr>
                <a:xfrm>
                  <a:off x="7348414" y="301237"/>
                  <a:ext cx="1778329" cy="366945"/>
                  <a:chOff x="1664532" y="315854"/>
                  <a:chExt cx="1239655" cy="366945"/>
                </a:xfrm>
              </p:grpSpPr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0820C4DF-180C-EE4C-74B7-017843DA1A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681784" y="584871"/>
                    <a:ext cx="0" cy="97928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>
                    <a:extLst>
                      <a:ext uri="{FF2B5EF4-FFF2-40B4-BE49-F238E27FC236}">
                        <a16:creationId xmlns:a16="http://schemas.microsoft.com/office/drawing/2014/main" id="{1FD9485B-BC68-9ED3-9D09-E82BDF43FF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664532" y="583852"/>
                    <a:ext cx="1239655" cy="0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F07734A0-AD1E-D7B2-EB70-88F747A6F803}"/>
                      </a:ext>
                    </a:extLst>
                  </p:cNvPr>
                  <p:cNvSpPr txBox="1"/>
                  <p:nvPr/>
                </p:nvSpPr>
                <p:spPr>
                  <a:xfrm>
                    <a:off x="1762753" y="315854"/>
                    <a:ext cx="107231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Contraindicates</a:t>
                    </a:r>
                  </a:p>
                </p:txBody>
              </p:sp>
            </p:grpSp>
            <p:sp>
              <p:nvSpPr>
                <p:cNvPr id="96" name="Down Arrow 95">
                  <a:extLst>
                    <a:ext uri="{FF2B5EF4-FFF2-40B4-BE49-F238E27FC236}">
                      <a16:creationId xmlns:a16="http://schemas.microsoft.com/office/drawing/2014/main" id="{140BC6C5-84B3-DD89-A1DA-B20CF6976B90}"/>
                    </a:ext>
                  </a:extLst>
                </p:cNvPr>
                <p:cNvSpPr/>
                <p:nvPr/>
              </p:nvSpPr>
              <p:spPr>
                <a:xfrm>
                  <a:off x="9072212" y="560257"/>
                  <a:ext cx="85224" cy="125200"/>
                </a:xfrm>
                <a:prstGeom prst="downArrow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56EC5A10-FA00-7A2A-DA93-1E7F0972DEC5}"/>
                  </a:ext>
                </a:extLst>
              </p:cNvPr>
              <p:cNvGrpSpPr/>
              <p:nvPr/>
            </p:nvGrpSpPr>
            <p:grpSpPr>
              <a:xfrm>
                <a:off x="1039338" y="1192146"/>
                <a:ext cx="599341" cy="643467"/>
                <a:chOff x="2506835" y="2018217"/>
                <a:chExt cx="599341" cy="643467"/>
              </a:xfrm>
            </p:grpSpPr>
            <p:sp>
              <p:nvSpPr>
                <p:cNvPr id="228" name="Rounded Rectangle 227">
                  <a:extLst>
                    <a:ext uri="{FF2B5EF4-FFF2-40B4-BE49-F238E27FC236}">
                      <a16:creationId xmlns:a16="http://schemas.microsoft.com/office/drawing/2014/main" id="{876F27EC-D4A7-6B31-495A-40F129EE83C0}"/>
                    </a:ext>
                  </a:extLst>
                </p:cNvPr>
                <p:cNvSpPr/>
                <p:nvPr/>
              </p:nvSpPr>
              <p:spPr>
                <a:xfrm>
                  <a:off x="2524655" y="2018217"/>
                  <a:ext cx="555843" cy="643467"/>
                </a:xfrm>
                <a:prstGeom prst="roundRect">
                  <a:avLst/>
                </a:prstGeom>
                <a:solidFill>
                  <a:srgbClr val="8F1EB0">
                    <a:alpha val="6902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9" name="Rounded Rectangle 228">
                  <a:extLst>
                    <a:ext uri="{FF2B5EF4-FFF2-40B4-BE49-F238E27FC236}">
                      <a16:creationId xmlns:a16="http://schemas.microsoft.com/office/drawing/2014/main" id="{1F4FFC61-F541-0C33-3830-2B52CD8579F9}"/>
                    </a:ext>
                  </a:extLst>
                </p:cNvPr>
                <p:cNvSpPr/>
                <p:nvPr/>
              </p:nvSpPr>
              <p:spPr>
                <a:xfrm>
                  <a:off x="2568175" y="2096326"/>
                  <a:ext cx="470099" cy="20159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Age</a:t>
                  </a:r>
                </a:p>
              </p:txBody>
            </p:sp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2B92D269-1520-6079-C530-E3026F194CFB}"/>
                    </a:ext>
                  </a:extLst>
                </p:cNvPr>
                <p:cNvSpPr txBox="1"/>
                <p:nvPr/>
              </p:nvSpPr>
              <p:spPr>
                <a:xfrm>
                  <a:off x="2506835" y="2287932"/>
                  <a:ext cx="5993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aged</a:t>
                  </a:r>
                </a:p>
              </p:txBody>
            </p:sp>
          </p:grpSp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D1FF58B3-94BE-356D-18DB-AF9A0C204833}"/>
                  </a:ext>
                </a:extLst>
              </p:cNvPr>
              <p:cNvGrpSpPr/>
              <p:nvPr/>
            </p:nvGrpSpPr>
            <p:grpSpPr>
              <a:xfrm>
                <a:off x="1352889" y="760984"/>
                <a:ext cx="1317160" cy="387965"/>
                <a:chOff x="1664532" y="327691"/>
                <a:chExt cx="1344709" cy="387965"/>
              </a:xfrm>
            </p:grpSpPr>
            <p:grpSp>
              <p:nvGrpSpPr>
                <p:cNvPr id="232" name="Group 231">
                  <a:extLst>
                    <a:ext uri="{FF2B5EF4-FFF2-40B4-BE49-F238E27FC236}">
                      <a16:creationId xmlns:a16="http://schemas.microsoft.com/office/drawing/2014/main" id="{9414A22B-4674-F5DF-23A9-E5B65E1B6952}"/>
                    </a:ext>
                  </a:extLst>
                </p:cNvPr>
                <p:cNvGrpSpPr/>
                <p:nvPr/>
              </p:nvGrpSpPr>
              <p:grpSpPr>
                <a:xfrm>
                  <a:off x="1664532" y="327691"/>
                  <a:ext cx="1344709" cy="355108"/>
                  <a:chOff x="1664532" y="327691"/>
                  <a:chExt cx="1344709" cy="355108"/>
                </a:xfrm>
              </p:grpSpPr>
              <p:cxnSp>
                <p:nvCxnSpPr>
                  <p:cNvPr id="234" name="Straight Connector 233">
                    <a:extLst>
                      <a:ext uri="{FF2B5EF4-FFF2-40B4-BE49-F238E27FC236}">
                        <a16:creationId xmlns:a16="http://schemas.microsoft.com/office/drawing/2014/main" id="{C32D4FD7-6002-61E3-17EB-B36749744E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681784" y="584871"/>
                    <a:ext cx="0" cy="97928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Straight Connector 234">
                    <a:extLst>
                      <a:ext uri="{FF2B5EF4-FFF2-40B4-BE49-F238E27FC236}">
                        <a16:creationId xmlns:a16="http://schemas.microsoft.com/office/drawing/2014/main" id="{58BEBC71-7F07-2219-04F3-173B72C708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664532" y="583852"/>
                    <a:ext cx="1239655" cy="0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6" name="TextBox 235">
                    <a:extLst>
                      <a:ext uri="{FF2B5EF4-FFF2-40B4-BE49-F238E27FC236}">
                        <a16:creationId xmlns:a16="http://schemas.microsoft.com/office/drawing/2014/main" id="{327A460D-1E46-3096-063A-B0D9C22D8BE4}"/>
                      </a:ext>
                    </a:extLst>
                  </p:cNvPr>
                  <p:cNvSpPr txBox="1"/>
                  <p:nvPr/>
                </p:nvSpPr>
                <p:spPr>
                  <a:xfrm>
                    <a:off x="1774311" y="327691"/>
                    <a:ext cx="123493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Numeric-Filter</a:t>
                    </a:r>
                  </a:p>
                </p:txBody>
              </p:sp>
            </p:grpSp>
            <p:sp>
              <p:nvSpPr>
                <p:cNvPr id="233" name="Down Arrow 232">
                  <a:extLst>
                    <a:ext uri="{FF2B5EF4-FFF2-40B4-BE49-F238E27FC236}">
                      <a16:creationId xmlns:a16="http://schemas.microsoft.com/office/drawing/2014/main" id="{EB85C27A-9F4A-26ED-31C6-A62CD25E257C}"/>
                    </a:ext>
                  </a:extLst>
                </p:cNvPr>
                <p:cNvSpPr/>
                <p:nvPr/>
              </p:nvSpPr>
              <p:spPr>
                <a:xfrm>
                  <a:off x="2844888" y="590456"/>
                  <a:ext cx="85224" cy="125200"/>
                </a:xfrm>
                <a:prstGeom prst="downArrow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6B05312-F31F-D45A-CC7A-C0FA7AA9584B}"/>
              </a:ext>
            </a:extLst>
          </p:cNvPr>
          <p:cNvGrpSpPr/>
          <p:nvPr/>
        </p:nvGrpSpPr>
        <p:grpSpPr>
          <a:xfrm>
            <a:off x="84078" y="3838705"/>
            <a:ext cx="5283259" cy="815648"/>
            <a:chOff x="84081" y="3903167"/>
            <a:chExt cx="5283259" cy="815648"/>
          </a:xfrm>
        </p:grpSpPr>
        <p:sp>
          <p:nvSpPr>
            <p:cNvPr id="146" name="Rounded Rectangle 145">
              <a:extLst>
                <a:ext uri="{FF2B5EF4-FFF2-40B4-BE49-F238E27FC236}">
                  <a16:creationId xmlns:a16="http://schemas.microsoft.com/office/drawing/2014/main" id="{535C7071-C24E-1AD3-752F-E305A30C00F6}"/>
                </a:ext>
              </a:extLst>
            </p:cNvPr>
            <p:cNvSpPr/>
            <p:nvPr/>
          </p:nvSpPr>
          <p:spPr>
            <a:xfrm>
              <a:off x="96714" y="3903167"/>
              <a:ext cx="5190509" cy="815648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C92720A-80E9-73D7-780D-FCD91C8EAB80}"/>
                </a:ext>
              </a:extLst>
            </p:cNvPr>
            <p:cNvSpPr txBox="1"/>
            <p:nvPr/>
          </p:nvSpPr>
          <p:spPr>
            <a:xfrm>
              <a:off x="84081" y="4031522"/>
              <a:ext cx="52832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“</a:t>
              </a:r>
              <a:r>
                <a:rPr lang="en-US" sz="1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“Diabetics”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8F1EB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“65”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 with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”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DFFED70-3A1B-FDDF-DFF5-2C6E921820C0}"/>
              </a:ext>
            </a:extLst>
          </p:cNvPr>
          <p:cNvGrpSpPr/>
          <p:nvPr/>
        </p:nvGrpSpPr>
        <p:grpSpPr>
          <a:xfrm>
            <a:off x="6859750" y="4110904"/>
            <a:ext cx="3924597" cy="2425295"/>
            <a:chOff x="5795467" y="1067845"/>
            <a:chExt cx="2327324" cy="2425295"/>
          </a:xfrm>
        </p:grpSpPr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95C6429A-BE33-C4D7-1ABA-F9A2DC7FF674}"/>
                </a:ext>
              </a:extLst>
            </p:cNvPr>
            <p:cNvSpPr/>
            <p:nvPr/>
          </p:nvSpPr>
          <p:spPr>
            <a:xfrm>
              <a:off x="5795467" y="1067845"/>
              <a:ext cx="2327324" cy="2425295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B0B2F81-4D2E-340A-5BE4-8192AAA4DAE6}"/>
                </a:ext>
              </a:extLst>
            </p:cNvPr>
            <p:cNvSpPr txBox="1"/>
            <p:nvPr/>
          </p:nvSpPr>
          <p:spPr>
            <a:xfrm>
              <a:off x="5842333" y="1114041"/>
              <a:ext cx="2280458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C0241863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age()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.num_filter(eq(op(GT), val(65))),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neg(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sz="1400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C0025598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). 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C0402CD3-B300-2C57-6433-00499E07FCEC}"/>
              </a:ext>
            </a:extLst>
          </p:cNvPr>
          <p:cNvGrpSpPr/>
          <p:nvPr/>
        </p:nvGrpSpPr>
        <p:grpSpPr>
          <a:xfrm>
            <a:off x="130718" y="4857653"/>
            <a:ext cx="4189750" cy="2330751"/>
            <a:chOff x="5795469" y="1053636"/>
            <a:chExt cx="2484562" cy="2330751"/>
          </a:xfrm>
        </p:grpSpPr>
        <p:sp>
          <p:nvSpPr>
            <p:cNvPr id="129" name="Rounded Rectangle 128">
              <a:extLst>
                <a:ext uri="{FF2B5EF4-FFF2-40B4-BE49-F238E27FC236}">
                  <a16:creationId xmlns:a16="http://schemas.microsoft.com/office/drawing/2014/main" id="{6A262F00-A1EC-EB77-8C5E-323F4071E24E}"/>
                </a:ext>
              </a:extLst>
            </p:cNvPr>
            <p:cNvSpPr/>
            <p:nvPr/>
          </p:nvSpPr>
          <p:spPr>
            <a:xfrm>
              <a:off x="5795469" y="1067845"/>
              <a:ext cx="2476190" cy="2316542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0134A08-5C33-0D5D-BE66-9C30D449C89A}"/>
                </a:ext>
              </a:extLst>
            </p:cNvPr>
            <p:cNvSpPr txBox="1"/>
            <p:nvPr/>
          </p:nvSpPr>
          <p:spPr>
            <a:xfrm>
              <a:off x="5889843" y="1053636"/>
              <a:ext cx="2390188" cy="224676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“Diabetics”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rgbClr val="8F1EB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sz="14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“65”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))),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sz="1400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860C1FE-7153-6B2E-172A-054EA773DEFD}"/>
              </a:ext>
            </a:extLst>
          </p:cNvPr>
          <p:cNvGrpSpPr/>
          <p:nvPr/>
        </p:nvGrpSpPr>
        <p:grpSpPr>
          <a:xfrm>
            <a:off x="6889228" y="1828653"/>
            <a:ext cx="4764263" cy="2182029"/>
            <a:chOff x="5648925" y="1094821"/>
            <a:chExt cx="2825254" cy="2182029"/>
          </a:xfrm>
        </p:grpSpPr>
        <p:sp>
          <p:nvSpPr>
            <p:cNvPr id="137" name="Rounded Rectangle 136">
              <a:extLst>
                <a:ext uri="{FF2B5EF4-FFF2-40B4-BE49-F238E27FC236}">
                  <a16:creationId xmlns:a16="http://schemas.microsoft.com/office/drawing/2014/main" id="{77947A3F-6EB5-55F5-6807-C714C0D7407A}"/>
                </a:ext>
              </a:extLst>
            </p:cNvPr>
            <p:cNvSpPr/>
            <p:nvPr/>
          </p:nvSpPr>
          <p:spPr>
            <a:xfrm>
              <a:off x="5648925" y="1094821"/>
              <a:ext cx="2794588" cy="2182029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77A665C2-B5D1-ADAE-73C9-359A83CDA5E1}"/>
                </a:ext>
              </a:extLst>
            </p:cNvPr>
            <p:cNvSpPr txBox="1"/>
            <p:nvPr/>
          </p:nvSpPr>
          <p:spPr>
            <a:xfrm>
              <a:off x="5688531" y="1135278"/>
              <a:ext cx="2785648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cond(CUI: C0241863), </a:t>
              </a:r>
              <a:b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age()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.num_filter(eq(op(GT), val(65))),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neg(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</a:rPr>
                <a:t>C0035078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3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“Renal Insufficiency”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</a:rPr>
                <a:t>C3253985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3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“Dolutegravir”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03473A89-0675-E962-9340-07802022FA88}"/>
              </a:ext>
            </a:extLst>
          </p:cNvPr>
          <p:cNvGrpSpPr/>
          <p:nvPr/>
        </p:nvGrpSpPr>
        <p:grpSpPr>
          <a:xfrm>
            <a:off x="6927221" y="45600"/>
            <a:ext cx="5010588" cy="1892328"/>
            <a:chOff x="5454565" y="924643"/>
            <a:chExt cx="2971327" cy="1892328"/>
          </a:xfrm>
        </p:grpSpPr>
        <p:sp>
          <p:nvSpPr>
            <p:cNvPr id="149" name="Rounded Rectangle 148">
              <a:extLst>
                <a:ext uri="{FF2B5EF4-FFF2-40B4-BE49-F238E27FC236}">
                  <a16:creationId xmlns:a16="http://schemas.microsoft.com/office/drawing/2014/main" id="{2C23072C-40AC-6A91-BDC9-B38667BBFCB5}"/>
                </a:ext>
              </a:extLst>
            </p:cNvPr>
            <p:cNvSpPr/>
            <p:nvPr/>
          </p:nvSpPr>
          <p:spPr>
            <a:xfrm>
              <a:off x="5454565" y="924643"/>
              <a:ext cx="2971327" cy="1682496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42A1ED5-20E0-D596-274D-5AED7404DA7E}"/>
                </a:ext>
              </a:extLst>
            </p:cNvPr>
            <p:cNvSpPr txBox="1"/>
            <p:nvPr/>
          </p:nvSpPr>
          <p:spPr>
            <a:xfrm>
              <a:off x="5454565" y="1001089"/>
              <a:ext cx="2933937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condition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dx_code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person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age &gt; 65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person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NOT EXISTS</a:t>
              </a: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condition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dx_code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endParaRPr lang="en-US" sz="1400" dirty="0">
                <a:solidFill>
                  <a:srgbClr val="9F20B9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medication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med_code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...)</a:t>
              </a:r>
            </a:p>
            <a:p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8585CC7-B847-2789-4854-01F9BE784464}"/>
              </a:ext>
            </a:extLst>
          </p:cNvPr>
          <p:cNvSpPr/>
          <p:nvPr/>
        </p:nvSpPr>
        <p:spPr>
          <a:xfrm>
            <a:off x="-886332" y="339278"/>
            <a:ext cx="840798" cy="2425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Raw input</a:t>
            </a:r>
          </a:p>
        </p:txBody>
      </p: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1C04D4EF-9495-3067-087B-78ECD5E0D7E2}"/>
              </a:ext>
            </a:extLst>
          </p:cNvPr>
          <p:cNvSpPr/>
          <p:nvPr/>
        </p:nvSpPr>
        <p:spPr>
          <a:xfrm>
            <a:off x="-1074554" y="1636508"/>
            <a:ext cx="1219331" cy="60284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Predict named entities and relations</a:t>
            </a:r>
          </a:p>
        </p:txBody>
      </p:sp>
      <p:sp>
        <p:nvSpPr>
          <p:cNvPr id="160" name="Rounded Rectangle 159">
            <a:extLst>
              <a:ext uri="{FF2B5EF4-FFF2-40B4-BE49-F238E27FC236}">
                <a16:creationId xmlns:a16="http://schemas.microsoft.com/office/drawing/2014/main" id="{D819F04B-9669-FBB5-EDA6-DFB88CF64D5A}"/>
              </a:ext>
            </a:extLst>
          </p:cNvPr>
          <p:cNvSpPr/>
          <p:nvPr/>
        </p:nvSpPr>
        <p:spPr>
          <a:xfrm>
            <a:off x="-1058905" y="3977948"/>
            <a:ext cx="1176965" cy="58342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Prepare logical form input</a:t>
            </a:r>
          </a:p>
        </p:txBody>
      </p:sp>
      <p:sp>
        <p:nvSpPr>
          <p:cNvPr id="161" name="Rounded Rectangle 160">
            <a:extLst>
              <a:ext uri="{FF2B5EF4-FFF2-40B4-BE49-F238E27FC236}">
                <a16:creationId xmlns:a16="http://schemas.microsoft.com/office/drawing/2014/main" id="{7B30A475-508E-9961-26AF-C70A3A1695C8}"/>
              </a:ext>
            </a:extLst>
          </p:cNvPr>
          <p:cNvSpPr/>
          <p:nvPr/>
        </p:nvSpPr>
        <p:spPr>
          <a:xfrm>
            <a:off x="-1041952" y="5268994"/>
            <a:ext cx="1162033" cy="6006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Transform to logical form structure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A8280E23-31EB-23A9-9DEB-446CCAE79436}"/>
              </a:ext>
            </a:extLst>
          </p:cNvPr>
          <p:cNvSpPr/>
          <p:nvPr/>
        </p:nvSpPr>
        <p:spPr>
          <a:xfrm>
            <a:off x="-558770" y="639661"/>
            <a:ext cx="185674" cy="9033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Down Arrow 161">
            <a:extLst>
              <a:ext uri="{FF2B5EF4-FFF2-40B4-BE49-F238E27FC236}">
                <a16:creationId xmlns:a16="http://schemas.microsoft.com/office/drawing/2014/main" id="{AACBEECE-0C94-F771-A325-D7A630BAD519}"/>
              </a:ext>
            </a:extLst>
          </p:cNvPr>
          <p:cNvSpPr/>
          <p:nvPr/>
        </p:nvSpPr>
        <p:spPr>
          <a:xfrm>
            <a:off x="-550178" y="2333482"/>
            <a:ext cx="178487" cy="155394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Down Arrow 168">
            <a:extLst>
              <a:ext uri="{FF2B5EF4-FFF2-40B4-BE49-F238E27FC236}">
                <a16:creationId xmlns:a16="http://schemas.microsoft.com/office/drawing/2014/main" id="{EB649524-0CB8-E520-1B9A-44440FCDB9F6}"/>
              </a:ext>
            </a:extLst>
          </p:cNvPr>
          <p:cNvSpPr/>
          <p:nvPr/>
        </p:nvSpPr>
        <p:spPr>
          <a:xfrm>
            <a:off x="-547167" y="4654353"/>
            <a:ext cx="174071" cy="60063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08C3CAD3-F0E9-1805-239E-C95A2EA5611C}"/>
              </a:ext>
            </a:extLst>
          </p:cNvPr>
          <p:cNvSpPr/>
          <p:nvPr/>
        </p:nvSpPr>
        <p:spPr>
          <a:xfrm>
            <a:off x="5538097" y="5012134"/>
            <a:ext cx="1306456" cy="4856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Normalize to UMLS concepts</a:t>
            </a:r>
          </a:p>
        </p:txBody>
      </p: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4CAE8038-86A9-3E86-68E5-55685F8254BC}"/>
              </a:ext>
            </a:extLst>
          </p:cNvPr>
          <p:cNvSpPr/>
          <p:nvPr/>
        </p:nvSpPr>
        <p:spPr>
          <a:xfrm>
            <a:off x="5457191" y="2864074"/>
            <a:ext cx="1400683" cy="7386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Use Knowledge Base to reason upon unspecified criteria</a:t>
            </a:r>
          </a:p>
        </p:txBody>
      </p:sp>
      <p:sp>
        <p:nvSpPr>
          <p:cNvPr id="173" name="Rounded Rectangle 172">
            <a:extLst>
              <a:ext uri="{FF2B5EF4-FFF2-40B4-BE49-F238E27FC236}">
                <a16:creationId xmlns:a16="http://schemas.microsoft.com/office/drawing/2014/main" id="{686ECA24-46A1-8876-06A3-FD3D8DBF93A0}"/>
              </a:ext>
            </a:extLst>
          </p:cNvPr>
          <p:cNvSpPr/>
          <p:nvPr/>
        </p:nvSpPr>
        <p:spPr>
          <a:xfrm>
            <a:off x="5447141" y="307329"/>
            <a:ext cx="1437355" cy="12910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Link to Semantic Metadata Mapping and generate SQL queries</a:t>
            </a:r>
          </a:p>
        </p:txBody>
      </p:sp>
      <p:sp>
        <p:nvSpPr>
          <p:cNvPr id="174" name="Down Arrow 173">
            <a:extLst>
              <a:ext uri="{FF2B5EF4-FFF2-40B4-BE49-F238E27FC236}">
                <a16:creationId xmlns:a16="http://schemas.microsoft.com/office/drawing/2014/main" id="{C7A79B1C-BF4F-F4ED-C12F-18E9AFA44114}"/>
              </a:ext>
            </a:extLst>
          </p:cNvPr>
          <p:cNvSpPr/>
          <p:nvPr/>
        </p:nvSpPr>
        <p:spPr>
          <a:xfrm rot="10800000">
            <a:off x="6127111" y="1644632"/>
            <a:ext cx="173838" cy="114408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Down Arrow 174">
            <a:extLst>
              <a:ext uri="{FF2B5EF4-FFF2-40B4-BE49-F238E27FC236}">
                <a16:creationId xmlns:a16="http://schemas.microsoft.com/office/drawing/2014/main" id="{6B4E23B9-AAB8-5ECD-7769-DD5C3B531C47}"/>
              </a:ext>
            </a:extLst>
          </p:cNvPr>
          <p:cNvSpPr/>
          <p:nvPr/>
        </p:nvSpPr>
        <p:spPr>
          <a:xfrm rot="10800000">
            <a:off x="6127111" y="3659546"/>
            <a:ext cx="173837" cy="128364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Down Arrow 175">
            <a:extLst>
              <a:ext uri="{FF2B5EF4-FFF2-40B4-BE49-F238E27FC236}">
                <a16:creationId xmlns:a16="http://schemas.microsoft.com/office/drawing/2014/main" id="{C6555DD0-0659-9243-9B8C-92585553A667}"/>
              </a:ext>
            </a:extLst>
          </p:cNvPr>
          <p:cNvSpPr/>
          <p:nvPr/>
        </p:nvSpPr>
        <p:spPr>
          <a:xfrm rot="10800000">
            <a:off x="6127108" y="5566771"/>
            <a:ext cx="173839" cy="188422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ADE354-D604-C403-895A-E3BC0CAFA997}"/>
              </a:ext>
            </a:extLst>
          </p:cNvPr>
          <p:cNvSpPr/>
          <p:nvPr/>
        </p:nvSpPr>
        <p:spPr>
          <a:xfrm>
            <a:off x="-491905" y="7394356"/>
            <a:ext cx="6733435" cy="839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E3785496-A7D4-1753-6835-C03FE63B3D46}"/>
              </a:ext>
            </a:extLst>
          </p:cNvPr>
          <p:cNvSpPr/>
          <p:nvPr/>
        </p:nvSpPr>
        <p:spPr>
          <a:xfrm rot="5400000">
            <a:off x="-1204682" y="6675378"/>
            <a:ext cx="1515734" cy="901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02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0F912F2-20D1-ABD2-98E4-D1D71BE7988A}"/>
              </a:ext>
            </a:extLst>
          </p:cNvPr>
          <p:cNvGrpSpPr/>
          <p:nvPr/>
        </p:nvGrpSpPr>
        <p:grpSpPr>
          <a:xfrm>
            <a:off x="4503871" y="21827"/>
            <a:ext cx="5672329" cy="624164"/>
            <a:chOff x="5795469" y="1067845"/>
            <a:chExt cx="1901879" cy="624164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047D057-9D34-C179-0EBB-B9327E8056B9}"/>
                </a:ext>
              </a:extLst>
            </p:cNvPr>
            <p:cNvSpPr/>
            <p:nvPr/>
          </p:nvSpPr>
          <p:spPr>
            <a:xfrm>
              <a:off x="5795469" y="1067845"/>
              <a:ext cx="1901879" cy="624164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3F6F53D-16B6-F295-4D01-D3126565BB06}"/>
                </a:ext>
              </a:extLst>
            </p:cNvPr>
            <p:cNvSpPr txBox="1"/>
            <p:nvPr/>
          </p:nvSpPr>
          <p:spPr>
            <a:xfrm>
              <a:off x="5881471" y="1118317"/>
              <a:ext cx="181587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lab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C0362994, LOINC: 777-3, 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“Platelet count”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sz="14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“250”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)))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8FF8AE74-061D-318A-40DD-AD2D00FDE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932708"/>
              </p:ext>
            </p:extLst>
          </p:nvPr>
        </p:nvGraphicFramePr>
        <p:xfrm>
          <a:off x="1603192" y="1159489"/>
          <a:ext cx="5199244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5884">
                  <a:extLst>
                    <a:ext uri="{9D8B030D-6E8A-4147-A177-3AD203B41FA5}">
                      <a16:colId xmlns:a16="http://schemas.microsoft.com/office/drawing/2014/main" val="2094717374"/>
                    </a:ext>
                  </a:extLst>
                </a:gridCol>
                <a:gridCol w="1799924">
                  <a:extLst>
                    <a:ext uri="{9D8B030D-6E8A-4147-A177-3AD203B41FA5}">
                      <a16:colId xmlns:a16="http://schemas.microsoft.com/office/drawing/2014/main" val="1559110898"/>
                    </a:ext>
                  </a:extLst>
                </a:gridCol>
                <a:gridCol w="1068405">
                  <a:extLst>
                    <a:ext uri="{9D8B030D-6E8A-4147-A177-3AD203B41FA5}">
                      <a16:colId xmlns:a16="http://schemas.microsoft.com/office/drawing/2014/main" val="3592753278"/>
                    </a:ext>
                  </a:extLst>
                </a:gridCol>
                <a:gridCol w="1155031">
                  <a:extLst>
                    <a:ext uri="{9D8B030D-6E8A-4147-A177-3AD203B41FA5}">
                      <a16:colId xmlns:a16="http://schemas.microsoft.com/office/drawing/2014/main" val="3658954953"/>
                    </a:ext>
                  </a:extLst>
                </a:gridCol>
              </a:tblGrid>
              <a:tr h="2143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patient_id</a:t>
                      </a:r>
                      <a:endParaRPr lang="en-US" sz="14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lab_code_source</a:t>
                      </a:r>
                      <a:endParaRPr lang="en-US" sz="14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lab_code</a:t>
                      </a:r>
                      <a:endParaRPr lang="en-US" sz="14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lab_value</a:t>
                      </a:r>
                      <a:endParaRPr lang="en-US" sz="14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095005"/>
                  </a:ext>
                </a:extLst>
              </a:tr>
              <a:tr h="27461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ABC</a:t>
                      </a:r>
                      <a:endParaRPr lang="en-US" sz="14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LNC</a:t>
                      </a:r>
                      <a:endParaRPr lang="en-US" sz="14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777-3</a:t>
                      </a:r>
                      <a:endParaRPr lang="en-US" sz="14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211</a:t>
                      </a:r>
                      <a:endParaRPr lang="en-US" sz="14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68814513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DB803CF3-E688-8EB7-5F59-B20E79C3AC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044093"/>
              </p:ext>
            </p:extLst>
          </p:nvPr>
        </p:nvGraphicFramePr>
        <p:xfrm>
          <a:off x="7589067" y="1143749"/>
          <a:ext cx="4044213" cy="613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5884">
                  <a:extLst>
                    <a:ext uri="{9D8B030D-6E8A-4147-A177-3AD203B41FA5}">
                      <a16:colId xmlns:a16="http://schemas.microsoft.com/office/drawing/2014/main" val="2094717374"/>
                    </a:ext>
                  </a:extLst>
                </a:gridCol>
                <a:gridCol w="1352027">
                  <a:extLst>
                    <a:ext uri="{9D8B030D-6E8A-4147-A177-3AD203B41FA5}">
                      <a16:colId xmlns:a16="http://schemas.microsoft.com/office/drawing/2014/main" val="1559110898"/>
                    </a:ext>
                  </a:extLst>
                </a:gridCol>
                <a:gridCol w="1516302">
                  <a:extLst>
                    <a:ext uri="{9D8B030D-6E8A-4147-A177-3AD203B41FA5}">
                      <a16:colId xmlns:a16="http://schemas.microsoft.com/office/drawing/2014/main" val="3592753278"/>
                    </a:ext>
                  </a:extLst>
                </a:gridCol>
              </a:tblGrid>
              <a:tr h="24073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patient_id</a:t>
                      </a:r>
                      <a:endParaRPr lang="en-US" sz="14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platelets</a:t>
                      </a:r>
                      <a:endParaRPr lang="en-US" sz="14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hematocrit</a:t>
                      </a:r>
                      <a:endParaRPr lang="en-US" sz="14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095005"/>
                  </a:ext>
                </a:extLst>
              </a:tr>
              <a:tr h="30843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ABC</a:t>
                      </a:r>
                      <a:endParaRPr lang="en-US" sz="14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211</a:t>
                      </a:r>
                      <a:endParaRPr lang="en-US" sz="14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38.4</a:t>
                      </a:r>
                      <a:endParaRPr lang="en-US" sz="14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68814513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AC348BEC-8D65-1CEB-49A9-590C10C9C46B}"/>
              </a:ext>
            </a:extLst>
          </p:cNvPr>
          <p:cNvGrpSpPr/>
          <p:nvPr/>
        </p:nvGrpSpPr>
        <p:grpSpPr>
          <a:xfrm>
            <a:off x="2166778" y="5553099"/>
            <a:ext cx="3746732" cy="1461442"/>
            <a:chOff x="5454565" y="924642"/>
            <a:chExt cx="2971327" cy="1461442"/>
          </a:xfrm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892EBA9E-02FC-6561-BC36-C6CB0F4C2407}"/>
                </a:ext>
              </a:extLst>
            </p:cNvPr>
            <p:cNvSpPr/>
            <p:nvPr/>
          </p:nvSpPr>
          <p:spPr>
            <a:xfrm>
              <a:off x="5454565" y="924642"/>
              <a:ext cx="2971327" cy="1245997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4931A3F-36FF-2BF4-BB1F-71344D692615}"/>
                </a:ext>
              </a:extLst>
            </p:cNvPr>
            <p:cNvSpPr txBox="1"/>
            <p:nvPr/>
          </p:nvSpPr>
          <p:spPr>
            <a:xfrm>
              <a:off x="5454565" y="1001089"/>
              <a:ext cx="293393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patient_id</a:t>
              </a:r>
            </a:p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 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labs</a:t>
              </a:r>
            </a:p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 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lab_code_source 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‘LNC’</a:t>
              </a:r>
              <a:b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AND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lab_code 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‘777-3’</a:t>
              </a: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AND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lab_value 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&lt;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250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F85BC5A-C7E9-4053-15D7-2717951C37E0}"/>
              </a:ext>
            </a:extLst>
          </p:cNvPr>
          <p:cNvGrpSpPr/>
          <p:nvPr/>
        </p:nvGrpSpPr>
        <p:grpSpPr>
          <a:xfrm>
            <a:off x="8061183" y="5547344"/>
            <a:ext cx="3257447" cy="1019794"/>
            <a:chOff x="5454565" y="924643"/>
            <a:chExt cx="2971327" cy="1186827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2CE3C988-8DAE-09E9-8DBF-709E2DC45018}"/>
                </a:ext>
              </a:extLst>
            </p:cNvPr>
            <p:cNvSpPr/>
            <p:nvPr/>
          </p:nvSpPr>
          <p:spPr>
            <a:xfrm>
              <a:off x="5454565" y="924643"/>
              <a:ext cx="2971327" cy="1099806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901D661-89F5-4B78-1D17-8A4F6A1BD053}"/>
                </a:ext>
              </a:extLst>
            </p:cNvPr>
            <p:cNvSpPr txBox="1"/>
            <p:nvPr/>
          </p:nvSpPr>
          <p:spPr>
            <a:xfrm>
              <a:off x="5454565" y="1001089"/>
              <a:ext cx="2933937" cy="1110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patient_id</a:t>
              </a:r>
            </a:p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 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complete_blood_counts</a:t>
              </a:r>
            </a:p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 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platelets 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&lt;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250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8EFD857-AFE1-A4DF-E0E2-96134AFC8EDF}"/>
              </a:ext>
            </a:extLst>
          </p:cNvPr>
          <p:cNvCxnSpPr/>
          <p:nvPr/>
        </p:nvCxnSpPr>
        <p:spPr>
          <a:xfrm>
            <a:off x="1247660" y="98056"/>
            <a:ext cx="0" cy="664243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21E53F8-EF1E-D0FB-FAAD-C4268D171C47}"/>
              </a:ext>
            </a:extLst>
          </p:cNvPr>
          <p:cNvCxnSpPr>
            <a:cxnSpLocks/>
          </p:cNvCxnSpPr>
          <p:nvPr/>
        </p:nvCxnSpPr>
        <p:spPr>
          <a:xfrm>
            <a:off x="7054517" y="986757"/>
            <a:ext cx="0" cy="560520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DEE8972-7F38-D1F6-083A-AFC0101E162D}"/>
              </a:ext>
            </a:extLst>
          </p:cNvPr>
          <p:cNvSpPr txBox="1"/>
          <p:nvPr/>
        </p:nvSpPr>
        <p:spPr>
          <a:xfrm>
            <a:off x="28394" y="46852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Eligibility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Criteria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B9E36CE-2166-9BD5-3758-FA831D9F0112}"/>
              </a:ext>
            </a:extLst>
          </p:cNvPr>
          <p:cNvSpPr txBox="1"/>
          <p:nvPr/>
        </p:nvSpPr>
        <p:spPr>
          <a:xfrm>
            <a:off x="28394" y="3107677"/>
            <a:ext cx="1169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Semantic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Metadata </a:t>
            </a:r>
          </a:p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Mapping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319DF95-4BB4-B149-83D5-11341845AFD9}"/>
              </a:ext>
            </a:extLst>
          </p:cNvPr>
          <p:cNvSpPr txBox="1"/>
          <p:nvPr/>
        </p:nvSpPr>
        <p:spPr>
          <a:xfrm>
            <a:off x="28394" y="953105"/>
            <a:ext cx="1219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Example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SQL Record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1BF1B86-1AB0-EE1A-43D3-7F2D29296004}"/>
              </a:ext>
            </a:extLst>
          </p:cNvPr>
          <p:cNvSpPr txBox="1"/>
          <p:nvPr/>
        </p:nvSpPr>
        <p:spPr>
          <a:xfrm>
            <a:off x="47162" y="5708594"/>
            <a:ext cx="1219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Generated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Query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F237948-D2F6-F4F8-8BDE-CEE8C56C3CF0}"/>
              </a:ext>
            </a:extLst>
          </p:cNvPr>
          <p:cNvSpPr txBox="1"/>
          <p:nvPr/>
        </p:nvSpPr>
        <p:spPr>
          <a:xfrm>
            <a:off x="2873589" y="723845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Roboto Light" panose="02000000000000000000" pitchFamily="2" charset="0"/>
                <a:ea typeface="Roboto Light" panose="02000000000000000000" pitchFamily="2" charset="0"/>
              </a:rPr>
              <a:t>(1)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Tall Table Structure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20DC55C-3C18-A4A6-2703-791868CB94F7}"/>
              </a:ext>
            </a:extLst>
          </p:cNvPr>
          <p:cNvSpPr txBox="1"/>
          <p:nvPr/>
        </p:nvSpPr>
        <p:spPr>
          <a:xfrm>
            <a:off x="8354936" y="724389"/>
            <a:ext cx="287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Roboto Light" panose="02000000000000000000" pitchFamily="2" charset="0"/>
                <a:ea typeface="Roboto Light" panose="02000000000000000000" pitchFamily="2" charset="0"/>
              </a:rPr>
              <a:t>(2)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Pivoted Table Structure</a:t>
            </a:r>
          </a:p>
        </p:txBody>
      </p:sp>
      <p:sp>
        <p:nvSpPr>
          <p:cNvPr id="60" name="Down Arrow 59">
            <a:extLst>
              <a:ext uri="{FF2B5EF4-FFF2-40B4-BE49-F238E27FC236}">
                <a16:creationId xmlns:a16="http://schemas.microsoft.com/office/drawing/2014/main" id="{30BA263B-0EB2-10F7-2CCC-F7654613F408}"/>
              </a:ext>
            </a:extLst>
          </p:cNvPr>
          <p:cNvSpPr/>
          <p:nvPr/>
        </p:nvSpPr>
        <p:spPr>
          <a:xfrm rot="18438532">
            <a:off x="7522932" y="717786"/>
            <a:ext cx="200658" cy="36396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wn Arrow 60">
            <a:extLst>
              <a:ext uri="{FF2B5EF4-FFF2-40B4-BE49-F238E27FC236}">
                <a16:creationId xmlns:a16="http://schemas.microsoft.com/office/drawing/2014/main" id="{00FC80BB-5C12-EB87-C274-97DEB44FDEAB}"/>
              </a:ext>
            </a:extLst>
          </p:cNvPr>
          <p:cNvSpPr/>
          <p:nvPr/>
        </p:nvSpPr>
        <p:spPr>
          <a:xfrm rot="2925828">
            <a:off x="6526655" y="721872"/>
            <a:ext cx="214967" cy="35014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4B162390-498A-A71F-1D45-8713AB1CB223}"/>
              </a:ext>
            </a:extLst>
          </p:cNvPr>
          <p:cNvSpPr/>
          <p:nvPr/>
        </p:nvSpPr>
        <p:spPr>
          <a:xfrm>
            <a:off x="9588427" y="5174037"/>
            <a:ext cx="202960" cy="35222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1473A7-47E6-F72E-8E08-E56974C23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12473" y="2143836"/>
            <a:ext cx="4197399" cy="2984817"/>
          </a:xfrm>
          <a:prstGeom prst="rect">
            <a:avLst/>
          </a:prstGeom>
        </p:spPr>
      </p:pic>
      <p:sp>
        <p:nvSpPr>
          <p:cNvPr id="62" name="Down Arrow 61">
            <a:extLst>
              <a:ext uri="{FF2B5EF4-FFF2-40B4-BE49-F238E27FC236}">
                <a16:creationId xmlns:a16="http://schemas.microsoft.com/office/drawing/2014/main" id="{697593C1-56FC-17C2-E4AB-97ABE198ADE6}"/>
              </a:ext>
            </a:extLst>
          </p:cNvPr>
          <p:cNvSpPr/>
          <p:nvPr/>
        </p:nvSpPr>
        <p:spPr>
          <a:xfrm>
            <a:off x="3938664" y="1709798"/>
            <a:ext cx="202960" cy="35222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Down Arrow 63">
            <a:extLst>
              <a:ext uri="{FF2B5EF4-FFF2-40B4-BE49-F238E27FC236}">
                <a16:creationId xmlns:a16="http://schemas.microsoft.com/office/drawing/2014/main" id="{0EF3C78C-6DF5-B843-EE19-021A9BFAE097}"/>
              </a:ext>
            </a:extLst>
          </p:cNvPr>
          <p:cNvSpPr/>
          <p:nvPr/>
        </p:nvSpPr>
        <p:spPr>
          <a:xfrm>
            <a:off x="9582635" y="1778058"/>
            <a:ext cx="217373" cy="32039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9D203871-FB24-FFAF-8EC6-351C7D8DE591}"/>
              </a:ext>
            </a:extLst>
          </p:cNvPr>
          <p:cNvSpPr/>
          <p:nvPr/>
        </p:nvSpPr>
        <p:spPr>
          <a:xfrm>
            <a:off x="3938664" y="5161540"/>
            <a:ext cx="202960" cy="35222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E6FDDC-F45A-656F-5FCD-1841A846B8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65289" y="2116255"/>
            <a:ext cx="4926042" cy="300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895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Box 106">
            <a:extLst>
              <a:ext uri="{FF2B5EF4-FFF2-40B4-BE49-F238E27FC236}">
                <a16:creationId xmlns:a16="http://schemas.microsoft.com/office/drawing/2014/main" id="{170F895B-3D10-D153-6F5B-4A8803E37DAC}"/>
              </a:ext>
            </a:extLst>
          </p:cNvPr>
          <p:cNvSpPr txBox="1"/>
          <p:nvPr/>
        </p:nvSpPr>
        <p:spPr>
          <a:xfrm>
            <a:off x="359088" y="1604328"/>
            <a:ext cx="4140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“- Diabetic women and men aged over 65</a:t>
            </a:r>
            <a:b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b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  with no contraindications to metformin”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15588EA-A518-BDF2-454C-724531D3A54E}"/>
              </a:ext>
            </a:extLst>
          </p:cNvPr>
          <p:cNvSpPr/>
          <p:nvPr/>
        </p:nvSpPr>
        <p:spPr>
          <a:xfrm>
            <a:off x="3344789" y="242090"/>
            <a:ext cx="373795" cy="3283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algn="ctr" rotWithShape="0">
              <a:prstClr val="black">
                <a:alpha val="12929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6E3FA2A-9358-F049-857F-CD7C9B3119DD}"/>
              </a:ext>
            </a:extLst>
          </p:cNvPr>
          <p:cNvSpPr txBox="1"/>
          <p:nvPr/>
        </p:nvSpPr>
        <p:spPr>
          <a:xfrm>
            <a:off x="3827194" y="167134"/>
            <a:ext cx="37472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Named Entity Recognition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(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NER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) using BERT and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Relation Extraction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using R-BERT.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AD8754-EADB-9AB9-B157-F25E4296E8A2}"/>
              </a:ext>
            </a:extLst>
          </p:cNvPr>
          <p:cNvGrpSpPr/>
          <p:nvPr/>
        </p:nvGrpSpPr>
        <p:grpSpPr>
          <a:xfrm>
            <a:off x="6607264" y="1215968"/>
            <a:ext cx="5296105" cy="2960309"/>
            <a:chOff x="4407377" y="1715248"/>
            <a:chExt cx="5296105" cy="2960309"/>
          </a:xfrm>
        </p:grpSpPr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BBFD12B7-A413-1E82-0B37-743025BA804C}"/>
                </a:ext>
              </a:extLst>
            </p:cNvPr>
            <p:cNvGrpSpPr/>
            <p:nvPr/>
          </p:nvGrpSpPr>
          <p:grpSpPr>
            <a:xfrm>
              <a:off x="8048710" y="4032090"/>
              <a:ext cx="1061986" cy="643467"/>
              <a:chOff x="905241" y="2512259"/>
              <a:chExt cx="1061986" cy="643467"/>
            </a:xfrm>
          </p:grpSpPr>
          <p:sp>
            <p:nvSpPr>
              <p:cNvPr id="224" name="Rounded Rectangle 223">
                <a:extLst>
                  <a:ext uri="{FF2B5EF4-FFF2-40B4-BE49-F238E27FC236}">
                    <a16:creationId xmlns:a16="http://schemas.microsoft.com/office/drawing/2014/main" id="{C820153A-D02C-9372-E724-2BCA07BAF445}"/>
                  </a:ext>
                </a:extLst>
              </p:cNvPr>
              <p:cNvSpPr/>
              <p:nvPr/>
            </p:nvSpPr>
            <p:spPr>
              <a:xfrm>
                <a:off x="905241" y="2512259"/>
                <a:ext cx="1061986" cy="643467"/>
              </a:xfrm>
              <a:prstGeom prst="roundRect">
                <a:avLst/>
              </a:prstGeom>
              <a:solidFill>
                <a:srgbClr val="EEB1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ounded Rectangle 224">
                <a:extLst>
                  <a:ext uri="{FF2B5EF4-FFF2-40B4-BE49-F238E27FC236}">
                    <a16:creationId xmlns:a16="http://schemas.microsoft.com/office/drawing/2014/main" id="{AA3257D9-3D7F-BC72-B48C-56C9A2DA6B61}"/>
                  </a:ext>
                </a:extLst>
              </p:cNvPr>
              <p:cNvSpPr/>
              <p:nvPr/>
            </p:nvSpPr>
            <p:spPr>
              <a:xfrm>
                <a:off x="1027765" y="2585355"/>
                <a:ext cx="855130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Drug</a:t>
                </a:r>
              </a:p>
            </p:txBody>
          </p:sp>
        </p:grp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F708017B-CB42-A4A8-CD24-5C224CD4143D}"/>
                </a:ext>
              </a:extLst>
            </p:cNvPr>
            <p:cNvSpPr txBox="1"/>
            <p:nvPr/>
          </p:nvSpPr>
          <p:spPr>
            <a:xfrm>
              <a:off x="8003009" y="4321452"/>
              <a:ext cx="11288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metformin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622C6ED6-9F85-A1AF-B299-3C1261B9B0D9}"/>
                </a:ext>
              </a:extLst>
            </p:cNvPr>
            <p:cNvGrpSpPr/>
            <p:nvPr/>
          </p:nvGrpSpPr>
          <p:grpSpPr>
            <a:xfrm>
              <a:off x="4595394" y="2099986"/>
              <a:ext cx="978160" cy="643467"/>
              <a:chOff x="936617" y="1707256"/>
              <a:chExt cx="999065" cy="643467"/>
            </a:xfrm>
          </p:grpSpPr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30E46350-14F2-40D5-567A-447D3AEAE474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91" name="Rounded Rectangle 190">
                  <a:extLst>
                    <a:ext uri="{FF2B5EF4-FFF2-40B4-BE49-F238E27FC236}">
                      <a16:creationId xmlns:a16="http://schemas.microsoft.com/office/drawing/2014/main" id="{86A2F6DC-FAB5-DF2F-1914-87E600C47402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Rounded Rectangle 194">
                  <a:extLst>
                    <a:ext uri="{FF2B5EF4-FFF2-40B4-BE49-F238E27FC236}">
                      <a16:creationId xmlns:a16="http://schemas.microsoft.com/office/drawing/2014/main" id="{2A352D91-394D-E604-6FC8-AB43583D8ED0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Condition</a:t>
                  </a:r>
                </a:p>
              </p:txBody>
            </p:sp>
          </p:grp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CEFDA2A1-F833-8CDD-02BE-01CBAF545B19}"/>
                  </a:ext>
                </a:extLst>
              </p:cNvPr>
              <p:cNvSpPr txBox="1"/>
              <p:nvPr/>
            </p:nvSpPr>
            <p:spPr>
              <a:xfrm>
                <a:off x="992342" y="1986964"/>
                <a:ext cx="9140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Diabetic</a:t>
                </a:r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FF8EABC0-2142-467B-ED17-BC23E7E984DE}"/>
                </a:ext>
              </a:extLst>
            </p:cNvPr>
            <p:cNvGrpSpPr/>
            <p:nvPr/>
          </p:nvGrpSpPr>
          <p:grpSpPr>
            <a:xfrm>
              <a:off x="5616271" y="2099986"/>
              <a:ext cx="860974" cy="643467"/>
              <a:chOff x="936617" y="1707256"/>
              <a:chExt cx="999065" cy="643467"/>
            </a:xfrm>
          </p:grpSpPr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2A83F4FE-CBE7-F9E2-433A-CA75A52B0222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82" name="Rounded Rectangle 181">
                  <a:extLst>
                    <a:ext uri="{FF2B5EF4-FFF2-40B4-BE49-F238E27FC236}">
                      <a16:creationId xmlns:a16="http://schemas.microsoft.com/office/drawing/2014/main" id="{CD61DCA9-9661-1E1B-F243-BA783E405E0E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Rounded Rectangle 182">
                  <a:extLst>
                    <a:ext uri="{FF2B5EF4-FFF2-40B4-BE49-F238E27FC236}">
                      <a16:creationId xmlns:a16="http://schemas.microsoft.com/office/drawing/2014/main" id="{A65874FF-E5F3-3E2D-A977-4BA87A608703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Female</a:t>
                  </a:r>
                </a:p>
              </p:txBody>
            </p:sp>
          </p:grp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AB2F0F3A-A987-010E-7C65-0C8287013157}"/>
                  </a:ext>
                </a:extLst>
              </p:cNvPr>
              <p:cNvSpPr txBox="1"/>
              <p:nvPr/>
            </p:nvSpPr>
            <p:spPr>
              <a:xfrm>
                <a:off x="939027" y="1986964"/>
                <a:ext cx="9918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women</a:t>
                </a:r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1A20B56D-A0BA-7819-5764-37D21BEAA38F}"/>
                </a:ext>
              </a:extLst>
            </p:cNvPr>
            <p:cNvGrpSpPr/>
            <p:nvPr/>
          </p:nvGrpSpPr>
          <p:grpSpPr>
            <a:xfrm>
              <a:off x="6904977" y="2120755"/>
              <a:ext cx="641891" cy="643467"/>
              <a:chOff x="936617" y="1707256"/>
              <a:chExt cx="999065" cy="643467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495A905C-EAC1-F13A-3CA4-90AB9F1A2B86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65" name="Rounded Rectangle 164">
                  <a:extLst>
                    <a:ext uri="{FF2B5EF4-FFF2-40B4-BE49-F238E27FC236}">
                      <a16:creationId xmlns:a16="http://schemas.microsoft.com/office/drawing/2014/main" id="{6FB2C9A9-9C2B-BA54-ABF5-3E296104439A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ounded Rectangle 165">
                  <a:extLst>
                    <a:ext uri="{FF2B5EF4-FFF2-40B4-BE49-F238E27FC236}">
                      <a16:creationId xmlns:a16="http://schemas.microsoft.com/office/drawing/2014/main" id="{ABE9CAA2-98CB-112E-C337-F4A66D6CD733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Male</a:t>
                  </a:r>
                </a:p>
              </p:txBody>
            </p:sp>
          </p:grp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C358037D-A527-2A6A-0E56-22328F041D20}"/>
                  </a:ext>
                </a:extLst>
              </p:cNvPr>
              <p:cNvSpPr txBox="1"/>
              <p:nvPr/>
            </p:nvSpPr>
            <p:spPr>
              <a:xfrm>
                <a:off x="1143025" y="1986964"/>
                <a:ext cx="5838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men</a:t>
                </a: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E15A6E24-98CC-99FE-3EEF-E29C7F8B6B8C}"/>
                </a:ext>
              </a:extLst>
            </p:cNvPr>
            <p:cNvGrpSpPr/>
            <p:nvPr/>
          </p:nvGrpSpPr>
          <p:grpSpPr>
            <a:xfrm>
              <a:off x="8288438" y="2132776"/>
              <a:ext cx="1415044" cy="1121416"/>
              <a:chOff x="4658669" y="1571198"/>
              <a:chExt cx="1862110" cy="1121416"/>
            </a:xfrm>
          </p:grpSpPr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E2E152E4-5102-42E3-2F9A-1DA04DECC2E7}"/>
                  </a:ext>
                </a:extLst>
              </p:cNvPr>
              <p:cNvGrpSpPr/>
              <p:nvPr/>
            </p:nvGrpSpPr>
            <p:grpSpPr>
              <a:xfrm>
                <a:off x="4658669" y="1571198"/>
                <a:ext cx="1862110" cy="1121416"/>
                <a:chOff x="963817" y="1707258"/>
                <a:chExt cx="847194" cy="1121416"/>
              </a:xfrm>
            </p:grpSpPr>
            <p:grpSp>
              <p:nvGrpSpPr>
                <p:cNvPr id="154" name="Group 153">
                  <a:extLst>
                    <a:ext uri="{FF2B5EF4-FFF2-40B4-BE49-F238E27FC236}">
                      <a16:creationId xmlns:a16="http://schemas.microsoft.com/office/drawing/2014/main" id="{DA3C398A-02D6-D983-6DD1-B42793882A95}"/>
                    </a:ext>
                  </a:extLst>
                </p:cNvPr>
                <p:cNvGrpSpPr/>
                <p:nvPr/>
              </p:nvGrpSpPr>
              <p:grpSpPr>
                <a:xfrm>
                  <a:off x="963817" y="1707258"/>
                  <a:ext cx="847194" cy="1121416"/>
                  <a:chOff x="721467" y="2512261"/>
                  <a:chExt cx="847194" cy="1121416"/>
                </a:xfrm>
              </p:grpSpPr>
              <p:sp>
                <p:nvSpPr>
                  <p:cNvPr id="156" name="Rounded Rectangle 155">
                    <a:extLst>
                      <a:ext uri="{FF2B5EF4-FFF2-40B4-BE49-F238E27FC236}">
                        <a16:creationId xmlns:a16="http://schemas.microsoft.com/office/drawing/2014/main" id="{03A59161-5A24-97F7-3D07-1230DC53D60A}"/>
                      </a:ext>
                    </a:extLst>
                  </p:cNvPr>
                  <p:cNvSpPr/>
                  <p:nvPr/>
                </p:nvSpPr>
                <p:spPr>
                  <a:xfrm>
                    <a:off x="721467" y="2512261"/>
                    <a:ext cx="847194" cy="1121416"/>
                  </a:xfrm>
                  <a:prstGeom prst="round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Rounded Rectangle 156">
                    <a:extLst>
                      <a:ext uri="{FF2B5EF4-FFF2-40B4-BE49-F238E27FC236}">
                        <a16:creationId xmlns:a16="http://schemas.microsoft.com/office/drawing/2014/main" id="{C049C714-D174-9B20-6F29-7AA331D9813C}"/>
                      </a:ext>
                    </a:extLst>
                  </p:cNvPr>
                  <p:cNvSpPr/>
                  <p:nvPr/>
                </p:nvSpPr>
                <p:spPr>
                  <a:xfrm>
                    <a:off x="778558" y="2584598"/>
                    <a:ext cx="742548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Eq-Comparison</a:t>
                    </a:r>
                  </a:p>
                </p:txBody>
              </p:sp>
            </p:grpSp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53C9D62B-AF91-2A4F-BC0F-B7FFF0BA80FB}"/>
                    </a:ext>
                  </a:extLst>
                </p:cNvPr>
                <p:cNvSpPr txBox="1"/>
                <p:nvPr/>
              </p:nvSpPr>
              <p:spPr>
                <a:xfrm>
                  <a:off x="1126630" y="1983394"/>
                  <a:ext cx="50980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over 65</a:t>
                  </a:r>
                </a:p>
              </p:txBody>
            </p:sp>
          </p:grpSp>
          <p:sp>
            <p:nvSpPr>
              <p:cNvPr id="152" name="Rounded Rectangle 151">
                <a:extLst>
                  <a:ext uri="{FF2B5EF4-FFF2-40B4-BE49-F238E27FC236}">
                    <a16:creationId xmlns:a16="http://schemas.microsoft.com/office/drawing/2014/main" id="{6A41FBCE-5304-FB0A-9F31-949A0F01308D}"/>
                  </a:ext>
                </a:extLst>
              </p:cNvPr>
              <p:cNvSpPr/>
              <p:nvPr/>
            </p:nvSpPr>
            <p:spPr>
              <a:xfrm>
                <a:off x="4848592" y="2242532"/>
                <a:ext cx="1412201" cy="37837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776C8800-F5A3-8601-E9D2-357A78203F83}"/>
                  </a:ext>
                </a:extLst>
              </p:cNvPr>
              <p:cNvSpPr txBox="1"/>
              <p:nvPr/>
            </p:nvSpPr>
            <p:spPr>
              <a:xfrm>
                <a:off x="4779409" y="2205405"/>
                <a:ext cx="158391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Operator: Greater</a:t>
                </a:r>
                <a:b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</a:br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Value:       “65”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C4F9AEB2-72F9-A088-E5C8-E1213D7F7FB7}"/>
                </a:ext>
              </a:extLst>
            </p:cNvPr>
            <p:cNvGrpSpPr/>
            <p:nvPr/>
          </p:nvGrpSpPr>
          <p:grpSpPr>
            <a:xfrm>
              <a:off x="5112469" y="4032090"/>
              <a:ext cx="946272" cy="643467"/>
              <a:chOff x="936618" y="1707256"/>
              <a:chExt cx="946272" cy="643467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7A8A2E4F-2B9A-9125-57EE-22E8A9582E2B}"/>
                  </a:ext>
                </a:extLst>
              </p:cNvPr>
              <p:cNvGrpSpPr/>
              <p:nvPr/>
            </p:nvGrpSpPr>
            <p:grpSpPr>
              <a:xfrm>
                <a:off x="936618" y="1707256"/>
                <a:ext cx="946272" cy="643467"/>
                <a:chOff x="694268" y="2512259"/>
                <a:chExt cx="946272" cy="643467"/>
              </a:xfrm>
            </p:grpSpPr>
            <p:sp>
              <p:nvSpPr>
                <p:cNvPr id="145" name="Rounded Rectangle 144">
                  <a:extLst>
                    <a:ext uri="{FF2B5EF4-FFF2-40B4-BE49-F238E27FC236}">
                      <a16:creationId xmlns:a16="http://schemas.microsoft.com/office/drawing/2014/main" id="{FC127693-8DB1-A002-7145-799C741689A2}"/>
                    </a:ext>
                  </a:extLst>
                </p:cNvPr>
                <p:cNvSpPr/>
                <p:nvPr/>
              </p:nvSpPr>
              <p:spPr>
                <a:xfrm>
                  <a:off x="694268" y="2512259"/>
                  <a:ext cx="946272" cy="643467"/>
                </a:xfrm>
                <a:prstGeom prst="roundRect">
                  <a:avLst/>
                </a:prstGeom>
                <a:solidFill>
                  <a:srgbClr val="EA6E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Rounded Rectangle 149">
                  <a:extLst>
                    <a:ext uri="{FF2B5EF4-FFF2-40B4-BE49-F238E27FC236}">
                      <a16:creationId xmlns:a16="http://schemas.microsoft.com/office/drawing/2014/main" id="{AC592254-F13B-77F8-CE28-7738C7787313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10254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Negation</a:t>
                  </a:r>
                </a:p>
              </p:txBody>
            </p:sp>
          </p:grp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D424D58A-5833-9C12-178A-55B64A8E80D7}"/>
                  </a:ext>
                </a:extLst>
              </p:cNvPr>
              <p:cNvSpPr txBox="1"/>
              <p:nvPr/>
            </p:nvSpPr>
            <p:spPr>
              <a:xfrm>
                <a:off x="1198658" y="1978805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no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BFFF8F90-E021-E98D-28EB-4C277A4026C3}"/>
                </a:ext>
              </a:extLst>
            </p:cNvPr>
            <p:cNvGrpSpPr/>
            <p:nvPr/>
          </p:nvGrpSpPr>
          <p:grpSpPr>
            <a:xfrm>
              <a:off x="6052858" y="4030853"/>
              <a:ext cx="1770036" cy="643467"/>
              <a:chOff x="969845" y="1707256"/>
              <a:chExt cx="1770036" cy="643467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00C4760B-9139-BC98-4EFD-33AD88935D5B}"/>
                  </a:ext>
                </a:extLst>
              </p:cNvPr>
              <p:cNvGrpSpPr/>
              <p:nvPr/>
            </p:nvGrpSpPr>
            <p:grpSpPr>
              <a:xfrm>
                <a:off x="1028165" y="1707256"/>
                <a:ext cx="1653669" cy="643467"/>
                <a:chOff x="785815" y="2512259"/>
                <a:chExt cx="1653669" cy="643467"/>
              </a:xfrm>
            </p:grpSpPr>
            <p:sp>
              <p:nvSpPr>
                <p:cNvPr id="134" name="Rounded Rectangle 133">
                  <a:extLst>
                    <a:ext uri="{FF2B5EF4-FFF2-40B4-BE49-F238E27FC236}">
                      <a16:creationId xmlns:a16="http://schemas.microsoft.com/office/drawing/2014/main" id="{096B1BD8-030F-5342-A19D-13FB74E3D104}"/>
                    </a:ext>
                  </a:extLst>
                </p:cNvPr>
                <p:cNvSpPr/>
                <p:nvPr/>
              </p:nvSpPr>
              <p:spPr>
                <a:xfrm>
                  <a:off x="785815" y="2512259"/>
                  <a:ext cx="1653669" cy="643467"/>
                </a:xfrm>
                <a:prstGeom prst="roundRect">
                  <a:avLst/>
                </a:prstGeom>
                <a:solidFill>
                  <a:srgbClr val="EBA78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ounded Rectangle 134">
                  <a:extLst>
                    <a:ext uri="{FF2B5EF4-FFF2-40B4-BE49-F238E27FC236}">
                      <a16:creationId xmlns:a16="http://schemas.microsoft.com/office/drawing/2014/main" id="{64D5A389-3795-9B29-00D4-16F18B49B8C6}"/>
                    </a:ext>
                  </a:extLst>
                </p:cNvPr>
                <p:cNvSpPr/>
                <p:nvPr/>
              </p:nvSpPr>
              <p:spPr>
                <a:xfrm>
                  <a:off x="834249" y="2582085"/>
                  <a:ext cx="1534177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Contraindication</a:t>
                  </a:r>
                </a:p>
              </p:txBody>
            </p:sp>
          </p:grp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E80E1FA4-92BD-9EFD-06B2-E79109FA1016}"/>
                  </a:ext>
                </a:extLst>
              </p:cNvPr>
              <p:cNvSpPr txBox="1"/>
              <p:nvPr/>
            </p:nvSpPr>
            <p:spPr>
              <a:xfrm>
                <a:off x="969845" y="1968774"/>
                <a:ext cx="17700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contraindications</a:t>
                </a:r>
              </a:p>
            </p:txBody>
          </p:sp>
        </p:grp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0C79905B-FFF8-1701-5915-D7A118C44AAC}"/>
                </a:ext>
              </a:extLst>
            </p:cNvPr>
            <p:cNvSpPr txBox="1"/>
            <p:nvPr/>
          </p:nvSpPr>
          <p:spPr>
            <a:xfrm>
              <a:off x="7727747" y="431179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to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5B38DCE-A6D9-17DA-1370-7D5366A4A3F3}"/>
                </a:ext>
              </a:extLst>
            </p:cNvPr>
            <p:cNvSpPr txBox="1"/>
            <p:nvPr/>
          </p:nvSpPr>
          <p:spPr>
            <a:xfrm>
              <a:off x="4544653" y="4292371"/>
              <a:ext cx="703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with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C99C432-D1A8-51A0-A8D2-E285E5ED13BA}"/>
                </a:ext>
              </a:extLst>
            </p:cNvPr>
            <p:cNvSpPr txBox="1"/>
            <p:nvPr/>
          </p:nvSpPr>
          <p:spPr>
            <a:xfrm>
              <a:off x="4407377" y="237812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-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66F6E2C2-D175-3C32-E174-2A4B968D3CB2}"/>
                </a:ext>
              </a:extLst>
            </p:cNvPr>
            <p:cNvSpPr txBox="1"/>
            <p:nvPr/>
          </p:nvSpPr>
          <p:spPr>
            <a:xfrm>
              <a:off x="6430615" y="2393937"/>
              <a:ext cx="563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and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91468369-D60A-4B51-6789-EB06581939FB}"/>
                </a:ext>
              </a:extLst>
            </p:cNvPr>
            <p:cNvGrpSpPr/>
            <p:nvPr/>
          </p:nvGrpSpPr>
          <p:grpSpPr>
            <a:xfrm>
              <a:off x="5999819" y="1730761"/>
              <a:ext cx="1265580" cy="369225"/>
              <a:chOff x="1664532" y="346431"/>
              <a:chExt cx="1265580" cy="369225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DD00CA36-37A8-2651-A56F-0E94A5AF6B64}"/>
                  </a:ext>
                </a:extLst>
              </p:cNvPr>
              <p:cNvGrpSpPr/>
              <p:nvPr/>
            </p:nvGrpSpPr>
            <p:grpSpPr>
              <a:xfrm>
                <a:off x="1664532" y="346431"/>
                <a:ext cx="1239655" cy="336368"/>
                <a:chOff x="1664532" y="346431"/>
                <a:chExt cx="1239655" cy="336368"/>
              </a:xfrm>
            </p:grpSpPr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FF603662-6570-C03A-5117-F8F210DD40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C23BD709-6F3C-95CB-40B2-9B993020B8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87143C70-2250-E55E-DC53-451145FD442E}"/>
                    </a:ext>
                  </a:extLst>
                </p:cNvPr>
                <p:cNvSpPr txBox="1"/>
                <p:nvPr/>
              </p:nvSpPr>
              <p:spPr>
                <a:xfrm>
                  <a:off x="2187709" y="346431"/>
                  <a:ext cx="37379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Or</a:t>
                  </a:r>
                </a:p>
              </p:txBody>
            </p:sp>
          </p:grpSp>
          <p:sp>
            <p:nvSpPr>
              <p:cNvPr id="106" name="Down Arrow 105">
                <a:extLst>
                  <a:ext uri="{FF2B5EF4-FFF2-40B4-BE49-F238E27FC236}">
                    <a16:creationId xmlns:a16="http://schemas.microsoft.com/office/drawing/2014/main" id="{0C7A8038-EA0E-D71C-DAF0-2DCCB3B45339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1ABDDA88-C9AA-FBE1-9310-5E8EB15061A5}"/>
                </a:ext>
              </a:extLst>
            </p:cNvPr>
            <p:cNvGrpSpPr/>
            <p:nvPr/>
          </p:nvGrpSpPr>
          <p:grpSpPr>
            <a:xfrm>
              <a:off x="5559553" y="3626637"/>
              <a:ext cx="1275833" cy="364165"/>
              <a:chOff x="5764893" y="327779"/>
              <a:chExt cx="1275833" cy="364165"/>
            </a:xfrm>
          </p:grpSpPr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7DD1CDA3-EBC6-36E9-030C-59592F1BD116}"/>
                  </a:ext>
                </a:extLst>
              </p:cNvPr>
              <p:cNvGrpSpPr/>
              <p:nvPr/>
            </p:nvGrpSpPr>
            <p:grpSpPr>
              <a:xfrm>
                <a:off x="5764893" y="327779"/>
                <a:ext cx="1239655" cy="351651"/>
                <a:chOff x="1664532" y="331148"/>
                <a:chExt cx="1239655" cy="351651"/>
              </a:xfrm>
            </p:grpSpPr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25B2ADA1-23DD-B8E7-F957-EBCDE4340F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7296B48C-4548-512F-C68B-D913133520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B84F9FBF-8B6B-A3DD-94AD-FAFA5D8B92D6}"/>
                    </a:ext>
                  </a:extLst>
                </p:cNvPr>
                <p:cNvSpPr txBox="1"/>
                <p:nvPr/>
              </p:nvSpPr>
              <p:spPr>
                <a:xfrm>
                  <a:off x="1905140" y="331148"/>
                  <a:ext cx="915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Negates</a:t>
                  </a:r>
                </a:p>
              </p:txBody>
            </p:sp>
          </p:grpSp>
          <p:sp>
            <p:nvSpPr>
              <p:cNvPr id="101" name="Down Arrow 100">
                <a:extLst>
                  <a:ext uri="{FF2B5EF4-FFF2-40B4-BE49-F238E27FC236}">
                    <a16:creationId xmlns:a16="http://schemas.microsoft.com/office/drawing/2014/main" id="{BAB08EEF-8472-6B2A-F487-F94FC5B05E37}"/>
                  </a:ext>
                </a:extLst>
              </p:cNvPr>
              <p:cNvSpPr/>
              <p:nvPr/>
            </p:nvSpPr>
            <p:spPr>
              <a:xfrm>
                <a:off x="6955502" y="566744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AA8FEFDB-9B31-833B-35EC-400557593C16}"/>
                </a:ext>
              </a:extLst>
            </p:cNvPr>
            <p:cNvGrpSpPr/>
            <p:nvPr/>
          </p:nvGrpSpPr>
          <p:grpSpPr>
            <a:xfrm>
              <a:off x="7143074" y="3600095"/>
              <a:ext cx="1466593" cy="384220"/>
              <a:chOff x="7348414" y="301237"/>
              <a:chExt cx="1809022" cy="384220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498FD0FB-2B30-68AD-39CF-02BF97A065AE}"/>
                  </a:ext>
                </a:extLst>
              </p:cNvPr>
              <p:cNvGrpSpPr/>
              <p:nvPr/>
            </p:nvGrpSpPr>
            <p:grpSpPr>
              <a:xfrm>
                <a:off x="7348414" y="301237"/>
                <a:ext cx="1778329" cy="366945"/>
                <a:chOff x="1664532" y="315854"/>
                <a:chExt cx="1239655" cy="366945"/>
              </a:xfrm>
            </p:grpSpPr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0820C4DF-180C-EE4C-74B7-017843DA1A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1FD9485B-BC68-9ED3-9D09-E82BDF43FF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F07734A0-AD1E-D7B2-EB70-88F747A6F803}"/>
                    </a:ext>
                  </a:extLst>
                </p:cNvPr>
                <p:cNvSpPr txBox="1"/>
                <p:nvPr/>
              </p:nvSpPr>
              <p:spPr>
                <a:xfrm>
                  <a:off x="1762753" y="315854"/>
                  <a:ext cx="1072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Contraindicates</a:t>
                  </a:r>
                </a:p>
              </p:txBody>
            </p:sp>
          </p:grpSp>
          <p:sp>
            <p:nvSpPr>
              <p:cNvPr id="96" name="Down Arrow 95">
                <a:extLst>
                  <a:ext uri="{FF2B5EF4-FFF2-40B4-BE49-F238E27FC236}">
                    <a16:creationId xmlns:a16="http://schemas.microsoft.com/office/drawing/2014/main" id="{140BC6C5-84B3-DD89-A1DA-B20CF6976B90}"/>
                  </a:ext>
                </a:extLst>
              </p:cNvPr>
              <p:cNvSpPr/>
              <p:nvPr/>
            </p:nvSpPr>
            <p:spPr>
              <a:xfrm>
                <a:off x="9072212" y="560257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6EC5A10-FA00-7A2A-DA93-1E7F0972DEC5}"/>
                </a:ext>
              </a:extLst>
            </p:cNvPr>
            <p:cNvGrpSpPr/>
            <p:nvPr/>
          </p:nvGrpSpPr>
          <p:grpSpPr>
            <a:xfrm>
              <a:off x="7612943" y="2147244"/>
              <a:ext cx="641891" cy="643467"/>
              <a:chOff x="2524655" y="2018217"/>
              <a:chExt cx="641891" cy="643467"/>
            </a:xfrm>
          </p:grpSpPr>
          <p:sp>
            <p:nvSpPr>
              <p:cNvPr id="228" name="Rounded Rectangle 227">
                <a:extLst>
                  <a:ext uri="{FF2B5EF4-FFF2-40B4-BE49-F238E27FC236}">
                    <a16:creationId xmlns:a16="http://schemas.microsoft.com/office/drawing/2014/main" id="{876F27EC-D4A7-6B31-495A-40F129EE83C0}"/>
                  </a:ext>
                </a:extLst>
              </p:cNvPr>
              <p:cNvSpPr/>
              <p:nvPr/>
            </p:nvSpPr>
            <p:spPr>
              <a:xfrm>
                <a:off x="2524655" y="2018217"/>
                <a:ext cx="641891" cy="643467"/>
              </a:xfrm>
              <a:prstGeom prst="roundRect">
                <a:avLst/>
              </a:prstGeom>
              <a:solidFill>
                <a:srgbClr val="8F1EB0">
                  <a:alpha val="6902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9" name="Rounded Rectangle 228">
                <a:extLst>
                  <a:ext uri="{FF2B5EF4-FFF2-40B4-BE49-F238E27FC236}">
                    <a16:creationId xmlns:a16="http://schemas.microsoft.com/office/drawing/2014/main" id="{1F4FFC61-F541-0C33-3830-2B52CD8579F9}"/>
                  </a:ext>
                </a:extLst>
              </p:cNvPr>
              <p:cNvSpPr/>
              <p:nvPr/>
            </p:nvSpPr>
            <p:spPr>
              <a:xfrm>
                <a:off x="2568175" y="2081958"/>
                <a:ext cx="549414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Age</a:t>
                </a:r>
              </a:p>
            </p:txBody>
          </p: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2B92D269-1520-6079-C530-E3026F194CFB}"/>
                  </a:ext>
                </a:extLst>
              </p:cNvPr>
              <p:cNvSpPr txBox="1"/>
              <p:nvPr/>
            </p:nvSpPr>
            <p:spPr>
              <a:xfrm>
                <a:off x="2537267" y="2280824"/>
                <a:ext cx="6286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aged</a:t>
                </a:r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D1FF58B3-94BE-356D-18DB-AF9A0C204833}"/>
                </a:ext>
              </a:extLst>
            </p:cNvPr>
            <p:cNvGrpSpPr/>
            <p:nvPr/>
          </p:nvGrpSpPr>
          <p:grpSpPr>
            <a:xfrm>
              <a:off x="7836766" y="1715248"/>
              <a:ext cx="1317160" cy="387965"/>
              <a:chOff x="1664532" y="327691"/>
              <a:chExt cx="1344709" cy="387965"/>
            </a:xfrm>
          </p:grpSpPr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9414A22B-4674-F5DF-23A9-E5B65E1B6952}"/>
                  </a:ext>
                </a:extLst>
              </p:cNvPr>
              <p:cNvGrpSpPr/>
              <p:nvPr/>
            </p:nvGrpSpPr>
            <p:grpSpPr>
              <a:xfrm>
                <a:off x="1664532" y="327691"/>
                <a:ext cx="1344709" cy="355108"/>
                <a:chOff x="1664532" y="327691"/>
                <a:chExt cx="1344709" cy="355108"/>
              </a:xfrm>
            </p:grpSpPr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C32D4FD7-6002-61E3-17EB-B36749744E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58BEBC71-7F07-2219-04F3-173B72C708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327A460D-1E46-3096-063A-B0D9C22D8BE4}"/>
                    </a:ext>
                  </a:extLst>
                </p:cNvPr>
                <p:cNvSpPr txBox="1"/>
                <p:nvPr/>
              </p:nvSpPr>
              <p:spPr>
                <a:xfrm>
                  <a:off x="1774311" y="327691"/>
                  <a:ext cx="12349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Numeric-Filter</a:t>
                  </a:r>
                </a:p>
              </p:txBody>
            </p:sp>
          </p:grpSp>
          <p:sp>
            <p:nvSpPr>
              <p:cNvPr id="233" name="Down Arrow 232">
                <a:extLst>
                  <a:ext uri="{FF2B5EF4-FFF2-40B4-BE49-F238E27FC236}">
                    <a16:creationId xmlns:a16="http://schemas.microsoft.com/office/drawing/2014/main" id="{EB85C27A-9F4A-26ED-31C6-A62CD25E257C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427280AD-8700-58C3-C109-7F24B04B7942}"/>
              </a:ext>
            </a:extLst>
          </p:cNvPr>
          <p:cNvGrpSpPr/>
          <p:nvPr/>
        </p:nvGrpSpPr>
        <p:grpSpPr>
          <a:xfrm>
            <a:off x="5369535" y="4974840"/>
            <a:ext cx="1202572" cy="1227007"/>
            <a:chOff x="8179248" y="4499369"/>
            <a:chExt cx="1202572" cy="1227007"/>
          </a:xfrm>
        </p:grpSpPr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4506E0CA-F004-40B3-CF9E-6FAE1381A4EA}"/>
                </a:ext>
              </a:extLst>
            </p:cNvPr>
            <p:cNvSpPr txBox="1"/>
            <p:nvPr/>
          </p:nvSpPr>
          <p:spPr>
            <a:xfrm>
              <a:off x="8179248" y="4499369"/>
              <a:ext cx="12025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Relation </a:t>
              </a:r>
              <a:b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Extraction</a:t>
              </a:r>
            </a:p>
          </p:txBody>
        </p:sp>
        <p:sp>
          <p:nvSpPr>
            <p:cNvPr id="241" name="Rounded Rectangle 240">
              <a:extLst>
                <a:ext uri="{FF2B5EF4-FFF2-40B4-BE49-F238E27FC236}">
                  <a16:creationId xmlns:a16="http://schemas.microsoft.com/office/drawing/2014/main" id="{5E1FA95A-ACF7-4284-5B60-D8010B2460EE}"/>
                </a:ext>
              </a:extLst>
            </p:cNvPr>
            <p:cNvSpPr/>
            <p:nvPr/>
          </p:nvSpPr>
          <p:spPr>
            <a:xfrm>
              <a:off x="8232663" y="5145700"/>
              <a:ext cx="1045579" cy="580676"/>
            </a:xfrm>
            <a:prstGeom prst="roundRect">
              <a:avLst/>
            </a:prstGeom>
            <a:solidFill>
              <a:srgbClr val="E866A1">
                <a:alpha val="5098"/>
              </a:srgbClr>
            </a:solidFill>
            <a:ln>
              <a:solidFill>
                <a:srgbClr val="E866A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74A965BC-57F4-9B1C-DA91-7437C6C64BA7}"/>
                </a:ext>
              </a:extLst>
            </p:cNvPr>
            <p:cNvSpPr txBox="1"/>
            <p:nvPr/>
          </p:nvSpPr>
          <p:spPr>
            <a:xfrm>
              <a:off x="8442254" y="5197100"/>
              <a:ext cx="6559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R-BERT</a:t>
              </a:r>
            </a:p>
          </p:txBody>
        </p:sp>
        <p:sp>
          <p:nvSpPr>
            <p:cNvPr id="243" name="Rounded Rectangle 242">
              <a:extLst>
                <a:ext uri="{FF2B5EF4-FFF2-40B4-BE49-F238E27FC236}">
                  <a16:creationId xmlns:a16="http://schemas.microsoft.com/office/drawing/2014/main" id="{DA0D287A-FE17-7DEF-6FA2-5DA8DAA9B981}"/>
                </a:ext>
              </a:extLst>
            </p:cNvPr>
            <p:cNvSpPr/>
            <p:nvPr/>
          </p:nvSpPr>
          <p:spPr>
            <a:xfrm>
              <a:off x="8480450" y="5440630"/>
              <a:ext cx="569377" cy="211224"/>
            </a:xfrm>
            <a:prstGeom prst="roundRect">
              <a:avLst/>
            </a:prstGeom>
            <a:solidFill>
              <a:srgbClr val="E866A1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028997AB-DD46-6A91-93C5-87D3C16462D4}"/>
              </a:ext>
            </a:extLst>
          </p:cNvPr>
          <p:cNvGrpSpPr/>
          <p:nvPr/>
        </p:nvGrpSpPr>
        <p:grpSpPr>
          <a:xfrm>
            <a:off x="3813657" y="4974840"/>
            <a:ext cx="1545616" cy="1227007"/>
            <a:chOff x="4381761" y="4580373"/>
            <a:chExt cx="1545616" cy="1227007"/>
          </a:xfrm>
        </p:grpSpPr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C2CDCB3D-CDE8-B44E-420A-5F75D79BB329}"/>
                </a:ext>
              </a:extLst>
            </p:cNvPr>
            <p:cNvSpPr txBox="1"/>
            <p:nvPr/>
          </p:nvSpPr>
          <p:spPr>
            <a:xfrm>
              <a:off x="4381761" y="4580373"/>
              <a:ext cx="15456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Named Entity</a:t>
              </a:r>
              <a:b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Recognition</a:t>
              </a:r>
            </a:p>
          </p:txBody>
        </p:sp>
        <p:sp>
          <p:nvSpPr>
            <p:cNvPr id="248" name="Rounded Rectangle 247">
              <a:extLst>
                <a:ext uri="{FF2B5EF4-FFF2-40B4-BE49-F238E27FC236}">
                  <a16:creationId xmlns:a16="http://schemas.microsoft.com/office/drawing/2014/main" id="{0A55157C-DB1C-4447-291F-22C35EEE8C6A}"/>
                </a:ext>
              </a:extLst>
            </p:cNvPr>
            <p:cNvSpPr/>
            <p:nvPr/>
          </p:nvSpPr>
          <p:spPr>
            <a:xfrm>
              <a:off x="4639411" y="5226704"/>
              <a:ext cx="1045579" cy="580676"/>
            </a:xfrm>
            <a:prstGeom prst="roundRect">
              <a:avLst/>
            </a:prstGeom>
            <a:solidFill>
              <a:srgbClr val="14C5AB">
                <a:alpha val="5098"/>
              </a:srgbClr>
            </a:solidFill>
            <a:ln>
              <a:solidFill>
                <a:srgbClr val="12D548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39CB7532-9849-5FD3-B2EC-FC905B0EFC13}"/>
                </a:ext>
              </a:extLst>
            </p:cNvPr>
            <p:cNvSpPr txBox="1"/>
            <p:nvPr/>
          </p:nvSpPr>
          <p:spPr>
            <a:xfrm>
              <a:off x="4891516" y="5255432"/>
              <a:ext cx="5261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BERT</a:t>
              </a:r>
            </a:p>
          </p:txBody>
        </p:sp>
        <p:sp>
          <p:nvSpPr>
            <p:cNvPr id="250" name="Rounded Rectangle 249">
              <a:extLst>
                <a:ext uri="{FF2B5EF4-FFF2-40B4-BE49-F238E27FC236}">
                  <a16:creationId xmlns:a16="http://schemas.microsoft.com/office/drawing/2014/main" id="{65D4D4B8-7B45-C505-1484-0E5E20B9771E}"/>
                </a:ext>
              </a:extLst>
            </p:cNvPr>
            <p:cNvSpPr/>
            <p:nvPr/>
          </p:nvSpPr>
          <p:spPr>
            <a:xfrm>
              <a:off x="4877082" y="5521866"/>
              <a:ext cx="569377" cy="211224"/>
            </a:xfrm>
            <a:prstGeom prst="roundRect">
              <a:avLst/>
            </a:prstGeom>
            <a:solidFill>
              <a:srgbClr val="14C5AB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sp>
        <p:nvSpPr>
          <p:cNvPr id="112" name="Down Arrow 111">
            <a:extLst>
              <a:ext uri="{FF2B5EF4-FFF2-40B4-BE49-F238E27FC236}">
                <a16:creationId xmlns:a16="http://schemas.microsoft.com/office/drawing/2014/main" id="{0D443A3D-D940-1176-BCF6-F8196798217F}"/>
              </a:ext>
            </a:extLst>
          </p:cNvPr>
          <p:cNvSpPr/>
          <p:nvPr/>
        </p:nvSpPr>
        <p:spPr>
          <a:xfrm rot="18438532">
            <a:off x="3153334" y="4201027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Down Arrow 113">
            <a:extLst>
              <a:ext uri="{FF2B5EF4-FFF2-40B4-BE49-F238E27FC236}">
                <a16:creationId xmlns:a16="http://schemas.microsoft.com/office/drawing/2014/main" id="{44A46B2D-FA5D-E0C7-163A-185889C91355}"/>
              </a:ext>
            </a:extLst>
          </p:cNvPr>
          <p:cNvSpPr/>
          <p:nvPr/>
        </p:nvSpPr>
        <p:spPr>
          <a:xfrm rot="13576720">
            <a:off x="6768322" y="4291393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F59EDF7-2252-430E-2BA7-996F2371EF6C}"/>
              </a:ext>
            </a:extLst>
          </p:cNvPr>
          <p:cNvCxnSpPr>
            <a:cxnSpLocks/>
          </p:cNvCxnSpPr>
          <p:nvPr/>
        </p:nvCxnSpPr>
        <p:spPr>
          <a:xfrm flipV="1">
            <a:off x="142684" y="863074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FF71B20-673F-EBCD-D7CA-32A802164B1F}"/>
              </a:ext>
            </a:extLst>
          </p:cNvPr>
          <p:cNvCxnSpPr>
            <a:cxnSpLocks/>
          </p:cNvCxnSpPr>
          <p:nvPr/>
        </p:nvCxnSpPr>
        <p:spPr>
          <a:xfrm>
            <a:off x="5267973" y="983802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375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al 122">
            <a:extLst>
              <a:ext uri="{FF2B5EF4-FFF2-40B4-BE49-F238E27FC236}">
                <a16:creationId xmlns:a16="http://schemas.microsoft.com/office/drawing/2014/main" id="{315588EA-A518-BDF2-454C-724531D3A54E}"/>
              </a:ext>
            </a:extLst>
          </p:cNvPr>
          <p:cNvSpPr/>
          <p:nvPr/>
        </p:nvSpPr>
        <p:spPr>
          <a:xfrm>
            <a:off x="3504751" y="229060"/>
            <a:ext cx="373795" cy="3283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algn="ctr" rotWithShape="0">
              <a:prstClr val="black">
                <a:alpha val="12929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3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6E3FA2A-9358-F049-857F-CD7C9B3119DD}"/>
              </a:ext>
            </a:extLst>
          </p:cNvPr>
          <p:cNvSpPr txBox="1"/>
          <p:nvPr/>
        </p:nvSpPr>
        <p:spPr>
          <a:xfrm>
            <a:off x="3846876" y="229060"/>
            <a:ext cx="50030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Transform to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logical form prediction input string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, replacing raw text named entities values with named entities names and removing any hypothetical events.</a:t>
            </a:r>
          </a:p>
          <a:p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E4EFFC2-6536-ADE0-34BD-9E5D2BC2B4E3}"/>
              </a:ext>
            </a:extLst>
          </p:cNvPr>
          <p:cNvGrpSpPr/>
          <p:nvPr/>
        </p:nvGrpSpPr>
        <p:grpSpPr>
          <a:xfrm>
            <a:off x="0" y="1676080"/>
            <a:ext cx="5296105" cy="2960309"/>
            <a:chOff x="4407377" y="1715248"/>
            <a:chExt cx="5296105" cy="2960309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6A75D43F-550D-24E6-769F-A61FFBC53C6A}"/>
                </a:ext>
              </a:extLst>
            </p:cNvPr>
            <p:cNvGrpSpPr/>
            <p:nvPr/>
          </p:nvGrpSpPr>
          <p:grpSpPr>
            <a:xfrm>
              <a:off x="8048710" y="4032090"/>
              <a:ext cx="1061986" cy="643467"/>
              <a:chOff x="905241" y="2512259"/>
              <a:chExt cx="1061986" cy="643467"/>
            </a:xfrm>
          </p:grpSpPr>
          <p:sp>
            <p:nvSpPr>
              <p:cNvPr id="148" name="Rounded Rectangle 147">
                <a:extLst>
                  <a:ext uri="{FF2B5EF4-FFF2-40B4-BE49-F238E27FC236}">
                    <a16:creationId xmlns:a16="http://schemas.microsoft.com/office/drawing/2014/main" id="{EDB12B79-9725-0416-5F0D-2AAA507A0D0B}"/>
                  </a:ext>
                </a:extLst>
              </p:cNvPr>
              <p:cNvSpPr/>
              <p:nvPr/>
            </p:nvSpPr>
            <p:spPr>
              <a:xfrm>
                <a:off x="905241" y="2512259"/>
                <a:ext cx="1061986" cy="643467"/>
              </a:xfrm>
              <a:prstGeom prst="roundRect">
                <a:avLst/>
              </a:prstGeom>
              <a:solidFill>
                <a:srgbClr val="EEB1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ounded Rectangle 148">
                <a:extLst>
                  <a:ext uri="{FF2B5EF4-FFF2-40B4-BE49-F238E27FC236}">
                    <a16:creationId xmlns:a16="http://schemas.microsoft.com/office/drawing/2014/main" id="{3ECDE573-659D-1EFF-F8D9-8836F4E0CDF5}"/>
                  </a:ext>
                </a:extLst>
              </p:cNvPr>
              <p:cNvSpPr/>
              <p:nvPr/>
            </p:nvSpPr>
            <p:spPr>
              <a:xfrm>
                <a:off x="1027765" y="2585355"/>
                <a:ext cx="855130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Drug</a:t>
                </a:r>
              </a:p>
            </p:txBody>
          </p: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E64CA63-FB09-C6E1-541C-CD9ECED1B856}"/>
                </a:ext>
              </a:extLst>
            </p:cNvPr>
            <p:cNvSpPr txBox="1"/>
            <p:nvPr/>
          </p:nvSpPr>
          <p:spPr>
            <a:xfrm>
              <a:off x="8003009" y="4321452"/>
              <a:ext cx="11288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metformin</a:t>
              </a: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3D4EB8E1-C132-D73D-1DE5-ADE6A4F42E2D}"/>
                </a:ext>
              </a:extLst>
            </p:cNvPr>
            <p:cNvGrpSpPr/>
            <p:nvPr/>
          </p:nvGrpSpPr>
          <p:grpSpPr>
            <a:xfrm>
              <a:off x="4595394" y="2099986"/>
              <a:ext cx="978160" cy="643467"/>
              <a:chOff x="936617" y="1707256"/>
              <a:chExt cx="999065" cy="643467"/>
            </a:xfrm>
          </p:grpSpPr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2D1840D2-E10F-5176-0DF5-E13D4587EDA7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46" name="Rounded Rectangle 145">
                  <a:extLst>
                    <a:ext uri="{FF2B5EF4-FFF2-40B4-BE49-F238E27FC236}">
                      <a16:creationId xmlns:a16="http://schemas.microsoft.com/office/drawing/2014/main" id="{82B93307-C862-A16E-1679-9E2957955A5C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Rounded Rectangle 146">
                  <a:extLst>
                    <a:ext uri="{FF2B5EF4-FFF2-40B4-BE49-F238E27FC236}">
                      <a16:creationId xmlns:a16="http://schemas.microsoft.com/office/drawing/2014/main" id="{261849A8-7217-3A8D-170E-948C1CF03210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Condition</a:t>
                  </a:r>
                </a:p>
              </p:txBody>
            </p:sp>
          </p:grp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DBF5ED4-1396-A81C-7752-71A3940E9FD4}"/>
                  </a:ext>
                </a:extLst>
              </p:cNvPr>
              <p:cNvSpPr txBox="1"/>
              <p:nvPr/>
            </p:nvSpPr>
            <p:spPr>
              <a:xfrm>
                <a:off x="992342" y="1986964"/>
                <a:ext cx="9140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Diabetic</a:t>
                </a: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A4A13467-A042-8409-8944-BA319067D2C2}"/>
                </a:ext>
              </a:extLst>
            </p:cNvPr>
            <p:cNvGrpSpPr/>
            <p:nvPr/>
          </p:nvGrpSpPr>
          <p:grpSpPr>
            <a:xfrm>
              <a:off x="5616271" y="2099986"/>
              <a:ext cx="860974" cy="643467"/>
              <a:chOff x="936617" y="1707256"/>
              <a:chExt cx="999065" cy="643467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DF36B099-E07F-A6BA-D9D6-356410131BA6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42" name="Rounded Rectangle 141">
                  <a:extLst>
                    <a:ext uri="{FF2B5EF4-FFF2-40B4-BE49-F238E27FC236}">
                      <a16:creationId xmlns:a16="http://schemas.microsoft.com/office/drawing/2014/main" id="{197E0A94-D861-44C4-B6F2-15E277E7AED5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Rounded Rectangle 142">
                  <a:extLst>
                    <a:ext uri="{FF2B5EF4-FFF2-40B4-BE49-F238E27FC236}">
                      <a16:creationId xmlns:a16="http://schemas.microsoft.com/office/drawing/2014/main" id="{30B5D1A8-6BE0-A9CA-2C8C-4A1A2672B3B4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Female</a:t>
                  </a:r>
                </a:p>
              </p:txBody>
            </p:sp>
          </p:grp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0BAE5579-EC24-604E-95F3-605986797621}"/>
                  </a:ext>
                </a:extLst>
              </p:cNvPr>
              <p:cNvSpPr txBox="1"/>
              <p:nvPr/>
            </p:nvSpPr>
            <p:spPr>
              <a:xfrm>
                <a:off x="939027" y="1986964"/>
                <a:ext cx="9918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women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821F5E2-FECC-2D7B-608F-6FBF0EE70D7D}"/>
                </a:ext>
              </a:extLst>
            </p:cNvPr>
            <p:cNvGrpSpPr/>
            <p:nvPr/>
          </p:nvGrpSpPr>
          <p:grpSpPr>
            <a:xfrm>
              <a:off x="6904977" y="2120755"/>
              <a:ext cx="641891" cy="643467"/>
              <a:chOff x="936617" y="1707256"/>
              <a:chExt cx="999065" cy="643467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FA4A7350-BAD1-50CC-E0C8-0E5C7A63A88D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38" name="Rounded Rectangle 137">
                  <a:extLst>
                    <a:ext uri="{FF2B5EF4-FFF2-40B4-BE49-F238E27FC236}">
                      <a16:creationId xmlns:a16="http://schemas.microsoft.com/office/drawing/2014/main" id="{289BCC73-824B-28A3-AE08-C300461E9368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Rounded Rectangle 138">
                  <a:extLst>
                    <a:ext uri="{FF2B5EF4-FFF2-40B4-BE49-F238E27FC236}">
                      <a16:creationId xmlns:a16="http://schemas.microsoft.com/office/drawing/2014/main" id="{55494A0A-1FD1-8874-07A6-06B6472A6EE7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Male</a:t>
                  </a:r>
                </a:p>
              </p:txBody>
            </p:sp>
          </p:grp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5F8B5AC6-4021-7E80-0EB7-EE692C5178EB}"/>
                  </a:ext>
                </a:extLst>
              </p:cNvPr>
              <p:cNvSpPr txBox="1"/>
              <p:nvPr/>
            </p:nvSpPr>
            <p:spPr>
              <a:xfrm>
                <a:off x="1143025" y="1986964"/>
                <a:ext cx="5838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men</a:t>
                </a: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6574DF4-8F67-EA32-7F81-ACDF57C1DE9F}"/>
                </a:ext>
              </a:extLst>
            </p:cNvPr>
            <p:cNvGrpSpPr/>
            <p:nvPr/>
          </p:nvGrpSpPr>
          <p:grpSpPr>
            <a:xfrm>
              <a:off x="8288438" y="2132776"/>
              <a:ext cx="1415044" cy="1121416"/>
              <a:chOff x="4658669" y="1571198"/>
              <a:chExt cx="1862110" cy="1121416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F598EA47-E9D2-D73B-4747-BD91C5A54D5D}"/>
                  </a:ext>
                </a:extLst>
              </p:cNvPr>
              <p:cNvGrpSpPr/>
              <p:nvPr/>
            </p:nvGrpSpPr>
            <p:grpSpPr>
              <a:xfrm>
                <a:off x="4658669" y="1571198"/>
                <a:ext cx="1862110" cy="1121416"/>
                <a:chOff x="963817" y="1707258"/>
                <a:chExt cx="847194" cy="1121416"/>
              </a:xfrm>
            </p:grpSpPr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B7604A65-D451-1698-82C7-E6E7E62E2903}"/>
                    </a:ext>
                  </a:extLst>
                </p:cNvPr>
                <p:cNvGrpSpPr/>
                <p:nvPr/>
              </p:nvGrpSpPr>
              <p:grpSpPr>
                <a:xfrm>
                  <a:off x="963817" y="1707258"/>
                  <a:ext cx="847194" cy="1121416"/>
                  <a:chOff x="721467" y="2512261"/>
                  <a:chExt cx="847194" cy="1121416"/>
                </a:xfrm>
              </p:grpSpPr>
              <p:sp>
                <p:nvSpPr>
                  <p:cNvPr id="134" name="Rounded Rectangle 133">
                    <a:extLst>
                      <a:ext uri="{FF2B5EF4-FFF2-40B4-BE49-F238E27FC236}">
                        <a16:creationId xmlns:a16="http://schemas.microsoft.com/office/drawing/2014/main" id="{5C496F12-3D32-84F4-81D8-1D4211D9F28B}"/>
                      </a:ext>
                    </a:extLst>
                  </p:cNvPr>
                  <p:cNvSpPr/>
                  <p:nvPr/>
                </p:nvSpPr>
                <p:spPr>
                  <a:xfrm>
                    <a:off x="721467" y="2512261"/>
                    <a:ext cx="847194" cy="1121416"/>
                  </a:xfrm>
                  <a:prstGeom prst="round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Rounded Rectangle 134">
                    <a:extLst>
                      <a:ext uri="{FF2B5EF4-FFF2-40B4-BE49-F238E27FC236}">
                        <a16:creationId xmlns:a16="http://schemas.microsoft.com/office/drawing/2014/main" id="{D0907A49-B98C-34D7-2E36-06A002290EC6}"/>
                      </a:ext>
                    </a:extLst>
                  </p:cNvPr>
                  <p:cNvSpPr/>
                  <p:nvPr/>
                </p:nvSpPr>
                <p:spPr>
                  <a:xfrm>
                    <a:off x="778558" y="2584598"/>
                    <a:ext cx="742548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Eq-Comparison</a:t>
                    </a:r>
                  </a:p>
                </p:txBody>
              </p:sp>
            </p:grp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F47125B1-FF59-29FF-7DA9-F3387E194C82}"/>
                    </a:ext>
                  </a:extLst>
                </p:cNvPr>
                <p:cNvSpPr txBox="1"/>
                <p:nvPr/>
              </p:nvSpPr>
              <p:spPr>
                <a:xfrm>
                  <a:off x="1126630" y="1983394"/>
                  <a:ext cx="50980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over 65</a:t>
                  </a:r>
                </a:p>
              </p:txBody>
            </p:sp>
          </p:grpSp>
          <p:sp>
            <p:nvSpPr>
              <p:cNvPr id="130" name="Rounded Rectangle 129">
                <a:extLst>
                  <a:ext uri="{FF2B5EF4-FFF2-40B4-BE49-F238E27FC236}">
                    <a16:creationId xmlns:a16="http://schemas.microsoft.com/office/drawing/2014/main" id="{E9D967D5-AEBB-8094-18D3-0407450C4C52}"/>
                  </a:ext>
                </a:extLst>
              </p:cNvPr>
              <p:cNvSpPr/>
              <p:nvPr/>
            </p:nvSpPr>
            <p:spPr>
              <a:xfrm>
                <a:off x="4848592" y="2242532"/>
                <a:ext cx="1412201" cy="37837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1CB05C5A-DC64-4A12-1467-907CD554FBF6}"/>
                  </a:ext>
                </a:extLst>
              </p:cNvPr>
              <p:cNvSpPr txBox="1"/>
              <p:nvPr/>
            </p:nvSpPr>
            <p:spPr>
              <a:xfrm>
                <a:off x="4779409" y="2205405"/>
                <a:ext cx="158391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Operator: Greater</a:t>
                </a:r>
                <a:b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</a:br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Value:       “65”</a:t>
                </a: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73AD2725-FD23-43FE-F485-E874179D0BF2}"/>
                </a:ext>
              </a:extLst>
            </p:cNvPr>
            <p:cNvGrpSpPr/>
            <p:nvPr/>
          </p:nvGrpSpPr>
          <p:grpSpPr>
            <a:xfrm>
              <a:off x="5112469" y="4032090"/>
              <a:ext cx="946272" cy="643467"/>
              <a:chOff x="936618" y="1707256"/>
              <a:chExt cx="946272" cy="643467"/>
            </a:xfrm>
          </p:grpSpPr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254E49E6-C769-2B6E-E08E-61C0636E83D1}"/>
                  </a:ext>
                </a:extLst>
              </p:cNvPr>
              <p:cNvGrpSpPr/>
              <p:nvPr/>
            </p:nvGrpSpPr>
            <p:grpSpPr>
              <a:xfrm>
                <a:off x="936618" y="1707256"/>
                <a:ext cx="946272" cy="643467"/>
                <a:chOff x="694268" y="2512259"/>
                <a:chExt cx="946272" cy="643467"/>
              </a:xfrm>
            </p:grpSpPr>
            <p:sp>
              <p:nvSpPr>
                <p:cNvPr id="127" name="Rounded Rectangle 126">
                  <a:extLst>
                    <a:ext uri="{FF2B5EF4-FFF2-40B4-BE49-F238E27FC236}">
                      <a16:creationId xmlns:a16="http://schemas.microsoft.com/office/drawing/2014/main" id="{856DC0A4-3768-F3FA-1C1F-3C9B8CFCCC4B}"/>
                    </a:ext>
                  </a:extLst>
                </p:cNvPr>
                <p:cNvSpPr/>
                <p:nvPr/>
              </p:nvSpPr>
              <p:spPr>
                <a:xfrm>
                  <a:off x="694268" y="2512259"/>
                  <a:ext cx="946272" cy="643467"/>
                </a:xfrm>
                <a:prstGeom prst="roundRect">
                  <a:avLst/>
                </a:prstGeom>
                <a:solidFill>
                  <a:srgbClr val="EA6E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ounded Rectangle 127">
                  <a:extLst>
                    <a:ext uri="{FF2B5EF4-FFF2-40B4-BE49-F238E27FC236}">
                      <a16:creationId xmlns:a16="http://schemas.microsoft.com/office/drawing/2014/main" id="{70BC9D20-0807-76E3-7F78-35FCA67404DF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10254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Negation</a:t>
                  </a:r>
                </a:p>
              </p:txBody>
            </p:sp>
          </p:grp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06BAAAAB-FC30-A3F4-5077-B5E04D8DD871}"/>
                  </a:ext>
                </a:extLst>
              </p:cNvPr>
              <p:cNvSpPr txBox="1"/>
              <p:nvPr/>
            </p:nvSpPr>
            <p:spPr>
              <a:xfrm>
                <a:off x="1198658" y="1978805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no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45E18D13-159B-1281-19D8-533BFB779867}"/>
                </a:ext>
              </a:extLst>
            </p:cNvPr>
            <p:cNvGrpSpPr/>
            <p:nvPr/>
          </p:nvGrpSpPr>
          <p:grpSpPr>
            <a:xfrm>
              <a:off x="6052858" y="4030853"/>
              <a:ext cx="1770036" cy="643467"/>
              <a:chOff x="969845" y="1707256"/>
              <a:chExt cx="1770036" cy="643467"/>
            </a:xfrm>
          </p:grpSpPr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155F4754-4908-9FAD-61CE-A6712546FAA0}"/>
                  </a:ext>
                </a:extLst>
              </p:cNvPr>
              <p:cNvGrpSpPr/>
              <p:nvPr/>
            </p:nvGrpSpPr>
            <p:grpSpPr>
              <a:xfrm>
                <a:off x="1028165" y="1707256"/>
                <a:ext cx="1653669" cy="643467"/>
                <a:chOff x="785815" y="2512259"/>
                <a:chExt cx="1653669" cy="643467"/>
              </a:xfrm>
            </p:grpSpPr>
            <p:sp>
              <p:nvSpPr>
                <p:cNvPr id="122" name="Rounded Rectangle 121">
                  <a:extLst>
                    <a:ext uri="{FF2B5EF4-FFF2-40B4-BE49-F238E27FC236}">
                      <a16:creationId xmlns:a16="http://schemas.microsoft.com/office/drawing/2014/main" id="{B29F025F-4953-E391-A47B-489A55C51E21}"/>
                    </a:ext>
                  </a:extLst>
                </p:cNvPr>
                <p:cNvSpPr/>
                <p:nvPr/>
              </p:nvSpPr>
              <p:spPr>
                <a:xfrm>
                  <a:off x="785815" y="2512259"/>
                  <a:ext cx="1653669" cy="643467"/>
                </a:xfrm>
                <a:prstGeom prst="roundRect">
                  <a:avLst/>
                </a:prstGeom>
                <a:solidFill>
                  <a:srgbClr val="EBA78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ounded Rectangle 123">
                  <a:extLst>
                    <a:ext uri="{FF2B5EF4-FFF2-40B4-BE49-F238E27FC236}">
                      <a16:creationId xmlns:a16="http://schemas.microsoft.com/office/drawing/2014/main" id="{11E4586F-AAF6-30D8-1E3B-BACFEEB6656D}"/>
                    </a:ext>
                  </a:extLst>
                </p:cNvPr>
                <p:cNvSpPr/>
                <p:nvPr/>
              </p:nvSpPr>
              <p:spPr>
                <a:xfrm>
                  <a:off x="834249" y="2582085"/>
                  <a:ext cx="1534177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Contraindication</a:t>
                  </a:r>
                </a:p>
              </p:txBody>
            </p:sp>
          </p:grp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1E17875F-61AD-1BDA-5AD6-087CD36ED5A8}"/>
                  </a:ext>
                </a:extLst>
              </p:cNvPr>
              <p:cNvSpPr txBox="1"/>
              <p:nvPr/>
            </p:nvSpPr>
            <p:spPr>
              <a:xfrm>
                <a:off x="969845" y="1968774"/>
                <a:ext cx="17700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contraindications</a:t>
                </a: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6842B51-1576-EB2E-90AE-A8F93B9A6E4A}"/>
                </a:ext>
              </a:extLst>
            </p:cNvPr>
            <p:cNvSpPr txBox="1"/>
            <p:nvPr/>
          </p:nvSpPr>
          <p:spPr>
            <a:xfrm>
              <a:off x="7727747" y="431179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to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8DD06FD-0884-CFC9-9A6E-1D1E5B4DAC1C}"/>
                </a:ext>
              </a:extLst>
            </p:cNvPr>
            <p:cNvSpPr txBox="1"/>
            <p:nvPr/>
          </p:nvSpPr>
          <p:spPr>
            <a:xfrm>
              <a:off x="4545688" y="4311798"/>
              <a:ext cx="703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with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9F2CCB3-92C0-B715-4099-41A5E505B630}"/>
                </a:ext>
              </a:extLst>
            </p:cNvPr>
            <p:cNvSpPr txBox="1"/>
            <p:nvPr/>
          </p:nvSpPr>
          <p:spPr>
            <a:xfrm>
              <a:off x="4407377" y="237812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-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6A9D4FC-F442-C2E7-CC2B-D17E9F0719B0}"/>
                </a:ext>
              </a:extLst>
            </p:cNvPr>
            <p:cNvSpPr txBox="1"/>
            <p:nvPr/>
          </p:nvSpPr>
          <p:spPr>
            <a:xfrm>
              <a:off x="6430615" y="2393937"/>
              <a:ext cx="563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and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A77AEA87-F1EB-FDC7-DFF8-B5880418972C}"/>
                </a:ext>
              </a:extLst>
            </p:cNvPr>
            <p:cNvGrpSpPr/>
            <p:nvPr/>
          </p:nvGrpSpPr>
          <p:grpSpPr>
            <a:xfrm>
              <a:off x="5999819" y="1730761"/>
              <a:ext cx="1265580" cy="369225"/>
              <a:chOff x="1664532" y="346431"/>
              <a:chExt cx="1265580" cy="369225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09A53C81-0AC1-30B4-BD46-9E4FA57FFD3F}"/>
                  </a:ext>
                </a:extLst>
              </p:cNvPr>
              <p:cNvGrpSpPr/>
              <p:nvPr/>
            </p:nvGrpSpPr>
            <p:grpSpPr>
              <a:xfrm>
                <a:off x="1664532" y="346431"/>
                <a:ext cx="1239655" cy="336368"/>
                <a:chOff x="1664532" y="346431"/>
                <a:chExt cx="1239655" cy="336368"/>
              </a:xfrm>
            </p:grpSpPr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CCB33765-559E-3973-DEF3-2AEED7A38E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89C05D01-02FD-68C5-4F9A-A8BFEAD94D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61F8769D-3DD4-BDEB-C10F-E3DC89E07467}"/>
                    </a:ext>
                  </a:extLst>
                </p:cNvPr>
                <p:cNvSpPr txBox="1"/>
                <p:nvPr/>
              </p:nvSpPr>
              <p:spPr>
                <a:xfrm>
                  <a:off x="2187709" y="346431"/>
                  <a:ext cx="37379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Or</a:t>
                  </a:r>
                </a:p>
              </p:txBody>
            </p:sp>
          </p:grpSp>
          <p:sp>
            <p:nvSpPr>
              <p:cNvPr id="116" name="Down Arrow 115">
                <a:extLst>
                  <a:ext uri="{FF2B5EF4-FFF2-40B4-BE49-F238E27FC236}">
                    <a16:creationId xmlns:a16="http://schemas.microsoft.com/office/drawing/2014/main" id="{2F384F22-9E8B-8B22-C973-100D283DF044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09B71E4-23C3-2300-F51C-7E77A8FC483A}"/>
                </a:ext>
              </a:extLst>
            </p:cNvPr>
            <p:cNvGrpSpPr/>
            <p:nvPr/>
          </p:nvGrpSpPr>
          <p:grpSpPr>
            <a:xfrm>
              <a:off x="5559553" y="3626637"/>
              <a:ext cx="1275833" cy="364165"/>
              <a:chOff x="5764893" y="327779"/>
              <a:chExt cx="1275833" cy="364165"/>
            </a:xfrm>
          </p:grpSpPr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9C1C98FF-90DF-64A5-9924-B5B88007CF19}"/>
                  </a:ext>
                </a:extLst>
              </p:cNvPr>
              <p:cNvGrpSpPr/>
              <p:nvPr/>
            </p:nvGrpSpPr>
            <p:grpSpPr>
              <a:xfrm>
                <a:off x="5764893" y="327779"/>
                <a:ext cx="1239655" cy="351651"/>
                <a:chOff x="1664532" y="331148"/>
                <a:chExt cx="1239655" cy="351651"/>
              </a:xfrm>
            </p:grpSpPr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2CCEB986-CC75-C5E6-4909-C3E067774B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782057A6-CF3C-2100-1A87-60D2CFC28E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3D858280-F2F5-9F5F-EBEB-86C9119480CF}"/>
                    </a:ext>
                  </a:extLst>
                </p:cNvPr>
                <p:cNvSpPr txBox="1"/>
                <p:nvPr/>
              </p:nvSpPr>
              <p:spPr>
                <a:xfrm>
                  <a:off x="1905140" y="331148"/>
                  <a:ext cx="915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Negates</a:t>
                  </a:r>
                </a:p>
              </p:txBody>
            </p:sp>
          </p:grpSp>
          <p:sp>
            <p:nvSpPr>
              <p:cNvPr id="111" name="Down Arrow 110">
                <a:extLst>
                  <a:ext uri="{FF2B5EF4-FFF2-40B4-BE49-F238E27FC236}">
                    <a16:creationId xmlns:a16="http://schemas.microsoft.com/office/drawing/2014/main" id="{BD781D77-35C7-860E-DFF5-B504A2BD4919}"/>
                  </a:ext>
                </a:extLst>
              </p:cNvPr>
              <p:cNvSpPr/>
              <p:nvPr/>
            </p:nvSpPr>
            <p:spPr>
              <a:xfrm>
                <a:off x="6955502" y="566744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69A07E2E-9280-B52C-9610-C1CBC0C53CD6}"/>
                </a:ext>
              </a:extLst>
            </p:cNvPr>
            <p:cNvGrpSpPr/>
            <p:nvPr/>
          </p:nvGrpSpPr>
          <p:grpSpPr>
            <a:xfrm>
              <a:off x="7143074" y="3600095"/>
              <a:ext cx="1466593" cy="384220"/>
              <a:chOff x="7348414" y="301237"/>
              <a:chExt cx="1809022" cy="384220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4F30C2B3-8CE7-EBC6-4809-36D46077E3A4}"/>
                  </a:ext>
                </a:extLst>
              </p:cNvPr>
              <p:cNvGrpSpPr/>
              <p:nvPr/>
            </p:nvGrpSpPr>
            <p:grpSpPr>
              <a:xfrm>
                <a:off x="7348414" y="301237"/>
                <a:ext cx="1778329" cy="366945"/>
                <a:chOff x="1664532" y="315854"/>
                <a:chExt cx="1239655" cy="366945"/>
              </a:xfrm>
            </p:grpSpPr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585E955D-18B3-6D5D-8886-9A6319717C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2463B64B-1137-42C5-7CD4-DBB33CA2CE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8BA18CFD-0482-E922-4018-8CD8B588E7BC}"/>
                    </a:ext>
                  </a:extLst>
                </p:cNvPr>
                <p:cNvSpPr txBox="1"/>
                <p:nvPr/>
              </p:nvSpPr>
              <p:spPr>
                <a:xfrm>
                  <a:off x="1762753" y="315854"/>
                  <a:ext cx="1072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Contraindicates</a:t>
                  </a:r>
                </a:p>
              </p:txBody>
            </p:sp>
          </p:grpSp>
          <p:sp>
            <p:nvSpPr>
              <p:cNvPr id="106" name="Down Arrow 105">
                <a:extLst>
                  <a:ext uri="{FF2B5EF4-FFF2-40B4-BE49-F238E27FC236}">
                    <a16:creationId xmlns:a16="http://schemas.microsoft.com/office/drawing/2014/main" id="{AF07B4E2-CB7C-3D90-2969-4A6C7EBF211F}"/>
                  </a:ext>
                </a:extLst>
              </p:cNvPr>
              <p:cNvSpPr/>
              <p:nvPr/>
            </p:nvSpPr>
            <p:spPr>
              <a:xfrm>
                <a:off x="9072212" y="560257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B229B15-D3F3-891D-C05D-6B5C75FCDA11}"/>
                </a:ext>
              </a:extLst>
            </p:cNvPr>
            <p:cNvGrpSpPr/>
            <p:nvPr/>
          </p:nvGrpSpPr>
          <p:grpSpPr>
            <a:xfrm>
              <a:off x="7612943" y="2147244"/>
              <a:ext cx="641891" cy="643467"/>
              <a:chOff x="2524655" y="2018217"/>
              <a:chExt cx="641891" cy="643467"/>
            </a:xfrm>
          </p:grpSpPr>
          <p:sp>
            <p:nvSpPr>
              <p:cNvPr id="102" name="Rounded Rectangle 101">
                <a:extLst>
                  <a:ext uri="{FF2B5EF4-FFF2-40B4-BE49-F238E27FC236}">
                    <a16:creationId xmlns:a16="http://schemas.microsoft.com/office/drawing/2014/main" id="{E52BFA0F-3F4A-1E6D-3C16-094E3365F9FF}"/>
                  </a:ext>
                </a:extLst>
              </p:cNvPr>
              <p:cNvSpPr/>
              <p:nvPr/>
            </p:nvSpPr>
            <p:spPr>
              <a:xfrm>
                <a:off x="2524655" y="2018217"/>
                <a:ext cx="641891" cy="643467"/>
              </a:xfrm>
              <a:prstGeom prst="roundRect">
                <a:avLst/>
              </a:prstGeom>
              <a:solidFill>
                <a:srgbClr val="8F1EB0">
                  <a:alpha val="6902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Rounded Rectangle 102">
                <a:extLst>
                  <a:ext uri="{FF2B5EF4-FFF2-40B4-BE49-F238E27FC236}">
                    <a16:creationId xmlns:a16="http://schemas.microsoft.com/office/drawing/2014/main" id="{3CFC4BB8-025E-B900-CAE8-24E1F13EA4D5}"/>
                  </a:ext>
                </a:extLst>
              </p:cNvPr>
              <p:cNvSpPr/>
              <p:nvPr/>
            </p:nvSpPr>
            <p:spPr>
              <a:xfrm>
                <a:off x="2568175" y="2081958"/>
                <a:ext cx="549414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Age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E91239A-E134-3359-0006-A26AE68D1087}"/>
                  </a:ext>
                </a:extLst>
              </p:cNvPr>
              <p:cNvSpPr txBox="1"/>
              <p:nvPr/>
            </p:nvSpPr>
            <p:spPr>
              <a:xfrm>
                <a:off x="2537267" y="2280824"/>
                <a:ext cx="6286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aged</a:t>
                </a: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4FE5E733-B0A4-5364-08A1-0778E2234004}"/>
                </a:ext>
              </a:extLst>
            </p:cNvPr>
            <p:cNvGrpSpPr/>
            <p:nvPr/>
          </p:nvGrpSpPr>
          <p:grpSpPr>
            <a:xfrm>
              <a:off x="7836766" y="1715248"/>
              <a:ext cx="1317160" cy="387965"/>
              <a:chOff x="1664532" y="327691"/>
              <a:chExt cx="1344709" cy="387965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457C4FFF-53DA-BAB5-A092-C89DB5C2860B}"/>
                  </a:ext>
                </a:extLst>
              </p:cNvPr>
              <p:cNvGrpSpPr/>
              <p:nvPr/>
            </p:nvGrpSpPr>
            <p:grpSpPr>
              <a:xfrm>
                <a:off x="1664532" y="327691"/>
                <a:ext cx="1344709" cy="355108"/>
                <a:chOff x="1664532" y="327691"/>
                <a:chExt cx="1344709" cy="355108"/>
              </a:xfrm>
            </p:grpSpPr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967C9931-4CD5-0204-9ED6-DAB5C41CDB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34EE6056-65E5-EBAC-CA5B-E19FDB1452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9112C8FE-A90E-6473-6592-70425377A464}"/>
                    </a:ext>
                  </a:extLst>
                </p:cNvPr>
                <p:cNvSpPr txBox="1"/>
                <p:nvPr/>
              </p:nvSpPr>
              <p:spPr>
                <a:xfrm>
                  <a:off x="1774311" y="327691"/>
                  <a:ext cx="12349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Numeric-Filter</a:t>
                  </a:r>
                </a:p>
              </p:txBody>
            </p:sp>
          </p:grpSp>
          <p:sp>
            <p:nvSpPr>
              <p:cNvPr id="98" name="Down Arrow 97">
                <a:extLst>
                  <a:ext uri="{FF2B5EF4-FFF2-40B4-BE49-F238E27FC236}">
                    <a16:creationId xmlns:a16="http://schemas.microsoft.com/office/drawing/2014/main" id="{869AFAC5-759A-D19A-4B7D-62F5692825E4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E652895F-91E1-508A-258F-CF03483C180A}"/>
              </a:ext>
            </a:extLst>
          </p:cNvPr>
          <p:cNvSpPr txBox="1"/>
          <p:nvPr/>
        </p:nvSpPr>
        <p:spPr>
          <a:xfrm>
            <a:off x="6743525" y="1795109"/>
            <a:ext cx="51369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“-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“Diabetic”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and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8F1E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age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“65”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with </a:t>
            </a:r>
            <a:r>
              <a:rPr lang="en-US" dirty="0">
                <a:solidFill>
                  <a:srgbClr val="EA6E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EBA78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contraindication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EB1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drug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“metformin”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1D85CE1-D3B3-144E-E4C7-D916923A50AC}"/>
              </a:ext>
            </a:extLst>
          </p:cNvPr>
          <p:cNvCxnSpPr>
            <a:cxnSpLocks/>
          </p:cNvCxnSpPr>
          <p:nvPr/>
        </p:nvCxnSpPr>
        <p:spPr>
          <a:xfrm flipV="1">
            <a:off x="93357" y="1060409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947EBFE7-BDA6-B8DF-0BCF-E09146655C6C}"/>
              </a:ext>
            </a:extLst>
          </p:cNvPr>
          <p:cNvCxnSpPr>
            <a:cxnSpLocks/>
          </p:cNvCxnSpPr>
          <p:nvPr/>
        </p:nvCxnSpPr>
        <p:spPr>
          <a:xfrm>
            <a:off x="5926515" y="1222041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Down Arrow 152">
            <a:extLst>
              <a:ext uri="{FF2B5EF4-FFF2-40B4-BE49-F238E27FC236}">
                <a16:creationId xmlns:a16="http://schemas.microsoft.com/office/drawing/2014/main" id="{C1C20312-82FD-CB8E-634F-DEFE825A6C03}"/>
              </a:ext>
            </a:extLst>
          </p:cNvPr>
          <p:cNvSpPr/>
          <p:nvPr/>
        </p:nvSpPr>
        <p:spPr>
          <a:xfrm rot="16200000">
            <a:off x="5751222" y="2338379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48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al 122">
            <a:extLst>
              <a:ext uri="{FF2B5EF4-FFF2-40B4-BE49-F238E27FC236}">
                <a16:creationId xmlns:a16="http://schemas.microsoft.com/office/drawing/2014/main" id="{315588EA-A518-BDF2-454C-724531D3A54E}"/>
              </a:ext>
            </a:extLst>
          </p:cNvPr>
          <p:cNvSpPr/>
          <p:nvPr/>
        </p:nvSpPr>
        <p:spPr>
          <a:xfrm>
            <a:off x="2622563" y="181760"/>
            <a:ext cx="373795" cy="3283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algn="ctr" rotWithShape="0">
              <a:prstClr val="black">
                <a:alpha val="12929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4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6E3FA2A-9358-F049-857F-CD7C9B3119DD}"/>
              </a:ext>
            </a:extLst>
          </p:cNvPr>
          <p:cNvSpPr txBox="1"/>
          <p:nvPr/>
        </p:nvSpPr>
        <p:spPr>
          <a:xfrm>
            <a:off x="2964687" y="181760"/>
            <a:ext cx="75419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Predict structured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logical form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using fine-tuned T5 model, output as a string. 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Then,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parse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logical forms and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instantiate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 as in-memory nested object structure.</a:t>
            </a:r>
          </a:p>
          <a:p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9D92D88-E4B5-D258-6C81-C8119C93B285}"/>
              </a:ext>
            </a:extLst>
          </p:cNvPr>
          <p:cNvGrpSpPr/>
          <p:nvPr/>
        </p:nvGrpSpPr>
        <p:grpSpPr>
          <a:xfrm>
            <a:off x="7860616" y="1289595"/>
            <a:ext cx="3907944" cy="4876800"/>
            <a:chOff x="5795468" y="941294"/>
            <a:chExt cx="3830299" cy="4876800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CF5AC7B5-98D7-9DE7-DEC5-C7D73D07A755}"/>
                </a:ext>
              </a:extLst>
            </p:cNvPr>
            <p:cNvSpPr/>
            <p:nvPr/>
          </p:nvSpPr>
          <p:spPr>
            <a:xfrm>
              <a:off x="5795468" y="941294"/>
              <a:ext cx="3768215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2CF1F82-10D0-319C-542D-C83E29A3A594}"/>
                </a:ext>
              </a:extLst>
            </p:cNvPr>
            <p:cNvSpPr txBox="1"/>
            <p:nvPr/>
          </p:nvSpPr>
          <p:spPr>
            <a:xfrm>
              <a:off x="5975597" y="1166842"/>
              <a:ext cx="365017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female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male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8F1EB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“65”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8DB02C7B-516A-ED71-2ACE-9E4964D43E49}"/>
              </a:ext>
            </a:extLst>
          </p:cNvPr>
          <p:cNvSpPr txBox="1"/>
          <p:nvPr/>
        </p:nvSpPr>
        <p:spPr>
          <a:xfrm>
            <a:off x="322651" y="1800641"/>
            <a:ext cx="49950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“-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“Diabetic”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and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8F1E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“65”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with </a:t>
            </a:r>
            <a:r>
              <a:rPr lang="en-US" dirty="0">
                <a:solidFill>
                  <a:srgbClr val="EA6E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EBA78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contraindication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EB1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drug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“metformin”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96EC34C-ECDE-9EE6-14C6-CD3DD8AA1410}"/>
              </a:ext>
            </a:extLst>
          </p:cNvPr>
          <p:cNvGrpSpPr/>
          <p:nvPr/>
        </p:nvGrpSpPr>
        <p:grpSpPr>
          <a:xfrm>
            <a:off x="5245915" y="4835751"/>
            <a:ext cx="1760418" cy="1203707"/>
            <a:chOff x="4417590" y="88498"/>
            <a:chExt cx="1760418" cy="1203707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CC7AA7A-1407-813C-A3F7-7FDB049B49C0}"/>
                </a:ext>
              </a:extLst>
            </p:cNvPr>
            <p:cNvSpPr txBox="1"/>
            <p:nvPr/>
          </p:nvSpPr>
          <p:spPr>
            <a:xfrm>
              <a:off x="4417590" y="88498"/>
              <a:ext cx="17604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Logical Form</a:t>
              </a:r>
              <a:b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Transformation</a:t>
              </a:r>
            </a:p>
          </p:txBody>
        </p:sp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A9595374-A42F-7119-7635-273BE11734F3}"/>
                </a:ext>
              </a:extLst>
            </p:cNvPr>
            <p:cNvSpPr/>
            <p:nvPr/>
          </p:nvSpPr>
          <p:spPr>
            <a:xfrm>
              <a:off x="4737492" y="711529"/>
              <a:ext cx="1045579" cy="580676"/>
            </a:xfrm>
            <a:prstGeom prst="roundRect">
              <a:avLst/>
            </a:prstGeom>
            <a:solidFill>
              <a:srgbClr val="7030A0">
                <a:alpha val="5098"/>
              </a:srgbClr>
            </a:solidFill>
            <a:ln>
              <a:solidFill>
                <a:srgbClr val="7030A0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8DF84AB-0DE2-9A48-B958-34FB4CD471C4}"/>
                </a:ext>
              </a:extLst>
            </p:cNvPr>
            <p:cNvSpPr txBox="1"/>
            <p:nvPr/>
          </p:nvSpPr>
          <p:spPr>
            <a:xfrm>
              <a:off x="5081939" y="762623"/>
              <a:ext cx="3481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T5</a:t>
              </a:r>
            </a:p>
          </p:txBody>
        </p:sp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575757FE-2783-32A3-00A4-E9D251386D1F}"/>
                </a:ext>
              </a:extLst>
            </p:cNvPr>
            <p:cNvSpPr/>
            <p:nvPr/>
          </p:nvSpPr>
          <p:spPr>
            <a:xfrm>
              <a:off x="4998023" y="1006691"/>
              <a:ext cx="569377" cy="211224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sp>
        <p:nvSpPr>
          <p:cNvPr id="83" name="Down Arrow 82">
            <a:extLst>
              <a:ext uri="{FF2B5EF4-FFF2-40B4-BE49-F238E27FC236}">
                <a16:creationId xmlns:a16="http://schemas.microsoft.com/office/drawing/2014/main" id="{A525AB97-AED3-02D7-166A-1D4A030407BA}"/>
              </a:ext>
            </a:extLst>
          </p:cNvPr>
          <p:cNvSpPr/>
          <p:nvPr/>
        </p:nvSpPr>
        <p:spPr>
          <a:xfrm rot="18438532">
            <a:off x="4296680" y="4384313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Down Arrow 83">
            <a:extLst>
              <a:ext uri="{FF2B5EF4-FFF2-40B4-BE49-F238E27FC236}">
                <a16:creationId xmlns:a16="http://schemas.microsoft.com/office/drawing/2014/main" id="{AF6D3A51-8D50-406B-0CCF-656BE6A65E08}"/>
              </a:ext>
            </a:extLst>
          </p:cNvPr>
          <p:cNvSpPr/>
          <p:nvPr/>
        </p:nvSpPr>
        <p:spPr>
          <a:xfrm rot="13576720">
            <a:off x="7255843" y="4394782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9DB651D-C12B-99E5-25FE-0C7D239FC81A}"/>
              </a:ext>
            </a:extLst>
          </p:cNvPr>
          <p:cNvCxnSpPr>
            <a:cxnSpLocks/>
          </p:cNvCxnSpPr>
          <p:nvPr/>
        </p:nvCxnSpPr>
        <p:spPr>
          <a:xfrm flipV="1">
            <a:off x="93357" y="1060409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41E42CA-3586-86CB-B295-622705E62720}"/>
              </a:ext>
            </a:extLst>
          </p:cNvPr>
          <p:cNvCxnSpPr>
            <a:cxnSpLocks/>
          </p:cNvCxnSpPr>
          <p:nvPr/>
        </p:nvCxnSpPr>
        <p:spPr>
          <a:xfrm>
            <a:off x="6078916" y="1147751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462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al 122">
            <a:extLst>
              <a:ext uri="{FF2B5EF4-FFF2-40B4-BE49-F238E27FC236}">
                <a16:creationId xmlns:a16="http://schemas.microsoft.com/office/drawing/2014/main" id="{315588EA-A518-BDF2-454C-724531D3A54E}"/>
              </a:ext>
            </a:extLst>
          </p:cNvPr>
          <p:cNvSpPr/>
          <p:nvPr/>
        </p:nvSpPr>
        <p:spPr>
          <a:xfrm>
            <a:off x="3288269" y="217452"/>
            <a:ext cx="373795" cy="3283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algn="ctr" rotWithShape="0">
              <a:prstClr val="black">
                <a:alpha val="12929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5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6E3FA2A-9358-F049-857F-CD7C9B3119DD}"/>
              </a:ext>
            </a:extLst>
          </p:cNvPr>
          <p:cNvSpPr txBox="1"/>
          <p:nvPr/>
        </p:nvSpPr>
        <p:spPr>
          <a:xfrm>
            <a:off x="3662064" y="217452"/>
            <a:ext cx="48678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Normalize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to UMLS concepts using MetaMapLite and BERT (the latter only in the case of lab tests).</a:t>
            </a:r>
          </a:p>
          <a:p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72F6227-6B49-B48E-1024-BB589E35A5D8}"/>
              </a:ext>
            </a:extLst>
          </p:cNvPr>
          <p:cNvGrpSpPr/>
          <p:nvPr/>
        </p:nvGrpSpPr>
        <p:grpSpPr>
          <a:xfrm>
            <a:off x="240374" y="1328393"/>
            <a:ext cx="3907944" cy="3007659"/>
            <a:chOff x="5795468" y="941294"/>
            <a:chExt cx="3830299" cy="3007659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092D01A-54E7-FD68-7BBD-52AFC74024FA}"/>
                </a:ext>
              </a:extLst>
            </p:cNvPr>
            <p:cNvSpPr/>
            <p:nvPr/>
          </p:nvSpPr>
          <p:spPr>
            <a:xfrm>
              <a:off x="5795468" y="941294"/>
              <a:ext cx="3768215" cy="3007659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14D348C-01C7-79C0-DC85-38D6AD7681DA}"/>
                </a:ext>
              </a:extLst>
            </p:cNvPr>
            <p:cNvSpPr txBox="1"/>
            <p:nvPr/>
          </p:nvSpPr>
          <p:spPr>
            <a:xfrm>
              <a:off x="5975597" y="1166842"/>
              <a:ext cx="3650170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DB03D63-3331-1947-D8B6-72AA2A56581C}"/>
              </a:ext>
            </a:extLst>
          </p:cNvPr>
          <p:cNvGrpSpPr/>
          <p:nvPr/>
        </p:nvGrpSpPr>
        <p:grpSpPr>
          <a:xfrm>
            <a:off x="7139839" y="1294400"/>
            <a:ext cx="4651148" cy="3012141"/>
            <a:chOff x="5795468" y="941294"/>
            <a:chExt cx="3768215" cy="3012141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190F54B-C475-4FA1-EC66-128483A3AEEE}"/>
                </a:ext>
              </a:extLst>
            </p:cNvPr>
            <p:cNvSpPr/>
            <p:nvPr/>
          </p:nvSpPr>
          <p:spPr>
            <a:xfrm>
              <a:off x="5795468" y="941294"/>
              <a:ext cx="3768215" cy="3012141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9E601CF-AD08-F845-FB28-F86165E3EF9E}"/>
                </a:ext>
              </a:extLst>
            </p:cNvPr>
            <p:cNvSpPr txBox="1"/>
            <p:nvPr/>
          </p:nvSpPr>
          <p:spPr>
            <a:xfrm>
              <a:off x="5975597" y="1166842"/>
              <a:ext cx="3522273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C0241863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endParaRPr lang="en-US" sz="1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C0025598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77D2762-D7A2-BB0C-8ABB-32D0E00B26C1}"/>
              </a:ext>
            </a:extLst>
          </p:cNvPr>
          <p:cNvGrpSpPr/>
          <p:nvPr/>
        </p:nvGrpSpPr>
        <p:grpSpPr>
          <a:xfrm>
            <a:off x="4647145" y="5063449"/>
            <a:ext cx="2077280" cy="927632"/>
            <a:chOff x="8418431" y="3097540"/>
            <a:chExt cx="2077280" cy="9276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B5530C-46AF-1FA8-D212-C387736BBB7C}"/>
                </a:ext>
              </a:extLst>
            </p:cNvPr>
            <p:cNvSpPr txBox="1"/>
            <p:nvPr/>
          </p:nvSpPr>
          <p:spPr>
            <a:xfrm>
              <a:off x="8650997" y="3097540"/>
              <a:ext cx="1603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Normalization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CE095B50-FD94-0950-8D02-BDFED58B20F1}"/>
                </a:ext>
              </a:extLst>
            </p:cNvPr>
            <p:cNvSpPr/>
            <p:nvPr/>
          </p:nvSpPr>
          <p:spPr>
            <a:xfrm>
              <a:off x="8418431" y="3444496"/>
              <a:ext cx="2077280" cy="580676"/>
            </a:xfrm>
            <a:prstGeom prst="roundRect">
              <a:avLst/>
            </a:prstGeom>
            <a:solidFill>
              <a:srgbClr val="ED7D31">
                <a:alpha val="5098"/>
              </a:srgbClr>
            </a:solidFill>
            <a:ln>
              <a:solidFill>
                <a:schemeClr val="accent2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558AA3C-FE53-C203-3F48-514E8F447D3B}"/>
                </a:ext>
              </a:extLst>
            </p:cNvPr>
            <p:cNvSpPr txBox="1"/>
            <p:nvPr/>
          </p:nvSpPr>
          <p:spPr>
            <a:xfrm>
              <a:off x="8460205" y="3479158"/>
              <a:ext cx="9973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MetaMapLite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2D7B1B-96B3-3190-EECE-82E2A3C04359}"/>
                </a:ext>
              </a:extLst>
            </p:cNvPr>
            <p:cNvSpPr txBox="1"/>
            <p:nvPr/>
          </p:nvSpPr>
          <p:spPr>
            <a:xfrm>
              <a:off x="9514471" y="3481776"/>
              <a:ext cx="9509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BERT (Labs)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2324FD25-25D3-DC72-0E41-66BE1A984EB7}"/>
                </a:ext>
              </a:extLst>
            </p:cNvPr>
            <p:cNvSpPr/>
            <p:nvPr/>
          </p:nvSpPr>
          <p:spPr>
            <a:xfrm>
              <a:off x="8692772" y="3724840"/>
              <a:ext cx="465970" cy="22977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Java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00FC35E-9C14-5170-C6C3-E38611ABA1A1}"/>
                </a:ext>
              </a:extLst>
            </p:cNvPr>
            <p:cNvSpPr/>
            <p:nvPr/>
          </p:nvSpPr>
          <p:spPr>
            <a:xfrm>
              <a:off x="9711858" y="3743386"/>
              <a:ext cx="569377" cy="21122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sp>
        <p:nvSpPr>
          <p:cNvPr id="25" name="Down Arrow 24">
            <a:extLst>
              <a:ext uri="{FF2B5EF4-FFF2-40B4-BE49-F238E27FC236}">
                <a16:creationId xmlns:a16="http://schemas.microsoft.com/office/drawing/2014/main" id="{B7FC9B01-BC60-CD8C-A4CE-10B29D359927}"/>
              </a:ext>
            </a:extLst>
          </p:cNvPr>
          <p:cNvSpPr/>
          <p:nvPr/>
        </p:nvSpPr>
        <p:spPr>
          <a:xfrm rot="18438532">
            <a:off x="3984471" y="4439805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FA72EA12-D5F1-88A3-E6BE-A2205A7B99BC}"/>
              </a:ext>
            </a:extLst>
          </p:cNvPr>
          <p:cNvSpPr/>
          <p:nvPr/>
        </p:nvSpPr>
        <p:spPr>
          <a:xfrm rot="13576720">
            <a:off x="7133574" y="4425073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2685D8D-6961-4480-0C81-023F9C9C8E14}"/>
              </a:ext>
            </a:extLst>
          </p:cNvPr>
          <p:cNvCxnSpPr>
            <a:cxnSpLocks/>
          </p:cNvCxnSpPr>
          <p:nvPr/>
        </p:nvCxnSpPr>
        <p:spPr>
          <a:xfrm flipV="1">
            <a:off x="93357" y="1060409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E3CF716-D80D-4049-4116-E4D0354F9373}"/>
              </a:ext>
            </a:extLst>
          </p:cNvPr>
          <p:cNvCxnSpPr>
            <a:cxnSpLocks/>
          </p:cNvCxnSpPr>
          <p:nvPr/>
        </p:nvCxnSpPr>
        <p:spPr>
          <a:xfrm>
            <a:off x="5686308" y="1219468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771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al 122">
            <a:extLst>
              <a:ext uri="{FF2B5EF4-FFF2-40B4-BE49-F238E27FC236}">
                <a16:creationId xmlns:a16="http://schemas.microsoft.com/office/drawing/2014/main" id="{315588EA-A518-BDF2-454C-724531D3A54E}"/>
              </a:ext>
            </a:extLst>
          </p:cNvPr>
          <p:cNvSpPr/>
          <p:nvPr/>
        </p:nvSpPr>
        <p:spPr>
          <a:xfrm>
            <a:off x="2824041" y="62532"/>
            <a:ext cx="373795" cy="3283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algn="ctr" rotWithShape="0">
              <a:prstClr val="black">
                <a:alpha val="12929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6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6E3FA2A-9358-F049-857F-CD7C9B3119DD}"/>
              </a:ext>
            </a:extLst>
          </p:cNvPr>
          <p:cNvSpPr txBox="1"/>
          <p:nvPr/>
        </p:nvSpPr>
        <p:spPr>
          <a:xfrm>
            <a:off x="3197836" y="62532"/>
            <a:ext cx="64688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Reason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using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Knowledge Base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to determine:  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(1) Contraindications  (2) Indications (3) Risk factors (4) Signs / symptoms</a:t>
            </a:r>
          </a:p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(5) Unspecified criteria (e.g., “conditions that affect respiratory function”).</a:t>
            </a:r>
          </a:p>
          <a:p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DB03D63-3331-1947-D8B6-72AA2A56581C}"/>
              </a:ext>
            </a:extLst>
          </p:cNvPr>
          <p:cNvGrpSpPr/>
          <p:nvPr/>
        </p:nvGrpSpPr>
        <p:grpSpPr>
          <a:xfrm>
            <a:off x="180234" y="1168895"/>
            <a:ext cx="4569914" cy="3276600"/>
            <a:chOff x="5795468" y="941294"/>
            <a:chExt cx="3702402" cy="3276600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190F54B-C475-4FA1-EC66-128483A3AEEE}"/>
                </a:ext>
              </a:extLst>
            </p:cNvPr>
            <p:cNvSpPr/>
            <p:nvPr/>
          </p:nvSpPr>
          <p:spPr>
            <a:xfrm>
              <a:off x="5795468" y="941294"/>
              <a:ext cx="3616932" cy="32766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9E601CF-AD08-F845-FB28-F86165E3EF9E}"/>
                </a:ext>
              </a:extLst>
            </p:cNvPr>
            <p:cNvSpPr txBox="1"/>
            <p:nvPr/>
          </p:nvSpPr>
          <p:spPr>
            <a:xfrm>
              <a:off x="5975597" y="1166842"/>
              <a:ext cx="352227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...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C0025598</a:t>
              </a:r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3F33664-94EA-5AEF-695F-B4600FBA1097}"/>
              </a:ext>
            </a:extLst>
          </p:cNvPr>
          <p:cNvGrpSpPr/>
          <p:nvPr/>
        </p:nvGrpSpPr>
        <p:grpSpPr>
          <a:xfrm>
            <a:off x="6986829" y="1168895"/>
            <a:ext cx="5024937" cy="3276600"/>
            <a:chOff x="5795467" y="941294"/>
            <a:chExt cx="4071047" cy="3276600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689A0419-2C49-1DB1-C1EC-21BD49E0C961}"/>
                </a:ext>
              </a:extLst>
            </p:cNvPr>
            <p:cNvSpPr/>
            <p:nvPr/>
          </p:nvSpPr>
          <p:spPr>
            <a:xfrm>
              <a:off x="5795467" y="941294"/>
              <a:ext cx="4071047" cy="32766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A7A9170-C620-E4AE-8CA8-48167B668760}"/>
                </a:ext>
              </a:extLst>
            </p:cNvPr>
            <p:cNvSpPr txBox="1"/>
            <p:nvPr/>
          </p:nvSpPr>
          <p:spPr>
            <a:xfrm>
              <a:off x="5975597" y="1166842"/>
              <a:ext cx="3890917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...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C0035078</a:t>
              </a:r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“Renal Insufficiency”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C0220981</a:t>
              </a:r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“Metabolic acidosis”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C0025598</a:t>
              </a:r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“Furosemide”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endPara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C3253985</a:t>
              </a:r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“Dolutegravir”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...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92C2342-FE84-FE15-6B48-884C434400DB}"/>
              </a:ext>
            </a:extLst>
          </p:cNvPr>
          <p:cNvGrpSpPr/>
          <p:nvPr/>
        </p:nvGrpSpPr>
        <p:grpSpPr>
          <a:xfrm>
            <a:off x="3827667" y="4284475"/>
            <a:ext cx="3552041" cy="2611817"/>
            <a:chOff x="6670803" y="59599"/>
            <a:chExt cx="3552041" cy="261181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F1EC198-AD65-A12D-62A5-DAFA0FE2403D}"/>
                </a:ext>
              </a:extLst>
            </p:cNvPr>
            <p:cNvSpPr txBox="1"/>
            <p:nvPr/>
          </p:nvSpPr>
          <p:spPr>
            <a:xfrm>
              <a:off x="7546249" y="59599"/>
              <a:ext cx="19191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Knowledge Base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DF77667D-5C1C-0EC9-A8A3-39EE25E77388}"/>
                </a:ext>
              </a:extLst>
            </p:cNvPr>
            <p:cNvSpPr/>
            <p:nvPr/>
          </p:nvSpPr>
          <p:spPr>
            <a:xfrm>
              <a:off x="6922991" y="426616"/>
              <a:ext cx="3196312" cy="2114562"/>
            </a:xfrm>
            <a:prstGeom prst="roundRect">
              <a:avLst/>
            </a:prstGeom>
            <a:solidFill>
              <a:srgbClr val="12D548">
                <a:alpha val="5098"/>
              </a:srgbClr>
            </a:solidFill>
            <a:ln>
              <a:solidFill>
                <a:schemeClr val="accent6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399CB6B-7829-9EF8-EB24-981B18906F8B}"/>
                </a:ext>
              </a:extLst>
            </p:cNvPr>
            <p:cNvGrpSpPr/>
            <p:nvPr/>
          </p:nvGrpSpPr>
          <p:grpSpPr>
            <a:xfrm>
              <a:off x="6670803" y="683139"/>
              <a:ext cx="2767731" cy="1988277"/>
              <a:chOff x="5075356" y="722330"/>
              <a:chExt cx="2767731" cy="1988277"/>
            </a:xfrm>
          </p:grpSpPr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82D6DF5F-0CB6-9FF4-1455-58ACE7319B91}"/>
                  </a:ext>
                </a:extLst>
              </p:cNvPr>
              <p:cNvSpPr/>
              <p:nvPr/>
            </p:nvSpPr>
            <p:spPr>
              <a:xfrm rot="20384924">
                <a:off x="5075356" y="1319735"/>
                <a:ext cx="2257110" cy="1124729"/>
              </a:xfrm>
              <a:prstGeom prst="arc">
                <a:avLst>
                  <a:gd name="adj1" fmla="val 16200000"/>
                  <a:gd name="adj2" fmla="val 20859"/>
                </a:avLst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2C93D9C9-C881-8A75-C6D6-3A14F7AB9808}"/>
                  </a:ext>
                </a:extLst>
              </p:cNvPr>
              <p:cNvGrpSpPr/>
              <p:nvPr/>
            </p:nvGrpSpPr>
            <p:grpSpPr>
              <a:xfrm>
                <a:off x="5696012" y="722330"/>
                <a:ext cx="2147075" cy="1988277"/>
                <a:chOff x="3613081" y="736884"/>
                <a:chExt cx="2147075" cy="1988277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B64CDF71-8523-CBDC-A882-37143961ABD0}"/>
                    </a:ext>
                  </a:extLst>
                </p:cNvPr>
                <p:cNvCxnSpPr/>
                <p:nvPr/>
              </p:nvCxnSpPr>
              <p:spPr>
                <a:xfrm flipV="1">
                  <a:off x="3917576" y="833718"/>
                  <a:ext cx="636495" cy="502023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0C3514B2-1D79-D389-86FC-95D2F262B68E}"/>
                    </a:ext>
                  </a:extLst>
                </p:cNvPr>
                <p:cNvSpPr/>
                <p:nvPr/>
              </p:nvSpPr>
              <p:spPr>
                <a:xfrm>
                  <a:off x="4563036" y="736884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Arc 35">
                  <a:extLst>
                    <a:ext uri="{FF2B5EF4-FFF2-40B4-BE49-F238E27FC236}">
                      <a16:creationId xmlns:a16="http://schemas.microsoft.com/office/drawing/2014/main" id="{2595ABBF-B3AE-C6F4-0EE0-0C31A524C894}"/>
                    </a:ext>
                  </a:extLst>
                </p:cNvPr>
                <p:cNvSpPr/>
                <p:nvPr/>
              </p:nvSpPr>
              <p:spPr>
                <a:xfrm>
                  <a:off x="4403182" y="807107"/>
                  <a:ext cx="620881" cy="555243"/>
                </a:xfrm>
                <a:prstGeom prst="arc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0851B835-F263-4F02-DAAD-1E88357BF173}"/>
                    </a:ext>
                  </a:extLst>
                </p:cNvPr>
                <p:cNvSpPr/>
                <p:nvPr/>
              </p:nvSpPr>
              <p:spPr>
                <a:xfrm>
                  <a:off x="4957885" y="1098428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85BE67EA-BBCC-F9D0-A649-C030666CFAA3}"/>
                    </a:ext>
                  </a:extLst>
                </p:cNvPr>
                <p:cNvSpPr/>
                <p:nvPr/>
              </p:nvSpPr>
              <p:spPr>
                <a:xfrm>
                  <a:off x="3792070" y="1335741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E061E339-D119-D7B9-4BCF-B7910050C78C}"/>
                    </a:ext>
                  </a:extLst>
                </p:cNvPr>
                <p:cNvSpPr/>
                <p:nvPr/>
              </p:nvSpPr>
              <p:spPr>
                <a:xfrm>
                  <a:off x="4340429" y="1389529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15404AF7-7EFA-465A-7CA6-92804F3D24E5}"/>
                    </a:ext>
                  </a:extLst>
                </p:cNvPr>
                <p:cNvSpPr/>
                <p:nvPr/>
              </p:nvSpPr>
              <p:spPr>
                <a:xfrm>
                  <a:off x="4214923" y="1819834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41730830-94E4-C18F-D179-14B9CC095AB0}"/>
                    </a:ext>
                  </a:extLst>
                </p:cNvPr>
                <p:cNvSpPr/>
                <p:nvPr/>
              </p:nvSpPr>
              <p:spPr>
                <a:xfrm>
                  <a:off x="5634650" y="1228164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27F523FD-666D-59E4-56AD-D0E6E3DB9974}"/>
                    </a:ext>
                  </a:extLst>
                </p:cNvPr>
                <p:cNvSpPr/>
                <p:nvPr/>
              </p:nvSpPr>
              <p:spPr>
                <a:xfrm>
                  <a:off x="4957885" y="2021398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2A3FBE50-4255-51CF-68D6-96A84BC6CCDD}"/>
                    </a:ext>
                  </a:extLst>
                </p:cNvPr>
                <p:cNvSpPr/>
                <p:nvPr/>
              </p:nvSpPr>
              <p:spPr>
                <a:xfrm>
                  <a:off x="5167499" y="1523999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F8EC851-35B8-ECAC-AE88-8F7BA4C80127}"/>
                    </a:ext>
                  </a:extLst>
                </p:cNvPr>
                <p:cNvSpPr/>
                <p:nvPr/>
              </p:nvSpPr>
              <p:spPr>
                <a:xfrm>
                  <a:off x="3917576" y="2061882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7137DA7C-C47C-C676-BD1A-8EE6EC92CE88}"/>
                    </a:ext>
                  </a:extLst>
                </p:cNvPr>
                <p:cNvSpPr/>
                <p:nvPr/>
              </p:nvSpPr>
              <p:spPr>
                <a:xfrm>
                  <a:off x="5471495" y="1766045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F7749FCE-A72E-7376-BBDE-E09DA60744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65935" y="1496552"/>
                  <a:ext cx="510989" cy="524846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96698D22-9337-A45F-C345-73C70C8559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12898" y="1330368"/>
                  <a:ext cx="321752" cy="19918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48" name="Arc 47">
                  <a:extLst>
                    <a:ext uri="{FF2B5EF4-FFF2-40B4-BE49-F238E27FC236}">
                      <a16:creationId xmlns:a16="http://schemas.microsoft.com/office/drawing/2014/main" id="{4E4D9822-B729-A796-FDDC-8BDA9963156E}"/>
                    </a:ext>
                  </a:extLst>
                </p:cNvPr>
                <p:cNvSpPr/>
                <p:nvPr/>
              </p:nvSpPr>
              <p:spPr>
                <a:xfrm>
                  <a:off x="3613081" y="1403933"/>
                  <a:ext cx="358283" cy="1284471"/>
                </a:xfrm>
                <a:prstGeom prst="arc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Arc 48">
                  <a:extLst>
                    <a:ext uri="{FF2B5EF4-FFF2-40B4-BE49-F238E27FC236}">
                      <a16:creationId xmlns:a16="http://schemas.microsoft.com/office/drawing/2014/main" id="{D69CAE0F-B068-25A2-027D-7AF0B0DE2E9D}"/>
                    </a:ext>
                  </a:extLst>
                </p:cNvPr>
                <p:cNvSpPr/>
                <p:nvPr/>
              </p:nvSpPr>
              <p:spPr>
                <a:xfrm rot="1462931" flipH="1">
                  <a:off x="4018385" y="1418587"/>
                  <a:ext cx="83056" cy="1306574"/>
                </a:xfrm>
                <a:prstGeom prst="arc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E8E4ECF7-C7B5-D5A8-B45D-7B3592FAAE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0429" y="1889077"/>
                  <a:ext cx="606879" cy="157091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12162F35-897C-C7D1-0E19-491FF9B9B5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88661" y="1167847"/>
                  <a:ext cx="530441" cy="10133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36577233-5895-5139-44CD-6AAA5CEA74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968" y="1856760"/>
                  <a:ext cx="377527" cy="201547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F83D8784-D7E3-534C-D456-F04AA46D9F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82731" y="1624109"/>
                  <a:ext cx="204474" cy="14846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F41A9A28-8532-45A3-CF42-BE1E4297E4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33047" y="1280715"/>
                  <a:ext cx="32888" cy="98247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7D2C1357-B3F3-E35F-6BFC-F2EFD9B6F0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79963" y="861466"/>
                  <a:ext cx="125006" cy="37121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C4BD391-6C8A-5A5D-815F-517037D118CD}"/>
                </a:ext>
              </a:extLst>
            </p:cNvPr>
            <p:cNvSpPr txBox="1"/>
            <p:nvPr/>
          </p:nvSpPr>
          <p:spPr>
            <a:xfrm>
              <a:off x="9131535" y="1322526"/>
              <a:ext cx="9973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UMLS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1B7832D-BFA8-0D12-8E28-54AC1F34E8B7}"/>
                </a:ext>
              </a:extLst>
            </p:cNvPr>
            <p:cNvSpPr txBox="1"/>
            <p:nvPr/>
          </p:nvSpPr>
          <p:spPr>
            <a:xfrm>
              <a:off x="8780534" y="664352"/>
              <a:ext cx="7377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Disease 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Ontology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34C4EDE-0EFD-72BC-2933-0BC701E1F238}"/>
                </a:ext>
              </a:extLst>
            </p:cNvPr>
            <p:cNvSpPr txBox="1"/>
            <p:nvPr/>
          </p:nvSpPr>
          <p:spPr>
            <a:xfrm>
              <a:off x="6914120" y="821424"/>
              <a:ext cx="82105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Symptom 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Ontology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4582237-BA30-1470-5185-6AFA29DDF4F7}"/>
                </a:ext>
              </a:extLst>
            </p:cNvPr>
            <p:cNvSpPr txBox="1"/>
            <p:nvPr/>
          </p:nvSpPr>
          <p:spPr>
            <a:xfrm>
              <a:off x="7771889" y="434036"/>
              <a:ext cx="9428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LOINC2HPO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50CC818-3511-BA6C-61B8-35DADEE8BF02}"/>
                </a:ext>
              </a:extLst>
            </p:cNvPr>
            <p:cNvSpPr txBox="1"/>
            <p:nvPr/>
          </p:nvSpPr>
          <p:spPr>
            <a:xfrm>
              <a:off x="8674545" y="1968496"/>
              <a:ext cx="139493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Potential Drug-Drug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Interactions (PDDI)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63EA5A02-2857-C2C7-721E-511C9A1FA991}"/>
                </a:ext>
              </a:extLst>
            </p:cNvPr>
            <p:cNvSpPr/>
            <p:nvPr/>
          </p:nvSpPr>
          <p:spPr>
            <a:xfrm>
              <a:off x="9515051" y="341143"/>
              <a:ext cx="707793" cy="351396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RDF + SPARQL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3719853-4CAC-136F-191E-CBDE3D9F610C}"/>
                </a:ext>
              </a:extLst>
            </p:cNvPr>
            <p:cNvSpPr txBox="1"/>
            <p:nvPr/>
          </p:nvSpPr>
          <p:spPr>
            <a:xfrm>
              <a:off x="7061184" y="2092485"/>
              <a:ext cx="139974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ICD{9|10}, SNOMED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Mappings</a:t>
              </a:r>
            </a:p>
          </p:txBody>
        </p:sp>
      </p:grpSp>
      <p:sp>
        <p:nvSpPr>
          <p:cNvPr id="64" name="Down Arrow 63">
            <a:extLst>
              <a:ext uri="{FF2B5EF4-FFF2-40B4-BE49-F238E27FC236}">
                <a16:creationId xmlns:a16="http://schemas.microsoft.com/office/drawing/2014/main" id="{A11B6E3A-02A5-5CA4-F4C9-03BD8C56DBC6}"/>
              </a:ext>
            </a:extLst>
          </p:cNvPr>
          <p:cNvSpPr/>
          <p:nvPr/>
        </p:nvSpPr>
        <p:spPr>
          <a:xfrm rot="18438532">
            <a:off x="2637549" y="4107089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>
            <a:extLst>
              <a:ext uri="{FF2B5EF4-FFF2-40B4-BE49-F238E27FC236}">
                <a16:creationId xmlns:a16="http://schemas.microsoft.com/office/drawing/2014/main" id="{C317C7B2-FBFF-B0CA-7E2F-95C2413C74A2}"/>
              </a:ext>
            </a:extLst>
          </p:cNvPr>
          <p:cNvSpPr/>
          <p:nvPr/>
        </p:nvSpPr>
        <p:spPr>
          <a:xfrm rot="13576720">
            <a:off x="8746575" y="4144964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2624213-45BD-F638-CE6E-6F0B4859A518}"/>
              </a:ext>
            </a:extLst>
          </p:cNvPr>
          <p:cNvCxnSpPr>
            <a:cxnSpLocks/>
          </p:cNvCxnSpPr>
          <p:nvPr/>
        </p:nvCxnSpPr>
        <p:spPr>
          <a:xfrm flipV="1">
            <a:off x="93357" y="1060409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7D333DD-F6CC-3533-91DA-9E67C2C775AA}"/>
              </a:ext>
            </a:extLst>
          </p:cNvPr>
          <p:cNvCxnSpPr>
            <a:cxnSpLocks/>
          </p:cNvCxnSpPr>
          <p:nvPr/>
        </p:nvCxnSpPr>
        <p:spPr>
          <a:xfrm>
            <a:off x="5812129" y="1167222"/>
            <a:ext cx="0" cy="30895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239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095FCE3D-16B7-F11F-7469-91E7899A282F}"/>
              </a:ext>
            </a:extLst>
          </p:cNvPr>
          <p:cNvGrpSpPr/>
          <p:nvPr/>
        </p:nvGrpSpPr>
        <p:grpSpPr>
          <a:xfrm>
            <a:off x="8866467" y="417508"/>
            <a:ext cx="1142999" cy="831676"/>
            <a:chOff x="8914653" y="1055095"/>
            <a:chExt cx="1224113" cy="83167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1AF0FE6-A073-0B19-9994-796751D3C498}"/>
                </a:ext>
              </a:extLst>
            </p:cNvPr>
            <p:cNvSpPr/>
            <p:nvPr/>
          </p:nvSpPr>
          <p:spPr>
            <a:xfrm>
              <a:off x="8914653" y="1088931"/>
              <a:ext cx="290342" cy="24569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E7D9738-2517-2CD9-FEB1-3B79A706AB22}"/>
                </a:ext>
              </a:extLst>
            </p:cNvPr>
            <p:cNvSpPr txBox="1"/>
            <p:nvPr/>
          </p:nvSpPr>
          <p:spPr>
            <a:xfrm>
              <a:off x="9207101" y="1055095"/>
              <a:ext cx="9316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Structured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CE45C6D-FF7F-5C03-A2B7-CABE4887783E}"/>
                </a:ext>
              </a:extLst>
            </p:cNvPr>
            <p:cNvSpPr/>
            <p:nvPr/>
          </p:nvSpPr>
          <p:spPr>
            <a:xfrm>
              <a:off x="8916759" y="1622104"/>
              <a:ext cx="290342" cy="24569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EF6A5E3-5EEA-039E-BBC4-1296355DD61C}"/>
                </a:ext>
              </a:extLst>
            </p:cNvPr>
            <p:cNvSpPr txBox="1"/>
            <p:nvPr/>
          </p:nvSpPr>
          <p:spPr>
            <a:xfrm>
              <a:off x="9204995" y="1578994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NLP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A81D8E5-8E23-AB6F-E7EB-0E1945FA3CE5}"/>
                </a:ext>
              </a:extLst>
            </p:cNvPr>
            <p:cNvSpPr/>
            <p:nvPr/>
          </p:nvSpPr>
          <p:spPr>
            <a:xfrm>
              <a:off x="8917752" y="1354827"/>
              <a:ext cx="287243" cy="245691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4"/>
                </a:gs>
                <a:gs pos="100000">
                  <a:srgbClr val="FFC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C688770-E13D-834E-C6C1-06C5C1C68BBF}"/>
                </a:ext>
              </a:extLst>
            </p:cNvPr>
            <p:cNvSpPr txBox="1"/>
            <p:nvPr/>
          </p:nvSpPr>
          <p:spPr>
            <a:xfrm>
              <a:off x="9209385" y="1305212"/>
              <a:ext cx="5341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Both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841EA8-01A5-1D96-D44F-962E8125ABFE}"/>
              </a:ext>
            </a:extLst>
          </p:cNvPr>
          <p:cNvGrpSpPr/>
          <p:nvPr/>
        </p:nvGrpSpPr>
        <p:grpSpPr>
          <a:xfrm>
            <a:off x="2660823" y="1365755"/>
            <a:ext cx="7472669" cy="847366"/>
            <a:chOff x="2660823" y="1365755"/>
            <a:chExt cx="7472669" cy="84736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4AFBE33-A3F8-FBE1-0302-3AF97972D269}"/>
                </a:ext>
              </a:extLst>
            </p:cNvPr>
            <p:cNvGrpSpPr/>
            <p:nvPr/>
          </p:nvGrpSpPr>
          <p:grpSpPr>
            <a:xfrm>
              <a:off x="2660823" y="1389209"/>
              <a:ext cx="7472669" cy="823912"/>
              <a:chOff x="2660202" y="2477747"/>
              <a:chExt cx="7472669" cy="823912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BA1F5BD-8335-056B-07CC-6779DB43F24E}"/>
                  </a:ext>
                </a:extLst>
              </p:cNvPr>
              <p:cNvSpPr/>
              <p:nvPr/>
            </p:nvSpPr>
            <p:spPr>
              <a:xfrm>
                <a:off x="3434079" y="2915579"/>
                <a:ext cx="5565724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92E2DCE-855E-A486-E549-B77C2FB6C356}"/>
                  </a:ext>
                </a:extLst>
              </p:cNvPr>
              <p:cNvSpPr/>
              <p:nvPr/>
            </p:nvSpPr>
            <p:spPr>
              <a:xfrm>
                <a:off x="9036190" y="2912301"/>
                <a:ext cx="530916" cy="38378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4EEE1CC-F75A-DB94-A562-113A3FFBA61B}"/>
                  </a:ext>
                </a:extLst>
              </p:cNvPr>
              <p:cNvSpPr/>
              <p:nvPr/>
            </p:nvSpPr>
            <p:spPr>
              <a:xfrm>
                <a:off x="9601956" y="2907205"/>
                <a:ext cx="452608" cy="39445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F6E622-7709-776B-A8A6-03B5715E245F}"/>
                  </a:ext>
                </a:extLst>
              </p:cNvPr>
              <p:cNvSpPr txBox="1"/>
              <p:nvPr/>
            </p:nvSpPr>
            <p:spPr>
              <a:xfrm>
                <a:off x="2660202" y="2954960"/>
                <a:ext cx="7633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Alcohol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A6260BC-4459-9B3D-3AC3-BCD1A0A35027}"/>
                  </a:ext>
                </a:extLst>
              </p:cNvPr>
              <p:cNvSpPr txBox="1"/>
              <p:nvPr/>
            </p:nvSpPr>
            <p:spPr>
              <a:xfrm>
                <a:off x="9601956" y="2477747"/>
                <a:ext cx="530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7,429</a:t>
                </a:r>
                <a:b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2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(5%)</a:t>
                </a: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6C14A85-095B-4C71-22B3-08D2CA1BAF99}"/>
                </a:ext>
              </a:extLst>
            </p:cNvPr>
            <p:cNvSpPr txBox="1"/>
            <p:nvPr/>
          </p:nvSpPr>
          <p:spPr>
            <a:xfrm>
              <a:off x="9000424" y="1384270"/>
              <a:ext cx="602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11,314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(8%)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351E64C-AC0E-3678-ADCF-6DD9F8C3C3F7}"/>
                </a:ext>
              </a:extLst>
            </p:cNvPr>
            <p:cNvSpPr txBox="1"/>
            <p:nvPr/>
          </p:nvSpPr>
          <p:spPr>
            <a:xfrm>
              <a:off x="5831664" y="1365755"/>
              <a:ext cx="6848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129,478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(87%)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C524484-0086-E4BB-FD8D-9C5030D5950D}"/>
              </a:ext>
            </a:extLst>
          </p:cNvPr>
          <p:cNvGrpSpPr/>
          <p:nvPr/>
        </p:nvGrpSpPr>
        <p:grpSpPr>
          <a:xfrm>
            <a:off x="2627972" y="2183700"/>
            <a:ext cx="7427213" cy="837739"/>
            <a:chOff x="2627972" y="2183700"/>
            <a:chExt cx="7427213" cy="83773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B1C577F-224F-9AEC-C65E-D2172F7CB996}"/>
                </a:ext>
              </a:extLst>
            </p:cNvPr>
            <p:cNvGrpSpPr/>
            <p:nvPr/>
          </p:nvGrpSpPr>
          <p:grpSpPr>
            <a:xfrm>
              <a:off x="2627972" y="2632657"/>
              <a:ext cx="7427213" cy="388782"/>
              <a:chOff x="2641347" y="2194560"/>
              <a:chExt cx="7427213" cy="38878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76FB95-1FAE-747D-DA95-88B06FE6A470}"/>
                  </a:ext>
                </a:extLst>
              </p:cNvPr>
              <p:cNvSpPr/>
              <p:nvPr/>
            </p:nvSpPr>
            <p:spPr>
              <a:xfrm>
                <a:off x="3434079" y="2194560"/>
                <a:ext cx="4481680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3A29296-CBC7-EB98-E3E2-18ABE8798C58}"/>
                  </a:ext>
                </a:extLst>
              </p:cNvPr>
              <p:cNvSpPr/>
              <p:nvPr/>
            </p:nvSpPr>
            <p:spPr>
              <a:xfrm>
                <a:off x="7955436" y="2197262"/>
                <a:ext cx="831864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ACFA50E-92EE-5F70-DCDE-354EA3FD4467}"/>
                  </a:ext>
                </a:extLst>
              </p:cNvPr>
              <p:cNvSpPr/>
              <p:nvPr/>
            </p:nvSpPr>
            <p:spPr>
              <a:xfrm>
                <a:off x="8821929" y="2194560"/>
                <a:ext cx="1246631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1619607-D6B9-3521-D428-B294C5CF7044}"/>
                  </a:ext>
                </a:extLst>
              </p:cNvPr>
              <p:cNvSpPr txBox="1"/>
              <p:nvPr/>
            </p:nvSpPr>
            <p:spPr>
              <a:xfrm>
                <a:off x="2641347" y="2204420"/>
                <a:ext cx="7908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Tobacco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7D03DB2-4C0A-E609-B001-51762E664C51}"/>
                </a:ext>
              </a:extLst>
            </p:cNvPr>
            <p:cNvSpPr txBox="1"/>
            <p:nvPr/>
          </p:nvSpPr>
          <p:spPr>
            <a:xfrm>
              <a:off x="9153758" y="2203266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6,617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(19%)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EE5A5F6-C098-EB64-9ED9-AA4546F9873A}"/>
                </a:ext>
              </a:extLst>
            </p:cNvPr>
            <p:cNvSpPr txBox="1"/>
            <p:nvPr/>
          </p:nvSpPr>
          <p:spPr>
            <a:xfrm>
              <a:off x="8090614" y="2202188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4,345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(12%)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87A6190-FDCF-7CE5-4589-293DC29F1AE1}"/>
                </a:ext>
              </a:extLst>
            </p:cNvPr>
            <p:cNvSpPr txBox="1"/>
            <p:nvPr/>
          </p:nvSpPr>
          <p:spPr>
            <a:xfrm>
              <a:off x="5386816" y="2183700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23,909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(69%)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512D66-50E0-FAF9-B8DB-AF411C444FD8}"/>
              </a:ext>
            </a:extLst>
          </p:cNvPr>
          <p:cNvGrpSpPr/>
          <p:nvPr/>
        </p:nvGrpSpPr>
        <p:grpSpPr>
          <a:xfrm>
            <a:off x="2852840" y="3009066"/>
            <a:ext cx="7202345" cy="826771"/>
            <a:chOff x="2852840" y="3053803"/>
            <a:chExt cx="7202345" cy="82677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23D7895-155F-EF10-67BA-ABC8AF400B6E}"/>
                </a:ext>
              </a:extLst>
            </p:cNvPr>
            <p:cNvGrpSpPr/>
            <p:nvPr/>
          </p:nvGrpSpPr>
          <p:grpSpPr>
            <a:xfrm>
              <a:off x="2852840" y="3487300"/>
              <a:ext cx="7202345" cy="393274"/>
              <a:chOff x="2866215" y="3627965"/>
              <a:chExt cx="7202345" cy="393274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E282F90-079C-35A6-0CBA-14A5526DBBC6}"/>
                  </a:ext>
                </a:extLst>
              </p:cNvPr>
              <p:cNvSpPr/>
              <p:nvPr/>
            </p:nvSpPr>
            <p:spPr>
              <a:xfrm>
                <a:off x="3434079" y="3635159"/>
                <a:ext cx="5470966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F3BDBA3-5F85-15DA-9280-44181E1BDFEB}"/>
                  </a:ext>
                </a:extLst>
              </p:cNvPr>
              <p:cNvSpPr/>
              <p:nvPr/>
            </p:nvSpPr>
            <p:spPr>
              <a:xfrm>
                <a:off x="8948708" y="3627965"/>
                <a:ext cx="373237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E7FEB2E-B51D-9D23-40BE-6FFA7729D0B6}"/>
                  </a:ext>
                </a:extLst>
              </p:cNvPr>
              <p:cNvSpPr/>
              <p:nvPr/>
            </p:nvSpPr>
            <p:spPr>
              <a:xfrm>
                <a:off x="9365608" y="3628920"/>
                <a:ext cx="702952" cy="38608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7BB43D3-D4D9-F755-E635-82C06F14E810}"/>
                  </a:ext>
                </a:extLst>
              </p:cNvPr>
              <p:cNvSpPr txBox="1"/>
              <p:nvPr/>
            </p:nvSpPr>
            <p:spPr>
              <a:xfrm>
                <a:off x="2866215" y="3635916"/>
                <a:ext cx="5533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Drug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EDF465F-7E23-19C7-63C6-ECB417924C4F}"/>
                </a:ext>
              </a:extLst>
            </p:cNvPr>
            <p:cNvSpPr txBox="1"/>
            <p:nvPr/>
          </p:nvSpPr>
          <p:spPr>
            <a:xfrm>
              <a:off x="9426319" y="3053803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4,083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(10%)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6442F5A-DC3C-AF1A-40CF-E70E630BA9DC}"/>
                </a:ext>
              </a:extLst>
            </p:cNvPr>
            <p:cNvSpPr txBox="1"/>
            <p:nvPr/>
          </p:nvSpPr>
          <p:spPr>
            <a:xfrm>
              <a:off x="8855727" y="3068065"/>
              <a:ext cx="530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1,972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(5%)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93B757F-1762-ECDA-AD4C-E2A4949F50EF}"/>
                </a:ext>
              </a:extLst>
            </p:cNvPr>
            <p:cNvSpPr txBox="1"/>
            <p:nvPr/>
          </p:nvSpPr>
          <p:spPr>
            <a:xfrm>
              <a:off x="5945158" y="3058225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36,254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(86%)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5807964-C6EC-A09C-2F27-5D076E34F785}"/>
              </a:ext>
            </a:extLst>
          </p:cNvPr>
          <p:cNvGrpSpPr/>
          <p:nvPr/>
        </p:nvGrpSpPr>
        <p:grpSpPr>
          <a:xfrm>
            <a:off x="2259376" y="3783485"/>
            <a:ext cx="7750089" cy="828355"/>
            <a:chOff x="2288371" y="4151850"/>
            <a:chExt cx="7750089" cy="82835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B96A9A9-0B04-5520-0559-9FEF82EAB7E2}"/>
                </a:ext>
              </a:extLst>
            </p:cNvPr>
            <p:cNvGrpSpPr/>
            <p:nvPr/>
          </p:nvGrpSpPr>
          <p:grpSpPr>
            <a:xfrm>
              <a:off x="2288371" y="4569851"/>
              <a:ext cx="7750089" cy="410354"/>
              <a:chOff x="2299576" y="4358093"/>
              <a:chExt cx="7750089" cy="410354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B01D369-A0E5-E25F-B0B4-072EECB23AC2}"/>
                  </a:ext>
                </a:extLst>
              </p:cNvPr>
              <p:cNvSpPr/>
              <p:nvPr/>
            </p:nvSpPr>
            <p:spPr>
              <a:xfrm>
                <a:off x="3430036" y="4382367"/>
                <a:ext cx="6320070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CAC943A-8FB1-8A21-AB65-0694061EC95A}"/>
                  </a:ext>
                </a:extLst>
              </p:cNvPr>
              <p:cNvSpPr/>
              <p:nvPr/>
            </p:nvSpPr>
            <p:spPr>
              <a:xfrm flipH="1">
                <a:off x="9780450" y="4382367"/>
                <a:ext cx="269215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806DF21-1C28-E4BA-F0EB-546F68B9D050}"/>
                  </a:ext>
                </a:extLst>
              </p:cNvPr>
              <p:cNvSpPr txBox="1"/>
              <p:nvPr/>
            </p:nvSpPr>
            <p:spPr>
              <a:xfrm>
                <a:off x="2299576" y="4358093"/>
                <a:ext cx="11112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Employment</a:t>
                </a:r>
                <a:endPara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6279D1B-E3B9-1BE8-D479-042797941522}"/>
                </a:ext>
              </a:extLst>
            </p:cNvPr>
            <p:cNvSpPr txBox="1"/>
            <p:nvPr/>
          </p:nvSpPr>
          <p:spPr>
            <a:xfrm>
              <a:off x="9410690" y="4151850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61,018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(3%)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7011466-46CD-3A88-BE3F-EC47E962999F}"/>
                </a:ext>
              </a:extLst>
            </p:cNvPr>
            <p:cNvSpPr txBox="1"/>
            <p:nvPr/>
          </p:nvSpPr>
          <p:spPr>
            <a:xfrm>
              <a:off x="6116359" y="4168774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1,772,595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(96%)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148D92F-6500-C4E1-1E1D-B17A59AF0D05}"/>
              </a:ext>
            </a:extLst>
          </p:cNvPr>
          <p:cNvGrpSpPr/>
          <p:nvPr/>
        </p:nvGrpSpPr>
        <p:grpSpPr>
          <a:xfrm>
            <a:off x="2103615" y="4589230"/>
            <a:ext cx="7967495" cy="940530"/>
            <a:chOff x="2087689" y="5063858"/>
            <a:chExt cx="7967495" cy="94053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792171B-05C0-6A17-C595-1C2EB2C3AEE3}"/>
                </a:ext>
              </a:extLst>
            </p:cNvPr>
            <p:cNvGrpSpPr/>
            <p:nvPr/>
          </p:nvGrpSpPr>
          <p:grpSpPr>
            <a:xfrm>
              <a:off x="2087689" y="5481168"/>
              <a:ext cx="7967495" cy="523220"/>
              <a:chOff x="2135239" y="5061400"/>
              <a:chExt cx="7967495" cy="52322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4916C20-F2CD-4969-BF70-7362966860CC}"/>
                  </a:ext>
                </a:extLst>
              </p:cNvPr>
              <p:cNvSpPr/>
              <p:nvPr/>
            </p:nvSpPr>
            <p:spPr>
              <a:xfrm>
                <a:off x="3402202" y="5100479"/>
                <a:ext cx="4245024" cy="3860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C861D80-7E1C-C389-D1D7-9E0D5E341417}"/>
                  </a:ext>
                </a:extLst>
              </p:cNvPr>
              <p:cNvSpPr/>
              <p:nvPr/>
            </p:nvSpPr>
            <p:spPr>
              <a:xfrm>
                <a:off x="7679291" y="5097720"/>
                <a:ext cx="302345" cy="386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4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03508DA-924A-7712-6A47-9B4745FC892E}"/>
                  </a:ext>
                </a:extLst>
              </p:cNvPr>
              <p:cNvSpPr/>
              <p:nvPr/>
            </p:nvSpPr>
            <p:spPr>
              <a:xfrm>
                <a:off x="8013441" y="5091810"/>
                <a:ext cx="2089293" cy="391939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D2B70B9-6F80-4F6A-FB77-8EAF44DDA2B7}"/>
                  </a:ext>
                </a:extLst>
              </p:cNvPr>
              <p:cNvSpPr txBox="1"/>
              <p:nvPr/>
            </p:nvSpPr>
            <p:spPr>
              <a:xfrm>
                <a:off x="2135239" y="5061400"/>
                <a:ext cx="12843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Living Status</a:t>
                </a:r>
                <a:b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</a:br>
                <a:r>
                  <a:rPr lang="en-US" sz="1400" dirty="0">
                    <a:latin typeface="Times New Roman" panose="02020603050405020304" pitchFamily="18" charset="0"/>
                    <a:ea typeface="Roboto Light" panose="02000000000000000000" pitchFamily="2" charset="0"/>
                    <a:cs typeface="Times New Roman" panose="02020603050405020304" pitchFamily="18" charset="0"/>
                  </a:rPr>
                  <a:t>(homelessness)</a:t>
                </a: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B72F844-AF74-B9CD-89C7-E0B777AE5661}"/>
                </a:ext>
              </a:extLst>
            </p:cNvPr>
            <p:cNvSpPr txBox="1"/>
            <p:nvPr/>
          </p:nvSpPr>
          <p:spPr>
            <a:xfrm>
              <a:off x="8779118" y="5078383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3,692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(32%)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7914CD5-8C1C-25E3-FD5E-65A0E195E07C}"/>
                </a:ext>
              </a:extLst>
            </p:cNvPr>
            <p:cNvSpPr txBox="1"/>
            <p:nvPr/>
          </p:nvSpPr>
          <p:spPr>
            <a:xfrm>
              <a:off x="7504862" y="5063858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516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(4%)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151285C-4619-15A8-E71D-76EB0759DFC9}"/>
                </a:ext>
              </a:extLst>
            </p:cNvPr>
            <p:cNvSpPr txBox="1"/>
            <p:nvPr/>
          </p:nvSpPr>
          <p:spPr>
            <a:xfrm>
              <a:off x="4847725" y="5086468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7,359</a:t>
              </a:r>
              <a:b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</a:br>
              <a:r>
                <a:rPr lang="en-US" sz="1200" dirty="0"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(64%)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EE971E5F-4FE2-97BF-D089-34420D511FF6}"/>
              </a:ext>
            </a:extLst>
          </p:cNvPr>
          <p:cNvSpPr/>
          <p:nvPr/>
        </p:nvSpPr>
        <p:spPr>
          <a:xfrm>
            <a:off x="10039809" y="4234917"/>
            <a:ext cx="9144" cy="38404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D94BB66-C728-232B-859E-D5520B80F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78" y="5709506"/>
            <a:ext cx="6938056" cy="3556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6CB0E1C-0944-0611-32E3-9403E85CAA8C}"/>
              </a:ext>
            </a:extLst>
          </p:cNvPr>
          <p:cNvSpPr txBox="1"/>
          <p:nvPr/>
        </p:nvSpPr>
        <p:spPr>
          <a:xfrm>
            <a:off x="9853433" y="3783485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8,295</a:t>
            </a:r>
            <a:br>
              <a:rPr lang="en-US" sz="1200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</a:br>
            <a:r>
              <a:rPr lang="en-US" sz="1200" dirty="0"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(&lt;1%)</a:t>
            </a:r>
          </a:p>
        </p:txBody>
      </p:sp>
    </p:spTree>
    <p:extLst>
      <p:ext uri="{BB962C8B-B14F-4D97-AF65-F5344CB8AC3E}">
        <p14:creationId xmlns:p14="http://schemas.microsoft.com/office/powerpoint/2010/main" val="1444823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35447</TotalTime>
  <Words>1660</Words>
  <Application>Microsoft Macintosh PowerPoint</Application>
  <PresentationFormat>Widescreen</PresentationFormat>
  <Paragraphs>444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Roboto</vt:lpstr>
      <vt:lpstr>Roboto Light</vt:lpstr>
      <vt:lpstr>Roboto Thin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 Dobbins</dc:creator>
  <cp:lastModifiedBy>Nic Dobbins</cp:lastModifiedBy>
  <cp:revision>183</cp:revision>
  <dcterms:created xsi:type="dcterms:W3CDTF">2022-07-06T19:14:58Z</dcterms:created>
  <dcterms:modified xsi:type="dcterms:W3CDTF">2022-10-12T00:16:54Z</dcterms:modified>
</cp:coreProperties>
</file>