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09" r:id="rId26"/>
    <p:sldId id="354" r:id="rId27"/>
    <p:sldId id="315" r:id="rId28"/>
    <p:sldId id="396" r:id="rId29"/>
    <p:sldId id="308" r:id="rId30"/>
    <p:sldId id="319" r:id="rId31"/>
    <p:sldId id="410" r:id="rId32"/>
    <p:sldId id="408" r:id="rId33"/>
    <p:sldId id="323" r:id="rId34"/>
    <p:sldId id="275" r:id="rId35"/>
    <p:sldId id="334" r:id="rId36"/>
    <p:sldId id="415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4" r:id="rId50"/>
    <p:sldId id="413" r:id="rId51"/>
    <p:sldId id="383" r:id="rId52"/>
    <p:sldId id="362" r:id="rId53"/>
    <p:sldId id="399" r:id="rId54"/>
    <p:sldId id="403" r:id="rId55"/>
    <p:sldId id="401" r:id="rId56"/>
    <p:sldId id="405" r:id="rId57"/>
    <p:sldId id="402" r:id="rId58"/>
    <p:sldId id="364" r:id="rId59"/>
    <p:sldId id="411" r:id="rId60"/>
    <p:sldId id="409" r:id="rId61"/>
    <p:sldId id="366" r:id="rId62"/>
    <p:sldId id="375" r:id="rId63"/>
    <p:sldId id="376" r:id="rId64"/>
    <p:sldId id="395" r:id="rId65"/>
    <p:sldId id="368" r:id="rId66"/>
    <p:sldId id="377" r:id="rId67"/>
    <p:sldId id="378" r:id="rId68"/>
    <p:sldId id="272" r:id="rId69"/>
    <p:sldId id="380" r:id="rId70"/>
    <p:sldId id="381" r:id="rId71"/>
    <p:sldId id="382" r:id="rId72"/>
    <p:sldId id="273" r:id="rId73"/>
    <p:sldId id="269" r:id="rId74"/>
    <p:sldId id="284" r:id="rId75"/>
    <p:sldId id="394" r:id="rId76"/>
    <p:sldId id="412" r:id="rId77"/>
    <p:sldId id="277" r:id="rId78"/>
    <p:sldId id="353" r:id="rId79"/>
    <p:sldId id="352" r:id="rId80"/>
    <p:sldId id="356" r:id="rId81"/>
    <p:sldId id="357" r:id="rId82"/>
    <p:sldId id="360" r:id="rId83"/>
    <p:sldId id="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AEE"/>
    <a:srgbClr val="E1E5E5"/>
    <a:srgbClr val="FFFFFF"/>
    <a:srgbClr val="EAB0AA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/>
    <p:restoredTop sz="96395"/>
  </p:normalViewPr>
  <p:slideViewPr>
    <p:cSldViewPr snapToGrid="0">
      <p:cViewPr varScale="1">
        <p:scale>
          <a:sx n="146" d="100"/>
          <a:sy n="146" d="100"/>
        </p:scale>
        <p:origin x="39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8.sv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slide" Target="slide7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20.xml"/><Relationship Id="rId5" Type="http://schemas.openxmlformats.org/officeDocument/2006/relationships/image" Target="../media/image14.png"/><Relationship Id="rId10" Type="http://schemas.openxmlformats.org/officeDocument/2006/relationships/slide" Target="slide26.xml"/><Relationship Id="rId4" Type="http://schemas.openxmlformats.org/officeDocument/2006/relationships/image" Target="../media/image13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svg"/><Relationship Id="rId10" Type="http://schemas.openxmlformats.org/officeDocument/2006/relationships/slide" Target="slide72.xml"/><Relationship Id="rId4" Type="http://schemas.openxmlformats.org/officeDocument/2006/relationships/image" Target="../media/image18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svg"/><Relationship Id="rId10" Type="http://schemas.openxmlformats.org/officeDocument/2006/relationships/slide" Target="slide72.xml"/><Relationship Id="rId4" Type="http://schemas.openxmlformats.org/officeDocument/2006/relationships/image" Target="../media/image22.png"/><Relationship Id="rId9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1.png"/><Relationship Id="rId7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1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8.png"/><Relationship Id="rId9" Type="http://schemas.openxmlformats.org/officeDocument/2006/relationships/slide" Target="slide7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svg"/><Relationship Id="rId10" Type="http://schemas.openxmlformats.org/officeDocument/2006/relationships/slide" Target="slide72.xml"/><Relationship Id="rId4" Type="http://schemas.openxmlformats.org/officeDocument/2006/relationships/image" Target="../media/image7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4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5.png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36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9.jpeg"/><Relationship Id="rId7" Type="http://schemas.openxmlformats.org/officeDocument/2006/relationships/slide" Target="slide20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42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61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1 - 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documents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2 - 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2"/>
            <a:ext cx="3248896" cy="3543065"/>
            <a:chOff x="1288477" y="4555063"/>
            <a:chExt cx="3248896" cy="35430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13414" y="4555063"/>
              <a:ext cx="3223959" cy="3484178"/>
              <a:chOff x="1325809" y="4404174"/>
              <a:chExt cx="3223959" cy="34841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71847" y="7519020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325809" y="4404174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9E8C1-38D0-DF61-89D9-65EF60C48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87" y="3302615"/>
            <a:ext cx="150817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3 - 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593985"/>
            <a:ext cx="4897954" cy="5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responsive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828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Corpus of eligibility criteria which can be used to train predictive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expressive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task-oriented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tied to specific database schema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[GTEQ]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70844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Many, many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Does not generalize well to new data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cond(“Diabetic”),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drug(“metformin”)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09C54-487D-B512-7543-547E6D1438A1}"/>
              </a:ext>
            </a:extLst>
          </p:cNvPr>
          <p:cNvCxnSpPr>
            <a:cxnSpLocks/>
          </p:cNvCxnSpPr>
          <p:nvPr/>
        </p:nvCxnSpPr>
        <p:spPr>
          <a:xfrm>
            <a:off x="7134590" y="1907177"/>
            <a:ext cx="0" cy="43421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9D1D0-005F-CBA7-A863-81EEEB517FDA}"/>
              </a:ext>
            </a:extLst>
          </p:cNvPr>
          <p:cNvCxnSpPr>
            <a:cxnSpLocks/>
          </p:cNvCxnSpPr>
          <p:nvPr/>
        </p:nvCxnSpPr>
        <p:spPr>
          <a:xfrm>
            <a:off x="7374076" y="2253413"/>
            <a:ext cx="0" cy="3778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BB724-1CDA-F27C-212A-2D9549D9AFEE}"/>
              </a:ext>
            </a:extLst>
          </p:cNvPr>
          <p:cNvCxnSpPr>
            <a:cxnSpLocks/>
          </p:cNvCxnSpPr>
          <p:nvPr/>
        </p:nvCxnSpPr>
        <p:spPr>
          <a:xfrm>
            <a:off x="7604854" y="2681731"/>
            <a:ext cx="0" cy="5491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212C5F-9D86-EBBF-0AD5-6C9BF900E431}"/>
              </a:ext>
            </a:extLst>
          </p:cNvPr>
          <p:cNvCxnSpPr>
            <a:cxnSpLocks/>
          </p:cNvCxnSpPr>
          <p:nvPr/>
        </p:nvCxnSpPr>
        <p:spPr>
          <a:xfrm>
            <a:off x="7604854" y="3875352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3005E-D5C1-5B7D-EE8D-44E46F6AADE7}"/>
              </a:ext>
            </a:extLst>
          </p:cNvPr>
          <p:cNvCxnSpPr>
            <a:cxnSpLocks/>
          </p:cNvCxnSpPr>
          <p:nvPr/>
        </p:nvCxnSpPr>
        <p:spPr>
          <a:xfrm>
            <a:off x="7604854" y="5007960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D21DD-767C-DEB1-07D7-10ADE32F7125}"/>
              </a:ext>
            </a:extLst>
          </p:cNvPr>
          <p:cNvCxnSpPr>
            <a:cxnSpLocks/>
          </p:cNvCxnSpPr>
          <p:nvPr/>
        </p:nvCxnSpPr>
        <p:spPr>
          <a:xfrm>
            <a:off x="7861757" y="4115332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944C40-DF57-5AAF-95AE-9CC4DD47E913}"/>
              </a:ext>
            </a:extLst>
          </p:cNvPr>
          <p:cNvCxnSpPr>
            <a:cxnSpLocks/>
          </p:cNvCxnSpPr>
          <p:nvPr/>
        </p:nvCxnSpPr>
        <p:spPr>
          <a:xfrm>
            <a:off x="7861757" y="5199549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99EEF6-F84A-FC7F-DEA3-218A0A8E102A}"/>
              </a:ext>
            </a:extLst>
          </p:cNvPr>
          <p:cNvSpPr txBox="1"/>
          <p:nvPr/>
        </p:nvSpPr>
        <p:spPr>
          <a:xfrm>
            <a:off x="6983747" y="131742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65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3BAB6E-6802-1311-2B90-5C52FB9E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98608"/>
              </p:ext>
            </p:extLst>
          </p:nvPr>
        </p:nvGraphicFramePr>
        <p:xfrm>
          <a:off x="4300870" y="1333209"/>
          <a:ext cx="7647353" cy="500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70">
                  <a:extLst>
                    <a:ext uri="{9D8B030D-6E8A-4147-A177-3AD203B41FA5}">
                      <a16:colId xmlns:a16="http://schemas.microsoft.com/office/drawing/2014/main" val="2764175157"/>
                    </a:ext>
                  </a:extLst>
                </a:gridCol>
                <a:gridCol w="3283131">
                  <a:extLst>
                    <a:ext uri="{9D8B030D-6E8A-4147-A177-3AD203B41FA5}">
                      <a16:colId xmlns:a16="http://schemas.microsoft.com/office/drawing/2014/main" val="582873168"/>
                    </a:ext>
                  </a:extLst>
                </a:gridCol>
                <a:gridCol w="2463408">
                  <a:extLst>
                    <a:ext uri="{9D8B030D-6E8A-4147-A177-3AD203B41FA5}">
                      <a16:colId xmlns:a16="http://schemas.microsoft.com/office/drawing/2014/main" val="1230966251"/>
                    </a:ext>
                  </a:extLst>
                </a:gridCol>
                <a:gridCol w="776244">
                  <a:extLst>
                    <a:ext uri="{9D8B030D-6E8A-4147-A177-3AD203B41FA5}">
                      <a16:colId xmlns:a16="http://schemas.microsoft.com/office/drawing/2014/main" val="4094126085"/>
                    </a:ext>
                  </a:extLst>
                </a:gridCol>
              </a:tblGrid>
              <a:tr h="37043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Syntax Style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47026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Raw Text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Diabetics who smoke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61124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Augmented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(“Diabetics”)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(“smoke”)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b="0" i="0" dirty="0">
                        <a:latin typeface="Consolas" panose="020B0609020204030204" pitchFamily="49" charset="0"/>
                        <a:ea typeface="Roboto Light" panose="02000000000000000000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25981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(@1)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(@1),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(@2)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0705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4708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Shift-Reduce+ </a:t>
                      </a:r>
                      <a:b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</a:b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@1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@2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@1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@2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9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188321" y="3599089"/>
            <a:ext cx="7772400" cy="89121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117481" y="4519894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525802"/>
            <a:ext cx="7772400" cy="897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00870" y="2490266"/>
            <a:ext cx="7772400" cy="89787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461A6-243B-4031-9842-D3ED8C8EEED9}"/>
              </a:ext>
            </a:extLst>
          </p:cNvPr>
          <p:cNvSpPr/>
          <p:nvPr/>
        </p:nvSpPr>
        <p:spPr>
          <a:xfrm>
            <a:off x="4117481" y="5368903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30598-D782-7EA5-2B85-34F839D7BBA4}"/>
              </a:ext>
            </a:extLst>
          </p:cNvPr>
          <p:cNvSpPr txBox="1"/>
          <p:nvPr/>
        </p:nvSpPr>
        <p:spPr>
          <a:xfrm>
            <a:off x="304800" y="5381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  <p:bldP spid="6" grpId="0" animBg="1"/>
      <p:bldP spid="23" grpId="0" animBg="1"/>
      <p:bldP spid="24" grpId="0" build="p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50657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579938"/>
            <a:ext cx="53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Source Coding System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5622203" y="4275432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1907036" y="5235923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6761780" y="3714514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5717"/>
              </p:ext>
            </p:extLst>
          </p:nvPr>
        </p:nvGraphicFramePr>
        <p:xfrm>
          <a:off x="5639141" y="5235923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998194" y="5418803"/>
            <a:ext cx="64094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5622203" y="1924990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3346111" y="2887382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6242130" y="1883721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9742"/>
              </p:ext>
            </p:extLst>
          </p:nvPr>
        </p:nvGraphicFramePr>
        <p:xfrm>
          <a:off x="5639140" y="2885481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164182" y="3068361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7B4272-BDCB-DA7B-A11F-68E308ADBB1D}"/>
              </a:ext>
            </a:extLst>
          </p:cNvPr>
          <p:cNvSpPr txBox="1"/>
          <p:nvPr/>
        </p:nvSpPr>
        <p:spPr>
          <a:xfrm>
            <a:off x="2478584" y="5558311"/>
            <a:ext cx="26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E08-E13</a:t>
            </a:r>
          </a:p>
        </p:txBody>
      </p:sp>
    </p:spTree>
    <p:extLst>
      <p:ext uri="{BB962C8B-B14F-4D97-AF65-F5344CB8AC3E}">
        <p14:creationId xmlns:p14="http://schemas.microsoft.com/office/powerpoint/2010/main" val="2800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1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>
                <a:solidFill>
                  <a:srgbClr val="E59A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(*),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 of interest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time-limited by trial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OMOP database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85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264687" y="5667410"/>
            <a:ext cx="481246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(in our data).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within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Affects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snoring “is-a” sleep disorder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comparable to human programmer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Transparency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user trust, confidence in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Participants answer usability and user satisfaction questionnaire,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”think aloud” recordings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use subsets of data within EHR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Given full EHR data set, human programmer may outperform LeafAI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 structured data only (i.e., no text clinical notes)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3CB8B9-D41D-97CE-0AD0-706252A6156C}"/>
              </a:ext>
            </a:extLst>
          </p:cNvPr>
          <p:cNvSpPr txBox="1"/>
          <p:nvPr/>
        </p:nvSpPr>
        <p:spPr>
          <a:xfrm>
            <a:off x="5178783" y="50753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47107</TotalTime>
  <Words>8663</Words>
  <Application>Microsoft Macintosh PowerPoint</Application>
  <PresentationFormat>Widescreen</PresentationFormat>
  <Paragraphs>1886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445</cp:revision>
  <dcterms:created xsi:type="dcterms:W3CDTF">2022-09-24T00:07:29Z</dcterms:created>
  <dcterms:modified xsi:type="dcterms:W3CDTF">2022-11-14T22:24:29Z</dcterms:modified>
</cp:coreProperties>
</file>