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5" r:id="rId4"/>
    <p:sldId id="266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8F7"/>
    <a:srgbClr val="9F20B9"/>
    <a:srgbClr val="EEB1DC"/>
    <a:srgbClr val="8F1EB0"/>
    <a:srgbClr val="E9AD75"/>
    <a:srgbClr val="E9D851"/>
    <a:srgbClr val="9D9817"/>
    <a:srgbClr val="EBA78A"/>
    <a:srgbClr val="EA6E47"/>
    <a:srgbClr val="781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6279"/>
  </p:normalViewPr>
  <p:slideViewPr>
    <p:cSldViewPr snapToGrid="0" snapToObjects="1">
      <p:cViewPr varScale="1">
        <p:scale>
          <a:sx n="145" d="100"/>
          <a:sy n="145" d="100"/>
        </p:scale>
        <p:origin x="1176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7560E-CF1B-6641-BCF4-14C496C90A0E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74DD-E871-8E4D-8457-C0E0CFD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74DD-E871-8E4D-8457-C0E0CFD2B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4AEE-045F-BA4C-B643-43A167E9A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FB25-2B8C-333B-FCBB-F2107CFDF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3D859-126E-BBBD-E429-EB72341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AB67-B0D7-B3E6-43BD-3403EB64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4A6-4B91-FF25-5971-1022D5E2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D50E-2328-F34A-9C2E-BC1EFD5E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A3FC7-FBAE-BD69-A772-54018F521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0C3-32A4-6516-22FA-52D340FE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6C9D4-2A6A-70F4-17DD-31BD3E38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42AB-B95A-D44F-FA80-0877993A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C7560-1F7A-E117-8197-88C2F6455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FB305-19AB-D009-5C2E-1272D9CC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9F8A-C5E9-677A-0102-7896568D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3D05-FF65-21E3-7034-16F196F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5498-2384-6572-2580-1F184F60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D206-247F-DDC2-335B-704909CC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3C71-84CC-8F64-BF2D-8188EC0E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8F9D-D802-702A-E6DC-C913FC2B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3139-76CE-5514-6CBC-58680A55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DC08-9363-EA9C-76C6-9F0B3813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3F1D-D9D5-6445-30F5-DE8350D2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C2BC-91AD-B712-8116-D0C20219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3FA-4532-735F-0F36-F5DAE85D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E38FC-2915-E950-E021-5388348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00A9-4668-EB5F-80F8-C7C6E6A2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7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CC26-FB72-B8D3-6B73-F1896F85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3EDF-C474-8536-FCDC-83363ACB5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32F5-45B0-1402-CFFD-97AFC35E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487-64B5-185C-EE26-325DBA71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EB16-83E3-9090-1503-222CC9E6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2B970-82CB-C0D9-6418-3E5FA48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29B9-919A-B4B7-6347-37F929AA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EB31F-ADE9-ABF4-2575-E7D91933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6AB05-93B4-DB87-28B7-A926E6D8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8CACD-04CF-C184-2DDA-87A37C51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2891A-9B71-D6EB-014C-627AD3C5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7B066-12C2-462C-98C4-F6A41553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74412-EF4A-260D-3BEA-816A0A03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50FB-7FAB-17C8-850F-0ADA0C1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6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523D-1220-C104-8CD1-DD347C3D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66AE7-9105-D362-1143-9F223FFC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8635B-DC84-0C7D-430C-C3D3CBA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40B9-BECB-DBF8-3583-B71C9C92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C577C-410E-6492-4BDC-0C71EE9B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B9BE5-9C2E-C6AA-6D70-8C72DB46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EE60-E91F-1649-3746-558BE6F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E6D1-3E1E-D93E-A7A2-2F6A759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3AF6-E861-BF02-0778-B28B69B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816A6-83F2-AA80-0310-8D694A6D8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A729E-B76B-ABB6-C578-8860B7F6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734D-9E1F-5211-B13F-CAE1DC08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ECAC-7631-4D01-BDBE-F689E613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976-CCC7-1474-4831-E66CB3B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B90BB-302A-8C71-36A0-EF3C0D377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B46A4-2AA7-0A46-F75B-4D34E96F6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46054-861E-4A16-985F-B9B1925B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1CDD5-ACA3-F7B3-0EAC-C00DC252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AC92-7E58-7AF8-6BC4-21BFDE98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F7139-828F-FD1B-A918-C6BE28AD1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577B-6155-6126-AFC5-4841F192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D8F6-B7E7-1523-3EE6-C0B7549A2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C8752-14D1-7C42-B332-30A088D89386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27403-C4AB-15EC-DA74-00818A9C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B7E-201C-9994-CE08-4AFE252A6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530FD-C49B-754F-806A-90D9A646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B4BB6-1CCF-C96E-F91C-68F8E2725E48}"/>
              </a:ext>
            </a:extLst>
          </p:cNvPr>
          <p:cNvSpPr/>
          <p:nvPr/>
        </p:nvSpPr>
        <p:spPr>
          <a:xfrm>
            <a:off x="94835" y="80682"/>
            <a:ext cx="10286294" cy="642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0CD3E6A8-2CCA-C2B3-23BB-3DCDB907119A}"/>
              </a:ext>
            </a:extLst>
          </p:cNvPr>
          <p:cNvSpPr/>
          <p:nvPr/>
        </p:nvSpPr>
        <p:spPr>
          <a:xfrm>
            <a:off x="3046684" y="98495"/>
            <a:ext cx="7203307" cy="6251142"/>
          </a:xfrm>
          <a:prstGeom prst="roundRect">
            <a:avLst/>
          </a:prstGeom>
          <a:solidFill>
            <a:srgbClr val="E3E8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3E8F7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C6DF5C-E6FA-9CD3-5914-9852524365F0}"/>
              </a:ext>
            </a:extLst>
          </p:cNvPr>
          <p:cNvCxnSpPr>
            <a:cxnSpLocks/>
          </p:cNvCxnSpPr>
          <p:nvPr/>
        </p:nvCxnSpPr>
        <p:spPr>
          <a:xfrm flipH="1">
            <a:off x="4819840" y="2667405"/>
            <a:ext cx="270670" cy="4815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9DDA26-E0C9-1A1B-064C-6F77BE6AF236}"/>
              </a:ext>
            </a:extLst>
          </p:cNvPr>
          <p:cNvCxnSpPr>
            <a:cxnSpLocks/>
          </p:cNvCxnSpPr>
          <p:nvPr/>
        </p:nvCxnSpPr>
        <p:spPr>
          <a:xfrm flipH="1">
            <a:off x="5484435" y="2995229"/>
            <a:ext cx="2477118" cy="4229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4C32ED3-1826-3CC1-03C8-5D4D15455C29}"/>
              </a:ext>
            </a:extLst>
          </p:cNvPr>
          <p:cNvCxnSpPr>
            <a:cxnSpLocks/>
          </p:cNvCxnSpPr>
          <p:nvPr/>
        </p:nvCxnSpPr>
        <p:spPr>
          <a:xfrm flipH="1" flipV="1">
            <a:off x="5501885" y="3862751"/>
            <a:ext cx="3234532" cy="4605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B1D0E7A-B9A7-A5B6-21AF-EB6993C4B37F}"/>
              </a:ext>
            </a:extLst>
          </p:cNvPr>
          <p:cNvCxnSpPr>
            <a:cxnSpLocks/>
          </p:cNvCxnSpPr>
          <p:nvPr/>
        </p:nvCxnSpPr>
        <p:spPr>
          <a:xfrm flipH="1" flipV="1">
            <a:off x="5357291" y="4800002"/>
            <a:ext cx="349930" cy="351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AA74CFA-7AC9-9A31-FCBB-198E98B147A7}"/>
              </a:ext>
            </a:extLst>
          </p:cNvPr>
          <p:cNvCxnSpPr>
            <a:cxnSpLocks/>
          </p:cNvCxnSpPr>
          <p:nvPr/>
        </p:nvCxnSpPr>
        <p:spPr>
          <a:xfrm flipH="1" flipV="1">
            <a:off x="5492799" y="4230063"/>
            <a:ext cx="2550473" cy="13865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Can 1039">
            <a:extLst>
              <a:ext uri="{FF2B5EF4-FFF2-40B4-BE49-F238E27FC236}">
                <a16:creationId xmlns:a16="http://schemas.microsoft.com/office/drawing/2014/main" id="{089D4D69-A5E1-1062-EA85-B846C624A1F8}"/>
              </a:ext>
            </a:extLst>
          </p:cNvPr>
          <p:cNvSpPr/>
          <p:nvPr/>
        </p:nvSpPr>
        <p:spPr>
          <a:xfrm>
            <a:off x="335564" y="4509212"/>
            <a:ext cx="1045578" cy="1183549"/>
          </a:xfrm>
          <a:prstGeom prst="can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63CCA-8051-BD76-471E-4F19291949CE}"/>
              </a:ext>
            </a:extLst>
          </p:cNvPr>
          <p:cNvGrpSpPr/>
          <p:nvPr/>
        </p:nvGrpSpPr>
        <p:grpSpPr>
          <a:xfrm>
            <a:off x="7871788" y="4972910"/>
            <a:ext cx="1396487" cy="1227007"/>
            <a:chOff x="7730075" y="4811053"/>
            <a:chExt cx="1396487" cy="122700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DAD6F7D-A75D-1EAF-86BF-D960B4A6BE60}"/>
                </a:ext>
              </a:extLst>
            </p:cNvPr>
            <p:cNvGrpSpPr/>
            <p:nvPr/>
          </p:nvGrpSpPr>
          <p:grpSpPr>
            <a:xfrm>
              <a:off x="7923990" y="4811053"/>
              <a:ext cx="1202572" cy="1227007"/>
              <a:chOff x="8179248" y="4499369"/>
              <a:chExt cx="1202572" cy="1227007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FD21B1-99A0-97C5-1908-CCE98E41EAC8}"/>
                  </a:ext>
                </a:extLst>
              </p:cNvPr>
              <p:cNvSpPr txBox="1"/>
              <p:nvPr/>
            </p:nvSpPr>
            <p:spPr>
              <a:xfrm>
                <a:off x="8179248" y="4499369"/>
                <a:ext cx="12025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Relation 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Extraction</a:t>
                </a: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1D42671-2DAE-5DA4-345D-B83BEBD433DB}"/>
                  </a:ext>
                </a:extLst>
              </p:cNvPr>
              <p:cNvSpPr/>
              <p:nvPr/>
            </p:nvSpPr>
            <p:spPr>
              <a:xfrm>
                <a:off x="8232663" y="5145700"/>
                <a:ext cx="1045579" cy="580676"/>
              </a:xfrm>
              <a:prstGeom prst="roundRect">
                <a:avLst/>
              </a:prstGeom>
              <a:solidFill>
                <a:srgbClr val="E866A1">
                  <a:alpha val="5098"/>
                </a:srgbClr>
              </a:solidFill>
              <a:ln>
                <a:solidFill>
                  <a:srgbClr val="E866A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FD234C-5536-559F-D2B6-E1795B4C7DFE}"/>
                  </a:ext>
                </a:extLst>
              </p:cNvPr>
              <p:cNvSpPr txBox="1"/>
              <p:nvPr/>
            </p:nvSpPr>
            <p:spPr>
              <a:xfrm>
                <a:off x="8442254" y="5197100"/>
                <a:ext cx="6559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R-BERT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E526098-79BE-BDAE-0638-2C7556D8201B}"/>
                  </a:ext>
                </a:extLst>
              </p:cNvPr>
              <p:cNvSpPr/>
              <p:nvPr/>
            </p:nvSpPr>
            <p:spPr>
              <a:xfrm>
                <a:off x="8480450" y="5440630"/>
                <a:ext cx="569377" cy="211224"/>
              </a:xfrm>
              <a:prstGeom prst="roundRect">
                <a:avLst/>
              </a:prstGeom>
              <a:solidFill>
                <a:srgbClr val="E866A1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DBBBCC2D-7372-566B-FD44-A056EB85F0BD}"/>
                </a:ext>
              </a:extLst>
            </p:cNvPr>
            <p:cNvSpPr/>
            <p:nvPr/>
          </p:nvSpPr>
          <p:spPr>
            <a:xfrm>
              <a:off x="7730075" y="559863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3</a:t>
              </a:r>
            </a:p>
          </p:txBody>
        </p:sp>
      </p:grpSp>
      <p:sp>
        <p:nvSpPr>
          <p:cNvPr id="163" name="Oval 162">
            <a:extLst>
              <a:ext uri="{FF2B5EF4-FFF2-40B4-BE49-F238E27FC236}">
                <a16:creationId xmlns:a16="http://schemas.microsoft.com/office/drawing/2014/main" id="{B3AE2363-CB83-51AD-1FDF-CB97E9DB85FB}"/>
              </a:ext>
            </a:extLst>
          </p:cNvPr>
          <p:cNvSpPr/>
          <p:nvPr/>
        </p:nvSpPr>
        <p:spPr>
          <a:xfrm>
            <a:off x="1659833" y="2211671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FC0A4F-DF29-B1AB-E7F2-3F4342AE218F}"/>
              </a:ext>
            </a:extLst>
          </p:cNvPr>
          <p:cNvGrpSpPr/>
          <p:nvPr/>
        </p:nvGrpSpPr>
        <p:grpSpPr>
          <a:xfrm>
            <a:off x="8512863" y="3596295"/>
            <a:ext cx="1760418" cy="1203707"/>
            <a:chOff x="8142775" y="3091177"/>
            <a:chExt cx="1760418" cy="120370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F09251-5A02-B399-D586-3B177080C0C0}"/>
                </a:ext>
              </a:extLst>
            </p:cNvPr>
            <p:cNvGrpSpPr/>
            <p:nvPr/>
          </p:nvGrpSpPr>
          <p:grpSpPr>
            <a:xfrm>
              <a:off x="8142775" y="3091177"/>
              <a:ext cx="1760418" cy="1203707"/>
              <a:chOff x="4417590" y="88498"/>
              <a:chExt cx="1760418" cy="1203707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F2D4AB7-CF80-8B24-5A23-8D928AD6ACCA}"/>
                  </a:ext>
                </a:extLst>
              </p:cNvPr>
              <p:cNvSpPr txBox="1"/>
              <p:nvPr/>
            </p:nvSpPr>
            <p:spPr>
              <a:xfrm>
                <a:off x="4417590" y="88498"/>
                <a:ext cx="1760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Logical Form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Transformation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6B7E2D6C-042B-F634-272A-9FDBFF4F8A43}"/>
                  </a:ext>
                </a:extLst>
              </p:cNvPr>
              <p:cNvSpPr/>
              <p:nvPr/>
            </p:nvSpPr>
            <p:spPr>
              <a:xfrm>
                <a:off x="4737492" y="711529"/>
                <a:ext cx="1045579" cy="580676"/>
              </a:xfrm>
              <a:prstGeom prst="roundRect">
                <a:avLst/>
              </a:prstGeom>
              <a:solidFill>
                <a:srgbClr val="7030A0">
                  <a:alpha val="5098"/>
                </a:srgbClr>
              </a:solidFill>
              <a:ln>
                <a:solidFill>
                  <a:srgbClr val="7030A0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6905B0E-FC3D-70E2-FF32-7726F37F8AF6}"/>
                  </a:ext>
                </a:extLst>
              </p:cNvPr>
              <p:cNvSpPr txBox="1"/>
              <p:nvPr/>
            </p:nvSpPr>
            <p:spPr>
              <a:xfrm>
                <a:off x="5081939" y="762623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T5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66D6E693-1A7A-417F-6585-8ABB78155DC0}"/>
                  </a:ext>
                </a:extLst>
              </p:cNvPr>
              <p:cNvSpPr/>
              <p:nvPr/>
            </p:nvSpPr>
            <p:spPr>
              <a:xfrm>
                <a:off x="4998023" y="1006691"/>
                <a:ext cx="569377" cy="211224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EAB0369-E261-135B-3DB8-29EBBBC15A58}"/>
                </a:ext>
              </a:extLst>
            </p:cNvPr>
            <p:cNvSpPr/>
            <p:nvPr/>
          </p:nvSpPr>
          <p:spPr>
            <a:xfrm>
              <a:off x="8206579" y="3965102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D5D949E-DF8C-4CC6-B7FF-27CFD6561A30}"/>
              </a:ext>
            </a:extLst>
          </p:cNvPr>
          <p:cNvGrpSpPr/>
          <p:nvPr/>
        </p:nvGrpSpPr>
        <p:grpSpPr>
          <a:xfrm>
            <a:off x="7774336" y="2404855"/>
            <a:ext cx="2323892" cy="927632"/>
            <a:chOff x="7742846" y="1812504"/>
            <a:chExt cx="2323892" cy="92763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5F0E4F-1182-31F7-552E-07FE90D5DE12}"/>
                </a:ext>
              </a:extLst>
            </p:cNvPr>
            <p:cNvGrpSpPr/>
            <p:nvPr/>
          </p:nvGrpSpPr>
          <p:grpSpPr>
            <a:xfrm>
              <a:off x="7989458" y="1812504"/>
              <a:ext cx="2077280" cy="927632"/>
              <a:chOff x="8418431" y="3097540"/>
              <a:chExt cx="2077280" cy="92763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AD38E5-E31A-5F78-02C0-B65485FBA7F4}"/>
                  </a:ext>
                </a:extLst>
              </p:cNvPr>
              <p:cNvSpPr txBox="1"/>
              <p:nvPr/>
            </p:nvSpPr>
            <p:spPr>
              <a:xfrm>
                <a:off x="8650997" y="3097540"/>
                <a:ext cx="1603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Normalization</a:t>
                </a: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F4590D9-8B8C-EE94-78CA-855FA3636B83}"/>
                  </a:ext>
                </a:extLst>
              </p:cNvPr>
              <p:cNvSpPr/>
              <p:nvPr/>
            </p:nvSpPr>
            <p:spPr>
              <a:xfrm>
                <a:off x="8418431" y="3444496"/>
                <a:ext cx="2077280" cy="580676"/>
              </a:xfrm>
              <a:prstGeom prst="roundRect">
                <a:avLst/>
              </a:prstGeom>
              <a:solidFill>
                <a:srgbClr val="ED7D31">
                  <a:alpha val="5098"/>
                </a:srgbClr>
              </a:solidFill>
              <a:ln>
                <a:solidFill>
                  <a:schemeClr val="accent2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51585C7-FB71-59D0-232F-C281F2AB4324}"/>
                  </a:ext>
                </a:extLst>
              </p:cNvPr>
              <p:cNvSpPr txBox="1"/>
              <p:nvPr/>
            </p:nvSpPr>
            <p:spPr>
              <a:xfrm>
                <a:off x="8460205" y="3479158"/>
                <a:ext cx="9973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MetaMapLite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80240DB-1AD0-68B0-99B3-3A66058787A0}"/>
                  </a:ext>
                </a:extLst>
              </p:cNvPr>
              <p:cNvSpPr txBox="1"/>
              <p:nvPr/>
            </p:nvSpPr>
            <p:spPr>
              <a:xfrm>
                <a:off x="9514471" y="3481776"/>
                <a:ext cx="9509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 (Labs)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70D0BF7E-A197-B95F-D151-BAF4A63D59D6}"/>
                  </a:ext>
                </a:extLst>
              </p:cNvPr>
              <p:cNvSpPr/>
              <p:nvPr/>
            </p:nvSpPr>
            <p:spPr>
              <a:xfrm>
                <a:off x="8692772" y="3724840"/>
                <a:ext cx="465970" cy="22977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Java</a:t>
                </a: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291E2819-271E-3FC3-B0C8-B983BA0D9611}"/>
                  </a:ext>
                </a:extLst>
              </p:cNvPr>
              <p:cNvSpPr/>
              <p:nvPr/>
            </p:nvSpPr>
            <p:spPr>
              <a:xfrm>
                <a:off x="9711858" y="3743386"/>
                <a:ext cx="569377" cy="21122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1D47BDF-55ED-96D9-98FE-ED1DDA4D076C}"/>
                </a:ext>
              </a:extLst>
            </p:cNvPr>
            <p:cNvSpPr/>
            <p:nvPr/>
          </p:nvSpPr>
          <p:spPr>
            <a:xfrm>
              <a:off x="7742846" y="254341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6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7524B8-285E-11A6-FB2C-4561A34B7904}"/>
              </a:ext>
            </a:extLst>
          </p:cNvPr>
          <p:cNvGrpSpPr/>
          <p:nvPr/>
        </p:nvGrpSpPr>
        <p:grpSpPr>
          <a:xfrm>
            <a:off x="4644596" y="193620"/>
            <a:ext cx="3552041" cy="2611817"/>
            <a:chOff x="4199184" y="203632"/>
            <a:chExt cx="3552041" cy="261181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161F56-F58C-1A42-D491-3DDE2312BE70}"/>
                </a:ext>
              </a:extLst>
            </p:cNvPr>
            <p:cNvGrpSpPr/>
            <p:nvPr/>
          </p:nvGrpSpPr>
          <p:grpSpPr>
            <a:xfrm>
              <a:off x="4199184" y="203632"/>
              <a:ext cx="3552041" cy="2611817"/>
              <a:chOff x="6670803" y="59599"/>
              <a:chExt cx="3552041" cy="261181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E8CD0-E1E0-903F-0AAF-5337E4044A84}"/>
                  </a:ext>
                </a:extLst>
              </p:cNvPr>
              <p:cNvSpPr txBox="1"/>
              <p:nvPr/>
            </p:nvSpPr>
            <p:spPr>
              <a:xfrm>
                <a:off x="7546249" y="59599"/>
                <a:ext cx="1919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Knowledge Base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D64997C-D9AD-DF6C-BB98-9B6B758356F5}"/>
                  </a:ext>
                </a:extLst>
              </p:cNvPr>
              <p:cNvSpPr/>
              <p:nvPr/>
            </p:nvSpPr>
            <p:spPr>
              <a:xfrm>
                <a:off x="6922991" y="426616"/>
                <a:ext cx="3196312" cy="2114562"/>
              </a:xfrm>
              <a:prstGeom prst="roundRect">
                <a:avLst/>
              </a:prstGeom>
              <a:solidFill>
                <a:srgbClr val="12D548">
                  <a:alpha val="5098"/>
                </a:srgbClr>
              </a:solidFill>
              <a:ln>
                <a:solidFill>
                  <a:schemeClr val="accent6">
                    <a:lumMod val="75000"/>
                  </a:schemeClr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05D1DAF-34AF-2256-3424-5CB9D738799F}"/>
                  </a:ext>
                </a:extLst>
              </p:cNvPr>
              <p:cNvGrpSpPr/>
              <p:nvPr/>
            </p:nvGrpSpPr>
            <p:grpSpPr>
              <a:xfrm>
                <a:off x="6670803" y="683139"/>
                <a:ext cx="2767731" cy="1988277"/>
                <a:chOff x="5075356" y="722330"/>
                <a:chExt cx="2767731" cy="1988277"/>
              </a:xfrm>
            </p:grpSpPr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CC80076A-A25E-AA26-B8A5-EF200BAFF27D}"/>
                    </a:ext>
                  </a:extLst>
                </p:cNvPr>
                <p:cNvSpPr/>
                <p:nvPr/>
              </p:nvSpPr>
              <p:spPr>
                <a:xfrm rot="20384924">
                  <a:off x="5075356" y="1319735"/>
                  <a:ext cx="2257110" cy="1124729"/>
                </a:xfrm>
                <a:prstGeom prst="arc">
                  <a:avLst>
                    <a:gd name="adj1" fmla="val 16200000"/>
                    <a:gd name="adj2" fmla="val 20859"/>
                  </a:avLst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3E69D6E-6F37-4006-7B3B-4C0A9B8ABED3}"/>
                    </a:ext>
                  </a:extLst>
                </p:cNvPr>
                <p:cNvGrpSpPr/>
                <p:nvPr/>
              </p:nvGrpSpPr>
              <p:grpSpPr>
                <a:xfrm>
                  <a:off x="5696012" y="722330"/>
                  <a:ext cx="2147075" cy="1988277"/>
                  <a:chOff x="3613081" y="736884"/>
                  <a:chExt cx="2147075" cy="1988277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4DE0DEF3-68A1-76EC-7C1D-F8BCFCD6CC0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17576" y="833718"/>
                    <a:ext cx="636495" cy="502023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F231D09-D4E6-8980-803C-123A91DC6198}"/>
                      </a:ext>
                    </a:extLst>
                  </p:cNvPr>
                  <p:cNvSpPr/>
                  <p:nvPr/>
                </p:nvSpPr>
                <p:spPr>
                  <a:xfrm>
                    <a:off x="4563036" y="73688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F2E4EFA5-449A-822D-1050-2BA0C3C629BA}"/>
                      </a:ext>
                    </a:extLst>
                  </p:cNvPr>
                  <p:cNvSpPr/>
                  <p:nvPr/>
                </p:nvSpPr>
                <p:spPr>
                  <a:xfrm>
                    <a:off x="4403182" y="807107"/>
                    <a:ext cx="620881" cy="555243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5689D0E9-7FA0-072E-1CCA-739B80C7D40D}"/>
                      </a:ext>
                    </a:extLst>
                  </p:cNvPr>
                  <p:cNvSpPr/>
                  <p:nvPr/>
                </p:nvSpPr>
                <p:spPr>
                  <a:xfrm>
                    <a:off x="4957885" y="109842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C9B63C54-6ADA-91BB-AB9C-64CB3A8750F1}"/>
                      </a:ext>
                    </a:extLst>
                  </p:cNvPr>
                  <p:cNvSpPr/>
                  <p:nvPr/>
                </p:nvSpPr>
                <p:spPr>
                  <a:xfrm>
                    <a:off x="3792070" y="1335741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A2EA39-5CAB-4DC3-0657-2B870BDD4816}"/>
                      </a:ext>
                    </a:extLst>
                  </p:cNvPr>
                  <p:cNvSpPr/>
                  <p:nvPr/>
                </p:nvSpPr>
                <p:spPr>
                  <a:xfrm>
                    <a:off x="4340429" y="138952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F1DAC79-B2E7-1D63-C712-923BB6CFD03B}"/>
                      </a:ext>
                    </a:extLst>
                  </p:cNvPr>
                  <p:cNvSpPr/>
                  <p:nvPr/>
                </p:nvSpPr>
                <p:spPr>
                  <a:xfrm>
                    <a:off x="4214923" y="181983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4ED74CB-2C0B-00AA-7918-9CB9839EDD44}"/>
                      </a:ext>
                    </a:extLst>
                  </p:cNvPr>
                  <p:cNvSpPr/>
                  <p:nvPr/>
                </p:nvSpPr>
                <p:spPr>
                  <a:xfrm>
                    <a:off x="5634650" y="1228164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1D1742-9C96-CEF8-8669-BD1B51C71CCD}"/>
                      </a:ext>
                    </a:extLst>
                  </p:cNvPr>
                  <p:cNvSpPr/>
                  <p:nvPr/>
                </p:nvSpPr>
                <p:spPr>
                  <a:xfrm>
                    <a:off x="4957885" y="2021398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7DB76B1-47E8-5467-3796-54711093C265}"/>
                      </a:ext>
                    </a:extLst>
                  </p:cNvPr>
                  <p:cNvSpPr/>
                  <p:nvPr/>
                </p:nvSpPr>
                <p:spPr>
                  <a:xfrm>
                    <a:off x="5167499" y="1523999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916D7F26-8C47-0530-A64C-C3C0BA82D67C}"/>
                      </a:ext>
                    </a:extLst>
                  </p:cNvPr>
                  <p:cNvSpPr/>
                  <p:nvPr/>
                </p:nvSpPr>
                <p:spPr>
                  <a:xfrm>
                    <a:off x="3917576" y="2061882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723DAF07-B718-94F5-8817-870DC7BCC8A7}"/>
                      </a:ext>
                    </a:extLst>
                  </p:cNvPr>
                  <p:cNvSpPr/>
                  <p:nvPr/>
                </p:nvSpPr>
                <p:spPr>
                  <a:xfrm>
                    <a:off x="5471495" y="1766045"/>
                    <a:ext cx="125506" cy="107577"/>
                  </a:xfrm>
                  <a:prstGeom prst="ellipse">
                    <a:avLst/>
                  </a:prstGeom>
                  <a:solidFill>
                    <a:srgbClr val="ED7D31"/>
                  </a:solidFill>
                  <a:ln>
                    <a:noFill/>
                  </a:ln>
                  <a:effectLst>
                    <a:outerShdw blurRad="63500" sx="95000" sy="95000" algn="ctr" rotWithShape="0">
                      <a:prstClr val="black">
                        <a:alpha val="23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3BC03660-00F3-C095-25B4-3C9E29A19A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5935" y="1496552"/>
                    <a:ext cx="510989" cy="524846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A662F11-5777-CB1D-E215-4E97C6C03A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12898" y="1330368"/>
                    <a:ext cx="321752" cy="19918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Arc 25">
                    <a:extLst>
                      <a:ext uri="{FF2B5EF4-FFF2-40B4-BE49-F238E27FC236}">
                        <a16:creationId xmlns:a16="http://schemas.microsoft.com/office/drawing/2014/main" id="{DE56ECAC-AEF2-7C83-2125-E6D9DC154D88}"/>
                      </a:ext>
                    </a:extLst>
                  </p:cNvPr>
                  <p:cNvSpPr/>
                  <p:nvPr/>
                </p:nvSpPr>
                <p:spPr>
                  <a:xfrm>
                    <a:off x="3613081" y="1403933"/>
                    <a:ext cx="358283" cy="1284471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Arc 30">
                    <a:extLst>
                      <a:ext uri="{FF2B5EF4-FFF2-40B4-BE49-F238E27FC236}">
                        <a16:creationId xmlns:a16="http://schemas.microsoft.com/office/drawing/2014/main" id="{3A592892-F0B0-4FF6-B205-AABFA472346A}"/>
                      </a:ext>
                    </a:extLst>
                  </p:cNvPr>
                  <p:cNvSpPr/>
                  <p:nvPr/>
                </p:nvSpPr>
                <p:spPr>
                  <a:xfrm rot="1462931" flipH="1">
                    <a:off x="4018385" y="1418587"/>
                    <a:ext cx="83056" cy="1306574"/>
                  </a:xfrm>
                  <a:prstGeom prst="arc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E0CB697-DE1A-4147-0762-675B8ED2B4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40429" y="1889077"/>
                    <a:ext cx="606879" cy="157091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882D5C5C-2C80-E310-2FE2-5A2CB9A5C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8661" y="1167847"/>
                    <a:ext cx="530441" cy="10133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5FEB6943-866C-A764-B097-6675477A4B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93968" y="1856760"/>
                    <a:ext cx="377527" cy="2015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5D3AE8EC-5649-C98D-FE8B-1C44EAE6D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2731" y="1624109"/>
                    <a:ext cx="204474" cy="14846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7B8DDFB6-6FA1-6E4A-6D28-3DE038190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33047" y="1280715"/>
                    <a:ext cx="32888" cy="98247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10BF8B8B-706B-2112-42D8-259CADD1F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9963" y="861466"/>
                    <a:ext cx="125006" cy="371210"/>
                  </a:xfrm>
                  <a:prstGeom prst="lin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11B79A-EBAF-1A7C-5EE3-1544052625D9}"/>
                  </a:ext>
                </a:extLst>
              </p:cNvPr>
              <p:cNvSpPr txBox="1"/>
              <p:nvPr/>
            </p:nvSpPr>
            <p:spPr>
              <a:xfrm>
                <a:off x="9131535" y="1322526"/>
                <a:ext cx="9973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UMLS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B407CAC-BECA-54DF-9DBC-8B4E0A1B85DC}"/>
                  </a:ext>
                </a:extLst>
              </p:cNvPr>
              <p:cNvSpPr txBox="1"/>
              <p:nvPr/>
            </p:nvSpPr>
            <p:spPr>
              <a:xfrm>
                <a:off x="8780534" y="664352"/>
                <a:ext cx="7377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Disease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711EB-5AE3-B816-E80A-F6EB17371043}"/>
                  </a:ext>
                </a:extLst>
              </p:cNvPr>
              <p:cNvSpPr txBox="1"/>
              <p:nvPr/>
            </p:nvSpPr>
            <p:spPr>
              <a:xfrm>
                <a:off x="6914120" y="821424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Symptom 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Ontology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DD4AAB-E69A-EF52-0F93-531C4E763BE7}"/>
                  </a:ext>
                </a:extLst>
              </p:cNvPr>
              <p:cNvSpPr txBox="1"/>
              <p:nvPr/>
            </p:nvSpPr>
            <p:spPr>
              <a:xfrm>
                <a:off x="7771889" y="434036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LOINC2HPO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FB4ADA-6A98-6959-F0B8-96865DE17391}"/>
                  </a:ext>
                </a:extLst>
              </p:cNvPr>
              <p:cNvSpPr txBox="1"/>
              <p:nvPr/>
            </p:nvSpPr>
            <p:spPr>
              <a:xfrm>
                <a:off x="8674545" y="1968496"/>
                <a:ext cx="139493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Potential Drug-Drug</a:t>
                </a:r>
                <a:b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Interactions (PDDI)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CB98E73E-1621-4479-8221-4DC383C59046}"/>
                  </a:ext>
                </a:extLst>
              </p:cNvPr>
              <p:cNvSpPr/>
              <p:nvPr/>
            </p:nvSpPr>
            <p:spPr>
              <a:xfrm>
                <a:off x="9515051" y="341143"/>
                <a:ext cx="707793" cy="351396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RDF + SPARQL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90775F-BB09-243E-CBAB-5C44F8A506B0}"/>
                  </a:ext>
                </a:extLst>
              </p:cNvPr>
              <p:cNvSpPr txBox="1"/>
              <p:nvPr/>
            </p:nvSpPr>
            <p:spPr>
              <a:xfrm>
                <a:off x="7074812" y="2092485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COVID-19 Ontology</a:t>
                </a:r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6D95AB9-B996-97DA-D8FB-4CBD967F674E}"/>
                </a:ext>
              </a:extLst>
            </p:cNvPr>
            <p:cNvSpPr/>
            <p:nvPr/>
          </p:nvSpPr>
          <p:spPr>
            <a:xfrm>
              <a:off x="4200108" y="1611891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8</a:t>
              </a: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BA5F8-B125-CD20-1C0A-33C117F13D5E}"/>
              </a:ext>
            </a:extLst>
          </p:cNvPr>
          <p:cNvSpPr txBox="1"/>
          <p:nvPr/>
        </p:nvSpPr>
        <p:spPr>
          <a:xfrm>
            <a:off x="316837" y="3862881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Clinical </a:t>
            </a:r>
            <a:b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Database</a:t>
            </a:r>
          </a:p>
        </p:txBody>
      </p:sp>
      <p:sp>
        <p:nvSpPr>
          <p:cNvPr id="1058" name="Folded Corner 1057">
            <a:extLst>
              <a:ext uri="{FF2B5EF4-FFF2-40B4-BE49-F238E27FC236}">
                <a16:creationId xmlns:a16="http://schemas.microsoft.com/office/drawing/2014/main" id="{D9404995-93C7-3869-008F-DC2EC458B104}"/>
              </a:ext>
            </a:extLst>
          </p:cNvPr>
          <p:cNvSpPr/>
          <p:nvPr/>
        </p:nvSpPr>
        <p:spPr>
          <a:xfrm>
            <a:off x="310464" y="1509032"/>
            <a:ext cx="1310357" cy="990747"/>
          </a:xfrm>
          <a:prstGeom prst="foldedCorner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F1D5748-91A6-725A-7B3D-634C45704443}"/>
              </a:ext>
            </a:extLst>
          </p:cNvPr>
          <p:cNvSpPr txBox="1"/>
          <p:nvPr/>
        </p:nvSpPr>
        <p:spPr>
          <a:xfrm>
            <a:off x="94835" y="113688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Eligibility Criteria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4B15E84-1F74-EA79-EEF0-6D83A93740A0}"/>
              </a:ext>
            </a:extLst>
          </p:cNvPr>
          <p:cNvSpPr txBox="1"/>
          <p:nvPr/>
        </p:nvSpPr>
        <p:spPr>
          <a:xfrm>
            <a:off x="312220" y="1540848"/>
            <a:ext cx="122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Women or men over age 65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98C6EA1-3E3B-8A25-91C3-ED34161DDD15}"/>
              </a:ext>
            </a:extLst>
          </p:cNvPr>
          <p:cNvSpPr txBox="1"/>
          <p:nvPr/>
        </p:nvSpPr>
        <p:spPr>
          <a:xfrm>
            <a:off x="297325" y="1974794"/>
            <a:ext cx="143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Light" panose="02000000000000000000" pitchFamily="2" charset="0"/>
                <a:ea typeface="Roboto Light" panose="02000000000000000000" pitchFamily="2" charset="0"/>
              </a:rPr>
              <a:t>- Diagnosis of heart failure in past 6 months</a:t>
            </a: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2D94622-C4B5-8DE7-C469-7EAB700EF861}"/>
              </a:ext>
            </a:extLst>
          </p:cNvPr>
          <p:cNvCxnSpPr>
            <a:cxnSpLocks/>
            <a:endCxn id="1070" idx="1"/>
          </p:cNvCxnSpPr>
          <p:nvPr/>
        </p:nvCxnSpPr>
        <p:spPr>
          <a:xfrm>
            <a:off x="1579848" y="2432543"/>
            <a:ext cx="1466836" cy="79152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AD4597-C248-41AC-B6B2-94184E8FCA4C}"/>
              </a:ext>
            </a:extLst>
          </p:cNvPr>
          <p:cNvGrpSpPr/>
          <p:nvPr/>
        </p:nvGrpSpPr>
        <p:grpSpPr>
          <a:xfrm>
            <a:off x="5667348" y="5081545"/>
            <a:ext cx="1552390" cy="1227007"/>
            <a:chOff x="5667348" y="5081545"/>
            <a:chExt cx="1552390" cy="12270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B3D99C1-36C7-4B13-AFD7-B2B6C9C1D784}"/>
                </a:ext>
              </a:extLst>
            </p:cNvPr>
            <p:cNvGrpSpPr/>
            <p:nvPr/>
          </p:nvGrpSpPr>
          <p:grpSpPr>
            <a:xfrm>
              <a:off x="5674122" y="5081545"/>
              <a:ext cx="1545616" cy="1227007"/>
              <a:chOff x="4381761" y="4580373"/>
              <a:chExt cx="1545616" cy="122700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6654650-3B94-B3AD-1236-2045C73943B3}"/>
                  </a:ext>
                </a:extLst>
              </p:cNvPr>
              <p:cNvSpPr txBox="1"/>
              <p:nvPr/>
            </p:nvSpPr>
            <p:spPr>
              <a:xfrm>
                <a:off x="4381761" y="4580373"/>
                <a:ext cx="15456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Named Entity</a:t>
                </a:r>
                <a:b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</a:br>
                <a:r>
                  <a:rPr lang="en-US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Recognition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4CA9C464-70AD-2F27-5D25-15E3A3482BD4}"/>
                  </a:ext>
                </a:extLst>
              </p:cNvPr>
              <p:cNvSpPr/>
              <p:nvPr/>
            </p:nvSpPr>
            <p:spPr>
              <a:xfrm>
                <a:off x="4639411" y="5226704"/>
                <a:ext cx="1045579" cy="580676"/>
              </a:xfrm>
              <a:prstGeom prst="roundRect">
                <a:avLst/>
              </a:prstGeom>
              <a:solidFill>
                <a:srgbClr val="14C5AB">
                  <a:alpha val="5098"/>
                </a:srgbClr>
              </a:solidFill>
              <a:ln>
                <a:solidFill>
                  <a:srgbClr val="12D548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44B32E1-458E-1F88-D5C9-D9C2471A490D}"/>
                  </a:ext>
                </a:extLst>
              </p:cNvPr>
              <p:cNvSpPr txBox="1"/>
              <p:nvPr/>
            </p:nvSpPr>
            <p:spPr>
              <a:xfrm>
                <a:off x="4891516" y="5255432"/>
                <a:ext cx="5261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BERT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90FEF8AD-467F-E824-0F79-BA5B042F2FBC}"/>
                  </a:ext>
                </a:extLst>
              </p:cNvPr>
              <p:cNvSpPr/>
              <p:nvPr/>
            </p:nvSpPr>
            <p:spPr>
              <a:xfrm>
                <a:off x="4877082" y="5521866"/>
                <a:ext cx="569377" cy="211224"/>
              </a:xfrm>
              <a:prstGeom prst="roundRect">
                <a:avLst/>
              </a:prstGeom>
              <a:solidFill>
                <a:srgbClr val="14C5AB"/>
              </a:solidFill>
              <a:ln>
                <a:noFill/>
              </a:ln>
              <a:effectLst>
                <a:outerShdw blurRad="63500" sx="105000" sy="105000" algn="ctr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Python</a:t>
                </a:r>
              </a:p>
            </p:txBody>
          </p:sp>
        </p:grp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BB359D0-304F-A2B7-BEF4-CDC491A30648}"/>
                </a:ext>
              </a:extLst>
            </p:cNvPr>
            <p:cNvSpPr/>
            <p:nvPr/>
          </p:nvSpPr>
          <p:spPr>
            <a:xfrm>
              <a:off x="5667348" y="5880086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2</a:t>
              </a:r>
            </a:p>
          </p:txBody>
        </p: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A39C90A6-F552-6D9F-8CBA-8FB66FEB4AAE}"/>
              </a:ext>
            </a:extLst>
          </p:cNvPr>
          <p:cNvGrpSpPr/>
          <p:nvPr/>
        </p:nvGrpSpPr>
        <p:grpSpPr>
          <a:xfrm>
            <a:off x="1470748" y="4928110"/>
            <a:ext cx="1550492" cy="710179"/>
            <a:chOff x="1918890" y="4331858"/>
            <a:chExt cx="1195282" cy="710179"/>
          </a:xfrm>
        </p:grpSpPr>
        <p:sp>
          <p:nvSpPr>
            <p:cNvPr id="1067" name="Rounded Rectangle 1066">
              <a:extLst>
                <a:ext uri="{FF2B5EF4-FFF2-40B4-BE49-F238E27FC236}">
                  <a16:creationId xmlns:a16="http://schemas.microsoft.com/office/drawing/2014/main" id="{E3403C67-7E43-1702-F585-75F7E15BDD47}"/>
                </a:ext>
              </a:extLst>
            </p:cNvPr>
            <p:cNvSpPr/>
            <p:nvPr/>
          </p:nvSpPr>
          <p:spPr>
            <a:xfrm>
              <a:off x="1932247" y="4331858"/>
              <a:ext cx="1181925" cy="64633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EDD84B1-C702-5D55-0220-E76C61C11008}"/>
                </a:ext>
              </a:extLst>
            </p:cNvPr>
            <p:cNvSpPr txBox="1"/>
            <p:nvPr/>
          </p:nvSpPr>
          <p:spPr>
            <a:xfrm>
              <a:off x="1918890" y="4395706"/>
              <a:ext cx="1013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SELECT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person_id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FROM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person</a:t>
              </a:r>
            </a:p>
            <a:p>
              <a:r>
                <a:rPr lang="en-US" sz="900" dirty="0">
                  <a:solidFill>
                    <a:schemeClr val="accent5"/>
                  </a:solidFill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WHERE</a:t>
              </a:r>
              <a:r>
                <a:rPr lang="en-US" sz="900" dirty="0">
                  <a:latin typeface="Consolas" panose="020B0609020204030204" pitchFamily="49" charset="0"/>
                  <a:ea typeface="Roboto Light" panose="02000000000000000000" pitchFamily="2" charset="0"/>
                  <a:cs typeface="Consolas" panose="020B0609020204030204" pitchFamily="49" charset="0"/>
                </a:rPr>
                <a:t> ...</a:t>
              </a:r>
            </a:p>
          </p:txBody>
        </p: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813FD8E-7C1B-7EE2-1CD8-916FF39C3F99}"/>
              </a:ext>
            </a:extLst>
          </p:cNvPr>
          <p:cNvCxnSpPr>
            <a:cxnSpLocks/>
          </p:cNvCxnSpPr>
          <p:nvPr/>
        </p:nvCxnSpPr>
        <p:spPr>
          <a:xfrm flipH="1">
            <a:off x="1460099" y="3967274"/>
            <a:ext cx="1648977" cy="6130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1868E7B-EB05-010C-9820-FE840B272C3E}"/>
              </a:ext>
            </a:extLst>
          </p:cNvPr>
          <p:cNvGrpSpPr/>
          <p:nvPr/>
        </p:nvGrpSpPr>
        <p:grpSpPr>
          <a:xfrm>
            <a:off x="3204119" y="2854734"/>
            <a:ext cx="2245403" cy="1971413"/>
            <a:chOff x="3273927" y="1943977"/>
            <a:chExt cx="2245403" cy="197141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B424755-01BE-C2E1-4C6D-F2B4103E99B1}"/>
                </a:ext>
              </a:extLst>
            </p:cNvPr>
            <p:cNvSpPr/>
            <p:nvPr/>
          </p:nvSpPr>
          <p:spPr>
            <a:xfrm>
              <a:off x="3273927" y="2277627"/>
              <a:ext cx="2218755" cy="1637763"/>
            </a:xfrm>
            <a:prstGeom prst="roundRect">
              <a:avLst/>
            </a:prstGeom>
            <a:solidFill>
              <a:srgbClr val="5B9BD5">
                <a:alpha val="5098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13073-DC80-7365-D5C4-4023BC89A3D3}"/>
                </a:ext>
              </a:extLst>
            </p:cNvPr>
            <p:cNvSpPr txBox="1"/>
            <p:nvPr/>
          </p:nvSpPr>
          <p:spPr>
            <a:xfrm>
              <a:off x="3722235" y="1943977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LeafAI API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8EE13D6-9DC0-695E-EF3A-F95635DF2CB9}"/>
                </a:ext>
              </a:extLst>
            </p:cNvPr>
            <p:cNvSpPr/>
            <p:nvPr/>
          </p:nvSpPr>
          <p:spPr>
            <a:xfrm>
              <a:off x="5145571" y="2238185"/>
              <a:ext cx="373759" cy="211224"/>
            </a:xfrm>
            <a:prstGeom prst="roundRect">
              <a:avLst/>
            </a:prstGeom>
            <a:solidFill>
              <a:srgbClr val="5B9BD5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C#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D84FB5-CC4D-D616-0426-650AFA165B01}"/>
                </a:ext>
              </a:extLst>
            </p:cNvPr>
            <p:cNvSpPr txBox="1"/>
            <p:nvPr/>
          </p:nvSpPr>
          <p:spPr>
            <a:xfrm>
              <a:off x="4324940" y="3073883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SQL Compiler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063C029-B94E-BDB2-D13F-DFE9E1EEDF97}"/>
                </a:ext>
              </a:extLst>
            </p:cNvPr>
            <p:cNvSpPr txBox="1"/>
            <p:nvPr/>
          </p:nvSpPr>
          <p:spPr>
            <a:xfrm>
              <a:off x="3411865" y="3136248"/>
              <a:ext cx="7729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Semantic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Metadata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</a:t>
              </a:r>
            </a:p>
          </p:txBody>
        </p:sp>
        <p:pic>
          <p:nvPicPr>
            <p:cNvPr id="1043" name="Graphic 1042" descr="Ethernet outline">
              <a:extLst>
                <a:ext uri="{FF2B5EF4-FFF2-40B4-BE49-F238E27FC236}">
                  <a16:creationId xmlns:a16="http://schemas.microsoft.com/office/drawing/2014/main" id="{5F0508FF-517C-D968-DDDB-0D79C7C5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0606" y="3237090"/>
              <a:ext cx="556260" cy="556260"/>
            </a:xfrm>
            <a:prstGeom prst="rect">
              <a:avLst/>
            </a:prstGeom>
          </p:spPr>
        </p:pic>
        <p:sp>
          <p:nvSpPr>
            <p:cNvPr id="150" name="Can 149">
              <a:extLst>
                <a:ext uri="{FF2B5EF4-FFF2-40B4-BE49-F238E27FC236}">
                  <a16:creationId xmlns:a16="http://schemas.microsoft.com/office/drawing/2014/main" id="{2BA6EB28-3338-C842-1739-A78D668DE7C4}"/>
                </a:ext>
              </a:extLst>
            </p:cNvPr>
            <p:cNvSpPr/>
            <p:nvPr/>
          </p:nvSpPr>
          <p:spPr>
            <a:xfrm>
              <a:off x="4918252" y="3330407"/>
              <a:ext cx="261797" cy="394931"/>
            </a:xfrm>
            <a:prstGeom prst="can">
              <a:avLst/>
            </a:prstGeom>
            <a:solidFill>
              <a:srgbClr val="4472C4">
                <a:alpha val="50196"/>
              </a:srgb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5347B509-FA1E-2518-A977-7D9862E5B98B}"/>
                </a:ext>
              </a:extLst>
            </p:cNvPr>
            <p:cNvSpPr/>
            <p:nvPr/>
          </p:nvSpPr>
          <p:spPr>
            <a:xfrm>
              <a:off x="4365971" y="3090016"/>
              <a:ext cx="998051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BB45067B-52F3-6F47-D0A5-0E6F7B5E6275}"/>
                </a:ext>
              </a:extLst>
            </p:cNvPr>
            <p:cNvSpPr/>
            <p:nvPr/>
          </p:nvSpPr>
          <p:spPr>
            <a:xfrm>
              <a:off x="3371413" y="3077680"/>
              <a:ext cx="898210" cy="71567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AD9FB78-96EB-EB18-51C7-57FF3F717AB2}"/>
                </a:ext>
              </a:extLst>
            </p:cNvPr>
            <p:cNvSpPr/>
            <p:nvPr/>
          </p:nvSpPr>
          <p:spPr>
            <a:xfrm>
              <a:off x="4212743" y="3366547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9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9DBB36B-1543-D0A7-86D1-CE63EC7B0274}"/>
                </a:ext>
              </a:extLst>
            </p:cNvPr>
            <p:cNvSpPr txBox="1"/>
            <p:nvPr/>
          </p:nvSpPr>
          <p:spPr>
            <a:xfrm>
              <a:off x="4368255" y="2512520"/>
              <a:ext cx="9925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Interpreter</a:t>
              </a: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A4BF22A5-FF0E-6B15-611B-6ED41779EDFB}"/>
                </a:ext>
              </a:extLst>
            </p:cNvPr>
            <p:cNvSpPr/>
            <p:nvPr/>
          </p:nvSpPr>
          <p:spPr>
            <a:xfrm>
              <a:off x="4360606" y="2488851"/>
              <a:ext cx="1029450" cy="539500"/>
            </a:xfrm>
            <a:prstGeom prst="roundRect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855450-58BB-6F7F-75FD-8BCFCC494ED6}"/>
                </a:ext>
              </a:extLst>
            </p:cNvPr>
            <p:cNvSpPr/>
            <p:nvPr/>
          </p:nvSpPr>
          <p:spPr>
            <a:xfrm>
              <a:off x="5144583" y="2794905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5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444409C1-FB82-5BAF-43AD-9CFBA1AC1379}"/>
              </a:ext>
            </a:extLst>
          </p:cNvPr>
          <p:cNvSpPr txBox="1"/>
          <p:nvPr/>
        </p:nvSpPr>
        <p:spPr>
          <a:xfrm>
            <a:off x="3327641" y="344530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</a:rPr>
              <a:t>Reasoner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3494555-8CA5-BED5-3160-66E1BDC6E691}"/>
              </a:ext>
            </a:extLst>
          </p:cNvPr>
          <p:cNvSpPr/>
          <p:nvPr/>
        </p:nvSpPr>
        <p:spPr>
          <a:xfrm>
            <a:off x="3301605" y="3409620"/>
            <a:ext cx="898210" cy="53950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EEF9849-7CF8-81DB-38F3-05C2856EA996}"/>
              </a:ext>
            </a:extLst>
          </p:cNvPr>
          <p:cNvSpPr/>
          <p:nvPr/>
        </p:nvSpPr>
        <p:spPr>
          <a:xfrm>
            <a:off x="3957466" y="3720085"/>
            <a:ext cx="205740" cy="188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7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F3F7B52-2404-71B0-5765-CFDFDBED548D}"/>
              </a:ext>
            </a:extLst>
          </p:cNvPr>
          <p:cNvGrpSpPr/>
          <p:nvPr/>
        </p:nvGrpSpPr>
        <p:grpSpPr>
          <a:xfrm>
            <a:off x="1358939" y="4641187"/>
            <a:ext cx="365502" cy="253916"/>
            <a:chOff x="1798309" y="3459705"/>
            <a:chExt cx="365502" cy="253916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8FD543-0424-AE3B-591C-380383CBE106}"/>
                </a:ext>
              </a:extLst>
            </p:cNvPr>
            <p:cNvSpPr/>
            <p:nvPr/>
          </p:nvSpPr>
          <p:spPr>
            <a:xfrm>
              <a:off x="1864773" y="3481100"/>
              <a:ext cx="205740" cy="18825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635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98D44D7-D322-F260-F120-E3DC46CE7DDE}"/>
                </a:ext>
              </a:extLst>
            </p:cNvPr>
            <p:cNvSpPr txBox="1"/>
            <p:nvPr/>
          </p:nvSpPr>
          <p:spPr>
            <a:xfrm>
              <a:off x="1798309" y="3459705"/>
              <a:ext cx="3655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Roboto Light" panose="02000000000000000000" pitchFamily="2" charset="0"/>
                  <a:ea typeface="Roboto Light" panose="02000000000000000000" pitchFamily="2" charset="0"/>
                </a:rPr>
                <a:t>10</a:t>
              </a:r>
            </a:p>
          </p:txBody>
        </p:sp>
      </p:grpSp>
      <p:pic>
        <p:nvPicPr>
          <p:cNvPr id="8" name="Graphic 7" descr="Gears outline">
            <a:extLst>
              <a:ext uri="{FF2B5EF4-FFF2-40B4-BE49-F238E27FC236}">
                <a16:creationId xmlns:a16="http://schemas.microsoft.com/office/drawing/2014/main" id="{63AD2A08-17AD-9D80-A1D5-4FF9DEDC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4195" y="3636971"/>
            <a:ext cx="320412" cy="3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6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B491806-D8AD-1D39-83E7-2E5EB226D7D6}"/>
              </a:ext>
            </a:extLst>
          </p:cNvPr>
          <p:cNvSpPr/>
          <p:nvPr/>
        </p:nvSpPr>
        <p:spPr>
          <a:xfrm>
            <a:off x="-1134319" y="3514"/>
            <a:ext cx="13195602" cy="7588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0FC609-515F-35BF-8880-809A50336553}"/>
              </a:ext>
            </a:extLst>
          </p:cNvPr>
          <p:cNvGrpSpPr/>
          <p:nvPr/>
        </p:nvGrpSpPr>
        <p:grpSpPr>
          <a:xfrm>
            <a:off x="84078" y="157408"/>
            <a:ext cx="5302735" cy="493746"/>
            <a:chOff x="84078" y="157408"/>
            <a:chExt cx="5302735" cy="493746"/>
          </a:xfrm>
        </p:grpSpPr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425870EA-2259-B2C2-5D95-BA6E83C5B539}"/>
                </a:ext>
              </a:extLst>
            </p:cNvPr>
            <p:cNvSpPr/>
            <p:nvPr/>
          </p:nvSpPr>
          <p:spPr>
            <a:xfrm>
              <a:off x="84078" y="157408"/>
              <a:ext cx="5094503" cy="493746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70F895B-3D10-D153-6F5B-4A8803E37DAC}"/>
                </a:ext>
              </a:extLst>
            </p:cNvPr>
            <p:cNvSpPr txBox="1"/>
            <p:nvPr/>
          </p:nvSpPr>
          <p:spPr>
            <a:xfrm>
              <a:off x="84081" y="255434"/>
              <a:ext cx="5302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“Diabetics aged over 65 with no contraindications to metformin”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1D771-9B7A-080F-43BA-66FC54DA42D9}"/>
              </a:ext>
            </a:extLst>
          </p:cNvPr>
          <p:cNvGrpSpPr/>
          <p:nvPr/>
        </p:nvGrpSpPr>
        <p:grpSpPr>
          <a:xfrm>
            <a:off x="81321" y="837112"/>
            <a:ext cx="4192753" cy="2815635"/>
            <a:chOff x="94935" y="761058"/>
            <a:chExt cx="4192753" cy="2815635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4EE8F1BD-4B5B-34FE-C07E-C65FB6AC27FF}"/>
                </a:ext>
              </a:extLst>
            </p:cNvPr>
            <p:cNvSpPr/>
            <p:nvPr/>
          </p:nvSpPr>
          <p:spPr>
            <a:xfrm>
              <a:off x="94935" y="775582"/>
              <a:ext cx="4192753" cy="280111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6278D0-66CE-5E69-320D-0B2C4FF29B43}"/>
                </a:ext>
              </a:extLst>
            </p:cNvPr>
            <p:cNvGrpSpPr/>
            <p:nvPr/>
          </p:nvGrpSpPr>
          <p:grpSpPr>
            <a:xfrm>
              <a:off x="263071" y="761058"/>
              <a:ext cx="3881316" cy="2597332"/>
              <a:chOff x="94920" y="760984"/>
              <a:chExt cx="3881316" cy="259733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BBFD12B7-A413-1E82-0B37-743025BA804C}"/>
                  </a:ext>
                </a:extLst>
              </p:cNvPr>
              <p:cNvGrpSpPr/>
              <p:nvPr/>
            </p:nvGrpSpPr>
            <p:grpSpPr>
              <a:xfrm>
                <a:off x="2980960" y="2714849"/>
                <a:ext cx="946272" cy="643467"/>
                <a:chOff x="905241" y="2512259"/>
                <a:chExt cx="946272" cy="643467"/>
              </a:xfrm>
            </p:grpSpPr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C820153A-D02C-9372-E724-2BCA07BAF445}"/>
                    </a:ext>
                  </a:extLst>
                </p:cNvPr>
                <p:cNvSpPr/>
                <p:nvPr/>
              </p:nvSpPr>
              <p:spPr>
                <a:xfrm>
                  <a:off x="905241" y="2512259"/>
                  <a:ext cx="946272" cy="643467"/>
                </a:xfrm>
                <a:prstGeom prst="roundRect">
                  <a:avLst/>
                </a:prstGeom>
                <a:solidFill>
                  <a:srgbClr val="EEB1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ounded Rectangle 224">
                  <a:extLst>
                    <a:ext uri="{FF2B5EF4-FFF2-40B4-BE49-F238E27FC236}">
                      <a16:creationId xmlns:a16="http://schemas.microsoft.com/office/drawing/2014/main" id="{AA3257D9-3D7F-BC72-B48C-56C9A2DA6B61}"/>
                    </a:ext>
                  </a:extLst>
                </p:cNvPr>
                <p:cNvSpPr/>
                <p:nvPr/>
              </p:nvSpPr>
              <p:spPr>
                <a:xfrm>
                  <a:off x="946337" y="2585356"/>
                  <a:ext cx="847830" cy="2061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Drug</a:t>
                  </a:r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708017B-CB42-A4A8-CD24-5C224CD4143D}"/>
                  </a:ext>
                </a:extLst>
              </p:cNvPr>
              <p:cNvSpPr txBox="1"/>
              <p:nvPr/>
            </p:nvSpPr>
            <p:spPr>
              <a:xfrm>
                <a:off x="2926328" y="2994117"/>
                <a:ext cx="10499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metformin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22C6ED6-9F85-A1AF-B299-3C1261B9B0D9}"/>
                  </a:ext>
                </a:extLst>
              </p:cNvPr>
              <p:cNvGrpSpPr/>
              <p:nvPr/>
            </p:nvGrpSpPr>
            <p:grpSpPr>
              <a:xfrm>
                <a:off x="94920" y="1192632"/>
                <a:ext cx="922353" cy="643467"/>
                <a:chOff x="917420" y="1707256"/>
                <a:chExt cx="942065" cy="643467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30E46350-14F2-40D5-567A-447D3AEAE474}"/>
                    </a:ext>
                  </a:extLst>
                </p:cNvPr>
                <p:cNvGrpSpPr/>
                <p:nvPr/>
              </p:nvGrpSpPr>
              <p:grpSpPr>
                <a:xfrm>
                  <a:off x="936617" y="1707256"/>
                  <a:ext cx="922868" cy="643467"/>
                  <a:chOff x="694267" y="2512259"/>
                  <a:chExt cx="922868" cy="643467"/>
                </a:xfrm>
              </p:grpSpPr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86A2F6DC-FAB5-DF2F-1914-87E600C47402}"/>
                      </a:ext>
                    </a:extLst>
                  </p:cNvPr>
                  <p:cNvSpPr/>
                  <p:nvPr/>
                </p:nvSpPr>
                <p:spPr>
                  <a:xfrm>
                    <a:off x="694267" y="2512259"/>
                    <a:ext cx="922868" cy="643467"/>
                  </a:xfrm>
                  <a:prstGeom prst="round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ounded Rectangle 194">
                    <a:extLst>
                      <a:ext uri="{FF2B5EF4-FFF2-40B4-BE49-F238E27FC236}">
                        <a16:creationId xmlns:a16="http://schemas.microsoft.com/office/drawing/2014/main" id="{2A352D91-394D-E604-6FC8-AB43583D8ED0}"/>
                      </a:ext>
                    </a:extLst>
                  </p:cNvPr>
                  <p:cNvSpPr/>
                  <p:nvPr/>
                </p:nvSpPr>
                <p:spPr>
                  <a:xfrm>
                    <a:off x="726350" y="2573605"/>
                    <a:ext cx="855130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Condition</a:t>
                    </a:r>
                  </a:p>
                </p:txBody>
              </p:sp>
            </p:grp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EFDA2A1-F833-8CDD-02BE-01CBAF545B19}"/>
                    </a:ext>
                  </a:extLst>
                </p:cNvPr>
                <p:cNvSpPr txBox="1"/>
                <p:nvPr/>
              </p:nvSpPr>
              <p:spPr>
                <a:xfrm>
                  <a:off x="917420" y="1978419"/>
                  <a:ext cx="9319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Diabetics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E15A6E24-98CC-99FE-3EEF-E29C7F8B6B8C}"/>
                  </a:ext>
                </a:extLst>
              </p:cNvPr>
              <p:cNvGrpSpPr/>
              <p:nvPr/>
            </p:nvGrpSpPr>
            <p:grpSpPr>
              <a:xfrm>
                <a:off x="1659093" y="1189000"/>
                <a:ext cx="1335614" cy="1074366"/>
                <a:chOff x="4658669" y="1571198"/>
                <a:chExt cx="1757585" cy="1074366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2E152E4-5102-42E3-2F9A-1DA04DECC2E7}"/>
                    </a:ext>
                  </a:extLst>
                </p:cNvPr>
                <p:cNvGrpSpPr/>
                <p:nvPr/>
              </p:nvGrpSpPr>
              <p:grpSpPr>
                <a:xfrm>
                  <a:off x="4658669" y="1571198"/>
                  <a:ext cx="1757585" cy="1074366"/>
                  <a:chOff x="963817" y="1707258"/>
                  <a:chExt cx="799639" cy="1074366"/>
                </a:xfrm>
              </p:grpSpPr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DA3C398A-02D6-D983-6DD1-B42793882A95}"/>
                      </a:ext>
                    </a:extLst>
                  </p:cNvPr>
                  <p:cNvGrpSpPr/>
                  <p:nvPr/>
                </p:nvGrpSpPr>
                <p:grpSpPr>
                  <a:xfrm>
                    <a:off x="963817" y="1707258"/>
                    <a:ext cx="799639" cy="1074366"/>
                    <a:chOff x="721467" y="2512261"/>
                    <a:chExt cx="799639" cy="1074366"/>
                  </a:xfrm>
                </p:grpSpPr>
                <p:sp>
                  <p:nvSpPr>
                    <p:cNvPr id="156" name="Rounded Rectangle 155">
                      <a:extLst>
                        <a:ext uri="{FF2B5EF4-FFF2-40B4-BE49-F238E27FC236}">
                          <a16:creationId xmlns:a16="http://schemas.microsoft.com/office/drawing/2014/main" id="{03A59161-5A24-97F7-3D07-1230DC53D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67" y="2512261"/>
                      <a:ext cx="799639" cy="1074366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Rounded Rectangle 156">
                      <a:extLst>
                        <a:ext uri="{FF2B5EF4-FFF2-40B4-BE49-F238E27FC236}">
                          <a16:creationId xmlns:a16="http://schemas.microsoft.com/office/drawing/2014/main" id="{C049C714-D174-9B20-6F29-7AA331D9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138" y="2586077"/>
                      <a:ext cx="742548" cy="21596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 Thin" panose="02000000000000000000" pitchFamily="2" charset="0"/>
                          <a:ea typeface="Roboto Thin" panose="02000000000000000000" pitchFamily="2" charset="0"/>
                        </a:rPr>
                        <a:t>Eq-Comparison</a:t>
                      </a:r>
                    </a:p>
                  </p:txBody>
                </p:sp>
              </p:grp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53C9D62B-AF91-2A4F-BC0F-B7FFF0BA80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582" y="1983394"/>
                    <a:ext cx="45990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Roboto Light" panose="02000000000000000000" pitchFamily="2" charset="0"/>
                        <a:ea typeface="Roboto Light" panose="02000000000000000000" pitchFamily="2" charset="0"/>
                      </a:rPr>
                      <a:t>over 65</a:t>
                    </a:r>
                  </a:p>
                </p:txBody>
              </p:sp>
            </p:grpSp>
            <p:sp>
              <p:nvSpPr>
                <p:cNvPr id="152" name="Rounded Rectangle 151">
                  <a:extLst>
                    <a:ext uri="{FF2B5EF4-FFF2-40B4-BE49-F238E27FC236}">
                      <a16:creationId xmlns:a16="http://schemas.microsoft.com/office/drawing/2014/main" id="{6A41FBCE-5304-FB0A-9F31-949A0F01308D}"/>
                    </a:ext>
                  </a:extLst>
                </p:cNvPr>
                <p:cNvSpPr/>
                <p:nvPr/>
              </p:nvSpPr>
              <p:spPr>
                <a:xfrm>
                  <a:off x="4833835" y="2170681"/>
                  <a:ext cx="1412201" cy="37837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76C8800-F5A3-8601-E9D2-357A78203F83}"/>
                    </a:ext>
                  </a:extLst>
                </p:cNvPr>
                <p:cNvSpPr txBox="1"/>
                <p:nvPr/>
              </p:nvSpPr>
              <p:spPr>
                <a:xfrm>
                  <a:off x="4771390" y="2142764"/>
                  <a:ext cx="1583918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Operator: Greater</a:t>
                  </a:r>
                  <a:b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</a:br>
                  <a:r>
                    <a:rPr lang="en-US" sz="105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Value:       “65”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F9AEB2-72F9-A088-E5C8-E1213D7F7FB7}"/>
                  </a:ext>
                </a:extLst>
              </p:cNvPr>
              <p:cNvGrpSpPr/>
              <p:nvPr/>
            </p:nvGrpSpPr>
            <p:grpSpPr>
              <a:xfrm>
                <a:off x="108309" y="2712593"/>
                <a:ext cx="946272" cy="643467"/>
                <a:chOff x="936618" y="1707256"/>
                <a:chExt cx="946272" cy="643467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7A8A2E4F-2B9A-9125-57EE-22E8A9582E2B}"/>
                    </a:ext>
                  </a:extLst>
                </p:cNvPr>
                <p:cNvGrpSpPr/>
                <p:nvPr/>
              </p:nvGrpSpPr>
              <p:grpSpPr>
                <a:xfrm>
                  <a:off x="936618" y="1707256"/>
                  <a:ext cx="946272" cy="643467"/>
                  <a:chOff x="694268" y="2512259"/>
                  <a:chExt cx="946272" cy="643467"/>
                </a:xfrm>
              </p:grpSpPr>
              <p:sp>
                <p:nvSpPr>
                  <p:cNvPr id="145" name="Rounded Rectangle 144">
                    <a:extLst>
                      <a:ext uri="{FF2B5EF4-FFF2-40B4-BE49-F238E27FC236}">
                        <a16:creationId xmlns:a16="http://schemas.microsoft.com/office/drawing/2014/main" id="{FC127693-8DB1-A002-7145-799C741689A2}"/>
                      </a:ext>
                    </a:extLst>
                  </p:cNvPr>
                  <p:cNvSpPr/>
                  <p:nvPr/>
                </p:nvSpPr>
                <p:spPr>
                  <a:xfrm>
                    <a:off x="694268" y="2512259"/>
                    <a:ext cx="946272" cy="643467"/>
                  </a:xfrm>
                  <a:prstGeom prst="roundRect">
                    <a:avLst/>
                  </a:prstGeom>
                  <a:solidFill>
                    <a:srgbClr val="EA6E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AC592254-F13B-77F8-CE28-7738C7787313}"/>
                      </a:ext>
                    </a:extLst>
                  </p:cNvPr>
                  <p:cNvSpPr/>
                  <p:nvPr/>
                </p:nvSpPr>
                <p:spPr>
                  <a:xfrm>
                    <a:off x="762004" y="2576000"/>
                    <a:ext cx="823904" cy="217783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Negation</a:t>
                    </a:r>
                  </a:p>
                </p:txBody>
              </p:sp>
            </p:grp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424D58A-5833-9C12-178A-55B64A8E80D7}"/>
                    </a:ext>
                  </a:extLst>
                </p:cNvPr>
                <p:cNvSpPr txBox="1"/>
                <p:nvPr/>
              </p:nvSpPr>
              <p:spPr>
                <a:xfrm>
                  <a:off x="1212283" y="1978805"/>
                  <a:ext cx="3850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no</a:t>
                  </a: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FFF8F90-E021-E98D-28EB-4C277A4026C3}"/>
                  </a:ext>
                </a:extLst>
              </p:cNvPr>
              <p:cNvGrpSpPr/>
              <p:nvPr/>
            </p:nvGrpSpPr>
            <p:grpSpPr>
              <a:xfrm>
                <a:off x="1098927" y="2704334"/>
                <a:ext cx="1653669" cy="643467"/>
                <a:chOff x="1028165" y="1707256"/>
                <a:chExt cx="1653669" cy="643467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00C4760B-9139-BC98-4EFD-33AD88935D5B}"/>
                    </a:ext>
                  </a:extLst>
                </p:cNvPr>
                <p:cNvGrpSpPr/>
                <p:nvPr/>
              </p:nvGrpSpPr>
              <p:grpSpPr>
                <a:xfrm>
                  <a:off x="1028165" y="1707256"/>
                  <a:ext cx="1653669" cy="643467"/>
                  <a:chOff x="785815" y="2512259"/>
                  <a:chExt cx="1653669" cy="643467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096B1BD8-030F-5342-A19D-13FB74E3D104}"/>
                      </a:ext>
                    </a:extLst>
                  </p:cNvPr>
                  <p:cNvSpPr/>
                  <p:nvPr/>
                </p:nvSpPr>
                <p:spPr>
                  <a:xfrm>
                    <a:off x="785815" y="2512259"/>
                    <a:ext cx="1653669" cy="643467"/>
                  </a:xfrm>
                  <a:prstGeom prst="roundRect">
                    <a:avLst/>
                  </a:prstGeom>
                  <a:solidFill>
                    <a:srgbClr val="EBA78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64D5A389-3795-9B29-00D4-16F18B49B8C6}"/>
                      </a:ext>
                    </a:extLst>
                  </p:cNvPr>
                  <p:cNvSpPr/>
                  <p:nvPr/>
                </p:nvSpPr>
                <p:spPr>
                  <a:xfrm>
                    <a:off x="834249" y="2582085"/>
                    <a:ext cx="1534177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Contraindication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E80E1FA4-92BD-9EFD-06B2-E79109FA1016}"/>
                    </a:ext>
                  </a:extLst>
                </p:cNvPr>
                <p:cNvSpPr txBox="1"/>
                <p:nvPr/>
              </p:nvSpPr>
              <p:spPr>
                <a:xfrm>
                  <a:off x="1079651" y="1968774"/>
                  <a:ext cx="1550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contraindications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C79905B-FFF8-1701-5915-D7A118C44AAC}"/>
                  </a:ext>
                </a:extLst>
              </p:cNvPr>
              <p:cNvSpPr txBox="1"/>
              <p:nvPr/>
            </p:nvSpPr>
            <p:spPr>
              <a:xfrm>
                <a:off x="2704505" y="2984142"/>
                <a:ext cx="491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to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5B38DCE-A6D9-17DA-1370-7D5366A4A3F3}"/>
                  </a:ext>
                </a:extLst>
              </p:cNvPr>
              <p:cNvSpPr txBox="1"/>
              <p:nvPr/>
            </p:nvSpPr>
            <p:spPr>
              <a:xfrm>
                <a:off x="2959279" y="1452789"/>
                <a:ext cx="7033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with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ABDDA88-C9AA-FBE1-9310-5E8EB15061A5}"/>
                  </a:ext>
                </a:extLst>
              </p:cNvPr>
              <p:cNvGrpSpPr/>
              <p:nvPr/>
            </p:nvGrpSpPr>
            <p:grpSpPr>
              <a:xfrm>
                <a:off x="763051" y="2300118"/>
                <a:ext cx="1275833" cy="364165"/>
                <a:chOff x="5764893" y="327779"/>
                <a:chExt cx="1275833" cy="36416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DD1CDA3-EBC6-36E9-030C-59592F1BD116}"/>
                    </a:ext>
                  </a:extLst>
                </p:cNvPr>
                <p:cNvGrpSpPr/>
                <p:nvPr/>
              </p:nvGrpSpPr>
              <p:grpSpPr>
                <a:xfrm>
                  <a:off x="5764893" y="327779"/>
                  <a:ext cx="1239655" cy="351651"/>
                  <a:chOff x="1664532" y="331148"/>
                  <a:chExt cx="1239655" cy="351651"/>
                </a:xfrm>
              </p:grpSpPr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5B2ADA1-23DD-B8E7-F957-EBCDE4340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296B48C-4548-512F-C68B-D91313352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84F9FBF-8B6B-A3DD-94AD-FAFA5D8B92D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140" y="331148"/>
                    <a:ext cx="91512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Negates</a:t>
                    </a:r>
                  </a:p>
                </p:txBody>
              </p:sp>
            </p:grpSp>
            <p:sp>
              <p:nvSpPr>
                <p:cNvPr id="101" name="Down Arrow 100">
                  <a:extLst>
                    <a:ext uri="{FF2B5EF4-FFF2-40B4-BE49-F238E27FC236}">
                      <a16:creationId xmlns:a16="http://schemas.microsoft.com/office/drawing/2014/main" id="{BAB08EEF-8472-6B2A-F487-F94FC5B05E37}"/>
                    </a:ext>
                  </a:extLst>
                </p:cNvPr>
                <p:cNvSpPr/>
                <p:nvPr/>
              </p:nvSpPr>
              <p:spPr>
                <a:xfrm>
                  <a:off x="6955502" y="566744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A8FEFDB-9B31-833B-35EC-400557593C16}"/>
                  </a:ext>
                </a:extLst>
              </p:cNvPr>
              <p:cNvGrpSpPr/>
              <p:nvPr/>
            </p:nvGrpSpPr>
            <p:grpSpPr>
              <a:xfrm>
                <a:off x="2346572" y="2273576"/>
                <a:ext cx="1466593" cy="384220"/>
                <a:chOff x="7348414" y="301237"/>
                <a:chExt cx="1809022" cy="38422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498FD0FB-2B30-68AD-39CF-02BF97A065AE}"/>
                    </a:ext>
                  </a:extLst>
                </p:cNvPr>
                <p:cNvGrpSpPr/>
                <p:nvPr/>
              </p:nvGrpSpPr>
              <p:grpSpPr>
                <a:xfrm>
                  <a:off x="7348414" y="301237"/>
                  <a:ext cx="1778329" cy="366945"/>
                  <a:chOff x="1664532" y="315854"/>
                  <a:chExt cx="1239655" cy="366945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0820C4DF-180C-EE4C-74B7-017843DA1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FD9485B-BC68-9ED3-9D09-E82BDF43FF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F07734A0-AD1E-D7B2-EB70-88F747A6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62753" y="315854"/>
                    <a:ext cx="10723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Contraindicates</a:t>
                    </a:r>
                  </a:p>
                </p:txBody>
              </p:sp>
            </p:grpSp>
            <p:sp>
              <p:nvSpPr>
                <p:cNvPr id="96" name="Down Arrow 95">
                  <a:extLst>
                    <a:ext uri="{FF2B5EF4-FFF2-40B4-BE49-F238E27FC236}">
                      <a16:creationId xmlns:a16="http://schemas.microsoft.com/office/drawing/2014/main" id="{140BC6C5-84B3-DD89-A1DA-B20CF6976B90}"/>
                    </a:ext>
                  </a:extLst>
                </p:cNvPr>
                <p:cNvSpPr/>
                <p:nvPr/>
              </p:nvSpPr>
              <p:spPr>
                <a:xfrm>
                  <a:off x="9072212" y="560257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6EC5A10-FA00-7A2A-DA93-1E7F0972DEC5}"/>
                  </a:ext>
                </a:extLst>
              </p:cNvPr>
              <p:cNvGrpSpPr/>
              <p:nvPr/>
            </p:nvGrpSpPr>
            <p:grpSpPr>
              <a:xfrm>
                <a:off x="1039338" y="1192146"/>
                <a:ext cx="599341" cy="643467"/>
                <a:chOff x="2506835" y="2018217"/>
                <a:chExt cx="599341" cy="643467"/>
              </a:xfrm>
            </p:grpSpPr>
            <p:sp>
              <p:nvSpPr>
                <p:cNvPr id="228" name="Rounded Rectangle 227">
                  <a:extLst>
                    <a:ext uri="{FF2B5EF4-FFF2-40B4-BE49-F238E27FC236}">
                      <a16:creationId xmlns:a16="http://schemas.microsoft.com/office/drawing/2014/main" id="{876F27EC-D4A7-6B31-495A-40F129EE83C0}"/>
                    </a:ext>
                  </a:extLst>
                </p:cNvPr>
                <p:cNvSpPr/>
                <p:nvPr/>
              </p:nvSpPr>
              <p:spPr>
                <a:xfrm>
                  <a:off x="2524655" y="2018217"/>
                  <a:ext cx="555843" cy="643467"/>
                </a:xfrm>
                <a:prstGeom prst="roundRect">
                  <a:avLst/>
                </a:prstGeom>
                <a:solidFill>
                  <a:srgbClr val="8F1EB0">
                    <a:alpha val="6902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1F4FFC61-F541-0C33-3830-2B52CD8579F9}"/>
                    </a:ext>
                  </a:extLst>
                </p:cNvPr>
                <p:cNvSpPr/>
                <p:nvPr/>
              </p:nvSpPr>
              <p:spPr>
                <a:xfrm>
                  <a:off x="2568175" y="2096326"/>
                  <a:ext cx="470099" cy="201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Age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2B92D269-1520-6079-C530-E3026F194CFB}"/>
                    </a:ext>
                  </a:extLst>
                </p:cNvPr>
                <p:cNvSpPr txBox="1"/>
                <p:nvPr/>
              </p:nvSpPr>
              <p:spPr>
                <a:xfrm>
                  <a:off x="2506835" y="2287932"/>
                  <a:ext cx="5993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aged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D1FF58B3-94BE-356D-18DB-AF9A0C204833}"/>
                  </a:ext>
                </a:extLst>
              </p:cNvPr>
              <p:cNvGrpSpPr/>
              <p:nvPr/>
            </p:nvGrpSpPr>
            <p:grpSpPr>
              <a:xfrm>
                <a:off x="1352889" y="760984"/>
                <a:ext cx="1317160" cy="387965"/>
                <a:chOff x="1664532" y="327691"/>
                <a:chExt cx="1344709" cy="387965"/>
              </a:xfrm>
            </p:grpSpPr>
            <p:grpSp>
              <p:nvGrpSpPr>
                <p:cNvPr id="232" name="Group 231">
                  <a:extLst>
                    <a:ext uri="{FF2B5EF4-FFF2-40B4-BE49-F238E27FC236}">
                      <a16:creationId xmlns:a16="http://schemas.microsoft.com/office/drawing/2014/main" id="{9414A22B-4674-F5DF-23A9-E5B65E1B6952}"/>
                    </a:ext>
                  </a:extLst>
                </p:cNvPr>
                <p:cNvGrpSpPr/>
                <p:nvPr/>
              </p:nvGrpSpPr>
              <p:grpSpPr>
                <a:xfrm>
                  <a:off x="1664532" y="327691"/>
                  <a:ext cx="1344709" cy="355108"/>
                  <a:chOff x="1664532" y="327691"/>
                  <a:chExt cx="1344709" cy="35510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C32D4FD7-6002-61E3-17EB-B36749744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1784" y="584871"/>
                    <a:ext cx="0" cy="97928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58BEBC71-7F07-2219-04F3-173B72C708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4532" y="583852"/>
                    <a:ext cx="1239655" cy="0"/>
                  </a:xfrm>
                  <a:prstGeom prst="line">
                    <a:avLst/>
                  </a:prstGeom>
                  <a:ln w="381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327A460D-1E46-3096-063A-B0D9C22D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4311" y="327691"/>
                    <a:ext cx="123493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Numeric-Filter</a:t>
                    </a:r>
                  </a:p>
                </p:txBody>
              </p:sp>
            </p:grpSp>
            <p:sp>
              <p:nvSpPr>
                <p:cNvPr id="233" name="Down Arrow 232">
                  <a:extLst>
                    <a:ext uri="{FF2B5EF4-FFF2-40B4-BE49-F238E27FC236}">
                      <a16:creationId xmlns:a16="http://schemas.microsoft.com/office/drawing/2014/main" id="{EB85C27A-9F4A-26ED-31C6-A62CD25E257C}"/>
                    </a:ext>
                  </a:extLst>
                </p:cNvPr>
                <p:cNvSpPr/>
                <p:nvPr/>
              </p:nvSpPr>
              <p:spPr>
                <a:xfrm>
                  <a:off x="2844888" y="590456"/>
                  <a:ext cx="85224" cy="125200"/>
                </a:xfrm>
                <a:prstGeom prst="downArrow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B05312-F31F-D45A-CC7A-C0FA7AA9584B}"/>
              </a:ext>
            </a:extLst>
          </p:cNvPr>
          <p:cNvGrpSpPr/>
          <p:nvPr/>
        </p:nvGrpSpPr>
        <p:grpSpPr>
          <a:xfrm>
            <a:off x="84078" y="3838705"/>
            <a:ext cx="5283259" cy="815648"/>
            <a:chOff x="84081" y="3903167"/>
            <a:chExt cx="5283259" cy="815648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35C7071-C24E-1AD3-752F-E305A30C00F6}"/>
                </a:ext>
              </a:extLst>
            </p:cNvPr>
            <p:cNvSpPr/>
            <p:nvPr/>
          </p:nvSpPr>
          <p:spPr>
            <a:xfrm>
              <a:off x="96714" y="3903167"/>
              <a:ext cx="5190509" cy="81564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C92720A-80E9-73D7-780D-FCD91C8EAB80}"/>
                </a:ext>
              </a:extLst>
            </p:cNvPr>
            <p:cNvSpPr txBox="1"/>
            <p:nvPr/>
          </p:nvSpPr>
          <p:spPr>
            <a:xfrm>
              <a:off x="84081" y="3958370"/>
              <a:ext cx="52832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“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 with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”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FFED70-3A1B-FDDF-DFF5-2C6E921820C0}"/>
              </a:ext>
            </a:extLst>
          </p:cNvPr>
          <p:cNvGrpSpPr/>
          <p:nvPr/>
        </p:nvGrpSpPr>
        <p:grpSpPr>
          <a:xfrm>
            <a:off x="6859750" y="4110904"/>
            <a:ext cx="3924597" cy="2425295"/>
            <a:chOff x="5795467" y="1067845"/>
            <a:chExt cx="2327324" cy="2425295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95C6429A-BE33-C4D7-1ABA-F9A2DC7FF674}"/>
                </a:ext>
              </a:extLst>
            </p:cNvPr>
            <p:cNvSpPr/>
            <p:nvPr/>
          </p:nvSpPr>
          <p:spPr>
            <a:xfrm>
              <a:off x="5795467" y="1067845"/>
              <a:ext cx="2327324" cy="2425295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B0B2F81-4D2E-340A-5BE4-8192AAA4DAE6}"/>
                </a:ext>
              </a:extLst>
            </p:cNvPr>
            <p:cNvSpPr txBox="1"/>
            <p:nvPr/>
          </p:nvSpPr>
          <p:spPr>
            <a:xfrm>
              <a:off x="5842333" y="1114041"/>
              <a:ext cx="228045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). 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0402CD3-B300-2C57-6433-00499E07FCEC}"/>
              </a:ext>
            </a:extLst>
          </p:cNvPr>
          <p:cNvGrpSpPr/>
          <p:nvPr/>
        </p:nvGrpSpPr>
        <p:grpSpPr>
          <a:xfrm>
            <a:off x="130717" y="4857653"/>
            <a:ext cx="4224636" cy="2330751"/>
            <a:chOff x="5795469" y="1053636"/>
            <a:chExt cx="2505250" cy="2330751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6A262F00-A1EC-EB77-8C5E-323F4071E24E}"/>
                </a:ext>
              </a:extLst>
            </p:cNvPr>
            <p:cNvSpPr/>
            <p:nvPr/>
          </p:nvSpPr>
          <p:spPr>
            <a:xfrm>
              <a:off x="5795469" y="1067845"/>
              <a:ext cx="2476190" cy="2316542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0134A08-5C33-0D5D-BE66-9C30D449C89A}"/>
                </a:ext>
              </a:extLst>
            </p:cNvPr>
            <p:cNvSpPr txBox="1"/>
            <p:nvPr/>
          </p:nvSpPr>
          <p:spPr>
            <a:xfrm>
              <a:off x="5889843" y="1053636"/>
              <a:ext cx="241087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“Diabetics”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4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))),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60C1FE-7153-6B2E-172A-054EA773DEFD}"/>
              </a:ext>
            </a:extLst>
          </p:cNvPr>
          <p:cNvGrpSpPr/>
          <p:nvPr/>
        </p:nvGrpSpPr>
        <p:grpSpPr>
          <a:xfrm>
            <a:off x="6889228" y="1828653"/>
            <a:ext cx="4764263" cy="2182029"/>
            <a:chOff x="5648925" y="1094821"/>
            <a:chExt cx="2825254" cy="2182029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77947A3F-6EB5-55F5-6807-C714C0D7407A}"/>
                </a:ext>
              </a:extLst>
            </p:cNvPr>
            <p:cNvSpPr/>
            <p:nvPr/>
          </p:nvSpPr>
          <p:spPr>
            <a:xfrm>
              <a:off x="5648925" y="1094821"/>
              <a:ext cx="2794588" cy="218202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7A665C2-B5D1-ADAE-73C9-359A83CDA5E1}"/>
                </a:ext>
              </a:extLst>
            </p:cNvPr>
            <p:cNvSpPr txBox="1"/>
            <p:nvPr/>
          </p:nvSpPr>
          <p:spPr>
            <a:xfrm>
              <a:off x="5688531" y="1135278"/>
              <a:ext cx="278564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cond(CUI: C0241863), </a:t>
              </a:r>
              <a:b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age()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.num_filter(eq(op(GT), val(65))),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neg(</a:t>
              </a:r>
            </a:p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3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...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</a:p>
            <a:p>
              <a:r>
                <a:rPr lang="en-US" sz="14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473A89-0675-E962-9340-07802022FA88}"/>
              </a:ext>
            </a:extLst>
          </p:cNvPr>
          <p:cNvGrpSpPr/>
          <p:nvPr/>
        </p:nvGrpSpPr>
        <p:grpSpPr>
          <a:xfrm>
            <a:off x="6927222" y="188803"/>
            <a:ext cx="5010588" cy="1672678"/>
            <a:chOff x="5454566" y="1067846"/>
            <a:chExt cx="2971327" cy="1672678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2C23072C-40AC-6A91-BDC9-B38667BBFCB5}"/>
                </a:ext>
              </a:extLst>
            </p:cNvPr>
            <p:cNvSpPr/>
            <p:nvPr/>
          </p:nvSpPr>
          <p:spPr>
            <a:xfrm>
              <a:off x="5454566" y="1067846"/>
              <a:ext cx="2971327" cy="1539628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42A1ED5-20E0-D596-274D-5AED7404DA7E}"/>
                </a:ext>
              </a:extLst>
            </p:cNvPr>
            <p:cNvSpPr txBox="1"/>
            <p:nvPr/>
          </p:nvSpPr>
          <p:spPr>
            <a:xfrm>
              <a:off x="5454566" y="1140086"/>
              <a:ext cx="293393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 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age &gt; 65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person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NOT EXISTS</a:t>
              </a: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condition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dx_code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400" dirty="0">
                <a:solidFill>
                  <a:srgbClr val="9F20B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FROM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medication </a:t>
              </a:r>
              <a:r>
                <a:rPr lang="en-US" sz="1400" dirty="0">
                  <a:solidFill>
                    <a:srgbClr val="9F20B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med_code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...)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8585CC7-B847-2789-4854-01F9BE784464}"/>
              </a:ext>
            </a:extLst>
          </p:cNvPr>
          <p:cNvSpPr/>
          <p:nvPr/>
        </p:nvSpPr>
        <p:spPr>
          <a:xfrm>
            <a:off x="-886332" y="339278"/>
            <a:ext cx="840798" cy="2425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Raw input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1C04D4EF-9495-3067-087B-78ECD5E0D7E2}"/>
              </a:ext>
            </a:extLst>
          </p:cNvPr>
          <p:cNvSpPr/>
          <p:nvPr/>
        </p:nvSpPr>
        <p:spPr>
          <a:xfrm>
            <a:off x="-1074554" y="1636508"/>
            <a:ext cx="1219331" cy="602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named entities and relations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D819F04B-9669-FBB5-EDA6-DFB88CF64D5A}"/>
              </a:ext>
            </a:extLst>
          </p:cNvPr>
          <p:cNvSpPr/>
          <p:nvPr/>
        </p:nvSpPr>
        <p:spPr>
          <a:xfrm>
            <a:off x="-1058905" y="3977948"/>
            <a:ext cx="1176965" cy="5834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Transform to logical form input string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7B30A475-508E-9961-26AF-C70A3A1695C8}"/>
              </a:ext>
            </a:extLst>
          </p:cNvPr>
          <p:cNvSpPr/>
          <p:nvPr/>
        </p:nvSpPr>
        <p:spPr>
          <a:xfrm>
            <a:off x="-1045432" y="5329795"/>
            <a:ext cx="1162033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Predict logical form structure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8280E23-31EB-23A9-9DEB-446CCAE79436}"/>
              </a:ext>
            </a:extLst>
          </p:cNvPr>
          <p:cNvSpPr/>
          <p:nvPr/>
        </p:nvSpPr>
        <p:spPr>
          <a:xfrm>
            <a:off x="-558770" y="639661"/>
            <a:ext cx="185674" cy="90335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Down Arrow 161">
            <a:extLst>
              <a:ext uri="{FF2B5EF4-FFF2-40B4-BE49-F238E27FC236}">
                <a16:creationId xmlns:a16="http://schemas.microsoft.com/office/drawing/2014/main" id="{AACBEECE-0C94-F771-A325-D7A630BAD519}"/>
              </a:ext>
            </a:extLst>
          </p:cNvPr>
          <p:cNvSpPr/>
          <p:nvPr/>
        </p:nvSpPr>
        <p:spPr>
          <a:xfrm>
            <a:off x="-550178" y="2333482"/>
            <a:ext cx="178487" cy="1553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>
            <a:extLst>
              <a:ext uri="{FF2B5EF4-FFF2-40B4-BE49-F238E27FC236}">
                <a16:creationId xmlns:a16="http://schemas.microsoft.com/office/drawing/2014/main" id="{EB649524-0CB8-E520-1B9A-44440FCDB9F6}"/>
              </a:ext>
            </a:extLst>
          </p:cNvPr>
          <p:cNvSpPr/>
          <p:nvPr/>
        </p:nvSpPr>
        <p:spPr>
          <a:xfrm>
            <a:off x="-547167" y="4654353"/>
            <a:ext cx="174071" cy="60063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08C3CAD3-F0E9-1805-239E-C95A2EA5611C}"/>
              </a:ext>
            </a:extLst>
          </p:cNvPr>
          <p:cNvSpPr/>
          <p:nvPr/>
        </p:nvSpPr>
        <p:spPr>
          <a:xfrm>
            <a:off x="5538097" y="5012134"/>
            <a:ext cx="1306456" cy="485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Normalize to UMLS concepts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CAE8038-86A9-3E86-68E5-55685F8254BC}"/>
              </a:ext>
            </a:extLst>
          </p:cNvPr>
          <p:cNvSpPr/>
          <p:nvPr/>
        </p:nvSpPr>
        <p:spPr>
          <a:xfrm>
            <a:off x="5495691" y="2864074"/>
            <a:ext cx="1400683" cy="738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Use Knowledge Base to reason upon unspecified criteria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86ECA24-46A1-8876-06A3-FD3D8DBF93A0}"/>
              </a:ext>
            </a:extLst>
          </p:cNvPr>
          <p:cNvSpPr/>
          <p:nvPr/>
        </p:nvSpPr>
        <p:spPr>
          <a:xfrm>
            <a:off x="5447141" y="307329"/>
            <a:ext cx="1437355" cy="12910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Map to database Semantic Metadata Annotation and generate SQL queries</a:t>
            </a:r>
          </a:p>
        </p:txBody>
      </p:sp>
      <p:sp>
        <p:nvSpPr>
          <p:cNvPr id="174" name="Down Arrow 173">
            <a:extLst>
              <a:ext uri="{FF2B5EF4-FFF2-40B4-BE49-F238E27FC236}">
                <a16:creationId xmlns:a16="http://schemas.microsoft.com/office/drawing/2014/main" id="{C7A79B1C-BF4F-F4ED-C12F-18E9AFA44114}"/>
              </a:ext>
            </a:extLst>
          </p:cNvPr>
          <p:cNvSpPr/>
          <p:nvPr/>
        </p:nvSpPr>
        <p:spPr>
          <a:xfrm rot="10800000">
            <a:off x="6127111" y="1644632"/>
            <a:ext cx="173838" cy="114408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Down Arrow 174">
            <a:extLst>
              <a:ext uri="{FF2B5EF4-FFF2-40B4-BE49-F238E27FC236}">
                <a16:creationId xmlns:a16="http://schemas.microsoft.com/office/drawing/2014/main" id="{6B4E23B9-AAB8-5ECD-7769-DD5C3B531C47}"/>
              </a:ext>
            </a:extLst>
          </p:cNvPr>
          <p:cNvSpPr/>
          <p:nvPr/>
        </p:nvSpPr>
        <p:spPr>
          <a:xfrm rot="10800000">
            <a:off x="6127111" y="3659546"/>
            <a:ext cx="173837" cy="12836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C6555DD0-0659-9243-9B8C-92585553A667}"/>
              </a:ext>
            </a:extLst>
          </p:cNvPr>
          <p:cNvSpPr/>
          <p:nvPr/>
        </p:nvSpPr>
        <p:spPr>
          <a:xfrm rot="10800000">
            <a:off x="6127108" y="5566771"/>
            <a:ext cx="173839" cy="188422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ADE354-D604-C403-895A-E3BC0CAFA997}"/>
              </a:ext>
            </a:extLst>
          </p:cNvPr>
          <p:cNvSpPr/>
          <p:nvPr/>
        </p:nvSpPr>
        <p:spPr>
          <a:xfrm>
            <a:off x="-491905" y="7394356"/>
            <a:ext cx="6733435" cy="83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3785496-A7D4-1753-6835-C03FE63B3D46}"/>
              </a:ext>
            </a:extLst>
          </p:cNvPr>
          <p:cNvSpPr/>
          <p:nvPr/>
        </p:nvSpPr>
        <p:spPr>
          <a:xfrm rot="5400000">
            <a:off x="-1252588" y="6630308"/>
            <a:ext cx="1608712" cy="87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170F895B-3D10-D153-6F5B-4A8803E37DAC}"/>
              </a:ext>
            </a:extLst>
          </p:cNvPr>
          <p:cNvSpPr txBox="1"/>
          <p:nvPr/>
        </p:nvSpPr>
        <p:spPr>
          <a:xfrm>
            <a:off x="359088" y="1604328"/>
            <a:ext cx="41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“- Diabetic women and men aged over 65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b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  with no contraindications to metformin”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344789" y="24209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27194" y="167134"/>
            <a:ext cx="37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Named Entity Recognition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NER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) using BERT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Relation Extraction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R-BERT.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D8754-EADB-9AB9-B157-F25E4296E8A2}"/>
              </a:ext>
            </a:extLst>
          </p:cNvPr>
          <p:cNvGrpSpPr/>
          <p:nvPr/>
        </p:nvGrpSpPr>
        <p:grpSpPr>
          <a:xfrm>
            <a:off x="6607264" y="1215968"/>
            <a:ext cx="5296105" cy="2960309"/>
            <a:chOff x="4407377" y="1715248"/>
            <a:chExt cx="5296105" cy="296030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BFD12B7-A413-1E82-0B37-743025BA804C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C820153A-D02C-9372-E724-2BCA07BAF445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AA3257D9-3D7F-BC72-B48C-56C9A2DA6B61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708017B-CB42-A4A8-CD24-5C224CD4143D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22C6ED6-9F85-A1AF-B299-3C1261B9B0D9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0E46350-14F2-40D5-567A-447D3AEAE474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86A2F6DC-FAB5-DF2F-1914-87E600C47402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2A352D91-394D-E604-6FC8-AB43583D8ED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FDA2A1-F833-8CDD-02BE-01CBAF545B19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F8EABC0-2142-467B-ED17-BC23E7E984DE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2A83F4FE-CBE7-F9E2-433A-CA75A52B0222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82" name="Rounded Rectangle 181">
                  <a:extLst>
                    <a:ext uri="{FF2B5EF4-FFF2-40B4-BE49-F238E27FC236}">
                      <a16:creationId xmlns:a16="http://schemas.microsoft.com/office/drawing/2014/main" id="{CD61DCA9-9661-1E1B-F243-BA783E405E0E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A65874FF-E5F3-3E2D-A977-4BA87A60870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2F0F3A-A987-010E-7C65-0C8287013157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A20B56D-A0BA-7819-5764-37D21BEAA38F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95A905C-EAC1-F13A-3CA4-90AB9F1A2B8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6FB2C9A9-9C2B-BA54-ABF5-3E296104439A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BE9CAA2-98CB-112E-C337-F4A66D6CD73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358037D-A527-2A6A-0E56-22328F041D20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15A6E24-98CC-99FE-3EEF-E29C7F8B6B8C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2E152E4-5102-42E3-2F9A-1DA04DECC2E7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DA3C398A-02D6-D983-6DD1-B42793882A95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03A59161-5A24-97F7-3D07-1230DC53D60A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ounded Rectangle 156">
                    <a:extLst>
                      <a:ext uri="{FF2B5EF4-FFF2-40B4-BE49-F238E27FC236}">
                        <a16:creationId xmlns:a16="http://schemas.microsoft.com/office/drawing/2014/main" id="{C049C714-D174-9B20-6F29-7AA331D9813C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3C9D62B-AF91-2A4F-BC0F-B7FFF0BA80FB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6A41FBCE-5304-FB0A-9F31-949A0F01308D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776C8800-F5A3-8601-E9D2-357A78203F83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4F9AEB2-72F9-A088-E5C8-E1213D7F7FB7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A8A2E4F-2B9A-9125-57EE-22E8A9582E2B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FC127693-8DB1-A002-7145-799C741689A2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ounded Rectangle 149">
                  <a:extLst>
                    <a:ext uri="{FF2B5EF4-FFF2-40B4-BE49-F238E27FC236}">
                      <a16:creationId xmlns:a16="http://schemas.microsoft.com/office/drawing/2014/main" id="{AC592254-F13B-77F8-CE28-7738C7787313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424D58A-5833-9C12-178A-55B64A8E80D7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FFF8F90-E021-E98D-28EB-4C277A4026C3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0C4760B-9139-BC98-4EFD-33AD88935D5B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096B1BD8-030F-5342-A19D-13FB74E3D104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ounded Rectangle 134">
                  <a:extLst>
                    <a:ext uri="{FF2B5EF4-FFF2-40B4-BE49-F238E27FC236}">
                      <a16:creationId xmlns:a16="http://schemas.microsoft.com/office/drawing/2014/main" id="{64D5A389-3795-9B29-00D4-16F18B49B8C6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80E1FA4-92BD-9EFD-06B2-E79109FA1016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C79905B-FFF8-1701-5915-D7A118C44AAC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B38DCE-A6D9-17DA-1370-7D5366A4A3F3}"/>
                </a:ext>
              </a:extLst>
            </p:cNvPr>
            <p:cNvSpPr txBox="1"/>
            <p:nvPr/>
          </p:nvSpPr>
          <p:spPr>
            <a:xfrm>
              <a:off x="4544653" y="4292371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C99C432-D1A8-51A0-A8D2-E285E5ED13BA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6F6E2C2-D175-3C32-E174-2A4B968D3CB2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1468369-D60A-4B51-6789-EB06581939FB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D00CA36-37A8-2651-A56F-0E94A5AF6B64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F603662-6570-C03A-5117-F8F210DD4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23BD709-6F3C-95CB-40B2-9B993020B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7143C70-2250-E55E-DC53-451145FD442E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0C7A8038-EA0E-D71C-DAF0-2DCCB3B45339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ABDDA88-C9AA-FBE1-9310-5E8EB15061A5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DD1CDA3-EBC6-36E9-030C-59592F1BD116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5B2ADA1-23DD-B8E7-F957-EBCDE4340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96B48C-4548-512F-C68B-D91313352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84F9FBF-8B6B-A3DD-94AD-FAFA5D8B92D6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01" name="Down Arrow 100">
                <a:extLst>
                  <a:ext uri="{FF2B5EF4-FFF2-40B4-BE49-F238E27FC236}">
                    <a16:creationId xmlns:a16="http://schemas.microsoft.com/office/drawing/2014/main" id="{BAB08EEF-8472-6B2A-F487-F94FC5B05E37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A8FEFDB-9B31-833B-35EC-400557593C1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98FD0FB-2B30-68AD-39CF-02BF97A065AE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820C4DF-180C-EE4C-74B7-017843DA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D9485B-BC68-9ED3-9D09-E82BDF43F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07734A0-AD1E-D7B2-EB70-88F747A6F803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96" name="Down Arrow 95">
                <a:extLst>
                  <a:ext uri="{FF2B5EF4-FFF2-40B4-BE49-F238E27FC236}">
                    <a16:creationId xmlns:a16="http://schemas.microsoft.com/office/drawing/2014/main" id="{140BC6C5-84B3-DD89-A1DA-B20CF6976B90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EC5A10-FA00-7A2A-DA93-1E7F0972DEC5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228" name="Rounded Rectangle 227">
                <a:extLst>
                  <a:ext uri="{FF2B5EF4-FFF2-40B4-BE49-F238E27FC236}">
                    <a16:creationId xmlns:a16="http://schemas.microsoft.com/office/drawing/2014/main" id="{876F27EC-D4A7-6B31-495A-40F129EE83C0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:a16="http://schemas.microsoft.com/office/drawing/2014/main" id="{1F4FFC61-F541-0C33-3830-2B52CD8579F9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B92D269-1520-6079-C530-E3026F194CFB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D1FF58B3-94BE-356D-18DB-AF9A0C204833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9414A22B-4674-F5DF-23A9-E5B65E1B6952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C32D4FD7-6002-61E3-17EB-B36749744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58BEBC71-7F07-2219-04F3-173B72C70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27A460D-1E46-3096-063A-B0D9C22D8BE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233" name="Down Arrow 232">
                <a:extLst>
                  <a:ext uri="{FF2B5EF4-FFF2-40B4-BE49-F238E27FC236}">
                    <a16:creationId xmlns:a16="http://schemas.microsoft.com/office/drawing/2014/main" id="{EB85C27A-9F4A-26ED-31C6-A62CD25E257C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27280AD-8700-58C3-C109-7F24B04B7942}"/>
              </a:ext>
            </a:extLst>
          </p:cNvPr>
          <p:cNvGrpSpPr/>
          <p:nvPr/>
        </p:nvGrpSpPr>
        <p:grpSpPr>
          <a:xfrm>
            <a:off x="5369535" y="4974840"/>
            <a:ext cx="1202572" cy="1227007"/>
            <a:chOff x="8179248" y="4499369"/>
            <a:chExt cx="1202572" cy="122700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506E0CA-F004-40B3-CF9E-6FAE1381A4EA}"/>
                </a:ext>
              </a:extLst>
            </p:cNvPr>
            <p:cNvSpPr txBox="1"/>
            <p:nvPr/>
          </p:nvSpPr>
          <p:spPr>
            <a:xfrm>
              <a:off x="8179248" y="4499369"/>
              <a:ext cx="12025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Relation 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Extraction</a:t>
              </a:r>
            </a:p>
          </p:txBody>
        </p:sp>
        <p:sp>
          <p:nvSpPr>
            <p:cNvPr id="241" name="Rounded Rectangle 240">
              <a:extLst>
                <a:ext uri="{FF2B5EF4-FFF2-40B4-BE49-F238E27FC236}">
                  <a16:creationId xmlns:a16="http://schemas.microsoft.com/office/drawing/2014/main" id="{5E1FA95A-ACF7-4284-5B60-D8010B2460EE}"/>
                </a:ext>
              </a:extLst>
            </p:cNvPr>
            <p:cNvSpPr/>
            <p:nvPr/>
          </p:nvSpPr>
          <p:spPr>
            <a:xfrm>
              <a:off x="8232663" y="5145700"/>
              <a:ext cx="1045579" cy="580676"/>
            </a:xfrm>
            <a:prstGeom prst="roundRect">
              <a:avLst/>
            </a:prstGeom>
            <a:solidFill>
              <a:srgbClr val="E866A1">
                <a:alpha val="5098"/>
              </a:srgbClr>
            </a:solidFill>
            <a:ln>
              <a:solidFill>
                <a:srgbClr val="E866A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74A965BC-57F4-9B1C-DA91-7437C6C64BA7}"/>
                </a:ext>
              </a:extLst>
            </p:cNvPr>
            <p:cNvSpPr txBox="1"/>
            <p:nvPr/>
          </p:nvSpPr>
          <p:spPr>
            <a:xfrm>
              <a:off x="8442254" y="519710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R-BERT</a:t>
              </a:r>
            </a:p>
          </p:txBody>
        </p:sp>
        <p:sp>
          <p:nvSpPr>
            <p:cNvPr id="243" name="Rounded Rectangle 242">
              <a:extLst>
                <a:ext uri="{FF2B5EF4-FFF2-40B4-BE49-F238E27FC236}">
                  <a16:creationId xmlns:a16="http://schemas.microsoft.com/office/drawing/2014/main" id="{DA0D287A-FE17-7DEF-6FA2-5DA8DAA9B981}"/>
                </a:ext>
              </a:extLst>
            </p:cNvPr>
            <p:cNvSpPr/>
            <p:nvPr/>
          </p:nvSpPr>
          <p:spPr>
            <a:xfrm>
              <a:off x="8480450" y="5440630"/>
              <a:ext cx="569377" cy="211224"/>
            </a:xfrm>
            <a:prstGeom prst="roundRect">
              <a:avLst/>
            </a:prstGeom>
            <a:solidFill>
              <a:srgbClr val="E866A1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28997AB-DD46-6A91-93C5-87D3C16462D4}"/>
              </a:ext>
            </a:extLst>
          </p:cNvPr>
          <p:cNvGrpSpPr/>
          <p:nvPr/>
        </p:nvGrpSpPr>
        <p:grpSpPr>
          <a:xfrm>
            <a:off x="3813657" y="4974840"/>
            <a:ext cx="1545616" cy="1227007"/>
            <a:chOff x="4381761" y="4580373"/>
            <a:chExt cx="1545616" cy="1227007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C2CDCB3D-CDE8-B44E-420A-5F75D79BB329}"/>
                </a:ext>
              </a:extLst>
            </p:cNvPr>
            <p:cNvSpPr txBox="1"/>
            <p:nvPr/>
          </p:nvSpPr>
          <p:spPr>
            <a:xfrm>
              <a:off x="4381761" y="4580373"/>
              <a:ext cx="15456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Named Entity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Recognition</a:t>
              </a:r>
            </a:p>
          </p:txBody>
        </p: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0A55157C-DB1C-4447-291F-22C35EEE8C6A}"/>
                </a:ext>
              </a:extLst>
            </p:cNvPr>
            <p:cNvSpPr/>
            <p:nvPr/>
          </p:nvSpPr>
          <p:spPr>
            <a:xfrm>
              <a:off x="4639411" y="5226704"/>
              <a:ext cx="1045579" cy="580676"/>
            </a:xfrm>
            <a:prstGeom prst="roundRect">
              <a:avLst/>
            </a:prstGeom>
            <a:solidFill>
              <a:srgbClr val="14C5AB">
                <a:alpha val="5098"/>
              </a:srgbClr>
            </a:solidFill>
            <a:ln>
              <a:solidFill>
                <a:srgbClr val="12D548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39CB7532-9849-5FD3-B2EC-FC905B0EFC13}"/>
                </a:ext>
              </a:extLst>
            </p:cNvPr>
            <p:cNvSpPr txBox="1"/>
            <p:nvPr/>
          </p:nvSpPr>
          <p:spPr>
            <a:xfrm>
              <a:off x="4891516" y="5255432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</a:t>
              </a:r>
            </a:p>
          </p:txBody>
        </p:sp>
        <p:sp>
          <p:nvSpPr>
            <p:cNvPr id="250" name="Rounded Rectangle 249">
              <a:extLst>
                <a:ext uri="{FF2B5EF4-FFF2-40B4-BE49-F238E27FC236}">
                  <a16:creationId xmlns:a16="http://schemas.microsoft.com/office/drawing/2014/main" id="{65D4D4B8-7B45-C505-1484-0E5E20B9771E}"/>
                </a:ext>
              </a:extLst>
            </p:cNvPr>
            <p:cNvSpPr/>
            <p:nvPr/>
          </p:nvSpPr>
          <p:spPr>
            <a:xfrm>
              <a:off x="4877082" y="5521866"/>
              <a:ext cx="569377" cy="211224"/>
            </a:xfrm>
            <a:prstGeom prst="roundRect">
              <a:avLst/>
            </a:prstGeom>
            <a:solidFill>
              <a:srgbClr val="14C5AB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0D443A3D-D940-1176-BCF6-F8196798217F}"/>
              </a:ext>
            </a:extLst>
          </p:cNvPr>
          <p:cNvSpPr/>
          <p:nvPr/>
        </p:nvSpPr>
        <p:spPr>
          <a:xfrm rot="18438532">
            <a:off x="3153334" y="4201027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4A46B2D-FA5D-E0C7-163A-185889C91355}"/>
              </a:ext>
            </a:extLst>
          </p:cNvPr>
          <p:cNvSpPr/>
          <p:nvPr/>
        </p:nvSpPr>
        <p:spPr>
          <a:xfrm rot="13576720">
            <a:off x="6768322" y="429139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F59EDF7-2252-430E-2BA7-996F2371EF6C}"/>
              </a:ext>
            </a:extLst>
          </p:cNvPr>
          <p:cNvCxnSpPr>
            <a:cxnSpLocks/>
          </p:cNvCxnSpPr>
          <p:nvPr/>
        </p:nvCxnSpPr>
        <p:spPr>
          <a:xfrm flipV="1">
            <a:off x="142684" y="863074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71B20-673F-EBCD-D7CA-32A802164B1F}"/>
              </a:ext>
            </a:extLst>
          </p:cNvPr>
          <p:cNvCxnSpPr>
            <a:cxnSpLocks/>
          </p:cNvCxnSpPr>
          <p:nvPr/>
        </p:nvCxnSpPr>
        <p:spPr>
          <a:xfrm>
            <a:off x="5267973" y="983802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504751" y="2290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3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846876" y="229060"/>
            <a:ext cx="5003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Transform to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prediction input string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replacing raw text named entities values with named entities names and removing any hypothetical events.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E4EFFC2-6536-ADE0-34BD-9E5D2BC2B4E3}"/>
              </a:ext>
            </a:extLst>
          </p:cNvPr>
          <p:cNvGrpSpPr/>
          <p:nvPr/>
        </p:nvGrpSpPr>
        <p:grpSpPr>
          <a:xfrm>
            <a:off x="0" y="1676080"/>
            <a:ext cx="5296105" cy="2960309"/>
            <a:chOff x="4407377" y="1715248"/>
            <a:chExt cx="5296105" cy="2960309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A75D43F-550D-24E6-769F-A61FFBC53C6A}"/>
                </a:ext>
              </a:extLst>
            </p:cNvPr>
            <p:cNvGrpSpPr/>
            <p:nvPr/>
          </p:nvGrpSpPr>
          <p:grpSpPr>
            <a:xfrm>
              <a:off x="8048710" y="4032090"/>
              <a:ext cx="1061986" cy="643467"/>
              <a:chOff x="905241" y="2512259"/>
              <a:chExt cx="1061986" cy="643467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EDB12B79-9725-0416-5F0D-2AAA507A0D0B}"/>
                  </a:ext>
                </a:extLst>
              </p:cNvPr>
              <p:cNvSpPr/>
              <p:nvPr/>
            </p:nvSpPr>
            <p:spPr>
              <a:xfrm>
                <a:off x="905241" y="2512259"/>
                <a:ext cx="1061986" cy="643467"/>
              </a:xfrm>
              <a:prstGeom prst="roundRect">
                <a:avLst/>
              </a:prstGeom>
              <a:solidFill>
                <a:srgbClr val="EEB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3ECDE573-659D-1EFF-F8D9-8836F4E0CDF5}"/>
                  </a:ext>
                </a:extLst>
              </p:cNvPr>
              <p:cNvSpPr/>
              <p:nvPr/>
            </p:nvSpPr>
            <p:spPr>
              <a:xfrm>
                <a:off x="1027765" y="2585355"/>
                <a:ext cx="855130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Drug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64CA63-FB09-C6E1-541C-CD9ECED1B856}"/>
                </a:ext>
              </a:extLst>
            </p:cNvPr>
            <p:cNvSpPr txBox="1"/>
            <p:nvPr/>
          </p:nvSpPr>
          <p:spPr>
            <a:xfrm>
              <a:off x="8003009" y="4321452"/>
              <a:ext cx="11288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metformin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D4EB8E1-C132-D73D-1DE5-ADE6A4F42E2D}"/>
                </a:ext>
              </a:extLst>
            </p:cNvPr>
            <p:cNvGrpSpPr/>
            <p:nvPr/>
          </p:nvGrpSpPr>
          <p:grpSpPr>
            <a:xfrm>
              <a:off x="4595394" y="2099986"/>
              <a:ext cx="978160" cy="643467"/>
              <a:chOff x="936617" y="1707256"/>
              <a:chExt cx="999065" cy="643467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D1840D2-E10F-5176-0DF5-E13D4587EDA7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82B93307-C862-A16E-1679-9E2957955A5C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261849A8-7217-3A8D-170E-948C1CF03210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Condition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DBF5ED4-1396-A81C-7752-71A3940E9FD4}"/>
                  </a:ext>
                </a:extLst>
              </p:cNvPr>
              <p:cNvSpPr txBox="1"/>
              <p:nvPr/>
            </p:nvSpPr>
            <p:spPr>
              <a:xfrm>
                <a:off x="992342" y="1986964"/>
                <a:ext cx="914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Diabetic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4A13467-A042-8409-8944-BA319067D2C2}"/>
                </a:ext>
              </a:extLst>
            </p:cNvPr>
            <p:cNvGrpSpPr/>
            <p:nvPr/>
          </p:nvGrpSpPr>
          <p:grpSpPr>
            <a:xfrm>
              <a:off x="5616271" y="2099986"/>
              <a:ext cx="860974" cy="643467"/>
              <a:chOff x="936617" y="1707256"/>
              <a:chExt cx="999065" cy="643467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F36B099-E07F-A6BA-D9D6-356410131BA6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197E0A94-D861-44C4-B6F2-15E277E7AED5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30B5D1A8-6BE0-A9CA-2C8C-4A1A2672B3B4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Female</a:t>
                  </a: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AE5579-EC24-604E-95F3-605986797621}"/>
                  </a:ext>
                </a:extLst>
              </p:cNvPr>
              <p:cNvSpPr txBox="1"/>
              <p:nvPr/>
            </p:nvSpPr>
            <p:spPr>
              <a:xfrm>
                <a:off x="939027" y="1986964"/>
                <a:ext cx="9918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women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21F5E2-FECC-2D7B-608F-6FBF0EE70D7D}"/>
                </a:ext>
              </a:extLst>
            </p:cNvPr>
            <p:cNvGrpSpPr/>
            <p:nvPr/>
          </p:nvGrpSpPr>
          <p:grpSpPr>
            <a:xfrm>
              <a:off x="6904977" y="2120755"/>
              <a:ext cx="641891" cy="643467"/>
              <a:chOff x="936617" y="1707256"/>
              <a:chExt cx="999065" cy="643467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A4A7350-BAD1-50CC-E0C8-0E5C7A63A88D}"/>
                  </a:ext>
                </a:extLst>
              </p:cNvPr>
              <p:cNvGrpSpPr/>
              <p:nvPr/>
            </p:nvGrpSpPr>
            <p:grpSpPr>
              <a:xfrm>
                <a:off x="936617" y="1707256"/>
                <a:ext cx="999065" cy="643467"/>
                <a:chOff x="694267" y="2512259"/>
                <a:chExt cx="999065" cy="643467"/>
              </a:xfrm>
            </p:grpSpPr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289BCC73-824B-28A3-AE08-C300461E9368}"/>
                    </a:ext>
                  </a:extLst>
                </p:cNvPr>
                <p:cNvSpPr/>
                <p:nvPr/>
              </p:nvSpPr>
              <p:spPr>
                <a:xfrm>
                  <a:off x="694267" y="2512259"/>
                  <a:ext cx="999065" cy="643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55494A0A-1FD1-8874-07A6-06B6472A6EE7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55130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Male</a:t>
                  </a:r>
                </a:p>
              </p:txBody>
            </p:sp>
          </p:grp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8B5AC6-4021-7E80-0EB7-EE692C5178EB}"/>
                  </a:ext>
                </a:extLst>
              </p:cNvPr>
              <p:cNvSpPr txBox="1"/>
              <p:nvPr/>
            </p:nvSpPr>
            <p:spPr>
              <a:xfrm>
                <a:off x="1143025" y="1986964"/>
                <a:ext cx="5838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men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6574DF4-8F67-EA32-7F81-ACDF57C1DE9F}"/>
                </a:ext>
              </a:extLst>
            </p:cNvPr>
            <p:cNvGrpSpPr/>
            <p:nvPr/>
          </p:nvGrpSpPr>
          <p:grpSpPr>
            <a:xfrm>
              <a:off x="8288438" y="2132776"/>
              <a:ext cx="1415044" cy="1121416"/>
              <a:chOff x="4658669" y="1571198"/>
              <a:chExt cx="1862110" cy="1121416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598EA47-E9D2-D73B-4747-BD91C5A54D5D}"/>
                  </a:ext>
                </a:extLst>
              </p:cNvPr>
              <p:cNvGrpSpPr/>
              <p:nvPr/>
            </p:nvGrpSpPr>
            <p:grpSpPr>
              <a:xfrm>
                <a:off x="4658669" y="1571198"/>
                <a:ext cx="1862110" cy="1121416"/>
                <a:chOff x="963817" y="1707258"/>
                <a:chExt cx="847194" cy="1121416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7604A65-D451-1698-82C7-E6E7E62E2903}"/>
                    </a:ext>
                  </a:extLst>
                </p:cNvPr>
                <p:cNvGrpSpPr/>
                <p:nvPr/>
              </p:nvGrpSpPr>
              <p:grpSpPr>
                <a:xfrm>
                  <a:off x="963817" y="1707258"/>
                  <a:ext cx="847194" cy="1121416"/>
                  <a:chOff x="721467" y="2512261"/>
                  <a:chExt cx="847194" cy="1121416"/>
                </a:xfrm>
              </p:grpSpPr>
              <p:sp>
                <p:nvSpPr>
                  <p:cNvPr id="134" name="Rounded Rectangle 133">
                    <a:extLst>
                      <a:ext uri="{FF2B5EF4-FFF2-40B4-BE49-F238E27FC236}">
                        <a16:creationId xmlns:a16="http://schemas.microsoft.com/office/drawing/2014/main" id="{5C496F12-3D32-84F4-81D8-1D4211D9F28B}"/>
                      </a:ext>
                    </a:extLst>
                  </p:cNvPr>
                  <p:cNvSpPr/>
                  <p:nvPr/>
                </p:nvSpPr>
                <p:spPr>
                  <a:xfrm>
                    <a:off x="721467" y="2512261"/>
                    <a:ext cx="847194" cy="1121416"/>
                  </a:xfrm>
                  <a:prstGeom prst="round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ounded Rectangle 134">
                    <a:extLst>
                      <a:ext uri="{FF2B5EF4-FFF2-40B4-BE49-F238E27FC236}">
                        <a16:creationId xmlns:a16="http://schemas.microsoft.com/office/drawing/2014/main" id="{D0907A49-B98C-34D7-2E36-06A002290EC6}"/>
                      </a:ext>
                    </a:extLst>
                  </p:cNvPr>
                  <p:cNvSpPr/>
                  <p:nvPr/>
                </p:nvSpPr>
                <p:spPr>
                  <a:xfrm>
                    <a:off x="778558" y="2584598"/>
                    <a:ext cx="742548" cy="215967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  <a:latin typeface="Roboto Thin" panose="02000000000000000000" pitchFamily="2" charset="0"/>
                        <a:ea typeface="Roboto Thin" panose="02000000000000000000" pitchFamily="2" charset="0"/>
                      </a:rPr>
                      <a:t>Eq-Comparison</a:t>
                    </a:r>
                  </a:p>
                </p:txBody>
              </p:sp>
            </p:grp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47125B1-FF59-29FF-7DA9-F3387E194C82}"/>
                    </a:ext>
                  </a:extLst>
                </p:cNvPr>
                <p:cNvSpPr txBox="1"/>
                <p:nvPr/>
              </p:nvSpPr>
              <p:spPr>
                <a:xfrm>
                  <a:off x="1126630" y="1983394"/>
                  <a:ext cx="5098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Roboto Light" panose="02000000000000000000" pitchFamily="2" charset="0"/>
                      <a:ea typeface="Roboto Light" panose="02000000000000000000" pitchFamily="2" charset="0"/>
                    </a:rPr>
                    <a:t>over 65</a:t>
                  </a:r>
                </a:p>
              </p:txBody>
            </p:sp>
          </p:grp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E9D967D5-AEBB-8094-18D3-0407450C4C52}"/>
                  </a:ext>
                </a:extLst>
              </p:cNvPr>
              <p:cNvSpPr/>
              <p:nvPr/>
            </p:nvSpPr>
            <p:spPr>
              <a:xfrm>
                <a:off x="4848592" y="2242532"/>
                <a:ext cx="1412201" cy="3783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  <a:latin typeface="Roboto Thin" panose="02000000000000000000" pitchFamily="2" charset="0"/>
                  <a:ea typeface="Roboto Thin" panose="02000000000000000000" pitchFamily="2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CB05C5A-DC64-4A12-1467-907CD554FBF6}"/>
                  </a:ext>
                </a:extLst>
              </p:cNvPr>
              <p:cNvSpPr txBox="1"/>
              <p:nvPr/>
            </p:nvSpPr>
            <p:spPr>
              <a:xfrm>
                <a:off x="4779409" y="2205405"/>
                <a:ext cx="158391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Operator: Greater</a:t>
                </a:r>
                <a:b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</a:br>
                <a:r>
                  <a:rPr lang="en-US" sz="1050" dirty="0">
                    <a:latin typeface="Roboto Thin" panose="02000000000000000000" pitchFamily="2" charset="0"/>
                    <a:ea typeface="Roboto Thin" panose="02000000000000000000" pitchFamily="2" charset="0"/>
                  </a:rPr>
                  <a:t>Value:       “65”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3AD2725-FD23-43FE-F485-E874179D0BF2}"/>
                </a:ext>
              </a:extLst>
            </p:cNvPr>
            <p:cNvGrpSpPr/>
            <p:nvPr/>
          </p:nvGrpSpPr>
          <p:grpSpPr>
            <a:xfrm>
              <a:off x="5112469" y="4032090"/>
              <a:ext cx="946272" cy="643467"/>
              <a:chOff x="936618" y="1707256"/>
              <a:chExt cx="946272" cy="643467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54E49E6-C769-2B6E-E08E-61C0636E83D1}"/>
                  </a:ext>
                </a:extLst>
              </p:cNvPr>
              <p:cNvGrpSpPr/>
              <p:nvPr/>
            </p:nvGrpSpPr>
            <p:grpSpPr>
              <a:xfrm>
                <a:off x="936618" y="1707256"/>
                <a:ext cx="946272" cy="643467"/>
                <a:chOff x="694268" y="2512259"/>
                <a:chExt cx="946272" cy="643467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856DC0A4-3768-F3FA-1C1F-3C9B8CFCCC4B}"/>
                    </a:ext>
                  </a:extLst>
                </p:cNvPr>
                <p:cNvSpPr/>
                <p:nvPr/>
              </p:nvSpPr>
              <p:spPr>
                <a:xfrm>
                  <a:off x="694268" y="2512259"/>
                  <a:ext cx="946272" cy="643467"/>
                </a:xfrm>
                <a:prstGeom prst="roundRect">
                  <a:avLst/>
                </a:prstGeom>
                <a:solidFill>
                  <a:srgbClr val="EA6E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70BC9D20-0807-76E3-7F78-35FCA67404DF}"/>
                    </a:ext>
                  </a:extLst>
                </p:cNvPr>
                <p:cNvSpPr/>
                <p:nvPr/>
              </p:nvSpPr>
              <p:spPr>
                <a:xfrm>
                  <a:off x="762004" y="2576000"/>
                  <a:ext cx="810254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Negation</a:t>
                  </a:r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06BAAAAB-FC30-A3F4-5077-B5E04D8DD871}"/>
                  </a:ext>
                </a:extLst>
              </p:cNvPr>
              <p:cNvSpPr txBox="1"/>
              <p:nvPr/>
            </p:nvSpPr>
            <p:spPr>
              <a:xfrm>
                <a:off x="1198658" y="1978805"/>
                <a:ext cx="4122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no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5E18D13-159B-1281-19D8-533BFB779867}"/>
                </a:ext>
              </a:extLst>
            </p:cNvPr>
            <p:cNvGrpSpPr/>
            <p:nvPr/>
          </p:nvGrpSpPr>
          <p:grpSpPr>
            <a:xfrm>
              <a:off x="6052858" y="4030853"/>
              <a:ext cx="1770036" cy="643467"/>
              <a:chOff x="969845" y="1707256"/>
              <a:chExt cx="1770036" cy="64346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55F4754-4908-9FAD-61CE-A6712546FAA0}"/>
                  </a:ext>
                </a:extLst>
              </p:cNvPr>
              <p:cNvGrpSpPr/>
              <p:nvPr/>
            </p:nvGrpSpPr>
            <p:grpSpPr>
              <a:xfrm>
                <a:off x="1028165" y="1707256"/>
                <a:ext cx="1653669" cy="643467"/>
                <a:chOff x="785815" y="2512259"/>
                <a:chExt cx="1653669" cy="643467"/>
              </a:xfrm>
            </p:grpSpPr>
            <p:sp>
              <p:nvSpPr>
                <p:cNvPr id="122" name="Rounded Rectangle 121">
                  <a:extLst>
                    <a:ext uri="{FF2B5EF4-FFF2-40B4-BE49-F238E27FC236}">
                      <a16:creationId xmlns:a16="http://schemas.microsoft.com/office/drawing/2014/main" id="{B29F025F-4953-E391-A47B-489A55C51E21}"/>
                    </a:ext>
                  </a:extLst>
                </p:cNvPr>
                <p:cNvSpPr/>
                <p:nvPr/>
              </p:nvSpPr>
              <p:spPr>
                <a:xfrm>
                  <a:off x="785815" y="2512259"/>
                  <a:ext cx="1653669" cy="643467"/>
                </a:xfrm>
                <a:prstGeom prst="roundRect">
                  <a:avLst/>
                </a:prstGeom>
                <a:solidFill>
                  <a:srgbClr val="EBA78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11E4586F-AAF6-30D8-1E3B-BACFEEB6656D}"/>
                    </a:ext>
                  </a:extLst>
                </p:cNvPr>
                <p:cNvSpPr/>
                <p:nvPr/>
              </p:nvSpPr>
              <p:spPr>
                <a:xfrm>
                  <a:off x="834249" y="2582085"/>
                  <a:ext cx="1534177" cy="2159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Contraindication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E17875F-61AD-1BDA-5AD6-087CD36ED5A8}"/>
                  </a:ext>
                </a:extLst>
              </p:cNvPr>
              <p:cNvSpPr txBox="1"/>
              <p:nvPr/>
            </p:nvSpPr>
            <p:spPr>
              <a:xfrm>
                <a:off x="969845" y="1968774"/>
                <a:ext cx="17700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contraindications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842B51-1576-EB2E-90AE-A8F93B9A6E4A}"/>
                </a:ext>
              </a:extLst>
            </p:cNvPr>
            <p:cNvSpPr txBox="1"/>
            <p:nvPr/>
          </p:nvSpPr>
          <p:spPr>
            <a:xfrm>
              <a:off x="7727747" y="431179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8DD06FD-0884-CFC9-9A6E-1D1E5B4DAC1C}"/>
                </a:ext>
              </a:extLst>
            </p:cNvPr>
            <p:cNvSpPr txBox="1"/>
            <p:nvPr/>
          </p:nvSpPr>
          <p:spPr>
            <a:xfrm>
              <a:off x="4545688" y="4311798"/>
              <a:ext cx="703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with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9F2CCB3-92C0-B715-4099-41A5E505B630}"/>
                </a:ext>
              </a:extLst>
            </p:cNvPr>
            <p:cNvSpPr txBox="1"/>
            <p:nvPr/>
          </p:nvSpPr>
          <p:spPr>
            <a:xfrm>
              <a:off x="4407377" y="2378128"/>
              <a:ext cx="491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-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6A9D4FC-F442-C2E7-CC2B-D17E9F0719B0}"/>
                </a:ext>
              </a:extLst>
            </p:cNvPr>
            <p:cNvSpPr txBox="1"/>
            <p:nvPr/>
          </p:nvSpPr>
          <p:spPr>
            <a:xfrm>
              <a:off x="6430615" y="2393937"/>
              <a:ext cx="563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and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77AEA87-F1EB-FDC7-DFF8-B5880418972C}"/>
                </a:ext>
              </a:extLst>
            </p:cNvPr>
            <p:cNvGrpSpPr/>
            <p:nvPr/>
          </p:nvGrpSpPr>
          <p:grpSpPr>
            <a:xfrm>
              <a:off x="5999819" y="1730761"/>
              <a:ext cx="1265580" cy="369225"/>
              <a:chOff x="1664532" y="346431"/>
              <a:chExt cx="1265580" cy="36922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9A53C81-0AC1-30B4-BD46-9E4FA57FFD3F}"/>
                  </a:ext>
                </a:extLst>
              </p:cNvPr>
              <p:cNvGrpSpPr/>
              <p:nvPr/>
            </p:nvGrpSpPr>
            <p:grpSpPr>
              <a:xfrm>
                <a:off x="1664532" y="346431"/>
                <a:ext cx="1239655" cy="336368"/>
                <a:chOff x="1664532" y="346431"/>
                <a:chExt cx="1239655" cy="33636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CCB33765-559E-3973-DEF3-2AEED7A38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9C05D01-02FD-68C5-4F9A-A8BFEAD9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1F8769D-3DD4-BDEB-C10F-E3DC89E07467}"/>
                    </a:ext>
                  </a:extLst>
                </p:cNvPr>
                <p:cNvSpPr txBox="1"/>
                <p:nvPr/>
              </p:nvSpPr>
              <p:spPr>
                <a:xfrm>
                  <a:off x="2187709" y="346431"/>
                  <a:ext cx="37379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Or</a:t>
                  </a:r>
                </a:p>
              </p:txBody>
            </p:sp>
          </p:grpSp>
          <p:sp>
            <p:nvSpPr>
              <p:cNvPr id="116" name="Down Arrow 115">
                <a:extLst>
                  <a:ext uri="{FF2B5EF4-FFF2-40B4-BE49-F238E27FC236}">
                    <a16:creationId xmlns:a16="http://schemas.microsoft.com/office/drawing/2014/main" id="{2F384F22-9E8B-8B22-C973-100D283DF04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09B71E4-23C3-2300-F51C-7E77A8FC483A}"/>
                </a:ext>
              </a:extLst>
            </p:cNvPr>
            <p:cNvGrpSpPr/>
            <p:nvPr/>
          </p:nvGrpSpPr>
          <p:grpSpPr>
            <a:xfrm>
              <a:off x="5559553" y="3626637"/>
              <a:ext cx="1275833" cy="364165"/>
              <a:chOff x="5764893" y="327779"/>
              <a:chExt cx="1275833" cy="36416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C1C98FF-90DF-64A5-9924-B5B88007CF19}"/>
                  </a:ext>
                </a:extLst>
              </p:cNvPr>
              <p:cNvGrpSpPr/>
              <p:nvPr/>
            </p:nvGrpSpPr>
            <p:grpSpPr>
              <a:xfrm>
                <a:off x="5764893" y="327779"/>
                <a:ext cx="1239655" cy="351651"/>
                <a:chOff x="1664532" y="331148"/>
                <a:chExt cx="1239655" cy="35165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CCEB986-CC75-C5E6-4909-C3E067774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82057A6-CF3C-2100-1A87-60D2CFC28E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D858280-F2F5-9F5F-EBEB-86C9119480CF}"/>
                    </a:ext>
                  </a:extLst>
                </p:cNvPr>
                <p:cNvSpPr txBox="1"/>
                <p:nvPr/>
              </p:nvSpPr>
              <p:spPr>
                <a:xfrm>
                  <a:off x="1905140" y="331148"/>
                  <a:ext cx="9151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Negates</a:t>
                  </a:r>
                </a:p>
              </p:txBody>
            </p:sp>
          </p:grpSp>
          <p:sp>
            <p:nvSpPr>
              <p:cNvPr id="111" name="Down Arrow 110">
                <a:extLst>
                  <a:ext uri="{FF2B5EF4-FFF2-40B4-BE49-F238E27FC236}">
                    <a16:creationId xmlns:a16="http://schemas.microsoft.com/office/drawing/2014/main" id="{BD781D77-35C7-860E-DFF5-B504A2BD4919}"/>
                  </a:ext>
                </a:extLst>
              </p:cNvPr>
              <p:cNvSpPr/>
              <p:nvPr/>
            </p:nvSpPr>
            <p:spPr>
              <a:xfrm>
                <a:off x="6955502" y="566744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9A07E2E-9280-B52C-9610-C1CBC0C53CD6}"/>
                </a:ext>
              </a:extLst>
            </p:cNvPr>
            <p:cNvGrpSpPr/>
            <p:nvPr/>
          </p:nvGrpSpPr>
          <p:grpSpPr>
            <a:xfrm>
              <a:off x="7143074" y="3600095"/>
              <a:ext cx="1466593" cy="384220"/>
              <a:chOff x="7348414" y="301237"/>
              <a:chExt cx="1809022" cy="384220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F30C2B3-8CE7-EBC6-4809-36D46077E3A4}"/>
                  </a:ext>
                </a:extLst>
              </p:cNvPr>
              <p:cNvGrpSpPr/>
              <p:nvPr/>
            </p:nvGrpSpPr>
            <p:grpSpPr>
              <a:xfrm>
                <a:off x="7348414" y="301237"/>
                <a:ext cx="1778329" cy="366945"/>
                <a:chOff x="1664532" y="315854"/>
                <a:chExt cx="1239655" cy="366945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585E955D-18B3-6D5D-8886-9A6319717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463B64B-1137-42C5-7CD4-DBB33CA2C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BA18CFD-0482-E922-4018-8CD8B588E7BC}"/>
                    </a:ext>
                  </a:extLst>
                </p:cNvPr>
                <p:cNvSpPr txBox="1"/>
                <p:nvPr/>
              </p:nvSpPr>
              <p:spPr>
                <a:xfrm>
                  <a:off x="1762753" y="315854"/>
                  <a:ext cx="1072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Contraindicates</a:t>
                  </a:r>
                </a:p>
              </p:txBody>
            </p:sp>
          </p:grpSp>
          <p:sp>
            <p:nvSpPr>
              <p:cNvPr id="106" name="Down Arrow 105">
                <a:extLst>
                  <a:ext uri="{FF2B5EF4-FFF2-40B4-BE49-F238E27FC236}">
                    <a16:creationId xmlns:a16="http://schemas.microsoft.com/office/drawing/2014/main" id="{AF07B4E2-CB7C-3D90-2969-4A6C7EBF211F}"/>
                  </a:ext>
                </a:extLst>
              </p:cNvPr>
              <p:cNvSpPr/>
              <p:nvPr/>
            </p:nvSpPr>
            <p:spPr>
              <a:xfrm>
                <a:off x="9072212" y="560257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229B15-D3F3-891D-C05D-6B5C75FCDA11}"/>
                </a:ext>
              </a:extLst>
            </p:cNvPr>
            <p:cNvGrpSpPr/>
            <p:nvPr/>
          </p:nvGrpSpPr>
          <p:grpSpPr>
            <a:xfrm>
              <a:off x="7612943" y="2147244"/>
              <a:ext cx="641891" cy="643467"/>
              <a:chOff x="2524655" y="2018217"/>
              <a:chExt cx="641891" cy="643467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E52BFA0F-3F4A-1E6D-3C16-094E3365F9FF}"/>
                  </a:ext>
                </a:extLst>
              </p:cNvPr>
              <p:cNvSpPr/>
              <p:nvPr/>
            </p:nvSpPr>
            <p:spPr>
              <a:xfrm>
                <a:off x="2524655" y="2018217"/>
                <a:ext cx="641891" cy="643467"/>
              </a:xfrm>
              <a:prstGeom prst="roundRect">
                <a:avLst/>
              </a:prstGeom>
              <a:solidFill>
                <a:srgbClr val="8F1EB0">
                  <a:alpha val="6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3CFC4BB8-025E-B900-CAE8-24E1F13EA4D5}"/>
                  </a:ext>
                </a:extLst>
              </p:cNvPr>
              <p:cNvSpPr/>
              <p:nvPr/>
            </p:nvSpPr>
            <p:spPr>
              <a:xfrm>
                <a:off x="2568175" y="2081958"/>
                <a:ext cx="549414" cy="215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Roboto Thin" panose="02000000000000000000" pitchFamily="2" charset="0"/>
                    <a:ea typeface="Roboto Thin" panose="02000000000000000000" pitchFamily="2" charset="0"/>
                  </a:rPr>
                  <a:t>Age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E91239A-E134-3359-0006-A26AE68D1087}"/>
                  </a:ext>
                </a:extLst>
              </p:cNvPr>
              <p:cNvSpPr txBox="1"/>
              <p:nvPr/>
            </p:nvSpPr>
            <p:spPr>
              <a:xfrm>
                <a:off x="2537267" y="2280824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 Light" panose="02000000000000000000" pitchFamily="2" charset="0"/>
                    <a:ea typeface="Roboto Light" panose="02000000000000000000" pitchFamily="2" charset="0"/>
                  </a:rPr>
                  <a:t>aged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FE5E733-B0A4-5364-08A1-0778E2234004}"/>
                </a:ext>
              </a:extLst>
            </p:cNvPr>
            <p:cNvGrpSpPr/>
            <p:nvPr/>
          </p:nvGrpSpPr>
          <p:grpSpPr>
            <a:xfrm>
              <a:off x="7836766" y="1715248"/>
              <a:ext cx="1317160" cy="387965"/>
              <a:chOff x="1664532" y="327691"/>
              <a:chExt cx="1344709" cy="387965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57C4FFF-53DA-BAB5-A092-C89DB5C2860B}"/>
                  </a:ext>
                </a:extLst>
              </p:cNvPr>
              <p:cNvGrpSpPr/>
              <p:nvPr/>
            </p:nvGrpSpPr>
            <p:grpSpPr>
              <a:xfrm>
                <a:off x="1664532" y="327691"/>
                <a:ext cx="1344709" cy="355108"/>
                <a:chOff x="1664532" y="327691"/>
                <a:chExt cx="1344709" cy="355108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7C9931-4CD5-0204-9ED6-DAB5C41CD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1784" y="584871"/>
                  <a:ext cx="0" cy="97928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4EE6056-65E5-EBAC-CA5B-E19FDB145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64532" y="583852"/>
                  <a:ext cx="1239655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9112C8FE-A90E-6473-6592-70425377A464}"/>
                    </a:ext>
                  </a:extLst>
                </p:cNvPr>
                <p:cNvSpPr txBox="1"/>
                <p:nvPr/>
              </p:nvSpPr>
              <p:spPr>
                <a:xfrm>
                  <a:off x="1774311" y="327691"/>
                  <a:ext cx="12349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Roboto Thin" panose="02000000000000000000" pitchFamily="2" charset="0"/>
                      <a:ea typeface="Roboto Thin" panose="02000000000000000000" pitchFamily="2" charset="0"/>
                    </a:rPr>
                    <a:t>Numeric-Filter</a:t>
                  </a:r>
                </a:p>
              </p:txBody>
            </p:sp>
          </p:grpSp>
          <p:sp>
            <p:nvSpPr>
              <p:cNvPr id="98" name="Down Arrow 97">
                <a:extLst>
                  <a:ext uri="{FF2B5EF4-FFF2-40B4-BE49-F238E27FC236}">
                    <a16:creationId xmlns:a16="http://schemas.microsoft.com/office/drawing/2014/main" id="{869AFAC5-759A-D19A-4B7D-62F5692825E4}"/>
                  </a:ext>
                </a:extLst>
              </p:cNvPr>
              <p:cNvSpPr/>
              <p:nvPr/>
            </p:nvSpPr>
            <p:spPr>
              <a:xfrm>
                <a:off x="2844888" y="590456"/>
                <a:ext cx="85224" cy="125200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E652895F-91E1-508A-258F-CF03483C180A}"/>
              </a:ext>
            </a:extLst>
          </p:cNvPr>
          <p:cNvSpPr txBox="1"/>
          <p:nvPr/>
        </p:nvSpPr>
        <p:spPr>
          <a:xfrm>
            <a:off x="6743525" y="1795109"/>
            <a:ext cx="51369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1D85CE1-D3B3-144E-E4C7-D916923A50AC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47EBFE7-BDA6-B8DF-0BCF-E09146655C6C}"/>
              </a:ext>
            </a:extLst>
          </p:cNvPr>
          <p:cNvCxnSpPr>
            <a:cxnSpLocks/>
          </p:cNvCxnSpPr>
          <p:nvPr/>
        </p:nvCxnSpPr>
        <p:spPr>
          <a:xfrm>
            <a:off x="5926515" y="122204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own Arrow 152">
            <a:extLst>
              <a:ext uri="{FF2B5EF4-FFF2-40B4-BE49-F238E27FC236}">
                <a16:creationId xmlns:a16="http://schemas.microsoft.com/office/drawing/2014/main" id="{C1C20312-82FD-CB8E-634F-DEFE825A6C03}"/>
              </a:ext>
            </a:extLst>
          </p:cNvPr>
          <p:cNvSpPr/>
          <p:nvPr/>
        </p:nvSpPr>
        <p:spPr>
          <a:xfrm rot="16200000">
            <a:off x="5751222" y="233837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622563" y="181760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4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2964687" y="181760"/>
            <a:ext cx="7541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Predict structured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logical form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 fine-tuned T5 model, output as a string.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Then,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logical forms and 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instantiate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as in-memory nested object structure.</a:t>
            </a:r>
          </a:p>
          <a:p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92D88-E4B5-D258-6C81-C8119C93B285}"/>
              </a:ext>
            </a:extLst>
          </p:cNvPr>
          <p:cNvGrpSpPr/>
          <p:nvPr/>
        </p:nvGrpSpPr>
        <p:grpSpPr>
          <a:xfrm>
            <a:off x="7860616" y="1289595"/>
            <a:ext cx="3907944" cy="4876800"/>
            <a:chOff x="5795468" y="941294"/>
            <a:chExt cx="3830299" cy="48768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CF5AC7B5-98D7-9DE7-DEC5-C7D73D07A755}"/>
                </a:ext>
              </a:extLst>
            </p:cNvPr>
            <p:cNvSpPr/>
            <p:nvPr/>
          </p:nvSpPr>
          <p:spPr>
            <a:xfrm>
              <a:off x="5795468" y="941294"/>
              <a:ext cx="3768215" cy="48768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2CF1F82-10D0-319C-542D-C83E29A3A594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female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FFC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8F1EB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age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num_filter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“65”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EA6E47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DB02C7B-516A-ED71-2ACE-9E4964D43E49}"/>
              </a:ext>
            </a:extLst>
          </p:cNvPr>
          <p:cNvSpPr txBox="1"/>
          <p:nvPr/>
        </p:nvSpPr>
        <p:spPr>
          <a:xfrm>
            <a:off x="322651" y="1800641"/>
            <a:ext cx="4995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“-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“Diabetic”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and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male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8F1E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“65”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with </a:t>
            </a:r>
            <a:r>
              <a:rPr lang="en-US" dirty="0">
                <a:solidFill>
                  <a:srgbClr val="EA6E4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EBA78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contraindication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EB1D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drug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“metformin”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96EC34C-ECDE-9EE6-14C6-CD3DD8AA1410}"/>
              </a:ext>
            </a:extLst>
          </p:cNvPr>
          <p:cNvGrpSpPr/>
          <p:nvPr/>
        </p:nvGrpSpPr>
        <p:grpSpPr>
          <a:xfrm>
            <a:off x="5245915" y="4835751"/>
            <a:ext cx="1760418" cy="1203707"/>
            <a:chOff x="4417590" y="88498"/>
            <a:chExt cx="1760418" cy="12037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C7AA7A-1407-813C-A3F7-7FDB049B49C0}"/>
                </a:ext>
              </a:extLst>
            </p:cNvPr>
            <p:cNvSpPr txBox="1"/>
            <p:nvPr/>
          </p:nvSpPr>
          <p:spPr>
            <a:xfrm>
              <a:off x="4417590" y="88498"/>
              <a:ext cx="17604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Logical Form</a:t>
              </a:r>
              <a:b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Transformation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9595374-A42F-7119-7635-273BE11734F3}"/>
                </a:ext>
              </a:extLst>
            </p:cNvPr>
            <p:cNvSpPr/>
            <p:nvPr/>
          </p:nvSpPr>
          <p:spPr>
            <a:xfrm>
              <a:off x="4737492" y="711529"/>
              <a:ext cx="1045579" cy="580676"/>
            </a:xfrm>
            <a:prstGeom prst="roundRect">
              <a:avLst/>
            </a:prstGeom>
            <a:solidFill>
              <a:srgbClr val="7030A0">
                <a:alpha val="5098"/>
              </a:srgbClr>
            </a:solidFill>
            <a:ln>
              <a:solidFill>
                <a:srgbClr val="7030A0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DF84AB-0DE2-9A48-B958-34FB4CD471C4}"/>
                </a:ext>
              </a:extLst>
            </p:cNvPr>
            <p:cNvSpPr txBox="1"/>
            <p:nvPr/>
          </p:nvSpPr>
          <p:spPr>
            <a:xfrm>
              <a:off x="5081939" y="762623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T5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575757FE-2783-32A3-00A4-E9D251386D1F}"/>
                </a:ext>
              </a:extLst>
            </p:cNvPr>
            <p:cNvSpPr/>
            <p:nvPr/>
          </p:nvSpPr>
          <p:spPr>
            <a:xfrm>
              <a:off x="4998023" y="1006691"/>
              <a:ext cx="569377" cy="211224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83" name="Down Arrow 82">
            <a:extLst>
              <a:ext uri="{FF2B5EF4-FFF2-40B4-BE49-F238E27FC236}">
                <a16:creationId xmlns:a16="http://schemas.microsoft.com/office/drawing/2014/main" id="{A525AB97-AED3-02D7-166A-1D4A030407BA}"/>
              </a:ext>
            </a:extLst>
          </p:cNvPr>
          <p:cNvSpPr/>
          <p:nvPr/>
        </p:nvSpPr>
        <p:spPr>
          <a:xfrm rot="18438532">
            <a:off x="4296680" y="438431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F6D3A51-8D50-406B-0CCF-656BE6A65E08}"/>
              </a:ext>
            </a:extLst>
          </p:cNvPr>
          <p:cNvSpPr/>
          <p:nvPr/>
        </p:nvSpPr>
        <p:spPr>
          <a:xfrm rot="13576720">
            <a:off x="7255843" y="4394782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DB651D-C12B-99E5-25FE-0C7D239FC81A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1E42CA-3586-86CB-B295-622705E62720}"/>
              </a:ext>
            </a:extLst>
          </p:cNvPr>
          <p:cNvCxnSpPr>
            <a:cxnSpLocks/>
          </p:cNvCxnSpPr>
          <p:nvPr/>
        </p:nvCxnSpPr>
        <p:spPr>
          <a:xfrm>
            <a:off x="6078916" y="1147751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4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3288269" y="21745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662064" y="217452"/>
            <a:ext cx="4867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Normalize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UMLS concepts using MetaMapLite and BERT (the latter only in the case of lab tests).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F6227-6B49-B48E-1024-BB589E35A5D8}"/>
              </a:ext>
            </a:extLst>
          </p:cNvPr>
          <p:cNvGrpSpPr/>
          <p:nvPr/>
        </p:nvGrpSpPr>
        <p:grpSpPr>
          <a:xfrm>
            <a:off x="240374" y="1328393"/>
            <a:ext cx="3907944" cy="3007659"/>
            <a:chOff x="5795468" y="941294"/>
            <a:chExt cx="3830299" cy="300765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092D01A-54E7-FD68-7BBD-52AFC74024FA}"/>
                </a:ext>
              </a:extLst>
            </p:cNvPr>
            <p:cNvSpPr/>
            <p:nvPr/>
          </p:nvSpPr>
          <p:spPr>
            <a:xfrm>
              <a:off x="5795468" y="941294"/>
              <a:ext cx="3768215" cy="3007659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4D348C-01C7-79C0-DC85-38D6AD7681DA}"/>
                </a:ext>
              </a:extLst>
            </p:cNvPr>
            <p:cNvSpPr txBox="1"/>
            <p:nvPr/>
          </p:nvSpPr>
          <p:spPr>
            <a:xfrm>
              <a:off x="5975597" y="1166842"/>
              <a:ext cx="36501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7139839" y="1294400"/>
            <a:ext cx="4651148" cy="3012141"/>
            <a:chOff x="5795468" y="941294"/>
            <a:chExt cx="3768215" cy="301214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768215" cy="3012141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C0241863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“diabetic”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  <a:endParaRPr lang="en-US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D2762-D7A2-BB0C-8ABB-32D0E00B26C1}"/>
              </a:ext>
            </a:extLst>
          </p:cNvPr>
          <p:cNvGrpSpPr/>
          <p:nvPr/>
        </p:nvGrpSpPr>
        <p:grpSpPr>
          <a:xfrm>
            <a:off x="4647145" y="5063449"/>
            <a:ext cx="2077280" cy="927632"/>
            <a:chOff x="8418431" y="3097540"/>
            <a:chExt cx="2077280" cy="9276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5530C-46AF-1FA8-D212-C387736BBB7C}"/>
                </a:ext>
              </a:extLst>
            </p:cNvPr>
            <p:cNvSpPr txBox="1"/>
            <p:nvPr/>
          </p:nvSpPr>
          <p:spPr>
            <a:xfrm>
              <a:off x="8650997" y="3097540"/>
              <a:ext cx="1603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Normalization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E095B50-FD94-0950-8D02-BDFED58B20F1}"/>
                </a:ext>
              </a:extLst>
            </p:cNvPr>
            <p:cNvSpPr/>
            <p:nvPr/>
          </p:nvSpPr>
          <p:spPr>
            <a:xfrm>
              <a:off x="8418431" y="3444496"/>
              <a:ext cx="2077280" cy="580676"/>
            </a:xfrm>
            <a:prstGeom prst="roundRect">
              <a:avLst/>
            </a:prstGeom>
            <a:solidFill>
              <a:srgbClr val="ED7D31">
                <a:alpha val="5098"/>
              </a:srgbClr>
            </a:solidFill>
            <a:ln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58AA3C-FE53-C203-3F48-514E8F447D3B}"/>
                </a:ext>
              </a:extLst>
            </p:cNvPr>
            <p:cNvSpPr txBox="1"/>
            <p:nvPr/>
          </p:nvSpPr>
          <p:spPr>
            <a:xfrm>
              <a:off x="8460205" y="3479158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MetaMapLite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D7B1B-96B3-3190-EECE-82E2A3C04359}"/>
                </a:ext>
              </a:extLst>
            </p:cNvPr>
            <p:cNvSpPr txBox="1"/>
            <p:nvPr/>
          </p:nvSpPr>
          <p:spPr>
            <a:xfrm>
              <a:off x="9514471" y="3481776"/>
              <a:ext cx="9509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BERT (Labs)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324FD25-25D3-DC72-0E41-66BE1A984EB7}"/>
                </a:ext>
              </a:extLst>
            </p:cNvPr>
            <p:cNvSpPr/>
            <p:nvPr/>
          </p:nvSpPr>
          <p:spPr>
            <a:xfrm>
              <a:off x="8692772" y="3724840"/>
              <a:ext cx="465970" cy="22977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Java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00FC35E-9C14-5170-C6C3-E38611ABA1A1}"/>
                </a:ext>
              </a:extLst>
            </p:cNvPr>
            <p:cNvSpPr/>
            <p:nvPr/>
          </p:nvSpPr>
          <p:spPr>
            <a:xfrm>
              <a:off x="9711858" y="3743386"/>
              <a:ext cx="569377" cy="21122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Python</a:t>
              </a:r>
            </a:p>
          </p:txBody>
        </p:sp>
      </p:grpSp>
      <p:sp>
        <p:nvSpPr>
          <p:cNvPr id="25" name="Down Arrow 24">
            <a:extLst>
              <a:ext uri="{FF2B5EF4-FFF2-40B4-BE49-F238E27FC236}">
                <a16:creationId xmlns:a16="http://schemas.microsoft.com/office/drawing/2014/main" id="{B7FC9B01-BC60-CD8C-A4CE-10B29D359927}"/>
              </a:ext>
            </a:extLst>
          </p:cNvPr>
          <p:cNvSpPr/>
          <p:nvPr/>
        </p:nvSpPr>
        <p:spPr>
          <a:xfrm rot="18438532">
            <a:off x="3984471" y="4439805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FA72EA12-D5F1-88A3-E6BE-A2205A7B99BC}"/>
              </a:ext>
            </a:extLst>
          </p:cNvPr>
          <p:cNvSpPr/>
          <p:nvPr/>
        </p:nvSpPr>
        <p:spPr>
          <a:xfrm rot="13576720">
            <a:off x="7133574" y="4425073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85D8D-6961-4480-0C81-023F9C9C8E14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3CF716-D80D-4049-4116-E4D0354F9373}"/>
              </a:ext>
            </a:extLst>
          </p:cNvPr>
          <p:cNvCxnSpPr>
            <a:cxnSpLocks/>
          </p:cNvCxnSpPr>
          <p:nvPr/>
        </p:nvCxnSpPr>
        <p:spPr>
          <a:xfrm>
            <a:off x="5686308" y="1219468"/>
            <a:ext cx="0" cy="339879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77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>
            <a:extLst>
              <a:ext uri="{FF2B5EF4-FFF2-40B4-BE49-F238E27FC236}">
                <a16:creationId xmlns:a16="http://schemas.microsoft.com/office/drawing/2014/main" id="{315588EA-A518-BDF2-454C-724531D3A54E}"/>
              </a:ext>
            </a:extLst>
          </p:cNvPr>
          <p:cNvSpPr/>
          <p:nvPr/>
        </p:nvSpPr>
        <p:spPr>
          <a:xfrm>
            <a:off x="2824041" y="62532"/>
            <a:ext cx="373795" cy="3283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63500" algn="ctr" rotWithShape="0">
              <a:prstClr val="black">
                <a:alpha val="12929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E3FA2A-9358-F049-857F-CD7C9B3119DD}"/>
              </a:ext>
            </a:extLst>
          </p:cNvPr>
          <p:cNvSpPr txBox="1"/>
          <p:nvPr/>
        </p:nvSpPr>
        <p:spPr>
          <a:xfrm>
            <a:off x="3197836" y="62532"/>
            <a:ext cx="64688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Reason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using</a:t>
            </a:r>
            <a:r>
              <a:rPr lang="en-US" sz="1400" b="1" dirty="0">
                <a:solidFill>
                  <a:schemeClr val="accent6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Knowledge Base </a:t>
            </a: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 determine:  </a:t>
            </a: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(1) Contraindications  (2) Indications (3) Risk factors (4) Signs / symptoms</a:t>
            </a:r>
          </a:p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(5) Unspecified criteria (e.g., “conditions that affect respiratory function”).</a:t>
            </a:r>
          </a:p>
          <a:p>
            <a:b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</a:br>
            <a:endParaRPr lang="en-US" sz="1400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B03D63-3331-1947-D8B6-72AA2A56581C}"/>
              </a:ext>
            </a:extLst>
          </p:cNvPr>
          <p:cNvGrpSpPr/>
          <p:nvPr/>
        </p:nvGrpSpPr>
        <p:grpSpPr>
          <a:xfrm>
            <a:off x="180234" y="1168895"/>
            <a:ext cx="4569914" cy="3276600"/>
            <a:chOff x="5795468" y="941294"/>
            <a:chExt cx="3702402" cy="32766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190F54B-C475-4FA1-EC66-128483A3AEEE}"/>
                </a:ext>
              </a:extLst>
            </p:cNvPr>
            <p:cNvSpPr/>
            <p:nvPr/>
          </p:nvSpPr>
          <p:spPr>
            <a:xfrm>
              <a:off x="5795468" y="941294"/>
              <a:ext cx="3616932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E601CF-AD08-F845-FB28-F86165E3EF9E}"/>
                </a:ext>
              </a:extLst>
            </p:cNvPr>
            <p:cNvSpPr txBox="1"/>
            <p:nvPr/>
          </p:nvSpPr>
          <p:spPr>
            <a:xfrm>
              <a:off x="5975597" y="1166842"/>
              <a:ext cx="352227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BA78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contraindication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“metformin”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)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F33664-94EA-5AEF-695F-B4600FBA1097}"/>
              </a:ext>
            </a:extLst>
          </p:cNvPr>
          <p:cNvGrpSpPr/>
          <p:nvPr/>
        </p:nvGrpSpPr>
        <p:grpSpPr>
          <a:xfrm>
            <a:off x="6986829" y="1168895"/>
            <a:ext cx="5024937" cy="3276600"/>
            <a:chOff x="5795467" y="941294"/>
            <a:chExt cx="4071047" cy="32766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9A0419-2C49-1DB1-C1EC-21BD49E0C961}"/>
                </a:ext>
              </a:extLst>
            </p:cNvPr>
            <p:cNvSpPr/>
            <p:nvPr/>
          </p:nvSpPr>
          <p:spPr>
            <a:xfrm>
              <a:off x="5795467" y="941294"/>
              <a:ext cx="4071047" cy="3276600"/>
            </a:xfrm>
            <a:prstGeom prst="roundRect">
              <a:avLst/>
            </a:prstGeom>
            <a:solidFill>
              <a:srgbClr val="E3E8F7">
                <a:alpha val="3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7A9170-C620-E4AE-8CA8-48167B668760}"/>
                </a:ext>
              </a:extLst>
            </p:cNvPr>
            <p:cNvSpPr txBox="1"/>
            <p:nvPr/>
          </p:nvSpPr>
          <p:spPr>
            <a:xfrm>
              <a:off x="5975597" y="1166842"/>
              <a:ext cx="389091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intersect(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neg(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C0035078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“Renal Insufficiency”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cond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C0220981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“Metabolic acidosis”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C0025598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“Furosemide”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EEB1D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drug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CUI: 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C3253985</a:t>
              </a:r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1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“Dolutegravir”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2C2342-FE84-FE15-6B48-884C434400DB}"/>
              </a:ext>
            </a:extLst>
          </p:cNvPr>
          <p:cNvGrpSpPr/>
          <p:nvPr/>
        </p:nvGrpSpPr>
        <p:grpSpPr>
          <a:xfrm>
            <a:off x="3827667" y="4284475"/>
            <a:ext cx="3552041" cy="2611817"/>
            <a:chOff x="6670803" y="59599"/>
            <a:chExt cx="3552041" cy="2611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1EC198-AD65-A12D-62A5-DAFA0FE2403D}"/>
                </a:ext>
              </a:extLst>
            </p:cNvPr>
            <p:cNvSpPr txBox="1"/>
            <p:nvPr/>
          </p:nvSpPr>
          <p:spPr>
            <a:xfrm>
              <a:off x="7546249" y="59599"/>
              <a:ext cx="1919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Light" panose="02000000000000000000" pitchFamily="2" charset="0"/>
                  <a:ea typeface="Roboto Light" panose="02000000000000000000" pitchFamily="2" charset="0"/>
                </a:rPr>
                <a:t>Knowledge Base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F77667D-5C1C-0EC9-A8A3-39EE25E77388}"/>
                </a:ext>
              </a:extLst>
            </p:cNvPr>
            <p:cNvSpPr/>
            <p:nvPr/>
          </p:nvSpPr>
          <p:spPr>
            <a:xfrm>
              <a:off x="6922991" y="426616"/>
              <a:ext cx="3196312" cy="2114562"/>
            </a:xfrm>
            <a:prstGeom prst="roundRect">
              <a:avLst/>
            </a:prstGeom>
            <a:solidFill>
              <a:srgbClr val="12D548">
                <a:alpha val="5098"/>
              </a:srgbClr>
            </a:solidFill>
            <a:ln>
              <a:solidFill>
                <a:schemeClr val="accent6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9CB6B-7829-9EF8-EB24-981B18906F8B}"/>
                </a:ext>
              </a:extLst>
            </p:cNvPr>
            <p:cNvGrpSpPr/>
            <p:nvPr/>
          </p:nvGrpSpPr>
          <p:grpSpPr>
            <a:xfrm>
              <a:off x="6670803" y="683139"/>
              <a:ext cx="2767731" cy="1988277"/>
              <a:chOff x="5075356" y="722330"/>
              <a:chExt cx="2767731" cy="198827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2D6DF5F-0CB6-9FF4-1455-58ACE7319B91}"/>
                  </a:ext>
                </a:extLst>
              </p:cNvPr>
              <p:cNvSpPr/>
              <p:nvPr/>
            </p:nvSpPr>
            <p:spPr>
              <a:xfrm rot="20384924">
                <a:off x="5075356" y="1319735"/>
                <a:ext cx="2257110" cy="1124729"/>
              </a:xfrm>
              <a:prstGeom prst="arc">
                <a:avLst>
                  <a:gd name="adj1" fmla="val 16200000"/>
                  <a:gd name="adj2" fmla="val 20859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93D9C9-C881-8A75-C6D6-3A14F7AB9808}"/>
                  </a:ext>
                </a:extLst>
              </p:cNvPr>
              <p:cNvGrpSpPr/>
              <p:nvPr/>
            </p:nvGrpSpPr>
            <p:grpSpPr>
              <a:xfrm>
                <a:off x="5696012" y="722330"/>
                <a:ext cx="2147075" cy="1988277"/>
                <a:chOff x="3613081" y="736884"/>
                <a:chExt cx="2147075" cy="198827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64CDF71-8523-CBDC-A882-37143961ABD0}"/>
                    </a:ext>
                  </a:extLst>
                </p:cNvPr>
                <p:cNvCxnSpPr/>
                <p:nvPr/>
              </p:nvCxnSpPr>
              <p:spPr>
                <a:xfrm flipV="1">
                  <a:off x="3917576" y="833718"/>
                  <a:ext cx="636495" cy="502023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C3514B2-1D79-D389-86FC-95D2F262B68E}"/>
                    </a:ext>
                  </a:extLst>
                </p:cNvPr>
                <p:cNvSpPr/>
                <p:nvPr/>
              </p:nvSpPr>
              <p:spPr>
                <a:xfrm>
                  <a:off x="4563036" y="73688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2595ABBF-B3AE-C6F4-0EE0-0C31A524C894}"/>
                    </a:ext>
                  </a:extLst>
                </p:cNvPr>
                <p:cNvSpPr/>
                <p:nvPr/>
              </p:nvSpPr>
              <p:spPr>
                <a:xfrm>
                  <a:off x="4403182" y="807107"/>
                  <a:ext cx="620881" cy="555243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851B835-F263-4F02-DAAD-1E88357BF173}"/>
                    </a:ext>
                  </a:extLst>
                </p:cNvPr>
                <p:cNvSpPr/>
                <p:nvPr/>
              </p:nvSpPr>
              <p:spPr>
                <a:xfrm>
                  <a:off x="4957885" y="109842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5BE67EA-BBCC-F9D0-A649-C030666CFAA3}"/>
                    </a:ext>
                  </a:extLst>
                </p:cNvPr>
                <p:cNvSpPr/>
                <p:nvPr/>
              </p:nvSpPr>
              <p:spPr>
                <a:xfrm>
                  <a:off x="3792070" y="1335741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061E339-D119-D7B9-4BCF-B7910050C78C}"/>
                    </a:ext>
                  </a:extLst>
                </p:cNvPr>
                <p:cNvSpPr/>
                <p:nvPr/>
              </p:nvSpPr>
              <p:spPr>
                <a:xfrm>
                  <a:off x="4340429" y="138952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404AF7-7EFA-465A-7CA6-92804F3D24E5}"/>
                    </a:ext>
                  </a:extLst>
                </p:cNvPr>
                <p:cNvSpPr/>
                <p:nvPr/>
              </p:nvSpPr>
              <p:spPr>
                <a:xfrm>
                  <a:off x="4214923" y="181983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1730830-94E4-C18F-D179-14B9CC095AB0}"/>
                    </a:ext>
                  </a:extLst>
                </p:cNvPr>
                <p:cNvSpPr/>
                <p:nvPr/>
              </p:nvSpPr>
              <p:spPr>
                <a:xfrm>
                  <a:off x="5634650" y="1228164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7F523FD-666D-59E4-56AD-D0E6E3DB9974}"/>
                    </a:ext>
                  </a:extLst>
                </p:cNvPr>
                <p:cNvSpPr/>
                <p:nvPr/>
              </p:nvSpPr>
              <p:spPr>
                <a:xfrm>
                  <a:off x="4957885" y="2021398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A3FBE50-4255-51CF-68D6-96A84BC6CCDD}"/>
                    </a:ext>
                  </a:extLst>
                </p:cNvPr>
                <p:cNvSpPr/>
                <p:nvPr/>
              </p:nvSpPr>
              <p:spPr>
                <a:xfrm>
                  <a:off x="5167499" y="1523999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F8EC851-35B8-ECAC-AE88-8F7BA4C80127}"/>
                    </a:ext>
                  </a:extLst>
                </p:cNvPr>
                <p:cNvSpPr/>
                <p:nvPr/>
              </p:nvSpPr>
              <p:spPr>
                <a:xfrm>
                  <a:off x="3917576" y="2061882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7137DA7C-C47C-C676-BD1A-8EE6EC92CE88}"/>
                    </a:ext>
                  </a:extLst>
                </p:cNvPr>
                <p:cNvSpPr/>
                <p:nvPr/>
              </p:nvSpPr>
              <p:spPr>
                <a:xfrm>
                  <a:off x="5471495" y="1766045"/>
                  <a:ext cx="125506" cy="107577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noFill/>
                </a:ln>
                <a:effectLst>
                  <a:outerShdw blurRad="63500" sx="95000" sy="95000" algn="ctr" rotWithShape="0">
                    <a:prstClr val="black">
                      <a:alpha val="23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7749FCE-A72E-7376-BBDE-E09DA6074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5935" y="1496552"/>
                  <a:ext cx="510989" cy="524846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96698D22-9337-A45F-C345-73C70C8559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2898" y="1330368"/>
                  <a:ext cx="321752" cy="19918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4E4D9822-B729-A796-FDDC-8BDA9963156E}"/>
                    </a:ext>
                  </a:extLst>
                </p:cNvPr>
                <p:cNvSpPr/>
                <p:nvPr/>
              </p:nvSpPr>
              <p:spPr>
                <a:xfrm>
                  <a:off x="3613081" y="1403933"/>
                  <a:ext cx="358283" cy="1284471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D69CAE0F-B068-25A2-027D-7AF0B0DE2E9D}"/>
                    </a:ext>
                  </a:extLst>
                </p:cNvPr>
                <p:cNvSpPr/>
                <p:nvPr/>
              </p:nvSpPr>
              <p:spPr>
                <a:xfrm rot="1462931" flipH="1">
                  <a:off x="4018385" y="1418587"/>
                  <a:ext cx="83056" cy="1306574"/>
                </a:xfrm>
                <a:prstGeom prst="arc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8E4ECF7-C7B5-D5A8-B45D-7B3592FAA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429" y="1889077"/>
                  <a:ext cx="606879" cy="157091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2162F35-897C-C7D1-0E19-491FF9B9B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8661" y="1167847"/>
                  <a:ext cx="530441" cy="10133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36577233-5895-5139-44CD-6AAA5CEA74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968" y="1856760"/>
                  <a:ext cx="377527" cy="2015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83D8784-D7E3-534C-D456-F04AA46D9F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2731" y="1624109"/>
                  <a:ext cx="204474" cy="14846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41A9A28-8532-45A3-CF42-BE1E4297E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3047" y="1280715"/>
                  <a:ext cx="32888" cy="98247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D2C1357-B3F3-E35F-6BFC-F2EFD9B6F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79963" y="861466"/>
                  <a:ext cx="125006" cy="371210"/>
                </a:xfrm>
                <a:prstGeom prst="line">
                  <a:avLst/>
                </a:prstGeom>
                <a:ln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BD391-6C8A-5A5D-815F-517037D118CD}"/>
                </a:ext>
              </a:extLst>
            </p:cNvPr>
            <p:cNvSpPr txBox="1"/>
            <p:nvPr/>
          </p:nvSpPr>
          <p:spPr>
            <a:xfrm>
              <a:off x="9131535" y="1322526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UMLS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7832D-BFA8-0D12-8E28-54AC1F34E8B7}"/>
                </a:ext>
              </a:extLst>
            </p:cNvPr>
            <p:cNvSpPr txBox="1"/>
            <p:nvPr/>
          </p:nvSpPr>
          <p:spPr>
            <a:xfrm>
              <a:off x="8780534" y="664352"/>
              <a:ext cx="7377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Disease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4EDE-0EFD-72BC-2933-0BC701E1F238}"/>
                </a:ext>
              </a:extLst>
            </p:cNvPr>
            <p:cNvSpPr txBox="1"/>
            <p:nvPr/>
          </p:nvSpPr>
          <p:spPr>
            <a:xfrm>
              <a:off x="6914120" y="821424"/>
              <a:ext cx="8210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Symptom 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Ontology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582237-BA30-1470-5185-6AFA29DDF4F7}"/>
                </a:ext>
              </a:extLst>
            </p:cNvPr>
            <p:cNvSpPr txBox="1"/>
            <p:nvPr/>
          </p:nvSpPr>
          <p:spPr>
            <a:xfrm>
              <a:off x="7771889" y="434036"/>
              <a:ext cx="9428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LOINC2HPO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CC818-3511-BA6C-61B8-35DADEE8BF02}"/>
                </a:ext>
              </a:extLst>
            </p:cNvPr>
            <p:cNvSpPr txBox="1"/>
            <p:nvPr/>
          </p:nvSpPr>
          <p:spPr>
            <a:xfrm>
              <a:off x="8674545" y="1968496"/>
              <a:ext cx="139493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Potential Drug-Drug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Interactions (PDDI)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3EA5A02-2857-C2C7-721E-511C9A1FA991}"/>
                </a:ext>
              </a:extLst>
            </p:cNvPr>
            <p:cNvSpPr/>
            <p:nvPr/>
          </p:nvSpPr>
          <p:spPr>
            <a:xfrm>
              <a:off x="9515051" y="341143"/>
              <a:ext cx="707793" cy="35139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63500" sx="105000" sy="105000" algn="ctr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RDF + SPARQL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719853-4CAC-136F-191E-CBDE3D9F610C}"/>
                </a:ext>
              </a:extLst>
            </p:cNvPr>
            <p:cNvSpPr txBox="1"/>
            <p:nvPr/>
          </p:nvSpPr>
          <p:spPr>
            <a:xfrm>
              <a:off x="7061184" y="2092485"/>
              <a:ext cx="13997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ICD{9|10}, SNOMED</a:t>
              </a:r>
              <a:b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</a:br>
              <a:r>
                <a:rPr lang="en-US" sz="11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Mappings</a:t>
              </a:r>
            </a:p>
          </p:txBody>
        </p:sp>
      </p:grpSp>
      <p:sp>
        <p:nvSpPr>
          <p:cNvPr id="64" name="Down Arrow 63">
            <a:extLst>
              <a:ext uri="{FF2B5EF4-FFF2-40B4-BE49-F238E27FC236}">
                <a16:creationId xmlns:a16="http://schemas.microsoft.com/office/drawing/2014/main" id="{A11B6E3A-02A5-5CA4-F4C9-03BD8C56DBC6}"/>
              </a:ext>
            </a:extLst>
          </p:cNvPr>
          <p:cNvSpPr/>
          <p:nvPr/>
        </p:nvSpPr>
        <p:spPr>
          <a:xfrm rot="18438532">
            <a:off x="2637549" y="4107089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C317C7B2-FBFF-B0CA-7E2F-95C2413C74A2}"/>
              </a:ext>
            </a:extLst>
          </p:cNvPr>
          <p:cNvSpPr/>
          <p:nvPr/>
        </p:nvSpPr>
        <p:spPr>
          <a:xfrm rot="13576720">
            <a:off x="8746575" y="4144964"/>
            <a:ext cx="457200" cy="73717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2624213-45BD-F638-CE6E-6F0B4859A518}"/>
              </a:ext>
            </a:extLst>
          </p:cNvPr>
          <p:cNvCxnSpPr>
            <a:cxnSpLocks/>
          </p:cNvCxnSpPr>
          <p:nvPr/>
        </p:nvCxnSpPr>
        <p:spPr>
          <a:xfrm flipV="1">
            <a:off x="93357" y="1060409"/>
            <a:ext cx="11787124" cy="64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D333DD-F6CC-3533-91DA-9E67C2C775AA}"/>
              </a:ext>
            </a:extLst>
          </p:cNvPr>
          <p:cNvCxnSpPr>
            <a:cxnSpLocks/>
          </p:cNvCxnSpPr>
          <p:nvPr/>
        </p:nvCxnSpPr>
        <p:spPr>
          <a:xfrm>
            <a:off x="5812129" y="1167222"/>
            <a:ext cx="0" cy="30895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23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76FB95-1FAE-747D-DA95-88B06FE6A470}"/>
              </a:ext>
            </a:extLst>
          </p:cNvPr>
          <p:cNvSpPr/>
          <p:nvPr/>
        </p:nvSpPr>
        <p:spPr>
          <a:xfrm>
            <a:off x="3434080" y="2194560"/>
            <a:ext cx="275336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29296-CBC7-EB98-E3E2-18ABE8798C58}"/>
              </a:ext>
            </a:extLst>
          </p:cNvPr>
          <p:cNvSpPr/>
          <p:nvPr/>
        </p:nvSpPr>
        <p:spPr>
          <a:xfrm>
            <a:off x="6258560" y="2194560"/>
            <a:ext cx="140208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CFA50E-92EE-5F70-DCDE-354EA3FD4467}"/>
              </a:ext>
            </a:extLst>
          </p:cNvPr>
          <p:cNvSpPr/>
          <p:nvPr/>
        </p:nvSpPr>
        <p:spPr>
          <a:xfrm>
            <a:off x="7741920" y="2194560"/>
            <a:ext cx="232664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19607-D6B9-3521-D428-B294C5CF7044}"/>
              </a:ext>
            </a:extLst>
          </p:cNvPr>
          <p:cNvSpPr txBox="1"/>
          <p:nvPr/>
        </p:nvSpPr>
        <p:spPr>
          <a:xfrm>
            <a:off x="1737360" y="219456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Tobacco 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B21C-39D9-C185-86E6-1487F184D736}"/>
              </a:ext>
            </a:extLst>
          </p:cNvPr>
          <p:cNvSpPr txBox="1"/>
          <p:nvPr/>
        </p:nvSpPr>
        <p:spPr>
          <a:xfrm>
            <a:off x="4481182" y="192742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42.4%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53418-B98B-DB2E-DA99-634C097145E2}"/>
              </a:ext>
            </a:extLst>
          </p:cNvPr>
          <p:cNvSpPr txBox="1"/>
          <p:nvPr/>
        </p:nvSpPr>
        <p:spPr>
          <a:xfrm>
            <a:off x="6640182" y="192742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21.4%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5F941A-04CB-ACC1-6847-7B553FB35BEB}"/>
              </a:ext>
            </a:extLst>
          </p:cNvPr>
          <p:cNvSpPr txBox="1"/>
          <p:nvPr/>
        </p:nvSpPr>
        <p:spPr>
          <a:xfrm>
            <a:off x="8585822" y="192742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36.2%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A1F5BD-8335-056B-07CC-6779DB43F24E}"/>
              </a:ext>
            </a:extLst>
          </p:cNvPr>
          <p:cNvSpPr/>
          <p:nvPr/>
        </p:nvSpPr>
        <p:spPr>
          <a:xfrm>
            <a:off x="3434080" y="2915579"/>
            <a:ext cx="448056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E2DCE-855E-A486-E549-B77C2FB6C356}"/>
              </a:ext>
            </a:extLst>
          </p:cNvPr>
          <p:cNvSpPr/>
          <p:nvPr/>
        </p:nvSpPr>
        <p:spPr>
          <a:xfrm>
            <a:off x="7983842" y="2913793"/>
            <a:ext cx="136144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EE1CC-F75A-DB94-A562-113A3FFBA61B}"/>
              </a:ext>
            </a:extLst>
          </p:cNvPr>
          <p:cNvSpPr/>
          <p:nvPr/>
        </p:nvSpPr>
        <p:spPr>
          <a:xfrm>
            <a:off x="9414484" y="2907205"/>
            <a:ext cx="64008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6E622-7709-776B-A8A6-03B5715E245F}"/>
              </a:ext>
            </a:extLst>
          </p:cNvPr>
          <p:cNvSpPr txBox="1"/>
          <p:nvPr/>
        </p:nvSpPr>
        <p:spPr>
          <a:xfrm>
            <a:off x="1872012" y="29340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Alcohol Use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5365F-6FB0-B13F-7054-1B4F7BE94A38}"/>
              </a:ext>
            </a:extLst>
          </p:cNvPr>
          <p:cNvSpPr txBox="1"/>
          <p:nvPr/>
        </p:nvSpPr>
        <p:spPr>
          <a:xfrm>
            <a:off x="5222241" y="26331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71.3%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30AF1-029A-382C-6710-AB52FA2EAD88}"/>
              </a:ext>
            </a:extLst>
          </p:cNvPr>
          <p:cNvSpPr txBox="1"/>
          <p:nvPr/>
        </p:nvSpPr>
        <p:spPr>
          <a:xfrm>
            <a:off x="8370007" y="26331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20.3%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6260BC-4459-9B3D-3AC3-BCD1A0A35027}"/>
              </a:ext>
            </a:extLst>
          </p:cNvPr>
          <p:cNvSpPr txBox="1"/>
          <p:nvPr/>
        </p:nvSpPr>
        <p:spPr>
          <a:xfrm>
            <a:off x="9525973" y="2633178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8%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82F90-079C-35A6-0CBA-14A5526DBBC6}"/>
              </a:ext>
            </a:extLst>
          </p:cNvPr>
          <p:cNvSpPr/>
          <p:nvPr/>
        </p:nvSpPr>
        <p:spPr>
          <a:xfrm>
            <a:off x="3434080" y="3627208"/>
            <a:ext cx="411480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3BDBA3-5F85-15DA-9280-44181E1BDFEB}"/>
              </a:ext>
            </a:extLst>
          </p:cNvPr>
          <p:cNvSpPr/>
          <p:nvPr/>
        </p:nvSpPr>
        <p:spPr>
          <a:xfrm>
            <a:off x="7625080" y="3627208"/>
            <a:ext cx="125984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7FEB2E-B51D-9D23-40BE-6FFA7729D0B6}"/>
              </a:ext>
            </a:extLst>
          </p:cNvPr>
          <p:cNvSpPr/>
          <p:nvPr/>
        </p:nvSpPr>
        <p:spPr>
          <a:xfrm>
            <a:off x="8973102" y="3628920"/>
            <a:ext cx="1095458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BB43D3-D4D9-F755-E635-82C06F14E810}"/>
              </a:ext>
            </a:extLst>
          </p:cNvPr>
          <p:cNvSpPr txBox="1"/>
          <p:nvPr/>
        </p:nvSpPr>
        <p:spPr>
          <a:xfrm>
            <a:off x="2141316" y="36359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Drug 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9A6D2-2701-E508-0101-C031B7F574A2}"/>
              </a:ext>
            </a:extLst>
          </p:cNvPr>
          <p:cNvSpPr txBox="1"/>
          <p:nvPr/>
        </p:nvSpPr>
        <p:spPr>
          <a:xfrm>
            <a:off x="4979645" y="3344037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64.7%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52628-CC84-106B-2A0D-70A07A283034}"/>
              </a:ext>
            </a:extLst>
          </p:cNvPr>
          <p:cNvSpPr txBox="1"/>
          <p:nvPr/>
        </p:nvSpPr>
        <p:spPr>
          <a:xfrm>
            <a:off x="7926667" y="3352071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19.7%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B9489-696C-BE01-1823-0F5D1D90C94D}"/>
              </a:ext>
            </a:extLst>
          </p:cNvPr>
          <p:cNvSpPr txBox="1"/>
          <p:nvPr/>
        </p:nvSpPr>
        <p:spPr>
          <a:xfrm>
            <a:off x="9345282" y="335346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15.6%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1D369-A0E5-E25F-B0B4-072EECB23AC2}"/>
              </a:ext>
            </a:extLst>
          </p:cNvPr>
          <p:cNvSpPr/>
          <p:nvPr/>
        </p:nvSpPr>
        <p:spPr>
          <a:xfrm>
            <a:off x="3434080" y="4373135"/>
            <a:ext cx="5706614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C943A-8FB1-8A21-AB65-0694061EC95A}"/>
              </a:ext>
            </a:extLst>
          </p:cNvPr>
          <p:cNvSpPr/>
          <p:nvPr/>
        </p:nvSpPr>
        <p:spPr>
          <a:xfrm>
            <a:off x="9230710" y="4358092"/>
            <a:ext cx="606838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8CA73-E112-FD0B-8CB0-95C357FB76B1}"/>
              </a:ext>
            </a:extLst>
          </p:cNvPr>
          <p:cNvSpPr/>
          <p:nvPr/>
        </p:nvSpPr>
        <p:spPr>
          <a:xfrm>
            <a:off x="9927564" y="4358092"/>
            <a:ext cx="132080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06DF21-1C28-E4BA-F0EB-546F68B9D050}"/>
              </a:ext>
            </a:extLst>
          </p:cNvPr>
          <p:cNvSpPr txBox="1"/>
          <p:nvPr/>
        </p:nvSpPr>
        <p:spPr>
          <a:xfrm>
            <a:off x="1788656" y="435809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Employment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41266A-0A74-E851-B6C3-8E008A21C1CF}"/>
              </a:ext>
            </a:extLst>
          </p:cNvPr>
          <p:cNvSpPr txBox="1"/>
          <p:nvPr/>
        </p:nvSpPr>
        <p:spPr>
          <a:xfrm>
            <a:off x="5857862" y="406858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90.2%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2AAF1-C90E-1905-FAB6-562CFD6452FC}"/>
              </a:ext>
            </a:extLst>
          </p:cNvPr>
          <p:cNvSpPr txBox="1"/>
          <p:nvPr/>
        </p:nvSpPr>
        <p:spPr>
          <a:xfrm>
            <a:off x="9292430" y="4078854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7.8%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6D0BC0-51E6-327F-56D3-E477BDA7C74A}"/>
              </a:ext>
            </a:extLst>
          </p:cNvPr>
          <p:cNvSpPr txBox="1"/>
          <p:nvPr/>
        </p:nvSpPr>
        <p:spPr>
          <a:xfrm>
            <a:off x="9774679" y="4100633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1.9%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916C20-F2CD-4969-BF70-7362966860CC}"/>
              </a:ext>
            </a:extLst>
          </p:cNvPr>
          <p:cNvSpPr/>
          <p:nvPr/>
        </p:nvSpPr>
        <p:spPr>
          <a:xfrm>
            <a:off x="3434080" y="5076442"/>
            <a:ext cx="3992880" cy="386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861D80-7E1C-C389-D1D7-9E0D5E341417}"/>
              </a:ext>
            </a:extLst>
          </p:cNvPr>
          <p:cNvSpPr/>
          <p:nvPr/>
        </p:nvSpPr>
        <p:spPr>
          <a:xfrm>
            <a:off x="7512969" y="5076442"/>
            <a:ext cx="375920" cy="38608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4"/>
              </a:gs>
              <a:gs pos="100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3508DA-924A-7712-6A47-9B4745FC892E}"/>
              </a:ext>
            </a:extLst>
          </p:cNvPr>
          <p:cNvSpPr/>
          <p:nvPr/>
        </p:nvSpPr>
        <p:spPr>
          <a:xfrm>
            <a:off x="7974898" y="5091846"/>
            <a:ext cx="2079666" cy="3860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2B70B9-6F80-4F6A-FB77-8EAF44DDA2B7}"/>
              </a:ext>
            </a:extLst>
          </p:cNvPr>
          <p:cNvSpPr txBox="1"/>
          <p:nvPr/>
        </p:nvSpPr>
        <p:spPr>
          <a:xfrm>
            <a:off x="1567441" y="50614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Homelessness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C2D52E-9332-DAF3-A801-BF04D05AA31D}"/>
              </a:ext>
            </a:extLst>
          </p:cNvPr>
          <p:cNvSpPr txBox="1"/>
          <p:nvPr/>
        </p:nvSpPr>
        <p:spPr>
          <a:xfrm>
            <a:off x="4979645" y="4811285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63.6%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0B30EE-7C50-E9D8-2C50-CEDE731C67F0}"/>
              </a:ext>
            </a:extLst>
          </p:cNvPr>
          <p:cNvSpPr txBox="1"/>
          <p:nvPr/>
        </p:nvSpPr>
        <p:spPr>
          <a:xfrm>
            <a:off x="7454086" y="4815620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4.4%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DC6780-8401-706F-372B-765F599CF498}"/>
              </a:ext>
            </a:extLst>
          </p:cNvPr>
          <p:cNvSpPr txBox="1"/>
          <p:nvPr/>
        </p:nvSpPr>
        <p:spPr>
          <a:xfrm>
            <a:off x="8734846" y="481562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31.9%</a:t>
            </a:r>
          </a:p>
        </p:txBody>
      </p:sp>
    </p:spTree>
    <p:extLst>
      <p:ext uri="{BB962C8B-B14F-4D97-AF65-F5344CB8AC3E}">
        <p14:creationId xmlns:p14="http://schemas.microsoft.com/office/powerpoint/2010/main" val="290955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17789</TotalTime>
  <Words>988</Words>
  <Application>Microsoft Macintosh PowerPoint</Application>
  <PresentationFormat>Widescreen</PresentationFormat>
  <Paragraphs>274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Roboto Light</vt:lpstr>
      <vt:lpstr>Roboto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Dobbins</dc:creator>
  <cp:lastModifiedBy>Nic Dobbins</cp:lastModifiedBy>
  <cp:revision>133</cp:revision>
  <dcterms:created xsi:type="dcterms:W3CDTF">2022-07-06T19:14:58Z</dcterms:created>
  <dcterms:modified xsi:type="dcterms:W3CDTF">2022-08-05T16:57:42Z</dcterms:modified>
</cp:coreProperties>
</file>