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64" r:id="rId3"/>
    <p:sldId id="271" r:id="rId4"/>
    <p:sldId id="265" r:id="rId5"/>
    <p:sldId id="279" r:id="rId6"/>
    <p:sldId id="280" r:id="rId7"/>
    <p:sldId id="281" r:id="rId8"/>
    <p:sldId id="282" r:id="rId9"/>
    <p:sldId id="285" r:id="rId10"/>
    <p:sldId id="397" r:id="rId11"/>
    <p:sldId id="266" r:id="rId12"/>
    <p:sldId id="286" r:id="rId13"/>
    <p:sldId id="287" r:id="rId14"/>
    <p:sldId id="289" r:id="rId15"/>
    <p:sldId id="291" r:id="rId16"/>
    <p:sldId id="292" r:id="rId17"/>
    <p:sldId id="267" r:id="rId18"/>
    <p:sldId id="407" r:id="rId19"/>
    <p:sldId id="307" r:id="rId20"/>
    <p:sldId id="274" r:id="rId21"/>
    <p:sldId id="293" r:id="rId22"/>
    <p:sldId id="295" r:id="rId23"/>
    <p:sldId id="301" r:id="rId24"/>
    <p:sldId id="310" r:id="rId25"/>
    <p:sldId id="309" r:id="rId26"/>
    <p:sldId id="354" r:id="rId27"/>
    <p:sldId id="315" r:id="rId28"/>
    <p:sldId id="396" r:id="rId29"/>
    <p:sldId id="308" r:id="rId30"/>
    <p:sldId id="319" r:id="rId31"/>
    <p:sldId id="410" r:id="rId32"/>
    <p:sldId id="408" r:id="rId33"/>
    <p:sldId id="323" r:id="rId34"/>
    <p:sldId id="275" r:id="rId35"/>
    <p:sldId id="334" r:id="rId36"/>
    <p:sldId id="415" r:id="rId37"/>
    <p:sldId id="335" r:id="rId38"/>
    <p:sldId id="336" r:id="rId39"/>
    <p:sldId id="337" r:id="rId40"/>
    <p:sldId id="339" r:id="rId41"/>
    <p:sldId id="340" r:id="rId42"/>
    <p:sldId id="342" r:id="rId43"/>
    <p:sldId id="343" r:id="rId44"/>
    <p:sldId id="361" r:id="rId45"/>
    <p:sldId id="388" r:id="rId46"/>
    <p:sldId id="387" r:id="rId47"/>
    <p:sldId id="386" r:id="rId48"/>
    <p:sldId id="345" r:id="rId49"/>
    <p:sldId id="414" r:id="rId50"/>
    <p:sldId id="413" r:id="rId51"/>
    <p:sldId id="383" r:id="rId52"/>
    <p:sldId id="362" r:id="rId53"/>
    <p:sldId id="399" r:id="rId54"/>
    <p:sldId id="403" r:id="rId55"/>
    <p:sldId id="401" r:id="rId56"/>
    <p:sldId id="405" r:id="rId57"/>
    <p:sldId id="402" r:id="rId58"/>
    <p:sldId id="364" r:id="rId59"/>
    <p:sldId id="411" r:id="rId60"/>
    <p:sldId id="409" r:id="rId61"/>
    <p:sldId id="366" r:id="rId62"/>
    <p:sldId id="375" r:id="rId63"/>
    <p:sldId id="376" r:id="rId64"/>
    <p:sldId id="395" r:id="rId65"/>
    <p:sldId id="368" r:id="rId66"/>
    <p:sldId id="377" r:id="rId67"/>
    <p:sldId id="378" r:id="rId68"/>
    <p:sldId id="272" r:id="rId69"/>
    <p:sldId id="380" r:id="rId70"/>
    <p:sldId id="381" r:id="rId71"/>
    <p:sldId id="382" r:id="rId72"/>
    <p:sldId id="273" r:id="rId73"/>
    <p:sldId id="269" r:id="rId74"/>
    <p:sldId id="284" r:id="rId75"/>
    <p:sldId id="394" r:id="rId76"/>
    <p:sldId id="412" r:id="rId77"/>
    <p:sldId id="277" r:id="rId78"/>
    <p:sldId id="353" r:id="rId79"/>
    <p:sldId id="352" r:id="rId80"/>
    <p:sldId id="356" r:id="rId81"/>
    <p:sldId id="357" r:id="rId82"/>
    <p:sldId id="360" r:id="rId83"/>
    <p:sldId id="35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5E5"/>
    <a:srgbClr val="FFFFFF"/>
    <a:srgbClr val="EAB0AA"/>
    <a:srgbClr val="E59AEE"/>
    <a:srgbClr val="000000"/>
    <a:srgbClr val="A546EE"/>
    <a:srgbClr val="EA7B9B"/>
    <a:srgbClr val="EA145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3"/>
    <p:restoredTop sz="96395"/>
  </p:normalViewPr>
  <p:slideViewPr>
    <p:cSldViewPr snapToGrid="0">
      <p:cViewPr varScale="1">
        <p:scale>
          <a:sx n="146" d="100"/>
          <a:sy n="146" d="100"/>
        </p:scale>
        <p:origin x="39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39DC4-6A1B-D546-BF4F-CC40E4BD822C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CE4-8B08-A645-B290-5F6DC102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49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1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6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0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9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8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381F-CA58-1DCB-FE24-6B47BDFE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5C7D-CD82-8445-B4C8-01988BB71195}" type="datetime1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516A-AACD-083C-4ABD-94DDD7C2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2B6-A9F7-94DB-B48C-93DF7A7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2D29-A75F-0AEB-1B8D-8CA58F361DA6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C2B9-3CE7-E24E-6E98-14F6EA85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5561-AA66-0C93-B00D-1C466888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4A87-C1D0-3B25-EC03-ED1EEED1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75CE-5BB0-8642-80B1-B991812642D0}" type="datetime1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302-C44A-84A3-0693-55943038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5051-5FE6-567E-1BBC-7A3EA793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A474F-F223-09DE-8F76-F593A3FEC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E1E4-5AC6-0919-EA8C-5F5847D1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4B94-3DFC-62D2-6905-465131AD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5E7-5C44-E842-BAC3-232AEFAF76F6}" type="datetime1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2FED-F55A-69E7-B49F-90460E5F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B5CC-917B-9D6C-F9F1-9E2CFDB8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9F54-8257-47D2-FA58-5AA9CCC4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43D2-2907-E3AE-A1A1-5394289E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4C3E-AA4B-AB79-BC96-E2CDF2C1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3AB-B4AD-EF47-BC18-9DA3579FD1B0}" type="datetime1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0560-1420-C06F-890F-5235DF83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09EA-DB78-9FB6-B424-701A0E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6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4BC1-3B2C-C402-B799-24D4B553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47CB-C8AE-0BB3-442E-59F67F39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E94D-EB77-AC32-1B3F-F668B0D5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111A-4E6E-1B42-8A7A-72F8E138F16F}" type="datetime1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B02D-2844-747B-31E2-CAB892D9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3BEC-60EC-0C07-9737-EBA5D4E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3CB4-4128-02E8-CE1F-D5E1EE1A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3FD-8E09-E495-0CEC-DC3D2BF1D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2B93-CFFB-8C0A-70F5-A33E970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55C1-E9FD-6305-BD9C-A33C8A2A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146-43A7-1A4D-A4A8-14E6A98BE769}" type="datetime1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A135-CFAC-3577-8281-0BEEAC1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1325-120D-B96D-C046-2DE967D6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C63-5848-40A9-0BF7-8AA972D5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CEC8-BBD4-B6D1-4655-2C6E9AD2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E436-1BE5-A032-6DF0-B655E2F6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B6CBD-F4DB-31AB-6FFC-2119A8CAE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5A3A-804F-59E5-A3E6-78527E3E1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322F8-21B6-F60A-4AB2-04543A50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BE4-2EE4-8645-B323-26B67B8B2D48}" type="datetime1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72B8E-A84D-F487-DE7C-9BC5239C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19C08-99BB-057B-3969-31BC871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87F8-42AA-73AC-B8A3-4C5BAE69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8E7A-562B-84B1-E607-A25DD513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E61D-FEE0-7C4B-88A0-0C2B3940ADB7}" type="datetime1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AC7A6-BCF4-BE98-6C91-860919DE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AB03-2995-9511-CA0C-77AEBE56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A29D4-4AA7-5CD5-28BF-DD86EE9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D31-4487-9442-A370-A05D2128F2FC}" type="datetime1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BDB4-DDF8-8441-F4EE-20F7B91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E7E0-AA6A-362B-91AA-8766E96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11A1-2851-8349-95E3-B5E14BB8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DD5F-BEE9-8F31-19EE-0F1EC45F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EAED-5962-018E-6A05-110C39BE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C302-EDF7-8787-C45B-E972DDFF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B4DF-7A29-974C-9EF1-A8A70116AFD5}" type="datetime1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6C36-B5FB-F2A7-7762-F854B2A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0FEAD-ABF2-B8E1-F7FC-3944156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CF8A-546A-1B03-414C-CEE21AE0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C668E-BF4D-47C1-62B1-2607C4EC1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DD63-677C-3A2C-9254-12037F15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C011-8FC1-C1E8-4BE9-471A7892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2618-49A6-7C46-A7BF-B1A314AD7FF3}" type="datetime1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0006-A05B-3BAB-FC02-C339E91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DB5A2-8945-5455-A137-4F016272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E2A5E9-9972-0A6F-1950-91B26B57A3F8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30D55-6122-FE6B-2D2A-4CF0A269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B974-67B5-4895-69A1-8A4BE7AD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B9B5-6347-A377-0074-8D536B31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9539-2534-6441-9A92-FA2AABECD795}" type="datetime1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CD55-B139-4114-CDC1-AF94B0A8F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4A9-B699-E1FC-2FA8-9B5D9CB3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547" y="631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</p:spTree>
    <p:extLst>
      <p:ext uri="{BB962C8B-B14F-4D97-AF65-F5344CB8AC3E}">
        <p14:creationId xmlns:p14="http://schemas.microsoft.com/office/powerpoint/2010/main" val="1380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image" Target="../media/image8.svg"/><Relationship Id="rId4" Type="http://schemas.openxmlformats.org/officeDocument/2006/relationships/slide" Target="slide12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slide" Target="slide7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slide" Target="slide20.xml"/><Relationship Id="rId5" Type="http://schemas.openxmlformats.org/officeDocument/2006/relationships/image" Target="../media/image14.png"/><Relationship Id="rId10" Type="http://schemas.openxmlformats.org/officeDocument/2006/relationships/slide" Target="slide26.xml"/><Relationship Id="rId4" Type="http://schemas.openxmlformats.org/officeDocument/2006/relationships/image" Target="../media/image13.svg"/><Relationship Id="rId9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9.svg"/><Relationship Id="rId10" Type="http://schemas.openxmlformats.org/officeDocument/2006/relationships/slide" Target="slide72.xml"/><Relationship Id="rId4" Type="http://schemas.openxmlformats.org/officeDocument/2006/relationships/image" Target="../media/image18.png"/><Relationship Id="rId9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hyperlink" Target="https://clinicaltrial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21.png"/><Relationship Id="rId7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21.png"/><Relationship Id="rId7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2.wdp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3.svg"/><Relationship Id="rId10" Type="http://schemas.openxmlformats.org/officeDocument/2006/relationships/slide" Target="slide72.xml"/><Relationship Id="rId4" Type="http://schemas.openxmlformats.org/officeDocument/2006/relationships/image" Target="../media/image22.png"/><Relationship Id="rId9" Type="http://schemas.openxmlformats.org/officeDocument/2006/relationships/slide" Target="slide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24.png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4.png"/><Relationship Id="rId7" Type="http://schemas.openxmlformats.org/officeDocument/2006/relationships/slide" Target="slide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hyperlink" Target="https://xkcd.com/2530" TargetMode="External"/><Relationship Id="rId9" Type="http://schemas.openxmlformats.org/officeDocument/2006/relationships/slide" Target="slide7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6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7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9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0.png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31.png"/><Relationship Id="rId7" Type="http://schemas.openxmlformats.org/officeDocument/2006/relationships/slide" Target="slide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1.xml"/><Relationship Id="rId5" Type="http://schemas.openxmlformats.org/officeDocument/2006/relationships/slide" Target="slide12.xml"/><Relationship Id="rId10" Type="http://schemas.openxmlformats.org/officeDocument/2006/relationships/slide" Target="slide32.xml"/><Relationship Id="rId4" Type="http://schemas.openxmlformats.org/officeDocument/2006/relationships/slide" Target="slide3.xml"/><Relationship Id="rId9" Type="http://schemas.openxmlformats.org/officeDocument/2006/relationships/slide" Target="slide2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2.png"/><Relationship Id="rId7" Type="http://schemas.openxmlformats.org/officeDocument/2006/relationships/slide" Target="slide17.xml"/><Relationship Id="rId12" Type="http://schemas.openxmlformats.org/officeDocument/2006/relationships/slide" Target="slide6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28.png"/><Relationship Id="rId9" Type="http://schemas.openxmlformats.org/officeDocument/2006/relationships/slide" Target="slide7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5.png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8.svg"/><Relationship Id="rId10" Type="http://schemas.openxmlformats.org/officeDocument/2006/relationships/slide" Target="slide72.xml"/><Relationship Id="rId4" Type="http://schemas.openxmlformats.org/officeDocument/2006/relationships/image" Target="../media/image7.png"/><Relationship Id="rId9" Type="http://schemas.openxmlformats.org/officeDocument/2006/relationships/slide" Target="slide2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3.wdp"/><Relationship Id="rId7" Type="http://schemas.openxmlformats.org/officeDocument/2006/relationships/slide" Target="slide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4.png"/><Relationship Id="rId7" Type="http://schemas.openxmlformats.org/officeDocument/2006/relationships/slide" Target="slide17.xml"/><Relationship Id="rId12" Type="http://schemas.openxmlformats.org/officeDocument/2006/relationships/slide" Target="slide6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35.png"/><Relationship Id="rId9" Type="http://schemas.openxmlformats.org/officeDocument/2006/relationships/slide" Target="slide7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36.png"/><Relationship Id="rId4" Type="http://schemas.openxmlformats.org/officeDocument/2006/relationships/slide" Target="slide26.xml"/><Relationship Id="rId9" Type="http://schemas.openxmlformats.org/officeDocument/2006/relationships/slide" Target="slide6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microsoft.com/office/2007/relationships/hdphoto" Target="../media/hdphoto4.wdp"/><Relationship Id="rId7" Type="http://schemas.openxmlformats.org/officeDocument/2006/relationships/slide" Target="slide2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39.jpeg"/><Relationship Id="rId7" Type="http://schemas.openxmlformats.org/officeDocument/2006/relationships/slide" Target="slide20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68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10" Type="http://schemas.openxmlformats.org/officeDocument/2006/relationships/slide" Target="slide68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10" Type="http://schemas.openxmlformats.org/officeDocument/2006/relationships/image" Target="../media/image42.png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20.xml"/><Relationship Id="rId4" Type="http://schemas.openxmlformats.org/officeDocument/2006/relationships/slide" Target="slide17.xml"/><Relationship Id="rId9" Type="http://schemas.openxmlformats.org/officeDocument/2006/relationships/slide" Target="slide6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hyperlink" Target="https://clinicaltrials.gov/ct2/show/NCT03254875" TargetMode="External"/><Relationship Id="rId7" Type="http://schemas.openxmlformats.org/officeDocument/2006/relationships/slide" Target="slide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191915" y="1857640"/>
            <a:ext cx="764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Explainable query generation for cohort discovery and biomedical reasoning using natural language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EFC95-8597-F081-8F51-238165B16023}"/>
              </a:ext>
            </a:extLst>
          </p:cNvPr>
          <p:cNvSpPr txBox="1"/>
          <p:nvPr/>
        </p:nvSpPr>
        <p:spPr>
          <a:xfrm>
            <a:off x="5106515" y="3756991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Nic Dobbins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8C3DC-6027-9153-E2CD-93243DE1F19D}"/>
              </a:ext>
            </a:extLst>
          </p:cNvPr>
          <p:cNvSpPr txBox="1"/>
          <p:nvPr/>
        </p:nvSpPr>
        <p:spPr>
          <a:xfrm>
            <a:off x="3267069" y="4372306"/>
            <a:ext cx="5492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Biomedical Natural Language Processing Group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Medicine Research IT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Department of Biomedical Informatics &amp; Medical Education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University of Washington, Seattle, 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59C8F-DB5F-166B-3173-D83883787964}"/>
              </a:ext>
            </a:extLst>
          </p:cNvPr>
          <p:cNvSpPr txBox="1"/>
          <p:nvPr/>
        </p:nvSpPr>
        <p:spPr>
          <a:xfrm>
            <a:off x="4610386" y="57978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November 14</a:t>
            </a:r>
            <a:r>
              <a:rPr lang="en-US" sz="2000" baseline="30000" dirty="0"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26987-222C-5F2D-1D6F-EA327321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231796A-931D-030D-3EC6-80533A32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8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8A9498-FE4D-67EB-1559-F558C471ACA0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3" action="ppaction://hlinksldjump"/>
              <a:extLst>
                <a:ext uri="{FF2B5EF4-FFF2-40B4-BE49-F238E27FC236}">
                  <a16:creationId xmlns:a16="http://schemas.microsoft.com/office/drawing/2014/main" id="{7F37811A-26AB-F128-F9D6-3172CDF36EC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4" action="ppaction://hlinksldjump"/>
              <a:extLst>
                <a:ext uri="{FF2B5EF4-FFF2-40B4-BE49-F238E27FC236}">
                  <a16:creationId xmlns:a16="http://schemas.microsoft.com/office/drawing/2014/main" id="{4B69D179-2D55-2A70-87B2-E95BFBFF4839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5" action="ppaction://hlinksldjump"/>
              <a:extLst>
                <a:ext uri="{FF2B5EF4-FFF2-40B4-BE49-F238E27FC236}">
                  <a16:creationId xmlns:a16="http://schemas.microsoft.com/office/drawing/2014/main" id="{87812ABD-4062-4E7B-2643-3192231CF6AA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6" action="ppaction://hlinksldjump"/>
              <a:extLst>
                <a:ext uri="{FF2B5EF4-FFF2-40B4-BE49-F238E27FC236}">
                  <a16:creationId xmlns:a16="http://schemas.microsoft.com/office/drawing/2014/main" id="{8BEC2FE0-E70C-D763-F611-D82CDBE1012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EFBF0FE-A75A-E9A6-7390-5322994583A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0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Broader Impact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25397-BE8F-13C4-18FB-D43DB54B3A90}"/>
              </a:ext>
            </a:extLst>
          </p:cNvPr>
          <p:cNvSpPr txBox="1"/>
          <p:nvPr/>
        </p:nvSpPr>
        <p:spPr>
          <a:xfrm>
            <a:off x="838512" y="2028616"/>
            <a:ext cx="97474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reduce cost + labor burden of finding patients for clinical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NLP for cohort discovery may be useful for other kinds of biomedical research, e.g.,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Question answering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Information extraction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Evaluating system performance by comparing patients found to those actually enrolled in trials (Aim 2, discussed shortly)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Novel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Significantly raises standards for this task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94C13-C4C2-5F31-7029-A7AC8C116EB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FE229339-4821-C6D5-4525-7D1622522C1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7639A0E-70B1-3EF5-118F-8EFCDBD6159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BA96FA9D-E71A-8005-009E-0C4D78D63B4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CD9C8432-2F77-7DF6-66E9-0B14EAB83FE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63C7E5AE-65B2-1309-6DE6-396EA7F5256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9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Related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2" y="2028616"/>
            <a:ext cx="97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query generation from free-text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F79ABA-1DD6-25AC-F63A-84DAEBC88FE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0E4732ED-3D19-FE3E-0EF9-18E45CCF98BA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BECAAC7-2557-0505-D1C1-04E842BF3DD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66B982E7-6862-05AA-94B9-13DB0ECCCD2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43FC1492-073C-9A38-1B3C-E8D2EF3A822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9154A35B-6918-9A70-33DD-DDC7F44ED5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4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612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1 - Corpora of Eligibility Criteria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406715" y="1890117"/>
            <a:ext cx="54183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EliXR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Weng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(2011)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domains, custom schema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 publicly available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EliIE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Kang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(2017)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230 eligibility criteria related to Alzheimer's Disease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the OMOP database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72B1-F7E7-17A2-139E-101D872B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79" y="4070493"/>
            <a:ext cx="5043364" cy="166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7AC3A-6101-36F1-20C6-9FB69E43D505}"/>
              </a:ext>
            </a:extLst>
          </p:cNvPr>
          <p:cNvSpPr txBox="1"/>
          <p:nvPr/>
        </p:nvSpPr>
        <p:spPr>
          <a:xfrm>
            <a:off x="6634380" y="5767495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Chia annotation.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2C2E0-B8EA-709E-5FA0-3F95449557F9}"/>
              </a:ext>
            </a:extLst>
          </p:cNvPr>
          <p:cNvSpPr txBox="1"/>
          <p:nvPr/>
        </p:nvSpPr>
        <p:spPr>
          <a:xfrm>
            <a:off x="-61546" y="6252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Weng, X. Wu, Z. Luo, M. R. Boland, D. Theodoratos, and S. B. Johnson.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EliXR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approach to eligibility criteria extraction and representation. Journal of the American Medical Informatics Association, 18.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 2011.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T. Kang, S. Zhang, Y. Tang, G. W. Hruby,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Rusanov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Elhadad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EliIE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open-source information extraction system for clinical trial eligibility criteria. JAMIA, 24(6):1062–1071, 2017.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Butler, C. Yuan, L.-h. Fu, Y. Sun, H. Liu, I. Sim, 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Carini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Chia, a large annotated corpus of clinical trial eligibility criteria. Scientific data, 7(1):1–11,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1DDC59-A001-2914-292B-65600F060B0E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3" action="ppaction://hlinksldjump"/>
              <a:extLst>
                <a:ext uri="{FF2B5EF4-FFF2-40B4-BE49-F238E27FC236}">
                  <a16:creationId xmlns:a16="http://schemas.microsoft.com/office/drawing/2014/main" id="{9EEBD9A4-4E21-47C6-DA50-31697E857F1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4" action="ppaction://hlinksldjump"/>
              <a:extLst>
                <a:ext uri="{FF2B5EF4-FFF2-40B4-BE49-F238E27FC236}">
                  <a16:creationId xmlns:a16="http://schemas.microsoft.com/office/drawing/2014/main" id="{871F013E-FBC8-5903-4EA6-94512F2D767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D21C5266-5B9B-AB02-E1EC-9E87BAA7160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7E88AD90-AC7A-24D8-83A4-29C1191101E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05BE7BA5-6AA4-04F2-F2AB-D8724062F7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458860-00CD-9EFD-5F1F-49D83E31C608}"/>
              </a:ext>
            </a:extLst>
          </p:cNvPr>
          <p:cNvSpPr txBox="1"/>
          <p:nvPr/>
        </p:nvSpPr>
        <p:spPr>
          <a:xfrm>
            <a:off x="6366935" y="1890117"/>
            <a:ext cx="50433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Kury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(2020)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OMOP database schema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2 - Database Query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30" y="1940780"/>
            <a:ext cx="70742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Extensive recent Seq2Seq work using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text-to-SQL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generation with Encoder-Decoder Transformer architectures.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Tend to fall short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some combination of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Only generating queries for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single data model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Assuming user utterances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directly to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table/column names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dependent on specific data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/codes in database (unknown to the model)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8990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Bae, D. Kim, J. Kim, and E. Choi. Question Answering for Complex Electronic Health Records Database using Unified Encoder-Decoder Architecture. In Machine Learning for Health, pages 13–25. PMLR, 2021.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 Wang, T. Shi, and C. K. Reddy. Text-to-SQL generation for question answering on electronic medical records. In Proceedings of The Web Conference 2020, pages 350–361, 2020.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Y. Pan, C. Wang, B. Hu, Y. Xiang, X. Wang, Q. Chen, J. Chen, J. Du, et al. A BERT-Based Generation Model to Transform Medical Texts to SQL Queries for Electronic Medical Records: Model Development and Validation. JMIR Medical Informatics, 9(12):e32698,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Xiaojing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"Dataset and enhanced model for eligibility criteria-to-SQL semantic parsing."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12th International Conference on Language Resources and Evaluation (LREC)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F9DA6C-DFCB-E9C9-1690-E5FF698584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0" name="TextBox 9">
              <a:hlinkClick r:id="rId2" action="ppaction://hlinksldjump"/>
              <a:extLst>
                <a:ext uri="{FF2B5EF4-FFF2-40B4-BE49-F238E27FC236}">
                  <a16:creationId xmlns:a16="http://schemas.microsoft.com/office/drawing/2014/main" id="{705EFA89-42C5-1B96-5E43-1693FF9304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1" name="TextBox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05489CB3-FB0A-1D55-54AD-DBEC67619C8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6179EE9C-6E13-03C7-BE30-04B2A3C52BF4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3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84AB8030-D51B-76F9-93AF-7982D15299D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A10C1A7F-C7C4-F064-ECFE-BCB77B1DD9BB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4EA76-0218-B905-6058-421AD5D284D6}"/>
              </a:ext>
            </a:extLst>
          </p:cNvPr>
          <p:cNvGrpSpPr/>
          <p:nvPr/>
        </p:nvGrpSpPr>
        <p:grpSpPr>
          <a:xfrm>
            <a:off x="8463669" y="1799402"/>
            <a:ext cx="3248896" cy="3543065"/>
            <a:chOff x="1288477" y="4555063"/>
            <a:chExt cx="3248896" cy="35430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FAA5D1-874F-A70B-D8DA-16EB21DFCC0F}"/>
                </a:ext>
              </a:extLst>
            </p:cNvPr>
            <p:cNvGrpSpPr/>
            <p:nvPr/>
          </p:nvGrpSpPr>
          <p:grpSpPr>
            <a:xfrm>
              <a:off x="1313414" y="4555063"/>
              <a:ext cx="3223959" cy="3484178"/>
              <a:chOff x="1325809" y="4404174"/>
              <a:chExt cx="3223959" cy="34841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BB9591-79E7-A180-DDA7-BE9D5A9A896F}"/>
                  </a:ext>
                </a:extLst>
              </p:cNvPr>
              <p:cNvSpPr txBox="1"/>
              <p:nvPr/>
            </p:nvSpPr>
            <p:spPr>
              <a:xfrm>
                <a:off x="1571847" y="7519020"/>
                <a:ext cx="2601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Consolas" panose="020B0609020204030204" pitchFamily="49" charset="0"/>
                  </a:rPr>
                  <a:t>“Hemoglobin A1c &gt; 6.5%”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A29E7-E00C-8494-ECF3-CE7D8D562E16}"/>
                  </a:ext>
                </a:extLst>
              </p:cNvPr>
              <p:cNvSpPr txBox="1"/>
              <p:nvPr/>
            </p:nvSpPr>
            <p:spPr>
              <a:xfrm>
                <a:off x="1325809" y="4404174"/>
                <a:ext cx="322395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patient_id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labs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lab_type =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‘a1c’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ja-JP" altLang="en-US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　　　　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value &gt; 6.5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9A40D6-1A8B-362E-5EC4-342CB6F43DFB}"/>
                </a:ext>
              </a:extLst>
            </p:cNvPr>
            <p:cNvSpPr/>
            <p:nvPr/>
          </p:nvSpPr>
          <p:spPr>
            <a:xfrm>
              <a:off x="1288477" y="4555066"/>
              <a:ext cx="3233811" cy="35430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719E8C1-38D0-DF61-89D9-65EF60C48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487" y="3302615"/>
            <a:ext cx="1508173" cy="12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Other notable approaches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 Chen, Y. Gu, X. Ji, C. Lou, Z. Sun, H. Li, Y. Gao, and Y. Huang. Clinical trial cohort selection based on multi-level rule-based natural language processing system. JAMIA, 26(11):1218–1226, 2019.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K. Roberts. Patient cohort retrieval using transformer language models. In AMIA annual symposium proceedings, volume 2020, page 1150. American Medical Informatics Association,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Dhayne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Kilany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Haque, and Y. Taher. EMR2vec: Bridging the gap between patient data and clinical trial. Computers &amp; Industrial Engineering, 156:107236,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 Zhang, C. Xiao, L. M. Glass, and J. Sun.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DeepEnroll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patient-trial matching with deep embedding and entailment prediction. In Proceedings of The Web Conference 2020, pages 1029–1037,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Patrão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Oleynik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Massicano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Morassi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Sasso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Recruit-An Ontology Based Information Retrieval System for Clinical Trials Recruitment. In MEDINFO 2015: eHealth-enabled Health, pages 534–538.  IOS Press, 2015.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Weight Scale Clipart Black And White - ClipArt Best">
            <a:extLst>
              <a:ext uri="{FF2B5EF4-FFF2-40B4-BE49-F238E27FC236}">
                <a16:creationId xmlns:a16="http://schemas.microsoft.com/office/drawing/2014/main" id="{193FBCA8-B418-7CA2-A9D1-3C89E01F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607" y="1388098"/>
            <a:ext cx="1600541" cy="13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65C672B6-C0D1-8C48-3982-3ACA5EA6E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792" y="1955278"/>
            <a:ext cx="360556" cy="360556"/>
          </a:xfrm>
          <a:prstGeom prst="rect">
            <a:avLst/>
          </a:prstGeom>
        </p:spPr>
      </p:pic>
      <p:pic>
        <p:nvPicPr>
          <p:cNvPr id="11" name="Graphic 10" descr="Contract with solid fill">
            <a:extLst>
              <a:ext uri="{FF2B5EF4-FFF2-40B4-BE49-F238E27FC236}">
                <a16:creationId xmlns:a16="http://schemas.microsoft.com/office/drawing/2014/main" id="{9CBB00F8-FFE4-51F7-F92B-272451117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0408" y="1924391"/>
            <a:ext cx="360556" cy="360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17FAA-0A89-FDEF-AAA0-7B586EF7E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077" y="2945482"/>
            <a:ext cx="815174" cy="84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5936D-5681-50EE-D7B0-F1CE7837D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803443">
            <a:off x="11218294" y="2977591"/>
            <a:ext cx="676097" cy="687754"/>
          </a:xfrm>
          <a:prstGeom prst="rect">
            <a:avLst/>
          </a:prstGeom>
        </p:spPr>
      </p:pic>
      <p:pic>
        <p:nvPicPr>
          <p:cNvPr id="9222" name="Picture 6" descr="Definition Of Gene Ontology - definitoin">
            <a:extLst>
              <a:ext uri="{FF2B5EF4-FFF2-40B4-BE49-F238E27FC236}">
                <a16:creationId xmlns:a16="http://schemas.microsoft.com/office/drawing/2014/main" id="{CCCA5122-57E5-5D0A-BA3C-79544351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063" y="4249476"/>
            <a:ext cx="1693496" cy="117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A671F-421A-2060-220F-08D8B99A4C64}"/>
              </a:ext>
            </a:extLst>
          </p:cNvPr>
          <p:cNvSpPr txBox="1"/>
          <p:nvPr/>
        </p:nvSpPr>
        <p:spPr>
          <a:xfrm>
            <a:off x="469573" y="1638725"/>
            <a:ext cx="99584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Document Ranking and Classification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Clinical notes sorted by those meeting criteria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architectures (Chen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Soni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and Roberts: BERT)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8DA73-5C8C-31C7-3A30-BF9CE769A0E4}"/>
              </a:ext>
            </a:extLst>
          </p:cNvPr>
          <p:cNvSpPr txBox="1"/>
          <p:nvPr/>
        </p:nvSpPr>
        <p:spPr>
          <a:xfrm>
            <a:off x="454622" y="2869014"/>
            <a:ext cx="99584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Embeddings and similarity measurement</a:t>
            </a:r>
            <a:endParaRPr lang="en-US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and patient medical history represented as vectorized embeddings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Compare by cosine similarity or as entailment problem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ie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patient history entails criteria = { true, false, unknowable 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EDE75-CCA9-A431-84A3-4485E47F13F4}"/>
              </a:ext>
            </a:extLst>
          </p:cNvPr>
          <p:cNvSpPr txBox="1"/>
          <p:nvPr/>
        </p:nvSpPr>
        <p:spPr>
          <a:xfrm>
            <a:off x="425170" y="4441953"/>
            <a:ext cx="99584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representations and ontologies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Graphs, OWL reasoners to predict eligibility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logical annotation representations for eligibility criteria using First Order Logic, etc.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E502C8-4EAD-E7E0-A684-9905E5223ADD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6CDB009A-2246-52D5-523E-0FCB1A7F88DE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0F4A253D-43E4-D78E-A4C5-46E6E749F04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9CED5B38-6A8D-C0DE-1674-30432209006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BF1463-43F6-61D5-3B54-B7BF07220C22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12" action="ppaction://hlinksldjump"/>
              <a:extLst>
                <a:ext uri="{FF2B5EF4-FFF2-40B4-BE49-F238E27FC236}">
                  <a16:creationId xmlns:a16="http://schemas.microsoft.com/office/drawing/2014/main" id="{E6A0B734-E695-DCFE-3AC0-832D5E30A0E4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6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3 - NLP-based software for cohort discovery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57820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Criteria2Query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Yuan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most well known and recent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Hybrid approach: BERT for negation detection and CRF-based classifier for NER, rules for logical composition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by Fang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to allow users to edit predicted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Outputs JSON-based logical representation of criteria to ”Atlas” tool, generates SQL from rules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6100458"/>
            <a:ext cx="6919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Yuan, Chi, et al. "Criteria2Query: a natural language interface to clinical databases for cohort definition."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26.4 (2019): 294-305.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Fang,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Yilu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"Combining human and machine intelligence for clinical trial eligibility querying."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(2022).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56835E4-A640-F364-8703-4E7CD70C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22" y="1593985"/>
            <a:ext cx="4897954" cy="50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8C24D0-B605-D319-938F-CB622EC33B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3A38203E-67B2-0A60-17F0-C8FF3FE4A92D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99E17308-AF71-8AFC-8988-4C9867597F6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F8E851C7-B353-BA4F-551A-107CEB8541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2B67F0C4-0EE7-047A-CBD4-089CFBAE92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136345FA-D623-17BE-21FD-C9F2E8735AE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33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6CE54-9A2D-561D-12CA-8AC7B7D2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8B060-D2AB-9B57-9D26-94E3C6D70F92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EBDB0-39E9-6700-58D4-8B2CE986533D}"/>
              </a:ext>
            </a:extLst>
          </p:cNvPr>
          <p:cNvSpPr txBox="1"/>
          <p:nvPr/>
        </p:nvSpPr>
        <p:spPr>
          <a:xfrm>
            <a:off x="838515" y="1690062"/>
            <a:ext cx="1124211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corpus is broad, large,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uniquely granular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in phenomena captured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methods will generalize to virtually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any database schema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be capable of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upon non-specific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demonstrate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near-human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results in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cohorts of patients from actual clinical trials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system will be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responsive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user-friendly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intuitive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1B35B5-807D-FEC4-FBF4-EBD858776304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40FD7572-39D3-3EA4-DD02-8D09286DAA8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AD7E5CE3-15FC-1DD8-811E-5171481DE60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95A6535-0168-D1C6-4E00-1DA6DE3989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04D24446-4685-A902-F6A0-7D3251BD633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EF490D35-EE3B-D9C6-95E9-AD025331B61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self-service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90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Motivation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8288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Corpus of eligibility criteria which can be used to train predictive models to aid in SQL query generation.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Published in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 August 2022.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5D365-2EDF-66E5-4461-977C43D85C54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 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C690F-62D7-5B60-DAB4-DA4A65E86E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6A7EC0-1AFB-54D1-DD17-A60622AB2F5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AE752B1-A656-BD2D-D4FD-D7EF801D575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9957CC-21FE-2AC4-BF02-68FE054FBFF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A1E18B-3250-0FEA-A382-7E8FA6089A3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DDE45D1-5898-F324-D8EF-D67C734199D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FA429E4-DCAB-4798-5755-8C9AAD02AF2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B5EE26-3E1E-B4BB-D967-77A9481ACF9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EB7796A-8E91-4246-FDF0-ECFCB0503CF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A517E4C1-ED2B-2272-92C6-54FB88F975D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3C4FC4B6-1F55-5CF8-E2B7-78E222FD3E0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31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7E92-AE98-F012-B904-6F5CF34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7BDC2-221D-0FEA-4F19-15C396ED8B00}"/>
              </a:ext>
            </a:extLst>
          </p:cNvPr>
          <p:cNvSpPr txBox="1"/>
          <p:nvPr/>
        </p:nvSpPr>
        <p:spPr>
          <a:xfrm>
            <a:off x="838515" y="864878"/>
            <a:ext cx="177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Outline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EF5E0-AF84-5D00-27C4-829DA66361F9}"/>
              </a:ext>
            </a:extLst>
          </p:cNvPr>
          <p:cNvSpPr txBox="1"/>
          <p:nvPr/>
        </p:nvSpPr>
        <p:spPr>
          <a:xfrm>
            <a:off x="838515" y="2028616"/>
            <a:ext cx="26180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Related Works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720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Downloaded 1,020 randomly selected eligibility criteria documents from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https://clinicaltrials.gov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Limited to studies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Jan. 1 2018 onward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50 or more characters in length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 documents for annotator training, remainder for main annotation task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Named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Clinical Trials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LCT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0CED7-8C39-BB78-2B19-53212AE2A798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906EBE-98DB-406A-A7E6-EDEBE47AE4F4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7ECA7F-AD82-46B6-F834-E519DA56795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8BAB7D-F9AF-2B7C-77C8-F0647B9E35F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281B2DC-FA9B-A208-D121-40E237C26AB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73514AA-B9D7-A8E6-C617-BBF94176E7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E369D-514F-4A11-82E7-6A70E0252CE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832FD3-63EC-FB44-7E6D-E713E25CEED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91AAFD-EF9C-AA3D-017D-F073950A687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8773131-406D-FEF2-1B1B-E218B5FAE60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BED8AD9-3ABA-B192-F07B-122D0279C35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07A1D857-9BEB-10AA-A4E8-B230C74E135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9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Schema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2" y="2028616"/>
            <a:ext cx="1082887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Aimed to 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expressive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granular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task-oriented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annotation schema.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Analyzed previously published corpora.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named entities and relations. For example, added “Contraindication” entity.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total entity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Clinical, Demographic,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total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 &amp; Example, Clinical, Dependent,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3684F-8734-F70D-D58F-E6DA463D5CC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916192-EBBE-27A9-1A19-6DB89B86246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9E96FCE-0794-D497-1961-88C230F76B9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52937E-5FB8-3AC3-EDF2-E8266953CDA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9A34B26-8ADC-9365-4F63-BAA39AAED84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CAD658D-96FE-5FC5-F4A5-D5C31C48E82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630D25F-D75B-2BDC-6512-76DABE40E54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12535F-97CD-0F09-6DA9-C260453FF4C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7DBE6A2C-537A-8E42-2400-F7EDE2A2C5C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85999D51-995F-2351-833A-0534E6A09E1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C5BB2EB1-17B7-D3EF-5D5C-9CC4F2842B4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7663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1– Entity Examples (18 of 50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19887"/>
              </p:ext>
            </p:extLst>
          </p:nvPr>
        </p:nvGraphicFramePr>
        <p:xfrm>
          <a:off x="348534" y="1387011"/>
          <a:ext cx="1149493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541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2374974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3053051">
                  <a:extLst>
                    <a:ext uri="{9D8B030D-6E8A-4147-A177-3AD203B41FA5}">
                      <a16:colId xmlns:a16="http://schemas.microsoft.com/office/drawing/2014/main" val="2910045911"/>
                    </a:ext>
                  </a:extLst>
                </a:gridCol>
                <a:gridCol w="4410366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Values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6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“Diagnosed 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hypertension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in past year”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“Any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vaginal delivery”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“on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beta blockers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emergency, inpatient, outpatient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“recently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admitted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hospital”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lab, vital, clinical-score, survey, social-habit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 count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500”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Procedure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“Undergoing or scheduled for a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colonoscopy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Age</a:t>
                      </a: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“65+ years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Birth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Born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within past 6 months”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Family-Member</a:t>
                      </a: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mother, father, sibling, etc.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maternal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breast cancer”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Language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“Speaks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English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Spanish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systemic disease”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Assertion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intention, hypothetical, possible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“which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cause conditions”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Modifier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alcohol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substance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abuse”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Polarity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low, high, positive, negative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“showing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elevated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serum creatinine”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stable, change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known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affect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mood”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Eq-Comparison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50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ml”,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the past 3 years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Eq-Temporal-Period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past, present, future, 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Active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illness”, “in the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next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10 days”,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Eq-Temporal-Recency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first-time, most-recent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Latest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BMI &gt; 35”,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diagnosed in past 6 months”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69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20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Relation Examples (18 of 51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17190"/>
              </p:ext>
            </p:extLst>
          </p:nvPr>
        </p:nvGraphicFramePr>
        <p:xfrm>
          <a:off x="1113465" y="1469042"/>
          <a:ext cx="782831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966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1811215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4651131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Relation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Abbrev-Of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Post Concussion Syndrome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PCS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Equivalent-To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Thrombocytopenia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: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&lt; 100,000/mm3”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Example-Of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skin condition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e.g.,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eczema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 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MRI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Caused-By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swellings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due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trauma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Found-By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 on standard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imaging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Treatment-For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coronary bypass surgery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atherosclerosis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total knee arthroplasty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spinal anesthesia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If-Then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“BMI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38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women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previous 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depression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death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Severity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mild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symptoms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hemodynamically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unstable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rowSpan="5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infected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following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Before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“diagnosis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aortic stenosis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prior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visit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type 1 diabetes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 least 1 year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Numeric-Filter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Body weight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110 pounds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past 6 months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4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D0ED8-07E4-BD89-EC43-D76A024EB2FC}"/>
              </a:ext>
            </a:extLst>
          </p:cNvPr>
          <p:cNvSpPr txBox="1"/>
          <p:nvPr/>
        </p:nvSpPr>
        <p:spPr>
          <a:xfrm>
            <a:off x="668593" y="3645481"/>
            <a:ext cx="20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(1) </a:t>
            </a:r>
            <a:r>
              <a:rPr lang="en-US" b="1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entities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A6821-F214-EF55-FD68-D700D07A2264}"/>
              </a:ext>
            </a:extLst>
          </p:cNvPr>
          <p:cNvSpPr txBox="1"/>
          <p:nvPr/>
        </p:nvSpPr>
        <p:spPr>
          <a:xfrm>
            <a:off x="668593" y="2660728"/>
            <a:ext cx="27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Fine-grained entities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5F5DD0-C782-768E-E828-E8C02FB212E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17E118-DC23-5430-1E04-3C5B5C749A2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F7C118A-08A3-A247-D5A0-D059E37ACF4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F235DB-295D-1BB3-8AF4-A3EDF83DFAE7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C075B9-9021-AC88-588E-549A508B57B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767DFE7-8177-5C2D-D6A8-D2D34EC235A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8145AFE-7CCE-626B-7779-1E2A99B0835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56F85C-9EF6-0037-28BE-0BE0D995ABA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28A7FDF-8451-0F48-18D0-AF886D500602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D6E10F79-0280-7C37-65EA-4DD16C7174B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1098EC6A-B4E6-7A39-B067-4F99FFF10DA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9585265-BFF0-96B5-D2AD-3BF628A47800}"/>
              </a:ext>
            </a:extLst>
          </p:cNvPr>
          <p:cNvSpPr txBox="1"/>
          <p:nvPr/>
        </p:nvSpPr>
        <p:spPr>
          <a:xfrm>
            <a:off x="8107710" y="1976850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“18             and         older”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B0AAAB-0C97-1CF7-4C0E-73513FD7F775}"/>
              </a:ext>
            </a:extLst>
          </p:cNvPr>
          <p:cNvSpPr txBox="1"/>
          <p:nvPr/>
        </p:nvSpPr>
        <p:spPr>
          <a:xfrm>
            <a:off x="5750169" y="37199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080940-91FD-BA77-0382-1D470A485073}"/>
              </a:ext>
            </a:extLst>
          </p:cNvPr>
          <p:cNvCxnSpPr/>
          <p:nvPr/>
        </p:nvCxnSpPr>
        <p:spPr>
          <a:xfrm>
            <a:off x="5721414" y="2346182"/>
            <a:ext cx="50685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3865F5-E419-8229-FA97-9DD9B38E4992}"/>
              </a:ext>
            </a:extLst>
          </p:cNvPr>
          <p:cNvCxnSpPr>
            <a:cxnSpLocks/>
          </p:cNvCxnSpPr>
          <p:nvPr/>
        </p:nvCxnSpPr>
        <p:spPr>
          <a:xfrm>
            <a:off x="8226494" y="2486575"/>
            <a:ext cx="42860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7016EA-5511-5155-F8F2-F548C7304CF8}"/>
              </a:ext>
            </a:extLst>
          </p:cNvPr>
          <p:cNvSpPr txBox="1"/>
          <p:nvPr/>
        </p:nvSpPr>
        <p:spPr>
          <a:xfrm>
            <a:off x="7893032" y="266072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Eq-Value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8D69E9-3762-333B-9053-9698C2860D00}"/>
              </a:ext>
            </a:extLst>
          </p:cNvPr>
          <p:cNvSpPr txBox="1"/>
          <p:nvPr/>
        </p:nvSpPr>
        <p:spPr>
          <a:xfrm>
            <a:off x="9061487" y="266072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Eq-Operator [GT]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AB081F-4E5D-98D6-10C6-4A52EF2EEF8E}"/>
              </a:ext>
            </a:extLst>
          </p:cNvPr>
          <p:cNvCxnSpPr>
            <a:cxnSpLocks/>
          </p:cNvCxnSpPr>
          <p:nvPr/>
        </p:nvCxnSpPr>
        <p:spPr>
          <a:xfrm>
            <a:off x="9241536" y="2483498"/>
            <a:ext cx="148769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A74579-283F-63FE-2226-A4EECD15790C}"/>
              </a:ext>
            </a:extLst>
          </p:cNvPr>
          <p:cNvCxnSpPr>
            <a:cxnSpLocks/>
          </p:cNvCxnSpPr>
          <p:nvPr/>
        </p:nvCxnSpPr>
        <p:spPr>
          <a:xfrm>
            <a:off x="8221917" y="2374115"/>
            <a:ext cx="250730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4C167D-F8CA-DF9E-BAF0-1DFFAB5C48CF}"/>
              </a:ext>
            </a:extLst>
          </p:cNvPr>
          <p:cNvSpPr txBox="1"/>
          <p:nvPr/>
        </p:nvSpPr>
        <p:spPr>
          <a:xfrm>
            <a:off x="5599152" y="19768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“Aged”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C3193-5767-7833-E85C-30AE19A3F787}"/>
              </a:ext>
            </a:extLst>
          </p:cNvPr>
          <p:cNvSpPr txBox="1"/>
          <p:nvPr/>
        </p:nvSpPr>
        <p:spPr>
          <a:xfrm>
            <a:off x="8550207" y="37070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Eq-Comparison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DCBC06-0E11-6BB7-8AB6-8C16D4655260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 flipV="1">
            <a:off x="6325968" y="3891712"/>
            <a:ext cx="2224239" cy="12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6305B50-4194-C124-9E3B-01E1AF329E8C}"/>
              </a:ext>
            </a:extLst>
          </p:cNvPr>
          <p:cNvSpPr txBox="1"/>
          <p:nvPr/>
        </p:nvSpPr>
        <p:spPr>
          <a:xfrm>
            <a:off x="6731387" y="364548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Numeric-Filter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4F98F0-1F6E-BE4E-6F98-FAD1686C0056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H="1" flipV="1">
            <a:off x="8429397" y="3030060"/>
            <a:ext cx="995409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6D422C-CB6F-6D60-FACA-F6C6E2B13A60}"/>
              </a:ext>
            </a:extLst>
          </p:cNvPr>
          <p:cNvCxnSpPr>
            <a:cxnSpLocks/>
            <a:stCxn id="46" idx="0"/>
            <a:endCxn id="39" idx="2"/>
          </p:cNvCxnSpPr>
          <p:nvPr/>
        </p:nvCxnSpPr>
        <p:spPr>
          <a:xfrm flipV="1">
            <a:off x="9424806" y="3030060"/>
            <a:ext cx="564980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54DDE23-AA3C-E2EF-FDE8-F32A40C08291}"/>
              </a:ext>
            </a:extLst>
          </p:cNvPr>
          <p:cNvSpPr txBox="1"/>
          <p:nvPr/>
        </p:nvSpPr>
        <p:spPr>
          <a:xfrm>
            <a:off x="8353226" y="324538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Value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F6013B-8D5E-7799-1890-ECCF7769409B}"/>
              </a:ext>
            </a:extLst>
          </p:cNvPr>
          <p:cNvSpPr txBox="1"/>
          <p:nvPr/>
        </p:nvSpPr>
        <p:spPr>
          <a:xfrm>
            <a:off x="9707296" y="3260892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7793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2" grpId="0"/>
      <p:bldP spid="37" grpId="0"/>
      <p:bldP spid="39" grpId="0"/>
      <p:bldP spid="46" grpId="0"/>
      <p:bldP spid="49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annotators: 1 biomedical informatician, 1 computer science professor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bi-weekly for 3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887 single-annotated, 119 double-annotated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documents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78.1%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entities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60.9%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relations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exact character and type matching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B6EBF7-3AEF-E3A4-2FAA-6893FD107D0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99C4E0-DEE5-2539-318C-C1DDD85F416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96C7504-F02B-B4C3-ACD2-3EFEB3E750F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F54718-523D-926D-7585-C74D015DDB3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85D2A2-0FF2-E2FC-7966-3984289DE55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62AA6C9-42DA-B5DF-3CAF-ED6C344BC05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4917F-456A-98BD-7B8E-DF11C64FCF0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D35D2A-90E9-3EAE-8926-0FF2DC60B64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68A725D8-5098-873A-398E-74332C2869E1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8" action="ppaction://hlinksldjump"/>
              <a:extLst>
                <a:ext uri="{FF2B5EF4-FFF2-40B4-BE49-F238E27FC236}">
                  <a16:creationId xmlns:a16="http://schemas.microsoft.com/office/drawing/2014/main" id="{0B42FF80-27C0-998D-9744-DBF4FC38A09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841309FD-3EFE-CAA0-CE3C-EA3BBA1049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2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other corpora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77676B-9ECA-C4EB-C7FD-6C38B1DF1B2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29F291-5D74-B631-1BB1-6C8D2F0D946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C5D853F-C49F-43CA-BD4E-B1F8F6AB5919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8A0D47-4050-C8E5-689E-A95B84132B5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5302E2-008A-4111-3E80-7C5C9B62DB2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6C2DEB6-8048-CD7D-E470-20604DBAFCB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6196B2A-4582-0E5E-24BD-EFBA3041D84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ECEBD9-D848-94C2-7663-75AD8B14FDB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F49627E-AEB1-B7F3-A1CD-A0F5FE799A3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EE0A7589-A80B-397A-71B2-4610FF8DB3B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2B110F5A-7326-0F9B-8DA4-40E17CBB441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15150DAA-B7CF-FA10-8869-2A9EF49A6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82085"/>
              </p:ext>
            </p:extLst>
          </p:nvPr>
        </p:nvGraphicFramePr>
        <p:xfrm>
          <a:off x="1784552" y="2137576"/>
          <a:ext cx="86228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905">
                  <a:extLst>
                    <a:ext uri="{9D8B030D-6E8A-4147-A177-3AD203B41FA5}">
                      <a16:colId xmlns:a16="http://schemas.microsoft.com/office/drawing/2014/main" val="159339417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3573004063"/>
                    </a:ext>
                  </a:extLst>
                </a:gridCol>
                <a:gridCol w="1540712">
                  <a:extLst>
                    <a:ext uri="{9D8B030D-6E8A-4147-A177-3AD203B41FA5}">
                      <a16:colId xmlns:a16="http://schemas.microsoft.com/office/drawing/2014/main" val="1083366633"/>
                    </a:ext>
                  </a:extLst>
                </a:gridCol>
                <a:gridCol w="1856336">
                  <a:extLst>
                    <a:ext uri="{9D8B030D-6E8A-4147-A177-3AD203B41FA5}">
                      <a16:colId xmlns:a16="http://schemas.microsoft.com/office/drawing/2014/main" val="65779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Measure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EliIE</a:t>
                      </a:r>
                      <a:endParaRPr lang="en-US" b="1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Chia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LCT Corpus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3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Disease domain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Alzheimer’s Disease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44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Annotations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15,596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68,174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105,816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Entity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8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Relation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9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entities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relations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2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288477" y="3928668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357489" y="1849633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56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540292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Trained 2 NER models, 1 each for general and fine-grained entities using various architectures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PubMedBERT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PubMed abstracts)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biomedical and computer science abstracts)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81%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DAE6A-4376-E853-1C43-43E1C5AFEEA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361EB4-F1BE-A781-C14D-C7C73A07A98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F00E95-A6DB-206E-E71C-399A7AB1756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FE08D31-8506-51A4-A7B5-AA1D08690E5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6BDF37C-CDA0-D26B-48FA-D3CAED861BF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93918F1-A85B-1018-C6C6-082257408E95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DCC858E-1B36-E383-A6D6-0A12790C8EC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589875-278B-CEB2-515A-5BF64B3FA8F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1CC8C59-D3B8-19D4-329F-BB41B76A526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B2DA7616-9515-F454-9144-4BCA1F536BA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3894F46D-7919-3D56-1CEA-F748EC26BC8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267643D-CD3C-F383-A75B-16700204A2EB}"/>
              </a:ext>
            </a:extLst>
          </p:cNvPr>
          <p:cNvGraphicFramePr>
            <a:graphicFrameLocks noGrp="1"/>
          </p:cNvGraphicFramePr>
          <p:nvPr/>
        </p:nvGraphicFramePr>
        <p:xfrm>
          <a:off x="6634379" y="2689860"/>
          <a:ext cx="4638646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132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127684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859188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856642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biLSTM+CRF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627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PubMedBERT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8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7142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finding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patients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certain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relevant to a potential study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Often used in prep-to-research, hypothesis generation, power calculations, clinical trial recruitment, etc.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be done by manual chart review, electronic case report forms (eCRF), or queries of clinical databases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A9DE30-E162-BF98-9610-AA335D6B27E0}"/>
              </a:ext>
            </a:extLst>
          </p:cNvPr>
          <p:cNvGrpSpPr/>
          <p:nvPr/>
        </p:nvGrpSpPr>
        <p:grpSpPr>
          <a:xfrm>
            <a:off x="8267566" y="1767006"/>
            <a:ext cx="3481924" cy="2505746"/>
            <a:chOff x="8267566" y="1767006"/>
            <a:chExt cx="3481924" cy="2505746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39312E71-AA3B-D63E-A2C1-21953FDB6DD0}"/>
                </a:ext>
              </a:extLst>
            </p:cNvPr>
            <p:cNvSpPr/>
            <p:nvPr/>
          </p:nvSpPr>
          <p:spPr>
            <a:xfrm>
              <a:off x="10857162" y="2261138"/>
              <a:ext cx="257453" cy="31847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E15F7-5195-7615-3F9E-1D42AC0CF25F}"/>
                </a:ext>
              </a:extLst>
            </p:cNvPr>
            <p:cNvSpPr txBox="1"/>
            <p:nvPr/>
          </p:nvSpPr>
          <p:spPr>
            <a:xfrm>
              <a:off x="10242141" y="1767006"/>
              <a:ext cx="1476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5.5m patients</a:t>
              </a:r>
              <a:b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(EHR)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B28CEB-3996-27EB-C695-11320B0B1310}"/>
                </a:ext>
              </a:extLst>
            </p:cNvPr>
            <p:cNvSpPr txBox="1"/>
            <p:nvPr/>
          </p:nvSpPr>
          <p:spPr>
            <a:xfrm>
              <a:off x="8267566" y="2702706"/>
              <a:ext cx="1665841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Over 65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Hypoglycemic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Left-handed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16EF9FEC-9992-31AE-BC84-4E31F7A4139A}"/>
                </a:ext>
              </a:extLst>
            </p:cNvPr>
            <p:cNvSpPr/>
            <p:nvPr/>
          </p:nvSpPr>
          <p:spPr>
            <a:xfrm>
              <a:off x="10851758" y="3584947"/>
              <a:ext cx="257453" cy="31847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64FB51-0A0D-FD6C-FC57-F7605905AB46}"/>
                </a:ext>
              </a:extLst>
            </p:cNvPr>
            <p:cNvSpPr txBox="1"/>
            <p:nvPr/>
          </p:nvSpPr>
          <p:spPr>
            <a:xfrm>
              <a:off x="10173418" y="3964975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1,422 patients</a:t>
              </a:r>
            </a:p>
          </p:txBody>
        </p:sp>
        <p:pic>
          <p:nvPicPr>
            <p:cNvPr id="4098" name="Picture 2" descr="Funnel like clipart - Clipground">
              <a:extLst>
                <a:ext uri="{FF2B5EF4-FFF2-40B4-BE49-F238E27FC236}">
                  <a16:creationId xmlns:a16="http://schemas.microsoft.com/office/drawing/2014/main" id="{AA3F7AA9-1A52-87A5-2EC5-B9BD2C5B5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6374" y1="22254" x2="51170" y2="14162"/>
                          <a14:foregroundMark x1="51170" y1="14162" x2="87719" y2="26012"/>
                          <a14:foregroundMark x1="87719" y1="26012" x2="22807" y2="271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372" y="2537367"/>
              <a:ext cx="1088224" cy="1100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264B4B4D-D99B-EBA9-D9D0-A0DFB6BF4296}"/>
                </a:ext>
              </a:extLst>
            </p:cNvPr>
            <p:cNvSpPr/>
            <p:nvPr/>
          </p:nvSpPr>
          <p:spPr>
            <a:xfrm>
              <a:off x="9459791" y="2771537"/>
              <a:ext cx="1018042" cy="18643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76F11E8-DF96-C7CE-A210-B6FC3EDB387D}"/>
                </a:ext>
              </a:extLst>
            </p:cNvPr>
            <p:cNvSpPr/>
            <p:nvPr/>
          </p:nvSpPr>
          <p:spPr>
            <a:xfrm>
              <a:off x="9917685" y="2976251"/>
              <a:ext cx="689482" cy="18643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5B013C97-689D-E5B9-03F5-B6C1C814D72B}"/>
                </a:ext>
              </a:extLst>
            </p:cNvPr>
            <p:cNvSpPr/>
            <p:nvPr/>
          </p:nvSpPr>
          <p:spPr>
            <a:xfrm>
              <a:off x="9788352" y="3191407"/>
              <a:ext cx="1018042" cy="20544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8D7716-D767-1AC4-C3AC-A718A003CBCD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Cohort Discovery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7052AE-EE2C-8F8D-D802-233CA1D2631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2" name="TextBox 1">
              <a:hlinkClick r:id="rId4" action="ppaction://hlinksldjump"/>
              <a:extLst>
                <a:ext uri="{FF2B5EF4-FFF2-40B4-BE49-F238E27FC236}">
                  <a16:creationId xmlns:a16="http://schemas.microsoft.com/office/drawing/2014/main" id="{CEB4C254-0500-A4B5-7338-15A7175DBAF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5" action="ppaction://hlinksldjump"/>
              <a:extLst>
                <a:ext uri="{FF2B5EF4-FFF2-40B4-BE49-F238E27FC236}">
                  <a16:creationId xmlns:a16="http://schemas.microsoft.com/office/drawing/2014/main" id="{0F912A2A-35CC-64FA-2FCD-880288935F7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9" name="TextBox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D96AE9-1F88-4A30-F5E7-F82D0226A09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BB269AD2-84A4-3EEB-A3D1-82713DBB3609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797FFE35-CE80-72E6-161A-507003E908D2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3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Relations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44104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Trained relation extraction models using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(modification of BERT architecture by We &amp; He)</a:t>
            </a:r>
            <a:endParaRPr lang="en-US" sz="2000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sz="2000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F8EED-2928-DA35-BE11-6F20A28E866F}"/>
              </a:ext>
            </a:extLst>
          </p:cNvPr>
          <p:cNvSpPr txBox="1"/>
          <p:nvPr/>
        </p:nvSpPr>
        <p:spPr>
          <a:xfrm>
            <a:off x="0" y="6360121"/>
            <a:ext cx="10696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Wu, S. &amp; He, Y. Enriching pre-trained language model with entity information for relation classification. In Proceedings of the 28th ACM International Conference on Information and Knowledge Management, 2361–2364 (2019).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40A7E6-F155-D97D-9F4F-358F8CE769B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AD9017-A13B-571F-991C-A4E3E926C58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10ACF1-B368-ABE6-F4E6-2517E9184CF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5586620-EF3D-0D35-8879-4370F52511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34726A6-6822-1754-AEBC-3D907C8D1CC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97E1EC9-FA73-6017-6F42-8A43F419E1A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ABBE3E1-C811-61C9-5115-3EDD70AEDFC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5F7A7D-C769-CE19-5C16-8C1A3695291D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7B51AB0B-DD11-94B0-EFC6-AEC7C23BC3C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590623E5-FC5C-A6FF-2E71-1B499EE89C5D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0C5A8B46-AFC3-D715-3F5F-AECBC40D4A8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42C4C85-29C3-2AA1-0AAD-BB13D44E60A7}"/>
              </a:ext>
            </a:extLst>
          </p:cNvPr>
          <p:cNvGraphicFramePr>
            <a:graphicFrameLocks noGrp="1"/>
          </p:cNvGraphicFramePr>
          <p:nvPr/>
        </p:nvGraphicFramePr>
        <p:xfrm>
          <a:off x="5641675" y="2814841"/>
          <a:ext cx="5412292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4529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315762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1002486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999515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R-BERT + </a:t>
                      </a:r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46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Leaf Clinical Trials (LCT)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Highly granular,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entity types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Best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entity F1 score 81%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relations 85%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13CD53-2D2F-CB4D-3BB0-EC29FAD29FF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F506DDA-FEE7-6B4F-5ED3-0091E23068C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E817133-6FC9-FF8F-9367-326C38C6FCB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2E4E523-712C-0D59-E7F5-8DD90E32B91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60A009C-39BF-09AE-5FE2-FD705A293B4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D365CF6-6318-93B6-4D83-CE3C92077D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95A869-2BAD-B713-1F7F-3AF684D9B5A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FA237-F5EB-60CE-318E-B672B071DC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C560D1BB-59FD-D6BA-443E-C1B1973D746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715B72E8-0911-CEA6-7BDE-0B6753D90C1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710339DF-669D-D14C-1809-B883A3DF9D9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3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self-service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069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Called ”LeafAI”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747C7A-E129-5845-C5D3-7AD56EFA46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FBBCAA-9AFB-9727-C045-8379668B078D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6EBD346-E110-C30D-D296-B0E9D79F8D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1CBA04-BB20-FD4B-D5EC-B4BEDFD2589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B14B9F4-B2A0-1EB6-8633-0F069C3001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CFA970A-0BAF-6E15-2053-D2F10A3B83A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03D260B-E9F8-6A75-039D-89AAC8EF49C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FD4D1C-E314-66BE-06CC-71ECD9E1BA6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A58664D5-55AB-F494-6917-91AEE9B21696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E99E8724-447A-7C71-14F4-4196CDFE5B8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FDEF1D4-C0CA-E07C-C3B0-23B6778D146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51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F59E0-40D3-2056-8774-1CF11424544D}"/>
              </a:ext>
            </a:extLst>
          </p:cNvPr>
          <p:cNvSpPr txBox="1"/>
          <p:nvPr/>
        </p:nvSpPr>
        <p:spPr>
          <a:xfrm>
            <a:off x="838512" y="2028616"/>
            <a:ext cx="804117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 generation originally planned using rules, named entity and relation models from Aim 1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Predicted named entities with relations represented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generating queries from graphs is difficult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error-prone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Many, many rules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Difficult to maintain and test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Does not generalize well to new data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8F02FB-9807-2F72-6E52-9FE9AE210EF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6F277F-D7D9-0B84-1ECE-3228E9C858E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9E128E6-1065-4144-E647-C93CA783D27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B2CE0CF-E7F9-AD2C-C28A-548143F67B38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341E4CD-9D9E-2FF5-1A3A-3701542BB7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42EA953-D276-CDE5-0616-18EB4F68CA2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D9FBC4E-9326-B9AF-46A6-56428F8D183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6B86D9-566B-6C3C-CEB8-3D36F3E9913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36F9076B-629B-71C6-B776-A04E65E135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1228FA02-845C-6792-855C-3B073D9BBA8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252C7727-6E60-7F88-0079-ACFAA8D41DE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36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7E7E-D650-089E-A886-50B498D349FE}"/>
              </a:ext>
            </a:extLst>
          </p:cNvPr>
          <p:cNvSpPr txBox="1"/>
          <p:nvPr/>
        </p:nvSpPr>
        <p:spPr>
          <a:xfrm>
            <a:off x="838514" y="864878"/>
            <a:ext cx="966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5425-84FB-AF90-5872-F5A01DC6AF8E}"/>
              </a:ext>
            </a:extLst>
          </p:cNvPr>
          <p:cNvSpPr txBox="1"/>
          <p:nvPr/>
        </p:nvSpPr>
        <p:spPr>
          <a:xfrm>
            <a:off x="1890804" y="4424500"/>
            <a:ext cx="405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8570B-5856-366C-53B2-DD69B4512D07}"/>
              </a:ext>
            </a:extLst>
          </p:cNvPr>
          <p:cNvSpPr txBox="1"/>
          <p:nvPr/>
        </p:nvSpPr>
        <p:spPr>
          <a:xfrm>
            <a:off x="745590" y="1713730"/>
            <a:ext cx="4276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Instead: representing as 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parse disambiguates relations, nesting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rules become unnecessary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can be restructured as class/object-specific logic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111333-B5DA-4CA7-C95F-E820CAE5A91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60B876-91EA-09D7-FDE4-352DDDE9D6EC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F8D26C1-7F5C-2B97-0060-B86C8A03923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430A54-D899-6F76-55E8-11895B6825B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C800A3-62DA-E3DB-3FD8-5CB2D554A67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1C8D37-E031-F47F-9065-20DB03A34B7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841B3E-BD28-655D-E2ED-A424918BA89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D85AC-A9F0-0CF4-65FD-2D9F56461A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6CF211F-DAA6-7E5B-120A-8671E6134C1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CCF5C7F6-7E1A-C2E3-EF85-FFF6B9E6BD5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6FF5CDBD-5A21-2FB8-8199-5CBD2DC22CB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1C63-04F5-02DD-D794-D04783ADB93B}"/>
              </a:ext>
            </a:extLst>
          </p:cNvPr>
          <p:cNvGrpSpPr/>
          <p:nvPr/>
        </p:nvGrpSpPr>
        <p:grpSpPr>
          <a:xfrm>
            <a:off x="6872432" y="1616073"/>
            <a:ext cx="3907945" cy="4876800"/>
            <a:chOff x="5795468" y="941294"/>
            <a:chExt cx="3830300" cy="4876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7CFC6C-1EED-4B1F-AFDD-0B2D607E933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BAF30-947D-729B-C17C-7916B0BA124C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AB0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8F25FC8-060B-A1AA-2BAC-B10857E5E48D}"/>
              </a:ext>
            </a:extLst>
          </p:cNvPr>
          <p:cNvSpPr/>
          <p:nvPr/>
        </p:nvSpPr>
        <p:spPr>
          <a:xfrm>
            <a:off x="6096000" y="4623758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7E7E-D650-089E-A886-50B498D349FE}"/>
              </a:ext>
            </a:extLst>
          </p:cNvPr>
          <p:cNvSpPr txBox="1"/>
          <p:nvPr/>
        </p:nvSpPr>
        <p:spPr>
          <a:xfrm>
            <a:off x="838514" y="864878"/>
            <a:ext cx="966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5425-84FB-AF90-5872-F5A01DC6AF8E}"/>
              </a:ext>
            </a:extLst>
          </p:cNvPr>
          <p:cNvSpPr txBox="1"/>
          <p:nvPr/>
        </p:nvSpPr>
        <p:spPr>
          <a:xfrm>
            <a:off x="1890804" y="4424500"/>
            <a:ext cx="405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8570B-5856-366C-53B2-DD69B4512D07}"/>
              </a:ext>
            </a:extLst>
          </p:cNvPr>
          <p:cNvSpPr txBox="1"/>
          <p:nvPr/>
        </p:nvSpPr>
        <p:spPr>
          <a:xfrm>
            <a:off x="745590" y="1713730"/>
            <a:ext cx="4276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Instead: representing as 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parse disambiguates relations, nesting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rules become unnecessary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can be restructured as class/object-specific logic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111333-B5DA-4CA7-C95F-E820CAE5A91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60B876-91EA-09D7-FDE4-352DDDE9D6EC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F8D26C1-7F5C-2B97-0060-B86C8A03923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430A54-D899-6F76-55E8-11895B6825B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C800A3-62DA-E3DB-3FD8-5CB2D554A67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1C8D37-E031-F47F-9065-20DB03A34B7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841B3E-BD28-655D-E2ED-A424918BA89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D85AC-A9F0-0CF4-65FD-2D9F56461A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6CF211F-DAA6-7E5B-120A-8671E6134C1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CCF5C7F6-7E1A-C2E3-EF85-FFF6B9E6BD5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6FF5CDBD-5A21-2FB8-8199-5CBD2DC22CB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1C63-04F5-02DD-D794-D04783ADB93B}"/>
              </a:ext>
            </a:extLst>
          </p:cNvPr>
          <p:cNvGrpSpPr/>
          <p:nvPr/>
        </p:nvGrpSpPr>
        <p:grpSpPr>
          <a:xfrm>
            <a:off x="6872432" y="1616073"/>
            <a:ext cx="3907945" cy="4876800"/>
            <a:chOff x="5795468" y="941294"/>
            <a:chExt cx="3830300" cy="4876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7CFC6C-1EED-4B1F-AFDD-0B2D607E933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BAF30-947D-729B-C17C-7916B0BA124C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cond(“Diabetic”),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drug(“metformin”)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8F25FC8-060B-A1AA-2BAC-B10857E5E48D}"/>
              </a:ext>
            </a:extLst>
          </p:cNvPr>
          <p:cNvSpPr/>
          <p:nvPr/>
        </p:nvSpPr>
        <p:spPr>
          <a:xfrm>
            <a:off x="6096000" y="4623758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09C54-487D-B512-7543-547E6D1438A1}"/>
              </a:ext>
            </a:extLst>
          </p:cNvPr>
          <p:cNvCxnSpPr>
            <a:cxnSpLocks/>
          </p:cNvCxnSpPr>
          <p:nvPr/>
        </p:nvCxnSpPr>
        <p:spPr>
          <a:xfrm>
            <a:off x="7134590" y="1907177"/>
            <a:ext cx="0" cy="434217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B9D1D0-005F-CBA7-A863-81EEEB517FDA}"/>
              </a:ext>
            </a:extLst>
          </p:cNvPr>
          <p:cNvCxnSpPr>
            <a:cxnSpLocks/>
          </p:cNvCxnSpPr>
          <p:nvPr/>
        </p:nvCxnSpPr>
        <p:spPr>
          <a:xfrm>
            <a:off x="7374076" y="2253413"/>
            <a:ext cx="0" cy="377811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4BB724-1CDA-F27C-212A-2D9549D9AFEE}"/>
              </a:ext>
            </a:extLst>
          </p:cNvPr>
          <p:cNvCxnSpPr>
            <a:cxnSpLocks/>
          </p:cNvCxnSpPr>
          <p:nvPr/>
        </p:nvCxnSpPr>
        <p:spPr>
          <a:xfrm>
            <a:off x="7604854" y="2681731"/>
            <a:ext cx="0" cy="5491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212C5F-9D86-EBBF-0AD5-6C9BF900E431}"/>
              </a:ext>
            </a:extLst>
          </p:cNvPr>
          <p:cNvCxnSpPr>
            <a:cxnSpLocks/>
          </p:cNvCxnSpPr>
          <p:nvPr/>
        </p:nvCxnSpPr>
        <p:spPr>
          <a:xfrm>
            <a:off x="7604854" y="3875352"/>
            <a:ext cx="0" cy="7484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23005E-D5C1-5B7D-EE8D-44E46F6AADE7}"/>
              </a:ext>
            </a:extLst>
          </p:cNvPr>
          <p:cNvCxnSpPr>
            <a:cxnSpLocks/>
          </p:cNvCxnSpPr>
          <p:nvPr/>
        </p:nvCxnSpPr>
        <p:spPr>
          <a:xfrm>
            <a:off x="7604854" y="5007960"/>
            <a:ext cx="0" cy="7484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1D21DD-767C-DEB1-07D7-10ADE32F7125}"/>
              </a:ext>
            </a:extLst>
          </p:cNvPr>
          <p:cNvCxnSpPr>
            <a:cxnSpLocks/>
          </p:cNvCxnSpPr>
          <p:nvPr/>
        </p:nvCxnSpPr>
        <p:spPr>
          <a:xfrm>
            <a:off x="7861757" y="4115332"/>
            <a:ext cx="0" cy="30916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944C40-DF57-5AAF-95AE-9CC4DD47E913}"/>
              </a:ext>
            </a:extLst>
          </p:cNvPr>
          <p:cNvCxnSpPr>
            <a:cxnSpLocks/>
          </p:cNvCxnSpPr>
          <p:nvPr/>
        </p:nvCxnSpPr>
        <p:spPr>
          <a:xfrm>
            <a:off x="7861757" y="5199549"/>
            <a:ext cx="0" cy="30916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599EEF6-F84A-FC7F-DEA3-218A0A8E102A}"/>
              </a:ext>
            </a:extLst>
          </p:cNvPr>
          <p:cNvSpPr txBox="1"/>
          <p:nvPr/>
        </p:nvSpPr>
        <p:spPr>
          <a:xfrm>
            <a:off x="6983747" y="131742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3651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selected 2,000 lines of eligibility criteria from the LCT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~30% of lines (600) rare or complex entity/relation types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(If-Then, Before/After, Contraindication, etc.)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Remaining ~70% random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“Leaf Logical Form”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“LLF” corpus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E9A7B8-57AA-0FD1-B20B-6B4C54DEC4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3F0C51-6080-E937-8544-C52D582F2D7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EF5B0F8-D97A-4F17-0BF2-2493633AD86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34D565F-84BE-349C-3019-0BCAA62C367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2D0DF5D-806E-5DAA-AC27-6B523715584E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2EA7A5-5F22-54F4-59C2-25058EEC1C0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3897E82-BE69-E830-1C4B-08C75A81B4B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23967C-54E6-9FAF-2F9D-F709B3AF4E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1F57ECFB-1DEC-9598-5995-475C76B1354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DBDEE608-8F53-2F11-1B6C-E193BFA1D43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3878D82-4E60-816E-04FB-3AEE4BEF0438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00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7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 (cont.)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6530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saved as a JavaScript file of format: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FC662-2152-CE9F-4C38-55ED6CEFEE6B}"/>
              </a:ext>
            </a:extLst>
          </p:cNvPr>
          <p:cNvSpPr txBox="1"/>
          <p:nvPr/>
        </p:nvSpPr>
        <p:spPr>
          <a:xfrm>
            <a:off x="1248503" y="24037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Inclusion or Exclusion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2F7047-5039-8B8A-3A68-2229BE77A6F6}"/>
              </a:ext>
            </a:extLst>
          </p:cNvPr>
          <p:cNvCxnSpPr/>
          <p:nvPr/>
        </p:nvCxnSpPr>
        <p:spPr>
          <a:xfrm>
            <a:off x="3077308" y="256735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3B3A0-30B4-F54D-346E-219861ACBFCD}"/>
              </a:ext>
            </a:extLst>
          </p:cNvPr>
          <p:cNvSpPr txBox="1"/>
          <p:nvPr/>
        </p:nvSpPr>
        <p:spPr>
          <a:xfrm>
            <a:off x="2015199" y="279229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Original 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EC57BC-E3F6-1994-3311-20E8C39EB41E}"/>
              </a:ext>
            </a:extLst>
          </p:cNvPr>
          <p:cNvCxnSpPr/>
          <p:nvPr/>
        </p:nvCxnSpPr>
        <p:spPr>
          <a:xfrm>
            <a:off x="3077308" y="294618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A2AE3A-A3C9-7A34-59A6-5AC4A29E4387}"/>
              </a:ext>
            </a:extLst>
          </p:cNvPr>
          <p:cNvSpPr txBox="1"/>
          <p:nvPr/>
        </p:nvSpPr>
        <p:spPr>
          <a:xfrm>
            <a:off x="1701011" y="322783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Augmented 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BB0118-4F10-C976-FBD5-E5D889079EDD}"/>
              </a:ext>
            </a:extLst>
          </p:cNvPr>
          <p:cNvCxnSpPr/>
          <p:nvPr/>
        </p:nvCxnSpPr>
        <p:spPr>
          <a:xfrm>
            <a:off x="3077308" y="3380470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326A30-ECA7-D7B0-4A40-95124470542A}"/>
              </a:ext>
            </a:extLst>
          </p:cNvPr>
          <p:cNvSpPr txBox="1"/>
          <p:nvPr/>
        </p:nvSpPr>
        <p:spPr>
          <a:xfrm>
            <a:off x="474784" y="4143457"/>
            <a:ext cx="274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human annotation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D41436-5324-702E-7936-2A5AE56981E8}"/>
              </a:ext>
            </a:extLst>
          </p:cNvPr>
          <p:cNvCxnSpPr/>
          <p:nvPr/>
        </p:nvCxnSpPr>
        <p:spPr>
          <a:xfrm>
            <a:off x="3088069" y="4296093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114FE-B68C-4713-677D-9B7E5565729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8E423F-C97E-26A3-F4DB-7BB0682C0E9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128D1DB1-7409-6C1F-416D-E93DDC804CD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9A1C14C-C3CB-44B7-53D7-194C66FDD4AB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FE6C5B-7179-3CD2-310D-359FDAC3314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B53FCCA-53F0-D204-325A-E559EFB4572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FD8ECDE-68AD-E91F-8867-B7E8AEE19C0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5FCCA5-C0EF-BBA1-E828-79BD6F049E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5DC9AFF1-6C67-2318-5448-1F14DB45A28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AC8E6407-6671-6D27-9B7F-E3D69C85D1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700840DD-81AF-F2B7-07E4-510850E6A97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0969CC8-9877-90E5-DE6F-F37244A1B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476" y="2433276"/>
            <a:ext cx="6960011" cy="27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3 annotators: all UW PhD students, 2 in BIME, 1 in Information School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weekly for 2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Resulting corpus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1,980 single-annotated, 20 triple-annotated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BLEU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82.4%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37D485-537D-9456-5FC8-5019E906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1321"/>
              </p:ext>
            </p:extLst>
          </p:nvPr>
        </p:nvGraphicFramePr>
        <p:xfrm>
          <a:off x="1944078" y="4526236"/>
          <a:ext cx="532716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257">
                  <a:extLst>
                    <a:ext uri="{9D8B030D-6E8A-4147-A177-3AD203B41FA5}">
                      <a16:colId xmlns:a16="http://schemas.microsoft.com/office/drawing/2014/main" val="1572572539"/>
                    </a:ext>
                  </a:extLst>
                </a:gridCol>
                <a:gridCol w="2143903">
                  <a:extLst>
                    <a:ext uri="{9D8B030D-6E8A-4147-A177-3AD203B41FA5}">
                      <a16:colId xmlns:a16="http://schemas.microsoft.com/office/drawing/2014/main" val="271222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BLEU Score (%)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11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86.6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075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2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3452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3AF7252-52EC-8C78-398F-181CDBB942D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4C83F4-FEE1-6192-98D6-BF0AE406DF3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792F131-98B4-03D5-3537-F017A3298C4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829B03-1D9C-A1ED-4A9E-BCA5265475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FB12A3-6CCE-3BD2-E6E0-374C8E54A192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8EE8280-0298-B168-1B46-32DF282338C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C1EB8C4-060F-8084-0F19-CD468294DF5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26E380-6506-CE54-B0C8-0CC965D53DF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3CD2DE5B-2A67-4E78-BA16-65DE7B04DD8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22FBA54-9683-81F8-73CA-3137EC09F8A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D1A28BD8-7E20-7A14-CD89-210C4D0EF76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8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9280CF-E4F7-B8F0-EA94-DA9CB650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25" y="2228850"/>
            <a:ext cx="3632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395B1-B0EF-DF93-8CFC-529C9398F37E}"/>
              </a:ext>
            </a:extLst>
          </p:cNvPr>
          <p:cNvSpPr txBox="1"/>
          <p:nvPr/>
        </p:nvSpPr>
        <p:spPr>
          <a:xfrm>
            <a:off x="8352692" y="4629150"/>
            <a:ext cx="16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https://xkcd.com/2530</a:t>
            </a:r>
            <a:r>
              <a:rPr lang="en-US" sz="12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0048" y="2028616"/>
            <a:ext cx="71425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Prospective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study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designed to determine whether an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intervention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(drug, device, etc.)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 safe and effective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“Randomized” if participants randomly assigned to different groups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“Controlled” if includes a control group which does not receive intervention in question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– free-text descriptions of requirements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Inclusion – must meet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Exclusion – must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not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meet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Recognized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method for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determining safety and efficacy of new treatments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124E31-C14C-4E3C-FBD6-5D7F2F49A29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74168E59-4A7E-C7FE-CF5E-91319D16000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2FD49304-9304-5D49-A0DF-795F62C8BDE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5F6D034-B0AB-0F25-B3F5-82F0CB19D916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6B4A8D3E-F818-88F8-33EB-7F3B8AA5543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6131D1A-B7AB-6BF6-5111-5292BAB775B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5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73BAB6E-6802-1311-2B90-5C52FB9E3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17627"/>
              </p:ext>
            </p:extLst>
          </p:nvPr>
        </p:nvGraphicFramePr>
        <p:xfrm>
          <a:off x="4300870" y="1333209"/>
          <a:ext cx="7647353" cy="5001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525">
                  <a:extLst>
                    <a:ext uri="{9D8B030D-6E8A-4147-A177-3AD203B41FA5}">
                      <a16:colId xmlns:a16="http://schemas.microsoft.com/office/drawing/2014/main" val="2764175157"/>
                    </a:ext>
                  </a:extLst>
                </a:gridCol>
                <a:gridCol w="2897697">
                  <a:extLst>
                    <a:ext uri="{9D8B030D-6E8A-4147-A177-3AD203B41FA5}">
                      <a16:colId xmlns:a16="http://schemas.microsoft.com/office/drawing/2014/main" val="582873168"/>
                    </a:ext>
                  </a:extLst>
                </a:gridCol>
                <a:gridCol w="2506887">
                  <a:extLst>
                    <a:ext uri="{9D8B030D-6E8A-4147-A177-3AD203B41FA5}">
                      <a16:colId xmlns:a16="http://schemas.microsoft.com/office/drawing/2014/main" val="1230966251"/>
                    </a:ext>
                  </a:extLst>
                </a:gridCol>
                <a:gridCol w="776244">
                  <a:extLst>
                    <a:ext uri="{9D8B030D-6E8A-4147-A177-3AD203B41FA5}">
                      <a16:colId xmlns:a16="http://schemas.microsoft.com/office/drawing/2014/main" val="4094126085"/>
                    </a:ext>
                  </a:extLst>
                </a:gridCol>
              </a:tblGrid>
              <a:tr h="370437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Syntax Style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Input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Output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BLEU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347026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Raw Text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Diabetics who smoke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(“Diabetics”),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(“smoke”)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78.7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9761124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Augmented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(“Diabetics”) who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(“smoke”)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(“Diabetics”),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(“smoke”)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200" b="0" i="0" dirty="0">
                        <a:latin typeface="Consolas" panose="020B0609020204030204" pitchFamily="49" charset="0"/>
                        <a:ea typeface="Roboto Light" panose="02000000000000000000" pitchFamily="2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93.5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25981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(@1) who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(@2)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intersect(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(@1),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(@2)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93.3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00705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Shift-Reduce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“Diabetics”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 who 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“smoke”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[intersect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“Diabetics”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“smoke”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54708"/>
                  </a:ext>
                </a:extLst>
              </a:tr>
              <a:tr h="906216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Shift-Reduce+ </a:t>
                      </a:r>
                      <a:b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</a:b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@1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 who [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@2 </a:t>
                      </a:r>
                      <a:r>
                        <a:rPr lang="en-US" sz="1200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[intersect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@1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cond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  [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 @2 </a:t>
                      </a:r>
                      <a:r>
                        <a:rPr lang="en-US" sz="1200" b="0" i="0" dirty="0" err="1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obs</a:t>
                      </a:r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sz="1200" b="0" i="0" dirty="0">
                          <a:latin typeface="Consolas" panose="020B0609020204030204" pitchFamily="49" charset="0"/>
                          <a:ea typeface="Roboto Light" panose="02000000000000000000" pitchFamily="2" charset="0"/>
                          <a:cs typeface="Consolas" panose="020B0609020204030204" pitchFamily="49" charset="0"/>
                        </a:rPr>
                        <a:t>intersect]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8994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Results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448733" y="1735449"/>
            <a:ext cx="36687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70/20/10 train/test/dev split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 corpus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Experiments used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”T5”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architecture and pretrained model for various Seq2Seq tasks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Tried other syntax styles as well from literature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”Shift-Reduce”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“Pointer”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9F40B1-A1C6-3C29-027C-D3C0E32BCF4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AB3A21-1FA4-E6C2-2EC6-CD46A45DFF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19B93DF-0525-867D-476F-F0C1E29A13A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9A95F36-150A-2AC1-6AA6-EF5E6B82F5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E0589B4-5BD2-1BB7-533C-8E9625885C5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7EF9629-7739-59BD-ACBB-BED11B2D3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C4F8F95-21BF-B98A-B772-6BA5658BBF8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42E53A-9938-88CE-0DD4-DF7F0F1B89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242AB8CE-DAE0-E13E-26BE-594A8BBA3CA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4A4F6EFC-98EC-4016-5935-B9E9BE52B32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78AB600D-9A96-3334-DC2E-803E301ED3F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8638906-1930-415E-AE1D-EAA52A0C21F0}"/>
              </a:ext>
            </a:extLst>
          </p:cNvPr>
          <p:cNvSpPr/>
          <p:nvPr/>
        </p:nvSpPr>
        <p:spPr>
          <a:xfrm>
            <a:off x="4188321" y="3599089"/>
            <a:ext cx="7772400" cy="891218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FA4F27-FBB1-1C31-EA1E-FC27F12C460D}"/>
              </a:ext>
            </a:extLst>
          </p:cNvPr>
          <p:cNvSpPr/>
          <p:nvPr/>
        </p:nvSpPr>
        <p:spPr>
          <a:xfrm>
            <a:off x="4207088" y="4401039"/>
            <a:ext cx="7772400" cy="922966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3B5460-01B1-97A0-8348-11697C0BC2BA}"/>
              </a:ext>
            </a:extLst>
          </p:cNvPr>
          <p:cNvSpPr/>
          <p:nvPr/>
        </p:nvSpPr>
        <p:spPr>
          <a:xfrm>
            <a:off x="4117481" y="5390069"/>
            <a:ext cx="7772400" cy="80956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9ADDD-389B-82B1-23C3-CE27728B2E05}"/>
              </a:ext>
            </a:extLst>
          </p:cNvPr>
          <p:cNvSpPr/>
          <p:nvPr/>
        </p:nvSpPr>
        <p:spPr>
          <a:xfrm>
            <a:off x="4238347" y="2525802"/>
            <a:ext cx="7772400" cy="8978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775E7F-79D8-28D5-716F-E7322C1F3C81}"/>
              </a:ext>
            </a:extLst>
          </p:cNvPr>
          <p:cNvSpPr/>
          <p:nvPr/>
        </p:nvSpPr>
        <p:spPr>
          <a:xfrm>
            <a:off x="4300870" y="2490266"/>
            <a:ext cx="7772400" cy="897873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37C800-AFB2-92BA-1605-F7BC3003F8D5}"/>
              </a:ext>
            </a:extLst>
          </p:cNvPr>
          <p:cNvSpPr txBox="1"/>
          <p:nvPr/>
        </p:nvSpPr>
        <p:spPr>
          <a:xfrm>
            <a:off x="448733" y="5213324"/>
            <a:ext cx="3668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Replacing raw spans with named entity logical forms improved by +14.7%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1" grpId="0" animBg="1"/>
      <p:bldP spid="22" grpId="0" animBg="1"/>
      <p:bldP spid="6" grpId="0" animBg="1"/>
      <p:bldP spid="23" grpId="0" animBg="1"/>
      <p:bldP spid="2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”LeafAI”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F89AC0-D496-78B6-6893-19F4A6A2FF8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BF0103-1C48-2A71-2D23-195C60E2FEB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B3483B2-7A6F-D09B-B8BA-FF90F61C86AC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A81ADA-9911-26A9-AB14-D1D5FC5F31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219C018-DC89-8D2E-4CC8-B8B51F8871B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F940268-86D1-C953-F62D-84069B0576B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CABA3E6-165E-3112-67F0-CD0CEAE23EC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114C6C-88E0-E600-87D4-45CDDF4D13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FB409B8B-CE79-E972-27F1-D89AB57B2C9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F4FA1C1-32EC-7104-1508-C7656FDEE81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825E0A75-9711-01A9-A97D-3A9F5B6D86F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435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System Overview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D55ABF9-EB04-21F2-8CFA-614D50AA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33" y="1388098"/>
            <a:ext cx="8785459" cy="546990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87225EB-6B8F-374A-A113-8364B011F8A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968289-F5FB-FFB6-7FD8-A9CEC9E6A4C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2E3BC7E-044B-80D2-6992-E4BFFF05EEB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7CFB7-9B0A-F061-8460-5C29D2E5099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8EF1E46-FB71-C4A8-1CBF-44CB50C1238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E8E6487-B81B-F54E-CDEA-03F3B894CA9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8F6E77-8947-3BA2-E290-80062A43CC2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55BD50-AB55-A412-BCD8-FA19E1CDB5B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7EF006EA-B862-8822-B1FF-EFB79372294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84CE4681-6734-8AFC-8759-64085249FB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49D944A4-C0DD-2880-EBB0-FE690330161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88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Knowledge 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838515" y="1909106"/>
            <a:ext cx="709762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Built using RDF, or Resource Description Framework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 database of triples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query-able by SPARQL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Core is the UMLS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Also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LOINC2HPO (for Lab Result -&gt; Condition reasoning)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Disease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Symptom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Potential Drug-Drug Interactions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COVID-19 Ontology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A43632-1DF5-77C9-0C76-69D9892FA5FE}"/>
              </a:ext>
            </a:extLst>
          </p:cNvPr>
          <p:cNvGrpSpPr/>
          <p:nvPr/>
        </p:nvGrpSpPr>
        <p:grpSpPr>
          <a:xfrm>
            <a:off x="8194937" y="2125233"/>
            <a:ext cx="3552041" cy="2611817"/>
            <a:chOff x="6670803" y="59599"/>
            <a:chExt cx="3552041" cy="261181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BAAD03-14A3-3B80-1011-6D25BF7F3408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776BC24-64E3-EB07-65BE-C30234A72F03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AD97336-D53E-3DFC-7061-4436E366F59E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4262F806-E68A-245C-1061-B07228906FD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9D791F4-2D0F-9D7B-5AAC-4978088369CB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93C62E5-091C-26EB-E56D-860AE6670DC5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705A945-EA5C-ED15-7303-2F40BB2BD03F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573EAE74-AE54-DA03-70FC-F3FEECD03ED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C1596B1-46AA-F5E8-22EF-05287C1C2276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55345C2-41CB-3EEE-21D7-18EE0AD5B4AE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41D77A3-BC39-508C-0A35-12C5B15774A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53D3F8-DACD-7E33-8437-7FA26F838DCD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FEAB3AC-9737-D013-9445-2854B5891448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E197E72-6FDD-C108-6D81-15610DD344AC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4F16EF9-AFDD-9EF3-F4B4-03FBCAAF57F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4C971C0-3D63-8F36-134E-05290D8F8120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43A49A4-D28C-6EF8-C5DE-815D1DF15829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161312C-D0AE-B086-0FF3-99669B7BE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FFF3D5D-2FC9-B44B-7830-DF2CACBEF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02D58D96-90DB-32E3-5192-F12691719713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32DBDE2D-749D-4B4A-347C-3528C662C764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681F2B4-2975-E732-BD0C-C000FA0D9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AA8AAF2-2666-B579-7EE0-E7C3919441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CB29981-4F53-217A-F580-A70D4EB83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3F50285-1D92-490D-47E8-820EFC2F5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A371E74-7229-0D81-E7B8-72940EE7B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4D4B3BF-66A3-E01D-4ABA-ACACE3C6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AF0B751-DDC6-09A1-4540-2352013DE9BC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A1064E-87D3-AB8D-5D1A-1D3C5CD9F2D2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88F17B-D694-98A6-2B84-941D805EB452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026466-6EA4-5B04-6471-95C75D7F23F2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336DF4-E534-C22A-D11D-8E9B008DC233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A23115E-87F4-CF4A-8561-ABE51367C8D8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C12A63-85B9-B7BE-0B7A-5E001CAE03B5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496DE8-B2C1-B961-D8D5-F6FDD7A501F1}"/>
              </a:ext>
            </a:extLst>
          </p:cNvPr>
          <p:cNvSpPr txBox="1"/>
          <p:nvPr/>
        </p:nvSpPr>
        <p:spPr>
          <a:xfrm>
            <a:off x="-14967" y="5858179"/>
            <a:ext cx="119373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L.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Schriml</a:t>
            </a:r>
            <a:r>
              <a:rPr lang="en-US" sz="900" dirty="0">
                <a:effectLst/>
                <a:latin typeface="Arial" panose="020B0604020202020204" pitchFamily="34" charset="0"/>
              </a:rPr>
              <a:t>, C.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Arze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Nadendla</a:t>
            </a:r>
            <a:r>
              <a:rPr lang="en-US" sz="900" dirty="0">
                <a:effectLst/>
                <a:latin typeface="Arial" panose="020B0604020202020204" pitchFamily="34" charset="0"/>
              </a:rPr>
              <a:t>, Y.-W. W. Chang,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Mazaitis</a:t>
            </a:r>
            <a:r>
              <a:rPr lang="en-US" sz="900" dirty="0">
                <a:effectLst/>
                <a:latin typeface="Arial" panose="020B0604020202020204" pitchFamily="34" charset="0"/>
              </a:rPr>
              <a:t>, V. Felix, G. Feng, and W. A. Kibbe. Disease Ontology: a backbone for disease semantic integration. Nucleic acids research, 40(D1):D940–D946, 2012.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A. Sargsyan, A. T.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Kodamullil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Baksi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Darms</a:t>
            </a:r>
            <a:r>
              <a:rPr lang="en-US" sz="900" dirty="0">
                <a:effectLst/>
                <a:latin typeface="Arial" panose="020B0604020202020204" pitchFamily="34" charset="0"/>
              </a:rPr>
              <a:t>, S. Madan, S. Gebel,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Keminer</a:t>
            </a:r>
            <a:r>
              <a:rPr lang="en-US" sz="900" dirty="0">
                <a:effectLst/>
                <a:latin typeface="Arial" panose="020B0604020202020204" pitchFamily="34" charset="0"/>
              </a:rPr>
              <a:t>, G. M. Jose, H.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Balabin</a:t>
            </a:r>
            <a:r>
              <a:rPr lang="en-US" sz="900" dirty="0">
                <a:effectLst/>
                <a:latin typeface="Arial" panose="020B0604020202020204" pitchFamily="34" charset="0"/>
              </a:rPr>
              <a:t>, L. N. DeLong, et al. The COVID-19 ontology. Bioinformatics, 36(24):5703–5705, 2020.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Ayvaz</a:t>
            </a:r>
            <a:r>
              <a:rPr lang="en-US" sz="900" dirty="0">
                <a:effectLst/>
                <a:latin typeface="Arial" panose="020B0604020202020204" pitchFamily="34" charset="0"/>
              </a:rPr>
              <a:t>, J. Horn,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Hassanzadeh</a:t>
            </a:r>
            <a:r>
              <a:rPr lang="en-US" sz="900" dirty="0">
                <a:effectLst/>
                <a:latin typeface="Arial" panose="020B0604020202020204" pitchFamily="34" charset="0"/>
              </a:rPr>
              <a:t>, Q. Zhu, J. Stan, N.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Tatonetti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Vilar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Brochhausen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Samwald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Rastegar-Mojarad</a:t>
            </a:r>
            <a:r>
              <a:rPr lang="en-US" sz="900" dirty="0">
                <a:effectLst/>
                <a:latin typeface="Arial" panose="020B0604020202020204" pitchFamily="34" charset="0"/>
              </a:rPr>
              <a:t>, et al. Toward a complete dataset of drug–drug interaction information from publicly available sources. Journal of biomedical informatics, 55:206–217, 2015.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X. A. Zhang, A. Yates, N.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Vasilevsky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Gourdine</a:t>
            </a:r>
            <a:r>
              <a:rPr lang="en-US" sz="900" dirty="0">
                <a:effectLst/>
                <a:latin typeface="Arial" panose="020B0604020202020204" pitchFamily="34" charset="0"/>
              </a:rPr>
              <a:t>, T. J. Callahan, L. C. Carmody,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Danis</a:t>
            </a:r>
            <a:r>
              <a:rPr lang="en-US" sz="900" dirty="0">
                <a:effectLst/>
                <a:latin typeface="Arial" panose="020B0604020202020204" pitchFamily="34" charset="0"/>
              </a:rPr>
              <a:t>, M.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Joachimiak</a:t>
            </a:r>
            <a:r>
              <a:rPr lang="en-US" sz="900" dirty="0">
                <a:effectLst/>
                <a:latin typeface="Arial" panose="020B0604020202020204" pitchFamily="34" charset="0"/>
              </a:rPr>
              <a:t>, V.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Ravanmehr</a:t>
            </a:r>
            <a:r>
              <a:rPr lang="en-US" sz="900" dirty="0">
                <a:effectLst/>
                <a:latin typeface="Arial" panose="020B0604020202020204" pitchFamily="34" charset="0"/>
              </a:rPr>
              <a:t>, E. R. Pfaff, et al. Semantic integration of clinical laboratory tests from electronic health records for deep phenotyping and biomarker discovery. NPJ digital medicine, 2(1):1–9, 2019.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381F6-C440-406E-3B87-111C2304E12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96C683-C939-3243-980E-7769AC1FA7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073BF0F-6BBD-A73F-8FC4-023D52DEF7B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9C8DFD-DC4A-4AD5-DF77-FE1043C0247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CB06C2B-C928-33EF-DA8D-5C17221FBD1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067A793-7C79-BE75-6C63-33CCE065968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A8E615F-A648-2495-2111-6DD386CBA57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2FE0D-40F6-3C56-4CD8-B3FF353F3D37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7" action="ppaction://hlinksldjump"/>
              <a:extLst>
                <a:ext uri="{FF2B5EF4-FFF2-40B4-BE49-F238E27FC236}">
                  <a16:creationId xmlns:a16="http://schemas.microsoft.com/office/drawing/2014/main" id="{431D67A2-4A12-4959-D757-508312EA189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06C7F289-56D3-7D37-253F-1047212ABA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792BC0E-4150-928B-9FD3-685C8ABF7AC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5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1205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D828D-DC3D-FE96-B11A-D13E3ECD2A0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0AA81F-1EA8-789F-588A-01DB03CD35E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41123BA-B15D-8709-A6CD-2090763BDF8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8AA2CBD-918E-6ACE-8079-E062761337B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8F7AF0F-70C7-CA4C-A7E0-A186C7D7B43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EB00F1C-BAB9-F084-BDB1-A817668A2D8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4BD7BDF-D907-5326-7D92-DF7223F17A0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04863-AD1D-6C44-6B91-0575C753E0E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12705884-2F6A-24CF-D486-797676A27D6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0B07C5B9-9E97-00C8-0EC0-E4813352E6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4A0D0582-C7EB-62D3-92A3-1741EBEFB70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03A44-109E-76D1-BAB9-9E74EC2FB65B}"/>
              </a:ext>
            </a:extLst>
          </p:cNvPr>
          <p:cNvGrpSpPr/>
          <p:nvPr/>
        </p:nvGrpSpPr>
        <p:grpSpPr>
          <a:xfrm>
            <a:off x="838513" y="2826527"/>
            <a:ext cx="4245559" cy="3023875"/>
            <a:chOff x="5717909" y="1111681"/>
            <a:chExt cx="4161206" cy="302387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0A8DE93-8784-74DC-6148-9AE0C267346D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768E-CD11-C0F1-772A-D49F1B3A6AD2}"/>
                </a:ext>
              </a:extLst>
            </p:cNvPr>
            <p:cNvSpPr txBox="1"/>
            <p:nvPr/>
          </p:nvSpPr>
          <p:spPr>
            <a:xfrm>
              <a:off x="5907389" y="1175551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drug()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.for(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464476-3D2A-E329-C741-77CBDAB86182}"/>
              </a:ext>
            </a:extLst>
          </p:cNvPr>
          <p:cNvSpPr txBox="1"/>
          <p:nvPr/>
        </p:nvSpPr>
        <p:spPr>
          <a:xfrm>
            <a:off x="4876436" y="418896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causes changes to </a:t>
            </a:r>
            <a:r>
              <a:rPr lang="en-US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respiration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6EEEE9-C3F9-53B4-9B6A-7D3B2981A674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29D38D-BF92-6FFC-C726-29C7C9AFCB8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DCE1C9-827D-DCB1-8AB1-DB6ABA68C56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FDB1B52-5BE5-C488-4DD7-28BE1AE4A1D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8661AF-928D-4A91-B155-0DAD98BE00F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5CA6C20-CC68-9389-7632-F572360980D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BC6FB3-21F0-E09E-C431-89B28654E86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461877D-7863-1459-036D-A029AFA8F44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60B0DE-2239-62BE-0D3D-B8FE69B3D07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ADC0CEB9-1E0B-6E12-BF64-7669192CED7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665F67C7-9BDF-B070-7FB9-8FD58B901E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17FE3B37-D87E-0A07-A8A8-7B5F9A0E6A4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A9173F-D4CB-E852-4EC8-24658592A09F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916935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can be used to treat </a:t>
            </a:r>
            <a:r>
              <a:rPr lang="en-US" b="1" dirty="0">
                <a:solidFill>
                  <a:schemeClr val="accent6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D1003A-A474-B859-332B-49AA755C7CE0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CF4BCD-9C34-9131-659C-E2C02C495611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7E3D2-7C5C-B35C-BDBB-5F2502963EF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4BEAC5-7BA0-AF31-AB95-ED78B97DA6D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9" name="TextBox 1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65864A5-D4A7-A830-35A2-8A9C8061D5C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0" name="TextBox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19562AE-D915-04E7-0582-F535DA44D5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1" name="TextBox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FB225B6-B76B-0D02-FD3B-8740BA8A598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2B730E0-523E-B665-E276-5A0560FE45C4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0DC8AA-8EFE-1906-B59C-DA4EC076088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BC4A6A-C60C-CE88-166F-E618A2BD8B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279BCF3C-D511-FF3A-C72A-C2AEA56FFEB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F878E02E-F988-EF16-8333-CDCCB5FB838F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55B49B7-5DC4-4043-F931-D22A1E09D82D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80172C-9B02-B55C-3658-03FE24C52432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1452218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 can be used to treat asthma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15165-8132-F5EE-F10D-B77CC2AC44C1}"/>
              </a:ext>
            </a:extLst>
          </p:cNvPr>
          <p:cNvSpPr txBox="1"/>
          <p:nvPr/>
        </p:nvSpPr>
        <p:spPr>
          <a:xfrm>
            <a:off x="4876436" y="3011006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B0AA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Mycosis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(fungal infection) is a contraindication to </a:t>
            </a:r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endParaRPr lang="en-US" b="1" dirty="0">
              <a:solidFill>
                <a:srgbClr val="E59AE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6BDFB3-BF0D-78E1-87A4-8146D385A47C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812DA4-A25F-AC6D-7D29-F1415B9774C2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70EF54-43AE-6DEF-B34E-C0F4A9EBFC8F}"/>
              </a:ext>
            </a:extLst>
          </p:cNvPr>
          <p:cNvSpPr/>
          <p:nvPr/>
        </p:nvSpPr>
        <p:spPr>
          <a:xfrm>
            <a:off x="4677853" y="311496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D62885-1722-489C-E32C-2B5C63B8C5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D21F6-0F9F-D825-AC35-9619E6FC8F1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EA28B9-F784-CFB4-B8FB-1DDFC86F8F4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4347A7-5C0B-C061-305A-2DEB09F82C8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BDB1611-2409-8AF8-573B-6037FA1AD59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723B814-FC57-C0ED-54E4-75E77D3C862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C92629A-8A0E-6E6B-AF02-C0F7590A4101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FC3BC-68EF-5C9E-7F00-BB3C474E7DC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24DD8575-E718-A568-4DCC-A457B78966F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CB5F56B3-CA85-F7C2-9E50-B4DFE71A615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E5760861-AB1A-E526-6BF1-A8A80CFDF7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7EF140D-AA17-469C-A655-34F5B16A05DF}"/>
              </a:ext>
            </a:extLst>
          </p:cNvPr>
          <p:cNvSpPr txBox="1"/>
          <p:nvPr/>
        </p:nvSpPr>
        <p:spPr>
          <a:xfrm>
            <a:off x="838514" y="864878"/>
            <a:ext cx="571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</p:spTree>
    <p:extLst>
      <p:ext uri="{BB962C8B-B14F-4D97-AF65-F5344CB8AC3E}">
        <p14:creationId xmlns:p14="http://schemas.microsoft.com/office/powerpoint/2010/main" val="1252989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6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Semantic Metadata Mapping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420603" y="2197908"/>
            <a:ext cx="50657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logical forms to a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Machine-readable “tagging” system for mapping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objects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records to their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meaning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usage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Small pre-defined subset of UMLS concepts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5A15A-808F-9AC5-EBAC-079F09E54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86783"/>
              </p:ext>
            </p:extLst>
          </p:nvPr>
        </p:nvGraphicFramePr>
        <p:xfrm>
          <a:off x="6982780" y="3375430"/>
          <a:ext cx="4813705" cy="121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480">
                  <a:extLst>
                    <a:ext uri="{9D8B030D-6E8A-4147-A177-3AD203B41FA5}">
                      <a16:colId xmlns:a16="http://schemas.microsoft.com/office/drawing/2014/main" val="228471056"/>
                    </a:ext>
                  </a:extLst>
                </a:gridCol>
                <a:gridCol w="1541819">
                  <a:extLst>
                    <a:ext uri="{9D8B030D-6E8A-4147-A177-3AD203B41FA5}">
                      <a16:colId xmlns:a16="http://schemas.microsoft.com/office/drawing/2014/main" val="1648522837"/>
                    </a:ext>
                  </a:extLst>
                </a:gridCol>
                <a:gridCol w="1894406">
                  <a:extLst>
                    <a:ext uri="{9D8B030D-6E8A-4147-A177-3AD203B41FA5}">
                      <a16:colId xmlns:a16="http://schemas.microsoft.com/office/drawing/2014/main" val="1204896472"/>
                    </a:ext>
                  </a:extLst>
                </a:gridCol>
              </a:tblGrid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19061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1-1-2000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94277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2-2-1980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8552"/>
                  </a:ext>
                </a:extLst>
              </a:tr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3-3-1970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5986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10E09F17-611A-9DEF-4A53-16A5C0C3C90B}"/>
              </a:ext>
            </a:extLst>
          </p:cNvPr>
          <p:cNvSpPr/>
          <p:nvPr/>
        </p:nvSpPr>
        <p:spPr>
          <a:xfrm rot="5400000">
            <a:off x="7458258" y="2472112"/>
            <a:ext cx="380994" cy="1331951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9F5D194-2EE9-ECF6-0291-1C99DC93AFA7}"/>
              </a:ext>
            </a:extLst>
          </p:cNvPr>
          <p:cNvSpPr/>
          <p:nvPr/>
        </p:nvSpPr>
        <p:spPr>
          <a:xfrm rot="5400000">
            <a:off x="8934698" y="2383519"/>
            <a:ext cx="380994" cy="1509135"/>
          </a:xfrm>
          <a:prstGeom prst="leftBrace">
            <a:avLst>
              <a:gd name="adj1" fmla="val 8333"/>
              <a:gd name="adj2" fmla="val 5058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02DD03-DD92-E334-A475-C459D1A07811}"/>
              </a:ext>
            </a:extLst>
          </p:cNvPr>
          <p:cNvSpPr txBox="1"/>
          <p:nvPr/>
        </p:nvSpPr>
        <p:spPr>
          <a:xfrm>
            <a:off x="8326213" y="2464613"/>
            <a:ext cx="159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“Date of Birth”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CB38E-1D4B-EB0E-6A37-90F31B171EC2}"/>
              </a:ext>
            </a:extLst>
          </p:cNvPr>
          <p:cNvSpPr txBox="1"/>
          <p:nvPr/>
        </p:nvSpPr>
        <p:spPr>
          <a:xfrm>
            <a:off x="6314075" y="2464613"/>
            <a:ext cx="266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C5236161</a:t>
            </a:r>
            <a:br>
              <a:rPr lang="en-US" sz="1400" dirty="0"/>
            </a:br>
            <a:r>
              <a:rPr lang="en-US" sz="1400" dirty="0"/>
              <a:t>“Patient Identifier”</a:t>
            </a:r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F2AE269-AFB2-0688-D5DC-F0F9B5E976E0}"/>
              </a:ext>
            </a:extLst>
          </p:cNvPr>
          <p:cNvSpPr/>
          <p:nvPr/>
        </p:nvSpPr>
        <p:spPr>
          <a:xfrm rot="5400000">
            <a:off x="10663244" y="2201946"/>
            <a:ext cx="387598" cy="1878883"/>
          </a:xfrm>
          <a:prstGeom prst="leftBrace">
            <a:avLst>
              <a:gd name="adj1" fmla="val 8333"/>
              <a:gd name="adj2" fmla="val 495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9EE9F-A067-D286-54A9-A38D7358D163}"/>
              </a:ext>
            </a:extLst>
          </p:cNvPr>
          <p:cNvSpPr txBox="1"/>
          <p:nvPr/>
        </p:nvSpPr>
        <p:spPr>
          <a:xfrm>
            <a:off x="9879763" y="1131706"/>
            <a:ext cx="22077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“Female”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‘F’</a:t>
            </a:r>
            <a:br>
              <a:rPr lang="en-US" sz="1400" dirty="0"/>
            </a:br>
            <a:endParaRPr lang="en-US" sz="1400" dirty="0"/>
          </a:p>
          <a:p>
            <a:r>
              <a:rPr lang="en-US" sz="1200" dirty="0">
                <a:solidFill>
                  <a:schemeClr val="accent1"/>
                </a:solidFill>
              </a:rPr>
              <a:t>C0086582</a:t>
            </a:r>
            <a:r>
              <a:rPr lang="en-US" sz="1400" dirty="0"/>
              <a:t> “Male”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‘M’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C3887376</a:t>
            </a:r>
            <a:r>
              <a:rPr lang="en-US" sz="1400" dirty="0"/>
              <a:t> “Genderqueer”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gender=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‘GQ’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D59AF-2186-B689-F5E1-685F33210C4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55AB56-6EED-7F45-A85B-540630180302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63FC81-CC6E-70A8-3914-E83C53A0687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DE70F2-5D78-727B-6FF9-148917E6AE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1F7E33-1D74-2A4F-F12C-4A5B6C7B08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A362268-32D0-5120-A108-D640C0F72CB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B082DE-C895-9E3E-133E-F3D6FA43C3A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C7138-C957-7E46-4551-A1C7C09FBD2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C592CCC6-783A-7053-8516-A260AA777EC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68C9FE07-6074-896B-2066-6DEDF6225AC4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0A0F47-4824-A688-F6C9-55359A1FCE3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74DB335-C943-F462-C40E-7450D7D23E81}"/>
              </a:ext>
            </a:extLst>
          </p:cNvPr>
          <p:cNvSpPr txBox="1"/>
          <p:nvPr/>
        </p:nvSpPr>
        <p:spPr>
          <a:xfrm>
            <a:off x="420603" y="4579938"/>
            <a:ext cx="537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UMLS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Source Coding System</a:t>
            </a:r>
          </a:p>
        </p:txBody>
      </p:sp>
    </p:spTree>
    <p:extLst>
      <p:ext uri="{BB962C8B-B14F-4D97-AF65-F5344CB8AC3E}">
        <p14:creationId xmlns:p14="http://schemas.microsoft.com/office/powerpoint/2010/main" val="23230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/>
      <p:bldP spid="19" grpId="0"/>
      <p:bldP spid="20" grpId="0" animBg="1"/>
      <p:bldP spid="21" grpId="0"/>
      <p:bldP spid="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6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Semantic Metadata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D59AF-2186-B689-F5E1-685F33210C4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55AB56-6EED-7F45-A85B-540630180302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63FC81-CC6E-70A8-3914-E83C53A0687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DE70F2-5D78-727B-6FF9-148917E6AE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1F7E33-1D74-2A4F-F12C-4A5B6C7B08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A362268-32D0-5120-A108-D640C0F72CB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B082DE-C895-9E3E-133E-F3D6FA43C3A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C7138-C957-7E46-4551-A1C7C09FBD2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C592CCC6-783A-7053-8516-A260AA777EC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68C9FE07-6074-896B-2066-6DEDF6225AC4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0A0F47-4824-A688-F6C9-55359A1FCE3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F8DE69-B146-AD5D-2A1D-643BD4FF0C6E}"/>
              </a:ext>
            </a:extLst>
          </p:cNvPr>
          <p:cNvSpPr txBox="1"/>
          <p:nvPr/>
        </p:nvSpPr>
        <p:spPr>
          <a:xfrm>
            <a:off x="5622203" y="4275432"/>
            <a:ext cx="334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Coding System: ICD-10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WHERE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dx_coding_system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‘I10’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4BC58-2496-5EE7-E750-0B2C9EC8BD39}"/>
              </a:ext>
            </a:extLst>
          </p:cNvPr>
          <p:cNvSpPr txBox="1"/>
          <p:nvPr/>
        </p:nvSpPr>
        <p:spPr>
          <a:xfrm>
            <a:off x="1907036" y="5235923"/>
            <a:ext cx="3091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C0241863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8FF81B0D-71B0-45BC-88DD-F4A95FD7BF7E}"/>
              </a:ext>
            </a:extLst>
          </p:cNvPr>
          <p:cNvSpPr/>
          <p:nvPr/>
        </p:nvSpPr>
        <p:spPr>
          <a:xfrm rot="5400000">
            <a:off x="6761780" y="3714514"/>
            <a:ext cx="380994" cy="2604420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9475A2F-C154-5DF2-E29A-D78766291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72398"/>
              </p:ext>
            </p:extLst>
          </p:nvPr>
        </p:nvGraphicFramePr>
        <p:xfrm>
          <a:off x="5639141" y="5235923"/>
          <a:ext cx="26153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346">
                  <a:extLst>
                    <a:ext uri="{9D8B030D-6E8A-4147-A177-3AD203B41FA5}">
                      <a16:colId xmlns:a16="http://schemas.microsoft.com/office/drawing/2014/main" val="3839069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dx_code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8918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1BC3EB-B713-A900-AE00-D589C48BA04E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4998194" y="5418803"/>
            <a:ext cx="64094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0ABCD0-E1BD-17C1-CB7B-0C2B5125C035}"/>
              </a:ext>
            </a:extLst>
          </p:cNvPr>
          <p:cNvSpPr txBox="1"/>
          <p:nvPr/>
        </p:nvSpPr>
        <p:spPr>
          <a:xfrm>
            <a:off x="5622203" y="1924990"/>
            <a:ext cx="159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C0001779</a:t>
            </a:r>
            <a:b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cs typeface="Consolas" panose="020B0609020204030204" pitchFamily="49" charset="0"/>
              </a:rPr>
              <a:t>“Patient age”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B761D2-4C86-0B91-E1E9-562FBB2138FC}"/>
              </a:ext>
            </a:extLst>
          </p:cNvPr>
          <p:cNvSpPr txBox="1"/>
          <p:nvPr/>
        </p:nvSpPr>
        <p:spPr>
          <a:xfrm>
            <a:off x="3346111" y="2887382"/>
            <a:ext cx="181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C0001779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AC2ED97A-F22C-9163-C987-A2731FE56A13}"/>
              </a:ext>
            </a:extLst>
          </p:cNvPr>
          <p:cNvSpPr/>
          <p:nvPr/>
        </p:nvSpPr>
        <p:spPr>
          <a:xfrm rot="5400000">
            <a:off x="6242130" y="1883721"/>
            <a:ext cx="380994" cy="1565122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32">
            <a:extLst>
              <a:ext uri="{FF2B5EF4-FFF2-40B4-BE49-F238E27FC236}">
                <a16:creationId xmlns:a16="http://schemas.microsoft.com/office/drawing/2014/main" id="{EE6345C7-F46B-8C39-F5D9-C159E8963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69742"/>
              </p:ext>
            </p:extLst>
          </p:nvPr>
        </p:nvGraphicFramePr>
        <p:xfrm>
          <a:off x="5639140" y="2885481"/>
          <a:ext cx="15760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048">
                  <a:extLst>
                    <a:ext uri="{9D8B030D-6E8A-4147-A177-3AD203B41FA5}">
                      <a16:colId xmlns:a16="http://schemas.microsoft.com/office/drawing/2014/main" val="3839069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current_age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89187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37898-4E55-1072-1400-C21AF216CA12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5164182" y="3068361"/>
            <a:ext cx="474958" cy="3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7B4272-BDCB-DA7B-A11F-68E308ADBB1D}"/>
              </a:ext>
            </a:extLst>
          </p:cNvPr>
          <p:cNvSpPr txBox="1"/>
          <p:nvPr/>
        </p:nvSpPr>
        <p:spPr>
          <a:xfrm>
            <a:off x="2478584" y="5558311"/>
            <a:ext cx="26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Coding System: ICD-10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E08-E13</a:t>
            </a:r>
          </a:p>
        </p:txBody>
      </p:sp>
    </p:spTree>
    <p:extLst>
      <p:ext uri="{BB962C8B-B14F-4D97-AF65-F5344CB8AC3E}">
        <p14:creationId xmlns:p14="http://schemas.microsoft.com/office/powerpoint/2010/main" val="28004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1" grpId="0" animBg="1"/>
      <p:bldP spid="39" grpId="0"/>
      <p:bldP spid="40" grpId="0"/>
      <p:bldP spid="42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94908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Expensive – between 2004 &amp; 2016, mean costs: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I: $3.8m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II: $13.3m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III: $19.8m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Finding eligible patients time-consuming and costly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often complex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Patients recruited tend to be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ethnic majorities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More affluent than affected populations at large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- 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0" y="5996226"/>
            <a:ext cx="826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Sertkaya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, Aylin, et al. "Key cost drivers of pharmaceutical clinical trials in the United States." Clinical Trials 13.2 (2016): 117-126.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G. Frank. Current challenges in clinical trial patient recruitment and enrollment.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SoCRA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Source, 2(February):30–38, 2004.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C. Heller, J. E. Balls-Berry, J. D. Nery, P. J. Erwin, D. Littleton, M. Kim, and W. P.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Kuo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Strategies addressing barriers to clinical trial enrollment of underrepresented populations: a systematic review. Contemporary clinical trials, 39(2):169–182, 2014.</a:t>
            </a:r>
          </a:p>
          <a:p>
            <a:endParaRPr lang="en-US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B802E8-0F32-70D0-3BE6-2F0D8009CCB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EB6023BA-0AE3-F985-EFAA-941262850A31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D6084CC5-774F-F185-26D7-C07ACD789CF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EBC6C0BC-6093-43E9-D606-1072C1971D5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2FC28474-9713-129A-5E0D-052FF6E9FD8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E04EAFEA-A7FD-2B4B-A9E3-9004CC273E9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9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50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2 –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8440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 separate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 statement,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tracked using a SQL temporary table.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Incremental results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returned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after each line processed.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6529434" y="1885632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 INTO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#cohort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Step = 1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93AAF4-3C2C-7890-4B21-2831268BAFEA}"/>
              </a:ext>
            </a:extLst>
          </p:cNvPr>
          <p:cNvSpPr txBox="1"/>
          <p:nvPr/>
        </p:nvSpPr>
        <p:spPr>
          <a:xfrm>
            <a:off x="6593672" y="4352263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= 2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6BC63-4167-1453-0FDA-9BFF43B3886A}"/>
              </a:ext>
            </a:extLst>
          </p:cNvPr>
          <p:cNvSpPr txBox="1"/>
          <p:nvPr/>
        </p:nvSpPr>
        <p:spPr>
          <a:xfrm>
            <a:off x="6640677" y="3094317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1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89BE4-3F6A-52A4-4C53-CEE2DB180F9A}"/>
              </a:ext>
            </a:extLst>
          </p:cNvPr>
          <p:cNvSpPr txBox="1"/>
          <p:nvPr/>
        </p:nvSpPr>
        <p:spPr>
          <a:xfrm>
            <a:off x="6593672" y="5540762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2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EAF13-66DB-7F40-15D9-B33F9EC021A5}"/>
              </a:ext>
            </a:extLst>
          </p:cNvPr>
          <p:cNvSpPr txBox="1"/>
          <p:nvPr/>
        </p:nvSpPr>
        <p:spPr>
          <a:xfrm>
            <a:off x="2643448" y="218278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3FA2E6-6321-9A0A-8B91-E583FEF230C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963314" y="2367447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7BA647-B2DF-1D6E-4773-6D80260974F3}"/>
              </a:ext>
            </a:extLst>
          </p:cNvPr>
          <p:cNvSpPr txBox="1"/>
          <p:nvPr/>
        </p:nvSpPr>
        <p:spPr>
          <a:xfrm>
            <a:off x="2643448" y="452974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A4EAD2-CAF9-E68C-9A4F-EA14EDD05AC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963314" y="4714406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5EBF65-3735-452F-1B5F-803D0BA8CCF2}"/>
              </a:ext>
            </a:extLst>
          </p:cNvPr>
          <p:cNvSpPr txBox="1"/>
          <p:nvPr/>
        </p:nvSpPr>
        <p:spPr>
          <a:xfrm>
            <a:off x="2643448" y="3263928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1 incremental results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F9720B-A4C1-D3EF-5C03-1474A0D5F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069386" y="3448594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D0C21F-F6E5-792C-E61B-1FC46F1421E1}"/>
              </a:ext>
            </a:extLst>
          </p:cNvPr>
          <p:cNvSpPr txBox="1"/>
          <p:nvPr/>
        </p:nvSpPr>
        <p:spPr>
          <a:xfrm>
            <a:off x="2643448" y="5759544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2 incremental results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00BD6-F617-7175-E173-3B86891A5FD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069386" y="5944210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30" grpId="0"/>
      <p:bldP spid="32" grpId="0"/>
      <p:bldP spid="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E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1091487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Extracted metadata on 165 clinical trials at UW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between Jan. 2010 and Dec. 2021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At least 10 patients enrolled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Number of raw lines of eligibility criteria file &lt;= 30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Grouped trials by “condition” field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Randomly chose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 trial per condition (except cancer, where 2 chosen),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 total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 SQL queries using </a:t>
            </a: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programmer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 time-limited by trial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used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OMOP database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instructed to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Skip criterion which cannot be computed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 about non-specific criteria where possible (e.g., symptoms, contraindications)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skipped criteria where zero patients found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19DB7-7899-6049-B7B7-AAA972B24DE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984213-5A0A-D28A-5D44-0AAA31B2740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5138D6-0C4C-6168-36C4-391DB2A1FE2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41CF26E-8473-5FAD-E45E-0811094EC5C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2CC39B4-D238-93CF-02EA-B689BCB46B69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0FAA3ED-97F5-4D8D-2CED-101F34AA5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C976FA3-6EBD-F664-2E82-0C60E436C29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5EFBC3-752B-99E1-28DF-5CDC191EE24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EC2146A-9A6C-C613-67EA-ECD6B417DBF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5E8C48E-D82A-CE60-53B9-4D1BB40073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453EA0E-0387-E022-1E19-B4385258C93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Preliminary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363729" y="1978264"/>
            <a:ext cx="303010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LeafAI matched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over 39% of patients in 5/8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Zero patients matched in 3/8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Human-generated query writing &amp; analysis ongoing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~21 hours spent writing queries for 7 trials so far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901F9C44-BDB6-CE9A-01B8-4D0BDEC91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1899" y="1601594"/>
            <a:ext cx="7965891" cy="33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076150" y="2014159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Child Pugh </a:t>
            </a:r>
            <a:r>
              <a:rPr lang="en-US" sz="1600" i="1" dirty="0"/>
              <a:t>(CTP) </a:t>
            </a:r>
            <a:r>
              <a:rPr lang="en-US" sz="1600" i="1" dirty="0">
                <a:solidFill>
                  <a:schemeClr val="accent6"/>
                </a:solidFill>
              </a:rPr>
              <a:t>B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C Cirrhosis </a:t>
            </a:r>
            <a:br>
              <a:rPr lang="en-US" sz="1600" i="1" dirty="0"/>
            </a:br>
            <a:r>
              <a:rPr lang="en-US" sz="1600" i="1" dirty="0"/>
              <a:t>(documented CTP calculation is required)”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7765612" y="2717522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11 patients with diagnosis of Cirrhosis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20E18E-35BD-EB36-343D-D70F929E9ACB}"/>
              </a:ext>
            </a:extLst>
          </p:cNvPr>
          <p:cNvGrpSpPr/>
          <p:nvPr/>
        </p:nvGrpSpPr>
        <p:grpSpPr>
          <a:xfrm>
            <a:off x="915180" y="3511329"/>
            <a:ext cx="6160970" cy="3164106"/>
            <a:chOff x="915180" y="3511329"/>
            <a:chExt cx="6160970" cy="316410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1ADE41A-57E5-0A60-9AEB-728887997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5180" y="3511329"/>
              <a:ext cx="6160970" cy="292366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C80643A-423A-3DAC-CF4E-C452B34DF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98333" y="6406312"/>
              <a:ext cx="1123296" cy="269123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425738" y="2639659"/>
            <a:ext cx="1020816" cy="157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854263-3281-198E-23C3-2D5394D79905}"/>
              </a:ext>
            </a:extLst>
          </p:cNvPr>
          <p:cNvSpPr txBox="1"/>
          <p:nvPr/>
        </p:nvSpPr>
        <p:spPr>
          <a:xfrm>
            <a:off x="7694442" y="4164030"/>
            <a:ext cx="424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Pregnant </a:t>
            </a:r>
            <a:r>
              <a:rPr lang="en-US" sz="1600" i="1" dirty="0"/>
              <a:t>or</a:t>
            </a:r>
            <a:r>
              <a:rPr lang="en-US" sz="1600" i="1" dirty="0">
                <a:solidFill>
                  <a:schemeClr val="accent6"/>
                </a:solidFill>
              </a:rPr>
              <a:t> breastfeeding </a:t>
            </a:r>
            <a:r>
              <a:rPr lang="en-US" sz="1600" i="1" dirty="0"/>
              <a:t>women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EDA5C-A917-850A-9FB4-817404579362}"/>
              </a:ext>
            </a:extLst>
          </p:cNvPr>
          <p:cNvSpPr txBox="1"/>
          <p:nvPr/>
        </p:nvSpPr>
        <p:spPr>
          <a:xfrm>
            <a:off x="8084887" y="4640970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accidentally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 patient with diagnosis of “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Pregnancy test </a:t>
            </a:r>
            <a:r>
              <a:rPr lang="en-US" i="1" u="sng" dirty="0">
                <a:latin typeface="Roboto Light" panose="02000000000000000000" pitchFamily="2" charset="0"/>
                <a:ea typeface="Roboto Light" panose="02000000000000000000" pitchFamily="2" charset="0"/>
              </a:rPr>
              <a:t>negative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3E4FB2-CA8F-B5AF-30DE-FC5049F5C25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059767" y="4333307"/>
            <a:ext cx="634675" cy="2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1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3" grpId="0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771900" y="1124480"/>
            <a:ext cx="5851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“Current </a:t>
            </a:r>
            <a:r>
              <a:rPr lang="en-US" sz="1600" i="1" dirty="0">
                <a:solidFill>
                  <a:schemeClr val="accent6"/>
                </a:solidFill>
              </a:rPr>
              <a:t>shift work sleep disorder</a:t>
            </a:r>
            <a:r>
              <a:rPr lang="en-US" sz="1600" i="1" dirty="0"/>
              <a:t>, or </a:t>
            </a:r>
            <a:r>
              <a:rPr lang="en-US" sz="1600" i="1" dirty="0">
                <a:solidFill>
                  <a:schemeClr val="accent6"/>
                </a:solidFill>
              </a:rPr>
              <a:t>narcolepsy</a:t>
            </a:r>
            <a:r>
              <a:rPr lang="en-US" sz="1600" i="1" dirty="0"/>
              <a:t> diagnosed with polysomnography and multiple sleep latency test”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53B46-E7E9-A2AD-5B91-4DF8F2C7F61D}"/>
              </a:ext>
            </a:extLst>
          </p:cNvPr>
          <p:cNvSpPr txBox="1"/>
          <p:nvPr/>
        </p:nvSpPr>
        <p:spPr>
          <a:xfrm>
            <a:off x="8562818" y="2425948"/>
            <a:ext cx="3191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“Current </a:t>
            </a:r>
            <a:r>
              <a:rPr lang="en-US" sz="1600" i="1" dirty="0">
                <a:solidFill>
                  <a:schemeClr val="accent6"/>
                </a:solidFill>
              </a:rPr>
              <a:t>stimulant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wake-promoting agent </a:t>
            </a:r>
            <a:r>
              <a:rPr lang="en-US" sz="1600" i="1" dirty="0"/>
              <a:t>use (such as amantadine, modafinil, methylphenidate, or amphetamine) within 30 days of screening”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DEC1C3-104C-C368-EE71-EE0083E9372B}"/>
              </a:ext>
            </a:extLst>
          </p:cNvPr>
          <p:cNvSpPr txBox="1"/>
          <p:nvPr/>
        </p:nvSpPr>
        <p:spPr>
          <a:xfrm>
            <a:off x="8658383" y="3947227"/>
            <a:ext cx="2743200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patients had orders for stimulants over course of trial.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A78792-4A85-5A98-FE46-0BD0DE7383B5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AA7268-D1EA-5E6C-C855-0FA8870D24BA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85805-2D43-1B49-D77D-9C9C63997CD5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FC60CE-92E2-5727-FD49-E8E2D39F3E6E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F5366F-4044-AEB0-E327-0D6176A3A73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2EBEC84-4F09-7685-1993-398513B22909}"/>
              </a:ext>
            </a:extLst>
          </p:cNvPr>
          <p:cNvSpPr txBox="1"/>
          <p:nvPr/>
        </p:nvSpPr>
        <p:spPr>
          <a:xfrm>
            <a:off x="4712986" y="1848472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drowsiness, snoring, etc.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E53735-8B95-5C09-54E0-8C1858AB76CA}"/>
              </a:ext>
            </a:extLst>
          </p:cNvPr>
          <p:cNvGrpSpPr/>
          <p:nvPr/>
        </p:nvGrpSpPr>
        <p:grpSpPr>
          <a:xfrm>
            <a:off x="1212871" y="3560150"/>
            <a:ext cx="5942389" cy="3176761"/>
            <a:chOff x="958019" y="3498675"/>
            <a:chExt cx="5942389" cy="31767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E7E7DA-3845-174C-4FC6-50CFCEB8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019" y="3498675"/>
              <a:ext cx="5942389" cy="300921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0B7224-F7C1-DB1A-53F9-838F9622B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69259" y="6406313"/>
              <a:ext cx="1123296" cy="269123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>
            <a:off x="3869259" y="1709469"/>
            <a:ext cx="609608" cy="293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E1301A-ABF3-9EA5-2FDA-308371D3F65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247407" y="3087668"/>
            <a:ext cx="3315411" cy="218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 animBg="1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504368" y="3270498"/>
            <a:ext cx="424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Severe acute respiratory syndrome </a:t>
            </a:r>
            <a:r>
              <a:rPr lang="en-US" sz="1600" i="1" dirty="0"/>
              <a:t>(SARS)-coronavirus (</a:t>
            </a:r>
            <a:r>
              <a:rPr lang="en-US" sz="1600" i="1" dirty="0" err="1"/>
              <a:t>CoV</a:t>
            </a:r>
            <a:r>
              <a:rPr lang="en-US" sz="1600" i="1" dirty="0"/>
              <a:t>)-2 infection confirmed by molecular diagnosis (nucleic acid (polymerase chain reaction (</a:t>
            </a:r>
            <a:r>
              <a:rPr lang="en-US" sz="1600" i="1" dirty="0">
                <a:solidFill>
                  <a:schemeClr val="accent6"/>
                </a:solidFill>
              </a:rPr>
              <a:t>PCR</a:t>
            </a:r>
            <a:r>
              <a:rPr lang="en-US" sz="1600" i="1" dirty="0"/>
              <a:t>) or </a:t>
            </a:r>
            <a:r>
              <a:rPr lang="en-US" sz="1600" i="1" dirty="0">
                <a:solidFill>
                  <a:schemeClr val="accent6"/>
                </a:solidFill>
              </a:rPr>
              <a:t>antigen testing</a:t>
            </a:r>
            <a:r>
              <a:rPr lang="en-US" sz="1600" i="1" dirty="0"/>
              <a:t>) ≤ 4 days prior to screening”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516163" y="1200045"/>
            <a:ext cx="8338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“Willing and able to provide written informed consent, (individuals ≥ 18 years of age) or assent (individuals ≥ 12 and &lt; 18 years of age) prior to performing study procedures. Individuals age ≥ 18 years may be enrolled with the consent of a legal representative where permitted according to local law and approved nationally and by the relevant institutional review board (IRB) or independent ethics committee (IEC). For individuals ≥ 12 and &lt; 18 years of age, a parent or legal guardian must be willing and able to provide written informed consent prior to performing study procedures”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550769" y="5025916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“Presence of </a:t>
            </a:r>
            <a:r>
              <a:rPr lang="en-US" sz="1600" i="1" dirty="0">
                <a:solidFill>
                  <a:schemeClr val="accent6"/>
                </a:solidFill>
              </a:rPr>
              <a:t>≥ 1 symptom</a:t>
            </a:r>
            <a:r>
              <a:rPr lang="en-US" sz="1600" i="1" dirty="0"/>
              <a:t>(s) consistent with COVID-19 for ≤ 7 days prior to randomization”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72C77C-2A41-28C6-D821-843233B625E4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C97357-9C9A-DBE0-6BBC-8F7B651A226D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FDDA6D-DDE3-EADE-E1E5-E4563E8A09DD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24D3F5-686B-867E-0B0D-C7E91381CFA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8C4754-03F3-F696-AA22-22C0CB4BDF41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AB6628-6A58-C4A5-3B11-C54C84433AFB}"/>
              </a:ext>
            </a:extLst>
          </p:cNvPr>
          <p:cNvGrpSpPr/>
          <p:nvPr/>
        </p:nvGrpSpPr>
        <p:grpSpPr>
          <a:xfrm>
            <a:off x="1024523" y="3633579"/>
            <a:ext cx="5609856" cy="2968832"/>
            <a:chOff x="1024523" y="3633579"/>
            <a:chExt cx="5609856" cy="29688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42B8081-7B67-493D-FD7F-2E53479D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4523" y="3633579"/>
              <a:ext cx="5609856" cy="267673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0FCCBF1-F545-9134-CF1B-C1E70D2F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27183" y="6310311"/>
              <a:ext cx="1219200" cy="29210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3090333" y="4089400"/>
            <a:ext cx="441403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 flipH="1">
            <a:off x="1442906" y="2778449"/>
            <a:ext cx="2073257" cy="103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3294342" y="5562600"/>
            <a:ext cx="4244476" cy="32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06C95F-D4A7-8C6D-A779-DA47C1C00D16}"/>
              </a:ext>
            </a:extLst>
          </p:cNvPr>
          <p:cNvSpPr txBox="1"/>
          <p:nvPr/>
        </p:nvSpPr>
        <p:spPr>
          <a:xfrm>
            <a:off x="7449204" y="5667219"/>
            <a:ext cx="4655583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 patients had no PCR test (in our data).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Others had no symptoms as diagnosis codes.</a:t>
            </a:r>
          </a:p>
        </p:txBody>
      </p:sp>
    </p:spTree>
    <p:extLst>
      <p:ext uri="{BB962C8B-B14F-4D97-AF65-F5344CB8AC3E}">
        <p14:creationId xmlns:p14="http://schemas.microsoft.com/office/powerpoint/2010/main" val="3099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2" grpId="0"/>
      <p:bldP spid="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BED017B-B73A-AAD4-9DAA-0D9D5A07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1" y="3238363"/>
            <a:ext cx="6985000" cy="3594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989635" y="1064205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Coma</a:t>
            </a:r>
            <a:r>
              <a:rPr lang="en-US" sz="1600" i="1" dirty="0"/>
              <a:t> after </a:t>
            </a:r>
            <a:r>
              <a:rPr lang="en-US" sz="1600" i="1" dirty="0">
                <a:solidFill>
                  <a:schemeClr val="accent6"/>
                </a:solidFill>
              </a:rPr>
              <a:t>resuscitation</a:t>
            </a:r>
            <a:r>
              <a:rPr lang="en-US" sz="1600" i="1" dirty="0"/>
              <a:t> from out of hospital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5000656" y="1446824"/>
            <a:ext cx="547445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queried for coma diagnosis, which no enrolled patients had.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failed to normalize “resuscitation”, so skipped.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46818" y="2306546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569828" y="3238363"/>
            <a:ext cx="607039" cy="2823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11F58F-35E9-A32D-8FBC-6E41598E2593}"/>
              </a:ext>
            </a:extLst>
          </p:cNvPr>
          <p:cNvSpPr txBox="1"/>
          <p:nvPr/>
        </p:nvSpPr>
        <p:spPr>
          <a:xfrm>
            <a:off x="7193422" y="3699229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“Cooled to &lt;34 deg C with 240 minutes of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9556F-8FB6-7401-CD0D-F89A7C900E9C}"/>
              </a:ext>
            </a:extLst>
          </p:cNvPr>
          <p:cNvSpPr txBox="1"/>
          <p:nvPr/>
        </p:nvSpPr>
        <p:spPr>
          <a:xfrm>
            <a:off x="7554828" y="4141125"/>
            <a:ext cx="427914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ignored the temperature, searched for diagnoses of cardiac arrest.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E728FD-8281-7FA5-8CAC-E5587C80D9B3}"/>
              </a:ext>
            </a:extLst>
          </p:cNvPr>
          <p:cNvCxnSpPr>
            <a:cxnSpLocks/>
          </p:cNvCxnSpPr>
          <p:nvPr/>
        </p:nvCxnSpPr>
        <p:spPr>
          <a:xfrm flipH="1">
            <a:off x="1024467" y="3856001"/>
            <a:ext cx="6168955" cy="103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499ABB-0CF1-6FEC-98BE-BB08137A7292}"/>
              </a:ext>
            </a:extLst>
          </p:cNvPr>
          <p:cNvCxnSpPr>
            <a:cxnSpLocks/>
          </p:cNvCxnSpPr>
          <p:nvPr/>
        </p:nvCxnSpPr>
        <p:spPr>
          <a:xfrm flipH="1">
            <a:off x="1176867" y="1303867"/>
            <a:ext cx="3812768" cy="193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0" grpId="0"/>
      <p:bldP spid="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EC031BB-DD53-16FE-3BA3-A0DBF2595E91}"/>
              </a:ext>
            </a:extLst>
          </p:cNvPr>
          <p:cNvGrpSpPr/>
          <p:nvPr/>
        </p:nvGrpSpPr>
        <p:grpSpPr>
          <a:xfrm>
            <a:off x="238043" y="3301668"/>
            <a:ext cx="6323624" cy="3373768"/>
            <a:chOff x="238043" y="3301668"/>
            <a:chExt cx="6845300" cy="35563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58A00C-39CE-609D-E422-CBB584972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43" y="3301668"/>
              <a:ext cx="6845300" cy="33147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D16AEE-BCEF-1C34-EA69-F7D1B519F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2316" y="6565900"/>
              <a:ext cx="1219200" cy="29210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2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433544" y="1024504"/>
            <a:ext cx="377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“People diagnosed with </a:t>
            </a:r>
            <a:r>
              <a:rPr lang="en-US" sz="1600" i="1" dirty="0">
                <a:solidFill>
                  <a:schemeClr val="accent6"/>
                </a:solidFill>
              </a:rPr>
              <a:t>T1DM</a:t>
            </a:r>
            <a:r>
              <a:rPr lang="en-US" sz="1600" i="1" dirty="0"/>
              <a:t>, confirmed diagnosis prior to 40 years of age and a diagnosed for minimum of 1 year.”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083343" y="2598003"/>
            <a:ext cx="485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“Type 1 diabetics using either continuous subcutaneous </a:t>
            </a:r>
            <a:r>
              <a:rPr lang="en-US" sz="1600" i="1" dirty="0">
                <a:solidFill>
                  <a:schemeClr val="accent6"/>
                </a:solidFill>
              </a:rPr>
              <a:t>insulin infusion </a:t>
            </a:r>
            <a:r>
              <a:rPr lang="en-US" sz="1600" i="1" dirty="0"/>
              <a:t>(with lispro or </a:t>
            </a:r>
            <a:r>
              <a:rPr lang="en-US" sz="1600" i="1" dirty="0" err="1"/>
              <a:t>aspart</a:t>
            </a:r>
            <a:r>
              <a:rPr lang="en-US" sz="1600" i="1" dirty="0"/>
              <a:t>) or multiple daily doses of </a:t>
            </a:r>
            <a:r>
              <a:rPr lang="en-US" sz="1600" i="1" dirty="0">
                <a:solidFill>
                  <a:schemeClr val="accent6"/>
                </a:solidFill>
              </a:rPr>
              <a:t>insulin</a:t>
            </a:r>
            <a:r>
              <a:rPr lang="en-US" sz="1600" i="1" dirty="0"/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8B778-E0BA-3C94-B93F-020DC88142A0}"/>
              </a:ext>
            </a:extLst>
          </p:cNvPr>
          <p:cNvSpPr txBox="1"/>
          <p:nvPr/>
        </p:nvSpPr>
        <p:spPr>
          <a:xfrm>
            <a:off x="8131504" y="1181440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queried A1c &gt; 6.5%,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used diagnosis codes.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E61626-97E2-1D66-C492-73DAE4E7A41F}"/>
              </a:ext>
            </a:extLst>
          </p:cNvPr>
          <p:cNvSpPr txBox="1"/>
          <p:nvPr/>
        </p:nvSpPr>
        <p:spPr>
          <a:xfrm>
            <a:off x="7083344" y="4631235"/>
            <a:ext cx="503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“History or presence of </a:t>
            </a:r>
            <a:r>
              <a:rPr lang="en-US" sz="1600" i="1" dirty="0">
                <a:solidFill>
                  <a:schemeClr val="accent6"/>
                </a:solidFill>
              </a:rPr>
              <a:t>symptomatic autonomic neuropathy </a:t>
            </a:r>
            <a:r>
              <a:rPr lang="en-US" sz="1600" i="1" dirty="0"/>
              <a:t>or </a:t>
            </a:r>
            <a:r>
              <a:rPr lang="en-US" sz="1600" i="1" dirty="0">
                <a:solidFill>
                  <a:schemeClr val="accent6"/>
                </a:solidFill>
              </a:rPr>
              <a:t>chronic gastrointestinal disease</a:t>
            </a:r>
            <a:r>
              <a:rPr lang="en-US" sz="1600" i="1" dirty="0"/>
              <a:t>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422EE-4C92-7EB0-FB60-0E5B26FDDD0E}"/>
              </a:ext>
            </a:extLst>
          </p:cNvPr>
          <p:cNvSpPr txBox="1"/>
          <p:nvPr/>
        </p:nvSpPr>
        <p:spPr>
          <a:xfrm>
            <a:off x="7794114" y="5301495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diagnoses for abdominal pain, vomiting, constipation, etc.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A424C7-F08B-E9D0-1F7B-5C17E40D76D8}"/>
              </a:ext>
            </a:extLst>
          </p:cNvPr>
          <p:cNvGrpSpPr/>
          <p:nvPr/>
        </p:nvGrpSpPr>
        <p:grpSpPr>
          <a:xfrm>
            <a:off x="146818" y="2412243"/>
            <a:ext cx="1488863" cy="695454"/>
            <a:chOff x="9196300" y="1011223"/>
            <a:chExt cx="1488863" cy="6954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E699C8-F5F5-A0A1-7F9E-9F3A6A155829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B9D9C3-8598-8A11-8606-C5DE7DC2C728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8352BF-6FD0-0D90-6B82-0BCB8EC1EBBB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C28C1E-77B4-7760-217F-D71A64DBE95F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30217" y="1892150"/>
            <a:ext cx="3803327" cy="1740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838515" y="3447839"/>
            <a:ext cx="6244828" cy="2385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BC80F9-A711-F338-A267-CFFF0C731400}"/>
              </a:ext>
            </a:extLst>
          </p:cNvPr>
          <p:cNvCxnSpPr>
            <a:cxnSpLocks/>
          </p:cNvCxnSpPr>
          <p:nvPr/>
        </p:nvCxnSpPr>
        <p:spPr>
          <a:xfrm flipH="1">
            <a:off x="4363443" y="5063067"/>
            <a:ext cx="2719900" cy="9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D28160-105F-129B-F654-09FD8F610DEE}"/>
              </a:ext>
            </a:extLst>
          </p:cNvPr>
          <p:cNvSpPr txBox="1"/>
          <p:nvPr/>
        </p:nvSpPr>
        <p:spPr>
          <a:xfrm>
            <a:off x="7429063" y="3447839"/>
            <a:ext cx="353447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Few patients had insulin orders (in our data).</a:t>
            </a:r>
          </a:p>
        </p:txBody>
      </p:sp>
    </p:spTree>
    <p:extLst>
      <p:ext uri="{BB962C8B-B14F-4D97-AF65-F5344CB8AC3E}">
        <p14:creationId xmlns:p14="http://schemas.microsoft.com/office/powerpoint/2010/main" val="1303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26" grpId="0" animBg="1"/>
      <p:bldP spid="31" grpId="0"/>
      <p:bldP spid="34" grpId="0" animBg="1"/>
      <p:bldP spid="6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77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Analysis - Emerging Themes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“Missing” data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very challenging, causes false negatives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Affects both human and LeafAI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Knowledge Base (KB)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double-edged sword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✓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Casts wide net,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slightly higher recall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⨯</a:t>
            </a:r>
            <a:r>
              <a:rPr lang="en-US" dirty="0"/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cause unnecessary exclusions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e.g., snoring “is-a” sleep disorder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Need for human-in-the-loop review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programmer tends to have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higher precision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9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text to Leaf Logical Form (LLF)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Validation BLEU score 93.5%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82.4%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schema agnostic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Capable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on non-specific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Evaluated using 8 UW clinical trials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Matching patients in 5/8 trials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 43% recall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29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4" y="1743302"/>
            <a:ext cx="80852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Computer software cannot solve all challenges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can sometimes reduce manual workloads and save time/costs related to recruitment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cohort discovery tools can be used by manually translating free-text eligibility criteria into database queries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-37160" y="62005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-Johnson, Emilie K., et al. "Use of the i2b2 research query tool to conduct a matched case–control clinical research study: advantages, disadvantages and methodological considerations." BMC medical research methodology 14.1 (2014):</a:t>
            </a:r>
            <a:b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L. Penberthy, R. Brown, F. Puma, and B.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Dahman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Automated matching software for clinical trials eligibility: measuring efficiency and flexibility. Contemporary clinical trials, 31(3):207–217, 2010.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S. R. Thadani, C. Weng, J. T. Bigger, J. F.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Ennever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and D.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Wajngurt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Electronic screening improves efficiency in clinical trial recruitment. Journal of the American Medical Informatics Association, 16(6):869–873, 2009.</a:t>
            </a:r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DBA0-3A23-77FF-A638-5C16CD40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9" y="3957108"/>
            <a:ext cx="5149641" cy="1747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57BD9-31B2-38B6-1D45-72EFB524D56E}"/>
              </a:ext>
            </a:extLst>
          </p:cNvPr>
          <p:cNvSpPr txBox="1"/>
          <p:nvPr/>
        </p:nvSpPr>
        <p:spPr>
          <a:xfrm>
            <a:off x="3537159" y="5705073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Leaf query.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B5B5D-8E0D-4E64-9B4E-D6112250804E}"/>
              </a:ext>
            </a:extLst>
          </p:cNvPr>
          <p:cNvSpPr txBox="1"/>
          <p:nvPr/>
        </p:nvSpPr>
        <p:spPr>
          <a:xfrm>
            <a:off x="192340" y="4613939"/>
            <a:ext cx="303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 - 65+ y/o”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2A3EA5-F366-1428-60B7-495DCBFDDE4A}"/>
              </a:ext>
            </a:extLst>
          </p:cNvPr>
          <p:cNvSpPr/>
          <p:nvPr/>
        </p:nvSpPr>
        <p:spPr>
          <a:xfrm>
            <a:off x="3231114" y="4694808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CED25C1-DFF7-7992-A9C0-7EAC38627B95}"/>
              </a:ext>
            </a:extLst>
          </p:cNvPr>
          <p:cNvSpPr/>
          <p:nvPr/>
        </p:nvSpPr>
        <p:spPr>
          <a:xfrm>
            <a:off x="8771791" y="4694809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C1B6B-8867-FB34-9FD3-CBCC9AC0201D}"/>
              </a:ext>
            </a:extLst>
          </p:cNvPr>
          <p:cNvSpPr txBox="1"/>
          <p:nvPr/>
        </p:nvSpPr>
        <p:spPr>
          <a:xfrm>
            <a:off x="9153623" y="4600257"/>
            <a:ext cx="31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53D21D-F329-2A16-AD46-093F61306C6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A6DEB381-6B59-829A-0EA6-DE5B54F4A10F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F91F2C42-5E9D-DDB7-5FC7-2A9AEAA731C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6A52A368-855F-4EF6-A22D-F54BF544439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1F7714E-5F3F-37EE-FB16-E7DEC3EF61BA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22860EDB-05A4-6AF8-3822-AED3B116B09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8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2132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35409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Interactive NLP-driven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self-service web application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User interface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Accessible user action history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with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chat-like interface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Previous actions and responses preserved above ↑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New inputs inserted below ↓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Rapid feedback, responsiveness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system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of system actions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Editable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system responses enabling iteration,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977172-2D08-E17F-76A7-8B7EDECF103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B44DB8-EB25-4226-7D2F-DAB652AEDF3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1BF0FDA-8806-0A67-7A00-7364A153B2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6EEA96-17FC-DF36-7A8C-1EFCB16B6AE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826C18-9513-FE2A-77D7-3DDFD1F68C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21723C4-3C2A-5D7A-93FA-F51D32142AB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90CB413-F2CC-AAF6-5F2B-AFBA4D511DD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FFF93-045F-F191-EA5A-2A88CCC224E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6E1D0C8-C9BC-7FE3-67DB-F404461417A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890DDED-EABC-6500-38F8-3132FF88B5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98AD046-E74C-65AD-C24A-031B0845510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065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6DD86-E28E-43B4-9A19-75BDF8842AFD}"/>
              </a:ext>
            </a:extLst>
          </p:cNvPr>
          <p:cNvSpPr txBox="1"/>
          <p:nvPr/>
        </p:nvSpPr>
        <p:spPr>
          <a:xfrm>
            <a:off x="279288" y="1584330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1ABF3-5A4F-3076-9B99-18E2D94EC255}"/>
              </a:ext>
            </a:extLst>
          </p:cNvPr>
          <p:cNvGrpSpPr/>
          <p:nvPr/>
        </p:nvGrpSpPr>
        <p:grpSpPr>
          <a:xfrm>
            <a:off x="2481056" y="4297741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E45F18ED-4FDC-D5DC-1B01-71247197F242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9A9B5D-3BBA-99C9-3A80-FFEB5FF02423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9AEFC-AE88-21F9-B972-CE8360092EF5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039B0-56B6-B0AE-1DEF-07EAD3B626F8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D53EF3-077E-0996-2BFF-2A5A0619FF7A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B58AAC-18C7-1FC1-8D78-04748754582B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FC7DB-D8C2-CDFB-6806-1B1F44853C10}"/>
              </a:ext>
            </a:extLst>
          </p:cNvPr>
          <p:cNvGrpSpPr/>
          <p:nvPr/>
        </p:nvGrpSpPr>
        <p:grpSpPr>
          <a:xfrm>
            <a:off x="2481056" y="3787960"/>
            <a:ext cx="9466948" cy="396790"/>
            <a:chOff x="2333427" y="6008208"/>
            <a:chExt cx="7756852" cy="396790"/>
          </a:xfrm>
        </p:grpSpPr>
        <p:sp>
          <p:nvSpPr>
            <p:cNvPr id="14" name="Rectangle: Rounded Corners 38">
              <a:extLst>
                <a:ext uri="{FF2B5EF4-FFF2-40B4-BE49-F238E27FC236}">
                  <a16:creationId xmlns:a16="http://schemas.microsoft.com/office/drawing/2014/main" id="{6090CB43-E674-259E-172E-6317BF1C1293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19612B-4A76-91BB-2ADC-900212B06FF3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558562B-15EB-F90C-8BD6-687EBF37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B4FA0884-30EE-46C6-591A-4335C40FA306}"/>
              </a:ext>
            </a:extLst>
          </p:cNvPr>
          <p:cNvSpPr/>
          <p:nvPr/>
        </p:nvSpPr>
        <p:spPr>
          <a:xfrm>
            <a:off x="2338491" y="1164038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16726-04EC-9732-F7A4-1E20DF33808D}"/>
              </a:ext>
            </a:extLst>
          </p:cNvPr>
          <p:cNvSpPr txBox="1"/>
          <p:nvPr/>
        </p:nvSpPr>
        <p:spPr>
          <a:xfrm>
            <a:off x="521996" y="802865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72EDFFE-7902-DA04-2160-2313488CCE8A}"/>
              </a:ext>
            </a:extLst>
          </p:cNvPr>
          <p:cNvSpPr/>
          <p:nvPr/>
        </p:nvSpPr>
        <p:spPr>
          <a:xfrm>
            <a:off x="10906503" y="3335159"/>
            <a:ext cx="259976" cy="36240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DDEC5B-1C26-D917-FE43-1F7B97B30CF1}"/>
              </a:ext>
            </a:extLst>
          </p:cNvPr>
          <p:cNvSpPr txBox="1"/>
          <p:nvPr/>
        </p:nvSpPr>
        <p:spPr>
          <a:xfrm>
            <a:off x="9976216" y="294045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66D4A4-2D80-CB87-0720-BFE03AABFFB4}"/>
              </a:ext>
            </a:extLst>
          </p:cNvPr>
          <p:cNvCxnSpPr/>
          <p:nvPr/>
        </p:nvCxnSpPr>
        <p:spPr>
          <a:xfrm>
            <a:off x="1178571" y="1986200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318674-9FE5-1B97-7EBE-5BA86D3FE148}"/>
              </a:ext>
            </a:extLst>
          </p:cNvPr>
          <p:cNvCxnSpPr/>
          <p:nvPr/>
        </p:nvCxnSpPr>
        <p:spPr>
          <a:xfrm>
            <a:off x="2457071" y="2470293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7C25F2-6BA6-C3E8-84B5-D9E3E382D251}"/>
              </a:ext>
            </a:extLst>
          </p:cNvPr>
          <p:cNvCxnSpPr>
            <a:cxnSpLocks/>
          </p:cNvCxnSpPr>
          <p:nvPr/>
        </p:nvCxnSpPr>
        <p:spPr>
          <a:xfrm>
            <a:off x="3631446" y="2470293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A8284-9E6C-2FBB-D87C-08A7C3D4720D}"/>
              </a:ext>
            </a:extLst>
          </p:cNvPr>
          <p:cNvCxnSpPr/>
          <p:nvPr/>
        </p:nvCxnSpPr>
        <p:spPr>
          <a:xfrm>
            <a:off x="990312" y="2985275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05634D-D6D8-A58E-7CDB-BEE9FF14D4B5}"/>
              </a:ext>
            </a:extLst>
          </p:cNvPr>
          <p:cNvCxnSpPr>
            <a:cxnSpLocks/>
          </p:cNvCxnSpPr>
          <p:nvPr/>
        </p:nvCxnSpPr>
        <p:spPr>
          <a:xfrm>
            <a:off x="2512115" y="2976310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310F75-C13F-C172-C618-2F919166EE88}"/>
              </a:ext>
            </a:extLst>
          </p:cNvPr>
          <p:cNvCxnSpPr>
            <a:cxnSpLocks/>
          </p:cNvCxnSpPr>
          <p:nvPr/>
        </p:nvCxnSpPr>
        <p:spPr>
          <a:xfrm>
            <a:off x="3799577" y="2976310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D0AFF-5878-0809-24DC-9A220B890951}"/>
              </a:ext>
            </a:extLst>
          </p:cNvPr>
          <p:cNvCxnSpPr>
            <a:cxnSpLocks/>
          </p:cNvCxnSpPr>
          <p:nvPr/>
        </p:nvCxnSpPr>
        <p:spPr>
          <a:xfrm>
            <a:off x="1142712" y="3447446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87719C-D65F-FCAC-1607-4D3C2E8BEE2E}"/>
              </a:ext>
            </a:extLst>
          </p:cNvPr>
          <p:cNvCxnSpPr/>
          <p:nvPr/>
        </p:nvCxnSpPr>
        <p:spPr>
          <a:xfrm>
            <a:off x="2917033" y="5079023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C73383B-E909-1174-615F-5EE0066255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A22ABB-6D8E-0828-06EB-FDC8ABFA887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33" name="TextBox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221EC31-7E60-A369-CAD3-6AC4364916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34" name="TextBox 3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74A2C3D-8855-610A-4CE5-5A622AA534C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35" name="TextBox 3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4BC63B1-AA1A-ECA4-F1B1-85F5635C210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36" name="TextBox 3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2D5B221-3187-8BC3-48A5-5CD401219EBC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37" name="TextBox 3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BA680BD-55A9-A185-B09A-F3F7B72D1F1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43D11A-600C-CA25-BFEA-ECAB7D63FF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30" name="TextBox 29">
              <a:hlinkClick r:id="rId9" action="ppaction://hlinksldjump"/>
              <a:extLst>
                <a:ext uri="{FF2B5EF4-FFF2-40B4-BE49-F238E27FC236}">
                  <a16:creationId xmlns:a16="http://schemas.microsoft.com/office/drawing/2014/main" id="{C8E497F6-87F3-FF28-8172-91E25432DC4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31" name="TextBox 30">
              <a:hlinkClick r:id="rId10" action="ppaction://hlinksldjump"/>
              <a:extLst>
                <a:ext uri="{FF2B5EF4-FFF2-40B4-BE49-F238E27FC236}">
                  <a16:creationId xmlns:a16="http://schemas.microsoft.com/office/drawing/2014/main" id="{959210F5-B469-4EC6-04B1-7093BF4AA5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32" name="TextBox 31">
              <a:hlinkClick r:id="rId11" action="ppaction://hlinksldjump"/>
              <a:extLst>
                <a:ext uri="{FF2B5EF4-FFF2-40B4-BE49-F238E27FC236}">
                  <a16:creationId xmlns:a16="http://schemas.microsoft.com/office/drawing/2014/main" id="{AF60FC85-E0E3-CADD-B84C-804CA86CFB3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8136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535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62665" y="1847951"/>
            <a:ext cx="52633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If user writes eligibility criteria but does not know if misunderstood until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after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queries executed: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Wasted time if query fails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Uncertainty, lack of trust in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System will therefore perform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 and normalization </a:t>
            </a:r>
            <a:r>
              <a:rPr lang="en-US" b="1" i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user types criteria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BB59F0-40C6-F31C-DBD1-0BC0CA839FCB}"/>
              </a:ext>
            </a:extLst>
          </p:cNvPr>
          <p:cNvGrpSpPr/>
          <p:nvPr/>
        </p:nvGrpSpPr>
        <p:grpSpPr>
          <a:xfrm>
            <a:off x="6912905" y="1892407"/>
            <a:ext cx="4709283" cy="1430177"/>
            <a:chOff x="6189785" y="1933408"/>
            <a:chExt cx="4709283" cy="14301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996B55-97EC-1C10-92FF-DF3F3F44EDDD}"/>
                </a:ext>
              </a:extLst>
            </p:cNvPr>
            <p:cNvSpPr txBox="1"/>
            <p:nvPr/>
          </p:nvSpPr>
          <p:spPr>
            <a:xfrm>
              <a:off x="6189785" y="1933408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 between 35 and 40 within the past 6 months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286D85-BA81-AFC3-6642-3D54EBFA2EF2}"/>
                </a:ext>
              </a:extLst>
            </p:cNvPr>
            <p:cNvCxnSpPr/>
            <p:nvPr/>
          </p:nvCxnSpPr>
          <p:spPr>
            <a:xfrm>
              <a:off x="6524290" y="2337582"/>
              <a:ext cx="3765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8E5396-0BC5-84D6-8955-BD1861043200}"/>
                </a:ext>
              </a:extLst>
            </p:cNvPr>
            <p:cNvSpPr txBox="1"/>
            <p:nvPr/>
          </p:nvSpPr>
          <p:spPr>
            <a:xfrm>
              <a:off x="6712549" y="249526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(UMLS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C1305855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  <a:p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 general indicator of the body fat an individual is carrying based upon the ratio of weight to height.</a:t>
              </a:r>
            </a:p>
          </p:txBody>
        </p:sp>
        <p:pic>
          <p:nvPicPr>
            <p:cNvPr id="8" name="Picture 8" descr="Mouse Cursor PNG">
              <a:extLst>
                <a:ext uri="{FF2B5EF4-FFF2-40B4-BE49-F238E27FC236}">
                  <a16:creationId xmlns:a16="http://schemas.microsoft.com/office/drawing/2014/main" id="{535224BD-D393-5C12-6E20-179D8C3C4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678" y="2196584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0D5B93-294E-F8B6-EBD8-C491D7E7C5F7}"/>
              </a:ext>
            </a:extLst>
          </p:cNvPr>
          <p:cNvGrpSpPr/>
          <p:nvPr/>
        </p:nvGrpSpPr>
        <p:grpSpPr>
          <a:xfrm>
            <a:off x="6912904" y="3965151"/>
            <a:ext cx="4709283" cy="1464231"/>
            <a:chOff x="6189785" y="4353584"/>
            <a:chExt cx="4709283" cy="14642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EF27A9-282C-EF54-075E-F503C504148C}"/>
                </a:ext>
              </a:extLst>
            </p:cNvPr>
            <p:cNvSpPr txBox="1"/>
            <p:nvPr/>
          </p:nvSpPr>
          <p:spPr>
            <a:xfrm>
              <a:off x="6189785" y="4353584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Previous diagnosis of       Diabeets Mellitus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54A091-69CB-FCA2-29C7-4D2B87545D57}"/>
                </a:ext>
              </a:extLst>
            </p:cNvPr>
            <p:cNvCxnSpPr>
              <a:cxnSpLocks/>
            </p:cNvCxnSpPr>
            <p:nvPr/>
          </p:nvCxnSpPr>
          <p:spPr>
            <a:xfrm>
              <a:off x="8335161" y="4751098"/>
              <a:ext cx="1778354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E70EB-B29E-523E-5AD4-20CB5CEFC7BE}"/>
                </a:ext>
              </a:extLst>
            </p:cNvPr>
            <p:cNvSpPr txBox="1"/>
            <p:nvPr/>
          </p:nvSpPr>
          <p:spPr>
            <a:xfrm>
              <a:off x="7095221" y="494949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Unknown Condition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(?)</a:t>
              </a:r>
              <a:b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couldn’t figure out what this is. Check the spelling or try phrasing the name in another way.</a:t>
              </a:r>
            </a:p>
          </p:txBody>
        </p:sp>
        <p:pic>
          <p:nvPicPr>
            <p:cNvPr id="12" name="Picture 8" descr="Mouse Cursor PNG">
              <a:extLst>
                <a:ext uri="{FF2B5EF4-FFF2-40B4-BE49-F238E27FC236}">
                  <a16:creationId xmlns:a16="http://schemas.microsoft.com/office/drawing/2014/main" id="{70E34ABA-365A-5332-07E7-66D2708AA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906" y="4654396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BF99C082-283A-3FE9-7688-662CB3EA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2056" y="4420128"/>
              <a:ext cx="291353" cy="291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0CA35E-3981-7AB2-BC05-1FCF1CF56451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11F4B9-71DC-E9E9-EDBF-C01D8EB4FEC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E139D8D-123A-2C8F-5EF6-179961A9B76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878B689-A8F5-BC14-3CAA-974DBF5ADCA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F05A64C-2763-03D4-2D01-BFACD1795E9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6FF306D-E049-88EF-A430-9B073C0D31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0099F9F-C339-73E6-72FB-BF623777809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ADAFE7-A7BD-3195-EF70-30C763D2171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10" action="ppaction://hlinksldjump"/>
              <a:extLst>
                <a:ext uri="{FF2B5EF4-FFF2-40B4-BE49-F238E27FC236}">
                  <a16:creationId xmlns:a16="http://schemas.microsoft.com/office/drawing/2014/main" id="{AA143215-346F-8751-C52B-2C563819DF0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11" action="ppaction://hlinksldjump"/>
              <a:extLst>
                <a:ext uri="{FF2B5EF4-FFF2-40B4-BE49-F238E27FC236}">
                  <a16:creationId xmlns:a16="http://schemas.microsoft.com/office/drawing/2014/main" id="{E682DFD0-2E50-9C02-61CC-0C8E7CC2920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12" action="ppaction://hlinksldjump"/>
              <a:extLst>
                <a:ext uri="{FF2B5EF4-FFF2-40B4-BE49-F238E27FC236}">
                  <a16:creationId xmlns:a16="http://schemas.microsoft.com/office/drawing/2014/main" id="{CF063E79-ABC3-7281-BB6F-DB45D3EA37A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3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D0837-E350-03CC-1EAD-EF5C6E5EE80A}"/>
              </a:ext>
            </a:extLst>
          </p:cNvPr>
          <p:cNvSpPr txBox="1"/>
          <p:nvPr/>
        </p:nvSpPr>
        <p:spPr>
          <a:xfrm>
            <a:off x="231844" y="1911318"/>
            <a:ext cx="29685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Bi-directional streaming interfaces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between client and server.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Enables server to update client as to progress incrementally.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B2A122-67A3-29E9-AB10-9FDB1415160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F01567-B535-41FC-BBE5-DB3EB25D2D1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D5CD16E-AB8D-23F9-A92C-37DB2381AFE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A3FF3B3-DB04-9601-F525-C561463846E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9" name="TextBox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EF3AA2-7368-09B0-B762-8A2AF55F3B9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1" name="TextBox 2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AD92771-7D6F-5D85-7BD5-8C0845C1E7D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2" name="TextBox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0D61BBF-697A-B401-2014-BEDA1B54B7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7598C2-972D-1B18-EAB1-20B04BF6553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70015A1F-7238-5866-69B3-7DB0C714EB8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0EAA37DF-5CB9-81D1-934A-30AFC1FD91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B2BA2989-F70D-2351-A21F-E11AB9AAEE6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2930EBD-B4F4-6194-B38E-642427A9D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8486" y="1388098"/>
            <a:ext cx="8452449" cy="54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83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01121" y="1870353"/>
            <a:ext cx="34897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line of criteria executed as individual SQL statement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Streaming interfaces allow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 to be updated incrementally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line completed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AA0F7-C44A-92FE-B1FB-A67BCCC29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4185" y="2012336"/>
            <a:ext cx="5853835" cy="4086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7FE40-97AB-42B9-1E71-1F82CFEA8FA0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BF565-2170-454F-4A2A-DA825628397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A4B589-294F-08CF-9E39-2BC22246F9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80AEE57-A563-7FE4-ABA6-357AACA9A70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CE64E0C-429A-249C-2AD4-FA1FB046782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E1F7437-C926-6704-72EF-C651B40FC33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9A2FAC6-4755-8672-5CBD-E77AE5EF858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F648491-4B42-5437-C4F4-B8A7BA7D4D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C74B6F-C511-FD81-8712-11143A00C9E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82024A74-D1B8-A799-00D2-64E1CA43FB6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580C21F-4116-00CF-E18B-40595803A96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66B024F7-849D-2678-F155-C8E3780159E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5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606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(cont.)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46978" y="1852770"/>
            <a:ext cx="41467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After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results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returned, query inputs can be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Viewed and edited directly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Re-executed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Reasoned concepts can be enabled / disabled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9E7C69-EB12-8C3B-1FC9-CADEC764741E}"/>
              </a:ext>
            </a:extLst>
          </p:cNvPr>
          <p:cNvGrpSpPr/>
          <p:nvPr/>
        </p:nvGrpSpPr>
        <p:grpSpPr>
          <a:xfrm>
            <a:off x="5349514" y="1852770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B40A9933-8646-EEE6-FC34-86BA29C9F287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AC8B77-FB12-73A9-9706-DEA4E1FB988E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F22D22-438E-79F3-D1A8-53B7A43ACDB0}"/>
              </a:ext>
            </a:extLst>
          </p:cNvPr>
          <p:cNvSpPr txBox="1"/>
          <p:nvPr/>
        </p:nvSpPr>
        <p:spPr>
          <a:xfrm>
            <a:off x="7190306" y="2437242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A40EF9B-1385-EA94-3772-1F5899EC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92" y="3430990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A86B55-B52B-15D8-76F7-8E6139F4F080}"/>
              </a:ext>
            </a:extLst>
          </p:cNvPr>
          <p:cNvSpPr/>
          <p:nvPr/>
        </p:nvSpPr>
        <p:spPr>
          <a:xfrm>
            <a:off x="7558932" y="3422858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496DE-0259-EAA2-C3F5-637EEFCF4129}"/>
              </a:ext>
            </a:extLst>
          </p:cNvPr>
          <p:cNvSpPr/>
          <p:nvPr/>
        </p:nvSpPr>
        <p:spPr>
          <a:xfrm>
            <a:off x="7558932" y="3652271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5CFAAD95-684C-4352-7AC0-AED3CB62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52" y="3849495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AD98938-358E-FBF1-58D7-6567B6400198}"/>
              </a:ext>
            </a:extLst>
          </p:cNvPr>
          <p:cNvSpPr/>
          <p:nvPr/>
        </p:nvSpPr>
        <p:spPr>
          <a:xfrm>
            <a:off x="7458806" y="4195760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6DCD1E-2D05-A801-FE20-6327BAFC0DE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616B8C-3561-70C8-B7C4-56C63D46099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7E0069C-8602-A5FE-C026-4849F015E5B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7519F84-9F41-CE6E-9DE3-FECD540276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D169FC7-DE21-E36E-888C-84AC833DF24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7FD5C1-4392-F8E7-0244-BE731232C12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C9D3EAF-D08D-D2DA-D617-5A425BDD643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E7A161-40CD-B22E-F024-E4B3C9CD6B3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760F6763-4D55-ED00-D3A2-0A330BE43C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1736A8E2-3F23-221A-7349-1358BA53257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3CBB082B-A083-6572-35CC-B20BCA93152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905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–Goals – Iterative exploration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393571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Enabling user to directly edit previous query results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Saves time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Faster iteration,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E16E3C-1961-A6EE-C83B-C8EAEA70876A}"/>
              </a:ext>
            </a:extLst>
          </p:cNvPr>
          <p:cNvGrpSpPr/>
          <p:nvPr/>
        </p:nvGrpSpPr>
        <p:grpSpPr>
          <a:xfrm>
            <a:off x="4982096" y="1711954"/>
            <a:ext cx="6709075" cy="4206246"/>
            <a:chOff x="2828619" y="244282"/>
            <a:chExt cx="6204881" cy="37558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41C500-CB41-2090-1AA3-B347CBC54D17}"/>
                </a:ext>
              </a:extLst>
            </p:cNvPr>
            <p:cNvGrpSpPr/>
            <p:nvPr/>
          </p:nvGrpSpPr>
          <p:grpSpPr>
            <a:xfrm>
              <a:off x="4548419" y="3461031"/>
              <a:ext cx="1728360" cy="539076"/>
              <a:chOff x="2748865" y="2118198"/>
              <a:chExt cx="1788666" cy="571584"/>
            </a:xfrm>
          </p:grpSpPr>
          <p:sp>
            <p:nvSpPr>
              <p:cNvPr id="41" name="Teardrop 11">
                <a:extLst>
                  <a:ext uri="{FF2B5EF4-FFF2-40B4-BE49-F238E27FC236}">
                    <a16:creationId xmlns:a16="http://schemas.microsoft.com/office/drawing/2014/main" id="{8B2CE601-0E90-6A17-0375-2968F1EDA88B}"/>
                  </a:ext>
                </a:extLst>
              </p:cNvPr>
              <p:cNvSpPr/>
              <p:nvPr/>
            </p:nvSpPr>
            <p:spPr>
              <a:xfrm rot="10800000" flipH="1">
                <a:off x="2748865" y="2118198"/>
                <a:ext cx="1788664" cy="571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B5E124-184D-B838-F19B-866C03AEF4DA}"/>
                  </a:ext>
                </a:extLst>
              </p:cNvPr>
              <p:cNvSpPr txBox="1"/>
              <p:nvPr/>
            </p:nvSpPr>
            <p:spPr>
              <a:xfrm>
                <a:off x="2748867" y="2191871"/>
                <a:ext cx="1788664" cy="42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-Have diagnosis of diabetes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-Are over 18 years 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2125D1-2996-2B7C-DF8B-AF1C50122CC5}"/>
                </a:ext>
              </a:extLst>
            </p:cNvPr>
            <p:cNvGrpSpPr/>
            <p:nvPr/>
          </p:nvGrpSpPr>
          <p:grpSpPr>
            <a:xfrm rot="5400000">
              <a:off x="3815295" y="799329"/>
              <a:ext cx="1371600" cy="1362572"/>
              <a:chOff x="3379694" y="2294964"/>
              <a:chExt cx="2191871" cy="1694329"/>
            </a:xfrm>
          </p:grpSpPr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83AD7EDF-5813-76BE-CB98-E7D4BDB572F7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4939B4CB-114B-5E2E-D256-CF7495795486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10B793-043D-EE10-4F27-6FF682FE08E2}"/>
                </a:ext>
              </a:extLst>
            </p:cNvPr>
            <p:cNvGrpSpPr/>
            <p:nvPr/>
          </p:nvGrpSpPr>
          <p:grpSpPr>
            <a:xfrm>
              <a:off x="3099758" y="1873515"/>
              <a:ext cx="1550424" cy="891987"/>
              <a:chOff x="2748865" y="1954304"/>
              <a:chExt cx="1604526" cy="945776"/>
            </a:xfrm>
          </p:grpSpPr>
          <p:sp>
            <p:nvSpPr>
              <p:cNvPr id="37" name="Teardrop 11">
                <a:extLst>
                  <a:ext uri="{FF2B5EF4-FFF2-40B4-BE49-F238E27FC236}">
                    <a16:creationId xmlns:a16="http://schemas.microsoft.com/office/drawing/2014/main" id="{1F310B44-F95B-D6B0-984F-1C38D195E6C4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E377A0-D84E-0753-8E03-032E34DF8BD2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04526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6,149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18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2BF92-2CDA-FC9D-A55E-04FD7C217BA2}"/>
                </a:ext>
              </a:extLst>
            </p:cNvPr>
            <p:cNvGrpSpPr/>
            <p:nvPr/>
          </p:nvGrpSpPr>
          <p:grpSpPr>
            <a:xfrm rot="10800000">
              <a:off x="6229323" y="1047215"/>
              <a:ext cx="1371600" cy="1362572"/>
              <a:chOff x="3379694" y="2294964"/>
              <a:chExt cx="2191871" cy="1694329"/>
            </a:xfrm>
          </p:grpSpPr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5E8FDDE-85BC-3171-8689-3B9EEE9D3291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519936D1-D7F7-7C58-630B-0A8F130C9DEC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D884D9-01B3-42C1-89C6-BC08A65FFDB3}"/>
                </a:ext>
              </a:extLst>
            </p:cNvPr>
            <p:cNvGrpSpPr/>
            <p:nvPr/>
          </p:nvGrpSpPr>
          <p:grpSpPr>
            <a:xfrm>
              <a:off x="4814964" y="549829"/>
              <a:ext cx="1944424" cy="737413"/>
              <a:chOff x="2748864" y="1954301"/>
              <a:chExt cx="2117140" cy="781881"/>
            </a:xfrm>
          </p:grpSpPr>
          <p:sp>
            <p:nvSpPr>
              <p:cNvPr id="33" name="Teardrop 11">
                <a:extLst>
                  <a:ext uri="{FF2B5EF4-FFF2-40B4-BE49-F238E27FC236}">
                    <a16:creationId xmlns:a16="http://schemas.microsoft.com/office/drawing/2014/main" id="{405EE1D4-D1D2-5E4F-2BEC-CFD72AC493EF}"/>
                  </a:ext>
                </a:extLst>
              </p:cNvPr>
              <p:cNvSpPr/>
              <p:nvPr/>
            </p:nvSpPr>
            <p:spPr>
              <a:xfrm rot="10800000" flipH="1">
                <a:off x="2748864" y="1954301"/>
                <a:ext cx="2117140" cy="7818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B145CE-7A55-095B-07FD-D1EEF436342F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891523" cy="587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have diagnosis of diabetes 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or A1c over 6.5%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are over </a:t>
                </a:r>
                <a:r>
                  <a:rPr lang="en-US" sz="1000" strike="sngStrike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18</a:t>
                </a: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30 years old</a:t>
                </a:r>
                <a:endParaRPr lang="en-US" sz="11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4ACF47-CBCC-EF25-3C91-A4DDCC3F1448}"/>
                </a:ext>
              </a:extLst>
            </p:cNvPr>
            <p:cNvGrpSpPr/>
            <p:nvPr/>
          </p:nvGrpSpPr>
          <p:grpSpPr>
            <a:xfrm>
              <a:off x="3608123" y="2362335"/>
              <a:ext cx="1371600" cy="1362572"/>
              <a:chOff x="3379694" y="2294964"/>
              <a:chExt cx="2191871" cy="1694329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9B5D7BA-3C2D-40D7-A2E1-B77AE8F1E5FA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BFC87FF6-0BE1-4880-32E8-B9EF61F5B927}"/>
                  </a:ext>
                </a:extLst>
              </p:cNvPr>
              <p:cNvSpPr/>
              <p:nvPr/>
            </p:nvSpPr>
            <p:spPr>
              <a:xfrm>
                <a:off x="3379694" y="2942607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D74BE3-01EC-8228-F052-B11FDB3C722A}"/>
                </a:ext>
              </a:extLst>
            </p:cNvPr>
            <p:cNvGrpSpPr/>
            <p:nvPr/>
          </p:nvGrpSpPr>
          <p:grpSpPr>
            <a:xfrm>
              <a:off x="6807276" y="2221634"/>
              <a:ext cx="1587294" cy="891987"/>
              <a:chOff x="2748865" y="1954304"/>
              <a:chExt cx="1642682" cy="945776"/>
            </a:xfrm>
          </p:grpSpPr>
          <p:sp>
            <p:nvSpPr>
              <p:cNvPr id="29" name="Teardrop 11">
                <a:extLst>
                  <a:ext uri="{FF2B5EF4-FFF2-40B4-BE49-F238E27FC236}">
                    <a16:creationId xmlns:a16="http://schemas.microsoft.com/office/drawing/2014/main" id="{E87E786A-A5C7-E497-97DE-822CCA97680D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F159E1-BBC3-DEB4-3193-AADAC0903988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42682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7,587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 or A1c over 6.5%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30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6F6E7C-3F4D-FC16-DFC5-732FDCB17712}"/>
                </a:ext>
              </a:extLst>
            </p:cNvPr>
            <p:cNvSpPr txBox="1"/>
            <p:nvPr/>
          </p:nvSpPr>
          <p:spPr>
            <a:xfrm>
              <a:off x="4441572" y="3189401"/>
              <a:ext cx="2002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provides initial criteria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A6F65B-E6E6-467A-135A-0D825BD126FC}"/>
                </a:ext>
              </a:extLst>
            </p:cNvPr>
            <p:cNvSpPr txBox="1"/>
            <p:nvPr/>
          </p:nvSpPr>
          <p:spPr>
            <a:xfrm>
              <a:off x="2828619" y="1580124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results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407E72-15C7-3C0F-AC55-ABC68731EBF9}"/>
                </a:ext>
              </a:extLst>
            </p:cNvPr>
            <p:cNvSpPr txBox="1"/>
            <p:nvPr/>
          </p:nvSpPr>
          <p:spPr>
            <a:xfrm>
              <a:off x="4585805" y="244282"/>
              <a:ext cx="2512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edits criteria based on results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C0815-6C4F-A35D-770C-7F5B45336810}"/>
                </a:ext>
              </a:extLst>
            </p:cNvPr>
            <p:cNvSpPr txBox="1"/>
            <p:nvPr/>
          </p:nvSpPr>
          <p:spPr>
            <a:xfrm>
              <a:off x="6306471" y="1951711"/>
              <a:ext cx="2727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updated results 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82D247D-E0AD-12B4-3B50-3120DB21A326}"/>
                </a:ext>
              </a:extLst>
            </p:cNvPr>
            <p:cNvGrpSpPr/>
            <p:nvPr/>
          </p:nvGrpSpPr>
          <p:grpSpPr>
            <a:xfrm>
              <a:off x="5807720" y="1023937"/>
              <a:ext cx="1371600" cy="1362572"/>
              <a:chOff x="3379694" y="2294964"/>
              <a:chExt cx="2191871" cy="1694329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2A0EB25-A96C-8C60-82F9-0708671B8E84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D5F8D5CD-80FD-623B-9433-6E5C61DC98A2}"/>
                  </a:ext>
                </a:extLst>
              </p:cNvPr>
              <p:cNvSpPr/>
              <p:nvPr/>
            </p:nvSpPr>
            <p:spPr>
              <a:xfrm>
                <a:off x="3379694" y="2941891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55151E-DBA3-F80B-5763-60CAF71BE46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5F5D69-2526-1A12-834C-5C1B160B2A2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1" name="TextBox 2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9DEBFFB-D839-CB9C-3013-EB84761758C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2" name="TextBox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8AEC22F-825C-6B86-0279-21761B12F58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3" name="TextBox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81A566F-6825-382D-280A-AD9F9F042AE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43" name="TextBox 4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C52E78-A4E2-552B-ACF7-B7DDB9BAFEA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44" name="TextBox 4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DCBA53B-435E-6B96-596B-007BD46F3F0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A608DD-8774-1DC6-425F-F51065E2227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8" name="TextBox 17">
              <a:hlinkClick r:id="rId7" action="ppaction://hlinksldjump"/>
              <a:extLst>
                <a:ext uri="{FF2B5EF4-FFF2-40B4-BE49-F238E27FC236}">
                  <a16:creationId xmlns:a16="http://schemas.microsoft.com/office/drawing/2014/main" id="{71D29716-7CF3-C2B1-2A34-1FB2AD7723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9" name="TextBox 18">
              <a:hlinkClick r:id="rId8" action="ppaction://hlinksldjump"/>
              <a:extLst>
                <a:ext uri="{FF2B5EF4-FFF2-40B4-BE49-F238E27FC236}">
                  <a16:creationId xmlns:a16="http://schemas.microsoft.com/office/drawing/2014/main" id="{8F897919-58E2-7D33-C9CA-CE5C5917E02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0" name="TextBox 19">
              <a:hlinkClick r:id="rId9" action="ppaction://hlinksldjump"/>
              <a:extLst>
                <a:ext uri="{FF2B5EF4-FFF2-40B4-BE49-F238E27FC236}">
                  <a16:creationId xmlns:a16="http://schemas.microsoft.com/office/drawing/2014/main" id="{7471BDE1-6CF9-582B-FAFE-CC99D744EB6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61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5F063A-7550-5532-E133-597777D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3" y="0"/>
            <a:ext cx="12193113" cy="66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6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–Evaluation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625798"/>
            <a:ext cx="958916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methods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/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satisfaction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accuracy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patients real clinical trials’ eligibility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Recruit 10 researchers who have not used Leaf (or LeafAI)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assign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 group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LeafAI group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Populate clinical database with patients from 5 clinical trials + other randomly selected patients not in trials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 participants, assign each to find patients from 1 trial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Participants answer usability and user satisfaction questionnaire,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”think aloud” recordings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F38282-C185-0EA9-EFEA-4477B4546DA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E89AB2-A3E2-5374-4588-593803E2193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83DA3C3-EDD0-139A-4488-68461A544D3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8566A9-B2E6-A8A1-14C0-BFB5B726527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819334-4C3D-E0FD-173D-4ECC8E0BABB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5EE5128-1A0D-C066-7A48-FA78C8ABE67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87561F8-B0FA-E434-C867-B1B243ACE0B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0C7BAB-4B78-3B56-0F43-A9CB0E8D73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613D0878-7BFF-03DE-0E56-81888B5BA6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69838C7B-B4D1-4DF6-FD46-4F840A33747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63EFE78F-12EE-AE00-1397-CF6A25734DC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5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drag-and-drop cohort discovery tools are not a panacea: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 learning curves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Visual representation of data discordant with “mental maps” of how data are collected or stored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be structurally unable to represent certain complex criteria or sequences of events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1A70B-C225-53DA-4DBA-D9A2C447A889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3D2E11-3EB0-4E35-8E4D-2E40F1CAF73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3" name="TextBox 2">
              <a:hlinkClick r:id="rId3" action="ppaction://hlinksldjump"/>
              <a:extLst>
                <a:ext uri="{FF2B5EF4-FFF2-40B4-BE49-F238E27FC236}">
                  <a16:creationId xmlns:a16="http://schemas.microsoft.com/office/drawing/2014/main" id="{DDA5A206-B9B9-CF96-81BF-45C067409E2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4" action="ppaction://hlinksldjump"/>
              <a:extLst>
                <a:ext uri="{FF2B5EF4-FFF2-40B4-BE49-F238E27FC236}">
                  <a16:creationId xmlns:a16="http://schemas.microsoft.com/office/drawing/2014/main" id="{178CE6DD-BF5D-F125-5468-1BFA944679B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6" name="TextBox 5">
              <a:hlinkClick r:id="rId5" action="ppaction://hlinksldjump"/>
              <a:extLst>
                <a:ext uri="{FF2B5EF4-FFF2-40B4-BE49-F238E27FC236}">
                  <a16:creationId xmlns:a16="http://schemas.microsoft.com/office/drawing/2014/main" id="{D46AD37C-02DD-71AC-A1B4-49256D063D7E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7" name="TextBox 6">
              <a:hlinkClick r:id="rId6" action="ppaction://hlinksldjump"/>
              <a:extLst>
                <a:ext uri="{FF2B5EF4-FFF2-40B4-BE49-F238E27FC236}">
                  <a16:creationId xmlns:a16="http://schemas.microsoft.com/office/drawing/2014/main" id="{659D6C1E-4EE3-6267-7F33-BC8AA2E6C35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F5986311-B034-E6F9-74F2-403B6030A72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142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Limitations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LCT and LLF corpora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Annotated by non-clinicians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Largely single-annotated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trials evaluated only a small sample of all clinical trials,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selected for only certain diseases and of shorter number of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Queries generated use subsets of all data available within EHR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Given full EHR data set, human programmer may outperform LeafAI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Certain queries and data likely cannot be handled by our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 structured data only (i.e., no text clinical notes)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criteria line processed individually, system fails in cases of multi-line coreferences. However,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Somewhat rare; only 78 coreference annotations in LCT corpus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38A9E3-BEBC-67F8-2904-8E4D7763306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08063351-ABB9-2A38-3090-54E9FFA529E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9E17CF5C-443C-7455-ED30-F5D02025A924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D9C0BB45-908E-88EA-1F5B-9CA7D296ABA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4D760707-3B1C-70CC-7DA1-700D49A1A09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094931E0-AAAB-CBAF-F3D4-B399D9ECECD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6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Future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representations and methods can be adapted for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purpose question answering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Using predicates proposed by Roberts and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Demner-Fuschman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such as 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latest</a:t>
            </a:r>
            <a:r>
              <a:rPr lang="en-US" dirty="0">
                <a:effectLst/>
                <a:latin typeface="Arial" panose="020B0604020202020204" pitchFamily="34" charset="0"/>
              </a:rPr>
              <a:t>(), </a:t>
            </a:r>
            <a:r>
              <a:rPr lang="el-G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el-GR" dirty="0">
                <a:effectLst/>
                <a:latin typeface="Arial" panose="020B0604020202020204" pitchFamily="34" charset="0"/>
              </a:rPr>
              <a:t>(),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effectLst/>
                <a:latin typeface="Arial" panose="020B0604020202020204" pitchFamily="34" charset="0"/>
              </a:rPr>
              <a:t>()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, our logical forms could be “wrapped”, 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C08F6-0184-9D79-3FC4-49EB0366E20D}"/>
              </a:ext>
            </a:extLst>
          </p:cNvPr>
          <p:cNvSpPr txBox="1"/>
          <p:nvPr/>
        </p:nvSpPr>
        <p:spPr>
          <a:xfrm>
            <a:off x="2851233" y="3651014"/>
            <a:ext cx="756629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“Did the patient’s temperature exceed 38C in the last 48 hours?”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863D4C-9A77-CA5B-EB00-B93180122D9A}"/>
              </a:ext>
            </a:extLst>
          </p:cNvPr>
          <p:cNvGrpSpPr/>
          <p:nvPr/>
        </p:nvGrpSpPr>
        <p:grpSpPr>
          <a:xfrm>
            <a:off x="3120577" y="4509152"/>
            <a:ext cx="7129797" cy="1707004"/>
            <a:chOff x="4528803" y="4517950"/>
            <a:chExt cx="7129797" cy="170700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897C209-902F-512D-B346-1980292AE2C7}"/>
                </a:ext>
              </a:extLst>
            </p:cNvPr>
            <p:cNvSpPr/>
            <p:nvPr/>
          </p:nvSpPr>
          <p:spPr>
            <a:xfrm>
              <a:off x="4528803" y="4517950"/>
              <a:ext cx="7129797" cy="170700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37B9E-AD88-6D31-7579-EB26853C57BE}"/>
                </a:ext>
              </a:extLst>
            </p:cNvPr>
            <p:cNvSpPr txBox="1"/>
            <p:nvPr/>
          </p:nvSpPr>
          <p:spPr>
            <a:xfrm>
              <a:off x="4635524" y="4517950"/>
              <a:ext cx="702307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>
                  <a:solidFill>
                    <a:schemeClr val="accent2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λ</a:t>
              </a:r>
              <a:r>
                <a:rPr lang="el-GR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br>
                <a:rPr lang="el-GR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7030A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measurement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”temperature”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b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”38”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”C”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temporality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LTEQ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”48”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HOUR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F0E00A-AF74-BE57-6FFA-1DBF0EE4DF67}"/>
              </a:ext>
            </a:extLst>
          </p:cNvPr>
          <p:cNvSpPr txBox="1"/>
          <p:nvPr/>
        </p:nvSpPr>
        <p:spPr>
          <a:xfrm>
            <a:off x="0" y="6352310"/>
            <a:ext cx="113855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K. Roberts and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Demner-Fushman</a:t>
            </a:r>
            <a:r>
              <a:rPr lang="en-US" sz="900" dirty="0">
                <a:effectLst/>
                <a:latin typeface="Arial" panose="020B0604020202020204" pitchFamily="34" charset="0"/>
              </a:rPr>
              <a:t>. Annotating logical forms for EHR questions. In LREC... International Conference on Language Resources &amp; Evaluation:[proceedings]. International Conference on Language Resources and Evaluation, volume 2016, page 3772. NIH Public Access, 2016.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0CE5F8-EB90-4457-15C6-CC34C08A37C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2" name="TextBox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435ADD76-B2DE-8968-ACFC-6661B743826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D9C00861-5B9A-7F95-14BA-711E40039DC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423C23D3-2CC0-721D-756A-50C87FAA505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9BB66C5F-F7F9-E820-4549-C056C6B3422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E4E5922F-05C4-E359-E96F-48475F3C70E7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21" name="Left Brace 20">
            <a:extLst>
              <a:ext uri="{FF2B5EF4-FFF2-40B4-BE49-F238E27FC236}">
                <a16:creationId xmlns:a16="http://schemas.microsoft.com/office/drawing/2014/main" id="{2B35F168-75F8-B0F5-1A87-167CA406AC6B}"/>
              </a:ext>
            </a:extLst>
          </p:cNvPr>
          <p:cNvSpPr/>
          <p:nvPr/>
        </p:nvSpPr>
        <p:spPr>
          <a:xfrm>
            <a:off x="2831174" y="4992032"/>
            <a:ext cx="390823" cy="77140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F9EF1-0A10-9875-CE54-5D04196B572D}"/>
              </a:ext>
            </a:extLst>
          </p:cNvPr>
          <p:cNvSpPr txBox="1"/>
          <p:nvPr/>
        </p:nvSpPr>
        <p:spPr>
          <a:xfrm>
            <a:off x="783518" y="448260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(2) Analysis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0757A6A-5CF9-10B9-E44D-A4D7B9D8E8FE}"/>
              </a:ext>
            </a:extLst>
          </p:cNvPr>
          <p:cNvSpPr/>
          <p:nvPr/>
        </p:nvSpPr>
        <p:spPr>
          <a:xfrm>
            <a:off x="2555819" y="4565937"/>
            <a:ext cx="390823" cy="1450678"/>
          </a:xfrm>
          <a:prstGeom prst="leftBrace">
            <a:avLst>
              <a:gd name="adj1" fmla="val 8333"/>
              <a:gd name="adj2" fmla="val 52219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58672-6D97-36C3-969F-1463F1DA6B5D}"/>
              </a:ext>
            </a:extLst>
          </p:cNvPr>
          <p:cNvSpPr txBox="1"/>
          <p:nvPr/>
        </p:nvSpPr>
        <p:spPr>
          <a:xfrm>
            <a:off x="775609" y="4138293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(1) Data retrieval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6077927-0707-E9C3-B3B5-3F29267771A5}"/>
              </a:ext>
            </a:extLst>
          </p:cNvPr>
          <p:cNvSpPr/>
          <p:nvPr/>
        </p:nvSpPr>
        <p:spPr>
          <a:xfrm>
            <a:off x="6089931" y="4138293"/>
            <a:ext cx="403750" cy="3708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1" grpId="0" animBg="1"/>
      <p:bldP spid="25" grpId="0"/>
      <p:bldP spid="26" grpId="0" animBg="1"/>
      <p:bldP spid="27" grpId="0"/>
      <p:bldP spid="2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B9282-A70A-4150-385F-CF43A0F5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5" y="1118530"/>
            <a:ext cx="10187039" cy="5739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47F5D-9A35-71B3-D998-4250F6D8F1BA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Timeline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B41731-4EF6-DF18-583A-CBBEFB6DF52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62CDFF66-3BFD-EF10-9959-A5B188E895E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7833F06B-A162-6856-6630-9A501D04EA0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33171F64-B1EA-DB2F-7FA3-40A3C8B4482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6B6A8E-817F-E3FA-B6A5-FBB4C90B0AF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72891F7-338D-D859-E7F0-F82308B836B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062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Acknowledgements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2B0DA-2D91-A2DB-8DF7-E30A0245606E}"/>
              </a:ext>
            </a:extLst>
          </p:cNvPr>
          <p:cNvSpPr txBox="1"/>
          <p:nvPr/>
        </p:nvSpPr>
        <p:spPr>
          <a:xfrm>
            <a:off x="1415561" y="1995854"/>
            <a:ext cx="326082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Committee Members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Meliha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Nina 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Trevor Cohen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Fei Xia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A7A4C-8D60-8D38-1BFD-220C6B83A556}"/>
              </a:ext>
            </a:extLst>
          </p:cNvPr>
          <p:cNvSpPr txBox="1"/>
          <p:nvPr/>
        </p:nvSpPr>
        <p:spPr>
          <a:xfrm>
            <a:off x="6321669" y="1995854"/>
            <a:ext cx="382989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Annotators and Collaborators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Tony Mullen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Bin 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Weipeng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 Zhou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17E65-CB44-6B75-35C6-558411A5AF56}"/>
              </a:ext>
            </a:extLst>
          </p:cNvPr>
          <p:cNvSpPr txBox="1"/>
          <p:nvPr/>
        </p:nvSpPr>
        <p:spPr>
          <a:xfrm>
            <a:off x="6321669" y="5288265"/>
            <a:ext cx="4123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Organizations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UWM Research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ITHS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3F928C-1A3C-13B9-50D8-24BAC9F4E28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2" action="ppaction://hlinksldjump"/>
              <a:extLst>
                <a:ext uri="{FF2B5EF4-FFF2-40B4-BE49-F238E27FC236}">
                  <a16:creationId xmlns:a16="http://schemas.microsoft.com/office/drawing/2014/main" id="{E4A27F0A-714D-7244-EBF0-E0198FCC996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3" action="ppaction://hlinksldjump"/>
              <a:extLst>
                <a:ext uri="{FF2B5EF4-FFF2-40B4-BE49-F238E27FC236}">
                  <a16:creationId xmlns:a16="http://schemas.microsoft.com/office/drawing/2014/main" id="{BD5D5580-33B7-6B0E-4094-6564D8C5B181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CA40C139-ABCE-C44B-3208-E329A2BDA2C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33E40844-6DE6-5FDE-204C-6F30CE280FCE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712CFC57-6EEA-BC4C-F03F-DAD2B568439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2E122B-06EA-E040-79A1-4EF477773F3C}"/>
              </a:ext>
            </a:extLst>
          </p:cNvPr>
          <p:cNvSpPr txBox="1"/>
          <p:nvPr/>
        </p:nvSpPr>
        <p:spPr>
          <a:xfrm>
            <a:off x="1415561" y="3969366"/>
            <a:ext cx="31742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Supporting Faculty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Sean Mooney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Peter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Tarczy-Hornoch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2BF31-9D8F-2ADB-7DB2-65DFE3D5D378}"/>
              </a:ext>
            </a:extLst>
          </p:cNvPr>
          <p:cNvSpPr txBox="1"/>
          <p:nvPr/>
        </p:nvSpPr>
        <p:spPr>
          <a:xfrm>
            <a:off x="6321668" y="3969366"/>
            <a:ext cx="29963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Programmer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Kristine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F726F-BEB9-5A2E-A32E-D41297B14350}"/>
              </a:ext>
            </a:extLst>
          </p:cNvPr>
          <p:cNvSpPr txBox="1"/>
          <p:nvPr/>
        </p:nvSpPr>
        <p:spPr>
          <a:xfrm>
            <a:off x="1414909" y="5384877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family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03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4" y="864878"/>
            <a:ext cx="67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Relevant First or Co-First Authored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CD1535-4B6E-EE49-CC64-7C60DD873526}"/>
              </a:ext>
            </a:extLst>
          </p:cNvPr>
          <p:cNvSpPr txBox="1"/>
          <p:nvPr/>
        </p:nvSpPr>
        <p:spPr>
          <a:xfrm>
            <a:off x="979190" y="1852770"/>
            <a:ext cx="95891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Spital, C. H., Black, R. A., Morrison, J. M., De Veer,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Zampino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E., ... &amp; Mooney, S. D. (2020).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Leaf: an open-source, model-agnostic, data-driven web application for cohort discovery and translational biomedical research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27(1), 109-118.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Lee,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McInnes,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(2021).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Transferability of neural network clinical deidentification systems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28(12), 2661-2669.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Mullen, T.,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(2022).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Leaf Clinical Trials Corpus: a new resource for query generation from clinical trial eligibility criteria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9(1), 1-15.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Lybarger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N.J.,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Long, R., Singh. A.,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Wedgeworth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O.,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Leveraging natural language processing to augment structured social determinants of health data in the electronic health record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(submitting)</a:t>
            </a:r>
          </a:p>
        </p:txBody>
      </p:sp>
    </p:spTree>
    <p:extLst>
      <p:ext uri="{BB962C8B-B14F-4D97-AF65-F5344CB8AC3E}">
        <p14:creationId xmlns:p14="http://schemas.microsoft.com/office/powerpoint/2010/main" val="24187258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Thank you! Questions?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2873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Appendix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6362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77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1,2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79B894-C552-4C64-6894-74B1435741F2}"/>
              </a:ext>
            </a:extLst>
          </p:cNvPr>
          <p:cNvSpPr txBox="1"/>
          <p:nvPr/>
        </p:nvSpPr>
        <p:spPr>
          <a:xfrm>
            <a:off x="892019" y="1334379"/>
            <a:ext cx="692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22424F1-1644-8544-AA03-1AB561D20BC7}"/>
              </a:ext>
            </a:extLst>
          </p:cNvPr>
          <p:cNvSpPr txBox="1"/>
          <p:nvPr/>
        </p:nvSpPr>
        <p:spPr>
          <a:xfrm>
            <a:off x="466466" y="2077917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0EFDB3-3E5A-B4C5-9B23-A2D46ACBD692}"/>
              </a:ext>
            </a:extLst>
          </p:cNvPr>
          <p:cNvGrpSpPr/>
          <p:nvPr/>
        </p:nvGrpSpPr>
        <p:grpSpPr>
          <a:xfrm>
            <a:off x="6714642" y="1689557"/>
            <a:ext cx="5296105" cy="2960309"/>
            <a:chOff x="4407377" y="1715248"/>
            <a:chExt cx="5296105" cy="296030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2CCBA19-A3C3-1827-7EA8-600A892B25D1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CA07E855-F229-07DA-C6F0-1BF7898492F6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26AC1BBD-D291-6A18-47D9-A76CFB230586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6669917-97FF-1705-5801-D80EA57FF855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A1B91D3-A600-810A-C19E-4AEBB9D7A9F6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D81D337-C369-BB48-3A38-5D10EC45CA7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6E55C17F-500D-AC74-879C-55C6330F5A4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C0247D52-3D6A-1D5F-FC29-5AFA2345225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6B8B2CA-7F1C-42F7-00A3-BB3FE0414495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1120849-238D-0575-FA92-5AC848FCE779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8ED79265-36E3-294D-9358-FA6A6B54596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2" name="Rounded Rectangle 201">
                  <a:extLst>
                    <a:ext uri="{FF2B5EF4-FFF2-40B4-BE49-F238E27FC236}">
                      <a16:creationId xmlns:a16="http://schemas.microsoft.com/office/drawing/2014/main" id="{6F56AEAF-9B18-A018-45FC-EF92C4E890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F87A4E1A-269F-79C4-F2B3-A277A9900B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C8C8B302-5071-57CD-6590-A1B5756C9483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5595122-0854-3189-5C9B-717EF87C5450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760E2B32-6856-A54C-E215-F24F22F2AD0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8" name="Rounded Rectangle 197">
                  <a:extLst>
                    <a:ext uri="{FF2B5EF4-FFF2-40B4-BE49-F238E27FC236}">
                      <a16:creationId xmlns:a16="http://schemas.microsoft.com/office/drawing/2014/main" id="{995BD431-EFF5-82BA-F890-26BF03D4FB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C470199E-96BC-F555-7E0F-16D04E7A9EAA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059C3F5E-10A0-6B2F-F5A9-73D3F1DD2CCC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BE0F243-BA8D-39F5-E8DE-5CB6F24EFE55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DC9367DC-ED8B-961B-EA8B-6A43F014F0E5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53244FE-B535-129F-E0B9-6B859B943967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FBBA056B-5B3E-B513-E2C4-D051BF0EE32C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A5C325EB-2211-8023-F950-1CF9B339834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04858BD4-AB81-16F4-7A0B-6C6A499842FE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5A3134B5-7069-72F0-BE94-8BA02CC30B01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03C7AE2-EEE6-5A9F-5D97-955490CA0E7B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E67806B-260C-EAE9-0222-6EDB1C773F6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0E30D4E4-C392-5851-A7B6-BDF90DA176D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87" name="Rounded Rectangle 186">
                  <a:extLst>
                    <a:ext uri="{FF2B5EF4-FFF2-40B4-BE49-F238E27FC236}">
                      <a16:creationId xmlns:a16="http://schemas.microsoft.com/office/drawing/2014/main" id="{35DA8B84-FE1B-C014-ADC9-3BE30C44E2B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ounded Rectangle 187">
                  <a:extLst>
                    <a:ext uri="{FF2B5EF4-FFF2-40B4-BE49-F238E27FC236}">
                      <a16:creationId xmlns:a16="http://schemas.microsoft.com/office/drawing/2014/main" id="{643AEB44-0253-ABAB-2116-3FCCE306AF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06EF8DC-12CE-CD53-AC54-AA501DEAFF1D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387F331-3120-85ED-217C-5B90AA02AF9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E56769B-647E-EF6A-A6A8-01186746F359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94776C68-9238-F9FB-7A01-79503DFEFFD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>
                  <a:extLst>
                    <a:ext uri="{FF2B5EF4-FFF2-40B4-BE49-F238E27FC236}">
                      <a16:creationId xmlns:a16="http://schemas.microsoft.com/office/drawing/2014/main" id="{3F8DB9D7-4323-0A0F-0E1E-CB77C1807A8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0E25B9-B499-5304-480F-C24F923DCE9B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2B9D45D-9DF0-E38A-12F3-0CAEE3D6E98D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45F0C3-BCC8-E765-5B94-5870E57A6FBC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C88E229-FE9A-FC84-64A5-2EA10485D4C9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29C613-1715-6200-04C4-6E64D247992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C0BD28E-D6DE-4063-78D0-103313DDB530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C0B44EB2-6354-4191-2895-6DB020A87B10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F0BD1A8C-E721-61F1-FE82-27EF22384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34C31C6-FBC9-01C8-408D-2EBF862A2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7059C12-8171-A8E0-B8E0-1E0F33CDAA51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77" name="Down Arrow 176">
                <a:extLst>
                  <a:ext uri="{FF2B5EF4-FFF2-40B4-BE49-F238E27FC236}">
                    <a16:creationId xmlns:a16="http://schemas.microsoft.com/office/drawing/2014/main" id="{9EE0C5F2-9310-8E82-BF85-C51293CBCC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2D2D00F-887A-AD1C-5C55-F903DD7F2571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FE7A7F2C-F737-22F3-BC55-E7CDD70AEDCF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E191DCC4-61FB-0C28-5506-648021495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910010ED-9333-1069-1B2A-6107CDDF3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04A5C74-41DF-1CCA-E8E0-0C219690BEC5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72" name="Down Arrow 171">
                <a:extLst>
                  <a:ext uri="{FF2B5EF4-FFF2-40B4-BE49-F238E27FC236}">
                    <a16:creationId xmlns:a16="http://schemas.microsoft.com/office/drawing/2014/main" id="{8D62D984-53A0-97A4-BCC7-1AC91324F44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D32455B-5FBA-CC5A-5B8B-DE92DA5B0ACA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167ED66-8A00-C710-83A9-D2D1485F28FF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81C1513-B689-C590-86BC-CC0D6F3B8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E70F2C99-8360-AF1B-EA72-0A7ECB35E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3C6E88BC-713F-D2BA-FE53-E890D861B0BB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67" name="Down Arrow 166">
                <a:extLst>
                  <a:ext uri="{FF2B5EF4-FFF2-40B4-BE49-F238E27FC236}">
                    <a16:creationId xmlns:a16="http://schemas.microsoft.com/office/drawing/2014/main" id="{111EFCDA-EF1B-543D-FD12-09ED9D2244B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43CBC7-1E6D-58C1-4B79-1ABAA914994F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D00BA5F8-8C2C-A411-81EF-44D6866C8D6D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859E7563-2608-D488-A912-28C6FDA7DEAE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6D4B4A9-979F-E404-5335-092610E3B3BF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66B8A2D-64AC-49F3-B809-F1976824FAB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228AA2C-14DE-A6C9-726A-F2AA2C42647A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1CFBC5AC-2165-E82C-73D2-8134A147A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9C254B2-A05D-498F-460C-EC5005A6B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4DE6070-8EC8-4BB7-F91E-CEDF375FF76E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159" name="Down Arrow 158">
                <a:extLst>
                  <a:ext uri="{FF2B5EF4-FFF2-40B4-BE49-F238E27FC236}">
                    <a16:creationId xmlns:a16="http://schemas.microsoft.com/office/drawing/2014/main" id="{67399037-F080-2439-7975-A458655057C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F9A4208-3A32-CEAB-607A-1244ACAC095A}"/>
              </a:ext>
            </a:extLst>
          </p:cNvPr>
          <p:cNvGrpSpPr/>
          <p:nvPr/>
        </p:nvGrpSpPr>
        <p:grpSpPr>
          <a:xfrm>
            <a:off x="5476913" y="5448429"/>
            <a:ext cx="1202572" cy="1227007"/>
            <a:chOff x="8179248" y="4499369"/>
            <a:chExt cx="1202572" cy="1227007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B9F92EA-FC6B-9BD1-2376-3F13EA55912D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CEA483A6-9DAB-3DAC-8384-B58671555B0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C37DB96-4082-CB0E-7A37-6B28A3FA9166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F477B866-B2ED-7FB2-A857-DEE1991BA282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77DF205-AC2C-7105-A458-24EC063A0DA9}"/>
              </a:ext>
            </a:extLst>
          </p:cNvPr>
          <p:cNvGrpSpPr/>
          <p:nvPr/>
        </p:nvGrpSpPr>
        <p:grpSpPr>
          <a:xfrm>
            <a:off x="3921035" y="5448429"/>
            <a:ext cx="1545616" cy="1227007"/>
            <a:chOff x="4381761" y="4580373"/>
            <a:chExt cx="1545616" cy="1227007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2E1AC04-5E20-89E8-A68B-51DC5ED4D2F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4C3DD6EE-201B-114D-C2BB-9609B089918C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C5E9FF6-4DF3-F0B4-B200-2E1DDB610698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19" name="Rounded Rectangle 218">
              <a:extLst>
                <a:ext uri="{FF2B5EF4-FFF2-40B4-BE49-F238E27FC236}">
                  <a16:creationId xmlns:a16="http://schemas.microsoft.com/office/drawing/2014/main" id="{6FEA6861-D059-873C-0619-53673FBC5152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20" name="Down Arrow 219">
            <a:extLst>
              <a:ext uri="{FF2B5EF4-FFF2-40B4-BE49-F238E27FC236}">
                <a16:creationId xmlns:a16="http://schemas.microsoft.com/office/drawing/2014/main" id="{66CC7840-0EE7-1488-BDD0-D5A9B491DDF9}"/>
              </a:ext>
            </a:extLst>
          </p:cNvPr>
          <p:cNvSpPr/>
          <p:nvPr/>
        </p:nvSpPr>
        <p:spPr>
          <a:xfrm rot="18438532">
            <a:off x="3260712" y="4674616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Down Arrow 220">
            <a:extLst>
              <a:ext uri="{FF2B5EF4-FFF2-40B4-BE49-F238E27FC236}">
                <a16:creationId xmlns:a16="http://schemas.microsoft.com/office/drawing/2014/main" id="{551DCA8F-7BE1-2F05-2078-C3B9B72721F3}"/>
              </a:ext>
            </a:extLst>
          </p:cNvPr>
          <p:cNvSpPr/>
          <p:nvPr/>
        </p:nvSpPr>
        <p:spPr>
          <a:xfrm rot="13576720">
            <a:off x="6875700" y="47649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FF92846-583C-C77A-827D-4A58ED163EED}"/>
              </a:ext>
            </a:extLst>
          </p:cNvPr>
          <p:cNvCxnSpPr>
            <a:cxnSpLocks/>
          </p:cNvCxnSpPr>
          <p:nvPr/>
        </p:nvCxnSpPr>
        <p:spPr>
          <a:xfrm>
            <a:off x="5366559" y="17872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1867245-67CF-90BB-825A-3E122F7F4211}"/>
              </a:ext>
            </a:extLst>
          </p:cNvPr>
          <p:cNvCxnSpPr>
            <a:cxnSpLocks/>
          </p:cNvCxnSpPr>
          <p:nvPr/>
        </p:nvCxnSpPr>
        <p:spPr>
          <a:xfrm flipV="1">
            <a:off x="146109" y="1719037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533D09-04A3-3C6E-D4B8-E8625562DE8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2F6F35-34FD-C9FA-F43B-582206EA3AA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9" name="TextBox 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9ECC36D-6ED1-121D-836D-BF9FBE2287D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B625C8F-920C-F63D-4D87-1B9939CAB3B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3AF793-B4DA-355E-074A-5862BBF1DD8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74D07C8-D145-4EE0-818B-214164FE918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5BE399D-7E18-EA15-C04B-D1070E7985E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657251-E268-834C-40B1-0F6EE0C7AE5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6" name="TextBox 5">
              <a:hlinkClick r:id="rId7" action="ppaction://hlinksldjump"/>
              <a:extLst>
                <a:ext uri="{FF2B5EF4-FFF2-40B4-BE49-F238E27FC236}">
                  <a16:creationId xmlns:a16="http://schemas.microsoft.com/office/drawing/2014/main" id="{A51A3076-AB5A-BB33-0620-2D8B4812B92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91083897-23D3-B94D-9954-D87C93DF56AA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4941DCE4-D5E1-3B36-AEE7-1DEC1F77307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9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78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2,3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AA535-64C4-8217-F6F3-077630FCB5F0}"/>
              </a:ext>
            </a:extLst>
          </p:cNvPr>
          <p:cNvSpPr txBox="1"/>
          <p:nvPr/>
        </p:nvSpPr>
        <p:spPr>
          <a:xfrm>
            <a:off x="847808" y="1301321"/>
            <a:ext cx="6905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8C21B1-876A-1392-8251-77FEDB622674}"/>
              </a:ext>
            </a:extLst>
          </p:cNvPr>
          <p:cNvGrpSpPr/>
          <p:nvPr/>
        </p:nvGrpSpPr>
        <p:grpSpPr>
          <a:xfrm>
            <a:off x="0" y="2440212"/>
            <a:ext cx="5296105" cy="2960309"/>
            <a:chOff x="4407377" y="1715248"/>
            <a:chExt cx="5296105" cy="29603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D9C4CC-BB4C-AB3B-3C33-9DD110E5C5C2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A88280DC-13BE-6EC1-0787-E0B18E21C3C9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F3C41D39-BBC2-62B3-919A-B5222C186B4E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ACA04D-2893-F246-0692-850400A4F0D3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CD6369-8905-8121-70FB-C9DEC367FFCB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68B24F1-816E-D1D5-5175-7502297FD185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D1376E15-64C9-24A3-EA17-827F7704112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6D06684D-84DF-F999-2C18-93285980D8A2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437E8F2-8553-DB91-06B6-15086FF8D5EC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1E8C72-FEA5-86D4-3190-D42A758017C0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7777FC9-011B-499B-DA56-DA40A316A12A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A496C7B0-C622-2DCA-41DE-43C94D0BF1C1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3DCE0148-3D52-4B88-7989-052B6380ED8D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1033786-1032-F8DE-CFC7-574310AF776C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9D85F0-197E-D683-FEB2-1B5C569F60C8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D26094F-1049-8259-D227-D071128153A8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2B9EE68E-B875-0434-D86C-870CA15B313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0FFF74C8-91B9-B190-8D49-2EF0F7483BDC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CC8CBE-6837-1485-463F-D92D18651DC1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DC1FD3-53D3-BF28-00DC-A40DCDB10DB9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989B792-4556-1077-9943-F0AADC85C8AE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0B8402EE-AFB4-716D-2CD6-8DA93A2A99DA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B42E8EBF-B436-B0DE-C1B6-C63F47733B2E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>
                    <a:extLst>
                      <a:ext uri="{FF2B5EF4-FFF2-40B4-BE49-F238E27FC236}">
                        <a16:creationId xmlns:a16="http://schemas.microsoft.com/office/drawing/2014/main" id="{DE754583-DE96-79F3-7FF9-B6746FB0EE44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617572F-AE96-F941-2160-CC0BB4171BA9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53814074-FF85-EC2A-5762-A9A790D1D947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29C2CE-B449-FA90-023F-DA14B87683AD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6FBA8A-7592-4AAC-9E53-03A08F7B242F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08FA16A-52CC-8C4B-D61B-F2DFFDD1B7A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58535234-EA66-B196-9338-398AD551FD09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072285B-FB18-7CFB-D688-DC423AEB73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50C14-0714-CD73-7DA1-AFD865AA2C46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6E9A94-6A4C-958E-4C9D-AEF07C03C4BC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34A457D-7923-0397-60AC-0E2065B39BB5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5824763D-60EC-B59D-98DB-319D61C1241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A6234A24-74F6-D176-3BDE-0A922BDABB9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9ED9BE-4589-066F-FADF-EA8FB7B8973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1090A0-D4DE-BED0-ADBF-339AD8AF69F7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B535A2-39C1-3964-97BA-8AFF1EB998E7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CD89D4-B65C-6663-009F-CA39294A3438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9DFCB6-4DA1-1146-BD34-E5A7320E23BB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4F503F5-5758-E767-529D-C43F8F51A698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6175CAF-EDC6-0ED2-C34B-EFE7FEFEA11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1F44672-14D9-0FED-7D46-2DF98D3BA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EE25196-4B51-6D8B-B06C-C2DB378E6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999505-9BC7-F252-3EAD-31005ED1A60A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41" name="Down Arrow 40">
                <a:extLst>
                  <a:ext uri="{FF2B5EF4-FFF2-40B4-BE49-F238E27FC236}">
                    <a16:creationId xmlns:a16="http://schemas.microsoft.com/office/drawing/2014/main" id="{EFC9BFC2-8887-F46C-6E28-522FA928C29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2C394B-58B4-576A-8406-6779156D82DB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FA9682E-B906-E415-874E-359DBFACF64A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A4D342D-3667-86C4-D3D0-634EFA0C1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35B7775-9D8A-6ADF-1E04-14439AE5E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E556D5B-0379-614C-E90A-73A0824BDB42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36" name="Down Arrow 35">
                <a:extLst>
                  <a:ext uri="{FF2B5EF4-FFF2-40B4-BE49-F238E27FC236}">
                    <a16:creationId xmlns:a16="http://schemas.microsoft.com/office/drawing/2014/main" id="{C1396D74-C400-BA23-BC33-EE2E3EC358CA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A57029-BBDC-B3C8-BA08-ECB909E2861B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731F989-FEE8-3FD7-6EA2-B41DB6A1EA70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5155621-05F1-57CD-04BD-220AE4C5D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2E0D014-DDDD-0871-E00C-1C27E9019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13AE7AA-AD87-62A4-C12B-55D8D77C0A9D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F4B6480F-94F9-39BE-5A5C-C3D1BB7EECD4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090E1AB-1E33-A6DE-B7B4-5A1B872F59A0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A656BD7-13F4-A008-2540-D0F98C8CDEE6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F7D4EDE-9762-C54C-4F98-35C1F19FF053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8837781-F335-CA59-B15E-C5C850073123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17798BC-B102-6A26-D91F-34E556E6E1B5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66B64CC-52B3-5BA6-6874-58A1399FE215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BA6D1CB-4E68-A959-7374-713A64007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B09F90-CAE1-8FF0-F888-8C8C8119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64C509-CD2E-DA9C-2524-4A11BDB71C2B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" name="Down Arrow 22">
                <a:extLst>
                  <a:ext uri="{FF2B5EF4-FFF2-40B4-BE49-F238E27FC236}">
                    <a16:creationId xmlns:a16="http://schemas.microsoft.com/office/drawing/2014/main" id="{DC79C5D3-CEAD-6096-5D4C-F094005F66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07CC1A75-0480-EC3F-6073-4BD8C93FCCB1}"/>
              </a:ext>
            </a:extLst>
          </p:cNvPr>
          <p:cNvSpPr txBox="1"/>
          <p:nvPr/>
        </p:nvSpPr>
        <p:spPr>
          <a:xfrm>
            <a:off x="6743525" y="2559241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FD622B7-A30E-3826-6762-16A197B7F48B}"/>
              </a:ext>
            </a:extLst>
          </p:cNvPr>
          <p:cNvCxnSpPr>
            <a:cxnSpLocks/>
          </p:cNvCxnSpPr>
          <p:nvPr/>
        </p:nvCxnSpPr>
        <p:spPr>
          <a:xfrm flipV="1">
            <a:off x="93357" y="1824541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Down Arrow 226">
            <a:extLst>
              <a:ext uri="{FF2B5EF4-FFF2-40B4-BE49-F238E27FC236}">
                <a16:creationId xmlns:a16="http://schemas.microsoft.com/office/drawing/2014/main" id="{C9F96F1F-7D50-612E-97D7-476D795EF64B}"/>
              </a:ext>
            </a:extLst>
          </p:cNvPr>
          <p:cNvSpPr/>
          <p:nvPr/>
        </p:nvSpPr>
        <p:spPr>
          <a:xfrm rot="16200000">
            <a:off x="5751222" y="3102511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CFDE732-BF51-15D6-1F21-DC0DB177C93E}"/>
              </a:ext>
            </a:extLst>
          </p:cNvPr>
          <p:cNvSpPr txBox="1"/>
          <p:nvPr/>
        </p:nvSpPr>
        <p:spPr>
          <a:xfrm>
            <a:off x="6739350" y="2558485"/>
            <a:ext cx="4859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“- Diabetic         women    and men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aged  over 65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with  no   contraindications  to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metformin”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45BBBE-E7A7-365F-0999-08BCCDA580D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72B6CF-BD52-0787-24DE-754545EE18F3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4" name="TextBox 14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96F5637-AF3D-F1FD-CBD9-B3039727144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5" name="TextBox 1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7C3429-1EB9-7FA4-0594-0A905C7F7DD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6" name="TextBox 14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8CB3E6-F3A1-E646-A7CC-F625E3E1B51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7" name="TextBox 1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C023ED6-499C-AAC6-EA54-8D4E12519A9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8" name="TextBox 14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E0182F6-C0BC-4238-B1E2-B030CEA793D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77F7FC1-B2F9-B35B-2E85-EFCDC212537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41" name="TextBox 140">
              <a:hlinkClick r:id="rId7" action="ppaction://hlinksldjump"/>
              <a:extLst>
                <a:ext uri="{FF2B5EF4-FFF2-40B4-BE49-F238E27FC236}">
                  <a16:creationId xmlns:a16="http://schemas.microsoft.com/office/drawing/2014/main" id="{CC64A536-BF62-A0C8-BE8C-FDD379BBD48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42" name="TextBox 141">
              <a:hlinkClick r:id="rId8" action="ppaction://hlinksldjump"/>
              <a:extLst>
                <a:ext uri="{FF2B5EF4-FFF2-40B4-BE49-F238E27FC236}">
                  <a16:creationId xmlns:a16="http://schemas.microsoft.com/office/drawing/2014/main" id="{0BC3C637-285C-88AF-2A61-C29BBC60F1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3" name="TextBox 142">
              <a:hlinkClick r:id="rId9" action="ppaction://hlinksldjump"/>
              <a:extLst>
                <a:ext uri="{FF2B5EF4-FFF2-40B4-BE49-F238E27FC236}">
                  <a16:creationId xmlns:a16="http://schemas.microsoft.com/office/drawing/2014/main" id="{558C739A-59B0-DAC9-B080-6160A4AF85F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7815935" y="1726853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E8031F-CCD2-FE47-EF96-E403432555E2}"/>
              </a:ext>
            </a:extLst>
          </p:cNvPr>
          <p:cNvSpPr txBox="1"/>
          <p:nvPr/>
        </p:nvSpPr>
        <p:spPr>
          <a:xfrm>
            <a:off x="965333" y="2300165"/>
            <a:ext cx="23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0221F-0F29-9E8A-0F3E-4A34D685592E}"/>
              </a:ext>
            </a:extLst>
          </p:cNvPr>
          <p:cNvSpPr txBox="1"/>
          <p:nvPr/>
        </p:nvSpPr>
        <p:spPr>
          <a:xfrm>
            <a:off x="469089" y="2300165"/>
            <a:ext cx="5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A0C0-D252-5C5A-CFA6-76388463583D}"/>
              </a:ext>
            </a:extLst>
          </p:cNvPr>
          <p:cNvSpPr txBox="1"/>
          <p:nvPr/>
        </p:nvSpPr>
        <p:spPr>
          <a:xfrm>
            <a:off x="3135824" y="2327553"/>
            <a:ext cx="12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9BE16-D49D-DF0F-32F5-95F20C23DD9F}"/>
              </a:ext>
            </a:extLst>
          </p:cNvPr>
          <p:cNvSpPr txBox="1"/>
          <p:nvPr/>
        </p:nvSpPr>
        <p:spPr>
          <a:xfrm>
            <a:off x="4272063" y="2327553"/>
            <a:ext cx="67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DCC1B-6A8B-30C9-051C-5C25BF34AAFA}"/>
              </a:ext>
            </a:extLst>
          </p:cNvPr>
          <p:cNvSpPr txBox="1"/>
          <p:nvPr/>
        </p:nvSpPr>
        <p:spPr>
          <a:xfrm>
            <a:off x="977870" y="2798785"/>
            <a:ext cx="10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EDA5E-0916-D502-3245-AC0B9EA2B602}"/>
              </a:ext>
            </a:extLst>
          </p:cNvPr>
          <p:cNvSpPr txBox="1"/>
          <p:nvPr/>
        </p:nvSpPr>
        <p:spPr>
          <a:xfrm>
            <a:off x="1828592" y="2790453"/>
            <a:ext cx="9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F6F9D-25BE-A588-A557-91211903C411}"/>
              </a:ext>
            </a:extLst>
          </p:cNvPr>
          <p:cNvSpPr txBox="1"/>
          <p:nvPr/>
        </p:nvSpPr>
        <p:spPr>
          <a:xfrm>
            <a:off x="2612535" y="2798889"/>
            <a:ext cx="28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A7662-7346-0C3B-7D51-E4DB3E3048F4}"/>
              </a:ext>
            </a:extLst>
          </p:cNvPr>
          <p:cNvSpPr txBox="1"/>
          <p:nvPr/>
        </p:nvSpPr>
        <p:spPr>
          <a:xfrm>
            <a:off x="977870" y="3297405"/>
            <a:ext cx="8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0EB9F-CB58-A2EE-396A-72F31A2098A5}"/>
              </a:ext>
            </a:extLst>
          </p:cNvPr>
          <p:cNvSpPr txBox="1"/>
          <p:nvPr/>
        </p:nvSpPr>
        <p:spPr>
          <a:xfrm>
            <a:off x="1674537" y="3293654"/>
            <a:ext cx="6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EC4BE-6DE3-8C5F-CED7-85E65DA79C4A}"/>
              </a:ext>
            </a:extLst>
          </p:cNvPr>
          <p:cNvSpPr txBox="1"/>
          <p:nvPr/>
        </p:nvSpPr>
        <p:spPr>
          <a:xfrm>
            <a:off x="2422092" y="3297405"/>
            <a:ext cx="24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3C5DA-5B40-8447-7767-5612C177DB68}"/>
              </a:ext>
            </a:extLst>
          </p:cNvPr>
          <p:cNvSpPr txBox="1"/>
          <p:nvPr/>
        </p:nvSpPr>
        <p:spPr>
          <a:xfrm>
            <a:off x="4861697" y="3301156"/>
            <a:ext cx="51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FF9EC-E306-153D-270B-9D32DF5B76F9}"/>
              </a:ext>
            </a:extLst>
          </p:cNvPr>
          <p:cNvSpPr txBox="1"/>
          <p:nvPr/>
        </p:nvSpPr>
        <p:spPr>
          <a:xfrm>
            <a:off x="993707" y="3796233"/>
            <a:ext cx="23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6A309-6A71-7D5B-4955-7493D3E0F3DC}"/>
              </a:ext>
            </a:extLst>
          </p:cNvPr>
          <p:cNvSpPr txBox="1"/>
          <p:nvPr/>
        </p:nvSpPr>
        <p:spPr>
          <a:xfrm>
            <a:off x="3164534" y="3795921"/>
            <a:ext cx="36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C962F-A24F-CD0E-2E62-0588E0BA4911}"/>
              </a:ext>
            </a:extLst>
          </p:cNvPr>
          <p:cNvSpPr txBox="1"/>
          <p:nvPr/>
        </p:nvSpPr>
        <p:spPr>
          <a:xfrm>
            <a:off x="2032806" y="3297301"/>
            <a:ext cx="5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39AFF-0BAB-C193-720A-E7A00B660292}"/>
              </a:ext>
            </a:extLst>
          </p:cNvPr>
          <p:cNvSpPr txBox="1"/>
          <p:nvPr/>
        </p:nvSpPr>
        <p:spPr>
          <a:xfrm>
            <a:off x="4412428" y="3264653"/>
            <a:ext cx="43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157E3-922B-60D4-18A3-B1E5EBFCBAC9}"/>
              </a:ext>
            </a:extLst>
          </p:cNvPr>
          <p:cNvGrpSpPr/>
          <p:nvPr/>
        </p:nvGrpSpPr>
        <p:grpSpPr>
          <a:xfrm>
            <a:off x="468120" y="2299853"/>
            <a:ext cx="4988945" cy="1865400"/>
            <a:chOff x="843787" y="4477166"/>
            <a:chExt cx="4988945" cy="1865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B23692-3724-9A12-1478-9661DFD7717F}"/>
                </a:ext>
              </a:extLst>
            </p:cNvPr>
            <p:cNvSpPr txBox="1"/>
            <p:nvPr/>
          </p:nvSpPr>
          <p:spPr>
            <a:xfrm>
              <a:off x="1340031" y="4477166"/>
              <a:ext cx="237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A4F288-85B5-AB90-AA81-BFB059CDF1EB}"/>
                </a:ext>
              </a:extLst>
            </p:cNvPr>
            <p:cNvSpPr txBox="1"/>
            <p:nvPr/>
          </p:nvSpPr>
          <p:spPr>
            <a:xfrm>
              <a:off x="843787" y="4477166"/>
              <a:ext cx="588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“-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C5FE20-AAA6-C794-9924-5F880C615F65}"/>
                </a:ext>
              </a:extLst>
            </p:cNvPr>
            <p:cNvSpPr txBox="1"/>
            <p:nvPr/>
          </p:nvSpPr>
          <p:spPr>
            <a:xfrm>
              <a:off x="3510522" y="4504554"/>
              <a:ext cx="127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6691D-7FE3-3A15-9592-98F90D9C4C0A}"/>
                </a:ext>
              </a:extLst>
            </p:cNvPr>
            <p:cNvSpPr txBox="1"/>
            <p:nvPr/>
          </p:nvSpPr>
          <p:spPr>
            <a:xfrm>
              <a:off x="4646761" y="4504554"/>
              <a:ext cx="67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55BE8-ABE9-1BB4-2F62-1940987CE9DE}"/>
                </a:ext>
              </a:extLst>
            </p:cNvPr>
            <p:cNvSpPr txBox="1"/>
            <p:nvPr/>
          </p:nvSpPr>
          <p:spPr>
            <a:xfrm>
              <a:off x="1352568" y="4975786"/>
              <a:ext cx="105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025E68-E03E-6F02-2B8E-F7B3ED429FC9}"/>
                </a:ext>
              </a:extLst>
            </p:cNvPr>
            <p:cNvSpPr txBox="1"/>
            <p:nvPr/>
          </p:nvSpPr>
          <p:spPr>
            <a:xfrm>
              <a:off x="2203290" y="4967454"/>
              <a:ext cx="93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74A9AC-162C-0257-2739-292B0911DB85}"/>
                </a:ext>
              </a:extLst>
            </p:cNvPr>
            <p:cNvSpPr txBox="1"/>
            <p:nvPr/>
          </p:nvSpPr>
          <p:spPr>
            <a:xfrm>
              <a:off x="2987233" y="4975890"/>
              <a:ext cx="284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226B05-DA80-AFD0-A4DB-BAFF0F366A00}"/>
                </a:ext>
              </a:extLst>
            </p:cNvPr>
            <p:cNvSpPr txBox="1"/>
            <p:nvPr/>
          </p:nvSpPr>
          <p:spPr>
            <a:xfrm>
              <a:off x="1352568" y="5474406"/>
              <a:ext cx="80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with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C79984-2DEE-4458-0B7C-9433C0D311A0}"/>
                </a:ext>
              </a:extLst>
            </p:cNvPr>
            <p:cNvSpPr txBox="1"/>
            <p:nvPr/>
          </p:nvSpPr>
          <p:spPr>
            <a:xfrm>
              <a:off x="2049235" y="5470655"/>
              <a:ext cx="61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E973DB-0A20-35A0-F299-6E19E5A622E9}"/>
                </a:ext>
              </a:extLst>
            </p:cNvPr>
            <p:cNvSpPr txBox="1"/>
            <p:nvPr/>
          </p:nvSpPr>
          <p:spPr>
            <a:xfrm>
              <a:off x="2796790" y="5474406"/>
              <a:ext cx="2496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832AE-F54D-90BA-56CE-C957BD45645A}"/>
                </a:ext>
              </a:extLst>
            </p:cNvPr>
            <p:cNvSpPr txBox="1"/>
            <p:nvPr/>
          </p:nvSpPr>
          <p:spPr>
            <a:xfrm>
              <a:off x="5236395" y="5478157"/>
              <a:ext cx="51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DE9E9E-D2D9-99A2-EE3C-009D8F4D8AA5}"/>
                </a:ext>
              </a:extLst>
            </p:cNvPr>
            <p:cNvSpPr txBox="1"/>
            <p:nvPr/>
          </p:nvSpPr>
          <p:spPr>
            <a:xfrm>
              <a:off x="1368405" y="5973234"/>
              <a:ext cx="237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80461A-C233-D975-18C2-6A0768E669DF}"/>
                </a:ext>
              </a:extLst>
            </p:cNvPr>
            <p:cNvSpPr txBox="1"/>
            <p:nvPr/>
          </p:nvSpPr>
          <p:spPr>
            <a:xfrm>
              <a:off x="3539232" y="5972922"/>
              <a:ext cx="360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B930A8-0419-9132-FD23-D213CE0464DB}"/>
                </a:ext>
              </a:extLst>
            </p:cNvPr>
            <p:cNvSpPr txBox="1"/>
            <p:nvPr/>
          </p:nvSpPr>
          <p:spPr>
            <a:xfrm>
              <a:off x="2407504" y="5474302"/>
              <a:ext cx="51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0A8C17-40BD-532B-469F-1DC69ED2E5DC}"/>
                </a:ext>
              </a:extLst>
            </p:cNvPr>
            <p:cNvSpPr txBox="1"/>
            <p:nvPr/>
          </p:nvSpPr>
          <p:spPr>
            <a:xfrm>
              <a:off x="4787126" y="5441654"/>
              <a:ext cx="437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D10103E-0A11-E097-CF55-7185D58E7D86}"/>
              </a:ext>
            </a:extLst>
          </p:cNvPr>
          <p:cNvSpPr txBox="1"/>
          <p:nvPr/>
        </p:nvSpPr>
        <p:spPr>
          <a:xfrm>
            <a:off x="762141" y="1360236"/>
            <a:ext cx="651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4,5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37DBBF-AE1F-4F21-F7D9-9CBA9FE8DB9D}"/>
              </a:ext>
            </a:extLst>
          </p:cNvPr>
          <p:cNvGrpSpPr/>
          <p:nvPr/>
        </p:nvGrpSpPr>
        <p:grpSpPr>
          <a:xfrm>
            <a:off x="5277091" y="5399946"/>
            <a:ext cx="1760418" cy="1203707"/>
            <a:chOff x="4417590" y="88498"/>
            <a:chExt cx="1760418" cy="120370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37DC55-F269-C288-FA33-6B5ABCA28D11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93FFAD3-2E3D-97BE-51DB-170D431F2571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9265AB-CD52-BA5E-3BBC-5C993E18A5AF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D57E75-9CDF-CEBF-C13A-65677FA9C585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7287019" y="495897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6096000" y="190527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B3EC05-A1FA-EC8F-5717-6F28B47BFD7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122595-20E8-815D-4742-7A7A5690FE5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53" name="TextBox 5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7E66212-CD78-88DF-2972-409C3043A04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54" name="TextBox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2298666-285E-83C5-1EB4-906FE321AA4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55" name="TextBox 5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141906E-E519-BBF4-B881-13629A80287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56" name="TextBox 5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CDE15B2-A014-6329-A330-2945CFC9EEC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57" name="TextBox 5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C894251-1EDF-9D6C-9B49-E76DE34794E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F93D6-63D9-0438-E2BA-1E17DEBA1D0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23" name="TextBox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77457A45-386E-A9A9-3103-B857B367670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4" name="TextBox 23">
              <a:hlinkClick r:id="rId8" action="ppaction://hlinksldjump"/>
              <a:extLst>
                <a:ext uri="{FF2B5EF4-FFF2-40B4-BE49-F238E27FC236}">
                  <a16:creationId xmlns:a16="http://schemas.microsoft.com/office/drawing/2014/main" id="{3A46F4B0-BF84-514D-8310-D1A0DAA9F86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52" name="TextBox 51">
              <a:hlinkClick r:id="rId9" action="ppaction://hlinksldjump"/>
              <a:extLst>
                <a:ext uri="{FF2B5EF4-FFF2-40B4-BE49-F238E27FC236}">
                  <a16:creationId xmlns:a16="http://schemas.microsoft.com/office/drawing/2014/main" id="{597EEA3C-A6D7-CEAC-F46C-F5E107574837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32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59453 -0.012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-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3906 0.06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31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6237 0.0453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5" y="22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52695 0.1196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41" y="59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5056 0.1997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3" y="99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53776 0.2043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88" y="10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49505 0.246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1231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64218 0.2157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9" y="1078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5" grpId="0"/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Alternatively, using NLP to automatically analyze free-text eligibility criteria and find patients has appeal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Researchers are accustomed to writing criteria using natural language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 (or less) need to learn special tools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Natural Language Processing (NLP)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D56E841-9A46-0B7F-5DEB-6F61722DBC23}"/>
              </a:ext>
            </a:extLst>
          </p:cNvPr>
          <p:cNvSpPr/>
          <p:nvPr/>
        </p:nvSpPr>
        <p:spPr>
          <a:xfrm>
            <a:off x="4689288" y="5231423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0A4C84E-4B2C-7C3E-6EB8-3B1DF48D5D3F}"/>
              </a:ext>
            </a:extLst>
          </p:cNvPr>
          <p:cNvSpPr/>
          <p:nvPr/>
        </p:nvSpPr>
        <p:spPr>
          <a:xfrm>
            <a:off x="6307411" y="5231421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B5A0-BE3A-FB69-0F37-45A10A7FBF81}"/>
              </a:ext>
            </a:extLst>
          </p:cNvPr>
          <p:cNvSpPr txBox="1"/>
          <p:nvPr/>
        </p:nvSpPr>
        <p:spPr>
          <a:xfrm>
            <a:off x="6903747" y="5075314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159BF-E608-0C31-3563-A0F50C386BD6}"/>
              </a:ext>
            </a:extLst>
          </p:cNvPr>
          <p:cNvSpPr txBox="1"/>
          <p:nvPr/>
        </p:nvSpPr>
        <p:spPr>
          <a:xfrm>
            <a:off x="1584894" y="5180819"/>
            <a:ext cx="284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i="1" dirty="0">
                <a:cs typeface="Consolas" panose="020B0609020204030204" pitchFamily="49" charset="0"/>
              </a:rPr>
              <a:t> - 65+ y/o”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F588F4-4F2E-1674-DE93-8533B49A4247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D05A6BBE-43AD-64BE-8B29-D2E3166588D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79A87ED4-B3D7-B531-EE54-1E40E40BE4E0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6E634A9C-7C08-961C-E938-45C95E66050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6607A3C4-E932-4A3E-D72C-DD898AC3097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7" action="ppaction://hlinksldjump"/>
              <a:extLst>
                <a:ext uri="{FF2B5EF4-FFF2-40B4-BE49-F238E27FC236}">
                  <a16:creationId xmlns:a16="http://schemas.microsoft.com/office/drawing/2014/main" id="{913C076E-1D6D-A672-4F80-A8F93458152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A3CB8B9-D41D-97CE-0AD0-706252A6156C}"/>
              </a:ext>
            </a:extLst>
          </p:cNvPr>
          <p:cNvSpPr txBox="1"/>
          <p:nvPr/>
        </p:nvSpPr>
        <p:spPr>
          <a:xfrm>
            <a:off x="5178783" y="5075314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9918445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6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695196" y="495357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828869" y="191829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430963" y="1778339"/>
            <a:ext cx="4761037" cy="4876800"/>
            <a:chOff x="5795468" y="941294"/>
            <a:chExt cx="3830300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3627888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C0241863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8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4491615-0AEA-C3B8-8508-384644AD39CE}"/>
              </a:ext>
            </a:extLst>
          </p:cNvPr>
          <p:cNvSpPr txBox="1"/>
          <p:nvPr/>
        </p:nvSpPr>
        <p:spPr>
          <a:xfrm>
            <a:off x="838515" y="1301285"/>
            <a:ext cx="486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to UMLS concepts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MetaMapLite and BERT (the latter only in the case of lab tests).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612E38-B442-EC87-75E2-580925FF5335}"/>
              </a:ext>
            </a:extLst>
          </p:cNvPr>
          <p:cNvGrpSpPr/>
          <p:nvPr/>
        </p:nvGrpSpPr>
        <p:grpSpPr>
          <a:xfrm>
            <a:off x="4747483" y="5687128"/>
            <a:ext cx="2077280" cy="927632"/>
            <a:chOff x="8418431" y="3097540"/>
            <a:chExt cx="2077280" cy="9276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48A298-24D3-9ED8-D34C-DD5A635214BA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1E72523-6258-8F71-344C-0650523B95E0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E105E6-2B6A-47F8-A025-C7A740131BC5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AA2C80-0CAA-26FE-5633-07CE0D4E11D2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B77F49E-E4E4-5672-C174-AAF2A4781F52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349D37C-FA13-07A9-715C-84B25DE12BF4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172924-DF6C-04EB-D01B-EBCF180ABD2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DED2DB-7B4C-D045-012F-787013FE5A9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3B79430-E6B5-DB62-801C-12CF7E6A882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F9F74C7-DE00-CA35-A59F-CD6564F3FBB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18872A5-16BD-587C-487C-2A07176C0A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4E7A54-42F5-0B4A-4F99-38FC87B3578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1AF694C-DE6B-9578-B5D0-01352804241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1F878B-464C-D646-F627-E2DA381A223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97746979-6E5C-E23B-9763-2C04B1FF372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2B56730E-BA89-F88E-5291-DE7E80F49C9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2B5F75-7416-E3CB-A307-1F19FB7FED2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6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5" y="1905276"/>
            <a:ext cx="4166428" cy="4876800"/>
            <a:chOff x="5795468" y="941294"/>
            <a:chExt cx="4083647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7,8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73078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71580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79831" y="2000269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144493" y="1736670"/>
            <a:ext cx="4787008" cy="4876800"/>
            <a:chOff x="5717864" y="899625"/>
            <a:chExt cx="3964436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17864" y="899625"/>
              <a:ext cx="3890569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799522" y="1163224"/>
              <a:ext cx="3882778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(CUI: 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contraindications, indications, risk factors, signs / symptoms, unspecified criteria.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9FA6AB-8B54-22E7-8C76-FBBA5E5557B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E73362-D832-CAA2-B42B-A7B8CEA346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057458AE-3573-F8E9-1577-EA730750132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0039031-B678-E4AD-9C71-7AF4E29679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65C4639-A27E-0B83-6CBE-F2009FFE951C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DE91FD-8A66-2194-9ACA-DA1607BEA73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9402B7A-A2CD-9D74-A090-03838313105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4D6B49-BB15-0DA8-907B-B63D607F8B8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AC9F185-F374-9654-6448-5BDE20C4C32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171B0F2D-F406-EE6C-4B55-5486BB5311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D1E1637F-FAB5-6F43-BDFB-E7270E627D1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89D52CC-5981-897F-1C4E-A0D3869EC0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4593" y="5433200"/>
            <a:ext cx="1923642" cy="14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331968" y="190527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C0241863, 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SAB: ICD10...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C0220981, </a:t>
              </a:r>
              <a:r>
                <a:rPr lang="en-US" sz="1400" dirty="0">
                  <a:solidFill>
                    <a:schemeClr val="accent2"/>
                  </a:solidFill>
                </a:rPr>
                <a:t>SAB: ICD10...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3253985, </a:t>
              </a:r>
              <a:r>
                <a:rPr lang="en-US" sz="1400" dirty="0">
                  <a:solidFill>
                    <a:schemeClr val="accent2"/>
                  </a:solidFill>
                </a:rPr>
                <a:t>SAB: </a:t>
              </a:r>
              <a:r>
                <a:rPr lang="en-US" sz="1400" dirty="0" err="1">
                  <a:solidFill>
                    <a:schemeClr val="accent2"/>
                  </a:solidFill>
                </a:rPr>
                <a:t>RxNorm</a:t>
              </a:r>
              <a:r>
                <a:rPr lang="en-US" sz="1400" dirty="0">
                  <a:solidFill>
                    <a:schemeClr val="accent2"/>
                  </a:solidFill>
                </a:rPr>
                <a:t>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633712" y="5613640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Link to the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generate SQL statements.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382485" y="1622210"/>
            <a:ext cx="4451505" cy="5235789"/>
            <a:chOff x="5710921" y="941293"/>
            <a:chExt cx="3344971" cy="523578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10921" y="941293"/>
              <a:ext cx="3244974" cy="523578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”person”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“sex”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semantic_mappings: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C0086582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“M”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“age”,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“conditions”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code_mappings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ICD10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“I10”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321A30-7B04-9D7E-32E9-DA2684593157}"/>
              </a:ext>
            </a:extLst>
          </p:cNvPr>
          <p:cNvCxnSpPr>
            <a:cxnSpLocks/>
          </p:cNvCxnSpPr>
          <p:nvPr/>
        </p:nvCxnSpPr>
        <p:spPr>
          <a:xfrm>
            <a:off x="3305908" y="2576146"/>
            <a:ext cx="5028195" cy="29015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36934-7565-34A9-6537-4E27B624035B}"/>
              </a:ext>
            </a:extLst>
          </p:cNvPr>
          <p:cNvCxnSpPr>
            <a:cxnSpLocks/>
          </p:cNvCxnSpPr>
          <p:nvPr/>
        </p:nvCxnSpPr>
        <p:spPr>
          <a:xfrm flipV="1">
            <a:off x="2268415" y="3100251"/>
            <a:ext cx="6065688" cy="7377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2CBF2-E0D6-E815-7262-31F64A739633}"/>
              </a:ext>
            </a:extLst>
          </p:cNvPr>
          <p:cNvCxnSpPr>
            <a:cxnSpLocks/>
          </p:cNvCxnSpPr>
          <p:nvPr/>
        </p:nvCxnSpPr>
        <p:spPr>
          <a:xfrm flipV="1">
            <a:off x="2198077" y="3283131"/>
            <a:ext cx="6136026" cy="1458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681CA0-25FD-E8AD-7EEA-323C23FA5867}"/>
              </a:ext>
            </a:extLst>
          </p:cNvPr>
          <p:cNvSpPr txBox="1"/>
          <p:nvPr/>
        </p:nvSpPr>
        <p:spPr>
          <a:xfrm>
            <a:off x="167054" y="198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66466-F887-284A-02B8-859615690D5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D89885-A0C3-2E9E-C2BF-7DD939C4572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4" name="TextBox 2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3CA4EF7-07CD-4673-BAC4-47DC5A1E010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5" name="TextBox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F40428-9A7B-C2AF-CE35-0EA631DD4A5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6" name="TextBox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FB0B2E-5F6C-932B-7241-8109A8DCCEA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7" name="TextBox 2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0249344-A83F-DFDE-924A-997CA19C261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8" name="TextBox 2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0057C02-0727-8C29-0AF9-3AA2255A49C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5C28BE-EA33-D1FC-6FD3-E86E30305A5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F8794483-D03E-0D3E-FF15-F7FCF0B42F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9B51D45F-889C-3AA5-7859-B501019E06B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5D0AD1EC-BF3A-77F1-DF90-16B99CE8C2B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44A1E-CF0A-DE27-7C00-8DF92B0BB73B}"/>
              </a:ext>
            </a:extLst>
          </p:cNvPr>
          <p:cNvCxnSpPr>
            <a:cxnSpLocks/>
          </p:cNvCxnSpPr>
          <p:nvPr/>
        </p:nvCxnSpPr>
        <p:spPr>
          <a:xfrm flipV="1">
            <a:off x="1794116" y="3827661"/>
            <a:ext cx="6344954" cy="1607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089578-6102-AE67-D3AF-FCAD6633F29E}"/>
              </a:ext>
            </a:extLst>
          </p:cNvPr>
          <p:cNvSpPr txBox="1"/>
          <p:nvPr/>
        </p:nvSpPr>
        <p:spPr>
          <a:xfrm>
            <a:off x="1299814" y="1639889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E29B6-B57F-78AE-0AB7-397D33CA0925}"/>
              </a:ext>
            </a:extLst>
          </p:cNvPr>
          <p:cNvSpPr txBox="1"/>
          <p:nvPr/>
        </p:nvSpPr>
        <p:spPr>
          <a:xfrm>
            <a:off x="8637671" y="1353897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</a:t>
            </a:r>
          </a:p>
        </p:txBody>
      </p:sp>
    </p:spTree>
    <p:extLst>
      <p:ext uri="{BB962C8B-B14F-4D97-AF65-F5344CB8AC3E}">
        <p14:creationId xmlns:p14="http://schemas.microsoft.com/office/powerpoint/2010/main" val="21543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83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135077" y="174219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“age”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drug_code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801225" y="561364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78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mapped database schema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paired with logical forms to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generate SQL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statements using rules.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495002" y="1622211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 &gt; 65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NOT EXISTS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8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521990" y="2075230"/>
            <a:ext cx="90264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1. Newly diagnosed with breast cancer and scheduled for surgery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2. 18 years or above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3. </a:t>
            </a:r>
            <a:r>
              <a:rPr lang="en-US" i="1" dirty="0">
                <a:effectLst/>
                <a:latin typeface="+mj-lt"/>
              </a:rPr>
              <a:t>Those who experience high psychological stress will enter the trial whereas those with low stress will be followed in an observational questionnaire study</a:t>
            </a:r>
          </a:p>
          <a:p>
            <a:pPr>
              <a:spcAft>
                <a:spcPts val="1200"/>
              </a:spcAft>
            </a:pPr>
            <a:endParaRPr lang="en-US" i="1" dirty="0">
              <a:effectLst/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4. N</a:t>
            </a:r>
            <a:r>
              <a:rPr lang="en-US" i="1" dirty="0">
                <a:effectLst/>
                <a:latin typeface="+mj-lt"/>
              </a:rPr>
              <a:t>o severe psychiatric disease requiring treatment, e.g., schizophrenia</a:t>
            </a:r>
            <a:endParaRPr lang="en-US" i="1" dirty="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799BA-430C-B10A-9688-AA4E3730836D}"/>
              </a:ext>
            </a:extLst>
          </p:cNvPr>
          <p:cNvSpPr txBox="1"/>
          <p:nvPr/>
        </p:nvSpPr>
        <p:spPr>
          <a:xfrm>
            <a:off x="0" y="6611779"/>
            <a:ext cx="108288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</a:rPr>
              <a:t>Adapted from trial NCT03254875 at 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https://clinicaltrials</a:t>
            </a:r>
            <a:r>
              <a:rPr lang="en-US" sz="1000" dirty="0">
                <a:effectLst/>
                <a:latin typeface="Arial" panose="020B0604020202020204" pitchFamily="34" charset="0"/>
                <a:hlinkClick r:id="rId3"/>
              </a:rPr>
              <a:t>.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gov/ct2/show/NCT03254875</a:t>
            </a:r>
            <a:r>
              <a:rPr lang="en-US" sz="1000" dirty="0">
                <a:effectLst/>
                <a:latin typeface="Courier New" panose="02070309020205020404" pitchFamily="49" charset="0"/>
              </a:rPr>
              <a:t> 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50B27-979D-B2DF-6447-5AE21538265C}"/>
              </a:ext>
            </a:extLst>
          </p:cNvPr>
          <p:cNvSpPr txBox="1"/>
          <p:nvPr/>
        </p:nvSpPr>
        <p:spPr>
          <a:xfrm>
            <a:off x="7409821" y="1287291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kind of surgery?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F4724-530D-B0A9-9F9C-783B56FBBDF5}"/>
              </a:ext>
            </a:extLst>
          </p:cNvPr>
          <p:cNvCxnSpPr>
            <a:stCxn id="6" idx="2"/>
          </p:cNvCxnSpPr>
          <p:nvPr/>
        </p:nvCxnSpPr>
        <p:spPr>
          <a:xfrm flipH="1">
            <a:off x="6594231" y="1656623"/>
            <a:ext cx="1999568" cy="515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00E514-2D80-99AF-B633-255184E3A384}"/>
              </a:ext>
            </a:extLst>
          </p:cNvPr>
          <p:cNvSpPr txBox="1"/>
          <p:nvPr/>
        </p:nvSpPr>
        <p:spPr>
          <a:xfrm>
            <a:off x="255813" y="156258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When is “newly”?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5B83C-E23F-71CA-EC4C-8727DF9133FA}"/>
              </a:ext>
            </a:extLst>
          </p:cNvPr>
          <p:cNvCxnSpPr>
            <a:cxnSpLocks/>
          </p:cNvCxnSpPr>
          <p:nvPr/>
        </p:nvCxnSpPr>
        <p:spPr>
          <a:xfrm>
            <a:off x="1147213" y="1914161"/>
            <a:ext cx="0" cy="170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CCA5AD-6A2E-E369-838A-9FE185397BCF}"/>
              </a:ext>
            </a:extLst>
          </p:cNvPr>
          <p:cNvSpPr txBox="1"/>
          <p:nvPr/>
        </p:nvSpPr>
        <p:spPr>
          <a:xfrm>
            <a:off x="3693712" y="263140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</a:t>
            </a:r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is 18 years or above?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BAEF07-E61D-86E3-4007-AB1CEE257F65}"/>
              </a:ext>
            </a:extLst>
          </p:cNvPr>
          <p:cNvCxnSpPr>
            <a:cxnSpLocks/>
          </p:cNvCxnSpPr>
          <p:nvPr/>
        </p:nvCxnSpPr>
        <p:spPr>
          <a:xfrm flipH="1">
            <a:off x="2537207" y="2864100"/>
            <a:ext cx="1076431" cy="72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AE1380-93A0-2180-F863-CCB4A1985CFC}"/>
              </a:ext>
            </a:extLst>
          </p:cNvPr>
          <p:cNvCxnSpPr>
            <a:cxnSpLocks/>
          </p:cNvCxnSpPr>
          <p:nvPr/>
        </p:nvCxnSpPr>
        <p:spPr>
          <a:xfrm flipH="1" flipV="1">
            <a:off x="6333390" y="3947031"/>
            <a:ext cx="1260625" cy="123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B82D80-18B7-5969-C639-671CD991AA23}"/>
              </a:ext>
            </a:extLst>
          </p:cNvPr>
          <p:cNvSpPr txBox="1"/>
          <p:nvPr/>
        </p:nvSpPr>
        <p:spPr>
          <a:xfrm>
            <a:off x="7638331" y="3886172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Statement of fact, not a criterion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A6468B-8DCF-1A71-E34F-CB2E6BBFCCD8}"/>
              </a:ext>
            </a:extLst>
          </p:cNvPr>
          <p:cNvCxnSpPr>
            <a:cxnSpLocks/>
          </p:cNvCxnSpPr>
          <p:nvPr/>
        </p:nvCxnSpPr>
        <p:spPr>
          <a:xfrm flipH="1" flipV="1">
            <a:off x="2298165" y="4999107"/>
            <a:ext cx="777257" cy="205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9EE1E1-7EB2-55BC-60BF-86E258D7D406}"/>
              </a:ext>
            </a:extLst>
          </p:cNvPr>
          <p:cNvSpPr txBox="1"/>
          <p:nvPr/>
        </p:nvSpPr>
        <p:spPr>
          <a:xfrm>
            <a:off x="3105766" y="504838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could these be?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3FAA3-FAE1-478F-BBBC-FE1D327A8341}"/>
              </a:ext>
            </a:extLst>
          </p:cNvPr>
          <p:cNvSpPr txBox="1"/>
          <p:nvPr/>
        </p:nvSpPr>
        <p:spPr>
          <a:xfrm>
            <a:off x="589879" y="5718817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 of these relate to reasoning. Also: acronyms, misspellings, etc.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2517F-F287-6A4E-B3BD-610CB3EA04C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B2E53378-1989-7BC8-0689-1FAAF124F1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8C12095D-A056-93A6-B0A4-92D65AA6DDCA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BF13DB07-E9A9-2DA8-3339-7EF3D45596E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3337EE1-9955-E8B4-F034-1EE2C3C78DD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8F5FAF44-5197-3A01-EED9-115D3E5E6128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5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30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45565</TotalTime>
  <Words>8643</Words>
  <Application>Microsoft Macintosh PowerPoint</Application>
  <PresentationFormat>Widescreen</PresentationFormat>
  <Paragraphs>1884</Paragraphs>
  <Slides>83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5" baseType="lpstr">
      <vt:lpstr>Arial</vt:lpstr>
      <vt:lpstr>Calibri</vt:lpstr>
      <vt:lpstr>Calibri Light</vt:lpstr>
      <vt:lpstr>Consolas</vt:lpstr>
      <vt:lpstr>Courier</vt:lpstr>
      <vt:lpstr>Courier New</vt:lpstr>
      <vt:lpstr>Helvetica Light</vt:lpstr>
      <vt:lpstr>Roboto</vt:lpstr>
      <vt:lpstr>Roboto Light</vt:lpstr>
      <vt:lpstr>Roboto Thin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418</cp:revision>
  <dcterms:created xsi:type="dcterms:W3CDTF">2022-09-24T00:07:29Z</dcterms:created>
  <dcterms:modified xsi:type="dcterms:W3CDTF">2022-11-13T20:42:25Z</dcterms:modified>
</cp:coreProperties>
</file>