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5" r:id="rId5"/>
    <p:sldId id="266" r:id="rId6"/>
    <p:sldId id="257" r:id="rId7"/>
    <p:sldId id="268" r:id="rId8"/>
    <p:sldId id="270" r:id="rId9"/>
    <p:sldId id="275" r:id="rId10"/>
    <p:sldId id="276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FE"/>
    <a:srgbClr val="E2EFFE"/>
    <a:srgbClr val="DEEBF7"/>
    <a:srgbClr val="62AEF0"/>
    <a:srgbClr val="649B42"/>
    <a:srgbClr val="F7F7F7"/>
    <a:srgbClr val="3762AF"/>
    <a:srgbClr val="FBE5D6"/>
    <a:srgbClr val="5C84CC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CC4-BF94-4D97-AFAD-6D25218A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B8FA9-BC90-4292-8E61-39184F3F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473-4046-41E6-86F4-00914E6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1772-1F9F-4A0F-9562-3E403BA3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A871-8F24-4F04-8FAA-EC9E43A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2981-9D05-47B4-8152-005C3C44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4D4FC-2C3C-4CA7-A41A-356EB32A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27D1-6ACF-4793-B6BC-2EAC1EB7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314B-5516-4804-956F-76BB63F4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A369-7F3B-4106-9C53-AAF527F1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FE80A-1459-4298-9301-622F6F42A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42AD-2549-47CB-B1E0-4977719E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1ED1-40DA-4534-AA38-25DB55D0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212D-DE4C-4886-AAFE-F7437F9B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6801-4903-42C1-80DF-49E6488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E553-A921-48FD-8AE2-61B5086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587C-0959-4818-BA03-D6BAD1F9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DA5F-6772-498C-A329-DEC4468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471A-92EC-442D-83C5-761E6547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C4C4-8C40-407B-AC78-E30A3089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5AED-EDF7-4265-BBEA-10EF07D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C027A-5BA4-458A-9E93-E5206D19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B215-E0F3-43EB-B703-FA071B33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2A1C-04F3-437D-9DAD-029265A1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9E15-B884-49EF-9C8F-C2E6B460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5731-A5CB-4F08-85EF-EE99E526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D86D-3196-4AB5-91FF-D655D2495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04290-CD77-41D3-A0DD-06071B12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29577-6F20-4EB7-AC86-819F1BB9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0420-1BD8-4851-A4A7-EA12844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972F7-AEF4-4DA7-A5BC-7D888754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05E7-7C54-4E7A-BA05-A9050A15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C70-6CCC-44BF-9131-981BD26B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78DF9-054C-4A06-9D41-1062838E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E13ED-E62A-4649-BEA1-7E8E6BDE5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298B1-2454-4B70-9826-4A6A34FBD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75A44-976D-4F90-9BAE-4894B236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5A483-FC80-4B26-8C0C-9DDD250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1B00D-9653-4C04-9EC6-843825DB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3227-6EF5-4F13-8833-3C83A69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7737C-4978-4206-90F2-3384509A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23887-FFD9-4E03-8D36-D84A0D2B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32D26-DCCF-4C71-84D5-264AA66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2C611-05EA-461A-A5EC-F3BC49C3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8C3F6-B1B8-4373-BCAA-F4FEE985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44402-E95B-4B34-B405-F5A6D695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5697-71FA-422C-9DBC-D0D4A0E0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3A92-C134-4070-9411-807EA8DB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D509-E2C2-4C6C-B691-26D97335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37C6-6291-473C-B60F-E8D1050D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F51F2-91B9-46FC-BE00-9730A870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CFDA-C103-40D5-93B9-B623CB4E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516-A15D-4393-8AF2-1C2FB417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02E0-19B2-4023-83A3-D527AB47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2641D-DB89-493E-BDB3-BFB6E14E4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CF60-9B25-4572-9F3A-6846EB06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9E24-33AE-4904-B647-EB95F4C5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EE69-F88A-49EE-BCDA-4B583ACD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5849E-867C-427B-AFF6-93FBA471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AEA4-0D0D-4BFF-8BA1-F79043FD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F455-EC0B-4F5D-9440-89DD131B5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BF3-BC6A-47FB-8B27-21EE1E74929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F155-E2C0-4628-9B57-9652D7EA3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62A1-8ABA-461D-9918-EAF656B6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40D2-FE9C-4454-9FBE-65AEAFB2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1D0242-D83A-4B56-AB3F-7BBF5DB591F7}"/>
              </a:ext>
            </a:extLst>
          </p:cNvPr>
          <p:cNvGrpSpPr/>
          <p:nvPr/>
        </p:nvGrpSpPr>
        <p:grpSpPr>
          <a:xfrm>
            <a:off x="3053593" y="1686153"/>
            <a:ext cx="7051460" cy="1426164"/>
            <a:chOff x="6509857" y="3816992"/>
            <a:chExt cx="2871307" cy="895874"/>
          </a:xfrm>
          <a:noFill/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3826AA1D-0F8A-4C3E-B4FC-6B757E4FF32B}"/>
                </a:ext>
              </a:extLst>
            </p:cNvPr>
            <p:cNvSpPr/>
            <p:nvPr/>
          </p:nvSpPr>
          <p:spPr>
            <a:xfrm>
              <a:off x="6509857" y="3816992"/>
              <a:ext cx="2871307" cy="895874"/>
            </a:xfrm>
            <a:prstGeom prst="wedgeRectCallout">
              <a:avLst>
                <a:gd name="adj1" fmla="val -22294"/>
                <a:gd name="adj2" fmla="val 74673"/>
              </a:avLst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F02EC-5F89-431B-BDEC-99083DFFCB95}"/>
                </a:ext>
              </a:extLst>
            </p:cNvPr>
            <p:cNvSpPr txBox="1"/>
            <p:nvPr/>
          </p:nvSpPr>
          <p:spPr>
            <a:xfrm>
              <a:off x="6509857" y="3851092"/>
              <a:ext cx="2871307" cy="754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How many patients had a BMI between 35 and 40 within the past 6 months, have been treated with an SSRI or other antidepressant, are aged 18 – 65 years, have no regular exercise, and visited the HMC adult medicine clinic in the past three years? </a:t>
              </a:r>
            </a:p>
          </p:txBody>
        </p:sp>
      </p:grpSp>
      <p:pic>
        <p:nvPicPr>
          <p:cNvPr id="52" name="Picture 51" descr="A picture containing sitting, computer, dark, keyboard&#10;&#10;Description automatically generated">
            <a:extLst>
              <a:ext uri="{FF2B5EF4-FFF2-40B4-BE49-F238E27FC236}">
                <a16:creationId xmlns:a16="http://schemas.microsoft.com/office/drawing/2014/main" id="{A4A3F102-5634-4CA1-9D5F-DDAE7C73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3" y="3514988"/>
            <a:ext cx="1629968" cy="1086374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11CADD12-5FA6-427A-8416-59EB561C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7192" y="3807903"/>
            <a:ext cx="550877" cy="55087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B09AD3A-0947-4021-A463-DA1321D67850}"/>
              </a:ext>
            </a:extLst>
          </p:cNvPr>
          <p:cNvSpPr txBox="1"/>
          <p:nvPr/>
        </p:nvSpPr>
        <p:spPr>
          <a:xfrm>
            <a:off x="4683561" y="3989448"/>
            <a:ext cx="6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9E1D9-91FD-474E-AC32-F3614B36028E}"/>
              </a:ext>
            </a:extLst>
          </p:cNvPr>
          <p:cNvSpPr txBox="1"/>
          <p:nvPr/>
        </p:nvSpPr>
        <p:spPr>
          <a:xfrm>
            <a:off x="513184" y="177280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Question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2F4FDC-0B0A-4F24-A99D-BBBE3F927AA5}"/>
              </a:ext>
            </a:extLst>
          </p:cNvPr>
          <p:cNvSpPr txBox="1"/>
          <p:nvPr/>
        </p:nvSpPr>
        <p:spPr>
          <a:xfrm>
            <a:off x="200278" y="17728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771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0E33EAF9-2C1B-4A39-B8E9-87CF2C773240}"/>
              </a:ext>
            </a:extLst>
          </p:cNvPr>
          <p:cNvSpPr txBox="1"/>
          <p:nvPr/>
        </p:nvSpPr>
        <p:spPr>
          <a:xfrm>
            <a:off x="575702" y="177280"/>
            <a:ext cx="3515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Results to User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57EE13-86FF-4C46-96D1-0D2946E3C988}"/>
              </a:ext>
            </a:extLst>
          </p:cNvPr>
          <p:cNvSpPr txBox="1"/>
          <p:nvPr/>
        </p:nvSpPr>
        <p:spPr>
          <a:xfrm>
            <a:off x="200278" y="1772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300DB-AF8F-412E-9D7F-4B3E60D085C1}"/>
              </a:ext>
            </a:extLst>
          </p:cNvPr>
          <p:cNvGrpSpPr/>
          <p:nvPr/>
        </p:nvGrpSpPr>
        <p:grpSpPr>
          <a:xfrm>
            <a:off x="331514" y="998638"/>
            <a:ext cx="2485314" cy="478468"/>
            <a:chOff x="6509857" y="3816994"/>
            <a:chExt cx="1233684" cy="664535"/>
          </a:xfrm>
          <a:noFill/>
        </p:grpSpPr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31F3FCFE-856C-45E2-87AD-DD9EE064D093}"/>
                </a:ext>
              </a:extLst>
            </p:cNvPr>
            <p:cNvSpPr/>
            <p:nvPr/>
          </p:nvSpPr>
          <p:spPr>
            <a:xfrm>
              <a:off x="6509857" y="3816994"/>
              <a:ext cx="1080881" cy="425135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1BE86-DD0B-49ED-A6A0-152AF65FAADC}"/>
                </a:ext>
              </a:extLst>
            </p:cNvPr>
            <p:cNvSpPr txBox="1"/>
            <p:nvPr/>
          </p:nvSpPr>
          <p:spPr>
            <a:xfrm>
              <a:off x="6528178" y="3840331"/>
              <a:ext cx="1215363" cy="641198"/>
            </a:xfrm>
            <a:prstGeom prst="wedgeRectCallou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 those, who live in Seattle?</a:t>
              </a:r>
            </a:p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3930162" y="1363065"/>
            <a:ext cx="7754815" cy="3917695"/>
            <a:chOff x="2751392" y="1742643"/>
            <a:chExt cx="9221604" cy="391769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221604" cy="391769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3049363" y="1938079"/>
              <a:ext cx="8923633" cy="7150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Of the </a:t>
              </a:r>
              <a:r>
                <a:rPr lang="en-US" sz="36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233</a:t>
              </a:r>
              <a:r>
                <a:rPr lang="en-US" sz="24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36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139</a:t>
              </a:r>
              <a:r>
                <a:rPr lang="en-US" sz="24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(59%)</a:t>
              </a:r>
              <a:r>
                <a:rPr lang="en-US" sz="32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4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live in Seattle: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1669EBE-4864-334A-AD99-0E517B8B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10" y="2277184"/>
            <a:ext cx="6807797" cy="2703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FF25DB3-8312-054E-B7CA-4546DD7AC503}"/>
              </a:ext>
            </a:extLst>
          </p:cNvPr>
          <p:cNvGrpSpPr/>
          <p:nvPr/>
        </p:nvGrpSpPr>
        <p:grpSpPr>
          <a:xfrm>
            <a:off x="3930162" y="5443501"/>
            <a:ext cx="5191260" cy="378329"/>
            <a:chOff x="663122" y="1818479"/>
            <a:chExt cx="4229260" cy="3783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A99C2F-0B24-794C-BC40-51D1A94FEBFF}"/>
                </a:ext>
              </a:extLst>
            </p:cNvPr>
            <p:cNvSpPr txBox="1"/>
            <p:nvPr/>
          </p:nvSpPr>
          <p:spPr>
            <a:xfrm>
              <a:off x="663122" y="1820289"/>
              <a:ext cx="746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Try:</a:t>
              </a:r>
            </a:p>
          </p:txBody>
        </p:sp>
        <p:sp>
          <p:nvSpPr>
            <p:cNvPr id="37" name="Rectangle: Rounded Corners 39">
              <a:extLst>
                <a:ext uri="{FF2B5EF4-FFF2-40B4-BE49-F238E27FC236}">
                  <a16:creationId xmlns:a16="http://schemas.microsoft.com/office/drawing/2014/main" id="{D1D2BC86-06B2-5347-814F-92FAAFD3DB79}"/>
                </a:ext>
              </a:extLst>
            </p:cNvPr>
            <p:cNvSpPr/>
            <p:nvPr/>
          </p:nvSpPr>
          <p:spPr>
            <a:xfrm>
              <a:off x="1106546" y="1827476"/>
              <a:ext cx="2213161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How many live near Harborview?</a:t>
              </a:r>
            </a:p>
          </p:txBody>
        </p:sp>
        <p:sp>
          <p:nvSpPr>
            <p:cNvPr id="41" name="Rectangle: Rounded Corners 60">
              <a:extLst>
                <a:ext uri="{FF2B5EF4-FFF2-40B4-BE49-F238E27FC236}">
                  <a16:creationId xmlns:a16="http://schemas.microsoft.com/office/drawing/2014/main" id="{59B257D3-A135-A84D-A459-AFE27C6A0F4C}"/>
                </a:ext>
              </a:extLst>
            </p:cNvPr>
            <p:cNvSpPr/>
            <p:nvPr/>
          </p:nvSpPr>
          <p:spPr>
            <a:xfrm>
              <a:off x="3497031" y="1818479"/>
              <a:ext cx="1395351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Start a new 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3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0E33EAF9-2C1B-4A39-B8E9-87CF2C773240}"/>
              </a:ext>
            </a:extLst>
          </p:cNvPr>
          <p:cNvSpPr txBox="1"/>
          <p:nvPr/>
        </p:nvSpPr>
        <p:spPr>
          <a:xfrm>
            <a:off x="575702" y="177280"/>
            <a:ext cx="3515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Results to User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57EE13-86FF-4C46-96D1-0D2946E3C988}"/>
              </a:ext>
            </a:extLst>
          </p:cNvPr>
          <p:cNvSpPr txBox="1"/>
          <p:nvPr/>
        </p:nvSpPr>
        <p:spPr>
          <a:xfrm>
            <a:off x="200278" y="1772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300DB-AF8F-412E-9D7F-4B3E60D085C1}"/>
              </a:ext>
            </a:extLst>
          </p:cNvPr>
          <p:cNvGrpSpPr/>
          <p:nvPr/>
        </p:nvGrpSpPr>
        <p:grpSpPr>
          <a:xfrm>
            <a:off x="308967" y="937338"/>
            <a:ext cx="2847286" cy="478468"/>
            <a:chOff x="6509857" y="3816994"/>
            <a:chExt cx="1635638" cy="664535"/>
          </a:xfrm>
          <a:noFill/>
        </p:grpSpPr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31F3FCFE-856C-45E2-87AD-DD9EE064D093}"/>
                </a:ext>
              </a:extLst>
            </p:cNvPr>
            <p:cNvSpPr/>
            <p:nvPr/>
          </p:nvSpPr>
          <p:spPr>
            <a:xfrm>
              <a:off x="6509857" y="3816994"/>
              <a:ext cx="1635638" cy="425135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1BE86-DD0B-49ED-A6A0-152AF65FAADC}"/>
                </a:ext>
              </a:extLst>
            </p:cNvPr>
            <p:cNvSpPr txBox="1"/>
            <p:nvPr/>
          </p:nvSpPr>
          <p:spPr>
            <a:xfrm>
              <a:off x="6528178" y="3840331"/>
              <a:ext cx="1617317" cy="641198"/>
            </a:xfrm>
            <a:prstGeom prst="wedgeRectCallou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Show me their med order and BMI data</a:t>
              </a:r>
            </a:p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FF989-23A0-A549-8330-EDC3BE5C190E}"/>
              </a:ext>
            </a:extLst>
          </p:cNvPr>
          <p:cNvGrpSpPr/>
          <p:nvPr/>
        </p:nvGrpSpPr>
        <p:grpSpPr>
          <a:xfrm>
            <a:off x="2333427" y="1349938"/>
            <a:ext cx="9632796" cy="4800664"/>
            <a:chOff x="2333427" y="1363069"/>
            <a:chExt cx="9632796" cy="48006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333427" y="1363069"/>
              <a:ext cx="9632796" cy="480066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731988" y="1494805"/>
              <a:ext cx="7504240" cy="57348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Here’s what I found: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BD7832-4339-614D-857A-95032148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06" y="2048934"/>
            <a:ext cx="8191730" cy="3851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30FE36A-51D3-AD4D-98E4-6229E02FE73A}"/>
              </a:ext>
            </a:extLst>
          </p:cNvPr>
          <p:cNvGrpSpPr/>
          <p:nvPr/>
        </p:nvGrpSpPr>
        <p:grpSpPr>
          <a:xfrm>
            <a:off x="2611967" y="6304201"/>
            <a:ext cx="8748807" cy="376519"/>
            <a:chOff x="663122" y="1820289"/>
            <a:chExt cx="7127554" cy="3765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95B47A-EC21-B046-9AA6-DDF1D459B6F6}"/>
                </a:ext>
              </a:extLst>
            </p:cNvPr>
            <p:cNvSpPr txBox="1"/>
            <p:nvPr/>
          </p:nvSpPr>
          <p:spPr>
            <a:xfrm>
              <a:off x="663122" y="1820289"/>
              <a:ext cx="746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Try:</a:t>
              </a:r>
            </a:p>
          </p:txBody>
        </p:sp>
        <p:sp>
          <p:nvSpPr>
            <p:cNvPr id="22" name="Rectangle: Rounded Corners 39">
              <a:extLst>
                <a:ext uri="{FF2B5EF4-FFF2-40B4-BE49-F238E27FC236}">
                  <a16:creationId xmlns:a16="http://schemas.microsoft.com/office/drawing/2014/main" id="{F116C66F-7628-7D47-9408-B8AB8FF9D290}"/>
                </a:ext>
              </a:extLst>
            </p:cNvPr>
            <p:cNvSpPr/>
            <p:nvPr/>
          </p:nvSpPr>
          <p:spPr>
            <a:xfrm>
              <a:off x="1106545" y="1827476"/>
              <a:ext cx="3495610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Of those, how many had an SSRI ordered at least twice?</a:t>
              </a:r>
            </a:p>
          </p:txBody>
        </p:sp>
        <p:sp>
          <p:nvSpPr>
            <p:cNvPr id="24" name="Rectangle: Rounded Corners 61">
              <a:extLst>
                <a:ext uri="{FF2B5EF4-FFF2-40B4-BE49-F238E27FC236}">
                  <a16:creationId xmlns:a16="http://schemas.microsoft.com/office/drawing/2014/main" id="{FE508CDF-F760-8043-B5B1-7DAE340C0734}"/>
                </a:ext>
              </a:extLst>
            </p:cNvPr>
            <p:cNvSpPr/>
            <p:nvPr/>
          </p:nvSpPr>
          <p:spPr>
            <a:xfrm>
              <a:off x="4743484" y="1820289"/>
              <a:ext cx="3047192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Of those, how many have been in a clinical trial?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01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81E21-BB81-4545-8B68-589D966D1186}"/>
              </a:ext>
            </a:extLst>
          </p:cNvPr>
          <p:cNvSpPr txBox="1"/>
          <p:nvPr/>
        </p:nvSpPr>
        <p:spPr>
          <a:xfrm>
            <a:off x="494221" y="168227"/>
            <a:ext cx="805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Mapping UMLS Concepts -&gt; LOINC (or other) codes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067284-43C4-E244-87B5-F02E450F32EF}"/>
              </a:ext>
            </a:extLst>
          </p:cNvPr>
          <p:cNvGrpSpPr/>
          <p:nvPr/>
        </p:nvGrpSpPr>
        <p:grpSpPr>
          <a:xfrm>
            <a:off x="385085" y="2029987"/>
            <a:ext cx="6118066" cy="3490614"/>
            <a:chOff x="5491240" y="1683693"/>
            <a:chExt cx="6118066" cy="34906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3C5F22-734E-6049-83B9-2D3BA7F481AF}"/>
                </a:ext>
              </a:extLst>
            </p:cNvPr>
            <p:cNvGrpSpPr/>
            <p:nvPr/>
          </p:nvGrpSpPr>
          <p:grpSpPr>
            <a:xfrm>
              <a:off x="5491240" y="2082297"/>
              <a:ext cx="6118066" cy="3092010"/>
              <a:chOff x="624690" y="1638677"/>
              <a:chExt cx="6118066" cy="30920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F154ABD-91F4-D245-98AB-B971B3D6E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6516" y="1638677"/>
                <a:ext cx="6036240" cy="309201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BDBE3F-531B-EF40-B110-16A98D667F2A}"/>
                  </a:ext>
                </a:extLst>
              </p:cNvPr>
              <p:cNvSpPr/>
              <p:nvPr/>
            </p:nvSpPr>
            <p:spPr>
              <a:xfrm>
                <a:off x="624690" y="1874067"/>
                <a:ext cx="6036240" cy="2353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B85A16-9F22-D743-85D8-362C050D42F5}"/>
                </a:ext>
              </a:extLst>
            </p:cNvPr>
            <p:cNvSpPr txBox="1"/>
            <p:nvPr/>
          </p:nvSpPr>
          <p:spPr>
            <a:xfrm>
              <a:off x="5573066" y="1683693"/>
              <a:ext cx="181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DB table of labs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8DE5FC-CDAC-6141-BFF6-C5635CC8EA31}"/>
              </a:ext>
            </a:extLst>
          </p:cNvPr>
          <p:cNvGrpSpPr/>
          <p:nvPr/>
        </p:nvGrpSpPr>
        <p:grpSpPr>
          <a:xfrm>
            <a:off x="7194981" y="1204540"/>
            <a:ext cx="4997019" cy="1414267"/>
            <a:chOff x="494221" y="1683693"/>
            <a:chExt cx="4997019" cy="14142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EDAA98-7816-BC40-B979-998D4FED90BA}"/>
                </a:ext>
              </a:extLst>
            </p:cNvPr>
            <p:cNvSpPr txBox="1"/>
            <p:nvPr/>
          </p:nvSpPr>
          <p:spPr>
            <a:xfrm>
              <a:off x="582694" y="1683693"/>
              <a:ext cx="3228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User 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6C1804-D1E3-1049-B2DC-FA57BEBAE308}"/>
                </a:ext>
              </a:extLst>
            </p:cNvPr>
            <p:cNvSpPr txBox="1"/>
            <p:nvPr/>
          </p:nvSpPr>
          <p:spPr>
            <a:xfrm>
              <a:off x="494221" y="2082297"/>
              <a:ext cx="4997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 - Females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Platelets &lt; 200 ml/</a:t>
              </a:r>
              <a:r>
                <a:rPr lang="en-US" sz="2000" b="1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uL</a:t>
              </a:r>
              <a: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 in past 6 months</a:t>
              </a:r>
            </a:p>
            <a:p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 - Not taking anti-depressants 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F0781-1EB1-DC4C-9472-C4D284EF79B2}"/>
              </a:ext>
            </a:extLst>
          </p:cNvPr>
          <p:cNvGrpSpPr/>
          <p:nvPr/>
        </p:nvGrpSpPr>
        <p:grpSpPr>
          <a:xfrm>
            <a:off x="7183476" y="3510606"/>
            <a:ext cx="4997019" cy="798714"/>
            <a:chOff x="482717" y="3361437"/>
            <a:chExt cx="4997019" cy="7987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02DCB5-C966-9649-B2E3-DBBEF647456D}"/>
                </a:ext>
              </a:extLst>
            </p:cNvPr>
            <p:cNvSpPr txBox="1"/>
            <p:nvPr/>
          </p:nvSpPr>
          <p:spPr>
            <a:xfrm>
              <a:off x="571190" y="3361437"/>
              <a:ext cx="3228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NER output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B552D-92AE-0A41-A51D-0826D6D980B2}"/>
                </a:ext>
              </a:extLst>
            </p:cNvPr>
            <p:cNvSpPr txBox="1"/>
            <p:nvPr/>
          </p:nvSpPr>
          <p:spPr>
            <a:xfrm>
              <a:off x="482717" y="3760041"/>
              <a:ext cx="4997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Platelets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” 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–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Observation [lab]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2806E3-9999-4C41-AE25-F6FDBCFED80B}"/>
              </a:ext>
            </a:extLst>
          </p:cNvPr>
          <p:cNvGrpSpPr/>
          <p:nvPr/>
        </p:nvGrpSpPr>
        <p:grpSpPr>
          <a:xfrm>
            <a:off x="7183476" y="5179955"/>
            <a:ext cx="4997019" cy="1414267"/>
            <a:chOff x="482717" y="4575648"/>
            <a:chExt cx="4997019" cy="14142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7C09AC-D432-B447-8139-1B8D1C251189}"/>
                </a:ext>
              </a:extLst>
            </p:cNvPr>
            <p:cNvSpPr txBox="1"/>
            <p:nvPr/>
          </p:nvSpPr>
          <p:spPr>
            <a:xfrm>
              <a:off x="571190" y="4575648"/>
              <a:ext cx="3228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MetaMap 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37EBDA-BA14-CF40-B70D-476A0224EDB3}"/>
                </a:ext>
              </a:extLst>
            </p:cNvPr>
            <p:cNvSpPr txBox="1"/>
            <p:nvPr/>
          </p:nvSpPr>
          <p:spPr>
            <a:xfrm>
              <a:off x="482717" y="4974252"/>
              <a:ext cx="4997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Platelets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” 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–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CUI [C0032181]</a:t>
              </a:r>
            </a:p>
            <a:p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                  “Platelet Count Measurement”</a:t>
              </a:r>
            </a:p>
            <a:p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                  </a:t>
              </a:r>
              <a:r>
                <a:rPr lang="en-US" sz="200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lbpr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(laboratory result)</a:t>
              </a:r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6F1F5EE5-CF35-9849-A518-4DF80BC788EE}"/>
              </a:ext>
            </a:extLst>
          </p:cNvPr>
          <p:cNvSpPr/>
          <p:nvPr/>
        </p:nvSpPr>
        <p:spPr>
          <a:xfrm>
            <a:off x="7624213" y="2873578"/>
            <a:ext cx="316872" cy="26028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379B1B2-3E2E-3649-BCDA-4A70DEA8DA6A}"/>
              </a:ext>
            </a:extLst>
          </p:cNvPr>
          <p:cNvSpPr/>
          <p:nvPr/>
        </p:nvSpPr>
        <p:spPr>
          <a:xfrm>
            <a:off x="7624213" y="4558537"/>
            <a:ext cx="316872" cy="26028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0B04B-B1AC-F646-9B5C-94CAC42FA8B8}"/>
              </a:ext>
            </a:extLst>
          </p:cNvPr>
          <p:cNvSpPr txBox="1"/>
          <p:nvPr/>
        </p:nvSpPr>
        <p:spPr>
          <a:xfrm>
            <a:off x="494221" y="622613"/>
            <a:ext cx="25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Platelets Example</a:t>
            </a:r>
          </a:p>
        </p:txBody>
      </p:sp>
    </p:spTree>
    <p:extLst>
      <p:ext uri="{BB962C8B-B14F-4D97-AF65-F5344CB8AC3E}">
        <p14:creationId xmlns:p14="http://schemas.microsoft.com/office/powerpoint/2010/main" val="20170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81E21-BB81-4545-8B68-589D966D1186}"/>
              </a:ext>
            </a:extLst>
          </p:cNvPr>
          <p:cNvSpPr txBox="1"/>
          <p:nvPr/>
        </p:nvSpPr>
        <p:spPr>
          <a:xfrm>
            <a:off x="494221" y="168227"/>
            <a:ext cx="805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Mapping UMLS Concepts -&gt; LOINC (or other) codes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0B04B-B1AC-F646-9B5C-94CAC42FA8B8}"/>
              </a:ext>
            </a:extLst>
          </p:cNvPr>
          <p:cNvSpPr txBox="1"/>
          <p:nvPr/>
        </p:nvSpPr>
        <p:spPr>
          <a:xfrm>
            <a:off x="494221" y="622613"/>
            <a:ext cx="25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Platelets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824E1-2AEF-1148-96DE-0547E72B3319}"/>
              </a:ext>
            </a:extLst>
          </p:cNvPr>
          <p:cNvSpPr/>
          <p:nvPr/>
        </p:nvSpPr>
        <p:spPr>
          <a:xfrm>
            <a:off x="462532" y="2428991"/>
            <a:ext cx="2620173" cy="7940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“Platelet Count Measurement”</a:t>
            </a:r>
            <a:b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C0032181 - laboratory result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9D58B-B102-254D-8B69-0970D58C34B1}"/>
              </a:ext>
            </a:extLst>
          </p:cNvPr>
          <p:cNvSpPr/>
          <p:nvPr/>
        </p:nvSpPr>
        <p:spPr>
          <a:xfrm>
            <a:off x="8550273" y="2290529"/>
            <a:ext cx="3434984" cy="15014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“Platelet # </a:t>
            </a:r>
            <a:r>
              <a:rPr lang="en-US" sz="14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Bld</a:t>
            </a: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Auto”</a:t>
            </a:r>
            <a:b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C0362994 - clinical attribute</a:t>
            </a:r>
            <a:b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codes –</a:t>
            </a:r>
          </a:p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</a:t>
            </a:r>
            <a:r>
              <a:rPr lang="en-US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LOINC – “777-3”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237444-52B0-A74D-9577-48C328142787}"/>
              </a:ext>
            </a:extLst>
          </p:cNvPr>
          <p:cNvSpPr/>
          <p:nvPr/>
        </p:nvSpPr>
        <p:spPr>
          <a:xfrm>
            <a:off x="4516644" y="4424887"/>
            <a:ext cx="1897403" cy="880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“Platelet” </a:t>
            </a:r>
            <a:b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C0005821 - cell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553B7B-F699-A44D-8A8B-0809A32FE2FD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>
            <a:off x="1772619" y="3223034"/>
            <a:ext cx="3692727" cy="120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7EE4BE-1E56-374E-9A4F-49604EDC7DDF}"/>
              </a:ext>
            </a:extLst>
          </p:cNvPr>
          <p:cNvSpPr txBox="1"/>
          <p:nvPr/>
        </p:nvSpPr>
        <p:spPr>
          <a:xfrm>
            <a:off x="3385399" y="3422619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has_component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B0F025-1C58-6442-9AC2-53757CF736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465346" y="3791951"/>
            <a:ext cx="4802419" cy="63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B1D9E0-3253-CB4A-A5FE-B10D49A5F8E8}"/>
              </a:ext>
            </a:extLst>
          </p:cNvPr>
          <p:cNvSpPr txBox="1"/>
          <p:nvPr/>
        </p:nvSpPr>
        <p:spPr>
          <a:xfrm>
            <a:off x="7078126" y="3557611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E76EEB-A1A5-CE44-97D3-773DF90B1014}"/>
              </a:ext>
            </a:extLst>
          </p:cNvPr>
          <p:cNvSpPr txBox="1"/>
          <p:nvPr/>
        </p:nvSpPr>
        <p:spPr>
          <a:xfrm>
            <a:off x="8550272" y="1874993"/>
            <a:ext cx="322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What we need for query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54D8E-1A73-1045-BD5A-453F48EAA360}"/>
              </a:ext>
            </a:extLst>
          </p:cNvPr>
          <p:cNvSpPr txBox="1"/>
          <p:nvPr/>
        </p:nvSpPr>
        <p:spPr>
          <a:xfrm>
            <a:off x="412913" y="2059659"/>
            <a:ext cx="322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MetaMap output</a:t>
            </a:r>
          </a:p>
        </p:txBody>
      </p:sp>
    </p:spTree>
    <p:extLst>
      <p:ext uri="{BB962C8B-B14F-4D97-AF65-F5344CB8AC3E}">
        <p14:creationId xmlns:p14="http://schemas.microsoft.com/office/powerpoint/2010/main" val="32114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/>
      <p:bldP spid="36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81E21-BB81-4545-8B68-589D966D1186}"/>
              </a:ext>
            </a:extLst>
          </p:cNvPr>
          <p:cNvSpPr txBox="1"/>
          <p:nvPr/>
        </p:nvSpPr>
        <p:spPr>
          <a:xfrm>
            <a:off x="494221" y="168227"/>
            <a:ext cx="805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Mapping UMLS Concepts -&gt; LOINC (or other) codes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0B04B-B1AC-F646-9B5C-94CAC42FA8B8}"/>
              </a:ext>
            </a:extLst>
          </p:cNvPr>
          <p:cNvSpPr txBox="1"/>
          <p:nvPr/>
        </p:nvSpPr>
        <p:spPr>
          <a:xfrm>
            <a:off x="494221" y="622613"/>
            <a:ext cx="25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Platelets Example</a:t>
            </a:r>
          </a:p>
        </p:txBody>
      </p:sp>
    </p:spTree>
    <p:extLst>
      <p:ext uri="{BB962C8B-B14F-4D97-AF65-F5344CB8AC3E}">
        <p14:creationId xmlns:p14="http://schemas.microsoft.com/office/powerpoint/2010/main" val="13820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7A24E02A-38A3-4F89-ACF0-EAB8049EF932}"/>
              </a:ext>
            </a:extLst>
          </p:cNvPr>
          <p:cNvSpPr txBox="1"/>
          <p:nvPr/>
        </p:nvSpPr>
        <p:spPr>
          <a:xfrm>
            <a:off x="530786" y="177280"/>
            <a:ext cx="575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Named Entity and Criteria Recognition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FA9139-32BF-456B-A793-0DA3040C4444}"/>
              </a:ext>
            </a:extLst>
          </p:cNvPr>
          <p:cNvSpPr txBox="1"/>
          <p:nvPr/>
        </p:nvSpPr>
        <p:spPr>
          <a:xfrm>
            <a:off x="200278" y="17728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F566A-171E-0C41-AB2D-52B6E58D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0" y="986827"/>
            <a:ext cx="10415202" cy="5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B52DF1-E621-4446-8358-092FCCD4492A}"/>
              </a:ext>
            </a:extLst>
          </p:cNvPr>
          <p:cNvSpPr txBox="1"/>
          <p:nvPr/>
        </p:nvSpPr>
        <p:spPr>
          <a:xfrm>
            <a:off x="721124" y="177280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Disambiguation: UMLS Mapping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B415EED5-0F7E-4B19-B434-A15D2B372D1A}"/>
              </a:ext>
            </a:extLst>
          </p:cNvPr>
          <p:cNvGrpSpPr/>
          <p:nvPr/>
        </p:nvGrpSpPr>
        <p:grpSpPr>
          <a:xfrm>
            <a:off x="1511020" y="953875"/>
            <a:ext cx="7155126" cy="5262466"/>
            <a:chOff x="167412" y="823246"/>
            <a:chExt cx="7155126" cy="5262466"/>
          </a:xfrm>
        </p:grpSpPr>
        <p:sp>
          <p:nvSpPr>
            <p:cNvPr id="2059" name="Rectangle: Rounded Corners 2058">
              <a:extLst>
                <a:ext uri="{FF2B5EF4-FFF2-40B4-BE49-F238E27FC236}">
                  <a16:creationId xmlns:a16="http://schemas.microsoft.com/office/drawing/2014/main" id="{C3C504C7-9599-4F9D-AEA1-FD41A415DC98}"/>
                </a:ext>
              </a:extLst>
            </p:cNvPr>
            <p:cNvSpPr/>
            <p:nvPr/>
          </p:nvSpPr>
          <p:spPr>
            <a:xfrm>
              <a:off x="167412" y="823246"/>
              <a:ext cx="6573725" cy="52624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B9ACA48-6900-44C7-BDFC-C285CE731A58}"/>
                </a:ext>
              </a:extLst>
            </p:cNvPr>
            <p:cNvSpPr/>
            <p:nvPr/>
          </p:nvSpPr>
          <p:spPr>
            <a:xfrm>
              <a:off x="504793" y="1245907"/>
              <a:ext cx="634481" cy="3281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BMI</a:t>
              </a:r>
            </a:p>
          </p:txBody>
        </p: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386C3FE3-2296-47B9-8B5A-BAB87EBBC048}"/>
                </a:ext>
              </a:extLst>
            </p:cNvPr>
            <p:cNvGrpSpPr/>
            <p:nvPr/>
          </p:nvGrpSpPr>
          <p:grpSpPr>
            <a:xfrm>
              <a:off x="4279834" y="2576448"/>
              <a:ext cx="3042704" cy="1790067"/>
              <a:chOff x="2915251" y="1126096"/>
              <a:chExt cx="3042704" cy="1790067"/>
            </a:xfrm>
          </p:grpSpPr>
          <p:pic>
            <p:nvPicPr>
              <p:cNvPr id="2054" name="Picture 6" descr="Image result for gear icon">
                <a:extLst>
                  <a:ext uri="{FF2B5EF4-FFF2-40B4-BE49-F238E27FC236}">
                    <a16:creationId xmlns:a16="http://schemas.microsoft.com/office/drawing/2014/main" id="{FB54189D-4C1F-4C27-99D2-E9C00E599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251" y="1173088"/>
                <a:ext cx="3042704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185A20-3938-4D89-BF85-15BEE1DF218A}"/>
                  </a:ext>
                </a:extLst>
              </p:cNvPr>
              <p:cNvSpPr txBox="1"/>
              <p:nvPr/>
            </p:nvSpPr>
            <p:spPr>
              <a:xfrm>
                <a:off x="3613268" y="1126096"/>
                <a:ext cx="1676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UMLS Mapping NER</a:t>
                </a:r>
              </a:p>
            </p:txBody>
          </p:sp>
        </p:grpSp>
        <p:sp>
          <p:nvSpPr>
            <p:cNvPr id="2055" name="Arrow: Right 2054">
              <a:extLst>
                <a:ext uri="{FF2B5EF4-FFF2-40B4-BE49-F238E27FC236}">
                  <a16:creationId xmlns:a16="http://schemas.microsoft.com/office/drawing/2014/main" id="{1FA2A442-D2F1-474E-A7F2-06DFFABB40D8}"/>
                </a:ext>
              </a:extLst>
            </p:cNvPr>
            <p:cNvSpPr/>
            <p:nvPr/>
          </p:nvSpPr>
          <p:spPr>
            <a:xfrm>
              <a:off x="1255871" y="1317391"/>
              <a:ext cx="3414683" cy="17737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958A338-0ACE-414F-AEA6-85E255D53BDA}"/>
                </a:ext>
              </a:extLst>
            </p:cNvPr>
            <p:cNvSpPr/>
            <p:nvPr/>
          </p:nvSpPr>
          <p:spPr>
            <a:xfrm>
              <a:off x="1255872" y="2599057"/>
              <a:ext cx="3581912" cy="13128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D75B91F-83CC-4757-A4F7-39B8DEDE9247}"/>
                </a:ext>
              </a:extLst>
            </p:cNvPr>
            <p:cNvSpPr/>
            <p:nvPr/>
          </p:nvSpPr>
          <p:spPr>
            <a:xfrm rot="10800000">
              <a:off x="3194100" y="1728339"/>
              <a:ext cx="1643679" cy="17737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1EB00CE7-3095-454A-B184-B6EF869ADF30}"/>
                </a:ext>
              </a:extLst>
            </p:cNvPr>
            <p:cNvSpPr/>
            <p:nvPr/>
          </p:nvSpPr>
          <p:spPr>
            <a:xfrm rot="10800000">
              <a:off x="4582062" y="2936003"/>
              <a:ext cx="277363" cy="22505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7EC5C7F-CFA9-45B5-8759-F9739A565B14}"/>
                </a:ext>
              </a:extLst>
            </p:cNvPr>
            <p:cNvSpPr/>
            <p:nvPr/>
          </p:nvSpPr>
          <p:spPr>
            <a:xfrm>
              <a:off x="642975" y="1665735"/>
              <a:ext cx="2493978" cy="2839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cs typeface="Segoe UI Light" panose="020B0502040204020203" pitchFamily="34" charset="0"/>
                </a:rPr>
                <a:t>UMLS: C1305855 “Body Mass Index”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9CE6648-5765-46A0-889E-7CD9E0E555E6}"/>
                </a:ext>
              </a:extLst>
            </p:cNvPr>
            <p:cNvSpPr/>
            <p:nvPr/>
          </p:nvSpPr>
          <p:spPr>
            <a:xfrm>
              <a:off x="504793" y="2494722"/>
              <a:ext cx="634481" cy="3281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SSRI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2FC5D8F-58FE-4E85-939D-82EEC68CE8F9}"/>
                </a:ext>
              </a:extLst>
            </p:cNvPr>
            <p:cNvSpPr/>
            <p:nvPr/>
          </p:nvSpPr>
          <p:spPr>
            <a:xfrm>
              <a:off x="642975" y="2914550"/>
              <a:ext cx="3939087" cy="2839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tx1"/>
                  </a:solidFill>
                  <a:cs typeface="Segoe UI Light" panose="020B0502040204020203" pitchFamily="34" charset="0"/>
                </a:rPr>
                <a:t>RxNorm</a:t>
              </a:r>
              <a:r>
                <a:rPr lang="en-US" sz="1200" dirty="0">
                  <a:solidFill>
                    <a:schemeClr val="tx1"/>
                  </a:solidFill>
                  <a:cs typeface="Segoe UI Light" panose="020B0502040204020203" pitchFamily="34" charset="0"/>
                </a:rPr>
                <a:t>: 107715 “</a:t>
              </a:r>
              <a:r>
                <a:rPr lang="en-US" sz="12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inhibitor“</a:t>
              </a:r>
              <a:endParaRPr lang="en-US" sz="12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A7AFA8-82A9-4D21-A099-C41E95ADD5D6}"/>
                </a:ext>
              </a:extLst>
            </p:cNvPr>
            <p:cNvSpPr/>
            <p:nvPr/>
          </p:nvSpPr>
          <p:spPr>
            <a:xfrm>
              <a:off x="504792" y="3704317"/>
              <a:ext cx="1630203" cy="3281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regularly exercise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819BDAC-CBE0-47E6-9495-2911306BF7C3}"/>
                </a:ext>
              </a:extLst>
            </p:cNvPr>
            <p:cNvSpPr/>
            <p:nvPr/>
          </p:nvSpPr>
          <p:spPr>
            <a:xfrm>
              <a:off x="642975" y="4124145"/>
              <a:ext cx="2493978" cy="2839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cs typeface="Segoe UI Light" panose="020B0502040204020203" pitchFamily="34" charset="0"/>
                </a:rPr>
                <a:t>UMLS: C0582191 “Regular exercise”</a:t>
              </a:r>
            </a:p>
          </p:txBody>
        </p:sp>
        <p:sp>
          <p:nvSpPr>
            <p:cNvPr id="161" name="Arrow: Right 160">
              <a:extLst>
                <a:ext uri="{FF2B5EF4-FFF2-40B4-BE49-F238E27FC236}">
                  <a16:creationId xmlns:a16="http://schemas.microsoft.com/office/drawing/2014/main" id="{F66899B1-E6B2-4068-9374-EE1941B66C8E}"/>
                </a:ext>
              </a:extLst>
            </p:cNvPr>
            <p:cNvSpPr/>
            <p:nvPr/>
          </p:nvSpPr>
          <p:spPr>
            <a:xfrm>
              <a:off x="2318643" y="3790142"/>
              <a:ext cx="2493978" cy="18200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806B6026-7BCF-4310-8DC7-B064B916383B}"/>
                </a:ext>
              </a:extLst>
            </p:cNvPr>
            <p:cNvSpPr/>
            <p:nvPr/>
          </p:nvSpPr>
          <p:spPr>
            <a:xfrm rot="10800000">
              <a:off x="3194102" y="4175774"/>
              <a:ext cx="1618519" cy="22505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597198A-E8AF-4B4F-8572-8F2F2F06CA4D}"/>
                </a:ext>
              </a:extLst>
            </p:cNvPr>
            <p:cNvSpPr/>
            <p:nvPr/>
          </p:nvSpPr>
          <p:spPr>
            <a:xfrm>
              <a:off x="551597" y="4894588"/>
              <a:ext cx="871244" cy="3281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seen at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4C54212-B191-4171-A04F-5EAB9715DD74}"/>
                </a:ext>
              </a:extLst>
            </p:cNvPr>
            <p:cNvSpPr/>
            <p:nvPr/>
          </p:nvSpPr>
          <p:spPr>
            <a:xfrm>
              <a:off x="676543" y="5313109"/>
              <a:ext cx="2460408" cy="2839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cs typeface="Segoe UI Light" panose="020B0502040204020203" pitchFamily="34" charset="0"/>
                </a:rPr>
                <a:t>UMLS: C0545084 ”Visit, outpatient”</a:t>
              </a:r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6E7E37B3-1E54-4FA5-969E-F94EDB53DFB3}"/>
                </a:ext>
              </a:extLst>
            </p:cNvPr>
            <p:cNvSpPr/>
            <p:nvPr/>
          </p:nvSpPr>
          <p:spPr>
            <a:xfrm>
              <a:off x="1510981" y="4986087"/>
              <a:ext cx="3301640" cy="18200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row: Right 165">
              <a:extLst>
                <a:ext uri="{FF2B5EF4-FFF2-40B4-BE49-F238E27FC236}">
                  <a16:creationId xmlns:a16="http://schemas.microsoft.com/office/drawing/2014/main" id="{E1546BC1-4091-4ABE-AC59-BA8F81E0CC66}"/>
                </a:ext>
              </a:extLst>
            </p:cNvPr>
            <p:cNvSpPr/>
            <p:nvPr/>
          </p:nvSpPr>
          <p:spPr>
            <a:xfrm rot="10800000">
              <a:off x="3227665" y="5333738"/>
              <a:ext cx="1618521" cy="22505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43F58DC4-2F4D-49EF-A34C-045CD2A3A427}"/>
              </a:ext>
            </a:extLst>
          </p:cNvPr>
          <p:cNvSpPr txBox="1"/>
          <p:nvPr/>
        </p:nvSpPr>
        <p:spPr>
          <a:xfrm>
            <a:off x="200278" y="177280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220270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C3C504C7-9599-4F9D-AEA1-FD41A415DC98}"/>
              </a:ext>
            </a:extLst>
          </p:cNvPr>
          <p:cNvSpPr/>
          <p:nvPr/>
        </p:nvSpPr>
        <p:spPr>
          <a:xfrm>
            <a:off x="494523" y="1837765"/>
            <a:ext cx="11374017" cy="2886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59532-193A-4F0B-BA59-AB559CB1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68" y="2741091"/>
            <a:ext cx="3988967" cy="1132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B52DF1-E621-4446-8358-092FCCD4492A}"/>
              </a:ext>
            </a:extLst>
          </p:cNvPr>
          <p:cNvSpPr txBox="1"/>
          <p:nvPr/>
        </p:nvSpPr>
        <p:spPr>
          <a:xfrm>
            <a:off x="759563" y="189560"/>
            <a:ext cx="757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Disambiguation: External Source Knowledgebase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EAB7A4-2C7A-464B-A2CF-971D42B3BF8E}"/>
              </a:ext>
            </a:extLst>
          </p:cNvPr>
          <p:cNvGrpSpPr/>
          <p:nvPr/>
        </p:nvGrpSpPr>
        <p:grpSpPr>
          <a:xfrm>
            <a:off x="4690048" y="2274467"/>
            <a:ext cx="2206809" cy="2180072"/>
            <a:chOff x="4189209" y="2785965"/>
            <a:chExt cx="2206809" cy="218007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2B8DADB-EB42-4ECE-87CF-3278509B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0822" y="4424189"/>
              <a:ext cx="489241" cy="54184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761FE-6C2A-410D-861B-A528CB233E57}"/>
                </a:ext>
              </a:extLst>
            </p:cNvPr>
            <p:cNvSpPr txBox="1"/>
            <p:nvPr/>
          </p:nvSpPr>
          <p:spPr>
            <a:xfrm>
              <a:off x="4189209" y="2785965"/>
              <a:ext cx="220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External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Datasource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KB</a:t>
              </a:r>
            </a:p>
          </p:txBody>
        </p:sp>
        <p:pic>
          <p:nvPicPr>
            <p:cNvPr id="48" name="Picture 4" descr="Image result for database&quot;">
              <a:extLst>
                <a:ext uri="{FF2B5EF4-FFF2-40B4-BE49-F238E27FC236}">
                  <a16:creationId xmlns:a16="http://schemas.microsoft.com/office/drawing/2014/main" id="{6F4F4A6D-1542-493B-8CA1-E2B8CF976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732" y="3151345"/>
              <a:ext cx="1207682" cy="120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9679ECE-2313-4BBC-914F-823F2478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7274" y="4457152"/>
              <a:ext cx="678598" cy="23295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58CA0F6-B695-4D2D-BC82-5C32E0BE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8300" y="4503875"/>
              <a:ext cx="757649" cy="21553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9D3482-176E-4D7A-888D-E110744E951F}"/>
              </a:ext>
            </a:extLst>
          </p:cNvPr>
          <p:cNvGrpSpPr/>
          <p:nvPr/>
        </p:nvGrpSpPr>
        <p:grpSpPr>
          <a:xfrm>
            <a:off x="8031532" y="3667303"/>
            <a:ext cx="2844691" cy="161310"/>
            <a:chOff x="7536870" y="4463595"/>
            <a:chExt cx="3478953" cy="18161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04BEF2-8BAE-48F4-8517-E33C94DCD3E5}"/>
                </a:ext>
              </a:extLst>
            </p:cNvPr>
            <p:cNvCxnSpPr>
              <a:cxnSpLocks/>
            </p:cNvCxnSpPr>
            <p:nvPr/>
          </p:nvCxnSpPr>
          <p:spPr>
            <a:xfrm>
              <a:off x="7536870" y="4463595"/>
              <a:ext cx="546616" cy="0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E3A9D6-A354-426D-9C7E-9EE0D3B4536D}"/>
                </a:ext>
              </a:extLst>
            </p:cNvPr>
            <p:cNvCxnSpPr>
              <a:cxnSpLocks/>
            </p:cNvCxnSpPr>
            <p:nvPr/>
          </p:nvCxnSpPr>
          <p:spPr>
            <a:xfrm>
              <a:off x="8821208" y="4473040"/>
              <a:ext cx="620486" cy="0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69FEF2-2BDF-4981-A776-D97B718FBB5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25" y="4645210"/>
              <a:ext cx="957939" cy="0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4F7774-08DC-4CD8-85B6-62247368FE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738" y="4482258"/>
              <a:ext cx="849085" cy="0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EEADDDE-C0BA-4777-ADE3-CB7308509C65}"/>
              </a:ext>
            </a:extLst>
          </p:cNvPr>
          <p:cNvSpPr/>
          <p:nvPr/>
        </p:nvSpPr>
        <p:spPr>
          <a:xfrm>
            <a:off x="2359192" y="2661403"/>
            <a:ext cx="2121877" cy="1844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EE6BF8-5E0C-4E76-9E3D-83AC7DB95251}"/>
              </a:ext>
            </a:extLst>
          </p:cNvPr>
          <p:cNvSpPr txBox="1"/>
          <p:nvPr/>
        </p:nvSpPr>
        <p:spPr>
          <a:xfrm>
            <a:off x="7317361" y="3981534"/>
            <a:ext cx="4543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cs typeface="Segoe UI Light" panose="020B0502040204020203" pitchFamily="34" charset="0"/>
              </a:rPr>
              <a:t>https://www.mayoclinic.org/diseases-conditions/depression/diagnosis-treatment/drc-20356013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00A7FDF-D589-4480-A99E-8DA31D0D63BF}"/>
              </a:ext>
            </a:extLst>
          </p:cNvPr>
          <p:cNvSpPr/>
          <p:nvPr/>
        </p:nvSpPr>
        <p:spPr>
          <a:xfrm>
            <a:off x="6847531" y="2923240"/>
            <a:ext cx="341965" cy="161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EEF1377-A5BD-431F-916F-7932FC6B2A85}"/>
              </a:ext>
            </a:extLst>
          </p:cNvPr>
          <p:cNvSpPr/>
          <p:nvPr/>
        </p:nvSpPr>
        <p:spPr>
          <a:xfrm rot="10800000">
            <a:off x="6847531" y="3212226"/>
            <a:ext cx="328720" cy="1903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93DF915-E594-4F4D-AC88-E17968E114AA}"/>
              </a:ext>
            </a:extLst>
          </p:cNvPr>
          <p:cNvSpPr/>
          <p:nvPr/>
        </p:nvSpPr>
        <p:spPr>
          <a:xfrm rot="10800000">
            <a:off x="3630222" y="3441786"/>
            <a:ext cx="850847" cy="17776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92FB4A-CB7C-4921-A382-806F9A546A37}"/>
              </a:ext>
            </a:extLst>
          </p:cNvPr>
          <p:cNvSpPr/>
          <p:nvPr/>
        </p:nvSpPr>
        <p:spPr>
          <a:xfrm>
            <a:off x="759563" y="2578614"/>
            <a:ext cx="1524718" cy="3567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antidepressant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7808704-563B-4EEE-AADA-914C5F1577ED}"/>
              </a:ext>
            </a:extLst>
          </p:cNvPr>
          <p:cNvSpPr/>
          <p:nvPr/>
        </p:nvSpPr>
        <p:spPr>
          <a:xfrm>
            <a:off x="930807" y="3100203"/>
            <a:ext cx="2695246" cy="9594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- </a:t>
            </a:r>
            <a:r>
              <a:rPr lang="en-US" sz="1200" dirty="0" err="1">
                <a:solidFill>
                  <a:schemeClr val="tx1"/>
                </a:solidFill>
                <a:cs typeface="Segoe UI Light" panose="020B0502040204020203" pitchFamily="34" charset="0"/>
              </a:rPr>
              <a:t>RxNorm</a:t>
            </a:r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: 596927’ (duloxetine)</a:t>
            </a:r>
          </a:p>
          <a:p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- </a:t>
            </a:r>
            <a:r>
              <a:rPr lang="en-US" sz="1200" dirty="0" err="1">
                <a:solidFill>
                  <a:schemeClr val="tx1"/>
                </a:solidFill>
                <a:cs typeface="Segoe UI Light" panose="020B0502040204020203" pitchFamily="34" charset="0"/>
              </a:rPr>
              <a:t>RxNorm</a:t>
            </a:r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: 844817’ (venlafaxine)</a:t>
            </a:r>
          </a:p>
          <a:p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- </a:t>
            </a:r>
            <a:r>
              <a:rPr lang="en-US" sz="1200" dirty="0" err="1">
                <a:solidFill>
                  <a:schemeClr val="tx1"/>
                </a:solidFill>
                <a:cs typeface="Segoe UI Light" panose="020B0502040204020203" pitchFamily="34" charset="0"/>
              </a:rPr>
              <a:t>RxNorm</a:t>
            </a:r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: 1433211’ (</a:t>
            </a:r>
            <a:r>
              <a:rPr lang="en-US" sz="1200" dirty="0" err="1">
                <a:solidFill>
                  <a:schemeClr val="tx1"/>
                </a:solidFill>
                <a:cs typeface="Segoe UI Light" panose="020B0502040204020203" pitchFamily="34" charset="0"/>
              </a:rPr>
              <a:t>levomilnacipran</a:t>
            </a:r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- 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C64CB1-CE36-46A8-88B1-232160AD64A9}"/>
              </a:ext>
            </a:extLst>
          </p:cNvPr>
          <p:cNvSpPr txBox="1"/>
          <p:nvPr/>
        </p:nvSpPr>
        <p:spPr>
          <a:xfrm>
            <a:off x="200278" y="17728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3b</a:t>
            </a:r>
          </a:p>
        </p:txBody>
      </p:sp>
    </p:spTree>
    <p:extLst>
      <p:ext uri="{BB962C8B-B14F-4D97-AF65-F5344CB8AC3E}">
        <p14:creationId xmlns:p14="http://schemas.microsoft.com/office/powerpoint/2010/main" val="61052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B52DF1-E621-4446-8358-092FCCD4492A}"/>
              </a:ext>
            </a:extLst>
          </p:cNvPr>
          <p:cNvSpPr txBox="1"/>
          <p:nvPr/>
        </p:nvSpPr>
        <p:spPr>
          <a:xfrm>
            <a:off x="727987" y="177280"/>
            <a:ext cx="7846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Disambiguation: Clinical Database Query Mapping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C3C504C7-9599-4F9D-AEA1-FD41A415DC98}"/>
              </a:ext>
            </a:extLst>
          </p:cNvPr>
          <p:cNvSpPr/>
          <p:nvPr/>
        </p:nvSpPr>
        <p:spPr>
          <a:xfrm>
            <a:off x="1884784" y="2420471"/>
            <a:ext cx="8080311" cy="22949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2B9E94-5F7D-4BD8-B8EE-E2F01C68B29E}"/>
              </a:ext>
            </a:extLst>
          </p:cNvPr>
          <p:cNvGrpSpPr/>
          <p:nvPr/>
        </p:nvGrpSpPr>
        <p:grpSpPr>
          <a:xfrm>
            <a:off x="6564545" y="2722844"/>
            <a:ext cx="2579455" cy="1635442"/>
            <a:chOff x="4159658" y="4887478"/>
            <a:chExt cx="2579455" cy="1635442"/>
          </a:xfrm>
        </p:grpSpPr>
        <p:pic>
          <p:nvPicPr>
            <p:cNvPr id="25" name="Picture 4" descr="Image result for database&quot;">
              <a:extLst>
                <a:ext uri="{FF2B5EF4-FFF2-40B4-BE49-F238E27FC236}">
                  <a16:creationId xmlns:a16="http://schemas.microsoft.com/office/drawing/2014/main" id="{82C5ED0B-3BB8-4825-9495-AFF0B0C64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503" y="5234111"/>
              <a:ext cx="1288809" cy="128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8C0BB8-B9FC-43E8-B0E1-C991A95318BA}"/>
                </a:ext>
              </a:extLst>
            </p:cNvPr>
            <p:cNvSpPr txBox="1"/>
            <p:nvPr/>
          </p:nvSpPr>
          <p:spPr>
            <a:xfrm>
              <a:off x="4159658" y="4887478"/>
              <a:ext cx="2579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Clinical Database Query Map KB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06E457-EF28-417A-A7F3-2603AFFD6275}"/>
              </a:ext>
            </a:extLst>
          </p:cNvPr>
          <p:cNvSpPr/>
          <p:nvPr/>
        </p:nvSpPr>
        <p:spPr>
          <a:xfrm>
            <a:off x="2224366" y="3261327"/>
            <a:ext cx="2450647" cy="31682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HMC adult medicine clinic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47E7736-4D2F-4047-877E-DFBD8623CB91}"/>
              </a:ext>
            </a:extLst>
          </p:cNvPr>
          <p:cNvSpPr/>
          <p:nvPr/>
        </p:nvSpPr>
        <p:spPr>
          <a:xfrm>
            <a:off x="2581799" y="3713129"/>
            <a:ext cx="3335134" cy="2839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cs typeface="Segoe UI Light" panose="020B0502040204020203" pitchFamily="34" charset="0"/>
              </a:rPr>
              <a:t>ClinicID</a:t>
            </a:r>
            <a:r>
              <a:rPr lang="en-US" sz="1200" dirty="0">
                <a:solidFill>
                  <a:schemeClr val="tx1"/>
                </a:solidFill>
                <a:cs typeface="Segoe UI Light" panose="020B0502040204020203" pitchFamily="34" charset="0"/>
              </a:rPr>
              <a:t>: 8512 “Harborview Adult Medicine Clinic”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A30E96-8E59-4F5F-A7CA-F01780154BF5}"/>
              </a:ext>
            </a:extLst>
          </p:cNvPr>
          <p:cNvSpPr/>
          <p:nvPr/>
        </p:nvSpPr>
        <p:spPr>
          <a:xfrm>
            <a:off x="4733658" y="3332994"/>
            <a:ext cx="1964990" cy="1734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9A2369D-B017-44F9-B2D3-F005DDD5BB10}"/>
              </a:ext>
            </a:extLst>
          </p:cNvPr>
          <p:cNvSpPr/>
          <p:nvPr/>
        </p:nvSpPr>
        <p:spPr>
          <a:xfrm rot="10800000">
            <a:off x="5970440" y="3740081"/>
            <a:ext cx="728208" cy="2300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D8C2EA-71B0-404D-9384-363BD1AC7E6D}"/>
              </a:ext>
            </a:extLst>
          </p:cNvPr>
          <p:cNvSpPr txBox="1"/>
          <p:nvPr/>
        </p:nvSpPr>
        <p:spPr>
          <a:xfrm>
            <a:off x="200278" y="17728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5285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DE27F3B-7B9A-4201-B5FC-977643423B5B}"/>
              </a:ext>
            </a:extLst>
          </p:cNvPr>
          <p:cNvSpPr txBox="1"/>
          <p:nvPr/>
        </p:nvSpPr>
        <p:spPr>
          <a:xfrm>
            <a:off x="1827926" y="1619130"/>
            <a:ext cx="1909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UMLS concept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B17F52C-2119-4E13-94DB-D1B94DC84880}"/>
              </a:ext>
            </a:extLst>
          </p:cNvPr>
          <p:cNvGrpSpPr/>
          <p:nvPr/>
        </p:nvGrpSpPr>
        <p:grpSpPr>
          <a:xfrm>
            <a:off x="874530" y="2053322"/>
            <a:ext cx="4098684" cy="734136"/>
            <a:chOff x="1744225" y="2071983"/>
            <a:chExt cx="2961315" cy="734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017510-43EC-43AA-8B6D-47A1D2F0F84F}"/>
                </a:ext>
              </a:extLst>
            </p:cNvPr>
            <p:cNvSpPr/>
            <p:nvPr/>
          </p:nvSpPr>
          <p:spPr>
            <a:xfrm>
              <a:off x="1744225" y="2071983"/>
              <a:ext cx="2961315" cy="734136"/>
            </a:xfrm>
            <a:prstGeom prst="rect">
              <a:avLst/>
            </a:prstGeom>
            <a:solidFill>
              <a:srgbClr val="FBE5D6">
                <a:alpha val="47843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7BDAA1-ECC0-4806-B80F-BD2A44E3CC24}"/>
                </a:ext>
              </a:extLst>
            </p:cNvPr>
            <p:cNvSpPr txBox="1"/>
            <p:nvPr/>
          </p:nvSpPr>
          <p:spPr>
            <a:xfrm>
              <a:off x="1744226" y="2115664"/>
              <a:ext cx="2961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C1305855 (BMI)</a:t>
              </a:r>
            </a:p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 (&gt;= 35, &lt;= 40) 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Date (&gt;= Past 6 Months, &lt; NOW())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DE74F7-0416-46DA-98F8-A18AD67C5E5F}"/>
              </a:ext>
            </a:extLst>
          </p:cNvPr>
          <p:cNvGrpSpPr/>
          <p:nvPr/>
        </p:nvGrpSpPr>
        <p:grpSpPr>
          <a:xfrm>
            <a:off x="6229752" y="1386993"/>
            <a:ext cx="4450017" cy="4903715"/>
            <a:chOff x="6494563" y="988768"/>
            <a:chExt cx="4450017" cy="427955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B45CEB-B07C-4352-95D3-3DE170530986}"/>
                </a:ext>
              </a:extLst>
            </p:cNvPr>
            <p:cNvSpPr/>
            <p:nvPr/>
          </p:nvSpPr>
          <p:spPr>
            <a:xfrm>
              <a:off x="6494563" y="1421780"/>
              <a:ext cx="4440915" cy="3792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919570-9D14-4328-97F2-FBB2AE3ECAF7}"/>
                </a:ext>
              </a:extLst>
            </p:cNvPr>
            <p:cNvSpPr txBox="1"/>
            <p:nvPr/>
          </p:nvSpPr>
          <p:spPr>
            <a:xfrm>
              <a:off x="6816012" y="988768"/>
              <a:ext cx="4021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Clinical Database Query Map KB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BCB97-6091-4340-9025-907BFBE0F145}"/>
                </a:ext>
              </a:extLst>
            </p:cNvPr>
            <p:cNvSpPr txBox="1"/>
            <p:nvPr/>
          </p:nvSpPr>
          <p:spPr>
            <a:xfrm>
              <a:off x="6503665" y="1481038"/>
              <a:ext cx="4440915" cy="378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UMLS: C1305855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[MEAS_VITAL]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VAL_COL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[OBSERVATION_VALUE]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DATE_COL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[OBSERVATION_DTTM]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‘[VAL_TYPE] = ‘BMI’</a:t>
              </a:r>
            </a:p>
            <a:p>
              <a:pPr marL="742950" lvl="1" indent="-285750">
                <a:buFontTx/>
                <a:buChar char="-"/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RxNorm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107715, 596927, 844817, 1433211, … </a:t>
              </a:r>
              <a:b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[MED_ORDER]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DATE_COL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[ORDER_DTTM]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‘[MED_CODE] IN ({107715, …})’</a:t>
              </a:r>
            </a:p>
            <a:p>
              <a:pPr lvl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UMLS: C0001779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[PERSON]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VAL_COL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 DATEDIFF(DAY, [DOB], NOW()) /  365.25	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UMLS: C0029921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[ENCOUNTER]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DATE_COL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[ENC_START_DTTM]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‘[CLINIC_ID] = ‘{8512}’</a:t>
              </a:r>
            </a:p>
            <a:p>
              <a:pPr lvl="1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B7E51-EC70-4571-A98B-422D01FA427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73214" y="2310946"/>
            <a:ext cx="1247435" cy="1094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345C16-B6FE-44F1-8000-7414E001BFC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4973214" y="3150942"/>
            <a:ext cx="1247435" cy="231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3D7B20-D750-42A8-A009-0A4624F94B62}"/>
              </a:ext>
            </a:extLst>
          </p:cNvPr>
          <p:cNvCxnSpPr>
            <a:cxnSpLocks/>
            <a:stCxn id="101" idx="3"/>
            <a:endCxn id="60" idx="1"/>
          </p:cNvCxnSpPr>
          <p:nvPr/>
        </p:nvCxnSpPr>
        <p:spPr>
          <a:xfrm>
            <a:off x="4980235" y="3819913"/>
            <a:ext cx="1258619" cy="3009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A7E66E-B097-46C5-8E2E-3BAAD5F4E68B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4980235" y="5175413"/>
            <a:ext cx="1258619" cy="2014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33EAF9-2C1B-4A39-B8E9-87CF2C773240}"/>
              </a:ext>
            </a:extLst>
          </p:cNvPr>
          <p:cNvSpPr txBox="1"/>
          <p:nvPr/>
        </p:nvSpPr>
        <p:spPr>
          <a:xfrm>
            <a:off x="575702" y="177280"/>
            <a:ext cx="684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concept form to Clinical Database/FHIR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0F73E1E-5052-4A40-94F9-284FDAA02D0A}"/>
              </a:ext>
            </a:extLst>
          </p:cNvPr>
          <p:cNvGrpSpPr/>
          <p:nvPr/>
        </p:nvGrpSpPr>
        <p:grpSpPr>
          <a:xfrm>
            <a:off x="854803" y="2958456"/>
            <a:ext cx="4370339" cy="431311"/>
            <a:chOff x="1730571" y="2873950"/>
            <a:chExt cx="3235594" cy="44900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62D2BA8-BD54-40FF-ACFA-AB0AC020D63F}"/>
                </a:ext>
              </a:extLst>
            </p:cNvPr>
            <p:cNvSpPr/>
            <p:nvPr/>
          </p:nvSpPr>
          <p:spPr>
            <a:xfrm>
              <a:off x="1744222" y="2873950"/>
              <a:ext cx="3035428" cy="449004"/>
            </a:xfrm>
            <a:prstGeom prst="rect">
              <a:avLst/>
            </a:prstGeom>
            <a:solidFill>
              <a:srgbClr val="FBE5D6">
                <a:alpha val="47843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2FFA69-64CA-4389-B20B-B218FF62B7D0}"/>
                </a:ext>
              </a:extLst>
            </p:cNvPr>
            <p:cNvSpPr txBox="1"/>
            <p:nvPr/>
          </p:nvSpPr>
          <p:spPr>
            <a:xfrm>
              <a:off x="1730571" y="2907222"/>
              <a:ext cx="3235594" cy="28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107715, 596927, 844817, 1433211 (Anti-Depressants)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77EA17-5F39-42A3-AFA0-65CC780C7BDE}"/>
              </a:ext>
            </a:extLst>
          </p:cNvPr>
          <p:cNvGrpSpPr/>
          <p:nvPr/>
        </p:nvGrpSpPr>
        <p:grpSpPr>
          <a:xfrm>
            <a:off x="880262" y="3530773"/>
            <a:ext cx="4099973" cy="578279"/>
            <a:chOff x="1730571" y="2873950"/>
            <a:chExt cx="2974967" cy="57827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1D0483-268E-468C-AB8B-B5E56109E54F}"/>
                </a:ext>
              </a:extLst>
            </p:cNvPr>
            <p:cNvSpPr/>
            <p:nvPr/>
          </p:nvSpPr>
          <p:spPr>
            <a:xfrm>
              <a:off x="1744223" y="2873950"/>
              <a:ext cx="2961315" cy="578279"/>
            </a:xfrm>
            <a:prstGeom prst="rect">
              <a:avLst/>
            </a:prstGeom>
            <a:solidFill>
              <a:srgbClr val="FBE5D6">
                <a:alpha val="47843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6D878C-10B7-453A-BECE-E6093D5162D6}"/>
                </a:ext>
              </a:extLst>
            </p:cNvPr>
            <p:cNvSpPr txBox="1"/>
            <p:nvPr/>
          </p:nvSpPr>
          <p:spPr>
            <a:xfrm>
              <a:off x="1730571" y="2907222"/>
              <a:ext cx="296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C0001779 (Age)</a:t>
              </a:r>
            </a:p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 (&gt;= 18, &lt;= 65)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6A2727-B6D5-41AC-B1F9-35A1D7138832}"/>
              </a:ext>
            </a:extLst>
          </p:cNvPr>
          <p:cNvGrpSpPr/>
          <p:nvPr/>
        </p:nvGrpSpPr>
        <p:grpSpPr>
          <a:xfrm>
            <a:off x="898703" y="4886274"/>
            <a:ext cx="4081532" cy="578279"/>
            <a:chOff x="2373234" y="2015832"/>
            <a:chExt cx="2970417" cy="57827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472628E-756B-4DEF-A5D5-AC61137C83C6}"/>
                </a:ext>
              </a:extLst>
            </p:cNvPr>
            <p:cNvSpPr/>
            <p:nvPr/>
          </p:nvSpPr>
          <p:spPr>
            <a:xfrm>
              <a:off x="2373234" y="2015832"/>
              <a:ext cx="2961315" cy="578279"/>
            </a:xfrm>
            <a:prstGeom prst="rect">
              <a:avLst/>
            </a:prstGeom>
            <a:solidFill>
              <a:srgbClr val="FBE5D6">
                <a:alpha val="47843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26E44B-1B2A-43E2-A983-C353D5DF858B}"/>
                </a:ext>
              </a:extLst>
            </p:cNvPr>
            <p:cNvSpPr txBox="1"/>
            <p:nvPr/>
          </p:nvSpPr>
          <p:spPr>
            <a:xfrm>
              <a:off x="2382337" y="2074138"/>
              <a:ext cx="296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C0545084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(Outpatient visit)</a:t>
              </a:r>
            </a:p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 (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ClinicID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8512)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6F989E-F762-4B25-8507-080635F8AE81}"/>
              </a:ext>
            </a:extLst>
          </p:cNvPr>
          <p:cNvGrpSpPr/>
          <p:nvPr/>
        </p:nvGrpSpPr>
        <p:grpSpPr>
          <a:xfrm>
            <a:off x="889483" y="4254579"/>
            <a:ext cx="4090752" cy="472137"/>
            <a:chOff x="1730571" y="2873950"/>
            <a:chExt cx="2974967" cy="49279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1C368F-5B9C-4168-A51C-C1D63BDCA464}"/>
                </a:ext>
              </a:extLst>
            </p:cNvPr>
            <p:cNvSpPr/>
            <p:nvPr/>
          </p:nvSpPr>
          <p:spPr>
            <a:xfrm>
              <a:off x="1744223" y="2873950"/>
              <a:ext cx="2961315" cy="492796"/>
            </a:xfrm>
            <a:prstGeom prst="rect">
              <a:avLst/>
            </a:prstGeom>
            <a:solidFill>
              <a:srgbClr val="FBE5D6">
                <a:alpha val="47843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F05176-743A-4195-AD11-336AA0346D53}"/>
                </a:ext>
              </a:extLst>
            </p:cNvPr>
            <p:cNvSpPr txBox="1"/>
            <p:nvPr/>
          </p:nvSpPr>
          <p:spPr>
            <a:xfrm>
              <a:off x="1730571" y="2907222"/>
              <a:ext cx="2961314" cy="28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C0582191 (</a:t>
              </a:r>
              <a:r>
                <a:rPr lang="en-US" sz="1200" b="1" dirty="0">
                  <a:cs typeface="Segoe UI Light" panose="020B0502040204020203" pitchFamily="34" charset="0"/>
                </a:rPr>
                <a:t>Regular exercise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BF70F0-2AC4-4A4A-AA27-D8EF8A20FB25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980235" y="4490648"/>
            <a:ext cx="1258619" cy="26675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57EE13-86FF-4C46-96D1-0D2946E3C988}"/>
              </a:ext>
            </a:extLst>
          </p:cNvPr>
          <p:cNvSpPr txBox="1"/>
          <p:nvPr/>
        </p:nvSpPr>
        <p:spPr>
          <a:xfrm>
            <a:off x="200278" y="1772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25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0E33EAF9-2C1B-4A39-B8E9-87CF2C773240}"/>
              </a:ext>
            </a:extLst>
          </p:cNvPr>
          <p:cNvSpPr txBox="1"/>
          <p:nvPr/>
        </p:nvSpPr>
        <p:spPr>
          <a:xfrm>
            <a:off x="575702" y="177280"/>
            <a:ext cx="481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Query Compilation / Execution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57EE13-86FF-4C46-96D1-0D2946E3C988}"/>
              </a:ext>
            </a:extLst>
          </p:cNvPr>
          <p:cNvSpPr txBox="1"/>
          <p:nvPr/>
        </p:nvSpPr>
        <p:spPr>
          <a:xfrm>
            <a:off x="200278" y="1772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E241B-53D4-4C0B-BEF3-003D25886284}"/>
              </a:ext>
            </a:extLst>
          </p:cNvPr>
          <p:cNvSpPr txBox="1"/>
          <p:nvPr/>
        </p:nvSpPr>
        <p:spPr>
          <a:xfrm>
            <a:off x="6359705" y="1275238"/>
            <a:ext cx="4637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Consolas" panose="020B0609020204030204" pitchFamily="49" charset="0"/>
              </a:rPr>
              <a:t> &lt;inclusion_criteria_1&gt;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∩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Consolas" panose="020B0609020204030204" pitchFamily="49" charset="0"/>
              </a:rPr>
              <a:t> &lt;inclusion_criteria_2&gt;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∩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Consolas" panose="020B0609020204030204" pitchFamily="49" charset="0"/>
              </a:rPr>
              <a:t> &lt;inclusion_criteria_3&gt;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(ignored)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∩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Consolas" panose="020B0609020204030204" pitchFamily="49" charset="0"/>
              </a:rPr>
              <a:t> &lt;inclusion_criteria_4&gt;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887C5D-2DD6-4572-B61D-DBDB03925234}"/>
              </a:ext>
            </a:extLst>
          </p:cNvPr>
          <p:cNvCxnSpPr>
            <a:cxnSpLocks/>
          </p:cNvCxnSpPr>
          <p:nvPr/>
        </p:nvCxnSpPr>
        <p:spPr>
          <a:xfrm flipV="1">
            <a:off x="4797462" y="1497946"/>
            <a:ext cx="1562243" cy="64461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E14739-3FC0-42DC-86D8-25B997AFA2EB}"/>
              </a:ext>
            </a:extLst>
          </p:cNvPr>
          <p:cNvCxnSpPr>
            <a:cxnSpLocks/>
          </p:cNvCxnSpPr>
          <p:nvPr/>
        </p:nvCxnSpPr>
        <p:spPr>
          <a:xfrm flipV="1">
            <a:off x="4788145" y="2750580"/>
            <a:ext cx="1580662" cy="4136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50A93D-EC2F-472B-BB38-7C7885DA1FC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779043" y="3906728"/>
            <a:ext cx="1580662" cy="2006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53F6A4-2A3F-4581-BE6F-4B8D91CC3C46}"/>
              </a:ext>
            </a:extLst>
          </p:cNvPr>
          <p:cNvCxnSpPr>
            <a:cxnSpLocks/>
          </p:cNvCxnSpPr>
          <p:nvPr/>
        </p:nvCxnSpPr>
        <p:spPr>
          <a:xfrm>
            <a:off x="4797247" y="5442712"/>
            <a:ext cx="1562458" cy="5662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CCDA7-B1C1-42AC-BBDE-2B946F5A0E84}"/>
              </a:ext>
            </a:extLst>
          </p:cNvPr>
          <p:cNvCxnSpPr>
            <a:cxnSpLocks/>
          </p:cNvCxnSpPr>
          <p:nvPr/>
        </p:nvCxnSpPr>
        <p:spPr>
          <a:xfrm>
            <a:off x="4788145" y="4804013"/>
            <a:ext cx="1562243" cy="2006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DE74F7-0416-46DA-98F8-A18AD67C5E5F}"/>
              </a:ext>
            </a:extLst>
          </p:cNvPr>
          <p:cNvGrpSpPr/>
          <p:nvPr/>
        </p:nvGrpSpPr>
        <p:grpSpPr>
          <a:xfrm>
            <a:off x="671804" y="1268714"/>
            <a:ext cx="4445371" cy="4841420"/>
            <a:chOff x="6494563" y="988768"/>
            <a:chExt cx="4342942" cy="42251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B45CEB-B07C-4352-95D3-3DE170530986}"/>
                </a:ext>
              </a:extLst>
            </p:cNvPr>
            <p:cNvSpPr/>
            <p:nvPr/>
          </p:nvSpPr>
          <p:spPr>
            <a:xfrm>
              <a:off x="6494563" y="1421780"/>
              <a:ext cx="4021493" cy="3792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919570-9D14-4328-97F2-FBB2AE3ECAF7}"/>
                </a:ext>
              </a:extLst>
            </p:cNvPr>
            <p:cNvSpPr txBox="1"/>
            <p:nvPr/>
          </p:nvSpPr>
          <p:spPr>
            <a:xfrm>
              <a:off x="6816012" y="988768"/>
              <a:ext cx="4021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Clinical Database Query Map KB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BCB97-6091-4340-9025-907BFBE0F145}"/>
                </a:ext>
              </a:extLst>
            </p:cNvPr>
            <p:cNvSpPr txBox="1"/>
            <p:nvPr/>
          </p:nvSpPr>
          <p:spPr>
            <a:xfrm>
              <a:off x="6503665" y="1481038"/>
              <a:ext cx="3882129" cy="362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  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[MEAS_VITAL]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[OBSERVATION_VALUE] BETWEEN …</a:t>
              </a:r>
            </a:p>
            <a:p>
              <a:pPr lvl="1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[OBSERVATION_DTTM] …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[VAL_TYPE] =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‘BMI’</a:t>
              </a:r>
            </a:p>
            <a:p>
              <a:pPr marL="742950" lvl="1" indent="-285750">
                <a:buFontTx/>
                <a:buChar char="-"/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buFontTx/>
                <a:buChar char="-"/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[MED_ORDER]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[ORDER_DTTM] …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[MED_CODE] IN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107715, …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lvl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[PERSON]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DATEDIFF(DAY, [DOB], NOW()) /  365.25 …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[ENCOUNTER]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[ENC_START_DTTM]</a:t>
              </a:r>
            </a:p>
            <a:p>
              <a:pPr lvl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[CLINIC_ID] =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8512</a:t>
              </a:r>
            </a:p>
            <a:p>
              <a:pPr lvl="1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1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300DB-AF8F-412E-9D7F-4B3E60D085C1}"/>
              </a:ext>
            </a:extLst>
          </p:cNvPr>
          <p:cNvGrpSpPr/>
          <p:nvPr/>
        </p:nvGrpSpPr>
        <p:grpSpPr>
          <a:xfrm>
            <a:off x="306085" y="773778"/>
            <a:ext cx="6736762" cy="830997"/>
            <a:chOff x="6509857" y="3802591"/>
            <a:chExt cx="2554644" cy="1154156"/>
          </a:xfrm>
          <a:noFill/>
        </p:grpSpPr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31F3FCFE-856C-45E2-87AD-DD9EE064D093}"/>
                </a:ext>
              </a:extLst>
            </p:cNvPr>
            <p:cNvSpPr/>
            <p:nvPr/>
          </p:nvSpPr>
          <p:spPr>
            <a:xfrm>
              <a:off x="6509857" y="3816992"/>
              <a:ext cx="2554644" cy="990432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1BE86-DD0B-49ED-A6A0-152AF65FAADC}"/>
                </a:ext>
              </a:extLst>
            </p:cNvPr>
            <p:cNvSpPr txBox="1"/>
            <p:nvPr/>
          </p:nvSpPr>
          <p:spPr>
            <a:xfrm>
              <a:off x="6509857" y="3802591"/>
              <a:ext cx="2554644" cy="1154156"/>
            </a:xfrm>
            <a:prstGeom prst="wedgeRectCallou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How many patients had a BMI between 35 and 40 within the past 6 months, have been treated with an SSRI or other antidepressant, are aged 18 – 65, don’t regularly exercise, and have been seen at the adult medicine clinic in the past three years?   </a:t>
              </a:r>
            </a:p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333427" y="2239824"/>
            <a:ext cx="9637764" cy="3917695"/>
            <a:chOff x="2751392" y="1742643"/>
            <a:chExt cx="9527695" cy="391769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391769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5B6149-5BDF-4A28-BCA0-F32CC091307A}"/>
                </a:ext>
              </a:extLst>
            </p:cNvPr>
            <p:cNvSpPr/>
            <p:nvPr/>
          </p:nvSpPr>
          <p:spPr>
            <a:xfrm>
              <a:off x="4716015" y="3450891"/>
              <a:ext cx="5567824" cy="13458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5147589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223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 with: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821845" y="2506896"/>
              <a:ext cx="6731674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body mass index (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≥</a:t>
              </a:r>
              <a:r>
                <a:rPr lang="en-US" sz="1400" dirty="0"/>
                <a:t>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≤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821845" y="2776776"/>
              <a:ext cx="8457242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Selective Serotonin Re-uptake Inhibitor (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30B58-0699-4AA3-99D5-B36025D1E4A8}"/>
                </a:ext>
              </a:extLst>
            </p:cNvPr>
            <p:cNvSpPr txBox="1"/>
            <p:nvPr/>
          </p:nvSpPr>
          <p:spPr>
            <a:xfrm>
              <a:off x="4608923" y="3101387"/>
              <a:ext cx="7364000" cy="340519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identified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“antidepressant”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using:  </a:t>
              </a:r>
              <a:endPara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EE8976F-4C99-4DC2-9A6B-28B6D3565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148" y="3747712"/>
              <a:ext cx="725408" cy="803410"/>
            </a:xfrm>
            <a:prstGeom prst="roundRect">
              <a:avLst/>
            </a:prstGeom>
            <a:grpFill/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4219B3-55EA-4B1D-B9A0-141210764F04}"/>
                </a:ext>
              </a:extLst>
            </p:cNvPr>
            <p:cNvSpPr txBox="1"/>
            <p:nvPr/>
          </p:nvSpPr>
          <p:spPr>
            <a:xfrm>
              <a:off x="4771894" y="3475948"/>
              <a:ext cx="5956319" cy="28944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</a:schemeClr>
                  </a:solidFill>
                  <a:cs typeface="Segoe UI Light" panose="020B0502040204020203" pitchFamily="34" charset="0"/>
                </a:rPr>
                <a:t>https://www.mayoclinic.org/diseases-conditions/depression/diagnosis-treatment/drc-20356013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821845" y="4899063"/>
              <a:ext cx="6731674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≥ 18 and ≤ 65</a:t>
              </a:r>
              <a:endParaRPr lang="en-US" sz="105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821845" y="5198382"/>
              <a:ext cx="7001666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223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an outpatient visit at the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Adult Medicine Clinic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333427" y="1730043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D32C48-97AD-4F50-8FAF-8C5867E2D630}"/>
              </a:ext>
            </a:extLst>
          </p:cNvPr>
          <p:cNvGrpSpPr/>
          <p:nvPr/>
        </p:nvGrpSpPr>
        <p:grpSpPr>
          <a:xfrm>
            <a:off x="2333427" y="6322172"/>
            <a:ext cx="8511329" cy="390156"/>
            <a:chOff x="663122" y="1820289"/>
            <a:chExt cx="6934083" cy="3901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14916-99DC-41CF-8F27-9EFCE00F6687}"/>
                </a:ext>
              </a:extLst>
            </p:cNvPr>
            <p:cNvSpPr txBox="1"/>
            <p:nvPr/>
          </p:nvSpPr>
          <p:spPr>
            <a:xfrm>
              <a:off x="663122" y="1820289"/>
              <a:ext cx="746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Try: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9CA230C-F3CE-442D-B341-2255B81AAC4B}"/>
                </a:ext>
              </a:extLst>
            </p:cNvPr>
            <p:cNvSpPr/>
            <p:nvPr/>
          </p:nvSpPr>
          <p:spPr>
            <a:xfrm>
              <a:off x="1106546" y="1827476"/>
              <a:ext cx="2811791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How many have been admitted to the ED?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7DDEF15-160B-4E0C-8B32-174DB520E6B9}"/>
                </a:ext>
              </a:extLst>
            </p:cNvPr>
            <p:cNvSpPr/>
            <p:nvPr/>
          </p:nvSpPr>
          <p:spPr>
            <a:xfrm>
              <a:off x="4065642" y="1837902"/>
              <a:ext cx="1750919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When were they last seen?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21E70CA-81DF-4E33-B5B3-8C8586D16E5B}"/>
                </a:ext>
              </a:extLst>
            </p:cNvPr>
            <p:cNvSpPr/>
            <p:nvPr/>
          </p:nvSpPr>
          <p:spPr>
            <a:xfrm>
              <a:off x="5990340" y="1841113"/>
              <a:ext cx="1606865" cy="369332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Show me their BMI data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B14B67-17D6-4A74-BBFE-1D0BB4990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98" y="4265181"/>
            <a:ext cx="3496754" cy="992838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5BF97494-C895-6249-B384-77D2220783D9}"/>
              </a:ext>
            </a:extLst>
          </p:cNvPr>
          <p:cNvSpPr/>
          <p:nvPr/>
        </p:nvSpPr>
        <p:spPr>
          <a:xfrm>
            <a:off x="1104485" y="369332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03754-BAEC-F34E-82A8-EB0614F625EB}"/>
              </a:ext>
            </a:extLst>
          </p:cNvPr>
          <p:cNvSpPr txBox="1"/>
          <p:nvPr/>
        </p:nvSpPr>
        <p:spPr>
          <a:xfrm>
            <a:off x="0" y="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free-text question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89A95F4-7D01-F248-81EF-6D092ECC732B}"/>
              </a:ext>
            </a:extLst>
          </p:cNvPr>
          <p:cNvSpPr/>
          <p:nvPr/>
        </p:nvSpPr>
        <p:spPr>
          <a:xfrm>
            <a:off x="10844755" y="1255427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AF7A3-AAFC-AC45-AE96-0986B5417C5B}"/>
              </a:ext>
            </a:extLst>
          </p:cNvPr>
          <p:cNvSpPr txBox="1"/>
          <p:nvPr/>
        </p:nvSpPr>
        <p:spPr>
          <a:xfrm>
            <a:off x="9914468" y="86071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</p:spTree>
    <p:extLst>
      <p:ext uri="{BB962C8B-B14F-4D97-AF65-F5344CB8AC3E}">
        <p14:creationId xmlns:p14="http://schemas.microsoft.com/office/powerpoint/2010/main" val="258885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5668505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been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9"/>
            <a:ext cx="9637764" cy="2134952"/>
            <a:chOff x="2751392" y="1742644"/>
            <a:chExt cx="9527695" cy="2134952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4"/>
              <a:ext cx="9358830" cy="2134952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821845" y="2506896"/>
              <a:ext cx="6731674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400" dirty="0"/>
                <a:t>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821845" y="2776776"/>
              <a:ext cx="8457242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821845" y="3046656"/>
              <a:ext cx="6731674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≥ 18 and ≤ 65</a:t>
              </a:r>
              <a:endParaRPr lang="en-US" sz="105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821845" y="3345975"/>
              <a:ext cx="7001666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4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visited the 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1577463" y="512774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free-text question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6" y="130884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874216" y="1819835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4048592" y="1819835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594D47-FB0A-60D0-E0C8-7812298696F2}"/>
              </a:ext>
            </a:extLst>
          </p:cNvPr>
          <p:cNvCxnSpPr/>
          <p:nvPr/>
        </p:nvCxnSpPr>
        <p:spPr>
          <a:xfrm>
            <a:off x="627529" y="2788023"/>
            <a:ext cx="37651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577463" y="2788023"/>
            <a:ext cx="202634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1159</Words>
  <Application>Microsoft Macintosh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Light</vt:lpstr>
      <vt:lpstr>Roboto Light</vt:lpstr>
      <vt:lpstr>Segoe UI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ndobb@uw.edu</dc:creator>
  <cp:lastModifiedBy>Nic Dobbins</cp:lastModifiedBy>
  <cp:revision>102</cp:revision>
  <dcterms:created xsi:type="dcterms:W3CDTF">2019-12-16T19:07:13Z</dcterms:created>
  <dcterms:modified xsi:type="dcterms:W3CDTF">2022-09-22T19:44:08Z</dcterms:modified>
</cp:coreProperties>
</file>