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0B9"/>
    <a:srgbClr val="EEB1DC"/>
    <a:srgbClr val="EBA78A"/>
    <a:srgbClr val="EA6E47"/>
    <a:srgbClr val="781677"/>
    <a:srgbClr val="8F1EB0"/>
    <a:srgbClr val="ED7D31"/>
    <a:srgbClr val="1F1608"/>
    <a:srgbClr val="E9D85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8"/>
    <p:restoredTop sz="94651"/>
  </p:normalViewPr>
  <p:slideViewPr>
    <p:cSldViewPr snapToGrid="0" snapToObjects="1">
      <p:cViewPr>
        <p:scale>
          <a:sx n="143" d="100"/>
          <a:sy n="143" d="100"/>
        </p:scale>
        <p:origin x="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4AEE-045F-BA4C-B643-43A167E9A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DFB25-2B8C-333B-FCBB-F2107CFDF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3D859-126E-BBBD-E429-EB723412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AB67-B0D7-B3E6-43BD-3403EB64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54A6-4B91-FF25-5971-1022D5E2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D50E-2328-F34A-9C2E-BC1EFD5E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A3FC7-FBAE-BD69-A772-54018F521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0C3-32A4-6516-22FA-52D340FE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6C9D4-2A6A-70F4-17DD-31BD3E38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342AB-B95A-D44F-FA80-0877993A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C7560-1F7A-E117-8197-88C2F6455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FB305-19AB-D009-5C2E-1272D9CC0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9F8A-C5E9-677A-0102-7896568D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3D05-FF65-21E3-7034-16F196F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15498-2384-6572-2580-1F184F60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206-247F-DDC2-335B-704909CC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3C71-84CC-8F64-BF2D-8188EC0E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8F9D-D802-702A-E6DC-C913FC2B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3139-76CE-5514-6CBC-58680A55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DC08-9363-EA9C-76C6-9F0B3813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3F1D-D9D5-6445-30F5-DE8350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C2BC-91AD-B712-8116-D0C20219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A3FA-4532-735F-0F36-F5DAE85D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38FC-2915-E950-E021-53883484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00A9-4668-EB5F-80F8-C7C6E6A2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7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CC26-FB72-B8D3-6B73-F1896F85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3EDF-C474-8536-FCDC-83363ACB5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32F5-45B0-1402-CFFD-97AFC35EF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1D487-64B5-185C-EE26-325DBA71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2EB16-83E3-9090-1503-222CC9E6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2B970-82CB-C0D9-6418-3E5FA481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29B9-919A-B4B7-6347-37F929AA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EB31F-ADE9-ABF4-2575-E7D91933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6AB05-93B4-DB87-28B7-A926E6D8E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8CACD-04CF-C184-2DDA-87A37C51F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2891A-9B71-D6EB-014C-627AD3C53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7B066-12C2-462C-98C4-F6A41553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74412-EF4A-260D-3BEA-816A0A03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150FB-7FAB-17C8-850F-0ADA0C17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523D-1220-C104-8CD1-DD347C3D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66AE7-9105-D362-1143-9F223FFC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8635B-DC84-0C7D-430C-C3D3CBAD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40B9-BECB-DBF8-3583-B71C9C92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9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C577C-410E-6492-4BDC-0C71EE9B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B9BE5-9C2E-C6AA-6D70-8C72DB46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EE60-E91F-1649-3746-558BE6FB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1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E6D1-3E1E-D93E-A7A2-2F6A7593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3AF6-E861-BF02-0778-B28B69B6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816A6-83F2-AA80-0310-8D694A6D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A729E-B76B-ABB6-C578-8860B7F6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A734D-9E1F-5211-B13F-CAE1DC08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2ECAC-7631-4D01-BDBE-F689E613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0976-CCC7-1474-4831-E66CB3B9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B90BB-302A-8C71-36A0-EF3C0D377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B46A4-2AA7-0A46-F75B-4D34E96F6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46054-861E-4A16-985F-B9B1925B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1CDD5-ACA3-F7B3-0EAC-C00DC252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AAC92-7E58-7AF8-6BC4-21BFDE98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F7139-828F-FD1B-A918-C6BE28AD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577B-6155-6126-AFC5-4841F192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D8F6-B7E7-1523-3EE6-C0B7549A2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8752-14D1-7C42-B332-30A088D89386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27403-C4AB-15EC-DA74-00818A9C1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EB7E-201C-9994-CE08-4AFE252A6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3054963" y="193621"/>
            <a:ext cx="7203307" cy="6251142"/>
          </a:xfrm>
          <a:prstGeom prst="roundRect">
            <a:avLst/>
          </a:prstGeom>
          <a:solidFill>
            <a:srgbClr val="1F1608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9C6DF5C-E6FA-9CD3-5914-9852524365F0}"/>
              </a:ext>
            </a:extLst>
          </p:cNvPr>
          <p:cNvCxnSpPr>
            <a:cxnSpLocks/>
          </p:cNvCxnSpPr>
          <p:nvPr/>
        </p:nvCxnSpPr>
        <p:spPr>
          <a:xfrm flipH="1">
            <a:off x="4819840" y="2667405"/>
            <a:ext cx="270670" cy="4815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9DDA26-E0C9-1A1B-064C-6F77BE6AF236}"/>
              </a:ext>
            </a:extLst>
          </p:cNvPr>
          <p:cNvCxnSpPr>
            <a:cxnSpLocks/>
          </p:cNvCxnSpPr>
          <p:nvPr/>
        </p:nvCxnSpPr>
        <p:spPr>
          <a:xfrm flipH="1">
            <a:off x="5484435" y="2995229"/>
            <a:ext cx="2477118" cy="4229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4C32ED3-1826-3CC1-03C8-5D4D15455C29}"/>
              </a:ext>
            </a:extLst>
          </p:cNvPr>
          <p:cNvCxnSpPr>
            <a:cxnSpLocks/>
          </p:cNvCxnSpPr>
          <p:nvPr/>
        </p:nvCxnSpPr>
        <p:spPr>
          <a:xfrm flipH="1" flipV="1">
            <a:off x="5501885" y="3862751"/>
            <a:ext cx="3234532" cy="4605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B1D0E7A-B9A7-A5B6-21AF-EB6993C4B37F}"/>
              </a:ext>
            </a:extLst>
          </p:cNvPr>
          <p:cNvCxnSpPr>
            <a:cxnSpLocks/>
          </p:cNvCxnSpPr>
          <p:nvPr/>
        </p:nvCxnSpPr>
        <p:spPr>
          <a:xfrm flipH="1" flipV="1">
            <a:off x="5357291" y="4800002"/>
            <a:ext cx="349930" cy="3514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AA74CFA-7AC9-9A31-FCBB-198E98B147A7}"/>
              </a:ext>
            </a:extLst>
          </p:cNvPr>
          <p:cNvCxnSpPr>
            <a:cxnSpLocks/>
          </p:cNvCxnSpPr>
          <p:nvPr/>
        </p:nvCxnSpPr>
        <p:spPr>
          <a:xfrm flipH="1" flipV="1">
            <a:off x="5492799" y="4230063"/>
            <a:ext cx="2550473" cy="13865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335564" y="4509212"/>
            <a:ext cx="1045578" cy="1183549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3463CCA-8051-BD76-471E-4F19291949CE}"/>
              </a:ext>
            </a:extLst>
          </p:cNvPr>
          <p:cNvGrpSpPr/>
          <p:nvPr/>
        </p:nvGrpSpPr>
        <p:grpSpPr>
          <a:xfrm>
            <a:off x="7871788" y="4972910"/>
            <a:ext cx="1396487" cy="1227007"/>
            <a:chOff x="7730075" y="4811053"/>
            <a:chExt cx="1396487" cy="12270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DAD6F7D-A75D-1EAF-86BF-D960B4A6BE60}"/>
                </a:ext>
              </a:extLst>
            </p:cNvPr>
            <p:cNvGrpSpPr/>
            <p:nvPr/>
          </p:nvGrpSpPr>
          <p:grpSpPr>
            <a:xfrm>
              <a:off x="7923990" y="4811053"/>
              <a:ext cx="1202572" cy="1227007"/>
              <a:chOff x="8179248" y="4499369"/>
              <a:chExt cx="1202572" cy="1227007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FD21B1-99A0-97C5-1908-CCE98E41EAC8}"/>
                  </a:ext>
                </a:extLst>
              </p:cNvPr>
              <p:cNvSpPr txBox="1"/>
              <p:nvPr/>
            </p:nvSpPr>
            <p:spPr>
              <a:xfrm>
                <a:off x="8179248" y="4499369"/>
                <a:ext cx="1202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Relation 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Extraction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11D42671-2DAE-5DA4-345D-B83BEBD433DB}"/>
                  </a:ext>
                </a:extLst>
              </p:cNvPr>
              <p:cNvSpPr/>
              <p:nvPr/>
            </p:nvSpPr>
            <p:spPr>
              <a:xfrm>
                <a:off x="8232663" y="5145700"/>
                <a:ext cx="1045579" cy="580676"/>
              </a:xfrm>
              <a:prstGeom prst="roundRect">
                <a:avLst/>
              </a:prstGeom>
              <a:solidFill>
                <a:srgbClr val="E866A1">
                  <a:alpha val="5098"/>
                </a:srgbClr>
              </a:solidFill>
              <a:ln>
                <a:solidFill>
                  <a:srgbClr val="E866A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FD234C-5536-559F-D2B6-E1795B4C7DFE}"/>
                  </a:ext>
                </a:extLst>
              </p:cNvPr>
              <p:cNvSpPr txBox="1"/>
              <p:nvPr/>
            </p:nvSpPr>
            <p:spPr>
              <a:xfrm>
                <a:off x="8442254" y="5197100"/>
                <a:ext cx="6559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R-BERT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E526098-79BE-BDAE-0638-2C7556D8201B}"/>
                  </a:ext>
                </a:extLst>
              </p:cNvPr>
              <p:cNvSpPr/>
              <p:nvPr/>
            </p:nvSpPr>
            <p:spPr>
              <a:xfrm>
                <a:off x="8480450" y="5440630"/>
                <a:ext cx="569377" cy="211224"/>
              </a:xfrm>
              <a:prstGeom prst="roundRect">
                <a:avLst/>
              </a:prstGeom>
              <a:solidFill>
                <a:srgbClr val="E866A1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DBBBCC2D-7372-566B-FD44-A056EB85F0BD}"/>
                </a:ext>
              </a:extLst>
            </p:cNvPr>
            <p:cNvSpPr/>
            <p:nvPr/>
          </p:nvSpPr>
          <p:spPr>
            <a:xfrm>
              <a:off x="7730075" y="559863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B3AE2363-CB83-51AD-1FDF-CB97E9DB85FB}"/>
              </a:ext>
            </a:extLst>
          </p:cNvPr>
          <p:cNvSpPr/>
          <p:nvPr/>
        </p:nvSpPr>
        <p:spPr>
          <a:xfrm>
            <a:off x="1659833" y="2211671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FC0A4F-DF29-B1AB-E7F2-3F4342AE218F}"/>
              </a:ext>
            </a:extLst>
          </p:cNvPr>
          <p:cNvGrpSpPr/>
          <p:nvPr/>
        </p:nvGrpSpPr>
        <p:grpSpPr>
          <a:xfrm>
            <a:off x="8512863" y="3596295"/>
            <a:ext cx="1760418" cy="1203707"/>
            <a:chOff x="8142775" y="3091177"/>
            <a:chExt cx="1760418" cy="12037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F09251-5A02-B399-D586-3B177080C0C0}"/>
                </a:ext>
              </a:extLst>
            </p:cNvPr>
            <p:cNvGrpSpPr/>
            <p:nvPr/>
          </p:nvGrpSpPr>
          <p:grpSpPr>
            <a:xfrm>
              <a:off x="8142775" y="3091177"/>
              <a:ext cx="1760418" cy="1203707"/>
              <a:chOff x="4417590" y="88498"/>
              <a:chExt cx="1760418" cy="1203707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F2D4AB7-CF80-8B24-5A23-8D928AD6ACCA}"/>
                  </a:ext>
                </a:extLst>
              </p:cNvPr>
              <p:cNvSpPr txBox="1"/>
              <p:nvPr/>
            </p:nvSpPr>
            <p:spPr>
              <a:xfrm>
                <a:off x="4417590" y="88498"/>
                <a:ext cx="17604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Logical 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Transformation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6B7E2D6C-042B-F634-272A-9FDBFF4F8A43}"/>
                  </a:ext>
                </a:extLst>
              </p:cNvPr>
              <p:cNvSpPr/>
              <p:nvPr/>
            </p:nvSpPr>
            <p:spPr>
              <a:xfrm>
                <a:off x="4737492" y="711529"/>
                <a:ext cx="1045579" cy="580676"/>
              </a:xfrm>
              <a:prstGeom prst="roundRect">
                <a:avLst/>
              </a:prstGeom>
              <a:solidFill>
                <a:srgbClr val="7030A0">
                  <a:alpha val="5098"/>
                </a:srgbClr>
              </a:solidFill>
              <a:ln>
                <a:solidFill>
                  <a:srgbClr val="7030A0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6905B0E-FC3D-70E2-FF32-7726F37F8AF6}"/>
                  </a:ext>
                </a:extLst>
              </p:cNvPr>
              <p:cNvSpPr txBox="1"/>
              <p:nvPr/>
            </p:nvSpPr>
            <p:spPr>
              <a:xfrm>
                <a:off x="5081939" y="762623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T5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66D6E693-1A7A-417F-6585-8ABB78155DC0}"/>
                  </a:ext>
                </a:extLst>
              </p:cNvPr>
              <p:cNvSpPr/>
              <p:nvPr/>
            </p:nvSpPr>
            <p:spPr>
              <a:xfrm>
                <a:off x="4998023" y="1006691"/>
                <a:ext cx="569377" cy="21122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EAB0369-E261-135B-3DB8-29EBBBC15A58}"/>
                </a:ext>
              </a:extLst>
            </p:cNvPr>
            <p:cNvSpPr/>
            <p:nvPr/>
          </p:nvSpPr>
          <p:spPr>
            <a:xfrm>
              <a:off x="8206579" y="396510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5D949E-DF8C-4CC6-B7FF-27CFD6561A30}"/>
              </a:ext>
            </a:extLst>
          </p:cNvPr>
          <p:cNvGrpSpPr/>
          <p:nvPr/>
        </p:nvGrpSpPr>
        <p:grpSpPr>
          <a:xfrm>
            <a:off x="7774336" y="2404855"/>
            <a:ext cx="2323892" cy="927632"/>
            <a:chOff x="7742846" y="1812504"/>
            <a:chExt cx="2323892" cy="9276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5F0E4F-1182-31F7-552E-07FE90D5DE12}"/>
                </a:ext>
              </a:extLst>
            </p:cNvPr>
            <p:cNvGrpSpPr/>
            <p:nvPr/>
          </p:nvGrpSpPr>
          <p:grpSpPr>
            <a:xfrm>
              <a:off x="7989458" y="1812504"/>
              <a:ext cx="2077280" cy="927632"/>
              <a:chOff x="8418431" y="3097540"/>
              <a:chExt cx="2077280" cy="92763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AD38E5-E31A-5F78-02C0-B65485FBA7F4}"/>
                  </a:ext>
                </a:extLst>
              </p:cNvPr>
              <p:cNvSpPr txBox="1"/>
              <p:nvPr/>
            </p:nvSpPr>
            <p:spPr>
              <a:xfrm>
                <a:off x="8650997" y="3097540"/>
                <a:ext cx="1603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Normalization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F4590D9-8B8C-EE94-78CA-855FA3636B83}"/>
                  </a:ext>
                </a:extLst>
              </p:cNvPr>
              <p:cNvSpPr/>
              <p:nvPr/>
            </p:nvSpPr>
            <p:spPr>
              <a:xfrm>
                <a:off x="8418431" y="3444496"/>
                <a:ext cx="2077280" cy="580676"/>
              </a:xfrm>
              <a:prstGeom prst="roundRect">
                <a:avLst/>
              </a:prstGeom>
              <a:solidFill>
                <a:srgbClr val="ED7D31">
                  <a:alpha val="5098"/>
                </a:srgbClr>
              </a:solidFill>
              <a:ln>
                <a:solidFill>
                  <a:schemeClr val="accent2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51585C7-FB71-59D0-232F-C281F2AB4324}"/>
                  </a:ext>
                </a:extLst>
              </p:cNvPr>
              <p:cNvSpPr txBox="1"/>
              <p:nvPr/>
            </p:nvSpPr>
            <p:spPr>
              <a:xfrm>
                <a:off x="8460205" y="3479158"/>
                <a:ext cx="9973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MetaMapLite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0240DB-1AD0-68B0-99B3-3A66058787A0}"/>
                  </a:ext>
                </a:extLst>
              </p:cNvPr>
              <p:cNvSpPr txBox="1"/>
              <p:nvPr/>
            </p:nvSpPr>
            <p:spPr>
              <a:xfrm>
                <a:off x="9514471" y="3481776"/>
                <a:ext cx="9509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 (Labs)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70D0BF7E-A197-B95F-D151-BAF4A63D59D6}"/>
                  </a:ext>
                </a:extLst>
              </p:cNvPr>
              <p:cNvSpPr/>
              <p:nvPr/>
            </p:nvSpPr>
            <p:spPr>
              <a:xfrm>
                <a:off x="8692772" y="3724840"/>
                <a:ext cx="465970" cy="22977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Java</a:t>
                </a:r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291E2819-271E-3FC3-B0C8-B983BA0D9611}"/>
                  </a:ext>
                </a:extLst>
              </p:cNvPr>
              <p:cNvSpPr/>
              <p:nvPr/>
            </p:nvSpPr>
            <p:spPr>
              <a:xfrm>
                <a:off x="9711858" y="3743386"/>
                <a:ext cx="569377" cy="21122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1D47BDF-55ED-96D9-98FE-ED1DDA4D076C}"/>
                </a:ext>
              </a:extLst>
            </p:cNvPr>
            <p:cNvSpPr/>
            <p:nvPr/>
          </p:nvSpPr>
          <p:spPr>
            <a:xfrm>
              <a:off x="7742846" y="254341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7524B8-285E-11A6-FB2C-4561A34B7904}"/>
              </a:ext>
            </a:extLst>
          </p:cNvPr>
          <p:cNvGrpSpPr/>
          <p:nvPr/>
        </p:nvGrpSpPr>
        <p:grpSpPr>
          <a:xfrm>
            <a:off x="4644596" y="193620"/>
            <a:ext cx="3552041" cy="2611817"/>
            <a:chOff x="4199184" y="203632"/>
            <a:chExt cx="3552041" cy="261181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161F56-F58C-1A42-D491-3DDE2312BE70}"/>
                </a:ext>
              </a:extLst>
            </p:cNvPr>
            <p:cNvGrpSpPr/>
            <p:nvPr/>
          </p:nvGrpSpPr>
          <p:grpSpPr>
            <a:xfrm>
              <a:off x="4199184" y="203632"/>
              <a:ext cx="3552041" cy="2611817"/>
              <a:chOff x="6670803" y="59599"/>
              <a:chExt cx="3552041" cy="261181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E8CD0-E1E0-903F-0AAF-5337E4044A84}"/>
                  </a:ext>
                </a:extLst>
              </p:cNvPr>
              <p:cNvSpPr txBox="1"/>
              <p:nvPr/>
            </p:nvSpPr>
            <p:spPr>
              <a:xfrm>
                <a:off x="7546249" y="59599"/>
                <a:ext cx="1919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Knowledge Base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D64997C-D9AD-DF6C-BB98-9B6B758356F5}"/>
                  </a:ext>
                </a:extLst>
              </p:cNvPr>
              <p:cNvSpPr/>
              <p:nvPr/>
            </p:nvSpPr>
            <p:spPr>
              <a:xfrm>
                <a:off x="6922991" y="426616"/>
                <a:ext cx="3196312" cy="2114562"/>
              </a:xfrm>
              <a:prstGeom prst="roundRect">
                <a:avLst/>
              </a:prstGeom>
              <a:solidFill>
                <a:srgbClr val="12D548">
                  <a:alpha val="5098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05D1DAF-34AF-2256-3424-5CB9D738799F}"/>
                  </a:ext>
                </a:extLst>
              </p:cNvPr>
              <p:cNvGrpSpPr/>
              <p:nvPr/>
            </p:nvGrpSpPr>
            <p:grpSpPr>
              <a:xfrm>
                <a:off x="6670803" y="683139"/>
                <a:ext cx="2767731" cy="1988277"/>
                <a:chOff x="5075356" y="722330"/>
                <a:chExt cx="2767731" cy="1988277"/>
              </a:xfrm>
            </p:grpSpPr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CC80076A-A25E-AA26-B8A5-EF200BAFF27D}"/>
                    </a:ext>
                  </a:extLst>
                </p:cNvPr>
                <p:cNvSpPr/>
                <p:nvPr/>
              </p:nvSpPr>
              <p:spPr>
                <a:xfrm rot="20384924">
                  <a:off x="5075356" y="1319735"/>
                  <a:ext cx="2257110" cy="1124729"/>
                </a:xfrm>
                <a:prstGeom prst="arc">
                  <a:avLst>
                    <a:gd name="adj1" fmla="val 16200000"/>
                    <a:gd name="adj2" fmla="val 20859"/>
                  </a:avLst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3E69D6E-6F37-4006-7B3B-4C0A9B8ABED3}"/>
                    </a:ext>
                  </a:extLst>
                </p:cNvPr>
                <p:cNvGrpSpPr/>
                <p:nvPr/>
              </p:nvGrpSpPr>
              <p:grpSpPr>
                <a:xfrm>
                  <a:off x="5696012" y="722330"/>
                  <a:ext cx="2147075" cy="1988277"/>
                  <a:chOff x="3613081" y="736884"/>
                  <a:chExt cx="2147075" cy="1988277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4DE0DEF3-68A1-76EC-7C1D-F8BCFCD6CC0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17576" y="833718"/>
                    <a:ext cx="636495" cy="502023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F231D09-D4E6-8980-803C-123A91DC6198}"/>
                      </a:ext>
                    </a:extLst>
                  </p:cNvPr>
                  <p:cNvSpPr/>
                  <p:nvPr/>
                </p:nvSpPr>
                <p:spPr>
                  <a:xfrm>
                    <a:off x="4563036" y="73688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F2E4EFA5-449A-822D-1050-2BA0C3C629BA}"/>
                      </a:ext>
                    </a:extLst>
                  </p:cNvPr>
                  <p:cNvSpPr/>
                  <p:nvPr/>
                </p:nvSpPr>
                <p:spPr>
                  <a:xfrm>
                    <a:off x="4403182" y="807107"/>
                    <a:ext cx="620881" cy="555243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689D0E9-7FA0-072E-1CCA-739B80C7D40D}"/>
                      </a:ext>
                    </a:extLst>
                  </p:cNvPr>
                  <p:cNvSpPr/>
                  <p:nvPr/>
                </p:nvSpPr>
                <p:spPr>
                  <a:xfrm>
                    <a:off x="4957885" y="109842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C9B63C54-6ADA-91BB-AB9C-64CB3A8750F1}"/>
                      </a:ext>
                    </a:extLst>
                  </p:cNvPr>
                  <p:cNvSpPr/>
                  <p:nvPr/>
                </p:nvSpPr>
                <p:spPr>
                  <a:xfrm>
                    <a:off x="3792070" y="1335741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2A2EA39-5CAB-4DC3-0657-2B870BDD4816}"/>
                      </a:ext>
                    </a:extLst>
                  </p:cNvPr>
                  <p:cNvSpPr/>
                  <p:nvPr/>
                </p:nvSpPr>
                <p:spPr>
                  <a:xfrm>
                    <a:off x="4340429" y="138952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F1DAC79-B2E7-1D63-C712-923BB6CFD03B}"/>
                      </a:ext>
                    </a:extLst>
                  </p:cNvPr>
                  <p:cNvSpPr/>
                  <p:nvPr/>
                </p:nvSpPr>
                <p:spPr>
                  <a:xfrm>
                    <a:off x="4214923" y="181983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4ED74CB-2C0B-00AA-7918-9CB9839EDD44}"/>
                      </a:ext>
                    </a:extLst>
                  </p:cNvPr>
                  <p:cNvSpPr/>
                  <p:nvPr/>
                </p:nvSpPr>
                <p:spPr>
                  <a:xfrm>
                    <a:off x="5634650" y="122816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1D1742-9C96-CEF8-8669-BD1B51C71CCD}"/>
                      </a:ext>
                    </a:extLst>
                  </p:cNvPr>
                  <p:cNvSpPr/>
                  <p:nvPr/>
                </p:nvSpPr>
                <p:spPr>
                  <a:xfrm>
                    <a:off x="4957885" y="202139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7DB76B1-47E8-5467-3796-54711093C265}"/>
                      </a:ext>
                    </a:extLst>
                  </p:cNvPr>
                  <p:cNvSpPr/>
                  <p:nvPr/>
                </p:nvSpPr>
                <p:spPr>
                  <a:xfrm>
                    <a:off x="5167499" y="152399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916D7F26-8C47-0530-A64C-C3C0BA82D67C}"/>
                      </a:ext>
                    </a:extLst>
                  </p:cNvPr>
                  <p:cNvSpPr/>
                  <p:nvPr/>
                </p:nvSpPr>
                <p:spPr>
                  <a:xfrm>
                    <a:off x="3917576" y="2061882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723DAF07-B718-94F5-8817-870DC7BCC8A7}"/>
                      </a:ext>
                    </a:extLst>
                  </p:cNvPr>
                  <p:cNvSpPr/>
                  <p:nvPr/>
                </p:nvSpPr>
                <p:spPr>
                  <a:xfrm>
                    <a:off x="5471495" y="1766045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BC03660-00F3-C095-25B4-3C9E29A19A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5935" y="1496552"/>
                    <a:ext cx="510989" cy="52484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A662F11-5777-CB1D-E215-4E97C6C0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12898" y="1330368"/>
                    <a:ext cx="321752" cy="19918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Arc 25">
                    <a:extLst>
                      <a:ext uri="{FF2B5EF4-FFF2-40B4-BE49-F238E27FC236}">
                        <a16:creationId xmlns:a16="http://schemas.microsoft.com/office/drawing/2014/main" id="{DE56ECAC-AEF2-7C83-2125-E6D9DC154D88}"/>
                      </a:ext>
                    </a:extLst>
                  </p:cNvPr>
                  <p:cNvSpPr/>
                  <p:nvPr/>
                </p:nvSpPr>
                <p:spPr>
                  <a:xfrm>
                    <a:off x="3613081" y="1403933"/>
                    <a:ext cx="358283" cy="1284471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Arc 30">
                    <a:extLst>
                      <a:ext uri="{FF2B5EF4-FFF2-40B4-BE49-F238E27FC236}">
                        <a16:creationId xmlns:a16="http://schemas.microsoft.com/office/drawing/2014/main" id="{3A592892-F0B0-4FF6-B205-AABFA472346A}"/>
                      </a:ext>
                    </a:extLst>
                  </p:cNvPr>
                  <p:cNvSpPr/>
                  <p:nvPr/>
                </p:nvSpPr>
                <p:spPr>
                  <a:xfrm rot="1462931" flipH="1">
                    <a:off x="4018385" y="1418587"/>
                    <a:ext cx="83056" cy="1306574"/>
                  </a:xfrm>
                  <a:prstGeom prst="arc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E0CB697-DE1A-4147-0762-675B8ED2B4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0429" y="1889077"/>
                    <a:ext cx="606879" cy="157091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82D5C5C-2C80-E310-2FE2-5A2CB9A5C1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8661" y="1167847"/>
                    <a:ext cx="530441" cy="10133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5FEB6943-866C-A764-B097-6675477A4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93968" y="1856760"/>
                    <a:ext cx="377527" cy="2015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D3AE8EC-5649-C98D-FE8B-1C44EAE6D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2731" y="1624109"/>
                    <a:ext cx="204474" cy="14846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7B8DDFB6-6FA1-6E4A-6D28-3DE038190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33047" y="1280715"/>
                    <a:ext cx="32888" cy="982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10BF8B8B-706B-2112-42D8-259CADD1F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79963" y="861466"/>
                    <a:ext cx="125006" cy="37121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11B79A-EBAF-1A7C-5EE3-1544052625D9}"/>
                  </a:ext>
                </a:extLst>
              </p:cNvPr>
              <p:cNvSpPr txBox="1"/>
              <p:nvPr/>
            </p:nvSpPr>
            <p:spPr>
              <a:xfrm>
                <a:off x="9034645" y="1312773"/>
                <a:ext cx="9973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UMLS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B407CAC-BECA-54DF-9DBC-8B4E0A1B85DC}"/>
                  </a:ext>
                </a:extLst>
              </p:cNvPr>
              <p:cNvSpPr txBox="1"/>
              <p:nvPr/>
            </p:nvSpPr>
            <p:spPr>
              <a:xfrm>
                <a:off x="8780534" y="664352"/>
                <a:ext cx="7377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Disease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711EB-5AE3-B816-E80A-F6EB17371043}"/>
                  </a:ext>
                </a:extLst>
              </p:cNvPr>
              <p:cNvSpPr txBox="1"/>
              <p:nvPr/>
            </p:nvSpPr>
            <p:spPr>
              <a:xfrm>
                <a:off x="6914120" y="821424"/>
                <a:ext cx="8210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Symptom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D4AAB-E69A-EF52-0F93-531C4E763BE7}"/>
                  </a:ext>
                </a:extLst>
              </p:cNvPr>
              <p:cNvSpPr txBox="1"/>
              <p:nvPr/>
            </p:nvSpPr>
            <p:spPr>
              <a:xfrm>
                <a:off x="7771889" y="434036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LOINC2HPO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FB4ADA-6A98-6959-F0B8-96865DE17391}"/>
                  </a:ext>
                </a:extLst>
              </p:cNvPr>
              <p:cNvSpPr txBox="1"/>
              <p:nvPr/>
            </p:nvSpPr>
            <p:spPr>
              <a:xfrm>
                <a:off x="8674545" y="1968496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Potential Drug-Drug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Interactions (PDDI)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CB98E73E-1621-4479-8221-4DC383C59046}"/>
                  </a:ext>
                </a:extLst>
              </p:cNvPr>
              <p:cNvSpPr/>
              <p:nvPr/>
            </p:nvSpPr>
            <p:spPr>
              <a:xfrm>
                <a:off x="9515051" y="341143"/>
                <a:ext cx="707793" cy="35139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RDF + SPARQL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90775F-BB09-243E-CBAB-5C44F8A506B0}"/>
                  </a:ext>
                </a:extLst>
              </p:cNvPr>
              <p:cNvSpPr txBox="1"/>
              <p:nvPr/>
            </p:nvSpPr>
            <p:spPr>
              <a:xfrm>
                <a:off x="7061184" y="2092485"/>
                <a:ext cx="13997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ICD{9|10}, SNOMED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Mappings</a:t>
                </a:r>
              </a:p>
            </p:txBody>
          </p: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6D95AB9-B996-97DA-D8FB-4CBD967F674E}"/>
                </a:ext>
              </a:extLst>
            </p:cNvPr>
            <p:cNvSpPr/>
            <p:nvPr/>
          </p:nvSpPr>
          <p:spPr>
            <a:xfrm>
              <a:off x="4200108" y="1611891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8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316837" y="3862881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1058" name="Folded Corner 1057">
            <a:extLst>
              <a:ext uri="{FF2B5EF4-FFF2-40B4-BE49-F238E27FC236}">
                <a16:creationId xmlns:a16="http://schemas.microsoft.com/office/drawing/2014/main" id="{D9404995-93C7-3869-008F-DC2EC458B104}"/>
              </a:ext>
            </a:extLst>
          </p:cNvPr>
          <p:cNvSpPr/>
          <p:nvPr/>
        </p:nvSpPr>
        <p:spPr>
          <a:xfrm>
            <a:off x="310464" y="1509032"/>
            <a:ext cx="1310357" cy="99074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F1D5748-91A6-725A-7B3D-634C45704443}"/>
              </a:ext>
            </a:extLst>
          </p:cNvPr>
          <p:cNvSpPr txBox="1"/>
          <p:nvPr/>
        </p:nvSpPr>
        <p:spPr>
          <a:xfrm>
            <a:off x="94835" y="113688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B15E84-1F74-EA79-EEF0-6D83A93740A0}"/>
              </a:ext>
            </a:extLst>
          </p:cNvPr>
          <p:cNvSpPr txBox="1"/>
          <p:nvPr/>
        </p:nvSpPr>
        <p:spPr>
          <a:xfrm>
            <a:off x="312220" y="1540848"/>
            <a:ext cx="12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Women or men over age 65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8C6EA1-3E3B-8A25-91C3-ED34161DDD15}"/>
              </a:ext>
            </a:extLst>
          </p:cNvPr>
          <p:cNvSpPr txBox="1"/>
          <p:nvPr/>
        </p:nvSpPr>
        <p:spPr>
          <a:xfrm>
            <a:off x="297325" y="1974794"/>
            <a:ext cx="143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Diagnosis of heart failure in past 6 months</a:t>
            </a:r>
          </a:p>
        </p:txBody>
      </p: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2D94622-C4B5-8DE7-C469-7EAB700EF861}"/>
              </a:ext>
            </a:extLst>
          </p:cNvPr>
          <p:cNvCxnSpPr>
            <a:cxnSpLocks/>
            <a:endCxn id="1070" idx="1"/>
          </p:cNvCxnSpPr>
          <p:nvPr/>
        </p:nvCxnSpPr>
        <p:spPr>
          <a:xfrm>
            <a:off x="1588127" y="2527669"/>
            <a:ext cx="1466836" cy="7915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AD4597-C248-41AC-B6B2-94184E8FCA4C}"/>
              </a:ext>
            </a:extLst>
          </p:cNvPr>
          <p:cNvGrpSpPr/>
          <p:nvPr/>
        </p:nvGrpSpPr>
        <p:grpSpPr>
          <a:xfrm>
            <a:off x="5667348" y="5081545"/>
            <a:ext cx="1552390" cy="1227007"/>
            <a:chOff x="5667348" y="5081545"/>
            <a:chExt cx="1552390" cy="12270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3D99C1-36C7-4B13-AFD7-B2B6C9C1D784}"/>
                </a:ext>
              </a:extLst>
            </p:cNvPr>
            <p:cNvGrpSpPr/>
            <p:nvPr/>
          </p:nvGrpSpPr>
          <p:grpSpPr>
            <a:xfrm>
              <a:off x="5674122" y="5081545"/>
              <a:ext cx="1545616" cy="1227007"/>
              <a:chOff x="4381761" y="4580373"/>
              <a:chExt cx="1545616" cy="122700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654650-3B94-B3AD-1236-2045C73943B3}"/>
                  </a:ext>
                </a:extLst>
              </p:cNvPr>
              <p:cNvSpPr txBox="1"/>
              <p:nvPr/>
            </p:nvSpPr>
            <p:spPr>
              <a:xfrm>
                <a:off x="4381761" y="4580373"/>
                <a:ext cx="15456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Named Entity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Recognition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4CA9C464-70AD-2F27-5D25-15E3A3482BD4}"/>
                  </a:ext>
                </a:extLst>
              </p:cNvPr>
              <p:cNvSpPr/>
              <p:nvPr/>
            </p:nvSpPr>
            <p:spPr>
              <a:xfrm>
                <a:off x="4639411" y="5226704"/>
                <a:ext cx="1045579" cy="580676"/>
              </a:xfrm>
              <a:prstGeom prst="roundRect">
                <a:avLst/>
              </a:prstGeom>
              <a:solidFill>
                <a:srgbClr val="14C5AB">
                  <a:alpha val="5098"/>
                </a:srgbClr>
              </a:solidFill>
              <a:ln>
                <a:solidFill>
                  <a:srgbClr val="12D548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4B32E1-458E-1F88-D5C9-D9C2471A490D}"/>
                  </a:ext>
                </a:extLst>
              </p:cNvPr>
              <p:cNvSpPr txBox="1"/>
              <p:nvPr/>
            </p:nvSpPr>
            <p:spPr>
              <a:xfrm>
                <a:off x="4891516" y="5255432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90FEF8AD-467F-E824-0F79-BA5B042F2FBC}"/>
                  </a:ext>
                </a:extLst>
              </p:cNvPr>
              <p:cNvSpPr/>
              <p:nvPr/>
            </p:nvSpPr>
            <p:spPr>
              <a:xfrm>
                <a:off x="4877082" y="5521866"/>
                <a:ext cx="569377" cy="211224"/>
              </a:xfrm>
              <a:prstGeom prst="roundRect">
                <a:avLst/>
              </a:prstGeom>
              <a:solidFill>
                <a:srgbClr val="14C5AB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BB359D0-304F-A2B7-BEF4-CDC491A30648}"/>
                </a:ext>
              </a:extLst>
            </p:cNvPr>
            <p:cNvSpPr/>
            <p:nvPr/>
          </p:nvSpPr>
          <p:spPr>
            <a:xfrm>
              <a:off x="5667348" y="588008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1725827" y="4596596"/>
            <a:ext cx="1027316" cy="646331"/>
            <a:chOff x="1918890" y="4331858"/>
            <a:chExt cx="1027316" cy="646331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013959" cy="646331"/>
            </a:xfrm>
            <a:prstGeom prst="round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pat_id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patients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813FD8E-7C1B-7EE2-1CD8-916FF39C3F99}"/>
              </a:ext>
            </a:extLst>
          </p:cNvPr>
          <p:cNvCxnSpPr>
            <a:cxnSpLocks/>
          </p:cNvCxnSpPr>
          <p:nvPr/>
        </p:nvCxnSpPr>
        <p:spPr>
          <a:xfrm flipH="1">
            <a:off x="1460099" y="3967274"/>
            <a:ext cx="1648977" cy="6130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68E7B-EB05-010C-9820-FE840B272C3E}"/>
              </a:ext>
            </a:extLst>
          </p:cNvPr>
          <p:cNvGrpSpPr/>
          <p:nvPr/>
        </p:nvGrpSpPr>
        <p:grpSpPr>
          <a:xfrm>
            <a:off x="3204119" y="2854734"/>
            <a:ext cx="2245403" cy="1971413"/>
            <a:chOff x="3273927" y="1943977"/>
            <a:chExt cx="2245403" cy="19714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B424755-01BE-C2E1-4C6D-F2B4103E99B1}"/>
                </a:ext>
              </a:extLst>
            </p:cNvPr>
            <p:cNvSpPr/>
            <p:nvPr/>
          </p:nvSpPr>
          <p:spPr>
            <a:xfrm>
              <a:off x="3273927" y="2277627"/>
              <a:ext cx="2218755" cy="1637763"/>
            </a:xfrm>
            <a:prstGeom prst="roundRect">
              <a:avLst/>
            </a:prstGeom>
            <a:solidFill>
              <a:srgbClr val="5B9BD5">
                <a:alpha val="5098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A13073-DC80-7365-D5C4-4023BC89A3D3}"/>
                </a:ext>
              </a:extLst>
            </p:cNvPr>
            <p:cNvSpPr txBox="1"/>
            <p:nvPr/>
          </p:nvSpPr>
          <p:spPr>
            <a:xfrm>
              <a:off x="3722235" y="194397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API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38EE13D6-9DC0-695E-EF3A-F95635DF2CB9}"/>
                </a:ext>
              </a:extLst>
            </p:cNvPr>
            <p:cNvSpPr/>
            <p:nvPr/>
          </p:nvSpPr>
          <p:spPr>
            <a:xfrm>
              <a:off x="5145571" y="2238185"/>
              <a:ext cx="373759" cy="211224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C#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D84FB5-CC4D-D616-0426-650AFA165B01}"/>
                </a:ext>
              </a:extLst>
            </p:cNvPr>
            <p:cNvSpPr txBox="1"/>
            <p:nvPr/>
          </p:nvSpPr>
          <p:spPr>
            <a:xfrm>
              <a:off x="4324940" y="3073883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SQL Compiler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63C029-B94E-BDB2-D13F-DFE9E1EEDF97}"/>
                </a:ext>
              </a:extLst>
            </p:cNvPr>
            <p:cNvSpPr txBox="1"/>
            <p:nvPr/>
          </p:nvSpPr>
          <p:spPr>
            <a:xfrm>
              <a:off x="3394243" y="3091405"/>
              <a:ext cx="77296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Semantic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Metadata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</a:t>
              </a:r>
            </a:p>
          </p:txBody>
        </p:sp>
        <p:pic>
          <p:nvPicPr>
            <p:cNvPr id="1043" name="Graphic 1042" descr="Ethernet outline">
              <a:extLst>
                <a:ext uri="{FF2B5EF4-FFF2-40B4-BE49-F238E27FC236}">
                  <a16:creationId xmlns:a16="http://schemas.microsoft.com/office/drawing/2014/main" id="{5F0508FF-517C-D968-DDDB-0D79C7C5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0606" y="3237090"/>
              <a:ext cx="556260" cy="556260"/>
            </a:xfrm>
            <a:prstGeom prst="rect">
              <a:avLst/>
            </a:prstGeom>
          </p:spPr>
        </p:pic>
        <p:sp>
          <p:nvSpPr>
            <p:cNvPr id="150" name="Can 149">
              <a:extLst>
                <a:ext uri="{FF2B5EF4-FFF2-40B4-BE49-F238E27FC236}">
                  <a16:creationId xmlns:a16="http://schemas.microsoft.com/office/drawing/2014/main" id="{2BA6EB28-3338-C842-1739-A78D668DE7C4}"/>
                </a:ext>
              </a:extLst>
            </p:cNvPr>
            <p:cNvSpPr/>
            <p:nvPr/>
          </p:nvSpPr>
          <p:spPr>
            <a:xfrm>
              <a:off x="4918252" y="3330407"/>
              <a:ext cx="261797" cy="394931"/>
            </a:xfrm>
            <a:prstGeom prst="can">
              <a:avLst/>
            </a:prstGeom>
            <a:solidFill>
              <a:srgbClr val="4472C4">
                <a:alpha val="5019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5347B509-FA1E-2518-A977-7D9862E5B98B}"/>
                </a:ext>
              </a:extLst>
            </p:cNvPr>
            <p:cNvSpPr/>
            <p:nvPr/>
          </p:nvSpPr>
          <p:spPr>
            <a:xfrm>
              <a:off x="4365971" y="3090016"/>
              <a:ext cx="998051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B45067B-52F3-6F47-D0A5-0E6F7B5E6275}"/>
                </a:ext>
              </a:extLst>
            </p:cNvPr>
            <p:cNvSpPr/>
            <p:nvPr/>
          </p:nvSpPr>
          <p:spPr>
            <a:xfrm>
              <a:off x="3371413" y="3077680"/>
              <a:ext cx="898210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AD9FB78-96EB-EB18-51C7-57FF3F717AB2}"/>
                </a:ext>
              </a:extLst>
            </p:cNvPr>
            <p:cNvSpPr/>
            <p:nvPr/>
          </p:nvSpPr>
          <p:spPr>
            <a:xfrm>
              <a:off x="4213516" y="3330407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DBB36B-1543-D0A7-86D1-CE63EC7B0274}"/>
                </a:ext>
              </a:extLst>
            </p:cNvPr>
            <p:cNvSpPr txBox="1"/>
            <p:nvPr/>
          </p:nvSpPr>
          <p:spPr>
            <a:xfrm>
              <a:off x="4421125" y="2523685"/>
              <a:ext cx="9925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Interpreter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4BF22A5-FF0E-6B15-611B-6ED41779EDFB}"/>
                </a:ext>
              </a:extLst>
            </p:cNvPr>
            <p:cNvSpPr/>
            <p:nvPr/>
          </p:nvSpPr>
          <p:spPr>
            <a:xfrm>
              <a:off x="4360606" y="2488851"/>
              <a:ext cx="102945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855450-58BB-6F7F-75FD-8BCFCC494ED6}"/>
                </a:ext>
              </a:extLst>
            </p:cNvPr>
            <p:cNvSpPr/>
            <p:nvPr/>
          </p:nvSpPr>
          <p:spPr>
            <a:xfrm>
              <a:off x="4432996" y="276686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44409C1-FB82-5BAF-43AD-9CFBA1AC1379}"/>
              </a:ext>
            </a:extLst>
          </p:cNvPr>
          <p:cNvSpPr txBox="1"/>
          <p:nvPr/>
        </p:nvSpPr>
        <p:spPr>
          <a:xfrm>
            <a:off x="3406792" y="3473548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Reasoner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3494555-8CA5-BED5-3160-66E1BDC6E691}"/>
              </a:ext>
            </a:extLst>
          </p:cNvPr>
          <p:cNvSpPr/>
          <p:nvPr/>
        </p:nvSpPr>
        <p:spPr>
          <a:xfrm>
            <a:off x="3301605" y="3409620"/>
            <a:ext cx="898210" cy="53950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EEF9849-7CF8-81DB-38F3-05C2856EA996}"/>
              </a:ext>
            </a:extLst>
          </p:cNvPr>
          <p:cNvSpPr/>
          <p:nvPr/>
        </p:nvSpPr>
        <p:spPr>
          <a:xfrm>
            <a:off x="3621444" y="3710768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F3F7B52-2404-71B0-5765-CFDFDBED548D}"/>
              </a:ext>
            </a:extLst>
          </p:cNvPr>
          <p:cNvGrpSpPr/>
          <p:nvPr/>
        </p:nvGrpSpPr>
        <p:grpSpPr>
          <a:xfrm>
            <a:off x="1358939" y="4641187"/>
            <a:ext cx="365502" cy="253916"/>
            <a:chOff x="1798309" y="3459705"/>
            <a:chExt cx="365502" cy="253916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A8FD543-0424-AE3B-591C-380383CBE106}"/>
                </a:ext>
              </a:extLst>
            </p:cNvPr>
            <p:cNvSpPr/>
            <p:nvPr/>
          </p:nvSpPr>
          <p:spPr>
            <a:xfrm>
              <a:off x="1864773" y="3481100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98D44D7-D322-F260-F120-E3DC46CE7DDE}"/>
                </a:ext>
              </a:extLst>
            </p:cNvPr>
            <p:cNvSpPr txBox="1"/>
            <p:nvPr/>
          </p:nvSpPr>
          <p:spPr>
            <a:xfrm>
              <a:off x="1798309" y="3459705"/>
              <a:ext cx="3655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316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F8E1E-8464-DEAA-D71A-780C4E803DE7}"/>
              </a:ext>
            </a:extLst>
          </p:cNvPr>
          <p:cNvCxnSpPr/>
          <p:nvPr/>
        </p:nvCxnSpPr>
        <p:spPr>
          <a:xfrm>
            <a:off x="9855618" y="254000"/>
            <a:ext cx="0" cy="6604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52F76F51-92DD-57C1-52AA-65D35398A5EA}"/>
              </a:ext>
            </a:extLst>
          </p:cNvPr>
          <p:cNvSpPr/>
          <p:nvPr/>
        </p:nvSpPr>
        <p:spPr>
          <a:xfrm>
            <a:off x="9807257" y="410258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1A068C7-4E18-4A4A-9711-78B7CD92DCC4}"/>
              </a:ext>
            </a:extLst>
          </p:cNvPr>
          <p:cNvGrpSpPr/>
          <p:nvPr/>
        </p:nvGrpSpPr>
        <p:grpSpPr>
          <a:xfrm>
            <a:off x="185118" y="542823"/>
            <a:ext cx="7561776" cy="1046544"/>
            <a:chOff x="371487" y="397846"/>
            <a:chExt cx="4598448" cy="1046544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70F895B-3D10-D153-6F5B-4A8803E37DAC}"/>
                </a:ext>
              </a:extLst>
            </p:cNvPr>
            <p:cNvSpPr txBox="1"/>
            <p:nvPr/>
          </p:nvSpPr>
          <p:spPr>
            <a:xfrm>
              <a:off x="371488" y="397846"/>
              <a:ext cx="45307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Diabetic women and men over age 65 with no contraindications to metformin</a:t>
              </a:r>
              <a:b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endParaRPr lang="en-US" sz="1600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0661642-60A1-E270-4C52-8BCE46A52D9A}"/>
                </a:ext>
              </a:extLst>
            </p:cNvPr>
            <p:cNvSpPr txBox="1"/>
            <p:nvPr/>
          </p:nvSpPr>
          <p:spPr>
            <a:xfrm>
              <a:off x="371487" y="1105836"/>
              <a:ext cx="4598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HDL cholesterol &gt;= 60 mg/dL (else may confound results)</a:t>
              </a:r>
            </a:p>
          </p:txBody>
        </p:sp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9788889" y="310067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21511F2-6F31-9C21-843A-E6B25628D0AC}"/>
              </a:ext>
            </a:extLst>
          </p:cNvPr>
          <p:cNvGrpSpPr/>
          <p:nvPr/>
        </p:nvGrpSpPr>
        <p:grpSpPr>
          <a:xfrm>
            <a:off x="-6358" y="3304609"/>
            <a:ext cx="9753804" cy="1206699"/>
            <a:chOff x="138276" y="2472528"/>
            <a:chExt cx="9753804" cy="1206699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F6E6A61F-9E7C-091C-EFFF-2E9EE238290A}"/>
                </a:ext>
              </a:extLst>
            </p:cNvPr>
            <p:cNvGrpSpPr/>
            <p:nvPr/>
          </p:nvGrpSpPr>
          <p:grpSpPr>
            <a:xfrm>
              <a:off x="8585955" y="2483424"/>
              <a:ext cx="1306125" cy="643467"/>
              <a:chOff x="1041774" y="1707256"/>
              <a:chExt cx="1306125" cy="643467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8FA2656C-6EDA-BB78-0617-E9BDF4D24792}"/>
                  </a:ext>
                </a:extLst>
              </p:cNvPr>
              <p:cNvGrpSpPr/>
              <p:nvPr/>
            </p:nvGrpSpPr>
            <p:grpSpPr>
              <a:xfrm>
                <a:off x="1041774" y="1707256"/>
                <a:ext cx="1306125" cy="643467"/>
                <a:chOff x="799424" y="2512259"/>
                <a:chExt cx="1306125" cy="643467"/>
              </a:xfrm>
            </p:grpSpPr>
            <p:sp>
              <p:nvSpPr>
                <p:cNvPr id="178" name="Rounded Rectangle 177">
                  <a:extLst>
                    <a:ext uri="{FF2B5EF4-FFF2-40B4-BE49-F238E27FC236}">
                      <a16:creationId xmlns:a16="http://schemas.microsoft.com/office/drawing/2014/main" id="{33363684-0B4C-B24E-FB9A-DC1A4EF518F1}"/>
                    </a:ext>
                  </a:extLst>
                </p:cNvPr>
                <p:cNvSpPr/>
                <p:nvPr/>
              </p:nvSpPr>
              <p:spPr>
                <a:xfrm>
                  <a:off x="799424" y="2512259"/>
                  <a:ext cx="1306125" cy="643467"/>
                </a:xfrm>
                <a:prstGeom prst="roundRect">
                  <a:avLst/>
                </a:prstGeom>
                <a:solidFill>
                  <a:srgbClr val="EEB1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ounded Rectangle 178">
                  <a:extLst>
                    <a:ext uri="{FF2B5EF4-FFF2-40B4-BE49-F238E27FC236}">
                      <a16:creationId xmlns:a16="http://schemas.microsoft.com/office/drawing/2014/main" id="{0ED0828F-ABA3-8447-D7DB-C9EBE5969448}"/>
                    </a:ext>
                  </a:extLst>
                </p:cNvPr>
                <p:cNvSpPr/>
                <p:nvPr/>
              </p:nvSpPr>
              <p:spPr>
                <a:xfrm>
                  <a:off x="1027765" y="2585355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Drug</a:t>
                  </a:r>
                </a:p>
              </p:txBody>
            </p:sp>
          </p:grp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46D1455-D4F1-10A3-C84B-6FE7854E58BC}"/>
                  </a:ext>
                </a:extLst>
              </p:cNvPr>
              <p:cNvSpPr txBox="1"/>
              <p:nvPr/>
            </p:nvSpPr>
            <p:spPr>
              <a:xfrm>
                <a:off x="1101890" y="1996618"/>
                <a:ext cx="11288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metformin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83D3706-D568-AA17-7981-8F6EC75C772F}"/>
                </a:ext>
              </a:extLst>
            </p:cNvPr>
            <p:cNvGrpSpPr/>
            <p:nvPr/>
          </p:nvGrpSpPr>
          <p:grpSpPr>
            <a:xfrm>
              <a:off x="138276" y="2472528"/>
              <a:ext cx="8626379" cy="1206699"/>
              <a:chOff x="138276" y="2472528"/>
              <a:chExt cx="8626379" cy="120669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D2EB8E5-4EF0-6F1A-7947-BA97CFAC8878}"/>
                  </a:ext>
                </a:extLst>
              </p:cNvPr>
              <p:cNvGrpSpPr/>
              <p:nvPr/>
            </p:nvGrpSpPr>
            <p:grpSpPr>
              <a:xfrm>
                <a:off x="389417" y="2480315"/>
                <a:ext cx="978160" cy="643467"/>
                <a:chOff x="936617" y="1707256"/>
                <a:chExt cx="999065" cy="643467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45AA0306-D993-029D-585D-50B869AE60F8}"/>
                    </a:ext>
                  </a:extLst>
                </p:cNvPr>
                <p:cNvGrpSpPr/>
                <p:nvPr/>
              </p:nvGrpSpPr>
              <p:grpSpPr>
                <a:xfrm>
                  <a:off x="936617" y="1707256"/>
                  <a:ext cx="999065" cy="643467"/>
                  <a:chOff x="694267" y="2512259"/>
                  <a:chExt cx="999065" cy="643467"/>
                </a:xfrm>
              </p:grpSpPr>
              <p:sp>
                <p:nvSpPr>
                  <p:cNvPr id="22" name="Rounded Rectangle 21">
                    <a:extLst>
                      <a:ext uri="{FF2B5EF4-FFF2-40B4-BE49-F238E27FC236}">
                        <a16:creationId xmlns:a16="http://schemas.microsoft.com/office/drawing/2014/main" id="{4784A7B3-233D-665E-12EC-75B3621EF18A}"/>
                      </a:ext>
                    </a:extLst>
                  </p:cNvPr>
                  <p:cNvSpPr/>
                  <p:nvPr/>
                </p:nvSpPr>
                <p:spPr>
                  <a:xfrm>
                    <a:off x="694267" y="2512259"/>
                    <a:ext cx="999065" cy="643467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ounded Rectangle 123">
                    <a:extLst>
                      <a:ext uri="{FF2B5EF4-FFF2-40B4-BE49-F238E27FC236}">
                        <a16:creationId xmlns:a16="http://schemas.microsoft.com/office/drawing/2014/main" id="{1F8AFED9-1D88-6896-D77B-5A273074C016}"/>
                      </a:ext>
                    </a:extLst>
                  </p:cNvPr>
                  <p:cNvSpPr/>
                  <p:nvPr/>
                </p:nvSpPr>
                <p:spPr>
                  <a:xfrm>
                    <a:off x="762004" y="2576000"/>
                    <a:ext cx="855130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Condition</a:t>
                    </a:r>
                  </a:p>
                </p:txBody>
              </p:sp>
            </p:grp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504F4D3-90C8-42AF-0AA5-AE4FA4928E37}"/>
                    </a:ext>
                  </a:extLst>
                </p:cNvPr>
                <p:cNvSpPr txBox="1"/>
                <p:nvPr/>
              </p:nvSpPr>
              <p:spPr>
                <a:xfrm>
                  <a:off x="992342" y="1986964"/>
                  <a:ext cx="91403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Diabetic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61AA6CA5-6443-50EA-288A-6B5D1DE50CCA}"/>
                  </a:ext>
                </a:extLst>
              </p:cNvPr>
              <p:cNvGrpSpPr/>
              <p:nvPr/>
            </p:nvGrpSpPr>
            <p:grpSpPr>
              <a:xfrm>
                <a:off x="1419260" y="2480315"/>
                <a:ext cx="860974" cy="643467"/>
                <a:chOff x="936617" y="1707256"/>
                <a:chExt cx="999065" cy="643467"/>
              </a:xfrm>
            </p:grpSpPr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8913AC13-F188-E4FA-C6A0-2EA2C6584C1E}"/>
                    </a:ext>
                  </a:extLst>
                </p:cNvPr>
                <p:cNvGrpSpPr/>
                <p:nvPr/>
              </p:nvGrpSpPr>
              <p:grpSpPr>
                <a:xfrm>
                  <a:off x="936617" y="1707256"/>
                  <a:ext cx="999065" cy="643467"/>
                  <a:chOff x="694267" y="2512259"/>
                  <a:chExt cx="999065" cy="643467"/>
                </a:xfrm>
              </p:grpSpPr>
              <p:sp>
                <p:nvSpPr>
                  <p:cNvPr id="130" name="Rounded Rectangle 129">
                    <a:extLst>
                      <a:ext uri="{FF2B5EF4-FFF2-40B4-BE49-F238E27FC236}">
                        <a16:creationId xmlns:a16="http://schemas.microsoft.com/office/drawing/2014/main" id="{680D13EC-C02B-CF7B-38BD-D4ABE39604A5}"/>
                      </a:ext>
                    </a:extLst>
                  </p:cNvPr>
                  <p:cNvSpPr/>
                  <p:nvPr/>
                </p:nvSpPr>
                <p:spPr>
                  <a:xfrm>
                    <a:off x="694267" y="2512259"/>
                    <a:ext cx="999065" cy="643467"/>
                  </a:xfrm>
                  <a:prstGeom prst="round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Rounded Rectangle 130">
                    <a:extLst>
                      <a:ext uri="{FF2B5EF4-FFF2-40B4-BE49-F238E27FC236}">
                        <a16:creationId xmlns:a16="http://schemas.microsoft.com/office/drawing/2014/main" id="{7297BB2C-3CFC-C34C-FD1B-31B3D10360DC}"/>
                      </a:ext>
                    </a:extLst>
                  </p:cNvPr>
                  <p:cNvSpPr/>
                  <p:nvPr/>
                </p:nvSpPr>
                <p:spPr>
                  <a:xfrm>
                    <a:off x="762004" y="2576000"/>
                    <a:ext cx="855130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Female</a:t>
                    </a:r>
                  </a:p>
                </p:txBody>
              </p:sp>
            </p:grp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1270C145-ED22-8C81-AC97-6EED7B67BE61}"/>
                    </a:ext>
                  </a:extLst>
                </p:cNvPr>
                <p:cNvSpPr txBox="1"/>
                <p:nvPr/>
              </p:nvSpPr>
              <p:spPr>
                <a:xfrm>
                  <a:off x="939027" y="1986964"/>
                  <a:ext cx="99181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women</a:t>
                  </a:r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A3BD7F54-8F53-0150-1669-ECB5C112E5E1}"/>
                  </a:ext>
                </a:extLst>
              </p:cNvPr>
              <p:cNvGrpSpPr/>
              <p:nvPr/>
            </p:nvGrpSpPr>
            <p:grpSpPr>
              <a:xfrm>
                <a:off x="2707966" y="2501084"/>
                <a:ext cx="641891" cy="643467"/>
                <a:chOff x="936617" y="1707256"/>
                <a:chExt cx="999065" cy="643467"/>
              </a:xfrm>
            </p:grpSpPr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E39D5450-237E-048F-55E4-42465006A4E9}"/>
                    </a:ext>
                  </a:extLst>
                </p:cNvPr>
                <p:cNvGrpSpPr/>
                <p:nvPr/>
              </p:nvGrpSpPr>
              <p:grpSpPr>
                <a:xfrm>
                  <a:off x="936617" y="1707256"/>
                  <a:ext cx="999065" cy="643467"/>
                  <a:chOff x="694267" y="2512259"/>
                  <a:chExt cx="999065" cy="643467"/>
                </a:xfrm>
              </p:grpSpPr>
              <p:sp>
                <p:nvSpPr>
                  <p:cNvPr id="140" name="Rounded Rectangle 139">
                    <a:extLst>
                      <a:ext uri="{FF2B5EF4-FFF2-40B4-BE49-F238E27FC236}">
                        <a16:creationId xmlns:a16="http://schemas.microsoft.com/office/drawing/2014/main" id="{09ADD8B7-7559-B28C-6F7C-DF5A908982A7}"/>
                      </a:ext>
                    </a:extLst>
                  </p:cNvPr>
                  <p:cNvSpPr/>
                  <p:nvPr/>
                </p:nvSpPr>
                <p:spPr>
                  <a:xfrm>
                    <a:off x="694267" y="2512259"/>
                    <a:ext cx="999065" cy="643467"/>
                  </a:xfrm>
                  <a:prstGeom prst="round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Rounded Rectangle 140">
                    <a:extLst>
                      <a:ext uri="{FF2B5EF4-FFF2-40B4-BE49-F238E27FC236}">
                        <a16:creationId xmlns:a16="http://schemas.microsoft.com/office/drawing/2014/main" id="{1F33D12C-2467-66AC-B14B-32A3A51F9301}"/>
                      </a:ext>
                    </a:extLst>
                  </p:cNvPr>
                  <p:cNvSpPr/>
                  <p:nvPr/>
                </p:nvSpPr>
                <p:spPr>
                  <a:xfrm>
                    <a:off x="762004" y="2576000"/>
                    <a:ext cx="855130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Male</a:t>
                    </a:r>
                  </a:p>
                </p:txBody>
              </p:sp>
            </p:grp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18F63A2F-87EE-AC19-9582-BEA1E00ECC58}"/>
                    </a:ext>
                  </a:extLst>
                </p:cNvPr>
                <p:cNvSpPr txBox="1"/>
                <p:nvPr/>
              </p:nvSpPr>
              <p:spPr>
                <a:xfrm>
                  <a:off x="1143025" y="1986964"/>
                  <a:ext cx="58381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men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6408EB5-251A-8800-C4A7-19D137146A87}"/>
                  </a:ext>
                </a:extLst>
              </p:cNvPr>
              <p:cNvGrpSpPr/>
              <p:nvPr/>
            </p:nvGrpSpPr>
            <p:grpSpPr>
              <a:xfrm>
                <a:off x="3408075" y="2472528"/>
                <a:ext cx="1523321" cy="1206699"/>
                <a:chOff x="4658667" y="1571197"/>
                <a:chExt cx="2004596" cy="1206699"/>
              </a:xfrm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A23D2419-1059-04E9-6335-8AFDC2C25EB0}"/>
                    </a:ext>
                  </a:extLst>
                </p:cNvPr>
                <p:cNvGrpSpPr/>
                <p:nvPr/>
              </p:nvGrpSpPr>
              <p:grpSpPr>
                <a:xfrm>
                  <a:off x="4658667" y="1571197"/>
                  <a:ext cx="2004596" cy="1206699"/>
                  <a:chOff x="963816" y="1707257"/>
                  <a:chExt cx="912020" cy="1206699"/>
                </a:xfrm>
              </p:grpSpPr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6BB304D7-3987-E98C-625C-10E1F754CB71}"/>
                      </a:ext>
                    </a:extLst>
                  </p:cNvPr>
                  <p:cNvGrpSpPr/>
                  <p:nvPr/>
                </p:nvGrpSpPr>
                <p:grpSpPr>
                  <a:xfrm>
                    <a:off x="963816" y="1707257"/>
                    <a:ext cx="912020" cy="1206699"/>
                    <a:chOff x="721466" y="2512260"/>
                    <a:chExt cx="912020" cy="1206699"/>
                  </a:xfrm>
                </p:grpSpPr>
                <p:sp>
                  <p:nvSpPr>
                    <p:cNvPr id="147" name="Rounded Rectangle 146">
                      <a:extLst>
                        <a:ext uri="{FF2B5EF4-FFF2-40B4-BE49-F238E27FC236}">
                          <a16:creationId xmlns:a16="http://schemas.microsoft.com/office/drawing/2014/main" id="{AE307F2A-5518-69BD-DE07-8FB39BE106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466" y="2512260"/>
                      <a:ext cx="912020" cy="1206699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" name="Rounded Rectangle 147">
                      <a:extLst>
                        <a:ext uri="{FF2B5EF4-FFF2-40B4-BE49-F238E27FC236}">
                          <a16:creationId xmlns:a16="http://schemas.microsoft.com/office/drawing/2014/main" id="{82D45261-390B-5A85-48F6-040F613E0F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558" y="2584598"/>
                      <a:ext cx="794326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Eq-Comparison</a:t>
                      </a:r>
                    </a:p>
                  </p:txBody>
                </p:sp>
              </p:grpSp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04BEA46D-3091-706A-4653-1A4DCB6AA25A}"/>
                      </a:ext>
                    </a:extLst>
                  </p:cNvPr>
                  <p:cNvSpPr txBox="1"/>
                  <p:nvPr/>
                </p:nvSpPr>
                <p:spPr>
                  <a:xfrm>
                    <a:off x="1154806" y="1986964"/>
                    <a:ext cx="56025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over age 65</a:t>
                    </a:r>
                  </a:p>
                </p:txBody>
              </p:sp>
            </p:grpSp>
            <p:sp>
              <p:nvSpPr>
                <p:cNvPr id="149" name="Rounded Rectangle 148">
                  <a:extLst>
                    <a:ext uri="{FF2B5EF4-FFF2-40B4-BE49-F238E27FC236}">
                      <a16:creationId xmlns:a16="http://schemas.microsoft.com/office/drawing/2014/main" id="{628832AA-A59C-306D-0FA3-666A2147F7AA}"/>
                    </a:ext>
                  </a:extLst>
                </p:cNvPr>
                <p:cNvSpPr/>
                <p:nvPr/>
              </p:nvSpPr>
              <p:spPr>
                <a:xfrm>
                  <a:off x="4747768" y="2234803"/>
                  <a:ext cx="1834662" cy="4453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FC820A0-BF13-8AEB-4F4D-F749EE0B037D}"/>
                    </a:ext>
                  </a:extLst>
                </p:cNvPr>
                <p:cNvSpPr txBox="1"/>
                <p:nvPr/>
              </p:nvSpPr>
              <p:spPr>
                <a:xfrm>
                  <a:off x="4678586" y="2197676"/>
                  <a:ext cx="1495922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Operator: GreaterThan</a:t>
                  </a:r>
                  <a:b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</a:br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Value:       “65”</a:t>
                  </a: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80547D43-8906-81C1-78B8-69947A3AEE64}"/>
                  </a:ext>
                </a:extLst>
              </p:cNvPr>
              <p:cNvGrpSpPr/>
              <p:nvPr/>
            </p:nvGrpSpPr>
            <p:grpSpPr>
              <a:xfrm>
                <a:off x="5406668" y="2488474"/>
                <a:ext cx="999065" cy="643467"/>
                <a:chOff x="936617" y="1707256"/>
                <a:chExt cx="999065" cy="643467"/>
              </a:xfrm>
            </p:grpSpPr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DD880D9C-9052-06C9-94CB-B94B0C841ED2}"/>
                    </a:ext>
                  </a:extLst>
                </p:cNvPr>
                <p:cNvGrpSpPr/>
                <p:nvPr/>
              </p:nvGrpSpPr>
              <p:grpSpPr>
                <a:xfrm>
                  <a:off x="936617" y="1707256"/>
                  <a:ext cx="999065" cy="643467"/>
                  <a:chOff x="694267" y="2512259"/>
                  <a:chExt cx="999065" cy="643467"/>
                </a:xfrm>
              </p:grpSpPr>
              <p:sp>
                <p:nvSpPr>
                  <p:cNvPr id="161" name="Rounded Rectangle 160">
                    <a:extLst>
                      <a:ext uri="{FF2B5EF4-FFF2-40B4-BE49-F238E27FC236}">
                        <a16:creationId xmlns:a16="http://schemas.microsoft.com/office/drawing/2014/main" id="{2EEA671B-F362-4B66-7CFB-DCEFCD9F5774}"/>
                      </a:ext>
                    </a:extLst>
                  </p:cNvPr>
                  <p:cNvSpPr/>
                  <p:nvPr/>
                </p:nvSpPr>
                <p:spPr>
                  <a:xfrm>
                    <a:off x="694267" y="2512259"/>
                    <a:ext cx="999065" cy="643467"/>
                  </a:xfrm>
                  <a:prstGeom prst="roundRect">
                    <a:avLst/>
                  </a:prstGeom>
                  <a:solidFill>
                    <a:srgbClr val="EA6E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ounded Rectangle 161">
                    <a:extLst>
                      <a:ext uri="{FF2B5EF4-FFF2-40B4-BE49-F238E27FC236}">
                        <a16:creationId xmlns:a16="http://schemas.microsoft.com/office/drawing/2014/main" id="{7048D5FF-0488-33D7-8B96-C4B9BCB5CB43}"/>
                      </a:ext>
                    </a:extLst>
                  </p:cNvPr>
                  <p:cNvSpPr/>
                  <p:nvPr/>
                </p:nvSpPr>
                <p:spPr>
                  <a:xfrm>
                    <a:off x="762004" y="2576000"/>
                    <a:ext cx="855130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Negation</a:t>
                    </a:r>
                  </a:p>
                </p:txBody>
              </p:sp>
            </p:grp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93ADBD21-7320-31A4-9301-09BB4F39F301}"/>
                    </a:ext>
                  </a:extLst>
                </p:cNvPr>
                <p:cNvSpPr txBox="1"/>
                <p:nvPr/>
              </p:nvSpPr>
              <p:spPr>
                <a:xfrm>
                  <a:off x="1243211" y="1986964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no</a:t>
                  </a:r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50D658C5-1722-D059-4422-3B6195B24941}"/>
                  </a:ext>
                </a:extLst>
              </p:cNvPr>
              <p:cNvGrpSpPr/>
              <p:nvPr/>
            </p:nvGrpSpPr>
            <p:grpSpPr>
              <a:xfrm>
                <a:off x="6452180" y="2488473"/>
                <a:ext cx="1861311" cy="643467"/>
                <a:chOff x="936616" y="1707256"/>
                <a:chExt cx="1861311" cy="643467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6003D640-C139-0C3F-14F0-29EC862A49D2}"/>
                    </a:ext>
                  </a:extLst>
                </p:cNvPr>
                <p:cNvGrpSpPr/>
                <p:nvPr/>
              </p:nvGrpSpPr>
              <p:grpSpPr>
                <a:xfrm>
                  <a:off x="936616" y="1707256"/>
                  <a:ext cx="1861311" cy="643467"/>
                  <a:chOff x="694266" y="2512259"/>
                  <a:chExt cx="1861311" cy="643467"/>
                </a:xfrm>
              </p:grpSpPr>
              <p:sp>
                <p:nvSpPr>
                  <p:cNvPr id="172" name="Rounded Rectangle 171">
                    <a:extLst>
                      <a:ext uri="{FF2B5EF4-FFF2-40B4-BE49-F238E27FC236}">
                        <a16:creationId xmlns:a16="http://schemas.microsoft.com/office/drawing/2014/main" id="{0768FED8-BD0C-4F5A-DBBF-59E7A9BC4913}"/>
                      </a:ext>
                    </a:extLst>
                  </p:cNvPr>
                  <p:cNvSpPr/>
                  <p:nvPr/>
                </p:nvSpPr>
                <p:spPr>
                  <a:xfrm>
                    <a:off x="694266" y="2512259"/>
                    <a:ext cx="1861311" cy="643467"/>
                  </a:xfrm>
                  <a:prstGeom prst="roundRect">
                    <a:avLst/>
                  </a:prstGeom>
                  <a:solidFill>
                    <a:srgbClr val="EBA78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ounded Rectangle 172">
                    <a:extLst>
                      <a:ext uri="{FF2B5EF4-FFF2-40B4-BE49-F238E27FC236}">
                        <a16:creationId xmlns:a16="http://schemas.microsoft.com/office/drawing/2014/main" id="{7EAA0947-652C-F05E-DF67-C72151599466}"/>
                      </a:ext>
                    </a:extLst>
                  </p:cNvPr>
                  <p:cNvSpPr/>
                  <p:nvPr/>
                </p:nvSpPr>
                <p:spPr>
                  <a:xfrm>
                    <a:off x="762003" y="2576000"/>
                    <a:ext cx="1719171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Contraindication</a:t>
                    </a:r>
                  </a:p>
                </p:txBody>
              </p:sp>
            </p:grp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BB34C43E-6C65-05E8-15F5-D5867CADB520}"/>
                    </a:ext>
                  </a:extLst>
                </p:cNvPr>
                <p:cNvSpPr txBox="1"/>
                <p:nvPr/>
              </p:nvSpPr>
              <p:spPr>
                <a:xfrm>
                  <a:off x="969845" y="1968774"/>
                  <a:ext cx="17700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contraindications</a:t>
                  </a:r>
                </a:p>
              </p:txBody>
            </p: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36CE3F9-85A6-896D-104A-577AF11654C2}"/>
                  </a:ext>
                </a:extLst>
              </p:cNvPr>
              <p:cNvSpPr txBox="1"/>
              <p:nvPr/>
            </p:nvSpPr>
            <p:spPr>
              <a:xfrm>
                <a:off x="8273596" y="2776399"/>
                <a:ext cx="4910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to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E8D309F-52EB-37B3-CCF8-1EC9F4574A9A}"/>
                  </a:ext>
                </a:extLst>
              </p:cNvPr>
              <p:cNvSpPr txBox="1"/>
              <p:nvPr/>
            </p:nvSpPr>
            <p:spPr>
              <a:xfrm>
                <a:off x="4899318" y="2760023"/>
                <a:ext cx="7033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with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1BE37D9E-553E-0680-A4DA-D1B910B6849F}"/>
                  </a:ext>
                </a:extLst>
              </p:cNvPr>
              <p:cNvSpPr txBox="1"/>
              <p:nvPr/>
            </p:nvSpPr>
            <p:spPr>
              <a:xfrm>
                <a:off x="138276" y="2748665"/>
                <a:ext cx="4910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-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83D67A19-40C9-7A09-EB08-4587A3381DC2}"/>
                  </a:ext>
                </a:extLst>
              </p:cNvPr>
              <p:cNvSpPr txBox="1"/>
              <p:nvPr/>
            </p:nvSpPr>
            <p:spPr>
              <a:xfrm>
                <a:off x="2233604" y="2774266"/>
                <a:ext cx="5639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and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4AEE7B2-6F10-91D8-3A46-960E836C4943}"/>
              </a:ext>
            </a:extLst>
          </p:cNvPr>
          <p:cNvGrpSpPr/>
          <p:nvPr/>
        </p:nvGrpSpPr>
        <p:grpSpPr>
          <a:xfrm>
            <a:off x="0" y="4596593"/>
            <a:ext cx="9607899" cy="1369199"/>
            <a:chOff x="336011" y="4943019"/>
            <a:chExt cx="9607899" cy="136919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0BDF06B-6853-6DCF-2342-08075F8F0504}"/>
                </a:ext>
              </a:extLst>
            </p:cNvPr>
            <p:cNvGrpSpPr/>
            <p:nvPr/>
          </p:nvGrpSpPr>
          <p:grpSpPr>
            <a:xfrm>
              <a:off x="336011" y="4943019"/>
              <a:ext cx="8947662" cy="1369199"/>
              <a:chOff x="336011" y="4943019"/>
              <a:chExt cx="8947662" cy="1369199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59B5985-3AA3-3147-0356-A86CE2E0AAFD}"/>
                  </a:ext>
                </a:extLst>
              </p:cNvPr>
              <p:cNvGrpSpPr/>
              <p:nvPr/>
            </p:nvGrpSpPr>
            <p:grpSpPr>
              <a:xfrm>
                <a:off x="2233604" y="4943019"/>
                <a:ext cx="1880834" cy="1369199"/>
                <a:chOff x="4589857" y="1571197"/>
                <a:chExt cx="2179106" cy="1369199"/>
              </a:xfrm>
            </p:grpSpPr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CB6559AA-F691-CA61-2289-AE8B8632F631}"/>
                    </a:ext>
                  </a:extLst>
                </p:cNvPr>
                <p:cNvGrpSpPr/>
                <p:nvPr/>
              </p:nvGrpSpPr>
              <p:grpSpPr>
                <a:xfrm>
                  <a:off x="4598884" y="1571197"/>
                  <a:ext cx="2064381" cy="1369199"/>
                  <a:chOff x="936617" y="1707257"/>
                  <a:chExt cx="939220" cy="1369199"/>
                </a:xfrm>
              </p:grpSpPr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E704B2E6-269F-8144-91A0-572B4B56CA50}"/>
                      </a:ext>
                    </a:extLst>
                  </p:cNvPr>
                  <p:cNvGrpSpPr/>
                  <p:nvPr/>
                </p:nvGrpSpPr>
                <p:grpSpPr>
                  <a:xfrm>
                    <a:off x="936617" y="1707257"/>
                    <a:ext cx="939220" cy="1369199"/>
                    <a:chOff x="694267" y="2512260"/>
                    <a:chExt cx="939220" cy="1369199"/>
                  </a:xfrm>
                </p:grpSpPr>
                <p:sp>
                  <p:nvSpPr>
                    <p:cNvPr id="192" name="Rounded Rectangle 191">
                      <a:extLst>
                        <a:ext uri="{FF2B5EF4-FFF2-40B4-BE49-F238E27FC236}">
                          <a16:creationId xmlns:a16="http://schemas.microsoft.com/office/drawing/2014/main" id="{1C914D35-841B-BB70-DC6D-C749B2A37B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4267" y="2512260"/>
                      <a:ext cx="939220" cy="1369199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3" name="Rounded Rectangle 192">
                      <a:extLst>
                        <a:ext uri="{FF2B5EF4-FFF2-40B4-BE49-F238E27FC236}">
                          <a16:creationId xmlns:a16="http://schemas.microsoft.com/office/drawing/2014/main" id="{CE3A1FCD-CFC7-48A6-C54A-A663A4D4DC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004" y="2576000"/>
                      <a:ext cx="794326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Eq-Comparison</a:t>
                      </a:r>
                    </a:p>
                  </p:txBody>
                </p:sp>
              </p:grpSp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B76B2E62-4098-E4C6-4726-E3C91EDA08D6}"/>
                      </a:ext>
                    </a:extLst>
                  </p:cNvPr>
                  <p:cNvSpPr txBox="1"/>
                  <p:nvPr/>
                </p:nvSpPr>
                <p:spPr>
                  <a:xfrm>
                    <a:off x="1097016" y="1996633"/>
                    <a:ext cx="60474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&gt;= 60 mg/dL</a:t>
                    </a:r>
                  </a:p>
                </p:txBody>
              </p:sp>
            </p:grpSp>
            <p:sp>
              <p:nvSpPr>
                <p:cNvPr id="186" name="Rounded Rectangle 185">
                  <a:extLst>
                    <a:ext uri="{FF2B5EF4-FFF2-40B4-BE49-F238E27FC236}">
                      <a16:creationId xmlns:a16="http://schemas.microsoft.com/office/drawing/2014/main" id="{E639F725-2F00-ACAB-C6E8-2AB8343D3DFB}"/>
                    </a:ext>
                  </a:extLst>
                </p:cNvPr>
                <p:cNvSpPr/>
                <p:nvPr/>
              </p:nvSpPr>
              <p:spPr>
                <a:xfrm>
                  <a:off x="4660283" y="2237081"/>
                  <a:ext cx="1932530" cy="58843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endParaRPr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D46BEA81-CC64-4743-045E-84DBA91D079D}"/>
                    </a:ext>
                  </a:extLst>
                </p:cNvPr>
                <p:cNvSpPr txBox="1"/>
                <p:nvPr/>
              </p:nvSpPr>
              <p:spPr>
                <a:xfrm>
                  <a:off x="4589857" y="2255796"/>
                  <a:ext cx="2179106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Operator: GreaterThanEqual</a:t>
                  </a:r>
                  <a:b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</a:br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Value:       “60”</a:t>
                  </a:r>
                  <a:b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</a:br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Unit:          “mg / dL”</a:t>
                  </a:r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36201AF1-729A-B028-6065-217866916115}"/>
                  </a:ext>
                </a:extLst>
              </p:cNvPr>
              <p:cNvGrpSpPr/>
              <p:nvPr/>
            </p:nvGrpSpPr>
            <p:grpSpPr>
              <a:xfrm>
                <a:off x="594147" y="4965436"/>
                <a:ext cx="1578493" cy="643467"/>
                <a:chOff x="936616" y="1707256"/>
                <a:chExt cx="1861311" cy="643467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6A14A3BE-4DD0-37C5-1C51-B8AA9769081E}"/>
                    </a:ext>
                  </a:extLst>
                </p:cNvPr>
                <p:cNvGrpSpPr/>
                <p:nvPr/>
              </p:nvGrpSpPr>
              <p:grpSpPr>
                <a:xfrm>
                  <a:off x="936616" y="1707256"/>
                  <a:ext cx="1861311" cy="643467"/>
                  <a:chOff x="694266" y="2512259"/>
                  <a:chExt cx="1861311" cy="643467"/>
                </a:xfrm>
              </p:grpSpPr>
              <p:sp>
                <p:nvSpPr>
                  <p:cNvPr id="198" name="Rounded Rectangle 197">
                    <a:extLst>
                      <a:ext uri="{FF2B5EF4-FFF2-40B4-BE49-F238E27FC236}">
                        <a16:creationId xmlns:a16="http://schemas.microsoft.com/office/drawing/2014/main" id="{3D31DFA7-6329-A691-F142-DB270A56A4AE}"/>
                      </a:ext>
                    </a:extLst>
                  </p:cNvPr>
                  <p:cNvSpPr/>
                  <p:nvPr/>
                </p:nvSpPr>
                <p:spPr>
                  <a:xfrm>
                    <a:off x="694266" y="2512259"/>
                    <a:ext cx="1861311" cy="643467"/>
                  </a:xfrm>
                  <a:prstGeom prst="roundRect">
                    <a:avLst/>
                  </a:prstGeom>
                  <a:solidFill>
                    <a:srgbClr val="9F20B9">
                      <a:alpha val="5098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Rounded Rectangle 198">
                    <a:extLst>
                      <a:ext uri="{FF2B5EF4-FFF2-40B4-BE49-F238E27FC236}">
                        <a16:creationId xmlns:a16="http://schemas.microsoft.com/office/drawing/2014/main" id="{D8F99AD6-287A-968C-EE8B-4D2C2A8C5709}"/>
                      </a:ext>
                    </a:extLst>
                  </p:cNvPr>
                  <p:cNvSpPr/>
                  <p:nvPr/>
                </p:nvSpPr>
                <p:spPr>
                  <a:xfrm>
                    <a:off x="762003" y="2576000"/>
                    <a:ext cx="1719171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Lab</a:t>
                    </a:r>
                  </a:p>
                </p:txBody>
              </p:sp>
            </p:grp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8A4C0839-3A48-F6D9-3F07-30AF0A89D1F7}"/>
                    </a:ext>
                  </a:extLst>
                </p:cNvPr>
                <p:cNvSpPr txBox="1"/>
                <p:nvPr/>
              </p:nvSpPr>
              <p:spPr>
                <a:xfrm>
                  <a:off x="1047593" y="1968774"/>
                  <a:ext cx="161454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HDL cholesterol</a:t>
                  </a:r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50A16E3B-EEA8-0256-244D-77144DF4B1EE}"/>
                  </a:ext>
                </a:extLst>
              </p:cNvPr>
              <p:cNvGrpSpPr/>
              <p:nvPr/>
            </p:nvGrpSpPr>
            <p:grpSpPr>
              <a:xfrm>
                <a:off x="4536690" y="4943019"/>
                <a:ext cx="1282818" cy="856574"/>
                <a:chOff x="936617" y="1707256"/>
                <a:chExt cx="1282818" cy="856574"/>
              </a:xfrm>
            </p:grpSpPr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8A628619-0A67-766F-7C7A-784C35176E6F}"/>
                    </a:ext>
                  </a:extLst>
                </p:cNvPr>
                <p:cNvGrpSpPr/>
                <p:nvPr/>
              </p:nvGrpSpPr>
              <p:grpSpPr>
                <a:xfrm>
                  <a:off x="936617" y="1707256"/>
                  <a:ext cx="1282818" cy="856574"/>
                  <a:chOff x="694267" y="2512259"/>
                  <a:chExt cx="1282818" cy="856574"/>
                </a:xfrm>
              </p:grpSpPr>
              <p:sp>
                <p:nvSpPr>
                  <p:cNvPr id="203" name="Rounded Rectangle 202">
                    <a:extLst>
                      <a:ext uri="{FF2B5EF4-FFF2-40B4-BE49-F238E27FC236}">
                        <a16:creationId xmlns:a16="http://schemas.microsoft.com/office/drawing/2014/main" id="{5FDADA2E-24E2-8845-EF71-A9260174DFB6}"/>
                      </a:ext>
                    </a:extLst>
                  </p:cNvPr>
                  <p:cNvSpPr/>
                  <p:nvPr/>
                </p:nvSpPr>
                <p:spPr>
                  <a:xfrm>
                    <a:off x="694267" y="2512259"/>
                    <a:ext cx="1282818" cy="856574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  <a:alpha val="5098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Rounded Rectangle 203">
                    <a:extLst>
                      <a:ext uri="{FF2B5EF4-FFF2-40B4-BE49-F238E27FC236}">
                        <a16:creationId xmlns:a16="http://schemas.microsoft.com/office/drawing/2014/main" id="{03238348-16D9-FB80-F645-55058E40759A}"/>
                      </a:ext>
                    </a:extLst>
                  </p:cNvPr>
                  <p:cNvSpPr/>
                  <p:nvPr/>
                </p:nvSpPr>
                <p:spPr>
                  <a:xfrm>
                    <a:off x="762003" y="2576000"/>
                    <a:ext cx="1159745" cy="40775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Assertion </a:t>
                    </a:r>
                    <a:b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</a:br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[hypothetical]</a:t>
                    </a:r>
                  </a:p>
                </p:txBody>
              </p:sp>
            </p:grp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CED8443F-7AD4-3B42-EF74-8AEEFB279E81}"/>
                    </a:ext>
                  </a:extLst>
                </p:cNvPr>
                <p:cNvSpPr txBox="1"/>
                <p:nvPr/>
              </p:nvSpPr>
              <p:spPr>
                <a:xfrm>
                  <a:off x="1297127" y="2152999"/>
                  <a:ext cx="5741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may</a:t>
                  </a:r>
                </a:p>
              </p:txBody>
            </p:sp>
          </p:grp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2F908D2F-32A9-9873-5B72-E248D2EE4530}"/>
                  </a:ext>
                </a:extLst>
              </p:cNvPr>
              <p:cNvSpPr txBox="1"/>
              <p:nvPr/>
            </p:nvSpPr>
            <p:spPr>
              <a:xfrm>
                <a:off x="3971068" y="5252054"/>
                <a:ext cx="7127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(else</a:t>
                </a:r>
              </a:p>
            </p:txBody>
          </p: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417B05EB-7B91-7EE9-4791-8F89C1B8A5B1}"/>
                  </a:ext>
                </a:extLst>
              </p:cNvPr>
              <p:cNvGrpSpPr/>
              <p:nvPr/>
            </p:nvGrpSpPr>
            <p:grpSpPr>
              <a:xfrm>
                <a:off x="5859844" y="4943019"/>
                <a:ext cx="1282818" cy="856574"/>
                <a:chOff x="936617" y="1707256"/>
                <a:chExt cx="1282818" cy="856574"/>
              </a:xfrm>
            </p:grpSpPr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D949A732-B369-68A4-AADC-22AA23DE3B21}"/>
                    </a:ext>
                  </a:extLst>
                </p:cNvPr>
                <p:cNvGrpSpPr/>
                <p:nvPr/>
              </p:nvGrpSpPr>
              <p:grpSpPr>
                <a:xfrm>
                  <a:off x="936617" y="1707256"/>
                  <a:ext cx="1282818" cy="856574"/>
                  <a:chOff x="694267" y="2512259"/>
                  <a:chExt cx="1282818" cy="856574"/>
                </a:xfrm>
              </p:grpSpPr>
              <p:sp>
                <p:nvSpPr>
                  <p:cNvPr id="209" name="Rounded Rectangle 208">
                    <a:extLst>
                      <a:ext uri="{FF2B5EF4-FFF2-40B4-BE49-F238E27FC236}">
                        <a16:creationId xmlns:a16="http://schemas.microsoft.com/office/drawing/2014/main" id="{4DC36FFF-0288-3A18-E3FB-13A8AA172329}"/>
                      </a:ext>
                    </a:extLst>
                  </p:cNvPr>
                  <p:cNvSpPr/>
                  <p:nvPr/>
                </p:nvSpPr>
                <p:spPr>
                  <a:xfrm>
                    <a:off x="694267" y="2512259"/>
                    <a:ext cx="1282818" cy="856574"/>
                  </a:xfrm>
                  <a:prstGeom prst="roundRect">
                    <a:avLst/>
                  </a:prstGeom>
                  <a:solidFill>
                    <a:srgbClr val="781677">
                      <a:alpha val="63922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Rounded Rectangle 209">
                    <a:extLst>
                      <a:ext uri="{FF2B5EF4-FFF2-40B4-BE49-F238E27FC236}">
                        <a16:creationId xmlns:a16="http://schemas.microsoft.com/office/drawing/2014/main" id="{74F4DC7C-07A9-9249-8D99-5E146372E366}"/>
                      </a:ext>
                    </a:extLst>
                  </p:cNvPr>
                  <p:cNvSpPr/>
                  <p:nvPr/>
                </p:nvSpPr>
                <p:spPr>
                  <a:xfrm>
                    <a:off x="762003" y="2576000"/>
                    <a:ext cx="1159745" cy="40775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Stability </a:t>
                    </a:r>
                    <a:b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</a:br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[change]</a:t>
                    </a:r>
                  </a:p>
                </p:txBody>
              </p:sp>
            </p:grp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EF6DB03F-CAEC-AF87-9179-2632CBD716DF}"/>
                    </a:ext>
                  </a:extLst>
                </p:cNvPr>
                <p:cNvSpPr txBox="1"/>
                <p:nvPr/>
              </p:nvSpPr>
              <p:spPr>
                <a:xfrm>
                  <a:off x="1066442" y="2152999"/>
                  <a:ext cx="10390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confound</a:t>
                  </a:r>
                </a:p>
              </p:txBody>
            </p:sp>
          </p:grp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9397A054-B45B-BD81-9CF9-B9707FA351D4}"/>
                  </a:ext>
                </a:extLst>
              </p:cNvPr>
              <p:cNvSpPr txBox="1"/>
              <p:nvPr/>
            </p:nvSpPr>
            <p:spPr>
              <a:xfrm>
                <a:off x="7082633" y="5244831"/>
                <a:ext cx="7900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study</a:t>
                </a:r>
              </a:p>
            </p:txBody>
          </p: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D5EF3BEF-6256-80B0-53CA-E58573B4D5A9}"/>
                  </a:ext>
                </a:extLst>
              </p:cNvPr>
              <p:cNvGrpSpPr/>
              <p:nvPr/>
            </p:nvGrpSpPr>
            <p:grpSpPr>
              <a:xfrm>
                <a:off x="7705180" y="4967033"/>
                <a:ext cx="1578493" cy="643467"/>
                <a:chOff x="936616" y="1707256"/>
                <a:chExt cx="1861311" cy="643467"/>
              </a:xfrm>
            </p:grpSpPr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C10F5212-1900-2484-FB6D-E2E0013595A3}"/>
                    </a:ext>
                  </a:extLst>
                </p:cNvPr>
                <p:cNvGrpSpPr/>
                <p:nvPr/>
              </p:nvGrpSpPr>
              <p:grpSpPr>
                <a:xfrm>
                  <a:off x="936616" y="1707256"/>
                  <a:ext cx="1861311" cy="643467"/>
                  <a:chOff x="694266" y="2512259"/>
                  <a:chExt cx="1861311" cy="643467"/>
                </a:xfrm>
              </p:grpSpPr>
              <p:sp>
                <p:nvSpPr>
                  <p:cNvPr id="217" name="Rounded Rectangle 216">
                    <a:extLst>
                      <a:ext uri="{FF2B5EF4-FFF2-40B4-BE49-F238E27FC236}">
                        <a16:creationId xmlns:a16="http://schemas.microsoft.com/office/drawing/2014/main" id="{7E04C9D4-7133-AE27-D45B-07A111487A17}"/>
                      </a:ext>
                    </a:extLst>
                  </p:cNvPr>
                  <p:cNvSpPr/>
                  <p:nvPr/>
                </p:nvSpPr>
                <p:spPr>
                  <a:xfrm>
                    <a:off x="694266" y="2512259"/>
                    <a:ext cx="1861311" cy="643467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  <a:alpha val="5098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Rounded Rectangle 217">
                    <a:extLst>
                      <a:ext uri="{FF2B5EF4-FFF2-40B4-BE49-F238E27FC236}">
                        <a16:creationId xmlns:a16="http://schemas.microsoft.com/office/drawing/2014/main" id="{9DA4F546-B3D2-E3D9-33F5-525F3066483C}"/>
                      </a:ext>
                    </a:extLst>
                  </p:cNvPr>
                  <p:cNvSpPr/>
                  <p:nvPr/>
                </p:nvSpPr>
                <p:spPr>
                  <a:xfrm>
                    <a:off x="762003" y="2576000"/>
                    <a:ext cx="1719171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Observation</a:t>
                    </a:r>
                  </a:p>
                </p:txBody>
              </p:sp>
            </p:grp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E8165F49-2E6E-F561-B8AF-7608F9D409AA}"/>
                    </a:ext>
                  </a:extLst>
                </p:cNvPr>
                <p:cNvSpPr txBox="1"/>
                <p:nvPr/>
              </p:nvSpPr>
              <p:spPr>
                <a:xfrm>
                  <a:off x="1387796" y="1968774"/>
                  <a:ext cx="9341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results</a:t>
                  </a: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062B656E-5B25-89D6-EF29-7EFEB0BE6235}"/>
                  </a:ext>
                </a:extLst>
              </p:cNvPr>
              <p:cNvSpPr txBox="1"/>
              <p:nvPr/>
            </p:nvSpPr>
            <p:spPr>
              <a:xfrm>
                <a:off x="336011" y="5178315"/>
                <a:ext cx="4910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-</a:t>
                </a:r>
              </a:p>
            </p:txBody>
          </p:sp>
        </p:grp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56CFA7DA-9099-B7A6-8D24-2869A3063B5C}"/>
                </a:ext>
              </a:extLst>
            </p:cNvPr>
            <p:cNvSpPr txBox="1"/>
            <p:nvPr/>
          </p:nvSpPr>
          <p:spPr>
            <a:xfrm>
              <a:off x="9231140" y="5219485"/>
              <a:ext cx="7127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)</a:t>
              </a:r>
            </a:p>
          </p:txBody>
        </p:sp>
      </p:grpSp>
      <p:sp>
        <p:nvSpPr>
          <p:cNvPr id="64" name="Down Arrow 63">
            <a:extLst>
              <a:ext uri="{FF2B5EF4-FFF2-40B4-BE49-F238E27FC236}">
                <a16:creationId xmlns:a16="http://schemas.microsoft.com/office/drawing/2014/main" id="{A11B6E3A-02A5-5CA4-F4C9-03BD8C56DBC6}"/>
              </a:ext>
            </a:extLst>
          </p:cNvPr>
          <p:cNvSpPr/>
          <p:nvPr/>
        </p:nvSpPr>
        <p:spPr>
          <a:xfrm>
            <a:off x="4200679" y="1911273"/>
            <a:ext cx="457200" cy="96615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C02FA6-C32C-D108-CD4B-3298FF573E7D}"/>
              </a:ext>
            </a:extLst>
          </p:cNvPr>
          <p:cNvSpPr txBox="1"/>
          <p:nvPr/>
        </p:nvSpPr>
        <p:spPr>
          <a:xfrm>
            <a:off x="10247781" y="430811"/>
            <a:ext cx="1992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Initial raw text input.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10131015" y="3100670"/>
            <a:ext cx="1927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Named Entity Recognition (NER) using BERT.</a:t>
            </a:r>
          </a:p>
        </p:txBody>
      </p:sp>
    </p:spTree>
    <p:extLst>
      <p:ext uri="{BB962C8B-B14F-4D97-AF65-F5344CB8AC3E}">
        <p14:creationId xmlns:p14="http://schemas.microsoft.com/office/powerpoint/2010/main" val="221539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F8E1E-8464-DEAA-D71A-780C4E803DE7}"/>
              </a:ext>
            </a:extLst>
          </p:cNvPr>
          <p:cNvCxnSpPr/>
          <p:nvPr/>
        </p:nvCxnSpPr>
        <p:spPr>
          <a:xfrm>
            <a:off x="9855618" y="254000"/>
            <a:ext cx="0" cy="6604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9788889" y="310067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21511F2-6F31-9C21-843A-E6B25628D0AC}"/>
              </a:ext>
            </a:extLst>
          </p:cNvPr>
          <p:cNvGrpSpPr/>
          <p:nvPr/>
        </p:nvGrpSpPr>
        <p:grpSpPr>
          <a:xfrm>
            <a:off x="29273" y="197201"/>
            <a:ext cx="9753804" cy="1206699"/>
            <a:chOff x="138276" y="2472528"/>
            <a:chExt cx="9753804" cy="1206699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F6E6A61F-9E7C-091C-EFFF-2E9EE238290A}"/>
                </a:ext>
              </a:extLst>
            </p:cNvPr>
            <p:cNvGrpSpPr/>
            <p:nvPr/>
          </p:nvGrpSpPr>
          <p:grpSpPr>
            <a:xfrm>
              <a:off x="8585955" y="2483424"/>
              <a:ext cx="1306125" cy="643467"/>
              <a:chOff x="1041774" y="1707256"/>
              <a:chExt cx="1306125" cy="643467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8FA2656C-6EDA-BB78-0617-E9BDF4D24792}"/>
                  </a:ext>
                </a:extLst>
              </p:cNvPr>
              <p:cNvGrpSpPr/>
              <p:nvPr/>
            </p:nvGrpSpPr>
            <p:grpSpPr>
              <a:xfrm>
                <a:off x="1041774" y="1707256"/>
                <a:ext cx="1306125" cy="643467"/>
                <a:chOff x="799424" y="2512259"/>
                <a:chExt cx="1306125" cy="643467"/>
              </a:xfrm>
            </p:grpSpPr>
            <p:sp>
              <p:nvSpPr>
                <p:cNvPr id="178" name="Rounded Rectangle 177">
                  <a:extLst>
                    <a:ext uri="{FF2B5EF4-FFF2-40B4-BE49-F238E27FC236}">
                      <a16:creationId xmlns:a16="http://schemas.microsoft.com/office/drawing/2014/main" id="{33363684-0B4C-B24E-FB9A-DC1A4EF518F1}"/>
                    </a:ext>
                  </a:extLst>
                </p:cNvPr>
                <p:cNvSpPr/>
                <p:nvPr/>
              </p:nvSpPr>
              <p:spPr>
                <a:xfrm>
                  <a:off x="799424" y="2512259"/>
                  <a:ext cx="1306125" cy="643467"/>
                </a:xfrm>
                <a:prstGeom prst="roundRect">
                  <a:avLst/>
                </a:prstGeom>
                <a:solidFill>
                  <a:srgbClr val="EEB1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ounded Rectangle 178">
                  <a:extLst>
                    <a:ext uri="{FF2B5EF4-FFF2-40B4-BE49-F238E27FC236}">
                      <a16:creationId xmlns:a16="http://schemas.microsoft.com/office/drawing/2014/main" id="{0ED0828F-ABA3-8447-D7DB-C9EBE5969448}"/>
                    </a:ext>
                  </a:extLst>
                </p:cNvPr>
                <p:cNvSpPr/>
                <p:nvPr/>
              </p:nvSpPr>
              <p:spPr>
                <a:xfrm>
                  <a:off x="1027765" y="2585355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Drug</a:t>
                  </a:r>
                </a:p>
              </p:txBody>
            </p:sp>
          </p:grp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46D1455-D4F1-10A3-C84B-6FE7854E58BC}"/>
                  </a:ext>
                </a:extLst>
              </p:cNvPr>
              <p:cNvSpPr txBox="1"/>
              <p:nvPr/>
            </p:nvSpPr>
            <p:spPr>
              <a:xfrm>
                <a:off x="1101890" y="1996618"/>
                <a:ext cx="11288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metformin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83D3706-D568-AA17-7981-8F6EC75C772F}"/>
                </a:ext>
              </a:extLst>
            </p:cNvPr>
            <p:cNvGrpSpPr/>
            <p:nvPr/>
          </p:nvGrpSpPr>
          <p:grpSpPr>
            <a:xfrm>
              <a:off x="138276" y="2472528"/>
              <a:ext cx="8626379" cy="1206699"/>
              <a:chOff x="138276" y="2472528"/>
              <a:chExt cx="8626379" cy="120669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D2EB8E5-4EF0-6F1A-7947-BA97CFAC8878}"/>
                  </a:ext>
                </a:extLst>
              </p:cNvPr>
              <p:cNvGrpSpPr/>
              <p:nvPr/>
            </p:nvGrpSpPr>
            <p:grpSpPr>
              <a:xfrm>
                <a:off x="389417" y="2480315"/>
                <a:ext cx="978160" cy="643467"/>
                <a:chOff x="936617" y="1707256"/>
                <a:chExt cx="999065" cy="643467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45AA0306-D993-029D-585D-50B869AE60F8}"/>
                    </a:ext>
                  </a:extLst>
                </p:cNvPr>
                <p:cNvGrpSpPr/>
                <p:nvPr/>
              </p:nvGrpSpPr>
              <p:grpSpPr>
                <a:xfrm>
                  <a:off x="936617" y="1707256"/>
                  <a:ext cx="999065" cy="643467"/>
                  <a:chOff x="694267" y="2512259"/>
                  <a:chExt cx="999065" cy="643467"/>
                </a:xfrm>
              </p:grpSpPr>
              <p:sp>
                <p:nvSpPr>
                  <p:cNvPr id="22" name="Rounded Rectangle 21">
                    <a:extLst>
                      <a:ext uri="{FF2B5EF4-FFF2-40B4-BE49-F238E27FC236}">
                        <a16:creationId xmlns:a16="http://schemas.microsoft.com/office/drawing/2014/main" id="{4784A7B3-233D-665E-12EC-75B3621EF18A}"/>
                      </a:ext>
                    </a:extLst>
                  </p:cNvPr>
                  <p:cNvSpPr/>
                  <p:nvPr/>
                </p:nvSpPr>
                <p:spPr>
                  <a:xfrm>
                    <a:off x="694267" y="2512259"/>
                    <a:ext cx="999065" cy="643467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ounded Rectangle 123">
                    <a:extLst>
                      <a:ext uri="{FF2B5EF4-FFF2-40B4-BE49-F238E27FC236}">
                        <a16:creationId xmlns:a16="http://schemas.microsoft.com/office/drawing/2014/main" id="{1F8AFED9-1D88-6896-D77B-5A273074C016}"/>
                      </a:ext>
                    </a:extLst>
                  </p:cNvPr>
                  <p:cNvSpPr/>
                  <p:nvPr/>
                </p:nvSpPr>
                <p:spPr>
                  <a:xfrm>
                    <a:off x="762004" y="2576000"/>
                    <a:ext cx="855130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Condition</a:t>
                    </a:r>
                  </a:p>
                </p:txBody>
              </p:sp>
            </p:grp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504F4D3-90C8-42AF-0AA5-AE4FA4928E37}"/>
                    </a:ext>
                  </a:extLst>
                </p:cNvPr>
                <p:cNvSpPr txBox="1"/>
                <p:nvPr/>
              </p:nvSpPr>
              <p:spPr>
                <a:xfrm>
                  <a:off x="992342" y="1986964"/>
                  <a:ext cx="91403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Diabetic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61AA6CA5-6443-50EA-288A-6B5D1DE50CCA}"/>
                  </a:ext>
                </a:extLst>
              </p:cNvPr>
              <p:cNvGrpSpPr/>
              <p:nvPr/>
            </p:nvGrpSpPr>
            <p:grpSpPr>
              <a:xfrm>
                <a:off x="1419260" y="2480315"/>
                <a:ext cx="860974" cy="643467"/>
                <a:chOff x="936617" y="1707256"/>
                <a:chExt cx="999065" cy="643467"/>
              </a:xfrm>
            </p:grpSpPr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8913AC13-F188-E4FA-C6A0-2EA2C6584C1E}"/>
                    </a:ext>
                  </a:extLst>
                </p:cNvPr>
                <p:cNvGrpSpPr/>
                <p:nvPr/>
              </p:nvGrpSpPr>
              <p:grpSpPr>
                <a:xfrm>
                  <a:off x="936617" y="1707256"/>
                  <a:ext cx="999065" cy="643467"/>
                  <a:chOff x="694267" y="2512259"/>
                  <a:chExt cx="999065" cy="643467"/>
                </a:xfrm>
              </p:grpSpPr>
              <p:sp>
                <p:nvSpPr>
                  <p:cNvPr id="130" name="Rounded Rectangle 129">
                    <a:extLst>
                      <a:ext uri="{FF2B5EF4-FFF2-40B4-BE49-F238E27FC236}">
                        <a16:creationId xmlns:a16="http://schemas.microsoft.com/office/drawing/2014/main" id="{680D13EC-C02B-CF7B-38BD-D4ABE39604A5}"/>
                      </a:ext>
                    </a:extLst>
                  </p:cNvPr>
                  <p:cNvSpPr/>
                  <p:nvPr/>
                </p:nvSpPr>
                <p:spPr>
                  <a:xfrm>
                    <a:off x="694267" y="2512259"/>
                    <a:ext cx="999065" cy="643467"/>
                  </a:xfrm>
                  <a:prstGeom prst="round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Rounded Rectangle 130">
                    <a:extLst>
                      <a:ext uri="{FF2B5EF4-FFF2-40B4-BE49-F238E27FC236}">
                        <a16:creationId xmlns:a16="http://schemas.microsoft.com/office/drawing/2014/main" id="{7297BB2C-3CFC-C34C-FD1B-31B3D10360DC}"/>
                      </a:ext>
                    </a:extLst>
                  </p:cNvPr>
                  <p:cNvSpPr/>
                  <p:nvPr/>
                </p:nvSpPr>
                <p:spPr>
                  <a:xfrm>
                    <a:off x="762004" y="2576000"/>
                    <a:ext cx="855130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Female</a:t>
                    </a:r>
                  </a:p>
                </p:txBody>
              </p:sp>
            </p:grp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1270C145-ED22-8C81-AC97-6EED7B67BE61}"/>
                    </a:ext>
                  </a:extLst>
                </p:cNvPr>
                <p:cNvSpPr txBox="1"/>
                <p:nvPr/>
              </p:nvSpPr>
              <p:spPr>
                <a:xfrm>
                  <a:off x="939027" y="1986964"/>
                  <a:ext cx="99181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women</a:t>
                  </a:r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A3BD7F54-8F53-0150-1669-ECB5C112E5E1}"/>
                  </a:ext>
                </a:extLst>
              </p:cNvPr>
              <p:cNvGrpSpPr/>
              <p:nvPr/>
            </p:nvGrpSpPr>
            <p:grpSpPr>
              <a:xfrm>
                <a:off x="2707966" y="2501084"/>
                <a:ext cx="641891" cy="643467"/>
                <a:chOff x="936617" y="1707256"/>
                <a:chExt cx="999065" cy="643467"/>
              </a:xfrm>
            </p:grpSpPr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E39D5450-237E-048F-55E4-42465006A4E9}"/>
                    </a:ext>
                  </a:extLst>
                </p:cNvPr>
                <p:cNvGrpSpPr/>
                <p:nvPr/>
              </p:nvGrpSpPr>
              <p:grpSpPr>
                <a:xfrm>
                  <a:off x="936617" y="1707256"/>
                  <a:ext cx="999065" cy="643467"/>
                  <a:chOff x="694267" y="2512259"/>
                  <a:chExt cx="999065" cy="643467"/>
                </a:xfrm>
              </p:grpSpPr>
              <p:sp>
                <p:nvSpPr>
                  <p:cNvPr id="140" name="Rounded Rectangle 139">
                    <a:extLst>
                      <a:ext uri="{FF2B5EF4-FFF2-40B4-BE49-F238E27FC236}">
                        <a16:creationId xmlns:a16="http://schemas.microsoft.com/office/drawing/2014/main" id="{09ADD8B7-7559-B28C-6F7C-DF5A908982A7}"/>
                      </a:ext>
                    </a:extLst>
                  </p:cNvPr>
                  <p:cNvSpPr/>
                  <p:nvPr/>
                </p:nvSpPr>
                <p:spPr>
                  <a:xfrm>
                    <a:off x="694267" y="2512259"/>
                    <a:ext cx="999065" cy="643467"/>
                  </a:xfrm>
                  <a:prstGeom prst="round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Rounded Rectangle 140">
                    <a:extLst>
                      <a:ext uri="{FF2B5EF4-FFF2-40B4-BE49-F238E27FC236}">
                        <a16:creationId xmlns:a16="http://schemas.microsoft.com/office/drawing/2014/main" id="{1F33D12C-2467-66AC-B14B-32A3A51F9301}"/>
                      </a:ext>
                    </a:extLst>
                  </p:cNvPr>
                  <p:cNvSpPr/>
                  <p:nvPr/>
                </p:nvSpPr>
                <p:spPr>
                  <a:xfrm>
                    <a:off x="762004" y="2576000"/>
                    <a:ext cx="855130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Male</a:t>
                    </a:r>
                  </a:p>
                </p:txBody>
              </p:sp>
            </p:grp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18F63A2F-87EE-AC19-9582-BEA1E00ECC58}"/>
                    </a:ext>
                  </a:extLst>
                </p:cNvPr>
                <p:cNvSpPr txBox="1"/>
                <p:nvPr/>
              </p:nvSpPr>
              <p:spPr>
                <a:xfrm>
                  <a:off x="1143025" y="1986964"/>
                  <a:ext cx="58381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men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6408EB5-251A-8800-C4A7-19D137146A87}"/>
                  </a:ext>
                </a:extLst>
              </p:cNvPr>
              <p:cNvGrpSpPr/>
              <p:nvPr/>
            </p:nvGrpSpPr>
            <p:grpSpPr>
              <a:xfrm>
                <a:off x="3408075" y="2472528"/>
                <a:ext cx="1523321" cy="1206699"/>
                <a:chOff x="4658667" y="1571197"/>
                <a:chExt cx="2004596" cy="1206699"/>
              </a:xfrm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A23D2419-1059-04E9-6335-8AFDC2C25EB0}"/>
                    </a:ext>
                  </a:extLst>
                </p:cNvPr>
                <p:cNvGrpSpPr/>
                <p:nvPr/>
              </p:nvGrpSpPr>
              <p:grpSpPr>
                <a:xfrm>
                  <a:off x="4658667" y="1571197"/>
                  <a:ext cx="2004596" cy="1206699"/>
                  <a:chOff x="963816" y="1707257"/>
                  <a:chExt cx="912020" cy="1206699"/>
                </a:xfrm>
              </p:grpSpPr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6BB304D7-3987-E98C-625C-10E1F754CB71}"/>
                      </a:ext>
                    </a:extLst>
                  </p:cNvPr>
                  <p:cNvGrpSpPr/>
                  <p:nvPr/>
                </p:nvGrpSpPr>
                <p:grpSpPr>
                  <a:xfrm>
                    <a:off x="963816" y="1707257"/>
                    <a:ext cx="912020" cy="1206699"/>
                    <a:chOff x="721466" y="2512260"/>
                    <a:chExt cx="912020" cy="1206699"/>
                  </a:xfrm>
                </p:grpSpPr>
                <p:sp>
                  <p:nvSpPr>
                    <p:cNvPr id="147" name="Rounded Rectangle 146">
                      <a:extLst>
                        <a:ext uri="{FF2B5EF4-FFF2-40B4-BE49-F238E27FC236}">
                          <a16:creationId xmlns:a16="http://schemas.microsoft.com/office/drawing/2014/main" id="{AE307F2A-5518-69BD-DE07-8FB39BE106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466" y="2512260"/>
                      <a:ext cx="912020" cy="1206699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" name="Rounded Rectangle 147">
                      <a:extLst>
                        <a:ext uri="{FF2B5EF4-FFF2-40B4-BE49-F238E27FC236}">
                          <a16:creationId xmlns:a16="http://schemas.microsoft.com/office/drawing/2014/main" id="{82D45261-390B-5A85-48F6-040F613E0F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8558" y="2584598"/>
                      <a:ext cx="794326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Eq-Comparison</a:t>
                      </a:r>
                    </a:p>
                  </p:txBody>
                </p:sp>
              </p:grpSp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04BEA46D-3091-706A-4653-1A4DCB6AA25A}"/>
                      </a:ext>
                    </a:extLst>
                  </p:cNvPr>
                  <p:cNvSpPr txBox="1"/>
                  <p:nvPr/>
                </p:nvSpPr>
                <p:spPr>
                  <a:xfrm>
                    <a:off x="1154806" y="1986964"/>
                    <a:ext cx="56025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over age 65</a:t>
                    </a:r>
                  </a:p>
                </p:txBody>
              </p:sp>
            </p:grpSp>
            <p:sp>
              <p:nvSpPr>
                <p:cNvPr id="149" name="Rounded Rectangle 148">
                  <a:extLst>
                    <a:ext uri="{FF2B5EF4-FFF2-40B4-BE49-F238E27FC236}">
                      <a16:creationId xmlns:a16="http://schemas.microsoft.com/office/drawing/2014/main" id="{628832AA-A59C-306D-0FA3-666A2147F7AA}"/>
                    </a:ext>
                  </a:extLst>
                </p:cNvPr>
                <p:cNvSpPr/>
                <p:nvPr/>
              </p:nvSpPr>
              <p:spPr>
                <a:xfrm>
                  <a:off x="4747768" y="2234803"/>
                  <a:ext cx="1834662" cy="4453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FC820A0-BF13-8AEB-4F4D-F749EE0B037D}"/>
                    </a:ext>
                  </a:extLst>
                </p:cNvPr>
                <p:cNvSpPr txBox="1"/>
                <p:nvPr/>
              </p:nvSpPr>
              <p:spPr>
                <a:xfrm>
                  <a:off x="4678586" y="2197676"/>
                  <a:ext cx="1495922" cy="415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Operator: GreaterThan</a:t>
                  </a:r>
                  <a:b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</a:br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Value:       “65”</a:t>
                  </a: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80547D43-8906-81C1-78B8-69947A3AEE64}"/>
                  </a:ext>
                </a:extLst>
              </p:cNvPr>
              <p:cNvGrpSpPr/>
              <p:nvPr/>
            </p:nvGrpSpPr>
            <p:grpSpPr>
              <a:xfrm>
                <a:off x="5406668" y="2488474"/>
                <a:ext cx="999065" cy="643467"/>
                <a:chOff x="936617" y="1707256"/>
                <a:chExt cx="999065" cy="643467"/>
              </a:xfrm>
            </p:grpSpPr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DD880D9C-9052-06C9-94CB-B94B0C841ED2}"/>
                    </a:ext>
                  </a:extLst>
                </p:cNvPr>
                <p:cNvGrpSpPr/>
                <p:nvPr/>
              </p:nvGrpSpPr>
              <p:grpSpPr>
                <a:xfrm>
                  <a:off x="936617" y="1707256"/>
                  <a:ext cx="999065" cy="643467"/>
                  <a:chOff x="694267" y="2512259"/>
                  <a:chExt cx="999065" cy="643467"/>
                </a:xfrm>
              </p:grpSpPr>
              <p:sp>
                <p:nvSpPr>
                  <p:cNvPr id="161" name="Rounded Rectangle 160">
                    <a:extLst>
                      <a:ext uri="{FF2B5EF4-FFF2-40B4-BE49-F238E27FC236}">
                        <a16:creationId xmlns:a16="http://schemas.microsoft.com/office/drawing/2014/main" id="{2EEA671B-F362-4B66-7CFB-DCEFCD9F5774}"/>
                      </a:ext>
                    </a:extLst>
                  </p:cNvPr>
                  <p:cNvSpPr/>
                  <p:nvPr/>
                </p:nvSpPr>
                <p:spPr>
                  <a:xfrm>
                    <a:off x="694267" y="2512259"/>
                    <a:ext cx="999065" cy="643467"/>
                  </a:xfrm>
                  <a:prstGeom prst="roundRect">
                    <a:avLst/>
                  </a:prstGeom>
                  <a:solidFill>
                    <a:srgbClr val="EA6E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ounded Rectangle 161">
                    <a:extLst>
                      <a:ext uri="{FF2B5EF4-FFF2-40B4-BE49-F238E27FC236}">
                        <a16:creationId xmlns:a16="http://schemas.microsoft.com/office/drawing/2014/main" id="{7048D5FF-0488-33D7-8B96-C4B9BCB5CB43}"/>
                      </a:ext>
                    </a:extLst>
                  </p:cNvPr>
                  <p:cNvSpPr/>
                  <p:nvPr/>
                </p:nvSpPr>
                <p:spPr>
                  <a:xfrm>
                    <a:off x="762004" y="2576000"/>
                    <a:ext cx="855130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Negation</a:t>
                    </a:r>
                  </a:p>
                </p:txBody>
              </p:sp>
            </p:grp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93ADBD21-7320-31A4-9301-09BB4F39F301}"/>
                    </a:ext>
                  </a:extLst>
                </p:cNvPr>
                <p:cNvSpPr txBox="1"/>
                <p:nvPr/>
              </p:nvSpPr>
              <p:spPr>
                <a:xfrm>
                  <a:off x="1243211" y="1986964"/>
                  <a:ext cx="4122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no</a:t>
                  </a:r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50D658C5-1722-D059-4422-3B6195B24941}"/>
                  </a:ext>
                </a:extLst>
              </p:cNvPr>
              <p:cNvGrpSpPr/>
              <p:nvPr/>
            </p:nvGrpSpPr>
            <p:grpSpPr>
              <a:xfrm>
                <a:off x="6452180" y="2488473"/>
                <a:ext cx="1861311" cy="643467"/>
                <a:chOff x="936616" y="1707256"/>
                <a:chExt cx="1861311" cy="643467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6003D640-C139-0C3F-14F0-29EC862A49D2}"/>
                    </a:ext>
                  </a:extLst>
                </p:cNvPr>
                <p:cNvGrpSpPr/>
                <p:nvPr/>
              </p:nvGrpSpPr>
              <p:grpSpPr>
                <a:xfrm>
                  <a:off x="936616" y="1707256"/>
                  <a:ext cx="1861311" cy="643467"/>
                  <a:chOff x="694266" y="2512259"/>
                  <a:chExt cx="1861311" cy="643467"/>
                </a:xfrm>
              </p:grpSpPr>
              <p:sp>
                <p:nvSpPr>
                  <p:cNvPr id="172" name="Rounded Rectangle 171">
                    <a:extLst>
                      <a:ext uri="{FF2B5EF4-FFF2-40B4-BE49-F238E27FC236}">
                        <a16:creationId xmlns:a16="http://schemas.microsoft.com/office/drawing/2014/main" id="{0768FED8-BD0C-4F5A-DBBF-59E7A9BC4913}"/>
                      </a:ext>
                    </a:extLst>
                  </p:cNvPr>
                  <p:cNvSpPr/>
                  <p:nvPr/>
                </p:nvSpPr>
                <p:spPr>
                  <a:xfrm>
                    <a:off x="694266" y="2512259"/>
                    <a:ext cx="1861311" cy="643467"/>
                  </a:xfrm>
                  <a:prstGeom prst="roundRect">
                    <a:avLst/>
                  </a:prstGeom>
                  <a:solidFill>
                    <a:srgbClr val="EBA78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ounded Rectangle 172">
                    <a:extLst>
                      <a:ext uri="{FF2B5EF4-FFF2-40B4-BE49-F238E27FC236}">
                        <a16:creationId xmlns:a16="http://schemas.microsoft.com/office/drawing/2014/main" id="{7EAA0947-652C-F05E-DF67-C72151599466}"/>
                      </a:ext>
                    </a:extLst>
                  </p:cNvPr>
                  <p:cNvSpPr/>
                  <p:nvPr/>
                </p:nvSpPr>
                <p:spPr>
                  <a:xfrm>
                    <a:off x="762003" y="2576000"/>
                    <a:ext cx="1719171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Contraindication</a:t>
                    </a:r>
                  </a:p>
                </p:txBody>
              </p:sp>
            </p:grp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BB34C43E-6C65-05E8-15F5-D5867CADB520}"/>
                    </a:ext>
                  </a:extLst>
                </p:cNvPr>
                <p:cNvSpPr txBox="1"/>
                <p:nvPr/>
              </p:nvSpPr>
              <p:spPr>
                <a:xfrm>
                  <a:off x="969845" y="1968774"/>
                  <a:ext cx="17700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contraindications</a:t>
                  </a:r>
                </a:p>
              </p:txBody>
            </p: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36CE3F9-85A6-896D-104A-577AF11654C2}"/>
                  </a:ext>
                </a:extLst>
              </p:cNvPr>
              <p:cNvSpPr txBox="1"/>
              <p:nvPr/>
            </p:nvSpPr>
            <p:spPr>
              <a:xfrm>
                <a:off x="8273596" y="2776399"/>
                <a:ext cx="4910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to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E8D309F-52EB-37B3-CCF8-1EC9F4574A9A}"/>
                  </a:ext>
                </a:extLst>
              </p:cNvPr>
              <p:cNvSpPr txBox="1"/>
              <p:nvPr/>
            </p:nvSpPr>
            <p:spPr>
              <a:xfrm>
                <a:off x="4899318" y="2760023"/>
                <a:ext cx="7033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with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1BE37D9E-553E-0680-A4DA-D1B910B6849F}"/>
                  </a:ext>
                </a:extLst>
              </p:cNvPr>
              <p:cNvSpPr txBox="1"/>
              <p:nvPr/>
            </p:nvSpPr>
            <p:spPr>
              <a:xfrm>
                <a:off x="138276" y="2748665"/>
                <a:ext cx="4910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-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83D67A19-40C9-7A09-EB08-4587A3381DC2}"/>
                  </a:ext>
                </a:extLst>
              </p:cNvPr>
              <p:cNvSpPr txBox="1"/>
              <p:nvPr/>
            </p:nvSpPr>
            <p:spPr>
              <a:xfrm>
                <a:off x="2233604" y="2774266"/>
                <a:ext cx="5639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and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4AEE7B2-6F10-91D8-3A46-960E836C4943}"/>
              </a:ext>
            </a:extLst>
          </p:cNvPr>
          <p:cNvGrpSpPr/>
          <p:nvPr/>
        </p:nvGrpSpPr>
        <p:grpSpPr>
          <a:xfrm>
            <a:off x="35631" y="1489185"/>
            <a:ext cx="9607899" cy="1369199"/>
            <a:chOff x="336011" y="4943019"/>
            <a:chExt cx="9607899" cy="136919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0BDF06B-6853-6DCF-2342-08075F8F0504}"/>
                </a:ext>
              </a:extLst>
            </p:cNvPr>
            <p:cNvGrpSpPr/>
            <p:nvPr/>
          </p:nvGrpSpPr>
          <p:grpSpPr>
            <a:xfrm>
              <a:off x="336011" y="4943019"/>
              <a:ext cx="8947662" cy="1369199"/>
              <a:chOff x="336011" y="4943019"/>
              <a:chExt cx="8947662" cy="1369199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59B5985-3AA3-3147-0356-A86CE2E0AAFD}"/>
                  </a:ext>
                </a:extLst>
              </p:cNvPr>
              <p:cNvGrpSpPr/>
              <p:nvPr/>
            </p:nvGrpSpPr>
            <p:grpSpPr>
              <a:xfrm>
                <a:off x="2233604" y="4943019"/>
                <a:ext cx="1880834" cy="1369199"/>
                <a:chOff x="4589857" y="1571197"/>
                <a:chExt cx="2179106" cy="1369199"/>
              </a:xfrm>
            </p:grpSpPr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CB6559AA-F691-CA61-2289-AE8B8632F631}"/>
                    </a:ext>
                  </a:extLst>
                </p:cNvPr>
                <p:cNvGrpSpPr/>
                <p:nvPr/>
              </p:nvGrpSpPr>
              <p:grpSpPr>
                <a:xfrm>
                  <a:off x="4598884" y="1571197"/>
                  <a:ext cx="2064381" cy="1369199"/>
                  <a:chOff x="936617" y="1707257"/>
                  <a:chExt cx="939220" cy="1369199"/>
                </a:xfrm>
              </p:grpSpPr>
              <p:grpSp>
                <p:nvGrpSpPr>
                  <p:cNvPr id="189" name="Group 188">
                    <a:extLst>
                      <a:ext uri="{FF2B5EF4-FFF2-40B4-BE49-F238E27FC236}">
                        <a16:creationId xmlns:a16="http://schemas.microsoft.com/office/drawing/2014/main" id="{E704B2E6-269F-8144-91A0-572B4B56CA50}"/>
                      </a:ext>
                    </a:extLst>
                  </p:cNvPr>
                  <p:cNvGrpSpPr/>
                  <p:nvPr/>
                </p:nvGrpSpPr>
                <p:grpSpPr>
                  <a:xfrm>
                    <a:off x="936617" y="1707257"/>
                    <a:ext cx="939220" cy="1369199"/>
                    <a:chOff x="694267" y="2512260"/>
                    <a:chExt cx="939220" cy="1369199"/>
                  </a:xfrm>
                </p:grpSpPr>
                <p:sp>
                  <p:nvSpPr>
                    <p:cNvPr id="192" name="Rounded Rectangle 191">
                      <a:extLst>
                        <a:ext uri="{FF2B5EF4-FFF2-40B4-BE49-F238E27FC236}">
                          <a16:creationId xmlns:a16="http://schemas.microsoft.com/office/drawing/2014/main" id="{1C914D35-841B-BB70-DC6D-C749B2A37B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4267" y="2512260"/>
                      <a:ext cx="939220" cy="1369199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3" name="Rounded Rectangle 192">
                      <a:extLst>
                        <a:ext uri="{FF2B5EF4-FFF2-40B4-BE49-F238E27FC236}">
                          <a16:creationId xmlns:a16="http://schemas.microsoft.com/office/drawing/2014/main" id="{CE3A1FCD-CFC7-48A6-C54A-A663A4D4DC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004" y="2576000"/>
                      <a:ext cx="794326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Eq-Comparison</a:t>
                      </a:r>
                    </a:p>
                  </p:txBody>
                </p:sp>
              </p:grpSp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B76B2E62-4098-E4C6-4726-E3C91EDA08D6}"/>
                      </a:ext>
                    </a:extLst>
                  </p:cNvPr>
                  <p:cNvSpPr txBox="1"/>
                  <p:nvPr/>
                </p:nvSpPr>
                <p:spPr>
                  <a:xfrm>
                    <a:off x="1097016" y="1996633"/>
                    <a:ext cx="60474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&gt;= 60 mg/dL</a:t>
                    </a:r>
                  </a:p>
                </p:txBody>
              </p:sp>
            </p:grpSp>
            <p:sp>
              <p:nvSpPr>
                <p:cNvPr id="186" name="Rounded Rectangle 185">
                  <a:extLst>
                    <a:ext uri="{FF2B5EF4-FFF2-40B4-BE49-F238E27FC236}">
                      <a16:creationId xmlns:a16="http://schemas.microsoft.com/office/drawing/2014/main" id="{E639F725-2F00-ACAB-C6E8-2AB8343D3DFB}"/>
                    </a:ext>
                  </a:extLst>
                </p:cNvPr>
                <p:cNvSpPr/>
                <p:nvPr/>
              </p:nvSpPr>
              <p:spPr>
                <a:xfrm>
                  <a:off x="4660283" y="2237081"/>
                  <a:ext cx="1932530" cy="58843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endParaRPr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D46BEA81-CC64-4743-045E-84DBA91D079D}"/>
                    </a:ext>
                  </a:extLst>
                </p:cNvPr>
                <p:cNvSpPr txBox="1"/>
                <p:nvPr/>
              </p:nvSpPr>
              <p:spPr>
                <a:xfrm>
                  <a:off x="4589857" y="2255796"/>
                  <a:ext cx="2179106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Operator: GreaterThanEqual</a:t>
                  </a:r>
                  <a:b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</a:br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Value:       “60”</a:t>
                  </a:r>
                  <a:b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</a:br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Unit:          “mg / dL”</a:t>
                  </a:r>
                </a:p>
              </p:txBody>
            </p: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36201AF1-729A-B028-6065-217866916115}"/>
                  </a:ext>
                </a:extLst>
              </p:cNvPr>
              <p:cNvGrpSpPr/>
              <p:nvPr/>
            </p:nvGrpSpPr>
            <p:grpSpPr>
              <a:xfrm>
                <a:off x="594147" y="4965436"/>
                <a:ext cx="1578493" cy="643467"/>
                <a:chOff x="936616" y="1707256"/>
                <a:chExt cx="1861311" cy="643467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6A14A3BE-4DD0-37C5-1C51-B8AA9769081E}"/>
                    </a:ext>
                  </a:extLst>
                </p:cNvPr>
                <p:cNvGrpSpPr/>
                <p:nvPr/>
              </p:nvGrpSpPr>
              <p:grpSpPr>
                <a:xfrm>
                  <a:off x="936616" y="1707256"/>
                  <a:ext cx="1861311" cy="643467"/>
                  <a:chOff x="694266" y="2512259"/>
                  <a:chExt cx="1861311" cy="643467"/>
                </a:xfrm>
              </p:grpSpPr>
              <p:sp>
                <p:nvSpPr>
                  <p:cNvPr id="198" name="Rounded Rectangle 197">
                    <a:extLst>
                      <a:ext uri="{FF2B5EF4-FFF2-40B4-BE49-F238E27FC236}">
                        <a16:creationId xmlns:a16="http://schemas.microsoft.com/office/drawing/2014/main" id="{3D31DFA7-6329-A691-F142-DB270A56A4AE}"/>
                      </a:ext>
                    </a:extLst>
                  </p:cNvPr>
                  <p:cNvSpPr/>
                  <p:nvPr/>
                </p:nvSpPr>
                <p:spPr>
                  <a:xfrm>
                    <a:off x="694266" y="2512259"/>
                    <a:ext cx="1861311" cy="643467"/>
                  </a:xfrm>
                  <a:prstGeom prst="roundRect">
                    <a:avLst/>
                  </a:prstGeom>
                  <a:solidFill>
                    <a:srgbClr val="9F20B9">
                      <a:alpha val="5098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Rounded Rectangle 198">
                    <a:extLst>
                      <a:ext uri="{FF2B5EF4-FFF2-40B4-BE49-F238E27FC236}">
                        <a16:creationId xmlns:a16="http://schemas.microsoft.com/office/drawing/2014/main" id="{D8F99AD6-287A-968C-EE8B-4D2C2A8C5709}"/>
                      </a:ext>
                    </a:extLst>
                  </p:cNvPr>
                  <p:cNvSpPr/>
                  <p:nvPr/>
                </p:nvSpPr>
                <p:spPr>
                  <a:xfrm>
                    <a:off x="762003" y="2576000"/>
                    <a:ext cx="1719171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Lab</a:t>
                    </a:r>
                  </a:p>
                </p:txBody>
              </p:sp>
            </p:grp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8A4C0839-3A48-F6D9-3F07-30AF0A89D1F7}"/>
                    </a:ext>
                  </a:extLst>
                </p:cNvPr>
                <p:cNvSpPr txBox="1"/>
                <p:nvPr/>
              </p:nvSpPr>
              <p:spPr>
                <a:xfrm>
                  <a:off x="1047593" y="1968774"/>
                  <a:ext cx="161454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HDL cholesterol</a:t>
                  </a:r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50A16E3B-EEA8-0256-244D-77144DF4B1EE}"/>
                  </a:ext>
                </a:extLst>
              </p:cNvPr>
              <p:cNvGrpSpPr/>
              <p:nvPr/>
            </p:nvGrpSpPr>
            <p:grpSpPr>
              <a:xfrm>
                <a:off x="4536690" y="4943019"/>
                <a:ext cx="1282818" cy="856574"/>
                <a:chOff x="936617" y="1707256"/>
                <a:chExt cx="1282818" cy="856574"/>
              </a:xfrm>
            </p:grpSpPr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8A628619-0A67-766F-7C7A-784C35176E6F}"/>
                    </a:ext>
                  </a:extLst>
                </p:cNvPr>
                <p:cNvGrpSpPr/>
                <p:nvPr/>
              </p:nvGrpSpPr>
              <p:grpSpPr>
                <a:xfrm>
                  <a:off x="936617" y="1707256"/>
                  <a:ext cx="1282818" cy="856574"/>
                  <a:chOff x="694267" y="2512259"/>
                  <a:chExt cx="1282818" cy="856574"/>
                </a:xfrm>
              </p:grpSpPr>
              <p:sp>
                <p:nvSpPr>
                  <p:cNvPr id="203" name="Rounded Rectangle 202">
                    <a:extLst>
                      <a:ext uri="{FF2B5EF4-FFF2-40B4-BE49-F238E27FC236}">
                        <a16:creationId xmlns:a16="http://schemas.microsoft.com/office/drawing/2014/main" id="{5FDADA2E-24E2-8845-EF71-A9260174DFB6}"/>
                      </a:ext>
                    </a:extLst>
                  </p:cNvPr>
                  <p:cNvSpPr/>
                  <p:nvPr/>
                </p:nvSpPr>
                <p:spPr>
                  <a:xfrm>
                    <a:off x="694267" y="2512259"/>
                    <a:ext cx="1282818" cy="856574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  <a:alpha val="5098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Rounded Rectangle 203">
                    <a:extLst>
                      <a:ext uri="{FF2B5EF4-FFF2-40B4-BE49-F238E27FC236}">
                        <a16:creationId xmlns:a16="http://schemas.microsoft.com/office/drawing/2014/main" id="{03238348-16D9-FB80-F645-55058E40759A}"/>
                      </a:ext>
                    </a:extLst>
                  </p:cNvPr>
                  <p:cNvSpPr/>
                  <p:nvPr/>
                </p:nvSpPr>
                <p:spPr>
                  <a:xfrm>
                    <a:off x="762003" y="2576000"/>
                    <a:ext cx="1159745" cy="40775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Assertion </a:t>
                    </a:r>
                    <a:b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</a:br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[hypothetical]</a:t>
                    </a:r>
                  </a:p>
                </p:txBody>
              </p:sp>
            </p:grp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CED8443F-7AD4-3B42-EF74-8AEEFB279E81}"/>
                    </a:ext>
                  </a:extLst>
                </p:cNvPr>
                <p:cNvSpPr txBox="1"/>
                <p:nvPr/>
              </p:nvSpPr>
              <p:spPr>
                <a:xfrm>
                  <a:off x="1297127" y="2152999"/>
                  <a:ext cx="5741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may</a:t>
                  </a:r>
                </a:p>
              </p:txBody>
            </p:sp>
          </p:grp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2F908D2F-32A9-9873-5B72-E248D2EE4530}"/>
                  </a:ext>
                </a:extLst>
              </p:cNvPr>
              <p:cNvSpPr txBox="1"/>
              <p:nvPr/>
            </p:nvSpPr>
            <p:spPr>
              <a:xfrm>
                <a:off x="3971068" y="5252054"/>
                <a:ext cx="7127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(else</a:t>
                </a:r>
              </a:p>
            </p:txBody>
          </p: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417B05EB-7B91-7EE9-4791-8F89C1B8A5B1}"/>
                  </a:ext>
                </a:extLst>
              </p:cNvPr>
              <p:cNvGrpSpPr/>
              <p:nvPr/>
            </p:nvGrpSpPr>
            <p:grpSpPr>
              <a:xfrm>
                <a:off x="5859844" y="4943019"/>
                <a:ext cx="1282818" cy="856574"/>
                <a:chOff x="936617" y="1707256"/>
                <a:chExt cx="1282818" cy="856574"/>
              </a:xfrm>
            </p:grpSpPr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D949A732-B369-68A4-AADC-22AA23DE3B21}"/>
                    </a:ext>
                  </a:extLst>
                </p:cNvPr>
                <p:cNvGrpSpPr/>
                <p:nvPr/>
              </p:nvGrpSpPr>
              <p:grpSpPr>
                <a:xfrm>
                  <a:off x="936617" y="1707256"/>
                  <a:ext cx="1282818" cy="856574"/>
                  <a:chOff x="694267" y="2512259"/>
                  <a:chExt cx="1282818" cy="856574"/>
                </a:xfrm>
              </p:grpSpPr>
              <p:sp>
                <p:nvSpPr>
                  <p:cNvPr id="209" name="Rounded Rectangle 208">
                    <a:extLst>
                      <a:ext uri="{FF2B5EF4-FFF2-40B4-BE49-F238E27FC236}">
                        <a16:creationId xmlns:a16="http://schemas.microsoft.com/office/drawing/2014/main" id="{4DC36FFF-0288-3A18-E3FB-13A8AA172329}"/>
                      </a:ext>
                    </a:extLst>
                  </p:cNvPr>
                  <p:cNvSpPr/>
                  <p:nvPr/>
                </p:nvSpPr>
                <p:spPr>
                  <a:xfrm>
                    <a:off x="694267" y="2512259"/>
                    <a:ext cx="1282818" cy="856574"/>
                  </a:xfrm>
                  <a:prstGeom prst="roundRect">
                    <a:avLst/>
                  </a:prstGeom>
                  <a:solidFill>
                    <a:srgbClr val="781677">
                      <a:alpha val="63922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Rounded Rectangle 209">
                    <a:extLst>
                      <a:ext uri="{FF2B5EF4-FFF2-40B4-BE49-F238E27FC236}">
                        <a16:creationId xmlns:a16="http://schemas.microsoft.com/office/drawing/2014/main" id="{74F4DC7C-07A9-9249-8D99-5E146372E366}"/>
                      </a:ext>
                    </a:extLst>
                  </p:cNvPr>
                  <p:cNvSpPr/>
                  <p:nvPr/>
                </p:nvSpPr>
                <p:spPr>
                  <a:xfrm>
                    <a:off x="762003" y="2576000"/>
                    <a:ext cx="1159745" cy="40775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Stability </a:t>
                    </a:r>
                    <a:b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</a:br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[change]</a:t>
                    </a:r>
                  </a:p>
                </p:txBody>
              </p:sp>
            </p:grp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EF6DB03F-CAEC-AF87-9179-2632CBD716DF}"/>
                    </a:ext>
                  </a:extLst>
                </p:cNvPr>
                <p:cNvSpPr txBox="1"/>
                <p:nvPr/>
              </p:nvSpPr>
              <p:spPr>
                <a:xfrm>
                  <a:off x="1066442" y="2152999"/>
                  <a:ext cx="10390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confound</a:t>
                  </a:r>
                </a:p>
              </p:txBody>
            </p:sp>
          </p:grp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9397A054-B45B-BD81-9CF9-B9707FA351D4}"/>
                  </a:ext>
                </a:extLst>
              </p:cNvPr>
              <p:cNvSpPr txBox="1"/>
              <p:nvPr/>
            </p:nvSpPr>
            <p:spPr>
              <a:xfrm>
                <a:off x="7082633" y="5244831"/>
                <a:ext cx="7900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study</a:t>
                </a:r>
              </a:p>
            </p:txBody>
          </p: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D5EF3BEF-6256-80B0-53CA-E58573B4D5A9}"/>
                  </a:ext>
                </a:extLst>
              </p:cNvPr>
              <p:cNvGrpSpPr/>
              <p:nvPr/>
            </p:nvGrpSpPr>
            <p:grpSpPr>
              <a:xfrm>
                <a:off x="7705180" y="4967033"/>
                <a:ext cx="1578493" cy="643467"/>
                <a:chOff x="936616" y="1707256"/>
                <a:chExt cx="1861311" cy="643467"/>
              </a:xfrm>
            </p:grpSpPr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C10F5212-1900-2484-FB6D-E2E0013595A3}"/>
                    </a:ext>
                  </a:extLst>
                </p:cNvPr>
                <p:cNvGrpSpPr/>
                <p:nvPr/>
              </p:nvGrpSpPr>
              <p:grpSpPr>
                <a:xfrm>
                  <a:off x="936616" y="1707256"/>
                  <a:ext cx="1861311" cy="643467"/>
                  <a:chOff x="694266" y="2512259"/>
                  <a:chExt cx="1861311" cy="643467"/>
                </a:xfrm>
              </p:grpSpPr>
              <p:sp>
                <p:nvSpPr>
                  <p:cNvPr id="217" name="Rounded Rectangle 216">
                    <a:extLst>
                      <a:ext uri="{FF2B5EF4-FFF2-40B4-BE49-F238E27FC236}">
                        <a16:creationId xmlns:a16="http://schemas.microsoft.com/office/drawing/2014/main" id="{7E04C9D4-7133-AE27-D45B-07A111487A17}"/>
                      </a:ext>
                    </a:extLst>
                  </p:cNvPr>
                  <p:cNvSpPr/>
                  <p:nvPr/>
                </p:nvSpPr>
                <p:spPr>
                  <a:xfrm>
                    <a:off x="694266" y="2512259"/>
                    <a:ext cx="1861311" cy="643467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  <a:alpha val="5098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Rounded Rectangle 217">
                    <a:extLst>
                      <a:ext uri="{FF2B5EF4-FFF2-40B4-BE49-F238E27FC236}">
                        <a16:creationId xmlns:a16="http://schemas.microsoft.com/office/drawing/2014/main" id="{9DA4F546-B3D2-E3D9-33F5-525F3066483C}"/>
                      </a:ext>
                    </a:extLst>
                  </p:cNvPr>
                  <p:cNvSpPr/>
                  <p:nvPr/>
                </p:nvSpPr>
                <p:spPr>
                  <a:xfrm>
                    <a:off x="762003" y="2576000"/>
                    <a:ext cx="1719171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Observation</a:t>
                    </a:r>
                  </a:p>
                </p:txBody>
              </p:sp>
            </p:grp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E8165F49-2E6E-F561-B8AF-7608F9D409AA}"/>
                    </a:ext>
                  </a:extLst>
                </p:cNvPr>
                <p:cNvSpPr txBox="1"/>
                <p:nvPr/>
              </p:nvSpPr>
              <p:spPr>
                <a:xfrm>
                  <a:off x="1387796" y="1968774"/>
                  <a:ext cx="9341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results</a:t>
                  </a:r>
                </a:p>
              </p:txBody>
            </p:sp>
          </p:grp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062B656E-5B25-89D6-EF29-7EFEB0BE6235}"/>
                  </a:ext>
                </a:extLst>
              </p:cNvPr>
              <p:cNvSpPr txBox="1"/>
              <p:nvPr/>
            </p:nvSpPr>
            <p:spPr>
              <a:xfrm>
                <a:off x="336011" y="5178315"/>
                <a:ext cx="4910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-</a:t>
                </a:r>
              </a:p>
            </p:txBody>
          </p:sp>
        </p:grp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56CFA7DA-9099-B7A6-8D24-2869A3063B5C}"/>
                </a:ext>
              </a:extLst>
            </p:cNvPr>
            <p:cNvSpPr txBox="1"/>
            <p:nvPr/>
          </p:nvSpPr>
          <p:spPr>
            <a:xfrm>
              <a:off x="9231140" y="5219485"/>
              <a:ext cx="7127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)</a:t>
              </a:r>
            </a:p>
          </p:txBody>
        </p:sp>
      </p:grpSp>
      <p:sp>
        <p:nvSpPr>
          <p:cNvPr id="64" name="Down Arrow 63">
            <a:extLst>
              <a:ext uri="{FF2B5EF4-FFF2-40B4-BE49-F238E27FC236}">
                <a16:creationId xmlns:a16="http://schemas.microsoft.com/office/drawing/2014/main" id="{A11B6E3A-02A5-5CA4-F4C9-03BD8C56DBC6}"/>
              </a:ext>
            </a:extLst>
          </p:cNvPr>
          <p:cNvSpPr/>
          <p:nvPr/>
        </p:nvSpPr>
        <p:spPr>
          <a:xfrm>
            <a:off x="4727529" y="2675789"/>
            <a:ext cx="457200" cy="96615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10131015" y="3100670"/>
            <a:ext cx="1927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Relation Extraction using R-BERT.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F47C3DB-CD46-9583-4A29-56D1F493B373}"/>
              </a:ext>
            </a:extLst>
          </p:cNvPr>
          <p:cNvGrpSpPr/>
          <p:nvPr/>
        </p:nvGrpSpPr>
        <p:grpSpPr>
          <a:xfrm>
            <a:off x="35631" y="3509798"/>
            <a:ext cx="9753804" cy="1604685"/>
            <a:chOff x="0" y="309883"/>
            <a:chExt cx="9753804" cy="160468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69A463C-7A5F-E00D-9F05-312C2DD34FAF}"/>
                </a:ext>
              </a:extLst>
            </p:cNvPr>
            <p:cNvGrpSpPr/>
            <p:nvPr/>
          </p:nvGrpSpPr>
          <p:grpSpPr>
            <a:xfrm>
              <a:off x="0" y="707869"/>
              <a:ext cx="9753804" cy="1206699"/>
              <a:chOff x="138276" y="2472528"/>
              <a:chExt cx="9753804" cy="1206699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25372ED6-2BB0-1FD3-A25F-7D35FAF162CB}"/>
                  </a:ext>
                </a:extLst>
              </p:cNvPr>
              <p:cNvGrpSpPr/>
              <p:nvPr/>
            </p:nvGrpSpPr>
            <p:grpSpPr>
              <a:xfrm>
                <a:off x="8585955" y="2483424"/>
                <a:ext cx="1306125" cy="643467"/>
                <a:chOff x="1041774" y="1707256"/>
                <a:chExt cx="1306125" cy="643467"/>
              </a:xfrm>
            </p:grpSpPr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3F801D45-FE59-46A1-DCF5-A7F8DFE84DE7}"/>
                    </a:ext>
                  </a:extLst>
                </p:cNvPr>
                <p:cNvGrpSpPr/>
                <p:nvPr/>
              </p:nvGrpSpPr>
              <p:grpSpPr>
                <a:xfrm>
                  <a:off x="1041774" y="1707256"/>
                  <a:ext cx="1306125" cy="643467"/>
                  <a:chOff x="799424" y="2512259"/>
                  <a:chExt cx="1306125" cy="643467"/>
                </a:xfrm>
              </p:grpSpPr>
              <p:sp>
                <p:nvSpPr>
                  <p:cNvPr id="223" name="Rounded Rectangle 222">
                    <a:extLst>
                      <a:ext uri="{FF2B5EF4-FFF2-40B4-BE49-F238E27FC236}">
                        <a16:creationId xmlns:a16="http://schemas.microsoft.com/office/drawing/2014/main" id="{8B55215C-A2BF-9F41-5A84-0105EE81361A}"/>
                      </a:ext>
                    </a:extLst>
                  </p:cNvPr>
                  <p:cNvSpPr/>
                  <p:nvPr/>
                </p:nvSpPr>
                <p:spPr>
                  <a:xfrm>
                    <a:off x="799424" y="2512259"/>
                    <a:ext cx="1306125" cy="643467"/>
                  </a:xfrm>
                  <a:prstGeom prst="roundRect">
                    <a:avLst/>
                  </a:prstGeom>
                  <a:solidFill>
                    <a:srgbClr val="EEB1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Rounded Rectangle 223">
                    <a:extLst>
                      <a:ext uri="{FF2B5EF4-FFF2-40B4-BE49-F238E27FC236}">
                        <a16:creationId xmlns:a16="http://schemas.microsoft.com/office/drawing/2014/main" id="{93B32C9A-2734-C361-2F35-A1D0EA5DA5D6}"/>
                      </a:ext>
                    </a:extLst>
                  </p:cNvPr>
                  <p:cNvSpPr/>
                  <p:nvPr/>
                </p:nvSpPr>
                <p:spPr>
                  <a:xfrm>
                    <a:off x="1027765" y="2585355"/>
                    <a:ext cx="855130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Drug</a:t>
                    </a:r>
                  </a:p>
                </p:txBody>
              </p:sp>
            </p:grp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B737DFCA-CD8B-130A-952F-4DDE79B4E44E}"/>
                    </a:ext>
                  </a:extLst>
                </p:cNvPr>
                <p:cNvSpPr txBox="1"/>
                <p:nvPr/>
              </p:nvSpPr>
              <p:spPr>
                <a:xfrm>
                  <a:off x="1101890" y="1996618"/>
                  <a:ext cx="112883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metformin</a:t>
                  </a: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D6CE8FA8-C6F2-5FAF-70AF-C0C73D4D4923}"/>
                  </a:ext>
                </a:extLst>
              </p:cNvPr>
              <p:cNvGrpSpPr/>
              <p:nvPr/>
            </p:nvGrpSpPr>
            <p:grpSpPr>
              <a:xfrm>
                <a:off x="138276" y="2472528"/>
                <a:ext cx="8626379" cy="1206699"/>
                <a:chOff x="138276" y="2472528"/>
                <a:chExt cx="8626379" cy="1206699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D3CD2236-97C7-5202-4ED0-5F9AACACC961}"/>
                    </a:ext>
                  </a:extLst>
                </p:cNvPr>
                <p:cNvGrpSpPr/>
                <p:nvPr/>
              </p:nvGrpSpPr>
              <p:grpSpPr>
                <a:xfrm>
                  <a:off x="389417" y="2480315"/>
                  <a:ext cx="978160" cy="643467"/>
                  <a:chOff x="936617" y="1707256"/>
                  <a:chExt cx="999065" cy="643467"/>
                </a:xfrm>
              </p:grpSpPr>
              <p:grpSp>
                <p:nvGrpSpPr>
                  <p:cNvPr id="183" name="Group 182">
                    <a:extLst>
                      <a:ext uri="{FF2B5EF4-FFF2-40B4-BE49-F238E27FC236}">
                        <a16:creationId xmlns:a16="http://schemas.microsoft.com/office/drawing/2014/main" id="{76DED141-F9C0-0863-4BC0-D46397600371}"/>
                      </a:ext>
                    </a:extLst>
                  </p:cNvPr>
                  <p:cNvGrpSpPr/>
                  <p:nvPr/>
                </p:nvGrpSpPr>
                <p:grpSpPr>
                  <a:xfrm>
                    <a:off x="936617" y="1707256"/>
                    <a:ext cx="999065" cy="643467"/>
                    <a:chOff x="694267" y="2512259"/>
                    <a:chExt cx="999065" cy="643467"/>
                  </a:xfrm>
                </p:grpSpPr>
                <p:sp>
                  <p:nvSpPr>
                    <p:cNvPr id="188" name="Rounded Rectangle 187">
                      <a:extLst>
                        <a:ext uri="{FF2B5EF4-FFF2-40B4-BE49-F238E27FC236}">
                          <a16:creationId xmlns:a16="http://schemas.microsoft.com/office/drawing/2014/main" id="{D1F93C50-BD9C-3C8E-EFAD-5239944D1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4267" y="2512259"/>
                      <a:ext cx="999065" cy="643467"/>
                    </a:xfrm>
                    <a:prstGeom prst="round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1" name="Rounded Rectangle 190">
                      <a:extLst>
                        <a:ext uri="{FF2B5EF4-FFF2-40B4-BE49-F238E27FC236}">
                          <a16:creationId xmlns:a16="http://schemas.microsoft.com/office/drawing/2014/main" id="{7351D08E-1888-C989-293D-26DC0CBF4B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004" y="2576000"/>
                      <a:ext cx="855130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Condition</a:t>
                      </a:r>
                    </a:p>
                  </p:txBody>
                </p:sp>
              </p:grpSp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EF921D1B-68C3-AE65-E41B-69FB9E488CBF}"/>
                      </a:ext>
                    </a:extLst>
                  </p:cNvPr>
                  <p:cNvSpPr txBox="1"/>
                  <p:nvPr/>
                </p:nvSpPr>
                <p:spPr>
                  <a:xfrm>
                    <a:off x="992342" y="1986964"/>
                    <a:ext cx="91403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Diabetic</a:t>
                    </a: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723D5D1A-D220-5B9C-A174-54BE901C1D05}"/>
                    </a:ext>
                  </a:extLst>
                </p:cNvPr>
                <p:cNvGrpSpPr/>
                <p:nvPr/>
              </p:nvGrpSpPr>
              <p:grpSpPr>
                <a:xfrm>
                  <a:off x="1419260" y="2480315"/>
                  <a:ext cx="860974" cy="643467"/>
                  <a:chOff x="936617" y="1707256"/>
                  <a:chExt cx="999065" cy="643467"/>
                </a:xfrm>
              </p:grpSpPr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2F8478A1-AD6C-E3FA-23D3-7BCAFCE835AF}"/>
                      </a:ext>
                    </a:extLst>
                  </p:cNvPr>
                  <p:cNvGrpSpPr/>
                  <p:nvPr/>
                </p:nvGrpSpPr>
                <p:grpSpPr>
                  <a:xfrm>
                    <a:off x="936617" y="1707256"/>
                    <a:ext cx="999065" cy="643467"/>
                    <a:chOff x="694267" y="2512259"/>
                    <a:chExt cx="999065" cy="643467"/>
                  </a:xfrm>
                </p:grpSpPr>
                <p:sp>
                  <p:nvSpPr>
                    <p:cNvPr id="168" name="Rounded Rectangle 167">
                      <a:extLst>
                        <a:ext uri="{FF2B5EF4-FFF2-40B4-BE49-F238E27FC236}">
                          <a16:creationId xmlns:a16="http://schemas.microsoft.com/office/drawing/2014/main" id="{E2383D76-8A03-A436-05CE-C49F0B0F2B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4267" y="2512259"/>
                      <a:ext cx="999065" cy="643467"/>
                    </a:xfrm>
                    <a:prstGeom prst="round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Rounded Rectangle 181">
                      <a:extLst>
                        <a:ext uri="{FF2B5EF4-FFF2-40B4-BE49-F238E27FC236}">
                          <a16:creationId xmlns:a16="http://schemas.microsoft.com/office/drawing/2014/main" id="{3B2E45F8-760D-7B35-96D0-18EEC28D2E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004" y="2576000"/>
                      <a:ext cx="855130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Female</a:t>
                      </a:r>
                    </a:p>
                  </p:txBody>
                </p:sp>
              </p:grpSp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A42BFF4F-F35E-68DA-FE7B-0043E51BF1E0}"/>
                      </a:ext>
                    </a:extLst>
                  </p:cNvPr>
                  <p:cNvSpPr txBox="1"/>
                  <p:nvPr/>
                </p:nvSpPr>
                <p:spPr>
                  <a:xfrm>
                    <a:off x="939027" y="1986964"/>
                    <a:ext cx="99181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women</a:t>
                    </a: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A92ED192-D5ED-426E-D1B8-B2CE87EE77EB}"/>
                    </a:ext>
                  </a:extLst>
                </p:cNvPr>
                <p:cNvGrpSpPr/>
                <p:nvPr/>
              </p:nvGrpSpPr>
              <p:grpSpPr>
                <a:xfrm>
                  <a:off x="2707966" y="2501084"/>
                  <a:ext cx="641891" cy="643467"/>
                  <a:chOff x="936617" y="1707256"/>
                  <a:chExt cx="999065" cy="643467"/>
                </a:xfrm>
              </p:grpSpPr>
              <p:grpSp>
                <p:nvGrpSpPr>
                  <p:cNvPr id="157" name="Group 156">
                    <a:extLst>
                      <a:ext uri="{FF2B5EF4-FFF2-40B4-BE49-F238E27FC236}">
                        <a16:creationId xmlns:a16="http://schemas.microsoft.com/office/drawing/2014/main" id="{E981048F-4489-FC90-4BED-C82F29F06DF9}"/>
                      </a:ext>
                    </a:extLst>
                  </p:cNvPr>
                  <p:cNvGrpSpPr/>
                  <p:nvPr/>
                </p:nvGrpSpPr>
                <p:grpSpPr>
                  <a:xfrm>
                    <a:off x="936617" y="1707256"/>
                    <a:ext cx="999065" cy="643467"/>
                    <a:chOff x="694267" y="2512259"/>
                    <a:chExt cx="999065" cy="643467"/>
                  </a:xfrm>
                </p:grpSpPr>
                <p:sp>
                  <p:nvSpPr>
                    <p:cNvPr id="164" name="Rounded Rectangle 163">
                      <a:extLst>
                        <a:ext uri="{FF2B5EF4-FFF2-40B4-BE49-F238E27FC236}">
                          <a16:creationId xmlns:a16="http://schemas.microsoft.com/office/drawing/2014/main" id="{2305ED8D-B93F-EF76-468B-9044C5C88E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4267" y="2512259"/>
                      <a:ext cx="999065" cy="643467"/>
                    </a:xfrm>
                    <a:prstGeom prst="round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Rounded Rectangle 164">
                      <a:extLst>
                        <a:ext uri="{FF2B5EF4-FFF2-40B4-BE49-F238E27FC236}">
                          <a16:creationId xmlns:a16="http://schemas.microsoft.com/office/drawing/2014/main" id="{EF412A0B-9472-7D21-8E4F-B07EE99D73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004" y="2576000"/>
                      <a:ext cx="855130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Male</a:t>
                      </a:r>
                    </a:p>
                  </p:txBody>
                </p:sp>
              </p:grpSp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E05E229E-3508-375D-80D1-937E2B866968}"/>
                      </a:ext>
                    </a:extLst>
                  </p:cNvPr>
                  <p:cNvSpPr txBox="1"/>
                  <p:nvPr/>
                </p:nvSpPr>
                <p:spPr>
                  <a:xfrm>
                    <a:off x="1143025" y="1986964"/>
                    <a:ext cx="58381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men</a:t>
                    </a: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974B71BB-1174-D9B3-7BD3-E5D697B09367}"/>
                    </a:ext>
                  </a:extLst>
                </p:cNvPr>
                <p:cNvGrpSpPr/>
                <p:nvPr/>
              </p:nvGrpSpPr>
              <p:grpSpPr>
                <a:xfrm>
                  <a:off x="3408075" y="2472528"/>
                  <a:ext cx="1523321" cy="1206699"/>
                  <a:chOff x="4658667" y="1571197"/>
                  <a:chExt cx="2004596" cy="1206699"/>
                </a:xfrm>
              </p:grpSpPr>
              <p:grpSp>
                <p:nvGrpSpPr>
                  <p:cNvPr id="150" name="Group 149">
                    <a:extLst>
                      <a:ext uri="{FF2B5EF4-FFF2-40B4-BE49-F238E27FC236}">
                        <a16:creationId xmlns:a16="http://schemas.microsoft.com/office/drawing/2014/main" id="{0587A57E-6DA6-3E71-2A89-E58EBFAF8165}"/>
                      </a:ext>
                    </a:extLst>
                  </p:cNvPr>
                  <p:cNvGrpSpPr/>
                  <p:nvPr/>
                </p:nvGrpSpPr>
                <p:grpSpPr>
                  <a:xfrm>
                    <a:off x="4658667" y="1571197"/>
                    <a:ext cx="2004596" cy="1206699"/>
                    <a:chOff x="963816" y="1707257"/>
                    <a:chExt cx="912020" cy="1206699"/>
                  </a:xfrm>
                </p:grpSpPr>
                <p:grpSp>
                  <p:nvGrpSpPr>
                    <p:cNvPr id="153" name="Group 152">
                      <a:extLst>
                        <a:ext uri="{FF2B5EF4-FFF2-40B4-BE49-F238E27FC236}">
                          <a16:creationId xmlns:a16="http://schemas.microsoft.com/office/drawing/2014/main" id="{B0D2A5B4-F9E5-2DC1-ADA8-578D17534E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63816" y="1707257"/>
                      <a:ext cx="912020" cy="1206699"/>
                      <a:chOff x="721466" y="2512260"/>
                      <a:chExt cx="912020" cy="1206699"/>
                    </a:xfrm>
                  </p:grpSpPr>
                  <p:sp>
                    <p:nvSpPr>
                      <p:cNvPr id="155" name="Rounded Rectangle 154">
                        <a:extLst>
                          <a:ext uri="{FF2B5EF4-FFF2-40B4-BE49-F238E27FC236}">
                            <a16:creationId xmlns:a16="http://schemas.microsoft.com/office/drawing/2014/main" id="{D3623EA6-1B68-F074-2C29-DCF28D6608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1466" y="2512260"/>
                        <a:ext cx="912020" cy="1206699"/>
                      </a:xfrm>
                      <a:prstGeom prst="round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6" name="Rounded Rectangle 155">
                        <a:extLst>
                          <a:ext uri="{FF2B5EF4-FFF2-40B4-BE49-F238E27FC236}">
                            <a16:creationId xmlns:a16="http://schemas.microsoft.com/office/drawing/2014/main" id="{39987F1D-2E10-F567-7001-D135E1C79B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558" y="2584598"/>
                        <a:ext cx="794326" cy="215967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  <a:latin typeface="Roboto Thin" panose="02000000000000000000" pitchFamily="2" charset="0"/>
                            <a:ea typeface="Roboto Thin" panose="02000000000000000000" pitchFamily="2" charset="0"/>
                          </a:rPr>
                          <a:t>Eq-Comparison</a:t>
                        </a:r>
                      </a:p>
                    </p:txBody>
                  </p:sp>
                </p:grpSp>
                <p:sp>
                  <p:nvSpPr>
                    <p:cNvPr id="154" name="TextBox 153">
                      <a:extLst>
                        <a:ext uri="{FF2B5EF4-FFF2-40B4-BE49-F238E27FC236}">
                          <a16:creationId xmlns:a16="http://schemas.microsoft.com/office/drawing/2014/main" id="{29398340-AEBA-5D70-4FBE-0DCB2EC3B9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4806" y="1986964"/>
                      <a:ext cx="56025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over age 65</a:t>
                      </a:r>
                    </a:p>
                  </p:txBody>
                </p:sp>
              </p:grpSp>
              <p:sp>
                <p:nvSpPr>
                  <p:cNvPr id="151" name="Rounded Rectangle 150">
                    <a:extLst>
                      <a:ext uri="{FF2B5EF4-FFF2-40B4-BE49-F238E27FC236}">
                        <a16:creationId xmlns:a16="http://schemas.microsoft.com/office/drawing/2014/main" id="{CD642815-0944-3FA3-B6EF-972421CADF79}"/>
                      </a:ext>
                    </a:extLst>
                  </p:cNvPr>
                  <p:cNvSpPr/>
                  <p:nvPr/>
                </p:nvSpPr>
                <p:spPr>
                  <a:xfrm>
                    <a:off x="4747768" y="2234803"/>
                    <a:ext cx="1834662" cy="44531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endParaRPr>
                  </a:p>
                </p:txBody>
              </p:sp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71D8DA84-7D45-3355-771D-79EDF0206FED}"/>
                      </a:ext>
                    </a:extLst>
                  </p:cNvPr>
                  <p:cNvSpPr txBox="1"/>
                  <p:nvPr/>
                </p:nvSpPr>
                <p:spPr>
                  <a:xfrm>
                    <a:off x="4678586" y="2197676"/>
                    <a:ext cx="1495922" cy="415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5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Operator: GreaterThan</a:t>
                    </a:r>
                    <a:br>
                      <a:rPr lang="en-US" sz="105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</a:br>
                    <a:r>
                      <a:rPr lang="en-US" sz="105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Value:       “65”</a:t>
                    </a:r>
                  </a:p>
                </p:txBody>
              </p: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075E31F9-86DC-D3B0-1B14-7F382CDC22D2}"/>
                    </a:ext>
                  </a:extLst>
                </p:cNvPr>
                <p:cNvGrpSpPr/>
                <p:nvPr/>
              </p:nvGrpSpPr>
              <p:grpSpPr>
                <a:xfrm>
                  <a:off x="5406668" y="2488474"/>
                  <a:ext cx="999065" cy="643467"/>
                  <a:chOff x="936617" y="1707256"/>
                  <a:chExt cx="999065" cy="643467"/>
                </a:xfrm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0FB6234E-F3EC-7293-B66C-88B8AAAF2EEC}"/>
                      </a:ext>
                    </a:extLst>
                  </p:cNvPr>
                  <p:cNvGrpSpPr/>
                  <p:nvPr/>
                </p:nvGrpSpPr>
                <p:grpSpPr>
                  <a:xfrm>
                    <a:off x="936617" y="1707256"/>
                    <a:ext cx="999065" cy="643467"/>
                    <a:chOff x="694267" y="2512259"/>
                    <a:chExt cx="999065" cy="643467"/>
                  </a:xfrm>
                </p:grpSpPr>
                <p:sp>
                  <p:nvSpPr>
                    <p:cNvPr id="144" name="Rounded Rectangle 143">
                      <a:extLst>
                        <a:ext uri="{FF2B5EF4-FFF2-40B4-BE49-F238E27FC236}">
                          <a16:creationId xmlns:a16="http://schemas.microsoft.com/office/drawing/2014/main" id="{32743DC6-8824-72C6-08D3-C9CAF7AFCB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4267" y="2512259"/>
                      <a:ext cx="999065" cy="643467"/>
                    </a:xfrm>
                    <a:prstGeom prst="roundRect">
                      <a:avLst/>
                    </a:prstGeom>
                    <a:solidFill>
                      <a:srgbClr val="EA6E4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" name="Rounded Rectangle 144">
                      <a:extLst>
                        <a:ext uri="{FF2B5EF4-FFF2-40B4-BE49-F238E27FC236}">
                          <a16:creationId xmlns:a16="http://schemas.microsoft.com/office/drawing/2014/main" id="{5C33CC62-C722-3B38-DA38-56C877098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004" y="2576000"/>
                      <a:ext cx="855130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Negation</a:t>
                      </a:r>
                    </a:p>
                  </p:txBody>
                </p:sp>
              </p:grpSp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E08F4532-2D9D-8B89-11FD-1661FBF5915C}"/>
                      </a:ext>
                    </a:extLst>
                  </p:cNvPr>
                  <p:cNvSpPr txBox="1"/>
                  <p:nvPr/>
                </p:nvSpPr>
                <p:spPr>
                  <a:xfrm>
                    <a:off x="1243211" y="1986964"/>
                    <a:ext cx="4122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no</a:t>
                    </a:r>
                  </a:p>
                </p:txBody>
              </p: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22FD3D23-2E29-090B-441F-6546BAB21441}"/>
                    </a:ext>
                  </a:extLst>
                </p:cNvPr>
                <p:cNvGrpSpPr/>
                <p:nvPr/>
              </p:nvGrpSpPr>
              <p:grpSpPr>
                <a:xfrm>
                  <a:off x="6452180" y="2488473"/>
                  <a:ext cx="1861311" cy="643467"/>
                  <a:chOff x="936616" y="1707256"/>
                  <a:chExt cx="1861311" cy="643467"/>
                </a:xfrm>
              </p:grpSpPr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8E4CF900-1BEC-BA13-3B89-0835FAFDCB03}"/>
                      </a:ext>
                    </a:extLst>
                  </p:cNvPr>
                  <p:cNvGrpSpPr/>
                  <p:nvPr/>
                </p:nvGrpSpPr>
                <p:grpSpPr>
                  <a:xfrm>
                    <a:off x="936616" y="1707256"/>
                    <a:ext cx="1861311" cy="643467"/>
                    <a:chOff x="694266" y="2512259"/>
                    <a:chExt cx="1861311" cy="643467"/>
                  </a:xfrm>
                </p:grpSpPr>
                <p:sp>
                  <p:nvSpPr>
                    <p:cNvPr id="133" name="Rounded Rectangle 132">
                      <a:extLst>
                        <a:ext uri="{FF2B5EF4-FFF2-40B4-BE49-F238E27FC236}">
                          <a16:creationId xmlns:a16="http://schemas.microsoft.com/office/drawing/2014/main" id="{21B9C27B-2927-3B98-BE6C-3021C18A40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4266" y="2512259"/>
                      <a:ext cx="1861311" cy="643467"/>
                    </a:xfrm>
                    <a:prstGeom prst="roundRect">
                      <a:avLst/>
                    </a:prstGeom>
                    <a:solidFill>
                      <a:srgbClr val="EBA78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Rounded Rectangle 133">
                      <a:extLst>
                        <a:ext uri="{FF2B5EF4-FFF2-40B4-BE49-F238E27FC236}">
                          <a16:creationId xmlns:a16="http://schemas.microsoft.com/office/drawing/2014/main" id="{B1899BE2-07AB-BDF1-9446-F08BACEC94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003" y="2576000"/>
                      <a:ext cx="1719171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Contraindication</a:t>
                      </a:r>
                    </a:p>
                  </p:txBody>
                </p:sp>
              </p:grp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0AF1AB21-E743-95B4-E51E-9BA10EACB73F}"/>
                      </a:ext>
                    </a:extLst>
                  </p:cNvPr>
                  <p:cNvSpPr txBox="1"/>
                  <p:nvPr/>
                </p:nvSpPr>
                <p:spPr>
                  <a:xfrm>
                    <a:off x="969845" y="1968774"/>
                    <a:ext cx="177003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contraindications</a:t>
                    </a:r>
                  </a:p>
                </p:txBody>
              </p:sp>
            </p:grp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9FE1664-646F-979C-E29D-29517307EB24}"/>
                    </a:ext>
                  </a:extLst>
                </p:cNvPr>
                <p:cNvSpPr txBox="1"/>
                <p:nvPr/>
              </p:nvSpPr>
              <p:spPr>
                <a:xfrm>
                  <a:off x="8273596" y="2776399"/>
                  <a:ext cx="4910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to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F6C2062-415C-B784-FB8D-3B3AE583A7DD}"/>
                    </a:ext>
                  </a:extLst>
                </p:cNvPr>
                <p:cNvSpPr txBox="1"/>
                <p:nvPr/>
              </p:nvSpPr>
              <p:spPr>
                <a:xfrm>
                  <a:off x="4899318" y="2760023"/>
                  <a:ext cx="70337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with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FADBF19-C667-D85C-7DE0-837BA494DAD5}"/>
                    </a:ext>
                  </a:extLst>
                </p:cNvPr>
                <p:cNvSpPr txBox="1"/>
                <p:nvPr/>
              </p:nvSpPr>
              <p:spPr>
                <a:xfrm>
                  <a:off x="138276" y="2748665"/>
                  <a:ext cx="4910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-</a:t>
                  </a: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ACACAC8B-ABD1-F6C8-1FC1-8DFDDD760EA0}"/>
                    </a:ext>
                  </a:extLst>
                </p:cNvPr>
                <p:cNvSpPr txBox="1"/>
                <p:nvPr/>
              </p:nvSpPr>
              <p:spPr>
                <a:xfrm>
                  <a:off x="2233604" y="2774266"/>
                  <a:ext cx="56395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and</a:t>
                  </a:r>
                </a:p>
              </p:txBody>
            </p:sp>
          </p:grp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7BDDD47-7080-F41A-1810-2697D97162D4}"/>
                </a:ext>
              </a:extLst>
            </p:cNvPr>
            <p:cNvGrpSpPr/>
            <p:nvPr/>
          </p:nvGrpSpPr>
          <p:grpSpPr>
            <a:xfrm>
              <a:off x="1664532" y="346431"/>
              <a:ext cx="1265580" cy="369225"/>
              <a:chOff x="1664532" y="346431"/>
              <a:chExt cx="1265580" cy="369225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63DA645D-CE50-91D7-FA30-E2B8D9F48C7E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1474FAA4-D618-8C5A-5FA7-09A2B87A48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DCD65A8C-F860-AB40-EA88-A9BAC11BE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2928B4DA-C371-53DD-B49A-409E416A17AB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05" name="Down Arrow 104">
                <a:extLst>
                  <a:ext uri="{FF2B5EF4-FFF2-40B4-BE49-F238E27FC236}">
                    <a16:creationId xmlns:a16="http://schemas.microsoft.com/office/drawing/2014/main" id="{90892D68-7C00-E02C-309F-F759158BE18C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DC072CE-706E-781B-9A64-A83EAE5DA62A}"/>
                </a:ext>
              </a:extLst>
            </p:cNvPr>
            <p:cNvGrpSpPr/>
            <p:nvPr/>
          </p:nvGrpSpPr>
          <p:grpSpPr>
            <a:xfrm>
              <a:off x="5764893" y="327779"/>
              <a:ext cx="1275833" cy="364165"/>
              <a:chOff x="5764893" y="327779"/>
              <a:chExt cx="1275833" cy="364165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F1817191-C335-3505-9049-286794370721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E51D7C08-923F-55A8-D19D-149834565E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7909E9BF-4D97-D0D7-658A-F79CA86E67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312042C-B288-1CAC-BC58-69BBDCCE7462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00" name="Down Arrow 99">
                <a:extLst>
                  <a:ext uri="{FF2B5EF4-FFF2-40B4-BE49-F238E27FC236}">
                    <a16:creationId xmlns:a16="http://schemas.microsoft.com/office/drawing/2014/main" id="{5A5D66F4-36E4-47E3-27C2-1F0078FCDA73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B864B65-A4E1-9CA4-C841-D324A746A149}"/>
                </a:ext>
              </a:extLst>
            </p:cNvPr>
            <p:cNvGrpSpPr/>
            <p:nvPr/>
          </p:nvGrpSpPr>
          <p:grpSpPr>
            <a:xfrm>
              <a:off x="7348414" y="309883"/>
              <a:ext cx="1809022" cy="375574"/>
              <a:chOff x="7348414" y="309883"/>
              <a:chExt cx="1809022" cy="375574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4FC429E5-DA77-A8C3-C5F8-B463AB7B1B50}"/>
                  </a:ext>
                </a:extLst>
              </p:cNvPr>
              <p:cNvGrpSpPr/>
              <p:nvPr/>
            </p:nvGrpSpPr>
            <p:grpSpPr>
              <a:xfrm>
                <a:off x="7348414" y="309883"/>
                <a:ext cx="1778329" cy="358299"/>
                <a:chOff x="1664532" y="324500"/>
                <a:chExt cx="1239655" cy="358299"/>
              </a:xfrm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9A98F749-87A0-E6F9-37F8-3B17C1DDA9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2764916A-1639-CF40-A08E-36895554E8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660D230-499B-12A8-759A-764680F575C1}"/>
                    </a:ext>
                  </a:extLst>
                </p:cNvPr>
                <p:cNvSpPr txBox="1"/>
                <p:nvPr/>
              </p:nvSpPr>
              <p:spPr>
                <a:xfrm>
                  <a:off x="1931568" y="324500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95" name="Down Arrow 94">
                <a:extLst>
                  <a:ext uri="{FF2B5EF4-FFF2-40B4-BE49-F238E27FC236}">
                    <a16:creationId xmlns:a16="http://schemas.microsoft.com/office/drawing/2014/main" id="{98E3BC90-A202-19C8-612E-1C5110A7DEAE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7664608B-9F43-3CEC-870D-B0A5CD831D8E}"/>
              </a:ext>
            </a:extLst>
          </p:cNvPr>
          <p:cNvGrpSpPr/>
          <p:nvPr/>
        </p:nvGrpSpPr>
        <p:grpSpPr>
          <a:xfrm>
            <a:off x="35631" y="5062045"/>
            <a:ext cx="9607899" cy="1768194"/>
            <a:chOff x="-27677" y="1920970"/>
            <a:chExt cx="9607899" cy="1768194"/>
          </a:xfrm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233249B0-75BC-24F7-F5D3-C637D9645269}"/>
                </a:ext>
              </a:extLst>
            </p:cNvPr>
            <p:cNvGrpSpPr/>
            <p:nvPr/>
          </p:nvGrpSpPr>
          <p:grpSpPr>
            <a:xfrm>
              <a:off x="-27677" y="2319965"/>
              <a:ext cx="9607899" cy="1369199"/>
              <a:chOff x="336011" y="4943019"/>
              <a:chExt cx="9607899" cy="1369199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7B8466B0-9FA5-E6C7-173B-F6D02E464751}"/>
                  </a:ext>
                </a:extLst>
              </p:cNvPr>
              <p:cNvGrpSpPr/>
              <p:nvPr/>
            </p:nvGrpSpPr>
            <p:grpSpPr>
              <a:xfrm>
                <a:off x="336011" y="4943019"/>
                <a:ext cx="8947662" cy="1369199"/>
                <a:chOff x="336011" y="4943019"/>
                <a:chExt cx="8947662" cy="1369199"/>
              </a:xfrm>
            </p:grpSpPr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7B7FD327-2E80-E85E-34B9-20EB920C3962}"/>
                    </a:ext>
                  </a:extLst>
                </p:cNvPr>
                <p:cNvGrpSpPr/>
                <p:nvPr/>
              </p:nvGrpSpPr>
              <p:grpSpPr>
                <a:xfrm>
                  <a:off x="2233604" y="4943019"/>
                  <a:ext cx="1880834" cy="1369199"/>
                  <a:chOff x="4589857" y="1571197"/>
                  <a:chExt cx="2179106" cy="1369199"/>
                </a:xfrm>
              </p:grpSpPr>
              <p:grpSp>
                <p:nvGrpSpPr>
                  <p:cNvPr id="271" name="Group 270">
                    <a:extLst>
                      <a:ext uri="{FF2B5EF4-FFF2-40B4-BE49-F238E27FC236}">
                        <a16:creationId xmlns:a16="http://schemas.microsoft.com/office/drawing/2014/main" id="{2ADC7325-3445-5940-F117-D91BA20C33B1}"/>
                      </a:ext>
                    </a:extLst>
                  </p:cNvPr>
                  <p:cNvGrpSpPr/>
                  <p:nvPr/>
                </p:nvGrpSpPr>
                <p:grpSpPr>
                  <a:xfrm>
                    <a:off x="4598884" y="1571197"/>
                    <a:ext cx="2064381" cy="1369199"/>
                    <a:chOff x="936617" y="1707257"/>
                    <a:chExt cx="939220" cy="1369199"/>
                  </a:xfrm>
                </p:grpSpPr>
                <p:grpSp>
                  <p:nvGrpSpPr>
                    <p:cNvPr id="274" name="Group 273">
                      <a:extLst>
                        <a:ext uri="{FF2B5EF4-FFF2-40B4-BE49-F238E27FC236}">
                          <a16:creationId xmlns:a16="http://schemas.microsoft.com/office/drawing/2014/main" id="{100FBF2B-0159-3909-6D29-54B8772EB1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36617" y="1707257"/>
                      <a:ext cx="939220" cy="1369199"/>
                      <a:chOff x="694267" y="2512260"/>
                      <a:chExt cx="939220" cy="1369199"/>
                    </a:xfrm>
                  </p:grpSpPr>
                  <p:sp>
                    <p:nvSpPr>
                      <p:cNvPr id="276" name="Rounded Rectangle 275">
                        <a:extLst>
                          <a:ext uri="{FF2B5EF4-FFF2-40B4-BE49-F238E27FC236}">
                            <a16:creationId xmlns:a16="http://schemas.microsoft.com/office/drawing/2014/main" id="{356DC271-C6C8-A046-24D5-B1CE190737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4267" y="2512260"/>
                        <a:ext cx="939220" cy="1369199"/>
                      </a:xfrm>
                      <a:prstGeom prst="round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77" name="Rounded Rectangle 276">
                        <a:extLst>
                          <a:ext uri="{FF2B5EF4-FFF2-40B4-BE49-F238E27FC236}">
                            <a16:creationId xmlns:a16="http://schemas.microsoft.com/office/drawing/2014/main" id="{6B90BE89-78FC-EEAF-15A8-36A1094111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2004" y="2576000"/>
                        <a:ext cx="794326" cy="215967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  <a:latin typeface="Roboto Thin" panose="02000000000000000000" pitchFamily="2" charset="0"/>
                            <a:ea typeface="Roboto Thin" panose="02000000000000000000" pitchFamily="2" charset="0"/>
                          </a:rPr>
                          <a:t>Eq-Comparison</a:t>
                        </a:r>
                      </a:p>
                    </p:txBody>
                  </p:sp>
                </p:grpSp>
                <p:sp>
                  <p:nvSpPr>
                    <p:cNvPr id="275" name="TextBox 274">
                      <a:extLst>
                        <a:ext uri="{FF2B5EF4-FFF2-40B4-BE49-F238E27FC236}">
                          <a16:creationId xmlns:a16="http://schemas.microsoft.com/office/drawing/2014/main" id="{EC35CD88-7C39-1C81-D636-018D0B5EF8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7016" y="1996633"/>
                      <a:ext cx="60474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&gt;= 60 mg/dL</a:t>
                      </a:r>
                    </a:p>
                  </p:txBody>
                </p:sp>
              </p:grpSp>
              <p:sp>
                <p:nvSpPr>
                  <p:cNvPr id="272" name="Rounded Rectangle 271">
                    <a:extLst>
                      <a:ext uri="{FF2B5EF4-FFF2-40B4-BE49-F238E27FC236}">
                        <a16:creationId xmlns:a16="http://schemas.microsoft.com/office/drawing/2014/main" id="{7D6BD983-C99B-FEE2-128B-9BAE8F5BF912}"/>
                      </a:ext>
                    </a:extLst>
                  </p:cNvPr>
                  <p:cNvSpPr/>
                  <p:nvPr/>
                </p:nvSpPr>
                <p:spPr>
                  <a:xfrm>
                    <a:off x="4660283" y="2237081"/>
                    <a:ext cx="1932530" cy="58843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endParaRPr>
                  </a:p>
                </p:txBody>
              </p:sp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877F20E3-C3D2-9E1B-7F77-F41514328D24}"/>
                      </a:ext>
                    </a:extLst>
                  </p:cNvPr>
                  <p:cNvSpPr txBox="1"/>
                  <p:nvPr/>
                </p:nvSpPr>
                <p:spPr>
                  <a:xfrm>
                    <a:off x="4589857" y="2255796"/>
                    <a:ext cx="2179106" cy="5770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Operator: GreaterThanEqual</a:t>
                    </a:r>
                    <a:br>
                      <a:rPr lang="en-US" sz="105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</a:br>
                    <a:r>
                      <a:rPr lang="en-US" sz="105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Value:       “60”</a:t>
                    </a:r>
                    <a:br>
                      <a:rPr lang="en-US" sz="105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</a:br>
                    <a:r>
                      <a:rPr lang="en-US" sz="105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Unit:          “mg / dL”</a:t>
                    </a:r>
                  </a:p>
                </p:txBody>
              </p:sp>
            </p:grpSp>
            <p:grpSp>
              <p:nvGrpSpPr>
                <p:cNvPr id="248" name="Group 247">
                  <a:extLst>
                    <a:ext uri="{FF2B5EF4-FFF2-40B4-BE49-F238E27FC236}">
                      <a16:creationId xmlns:a16="http://schemas.microsoft.com/office/drawing/2014/main" id="{D4D24864-0B2E-5678-BA85-D926CB8E94DA}"/>
                    </a:ext>
                  </a:extLst>
                </p:cNvPr>
                <p:cNvGrpSpPr/>
                <p:nvPr/>
              </p:nvGrpSpPr>
              <p:grpSpPr>
                <a:xfrm>
                  <a:off x="594147" y="4965436"/>
                  <a:ext cx="1578493" cy="643467"/>
                  <a:chOff x="936616" y="1707256"/>
                  <a:chExt cx="1861311" cy="643467"/>
                </a:xfrm>
              </p:grpSpPr>
              <p:grpSp>
                <p:nvGrpSpPr>
                  <p:cNvPr id="267" name="Group 266">
                    <a:extLst>
                      <a:ext uri="{FF2B5EF4-FFF2-40B4-BE49-F238E27FC236}">
                        <a16:creationId xmlns:a16="http://schemas.microsoft.com/office/drawing/2014/main" id="{C86D9B62-A291-51A7-443E-2DFB40FDC395}"/>
                      </a:ext>
                    </a:extLst>
                  </p:cNvPr>
                  <p:cNvGrpSpPr/>
                  <p:nvPr/>
                </p:nvGrpSpPr>
                <p:grpSpPr>
                  <a:xfrm>
                    <a:off x="936616" y="1707256"/>
                    <a:ext cx="1861311" cy="643467"/>
                    <a:chOff x="694266" y="2512259"/>
                    <a:chExt cx="1861311" cy="643467"/>
                  </a:xfrm>
                </p:grpSpPr>
                <p:sp>
                  <p:nvSpPr>
                    <p:cNvPr id="269" name="Rounded Rectangle 268">
                      <a:extLst>
                        <a:ext uri="{FF2B5EF4-FFF2-40B4-BE49-F238E27FC236}">
                          <a16:creationId xmlns:a16="http://schemas.microsoft.com/office/drawing/2014/main" id="{CCDE123B-ECCC-81F9-AA65-DCE2E9068D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4266" y="2512259"/>
                      <a:ext cx="1861311" cy="643467"/>
                    </a:xfrm>
                    <a:prstGeom prst="roundRect">
                      <a:avLst/>
                    </a:prstGeom>
                    <a:solidFill>
                      <a:srgbClr val="9F20B9">
                        <a:alpha val="5098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0" name="Rounded Rectangle 269">
                      <a:extLst>
                        <a:ext uri="{FF2B5EF4-FFF2-40B4-BE49-F238E27FC236}">
                          <a16:creationId xmlns:a16="http://schemas.microsoft.com/office/drawing/2014/main" id="{5520C8BF-5267-AD30-DAB1-6577E4F249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003" y="2576000"/>
                      <a:ext cx="1719171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Lab</a:t>
                      </a:r>
                    </a:p>
                  </p:txBody>
                </p:sp>
              </p:grpSp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A157FA2C-9C13-0452-DBF3-1069945B9C98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593" y="1968774"/>
                    <a:ext cx="161454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HDL cholesterol</a:t>
                    </a:r>
                  </a:p>
                </p:txBody>
              </p:sp>
            </p:grpSp>
            <p:grpSp>
              <p:nvGrpSpPr>
                <p:cNvPr id="249" name="Group 248">
                  <a:extLst>
                    <a:ext uri="{FF2B5EF4-FFF2-40B4-BE49-F238E27FC236}">
                      <a16:creationId xmlns:a16="http://schemas.microsoft.com/office/drawing/2014/main" id="{D2DE799D-8F31-3D24-1C47-2AF4EA9ABE83}"/>
                    </a:ext>
                  </a:extLst>
                </p:cNvPr>
                <p:cNvGrpSpPr/>
                <p:nvPr/>
              </p:nvGrpSpPr>
              <p:grpSpPr>
                <a:xfrm>
                  <a:off x="4536690" y="4943019"/>
                  <a:ext cx="1282818" cy="856574"/>
                  <a:chOff x="936617" y="1707256"/>
                  <a:chExt cx="1282818" cy="856574"/>
                </a:xfrm>
              </p:grpSpPr>
              <p:grpSp>
                <p:nvGrpSpPr>
                  <p:cNvPr id="263" name="Group 262">
                    <a:extLst>
                      <a:ext uri="{FF2B5EF4-FFF2-40B4-BE49-F238E27FC236}">
                        <a16:creationId xmlns:a16="http://schemas.microsoft.com/office/drawing/2014/main" id="{DC2901C7-52E6-1629-F0C0-CAF07568CD93}"/>
                      </a:ext>
                    </a:extLst>
                  </p:cNvPr>
                  <p:cNvGrpSpPr/>
                  <p:nvPr/>
                </p:nvGrpSpPr>
                <p:grpSpPr>
                  <a:xfrm>
                    <a:off x="936617" y="1707256"/>
                    <a:ext cx="1282818" cy="856574"/>
                    <a:chOff x="694267" y="2512259"/>
                    <a:chExt cx="1282818" cy="856574"/>
                  </a:xfrm>
                </p:grpSpPr>
                <p:sp>
                  <p:nvSpPr>
                    <p:cNvPr id="265" name="Rounded Rectangle 264">
                      <a:extLst>
                        <a:ext uri="{FF2B5EF4-FFF2-40B4-BE49-F238E27FC236}">
                          <a16:creationId xmlns:a16="http://schemas.microsoft.com/office/drawing/2014/main" id="{D56BE65D-2D6C-A1CE-BDCD-47B26C5D18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4267" y="2512259"/>
                      <a:ext cx="1282818" cy="856574"/>
                    </a:xfrm>
                    <a:prstGeom prst="roundRect">
                      <a:avLst/>
                    </a:prstGeom>
                    <a:solidFill>
                      <a:schemeClr val="accent1">
                        <a:lumMod val="40000"/>
                        <a:lumOff val="60000"/>
                        <a:alpha val="5098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6" name="Rounded Rectangle 265">
                      <a:extLst>
                        <a:ext uri="{FF2B5EF4-FFF2-40B4-BE49-F238E27FC236}">
                          <a16:creationId xmlns:a16="http://schemas.microsoft.com/office/drawing/2014/main" id="{F5FD23EE-5025-087E-14D7-B3306ED38E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003" y="2576000"/>
                      <a:ext cx="1159745" cy="40775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Assertion 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[hypothetical]</a:t>
                      </a:r>
                    </a:p>
                  </p:txBody>
                </p:sp>
              </p:grpSp>
              <p:sp>
                <p:nvSpPr>
                  <p:cNvPr id="264" name="TextBox 263">
                    <a:extLst>
                      <a:ext uri="{FF2B5EF4-FFF2-40B4-BE49-F238E27FC236}">
                        <a16:creationId xmlns:a16="http://schemas.microsoft.com/office/drawing/2014/main" id="{0550A410-E262-8058-703D-ABF5BA8254D0}"/>
                      </a:ext>
                    </a:extLst>
                  </p:cNvPr>
                  <p:cNvSpPr txBox="1"/>
                  <p:nvPr/>
                </p:nvSpPr>
                <p:spPr>
                  <a:xfrm>
                    <a:off x="1297127" y="2152999"/>
                    <a:ext cx="57419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may</a:t>
                    </a:r>
                  </a:p>
                </p:txBody>
              </p:sp>
            </p:grp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9AF84BC8-82A1-0CB5-1743-5D1838262E0D}"/>
                    </a:ext>
                  </a:extLst>
                </p:cNvPr>
                <p:cNvSpPr txBox="1"/>
                <p:nvPr/>
              </p:nvSpPr>
              <p:spPr>
                <a:xfrm>
                  <a:off x="3971068" y="5252054"/>
                  <a:ext cx="71277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(else</a:t>
                  </a:r>
                </a:p>
              </p:txBody>
            </p:sp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9FC6301E-C5D8-806D-E1D3-C68D4E6477C7}"/>
                    </a:ext>
                  </a:extLst>
                </p:cNvPr>
                <p:cNvGrpSpPr/>
                <p:nvPr/>
              </p:nvGrpSpPr>
              <p:grpSpPr>
                <a:xfrm>
                  <a:off x="5859844" y="4943019"/>
                  <a:ext cx="1282818" cy="856574"/>
                  <a:chOff x="936617" y="1707256"/>
                  <a:chExt cx="1282818" cy="856574"/>
                </a:xfrm>
              </p:grpSpPr>
              <p:grpSp>
                <p:nvGrpSpPr>
                  <p:cNvPr id="259" name="Group 258">
                    <a:extLst>
                      <a:ext uri="{FF2B5EF4-FFF2-40B4-BE49-F238E27FC236}">
                        <a16:creationId xmlns:a16="http://schemas.microsoft.com/office/drawing/2014/main" id="{8127DC1B-9577-2A4E-88FC-71214E18EF0C}"/>
                      </a:ext>
                    </a:extLst>
                  </p:cNvPr>
                  <p:cNvGrpSpPr/>
                  <p:nvPr/>
                </p:nvGrpSpPr>
                <p:grpSpPr>
                  <a:xfrm>
                    <a:off x="936617" y="1707256"/>
                    <a:ext cx="1282818" cy="856574"/>
                    <a:chOff x="694267" y="2512259"/>
                    <a:chExt cx="1282818" cy="856574"/>
                  </a:xfrm>
                </p:grpSpPr>
                <p:sp>
                  <p:nvSpPr>
                    <p:cNvPr id="261" name="Rounded Rectangle 260">
                      <a:extLst>
                        <a:ext uri="{FF2B5EF4-FFF2-40B4-BE49-F238E27FC236}">
                          <a16:creationId xmlns:a16="http://schemas.microsoft.com/office/drawing/2014/main" id="{5AA08100-C8D8-CDAC-FADD-A087ED60EF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4267" y="2512259"/>
                      <a:ext cx="1282818" cy="856574"/>
                    </a:xfrm>
                    <a:prstGeom prst="roundRect">
                      <a:avLst/>
                    </a:prstGeom>
                    <a:solidFill>
                      <a:srgbClr val="781677">
                        <a:alpha val="63922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2" name="Rounded Rectangle 261">
                      <a:extLst>
                        <a:ext uri="{FF2B5EF4-FFF2-40B4-BE49-F238E27FC236}">
                          <a16:creationId xmlns:a16="http://schemas.microsoft.com/office/drawing/2014/main" id="{7004E1E3-AC47-1CFE-295B-35618EDC08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003" y="2576000"/>
                      <a:ext cx="1159745" cy="40775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Stability 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[change]</a:t>
                      </a:r>
                    </a:p>
                  </p:txBody>
                </p:sp>
              </p:grpSp>
              <p:sp>
                <p:nvSpPr>
                  <p:cNvPr id="260" name="TextBox 259">
                    <a:extLst>
                      <a:ext uri="{FF2B5EF4-FFF2-40B4-BE49-F238E27FC236}">
                        <a16:creationId xmlns:a16="http://schemas.microsoft.com/office/drawing/2014/main" id="{312D824B-FE54-6043-DC18-1EAEC69A0D9B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442" y="2152999"/>
                    <a:ext cx="103906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confound</a:t>
                    </a:r>
                  </a:p>
                </p:txBody>
              </p:sp>
            </p:grp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C0205931-C4F4-1772-3703-F01B96E3CE0D}"/>
                    </a:ext>
                  </a:extLst>
                </p:cNvPr>
                <p:cNvSpPr txBox="1"/>
                <p:nvPr/>
              </p:nvSpPr>
              <p:spPr>
                <a:xfrm>
                  <a:off x="7082633" y="5244831"/>
                  <a:ext cx="7900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study</a:t>
                  </a:r>
                </a:p>
              </p:txBody>
            </p:sp>
            <p:grpSp>
              <p:nvGrpSpPr>
                <p:cNvPr id="253" name="Group 252">
                  <a:extLst>
                    <a:ext uri="{FF2B5EF4-FFF2-40B4-BE49-F238E27FC236}">
                      <a16:creationId xmlns:a16="http://schemas.microsoft.com/office/drawing/2014/main" id="{AEF76661-6D95-2230-D0D0-46198CA56DC6}"/>
                    </a:ext>
                  </a:extLst>
                </p:cNvPr>
                <p:cNvGrpSpPr/>
                <p:nvPr/>
              </p:nvGrpSpPr>
              <p:grpSpPr>
                <a:xfrm>
                  <a:off x="7705180" y="4967033"/>
                  <a:ext cx="1578493" cy="643467"/>
                  <a:chOff x="936616" y="1707256"/>
                  <a:chExt cx="1861311" cy="643467"/>
                </a:xfrm>
              </p:grpSpPr>
              <p:grpSp>
                <p:nvGrpSpPr>
                  <p:cNvPr id="255" name="Group 254">
                    <a:extLst>
                      <a:ext uri="{FF2B5EF4-FFF2-40B4-BE49-F238E27FC236}">
                        <a16:creationId xmlns:a16="http://schemas.microsoft.com/office/drawing/2014/main" id="{20B32DCC-AD41-84F4-BF21-EEE24FC947AC}"/>
                      </a:ext>
                    </a:extLst>
                  </p:cNvPr>
                  <p:cNvGrpSpPr/>
                  <p:nvPr/>
                </p:nvGrpSpPr>
                <p:grpSpPr>
                  <a:xfrm>
                    <a:off x="936616" y="1707256"/>
                    <a:ext cx="1861311" cy="643467"/>
                    <a:chOff x="694266" y="2512259"/>
                    <a:chExt cx="1861311" cy="643467"/>
                  </a:xfrm>
                </p:grpSpPr>
                <p:sp>
                  <p:nvSpPr>
                    <p:cNvPr id="257" name="Rounded Rectangle 256">
                      <a:extLst>
                        <a:ext uri="{FF2B5EF4-FFF2-40B4-BE49-F238E27FC236}">
                          <a16:creationId xmlns:a16="http://schemas.microsoft.com/office/drawing/2014/main" id="{59F2264D-6B0A-4650-3EB0-41BFE26283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4266" y="2512259"/>
                      <a:ext cx="1861311" cy="643467"/>
                    </a:xfrm>
                    <a:prstGeom prst="roundRect">
                      <a:avLst/>
                    </a:prstGeom>
                    <a:solidFill>
                      <a:schemeClr val="accent1">
                        <a:lumMod val="60000"/>
                        <a:lumOff val="40000"/>
                        <a:alpha val="5098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8" name="Rounded Rectangle 257">
                      <a:extLst>
                        <a:ext uri="{FF2B5EF4-FFF2-40B4-BE49-F238E27FC236}">
                          <a16:creationId xmlns:a16="http://schemas.microsoft.com/office/drawing/2014/main" id="{04DCBB0C-B3FD-EF68-8601-DAE44848CA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003" y="2576000"/>
                      <a:ext cx="1719171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Observation</a:t>
                      </a:r>
                    </a:p>
                  </p:txBody>
                </p:sp>
              </p:grpSp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1DC07A79-73B7-DD57-3638-7167C437A43F}"/>
                      </a:ext>
                    </a:extLst>
                  </p:cNvPr>
                  <p:cNvSpPr txBox="1"/>
                  <p:nvPr/>
                </p:nvSpPr>
                <p:spPr>
                  <a:xfrm>
                    <a:off x="1387796" y="1968774"/>
                    <a:ext cx="93414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results</a:t>
                    </a:r>
                  </a:p>
                </p:txBody>
              </p:sp>
            </p:grp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AA188A29-1A6C-F014-90D5-2C08A8B653E4}"/>
                    </a:ext>
                  </a:extLst>
                </p:cNvPr>
                <p:cNvSpPr txBox="1"/>
                <p:nvPr/>
              </p:nvSpPr>
              <p:spPr>
                <a:xfrm>
                  <a:off x="336011" y="5178315"/>
                  <a:ext cx="4910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-</a:t>
                  </a:r>
                </a:p>
              </p:txBody>
            </p:sp>
          </p:grp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09991AC6-02A1-09E5-ECB4-25B06752B47C}"/>
                  </a:ext>
                </a:extLst>
              </p:cNvPr>
              <p:cNvSpPr txBox="1"/>
              <p:nvPr/>
            </p:nvSpPr>
            <p:spPr>
              <a:xfrm>
                <a:off x="9231140" y="5219485"/>
                <a:ext cx="7127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)</a:t>
                </a:r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CF8AE739-0CC3-DE14-9D44-C5964C4D334D}"/>
                </a:ext>
              </a:extLst>
            </p:cNvPr>
            <p:cNvGrpSpPr/>
            <p:nvPr/>
          </p:nvGrpSpPr>
          <p:grpSpPr>
            <a:xfrm>
              <a:off x="1005943" y="1946061"/>
              <a:ext cx="1804788" cy="347595"/>
              <a:chOff x="1005943" y="1946061"/>
              <a:chExt cx="1804788" cy="347595"/>
            </a:xfrm>
          </p:grpSpPr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2274DE4F-2CAC-7B54-2409-EB960C1AA94F}"/>
                  </a:ext>
                </a:extLst>
              </p:cNvPr>
              <p:cNvGrpSpPr/>
              <p:nvPr/>
            </p:nvGrpSpPr>
            <p:grpSpPr>
              <a:xfrm>
                <a:off x="1005943" y="1946061"/>
                <a:ext cx="1785189" cy="338564"/>
                <a:chOff x="1664532" y="344235"/>
                <a:chExt cx="1242008" cy="338564"/>
              </a:xfrm>
            </p:grpSpPr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C1D87B50-63F5-73C1-445D-0B949CA48E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78783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873A76ED-FC6D-9E74-94DF-09D119C92B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DB110F8B-A03E-7FB9-DDA6-8EC9680CC096}"/>
                    </a:ext>
                  </a:extLst>
                </p:cNvPr>
                <p:cNvSpPr txBox="1"/>
                <p:nvPr/>
              </p:nvSpPr>
              <p:spPr>
                <a:xfrm>
                  <a:off x="1927786" y="344235"/>
                  <a:ext cx="9787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241" name="Down Arrow 240">
                <a:extLst>
                  <a:ext uri="{FF2B5EF4-FFF2-40B4-BE49-F238E27FC236}">
                    <a16:creationId xmlns:a16="http://schemas.microsoft.com/office/drawing/2014/main" id="{0F0C6884-FAAF-1E3F-C06C-EEB85F0C2B17}"/>
                  </a:ext>
                </a:extLst>
              </p:cNvPr>
              <p:cNvSpPr/>
              <p:nvPr/>
            </p:nvSpPr>
            <p:spPr>
              <a:xfrm>
                <a:off x="2725507" y="2168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BA4FDDCC-8F93-B34F-35DA-B24249EC9BCB}"/>
                </a:ext>
              </a:extLst>
            </p:cNvPr>
            <p:cNvGrpSpPr/>
            <p:nvPr/>
          </p:nvGrpSpPr>
          <p:grpSpPr>
            <a:xfrm>
              <a:off x="4752416" y="1930120"/>
              <a:ext cx="1271338" cy="378599"/>
              <a:chOff x="4752416" y="1930120"/>
              <a:chExt cx="1271338" cy="378599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24578101-7C21-C20D-44F8-9FB3BB75BC70}"/>
                  </a:ext>
                </a:extLst>
              </p:cNvPr>
              <p:cNvGrpSpPr/>
              <p:nvPr/>
            </p:nvGrpSpPr>
            <p:grpSpPr>
              <a:xfrm>
                <a:off x="4752416" y="1930120"/>
                <a:ext cx="1271338" cy="351204"/>
                <a:chOff x="1655806" y="331595"/>
                <a:chExt cx="1285935" cy="351204"/>
              </a:xfrm>
            </p:grpSpPr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7176C80F-96D0-9902-651D-E037214E5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75783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72BB12E0-6999-D18C-1A69-04081E8D5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55806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B35F6688-AF3E-C75D-199D-5A5027658C6F}"/>
                    </a:ext>
                  </a:extLst>
                </p:cNvPr>
                <p:cNvSpPr txBox="1"/>
                <p:nvPr/>
              </p:nvSpPr>
              <p:spPr>
                <a:xfrm>
                  <a:off x="1962987" y="331595"/>
                  <a:ext cx="9787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Asserted</a:t>
                  </a:r>
                </a:p>
              </p:txBody>
            </p:sp>
          </p:grpSp>
          <p:sp>
            <p:nvSpPr>
              <p:cNvPr id="236" name="Down Arrow 235">
                <a:extLst>
                  <a:ext uri="{FF2B5EF4-FFF2-40B4-BE49-F238E27FC236}">
                    <a16:creationId xmlns:a16="http://schemas.microsoft.com/office/drawing/2014/main" id="{4926A843-D78F-4388-620D-C5D372C390F7}"/>
                  </a:ext>
                </a:extLst>
              </p:cNvPr>
              <p:cNvSpPr/>
              <p:nvPr/>
            </p:nvSpPr>
            <p:spPr>
              <a:xfrm>
                <a:off x="5917931" y="2183519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6932BD1D-4711-731A-8B86-194E24C92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8471" y="2183605"/>
              <a:ext cx="0" cy="97928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3F364CF0-281C-DEDF-3AF7-78F976E2CC5E}"/>
                </a:ext>
              </a:extLst>
            </p:cNvPr>
            <p:cNvGrpSpPr/>
            <p:nvPr/>
          </p:nvGrpSpPr>
          <p:grpSpPr>
            <a:xfrm>
              <a:off x="6210924" y="1920970"/>
              <a:ext cx="1884870" cy="384931"/>
              <a:chOff x="6210924" y="1920970"/>
              <a:chExt cx="1884870" cy="384931"/>
            </a:xfrm>
          </p:grpSpPr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EA05F604-998E-40DE-235E-1E8429CFFE72}"/>
                  </a:ext>
                </a:extLst>
              </p:cNvPr>
              <p:cNvGrpSpPr/>
              <p:nvPr/>
            </p:nvGrpSpPr>
            <p:grpSpPr>
              <a:xfrm>
                <a:off x="6231003" y="1920970"/>
                <a:ext cx="1864791" cy="276999"/>
                <a:chOff x="1670266" y="335368"/>
                <a:chExt cx="1239655" cy="276999"/>
              </a:xfrm>
            </p:grpSpPr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0E0C5BA3-6D99-52E4-451A-ADF4A5D6F3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70266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58817458-721E-5221-5AED-ABD84D40D0E7}"/>
                    </a:ext>
                  </a:extLst>
                </p:cNvPr>
                <p:cNvSpPr txBox="1"/>
                <p:nvPr/>
              </p:nvSpPr>
              <p:spPr>
                <a:xfrm>
                  <a:off x="2052889" y="335368"/>
                  <a:ext cx="5624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Stability</a:t>
                  </a:r>
                </a:p>
              </p:txBody>
            </p:sp>
          </p:grpSp>
          <p:sp>
            <p:nvSpPr>
              <p:cNvPr id="232" name="Down Arrow 231">
                <a:extLst>
                  <a:ext uri="{FF2B5EF4-FFF2-40B4-BE49-F238E27FC236}">
                    <a16:creationId xmlns:a16="http://schemas.microsoft.com/office/drawing/2014/main" id="{4C03E975-1A2A-DD1D-CA35-0A523D34B58A}"/>
                  </a:ext>
                </a:extLst>
              </p:cNvPr>
              <p:cNvSpPr/>
              <p:nvPr/>
            </p:nvSpPr>
            <p:spPr>
              <a:xfrm>
                <a:off x="6210924" y="2180701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309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F8E1E-8464-DEAA-D71A-780C4E803DE7}"/>
              </a:ext>
            </a:extLst>
          </p:cNvPr>
          <p:cNvCxnSpPr/>
          <p:nvPr/>
        </p:nvCxnSpPr>
        <p:spPr>
          <a:xfrm>
            <a:off x="9855618" y="254000"/>
            <a:ext cx="0" cy="6604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9807256" y="329515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A11B6E3A-02A5-5CA4-F4C9-03BD8C56DBC6}"/>
              </a:ext>
            </a:extLst>
          </p:cNvPr>
          <p:cNvSpPr/>
          <p:nvPr/>
        </p:nvSpPr>
        <p:spPr>
          <a:xfrm>
            <a:off x="4268415" y="3556000"/>
            <a:ext cx="457200" cy="6907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10181051" y="3254150"/>
            <a:ext cx="1927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to logical form prediction input string, ignoring hypothetical events.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F7CA13-9B30-C049-8EE1-EC73481F58C8}"/>
              </a:ext>
            </a:extLst>
          </p:cNvPr>
          <p:cNvGrpSpPr/>
          <p:nvPr/>
        </p:nvGrpSpPr>
        <p:grpSpPr>
          <a:xfrm>
            <a:off x="0" y="138876"/>
            <a:ext cx="9753804" cy="1604685"/>
            <a:chOff x="0" y="309883"/>
            <a:chExt cx="9753804" cy="160468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21511F2-6F31-9C21-843A-E6B25628D0AC}"/>
                </a:ext>
              </a:extLst>
            </p:cNvPr>
            <p:cNvGrpSpPr/>
            <p:nvPr/>
          </p:nvGrpSpPr>
          <p:grpSpPr>
            <a:xfrm>
              <a:off x="0" y="707869"/>
              <a:ext cx="9753804" cy="1206699"/>
              <a:chOff x="138276" y="2472528"/>
              <a:chExt cx="9753804" cy="1206699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F6E6A61F-9E7C-091C-EFFF-2E9EE238290A}"/>
                  </a:ext>
                </a:extLst>
              </p:cNvPr>
              <p:cNvGrpSpPr/>
              <p:nvPr/>
            </p:nvGrpSpPr>
            <p:grpSpPr>
              <a:xfrm>
                <a:off x="8585955" y="2483424"/>
                <a:ext cx="1306125" cy="643467"/>
                <a:chOff x="1041774" y="1707256"/>
                <a:chExt cx="1306125" cy="643467"/>
              </a:xfrm>
            </p:grpSpPr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8FA2656C-6EDA-BB78-0617-E9BDF4D24792}"/>
                    </a:ext>
                  </a:extLst>
                </p:cNvPr>
                <p:cNvGrpSpPr/>
                <p:nvPr/>
              </p:nvGrpSpPr>
              <p:grpSpPr>
                <a:xfrm>
                  <a:off x="1041774" y="1707256"/>
                  <a:ext cx="1306125" cy="643467"/>
                  <a:chOff x="799424" y="2512259"/>
                  <a:chExt cx="1306125" cy="643467"/>
                </a:xfrm>
              </p:grpSpPr>
              <p:sp>
                <p:nvSpPr>
                  <p:cNvPr id="178" name="Rounded Rectangle 177">
                    <a:extLst>
                      <a:ext uri="{FF2B5EF4-FFF2-40B4-BE49-F238E27FC236}">
                        <a16:creationId xmlns:a16="http://schemas.microsoft.com/office/drawing/2014/main" id="{33363684-0B4C-B24E-FB9A-DC1A4EF518F1}"/>
                      </a:ext>
                    </a:extLst>
                  </p:cNvPr>
                  <p:cNvSpPr/>
                  <p:nvPr/>
                </p:nvSpPr>
                <p:spPr>
                  <a:xfrm>
                    <a:off x="799424" y="2512259"/>
                    <a:ext cx="1306125" cy="643467"/>
                  </a:xfrm>
                  <a:prstGeom prst="roundRect">
                    <a:avLst/>
                  </a:prstGeom>
                  <a:solidFill>
                    <a:srgbClr val="EEB1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Rounded Rectangle 178">
                    <a:extLst>
                      <a:ext uri="{FF2B5EF4-FFF2-40B4-BE49-F238E27FC236}">
                        <a16:creationId xmlns:a16="http://schemas.microsoft.com/office/drawing/2014/main" id="{0ED0828F-ABA3-8447-D7DB-C9EBE5969448}"/>
                      </a:ext>
                    </a:extLst>
                  </p:cNvPr>
                  <p:cNvSpPr/>
                  <p:nvPr/>
                </p:nvSpPr>
                <p:spPr>
                  <a:xfrm>
                    <a:off x="1027765" y="2585355"/>
                    <a:ext cx="855130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Drug</a:t>
                    </a:r>
                  </a:p>
                </p:txBody>
              </p:sp>
            </p:grp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846D1455-D4F1-10A3-C84B-6FE7854E58BC}"/>
                    </a:ext>
                  </a:extLst>
                </p:cNvPr>
                <p:cNvSpPr txBox="1"/>
                <p:nvPr/>
              </p:nvSpPr>
              <p:spPr>
                <a:xfrm>
                  <a:off x="1101890" y="1996618"/>
                  <a:ext cx="112883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metformin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83D3706-D568-AA17-7981-8F6EC75C772F}"/>
                  </a:ext>
                </a:extLst>
              </p:cNvPr>
              <p:cNvGrpSpPr/>
              <p:nvPr/>
            </p:nvGrpSpPr>
            <p:grpSpPr>
              <a:xfrm>
                <a:off x="138276" y="2472528"/>
                <a:ext cx="8626379" cy="1206699"/>
                <a:chOff x="138276" y="2472528"/>
                <a:chExt cx="8626379" cy="1206699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AD2EB8E5-4EF0-6F1A-7947-BA97CFAC8878}"/>
                    </a:ext>
                  </a:extLst>
                </p:cNvPr>
                <p:cNvGrpSpPr/>
                <p:nvPr/>
              </p:nvGrpSpPr>
              <p:grpSpPr>
                <a:xfrm>
                  <a:off x="389417" y="2480315"/>
                  <a:ext cx="978160" cy="643467"/>
                  <a:chOff x="936617" y="1707256"/>
                  <a:chExt cx="999065" cy="643467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45AA0306-D993-029D-585D-50B869AE60F8}"/>
                      </a:ext>
                    </a:extLst>
                  </p:cNvPr>
                  <p:cNvGrpSpPr/>
                  <p:nvPr/>
                </p:nvGrpSpPr>
                <p:grpSpPr>
                  <a:xfrm>
                    <a:off x="936617" y="1707256"/>
                    <a:ext cx="999065" cy="643467"/>
                    <a:chOff x="694267" y="2512259"/>
                    <a:chExt cx="999065" cy="643467"/>
                  </a:xfrm>
                </p:grpSpPr>
                <p:sp>
                  <p:nvSpPr>
                    <p:cNvPr id="22" name="Rounded Rectangle 21">
                      <a:extLst>
                        <a:ext uri="{FF2B5EF4-FFF2-40B4-BE49-F238E27FC236}">
                          <a16:creationId xmlns:a16="http://schemas.microsoft.com/office/drawing/2014/main" id="{4784A7B3-233D-665E-12EC-75B3621EF1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4267" y="2512259"/>
                      <a:ext cx="999065" cy="643467"/>
                    </a:xfrm>
                    <a:prstGeom prst="round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Rounded Rectangle 123">
                      <a:extLst>
                        <a:ext uri="{FF2B5EF4-FFF2-40B4-BE49-F238E27FC236}">
                          <a16:creationId xmlns:a16="http://schemas.microsoft.com/office/drawing/2014/main" id="{1F8AFED9-1D88-6896-D77B-5A273074C0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004" y="2576000"/>
                      <a:ext cx="855130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Condition</a:t>
                      </a:r>
                    </a:p>
                  </p:txBody>
                </p:sp>
              </p:grp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504F4D3-90C8-42AF-0AA5-AE4FA4928E37}"/>
                      </a:ext>
                    </a:extLst>
                  </p:cNvPr>
                  <p:cNvSpPr txBox="1"/>
                  <p:nvPr/>
                </p:nvSpPr>
                <p:spPr>
                  <a:xfrm>
                    <a:off x="992342" y="1986964"/>
                    <a:ext cx="91403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Diabetic</a:t>
                    </a:r>
                  </a:p>
                </p:txBody>
              </p:sp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61AA6CA5-6443-50EA-288A-6B5D1DE50CCA}"/>
                    </a:ext>
                  </a:extLst>
                </p:cNvPr>
                <p:cNvGrpSpPr/>
                <p:nvPr/>
              </p:nvGrpSpPr>
              <p:grpSpPr>
                <a:xfrm>
                  <a:off x="1419260" y="2480315"/>
                  <a:ext cx="860974" cy="643467"/>
                  <a:chOff x="936617" y="1707256"/>
                  <a:chExt cx="999065" cy="643467"/>
                </a:xfrm>
              </p:grpSpPr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8913AC13-F188-E4FA-C6A0-2EA2C6584C1E}"/>
                      </a:ext>
                    </a:extLst>
                  </p:cNvPr>
                  <p:cNvGrpSpPr/>
                  <p:nvPr/>
                </p:nvGrpSpPr>
                <p:grpSpPr>
                  <a:xfrm>
                    <a:off x="936617" y="1707256"/>
                    <a:ext cx="999065" cy="643467"/>
                    <a:chOff x="694267" y="2512259"/>
                    <a:chExt cx="999065" cy="643467"/>
                  </a:xfrm>
                </p:grpSpPr>
                <p:sp>
                  <p:nvSpPr>
                    <p:cNvPr id="130" name="Rounded Rectangle 129">
                      <a:extLst>
                        <a:ext uri="{FF2B5EF4-FFF2-40B4-BE49-F238E27FC236}">
                          <a16:creationId xmlns:a16="http://schemas.microsoft.com/office/drawing/2014/main" id="{680D13EC-C02B-CF7B-38BD-D4ABE3960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4267" y="2512259"/>
                      <a:ext cx="999065" cy="643467"/>
                    </a:xfrm>
                    <a:prstGeom prst="round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" name="Rounded Rectangle 130">
                      <a:extLst>
                        <a:ext uri="{FF2B5EF4-FFF2-40B4-BE49-F238E27FC236}">
                          <a16:creationId xmlns:a16="http://schemas.microsoft.com/office/drawing/2014/main" id="{7297BB2C-3CFC-C34C-FD1B-31B3D10360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004" y="2576000"/>
                      <a:ext cx="855130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Female</a:t>
                      </a:r>
                    </a:p>
                  </p:txBody>
                </p:sp>
              </p:grpSp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1270C145-ED22-8C81-AC97-6EED7B67BE61}"/>
                      </a:ext>
                    </a:extLst>
                  </p:cNvPr>
                  <p:cNvSpPr txBox="1"/>
                  <p:nvPr/>
                </p:nvSpPr>
                <p:spPr>
                  <a:xfrm>
                    <a:off x="939027" y="1986964"/>
                    <a:ext cx="99181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women</a:t>
                    </a:r>
                  </a:p>
                </p:txBody>
              </p:sp>
            </p:grp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A3BD7F54-8F53-0150-1669-ECB5C112E5E1}"/>
                    </a:ext>
                  </a:extLst>
                </p:cNvPr>
                <p:cNvGrpSpPr/>
                <p:nvPr/>
              </p:nvGrpSpPr>
              <p:grpSpPr>
                <a:xfrm>
                  <a:off x="2707966" y="2501084"/>
                  <a:ext cx="641891" cy="643467"/>
                  <a:chOff x="936617" y="1707256"/>
                  <a:chExt cx="999065" cy="643467"/>
                </a:xfrm>
              </p:grpSpPr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E39D5450-237E-048F-55E4-42465006A4E9}"/>
                      </a:ext>
                    </a:extLst>
                  </p:cNvPr>
                  <p:cNvGrpSpPr/>
                  <p:nvPr/>
                </p:nvGrpSpPr>
                <p:grpSpPr>
                  <a:xfrm>
                    <a:off x="936617" y="1707256"/>
                    <a:ext cx="999065" cy="643467"/>
                    <a:chOff x="694267" y="2512259"/>
                    <a:chExt cx="999065" cy="643467"/>
                  </a:xfrm>
                </p:grpSpPr>
                <p:sp>
                  <p:nvSpPr>
                    <p:cNvPr id="140" name="Rounded Rectangle 139">
                      <a:extLst>
                        <a:ext uri="{FF2B5EF4-FFF2-40B4-BE49-F238E27FC236}">
                          <a16:creationId xmlns:a16="http://schemas.microsoft.com/office/drawing/2014/main" id="{09ADD8B7-7559-B28C-6F7C-DF5A908982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4267" y="2512259"/>
                      <a:ext cx="999065" cy="643467"/>
                    </a:xfrm>
                    <a:prstGeom prst="round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Rounded Rectangle 140">
                      <a:extLst>
                        <a:ext uri="{FF2B5EF4-FFF2-40B4-BE49-F238E27FC236}">
                          <a16:creationId xmlns:a16="http://schemas.microsoft.com/office/drawing/2014/main" id="{1F33D12C-2467-66AC-B14B-32A3A51F93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004" y="2576000"/>
                      <a:ext cx="855130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Male</a:t>
                      </a:r>
                    </a:p>
                  </p:txBody>
                </p:sp>
              </p:grpSp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18F63A2F-87EE-AC19-9582-BEA1E00ECC58}"/>
                      </a:ext>
                    </a:extLst>
                  </p:cNvPr>
                  <p:cNvSpPr txBox="1"/>
                  <p:nvPr/>
                </p:nvSpPr>
                <p:spPr>
                  <a:xfrm>
                    <a:off x="1143025" y="1986964"/>
                    <a:ext cx="58381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men</a:t>
                    </a:r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86408EB5-251A-8800-C4A7-19D137146A87}"/>
                    </a:ext>
                  </a:extLst>
                </p:cNvPr>
                <p:cNvGrpSpPr/>
                <p:nvPr/>
              </p:nvGrpSpPr>
              <p:grpSpPr>
                <a:xfrm>
                  <a:off x="3408075" y="2472528"/>
                  <a:ext cx="1523321" cy="1206699"/>
                  <a:chOff x="4658667" y="1571197"/>
                  <a:chExt cx="2004596" cy="1206699"/>
                </a:xfrm>
              </p:grpSpPr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A23D2419-1059-04E9-6335-8AFDC2C25EB0}"/>
                      </a:ext>
                    </a:extLst>
                  </p:cNvPr>
                  <p:cNvGrpSpPr/>
                  <p:nvPr/>
                </p:nvGrpSpPr>
                <p:grpSpPr>
                  <a:xfrm>
                    <a:off x="4658667" y="1571197"/>
                    <a:ext cx="2004596" cy="1206699"/>
                    <a:chOff x="963816" y="1707257"/>
                    <a:chExt cx="912020" cy="1206699"/>
                  </a:xfrm>
                </p:grpSpPr>
                <p:grpSp>
                  <p:nvGrpSpPr>
                    <p:cNvPr id="143" name="Group 142">
                      <a:extLst>
                        <a:ext uri="{FF2B5EF4-FFF2-40B4-BE49-F238E27FC236}">
                          <a16:creationId xmlns:a16="http://schemas.microsoft.com/office/drawing/2014/main" id="{6BB304D7-3987-E98C-625C-10E1F754CB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63816" y="1707257"/>
                      <a:ext cx="912020" cy="1206699"/>
                      <a:chOff x="721466" y="2512260"/>
                      <a:chExt cx="912020" cy="1206699"/>
                    </a:xfrm>
                  </p:grpSpPr>
                  <p:sp>
                    <p:nvSpPr>
                      <p:cNvPr id="147" name="Rounded Rectangle 146">
                        <a:extLst>
                          <a:ext uri="{FF2B5EF4-FFF2-40B4-BE49-F238E27FC236}">
                            <a16:creationId xmlns:a16="http://schemas.microsoft.com/office/drawing/2014/main" id="{AE307F2A-5518-69BD-DE07-8FB39BE106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1466" y="2512260"/>
                        <a:ext cx="912020" cy="1206699"/>
                      </a:xfrm>
                      <a:prstGeom prst="round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8" name="Rounded Rectangle 147">
                        <a:extLst>
                          <a:ext uri="{FF2B5EF4-FFF2-40B4-BE49-F238E27FC236}">
                            <a16:creationId xmlns:a16="http://schemas.microsoft.com/office/drawing/2014/main" id="{82D45261-390B-5A85-48F6-040F613E0F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558" y="2584598"/>
                        <a:ext cx="794326" cy="215967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  <a:latin typeface="Roboto Thin" panose="02000000000000000000" pitchFamily="2" charset="0"/>
                            <a:ea typeface="Roboto Thin" panose="02000000000000000000" pitchFamily="2" charset="0"/>
                          </a:rPr>
                          <a:t>Eq-Comparison</a:t>
                        </a:r>
                      </a:p>
                    </p:txBody>
                  </p:sp>
                </p:grpSp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04BEA46D-3091-706A-4653-1A4DCB6AA2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4806" y="1986964"/>
                      <a:ext cx="56025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over age 65</a:t>
                      </a:r>
                    </a:p>
                  </p:txBody>
                </p:sp>
              </p:grpSp>
              <p:sp>
                <p:nvSpPr>
                  <p:cNvPr id="149" name="Rounded Rectangle 148">
                    <a:extLst>
                      <a:ext uri="{FF2B5EF4-FFF2-40B4-BE49-F238E27FC236}">
                        <a16:creationId xmlns:a16="http://schemas.microsoft.com/office/drawing/2014/main" id="{628832AA-A59C-306D-0FA3-666A2147F7AA}"/>
                      </a:ext>
                    </a:extLst>
                  </p:cNvPr>
                  <p:cNvSpPr/>
                  <p:nvPr/>
                </p:nvSpPr>
                <p:spPr>
                  <a:xfrm>
                    <a:off x="4747768" y="2234803"/>
                    <a:ext cx="1834662" cy="44531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endParaRP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FC820A0-BF13-8AEB-4F4D-F749EE0B037D}"/>
                      </a:ext>
                    </a:extLst>
                  </p:cNvPr>
                  <p:cNvSpPr txBox="1"/>
                  <p:nvPr/>
                </p:nvSpPr>
                <p:spPr>
                  <a:xfrm>
                    <a:off x="4678586" y="2197676"/>
                    <a:ext cx="1495922" cy="415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5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Operator: GreaterThan</a:t>
                    </a:r>
                    <a:br>
                      <a:rPr lang="en-US" sz="105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</a:br>
                    <a:r>
                      <a:rPr lang="en-US" sz="105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Value:       “65”</a:t>
                    </a:r>
                  </a:p>
                </p:txBody>
              </p:sp>
            </p:grp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80547D43-8906-81C1-78B8-69947A3AEE64}"/>
                    </a:ext>
                  </a:extLst>
                </p:cNvPr>
                <p:cNvGrpSpPr/>
                <p:nvPr/>
              </p:nvGrpSpPr>
              <p:grpSpPr>
                <a:xfrm>
                  <a:off x="5406668" y="2488474"/>
                  <a:ext cx="999065" cy="643467"/>
                  <a:chOff x="936617" y="1707256"/>
                  <a:chExt cx="999065" cy="643467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DD880D9C-9052-06C9-94CB-B94B0C841ED2}"/>
                      </a:ext>
                    </a:extLst>
                  </p:cNvPr>
                  <p:cNvGrpSpPr/>
                  <p:nvPr/>
                </p:nvGrpSpPr>
                <p:grpSpPr>
                  <a:xfrm>
                    <a:off x="936617" y="1707256"/>
                    <a:ext cx="999065" cy="643467"/>
                    <a:chOff x="694267" y="2512259"/>
                    <a:chExt cx="999065" cy="643467"/>
                  </a:xfrm>
                </p:grpSpPr>
                <p:sp>
                  <p:nvSpPr>
                    <p:cNvPr id="161" name="Rounded Rectangle 160">
                      <a:extLst>
                        <a:ext uri="{FF2B5EF4-FFF2-40B4-BE49-F238E27FC236}">
                          <a16:creationId xmlns:a16="http://schemas.microsoft.com/office/drawing/2014/main" id="{2EEA671B-F362-4B66-7CFB-DCEFCD9F57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4267" y="2512259"/>
                      <a:ext cx="999065" cy="643467"/>
                    </a:xfrm>
                    <a:prstGeom prst="roundRect">
                      <a:avLst/>
                    </a:prstGeom>
                    <a:solidFill>
                      <a:srgbClr val="EA6E4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" name="Rounded Rectangle 161">
                      <a:extLst>
                        <a:ext uri="{FF2B5EF4-FFF2-40B4-BE49-F238E27FC236}">
                          <a16:creationId xmlns:a16="http://schemas.microsoft.com/office/drawing/2014/main" id="{7048D5FF-0488-33D7-8B96-C4B9BCB5CB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004" y="2576000"/>
                      <a:ext cx="855130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Negation</a:t>
                      </a:r>
                    </a:p>
                  </p:txBody>
                </p:sp>
              </p:grpSp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93ADBD21-7320-31A4-9301-09BB4F39F301}"/>
                      </a:ext>
                    </a:extLst>
                  </p:cNvPr>
                  <p:cNvSpPr txBox="1"/>
                  <p:nvPr/>
                </p:nvSpPr>
                <p:spPr>
                  <a:xfrm>
                    <a:off x="1243211" y="1986964"/>
                    <a:ext cx="41229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no</a:t>
                    </a:r>
                  </a:p>
                </p:txBody>
              </p:sp>
            </p:grpSp>
            <p:grpSp>
              <p:nvGrpSpPr>
                <p:cNvPr id="169" name="Group 168">
                  <a:extLst>
                    <a:ext uri="{FF2B5EF4-FFF2-40B4-BE49-F238E27FC236}">
                      <a16:creationId xmlns:a16="http://schemas.microsoft.com/office/drawing/2014/main" id="{50D658C5-1722-D059-4422-3B6195B24941}"/>
                    </a:ext>
                  </a:extLst>
                </p:cNvPr>
                <p:cNvGrpSpPr/>
                <p:nvPr/>
              </p:nvGrpSpPr>
              <p:grpSpPr>
                <a:xfrm>
                  <a:off x="6452180" y="2488473"/>
                  <a:ext cx="1861311" cy="643467"/>
                  <a:chOff x="936616" y="1707256"/>
                  <a:chExt cx="1861311" cy="643467"/>
                </a:xfrm>
              </p:grpSpPr>
              <p:grpSp>
                <p:nvGrpSpPr>
                  <p:cNvPr id="170" name="Group 169">
                    <a:extLst>
                      <a:ext uri="{FF2B5EF4-FFF2-40B4-BE49-F238E27FC236}">
                        <a16:creationId xmlns:a16="http://schemas.microsoft.com/office/drawing/2014/main" id="{6003D640-C139-0C3F-14F0-29EC862A49D2}"/>
                      </a:ext>
                    </a:extLst>
                  </p:cNvPr>
                  <p:cNvGrpSpPr/>
                  <p:nvPr/>
                </p:nvGrpSpPr>
                <p:grpSpPr>
                  <a:xfrm>
                    <a:off x="936616" y="1707256"/>
                    <a:ext cx="1861311" cy="643467"/>
                    <a:chOff x="694266" y="2512259"/>
                    <a:chExt cx="1861311" cy="643467"/>
                  </a:xfrm>
                </p:grpSpPr>
                <p:sp>
                  <p:nvSpPr>
                    <p:cNvPr id="172" name="Rounded Rectangle 171">
                      <a:extLst>
                        <a:ext uri="{FF2B5EF4-FFF2-40B4-BE49-F238E27FC236}">
                          <a16:creationId xmlns:a16="http://schemas.microsoft.com/office/drawing/2014/main" id="{0768FED8-BD0C-4F5A-DBBF-59E7A9BC49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4266" y="2512259"/>
                      <a:ext cx="1861311" cy="643467"/>
                    </a:xfrm>
                    <a:prstGeom prst="roundRect">
                      <a:avLst/>
                    </a:prstGeom>
                    <a:solidFill>
                      <a:srgbClr val="EBA78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Rounded Rectangle 172">
                      <a:extLst>
                        <a:ext uri="{FF2B5EF4-FFF2-40B4-BE49-F238E27FC236}">
                          <a16:creationId xmlns:a16="http://schemas.microsoft.com/office/drawing/2014/main" id="{7EAA0947-652C-F05E-DF67-C72151599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003" y="2576000"/>
                      <a:ext cx="1719171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Contraindication</a:t>
                      </a:r>
                    </a:p>
                  </p:txBody>
                </p:sp>
              </p:grpSp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BB34C43E-6C65-05E8-15F5-D5867CADB520}"/>
                      </a:ext>
                    </a:extLst>
                  </p:cNvPr>
                  <p:cNvSpPr txBox="1"/>
                  <p:nvPr/>
                </p:nvSpPr>
                <p:spPr>
                  <a:xfrm>
                    <a:off x="969845" y="1968774"/>
                    <a:ext cx="177003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contraindications</a:t>
                    </a:r>
                  </a:p>
                </p:txBody>
              </p:sp>
            </p:grp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636CE3F9-85A6-896D-104A-577AF11654C2}"/>
                    </a:ext>
                  </a:extLst>
                </p:cNvPr>
                <p:cNvSpPr txBox="1"/>
                <p:nvPr/>
              </p:nvSpPr>
              <p:spPr>
                <a:xfrm>
                  <a:off x="8273596" y="2776399"/>
                  <a:ext cx="4910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to</a:t>
                  </a:r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3E8D309F-52EB-37B3-CCF8-1EC9F4574A9A}"/>
                    </a:ext>
                  </a:extLst>
                </p:cNvPr>
                <p:cNvSpPr txBox="1"/>
                <p:nvPr/>
              </p:nvSpPr>
              <p:spPr>
                <a:xfrm>
                  <a:off x="4899318" y="2760023"/>
                  <a:ext cx="70337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with</a:t>
                  </a: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1BE37D9E-553E-0680-A4DA-D1B910B6849F}"/>
                    </a:ext>
                  </a:extLst>
                </p:cNvPr>
                <p:cNvSpPr txBox="1"/>
                <p:nvPr/>
              </p:nvSpPr>
              <p:spPr>
                <a:xfrm>
                  <a:off x="138276" y="2748665"/>
                  <a:ext cx="4910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-</a:t>
                  </a:r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83D67A19-40C9-7A09-EB08-4587A3381DC2}"/>
                    </a:ext>
                  </a:extLst>
                </p:cNvPr>
                <p:cNvSpPr txBox="1"/>
                <p:nvPr/>
              </p:nvSpPr>
              <p:spPr>
                <a:xfrm>
                  <a:off x="2233604" y="2774266"/>
                  <a:ext cx="56395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and</a:t>
                  </a:r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EF91A16-0196-F154-DABE-305C67594EB4}"/>
                </a:ext>
              </a:extLst>
            </p:cNvPr>
            <p:cNvGrpSpPr/>
            <p:nvPr/>
          </p:nvGrpSpPr>
          <p:grpSpPr>
            <a:xfrm>
              <a:off x="1664532" y="346431"/>
              <a:ext cx="1265580" cy="369225"/>
              <a:chOff x="1664532" y="346431"/>
              <a:chExt cx="1265580" cy="36922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6B7D880-F8BC-1B29-7CB3-4B0B7A54CAF3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17EB3A13-B56A-2588-6679-14D3B99911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89C6548C-B6D5-ACBD-499A-141569945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7FAAF111-88C3-7D71-8ACD-1F0F70AFC7FE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3" name="Down Arrow 12">
                <a:extLst>
                  <a:ext uri="{FF2B5EF4-FFF2-40B4-BE49-F238E27FC236}">
                    <a16:creationId xmlns:a16="http://schemas.microsoft.com/office/drawing/2014/main" id="{03FB5DDD-FA62-E7AD-2F74-8885D1133DC0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DA47100-5DDC-B8E5-A55B-AB49CA518780}"/>
                </a:ext>
              </a:extLst>
            </p:cNvPr>
            <p:cNvGrpSpPr/>
            <p:nvPr/>
          </p:nvGrpSpPr>
          <p:grpSpPr>
            <a:xfrm>
              <a:off x="5764893" y="327779"/>
              <a:ext cx="1275833" cy="364165"/>
              <a:chOff x="5764893" y="327779"/>
              <a:chExt cx="1275833" cy="364165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ED8AC369-F76E-9781-96D7-F755EE753EAC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F0B1A586-696D-02E6-89A0-29FDC4535D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46EF1A2-FA24-1015-45AA-B4C0EE991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CC7E4A1-DCB9-7E31-8B76-DCE1A44B62A2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52" name="Down Arrow 151">
                <a:extLst>
                  <a:ext uri="{FF2B5EF4-FFF2-40B4-BE49-F238E27FC236}">
                    <a16:creationId xmlns:a16="http://schemas.microsoft.com/office/drawing/2014/main" id="{FD89AAD0-F3B5-8F2B-1CB7-214F1540E7C5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1A36277-910E-7395-368D-5905CE256534}"/>
                </a:ext>
              </a:extLst>
            </p:cNvPr>
            <p:cNvGrpSpPr/>
            <p:nvPr/>
          </p:nvGrpSpPr>
          <p:grpSpPr>
            <a:xfrm>
              <a:off x="7348414" y="309883"/>
              <a:ext cx="1809022" cy="375574"/>
              <a:chOff x="7348414" y="309883"/>
              <a:chExt cx="1809022" cy="375574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840F4196-4A19-5619-33FE-95899A3577AD}"/>
                  </a:ext>
                </a:extLst>
              </p:cNvPr>
              <p:cNvGrpSpPr/>
              <p:nvPr/>
            </p:nvGrpSpPr>
            <p:grpSpPr>
              <a:xfrm>
                <a:off x="7348414" y="309883"/>
                <a:ext cx="1778329" cy="358299"/>
                <a:chOff x="1664532" y="324500"/>
                <a:chExt cx="1239655" cy="358299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E5E26228-6651-5D66-B7D2-EAD046061A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A410A8E-98CE-595C-990C-914072CFB8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BEF5A457-F3AE-B969-FF39-044EFBA62768}"/>
                    </a:ext>
                  </a:extLst>
                </p:cNvPr>
                <p:cNvSpPr txBox="1"/>
                <p:nvPr/>
              </p:nvSpPr>
              <p:spPr>
                <a:xfrm>
                  <a:off x="1931568" y="324500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153" name="Down Arrow 152">
                <a:extLst>
                  <a:ext uri="{FF2B5EF4-FFF2-40B4-BE49-F238E27FC236}">
                    <a16:creationId xmlns:a16="http://schemas.microsoft.com/office/drawing/2014/main" id="{4080F2AA-C851-4231-C647-0855D987973A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96A4580-4916-7229-AC42-864366CFD377}"/>
              </a:ext>
            </a:extLst>
          </p:cNvPr>
          <p:cNvGrpSpPr/>
          <p:nvPr/>
        </p:nvGrpSpPr>
        <p:grpSpPr>
          <a:xfrm>
            <a:off x="0" y="1691123"/>
            <a:ext cx="9607899" cy="1768194"/>
            <a:chOff x="-27677" y="1920970"/>
            <a:chExt cx="9607899" cy="176819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4AEE7B2-6F10-91D8-3A46-960E836C4943}"/>
                </a:ext>
              </a:extLst>
            </p:cNvPr>
            <p:cNvGrpSpPr/>
            <p:nvPr/>
          </p:nvGrpSpPr>
          <p:grpSpPr>
            <a:xfrm>
              <a:off x="-27677" y="2319965"/>
              <a:ext cx="9607899" cy="1369199"/>
              <a:chOff x="336011" y="4943019"/>
              <a:chExt cx="9607899" cy="1369199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0BDF06B-6853-6DCF-2342-08075F8F0504}"/>
                  </a:ext>
                </a:extLst>
              </p:cNvPr>
              <p:cNvGrpSpPr/>
              <p:nvPr/>
            </p:nvGrpSpPr>
            <p:grpSpPr>
              <a:xfrm>
                <a:off x="336011" y="4943019"/>
                <a:ext cx="8947662" cy="1369199"/>
                <a:chOff x="336011" y="4943019"/>
                <a:chExt cx="8947662" cy="1369199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059B5985-3AA3-3147-0356-A86CE2E0AAFD}"/>
                    </a:ext>
                  </a:extLst>
                </p:cNvPr>
                <p:cNvGrpSpPr/>
                <p:nvPr/>
              </p:nvGrpSpPr>
              <p:grpSpPr>
                <a:xfrm>
                  <a:off x="2233604" y="4943019"/>
                  <a:ext cx="1880834" cy="1369199"/>
                  <a:chOff x="4589857" y="1571197"/>
                  <a:chExt cx="2179106" cy="1369199"/>
                </a:xfrm>
              </p:grpSpPr>
              <p:grpSp>
                <p:nvGrpSpPr>
                  <p:cNvPr id="185" name="Group 184">
                    <a:extLst>
                      <a:ext uri="{FF2B5EF4-FFF2-40B4-BE49-F238E27FC236}">
                        <a16:creationId xmlns:a16="http://schemas.microsoft.com/office/drawing/2014/main" id="{CB6559AA-F691-CA61-2289-AE8B8632F631}"/>
                      </a:ext>
                    </a:extLst>
                  </p:cNvPr>
                  <p:cNvGrpSpPr/>
                  <p:nvPr/>
                </p:nvGrpSpPr>
                <p:grpSpPr>
                  <a:xfrm>
                    <a:off x="4598884" y="1571197"/>
                    <a:ext cx="2064381" cy="1369199"/>
                    <a:chOff x="936617" y="1707257"/>
                    <a:chExt cx="939220" cy="1369199"/>
                  </a:xfrm>
                </p:grpSpPr>
                <p:grpSp>
                  <p:nvGrpSpPr>
                    <p:cNvPr id="189" name="Group 188">
                      <a:extLst>
                        <a:ext uri="{FF2B5EF4-FFF2-40B4-BE49-F238E27FC236}">
                          <a16:creationId xmlns:a16="http://schemas.microsoft.com/office/drawing/2014/main" id="{E704B2E6-269F-8144-91A0-572B4B56CA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36617" y="1707257"/>
                      <a:ext cx="939220" cy="1369199"/>
                      <a:chOff x="694267" y="2512260"/>
                      <a:chExt cx="939220" cy="1369199"/>
                    </a:xfrm>
                  </p:grpSpPr>
                  <p:sp>
                    <p:nvSpPr>
                      <p:cNvPr id="192" name="Rounded Rectangle 191">
                        <a:extLst>
                          <a:ext uri="{FF2B5EF4-FFF2-40B4-BE49-F238E27FC236}">
                            <a16:creationId xmlns:a16="http://schemas.microsoft.com/office/drawing/2014/main" id="{1C914D35-841B-BB70-DC6D-C749B2A37B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4267" y="2512260"/>
                        <a:ext cx="939220" cy="1369199"/>
                      </a:xfrm>
                      <a:prstGeom prst="round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93" name="Rounded Rectangle 192">
                        <a:extLst>
                          <a:ext uri="{FF2B5EF4-FFF2-40B4-BE49-F238E27FC236}">
                            <a16:creationId xmlns:a16="http://schemas.microsoft.com/office/drawing/2014/main" id="{CE3A1FCD-CFC7-48A6-C54A-A663A4D4DC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2004" y="2576000"/>
                        <a:ext cx="794326" cy="215967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schemeClr val="tx1"/>
                            </a:solidFill>
                            <a:latin typeface="Roboto Thin" panose="02000000000000000000" pitchFamily="2" charset="0"/>
                            <a:ea typeface="Roboto Thin" panose="02000000000000000000" pitchFamily="2" charset="0"/>
                          </a:rPr>
                          <a:t>Eq-Comparison</a:t>
                        </a:r>
                      </a:p>
                    </p:txBody>
                  </p:sp>
                </p:grpSp>
                <p:sp>
                  <p:nvSpPr>
                    <p:cNvPr id="190" name="TextBox 189">
                      <a:extLst>
                        <a:ext uri="{FF2B5EF4-FFF2-40B4-BE49-F238E27FC236}">
                          <a16:creationId xmlns:a16="http://schemas.microsoft.com/office/drawing/2014/main" id="{B76B2E62-4098-E4C6-4726-E3C91EDA08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7016" y="1996633"/>
                      <a:ext cx="60474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Roboto Light" panose="02000000000000000000" pitchFamily="2" charset="0"/>
                          <a:ea typeface="Roboto Light" panose="02000000000000000000" pitchFamily="2" charset="0"/>
                        </a:rPr>
                        <a:t>&gt;= 60 mg/dL</a:t>
                      </a:r>
                    </a:p>
                  </p:txBody>
                </p:sp>
              </p:grpSp>
              <p:sp>
                <p:nvSpPr>
                  <p:cNvPr id="186" name="Rounded Rectangle 185">
                    <a:extLst>
                      <a:ext uri="{FF2B5EF4-FFF2-40B4-BE49-F238E27FC236}">
                        <a16:creationId xmlns:a16="http://schemas.microsoft.com/office/drawing/2014/main" id="{E639F725-2F00-ACAB-C6E8-2AB8343D3DFB}"/>
                      </a:ext>
                    </a:extLst>
                  </p:cNvPr>
                  <p:cNvSpPr/>
                  <p:nvPr/>
                </p:nvSpPr>
                <p:spPr>
                  <a:xfrm>
                    <a:off x="4660283" y="2237081"/>
                    <a:ext cx="1932530" cy="588430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endParaRPr>
                  </a:p>
                </p:txBody>
              </p:sp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D46BEA81-CC64-4743-045E-84DBA91D079D}"/>
                      </a:ext>
                    </a:extLst>
                  </p:cNvPr>
                  <p:cNvSpPr txBox="1"/>
                  <p:nvPr/>
                </p:nvSpPr>
                <p:spPr>
                  <a:xfrm>
                    <a:off x="4589857" y="2255796"/>
                    <a:ext cx="2179106" cy="5770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Operator: GreaterThanEqual</a:t>
                    </a:r>
                    <a:br>
                      <a:rPr lang="en-US" sz="105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</a:br>
                    <a:r>
                      <a:rPr lang="en-US" sz="105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Value:       “60”</a:t>
                    </a:r>
                    <a:br>
                      <a:rPr lang="en-US" sz="105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</a:br>
                    <a:r>
                      <a:rPr lang="en-US" sz="105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Unit:          “mg / dL”</a:t>
                    </a:r>
                  </a:p>
                </p:txBody>
              </p:sp>
            </p:grp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36201AF1-729A-B028-6065-217866916115}"/>
                    </a:ext>
                  </a:extLst>
                </p:cNvPr>
                <p:cNvGrpSpPr/>
                <p:nvPr/>
              </p:nvGrpSpPr>
              <p:grpSpPr>
                <a:xfrm>
                  <a:off x="594147" y="4965436"/>
                  <a:ext cx="1578493" cy="643467"/>
                  <a:chOff x="936616" y="1707256"/>
                  <a:chExt cx="1861311" cy="643467"/>
                </a:xfrm>
              </p:grpSpPr>
              <p:grpSp>
                <p:nvGrpSpPr>
                  <p:cNvPr id="196" name="Group 195">
                    <a:extLst>
                      <a:ext uri="{FF2B5EF4-FFF2-40B4-BE49-F238E27FC236}">
                        <a16:creationId xmlns:a16="http://schemas.microsoft.com/office/drawing/2014/main" id="{6A14A3BE-4DD0-37C5-1C51-B8AA9769081E}"/>
                      </a:ext>
                    </a:extLst>
                  </p:cNvPr>
                  <p:cNvGrpSpPr/>
                  <p:nvPr/>
                </p:nvGrpSpPr>
                <p:grpSpPr>
                  <a:xfrm>
                    <a:off x="936616" y="1707256"/>
                    <a:ext cx="1861311" cy="643467"/>
                    <a:chOff x="694266" y="2512259"/>
                    <a:chExt cx="1861311" cy="643467"/>
                  </a:xfrm>
                </p:grpSpPr>
                <p:sp>
                  <p:nvSpPr>
                    <p:cNvPr id="198" name="Rounded Rectangle 197">
                      <a:extLst>
                        <a:ext uri="{FF2B5EF4-FFF2-40B4-BE49-F238E27FC236}">
                          <a16:creationId xmlns:a16="http://schemas.microsoft.com/office/drawing/2014/main" id="{3D31DFA7-6329-A691-F142-DB270A56A4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4266" y="2512259"/>
                      <a:ext cx="1861311" cy="643467"/>
                    </a:xfrm>
                    <a:prstGeom prst="roundRect">
                      <a:avLst/>
                    </a:prstGeom>
                    <a:solidFill>
                      <a:srgbClr val="9F20B9">
                        <a:alpha val="5098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" name="Rounded Rectangle 198">
                      <a:extLst>
                        <a:ext uri="{FF2B5EF4-FFF2-40B4-BE49-F238E27FC236}">
                          <a16:creationId xmlns:a16="http://schemas.microsoft.com/office/drawing/2014/main" id="{D8F99AD6-287A-968C-EE8B-4D2C2A8C57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003" y="2576000"/>
                      <a:ext cx="1719171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Lab</a:t>
                      </a:r>
                    </a:p>
                  </p:txBody>
                </p:sp>
              </p:grpSp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8A4C0839-3A48-F6D9-3F07-30AF0A89D1F7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593" y="1968774"/>
                    <a:ext cx="161454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HDL cholesterol</a:t>
                    </a:r>
                  </a:p>
                </p:txBody>
              </p:sp>
            </p:grpSp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50A16E3B-EEA8-0256-244D-77144DF4B1EE}"/>
                    </a:ext>
                  </a:extLst>
                </p:cNvPr>
                <p:cNvGrpSpPr/>
                <p:nvPr/>
              </p:nvGrpSpPr>
              <p:grpSpPr>
                <a:xfrm>
                  <a:off x="4536690" y="4943019"/>
                  <a:ext cx="1282818" cy="856574"/>
                  <a:chOff x="936617" y="1707256"/>
                  <a:chExt cx="1282818" cy="856574"/>
                </a:xfrm>
              </p:grpSpPr>
              <p:grpSp>
                <p:nvGrpSpPr>
                  <p:cNvPr id="201" name="Group 200">
                    <a:extLst>
                      <a:ext uri="{FF2B5EF4-FFF2-40B4-BE49-F238E27FC236}">
                        <a16:creationId xmlns:a16="http://schemas.microsoft.com/office/drawing/2014/main" id="{8A628619-0A67-766F-7C7A-784C35176E6F}"/>
                      </a:ext>
                    </a:extLst>
                  </p:cNvPr>
                  <p:cNvGrpSpPr/>
                  <p:nvPr/>
                </p:nvGrpSpPr>
                <p:grpSpPr>
                  <a:xfrm>
                    <a:off x="936617" y="1707256"/>
                    <a:ext cx="1282818" cy="856574"/>
                    <a:chOff x="694267" y="2512259"/>
                    <a:chExt cx="1282818" cy="856574"/>
                  </a:xfrm>
                </p:grpSpPr>
                <p:sp>
                  <p:nvSpPr>
                    <p:cNvPr id="203" name="Rounded Rectangle 202">
                      <a:extLst>
                        <a:ext uri="{FF2B5EF4-FFF2-40B4-BE49-F238E27FC236}">
                          <a16:creationId xmlns:a16="http://schemas.microsoft.com/office/drawing/2014/main" id="{5FDADA2E-24E2-8845-EF71-A9260174DF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4267" y="2512259"/>
                      <a:ext cx="1282818" cy="856574"/>
                    </a:xfrm>
                    <a:prstGeom prst="roundRect">
                      <a:avLst/>
                    </a:prstGeom>
                    <a:solidFill>
                      <a:schemeClr val="accent1">
                        <a:lumMod val="40000"/>
                        <a:lumOff val="60000"/>
                        <a:alpha val="5098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4" name="Rounded Rectangle 203">
                      <a:extLst>
                        <a:ext uri="{FF2B5EF4-FFF2-40B4-BE49-F238E27FC236}">
                          <a16:creationId xmlns:a16="http://schemas.microsoft.com/office/drawing/2014/main" id="{03238348-16D9-FB80-F645-55058E4075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003" y="2576000"/>
                      <a:ext cx="1159745" cy="40775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Assertion 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[hypothetical]</a:t>
                      </a:r>
                    </a:p>
                  </p:txBody>
                </p:sp>
              </p:grpSp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CED8443F-7AD4-3B42-EF74-8AEEFB279E81}"/>
                      </a:ext>
                    </a:extLst>
                  </p:cNvPr>
                  <p:cNvSpPr txBox="1"/>
                  <p:nvPr/>
                </p:nvSpPr>
                <p:spPr>
                  <a:xfrm>
                    <a:off x="1297127" y="2152999"/>
                    <a:ext cx="57419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may</a:t>
                    </a:r>
                  </a:p>
                </p:txBody>
              </p:sp>
            </p:grp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2F908D2F-32A9-9873-5B72-E248D2EE4530}"/>
                    </a:ext>
                  </a:extLst>
                </p:cNvPr>
                <p:cNvSpPr txBox="1"/>
                <p:nvPr/>
              </p:nvSpPr>
              <p:spPr>
                <a:xfrm>
                  <a:off x="3971068" y="5252054"/>
                  <a:ext cx="71277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(else</a:t>
                  </a:r>
                </a:p>
              </p:txBody>
            </p:sp>
            <p:grpSp>
              <p:nvGrpSpPr>
                <p:cNvPr id="206" name="Group 205">
                  <a:extLst>
                    <a:ext uri="{FF2B5EF4-FFF2-40B4-BE49-F238E27FC236}">
                      <a16:creationId xmlns:a16="http://schemas.microsoft.com/office/drawing/2014/main" id="{417B05EB-7B91-7EE9-4791-8F89C1B8A5B1}"/>
                    </a:ext>
                  </a:extLst>
                </p:cNvPr>
                <p:cNvGrpSpPr/>
                <p:nvPr/>
              </p:nvGrpSpPr>
              <p:grpSpPr>
                <a:xfrm>
                  <a:off x="5859844" y="4943019"/>
                  <a:ext cx="1282818" cy="856574"/>
                  <a:chOff x="936617" y="1707256"/>
                  <a:chExt cx="1282818" cy="856574"/>
                </a:xfrm>
              </p:grpSpPr>
              <p:grpSp>
                <p:nvGrpSpPr>
                  <p:cNvPr id="207" name="Group 206">
                    <a:extLst>
                      <a:ext uri="{FF2B5EF4-FFF2-40B4-BE49-F238E27FC236}">
                        <a16:creationId xmlns:a16="http://schemas.microsoft.com/office/drawing/2014/main" id="{D949A732-B369-68A4-AADC-22AA23DE3B21}"/>
                      </a:ext>
                    </a:extLst>
                  </p:cNvPr>
                  <p:cNvGrpSpPr/>
                  <p:nvPr/>
                </p:nvGrpSpPr>
                <p:grpSpPr>
                  <a:xfrm>
                    <a:off x="936617" y="1707256"/>
                    <a:ext cx="1282818" cy="856574"/>
                    <a:chOff x="694267" y="2512259"/>
                    <a:chExt cx="1282818" cy="856574"/>
                  </a:xfrm>
                </p:grpSpPr>
                <p:sp>
                  <p:nvSpPr>
                    <p:cNvPr id="209" name="Rounded Rectangle 208">
                      <a:extLst>
                        <a:ext uri="{FF2B5EF4-FFF2-40B4-BE49-F238E27FC236}">
                          <a16:creationId xmlns:a16="http://schemas.microsoft.com/office/drawing/2014/main" id="{4DC36FFF-0288-3A18-E3FB-13A8AA172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4267" y="2512259"/>
                      <a:ext cx="1282818" cy="856574"/>
                    </a:xfrm>
                    <a:prstGeom prst="roundRect">
                      <a:avLst/>
                    </a:prstGeom>
                    <a:solidFill>
                      <a:srgbClr val="781677">
                        <a:alpha val="63922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" name="Rounded Rectangle 209">
                      <a:extLst>
                        <a:ext uri="{FF2B5EF4-FFF2-40B4-BE49-F238E27FC236}">
                          <a16:creationId xmlns:a16="http://schemas.microsoft.com/office/drawing/2014/main" id="{74F4DC7C-07A9-9249-8D99-5E146372E3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003" y="2576000"/>
                      <a:ext cx="1159745" cy="40775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Stability 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[change]</a:t>
                      </a:r>
                    </a:p>
                  </p:txBody>
                </p:sp>
              </p:grpSp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EF6DB03F-CAEC-AF87-9179-2632CBD716DF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442" y="2152999"/>
                    <a:ext cx="103906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confound</a:t>
                    </a:r>
                  </a:p>
                </p:txBody>
              </p:sp>
            </p:grp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9397A054-B45B-BD81-9CF9-B9707FA351D4}"/>
                    </a:ext>
                  </a:extLst>
                </p:cNvPr>
                <p:cNvSpPr txBox="1"/>
                <p:nvPr/>
              </p:nvSpPr>
              <p:spPr>
                <a:xfrm>
                  <a:off x="7082633" y="5244831"/>
                  <a:ext cx="79007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study</a:t>
                  </a:r>
                </a:p>
              </p:txBody>
            </p:sp>
            <p:grpSp>
              <p:nvGrpSpPr>
                <p:cNvPr id="214" name="Group 213">
                  <a:extLst>
                    <a:ext uri="{FF2B5EF4-FFF2-40B4-BE49-F238E27FC236}">
                      <a16:creationId xmlns:a16="http://schemas.microsoft.com/office/drawing/2014/main" id="{D5EF3BEF-6256-80B0-53CA-E58573B4D5A9}"/>
                    </a:ext>
                  </a:extLst>
                </p:cNvPr>
                <p:cNvGrpSpPr/>
                <p:nvPr/>
              </p:nvGrpSpPr>
              <p:grpSpPr>
                <a:xfrm>
                  <a:off x="7705180" y="4967033"/>
                  <a:ext cx="1578493" cy="643467"/>
                  <a:chOff x="936616" y="1707256"/>
                  <a:chExt cx="1861311" cy="643467"/>
                </a:xfrm>
              </p:grpSpPr>
              <p:grpSp>
                <p:nvGrpSpPr>
                  <p:cNvPr id="215" name="Group 214">
                    <a:extLst>
                      <a:ext uri="{FF2B5EF4-FFF2-40B4-BE49-F238E27FC236}">
                        <a16:creationId xmlns:a16="http://schemas.microsoft.com/office/drawing/2014/main" id="{C10F5212-1900-2484-FB6D-E2E0013595A3}"/>
                      </a:ext>
                    </a:extLst>
                  </p:cNvPr>
                  <p:cNvGrpSpPr/>
                  <p:nvPr/>
                </p:nvGrpSpPr>
                <p:grpSpPr>
                  <a:xfrm>
                    <a:off x="936616" y="1707256"/>
                    <a:ext cx="1861311" cy="643467"/>
                    <a:chOff x="694266" y="2512259"/>
                    <a:chExt cx="1861311" cy="643467"/>
                  </a:xfrm>
                </p:grpSpPr>
                <p:sp>
                  <p:nvSpPr>
                    <p:cNvPr id="217" name="Rounded Rectangle 216">
                      <a:extLst>
                        <a:ext uri="{FF2B5EF4-FFF2-40B4-BE49-F238E27FC236}">
                          <a16:creationId xmlns:a16="http://schemas.microsoft.com/office/drawing/2014/main" id="{7E04C9D4-7133-AE27-D45B-07A111487A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4266" y="2512259"/>
                      <a:ext cx="1861311" cy="643467"/>
                    </a:xfrm>
                    <a:prstGeom prst="roundRect">
                      <a:avLst/>
                    </a:prstGeom>
                    <a:solidFill>
                      <a:schemeClr val="accent1">
                        <a:lumMod val="60000"/>
                        <a:lumOff val="40000"/>
                        <a:alpha val="5098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" name="Rounded Rectangle 217">
                      <a:extLst>
                        <a:ext uri="{FF2B5EF4-FFF2-40B4-BE49-F238E27FC236}">
                          <a16:creationId xmlns:a16="http://schemas.microsoft.com/office/drawing/2014/main" id="{9DA4F546-B3D2-E3D9-33F5-525F306648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003" y="2576000"/>
                      <a:ext cx="1719171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Observation</a:t>
                      </a:r>
                    </a:p>
                  </p:txBody>
                </p:sp>
              </p:grpSp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E8165F49-2E6E-F561-B8AF-7608F9D409AA}"/>
                      </a:ext>
                    </a:extLst>
                  </p:cNvPr>
                  <p:cNvSpPr txBox="1"/>
                  <p:nvPr/>
                </p:nvSpPr>
                <p:spPr>
                  <a:xfrm>
                    <a:off x="1387796" y="1968774"/>
                    <a:ext cx="93414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results</a:t>
                    </a:r>
                  </a:p>
                </p:txBody>
              </p:sp>
            </p:grp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062B656E-5B25-89D6-EF29-7EFEB0BE6235}"/>
                    </a:ext>
                  </a:extLst>
                </p:cNvPr>
                <p:cNvSpPr txBox="1"/>
                <p:nvPr/>
              </p:nvSpPr>
              <p:spPr>
                <a:xfrm>
                  <a:off x="336011" y="5178315"/>
                  <a:ext cx="4910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-</a:t>
                  </a:r>
                </a:p>
              </p:txBody>
            </p:sp>
          </p:grp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56CFA7DA-9099-B7A6-8D24-2869A3063B5C}"/>
                  </a:ext>
                </a:extLst>
              </p:cNvPr>
              <p:cNvSpPr txBox="1"/>
              <p:nvPr/>
            </p:nvSpPr>
            <p:spPr>
              <a:xfrm>
                <a:off x="9231140" y="5219485"/>
                <a:ext cx="7127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)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F8CDF3-FA01-9E97-402C-B015BD858E52}"/>
                </a:ext>
              </a:extLst>
            </p:cNvPr>
            <p:cNvGrpSpPr/>
            <p:nvPr/>
          </p:nvGrpSpPr>
          <p:grpSpPr>
            <a:xfrm>
              <a:off x="1005943" y="1946061"/>
              <a:ext cx="1804788" cy="347595"/>
              <a:chOff x="1005943" y="1946061"/>
              <a:chExt cx="1804788" cy="347595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2F1B210D-6E86-C29F-6C9C-240C72DF7B9E}"/>
                  </a:ext>
                </a:extLst>
              </p:cNvPr>
              <p:cNvGrpSpPr/>
              <p:nvPr/>
            </p:nvGrpSpPr>
            <p:grpSpPr>
              <a:xfrm>
                <a:off x="1005943" y="1946061"/>
                <a:ext cx="1785189" cy="338564"/>
                <a:chOff x="1664532" y="344235"/>
                <a:chExt cx="1242008" cy="338564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56CA9C15-A9C5-6C77-2931-46E6D7F780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78783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10A97344-AF01-9C08-3D42-31013AE347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EF219A5-5B88-ED51-2FF8-B807A744500B}"/>
                    </a:ext>
                  </a:extLst>
                </p:cNvPr>
                <p:cNvSpPr txBox="1"/>
                <p:nvPr/>
              </p:nvSpPr>
              <p:spPr>
                <a:xfrm>
                  <a:off x="1927786" y="344235"/>
                  <a:ext cx="9787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154" name="Down Arrow 153">
                <a:extLst>
                  <a:ext uri="{FF2B5EF4-FFF2-40B4-BE49-F238E27FC236}">
                    <a16:creationId xmlns:a16="http://schemas.microsoft.com/office/drawing/2014/main" id="{020DAB7F-58AD-A023-89F9-0173314F3267}"/>
                  </a:ext>
                </a:extLst>
              </p:cNvPr>
              <p:cNvSpPr/>
              <p:nvPr/>
            </p:nvSpPr>
            <p:spPr>
              <a:xfrm>
                <a:off x="2725507" y="2168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6EEF9DE-584A-50F4-5098-6E52AED602FB}"/>
                </a:ext>
              </a:extLst>
            </p:cNvPr>
            <p:cNvGrpSpPr/>
            <p:nvPr/>
          </p:nvGrpSpPr>
          <p:grpSpPr>
            <a:xfrm>
              <a:off x="4752416" y="1930120"/>
              <a:ext cx="1271338" cy="378599"/>
              <a:chOff x="4752416" y="1930120"/>
              <a:chExt cx="1271338" cy="378599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104E67F2-C26C-D807-C981-2A5F8B9ECB56}"/>
                  </a:ext>
                </a:extLst>
              </p:cNvPr>
              <p:cNvGrpSpPr/>
              <p:nvPr/>
            </p:nvGrpSpPr>
            <p:grpSpPr>
              <a:xfrm>
                <a:off x="4752416" y="1930120"/>
                <a:ext cx="1271338" cy="351204"/>
                <a:chOff x="1655806" y="331595"/>
                <a:chExt cx="1285935" cy="351204"/>
              </a:xfrm>
            </p:grpSpPr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13CE75DD-A497-724F-64E3-1AC6F3F616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75783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72D5A091-F56A-71FA-F354-0907477A31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55806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0258FC22-253D-4D89-827B-6B2B326062B2}"/>
                    </a:ext>
                  </a:extLst>
                </p:cNvPr>
                <p:cNvSpPr txBox="1"/>
                <p:nvPr/>
              </p:nvSpPr>
              <p:spPr>
                <a:xfrm>
                  <a:off x="1962987" y="331595"/>
                  <a:ext cx="9787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Asserted</a:t>
                  </a:r>
                </a:p>
              </p:txBody>
            </p:sp>
          </p:grpSp>
          <p:sp>
            <p:nvSpPr>
              <p:cNvPr id="155" name="Down Arrow 154">
                <a:extLst>
                  <a:ext uri="{FF2B5EF4-FFF2-40B4-BE49-F238E27FC236}">
                    <a16:creationId xmlns:a16="http://schemas.microsoft.com/office/drawing/2014/main" id="{E116BFDB-7765-DA60-75E7-B5FDE645C60B}"/>
                  </a:ext>
                </a:extLst>
              </p:cNvPr>
              <p:cNvSpPr/>
              <p:nvPr/>
            </p:nvSpPr>
            <p:spPr>
              <a:xfrm>
                <a:off x="5917931" y="2183519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3C8C48B-EB85-1564-341A-3EF79CAA9A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8471" y="2183605"/>
              <a:ext cx="0" cy="97928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8A9FF60-5ED0-C509-8D80-97EE4C79382F}"/>
                </a:ext>
              </a:extLst>
            </p:cNvPr>
            <p:cNvGrpSpPr/>
            <p:nvPr/>
          </p:nvGrpSpPr>
          <p:grpSpPr>
            <a:xfrm>
              <a:off x="6210924" y="1920970"/>
              <a:ext cx="1884870" cy="384931"/>
              <a:chOff x="6210924" y="1920970"/>
              <a:chExt cx="1884870" cy="384931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5BE492B4-84F9-A21B-7083-6B23034FC7A3}"/>
                  </a:ext>
                </a:extLst>
              </p:cNvPr>
              <p:cNvGrpSpPr/>
              <p:nvPr/>
            </p:nvGrpSpPr>
            <p:grpSpPr>
              <a:xfrm>
                <a:off x="6231003" y="1920970"/>
                <a:ext cx="1864791" cy="276999"/>
                <a:chOff x="1670266" y="335368"/>
                <a:chExt cx="1239655" cy="276999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AE2A06D-6B04-DC9B-3018-E85BE457C3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70266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58F4960-C25F-7DE8-B6E0-701BFBEE4822}"/>
                    </a:ext>
                  </a:extLst>
                </p:cNvPr>
                <p:cNvSpPr txBox="1"/>
                <p:nvPr/>
              </p:nvSpPr>
              <p:spPr>
                <a:xfrm>
                  <a:off x="2052889" y="335368"/>
                  <a:ext cx="5624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Stability</a:t>
                  </a:r>
                </a:p>
              </p:txBody>
            </p:sp>
          </p:grpSp>
          <p:sp>
            <p:nvSpPr>
              <p:cNvPr id="157" name="Down Arrow 156">
                <a:extLst>
                  <a:ext uri="{FF2B5EF4-FFF2-40B4-BE49-F238E27FC236}">
                    <a16:creationId xmlns:a16="http://schemas.microsoft.com/office/drawing/2014/main" id="{450EB971-313F-5074-C380-0BB3E84590E2}"/>
                  </a:ext>
                </a:extLst>
              </p:cNvPr>
              <p:cNvSpPr/>
              <p:nvPr/>
            </p:nvSpPr>
            <p:spPr>
              <a:xfrm>
                <a:off x="6210924" y="2180701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360D3F8-B5D3-B1D1-178B-FB51E80451DF}"/>
              </a:ext>
            </a:extLst>
          </p:cNvPr>
          <p:cNvSpPr txBox="1"/>
          <p:nvPr/>
        </p:nvSpPr>
        <p:spPr>
          <a:xfrm>
            <a:off x="195940" y="4487999"/>
            <a:ext cx="8669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with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268BC623-0F04-D2B1-6338-C7ED8BBE0782}"/>
              </a:ext>
            </a:extLst>
          </p:cNvPr>
          <p:cNvSpPr txBox="1"/>
          <p:nvPr/>
        </p:nvSpPr>
        <p:spPr>
          <a:xfrm>
            <a:off x="217885" y="5323790"/>
            <a:ext cx="8570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rgbClr val="9F20B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“HDL cholesterol”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“60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“mg / dL”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(else may confound study results)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78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537</Words>
  <Application>Microsoft Macintosh PowerPoint</Application>
  <PresentationFormat>Widescreen</PresentationFormat>
  <Paragraphs>206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Roboto Light</vt:lpstr>
      <vt:lpstr>Roboto Thin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47</cp:revision>
  <dcterms:created xsi:type="dcterms:W3CDTF">2022-07-06T19:14:58Z</dcterms:created>
  <dcterms:modified xsi:type="dcterms:W3CDTF">2022-07-07T01:34:40Z</dcterms:modified>
</cp:coreProperties>
</file>