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69" r:id="rId4"/>
    <p:sldId id="265" r:id="rId5"/>
    <p:sldId id="266" r:id="rId6"/>
    <p:sldId id="262" r:id="rId7"/>
    <p:sldId id="263" r:id="rId8"/>
    <p:sldId id="264" r:id="rId9"/>
    <p:sldId id="277" r:id="rId10"/>
    <p:sldId id="278" r:id="rId11"/>
    <p:sldId id="279" r:id="rId12"/>
    <p:sldId id="280" r:id="rId13"/>
    <p:sldId id="257" r:id="rId14"/>
    <p:sldId id="281" r:id="rId15"/>
    <p:sldId id="271" r:id="rId16"/>
    <p:sldId id="272" r:id="rId17"/>
    <p:sldId id="273" r:id="rId18"/>
    <p:sldId id="274" r:id="rId19"/>
    <p:sldId id="275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0B9"/>
    <a:srgbClr val="E3E8F7"/>
    <a:srgbClr val="EEB1DC"/>
    <a:srgbClr val="8F1EB0"/>
    <a:srgbClr val="E9AD75"/>
    <a:srgbClr val="E9D851"/>
    <a:srgbClr val="9D9817"/>
    <a:srgbClr val="EBA78A"/>
    <a:srgbClr val="EA6E47"/>
    <a:srgbClr val="781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/>
    <p:restoredTop sz="96279"/>
  </p:normalViewPr>
  <p:slideViewPr>
    <p:cSldViewPr snapToGrid="0" snapToObjects="1">
      <p:cViewPr varScale="1">
        <p:scale>
          <a:sx n="145" d="100"/>
          <a:sy n="145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560E-CF1B-6641-BCF4-14C496C90A0E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74DD-E871-8E4D-8457-C0E0CFD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74DD-E871-8E4D-8457-C0E0CFD2B8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98495"/>
            <a:ext cx="7203307" cy="6251142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819840" y="2667405"/>
            <a:ext cx="270670" cy="4815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84435" y="2995229"/>
            <a:ext cx="2477118" cy="4229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501885" y="3862751"/>
            <a:ext cx="3234532" cy="460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5357291" y="4800002"/>
            <a:ext cx="349930" cy="351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492799" y="4230063"/>
            <a:ext cx="2550473" cy="1386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1579848" y="2432543"/>
            <a:ext cx="1466836" cy="791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967274"/>
            <a:ext cx="1648977" cy="6130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17EAA0-A640-98C1-3741-177B9E0DFCEB}"/>
              </a:ext>
            </a:extLst>
          </p:cNvPr>
          <p:cNvGrpSpPr/>
          <p:nvPr/>
        </p:nvGrpSpPr>
        <p:grpSpPr>
          <a:xfrm>
            <a:off x="1243506" y="167655"/>
            <a:ext cx="9492823" cy="1648115"/>
            <a:chOff x="1243506" y="167655"/>
            <a:chExt cx="9492823" cy="16481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5ED84A-1094-4F53-BC01-CEBEA639E2D0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1648115"/>
              <a:chOff x="2781709" y="1813039"/>
              <a:chExt cx="9384409" cy="1648115"/>
            </a:xfrm>
            <a:solidFill>
              <a:srgbClr val="F7F7F7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DC37DF-B586-4DFE-AE09-EFEE2119A52E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1648115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DFBD61-20BF-42CF-9862-FDDEFB340DA2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563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A1C14F-312C-4042-B1CC-34D66ED0A7D7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3800DA-B95F-4B57-9582-9DF5D5F1CD55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FD2298-2838-BCEF-16BB-517E93E91C2B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AE1285-DE61-B51B-EE6A-97BC8C00E7F0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3A458AE4-0BD2-9EDE-3430-E8A05CC3C18D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6616A6-A4D2-EE9B-CFB0-FAE654A66D31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25%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B68E24A-D5E3-FC16-6478-79454DBD0ECD}"/>
                </a:ext>
              </a:extLst>
            </p:cNvPr>
            <p:cNvSpPr/>
            <p:nvPr/>
          </p:nvSpPr>
          <p:spPr>
            <a:xfrm>
              <a:off x="1992255" y="1344408"/>
              <a:ext cx="394447" cy="3316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E5A908-B4DD-5BBC-424D-0525DA966084}"/>
              </a:ext>
            </a:extLst>
          </p:cNvPr>
          <p:cNvGrpSpPr/>
          <p:nvPr/>
        </p:nvGrpSpPr>
        <p:grpSpPr>
          <a:xfrm>
            <a:off x="1243506" y="4394485"/>
            <a:ext cx="9492823" cy="2295860"/>
            <a:chOff x="1243506" y="167655"/>
            <a:chExt cx="9492823" cy="229586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EDC7A7-8A5F-D2B5-2DC3-F83217193A88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2295860"/>
              <a:chOff x="2781709" y="1813039"/>
              <a:chExt cx="9384409" cy="2295860"/>
            </a:xfrm>
            <a:solidFill>
              <a:srgbClr val="F7F7F7"/>
            </a:solidFill>
          </p:grpSpPr>
          <p:sp>
            <p:nvSpPr>
              <p:cNvPr id="54" name="Rectangle: Rounded Corners 5">
                <a:extLst>
                  <a:ext uri="{FF2B5EF4-FFF2-40B4-BE49-F238E27FC236}">
                    <a16:creationId xmlns:a16="http://schemas.microsoft.com/office/drawing/2014/main" id="{33B2DA7C-0D90-1808-4F56-6CD4D748BD1B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229586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19A8495-8531-827A-0E79-30FC13F09BCD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771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4114AD-C5F5-E1B6-377E-BE73F73210F6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322637-52D6-D9DF-05FB-9319AB4D09F2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E001EE-1BF0-CD0C-83C4-FB2E7D9F19BB}"/>
                  </a:ext>
                </a:extLst>
              </p:cNvPr>
              <p:cNvSpPr txBox="1"/>
              <p:nvPr/>
            </p:nvSpPr>
            <p:spPr>
              <a:xfrm>
                <a:off x="3182390" y="3340723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421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are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aged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between 18 and 65</a:t>
                </a:r>
                <a:endPara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CB8FB4D-A277-2E84-3CB1-9296D142D291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74777F5-7F6F-2BDD-E040-5C977B4C1B30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8F7E300-925C-B7A2-997B-2E59D95550BA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EEAEAC-1E51-8DB9-D653-0FBF36916974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75%</a:t>
              </a:r>
            </a:p>
          </p:txBody>
        </p:sp>
      </p:grpSp>
      <p:sp>
        <p:nvSpPr>
          <p:cNvPr id="62" name="Arc 61">
            <a:extLst>
              <a:ext uri="{FF2B5EF4-FFF2-40B4-BE49-F238E27FC236}">
                <a16:creationId xmlns:a16="http://schemas.microsoft.com/office/drawing/2014/main" id="{EBCD6DAC-6B81-E011-C977-9EF093014460}"/>
              </a:ext>
            </a:extLst>
          </p:cNvPr>
          <p:cNvSpPr/>
          <p:nvPr/>
        </p:nvSpPr>
        <p:spPr>
          <a:xfrm rot="5759044">
            <a:off x="1607350" y="2371560"/>
            <a:ext cx="61878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FAD4C4D-6926-971C-ED66-EF3A3B941D19}"/>
              </a:ext>
            </a:extLst>
          </p:cNvPr>
          <p:cNvGrpSpPr/>
          <p:nvPr/>
        </p:nvGrpSpPr>
        <p:grpSpPr>
          <a:xfrm>
            <a:off x="1243506" y="2101686"/>
            <a:ext cx="9492823" cy="1990841"/>
            <a:chOff x="1243506" y="167655"/>
            <a:chExt cx="9492823" cy="199084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421CABF-4790-803B-85AC-184A21E0408D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1990841"/>
              <a:chOff x="2781709" y="1813039"/>
              <a:chExt cx="9384409" cy="1990841"/>
            </a:xfrm>
            <a:solidFill>
              <a:srgbClr val="F7F7F7"/>
            </a:solidFill>
          </p:grpSpPr>
          <p:sp>
            <p:nvSpPr>
              <p:cNvPr id="69" name="Rectangle: Rounded Corners 5">
                <a:extLst>
                  <a:ext uri="{FF2B5EF4-FFF2-40B4-BE49-F238E27FC236}">
                    <a16:creationId xmlns:a16="http://schemas.microsoft.com/office/drawing/2014/main" id="{187A4284-7F81-8319-398C-C907F54689AD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1990841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655FB1-CA50-06EF-B4DE-81D41580EE85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771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908DCE2-1BAC-B923-C426-75A8A12FECE2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46D0B32-001A-1B03-22C6-29F52038EBC4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38C720-EBF9-81F9-E190-E38128F08E39}"/>
                  </a:ext>
                </a:extLst>
              </p:cNvPr>
              <p:cNvSpPr txBox="1"/>
              <p:nvPr/>
            </p:nvSpPr>
            <p:spPr>
              <a:xfrm>
                <a:off x="3182390" y="3340723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421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are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aged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between 18 and 65</a:t>
                </a:r>
                <a:endParaRPr lang="en-US" sz="1100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E257AB9-3718-7BAF-32FD-BB212925896D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DD81A82-B5D5-E943-696E-6FAFD4B2E67B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0FB37AF5-BBAB-DF82-6433-C77568B5FFD4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FC021C-9669-9363-B00F-74D4CE0CB6B2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50%</a:t>
              </a:r>
            </a:p>
          </p:txBody>
        </p: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AE12B7C-498B-0DE9-C84B-301E4C5799D6}"/>
              </a:ext>
            </a:extLst>
          </p:cNvPr>
          <p:cNvSpPr/>
          <p:nvPr/>
        </p:nvSpPr>
        <p:spPr>
          <a:xfrm>
            <a:off x="2027566" y="3668884"/>
            <a:ext cx="394447" cy="331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9C30B1-5BE2-1B9B-38A7-DF87CF7EC7C6}"/>
              </a:ext>
            </a:extLst>
          </p:cNvPr>
          <p:cNvSpPr txBox="1"/>
          <p:nvPr/>
        </p:nvSpPr>
        <p:spPr>
          <a:xfrm>
            <a:off x="1650358" y="6261146"/>
            <a:ext cx="7082553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4) 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53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visited the Emergency Department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(in the past 3 years)</a:t>
            </a:r>
            <a:endParaRPr lang="en-US" sz="14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45BF836-F1E9-DA75-F46E-47D74D927B54}"/>
              </a:ext>
            </a:extLst>
          </p:cNvPr>
          <p:cNvSpPr/>
          <p:nvPr/>
        </p:nvSpPr>
        <p:spPr>
          <a:xfrm>
            <a:off x="1992255" y="6304023"/>
            <a:ext cx="394447" cy="331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6DC3E658-BD91-F1B5-BD5A-C68CAF6C593C}"/>
              </a:ext>
            </a:extLst>
          </p:cNvPr>
          <p:cNvSpPr/>
          <p:nvPr/>
        </p:nvSpPr>
        <p:spPr>
          <a:xfrm rot="6028757">
            <a:off x="1566023" y="2166739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73784238-5B75-C243-1BE3-DC7963A1C256}"/>
              </a:ext>
            </a:extLst>
          </p:cNvPr>
          <p:cNvSpPr/>
          <p:nvPr/>
        </p:nvSpPr>
        <p:spPr>
          <a:xfrm rot="6028757">
            <a:off x="1557990" y="4469252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55298E3F-294A-A17F-D454-905BFE508370}"/>
              </a:ext>
            </a:extLst>
          </p:cNvPr>
          <p:cNvSpPr/>
          <p:nvPr/>
        </p:nvSpPr>
        <p:spPr>
          <a:xfrm rot="10800000">
            <a:off x="1499712" y="4531753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BD31CB12-FD14-7E42-51B4-2AE137D1AEAD}"/>
              </a:ext>
            </a:extLst>
          </p:cNvPr>
          <p:cNvSpPr/>
          <p:nvPr/>
        </p:nvSpPr>
        <p:spPr>
          <a:xfrm rot="5400000">
            <a:off x="5683088" y="1792332"/>
            <a:ext cx="502023" cy="2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0A507D39-8C31-223E-D404-A017EEA4BF3C}"/>
              </a:ext>
            </a:extLst>
          </p:cNvPr>
          <p:cNvSpPr/>
          <p:nvPr/>
        </p:nvSpPr>
        <p:spPr>
          <a:xfrm rot="5400000">
            <a:off x="5680056" y="4102628"/>
            <a:ext cx="502023" cy="2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0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1243507" y="806824"/>
            <a:ext cx="7214751" cy="653750"/>
            <a:chOff x="2781710" y="2452208"/>
            <a:chExt cx="7132354" cy="653750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81710" y="2452208"/>
              <a:ext cx="5825105" cy="653750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have </a:t>
              </a:r>
              <a:r>
                <a:rPr lang="en-US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contraindications to Metformin</a:t>
              </a:r>
              <a:endParaRPr lang="en-US" sz="1050" b="1" u="sng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934EDF-AC41-9952-0540-F408A0B491C5}"/>
              </a:ext>
            </a:extLst>
          </p:cNvPr>
          <p:cNvSpPr txBox="1"/>
          <p:nvPr/>
        </p:nvSpPr>
        <p:spPr>
          <a:xfrm>
            <a:off x="3084299" y="1391296"/>
            <a:ext cx="4607419" cy="21452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Contraindications to Metformin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the following concepts which may be relevant. You can add or remove any of these and rerun your query.</a:t>
            </a:r>
          </a:p>
          <a:p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Renal Insufficiency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C0035078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Dolutegravir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(UMLS: C3253985)</a:t>
            </a: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2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4714E0B-F235-3A3D-A11D-E2553D134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85" y="2385044"/>
            <a:ext cx="188260" cy="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AE8035-265B-3DF0-5CD5-1DFD89181B46}"/>
              </a:ext>
            </a:extLst>
          </p:cNvPr>
          <p:cNvSpPr/>
          <p:nvPr/>
        </p:nvSpPr>
        <p:spPr>
          <a:xfrm>
            <a:off x="3452925" y="2376912"/>
            <a:ext cx="188259" cy="1792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8FC56-2EAB-B44C-E221-07CB5128F606}"/>
              </a:ext>
            </a:extLst>
          </p:cNvPr>
          <p:cNvSpPr/>
          <p:nvPr/>
        </p:nvSpPr>
        <p:spPr>
          <a:xfrm>
            <a:off x="3452925" y="2606325"/>
            <a:ext cx="188259" cy="1792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8866C83-4E1D-82C9-9ABC-F2B4B608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45" y="2803549"/>
            <a:ext cx="230094" cy="2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323BAD-1111-1290-7F35-0ABE568CAFDB}"/>
              </a:ext>
            </a:extLst>
          </p:cNvPr>
          <p:cNvSpPr/>
          <p:nvPr/>
        </p:nvSpPr>
        <p:spPr>
          <a:xfrm>
            <a:off x="3352799" y="3149814"/>
            <a:ext cx="1721225" cy="313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Add Other Concepts</a:t>
            </a:r>
          </a:p>
        </p:txBody>
      </p:sp>
    </p:spTree>
    <p:extLst>
      <p:ext uri="{BB962C8B-B14F-4D97-AF65-F5344CB8AC3E}">
        <p14:creationId xmlns:p14="http://schemas.microsoft.com/office/powerpoint/2010/main" val="357035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8"/>
            <a:ext cx="4709283" cy="1191816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564775" y="1329082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37ECC7-4754-9105-80A8-6C6676150E19}"/>
              </a:ext>
            </a:extLst>
          </p:cNvPr>
          <p:cNvSpPr txBox="1"/>
          <p:nvPr/>
        </p:nvSpPr>
        <p:spPr>
          <a:xfrm>
            <a:off x="753034" y="1486762"/>
            <a:ext cx="3666566" cy="86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Mass Index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C1305855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 general indicator of the body fat an individual is carrying based upon the ratio of weight to height.</a:t>
            </a:r>
          </a:p>
        </p:txBody>
      </p:sp>
      <p:pic>
        <p:nvPicPr>
          <p:cNvPr id="1032" name="Picture 8" descr="Mouse Cursor PNG">
            <a:extLst>
              <a:ext uri="{FF2B5EF4-FFF2-40B4-BE49-F238E27FC236}">
                <a16:creationId xmlns:a16="http://schemas.microsoft.com/office/drawing/2014/main" id="{7AE12E2B-74B4-EEC7-26DB-7D71667A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3" y="1188084"/>
            <a:ext cx="188259" cy="2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9504E8-3ED1-1A4A-9EE6-4FA8978DAB34}"/>
              </a:ext>
            </a:extLst>
          </p:cNvPr>
          <p:cNvSpPr txBox="1"/>
          <p:nvPr/>
        </p:nvSpPr>
        <p:spPr>
          <a:xfrm>
            <a:off x="5274058" y="924908"/>
            <a:ext cx="4709283" cy="1191816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diagnosis of       Diabeets Mellitus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88FB83-403F-4882-CA2A-3FC924BCD06E}"/>
              </a:ext>
            </a:extLst>
          </p:cNvPr>
          <p:cNvCxnSpPr>
            <a:cxnSpLocks/>
          </p:cNvCxnSpPr>
          <p:nvPr/>
        </p:nvCxnSpPr>
        <p:spPr>
          <a:xfrm>
            <a:off x="7419434" y="1322422"/>
            <a:ext cx="177835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461AD6-95F3-AC93-874A-27C218F63B6B}"/>
              </a:ext>
            </a:extLst>
          </p:cNvPr>
          <p:cNvSpPr txBox="1"/>
          <p:nvPr/>
        </p:nvSpPr>
        <p:spPr>
          <a:xfrm>
            <a:off x="6179494" y="1520816"/>
            <a:ext cx="3666566" cy="86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Condition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(?)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couldn’t figure out what this is. Check the spelling or try phrasing the name in another way.</a:t>
            </a:r>
          </a:p>
        </p:txBody>
      </p:sp>
      <p:pic>
        <p:nvPicPr>
          <p:cNvPr id="10" name="Picture 8" descr="Mouse Cursor PNG">
            <a:extLst>
              <a:ext uri="{FF2B5EF4-FFF2-40B4-BE49-F238E27FC236}">
                <a16:creationId xmlns:a16="http://schemas.microsoft.com/office/drawing/2014/main" id="{EF139CF8-04BF-B55F-7429-821E8D4B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179" y="1225720"/>
            <a:ext cx="188259" cy="2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2D44F0-B09F-B81B-74B2-8DF3D5788130}"/>
              </a:ext>
            </a:extLst>
          </p:cNvPr>
          <p:cNvCxnSpPr/>
          <p:nvPr/>
        </p:nvCxnSpPr>
        <p:spPr>
          <a:xfrm>
            <a:off x="5100919" y="851647"/>
            <a:ext cx="0" cy="16136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9559241-4BD1-A608-0C72-00E44593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329" y="991452"/>
            <a:ext cx="291353" cy="29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86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1F3138-3B45-0FEB-6446-9A524EA50F9D}"/>
              </a:ext>
            </a:extLst>
          </p:cNvPr>
          <p:cNvGrpSpPr/>
          <p:nvPr/>
        </p:nvGrpSpPr>
        <p:grpSpPr>
          <a:xfrm>
            <a:off x="4548419" y="3461031"/>
            <a:ext cx="1728360" cy="539076"/>
            <a:chOff x="2748865" y="2118198"/>
            <a:chExt cx="1788666" cy="571584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1E46A46-4F4B-B570-C06A-58CBD6CBA0A4}"/>
                </a:ext>
              </a:extLst>
            </p:cNvPr>
            <p:cNvSpPr/>
            <p:nvPr/>
          </p:nvSpPr>
          <p:spPr>
            <a:xfrm rot="10800000" flipH="1">
              <a:off x="2748865" y="2118198"/>
              <a:ext cx="1788664" cy="571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C162FC-35A3-DC9A-E4B6-D3803856966A}"/>
                </a:ext>
              </a:extLst>
            </p:cNvPr>
            <p:cNvSpPr txBox="1"/>
            <p:nvPr/>
          </p:nvSpPr>
          <p:spPr>
            <a:xfrm>
              <a:off x="2748867" y="2191871"/>
              <a:ext cx="1788664" cy="424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-Have diagnosis of diabetes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-Are over 18 years old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DA8CBF-1D4C-2607-C645-4089AC4E9A1C}"/>
              </a:ext>
            </a:extLst>
          </p:cNvPr>
          <p:cNvGrpSpPr/>
          <p:nvPr/>
        </p:nvGrpSpPr>
        <p:grpSpPr>
          <a:xfrm rot="5400000">
            <a:off x="3815295" y="799329"/>
            <a:ext cx="1371600" cy="1362572"/>
            <a:chOff x="3379694" y="2294964"/>
            <a:chExt cx="2191871" cy="1694329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B8032AC-0D15-8C85-131B-F42A982F884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8BF29CD4-B507-ECA6-1F66-97F086B24C11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D14146-6345-EB06-6FCB-7E9317AB9C04}"/>
              </a:ext>
            </a:extLst>
          </p:cNvPr>
          <p:cNvGrpSpPr/>
          <p:nvPr/>
        </p:nvGrpSpPr>
        <p:grpSpPr>
          <a:xfrm>
            <a:off x="3099758" y="1873515"/>
            <a:ext cx="1550424" cy="891987"/>
            <a:chOff x="2748865" y="1954304"/>
            <a:chExt cx="1604526" cy="945776"/>
          </a:xfrm>
        </p:grpSpPr>
        <p:sp>
          <p:nvSpPr>
            <p:cNvPr id="22" name="Teardrop 11">
              <a:extLst>
                <a:ext uri="{FF2B5EF4-FFF2-40B4-BE49-F238E27FC236}">
                  <a16:creationId xmlns:a16="http://schemas.microsoft.com/office/drawing/2014/main" id="{CAC31974-7414-3B12-FD2A-B21231A6DC9C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13AFA-3A30-79C2-A5C8-3B9DA3AB16A3}"/>
                </a:ext>
              </a:extLst>
            </p:cNvPr>
            <p:cNvSpPr txBox="1"/>
            <p:nvPr/>
          </p:nvSpPr>
          <p:spPr>
            <a:xfrm>
              <a:off x="2748865" y="2035590"/>
              <a:ext cx="1604526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6,149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18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80F3B0-CEEB-1EA2-CE55-C591BE41C263}"/>
              </a:ext>
            </a:extLst>
          </p:cNvPr>
          <p:cNvGrpSpPr/>
          <p:nvPr/>
        </p:nvGrpSpPr>
        <p:grpSpPr>
          <a:xfrm rot="10800000">
            <a:off x="6229323" y="1047215"/>
            <a:ext cx="1371600" cy="1362572"/>
            <a:chOff x="3379694" y="2294964"/>
            <a:chExt cx="2191871" cy="1694329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0E0CFE0-A4E6-F73A-BE49-58A66AFEF1F4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1D7836E-2B7B-EC6A-A338-7101B681CE2E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CBAD28-6C16-1510-1CE2-4C26AB68A608}"/>
              </a:ext>
            </a:extLst>
          </p:cNvPr>
          <p:cNvGrpSpPr/>
          <p:nvPr/>
        </p:nvGrpSpPr>
        <p:grpSpPr>
          <a:xfrm>
            <a:off x="4814964" y="549829"/>
            <a:ext cx="1944424" cy="737413"/>
            <a:chOff x="2748864" y="1954301"/>
            <a:chExt cx="2117140" cy="781881"/>
          </a:xfrm>
        </p:grpSpPr>
        <p:sp>
          <p:nvSpPr>
            <p:cNvPr id="35" name="Teardrop 11">
              <a:extLst>
                <a:ext uri="{FF2B5EF4-FFF2-40B4-BE49-F238E27FC236}">
                  <a16:creationId xmlns:a16="http://schemas.microsoft.com/office/drawing/2014/main" id="{FD717EBA-9E7D-02E5-9AA0-4D2E68D145AF}"/>
                </a:ext>
              </a:extLst>
            </p:cNvPr>
            <p:cNvSpPr/>
            <p:nvPr/>
          </p:nvSpPr>
          <p:spPr>
            <a:xfrm rot="10800000" flipH="1">
              <a:off x="2748864" y="1954301"/>
              <a:ext cx="2117140" cy="781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3D25AF-96F8-4028-0A54-4D807E92BADD}"/>
                </a:ext>
              </a:extLst>
            </p:cNvPr>
            <p:cNvSpPr txBox="1"/>
            <p:nvPr/>
          </p:nvSpPr>
          <p:spPr>
            <a:xfrm>
              <a:off x="2748865" y="2035590"/>
              <a:ext cx="1891523" cy="58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have diagnosis of diabetes 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or A1c over 6.5%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are over </a:t>
              </a:r>
              <a:r>
                <a:rPr lang="en-US" sz="1000" strike="sngStrike" dirty="0">
                  <a:latin typeface="Roboto Light" panose="02000000000000000000" pitchFamily="2" charset="0"/>
                  <a:ea typeface="Roboto Light" panose="02000000000000000000" pitchFamily="2" charset="0"/>
                </a:rPr>
                <a:t>18</a:t>
              </a: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30 years old</a:t>
              </a:r>
              <a:endParaRPr lang="en-US" sz="11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19F597-CFC3-AD20-74AC-09164E024073}"/>
              </a:ext>
            </a:extLst>
          </p:cNvPr>
          <p:cNvGrpSpPr/>
          <p:nvPr/>
        </p:nvGrpSpPr>
        <p:grpSpPr>
          <a:xfrm>
            <a:off x="3608123" y="2362335"/>
            <a:ext cx="1371600" cy="1362572"/>
            <a:chOff x="3379694" y="2294964"/>
            <a:chExt cx="2191871" cy="1694329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A133CEE6-C4C5-BCB6-1C54-2F7ADE206E1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20F848AE-CBAF-ACC0-4473-8837799C66F0}"/>
                </a:ext>
              </a:extLst>
            </p:cNvPr>
            <p:cNvSpPr/>
            <p:nvPr/>
          </p:nvSpPr>
          <p:spPr>
            <a:xfrm>
              <a:off x="3379694" y="2942607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447F03-79CF-BCB5-A0D4-EEE772FA922D}"/>
              </a:ext>
            </a:extLst>
          </p:cNvPr>
          <p:cNvGrpSpPr/>
          <p:nvPr/>
        </p:nvGrpSpPr>
        <p:grpSpPr>
          <a:xfrm>
            <a:off x="6807276" y="2221634"/>
            <a:ext cx="1587294" cy="891987"/>
            <a:chOff x="2748865" y="1954304"/>
            <a:chExt cx="1642682" cy="945776"/>
          </a:xfrm>
        </p:grpSpPr>
        <p:sp>
          <p:nvSpPr>
            <p:cNvPr id="45" name="Teardrop 11">
              <a:extLst>
                <a:ext uri="{FF2B5EF4-FFF2-40B4-BE49-F238E27FC236}">
                  <a16:creationId xmlns:a16="http://schemas.microsoft.com/office/drawing/2014/main" id="{61562569-C803-7461-C814-740FB8EDA035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87B344-816E-876A-142B-B126C3A6A7FB}"/>
                </a:ext>
              </a:extLst>
            </p:cNvPr>
            <p:cNvSpPr txBox="1"/>
            <p:nvPr/>
          </p:nvSpPr>
          <p:spPr>
            <a:xfrm>
              <a:off x="2748865" y="2035590"/>
              <a:ext cx="1642682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7,587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 or A1c over 6.5%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30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948E4D0-769F-4069-06C3-88F2ED1E8837}"/>
              </a:ext>
            </a:extLst>
          </p:cNvPr>
          <p:cNvSpPr txBox="1"/>
          <p:nvPr/>
        </p:nvSpPr>
        <p:spPr>
          <a:xfrm>
            <a:off x="4441572" y="3189401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provides initial criteria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51D38-D0C5-8DE8-D878-BE4EC1B23DC3}"/>
              </a:ext>
            </a:extLst>
          </p:cNvPr>
          <p:cNvSpPr txBox="1"/>
          <p:nvPr/>
        </p:nvSpPr>
        <p:spPr>
          <a:xfrm>
            <a:off x="2828619" y="1580124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results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34998E-A7D1-0794-F2F9-C1B49C0C073F}"/>
              </a:ext>
            </a:extLst>
          </p:cNvPr>
          <p:cNvSpPr txBox="1"/>
          <p:nvPr/>
        </p:nvSpPr>
        <p:spPr>
          <a:xfrm>
            <a:off x="4585805" y="244282"/>
            <a:ext cx="251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edits criteria based on results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B3830F-CD54-C411-7971-7D7E2B8CCF0E}"/>
              </a:ext>
            </a:extLst>
          </p:cNvPr>
          <p:cNvSpPr txBox="1"/>
          <p:nvPr/>
        </p:nvSpPr>
        <p:spPr>
          <a:xfrm>
            <a:off x="6306471" y="1951711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updated results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694DE5-69F1-58CF-3C1F-3368F8B9B7D1}"/>
              </a:ext>
            </a:extLst>
          </p:cNvPr>
          <p:cNvGrpSpPr/>
          <p:nvPr/>
        </p:nvGrpSpPr>
        <p:grpSpPr>
          <a:xfrm>
            <a:off x="5807720" y="1023937"/>
            <a:ext cx="1371600" cy="1362572"/>
            <a:chOff x="3379694" y="2294964"/>
            <a:chExt cx="2191871" cy="1694329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CC3811BA-2AC6-F299-EDD3-3EEAE3FFC77B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724C657C-F129-1303-8D42-3AB05B54F07C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65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8CEE82A-5F3E-2CF4-F044-2B01CCCEA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5099B-4B01-5F86-1F51-A937E8D2D30D}"/>
              </a:ext>
            </a:extLst>
          </p:cNvPr>
          <p:cNvSpPr/>
          <p:nvPr/>
        </p:nvSpPr>
        <p:spPr>
          <a:xfrm>
            <a:off x="4204452" y="555812"/>
            <a:ext cx="5459747" cy="5977644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317E4-3EB9-6280-E54C-CD079BBB72AB}"/>
              </a:ext>
            </a:extLst>
          </p:cNvPr>
          <p:cNvSpPr txBox="1"/>
          <p:nvPr/>
        </p:nvSpPr>
        <p:spPr>
          <a:xfrm>
            <a:off x="7288306" y="31467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B7FD9E-AA9A-5B44-D845-8BF9BDC55807}"/>
              </a:ext>
            </a:extLst>
          </p:cNvPr>
          <p:cNvCxnSpPr>
            <a:cxnSpLocks/>
          </p:cNvCxnSpPr>
          <p:nvPr/>
        </p:nvCxnSpPr>
        <p:spPr>
          <a:xfrm>
            <a:off x="6409768" y="555812"/>
            <a:ext cx="0" cy="597764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478EED-C242-CDB1-0893-450C773D939D}"/>
              </a:ext>
            </a:extLst>
          </p:cNvPr>
          <p:cNvCxnSpPr>
            <a:cxnSpLocks/>
          </p:cNvCxnSpPr>
          <p:nvPr/>
        </p:nvCxnSpPr>
        <p:spPr>
          <a:xfrm flipH="1">
            <a:off x="6842500" y="555811"/>
            <a:ext cx="33429" cy="598751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67D952-86E6-800A-7156-BACF3D692433}"/>
              </a:ext>
            </a:extLst>
          </p:cNvPr>
          <p:cNvCxnSpPr>
            <a:cxnSpLocks/>
          </p:cNvCxnSpPr>
          <p:nvPr/>
        </p:nvCxnSpPr>
        <p:spPr>
          <a:xfrm>
            <a:off x="7324165" y="573742"/>
            <a:ext cx="0" cy="595971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FD65-6AD4-D22F-0E28-F85829992BA3}"/>
              </a:ext>
            </a:extLst>
          </p:cNvPr>
          <p:cNvCxnSpPr>
            <a:cxnSpLocks/>
          </p:cNvCxnSpPr>
          <p:nvPr/>
        </p:nvCxnSpPr>
        <p:spPr>
          <a:xfrm>
            <a:off x="7772401" y="573741"/>
            <a:ext cx="12936" cy="595971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8E0AEC-398D-AAF7-570C-0C868656A3D7}"/>
              </a:ext>
            </a:extLst>
          </p:cNvPr>
          <p:cNvCxnSpPr>
            <a:cxnSpLocks/>
          </p:cNvCxnSpPr>
          <p:nvPr/>
        </p:nvCxnSpPr>
        <p:spPr>
          <a:xfrm>
            <a:off x="8220636" y="555811"/>
            <a:ext cx="0" cy="597764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890F4-F78C-6760-8BDB-3459D6256297}"/>
              </a:ext>
            </a:extLst>
          </p:cNvPr>
          <p:cNvCxnSpPr>
            <a:cxnSpLocks/>
          </p:cNvCxnSpPr>
          <p:nvPr/>
        </p:nvCxnSpPr>
        <p:spPr>
          <a:xfrm>
            <a:off x="8704728" y="555810"/>
            <a:ext cx="9362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9713E-E56D-6B33-8C59-8D4001526F66}"/>
              </a:ext>
            </a:extLst>
          </p:cNvPr>
          <p:cNvCxnSpPr>
            <a:cxnSpLocks/>
          </p:cNvCxnSpPr>
          <p:nvPr/>
        </p:nvCxnSpPr>
        <p:spPr>
          <a:xfrm>
            <a:off x="9170895" y="555810"/>
            <a:ext cx="9364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C87D08-6921-B846-EB9E-C30306A8FBFC}"/>
              </a:ext>
            </a:extLst>
          </p:cNvPr>
          <p:cNvSpPr txBox="1"/>
          <p:nvPr/>
        </p:nvSpPr>
        <p:spPr>
          <a:xfrm>
            <a:off x="7718074" y="32363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E9369-145D-D3D3-88BC-9184D6EFAF4B}"/>
              </a:ext>
            </a:extLst>
          </p:cNvPr>
          <p:cNvSpPr txBox="1"/>
          <p:nvPr/>
        </p:nvSpPr>
        <p:spPr>
          <a:xfrm>
            <a:off x="8193203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4C8F3-7B66-F23B-0968-23CF96376599}"/>
              </a:ext>
            </a:extLst>
          </p:cNvPr>
          <p:cNvSpPr txBox="1"/>
          <p:nvPr/>
        </p:nvSpPr>
        <p:spPr>
          <a:xfrm>
            <a:off x="8668579" y="324544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8878F-5E0C-C436-00D7-48D0E7D164AB}"/>
              </a:ext>
            </a:extLst>
          </p:cNvPr>
          <p:cNvSpPr txBox="1"/>
          <p:nvPr/>
        </p:nvSpPr>
        <p:spPr>
          <a:xfrm>
            <a:off x="9134745" y="31467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AA9B0B-910D-81B7-DB8F-4E50748EBEAA}"/>
              </a:ext>
            </a:extLst>
          </p:cNvPr>
          <p:cNvCxnSpPr>
            <a:cxnSpLocks/>
          </p:cNvCxnSpPr>
          <p:nvPr/>
        </p:nvCxnSpPr>
        <p:spPr>
          <a:xfrm>
            <a:off x="5074025" y="555810"/>
            <a:ext cx="8966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108E2E-3B61-B16E-F36C-1AA22E8768B1}"/>
              </a:ext>
            </a:extLst>
          </p:cNvPr>
          <p:cNvCxnSpPr>
            <a:cxnSpLocks/>
          </p:cNvCxnSpPr>
          <p:nvPr/>
        </p:nvCxnSpPr>
        <p:spPr>
          <a:xfrm>
            <a:off x="5504332" y="555809"/>
            <a:ext cx="8961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AF90F6-C85A-8AF1-511D-23AF75C83F77}"/>
              </a:ext>
            </a:extLst>
          </p:cNvPr>
          <p:cNvCxnSpPr>
            <a:cxnSpLocks/>
          </p:cNvCxnSpPr>
          <p:nvPr/>
        </p:nvCxnSpPr>
        <p:spPr>
          <a:xfrm>
            <a:off x="5943602" y="555810"/>
            <a:ext cx="0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B8F4E3-0F56-C745-687C-26AF94B98EA3}"/>
              </a:ext>
            </a:extLst>
          </p:cNvPr>
          <p:cNvSpPr txBox="1"/>
          <p:nvPr/>
        </p:nvSpPr>
        <p:spPr>
          <a:xfrm>
            <a:off x="5459506" y="30480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BE44B-6AD1-587E-05CE-80096B4BD148}"/>
              </a:ext>
            </a:extLst>
          </p:cNvPr>
          <p:cNvSpPr txBox="1"/>
          <p:nvPr/>
        </p:nvSpPr>
        <p:spPr>
          <a:xfrm>
            <a:off x="5889270" y="313766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5A0960-6E43-1E5B-59FC-9D01A14F4945}"/>
              </a:ext>
            </a:extLst>
          </p:cNvPr>
          <p:cNvSpPr txBox="1"/>
          <p:nvPr/>
        </p:nvSpPr>
        <p:spPr>
          <a:xfrm>
            <a:off x="6346474" y="30480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55888-0807-3A9F-A7A9-76C29B478C31}"/>
              </a:ext>
            </a:extLst>
          </p:cNvPr>
          <p:cNvSpPr txBox="1"/>
          <p:nvPr/>
        </p:nvSpPr>
        <p:spPr>
          <a:xfrm>
            <a:off x="6830814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228035-0922-29DD-3F14-FA9FDDCB6AFC}"/>
              </a:ext>
            </a:extLst>
          </p:cNvPr>
          <p:cNvSpPr txBox="1"/>
          <p:nvPr/>
        </p:nvSpPr>
        <p:spPr>
          <a:xfrm>
            <a:off x="4616328" y="29628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2DA62-5C28-A2B3-3F84-C2C91119409D}"/>
              </a:ext>
            </a:extLst>
          </p:cNvPr>
          <p:cNvSpPr txBox="1"/>
          <p:nvPr/>
        </p:nvSpPr>
        <p:spPr>
          <a:xfrm>
            <a:off x="5046884" y="30616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7FA4B0-6D7C-2891-2CC9-3DC1907DFB19}"/>
              </a:ext>
            </a:extLst>
          </p:cNvPr>
          <p:cNvCxnSpPr>
            <a:cxnSpLocks/>
          </p:cNvCxnSpPr>
          <p:nvPr/>
        </p:nvCxnSpPr>
        <p:spPr>
          <a:xfrm>
            <a:off x="4643714" y="555809"/>
            <a:ext cx="0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61D7BF-2F90-256E-B650-663A4A1469CA}"/>
              </a:ext>
            </a:extLst>
          </p:cNvPr>
          <p:cNvSpPr txBox="1"/>
          <p:nvPr/>
        </p:nvSpPr>
        <p:spPr>
          <a:xfrm>
            <a:off x="4126217" y="304800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594A-8F42-D913-A96E-591B64B2AEDD}"/>
              </a:ext>
            </a:extLst>
          </p:cNvPr>
          <p:cNvSpPr txBox="1"/>
          <p:nvPr/>
        </p:nvSpPr>
        <p:spPr>
          <a:xfrm>
            <a:off x="1120103" y="690284"/>
            <a:ext cx="295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1: Clinical Trials Corpus Gold Standard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92F43-202C-68F4-C2C5-0A8EFD7E1B15}"/>
              </a:ext>
            </a:extLst>
          </p:cNvPr>
          <p:cNvSpPr txBox="1"/>
          <p:nvPr/>
        </p:nvSpPr>
        <p:spPr>
          <a:xfrm>
            <a:off x="810740" y="2339790"/>
            <a:ext cx="3312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2: Query Generation Methods and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7041E-111A-0DED-BFDD-E82BE970A27B}"/>
              </a:ext>
            </a:extLst>
          </p:cNvPr>
          <p:cNvSpPr txBox="1"/>
          <p:nvPr/>
        </p:nvSpPr>
        <p:spPr>
          <a:xfrm>
            <a:off x="462453" y="3908611"/>
            <a:ext cx="3701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3: LeafAI Application Development and Evaluation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7A666-E438-A261-1D0D-9E6000F21208}"/>
              </a:ext>
            </a:extLst>
          </p:cNvPr>
          <p:cNvSpPr txBox="1"/>
          <p:nvPr/>
        </p:nvSpPr>
        <p:spPr>
          <a:xfrm>
            <a:off x="3235273" y="5465862"/>
            <a:ext cx="930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DEBCA2-CFEC-0C86-411D-B8A9D0FAD661}"/>
              </a:ext>
            </a:extLst>
          </p:cNvPr>
          <p:cNvSpPr/>
          <p:nvPr/>
        </p:nvSpPr>
        <p:spPr>
          <a:xfrm>
            <a:off x="4204452" y="690284"/>
            <a:ext cx="2225671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E2F70-94BE-4197-69A9-18A714770559}"/>
              </a:ext>
            </a:extLst>
          </p:cNvPr>
          <p:cNvSpPr txBox="1"/>
          <p:nvPr/>
        </p:nvSpPr>
        <p:spPr>
          <a:xfrm>
            <a:off x="6395357" y="717621"/>
            <a:ext cx="1171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A42BF2-549B-8E1C-B539-3C9ACE336FBE}"/>
              </a:ext>
            </a:extLst>
          </p:cNvPr>
          <p:cNvSpPr/>
          <p:nvPr/>
        </p:nvSpPr>
        <p:spPr>
          <a:xfrm>
            <a:off x="4213417" y="1130447"/>
            <a:ext cx="556104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44D74B-ACA7-7C0D-67B1-18C021CE5FCB}"/>
              </a:ext>
            </a:extLst>
          </p:cNvPr>
          <p:cNvSpPr txBox="1"/>
          <p:nvPr/>
        </p:nvSpPr>
        <p:spPr>
          <a:xfrm>
            <a:off x="1380732" y="1113435"/>
            <a:ext cx="269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1.1 Annotation Guidelines Creation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2D672F-4FB9-1F9A-A073-C083C77D1F75}"/>
              </a:ext>
            </a:extLst>
          </p:cNvPr>
          <p:cNvSpPr txBox="1"/>
          <p:nvPr/>
        </p:nvSpPr>
        <p:spPr>
          <a:xfrm>
            <a:off x="4724104" y="1128957"/>
            <a:ext cx="1192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56419-EBBA-1E5D-2B32-A4E089A17D77}"/>
              </a:ext>
            </a:extLst>
          </p:cNvPr>
          <p:cNvSpPr txBox="1"/>
          <p:nvPr/>
        </p:nvSpPr>
        <p:spPr>
          <a:xfrm>
            <a:off x="2195537" y="1506074"/>
            <a:ext cx="1896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1.2 Corpus Annotation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C5F1BA-A03D-81D6-E9DB-6928F76E3C7E}"/>
              </a:ext>
            </a:extLst>
          </p:cNvPr>
          <p:cNvSpPr/>
          <p:nvPr/>
        </p:nvSpPr>
        <p:spPr>
          <a:xfrm>
            <a:off x="4768682" y="1532191"/>
            <a:ext cx="73322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01325C-F499-05CF-013A-0BF1EF9B557B}"/>
              </a:ext>
            </a:extLst>
          </p:cNvPr>
          <p:cNvSpPr txBox="1"/>
          <p:nvPr/>
        </p:nvSpPr>
        <p:spPr>
          <a:xfrm>
            <a:off x="5450601" y="1528755"/>
            <a:ext cx="1171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107991-5602-E34F-7963-5740B125FE29}"/>
              </a:ext>
            </a:extLst>
          </p:cNvPr>
          <p:cNvSpPr txBox="1"/>
          <p:nvPr/>
        </p:nvSpPr>
        <p:spPr>
          <a:xfrm>
            <a:off x="2702587" y="1915871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1.3 Evaluation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7E878-88FF-33A1-3650-8D28E6E09845}"/>
              </a:ext>
            </a:extLst>
          </p:cNvPr>
          <p:cNvSpPr/>
          <p:nvPr/>
        </p:nvSpPr>
        <p:spPr>
          <a:xfrm>
            <a:off x="5513293" y="1924418"/>
            <a:ext cx="888058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523A74-A057-FAC1-A67C-0B892AB961C9}"/>
              </a:ext>
            </a:extLst>
          </p:cNvPr>
          <p:cNvSpPr txBox="1"/>
          <p:nvPr/>
        </p:nvSpPr>
        <p:spPr>
          <a:xfrm>
            <a:off x="6336744" y="1921842"/>
            <a:ext cx="117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891ECF-188D-BA4D-AF69-50CFC8FF6576}"/>
              </a:ext>
            </a:extLst>
          </p:cNvPr>
          <p:cNvSpPr/>
          <p:nvPr/>
        </p:nvSpPr>
        <p:spPr>
          <a:xfrm>
            <a:off x="6875929" y="2730911"/>
            <a:ext cx="448235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662615-D822-F9AA-8F06-DA2C4730B754}"/>
              </a:ext>
            </a:extLst>
          </p:cNvPr>
          <p:cNvSpPr txBox="1"/>
          <p:nvPr/>
        </p:nvSpPr>
        <p:spPr>
          <a:xfrm>
            <a:off x="1269116" y="2726667"/>
            <a:ext cx="283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2.1 Logical Forms Corpus Annotation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A6DD4-EBBE-D576-AC0A-E23803282926}"/>
              </a:ext>
            </a:extLst>
          </p:cNvPr>
          <p:cNvSpPr txBox="1"/>
          <p:nvPr/>
        </p:nvSpPr>
        <p:spPr>
          <a:xfrm>
            <a:off x="7269764" y="2724447"/>
            <a:ext cx="1237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008A5A-A9C1-45ED-34B4-181860A0459C}"/>
              </a:ext>
            </a:extLst>
          </p:cNvPr>
          <p:cNvSpPr txBox="1"/>
          <p:nvPr/>
        </p:nvSpPr>
        <p:spPr>
          <a:xfrm>
            <a:off x="1567306" y="3119306"/>
            <a:ext cx="2560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2.2 Query Methods Development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F148E8-3006-A83F-2571-B3D20FFFA939}"/>
              </a:ext>
            </a:extLst>
          </p:cNvPr>
          <p:cNvSpPr/>
          <p:nvPr/>
        </p:nvSpPr>
        <p:spPr>
          <a:xfrm>
            <a:off x="5521694" y="3127808"/>
            <a:ext cx="181897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158EFB-5990-317D-BF4F-0D6F4035B721}"/>
              </a:ext>
            </a:extLst>
          </p:cNvPr>
          <p:cNvSpPr txBox="1"/>
          <p:nvPr/>
        </p:nvSpPr>
        <p:spPr>
          <a:xfrm>
            <a:off x="7263026" y="3130012"/>
            <a:ext cx="1188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56DCCD-48E7-91C7-CD67-7EC6DDCAD4FD}"/>
              </a:ext>
            </a:extLst>
          </p:cNvPr>
          <p:cNvSpPr txBox="1"/>
          <p:nvPr/>
        </p:nvSpPr>
        <p:spPr>
          <a:xfrm>
            <a:off x="2738447" y="3529103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2.3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AF238A-741D-E9A8-3CDF-7C4AE559BF99}"/>
              </a:ext>
            </a:extLst>
          </p:cNvPr>
          <p:cNvSpPr/>
          <p:nvPr/>
        </p:nvSpPr>
        <p:spPr>
          <a:xfrm>
            <a:off x="7313688" y="3529096"/>
            <a:ext cx="47164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92719-84EF-9410-BC75-6B5063F39A6F}"/>
              </a:ext>
            </a:extLst>
          </p:cNvPr>
          <p:cNvSpPr txBox="1"/>
          <p:nvPr/>
        </p:nvSpPr>
        <p:spPr>
          <a:xfrm>
            <a:off x="7733990" y="3519224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Complete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AC554-81D4-CF5E-7766-400ADFE355E7}"/>
              </a:ext>
            </a:extLst>
          </p:cNvPr>
          <p:cNvSpPr/>
          <p:nvPr/>
        </p:nvSpPr>
        <p:spPr>
          <a:xfrm>
            <a:off x="5513294" y="2356234"/>
            <a:ext cx="227204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E756F-A58B-F7FA-07BC-58C3E3CDD3BB}"/>
              </a:ext>
            </a:extLst>
          </p:cNvPr>
          <p:cNvSpPr txBox="1"/>
          <p:nvPr/>
        </p:nvSpPr>
        <p:spPr>
          <a:xfrm>
            <a:off x="7738976" y="2365199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 Complete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48C04E-2DA1-207F-23A2-5FE9956F267D}"/>
              </a:ext>
            </a:extLst>
          </p:cNvPr>
          <p:cNvSpPr/>
          <p:nvPr/>
        </p:nvSpPr>
        <p:spPr>
          <a:xfrm>
            <a:off x="7482653" y="4267642"/>
            <a:ext cx="110602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7A9952-82D4-529B-DA57-0FE736C3DE28}"/>
              </a:ext>
            </a:extLst>
          </p:cNvPr>
          <p:cNvSpPr txBox="1"/>
          <p:nvPr/>
        </p:nvSpPr>
        <p:spPr>
          <a:xfrm>
            <a:off x="1829396" y="4268541"/>
            <a:ext cx="2319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3.1 Application Development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341DC2-3A23-9AE4-0FAA-611E01791E13}"/>
              </a:ext>
            </a:extLst>
          </p:cNvPr>
          <p:cNvSpPr txBox="1"/>
          <p:nvPr/>
        </p:nvSpPr>
        <p:spPr>
          <a:xfrm>
            <a:off x="8546241" y="4263828"/>
            <a:ext cx="104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 Complete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12EE22-64DC-A783-8FC5-7D1E8B5D2FC0}"/>
              </a:ext>
            </a:extLst>
          </p:cNvPr>
          <p:cNvSpPr txBox="1"/>
          <p:nvPr/>
        </p:nvSpPr>
        <p:spPr>
          <a:xfrm>
            <a:off x="2424142" y="4661180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Usability testing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01F5B5-D1A6-06CF-26E2-4C63CC46B6C6}"/>
              </a:ext>
            </a:extLst>
          </p:cNvPr>
          <p:cNvSpPr/>
          <p:nvPr/>
        </p:nvSpPr>
        <p:spPr>
          <a:xfrm>
            <a:off x="8581651" y="461933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73E948-0CDD-F431-F07F-21F072EEDAB4}"/>
              </a:ext>
            </a:extLst>
          </p:cNvPr>
          <p:cNvSpPr txBox="1"/>
          <p:nvPr/>
        </p:nvSpPr>
        <p:spPr>
          <a:xfrm>
            <a:off x="9002300" y="462575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7D50BB-37AF-1EEB-1B29-03E22C0D6F70}"/>
              </a:ext>
            </a:extLst>
          </p:cNvPr>
          <p:cNvSpPr txBox="1"/>
          <p:nvPr/>
        </p:nvSpPr>
        <p:spPr>
          <a:xfrm>
            <a:off x="1730991" y="5044082"/>
            <a:ext cx="2446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User query accuracy testing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013253-6422-7621-ACEA-4D8A6E95FB83}"/>
              </a:ext>
            </a:extLst>
          </p:cNvPr>
          <p:cNvSpPr/>
          <p:nvPr/>
        </p:nvSpPr>
        <p:spPr>
          <a:xfrm>
            <a:off x="8591015" y="500760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7B3C2D-F9D1-09D9-6EB9-BF1718D29031}"/>
              </a:ext>
            </a:extLst>
          </p:cNvPr>
          <p:cNvSpPr txBox="1"/>
          <p:nvPr/>
        </p:nvSpPr>
        <p:spPr>
          <a:xfrm>
            <a:off x="9011664" y="501402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28754A-4F83-EE85-65EA-E1A02ACBB038}"/>
              </a:ext>
            </a:extLst>
          </p:cNvPr>
          <p:cNvSpPr txBox="1"/>
          <p:nvPr/>
        </p:nvSpPr>
        <p:spPr>
          <a:xfrm>
            <a:off x="3219288" y="5860747"/>
            <a:ext cx="969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Thesis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5C9126-5D1A-ED5E-85AC-5B1E5E1A3765}"/>
              </a:ext>
            </a:extLst>
          </p:cNvPr>
          <p:cNvSpPr txBox="1"/>
          <p:nvPr/>
        </p:nvSpPr>
        <p:spPr>
          <a:xfrm>
            <a:off x="3506180" y="6207367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933E17A-7DA9-B8ED-AE09-FD698BAF043E}"/>
              </a:ext>
            </a:extLst>
          </p:cNvPr>
          <p:cNvSpPr/>
          <p:nvPr/>
        </p:nvSpPr>
        <p:spPr>
          <a:xfrm>
            <a:off x="7780065" y="3877833"/>
            <a:ext cx="1254817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D2EB81-58F2-9C5E-E127-4BD4A25E1C15}"/>
              </a:ext>
            </a:extLst>
          </p:cNvPr>
          <p:cNvSpPr txBox="1"/>
          <p:nvPr/>
        </p:nvSpPr>
        <p:spPr>
          <a:xfrm>
            <a:off x="9003022" y="3889929"/>
            <a:ext cx="965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 Complete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7ABA92-2AA1-CEAB-0AD6-8DD45D325EE2}"/>
              </a:ext>
            </a:extLst>
          </p:cNvPr>
          <p:cNvSpPr/>
          <p:nvPr/>
        </p:nvSpPr>
        <p:spPr>
          <a:xfrm>
            <a:off x="9054514" y="5826650"/>
            <a:ext cx="61009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ABE4F9-0C17-C338-C3A0-302B07DE2953}"/>
              </a:ext>
            </a:extLst>
          </p:cNvPr>
          <p:cNvSpPr txBox="1"/>
          <p:nvPr/>
        </p:nvSpPr>
        <p:spPr>
          <a:xfrm>
            <a:off x="9595264" y="581923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71E79A-7C7A-972E-AE2A-21ACBFF86EB9}"/>
              </a:ext>
            </a:extLst>
          </p:cNvPr>
          <p:cNvSpPr/>
          <p:nvPr/>
        </p:nvSpPr>
        <p:spPr>
          <a:xfrm>
            <a:off x="9180259" y="6198351"/>
            <a:ext cx="49131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4F06E-87B8-B42A-88F1-136EBE2D3F8F}"/>
              </a:ext>
            </a:extLst>
          </p:cNvPr>
          <p:cNvSpPr txBox="1"/>
          <p:nvPr/>
        </p:nvSpPr>
        <p:spPr>
          <a:xfrm>
            <a:off x="9604628" y="620750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AF29A3A-FE33-C9EE-06FF-8DAC2A1D2ED1}"/>
              </a:ext>
            </a:extLst>
          </p:cNvPr>
          <p:cNvSpPr/>
          <p:nvPr/>
        </p:nvSpPr>
        <p:spPr>
          <a:xfrm>
            <a:off x="9055289" y="5435084"/>
            <a:ext cx="61009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E28F1B-CE6E-98E2-5BCE-4CC44741D854}"/>
              </a:ext>
            </a:extLst>
          </p:cNvPr>
          <p:cNvSpPr txBox="1"/>
          <p:nvPr/>
        </p:nvSpPr>
        <p:spPr>
          <a:xfrm>
            <a:off x="9613283" y="5459370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3D316EA-ACA9-2BD8-8A1D-79A26AC79A79}"/>
              </a:ext>
            </a:extLst>
          </p:cNvPr>
          <p:cNvCxnSpPr>
            <a:cxnSpLocks/>
          </p:cNvCxnSpPr>
          <p:nvPr/>
        </p:nvCxnSpPr>
        <p:spPr>
          <a:xfrm>
            <a:off x="7715448" y="555809"/>
            <a:ext cx="0" cy="596704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6010CE0-EB1C-D82A-77AF-066C54FD9B83}"/>
              </a:ext>
            </a:extLst>
          </p:cNvPr>
          <p:cNvSpPr txBox="1"/>
          <p:nvPr/>
        </p:nvSpPr>
        <p:spPr>
          <a:xfrm>
            <a:off x="7406928" y="6560793"/>
            <a:ext cx="61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7497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872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65755"/>
            <a:ext cx="7472669" cy="847366"/>
            <a:chOff x="2660823" y="1365755"/>
            <a:chExt cx="7472669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209"/>
              <a:ext cx="7472669" cy="823912"/>
              <a:chOff x="2660202" y="2477747"/>
              <a:chExt cx="7472669" cy="82391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79" y="2915579"/>
                <a:ext cx="5565724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36190" y="2912301"/>
                <a:ext cx="530916" cy="3837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601956" y="2907205"/>
                <a:ext cx="452608" cy="3944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601956" y="247774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7,429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000424" y="1384270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11,314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129,478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183700"/>
            <a:ext cx="7427213" cy="837739"/>
            <a:chOff x="2627972" y="2183700"/>
            <a:chExt cx="7427213" cy="8377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8782"/>
              <a:chOff x="2641347" y="2194560"/>
              <a:chExt cx="7427213" cy="38878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448168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7955436" y="2197262"/>
                <a:ext cx="83186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8821929" y="2194560"/>
                <a:ext cx="124663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9153758" y="2203266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6,617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(19%)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8090614" y="220218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4,345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(12%)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5386816" y="218370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23,909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(69%)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09066"/>
            <a:ext cx="7202345" cy="826771"/>
            <a:chOff x="2852840" y="3053803"/>
            <a:chExt cx="7202345" cy="8267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7300"/>
              <a:ext cx="7202345" cy="393274"/>
              <a:chOff x="2866215" y="3627965"/>
              <a:chExt cx="7202345" cy="39327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79" y="3635159"/>
                <a:ext cx="5470966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948708" y="3627965"/>
                <a:ext cx="373237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9365608" y="3628920"/>
                <a:ext cx="70295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426319" y="305380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4,083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(10%)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8855727" y="306806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1,972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945158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36,254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(86%)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807964-C6EC-A09C-2F27-5D076E34F785}"/>
              </a:ext>
            </a:extLst>
          </p:cNvPr>
          <p:cNvGrpSpPr/>
          <p:nvPr/>
        </p:nvGrpSpPr>
        <p:grpSpPr>
          <a:xfrm>
            <a:off x="2259376" y="3783485"/>
            <a:ext cx="7750089" cy="828355"/>
            <a:chOff x="2288371" y="4151850"/>
            <a:chExt cx="7750089" cy="8283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96A9A9-0B04-5520-0559-9FEF82EAB7E2}"/>
                </a:ext>
              </a:extLst>
            </p:cNvPr>
            <p:cNvGrpSpPr/>
            <p:nvPr/>
          </p:nvGrpSpPr>
          <p:grpSpPr>
            <a:xfrm>
              <a:off x="2288371" y="4569851"/>
              <a:ext cx="7750089" cy="410354"/>
              <a:chOff x="2299576" y="4358093"/>
              <a:chExt cx="7750089" cy="4103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01D369-A0E5-E25F-B0B4-072EECB23AC2}"/>
                  </a:ext>
                </a:extLst>
              </p:cNvPr>
              <p:cNvSpPr/>
              <p:nvPr/>
            </p:nvSpPr>
            <p:spPr>
              <a:xfrm>
                <a:off x="3430036" y="4382367"/>
                <a:ext cx="632007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AC943A-8FB1-8A21-AB65-0694061EC95A}"/>
                  </a:ext>
                </a:extLst>
              </p:cNvPr>
              <p:cNvSpPr/>
              <p:nvPr/>
            </p:nvSpPr>
            <p:spPr>
              <a:xfrm flipH="1">
                <a:off x="9780450" y="4382367"/>
                <a:ext cx="269215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06DF21-1C28-E4BA-F0EB-546F68B9D050}"/>
                  </a:ext>
                </a:extLst>
              </p:cNvPr>
              <p:cNvSpPr txBox="1"/>
              <p:nvPr/>
            </p:nvSpPr>
            <p:spPr>
              <a:xfrm>
                <a:off x="2299576" y="4358093"/>
                <a:ext cx="1111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Employment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279D1B-E3B9-1BE8-D479-042797941522}"/>
                </a:ext>
              </a:extLst>
            </p:cNvPr>
            <p:cNvSpPr txBox="1"/>
            <p:nvPr/>
          </p:nvSpPr>
          <p:spPr>
            <a:xfrm>
              <a:off x="9410690" y="415185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61,018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(3%)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011466-46CD-3A88-BE3F-EC47E962999F}"/>
                </a:ext>
              </a:extLst>
            </p:cNvPr>
            <p:cNvSpPr txBox="1"/>
            <p:nvPr/>
          </p:nvSpPr>
          <p:spPr>
            <a:xfrm>
              <a:off x="6116359" y="416877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1,772,595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(96%)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48D92F-6500-C4E1-1E1D-B17A59AF0D05}"/>
              </a:ext>
            </a:extLst>
          </p:cNvPr>
          <p:cNvGrpSpPr/>
          <p:nvPr/>
        </p:nvGrpSpPr>
        <p:grpSpPr>
          <a:xfrm>
            <a:off x="2103615" y="4589230"/>
            <a:ext cx="7967495" cy="940530"/>
            <a:chOff x="2087689" y="5063858"/>
            <a:chExt cx="7967495" cy="9405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92171B-05C0-6A17-C595-1C2EB2C3AEE3}"/>
                </a:ext>
              </a:extLst>
            </p:cNvPr>
            <p:cNvGrpSpPr/>
            <p:nvPr/>
          </p:nvGrpSpPr>
          <p:grpSpPr>
            <a:xfrm>
              <a:off x="2087689" y="5481168"/>
              <a:ext cx="7967495" cy="523220"/>
              <a:chOff x="2135239" y="5061400"/>
              <a:chExt cx="7967495" cy="5232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4916C20-F2CD-4969-BF70-7362966860CC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4245024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C861D80-7E1C-C389-D1D7-9E0D5E341417}"/>
                  </a:ext>
                </a:extLst>
              </p:cNvPr>
              <p:cNvSpPr/>
              <p:nvPr/>
            </p:nvSpPr>
            <p:spPr>
              <a:xfrm>
                <a:off x="7679291" y="5097720"/>
                <a:ext cx="302345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3508DA-924A-7712-6A47-9B4745FC892E}"/>
                  </a:ext>
                </a:extLst>
              </p:cNvPr>
              <p:cNvSpPr/>
              <p:nvPr/>
            </p:nvSpPr>
            <p:spPr>
              <a:xfrm>
                <a:off x="8013441" y="5091810"/>
                <a:ext cx="2089293" cy="39193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2B70B9-6F80-4F6A-FB77-8EAF44DDA2B7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72F844-AF74-B9CD-89C7-E0B777AE5661}"/>
                </a:ext>
              </a:extLst>
            </p:cNvPr>
            <p:cNvSpPr txBox="1"/>
            <p:nvPr/>
          </p:nvSpPr>
          <p:spPr>
            <a:xfrm>
              <a:off x="8779118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3,692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(32%)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914CD5-8C1C-25E3-FD5E-65A0E195E07C}"/>
                </a:ext>
              </a:extLst>
            </p:cNvPr>
            <p:cNvSpPr txBox="1"/>
            <p:nvPr/>
          </p:nvSpPr>
          <p:spPr>
            <a:xfrm>
              <a:off x="7504862" y="50638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516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1285C-4619-15A8-E71D-76EB0759DFC9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(64%)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71E5F-4FE2-97BF-D089-34420D511FF6}"/>
              </a:ext>
            </a:extLst>
          </p:cNvPr>
          <p:cNvSpPr/>
          <p:nvPr/>
        </p:nvSpPr>
        <p:spPr>
          <a:xfrm>
            <a:off x="10039809" y="4234917"/>
            <a:ext cx="9144" cy="384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94BB66-C728-232B-859E-D5520B80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78" y="5709506"/>
            <a:ext cx="6938056" cy="355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CB0E1C-0944-0611-32E3-9403E85CAA8C}"/>
              </a:ext>
            </a:extLst>
          </p:cNvPr>
          <p:cNvSpPr txBox="1"/>
          <p:nvPr/>
        </p:nvSpPr>
        <p:spPr>
          <a:xfrm>
            <a:off x="9853433" y="378348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8,295</a:t>
            </a:r>
            <a:b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(&lt;1%)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B6DCB5-31F0-D262-5613-C994DF3C9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0" y="423206"/>
            <a:ext cx="3315583" cy="11082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ABD46F-8EBA-F760-3D8C-6D0C1B801A49}"/>
              </a:ext>
            </a:extLst>
          </p:cNvPr>
          <p:cNvSpPr txBox="1"/>
          <p:nvPr/>
        </p:nvSpPr>
        <p:spPr>
          <a:xfrm>
            <a:off x="440439" y="95305"/>
            <a:ext cx="24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results (</a:t>
            </a:r>
            <a:r>
              <a:rPr lang="en-US" dirty="0" err="1"/>
              <a:t>ie</a:t>
            </a:r>
            <a:r>
              <a:rPr lang="en-US" dirty="0"/>
              <a:t>, pos + neg)</a:t>
            </a:r>
          </a:p>
        </p:txBody>
      </p:sp>
    </p:spTree>
    <p:extLst>
      <p:ext uri="{BB962C8B-B14F-4D97-AF65-F5344CB8AC3E}">
        <p14:creationId xmlns:p14="http://schemas.microsoft.com/office/powerpoint/2010/main" val="1444823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903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65755"/>
            <a:ext cx="7590811" cy="847366"/>
            <a:chOff x="2660823" y="1365755"/>
            <a:chExt cx="7590811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320"/>
              <a:ext cx="7590811" cy="823801"/>
              <a:chOff x="2660202" y="2477858"/>
              <a:chExt cx="7590811" cy="82380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4914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20288" y="2904350"/>
                <a:ext cx="805434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906750" y="2907205"/>
                <a:ext cx="147814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720098" y="2477858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7,952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122552" y="1399908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11,542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127,869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192057"/>
            <a:ext cx="7427213" cy="826680"/>
            <a:chOff x="2627972" y="2192057"/>
            <a:chExt cx="7427213" cy="8266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6080"/>
              <a:chOff x="2641347" y="2194560"/>
              <a:chExt cx="7427213" cy="38608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80" y="2194560"/>
                <a:ext cx="2876448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6387796" y="2194560"/>
                <a:ext cx="1073679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7538743" y="2194560"/>
                <a:ext cx="252981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(35%)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6759775" y="2203894"/>
              <a:ext cx="563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4,868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711853" y="219205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22,959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01222"/>
            <a:ext cx="7202345" cy="828376"/>
            <a:chOff x="2852840" y="3045959"/>
            <a:chExt cx="7202345" cy="8283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67057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187739" y="3627539"/>
                <a:ext cx="17437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8445198" y="3628920"/>
                <a:ext cx="162336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221849" y="3045959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(24%)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7996092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2,690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35,177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(71%)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9752F4-B61E-7690-B8D9-58B195247198}"/>
              </a:ext>
            </a:extLst>
          </p:cNvPr>
          <p:cNvGrpSpPr/>
          <p:nvPr/>
        </p:nvGrpSpPr>
        <p:grpSpPr>
          <a:xfrm>
            <a:off x="2103615" y="4595669"/>
            <a:ext cx="7967496" cy="934091"/>
            <a:chOff x="2087689" y="5070297"/>
            <a:chExt cx="7967496" cy="93409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0BB2797-5418-ADC6-ADED-F74F28FD8FC3}"/>
                </a:ext>
              </a:extLst>
            </p:cNvPr>
            <p:cNvGrpSpPr/>
            <p:nvPr/>
          </p:nvGrpSpPr>
          <p:grpSpPr>
            <a:xfrm>
              <a:off x="2087689" y="5481168"/>
              <a:ext cx="7967496" cy="523220"/>
              <a:chOff x="2135239" y="5061400"/>
              <a:chExt cx="7967496" cy="52322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E1779C-D50F-3C9A-7FCC-106CDF12EACF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86605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552A1F2-BB8E-D21D-9F7E-F9A6AE8DB085}"/>
                  </a:ext>
                </a:extLst>
              </p:cNvPr>
              <p:cNvSpPr/>
              <p:nvPr/>
            </p:nvSpPr>
            <p:spPr>
              <a:xfrm>
                <a:off x="7334565" y="5089769"/>
                <a:ext cx="329221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235637A-9A7A-9F50-4023-66723BCD7577}"/>
                  </a:ext>
                </a:extLst>
              </p:cNvPr>
              <p:cNvSpPr/>
              <p:nvPr/>
            </p:nvSpPr>
            <p:spPr>
              <a:xfrm>
                <a:off x="7729754" y="5091811"/>
                <a:ext cx="237298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0693C89-9ACF-473A-3E99-C5A408BFB260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E9E1C2-98E8-C9FA-0F9E-3CDEBD5E6934}"/>
                </a:ext>
              </a:extLst>
            </p:cNvPr>
            <p:cNvSpPr txBox="1"/>
            <p:nvPr/>
          </p:nvSpPr>
          <p:spPr>
            <a:xfrm>
              <a:off x="8564433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(34%)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43B1C0-2F3A-0B4E-E9BF-ACE284CF84CC}"/>
                </a:ext>
              </a:extLst>
            </p:cNvPr>
            <p:cNvSpPr txBox="1"/>
            <p:nvPr/>
          </p:nvSpPr>
          <p:spPr>
            <a:xfrm>
              <a:off x="7187866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A71D35-4631-66FB-C10D-C9677867D1FC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(62%)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B1315CC-C717-6B5D-737B-1EAF39DE400E}"/>
              </a:ext>
            </a:extLst>
          </p:cNvPr>
          <p:cNvGrpSpPr/>
          <p:nvPr/>
        </p:nvGrpSpPr>
        <p:grpSpPr>
          <a:xfrm>
            <a:off x="2259376" y="3800409"/>
            <a:ext cx="8000410" cy="811431"/>
            <a:chOff x="2259376" y="3800409"/>
            <a:chExt cx="8000410" cy="8114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F5011A-1DAA-4FC9-149A-058D0DC048F1}"/>
                </a:ext>
              </a:extLst>
            </p:cNvPr>
            <p:cNvGrpSpPr/>
            <p:nvPr/>
          </p:nvGrpSpPr>
          <p:grpSpPr>
            <a:xfrm>
              <a:off x="2259376" y="3800409"/>
              <a:ext cx="7673248" cy="811431"/>
              <a:chOff x="2288371" y="4168774"/>
              <a:chExt cx="7673248" cy="81143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18C420C-1FE1-F062-8672-1249537154EC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673248" cy="410354"/>
                <a:chOff x="2299576" y="4358093"/>
                <a:chExt cx="7673248" cy="410354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DE9295E-85B1-73EF-88C5-EE7D13EFA70B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5342684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95440FD-35D5-DCAB-8747-E84F3BDD6D44}"/>
                    </a:ext>
                  </a:extLst>
                </p:cNvPr>
                <p:cNvSpPr/>
                <p:nvPr/>
              </p:nvSpPr>
              <p:spPr>
                <a:xfrm flipH="1">
                  <a:off x="8848920" y="4382367"/>
                  <a:ext cx="1123904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00066E-EB30-3086-3A6F-75C32CA91B8B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53CC33-1CDC-9078-F431-F14448C05C80}"/>
                  </a:ext>
                </a:extLst>
              </p:cNvPr>
              <p:cNvSpPr txBox="1"/>
              <p:nvPr/>
            </p:nvSpPr>
            <p:spPr>
              <a:xfrm>
                <a:off x="9132359" y="4175478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(17%)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D5F65D-8412-B5EB-2847-D44A0A8498DE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290,280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(81%)</a:t>
                </a:r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AA3F921-2044-56F5-7385-FAC2D571AA8A}"/>
                </a:ext>
              </a:extLst>
            </p:cNvPr>
            <p:cNvSpPr/>
            <p:nvPr/>
          </p:nvSpPr>
          <p:spPr>
            <a:xfrm>
              <a:off x="10002631" y="4225760"/>
              <a:ext cx="45719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F35AF0-BCF5-F19D-91E5-E11345F10EF4}"/>
                </a:ext>
              </a:extLst>
            </p:cNvPr>
            <p:cNvSpPr txBox="1"/>
            <p:nvPr/>
          </p:nvSpPr>
          <p:spPr>
            <a:xfrm>
              <a:off x="9728871" y="3811321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8,303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53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903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83475"/>
            <a:ext cx="7459323" cy="836075"/>
            <a:chOff x="2660823" y="1383475"/>
            <a:chExt cx="7459323" cy="8360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404757"/>
              <a:ext cx="7459323" cy="814793"/>
              <a:chOff x="2660202" y="2493295"/>
              <a:chExt cx="7459323" cy="8147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1817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8685287" y="2910465"/>
                <a:ext cx="903323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660675" y="2914702"/>
                <a:ext cx="382646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588610" y="249329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(7%)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8839446" y="141597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11,558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740895" y="1383475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87671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(82%)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185235"/>
            <a:ext cx="7427213" cy="833502"/>
            <a:chOff x="2627972" y="2185235"/>
            <a:chExt cx="7427213" cy="8335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506"/>
              <a:ext cx="7427213" cy="386231"/>
              <a:chOff x="2641347" y="2194409"/>
              <a:chExt cx="7427213" cy="38623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24392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5947763" y="2194409"/>
                <a:ext cx="1276698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7298442" y="2194560"/>
                <a:ext cx="2770118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(44%)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6413113" y="220374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(14%)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380168" y="218523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14,185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12406"/>
            <a:ext cx="7202345" cy="817192"/>
            <a:chOff x="2852840" y="3057143"/>
            <a:chExt cx="7202345" cy="8171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168629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7661700" y="3627539"/>
                <a:ext cx="35264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8082028" y="3628920"/>
                <a:ext cx="198653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8817896" y="305714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(30%)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7648324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24,444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(63%)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8401C4-E6BB-C50B-60B1-945A41C9F413}"/>
              </a:ext>
            </a:extLst>
          </p:cNvPr>
          <p:cNvGrpSpPr/>
          <p:nvPr/>
        </p:nvGrpSpPr>
        <p:grpSpPr>
          <a:xfrm>
            <a:off x="2103615" y="4595669"/>
            <a:ext cx="7967497" cy="934091"/>
            <a:chOff x="2087689" y="5070297"/>
            <a:chExt cx="7967497" cy="93409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A62FAEF-8B97-D0EB-0327-A910CE6B89E4}"/>
                </a:ext>
              </a:extLst>
            </p:cNvPr>
            <p:cNvGrpSpPr/>
            <p:nvPr/>
          </p:nvGrpSpPr>
          <p:grpSpPr>
            <a:xfrm>
              <a:off x="2087689" y="5481168"/>
              <a:ext cx="7967497" cy="523220"/>
              <a:chOff x="2135239" y="5061400"/>
              <a:chExt cx="7967497" cy="52322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E201818-CCC4-94EC-4387-3CA09534D649}"/>
                  </a:ext>
                </a:extLst>
              </p:cNvPr>
              <p:cNvSpPr/>
              <p:nvPr/>
            </p:nvSpPr>
            <p:spPr>
              <a:xfrm>
                <a:off x="3402203" y="5100479"/>
                <a:ext cx="369361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5CA45B-6EC0-49CF-6FBE-AF30BA7CBF0D}"/>
                  </a:ext>
                </a:extLst>
              </p:cNvPr>
              <p:cNvSpPr/>
              <p:nvPr/>
            </p:nvSpPr>
            <p:spPr>
              <a:xfrm>
                <a:off x="7147941" y="5100479"/>
                <a:ext cx="27886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62DA979-6587-C4EA-0F18-DA5378459911}"/>
                  </a:ext>
                </a:extLst>
              </p:cNvPr>
              <p:cNvSpPr/>
              <p:nvPr/>
            </p:nvSpPr>
            <p:spPr>
              <a:xfrm>
                <a:off x="7478929" y="5091811"/>
                <a:ext cx="262380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980348-CE31-9ACF-9473-DA117D248259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19AC95-D330-C250-F912-E0CF2482A2A7}"/>
                </a:ext>
              </a:extLst>
            </p:cNvPr>
            <p:cNvSpPr txBox="1"/>
            <p:nvPr/>
          </p:nvSpPr>
          <p:spPr>
            <a:xfrm>
              <a:off x="8385288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7F25F1-B036-2C32-6C9D-8606B37CF746}"/>
                </a:ext>
              </a:extLst>
            </p:cNvPr>
            <p:cNvSpPr txBox="1"/>
            <p:nvPr/>
          </p:nvSpPr>
          <p:spPr>
            <a:xfrm>
              <a:off x="6977181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682474-0639-6859-8C76-6BBF32DDA02D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5,173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4DF54E-96EC-46DB-C0F8-D25159E66DF7}"/>
              </a:ext>
            </a:extLst>
          </p:cNvPr>
          <p:cNvGrpSpPr/>
          <p:nvPr/>
        </p:nvGrpSpPr>
        <p:grpSpPr>
          <a:xfrm>
            <a:off x="2259376" y="3800409"/>
            <a:ext cx="7950291" cy="811431"/>
            <a:chOff x="2259376" y="3800409"/>
            <a:chExt cx="7950291" cy="81143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F13B9C-D49D-130E-6B10-1A64491C2795}"/>
                </a:ext>
              </a:extLst>
            </p:cNvPr>
            <p:cNvGrpSpPr/>
            <p:nvPr/>
          </p:nvGrpSpPr>
          <p:grpSpPr>
            <a:xfrm>
              <a:off x="2259376" y="3800409"/>
              <a:ext cx="7522416" cy="811431"/>
              <a:chOff x="2288371" y="4168774"/>
              <a:chExt cx="7522416" cy="811431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BF92FC3-F0F8-E2CB-8822-D0415A8F721A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522416" cy="410354"/>
                <a:chOff x="2299576" y="4358093"/>
                <a:chExt cx="7522416" cy="41035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8F02C9F-589D-B511-A45E-098BDFF0AC1E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4334341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841FB54-10E9-5F73-BBC6-1E3C99D2B007}"/>
                    </a:ext>
                  </a:extLst>
                </p:cNvPr>
                <p:cNvSpPr/>
                <p:nvPr/>
              </p:nvSpPr>
              <p:spPr>
                <a:xfrm flipH="1">
                  <a:off x="7835460" y="4382367"/>
                  <a:ext cx="1986532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BBD824-3276-9A7A-4AEF-826A7D111B30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B3350FE-8161-342C-35A9-A3F28ED11859}"/>
                  </a:ext>
                </a:extLst>
              </p:cNvPr>
              <p:cNvSpPr txBox="1"/>
              <p:nvPr/>
            </p:nvSpPr>
            <p:spPr>
              <a:xfrm>
                <a:off x="8620569" y="4174423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61,018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(30%)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1AF01D1-570D-F9F3-23D5-D432337E7124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131,490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(65%)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B152DF3-8A9B-2BD0-B583-D8D8792CFBC4}"/>
                </a:ext>
              </a:extLst>
            </p:cNvPr>
            <p:cNvSpPr/>
            <p:nvPr/>
          </p:nvSpPr>
          <p:spPr>
            <a:xfrm>
              <a:off x="9852875" y="4225760"/>
              <a:ext cx="195475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ECA8E2-2B73-9ADD-6A77-71559A14BC0B}"/>
                </a:ext>
              </a:extLst>
            </p:cNvPr>
            <p:cNvSpPr txBox="1"/>
            <p:nvPr/>
          </p:nvSpPr>
          <p:spPr>
            <a:xfrm>
              <a:off x="9678752" y="3809736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8,295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085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41A95870-38DF-93DE-FCAA-F6CD01E98757}"/>
              </a:ext>
            </a:extLst>
          </p:cNvPr>
          <p:cNvSpPr/>
          <p:nvPr/>
        </p:nvSpPr>
        <p:spPr>
          <a:xfrm>
            <a:off x="1661576" y="0"/>
            <a:ext cx="8262459" cy="12503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300594" y="0"/>
            <a:ext cx="7590811" cy="847366"/>
            <a:chOff x="2660823" y="1365755"/>
            <a:chExt cx="7590811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320"/>
              <a:ext cx="7590811" cy="823801"/>
              <a:chOff x="2660202" y="2477858"/>
              <a:chExt cx="7590811" cy="82380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4914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20288" y="2904350"/>
                <a:ext cx="805434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906750" y="2907205"/>
                <a:ext cx="147814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720097" y="2477858"/>
                <a:ext cx="5309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122551" y="1399908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11,558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129,234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267743" y="826302"/>
            <a:ext cx="7427213" cy="826680"/>
            <a:chOff x="2627972" y="2192057"/>
            <a:chExt cx="7427213" cy="8266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6080"/>
              <a:chOff x="2641347" y="2194560"/>
              <a:chExt cx="7427213" cy="38608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80" y="2194560"/>
                <a:ext cx="2876448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6387796" y="2194560"/>
                <a:ext cx="1180473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7645537" y="2194560"/>
                <a:ext cx="2423023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(35%)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6759775" y="2203894"/>
              <a:ext cx="563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4,868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711853" y="219205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23,381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(54%)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492611" y="1635467"/>
            <a:ext cx="7202345" cy="828376"/>
            <a:chOff x="2852840" y="3045959"/>
            <a:chExt cx="7202345" cy="8283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67057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187739" y="3627539"/>
                <a:ext cx="17437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8445198" y="3628920"/>
                <a:ext cx="162336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221849" y="3045959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(24%)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7996092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35,531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(71%)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807964-C6EC-A09C-2F27-5D076E34F785}"/>
              </a:ext>
            </a:extLst>
          </p:cNvPr>
          <p:cNvGrpSpPr/>
          <p:nvPr/>
        </p:nvGrpSpPr>
        <p:grpSpPr>
          <a:xfrm>
            <a:off x="1899147" y="2426959"/>
            <a:ext cx="8024890" cy="819126"/>
            <a:chOff x="2288371" y="4161079"/>
            <a:chExt cx="8024890" cy="8191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96A9A9-0B04-5520-0559-9FEF82EAB7E2}"/>
                </a:ext>
              </a:extLst>
            </p:cNvPr>
            <p:cNvGrpSpPr/>
            <p:nvPr/>
          </p:nvGrpSpPr>
          <p:grpSpPr>
            <a:xfrm>
              <a:off x="2288371" y="4569851"/>
              <a:ext cx="7767621" cy="410354"/>
              <a:chOff x="2299576" y="4358093"/>
              <a:chExt cx="7767621" cy="4103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01D369-A0E5-E25F-B0B4-072EECB23AC2}"/>
                  </a:ext>
                </a:extLst>
              </p:cNvPr>
              <p:cNvSpPr/>
              <p:nvPr/>
            </p:nvSpPr>
            <p:spPr>
              <a:xfrm>
                <a:off x="3430036" y="4382367"/>
                <a:ext cx="6434166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AC943A-8FB1-8A21-AB65-0694061EC95A}"/>
                  </a:ext>
                </a:extLst>
              </p:cNvPr>
              <p:cNvSpPr/>
              <p:nvPr/>
            </p:nvSpPr>
            <p:spPr>
              <a:xfrm flipH="1">
                <a:off x="9947571" y="4382367"/>
                <a:ext cx="119626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06DF21-1C28-E4BA-F0EB-546F68B9D050}"/>
                  </a:ext>
                </a:extLst>
              </p:cNvPr>
              <p:cNvSpPr txBox="1"/>
              <p:nvPr/>
            </p:nvSpPr>
            <p:spPr>
              <a:xfrm>
                <a:off x="2299576" y="4358093"/>
                <a:ext cx="1111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Employment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279D1B-E3B9-1BE8-D479-042797941522}"/>
                </a:ext>
              </a:extLst>
            </p:cNvPr>
            <p:cNvSpPr txBox="1"/>
            <p:nvPr/>
          </p:nvSpPr>
          <p:spPr>
            <a:xfrm>
              <a:off x="9705402" y="416107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69,313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011466-46CD-3A88-BE3F-EC47E962999F}"/>
                </a:ext>
              </a:extLst>
            </p:cNvPr>
            <p:cNvSpPr txBox="1"/>
            <p:nvPr/>
          </p:nvSpPr>
          <p:spPr>
            <a:xfrm>
              <a:off x="6116359" y="416877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1,772,595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(96%)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48D92F-6500-C4E1-1E1D-B17A59AF0D05}"/>
              </a:ext>
            </a:extLst>
          </p:cNvPr>
          <p:cNvGrpSpPr/>
          <p:nvPr/>
        </p:nvGrpSpPr>
        <p:grpSpPr>
          <a:xfrm>
            <a:off x="1743386" y="3229914"/>
            <a:ext cx="7967496" cy="934091"/>
            <a:chOff x="2087689" y="5070297"/>
            <a:chExt cx="7967496" cy="9340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92171B-05C0-6A17-C595-1C2EB2C3AEE3}"/>
                </a:ext>
              </a:extLst>
            </p:cNvPr>
            <p:cNvGrpSpPr/>
            <p:nvPr/>
          </p:nvGrpSpPr>
          <p:grpSpPr>
            <a:xfrm>
              <a:off x="2087689" y="5481168"/>
              <a:ext cx="7967496" cy="523220"/>
              <a:chOff x="2135239" y="5061400"/>
              <a:chExt cx="7967496" cy="5232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4916C20-F2CD-4969-BF70-7362966860CC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86605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C861D80-7E1C-C389-D1D7-9E0D5E341417}"/>
                  </a:ext>
                </a:extLst>
              </p:cNvPr>
              <p:cNvSpPr/>
              <p:nvPr/>
            </p:nvSpPr>
            <p:spPr>
              <a:xfrm>
                <a:off x="7334565" y="5089769"/>
                <a:ext cx="329221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3508DA-924A-7712-6A47-9B4745FC892E}"/>
                  </a:ext>
                </a:extLst>
              </p:cNvPr>
              <p:cNvSpPr/>
              <p:nvPr/>
            </p:nvSpPr>
            <p:spPr>
              <a:xfrm>
                <a:off x="7729754" y="5091811"/>
                <a:ext cx="237298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2B70B9-6F80-4F6A-FB77-8EAF44DDA2B7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72F844-AF74-B9CD-89C7-E0B777AE5661}"/>
                </a:ext>
              </a:extLst>
            </p:cNvPr>
            <p:cNvSpPr txBox="1"/>
            <p:nvPr/>
          </p:nvSpPr>
          <p:spPr>
            <a:xfrm>
              <a:off x="8564433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(34%)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914CD5-8C1C-25E3-FD5E-65A0E195E07C}"/>
                </a:ext>
              </a:extLst>
            </p:cNvPr>
            <p:cNvSpPr txBox="1"/>
            <p:nvPr/>
          </p:nvSpPr>
          <p:spPr>
            <a:xfrm>
              <a:off x="7187866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1285C-4619-15A8-E71D-76EB0759DFC9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7,350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(62%)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CF7E37-270F-593A-364E-6BF7D0E11F76}"/>
              </a:ext>
            </a:extLst>
          </p:cNvPr>
          <p:cNvGrpSpPr/>
          <p:nvPr/>
        </p:nvGrpSpPr>
        <p:grpSpPr>
          <a:xfrm>
            <a:off x="2218786" y="4183647"/>
            <a:ext cx="7590811" cy="847366"/>
            <a:chOff x="2660823" y="1365755"/>
            <a:chExt cx="7590811" cy="84736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7E8491-228B-07EB-5423-24DBB9B62656}"/>
                </a:ext>
              </a:extLst>
            </p:cNvPr>
            <p:cNvGrpSpPr/>
            <p:nvPr/>
          </p:nvGrpSpPr>
          <p:grpSpPr>
            <a:xfrm>
              <a:off x="2660823" y="1389320"/>
              <a:ext cx="7590811" cy="823801"/>
              <a:chOff x="2660202" y="2477858"/>
              <a:chExt cx="7590811" cy="82380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406D05-8E86-92B6-941F-C76E34AD298D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4914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5224E7A-1172-C0EA-7E1C-02A1DCC49143}"/>
                  </a:ext>
                </a:extLst>
              </p:cNvPr>
              <p:cNvSpPr/>
              <p:nvPr/>
            </p:nvSpPr>
            <p:spPr>
              <a:xfrm>
                <a:off x="9020288" y="2904350"/>
                <a:ext cx="805434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20DB806-6D56-437A-4045-B6282222D5FF}"/>
                  </a:ext>
                </a:extLst>
              </p:cNvPr>
              <p:cNvSpPr/>
              <p:nvPr/>
            </p:nvSpPr>
            <p:spPr>
              <a:xfrm>
                <a:off x="9906750" y="2907205"/>
                <a:ext cx="147814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08AB95-A6BE-2FAF-AA71-6A3891A98897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D8D6C2-5D2C-2DA1-CE2F-CB670D873534}"/>
                  </a:ext>
                </a:extLst>
              </p:cNvPr>
              <p:cNvSpPr txBox="1"/>
              <p:nvPr/>
            </p:nvSpPr>
            <p:spPr>
              <a:xfrm>
                <a:off x="9720098" y="2477858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4A2726-8710-4F3D-854B-EF2BAC98A6C7}"/>
                </a:ext>
              </a:extLst>
            </p:cNvPr>
            <p:cNvSpPr txBox="1"/>
            <p:nvPr/>
          </p:nvSpPr>
          <p:spPr>
            <a:xfrm>
              <a:off x="9122552" y="1399908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11,542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D5A2F8-0A32-DAFA-91B4-02E295E3E8C2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127,869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7D27DE-C507-45B9-3A12-B9827D140D40}"/>
              </a:ext>
            </a:extLst>
          </p:cNvPr>
          <p:cNvGrpSpPr/>
          <p:nvPr/>
        </p:nvGrpSpPr>
        <p:grpSpPr>
          <a:xfrm>
            <a:off x="2185935" y="5009949"/>
            <a:ext cx="7427213" cy="826680"/>
            <a:chOff x="2627972" y="2192057"/>
            <a:chExt cx="7427213" cy="8266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B47F401-5EA7-912C-C9D2-7D902E2C5438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6080"/>
              <a:chOff x="2641347" y="2194560"/>
              <a:chExt cx="7427213" cy="38608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A6A03F9-E9F8-772B-2BBF-7FC073E7076D}"/>
                  </a:ext>
                </a:extLst>
              </p:cNvPr>
              <p:cNvSpPr/>
              <p:nvPr/>
            </p:nvSpPr>
            <p:spPr>
              <a:xfrm>
                <a:off x="3434080" y="2194560"/>
                <a:ext cx="2876448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E8B1CFE-4B1F-FE49-A4A0-AFC7BC3D66D5}"/>
                  </a:ext>
                </a:extLst>
              </p:cNvPr>
              <p:cNvSpPr/>
              <p:nvPr/>
            </p:nvSpPr>
            <p:spPr>
              <a:xfrm>
                <a:off x="6387796" y="2194560"/>
                <a:ext cx="1073679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526D041-064F-1FC5-378F-7A04C2650F7C}"/>
                  </a:ext>
                </a:extLst>
              </p:cNvPr>
              <p:cNvSpPr/>
              <p:nvPr/>
            </p:nvSpPr>
            <p:spPr>
              <a:xfrm>
                <a:off x="7538743" y="2194560"/>
                <a:ext cx="252981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F731F8F-5DE8-A04C-CEAC-591DDF604437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9E14D0-BC1C-88DE-84F7-A1B4D2A7A45B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(35%)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067FB04-68CC-E30F-753E-B1D08BC3BF95}"/>
                </a:ext>
              </a:extLst>
            </p:cNvPr>
            <p:cNvSpPr txBox="1"/>
            <p:nvPr/>
          </p:nvSpPr>
          <p:spPr>
            <a:xfrm>
              <a:off x="6759775" y="2203894"/>
              <a:ext cx="563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4,868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3510C3-0634-FD2C-EB2A-EF3D95BFCBBA}"/>
                </a:ext>
              </a:extLst>
            </p:cNvPr>
            <p:cNvSpPr txBox="1"/>
            <p:nvPr/>
          </p:nvSpPr>
          <p:spPr>
            <a:xfrm>
              <a:off x="4711853" y="219205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22,959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A0420C0-3482-C1A4-3589-9E5E4CB87A85}"/>
              </a:ext>
            </a:extLst>
          </p:cNvPr>
          <p:cNvGrpSpPr/>
          <p:nvPr/>
        </p:nvGrpSpPr>
        <p:grpSpPr>
          <a:xfrm>
            <a:off x="2410803" y="5819114"/>
            <a:ext cx="7202345" cy="828376"/>
            <a:chOff x="2852840" y="3045959"/>
            <a:chExt cx="7202345" cy="82837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46E2AA0-39F3-BFD4-7031-433CA5E2AB28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E3B8A52-262E-0F50-9C1D-86C087D8CA3C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67057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F09512-8A49-52FD-4C05-78205CD63BB1}"/>
                  </a:ext>
                </a:extLst>
              </p:cNvPr>
              <p:cNvSpPr/>
              <p:nvPr/>
            </p:nvSpPr>
            <p:spPr>
              <a:xfrm>
                <a:off x="8187739" y="3627539"/>
                <a:ext cx="17437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3A19F7-A954-1BDA-62C1-B7783ECEC658}"/>
                  </a:ext>
                </a:extLst>
              </p:cNvPr>
              <p:cNvSpPr/>
              <p:nvPr/>
            </p:nvSpPr>
            <p:spPr>
              <a:xfrm>
                <a:off x="8445198" y="3628920"/>
                <a:ext cx="162336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A82C184-BCA1-2F4F-67DC-3C93DB73436A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3D9478-CFA8-BD73-D234-64240158B464}"/>
                </a:ext>
              </a:extLst>
            </p:cNvPr>
            <p:cNvSpPr txBox="1"/>
            <p:nvPr/>
          </p:nvSpPr>
          <p:spPr>
            <a:xfrm>
              <a:off x="9221849" y="3045959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(24%)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6B297AC-ED78-DEC3-C2AA-7BBE8F229B89}"/>
                </a:ext>
              </a:extLst>
            </p:cNvPr>
            <p:cNvSpPr txBox="1"/>
            <p:nvPr/>
          </p:nvSpPr>
          <p:spPr>
            <a:xfrm>
              <a:off x="7996092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2,690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5C3935D-FCD0-74C3-050A-107A30537B52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35,177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(71%)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6F8898-AB3E-1BCE-C6B3-7A79500CC8A7}"/>
              </a:ext>
            </a:extLst>
          </p:cNvPr>
          <p:cNvGrpSpPr/>
          <p:nvPr/>
        </p:nvGrpSpPr>
        <p:grpSpPr>
          <a:xfrm>
            <a:off x="1661578" y="7413561"/>
            <a:ext cx="7967496" cy="934091"/>
            <a:chOff x="2087689" y="5070297"/>
            <a:chExt cx="7967496" cy="93409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53D3D48-C69C-8840-7230-1EC929418E69}"/>
                </a:ext>
              </a:extLst>
            </p:cNvPr>
            <p:cNvGrpSpPr/>
            <p:nvPr/>
          </p:nvGrpSpPr>
          <p:grpSpPr>
            <a:xfrm>
              <a:off x="2087689" y="5481168"/>
              <a:ext cx="7967496" cy="523220"/>
              <a:chOff x="2135239" y="5061400"/>
              <a:chExt cx="7967496" cy="52322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A1DD024-1403-C00F-7DB7-773CD96051E5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86605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5308056-CF0A-5541-EE89-337719AF2499}"/>
                  </a:ext>
                </a:extLst>
              </p:cNvPr>
              <p:cNvSpPr/>
              <p:nvPr/>
            </p:nvSpPr>
            <p:spPr>
              <a:xfrm>
                <a:off x="7334565" y="5089769"/>
                <a:ext cx="329221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502234A-4F63-9A1F-31FB-40AF5A519698}"/>
                  </a:ext>
                </a:extLst>
              </p:cNvPr>
              <p:cNvSpPr/>
              <p:nvPr/>
            </p:nvSpPr>
            <p:spPr>
              <a:xfrm>
                <a:off x="7729754" y="5091811"/>
                <a:ext cx="237298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1D617F4-9CD0-0716-3A65-1130EED78B1E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83B15C5-5C54-00D1-ABE0-093470D86737}"/>
                </a:ext>
              </a:extLst>
            </p:cNvPr>
            <p:cNvSpPr txBox="1"/>
            <p:nvPr/>
          </p:nvSpPr>
          <p:spPr>
            <a:xfrm>
              <a:off x="8564433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(34%)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099667-9F0F-1476-C83D-077E3B9543E1}"/>
                </a:ext>
              </a:extLst>
            </p:cNvPr>
            <p:cNvSpPr txBox="1"/>
            <p:nvPr/>
          </p:nvSpPr>
          <p:spPr>
            <a:xfrm>
              <a:off x="7187866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0A2DF71-43D5-2B45-A523-3EE7E57667F1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(62%)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C1EC84E-8595-006C-CF6A-B738F88F2069}"/>
              </a:ext>
            </a:extLst>
          </p:cNvPr>
          <p:cNvGrpSpPr/>
          <p:nvPr/>
        </p:nvGrpSpPr>
        <p:grpSpPr>
          <a:xfrm>
            <a:off x="1817339" y="6618301"/>
            <a:ext cx="8000410" cy="811431"/>
            <a:chOff x="2259376" y="3800409"/>
            <a:chExt cx="8000410" cy="811431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4CA64C3-CF45-9064-6866-AB9EC4DC560E}"/>
                </a:ext>
              </a:extLst>
            </p:cNvPr>
            <p:cNvGrpSpPr/>
            <p:nvPr/>
          </p:nvGrpSpPr>
          <p:grpSpPr>
            <a:xfrm>
              <a:off x="2259376" y="3800409"/>
              <a:ext cx="7673248" cy="811431"/>
              <a:chOff x="2288371" y="4168774"/>
              <a:chExt cx="7673248" cy="811431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677E30C-3FCF-BA56-7AFA-964E4C8B022A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673248" cy="410354"/>
                <a:chOff x="2299576" y="4358093"/>
                <a:chExt cx="7673248" cy="410354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ED3EC58-193C-E5CA-F6B5-7570EFA95BF2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5342684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48D78A1A-2076-8A1A-1152-BC8A956A0EEB}"/>
                    </a:ext>
                  </a:extLst>
                </p:cNvPr>
                <p:cNvSpPr/>
                <p:nvPr/>
              </p:nvSpPr>
              <p:spPr>
                <a:xfrm flipH="1">
                  <a:off x="8848920" y="4382367"/>
                  <a:ext cx="1123904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A1D30BB-F6DD-872B-CD36-C3FFFF53FF49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F58BF68-F063-87D7-D4C7-C98950444B67}"/>
                  </a:ext>
                </a:extLst>
              </p:cNvPr>
              <p:cNvSpPr txBox="1"/>
              <p:nvPr/>
            </p:nvSpPr>
            <p:spPr>
              <a:xfrm>
                <a:off x="9132359" y="4175478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(17%)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8853329-4592-5AEC-E614-688DB6B0CA01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290,280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(81%)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54627FE-654B-F296-632E-7B27D64F1755}"/>
                </a:ext>
              </a:extLst>
            </p:cNvPr>
            <p:cNvSpPr/>
            <p:nvPr/>
          </p:nvSpPr>
          <p:spPr>
            <a:xfrm>
              <a:off x="10002631" y="4225760"/>
              <a:ext cx="45719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53BE10F-8CEC-D4B7-BF48-4099C371C75F}"/>
                </a:ext>
              </a:extLst>
            </p:cNvPr>
            <p:cNvSpPr txBox="1"/>
            <p:nvPr/>
          </p:nvSpPr>
          <p:spPr>
            <a:xfrm>
              <a:off x="9728871" y="3811321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8,295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(2%)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4BD637F-7E65-41A1-BE80-595E322CFDD8}"/>
              </a:ext>
            </a:extLst>
          </p:cNvPr>
          <p:cNvGrpSpPr/>
          <p:nvPr/>
        </p:nvGrpSpPr>
        <p:grpSpPr>
          <a:xfrm>
            <a:off x="2153825" y="8255214"/>
            <a:ext cx="7459323" cy="836075"/>
            <a:chOff x="2660823" y="1383475"/>
            <a:chExt cx="7459323" cy="83607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BE6CD7B-4BB0-FABE-E12B-F6DDDC3F9C26}"/>
                </a:ext>
              </a:extLst>
            </p:cNvPr>
            <p:cNvGrpSpPr/>
            <p:nvPr/>
          </p:nvGrpSpPr>
          <p:grpSpPr>
            <a:xfrm>
              <a:off x="2660823" y="1404757"/>
              <a:ext cx="7459323" cy="814793"/>
              <a:chOff x="2660202" y="2493295"/>
              <a:chExt cx="7459323" cy="814793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FB28ECB-3E8B-AA08-4841-5642B5E4BD96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1817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57AD49D-E07D-E4E8-A0D5-D22EA6D5581C}"/>
                  </a:ext>
                </a:extLst>
              </p:cNvPr>
              <p:cNvSpPr/>
              <p:nvPr/>
            </p:nvSpPr>
            <p:spPr>
              <a:xfrm>
                <a:off x="8685287" y="2910465"/>
                <a:ext cx="903323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DEC95DE-2171-EDB4-1E62-F4D704B300DD}"/>
                  </a:ext>
                </a:extLst>
              </p:cNvPr>
              <p:cNvSpPr/>
              <p:nvPr/>
            </p:nvSpPr>
            <p:spPr>
              <a:xfrm>
                <a:off x="9660675" y="2914702"/>
                <a:ext cx="382646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1AF0FFA-76F5-B9EC-A55B-AC1D66A0A0B6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61B66B4-6C11-3E3C-AAC4-9112BBB4F6E6}"/>
                  </a:ext>
                </a:extLst>
              </p:cNvPr>
              <p:cNvSpPr txBox="1"/>
              <p:nvPr/>
            </p:nvSpPr>
            <p:spPr>
              <a:xfrm>
                <a:off x="9588610" y="249329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(7%)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6E6C317-02DB-42AB-6C15-88F9DE1BD0FC}"/>
                </a:ext>
              </a:extLst>
            </p:cNvPr>
            <p:cNvSpPr txBox="1"/>
            <p:nvPr/>
          </p:nvSpPr>
          <p:spPr>
            <a:xfrm>
              <a:off x="8839446" y="141597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11,558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EFFAD7-5475-AF87-6CDB-F9ED558F1E30}"/>
                </a:ext>
              </a:extLst>
            </p:cNvPr>
            <p:cNvSpPr txBox="1"/>
            <p:nvPr/>
          </p:nvSpPr>
          <p:spPr>
            <a:xfrm>
              <a:off x="5721659" y="138347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87,671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(82%)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6252595-A3C5-5997-EF3F-0D650EBBD20A}"/>
              </a:ext>
            </a:extLst>
          </p:cNvPr>
          <p:cNvGrpSpPr/>
          <p:nvPr/>
        </p:nvGrpSpPr>
        <p:grpSpPr>
          <a:xfrm>
            <a:off x="2120974" y="9056974"/>
            <a:ext cx="7427213" cy="833502"/>
            <a:chOff x="2627972" y="2185235"/>
            <a:chExt cx="7427213" cy="83350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E9F3528-13AF-2F67-14C9-696A30257AE1}"/>
                </a:ext>
              </a:extLst>
            </p:cNvPr>
            <p:cNvGrpSpPr/>
            <p:nvPr/>
          </p:nvGrpSpPr>
          <p:grpSpPr>
            <a:xfrm>
              <a:off x="2627972" y="2632506"/>
              <a:ext cx="7427213" cy="386231"/>
              <a:chOff x="2641347" y="2194409"/>
              <a:chExt cx="7427213" cy="386231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0A4A02D-4897-321B-0E25-0C3A92897269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24392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2AF857C-2A87-50A3-E16B-A4BED9AA396E}"/>
                  </a:ext>
                </a:extLst>
              </p:cNvPr>
              <p:cNvSpPr/>
              <p:nvPr/>
            </p:nvSpPr>
            <p:spPr>
              <a:xfrm>
                <a:off x="5947763" y="2194409"/>
                <a:ext cx="1276698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DC885A7-2212-CAA7-DEBD-B073D6BFD051}"/>
                  </a:ext>
                </a:extLst>
              </p:cNvPr>
              <p:cNvSpPr/>
              <p:nvPr/>
            </p:nvSpPr>
            <p:spPr>
              <a:xfrm>
                <a:off x="7298442" y="2194560"/>
                <a:ext cx="2770118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D6E59D3-6390-FF3B-90B1-834595BF230D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F4E85F5-DFE0-7F6D-42FD-D91EB71BB2FE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(44%)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AE71689-584B-0680-2866-323AA19851B1}"/>
                </a:ext>
              </a:extLst>
            </p:cNvPr>
            <p:cNvSpPr txBox="1"/>
            <p:nvPr/>
          </p:nvSpPr>
          <p:spPr>
            <a:xfrm>
              <a:off x="6413113" y="220374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(14%)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5C3EBA9-94FD-3581-A8C2-BDFF97544DDB}"/>
                </a:ext>
              </a:extLst>
            </p:cNvPr>
            <p:cNvSpPr txBox="1"/>
            <p:nvPr/>
          </p:nvSpPr>
          <p:spPr>
            <a:xfrm>
              <a:off x="4380168" y="218523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14,185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354A266-D6A8-0BF0-EE15-A630E9B86FC5}"/>
              </a:ext>
            </a:extLst>
          </p:cNvPr>
          <p:cNvGrpSpPr/>
          <p:nvPr/>
        </p:nvGrpSpPr>
        <p:grpSpPr>
          <a:xfrm>
            <a:off x="2345842" y="9884145"/>
            <a:ext cx="7202345" cy="817192"/>
            <a:chOff x="2852840" y="3057143"/>
            <a:chExt cx="7202345" cy="817192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3228147-F32A-484A-4AE3-AEB7A7C0BB43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B0EAA5B-69C6-1666-D09A-4CC75D06B0C2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168629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0E2C884-7A0E-653C-3292-D54A0E50FC5F}"/>
                  </a:ext>
                </a:extLst>
              </p:cNvPr>
              <p:cNvSpPr/>
              <p:nvPr/>
            </p:nvSpPr>
            <p:spPr>
              <a:xfrm>
                <a:off x="7661700" y="3627539"/>
                <a:ext cx="35264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6D130B6-71B1-CBBA-EB6B-40F73598A191}"/>
                  </a:ext>
                </a:extLst>
              </p:cNvPr>
              <p:cNvSpPr/>
              <p:nvPr/>
            </p:nvSpPr>
            <p:spPr>
              <a:xfrm>
                <a:off x="8082028" y="3628920"/>
                <a:ext cx="198653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CC8FC67-4332-AABD-094F-9DC2DC009F57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06C03D6-870B-785C-4ADF-77329D6A6AA1}"/>
                </a:ext>
              </a:extLst>
            </p:cNvPr>
            <p:cNvSpPr txBox="1"/>
            <p:nvPr/>
          </p:nvSpPr>
          <p:spPr>
            <a:xfrm>
              <a:off x="8817896" y="305714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(30%)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20458C2-F612-FDFF-4916-C10DBFC1F5B8}"/>
                </a:ext>
              </a:extLst>
            </p:cNvPr>
            <p:cNvSpPr txBox="1"/>
            <p:nvPr/>
          </p:nvSpPr>
          <p:spPr>
            <a:xfrm>
              <a:off x="7648324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(7%)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6AEF81B-EFB6-C6CC-EE09-14F6E0E57766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24,444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(63%)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B250034-6745-46C0-E510-E6768CC63F92}"/>
              </a:ext>
            </a:extLst>
          </p:cNvPr>
          <p:cNvGrpSpPr/>
          <p:nvPr/>
        </p:nvGrpSpPr>
        <p:grpSpPr>
          <a:xfrm>
            <a:off x="1596617" y="11467408"/>
            <a:ext cx="7967497" cy="934091"/>
            <a:chOff x="2087689" y="5070297"/>
            <a:chExt cx="7967497" cy="934091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F011153-11FA-AF04-737C-EBD9CF409B08}"/>
                </a:ext>
              </a:extLst>
            </p:cNvPr>
            <p:cNvGrpSpPr/>
            <p:nvPr/>
          </p:nvGrpSpPr>
          <p:grpSpPr>
            <a:xfrm>
              <a:off x="2087689" y="5481168"/>
              <a:ext cx="7967497" cy="523220"/>
              <a:chOff x="2135239" y="5061400"/>
              <a:chExt cx="7967497" cy="52322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644B993-E4EB-4F09-DFC7-EEDC3AA2A3EE}"/>
                  </a:ext>
                </a:extLst>
              </p:cNvPr>
              <p:cNvSpPr/>
              <p:nvPr/>
            </p:nvSpPr>
            <p:spPr>
              <a:xfrm>
                <a:off x="3402203" y="5100479"/>
                <a:ext cx="369361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15B5C93-15DA-58A2-E03E-0B212683895C}"/>
                  </a:ext>
                </a:extLst>
              </p:cNvPr>
              <p:cNvSpPr/>
              <p:nvPr/>
            </p:nvSpPr>
            <p:spPr>
              <a:xfrm>
                <a:off x="7147941" y="5100479"/>
                <a:ext cx="27886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706D6F5-5D1B-0EA4-BD19-8F8EE3E35F19}"/>
                  </a:ext>
                </a:extLst>
              </p:cNvPr>
              <p:cNvSpPr/>
              <p:nvPr/>
            </p:nvSpPr>
            <p:spPr>
              <a:xfrm>
                <a:off x="7478929" y="5091811"/>
                <a:ext cx="262380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5F00382-0C4D-7AFF-746B-90AEB1F67915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2B00BF6-E839-BE5F-62A8-AD94E0E27B8A}"/>
                </a:ext>
              </a:extLst>
            </p:cNvPr>
            <p:cNvSpPr txBox="1"/>
            <p:nvPr/>
          </p:nvSpPr>
          <p:spPr>
            <a:xfrm>
              <a:off x="8385288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16E9C8E-923E-4748-5137-34147CEEF1A9}"/>
                </a:ext>
              </a:extLst>
            </p:cNvPr>
            <p:cNvSpPr txBox="1"/>
            <p:nvPr/>
          </p:nvSpPr>
          <p:spPr>
            <a:xfrm>
              <a:off x="6977181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9B3E6CF-D7F7-C949-DB6E-02C10CB57A21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5,173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63C53D-28A8-8792-51A6-D972BE743775}"/>
              </a:ext>
            </a:extLst>
          </p:cNvPr>
          <p:cNvGrpSpPr/>
          <p:nvPr/>
        </p:nvGrpSpPr>
        <p:grpSpPr>
          <a:xfrm>
            <a:off x="1752378" y="10672148"/>
            <a:ext cx="7950291" cy="811431"/>
            <a:chOff x="2259376" y="3800409"/>
            <a:chExt cx="7950291" cy="81143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80B3819-27A5-172F-FA87-58B13179048A}"/>
                </a:ext>
              </a:extLst>
            </p:cNvPr>
            <p:cNvGrpSpPr/>
            <p:nvPr/>
          </p:nvGrpSpPr>
          <p:grpSpPr>
            <a:xfrm>
              <a:off x="2259376" y="3800409"/>
              <a:ext cx="7522416" cy="811431"/>
              <a:chOff x="2288371" y="4168774"/>
              <a:chExt cx="7522416" cy="811431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14259A8D-3E24-C70A-0D6B-C697BE48687F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522416" cy="410354"/>
                <a:chOff x="2299576" y="4358093"/>
                <a:chExt cx="7522416" cy="410354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CEB7745-96F8-981E-B8F8-C0EBFD3851B8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4334341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F723C5C2-BEE1-F270-6C5B-F22F9D3F5CE4}"/>
                    </a:ext>
                  </a:extLst>
                </p:cNvPr>
                <p:cNvSpPr/>
                <p:nvPr/>
              </p:nvSpPr>
              <p:spPr>
                <a:xfrm flipH="1">
                  <a:off x="7835460" y="4382367"/>
                  <a:ext cx="1986532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1FB3B60C-C5E2-4645-E7CA-709154A1867F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1B54276-4CE9-0C14-1230-8A8A050A717C}"/>
                  </a:ext>
                </a:extLst>
              </p:cNvPr>
              <p:cNvSpPr txBox="1"/>
              <p:nvPr/>
            </p:nvSpPr>
            <p:spPr>
              <a:xfrm>
                <a:off x="8620569" y="4174423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61,018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(30%)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0F89EEC-D5CE-1507-A3AA-183EE9F7E3F4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131,490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(65%)</a:t>
                </a:r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93E7A86-4B1D-935A-4CD6-7D1811B23359}"/>
                </a:ext>
              </a:extLst>
            </p:cNvPr>
            <p:cNvSpPr/>
            <p:nvPr/>
          </p:nvSpPr>
          <p:spPr>
            <a:xfrm>
              <a:off x="9852875" y="4225760"/>
              <a:ext cx="195475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855E369-A47C-5BD3-EFAE-7E5112C4F853}"/>
                </a:ext>
              </a:extLst>
            </p:cNvPr>
            <p:cNvSpPr txBox="1"/>
            <p:nvPr/>
          </p:nvSpPr>
          <p:spPr>
            <a:xfrm>
              <a:off x="9678752" y="3809736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8,295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FB94238-6D03-12C3-39AC-10F2BDBB590E}"/>
              </a:ext>
            </a:extLst>
          </p:cNvPr>
          <p:cNvSpPr/>
          <p:nvPr/>
        </p:nvSpPr>
        <p:spPr>
          <a:xfrm>
            <a:off x="1661578" y="0"/>
            <a:ext cx="8262459" cy="4183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0B75F32-4338-2E58-9997-4DD107FAE3C3}"/>
              </a:ext>
            </a:extLst>
          </p:cNvPr>
          <p:cNvSpPr/>
          <p:nvPr/>
        </p:nvSpPr>
        <p:spPr>
          <a:xfrm>
            <a:off x="1661577" y="4171873"/>
            <a:ext cx="8262459" cy="4119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EA85955-40BB-43B3-63DB-C0E829ABE9FC}"/>
              </a:ext>
            </a:extLst>
          </p:cNvPr>
          <p:cNvSpPr/>
          <p:nvPr/>
        </p:nvSpPr>
        <p:spPr>
          <a:xfrm>
            <a:off x="1661576" y="8293694"/>
            <a:ext cx="8262459" cy="421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F23BC9-5C9B-6BCE-3077-0A221307F2F7}"/>
              </a:ext>
            </a:extLst>
          </p:cNvPr>
          <p:cNvSpPr txBox="1"/>
          <p:nvPr/>
        </p:nvSpPr>
        <p:spPr>
          <a:xfrm>
            <a:off x="1657487" y="46166"/>
            <a:ext cx="1155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ALL PATIENTS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4D69AB-00A4-519C-A2D7-99389513720D}"/>
              </a:ext>
            </a:extLst>
          </p:cNvPr>
          <p:cNvSpPr txBox="1"/>
          <p:nvPr/>
        </p:nvSpPr>
        <p:spPr>
          <a:xfrm>
            <a:off x="1638897" y="4234336"/>
            <a:ext cx="162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PATIENTS /w NOTES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AC7A9A3-7D35-9B71-494F-B0733E51B50D}"/>
              </a:ext>
            </a:extLst>
          </p:cNvPr>
          <p:cNvSpPr txBox="1"/>
          <p:nvPr/>
        </p:nvSpPr>
        <p:spPr>
          <a:xfrm>
            <a:off x="1620449" y="8312602"/>
            <a:ext cx="3301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PATIENTS w/ SOCIAL HX SECTION IN NOTES</a:t>
            </a:r>
          </a:p>
        </p:txBody>
      </p:sp>
    </p:spTree>
    <p:extLst>
      <p:ext uri="{BB962C8B-B14F-4D97-AF65-F5344CB8AC3E}">
        <p14:creationId xmlns:p14="http://schemas.microsoft.com/office/powerpoint/2010/main" val="123245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76AB7E-4956-15B5-7AE4-E8162527E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132" y="2154802"/>
            <a:ext cx="2316435" cy="3553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F6BDBA-36B9-1727-B603-F21FE3C89D71}"/>
              </a:ext>
            </a:extLst>
          </p:cNvPr>
          <p:cNvSpPr txBox="1"/>
          <p:nvPr/>
        </p:nvSpPr>
        <p:spPr>
          <a:xfrm>
            <a:off x="5326494" y="2560320"/>
            <a:ext cx="100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All patients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5D636-8420-E56C-C795-9DFD67D4FE06}"/>
              </a:ext>
            </a:extLst>
          </p:cNvPr>
          <p:cNvSpPr txBox="1"/>
          <p:nvPr/>
        </p:nvSpPr>
        <p:spPr>
          <a:xfrm>
            <a:off x="5288567" y="3682127"/>
            <a:ext cx="1843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 patients w/ 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1AD60-9244-2D49-4A66-6A6FEE8C5F45}"/>
              </a:ext>
            </a:extLst>
          </p:cNvPr>
          <p:cNvSpPr txBox="1"/>
          <p:nvPr/>
        </p:nvSpPr>
        <p:spPr>
          <a:xfrm>
            <a:off x="5326494" y="5058355"/>
            <a:ext cx="1885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 patients w/ social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>
                <a:solidFill>
                  <a:srgbClr val="FF0000"/>
                </a:solidFill>
              </a:rPr>
              <a:t>hx</a:t>
            </a:r>
            <a:r>
              <a:rPr lang="en-US" sz="1400" dirty="0">
                <a:solidFill>
                  <a:srgbClr val="FF0000"/>
                </a:solidFill>
              </a:rPr>
              <a:t> section in notes</a:t>
            </a:r>
          </a:p>
        </p:txBody>
      </p:sp>
    </p:spTree>
    <p:extLst>
      <p:ext uri="{BB962C8B-B14F-4D97-AF65-F5344CB8AC3E}">
        <p14:creationId xmlns:p14="http://schemas.microsoft.com/office/powerpoint/2010/main" val="23998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491806-D8AD-1D39-83E7-2E5EB226D7D6}"/>
              </a:ext>
            </a:extLst>
          </p:cNvPr>
          <p:cNvSpPr/>
          <p:nvPr/>
        </p:nvSpPr>
        <p:spPr>
          <a:xfrm>
            <a:off x="-1059856" y="0"/>
            <a:ext cx="13195602" cy="780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FC609-515F-35BF-8880-809A50336553}"/>
              </a:ext>
            </a:extLst>
          </p:cNvPr>
          <p:cNvGrpSpPr/>
          <p:nvPr/>
        </p:nvGrpSpPr>
        <p:grpSpPr>
          <a:xfrm>
            <a:off x="84078" y="157408"/>
            <a:ext cx="5302735" cy="493746"/>
            <a:chOff x="84078" y="157408"/>
            <a:chExt cx="5302735" cy="493746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425870EA-2259-B2C2-5D95-BA6E83C5B539}"/>
                </a:ext>
              </a:extLst>
            </p:cNvPr>
            <p:cNvSpPr/>
            <p:nvPr/>
          </p:nvSpPr>
          <p:spPr>
            <a:xfrm>
              <a:off x="84078" y="157408"/>
              <a:ext cx="5094503" cy="49374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70F895B-3D10-D153-6F5B-4A8803E37DAC}"/>
                </a:ext>
              </a:extLst>
            </p:cNvPr>
            <p:cNvSpPr txBox="1"/>
            <p:nvPr/>
          </p:nvSpPr>
          <p:spPr>
            <a:xfrm>
              <a:off x="84081" y="255434"/>
              <a:ext cx="5302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“Diabetics aged over 65 with no contraindications to metformin”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1D771-9B7A-080F-43BA-66FC54DA42D9}"/>
              </a:ext>
            </a:extLst>
          </p:cNvPr>
          <p:cNvGrpSpPr/>
          <p:nvPr/>
        </p:nvGrpSpPr>
        <p:grpSpPr>
          <a:xfrm>
            <a:off x="81321" y="837112"/>
            <a:ext cx="4192753" cy="2815635"/>
            <a:chOff x="94935" y="761058"/>
            <a:chExt cx="4192753" cy="2815635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4EE8F1BD-4B5B-34FE-C07E-C65FB6AC27FF}"/>
                </a:ext>
              </a:extLst>
            </p:cNvPr>
            <p:cNvSpPr/>
            <p:nvPr/>
          </p:nvSpPr>
          <p:spPr>
            <a:xfrm>
              <a:off x="94935" y="775582"/>
              <a:ext cx="4192753" cy="280111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6278D0-66CE-5E69-320D-0B2C4FF29B43}"/>
                </a:ext>
              </a:extLst>
            </p:cNvPr>
            <p:cNvGrpSpPr/>
            <p:nvPr/>
          </p:nvGrpSpPr>
          <p:grpSpPr>
            <a:xfrm>
              <a:off x="263071" y="761058"/>
              <a:ext cx="3881316" cy="2597332"/>
              <a:chOff x="94920" y="760984"/>
              <a:chExt cx="3881316" cy="2597332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BBFD12B7-A413-1E82-0B37-743025BA804C}"/>
                  </a:ext>
                </a:extLst>
              </p:cNvPr>
              <p:cNvGrpSpPr/>
              <p:nvPr/>
            </p:nvGrpSpPr>
            <p:grpSpPr>
              <a:xfrm>
                <a:off x="2980960" y="2714849"/>
                <a:ext cx="946272" cy="643467"/>
                <a:chOff x="905241" y="2512259"/>
                <a:chExt cx="946272" cy="643467"/>
              </a:xfrm>
            </p:grpSpPr>
            <p:sp>
              <p:nvSpPr>
                <p:cNvPr id="224" name="Rounded Rectangle 223">
                  <a:extLst>
                    <a:ext uri="{FF2B5EF4-FFF2-40B4-BE49-F238E27FC236}">
                      <a16:creationId xmlns:a16="http://schemas.microsoft.com/office/drawing/2014/main" id="{C820153A-D02C-9372-E724-2BCA07BAF445}"/>
                    </a:ext>
                  </a:extLst>
                </p:cNvPr>
                <p:cNvSpPr/>
                <p:nvPr/>
              </p:nvSpPr>
              <p:spPr>
                <a:xfrm>
                  <a:off x="905241" y="2512259"/>
                  <a:ext cx="946272" cy="643467"/>
                </a:xfrm>
                <a:prstGeom prst="roundRect">
                  <a:avLst/>
                </a:prstGeom>
                <a:solidFill>
                  <a:srgbClr val="EEB1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AA3257D9-3D7F-BC72-B48C-56C9A2DA6B61}"/>
                    </a:ext>
                  </a:extLst>
                </p:cNvPr>
                <p:cNvSpPr/>
                <p:nvPr/>
              </p:nvSpPr>
              <p:spPr>
                <a:xfrm>
                  <a:off x="946337" y="2585356"/>
                  <a:ext cx="847830" cy="206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Drug</a:t>
                  </a:r>
                </a:p>
              </p:txBody>
            </p:sp>
          </p:grp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708017B-CB42-A4A8-CD24-5C224CD4143D}"/>
                  </a:ext>
                </a:extLst>
              </p:cNvPr>
              <p:cNvSpPr txBox="1"/>
              <p:nvPr/>
            </p:nvSpPr>
            <p:spPr>
              <a:xfrm>
                <a:off x="2926328" y="2994117"/>
                <a:ext cx="1049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metformin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22C6ED6-9F85-A1AF-B299-3C1261B9B0D9}"/>
                  </a:ext>
                </a:extLst>
              </p:cNvPr>
              <p:cNvGrpSpPr/>
              <p:nvPr/>
            </p:nvGrpSpPr>
            <p:grpSpPr>
              <a:xfrm>
                <a:off x="94920" y="1192632"/>
                <a:ext cx="922353" cy="643467"/>
                <a:chOff x="917420" y="1707256"/>
                <a:chExt cx="942065" cy="643467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0E46350-14F2-40D5-567A-447D3AEAE474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22868" cy="643467"/>
                  <a:chOff x="694267" y="2512259"/>
                  <a:chExt cx="922868" cy="643467"/>
                </a:xfrm>
              </p:grpSpPr>
              <p:sp>
                <p:nvSpPr>
                  <p:cNvPr id="191" name="Rounded Rectangle 190">
                    <a:extLst>
                      <a:ext uri="{FF2B5EF4-FFF2-40B4-BE49-F238E27FC236}">
                        <a16:creationId xmlns:a16="http://schemas.microsoft.com/office/drawing/2014/main" id="{86A2F6DC-FAB5-DF2F-1914-87E600C47402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22868" cy="643467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2A352D91-394D-E604-6FC8-AB43583D8ED0}"/>
                      </a:ext>
                    </a:extLst>
                  </p:cNvPr>
                  <p:cNvSpPr/>
                  <p:nvPr/>
                </p:nvSpPr>
                <p:spPr>
                  <a:xfrm>
                    <a:off x="726350" y="2573605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Condition</a:t>
                    </a:r>
                  </a:p>
                </p:txBody>
              </p:sp>
            </p:grp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EFDA2A1-F833-8CDD-02BE-01CBAF545B19}"/>
                    </a:ext>
                  </a:extLst>
                </p:cNvPr>
                <p:cNvSpPr txBox="1"/>
                <p:nvPr/>
              </p:nvSpPr>
              <p:spPr>
                <a:xfrm>
                  <a:off x="917420" y="1978419"/>
                  <a:ext cx="9319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Diabetics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15A6E24-98CC-99FE-3EEF-E29C7F8B6B8C}"/>
                  </a:ext>
                </a:extLst>
              </p:cNvPr>
              <p:cNvGrpSpPr/>
              <p:nvPr/>
            </p:nvGrpSpPr>
            <p:grpSpPr>
              <a:xfrm>
                <a:off x="1659093" y="1189000"/>
                <a:ext cx="1335614" cy="1074366"/>
                <a:chOff x="4658669" y="1571198"/>
                <a:chExt cx="1757585" cy="107436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2E152E4-5102-42E3-2F9A-1DA04DECC2E7}"/>
                    </a:ext>
                  </a:extLst>
                </p:cNvPr>
                <p:cNvGrpSpPr/>
                <p:nvPr/>
              </p:nvGrpSpPr>
              <p:grpSpPr>
                <a:xfrm>
                  <a:off x="4658669" y="1571198"/>
                  <a:ext cx="1757585" cy="1074366"/>
                  <a:chOff x="963817" y="1707258"/>
                  <a:chExt cx="799639" cy="1074366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DA3C398A-02D6-D983-6DD1-B42793882A95}"/>
                      </a:ext>
                    </a:extLst>
                  </p:cNvPr>
                  <p:cNvGrpSpPr/>
                  <p:nvPr/>
                </p:nvGrpSpPr>
                <p:grpSpPr>
                  <a:xfrm>
                    <a:off x="963817" y="1707258"/>
                    <a:ext cx="799639" cy="1074366"/>
                    <a:chOff x="721467" y="2512261"/>
                    <a:chExt cx="799639" cy="1074366"/>
                  </a:xfrm>
                </p:grpSpPr>
                <p:sp>
                  <p:nvSpPr>
                    <p:cNvPr id="156" name="Rounded Rectangle 155">
                      <a:extLst>
                        <a:ext uri="{FF2B5EF4-FFF2-40B4-BE49-F238E27FC236}">
                          <a16:creationId xmlns:a16="http://schemas.microsoft.com/office/drawing/2014/main" id="{03A59161-5A24-97F7-3D07-1230DC53D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67" y="2512261"/>
                      <a:ext cx="799639" cy="107436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Rounded Rectangle 156">
                      <a:extLst>
                        <a:ext uri="{FF2B5EF4-FFF2-40B4-BE49-F238E27FC236}">
                          <a16:creationId xmlns:a16="http://schemas.microsoft.com/office/drawing/2014/main" id="{C049C714-D174-9B20-6F29-7AA331D9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138" y="2586077"/>
                      <a:ext cx="742548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53C9D62B-AF91-2A4F-BC0F-B7FFF0BA80F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582" y="1983394"/>
                    <a:ext cx="4599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over 65</a:t>
                    </a:r>
                  </a:p>
                </p:txBody>
              </p:sp>
            </p:grp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6A41FBCE-5304-FB0A-9F31-949A0F01308D}"/>
                    </a:ext>
                  </a:extLst>
                </p:cNvPr>
                <p:cNvSpPr/>
                <p:nvPr/>
              </p:nvSpPr>
              <p:spPr>
                <a:xfrm>
                  <a:off x="4833835" y="2170681"/>
                  <a:ext cx="1412201" cy="3783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76C8800-F5A3-8601-E9D2-357A78203F83}"/>
                    </a:ext>
                  </a:extLst>
                </p:cNvPr>
                <p:cNvSpPr txBox="1"/>
                <p:nvPr/>
              </p:nvSpPr>
              <p:spPr>
                <a:xfrm>
                  <a:off x="4771390" y="2142764"/>
                  <a:ext cx="158391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“65”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F9AEB2-72F9-A088-E5C8-E1213D7F7FB7}"/>
                  </a:ext>
                </a:extLst>
              </p:cNvPr>
              <p:cNvGrpSpPr/>
              <p:nvPr/>
            </p:nvGrpSpPr>
            <p:grpSpPr>
              <a:xfrm>
                <a:off x="108309" y="2712593"/>
                <a:ext cx="946272" cy="643467"/>
                <a:chOff x="936618" y="1707256"/>
                <a:chExt cx="946272" cy="64346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A8A2E4F-2B9A-9125-57EE-22E8A9582E2B}"/>
                    </a:ext>
                  </a:extLst>
                </p:cNvPr>
                <p:cNvGrpSpPr/>
                <p:nvPr/>
              </p:nvGrpSpPr>
              <p:grpSpPr>
                <a:xfrm>
                  <a:off x="936618" y="1707256"/>
                  <a:ext cx="946272" cy="643467"/>
                  <a:chOff x="694268" y="2512259"/>
                  <a:chExt cx="946272" cy="643467"/>
                </a:xfrm>
              </p:grpSpPr>
              <p:sp>
                <p:nvSpPr>
                  <p:cNvPr id="145" name="Rounded Rectangle 144">
                    <a:extLst>
                      <a:ext uri="{FF2B5EF4-FFF2-40B4-BE49-F238E27FC236}">
                        <a16:creationId xmlns:a16="http://schemas.microsoft.com/office/drawing/2014/main" id="{FC127693-8DB1-A002-7145-799C741689A2}"/>
                      </a:ext>
                    </a:extLst>
                  </p:cNvPr>
                  <p:cNvSpPr/>
                  <p:nvPr/>
                </p:nvSpPr>
                <p:spPr>
                  <a:xfrm>
                    <a:off x="694268" y="2512259"/>
                    <a:ext cx="946272" cy="643467"/>
                  </a:xfrm>
                  <a:prstGeom prst="roundRect">
                    <a:avLst/>
                  </a:prstGeom>
                  <a:solidFill>
                    <a:srgbClr val="EA6E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AC592254-F13B-77F8-CE28-7738C7787313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23904" cy="21778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Negation</a:t>
                    </a:r>
                  </a:p>
                </p:txBody>
              </p:sp>
            </p:grp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424D58A-5833-9C12-178A-55B64A8E80D7}"/>
                    </a:ext>
                  </a:extLst>
                </p:cNvPr>
                <p:cNvSpPr txBox="1"/>
                <p:nvPr/>
              </p:nvSpPr>
              <p:spPr>
                <a:xfrm>
                  <a:off x="1212283" y="1978805"/>
                  <a:ext cx="3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no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FFF8F90-E021-E98D-28EB-4C277A4026C3}"/>
                  </a:ext>
                </a:extLst>
              </p:cNvPr>
              <p:cNvGrpSpPr/>
              <p:nvPr/>
            </p:nvGrpSpPr>
            <p:grpSpPr>
              <a:xfrm>
                <a:off x="1098927" y="2704334"/>
                <a:ext cx="1653669" cy="643467"/>
                <a:chOff x="1028165" y="1707256"/>
                <a:chExt cx="1653669" cy="64346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0C4760B-9139-BC98-4EFD-33AD88935D5B}"/>
                    </a:ext>
                  </a:extLst>
                </p:cNvPr>
                <p:cNvGrpSpPr/>
                <p:nvPr/>
              </p:nvGrpSpPr>
              <p:grpSpPr>
                <a:xfrm>
                  <a:off x="1028165" y="1707256"/>
                  <a:ext cx="1653669" cy="643467"/>
                  <a:chOff x="785815" y="2512259"/>
                  <a:chExt cx="1653669" cy="643467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096B1BD8-030F-5342-A19D-13FB74E3D104}"/>
                      </a:ext>
                    </a:extLst>
                  </p:cNvPr>
                  <p:cNvSpPr/>
                  <p:nvPr/>
                </p:nvSpPr>
                <p:spPr>
                  <a:xfrm>
                    <a:off x="785815" y="2512259"/>
                    <a:ext cx="1653669" cy="643467"/>
                  </a:xfrm>
                  <a:prstGeom prst="roundRect">
                    <a:avLst/>
                  </a:prstGeom>
                  <a:solidFill>
                    <a:srgbClr val="EBA78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64D5A389-3795-9B29-00D4-16F18B49B8C6}"/>
                      </a:ext>
                    </a:extLst>
                  </p:cNvPr>
                  <p:cNvSpPr/>
                  <p:nvPr/>
                </p:nvSpPr>
                <p:spPr>
                  <a:xfrm>
                    <a:off x="834249" y="2582085"/>
                    <a:ext cx="1534177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Contraindication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80E1FA4-92BD-9EFD-06B2-E79109FA1016}"/>
                    </a:ext>
                  </a:extLst>
                </p:cNvPr>
                <p:cNvSpPr txBox="1"/>
                <p:nvPr/>
              </p:nvSpPr>
              <p:spPr>
                <a:xfrm>
                  <a:off x="1079651" y="1968774"/>
                  <a:ext cx="1550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contraindications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C79905B-FFF8-1701-5915-D7A118C44AAC}"/>
                  </a:ext>
                </a:extLst>
              </p:cNvPr>
              <p:cNvSpPr txBox="1"/>
              <p:nvPr/>
            </p:nvSpPr>
            <p:spPr>
              <a:xfrm>
                <a:off x="2704505" y="2984142"/>
                <a:ext cx="491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to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B38DCE-A6D9-17DA-1370-7D5366A4A3F3}"/>
                  </a:ext>
                </a:extLst>
              </p:cNvPr>
              <p:cNvSpPr txBox="1"/>
              <p:nvPr/>
            </p:nvSpPr>
            <p:spPr>
              <a:xfrm>
                <a:off x="2959279" y="1452789"/>
                <a:ext cx="7033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with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ABDDA88-C9AA-FBE1-9310-5E8EB15061A5}"/>
                  </a:ext>
                </a:extLst>
              </p:cNvPr>
              <p:cNvGrpSpPr/>
              <p:nvPr/>
            </p:nvGrpSpPr>
            <p:grpSpPr>
              <a:xfrm>
                <a:off x="763051" y="2300118"/>
                <a:ext cx="1275833" cy="364165"/>
                <a:chOff x="5764893" y="327779"/>
                <a:chExt cx="1275833" cy="36416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DD1CDA3-EBC6-36E9-030C-59592F1BD116}"/>
                    </a:ext>
                  </a:extLst>
                </p:cNvPr>
                <p:cNvGrpSpPr/>
                <p:nvPr/>
              </p:nvGrpSpPr>
              <p:grpSpPr>
                <a:xfrm>
                  <a:off x="5764893" y="327779"/>
                  <a:ext cx="1239655" cy="351651"/>
                  <a:chOff x="1664532" y="331148"/>
                  <a:chExt cx="1239655" cy="351651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5B2ADA1-23DD-B8E7-F957-EBCDE4340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296B48C-4548-512F-C68B-D91313352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84F9FBF-8B6B-A3DD-94AD-FAFA5D8B92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140" y="331148"/>
                    <a:ext cx="91512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Negates</a:t>
                    </a:r>
                  </a:p>
                </p:txBody>
              </p:sp>
            </p:grpSp>
            <p:sp>
              <p:nvSpPr>
                <p:cNvPr id="101" name="Down Arrow 100">
                  <a:extLst>
                    <a:ext uri="{FF2B5EF4-FFF2-40B4-BE49-F238E27FC236}">
                      <a16:creationId xmlns:a16="http://schemas.microsoft.com/office/drawing/2014/main" id="{BAB08EEF-8472-6B2A-F487-F94FC5B05E37}"/>
                    </a:ext>
                  </a:extLst>
                </p:cNvPr>
                <p:cNvSpPr/>
                <p:nvPr/>
              </p:nvSpPr>
              <p:spPr>
                <a:xfrm>
                  <a:off x="6955502" y="566744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A8FEFDB-9B31-833B-35EC-400557593C16}"/>
                  </a:ext>
                </a:extLst>
              </p:cNvPr>
              <p:cNvGrpSpPr/>
              <p:nvPr/>
            </p:nvGrpSpPr>
            <p:grpSpPr>
              <a:xfrm>
                <a:off x="2346572" y="2273576"/>
                <a:ext cx="1466593" cy="384220"/>
                <a:chOff x="7348414" y="301237"/>
                <a:chExt cx="1809022" cy="38422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98FD0FB-2B30-68AD-39CF-02BF97A065AE}"/>
                    </a:ext>
                  </a:extLst>
                </p:cNvPr>
                <p:cNvGrpSpPr/>
                <p:nvPr/>
              </p:nvGrpSpPr>
              <p:grpSpPr>
                <a:xfrm>
                  <a:off x="7348414" y="301237"/>
                  <a:ext cx="1778329" cy="366945"/>
                  <a:chOff x="1664532" y="315854"/>
                  <a:chExt cx="1239655" cy="366945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0820C4DF-180C-EE4C-74B7-017843DA1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FD9485B-BC68-9ED3-9D09-E82BDF43F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07734A0-AD1E-D7B2-EB70-88F747A6F8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753" y="315854"/>
                    <a:ext cx="1072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Contraindicates</a:t>
                    </a:r>
                  </a:p>
                </p:txBody>
              </p:sp>
            </p:grpSp>
            <p:sp>
              <p:nvSpPr>
                <p:cNvPr id="96" name="Down Arrow 95">
                  <a:extLst>
                    <a:ext uri="{FF2B5EF4-FFF2-40B4-BE49-F238E27FC236}">
                      <a16:creationId xmlns:a16="http://schemas.microsoft.com/office/drawing/2014/main" id="{140BC6C5-84B3-DD89-A1DA-B20CF6976B90}"/>
                    </a:ext>
                  </a:extLst>
                </p:cNvPr>
                <p:cNvSpPr/>
                <p:nvPr/>
              </p:nvSpPr>
              <p:spPr>
                <a:xfrm>
                  <a:off x="9072212" y="560257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6EC5A10-FA00-7A2A-DA93-1E7F0972DEC5}"/>
                  </a:ext>
                </a:extLst>
              </p:cNvPr>
              <p:cNvGrpSpPr/>
              <p:nvPr/>
            </p:nvGrpSpPr>
            <p:grpSpPr>
              <a:xfrm>
                <a:off x="1039338" y="1192146"/>
                <a:ext cx="599341" cy="643467"/>
                <a:chOff x="2506835" y="2018217"/>
                <a:chExt cx="599341" cy="643467"/>
              </a:xfrm>
            </p:grpSpPr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876F27EC-D4A7-6B31-495A-40F129EE83C0}"/>
                    </a:ext>
                  </a:extLst>
                </p:cNvPr>
                <p:cNvSpPr/>
                <p:nvPr/>
              </p:nvSpPr>
              <p:spPr>
                <a:xfrm>
                  <a:off x="2524655" y="2018217"/>
                  <a:ext cx="555843" cy="643467"/>
                </a:xfrm>
                <a:prstGeom prst="roundRect">
                  <a:avLst/>
                </a:prstGeom>
                <a:solidFill>
                  <a:srgbClr val="8F1EB0">
                    <a:alpha val="6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1F4FFC61-F541-0C33-3830-2B52CD8579F9}"/>
                    </a:ext>
                  </a:extLst>
                </p:cNvPr>
                <p:cNvSpPr/>
                <p:nvPr/>
              </p:nvSpPr>
              <p:spPr>
                <a:xfrm>
                  <a:off x="2568175" y="2096326"/>
                  <a:ext cx="470099" cy="201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Age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2B92D269-1520-6079-C530-E3026F194CFB}"/>
                    </a:ext>
                  </a:extLst>
                </p:cNvPr>
                <p:cNvSpPr txBox="1"/>
                <p:nvPr/>
              </p:nvSpPr>
              <p:spPr>
                <a:xfrm>
                  <a:off x="2506835" y="2287932"/>
                  <a:ext cx="5993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aged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FF58B3-94BE-356D-18DB-AF9A0C204833}"/>
                  </a:ext>
                </a:extLst>
              </p:cNvPr>
              <p:cNvGrpSpPr/>
              <p:nvPr/>
            </p:nvGrpSpPr>
            <p:grpSpPr>
              <a:xfrm>
                <a:off x="1352889" y="760984"/>
                <a:ext cx="1317160" cy="387965"/>
                <a:chOff x="1664532" y="327691"/>
                <a:chExt cx="1344709" cy="387965"/>
              </a:xfrm>
            </p:grpSpPr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9414A22B-4674-F5DF-23A9-E5B65E1B6952}"/>
                    </a:ext>
                  </a:extLst>
                </p:cNvPr>
                <p:cNvGrpSpPr/>
                <p:nvPr/>
              </p:nvGrpSpPr>
              <p:grpSpPr>
                <a:xfrm>
                  <a:off x="1664532" y="327691"/>
                  <a:ext cx="1344709" cy="355108"/>
                  <a:chOff x="1664532" y="327691"/>
                  <a:chExt cx="1344709" cy="35510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C32D4FD7-6002-61E3-17EB-B36749744E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58BEBC71-7F07-2219-04F3-173B72C708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327A460D-1E46-3096-063A-B0D9C22D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4311" y="327691"/>
                    <a:ext cx="12349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Numeric-Filter</a:t>
                    </a:r>
                  </a:p>
                </p:txBody>
              </p:sp>
            </p:grpSp>
            <p:sp>
              <p:nvSpPr>
                <p:cNvPr id="233" name="Down Arrow 232">
                  <a:extLst>
                    <a:ext uri="{FF2B5EF4-FFF2-40B4-BE49-F238E27FC236}">
                      <a16:creationId xmlns:a16="http://schemas.microsoft.com/office/drawing/2014/main" id="{EB85C27A-9F4A-26ED-31C6-A62CD25E257C}"/>
                    </a:ext>
                  </a:extLst>
                </p:cNvPr>
                <p:cNvSpPr/>
                <p:nvPr/>
              </p:nvSpPr>
              <p:spPr>
                <a:xfrm>
                  <a:off x="2844888" y="590456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B05312-F31F-D45A-CC7A-C0FA7AA9584B}"/>
              </a:ext>
            </a:extLst>
          </p:cNvPr>
          <p:cNvGrpSpPr/>
          <p:nvPr/>
        </p:nvGrpSpPr>
        <p:grpSpPr>
          <a:xfrm>
            <a:off x="84078" y="3838705"/>
            <a:ext cx="5283259" cy="815648"/>
            <a:chOff x="84081" y="3903167"/>
            <a:chExt cx="5283259" cy="815648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535C7071-C24E-1AD3-752F-E305A30C00F6}"/>
                </a:ext>
              </a:extLst>
            </p:cNvPr>
            <p:cNvSpPr/>
            <p:nvPr/>
          </p:nvSpPr>
          <p:spPr>
            <a:xfrm>
              <a:off x="96714" y="3903167"/>
              <a:ext cx="5190509" cy="815648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92720A-80E9-73D7-780D-FCD91C8EAB80}"/>
                </a:ext>
              </a:extLst>
            </p:cNvPr>
            <p:cNvSpPr txBox="1"/>
            <p:nvPr/>
          </p:nvSpPr>
          <p:spPr>
            <a:xfrm>
              <a:off x="84081" y="4031522"/>
              <a:ext cx="5283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 with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FFED70-3A1B-FDDF-DFF5-2C6E921820C0}"/>
              </a:ext>
            </a:extLst>
          </p:cNvPr>
          <p:cNvGrpSpPr/>
          <p:nvPr/>
        </p:nvGrpSpPr>
        <p:grpSpPr>
          <a:xfrm>
            <a:off x="6859750" y="4110904"/>
            <a:ext cx="3924597" cy="2425295"/>
            <a:chOff x="5795467" y="1067845"/>
            <a:chExt cx="2327324" cy="2425295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5C6429A-BE33-C4D7-1ABA-F9A2DC7FF674}"/>
                </a:ext>
              </a:extLst>
            </p:cNvPr>
            <p:cNvSpPr/>
            <p:nvPr/>
          </p:nvSpPr>
          <p:spPr>
            <a:xfrm>
              <a:off x="5795467" y="1067845"/>
              <a:ext cx="2327324" cy="242529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B0B2F81-4D2E-340A-5BE4-8192AAA4DAE6}"/>
                </a:ext>
              </a:extLst>
            </p:cNvPr>
            <p:cNvSpPr txBox="1"/>
            <p:nvPr/>
          </p:nvSpPr>
          <p:spPr>
            <a:xfrm>
              <a:off x="5842333" y="1114041"/>
              <a:ext cx="228045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).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0402CD3-B300-2C57-6433-00499E07FCEC}"/>
              </a:ext>
            </a:extLst>
          </p:cNvPr>
          <p:cNvGrpSpPr/>
          <p:nvPr/>
        </p:nvGrpSpPr>
        <p:grpSpPr>
          <a:xfrm>
            <a:off x="130718" y="4857653"/>
            <a:ext cx="4189750" cy="2330751"/>
            <a:chOff x="5795469" y="1053636"/>
            <a:chExt cx="2484562" cy="2330751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6A262F00-A1EC-EB77-8C5E-323F4071E24E}"/>
                </a:ext>
              </a:extLst>
            </p:cNvPr>
            <p:cNvSpPr/>
            <p:nvPr/>
          </p:nvSpPr>
          <p:spPr>
            <a:xfrm>
              <a:off x="5795469" y="1067845"/>
              <a:ext cx="2476190" cy="2316542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0134A08-5C33-0D5D-BE66-9C30D449C89A}"/>
                </a:ext>
              </a:extLst>
            </p:cNvPr>
            <p:cNvSpPr txBox="1"/>
            <p:nvPr/>
          </p:nvSpPr>
          <p:spPr>
            <a:xfrm>
              <a:off x="5889843" y="1053636"/>
              <a:ext cx="2390188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))),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60C1FE-7153-6B2E-172A-054EA773DEFD}"/>
              </a:ext>
            </a:extLst>
          </p:cNvPr>
          <p:cNvGrpSpPr/>
          <p:nvPr/>
        </p:nvGrpSpPr>
        <p:grpSpPr>
          <a:xfrm>
            <a:off x="6889228" y="1828653"/>
            <a:ext cx="4764263" cy="2182029"/>
            <a:chOff x="5648925" y="1094821"/>
            <a:chExt cx="2825254" cy="2182029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7947A3F-6EB5-55F5-6807-C714C0D7407A}"/>
                </a:ext>
              </a:extLst>
            </p:cNvPr>
            <p:cNvSpPr/>
            <p:nvPr/>
          </p:nvSpPr>
          <p:spPr>
            <a:xfrm>
              <a:off x="5648925" y="1094821"/>
              <a:ext cx="2794588" cy="218202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A665C2-B5D1-ADAE-73C9-359A83CDA5E1}"/>
                </a:ext>
              </a:extLst>
            </p:cNvPr>
            <p:cNvSpPr txBox="1"/>
            <p:nvPr/>
          </p:nvSpPr>
          <p:spPr>
            <a:xfrm>
              <a:off x="5688531" y="1135278"/>
              <a:ext cx="27856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cond(CUI: C0241863), </a:t>
              </a:r>
              <a:b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3473A89-0675-E962-9340-07802022FA88}"/>
              </a:ext>
            </a:extLst>
          </p:cNvPr>
          <p:cNvGrpSpPr/>
          <p:nvPr/>
        </p:nvGrpSpPr>
        <p:grpSpPr>
          <a:xfrm>
            <a:off x="6927221" y="45600"/>
            <a:ext cx="5010588" cy="1892328"/>
            <a:chOff x="5454565" y="924643"/>
            <a:chExt cx="2971327" cy="1892328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2C23072C-40AC-6A91-BDC9-B38667BBFCB5}"/>
                </a:ext>
              </a:extLst>
            </p:cNvPr>
            <p:cNvSpPr/>
            <p:nvPr/>
          </p:nvSpPr>
          <p:spPr>
            <a:xfrm>
              <a:off x="5454565" y="924643"/>
              <a:ext cx="2971327" cy="168249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42A1ED5-20E0-D596-274D-5AED7404DA7E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age &gt; 65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EXISTS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solidFill>
                  <a:srgbClr val="9F20B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medication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585CC7-B847-2789-4854-01F9BE784464}"/>
              </a:ext>
            </a:extLst>
          </p:cNvPr>
          <p:cNvSpPr/>
          <p:nvPr/>
        </p:nvSpPr>
        <p:spPr>
          <a:xfrm>
            <a:off x="-886332" y="339278"/>
            <a:ext cx="840798" cy="242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Raw input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1C04D4EF-9495-3067-087B-78ECD5E0D7E2}"/>
              </a:ext>
            </a:extLst>
          </p:cNvPr>
          <p:cNvSpPr/>
          <p:nvPr/>
        </p:nvSpPr>
        <p:spPr>
          <a:xfrm>
            <a:off x="-1074554" y="1636508"/>
            <a:ext cx="1219331" cy="6028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Predict named entities and relations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D819F04B-9669-FBB5-EDA6-DFB88CF64D5A}"/>
              </a:ext>
            </a:extLst>
          </p:cNvPr>
          <p:cNvSpPr/>
          <p:nvPr/>
        </p:nvSpPr>
        <p:spPr>
          <a:xfrm>
            <a:off x="-1058905" y="3977948"/>
            <a:ext cx="1176965" cy="5834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Prepare logical form input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7B30A475-508E-9961-26AF-C70A3A1695C8}"/>
              </a:ext>
            </a:extLst>
          </p:cNvPr>
          <p:cNvSpPr/>
          <p:nvPr/>
        </p:nvSpPr>
        <p:spPr>
          <a:xfrm>
            <a:off x="-1041952" y="5268994"/>
            <a:ext cx="1162033" cy="600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Transform to logical form structure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8280E23-31EB-23A9-9DEB-446CCAE79436}"/>
              </a:ext>
            </a:extLst>
          </p:cNvPr>
          <p:cNvSpPr/>
          <p:nvPr/>
        </p:nvSpPr>
        <p:spPr>
          <a:xfrm>
            <a:off x="-558770" y="639661"/>
            <a:ext cx="185674" cy="9033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AACBEECE-0C94-F771-A325-D7A630BAD519}"/>
              </a:ext>
            </a:extLst>
          </p:cNvPr>
          <p:cNvSpPr/>
          <p:nvPr/>
        </p:nvSpPr>
        <p:spPr>
          <a:xfrm>
            <a:off x="-550178" y="2333482"/>
            <a:ext cx="178487" cy="15539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>
            <a:extLst>
              <a:ext uri="{FF2B5EF4-FFF2-40B4-BE49-F238E27FC236}">
                <a16:creationId xmlns:a16="http://schemas.microsoft.com/office/drawing/2014/main" id="{EB649524-0CB8-E520-1B9A-44440FCDB9F6}"/>
              </a:ext>
            </a:extLst>
          </p:cNvPr>
          <p:cNvSpPr/>
          <p:nvPr/>
        </p:nvSpPr>
        <p:spPr>
          <a:xfrm>
            <a:off x="-547167" y="4654353"/>
            <a:ext cx="174071" cy="6006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08C3CAD3-F0E9-1805-239E-C95A2EA5611C}"/>
              </a:ext>
            </a:extLst>
          </p:cNvPr>
          <p:cNvSpPr/>
          <p:nvPr/>
        </p:nvSpPr>
        <p:spPr>
          <a:xfrm>
            <a:off x="5538097" y="5012134"/>
            <a:ext cx="1306456" cy="485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Normalize to UMLS concepts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CAE8038-86A9-3E86-68E5-55685F8254BC}"/>
              </a:ext>
            </a:extLst>
          </p:cNvPr>
          <p:cNvSpPr/>
          <p:nvPr/>
        </p:nvSpPr>
        <p:spPr>
          <a:xfrm>
            <a:off x="5457191" y="2864074"/>
            <a:ext cx="1400683" cy="738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Use Knowledge Base to reason upon unspecified criteria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86ECA24-46A1-8876-06A3-FD3D8DBF93A0}"/>
              </a:ext>
            </a:extLst>
          </p:cNvPr>
          <p:cNvSpPr/>
          <p:nvPr/>
        </p:nvSpPr>
        <p:spPr>
          <a:xfrm>
            <a:off x="5447141" y="307329"/>
            <a:ext cx="1437355" cy="12910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Link to Semantic Metadata Mapping and generate SQL queries</a:t>
            </a:r>
          </a:p>
        </p:txBody>
      </p:sp>
      <p:sp>
        <p:nvSpPr>
          <p:cNvPr id="174" name="Down Arrow 173">
            <a:extLst>
              <a:ext uri="{FF2B5EF4-FFF2-40B4-BE49-F238E27FC236}">
                <a16:creationId xmlns:a16="http://schemas.microsoft.com/office/drawing/2014/main" id="{C7A79B1C-BF4F-F4ED-C12F-18E9AFA44114}"/>
              </a:ext>
            </a:extLst>
          </p:cNvPr>
          <p:cNvSpPr/>
          <p:nvPr/>
        </p:nvSpPr>
        <p:spPr>
          <a:xfrm rot="10800000">
            <a:off x="6127111" y="1644632"/>
            <a:ext cx="173838" cy="11440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6B4E23B9-AAB8-5ECD-7769-DD5C3B531C47}"/>
              </a:ext>
            </a:extLst>
          </p:cNvPr>
          <p:cNvSpPr/>
          <p:nvPr/>
        </p:nvSpPr>
        <p:spPr>
          <a:xfrm rot="10800000">
            <a:off x="6127111" y="3659546"/>
            <a:ext cx="173837" cy="12836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C6555DD0-0659-9243-9B8C-92585553A667}"/>
              </a:ext>
            </a:extLst>
          </p:cNvPr>
          <p:cNvSpPr/>
          <p:nvPr/>
        </p:nvSpPr>
        <p:spPr>
          <a:xfrm rot="10800000">
            <a:off x="6127108" y="5566771"/>
            <a:ext cx="173839" cy="18842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DE354-D604-C403-895A-E3BC0CAFA997}"/>
              </a:ext>
            </a:extLst>
          </p:cNvPr>
          <p:cNvSpPr/>
          <p:nvPr/>
        </p:nvSpPr>
        <p:spPr>
          <a:xfrm>
            <a:off x="-491905" y="7394356"/>
            <a:ext cx="6733435" cy="83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3785496-A7D4-1753-6835-C03FE63B3D46}"/>
              </a:ext>
            </a:extLst>
          </p:cNvPr>
          <p:cNvSpPr/>
          <p:nvPr/>
        </p:nvSpPr>
        <p:spPr>
          <a:xfrm rot="5400000">
            <a:off x="-1204682" y="6675378"/>
            <a:ext cx="1515734" cy="90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1C577F-224F-9AEC-C65E-D2172F7CB996}"/>
              </a:ext>
            </a:extLst>
          </p:cNvPr>
          <p:cNvGrpSpPr/>
          <p:nvPr/>
        </p:nvGrpSpPr>
        <p:grpSpPr>
          <a:xfrm>
            <a:off x="2641347" y="2806250"/>
            <a:ext cx="7427213" cy="609259"/>
            <a:chOff x="2641347" y="1971381"/>
            <a:chExt cx="7427213" cy="6092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76FB95-1FAE-747D-DA95-88B06FE6A470}"/>
                </a:ext>
              </a:extLst>
            </p:cNvPr>
            <p:cNvSpPr/>
            <p:nvPr/>
          </p:nvSpPr>
          <p:spPr>
            <a:xfrm>
              <a:off x="3434080" y="2194560"/>
              <a:ext cx="275336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A29296-CBC7-EB98-E3E2-18ABE8798C58}"/>
                </a:ext>
              </a:extLst>
            </p:cNvPr>
            <p:cNvSpPr/>
            <p:nvPr/>
          </p:nvSpPr>
          <p:spPr>
            <a:xfrm>
              <a:off x="6258560" y="2194560"/>
              <a:ext cx="140208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CFA50E-92EE-5F70-DCDE-354EA3FD4467}"/>
                </a:ext>
              </a:extLst>
            </p:cNvPr>
            <p:cNvSpPr/>
            <p:nvPr/>
          </p:nvSpPr>
          <p:spPr>
            <a:xfrm>
              <a:off x="7741920" y="2194560"/>
              <a:ext cx="232664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619607-D6B9-3521-D428-B294C5CF7044}"/>
                </a:ext>
              </a:extLst>
            </p:cNvPr>
            <p:cNvSpPr txBox="1"/>
            <p:nvPr/>
          </p:nvSpPr>
          <p:spPr>
            <a:xfrm>
              <a:off x="2641347" y="2204420"/>
              <a:ext cx="7908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Tobacco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3CB21C-39D9-C185-86E6-1487F184D736}"/>
                </a:ext>
              </a:extLst>
            </p:cNvPr>
            <p:cNvSpPr txBox="1"/>
            <p:nvPr/>
          </p:nvSpPr>
          <p:spPr>
            <a:xfrm>
              <a:off x="4481182" y="197138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42.4%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53418-B98B-DB2E-DA99-634C097145E2}"/>
                </a:ext>
              </a:extLst>
            </p:cNvPr>
            <p:cNvSpPr txBox="1"/>
            <p:nvPr/>
          </p:nvSpPr>
          <p:spPr>
            <a:xfrm>
              <a:off x="6640182" y="197138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21.4%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5F941A-04CB-ACC1-6847-7B553FB35BEB}"/>
                </a:ext>
              </a:extLst>
            </p:cNvPr>
            <p:cNvSpPr txBox="1"/>
            <p:nvPr/>
          </p:nvSpPr>
          <p:spPr>
            <a:xfrm>
              <a:off x="8585822" y="1971381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36.2%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AFBE33-A3F8-FBE1-0302-3AF97972D269}"/>
              </a:ext>
            </a:extLst>
          </p:cNvPr>
          <p:cNvGrpSpPr/>
          <p:nvPr/>
        </p:nvGrpSpPr>
        <p:grpSpPr>
          <a:xfrm>
            <a:off x="2658121" y="2142605"/>
            <a:ext cx="7394362" cy="633313"/>
            <a:chOff x="2660202" y="2668346"/>
            <a:chExt cx="7394362" cy="6333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A1F5BD-8335-056B-07CC-6779DB43F24E}"/>
                </a:ext>
              </a:extLst>
            </p:cNvPr>
            <p:cNvSpPr/>
            <p:nvPr/>
          </p:nvSpPr>
          <p:spPr>
            <a:xfrm>
              <a:off x="3434080" y="2915579"/>
              <a:ext cx="448056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2E2DCE-855E-A486-E549-B77C2FB6C356}"/>
                </a:ext>
              </a:extLst>
            </p:cNvPr>
            <p:cNvSpPr/>
            <p:nvPr/>
          </p:nvSpPr>
          <p:spPr>
            <a:xfrm>
              <a:off x="7983842" y="2913793"/>
              <a:ext cx="136144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EEE1CC-F75A-DB94-A562-113A3FFBA61B}"/>
                </a:ext>
              </a:extLst>
            </p:cNvPr>
            <p:cNvSpPr/>
            <p:nvPr/>
          </p:nvSpPr>
          <p:spPr>
            <a:xfrm>
              <a:off x="9414484" y="2907205"/>
              <a:ext cx="64008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F6E622-7709-776B-A8A6-03B5715E245F}"/>
                </a:ext>
              </a:extLst>
            </p:cNvPr>
            <p:cNvSpPr txBox="1"/>
            <p:nvPr/>
          </p:nvSpPr>
          <p:spPr>
            <a:xfrm>
              <a:off x="2660202" y="2954960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Alcohol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85365F-6FB0-B13F-7054-1B4F7BE94A38}"/>
                </a:ext>
              </a:extLst>
            </p:cNvPr>
            <p:cNvSpPr txBox="1"/>
            <p:nvPr/>
          </p:nvSpPr>
          <p:spPr>
            <a:xfrm>
              <a:off x="5222241" y="266834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71.3%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D30AF1-029A-382C-6710-AB52FA2EAD88}"/>
                </a:ext>
              </a:extLst>
            </p:cNvPr>
            <p:cNvSpPr txBox="1"/>
            <p:nvPr/>
          </p:nvSpPr>
          <p:spPr>
            <a:xfrm>
              <a:off x="8370007" y="266834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20.3%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6260BC-4459-9B3D-3AC3-BCD1A0A35027}"/>
                </a:ext>
              </a:extLst>
            </p:cNvPr>
            <p:cNvSpPr txBox="1"/>
            <p:nvPr/>
          </p:nvSpPr>
          <p:spPr>
            <a:xfrm>
              <a:off x="9525973" y="2668346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8%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23D7895-155F-EF10-67BA-ABC8AF400B6E}"/>
              </a:ext>
            </a:extLst>
          </p:cNvPr>
          <p:cNvGrpSpPr/>
          <p:nvPr/>
        </p:nvGrpSpPr>
        <p:grpSpPr>
          <a:xfrm>
            <a:off x="2875629" y="3404763"/>
            <a:ext cx="7202345" cy="644587"/>
            <a:chOff x="2866215" y="3370413"/>
            <a:chExt cx="7202345" cy="6445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282F90-079C-35A6-0CBA-14A5526DBBC6}"/>
                </a:ext>
              </a:extLst>
            </p:cNvPr>
            <p:cNvSpPr/>
            <p:nvPr/>
          </p:nvSpPr>
          <p:spPr>
            <a:xfrm>
              <a:off x="3434080" y="3627208"/>
              <a:ext cx="411480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3BDBA3-5F85-15DA-9280-44181E1BDFEB}"/>
                </a:ext>
              </a:extLst>
            </p:cNvPr>
            <p:cNvSpPr/>
            <p:nvPr/>
          </p:nvSpPr>
          <p:spPr>
            <a:xfrm>
              <a:off x="7625080" y="3627208"/>
              <a:ext cx="125984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7FEB2E-B51D-9D23-40BE-6FFA7729D0B6}"/>
                </a:ext>
              </a:extLst>
            </p:cNvPr>
            <p:cNvSpPr/>
            <p:nvPr/>
          </p:nvSpPr>
          <p:spPr>
            <a:xfrm>
              <a:off x="8973102" y="3628920"/>
              <a:ext cx="1095458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BB43D3-D4D9-F755-E635-82C06F14E810}"/>
                </a:ext>
              </a:extLst>
            </p:cNvPr>
            <p:cNvSpPr txBox="1"/>
            <p:nvPr/>
          </p:nvSpPr>
          <p:spPr>
            <a:xfrm>
              <a:off x="2866215" y="3635916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Drug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79A6D2-2701-E508-0101-C031B7F574A2}"/>
                </a:ext>
              </a:extLst>
            </p:cNvPr>
            <p:cNvSpPr txBox="1"/>
            <p:nvPr/>
          </p:nvSpPr>
          <p:spPr>
            <a:xfrm>
              <a:off x="4979645" y="337041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64.7%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252628-CC84-106B-2A0D-70A07A283034}"/>
                </a:ext>
              </a:extLst>
            </p:cNvPr>
            <p:cNvSpPr txBox="1"/>
            <p:nvPr/>
          </p:nvSpPr>
          <p:spPr>
            <a:xfrm>
              <a:off x="7926667" y="337844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19.7%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DB9489-696C-BE01-1823-0F5D1D90C94D}"/>
                </a:ext>
              </a:extLst>
            </p:cNvPr>
            <p:cNvSpPr txBox="1"/>
            <p:nvPr/>
          </p:nvSpPr>
          <p:spPr>
            <a:xfrm>
              <a:off x="9345282" y="337984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15.6%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96A9A9-0B04-5520-0559-9FEF82EAB7E2}"/>
              </a:ext>
            </a:extLst>
          </p:cNvPr>
          <p:cNvGrpSpPr/>
          <p:nvPr/>
        </p:nvGrpSpPr>
        <p:grpSpPr>
          <a:xfrm>
            <a:off x="2314747" y="4039943"/>
            <a:ext cx="7980370" cy="640998"/>
            <a:chOff x="2299576" y="4118217"/>
            <a:chExt cx="7980370" cy="64099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01D369-A0E5-E25F-B0B4-072EECB23AC2}"/>
                </a:ext>
              </a:extLst>
            </p:cNvPr>
            <p:cNvSpPr/>
            <p:nvPr/>
          </p:nvSpPr>
          <p:spPr>
            <a:xfrm>
              <a:off x="3434080" y="4373135"/>
              <a:ext cx="5706614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AC943A-8FB1-8A21-AB65-0694061EC95A}"/>
                </a:ext>
              </a:extLst>
            </p:cNvPr>
            <p:cNvSpPr/>
            <p:nvPr/>
          </p:nvSpPr>
          <p:spPr>
            <a:xfrm>
              <a:off x="9230710" y="4358092"/>
              <a:ext cx="606838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D8CA73-E112-FD0B-8CB0-95C357FB76B1}"/>
                </a:ext>
              </a:extLst>
            </p:cNvPr>
            <p:cNvSpPr/>
            <p:nvPr/>
          </p:nvSpPr>
          <p:spPr>
            <a:xfrm>
              <a:off x="9927564" y="4358092"/>
              <a:ext cx="13208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06DF21-1C28-E4BA-F0EB-546F68B9D050}"/>
                </a:ext>
              </a:extLst>
            </p:cNvPr>
            <p:cNvSpPr txBox="1"/>
            <p:nvPr/>
          </p:nvSpPr>
          <p:spPr>
            <a:xfrm>
              <a:off x="2299576" y="4358093"/>
              <a:ext cx="1111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Employment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41266A-0A74-E851-B6C3-8E008A21C1CF}"/>
                </a:ext>
              </a:extLst>
            </p:cNvPr>
            <p:cNvSpPr txBox="1"/>
            <p:nvPr/>
          </p:nvSpPr>
          <p:spPr>
            <a:xfrm>
              <a:off x="5857862" y="4138918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90.2%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22AAF1-C90E-1905-FAB6-562CFD6452FC}"/>
                </a:ext>
              </a:extLst>
            </p:cNvPr>
            <p:cNvSpPr txBox="1"/>
            <p:nvPr/>
          </p:nvSpPr>
          <p:spPr>
            <a:xfrm>
              <a:off x="9292430" y="4122814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7.8%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6D0BC0-51E6-327F-56D3-E477BDA7C74A}"/>
                </a:ext>
              </a:extLst>
            </p:cNvPr>
            <p:cNvSpPr txBox="1"/>
            <p:nvPr/>
          </p:nvSpPr>
          <p:spPr>
            <a:xfrm>
              <a:off x="9774679" y="411821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1.9%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92171B-05C0-6A17-C595-1C2EB2C3AEE3}"/>
              </a:ext>
            </a:extLst>
          </p:cNvPr>
          <p:cNvGrpSpPr/>
          <p:nvPr/>
        </p:nvGrpSpPr>
        <p:grpSpPr>
          <a:xfrm>
            <a:off x="2288197" y="4684053"/>
            <a:ext cx="7781466" cy="626964"/>
            <a:chOff x="2273098" y="4850962"/>
            <a:chExt cx="7781466" cy="62696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916C20-F2CD-4969-BF70-7362966860CC}"/>
                </a:ext>
              </a:extLst>
            </p:cNvPr>
            <p:cNvSpPr/>
            <p:nvPr/>
          </p:nvSpPr>
          <p:spPr>
            <a:xfrm>
              <a:off x="3434080" y="5076442"/>
              <a:ext cx="399288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C861D80-7E1C-C389-D1D7-9E0D5E341417}"/>
                </a:ext>
              </a:extLst>
            </p:cNvPr>
            <p:cNvSpPr/>
            <p:nvPr/>
          </p:nvSpPr>
          <p:spPr>
            <a:xfrm>
              <a:off x="7512969" y="5076442"/>
              <a:ext cx="37592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3508DA-924A-7712-6A47-9B4745FC892E}"/>
                </a:ext>
              </a:extLst>
            </p:cNvPr>
            <p:cNvSpPr/>
            <p:nvPr/>
          </p:nvSpPr>
          <p:spPr>
            <a:xfrm>
              <a:off x="7974898" y="5091846"/>
              <a:ext cx="2079666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2B70B9-6F80-4F6A-FB77-8EAF44DDA2B7}"/>
                </a:ext>
              </a:extLst>
            </p:cNvPr>
            <p:cNvSpPr txBox="1"/>
            <p:nvPr/>
          </p:nvSpPr>
          <p:spPr>
            <a:xfrm>
              <a:off x="2273098" y="50614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Living Status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C2D52E-9332-DAF3-A801-BF04D05AA31D}"/>
                </a:ext>
              </a:extLst>
            </p:cNvPr>
            <p:cNvSpPr txBox="1"/>
            <p:nvPr/>
          </p:nvSpPr>
          <p:spPr>
            <a:xfrm>
              <a:off x="4985078" y="485096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63.6%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0B30EE-7C50-E9D8-2C50-CEDE731C67F0}"/>
                </a:ext>
              </a:extLst>
            </p:cNvPr>
            <p:cNvSpPr txBox="1"/>
            <p:nvPr/>
          </p:nvSpPr>
          <p:spPr>
            <a:xfrm>
              <a:off x="7459519" y="485529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4.4%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DC6780-8401-706F-372B-765F599CF498}"/>
                </a:ext>
              </a:extLst>
            </p:cNvPr>
            <p:cNvSpPr txBox="1"/>
            <p:nvPr/>
          </p:nvSpPr>
          <p:spPr>
            <a:xfrm>
              <a:off x="8740279" y="485529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31.9%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1AF0FE6-A073-0B19-9994-796751D3C498}"/>
              </a:ext>
            </a:extLst>
          </p:cNvPr>
          <p:cNvSpPr/>
          <p:nvPr/>
        </p:nvSpPr>
        <p:spPr>
          <a:xfrm>
            <a:off x="8976199" y="1247193"/>
            <a:ext cx="290342" cy="2456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7D9738-2517-2CD9-FEB1-3B79A706AB22}"/>
              </a:ext>
            </a:extLst>
          </p:cNvPr>
          <p:cNvSpPr txBox="1"/>
          <p:nvPr/>
        </p:nvSpPr>
        <p:spPr>
          <a:xfrm>
            <a:off x="9268647" y="1213357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Structured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E45C6D-FF7F-5C03-A2B7-CABE4887783E}"/>
              </a:ext>
            </a:extLst>
          </p:cNvPr>
          <p:cNvSpPr/>
          <p:nvPr/>
        </p:nvSpPr>
        <p:spPr>
          <a:xfrm>
            <a:off x="8978305" y="1780366"/>
            <a:ext cx="290342" cy="245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F6A5E3-5EEA-039E-BBC4-1296355DD61C}"/>
              </a:ext>
            </a:extLst>
          </p:cNvPr>
          <p:cNvSpPr txBox="1"/>
          <p:nvPr/>
        </p:nvSpPr>
        <p:spPr>
          <a:xfrm>
            <a:off x="9266541" y="173725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NLP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81D8E5-8E23-AB6F-E7EB-0E1945FA3CE5}"/>
              </a:ext>
            </a:extLst>
          </p:cNvPr>
          <p:cNvSpPr/>
          <p:nvPr/>
        </p:nvSpPr>
        <p:spPr>
          <a:xfrm>
            <a:off x="8979298" y="1513089"/>
            <a:ext cx="290343" cy="2456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688770-E13D-834E-C6C1-06C5C1C68BBF}"/>
              </a:ext>
            </a:extLst>
          </p:cNvPr>
          <p:cNvSpPr txBox="1"/>
          <p:nvPr/>
        </p:nvSpPr>
        <p:spPr>
          <a:xfrm>
            <a:off x="9270931" y="146347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423833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F912F2-20D1-ABD2-98E4-D1D71BE7988A}"/>
              </a:ext>
            </a:extLst>
          </p:cNvPr>
          <p:cNvGrpSpPr/>
          <p:nvPr/>
        </p:nvGrpSpPr>
        <p:grpSpPr>
          <a:xfrm>
            <a:off x="4503871" y="21827"/>
            <a:ext cx="5672329" cy="624164"/>
            <a:chOff x="5795469" y="1067845"/>
            <a:chExt cx="1901879" cy="62416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47D057-9D34-C179-0EBB-B9327E8056B9}"/>
                </a:ext>
              </a:extLst>
            </p:cNvPr>
            <p:cNvSpPr/>
            <p:nvPr/>
          </p:nvSpPr>
          <p:spPr>
            <a:xfrm>
              <a:off x="5795469" y="1067845"/>
              <a:ext cx="1901879" cy="62416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F6F53D-16B6-F295-4D01-D3126565BB06}"/>
                </a:ext>
              </a:extLst>
            </p:cNvPr>
            <p:cNvSpPr txBox="1"/>
            <p:nvPr/>
          </p:nvSpPr>
          <p:spPr>
            <a:xfrm>
              <a:off x="5881471" y="1118317"/>
              <a:ext cx="18158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C0362994, LOINC: 777-3,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“Platelet count”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“250”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8FF8AE74-061D-318A-40DD-AD2D00FDE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00202"/>
              </p:ext>
            </p:extLst>
          </p:nvPr>
        </p:nvGraphicFramePr>
        <p:xfrm>
          <a:off x="1603192" y="1159489"/>
          <a:ext cx="51992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068405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3658954953"/>
                    </a:ext>
                  </a:extLst>
                </a:gridCol>
              </a:tblGrid>
              <a:tr h="2143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lab_code_source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lab_value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2746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LNC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777-3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B803CF3-E688-8EB7-5F59-B20E79C3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83861"/>
              </p:ext>
            </p:extLst>
          </p:nvPr>
        </p:nvGraphicFramePr>
        <p:xfrm>
          <a:off x="7589067" y="1143749"/>
          <a:ext cx="4044213" cy="61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352027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516302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</a:tblGrid>
              <a:tr h="24073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platelets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hematocrit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3084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38.4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AC348BEC-8D65-1CEB-49A9-590C10C9C46B}"/>
              </a:ext>
            </a:extLst>
          </p:cNvPr>
          <p:cNvGrpSpPr/>
          <p:nvPr/>
        </p:nvGrpSpPr>
        <p:grpSpPr>
          <a:xfrm>
            <a:off x="2166778" y="5553099"/>
            <a:ext cx="3746732" cy="1461442"/>
            <a:chOff x="5454565" y="924642"/>
            <a:chExt cx="2971327" cy="146144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92EBA9E-02FC-6561-BC36-C6CB0F4C2407}"/>
                </a:ext>
              </a:extLst>
            </p:cNvPr>
            <p:cNvSpPr/>
            <p:nvPr/>
          </p:nvSpPr>
          <p:spPr>
            <a:xfrm>
              <a:off x="5454565" y="924642"/>
              <a:ext cx="2971327" cy="1245997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931A3F-36FF-2BF4-BB1F-71344D692615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lab_code_source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‘LNC’</a:t>
              </a:r>
              <a:b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‘777-3’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lab_value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85BC5A-C7E9-4053-15D7-2717951C37E0}"/>
              </a:ext>
            </a:extLst>
          </p:cNvPr>
          <p:cNvGrpSpPr/>
          <p:nvPr/>
        </p:nvGrpSpPr>
        <p:grpSpPr>
          <a:xfrm>
            <a:off x="8061183" y="5547344"/>
            <a:ext cx="3257447" cy="1019794"/>
            <a:chOff x="5454565" y="924643"/>
            <a:chExt cx="2971327" cy="1186827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CE3C988-8DAE-09E9-8DBF-709E2DC45018}"/>
                </a:ext>
              </a:extLst>
            </p:cNvPr>
            <p:cNvSpPr/>
            <p:nvPr/>
          </p:nvSpPr>
          <p:spPr>
            <a:xfrm>
              <a:off x="5454565" y="924643"/>
              <a:ext cx="2971327" cy="109980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01D661-89F5-4B78-1D17-8A4F6A1BD053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110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complete_blood_counts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platelets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EFD857-AFE1-A4DF-E0E2-96134AFC8EDF}"/>
              </a:ext>
            </a:extLst>
          </p:cNvPr>
          <p:cNvCxnSpPr/>
          <p:nvPr/>
        </p:nvCxnSpPr>
        <p:spPr>
          <a:xfrm>
            <a:off x="1247660" y="98056"/>
            <a:ext cx="0" cy="66424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1E53F8-EF1E-D0FB-FAAD-C4268D171C47}"/>
              </a:ext>
            </a:extLst>
          </p:cNvPr>
          <p:cNvCxnSpPr>
            <a:cxnSpLocks/>
          </p:cNvCxnSpPr>
          <p:nvPr/>
        </p:nvCxnSpPr>
        <p:spPr>
          <a:xfrm>
            <a:off x="7054517" y="986757"/>
            <a:ext cx="0" cy="56052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E8972-7F38-D1F6-083A-AFC0101E162D}"/>
              </a:ext>
            </a:extLst>
          </p:cNvPr>
          <p:cNvSpPr txBox="1"/>
          <p:nvPr/>
        </p:nvSpPr>
        <p:spPr>
          <a:xfrm>
            <a:off x="28394" y="46852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Criteria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E36CE-2166-9BD5-3758-FA831D9F0112}"/>
              </a:ext>
            </a:extLst>
          </p:cNvPr>
          <p:cNvSpPr txBox="1"/>
          <p:nvPr/>
        </p:nvSpPr>
        <p:spPr>
          <a:xfrm>
            <a:off x="28394" y="3107677"/>
            <a:ext cx="116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</a:t>
            </a: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Mapping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19DF95-4BB4-B149-83D5-11341845AFD9}"/>
              </a:ext>
            </a:extLst>
          </p:cNvPr>
          <p:cNvSpPr txBox="1"/>
          <p:nvPr/>
        </p:nvSpPr>
        <p:spPr>
          <a:xfrm>
            <a:off x="28394" y="953105"/>
            <a:ext cx="121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Example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Record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F1B86-1AB0-EE1A-43D3-7F2D29296004}"/>
              </a:ext>
            </a:extLst>
          </p:cNvPr>
          <p:cNvSpPr txBox="1"/>
          <p:nvPr/>
        </p:nvSpPr>
        <p:spPr>
          <a:xfrm>
            <a:off x="47162" y="5708594"/>
            <a:ext cx="121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237948-D2F6-F4F8-8BDE-CEE8C56C3CF0}"/>
              </a:ext>
            </a:extLst>
          </p:cNvPr>
          <p:cNvSpPr txBox="1"/>
          <p:nvPr/>
        </p:nvSpPr>
        <p:spPr>
          <a:xfrm>
            <a:off x="2873589" y="723845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(1)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Tall Table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0DC55C-3C18-A4A6-2703-791868CB94F7}"/>
              </a:ext>
            </a:extLst>
          </p:cNvPr>
          <p:cNvSpPr txBox="1"/>
          <p:nvPr/>
        </p:nvSpPr>
        <p:spPr>
          <a:xfrm>
            <a:off x="8354936" y="72438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Pivoted Table Structure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30BA263B-0EB2-10F7-2CCC-F7654613F408}"/>
              </a:ext>
            </a:extLst>
          </p:cNvPr>
          <p:cNvSpPr/>
          <p:nvPr/>
        </p:nvSpPr>
        <p:spPr>
          <a:xfrm rot="18438532">
            <a:off x="7522932" y="717786"/>
            <a:ext cx="200658" cy="36396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00FC80BB-5C12-EB87-C274-97DEB44FDEAB}"/>
              </a:ext>
            </a:extLst>
          </p:cNvPr>
          <p:cNvSpPr/>
          <p:nvPr/>
        </p:nvSpPr>
        <p:spPr>
          <a:xfrm rot="2925828">
            <a:off x="6526655" y="721872"/>
            <a:ext cx="214967" cy="3501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4B162390-498A-A71F-1D45-8713AB1CB223}"/>
              </a:ext>
            </a:extLst>
          </p:cNvPr>
          <p:cNvSpPr/>
          <p:nvPr/>
        </p:nvSpPr>
        <p:spPr>
          <a:xfrm>
            <a:off x="9588427" y="5174037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473A7-47E6-F72E-8E08-E56974C2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2473" y="2143836"/>
            <a:ext cx="4197399" cy="2984817"/>
          </a:xfrm>
          <a:prstGeom prst="rect">
            <a:avLst/>
          </a:prstGeom>
        </p:spPr>
      </p:pic>
      <p:sp>
        <p:nvSpPr>
          <p:cNvPr id="62" name="Down Arrow 61">
            <a:extLst>
              <a:ext uri="{FF2B5EF4-FFF2-40B4-BE49-F238E27FC236}">
                <a16:creationId xmlns:a16="http://schemas.microsoft.com/office/drawing/2014/main" id="{697593C1-56FC-17C2-E4AB-97ABE198ADE6}"/>
              </a:ext>
            </a:extLst>
          </p:cNvPr>
          <p:cNvSpPr/>
          <p:nvPr/>
        </p:nvSpPr>
        <p:spPr>
          <a:xfrm>
            <a:off x="3938664" y="1709798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0EF3C78C-6DF5-B843-EE19-021A9BFAE097}"/>
              </a:ext>
            </a:extLst>
          </p:cNvPr>
          <p:cNvSpPr/>
          <p:nvPr/>
        </p:nvSpPr>
        <p:spPr>
          <a:xfrm>
            <a:off x="9582635" y="1778058"/>
            <a:ext cx="217373" cy="32039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9D203871-FB24-FFAF-8EC6-351C7D8DE591}"/>
              </a:ext>
            </a:extLst>
          </p:cNvPr>
          <p:cNvSpPr/>
          <p:nvPr/>
        </p:nvSpPr>
        <p:spPr>
          <a:xfrm>
            <a:off x="3938664" y="5161540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6FDDC-F45A-656F-5FCD-1841A846B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5289" y="2116255"/>
            <a:ext cx="4926042" cy="30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9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170F895B-3D10-D153-6F5B-4A8803E37DAC}"/>
              </a:ext>
            </a:extLst>
          </p:cNvPr>
          <p:cNvSpPr txBox="1"/>
          <p:nvPr/>
        </p:nvSpPr>
        <p:spPr>
          <a:xfrm>
            <a:off x="359088" y="1604328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344789" y="24209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27194" y="167134"/>
            <a:ext cx="374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D8754-EADB-9AB9-B157-F25E4296E8A2}"/>
              </a:ext>
            </a:extLst>
          </p:cNvPr>
          <p:cNvGrpSpPr/>
          <p:nvPr/>
        </p:nvGrpSpPr>
        <p:grpSpPr>
          <a:xfrm>
            <a:off x="6607264" y="1215968"/>
            <a:ext cx="5296105" cy="2960309"/>
            <a:chOff x="4407377" y="1715248"/>
            <a:chExt cx="5296105" cy="296030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FD12B7-A413-1E82-0B37-743025BA804C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C820153A-D02C-9372-E724-2BCA07BAF445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AA3257D9-3D7F-BC72-B48C-56C9A2DA6B61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708017B-CB42-A4A8-CD24-5C224CD4143D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2C6ED6-9F85-A1AF-B299-3C1261B9B0D9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0E46350-14F2-40D5-567A-447D3AEAE47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86A2F6DC-FAB5-DF2F-1914-87E600C47402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2A352D91-394D-E604-6FC8-AB43583D8ED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FDA2A1-F833-8CDD-02BE-01CBAF545B19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F8EABC0-2142-467B-ED17-BC23E7E984DE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A83F4FE-CBE7-F9E2-433A-CA75A52B0222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82" name="Rounded Rectangle 181">
                  <a:extLst>
                    <a:ext uri="{FF2B5EF4-FFF2-40B4-BE49-F238E27FC236}">
                      <a16:creationId xmlns:a16="http://schemas.microsoft.com/office/drawing/2014/main" id="{CD61DCA9-9661-1E1B-F243-BA783E405E0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A65874FF-E5F3-3E2D-A977-4BA87A6087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2F0F3A-A987-010E-7C65-0C8287013157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B56D-A0BA-7819-5764-37D21BEAA38F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95A905C-EAC1-F13A-3CA4-90AB9F1A2B8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6FB2C9A9-9C2B-BA54-ABF5-3E296104439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ABE9CAA2-98CB-112E-C337-F4A66D6CD73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58037D-A527-2A6A-0E56-22328F041D20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15A6E24-98CC-99FE-3EEF-E29C7F8B6B8C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2E152E4-5102-42E3-2F9A-1DA04DECC2E7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DA3C398A-02D6-D983-6DD1-B42793882A95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03A59161-5A24-97F7-3D07-1230DC53D60A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C049C714-D174-9B20-6F29-7AA331D9813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3C9D62B-AF91-2A4F-BC0F-B7FFF0BA80FB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6A41FBCE-5304-FB0A-9F31-949A0F01308D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76C8800-F5A3-8601-E9D2-357A78203F83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4F9AEB2-72F9-A088-E5C8-E1213D7F7FB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A8A2E4F-2B9A-9125-57EE-22E8A9582E2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FC127693-8DB1-A002-7145-799C741689A2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AC592254-F13B-77F8-CE28-7738C778731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424D58A-5833-9C12-178A-55B64A8E80D7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FFF8F90-E021-E98D-28EB-4C277A4026C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0C4760B-9139-BC98-4EFD-33AD88935D5B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096B1BD8-030F-5342-A19D-13FB74E3D104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64D5A389-3795-9B29-00D4-16F18B49B8C6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80E1FA4-92BD-9EFD-06B2-E79109FA101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79905B-FFF8-1701-5915-D7A118C44AAC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B38DCE-A6D9-17DA-1370-7D5366A4A3F3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99C432-D1A8-51A0-A8D2-E285E5ED13BA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6F6E2C2-D175-3C32-E174-2A4B968D3CB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1468369-D60A-4B51-6789-EB06581939FB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00CA36-37A8-2651-A56F-0E94A5AF6B64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F603662-6570-C03A-5117-F8F210DD4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23BD709-6F3C-95CB-40B2-9B993020B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7143C70-2250-E55E-DC53-451145FD442E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0C7A8038-EA0E-D71C-DAF0-2DCCB3B45339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ABDDA88-C9AA-FBE1-9310-5E8EB15061A5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DD1CDA3-EBC6-36E9-030C-59592F1BD116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5B2ADA1-23DD-B8E7-F957-EBCDE4340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96B48C-4548-512F-C68B-D91313352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84F9FBF-8B6B-A3DD-94AD-FAFA5D8B92D6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01" name="Down Arrow 100">
                <a:extLst>
                  <a:ext uri="{FF2B5EF4-FFF2-40B4-BE49-F238E27FC236}">
                    <a16:creationId xmlns:a16="http://schemas.microsoft.com/office/drawing/2014/main" id="{BAB08EEF-8472-6B2A-F487-F94FC5B05E37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8FEFDB-9B31-833B-35EC-400557593C1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8FD0FB-2B30-68AD-39CF-02BF97A065AE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820C4DF-180C-EE4C-74B7-017843DA1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FD9485B-BC68-9ED3-9D09-E82BDF43F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07734A0-AD1E-D7B2-EB70-88F747A6F803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96" name="Down Arrow 95">
                <a:extLst>
                  <a:ext uri="{FF2B5EF4-FFF2-40B4-BE49-F238E27FC236}">
                    <a16:creationId xmlns:a16="http://schemas.microsoft.com/office/drawing/2014/main" id="{140BC6C5-84B3-DD89-A1DA-B20CF6976B90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C5A10-FA00-7A2A-DA93-1E7F0972DEC5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876F27EC-D4A7-6B31-495A-40F129EE83C0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1F4FFC61-F541-0C33-3830-2B52CD8579F9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B92D269-1520-6079-C530-E3026F194CFB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1FF58B3-94BE-356D-18DB-AF9A0C20483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414A22B-4674-F5DF-23A9-E5B65E1B6952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C32D4FD7-6002-61E3-17EB-B36749744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8BEBC71-7F07-2219-04F3-173B72C7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27A460D-1E46-3096-063A-B0D9C22D8BE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3" name="Down Arrow 232">
                <a:extLst>
                  <a:ext uri="{FF2B5EF4-FFF2-40B4-BE49-F238E27FC236}">
                    <a16:creationId xmlns:a16="http://schemas.microsoft.com/office/drawing/2014/main" id="{EB85C27A-9F4A-26ED-31C6-A62CD25E257C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27280AD-8700-58C3-C109-7F24B04B7942}"/>
              </a:ext>
            </a:extLst>
          </p:cNvPr>
          <p:cNvGrpSpPr/>
          <p:nvPr/>
        </p:nvGrpSpPr>
        <p:grpSpPr>
          <a:xfrm>
            <a:off x="5369535" y="4974840"/>
            <a:ext cx="1202572" cy="1227007"/>
            <a:chOff x="8179248" y="4499369"/>
            <a:chExt cx="1202572" cy="122700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506E0CA-F004-40B3-CF9E-6FAE1381A4EA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5E1FA95A-ACF7-4284-5B60-D8010B2460EE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4A965BC-57F4-9B1C-DA91-7437C6C64BA7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A0D287A-FE17-7DEF-6FA2-5DA8DAA9B981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28997AB-DD46-6A91-93C5-87D3C16462D4}"/>
              </a:ext>
            </a:extLst>
          </p:cNvPr>
          <p:cNvGrpSpPr/>
          <p:nvPr/>
        </p:nvGrpSpPr>
        <p:grpSpPr>
          <a:xfrm>
            <a:off x="3813657" y="4974840"/>
            <a:ext cx="1545616" cy="1227007"/>
            <a:chOff x="4381761" y="4580373"/>
            <a:chExt cx="1545616" cy="1227007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2CDCB3D-CDE8-B44E-420A-5F75D79BB329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0A55157C-DB1C-4447-291F-22C35EEE8C6A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9CB7532-9849-5FD3-B2EC-FC905B0EFC13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65D4D4B8-7B45-C505-1484-0E5E20B9771E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0D443A3D-D940-1176-BCF6-F8196798217F}"/>
              </a:ext>
            </a:extLst>
          </p:cNvPr>
          <p:cNvSpPr/>
          <p:nvPr/>
        </p:nvSpPr>
        <p:spPr>
          <a:xfrm rot="18438532">
            <a:off x="3153334" y="420102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4A46B2D-FA5D-E0C7-163A-185889C91355}"/>
              </a:ext>
            </a:extLst>
          </p:cNvPr>
          <p:cNvSpPr/>
          <p:nvPr/>
        </p:nvSpPr>
        <p:spPr>
          <a:xfrm rot="13576720">
            <a:off x="6768322" y="429139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F59EDF7-2252-430E-2BA7-996F2371EF6C}"/>
              </a:ext>
            </a:extLst>
          </p:cNvPr>
          <p:cNvCxnSpPr>
            <a:cxnSpLocks/>
          </p:cNvCxnSpPr>
          <p:nvPr/>
        </p:nvCxnSpPr>
        <p:spPr>
          <a:xfrm flipV="1">
            <a:off x="142684" y="863074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F71B20-673F-EBCD-D7CA-32A802164B1F}"/>
              </a:ext>
            </a:extLst>
          </p:cNvPr>
          <p:cNvCxnSpPr>
            <a:cxnSpLocks/>
          </p:cNvCxnSpPr>
          <p:nvPr/>
        </p:nvCxnSpPr>
        <p:spPr>
          <a:xfrm>
            <a:off x="5267973" y="983802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504751" y="2290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46876" y="229060"/>
            <a:ext cx="5003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4EFFC2-6536-ADE0-34BD-9E5D2BC2B4E3}"/>
              </a:ext>
            </a:extLst>
          </p:cNvPr>
          <p:cNvGrpSpPr/>
          <p:nvPr/>
        </p:nvGrpSpPr>
        <p:grpSpPr>
          <a:xfrm>
            <a:off x="0" y="1676080"/>
            <a:ext cx="5296105" cy="2960309"/>
            <a:chOff x="4407377" y="1715248"/>
            <a:chExt cx="5296105" cy="29603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A75D43F-550D-24E6-769F-A61FFBC53C6A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EDB12B79-9725-0416-5F0D-2AAA507A0D0B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3ECDE573-659D-1EFF-F8D9-8836F4E0CDF5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64CA63-FB09-C6E1-541C-CD9ECED1B856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D4EB8E1-C132-D73D-1DE5-ADE6A4F42E2D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D1840D2-E10F-5176-0DF5-E13D4587EDA7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82B93307-C862-A16E-1679-9E2957955A5C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61849A8-7217-3A8D-170E-948C1CF0321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BF5ED4-1396-A81C-7752-71A3940E9FD4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4A13467-A042-8409-8944-BA319067D2C2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F36B099-E07F-A6BA-D9D6-356410131BA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197E0A94-D861-44C4-B6F2-15E277E7AED5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30B5D1A8-6BE0-A9CA-2C8C-4A1A2672B3B4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AE5579-EC24-604E-95F3-605986797621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21F5E2-FECC-2D7B-608F-6FBF0EE70D7D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A4A7350-BAD1-50CC-E0C8-0E5C7A63A88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289BCC73-824B-28A3-AE08-C300461E936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55494A0A-1FD1-8874-07A6-06B6472A6EE7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F8B5AC6-4021-7E80-0EB7-EE692C5178EB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574DF4-8F67-EA32-7F81-ACDF57C1DE9F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598EA47-E9D2-D73B-4747-BD91C5A54D5D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7604A65-D451-1698-82C7-E6E7E62E2903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5C496F12-3D32-84F4-81D8-1D4211D9F28B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D0907A49-B98C-34D7-2E36-06A002290EC6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7125B1-FF59-29FF-7DA9-F3387E194C82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E9D967D5-AEBB-8094-18D3-0407450C4C52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CB05C5A-DC64-4A12-1467-907CD554FBF6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D2725-FD23-43FE-F485-E874179D0BF2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54E49E6-C769-2B6E-E08E-61C0636E83D1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856DC0A4-3768-F3FA-1C1F-3C9B8CFCCC4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0BC9D20-0807-76E3-7F78-35FCA67404D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BAAAAB-FC30-A3F4-5077-B5E04D8DD871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E18D13-159B-1281-19D8-533BFB779867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55F4754-4908-9FAD-61CE-A6712546FAA0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B29F025F-4953-E391-A47B-489A55C51E21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11E4586F-AAF6-30D8-1E3B-BACFEEB6656D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17875F-61AD-1BDA-5AD6-087CD36ED5A8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842B51-1576-EB2E-90AE-A8F93B9A6E4A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DD06FD-0884-CFC9-9A6E-1D1E5B4DAC1C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F2CCB3-92C0-B715-4099-41A5E505B630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A9D4FC-F442-C2E7-CC2B-D17E9F0719B0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77AEA87-F1EB-FDC7-DFF8-B5880418972C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A53C81-0AC1-30B4-BD46-9E4FA57FFD3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CB33765-559E-3973-DEF3-2AEED7A38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C05D01-02FD-68C5-4F9A-A8BFEAD9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1F8769D-3DD4-BDEB-C10F-E3DC89E07467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16" name="Down Arrow 115">
                <a:extLst>
                  <a:ext uri="{FF2B5EF4-FFF2-40B4-BE49-F238E27FC236}">
                    <a16:creationId xmlns:a16="http://schemas.microsoft.com/office/drawing/2014/main" id="{2F384F22-9E8B-8B22-C973-100D283DF04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9B71E4-23C3-2300-F51C-7E77A8FC483A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1C98FF-90DF-64A5-9924-B5B88007CF19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CCEB986-CC75-C5E6-4909-C3E067774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82057A6-CF3C-2100-1A87-60D2CFC2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D858280-F2F5-9F5F-EBEB-86C9119480CF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11" name="Down Arrow 110">
                <a:extLst>
                  <a:ext uri="{FF2B5EF4-FFF2-40B4-BE49-F238E27FC236}">
                    <a16:creationId xmlns:a16="http://schemas.microsoft.com/office/drawing/2014/main" id="{BD781D77-35C7-860E-DFF5-B504A2BD491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9A07E2E-9280-B52C-9610-C1CBC0C53CD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30C2B3-8CE7-EBC6-4809-36D46077E3A4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85E955D-18B3-6D5D-8886-9A6319717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63B64B-1137-42C5-7CD4-DBB33CA2C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BA18CFD-0482-E922-4018-8CD8B588E7BC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AF07B4E2-CB7C-3D90-2969-4A6C7EBF211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B229B15-D3F3-891D-C05D-6B5C75FCDA11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E52BFA0F-3F4A-1E6D-3C16-094E3365F9FF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CFC4BB8-025E-B900-CAE8-24E1F13EA4D5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E91239A-E134-3359-0006-A26AE68D1087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E5E733-B0A4-5364-08A1-0778E2234004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57C4FFF-53DA-BAB5-A092-C89DB5C2860B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7C9931-4CD5-0204-9ED6-DAB5C41CD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EE6056-65E5-EBAC-CA5B-E19FDB14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112C8FE-A90E-6473-6592-70425377A46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98" name="Down Arrow 97">
                <a:extLst>
                  <a:ext uri="{FF2B5EF4-FFF2-40B4-BE49-F238E27FC236}">
                    <a16:creationId xmlns:a16="http://schemas.microsoft.com/office/drawing/2014/main" id="{869AFAC5-759A-D19A-4B7D-62F5692825E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652895F-91E1-508A-258F-CF03483C180A}"/>
              </a:ext>
            </a:extLst>
          </p:cNvPr>
          <p:cNvSpPr txBox="1"/>
          <p:nvPr/>
        </p:nvSpPr>
        <p:spPr>
          <a:xfrm>
            <a:off x="6743525" y="1795109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D85CE1-D3B3-144E-E4C7-D916923A50AC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47EBFE7-BDA6-B8DF-0BCF-E09146655C6C}"/>
              </a:ext>
            </a:extLst>
          </p:cNvPr>
          <p:cNvCxnSpPr>
            <a:cxnSpLocks/>
          </p:cNvCxnSpPr>
          <p:nvPr/>
        </p:nvCxnSpPr>
        <p:spPr>
          <a:xfrm>
            <a:off x="5926515" y="122204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C1C20312-82FD-CB8E-634F-DEFE825A6C03}"/>
              </a:ext>
            </a:extLst>
          </p:cNvPr>
          <p:cNvSpPr/>
          <p:nvPr/>
        </p:nvSpPr>
        <p:spPr>
          <a:xfrm rot="16200000">
            <a:off x="5751222" y="233837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622563" y="1817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2964687" y="181760"/>
            <a:ext cx="7541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92D88-E4B5-D258-6C81-C8119C93B285}"/>
              </a:ext>
            </a:extLst>
          </p:cNvPr>
          <p:cNvGrpSpPr/>
          <p:nvPr/>
        </p:nvGrpSpPr>
        <p:grpSpPr>
          <a:xfrm>
            <a:off x="7860616" y="1289595"/>
            <a:ext cx="3907944" cy="4876800"/>
            <a:chOff x="5795468" y="941294"/>
            <a:chExt cx="3830299" cy="487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F5AC7B5-98D7-9DE7-DEC5-C7D73D07A755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CF1F82-10D0-319C-542D-C83E29A3A594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DB02C7B-516A-ED71-2ACE-9E4964D43E49}"/>
              </a:ext>
            </a:extLst>
          </p:cNvPr>
          <p:cNvSpPr txBox="1"/>
          <p:nvPr/>
        </p:nvSpPr>
        <p:spPr>
          <a:xfrm>
            <a:off x="322651" y="1800641"/>
            <a:ext cx="499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6EC34C-ECDE-9EE6-14C6-CD3DD8AA1410}"/>
              </a:ext>
            </a:extLst>
          </p:cNvPr>
          <p:cNvGrpSpPr/>
          <p:nvPr/>
        </p:nvGrpSpPr>
        <p:grpSpPr>
          <a:xfrm>
            <a:off x="5245915" y="4835751"/>
            <a:ext cx="1760418" cy="1203707"/>
            <a:chOff x="4417590" y="88498"/>
            <a:chExt cx="1760418" cy="12037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C7AA7A-1407-813C-A3F7-7FDB049B49C0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9595374-A42F-7119-7635-273BE11734F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F84AB-0DE2-9A48-B958-34FB4CD471C4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575757FE-2783-32A3-00A4-E9D251386D1F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83" name="Down Arrow 82">
            <a:extLst>
              <a:ext uri="{FF2B5EF4-FFF2-40B4-BE49-F238E27FC236}">
                <a16:creationId xmlns:a16="http://schemas.microsoft.com/office/drawing/2014/main" id="{A525AB97-AED3-02D7-166A-1D4A030407BA}"/>
              </a:ext>
            </a:extLst>
          </p:cNvPr>
          <p:cNvSpPr/>
          <p:nvPr/>
        </p:nvSpPr>
        <p:spPr>
          <a:xfrm rot="18438532">
            <a:off x="4296680" y="438431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F6D3A51-8D50-406B-0CCF-656BE6A65E08}"/>
              </a:ext>
            </a:extLst>
          </p:cNvPr>
          <p:cNvSpPr/>
          <p:nvPr/>
        </p:nvSpPr>
        <p:spPr>
          <a:xfrm rot="13576720">
            <a:off x="7255843" y="43947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DB651D-C12B-99E5-25FE-0C7D239FC81A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1E42CA-3586-86CB-B295-622705E62720}"/>
              </a:ext>
            </a:extLst>
          </p:cNvPr>
          <p:cNvCxnSpPr>
            <a:cxnSpLocks/>
          </p:cNvCxnSpPr>
          <p:nvPr/>
        </p:nvCxnSpPr>
        <p:spPr>
          <a:xfrm>
            <a:off x="6078916" y="11477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6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288269" y="2174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662064" y="217452"/>
            <a:ext cx="486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UMLS concepts using MetaMapLite and BERT (the latter only in the case of lab tests).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F6227-6B49-B48E-1024-BB589E35A5D8}"/>
              </a:ext>
            </a:extLst>
          </p:cNvPr>
          <p:cNvGrpSpPr/>
          <p:nvPr/>
        </p:nvGrpSpPr>
        <p:grpSpPr>
          <a:xfrm>
            <a:off x="240374" y="1328393"/>
            <a:ext cx="3907944" cy="3007659"/>
            <a:chOff x="5795468" y="941294"/>
            <a:chExt cx="3830299" cy="300765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92D01A-54E7-FD68-7BBD-52AFC74024FA}"/>
                </a:ext>
              </a:extLst>
            </p:cNvPr>
            <p:cNvSpPr/>
            <p:nvPr/>
          </p:nvSpPr>
          <p:spPr>
            <a:xfrm>
              <a:off x="5795468" y="941294"/>
              <a:ext cx="3768215" cy="300765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4D348C-01C7-79C0-DC85-38D6AD7681DA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7139839" y="1294400"/>
            <a:ext cx="4651148" cy="3012141"/>
            <a:chOff x="5795468" y="941294"/>
            <a:chExt cx="3768215" cy="30121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768215" cy="301214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D2762-D7A2-BB0C-8ABB-32D0E00B26C1}"/>
              </a:ext>
            </a:extLst>
          </p:cNvPr>
          <p:cNvGrpSpPr/>
          <p:nvPr/>
        </p:nvGrpSpPr>
        <p:grpSpPr>
          <a:xfrm>
            <a:off x="4647145" y="5063449"/>
            <a:ext cx="2077280" cy="927632"/>
            <a:chOff x="8418431" y="3097540"/>
            <a:chExt cx="2077280" cy="9276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5530C-46AF-1FA8-D212-C387736BBB7C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E095B50-FD94-0950-8D02-BDFED58B20F1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58AA3C-FE53-C203-3F48-514E8F447D3B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D7B1B-96B3-3190-EECE-82E2A3C04359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324FD25-25D3-DC72-0E41-66BE1A984EB7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00FC35E-9C14-5170-C6C3-E38611ABA1A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5" name="Down Arrow 24">
            <a:extLst>
              <a:ext uri="{FF2B5EF4-FFF2-40B4-BE49-F238E27FC236}">
                <a16:creationId xmlns:a16="http://schemas.microsoft.com/office/drawing/2014/main" id="{B7FC9B01-BC60-CD8C-A4CE-10B29D359927}"/>
              </a:ext>
            </a:extLst>
          </p:cNvPr>
          <p:cNvSpPr/>
          <p:nvPr/>
        </p:nvSpPr>
        <p:spPr>
          <a:xfrm rot="18438532">
            <a:off x="3984471" y="4439805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A72EA12-D5F1-88A3-E6BE-A2205A7B99BC}"/>
              </a:ext>
            </a:extLst>
          </p:cNvPr>
          <p:cNvSpPr/>
          <p:nvPr/>
        </p:nvSpPr>
        <p:spPr>
          <a:xfrm rot="13576720">
            <a:off x="7133574" y="442507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85D8D-6961-4480-0C81-023F9C9C8E14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3CF716-D80D-4049-4116-E4D0354F9373}"/>
              </a:ext>
            </a:extLst>
          </p:cNvPr>
          <p:cNvCxnSpPr>
            <a:cxnSpLocks/>
          </p:cNvCxnSpPr>
          <p:nvPr/>
        </p:nvCxnSpPr>
        <p:spPr>
          <a:xfrm>
            <a:off x="5686308" y="1219468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824041" y="6253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197836" y="62532"/>
            <a:ext cx="6468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(1) Contraindications  (2) Indications (3) Risk factors (4) Signs / symptoms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(5) Unspecified criteria (e.g., “conditions that affect respiratory function”).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180234" y="1168895"/>
            <a:ext cx="4569914" cy="3276600"/>
            <a:chOff x="5795468" y="941294"/>
            <a:chExt cx="3702402" cy="32766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616932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33664-94EA-5AEF-695F-B4600FBA1097}"/>
              </a:ext>
            </a:extLst>
          </p:cNvPr>
          <p:cNvGrpSpPr/>
          <p:nvPr/>
        </p:nvGrpSpPr>
        <p:grpSpPr>
          <a:xfrm>
            <a:off x="6986829" y="1168895"/>
            <a:ext cx="5024937" cy="3276600"/>
            <a:chOff x="5795467" y="941294"/>
            <a:chExt cx="4071047" cy="32766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A0419-2C49-1DB1-C1EC-21BD49E0C961}"/>
                </a:ext>
              </a:extLst>
            </p:cNvPr>
            <p:cNvSpPr/>
            <p:nvPr/>
          </p:nvSpPr>
          <p:spPr>
            <a:xfrm>
              <a:off x="5795467" y="941294"/>
              <a:ext cx="4071047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7A9170-C620-E4AE-8CA8-48167B668760}"/>
                </a:ext>
              </a:extLst>
            </p:cNvPr>
            <p:cNvSpPr txBox="1"/>
            <p:nvPr/>
          </p:nvSpPr>
          <p:spPr>
            <a:xfrm>
              <a:off x="5975597" y="1166842"/>
              <a:ext cx="38909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“Furosemide”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C2342-FE84-FE15-6B48-884C434400DB}"/>
              </a:ext>
            </a:extLst>
          </p:cNvPr>
          <p:cNvGrpSpPr/>
          <p:nvPr/>
        </p:nvGrpSpPr>
        <p:grpSpPr>
          <a:xfrm>
            <a:off x="3827667" y="4284475"/>
            <a:ext cx="3552041" cy="2611817"/>
            <a:chOff x="6670803" y="59599"/>
            <a:chExt cx="3552041" cy="26118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1EC198-AD65-A12D-62A5-DAFA0FE2403D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F77667D-5C1C-0EC9-A8A3-39EE25E77388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9CB6B-7829-9EF8-EB24-981B18906F8B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D6DF5F-0CB6-9FF4-1455-58ACE7319B9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93D9C9-C881-8A75-C6D6-3A14F7AB9808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64CDF71-8523-CBDC-A882-37143961ABD0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C3514B2-1D79-D389-86FC-95D2F262B68E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595ABBF-B3AE-C6F4-0EE0-0C31A524C894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851B835-F263-4F02-DAAD-1E88357BF173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5BE67EA-BBCC-F9D0-A649-C030666CFAA3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061E339-D119-D7B9-4BCF-B7910050C78C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5404AF7-7EFA-465A-7CA6-92804F3D24E5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1730830-94E4-C18F-D179-14B9CC095AB0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F523FD-666D-59E4-56AD-D0E6E3DB9974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A3FBE50-4255-51CF-68D6-96A84BC6CCDD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F8EC851-35B8-ECAC-AE88-8F7BA4C80127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137DA7C-C47C-C676-BD1A-8EE6EC92CE88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7749FCE-A72E-7376-BBDE-E09DA6074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6698D22-9337-A45F-C345-73C70C855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4E4D9822-B729-A796-FDDC-8BDA9963156E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D69CAE0F-B068-25A2-027D-7AF0B0DE2E9D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8E4ECF7-C7B5-D5A8-B45D-7B3592FAA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2162F35-897C-C7D1-0E19-491FF9B9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6577233-5895-5139-44CD-6AAA5CEA7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83D8784-D7E3-534C-D456-F04AA46D9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41A9A28-8532-45A3-CF42-BE1E4297E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D2C1357-B3F3-E35F-6BFC-F2EFD9B6F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BD391-6C8A-5A5D-815F-517037D118CD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7832D-BFA8-0D12-8E28-54AC1F34E8B7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4EDE-0EFD-72BC-2933-0BC701E1F238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82237-BA30-1470-5185-6AFA29DDF4F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CC818-3511-BA6C-61B8-35DADEE8BF02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EA5A02-2857-C2C7-721E-511C9A1FA991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719853-4CAC-136F-191E-CBDE3D9F610C}"/>
                </a:ext>
              </a:extLst>
            </p:cNvPr>
            <p:cNvSpPr txBox="1"/>
            <p:nvPr/>
          </p:nvSpPr>
          <p:spPr>
            <a:xfrm>
              <a:off x="7061184" y="2092485"/>
              <a:ext cx="13997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ICD{9|10}, SNOMED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Mappings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 rot="18438532">
            <a:off x="2637549" y="410708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C317C7B2-FBFF-B0CA-7E2F-95C2413C74A2}"/>
              </a:ext>
            </a:extLst>
          </p:cNvPr>
          <p:cNvSpPr/>
          <p:nvPr/>
        </p:nvSpPr>
        <p:spPr>
          <a:xfrm rot="13576720">
            <a:off x="8746575" y="4144964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624213-45BD-F638-CE6E-6F0B4859A518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D333DD-F6CC-3533-91DA-9E67C2C775AA}"/>
              </a:ext>
            </a:extLst>
          </p:cNvPr>
          <p:cNvCxnSpPr>
            <a:cxnSpLocks/>
          </p:cNvCxnSpPr>
          <p:nvPr/>
        </p:nvCxnSpPr>
        <p:spPr>
          <a:xfrm>
            <a:off x="5812129" y="1167222"/>
            <a:ext cx="0" cy="30895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3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7"/>
            <a:ext cx="6071918" cy="2009061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Had a 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treated with an SSRI or other antidepressant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aged 18 – 65 and don’t regularly exercise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seen in the emergency department in the past three years 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2432038" y="3638318"/>
            <a:ext cx="9523490" cy="2484575"/>
            <a:chOff x="2751392" y="1742643"/>
            <a:chExt cx="9414726" cy="2484575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51392" y="1742643"/>
              <a:ext cx="9358830" cy="248457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DFBD61-20BF-42CF-9862-FDDEFB340DA2}"/>
                </a:ext>
              </a:extLst>
            </p:cNvPr>
            <p:cNvSpPr txBox="1"/>
            <p:nvPr/>
          </p:nvSpPr>
          <p:spPr>
            <a:xfrm>
              <a:off x="2968205" y="1808106"/>
              <a:ext cx="4125176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between</a:t>
              </a:r>
              <a:r>
                <a:rPr lang="en-US" sz="1600" dirty="0"/>
                <a:t>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3800DA-B95F-4B57-9582-9DF5D5F1CD55}"/>
                </a:ext>
              </a:extLst>
            </p:cNvPr>
            <p:cNvSpPr txBox="1"/>
            <p:nvPr/>
          </p:nvSpPr>
          <p:spPr>
            <a:xfrm>
              <a:off x="3182390" y="2966152"/>
              <a:ext cx="8983728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EE01CB-04FB-407D-8EBA-680CD7E18B76}"/>
                </a:ext>
              </a:extLst>
            </p:cNvPr>
            <p:cNvSpPr txBox="1"/>
            <p:nvPr/>
          </p:nvSpPr>
          <p:spPr>
            <a:xfrm>
              <a:off x="3182390" y="3340723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aged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between 18 and 65</a:t>
              </a:r>
              <a:endParaRPr lang="en-US" sz="11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A267AC-51CD-46AA-A0FB-DD13CD333D98}"/>
                </a:ext>
              </a:extLst>
            </p:cNvPr>
            <p:cNvSpPr txBox="1"/>
            <p:nvPr/>
          </p:nvSpPr>
          <p:spPr>
            <a:xfrm>
              <a:off x="3191661" y="3715294"/>
              <a:ext cx="7001666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seen in the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Emergency Department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2641C-D035-40EC-BD1E-49AA2F0E0EC9}"/>
              </a:ext>
            </a:extLst>
          </p:cNvPr>
          <p:cNvGrpSpPr/>
          <p:nvPr/>
        </p:nvGrpSpPr>
        <p:grpSpPr>
          <a:xfrm>
            <a:off x="2432038" y="3128537"/>
            <a:ext cx="9466948" cy="396790"/>
            <a:chOff x="2333427" y="6008208"/>
            <a:chExt cx="7756852" cy="39679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1FB3A4B-EFA5-45F2-A952-A8D24F4257BA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4D7431-2232-4C3E-8620-5F6233E0F33E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4130D0D-D0F5-4F23-A8A5-5271428C0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sp>
        <p:nvSpPr>
          <p:cNvPr id="12" name="Down Arrow 11">
            <a:extLst>
              <a:ext uri="{FF2B5EF4-FFF2-40B4-BE49-F238E27FC236}">
                <a16:creationId xmlns:a16="http://schemas.microsoft.com/office/drawing/2014/main" id="{E259B4C8-91F8-750E-0736-279D74797814}"/>
              </a:ext>
            </a:extLst>
          </p:cNvPr>
          <p:cNvSpPr/>
          <p:nvPr/>
        </p:nvSpPr>
        <p:spPr>
          <a:xfrm>
            <a:off x="2289473" y="504615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E8D428-03AD-A512-BE93-1D0F34D2F830}"/>
              </a:ext>
            </a:extLst>
          </p:cNvPr>
          <p:cNvSpPr txBox="1"/>
          <p:nvPr/>
        </p:nvSpPr>
        <p:spPr>
          <a:xfrm>
            <a:off x="472978" y="143442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User-entered free-text eligibility criteria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C6DB537-DD88-00B7-0101-060934E40152}"/>
              </a:ext>
            </a:extLst>
          </p:cNvPr>
          <p:cNvSpPr/>
          <p:nvPr/>
        </p:nvSpPr>
        <p:spPr>
          <a:xfrm>
            <a:off x="10857485" y="2675736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C3F9DE-CF22-589D-73E0-C59BDFB97BB0}"/>
              </a:ext>
            </a:extLst>
          </p:cNvPr>
          <p:cNvSpPr txBox="1"/>
          <p:nvPr/>
        </p:nvSpPr>
        <p:spPr>
          <a:xfrm>
            <a:off x="9927198" y="228102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1129553" y="1326777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49696-54FC-7BD1-8419-20A1CA9A6F10}"/>
              </a:ext>
            </a:extLst>
          </p:cNvPr>
          <p:cNvCxnSpPr/>
          <p:nvPr/>
        </p:nvCxnSpPr>
        <p:spPr>
          <a:xfrm>
            <a:off x="2408053" y="1810870"/>
            <a:ext cx="3765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C5687B-2978-3223-039B-8CEEBB59ECA9}"/>
              </a:ext>
            </a:extLst>
          </p:cNvPr>
          <p:cNvCxnSpPr>
            <a:cxnSpLocks/>
          </p:cNvCxnSpPr>
          <p:nvPr/>
        </p:nvCxnSpPr>
        <p:spPr>
          <a:xfrm>
            <a:off x="3582428" y="1810870"/>
            <a:ext cx="1249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8D1635-92CD-D032-2578-DE5E5F1E1BCD}"/>
              </a:ext>
            </a:extLst>
          </p:cNvPr>
          <p:cNvCxnSpPr/>
          <p:nvPr/>
        </p:nvCxnSpPr>
        <p:spPr>
          <a:xfrm>
            <a:off x="941294" y="2325852"/>
            <a:ext cx="37651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9EB3C8-DE8C-FF4E-3C7A-F47194495F61}"/>
              </a:ext>
            </a:extLst>
          </p:cNvPr>
          <p:cNvCxnSpPr>
            <a:cxnSpLocks/>
          </p:cNvCxnSpPr>
          <p:nvPr/>
        </p:nvCxnSpPr>
        <p:spPr>
          <a:xfrm>
            <a:off x="2463097" y="2316887"/>
            <a:ext cx="429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24767A-87A6-0D51-4A45-55375613E80F}"/>
              </a:ext>
            </a:extLst>
          </p:cNvPr>
          <p:cNvCxnSpPr>
            <a:cxnSpLocks/>
          </p:cNvCxnSpPr>
          <p:nvPr/>
        </p:nvCxnSpPr>
        <p:spPr>
          <a:xfrm>
            <a:off x="3750559" y="2316887"/>
            <a:ext cx="6421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2AB127-A40B-1B3A-862C-D7D70E4D9FCB}"/>
              </a:ext>
            </a:extLst>
          </p:cNvPr>
          <p:cNvCxnSpPr>
            <a:cxnSpLocks/>
          </p:cNvCxnSpPr>
          <p:nvPr/>
        </p:nvCxnSpPr>
        <p:spPr>
          <a:xfrm>
            <a:off x="1093694" y="2788023"/>
            <a:ext cx="295489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FD2298-2838-BCEF-16BB-517E93E91C2B}"/>
              </a:ext>
            </a:extLst>
          </p:cNvPr>
          <p:cNvCxnSpPr/>
          <p:nvPr/>
        </p:nvCxnSpPr>
        <p:spPr>
          <a:xfrm>
            <a:off x="2868015" y="4419600"/>
            <a:ext cx="36134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6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37419</TotalTime>
  <Words>2336</Words>
  <Application>Microsoft Macintosh PowerPoint</Application>
  <PresentationFormat>Widescreen</PresentationFormat>
  <Paragraphs>544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Helvetica Light</vt:lpstr>
      <vt:lpstr>Roboto</vt:lpstr>
      <vt:lpstr>Roboto Light</vt:lpstr>
      <vt:lpstr>Roboto Thin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186</cp:revision>
  <dcterms:created xsi:type="dcterms:W3CDTF">2022-07-06T19:14:58Z</dcterms:created>
  <dcterms:modified xsi:type="dcterms:W3CDTF">2022-10-13T13:00:21Z</dcterms:modified>
</cp:coreProperties>
</file>