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89" r:id="rId3"/>
    <p:sldId id="290" r:id="rId4"/>
    <p:sldId id="285" r:id="rId5"/>
    <p:sldId id="267" r:id="rId6"/>
    <p:sldId id="269" r:id="rId7"/>
    <p:sldId id="265" r:id="rId8"/>
    <p:sldId id="266" r:id="rId9"/>
    <p:sldId id="262" r:id="rId10"/>
    <p:sldId id="263" r:id="rId11"/>
    <p:sldId id="264" r:id="rId12"/>
    <p:sldId id="277" r:id="rId13"/>
    <p:sldId id="278" r:id="rId14"/>
    <p:sldId id="279" r:id="rId15"/>
    <p:sldId id="280" r:id="rId16"/>
    <p:sldId id="257" r:id="rId17"/>
    <p:sldId id="281" r:id="rId18"/>
    <p:sldId id="286" r:id="rId19"/>
    <p:sldId id="287" r:id="rId20"/>
    <p:sldId id="2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20B9"/>
    <a:srgbClr val="E3E8F7"/>
    <a:srgbClr val="EEB1DC"/>
    <a:srgbClr val="8F1EB0"/>
    <a:srgbClr val="E9AD75"/>
    <a:srgbClr val="E9D851"/>
    <a:srgbClr val="9D9817"/>
    <a:srgbClr val="EBA78A"/>
    <a:srgbClr val="EA6E47"/>
    <a:srgbClr val="7816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6327"/>
  </p:normalViewPr>
  <p:slideViewPr>
    <p:cSldViewPr snapToGrid="0" snapToObjects="1">
      <p:cViewPr varScale="1">
        <p:scale>
          <a:sx n="123" d="100"/>
          <a:sy n="123" d="100"/>
        </p:scale>
        <p:origin x="1160" y="-1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7560E-CF1B-6641-BCF4-14C496C90A0E}" type="datetimeFigureOut">
              <a:rPr lang="en-US" smtClean="0"/>
              <a:t>6/22/23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374DD-E871-8E4D-8457-C0E0CFD2B840}" type="slidenum">
              <a:rPr lang="en-US" smtClean="0"/>
              <a:t>‹#›</a:t>
            </a:fld>
            <a:endParaRPr lang="en-US"/>
          </a:p>
        </p:txBody>
      </p:sp>
    </p:spTree>
    <p:extLst>
      <p:ext uri="{BB962C8B-B14F-4D97-AF65-F5344CB8AC3E}">
        <p14:creationId xmlns:p14="http://schemas.microsoft.com/office/powerpoint/2010/main" val="32312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8374DD-E871-8E4D-8457-C0E0CFD2B840}" type="slidenum">
              <a:rPr lang="en-US" smtClean="0"/>
              <a:t>10</a:t>
            </a:fld>
            <a:endParaRPr lang="en-US"/>
          </a:p>
        </p:txBody>
      </p:sp>
    </p:spTree>
    <p:extLst>
      <p:ext uri="{BB962C8B-B14F-4D97-AF65-F5344CB8AC3E}">
        <p14:creationId xmlns:p14="http://schemas.microsoft.com/office/powerpoint/2010/main" val="824441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4AEE-045F-BA4C-B643-43A167E9A4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0DFB25-2B8C-333B-FCBB-F2107CFDF0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3D859-126E-BBBD-E429-EB72341209A6}"/>
              </a:ext>
            </a:extLst>
          </p:cNvPr>
          <p:cNvSpPr>
            <a:spLocks noGrp="1"/>
          </p:cNvSpPr>
          <p:nvPr>
            <p:ph type="dt" sz="half" idx="10"/>
          </p:nvPr>
        </p:nvSpPr>
        <p:spPr/>
        <p:txBody>
          <a:bodyPr/>
          <a:lstStyle/>
          <a:p>
            <a:fld id="{2DCC8752-14D1-7C42-B332-30A088D89386}" type="datetimeFigureOut">
              <a:rPr lang="en-US" smtClean="0"/>
              <a:t>6/22/23</a:t>
            </a:fld>
            <a:endParaRPr lang="en-US"/>
          </a:p>
        </p:txBody>
      </p:sp>
      <p:sp>
        <p:nvSpPr>
          <p:cNvPr id="5" name="Footer Placeholder 4">
            <a:extLst>
              <a:ext uri="{FF2B5EF4-FFF2-40B4-BE49-F238E27FC236}">
                <a16:creationId xmlns:a16="http://schemas.microsoft.com/office/drawing/2014/main" id="{9269AB67-B0D7-B3E6-43BD-3403EB642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E054A6-4B91-FF25-5971-1022D5E288FD}"/>
              </a:ext>
            </a:extLst>
          </p:cNvPr>
          <p:cNvSpPr>
            <a:spLocks noGrp="1"/>
          </p:cNvSpPr>
          <p:nvPr>
            <p:ph type="sldNum" sz="quarter" idx="12"/>
          </p:nvPr>
        </p:nvSpPr>
        <p:spPr/>
        <p:txBody>
          <a:bodyPr/>
          <a:lstStyle/>
          <a:p>
            <a:fld id="{AE9530FD-C49B-754F-806A-90D9A646E971}" type="slidenum">
              <a:rPr lang="en-US" smtClean="0"/>
              <a:t>‹#›</a:t>
            </a:fld>
            <a:endParaRPr lang="en-US"/>
          </a:p>
        </p:txBody>
      </p:sp>
    </p:spTree>
    <p:extLst>
      <p:ext uri="{BB962C8B-B14F-4D97-AF65-F5344CB8AC3E}">
        <p14:creationId xmlns:p14="http://schemas.microsoft.com/office/powerpoint/2010/main" val="2099578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D50E-2328-F34A-9C2E-BC1EFD5E95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4A3FC7-FBAE-BD69-A772-54018F5213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830C3-32A4-6516-22FA-52D340FED115}"/>
              </a:ext>
            </a:extLst>
          </p:cNvPr>
          <p:cNvSpPr>
            <a:spLocks noGrp="1"/>
          </p:cNvSpPr>
          <p:nvPr>
            <p:ph type="dt" sz="half" idx="10"/>
          </p:nvPr>
        </p:nvSpPr>
        <p:spPr/>
        <p:txBody>
          <a:bodyPr/>
          <a:lstStyle/>
          <a:p>
            <a:fld id="{2DCC8752-14D1-7C42-B332-30A088D89386}" type="datetimeFigureOut">
              <a:rPr lang="en-US" smtClean="0"/>
              <a:t>6/22/23</a:t>
            </a:fld>
            <a:endParaRPr lang="en-US"/>
          </a:p>
        </p:txBody>
      </p:sp>
      <p:sp>
        <p:nvSpPr>
          <p:cNvPr id="5" name="Footer Placeholder 4">
            <a:extLst>
              <a:ext uri="{FF2B5EF4-FFF2-40B4-BE49-F238E27FC236}">
                <a16:creationId xmlns:a16="http://schemas.microsoft.com/office/drawing/2014/main" id="{1A16C9D4-2A6A-70F4-17DD-31BD3E38D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342AB-B95A-D44F-FA80-0877993AAC96}"/>
              </a:ext>
            </a:extLst>
          </p:cNvPr>
          <p:cNvSpPr>
            <a:spLocks noGrp="1"/>
          </p:cNvSpPr>
          <p:nvPr>
            <p:ph type="sldNum" sz="quarter" idx="12"/>
          </p:nvPr>
        </p:nvSpPr>
        <p:spPr/>
        <p:txBody>
          <a:bodyPr/>
          <a:lstStyle/>
          <a:p>
            <a:fld id="{AE9530FD-C49B-754F-806A-90D9A646E971}" type="slidenum">
              <a:rPr lang="en-US" smtClean="0"/>
              <a:t>‹#›</a:t>
            </a:fld>
            <a:endParaRPr lang="en-US"/>
          </a:p>
        </p:txBody>
      </p:sp>
    </p:spTree>
    <p:extLst>
      <p:ext uri="{BB962C8B-B14F-4D97-AF65-F5344CB8AC3E}">
        <p14:creationId xmlns:p14="http://schemas.microsoft.com/office/powerpoint/2010/main" val="26963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CC7560-1F7A-E117-8197-88C2F6455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9FB305-19AB-D009-5C2E-1272D9CC03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399F8A-C5E9-677A-0102-7896568D805F}"/>
              </a:ext>
            </a:extLst>
          </p:cNvPr>
          <p:cNvSpPr>
            <a:spLocks noGrp="1"/>
          </p:cNvSpPr>
          <p:nvPr>
            <p:ph type="dt" sz="half" idx="10"/>
          </p:nvPr>
        </p:nvSpPr>
        <p:spPr/>
        <p:txBody>
          <a:bodyPr/>
          <a:lstStyle/>
          <a:p>
            <a:fld id="{2DCC8752-14D1-7C42-B332-30A088D89386}" type="datetimeFigureOut">
              <a:rPr lang="en-US" smtClean="0"/>
              <a:t>6/22/23</a:t>
            </a:fld>
            <a:endParaRPr lang="en-US"/>
          </a:p>
        </p:txBody>
      </p:sp>
      <p:sp>
        <p:nvSpPr>
          <p:cNvPr id="5" name="Footer Placeholder 4">
            <a:extLst>
              <a:ext uri="{FF2B5EF4-FFF2-40B4-BE49-F238E27FC236}">
                <a16:creationId xmlns:a16="http://schemas.microsoft.com/office/drawing/2014/main" id="{47103D05-FF65-21E3-7034-16F196FF3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15498-2384-6572-2580-1F184F60D8F7}"/>
              </a:ext>
            </a:extLst>
          </p:cNvPr>
          <p:cNvSpPr>
            <a:spLocks noGrp="1"/>
          </p:cNvSpPr>
          <p:nvPr>
            <p:ph type="sldNum" sz="quarter" idx="12"/>
          </p:nvPr>
        </p:nvSpPr>
        <p:spPr/>
        <p:txBody>
          <a:bodyPr/>
          <a:lstStyle/>
          <a:p>
            <a:fld id="{AE9530FD-C49B-754F-806A-90D9A646E971}" type="slidenum">
              <a:rPr lang="en-US" smtClean="0"/>
              <a:t>‹#›</a:t>
            </a:fld>
            <a:endParaRPr lang="en-US"/>
          </a:p>
        </p:txBody>
      </p:sp>
    </p:spTree>
    <p:extLst>
      <p:ext uri="{BB962C8B-B14F-4D97-AF65-F5344CB8AC3E}">
        <p14:creationId xmlns:p14="http://schemas.microsoft.com/office/powerpoint/2010/main" val="403421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8D206-247F-DDC2-335B-704909CC38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BF3C71-84CC-8F64-BF2D-8188EC0E43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C8F9D-D802-702A-E6DC-C913FC2BE760}"/>
              </a:ext>
            </a:extLst>
          </p:cNvPr>
          <p:cNvSpPr>
            <a:spLocks noGrp="1"/>
          </p:cNvSpPr>
          <p:nvPr>
            <p:ph type="dt" sz="half" idx="10"/>
          </p:nvPr>
        </p:nvSpPr>
        <p:spPr/>
        <p:txBody>
          <a:bodyPr/>
          <a:lstStyle/>
          <a:p>
            <a:fld id="{2DCC8752-14D1-7C42-B332-30A088D89386}" type="datetimeFigureOut">
              <a:rPr lang="en-US" smtClean="0"/>
              <a:t>6/22/23</a:t>
            </a:fld>
            <a:endParaRPr lang="en-US"/>
          </a:p>
        </p:txBody>
      </p:sp>
      <p:sp>
        <p:nvSpPr>
          <p:cNvPr id="5" name="Footer Placeholder 4">
            <a:extLst>
              <a:ext uri="{FF2B5EF4-FFF2-40B4-BE49-F238E27FC236}">
                <a16:creationId xmlns:a16="http://schemas.microsoft.com/office/drawing/2014/main" id="{E6043139-76CE-5514-6CBC-58680A55E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3DC08-9363-EA9C-76C6-9F0B381393F9}"/>
              </a:ext>
            </a:extLst>
          </p:cNvPr>
          <p:cNvSpPr>
            <a:spLocks noGrp="1"/>
          </p:cNvSpPr>
          <p:nvPr>
            <p:ph type="sldNum" sz="quarter" idx="12"/>
          </p:nvPr>
        </p:nvSpPr>
        <p:spPr/>
        <p:txBody>
          <a:bodyPr/>
          <a:lstStyle/>
          <a:p>
            <a:fld id="{AE9530FD-C49B-754F-806A-90D9A646E971}" type="slidenum">
              <a:rPr lang="en-US" smtClean="0"/>
              <a:t>‹#›</a:t>
            </a:fld>
            <a:endParaRPr lang="en-US"/>
          </a:p>
        </p:txBody>
      </p:sp>
    </p:spTree>
    <p:extLst>
      <p:ext uri="{BB962C8B-B14F-4D97-AF65-F5344CB8AC3E}">
        <p14:creationId xmlns:p14="http://schemas.microsoft.com/office/powerpoint/2010/main" val="349981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C3F1D-D9D5-6445-30F5-DE8350D24A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ADC2BC-91AD-B712-8116-D0C2021919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53A3FA-4532-735F-0F36-F5DAE85D9FEF}"/>
              </a:ext>
            </a:extLst>
          </p:cNvPr>
          <p:cNvSpPr>
            <a:spLocks noGrp="1"/>
          </p:cNvSpPr>
          <p:nvPr>
            <p:ph type="dt" sz="half" idx="10"/>
          </p:nvPr>
        </p:nvSpPr>
        <p:spPr/>
        <p:txBody>
          <a:bodyPr/>
          <a:lstStyle/>
          <a:p>
            <a:fld id="{2DCC8752-14D1-7C42-B332-30A088D89386}" type="datetimeFigureOut">
              <a:rPr lang="en-US" smtClean="0"/>
              <a:t>6/22/23</a:t>
            </a:fld>
            <a:endParaRPr lang="en-US"/>
          </a:p>
        </p:txBody>
      </p:sp>
      <p:sp>
        <p:nvSpPr>
          <p:cNvPr id="5" name="Footer Placeholder 4">
            <a:extLst>
              <a:ext uri="{FF2B5EF4-FFF2-40B4-BE49-F238E27FC236}">
                <a16:creationId xmlns:a16="http://schemas.microsoft.com/office/drawing/2014/main" id="{5DAE38FC-2915-E950-E021-538834845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600A9-4668-EB5F-80F8-C7C6E6A25B27}"/>
              </a:ext>
            </a:extLst>
          </p:cNvPr>
          <p:cNvSpPr>
            <a:spLocks noGrp="1"/>
          </p:cNvSpPr>
          <p:nvPr>
            <p:ph type="sldNum" sz="quarter" idx="12"/>
          </p:nvPr>
        </p:nvSpPr>
        <p:spPr/>
        <p:txBody>
          <a:bodyPr/>
          <a:lstStyle/>
          <a:p>
            <a:fld id="{AE9530FD-C49B-754F-806A-90D9A646E971}" type="slidenum">
              <a:rPr lang="en-US" smtClean="0"/>
              <a:t>‹#›</a:t>
            </a:fld>
            <a:endParaRPr lang="en-US"/>
          </a:p>
        </p:txBody>
      </p:sp>
    </p:spTree>
    <p:extLst>
      <p:ext uri="{BB962C8B-B14F-4D97-AF65-F5344CB8AC3E}">
        <p14:creationId xmlns:p14="http://schemas.microsoft.com/office/powerpoint/2010/main" val="218497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CC26-FB72-B8D3-6B73-F1896F85E2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153EDF-C474-8536-FCDC-83363ACB50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5832F5-45B0-1402-CFFD-97AFC35EFA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41D487-64B5-185C-EE26-325DBA71019B}"/>
              </a:ext>
            </a:extLst>
          </p:cNvPr>
          <p:cNvSpPr>
            <a:spLocks noGrp="1"/>
          </p:cNvSpPr>
          <p:nvPr>
            <p:ph type="dt" sz="half" idx="10"/>
          </p:nvPr>
        </p:nvSpPr>
        <p:spPr/>
        <p:txBody>
          <a:bodyPr/>
          <a:lstStyle/>
          <a:p>
            <a:fld id="{2DCC8752-14D1-7C42-B332-30A088D89386}" type="datetimeFigureOut">
              <a:rPr lang="en-US" smtClean="0"/>
              <a:t>6/22/23</a:t>
            </a:fld>
            <a:endParaRPr lang="en-US"/>
          </a:p>
        </p:txBody>
      </p:sp>
      <p:sp>
        <p:nvSpPr>
          <p:cNvPr id="6" name="Footer Placeholder 5">
            <a:extLst>
              <a:ext uri="{FF2B5EF4-FFF2-40B4-BE49-F238E27FC236}">
                <a16:creationId xmlns:a16="http://schemas.microsoft.com/office/drawing/2014/main" id="{B162EB16-83E3-9090-1503-222CC9E61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62B970-82CB-C0D9-6418-3E5FA4813B82}"/>
              </a:ext>
            </a:extLst>
          </p:cNvPr>
          <p:cNvSpPr>
            <a:spLocks noGrp="1"/>
          </p:cNvSpPr>
          <p:nvPr>
            <p:ph type="sldNum" sz="quarter" idx="12"/>
          </p:nvPr>
        </p:nvSpPr>
        <p:spPr/>
        <p:txBody>
          <a:bodyPr/>
          <a:lstStyle/>
          <a:p>
            <a:fld id="{AE9530FD-C49B-754F-806A-90D9A646E971}" type="slidenum">
              <a:rPr lang="en-US" smtClean="0"/>
              <a:t>‹#›</a:t>
            </a:fld>
            <a:endParaRPr lang="en-US"/>
          </a:p>
        </p:txBody>
      </p:sp>
    </p:spTree>
    <p:extLst>
      <p:ext uri="{BB962C8B-B14F-4D97-AF65-F5344CB8AC3E}">
        <p14:creationId xmlns:p14="http://schemas.microsoft.com/office/powerpoint/2010/main" val="283105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29B9-919A-B4B7-6347-37F929AAEA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0EB31F-ADE9-ABF4-2575-E7D919338C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B6AB05-93B4-DB87-28B7-A926E6D8EF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58CACD-04CF-C184-2DDA-87A37C51FB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52891A-9B71-D6EB-014C-627AD3C53E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E7B066-12C2-462C-98C4-F6A41553C907}"/>
              </a:ext>
            </a:extLst>
          </p:cNvPr>
          <p:cNvSpPr>
            <a:spLocks noGrp="1"/>
          </p:cNvSpPr>
          <p:nvPr>
            <p:ph type="dt" sz="half" idx="10"/>
          </p:nvPr>
        </p:nvSpPr>
        <p:spPr/>
        <p:txBody>
          <a:bodyPr/>
          <a:lstStyle/>
          <a:p>
            <a:fld id="{2DCC8752-14D1-7C42-B332-30A088D89386}" type="datetimeFigureOut">
              <a:rPr lang="en-US" smtClean="0"/>
              <a:t>6/22/23</a:t>
            </a:fld>
            <a:endParaRPr lang="en-US"/>
          </a:p>
        </p:txBody>
      </p:sp>
      <p:sp>
        <p:nvSpPr>
          <p:cNvPr id="8" name="Footer Placeholder 7">
            <a:extLst>
              <a:ext uri="{FF2B5EF4-FFF2-40B4-BE49-F238E27FC236}">
                <a16:creationId xmlns:a16="http://schemas.microsoft.com/office/drawing/2014/main" id="{B5D74412-EF4A-260D-3BEA-816A0A0356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3150FB-7FAB-17C8-850F-0ADA0C1771EA}"/>
              </a:ext>
            </a:extLst>
          </p:cNvPr>
          <p:cNvSpPr>
            <a:spLocks noGrp="1"/>
          </p:cNvSpPr>
          <p:nvPr>
            <p:ph type="sldNum" sz="quarter" idx="12"/>
          </p:nvPr>
        </p:nvSpPr>
        <p:spPr/>
        <p:txBody>
          <a:bodyPr/>
          <a:lstStyle/>
          <a:p>
            <a:fld id="{AE9530FD-C49B-754F-806A-90D9A646E971}" type="slidenum">
              <a:rPr lang="en-US" smtClean="0"/>
              <a:t>‹#›</a:t>
            </a:fld>
            <a:endParaRPr lang="en-US"/>
          </a:p>
        </p:txBody>
      </p:sp>
    </p:spTree>
    <p:extLst>
      <p:ext uri="{BB962C8B-B14F-4D97-AF65-F5344CB8AC3E}">
        <p14:creationId xmlns:p14="http://schemas.microsoft.com/office/powerpoint/2010/main" val="246466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523D-1220-C104-8CD1-DD347C3DE9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E66AE7-9105-D362-1143-9F223FFCE683}"/>
              </a:ext>
            </a:extLst>
          </p:cNvPr>
          <p:cNvSpPr>
            <a:spLocks noGrp="1"/>
          </p:cNvSpPr>
          <p:nvPr>
            <p:ph type="dt" sz="half" idx="10"/>
          </p:nvPr>
        </p:nvSpPr>
        <p:spPr/>
        <p:txBody>
          <a:bodyPr/>
          <a:lstStyle/>
          <a:p>
            <a:fld id="{2DCC8752-14D1-7C42-B332-30A088D89386}" type="datetimeFigureOut">
              <a:rPr lang="en-US" smtClean="0"/>
              <a:t>6/22/23</a:t>
            </a:fld>
            <a:endParaRPr lang="en-US"/>
          </a:p>
        </p:txBody>
      </p:sp>
      <p:sp>
        <p:nvSpPr>
          <p:cNvPr id="4" name="Footer Placeholder 3">
            <a:extLst>
              <a:ext uri="{FF2B5EF4-FFF2-40B4-BE49-F238E27FC236}">
                <a16:creationId xmlns:a16="http://schemas.microsoft.com/office/drawing/2014/main" id="{8698635B-DC84-0C7D-430C-C3D3CBAD9F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1C40B9-BECB-DBF8-3583-B71C9C929762}"/>
              </a:ext>
            </a:extLst>
          </p:cNvPr>
          <p:cNvSpPr>
            <a:spLocks noGrp="1"/>
          </p:cNvSpPr>
          <p:nvPr>
            <p:ph type="sldNum" sz="quarter" idx="12"/>
          </p:nvPr>
        </p:nvSpPr>
        <p:spPr/>
        <p:txBody>
          <a:bodyPr/>
          <a:lstStyle/>
          <a:p>
            <a:fld id="{AE9530FD-C49B-754F-806A-90D9A646E971}" type="slidenum">
              <a:rPr lang="en-US" smtClean="0"/>
              <a:t>‹#›</a:t>
            </a:fld>
            <a:endParaRPr lang="en-US"/>
          </a:p>
        </p:txBody>
      </p:sp>
    </p:spTree>
    <p:extLst>
      <p:ext uri="{BB962C8B-B14F-4D97-AF65-F5344CB8AC3E}">
        <p14:creationId xmlns:p14="http://schemas.microsoft.com/office/powerpoint/2010/main" val="42575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C577C-410E-6492-4BDC-0C71EE9B6EE8}"/>
              </a:ext>
            </a:extLst>
          </p:cNvPr>
          <p:cNvSpPr>
            <a:spLocks noGrp="1"/>
          </p:cNvSpPr>
          <p:nvPr>
            <p:ph type="dt" sz="half" idx="10"/>
          </p:nvPr>
        </p:nvSpPr>
        <p:spPr/>
        <p:txBody>
          <a:bodyPr/>
          <a:lstStyle/>
          <a:p>
            <a:fld id="{2DCC8752-14D1-7C42-B332-30A088D89386}" type="datetimeFigureOut">
              <a:rPr lang="en-US" smtClean="0"/>
              <a:t>6/22/23</a:t>
            </a:fld>
            <a:endParaRPr lang="en-US"/>
          </a:p>
        </p:txBody>
      </p:sp>
      <p:sp>
        <p:nvSpPr>
          <p:cNvPr id="3" name="Footer Placeholder 2">
            <a:extLst>
              <a:ext uri="{FF2B5EF4-FFF2-40B4-BE49-F238E27FC236}">
                <a16:creationId xmlns:a16="http://schemas.microsoft.com/office/drawing/2014/main" id="{7BBB9BE5-9C2E-C6AA-6D70-8C72DB46C5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32EE60-E91F-1649-3746-558BE6FBA364}"/>
              </a:ext>
            </a:extLst>
          </p:cNvPr>
          <p:cNvSpPr>
            <a:spLocks noGrp="1"/>
          </p:cNvSpPr>
          <p:nvPr>
            <p:ph type="sldNum" sz="quarter" idx="12"/>
          </p:nvPr>
        </p:nvSpPr>
        <p:spPr/>
        <p:txBody>
          <a:bodyPr/>
          <a:lstStyle/>
          <a:p>
            <a:fld id="{AE9530FD-C49B-754F-806A-90D9A646E971}" type="slidenum">
              <a:rPr lang="en-US" smtClean="0"/>
              <a:t>‹#›</a:t>
            </a:fld>
            <a:endParaRPr lang="en-US"/>
          </a:p>
        </p:txBody>
      </p:sp>
    </p:spTree>
    <p:extLst>
      <p:ext uri="{BB962C8B-B14F-4D97-AF65-F5344CB8AC3E}">
        <p14:creationId xmlns:p14="http://schemas.microsoft.com/office/powerpoint/2010/main" val="795315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3E6D1-3E1E-D93E-A7A2-2F6A75934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3C3AF6-E861-BF02-0778-B28B69B648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9816A6-83F2-AA80-0310-8D694A6D8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A729E-B76B-ABB6-C578-8860B7F67352}"/>
              </a:ext>
            </a:extLst>
          </p:cNvPr>
          <p:cNvSpPr>
            <a:spLocks noGrp="1"/>
          </p:cNvSpPr>
          <p:nvPr>
            <p:ph type="dt" sz="half" idx="10"/>
          </p:nvPr>
        </p:nvSpPr>
        <p:spPr/>
        <p:txBody>
          <a:bodyPr/>
          <a:lstStyle/>
          <a:p>
            <a:fld id="{2DCC8752-14D1-7C42-B332-30A088D89386}" type="datetimeFigureOut">
              <a:rPr lang="en-US" smtClean="0"/>
              <a:t>6/22/23</a:t>
            </a:fld>
            <a:endParaRPr lang="en-US"/>
          </a:p>
        </p:txBody>
      </p:sp>
      <p:sp>
        <p:nvSpPr>
          <p:cNvPr id="6" name="Footer Placeholder 5">
            <a:extLst>
              <a:ext uri="{FF2B5EF4-FFF2-40B4-BE49-F238E27FC236}">
                <a16:creationId xmlns:a16="http://schemas.microsoft.com/office/drawing/2014/main" id="{3C7A734D-9E1F-5211-B13F-CAE1DC08D3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2ECAC-7631-4D01-BDBE-F689E613BFAD}"/>
              </a:ext>
            </a:extLst>
          </p:cNvPr>
          <p:cNvSpPr>
            <a:spLocks noGrp="1"/>
          </p:cNvSpPr>
          <p:nvPr>
            <p:ph type="sldNum" sz="quarter" idx="12"/>
          </p:nvPr>
        </p:nvSpPr>
        <p:spPr/>
        <p:txBody>
          <a:bodyPr/>
          <a:lstStyle/>
          <a:p>
            <a:fld id="{AE9530FD-C49B-754F-806A-90D9A646E971}" type="slidenum">
              <a:rPr lang="en-US" smtClean="0"/>
              <a:t>‹#›</a:t>
            </a:fld>
            <a:endParaRPr lang="en-US"/>
          </a:p>
        </p:txBody>
      </p:sp>
    </p:spTree>
    <p:extLst>
      <p:ext uri="{BB962C8B-B14F-4D97-AF65-F5344CB8AC3E}">
        <p14:creationId xmlns:p14="http://schemas.microsoft.com/office/powerpoint/2010/main" val="343584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0976-CCC7-1474-4831-E66CB3B91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4B90BB-302A-8C71-36A0-EF3C0D377E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7B46A4-2AA7-0A46-F75B-4D34E96F6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46054-861E-4A16-985F-B9B1925BCFEA}"/>
              </a:ext>
            </a:extLst>
          </p:cNvPr>
          <p:cNvSpPr>
            <a:spLocks noGrp="1"/>
          </p:cNvSpPr>
          <p:nvPr>
            <p:ph type="dt" sz="half" idx="10"/>
          </p:nvPr>
        </p:nvSpPr>
        <p:spPr/>
        <p:txBody>
          <a:bodyPr/>
          <a:lstStyle/>
          <a:p>
            <a:fld id="{2DCC8752-14D1-7C42-B332-30A088D89386}" type="datetimeFigureOut">
              <a:rPr lang="en-US" smtClean="0"/>
              <a:t>6/22/23</a:t>
            </a:fld>
            <a:endParaRPr lang="en-US"/>
          </a:p>
        </p:txBody>
      </p:sp>
      <p:sp>
        <p:nvSpPr>
          <p:cNvPr id="6" name="Footer Placeholder 5">
            <a:extLst>
              <a:ext uri="{FF2B5EF4-FFF2-40B4-BE49-F238E27FC236}">
                <a16:creationId xmlns:a16="http://schemas.microsoft.com/office/drawing/2014/main" id="{5DB1CDD5-ACA3-F7B3-0EAC-C00DC2529B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2AAC92-7E58-7AF8-6BC4-21BFDE98FB7E}"/>
              </a:ext>
            </a:extLst>
          </p:cNvPr>
          <p:cNvSpPr>
            <a:spLocks noGrp="1"/>
          </p:cNvSpPr>
          <p:nvPr>
            <p:ph type="sldNum" sz="quarter" idx="12"/>
          </p:nvPr>
        </p:nvSpPr>
        <p:spPr/>
        <p:txBody>
          <a:bodyPr/>
          <a:lstStyle/>
          <a:p>
            <a:fld id="{AE9530FD-C49B-754F-806A-90D9A646E971}" type="slidenum">
              <a:rPr lang="en-US" smtClean="0"/>
              <a:t>‹#›</a:t>
            </a:fld>
            <a:endParaRPr lang="en-US"/>
          </a:p>
        </p:txBody>
      </p:sp>
    </p:spTree>
    <p:extLst>
      <p:ext uri="{BB962C8B-B14F-4D97-AF65-F5344CB8AC3E}">
        <p14:creationId xmlns:p14="http://schemas.microsoft.com/office/powerpoint/2010/main" val="2679984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FF7139-828F-FD1B-A918-C6BE28AD15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E4577B-6155-6126-AFC5-4841F19246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9D8F6-B7E7-1523-3EE6-C0B7549A26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C8752-14D1-7C42-B332-30A088D89386}" type="datetimeFigureOut">
              <a:rPr lang="en-US" smtClean="0"/>
              <a:t>6/22/23</a:t>
            </a:fld>
            <a:endParaRPr lang="en-US"/>
          </a:p>
        </p:txBody>
      </p:sp>
      <p:sp>
        <p:nvSpPr>
          <p:cNvPr id="5" name="Footer Placeholder 4">
            <a:extLst>
              <a:ext uri="{FF2B5EF4-FFF2-40B4-BE49-F238E27FC236}">
                <a16:creationId xmlns:a16="http://schemas.microsoft.com/office/drawing/2014/main" id="{99627403-C4AB-15EC-DA74-00818A9C15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1AEB7E-201C-9994-CE08-4AFE252A6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530FD-C49B-754F-806A-90D9A646E971}" type="slidenum">
              <a:rPr lang="en-US" smtClean="0"/>
              <a:t>‹#›</a:t>
            </a:fld>
            <a:endParaRPr lang="en-US"/>
          </a:p>
        </p:txBody>
      </p:sp>
    </p:spTree>
    <p:extLst>
      <p:ext uri="{BB962C8B-B14F-4D97-AF65-F5344CB8AC3E}">
        <p14:creationId xmlns:p14="http://schemas.microsoft.com/office/powerpoint/2010/main" val="352774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9B4BB6-1CCF-C96E-F91C-68F8E2725E48}"/>
              </a:ext>
            </a:extLst>
          </p:cNvPr>
          <p:cNvSpPr/>
          <p:nvPr/>
        </p:nvSpPr>
        <p:spPr>
          <a:xfrm>
            <a:off x="94835" y="80682"/>
            <a:ext cx="10286294" cy="6427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ounded Rectangle 1069">
            <a:extLst>
              <a:ext uri="{FF2B5EF4-FFF2-40B4-BE49-F238E27FC236}">
                <a16:creationId xmlns:a16="http://schemas.microsoft.com/office/drawing/2014/main" id="{0CD3E6A8-2CCA-C2B3-23BB-3DCDB907119A}"/>
              </a:ext>
            </a:extLst>
          </p:cNvPr>
          <p:cNvSpPr/>
          <p:nvPr/>
        </p:nvSpPr>
        <p:spPr>
          <a:xfrm>
            <a:off x="3046684" y="98495"/>
            <a:ext cx="7203307" cy="6251142"/>
          </a:xfrm>
          <a:prstGeom prst="roundRect">
            <a:avLst/>
          </a:prstGeom>
          <a:solidFill>
            <a:srgbClr val="E3E8F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E8F7"/>
              </a:solidFill>
            </a:endParaRPr>
          </a:p>
        </p:txBody>
      </p:sp>
      <p:cxnSp>
        <p:nvCxnSpPr>
          <p:cNvPr id="109" name="Straight Arrow Connector 108">
            <a:extLst>
              <a:ext uri="{FF2B5EF4-FFF2-40B4-BE49-F238E27FC236}">
                <a16:creationId xmlns:a16="http://schemas.microsoft.com/office/drawing/2014/main" id="{69C6DF5C-E6FA-9CD3-5914-9852524365F0}"/>
              </a:ext>
            </a:extLst>
          </p:cNvPr>
          <p:cNvCxnSpPr>
            <a:cxnSpLocks/>
          </p:cNvCxnSpPr>
          <p:nvPr/>
        </p:nvCxnSpPr>
        <p:spPr>
          <a:xfrm flipH="1">
            <a:off x="4819840" y="2667405"/>
            <a:ext cx="270670" cy="481537"/>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F59DDA26-E0C9-1A1B-064C-6F77BE6AF236}"/>
              </a:ext>
            </a:extLst>
          </p:cNvPr>
          <p:cNvCxnSpPr>
            <a:cxnSpLocks/>
          </p:cNvCxnSpPr>
          <p:nvPr/>
        </p:nvCxnSpPr>
        <p:spPr>
          <a:xfrm flipH="1">
            <a:off x="5484435" y="2995229"/>
            <a:ext cx="2477118" cy="422989"/>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C4C32ED3-1826-3CC1-03C8-5D4D15455C29}"/>
              </a:ext>
            </a:extLst>
          </p:cNvPr>
          <p:cNvCxnSpPr>
            <a:cxnSpLocks/>
          </p:cNvCxnSpPr>
          <p:nvPr/>
        </p:nvCxnSpPr>
        <p:spPr>
          <a:xfrm flipH="1" flipV="1">
            <a:off x="5501885" y="3862751"/>
            <a:ext cx="3234532" cy="460577"/>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B1D0E7A-B9A7-A5B6-21AF-EB6993C4B37F}"/>
              </a:ext>
            </a:extLst>
          </p:cNvPr>
          <p:cNvCxnSpPr>
            <a:cxnSpLocks/>
          </p:cNvCxnSpPr>
          <p:nvPr/>
        </p:nvCxnSpPr>
        <p:spPr>
          <a:xfrm flipH="1" flipV="1">
            <a:off x="5357291" y="4800002"/>
            <a:ext cx="349930" cy="351420"/>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AA74CFA-7AC9-9A31-FCBB-198E98B147A7}"/>
              </a:ext>
            </a:extLst>
          </p:cNvPr>
          <p:cNvCxnSpPr>
            <a:cxnSpLocks/>
          </p:cNvCxnSpPr>
          <p:nvPr/>
        </p:nvCxnSpPr>
        <p:spPr>
          <a:xfrm flipH="1" flipV="1">
            <a:off x="5492799" y="4230063"/>
            <a:ext cx="2550473" cy="1386530"/>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0" name="Can 1039">
            <a:extLst>
              <a:ext uri="{FF2B5EF4-FFF2-40B4-BE49-F238E27FC236}">
                <a16:creationId xmlns:a16="http://schemas.microsoft.com/office/drawing/2014/main" id="{089D4D69-A5E1-1062-EA85-B846C624A1F8}"/>
              </a:ext>
            </a:extLst>
          </p:cNvPr>
          <p:cNvSpPr/>
          <p:nvPr/>
        </p:nvSpPr>
        <p:spPr>
          <a:xfrm>
            <a:off x="335564" y="4509212"/>
            <a:ext cx="1045578" cy="1183549"/>
          </a:xfrm>
          <a:prstGeom prst="can">
            <a:avLst/>
          </a:prstGeom>
          <a:solidFill>
            <a:schemeClr val="bg1">
              <a:lumMod val="7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63463CCA-8051-BD76-471E-4F19291949CE}"/>
              </a:ext>
            </a:extLst>
          </p:cNvPr>
          <p:cNvGrpSpPr/>
          <p:nvPr/>
        </p:nvGrpSpPr>
        <p:grpSpPr>
          <a:xfrm>
            <a:off x="7871788" y="4972910"/>
            <a:ext cx="1396487" cy="1227007"/>
            <a:chOff x="7730075" y="4811053"/>
            <a:chExt cx="1396487" cy="1227007"/>
          </a:xfrm>
        </p:grpSpPr>
        <p:grpSp>
          <p:nvGrpSpPr>
            <p:cNvPr id="47" name="Group 46">
              <a:extLst>
                <a:ext uri="{FF2B5EF4-FFF2-40B4-BE49-F238E27FC236}">
                  <a16:creationId xmlns:a16="http://schemas.microsoft.com/office/drawing/2014/main" id="{9DAD6F7D-A75D-1EAF-86BF-D960B4A6BE60}"/>
                </a:ext>
              </a:extLst>
            </p:cNvPr>
            <p:cNvGrpSpPr/>
            <p:nvPr/>
          </p:nvGrpSpPr>
          <p:grpSpPr>
            <a:xfrm>
              <a:off x="7923990" y="4811053"/>
              <a:ext cx="1202572" cy="1227007"/>
              <a:chOff x="8179248" y="4499369"/>
              <a:chExt cx="1202572" cy="1227007"/>
            </a:xfrm>
          </p:grpSpPr>
          <p:sp>
            <p:nvSpPr>
              <p:cNvPr id="102" name="TextBox 101">
                <a:extLst>
                  <a:ext uri="{FF2B5EF4-FFF2-40B4-BE49-F238E27FC236}">
                    <a16:creationId xmlns:a16="http://schemas.microsoft.com/office/drawing/2014/main" id="{7EFD21B1-99A0-97C5-1908-CCE98E41EAC8}"/>
                  </a:ext>
                </a:extLst>
              </p:cNvPr>
              <p:cNvSpPr txBox="1"/>
              <p:nvPr/>
            </p:nvSpPr>
            <p:spPr>
              <a:xfrm>
                <a:off x="8179248" y="4499369"/>
                <a:ext cx="1202572"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Relation </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Extraction</a:t>
                </a:r>
              </a:p>
            </p:txBody>
          </p:sp>
          <p:sp>
            <p:nvSpPr>
              <p:cNvPr id="103" name="Rounded Rectangle 102">
                <a:extLst>
                  <a:ext uri="{FF2B5EF4-FFF2-40B4-BE49-F238E27FC236}">
                    <a16:creationId xmlns:a16="http://schemas.microsoft.com/office/drawing/2014/main" id="{11D42671-2DAE-5DA4-345D-B83BEBD433DB}"/>
                  </a:ext>
                </a:extLst>
              </p:cNvPr>
              <p:cNvSpPr/>
              <p:nvPr/>
            </p:nvSpPr>
            <p:spPr>
              <a:xfrm>
                <a:off x="8232663" y="5145700"/>
                <a:ext cx="1045579" cy="580676"/>
              </a:xfrm>
              <a:prstGeom prst="roundRect">
                <a:avLst/>
              </a:prstGeom>
              <a:solidFill>
                <a:srgbClr val="E866A1">
                  <a:alpha val="5098"/>
                </a:srgbClr>
              </a:solidFill>
              <a:ln>
                <a:solidFill>
                  <a:srgbClr val="E866A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09FD234C-5536-559F-D2B6-E1795B4C7DFE}"/>
                  </a:ext>
                </a:extLst>
              </p:cNvPr>
              <p:cNvSpPr txBox="1"/>
              <p:nvPr/>
            </p:nvSpPr>
            <p:spPr>
              <a:xfrm>
                <a:off x="8442254" y="5197100"/>
                <a:ext cx="655949"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R-BERT</a:t>
                </a:r>
              </a:p>
            </p:txBody>
          </p:sp>
          <p:sp>
            <p:nvSpPr>
              <p:cNvPr id="105" name="Rounded Rectangle 104">
                <a:extLst>
                  <a:ext uri="{FF2B5EF4-FFF2-40B4-BE49-F238E27FC236}">
                    <a16:creationId xmlns:a16="http://schemas.microsoft.com/office/drawing/2014/main" id="{EE526098-79BE-BDAE-0638-2C7556D8201B}"/>
                  </a:ext>
                </a:extLst>
              </p:cNvPr>
              <p:cNvSpPr/>
              <p:nvPr/>
            </p:nvSpPr>
            <p:spPr>
              <a:xfrm>
                <a:off x="8480450" y="5440630"/>
                <a:ext cx="569377" cy="211224"/>
              </a:xfrm>
              <a:prstGeom prst="roundRect">
                <a:avLst/>
              </a:prstGeom>
              <a:solidFill>
                <a:srgbClr val="E866A1"/>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sp>
          <p:nvSpPr>
            <p:cNvPr id="1053" name="Oval 1052">
              <a:extLst>
                <a:ext uri="{FF2B5EF4-FFF2-40B4-BE49-F238E27FC236}">
                  <a16:creationId xmlns:a16="http://schemas.microsoft.com/office/drawing/2014/main" id="{DBBBCC2D-7372-566B-FD44-A056EB85F0BD}"/>
                </a:ext>
              </a:extLst>
            </p:cNvPr>
            <p:cNvSpPr/>
            <p:nvPr/>
          </p:nvSpPr>
          <p:spPr>
            <a:xfrm>
              <a:off x="7730075" y="5598632"/>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Roboto Light" panose="02000000000000000000" pitchFamily="2" charset="0"/>
                  <a:ea typeface="Roboto Light" panose="02000000000000000000" pitchFamily="2" charset="0"/>
                </a:rPr>
                <a:t>3</a:t>
              </a:r>
            </a:p>
          </p:txBody>
        </p:sp>
      </p:grpSp>
      <p:sp>
        <p:nvSpPr>
          <p:cNvPr id="163" name="Oval 162">
            <a:extLst>
              <a:ext uri="{FF2B5EF4-FFF2-40B4-BE49-F238E27FC236}">
                <a16:creationId xmlns:a16="http://schemas.microsoft.com/office/drawing/2014/main" id="{B3AE2363-CB83-51AD-1FDF-CB97E9DB85FB}"/>
              </a:ext>
            </a:extLst>
          </p:cNvPr>
          <p:cNvSpPr/>
          <p:nvPr/>
        </p:nvSpPr>
        <p:spPr>
          <a:xfrm>
            <a:off x="1659833" y="2211671"/>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Roboto Light" panose="02000000000000000000" pitchFamily="2" charset="0"/>
                <a:ea typeface="Roboto Light" panose="02000000000000000000" pitchFamily="2" charset="0"/>
              </a:rPr>
              <a:t>1</a:t>
            </a:r>
          </a:p>
        </p:txBody>
      </p:sp>
      <p:grpSp>
        <p:nvGrpSpPr>
          <p:cNvPr id="87" name="Group 86">
            <a:extLst>
              <a:ext uri="{FF2B5EF4-FFF2-40B4-BE49-F238E27FC236}">
                <a16:creationId xmlns:a16="http://schemas.microsoft.com/office/drawing/2014/main" id="{D3FC0A4F-DF29-B1AB-E7F2-3F4342AE218F}"/>
              </a:ext>
            </a:extLst>
          </p:cNvPr>
          <p:cNvGrpSpPr/>
          <p:nvPr/>
        </p:nvGrpSpPr>
        <p:grpSpPr>
          <a:xfrm>
            <a:off x="8512863" y="3596295"/>
            <a:ext cx="1760418" cy="1203707"/>
            <a:chOff x="8142775" y="3091177"/>
            <a:chExt cx="1760418" cy="1203707"/>
          </a:xfrm>
        </p:grpSpPr>
        <p:grpSp>
          <p:nvGrpSpPr>
            <p:cNvPr id="40" name="Group 39">
              <a:extLst>
                <a:ext uri="{FF2B5EF4-FFF2-40B4-BE49-F238E27FC236}">
                  <a16:creationId xmlns:a16="http://schemas.microsoft.com/office/drawing/2014/main" id="{14F09251-5A02-B399-D586-3B177080C0C0}"/>
                </a:ext>
              </a:extLst>
            </p:cNvPr>
            <p:cNvGrpSpPr/>
            <p:nvPr/>
          </p:nvGrpSpPr>
          <p:grpSpPr>
            <a:xfrm>
              <a:off x="8142775" y="3091177"/>
              <a:ext cx="1760418" cy="1203707"/>
              <a:chOff x="4417590" y="88498"/>
              <a:chExt cx="1760418" cy="1203707"/>
            </a:xfrm>
          </p:grpSpPr>
          <p:sp>
            <p:nvSpPr>
              <p:cNvPr id="91" name="TextBox 90">
                <a:extLst>
                  <a:ext uri="{FF2B5EF4-FFF2-40B4-BE49-F238E27FC236}">
                    <a16:creationId xmlns:a16="http://schemas.microsoft.com/office/drawing/2014/main" id="{1F2D4AB7-CF80-8B24-5A23-8D928AD6ACCA}"/>
                  </a:ext>
                </a:extLst>
              </p:cNvPr>
              <p:cNvSpPr txBox="1"/>
              <p:nvPr/>
            </p:nvSpPr>
            <p:spPr>
              <a:xfrm>
                <a:off x="4417590" y="88498"/>
                <a:ext cx="1760418"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Logical Form</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Transformation</a:t>
                </a:r>
              </a:p>
            </p:txBody>
          </p:sp>
          <p:sp>
            <p:nvSpPr>
              <p:cNvPr id="92" name="Rounded Rectangle 91">
                <a:extLst>
                  <a:ext uri="{FF2B5EF4-FFF2-40B4-BE49-F238E27FC236}">
                    <a16:creationId xmlns:a16="http://schemas.microsoft.com/office/drawing/2014/main" id="{6B7E2D6C-042B-F634-272A-9FDBFF4F8A43}"/>
                  </a:ext>
                </a:extLst>
              </p:cNvPr>
              <p:cNvSpPr/>
              <p:nvPr/>
            </p:nvSpPr>
            <p:spPr>
              <a:xfrm>
                <a:off x="4737492" y="711529"/>
                <a:ext cx="1045579" cy="580676"/>
              </a:xfrm>
              <a:prstGeom prst="roundRect">
                <a:avLst/>
              </a:prstGeom>
              <a:solidFill>
                <a:srgbClr val="7030A0">
                  <a:alpha val="5098"/>
                </a:srgbClr>
              </a:solidFill>
              <a:ln>
                <a:solidFill>
                  <a:srgbClr val="7030A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C6905B0E-FC3D-70E2-FF32-7726F37F8AF6}"/>
                  </a:ext>
                </a:extLst>
              </p:cNvPr>
              <p:cNvSpPr txBox="1"/>
              <p:nvPr/>
            </p:nvSpPr>
            <p:spPr>
              <a:xfrm>
                <a:off x="5081939" y="762623"/>
                <a:ext cx="348172"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T5</a:t>
                </a:r>
              </a:p>
            </p:txBody>
          </p:sp>
          <p:sp>
            <p:nvSpPr>
              <p:cNvPr id="96" name="Rounded Rectangle 95">
                <a:extLst>
                  <a:ext uri="{FF2B5EF4-FFF2-40B4-BE49-F238E27FC236}">
                    <a16:creationId xmlns:a16="http://schemas.microsoft.com/office/drawing/2014/main" id="{66D6E693-1A7A-417F-6585-8ABB78155DC0}"/>
                  </a:ext>
                </a:extLst>
              </p:cNvPr>
              <p:cNvSpPr/>
              <p:nvPr/>
            </p:nvSpPr>
            <p:spPr>
              <a:xfrm>
                <a:off x="4998023" y="1006691"/>
                <a:ext cx="569377" cy="211224"/>
              </a:xfrm>
              <a:prstGeom prst="roundRect">
                <a:avLst/>
              </a:prstGeom>
              <a:solidFill>
                <a:srgbClr val="7030A0"/>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sp>
          <p:nvSpPr>
            <p:cNvPr id="164" name="Oval 163">
              <a:extLst>
                <a:ext uri="{FF2B5EF4-FFF2-40B4-BE49-F238E27FC236}">
                  <a16:creationId xmlns:a16="http://schemas.microsoft.com/office/drawing/2014/main" id="{AEAB0369-E261-135B-3DB8-29EBBBC15A58}"/>
                </a:ext>
              </a:extLst>
            </p:cNvPr>
            <p:cNvSpPr/>
            <p:nvPr/>
          </p:nvSpPr>
          <p:spPr>
            <a:xfrm>
              <a:off x="8206579" y="3965102"/>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Roboto Light" panose="02000000000000000000" pitchFamily="2" charset="0"/>
                  <a:ea typeface="Roboto Light" panose="02000000000000000000" pitchFamily="2" charset="0"/>
                </a:rPr>
                <a:t>4</a:t>
              </a:r>
            </a:p>
          </p:txBody>
        </p:sp>
      </p:grpSp>
      <p:grpSp>
        <p:nvGrpSpPr>
          <p:cNvPr id="89" name="Group 88">
            <a:extLst>
              <a:ext uri="{FF2B5EF4-FFF2-40B4-BE49-F238E27FC236}">
                <a16:creationId xmlns:a16="http://schemas.microsoft.com/office/drawing/2014/main" id="{1D5D949E-DF8C-4CC6-B7FF-27CFD6561A30}"/>
              </a:ext>
            </a:extLst>
          </p:cNvPr>
          <p:cNvGrpSpPr/>
          <p:nvPr/>
        </p:nvGrpSpPr>
        <p:grpSpPr>
          <a:xfrm>
            <a:off x="7774336" y="2404855"/>
            <a:ext cx="2323892" cy="927632"/>
            <a:chOff x="7742846" y="1812504"/>
            <a:chExt cx="2323892" cy="927632"/>
          </a:xfrm>
        </p:grpSpPr>
        <p:grpSp>
          <p:nvGrpSpPr>
            <p:cNvPr id="42" name="Group 41">
              <a:extLst>
                <a:ext uri="{FF2B5EF4-FFF2-40B4-BE49-F238E27FC236}">
                  <a16:creationId xmlns:a16="http://schemas.microsoft.com/office/drawing/2014/main" id="{D55F0E4F-1182-31F7-552E-07FE90D5DE12}"/>
                </a:ext>
              </a:extLst>
            </p:cNvPr>
            <p:cNvGrpSpPr/>
            <p:nvPr/>
          </p:nvGrpSpPr>
          <p:grpSpPr>
            <a:xfrm>
              <a:off x="7989458" y="1812504"/>
              <a:ext cx="2077280" cy="927632"/>
              <a:chOff x="8418431" y="3097540"/>
              <a:chExt cx="2077280" cy="927632"/>
            </a:xfrm>
          </p:grpSpPr>
          <p:sp>
            <p:nvSpPr>
              <p:cNvPr id="58" name="TextBox 57">
                <a:extLst>
                  <a:ext uri="{FF2B5EF4-FFF2-40B4-BE49-F238E27FC236}">
                    <a16:creationId xmlns:a16="http://schemas.microsoft.com/office/drawing/2014/main" id="{BAAD38E5-E31A-5F78-02C0-B65485FBA7F4}"/>
                  </a:ext>
                </a:extLst>
              </p:cNvPr>
              <p:cNvSpPr txBox="1"/>
              <p:nvPr/>
            </p:nvSpPr>
            <p:spPr>
              <a:xfrm>
                <a:off x="8650997" y="3097540"/>
                <a:ext cx="1603324"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Normalization</a:t>
                </a:r>
              </a:p>
            </p:txBody>
          </p:sp>
          <p:sp>
            <p:nvSpPr>
              <p:cNvPr id="59" name="Rounded Rectangle 58">
                <a:extLst>
                  <a:ext uri="{FF2B5EF4-FFF2-40B4-BE49-F238E27FC236}">
                    <a16:creationId xmlns:a16="http://schemas.microsoft.com/office/drawing/2014/main" id="{9F4590D9-8B8C-EE94-78CA-855FA3636B83}"/>
                  </a:ext>
                </a:extLst>
              </p:cNvPr>
              <p:cNvSpPr/>
              <p:nvPr/>
            </p:nvSpPr>
            <p:spPr>
              <a:xfrm>
                <a:off x="8418431" y="3444496"/>
                <a:ext cx="2077280" cy="580676"/>
              </a:xfrm>
              <a:prstGeom prst="roundRect">
                <a:avLst/>
              </a:prstGeom>
              <a:solidFill>
                <a:srgbClr val="ED7D31">
                  <a:alpha val="5098"/>
                </a:srgbClr>
              </a:solidFill>
              <a:ln>
                <a:solidFill>
                  <a:schemeClr val="accent2"/>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251585C7-FB71-59D0-232F-C281F2AB4324}"/>
                  </a:ext>
                </a:extLst>
              </p:cNvPr>
              <p:cNvSpPr txBox="1"/>
              <p:nvPr/>
            </p:nvSpPr>
            <p:spPr>
              <a:xfrm>
                <a:off x="8460205" y="3479158"/>
                <a:ext cx="997389"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MetaMapLite</a:t>
                </a:r>
              </a:p>
            </p:txBody>
          </p:sp>
          <p:sp>
            <p:nvSpPr>
              <p:cNvPr id="85" name="TextBox 84">
                <a:extLst>
                  <a:ext uri="{FF2B5EF4-FFF2-40B4-BE49-F238E27FC236}">
                    <a16:creationId xmlns:a16="http://schemas.microsoft.com/office/drawing/2014/main" id="{780240DB-1AD0-68B0-99B3-3A66058787A0}"/>
                  </a:ext>
                </a:extLst>
              </p:cNvPr>
              <p:cNvSpPr txBox="1"/>
              <p:nvPr/>
            </p:nvSpPr>
            <p:spPr>
              <a:xfrm>
                <a:off x="9514471" y="3481776"/>
                <a:ext cx="950901"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BERT (Labs)</a:t>
                </a:r>
              </a:p>
            </p:txBody>
          </p:sp>
          <p:sp>
            <p:nvSpPr>
              <p:cNvPr id="88" name="Rounded Rectangle 87">
                <a:extLst>
                  <a:ext uri="{FF2B5EF4-FFF2-40B4-BE49-F238E27FC236}">
                    <a16:creationId xmlns:a16="http://schemas.microsoft.com/office/drawing/2014/main" id="{70D0BF7E-A197-B95F-D151-BAF4A63D59D6}"/>
                  </a:ext>
                </a:extLst>
              </p:cNvPr>
              <p:cNvSpPr/>
              <p:nvPr/>
            </p:nvSpPr>
            <p:spPr>
              <a:xfrm>
                <a:off x="8692772" y="3724840"/>
                <a:ext cx="465970" cy="229770"/>
              </a:xfrm>
              <a:prstGeom prst="roundRect">
                <a:avLst/>
              </a:prstGeom>
              <a:solidFill>
                <a:schemeClr val="accent2"/>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Java</a:t>
                </a:r>
              </a:p>
            </p:txBody>
          </p:sp>
          <p:sp>
            <p:nvSpPr>
              <p:cNvPr id="90" name="Rounded Rectangle 89">
                <a:extLst>
                  <a:ext uri="{FF2B5EF4-FFF2-40B4-BE49-F238E27FC236}">
                    <a16:creationId xmlns:a16="http://schemas.microsoft.com/office/drawing/2014/main" id="{291E2819-271E-3FC3-B0C8-B983BA0D9611}"/>
                  </a:ext>
                </a:extLst>
              </p:cNvPr>
              <p:cNvSpPr/>
              <p:nvPr/>
            </p:nvSpPr>
            <p:spPr>
              <a:xfrm>
                <a:off x="9711858" y="3743386"/>
                <a:ext cx="569377" cy="211224"/>
              </a:xfrm>
              <a:prstGeom prst="roundRect">
                <a:avLst/>
              </a:prstGeom>
              <a:solidFill>
                <a:schemeClr val="accent2"/>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sp>
          <p:nvSpPr>
            <p:cNvPr id="165" name="Oval 164">
              <a:extLst>
                <a:ext uri="{FF2B5EF4-FFF2-40B4-BE49-F238E27FC236}">
                  <a16:creationId xmlns:a16="http://schemas.microsoft.com/office/drawing/2014/main" id="{01D47BDF-55ED-96D9-98FE-ED1DDA4D076C}"/>
                </a:ext>
              </a:extLst>
            </p:cNvPr>
            <p:cNvSpPr/>
            <p:nvPr/>
          </p:nvSpPr>
          <p:spPr>
            <a:xfrm>
              <a:off x="7742846" y="2543416"/>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Roboto Light" panose="02000000000000000000" pitchFamily="2" charset="0"/>
                  <a:ea typeface="Roboto Light" panose="02000000000000000000" pitchFamily="2" charset="0"/>
                </a:rPr>
                <a:t>6</a:t>
              </a:r>
            </a:p>
          </p:txBody>
        </p:sp>
      </p:grpSp>
      <p:grpSp>
        <p:nvGrpSpPr>
          <p:cNvPr id="116" name="Group 115">
            <a:extLst>
              <a:ext uri="{FF2B5EF4-FFF2-40B4-BE49-F238E27FC236}">
                <a16:creationId xmlns:a16="http://schemas.microsoft.com/office/drawing/2014/main" id="{AF7524B8-285E-11A6-FB2C-4561A34B7904}"/>
              </a:ext>
            </a:extLst>
          </p:cNvPr>
          <p:cNvGrpSpPr/>
          <p:nvPr/>
        </p:nvGrpSpPr>
        <p:grpSpPr>
          <a:xfrm>
            <a:off x="4644596" y="193620"/>
            <a:ext cx="3552041" cy="2611817"/>
            <a:chOff x="4199184" y="203632"/>
            <a:chExt cx="3552041" cy="2611817"/>
          </a:xfrm>
        </p:grpSpPr>
        <p:grpSp>
          <p:nvGrpSpPr>
            <p:cNvPr id="43" name="Group 42">
              <a:extLst>
                <a:ext uri="{FF2B5EF4-FFF2-40B4-BE49-F238E27FC236}">
                  <a16:creationId xmlns:a16="http://schemas.microsoft.com/office/drawing/2014/main" id="{64161F56-F58C-1A42-D491-3DDE2312BE70}"/>
                </a:ext>
              </a:extLst>
            </p:cNvPr>
            <p:cNvGrpSpPr/>
            <p:nvPr/>
          </p:nvGrpSpPr>
          <p:grpSpPr>
            <a:xfrm>
              <a:off x="4199184" y="203632"/>
              <a:ext cx="3552041" cy="2611817"/>
              <a:chOff x="6670803" y="59599"/>
              <a:chExt cx="3552041" cy="2611817"/>
            </a:xfrm>
          </p:grpSpPr>
          <p:sp>
            <p:nvSpPr>
              <p:cNvPr id="5" name="TextBox 4">
                <a:extLst>
                  <a:ext uri="{FF2B5EF4-FFF2-40B4-BE49-F238E27FC236}">
                    <a16:creationId xmlns:a16="http://schemas.microsoft.com/office/drawing/2014/main" id="{9D4E8CD0-E1E0-903F-0AAF-5337E4044A84}"/>
                  </a:ext>
                </a:extLst>
              </p:cNvPr>
              <p:cNvSpPr txBox="1"/>
              <p:nvPr/>
            </p:nvSpPr>
            <p:spPr>
              <a:xfrm>
                <a:off x="7546249" y="59599"/>
                <a:ext cx="1919115"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Knowledge Base</a:t>
                </a:r>
              </a:p>
            </p:txBody>
          </p:sp>
          <p:sp>
            <p:nvSpPr>
              <p:cNvPr id="6" name="Rounded Rectangle 5">
                <a:extLst>
                  <a:ext uri="{FF2B5EF4-FFF2-40B4-BE49-F238E27FC236}">
                    <a16:creationId xmlns:a16="http://schemas.microsoft.com/office/drawing/2014/main" id="{3D64997C-D9AD-DF6C-BB98-9B6B758356F5}"/>
                  </a:ext>
                </a:extLst>
              </p:cNvPr>
              <p:cNvSpPr/>
              <p:nvPr/>
            </p:nvSpPr>
            <p:spPr>
              <a:xfrm>
                <a:off x="6922991" y="426616"/>
                <a:ext cx="3196312" cy="2114562"/>
              </a:xfrm>
              <a:prstGeom prst="roundRect">
                <a:avLst/>
              </a:prstGeom>
              <a:solidFill>
                <a:srgbClr val="12D548">
                  <a:alpha val="5098"/>
                </a:srgbClr>
              </a:solidFill>
              <a:ln>
                <a:solidFill>
                  <a:schemeClr val="accent6">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805D1DAF-34AF-2256-3424-5CB9D738799F}"/>
                  </a:ext>
                </a:extLst>
              </p:cNvPr>
              <p:cNvGrpSpPr/>
              <p:nvPr/>
            </p:nvGrpSpPr>
            <p:grpSpPr>
              <a:xfrm>
                <a:off x="6670803" y="683139"/>
                <a:ext cx="2767731" cy="1988277"/>
                <a:chOff x="5075356" y="722330"/>
                <a:chExt cx="2767731" cy="1988277"/>
              </a:xfrm>
            </p:grpSpPr>
            <p:sp>
              <p:nvSpPr>
                <p:cNvPr id="29" name="Arc 28">
                  <a:extLst>
                    <a:ext uri="{FF2B5EF4-FFF2-40B4-BE49-F238E27FC236}">
                      <a16:creationId xmlns:a16="http://schemas.microsoft.com/office/drawing/2014/main" id="{CC80076A-A25E-AA26-B8A5-EF200BAFF27D}"/>
                    </a:ext>
                  </a:extLst>
                </p:cNvPr>
                <p:cNvSpPr/>
                <p:nvPr/>
              </p:nvSpPr>
              <p:spPr>
                <a:xfrm rot="20384924">
                  <a:off x="5075356" y="1319735"/>
                  <a:ext cx="2257110" cy="1124729"/>
                </a:xfrm>
                <a:prstGeom prst="arc">
                  <a:avLst>
                    <a:gd name="adj1" fmla="val 16200000"/>
                    <a:gd name="adj2" fmla="val 20859"/>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pSp>
              <p:nvGrpSpPr>
                <p:cNvPr id="52" name="Group 51">
                  <a:extLst>
                    <a:ext uri="{FF2B5EF4-FFF2-40B4-BE49-F238E27FC236}">
                      <a16:creationId xmlns:a16="http://schemas.microsoft.com/office/drawing/2014/main" id="{73E69D6E-6F37-4006-7B3B-4C0A9B8ABED3}"/>
                    </a:ext>
                  </a:extLst>
                </p:cNvPr>
                <p:cNvGrpSpPr/>
                <p:nvPr/>
              </p:nvGrpSpPr>
              <p:grpSpPr>
                <a:xfrm>
                  <a:off x="5696012" y="722330"/>
                  <a:ext cx="2147075" cy="1988277"/>
                  <a:chOff x="3613081" y="736884"/>
                  <a:chExt cx="2147075" cy="1988277"/>
                </a:xfrm>
              </p:grpSpPr>
              <p:cxnSp>
                <p:nvCxnSpPr>
                  <p:cNvPr id="9" name="Straight Connector 8">
                    <a:extLst>
                      <a:ext uri="{FF2B5EF4-FFF2-40B4-BE49-F238E27FC236}">
                        <a16:creationId xmlns:a16="http://schemas.microsoft.com/office/drawing/2014/main" id="{4DE0DEF3-68A1-76EC-7C1D-F8BCFCD6CC09}"/>
                      </a:ext>
                    </a:extLst>
                  </p:cNvPr>
                  <p:cNvCxnSpPr/>
                  <p:nvPr/>
                </p:nvCxnSpPr>
                <p:spPr>
                  <a:xfrm flipV="1">
                    <a:off x="3917576" y="833718"/>
                    <a:ext cx="636495" cy="502023"/>
                  </a:xfrm>
                  <a:prstGeom prst="line">
                    <a:avLst/>
                  </a:prstGeom>
                  <a:ln/>
                </p:spPr>
                <p:style>
                  <a:lnRef idx="1">
                    <a:schemeClr val="accent2"/>
                  </a:lnRef>
                  <a:fillRef idx="0">
                    <a:schemeClr val="accent2"/>
                  </a:fillRef>
                  <a:effectRef idx="0">
                    <a:schemeClr val="accent2"/>
                  </a:effectRef>
                  <a:fontRef idx="minor">
                    <a:schemeClr val="tx1"/>
                  </a:fontRef>
                </p:style>
              </p:cxnSp>
              <p:sp>
                <p:nvSpPr>
                  <p:cNvPr id="10" name="Oval 9">
                    <a:extLst>
                      <a:ext uri="{FF2B5EF4-FFF2-40B4-BE49-F238E27FC236}">
                        <a16:creationId xmlns:a16="http://schemas.microsoft.com/office/drawing/2014/main" id="{DF231D09-D4E6-8980-803C-123A91DC6198}"/>
                      </a:ext>
                    </a:extLst>
                  </p:cNvPr>
                  <p:cNvSpPr/>
                  <p:nvPr/>
                </p:nvSpPr>
                <p:spPr>
                  <a:xfrm>
                    <a:off x="4563036" y="736884"/>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F2E4EFA5-449A-822D-1050-2BA0C3C629BA}"/>
                      </a:ext>
                    </a:extLst>
                  </p:cNvPr>
                  <p:cNvSpPr/>
                  <p:nvPr/>
                </p:nvSpPr>
                <p:spPr>
                  <a:xfrm>
                    <a:off x="4403182" y="807107"/>
                    <a:ext cx="620881" cy="555243"/>
                  </a:xfrm>
                  <a:prstGeom prst="arc">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2" name="Oval 11">
                    <a:extLst>
                      <a:ext uri="{FF2B5EF4-FFF2-40B4-BE49-F238E27FC236}">
                        <a16:creationId xmlns:a16="http://schemas.microsoft.com/office/drawing/2014/main" id="{5689D0E9-7FA0-072E-1CCA-739B80C7D40D}"/>
                      </a:ext>
                    </a:extLst>
                  </p:cNvPr>
                  <p:cNvSpPr/>
                  <p:nvPr/>
                </p:nvSpPr>
                <p:spPr>
                  <a:xfrm>
                    <a:off x="4957885" y="1098428"/>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B63C54-6ADA-91BB-AB9C-64CB3A8750F1}"/>
                      </a:ext>
                    </a:extLst>
                  </p:cNvPr>
                  <p:cNvSpPr/>
                  <p:nvPr/>
                </p:nvSpPr>
                <p:spPr>
                  <a:xfrm>
                    <a:off x="3792070" y="1335741"/>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2A2EA39-5CAB-4DC3-0657-2B870BDD4816}"/>
                      </a:ext>
                    </a:extLst>
                  </p:cNvPr>
                  <p:cNvSpPr/>
                  <p:nvPr/>
                </p:nvSpPr>
                <p:spPr>
                  <a:xfrm>
                    <a:off x="4340429" y="1389529"/>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F1DAC79-B2E7-1D63-C712-923BB6CFD03B}"/>
                      </a:ext>
                    </a:extLst>
                  </p:cNvPr>
                  <p:cNvSpPr/>
                  <p:nvPr/>
                </p:nvSpPr>
                <p:spPr>
                  <a:xfrm>
                    <a:off x="4214923" y="1819834"/>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4ED74CB-2C0B-00AA-7918-9CB9839EDD44}"/>
                      </a:ext>
                    </a:extLst>
                  </p:cNvPr>
                  <p:cNvSpPr/>
                  <p:nvPr/>
                </p:nvSpPr>
                <p:spPr>
                  <a:xfrm>
                    <a:off x="5634650" y="1228164"/>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A1D1742-9C96-CEF8-8669-BD1B51C71CCD}"/>
                      </a:ext>
                    </a:extLst>
                  </p:cNvPr>
                  <p:cNvSpPr/>
                  <p:nvPr/>
                </p:nvSpPr>
                <p:spPr>
                  <a:xfrm>
                    <a:off x="4957885" y="2021398"/>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7DB76B1-47E8-5467-3796-54711093C265}"/>
                      </a:ext>
                    </a:extLst>
                  </p:cNvPr>
                  <p:cNvSpPr/>
                  <p:nvPr/>
                </p:nvSpPr>
                <p:spPr>
                  <a:xfrm>
                    <a:off x="5167499" y="1523999"/>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6D7F26-8C47-0530-A64C-C3C0BA82D67C}"/>
                      </a:ext>
                    </a:extLst>
                  </p:cNvPr>
                  <p:cNvSpPr/>
                  <p:nvPr/>
                </p:nvSpPr>
                <p:spPr>
                  <a:xfrm>
                    <a:off x="3917576" y="2061882"/>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23DAF07-B718-94F5-8817-870DC7BCC8A7}"/>
                      </a:ext>
                    </a:extLst>
                  </p:cNvPr>
                  <p:cNvSpPr/>
                  <p:nvPr/>
                </p:nvSpPr>
                <p:spPr>
                  <a:xfrm>
                    <a:off x="5471495" y="1766045"/>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BC03660-00F3-C095-25B4-3C9E29A19A7D}"/>
                      </a:ext>
                    </a:extLst>
                  </p:cNvPr>
                  <p:cNvCxnSpPr>
                    <a:cxnSpLocks/>
                  </p:cNvCxnSpPr>
                  <p:nvPr/>
                </p:nvCxnSpPr>
                <p:spPr>
                  <a:xfrm>
                    <a:off x="4465935" y="1496552"/>
                    <a:ext cx="510989" cy="524846"/>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9A662F11-5777-CB1D-E215-4E97C6C03A66}"/>
                      </a:ext>
                    </a:extLst>
                  </p:cNvPr>
                  <p:cNvCxnSpPr>
                    <a:cxnSpLocks/>
                  </p:cNvCxnSpPr>
                  <p:nvPr/>
                </p:nvCxnSpPr>
                <p:spPr>
                  <a:xfrm flipV="1">
                    <a:off x="5312898" y="1330368"/>
                    <a:ext cx="321752" cy="199180"/>
                  </a:xfrm>
                  <a:prstGeom prst="line">
                    <a:avLst/>
                  </a:prstGeom>
                  <a:ln/>
                </p:spPr>
                <p:style>
                  <a:lnRef idx="1">
                    <a:schemeClr val="accent2"/>
                  </a:lnRef>
                  <a:fillRef idx="0">
                    <a:schemeClr val="accent2"/>
                  </a:fillRef>
                  <a:effectRef idx="0">
                    <a:schemeClr val="accent2"/>
                  </a:effectRef>
                  <a:fontRef idx="minor">
                    <a:schemeClr val="tx1"/>
                  </a:fontRef>
                </p:style>
              </p:cxnSp>
              <p:sp>
                <p:nvSpPr>
                  <p:cNvPr id="26" name="Arc 25">
                    <a:extLst>
                      <a:ext uri="{FF2B5EF4-FFF2-40B4-BE49-F238E27FC236}">
                        <a16:creationId xmlns:a16="http://schemas.microsoft.com/office/drawing/2014/main" id="{DE56ECAC-AEF2-7C83-2125-E6D9DC154D88}"/>
                      </a:ext>
                    </a:extLst>
                  </p:cNvPr>
                  <p:cNvSpPr/>
                  <p:nvPr/>
                </p:nvSpPr>
                <p:spPr>
                  <a:xfrm>
                    <a:off x="3613081" y="1403933"/>
                    <a:ext cx="358283" cy="1284471"/>
                  </a:xfrm>
                  <a:prstGeom prst="arc">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3A592892-F0B0-4FF6-B205-AABFA472346A}"/>
                      </a:ext>
                    </a:extLst>
                  </p:cNvPr>
                  <p:cNvSpPr/>
                  <p:nvPr/>
                </p:nvSpPr>
                <p:spPr>
                  <a:xfrm rot="1462931" flipH="1">
                    <a:off x="4018385" y="1418587"/>
                    <a:ext cx="83056" cy="1306574"/>
                  </a:xfrm>
                  <a:prstGeom prst="arc">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9E0CB697-DE1A-4147-0762-675B8ED2B473}"/>
                      </a:ext>
                    </a:extLst>
                  </p:cNvPr>
                  <p:cNvCxnSpPr>
                    <a:cxnSpLocks/>
                  </p:cNvCxnSpPr>
                  <p:nvPr/>
                </p:nvCxnSpPr>
                <p:spPr>
                  <a:xfrm>
                    <a:off x="4340429" y="1889077"/>
                    <a:ext cx="606879" cy="157091"/>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882D5C5C-2C80-E310-2FE2-5A2CB9A5C1A1}"/>
                      </a:ext>
                    </a:extLst>
                  </p:cNvPr>
                  <p:cNvCxnSpPr>
                    <a:cxnSpLocks/>
                  </p:cNvCxnSpPr>
                  <p:nvPr/>
                </p:nvCxnSpPr>
                <p:spPr>
                  <a:xfrm>
                    <a:off x="5088661" y="1167847"/>
                    <a:ext cx="530441" cy="10133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5FEB6943-866C-A764-B097-6675477A4BF9}"/>
                      </a:ext>
                    </a:extLst>
                  </p:cNvPr>
                  <p:cNvCxnSpPr>
                    <a:cxnSpLocks/>
                  </p:cNvCxnSpPr>
                  <p:nvPr/>
                </p:nvCxnSpPr>
                <p:spPr>
                  <a:xfrm flipV="1">
                    <a:off x="5093968" y="1856760"/>
                    <a:ext cx="377527" cy="201547"/>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1" name="Straight Connector 40">
                    <a:extLst>
                      <a:ext uri="{FF2B5EF4-FFF2-40B4-BE49-F238E27FC236}">
                        <a16:creationId xmlns:a16="http://schemas.microsoft.com/office/drawing/2014/main" id="{5D3AE8EC-5649-C98D-FE8B-1C44EAE6DC54}"/>
                      </a:ext>
                    </a:extLst>
                  </p:cNvPr>
                  <p:cNvCxnSpPr>
                    <a:cxnSpLocks/>
                  </p:cNvCxnSpPr>
                  <p:nvPr/>
                </p:nvCxnSpPr>
                <p:spPr>
                  <a:xfrm>
                    <a:off x="5282731" y="1624109"/>
                    <a:ext cx="204474" cy="14846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7B8DDFB6-6FA1-6E4A-6D28-3DE038190568}"/>
                      </a:ext>
                    </a:extLst>
                  </p:cNvPr>
                  <p:cNvCxnSpPr>
                    <a:cxnSpLocks/>
                  </p:cNvCxnSpPr>
                  <p:nvPr/>
                </p:nvCxnSpPr>
                <p:spPr>
                  <a:xfrm flipV="1">
                    <a:off x="4433047" y="1280715"/>
                    <a:ext cx="32888" cy="98247"/>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10BF8B8B-706B-2112-42D8-259CADD1F6D4}"/>
                      </a:ext>
                    </a:extLst>
                  </p:cNvPr>
                  <p:cNvCxnSpPr>
                    <a:cxnSpLocks/>
                  </p:cNvCxnSpPr>
                  <p:nvPr/>
                </p:nvCxnSpPr>
                <p:spPr>
                  <a:xfrm flipV="1">
                    <a:off x="4479963" y="861466"/>
                    <a:ext cx="125006" cy="371210"/>
                  </a:xfrm>
                  <a:prstGeom prst="line">
                    <a:avLst/>
                  </a:prstGeom>
                  <a:ln/>
                </p:spPr>
                <p:style>
                  <a:lnRef idx="1">
                    <a:schemeClr val="accent2"/>
                  </a:lnRef>
                  <a:fillRef idx="0">
                    <a:schemeClr val="accent2"/>
                  </a:fillRef>
                  <a:effectRef idx="0">
                    <a:schemeClr val="accent2"/>
                  </a:effectRef>
                  <a:fontRef idx="minor">
                    <a:schemeClr val="tx1"/>
                  </a:fontRef>
                </p:style>
              </p:cxnSp>
            </p:grpSp>
          </p:grpSp>
          <p:sp>
            <p:nvSpPr>
              <p:cNvPr id="48" name="TextBox 47">
                <a:extLst>
                  <a:ext uri="{FF2B5EF4-FFF2-40B4-BE49-F238E27FC236}">
                    <a16:creationId xmlns:a16="http://schemas.microsoft.com/office/drawing/2014/main" id="{D511B79A-EBAF-1A7C-5EE3-1544052625D9}"/>
                  </a:ext>
                </a:extLst>
              </p:cNvPr>
              <p:cNvSpPr txBox="1"/>
              <p:nvPr/>
            </p:nvSpPr>
            <p:spPr>
              <a:xfrm>
                <a:off x="9131535" y="1322526"/>
                <a:ext cx="997389" cy="461665"/>
              </a:xfrm>
              <a:prstGeom prst="rect">
                <a:avLst/>
              </a:prstGeom>
              <a:noFill/>
            </p:spPr>
            <p:txBody>
              <a:bodyPr wrap="none" rtlCol="0">
                <a:spAutoFit/>
              </a:bodyPr>
              <a:lstStyle/>
              <a:p>
                <a:r>
                  <a:rPr lang="en-US" sz="2400" dirty="0">
                    <a:latin typeface="Roboto Light" panose="02000000000000000000" pitchFamily="2" charset="0"/>
                    <a:ea typeface="Roboto Light" panose="02000000000000000000" pitchFamily="2" charset="0"/>
                  </a:rPr>
                  <a:t>UMLS</a:t>
                </a:r>
              </a:p>
            </p:txBody>
          </p:sp>
          <p:sp>
            <p:nvSpPr>
              <p:cNvPr id="49" name="TextBox 48">
                <a:extLst>
                  <a:ext uri="{FF2B5EF4-FFF2-40B4-BE49-F238E27FC236}">
                    <a16:creationId xmlns:a16="http://schemas.microsoft.com/office/drawing/2014/main" id="{BB407CAC-BECA-54DF-9DBC-8B4E0A1B85DC}"/>
                  </a:ext>
                </a:extLst>
              </p:cNvPr>
              <p:cNvSpPr txBox="1"/>
              <p:nvPr/>
            </p:nvSpPr>
            <p:spPr>
              <a:xfrm>
                <a:off x="8780534" y="664352"/>
                <a:ext cx="737702" cy="430887"/>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Disease </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Ontology</a:t>
                </a:r>
              </a:p>
            </p:txBody>
          </p:sp>
          <p:sp>
            <p:nvSpPr>
              <p:cNvPr id="50" name="TextBox 49">
                <a:extLst>
                  <a:ext uri="{FF2B5EF4-FFF2-40B4-BE49-F238E27FC236}">
                    <a16:creationId xmlns:a16="http://schemas.microsoft.com/office/drawing/2014/main" id="{B22711EB-5AE3-B816-E80A-F6EB17371043}"/>
                  </a:ext>
                </a:extLst>
              </p:cNvPr>
              <p:cNvSpPr txBox="1"/>
              <p:nvPr/>
            </p:nvSpPr>
            <p:spPr>
              <a:xfrm>
                <a:off x="6914120" y="821424"/>
                <a:ext cx="821059" cy="430887"/>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Symptom </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Ontology</a:t>
                </a:r>
              </a:p>
            </p:txBody>
          </p:sp>
          <p:sp>
            <p:nvSpPr>
              <p:cNvPr id="51" name="TextBox 50">
                <a:extLst>
                  <a:ext uri="{FF2B5EF4-FFF2-40B4-BE49-F238E27FC236}">
                    <a16:creationId xmlns:a16="http://schemas.microsoft.com/office/drawing/2014/main" id="{1EDD4AAB-E69A-EF52-0F93-531C4E763BE7}"/>
                  </a:ext>
                </a:extLst>
              </p:cNvPr>
              <p:cNvSpPr txBox="1"/>
              <p:nvPr/>
            </p:nvSpPr>
            <p:spPr>
              <a:xfrm>
                <a:off x="7771889" y="434036"/>
                <a:ext cx="942887"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LOINC2HPO</a:t>
                </a:r>
              </a:p>
            </p:txBody>
          </p:sp>
          <p:sp>
            <p:nvSpPr>
              <p:cNvPr id="53" name="TextBox 52">
                <a:extLst>
                  <a:ext uri="{FF2B5EF4-FFF2-40B4-BE49-F238E27FC236}">
                    <a16:creationId xmlns:a16="http://schemas.microsoft.com/office/drawing/2014/main" id="{9CFB4ADA-6A98-6959-F0B8-96865DE17391}"/>
                  </a:ext>
                </a:extLst>
              </p:cNvPr>
              <p:cNvSpPr txBox="1"/>
              <p:nvPr/>
            </p:nvSpPr>
            <p:spPr>
              <a:xfrm>
                <a:off x="8674545" y="1968496"/>
                <a:ext cx="1394934" cy="430887"/>
              </a:xfrm>
              <a:prstGeom prst="rect">
                <a:avLst/>
              </a:prstGeom>
              <a:noFill/>
            </p:spPr>
            <p:txBody>
              <a:bodyPr wrap="none" rtlCol="0">
                <a:spAutoFit/>
              </a:bodyPr>
              <a:lstStyle/>
              <a:p>
                <a:pPr algn="ctr"/>
                <a:r>
                  <a:rPr lang="en-US" sz="1100" dirty="0">
                    <a:latin typeface="Roboto Light" panose="02000000000000000000" pitchFamily="2" charset="0"/>
                    <a:ea typeface="Roboto Light" panose="02000000000000000000" pitchFamily="2" charset="0"/>
                  </a:rPr>
                  <a:t>Potential Drug-Drug</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Interactions (PDDI)</a:t>
                </a:r>
              </a:p>
            </p:txBody>
          </p:sp>
          <p:sp>
            <p:nvSpPr>
              <p:cNvPr id="54" name="Rounded Rectangle 53">
                <a:extLst>
                  <a:ext uri="{FF2B5EF4-FFF2-40B4-BE49-F238E27FC236}">
                    <a16:creationId xmlns:a16="http://schemas.microsoft.com/office/drawing/2014/main" id="{CB98E73E-1621-4479-8221-4DC383C59046}"/>
                  </a:ext>
                </a:extLst>
              </p:cNvPr>
              <p:cNvSpPr/>
              <p:nvPr/>
            </p:nvSpPr>
            <p:spPr>
              <a:xfrm>
                <a:off x="9515051" y="341143"/>
                <a:ext cx="707793" cy="351396"/>
              </a:xfrm>
              <a:prstGeom prst="roundRect">
                <a:avLst/>
              </a:prstGeom>
              <a:solidFill>
                <a:schemeClr val="accent6"/>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Roboto Light" panose="02000000000000000000" pitchFamily="2" charset="0"/>
                    <a:ea typeface="Roboto Light" panose="02000000000000000000" pitchFamily="2" charset="0"/>
                  </a:rPr>
                  <a:t>RDF + SPARQL</a:t>
                </a:r>
              </a:p>
            </p:txBody>
          </p:sp>
          <p:sp>
            <p:nvSpPr>
              <p:cNvPr id="57" name="TextBox 56">
                <a:extLst>
                  <a:ext uri="{FF2B5EF4-FFF2-40B4-BE49-F238E27FC236}">
                    <a16:creationId xmlns:a16="http://schemas.microsoft.com/office/drawing/2014/main" id="{9590775F-BB09-243E-CBAB-5C44F8A506B0}"/>
                  </a:ext>
                </a:extLst>
              </p:cNvPr>
              <p:cNvSpPr txBox="1"/>
              <p:nvPr/>
            </p:nvSpPr>
            <p:spPr>
              <a:xfrm>
                <a:off x="7074812" y="2092485"/>
                <a:ext cx="1372492" cy="261610"/>
              </a:xfrm>
              <a:prstGeom prst="rect">
                <a:avLst/>
              </a:prstGeom>
              <a:noFill/>
            </p:spPr>
            <p:txBody>
              <a:bodyPr wrap="none" rtlCol="0">
                <a:spAutoFit/>
              </a:bodyPr>
              <a:lstStyle/>
              <a:p>
                <a:pPr algn="ctr"/>
                <a:r>
                  <a:rPr lang="en-US" sz="1100" dirty="0">
                    <a:latin typeface="Roboto Light" panose="02000000000000000000" pitchFamily="2" charset="0"/>
                    <a:ea typeface="Roboto Light" panose="02000000000000000000" pitchFamily="2" charset="0"/>
                  </a:rPr>
                  <a:t>COVID-19 Ontology</a:t>
                </a:r>
              </a:p>
            </p:txBody>
          </p:sp>
        </p:grpSp>
        <p:sp>
          <p:nvSpPr>
            <p:cNvPr id="166" name="Oval 165">
              <a:extLst>
                <a:ext uri="{FF2B5EF4-FFF2-40B4-BE49-F238E27FC236}">
                  <a16:creationId xmlns:a16="http://schemas.microsoft.com/office/drawing/2014/main" id="{06D95AB9-B996-97DA-D8FB-4CBD967F674E}"/>
                </a:ext>
              </a:extLst>
            </p:cNvPr>
            <p:cNvSpPr/>
            <p:nvPr/>
          </p:nvSpPr>
          <p:spPr>
            <a:xfrm>
              <a:off x="4200108" y="1611891"/>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Roboto Light" panose="02000000000000000000" pitchFamily="2" charset="0"/>
                  <a:ea typeface="Roboto Light" panose="02000000000000000000" pitchFamily="2" charset="0"/>
                </a:rPr>
                <a:t>8</a:t>
              </a:r>
            </a:p>
          </p:txBody>
        </p:sp>
      </p:grpSp>
      <p:sp>
        <p:nvSpPr>
          <p:cNvPr id="168" name="TextBox 167">
            <a:extLst>
              <a:ext uri="{FF2B5EF4-FFF2-40B4-BE49-F238E27FC236}">
                <a16:creationId xmlns:a16="http://schemas.microsoft.com/office/drawing/2014/main" id="{EB0BA5F8-B125-CD20-1C0A-33C117F13D5E}"/>
              </a:ext>
            </a:extLst>
          </p:cNvPr>
          <p:cNvSpPr txBox="1"/>
          <p:nvPr/>
        </p:nvSpPr>
        <p:spPr>
          <a:xfrm>
            <a:off x="316837" y="3862881"/>
            <a:ext cx="1143262"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Clinical </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Database</a:t>
            </a:r>
          </a:p>
        </p:txBody>
      </p:sp>
      <p:sp>
        <p:nvSpPr>
          <p:cNvPr id="1058" name="Folded Corner 1057">
            <a:extLst>
              <a:ext uri="{FF2B5EF4-FFF2-40B4-BE49-F238E27FC236}">
                <a16:creationId xmlns:a16="http://schemas.microsoft.com/office/drawing/2014/main" id="{D9404995-93C7-3869-008F-DC2EC458B104}"/>
              </a:ext>
            </a:extLst>
          </p:cNvPr>
          <p:cNvSpPr/>
          <p:nvPr/>
        </p:nvSpPr>
        <p:spPr>
          <a:xfrm>
            <a:off x="310464" y="1509032"/>
            <a:ext cx="1310357" cy="990747"/>
          </a:xfrm>
          <a:prstGeom prst="foldedCorner">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TextBox 181">
            <a:extLst>
              <a:ext uri="{FF2B5EF4-FFF2-40B4-BE49-F238E27FC236}">
                <a16:creationId xmlns:a16="http://schemas.microsoft.com/office/drawing/2014/main" id="{9F1D5748-91A6-725A-7B3D-634C45704443}"/>
              </a:ext>
            </a:extLst>
          </p:cNvPr>
          <p:cNvSpPr txBox="1"/>
          <p:nvPr/>
        </p:nvSpPr>
        <p:spPr>
          <a:xfrm>
            <a:off x="94835" y="1136888"/>
            <a:ext cx="1842171"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Eligibility Criteria</a:t>
            </a:r>
          </a:p>
        </p:txBody>
      </p:sp>
      <p:sp>
        <p:nvSpPr>
          <p:cNvPr id="183" name="TextBox 182">
            <a:extLst>
              <a:ext uri="{FF2B5EF4-FFF2-40B4-BE49-F238E27FC236}">
                <a16:creationId xmlns:a16="http://schemas.microsoft.com/office/drawing/2014/main" id="{C4B15E84-1F74-EA79-EEF0-6D83A93740A0}"/>
              </a:ext>
            </a:extLst>
          </p:cNvPr>
          <p:cNvSpPr txBox="1"/>
          <p:nvPr/>
        </p:nvSpPr>
        <p:spPr>
          <a:xfrm>
            <a:off x="312220" y="1540848"/>
            <a:ext cx="1225609" cy="369332"/>
          </a:xfrm>
          <a:prstGeom prst="rect">
            <a:avLst/>
          </a:prstGeom>
          <a:noFill/>
        </p:spPr>
        <p:txBody>
          <a:bodyPr wrap="square" rtlCol="0">
            <a:spAutoFit/>
          </a:bodyPr>
          <a:lstStyle/>
          <a:p>
            <a:r>
              <a:rPr lang="en-US" sz="900" dirty="0">
                <a:latin typeface="Roboto Light" panose="02000000000000000000" pitchFamily="2" charset="0"/>
                <a:ea typeface="Roboto Light" panose="02000000000000000000" pitchFamily="2" charset="0"/>
              </a:rPr>
              <a:t>- Women or men over age 65</a:t>
            </a:r>
          </a:p>
        </p:txBody>
      </p:sp>
      <p:sp>
        <p:nvSpPr>
          <p:cNvPr id="184" name="TextBox 183">
            <a:extLst>
              <a:ext uri="{FF2B5EF4-FFF2-40B4-BE49-F238E27FC236}">
                <a16:creationId xmlns:a16="http://schemas.microsoft.com/office/drawing/2014/main" id="{D98C6EA1-3E3B-8A25-91C3-ED34161DDD15}"/>
              </a:ext>
            </a:extLst>
          </p:cNvPr>
          <p:cNvSpPr txBox="1"/>
          <p:nvPr/>
        </p:nvSpPr>
        <p:spPr>
          <a:xfrm>
            <a:off x="297325" y="1974794"/>
            <a:ext cx="1437193" cy="369332"/>
          </a:xfrm>
          <a:prstGeom prst="rect">
            <a:avLst/>
          </a:prstGeom>
          <a:noFill/>
        </p:spPr>
        <p:txBody>
          <a:bodyPr wrap="square" rtlCol="0">
            <a:spAutoFit/>
          </a:bodyPr>
          <a:lstStyle/>
          <a:p>
            <a:r>
              <a:rPr lang="en-US" sz="900" dirty="0">
                <a:latin typeface="Roboto Light" panose="02000000000000000000" pitchFamily="2" charset="0"/>
                <a:ea typeface="Roboto Light" panose="02000000000000000000" pitchFamily="2" charset="0"/>
              </a:rPr>
              <a:t>- Diagnosis of heart failure in past 6 months</a:t>
            </a:r>
          </a:p>
        </p:txBody>
      </p:sp>
      <p:cxnSp>
        <p:nvCxnSpPr>
          <p:cNvPr id="1066" name="Straight Arrow Connector 1065">
            <a:extLst>
              <a:ext uri="{FF2B5EF4-FFF2-40B4-BE49-F238E27FC236}">
                <a16:creationId xmlns:a16="http://schemas.microsoft.com/office/drawing/2014/main" id="{32D94622-C4B5-8DE7-C469-7EAB700EF861}"/>
              </a:ext>
            </a:extLst>
          </p:cNvPr>
          <p:cNvCxnSpPr>
            <a:cxnSpLocks/>
            <a:endCxn id="1070" idx="1"/>
          </p:cNvCxnSpPr>
          <p:nvPr/>
        </p:nvCxnSpPr>
        <p:spPr>
          <a:xfrm>
            <a:off x="1579848" y="2432543"/>
            <a:ext cx="1466836" cy="791523"/>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69AD4597-C248-41AC-B6B2-94184E8FCA4C}"/>
              </a:ext>
            </a:extLst>
          </p:cNvPr>
          <p:cNvGrpSpPr/>
          <p:nvPr/>
        </p:nvGrpSpPr>
        <p:grpSpPr>
          <a:xfrm>
            <a:off x="5667348" y="5081545"/>
            <a:ext cx="1552390" cy="1227007"/>
            <a:chOff x="5667348" y="5081545"/>
            <a:chExt cx="1552390" cy="1227007"/>
          </a:xfrm>
        </p:grpSpPr>
        <p:grpSp>
          <p:nvGrpSpPr>
            <p:cNvPr id="45" name="Group 44">
              <a:extLst>
                <a:ext uri="{FF2B5EF4-FFF2-40B4-BE49-F238E27FC236}">
                  <a16:creationId xmlns:a16="http://schemas.microsoft.com/office/drawing/2014/main" id="{4B3D99C1-36C7-4B13-AFD7-B2B6C9C1D784}"/>
                </a:ext>
              </a:extLst>
            </p:cNvPr>
            <p:cNvGrpSpPr/>
            <p:nvPr/>
          </p:nvGrpSpPr>
          <p:grpSpPr>
            <a:xfrm>
              <a:off x="5674122" y="5081545"/>
              <a:ext cx="1545616" cy="1227007"/>
              <a:chOff x="4381761" y="4580373"/>
              <a:chExt cx="1545616" cy="1227007"/>
            </a:xfrm>
          </p:grpSpPr>
          <p:sp>
            <p:nvSpPr>
              <p:cNvPr id="97" name="TextBox 96">
                <a:extLst>
                  <a:ext uri="{FF2B5EF4-FFF2-40B4-BE49-F238E27FC236}">
                    <a16:creationId xmlns:a16="http://schemas.microsoft.com/office/drawing/2014/main" id="{F6654650-3B94-B3AD-1236-2045C73943B3}"/>
                  </a:ext>
                </a:extLst>
              </p:cNvPr>
              <p:cNvSpPr txBox="1"/>
              <p:nvPr/>
            </p:nvSpPr>
            <p:spPr>
              <a:xfrm>
                <a:off x="4381761" y="4580373"/>
                <a:ext cx="1545616"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Named Entity</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Recognition</a:t>
                </a:r>
              </a:p>
            </p:txBody>
          </p:sp>
          <p:sp>
            <p:nvSpPr>
              <p:cNvPr id="98" name="Rounded Rectangle 97">
                <a:extLst>
                  <a:ext uri="{FF2B5EF4-FFF2-40B4-BE49-F238E27FC236}">
                    <a16:creationId xmlns:a16="http://schemas.microsoft.com/office/drawing/2014/main" id="{4CA9C464-70AD-2F27-5D25-15E3A3482BD4}"/>
                  </a:ext>
                </a:extLst>
              </p:cNvPr>
              <p:cNvSpPr/>
              <p:nvPr/>
            </p:nvSpPr>
            <p:spPr>
              <a:xfrm>
                <a:off x="4639411" y="5226704"/>
                <a:ext cx="1045579" cy="580676"/>
              </a:xfrm>
              <a:prstGeom prst="roundRect">
                <a:avLst/>
              </a:prstGeom>
              <a:solidFill>
                <a:srgbClr val="14C5AB">
                  <a:alpha val="5098"/>
                </a:srgbClr>
              </a:solidFill>
              <a:ln>
                <a:solidFill>
                  <a:srgbClr val="12D548"/>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244B32E1-458E-1F88-D5C9-D9C2471A490D}"/>
                  </a:ext>
                </a:extLst>
              </p:cNvPr>
              <p:cNvSpPr txBox="1"/>
              <p:nvPr/>
            </p:nvSpPr>
            <p:spPr>
              <a:xfrm>
                <a:off x="4891516" y="5255432"/>
                <a:ext cx="526106"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BERT</a:t>
                </a:r>
              </a:p>
            </p:txBody>
          </p:sp>
          <p:sp>
            <p:nvSpPr>
              <p:cNvPr id="100" name="Rounded Rectangle 99">
                <a:extLst>
                  <a:ext uri="{FF2B5EF4-FFF2-40B4-BE49-F238E27FC236}">
                    <a16:creationId xmlns:a16="http://schemas.microsoft.com/office/drawing/2014/main" id="{90FEF8AD-467F-E824-0F79-BA5B042F2FBC}"/>
                  </a:ext>
                </a:extLst>
              </p:cNvPr>
              <p:cNvSpPr/>
              <p:nvPr/>
            </p:nvSpPr>
            <p:spPr>
              <a:xfrm>
                <a:off x="4877082" y="5521866"/>
                <a:ext cx="569377" cy="211224"/>
              </a:xfrm>
              <a:prstGeom prst="roundRect">
                <a:avLst/>
              </a:prstGeom>
              <a:solidFill>
                <a:srgbClr val="14C5AB"/>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sp>
          <p:nvSpPr>
            <p:cNvPr id="188" name="Oval 187">
              <a:extLst>
                <a:ext uri="{FF2B5EF4-FFF2-40B4-BE49-F238E27FC236}">
                  <a16:creationId xmlns:a16="http://schemas.microsoft.com/office/drawing/2014/main" id="{CBB359D0-304F-A2B7-BEF4-CDC491A30648}"/>
                </a:ext>
              </a:extLst>
            </p:cNvPr>
            <p:cNvSpPr/>
            <p:nvPr/>
          </p:nvSpPr>
          <p:spPr>
            <a:xfrm>
              <a:off x="5667348" y="5880086"/>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Roboto Light" panose="02000000000000000000" pitchFamily="2" charset="0"/>
                  <a:ea typeface="Roboto Light" panose="02000000000000000000" pitchFamily="2" charset="0"/>
                </a:rPr>
                <a:t>2</a:t>
              </a:r>
            </a:p>
          </p:txBody>
        </p:sp>
      </p:grpSp>
      <p:grpSp>
        <p:nvGrpSpPr>
          <p:cNvPr id="1068" name="Group 1067">
            <a:extLst>
              <a:ext uri="{FF2B5EF4-FFF2-40B4-BE49-F238E27FC236}">
                <a16:creationId xmlns:a16="http://schemas.microsoft.com/office/drawing/2014/main" id="{A39C90A6-F552-6D9F-8CBA-8FB66FEB4AAE}"/>
              </a:ext>
            </a:extLst>
          </p:cNvPr>
          <p:cNvGrpSpPr/>
          <p:nvPr/>
        </p:nvGrpSpPr>
        <p:grpSpPr>
          <a:xfrm>
            <a:off x="1470748" y="4928110"/>
            <a:ext cx="1550492" cy="710179"/>
            <a:chOff x="1918890" y="4331858"/>
            <a:chExt cx="1195282" cy="710179"/>
          </a:xfrm>
        </p:grpSpPr>
        <p:sp>
          <p:nvSpPr>
            <p:cNvPr id="1067" name="Rounded Rectangle 1066">
              <a:extLst>
                <a:ext uri="{FF2B5EF4-FFF2-40B4-BE49-F238E27FC236}">
                  <a16:creationId xmlns:a16="http://schemas.microsoft.com/office/drawing/2014/main" id="{E3403C67-7E43-1702-F585-75F7E15BDD47}"/>
                </a:ext>
              </a:extLst>
            </p:cNvPr>
            <p:cNvSpPr/>
            <p:nvPr/>
          </p:nvSpPr>
          <p:spPr>
            <a:xfrm>
              <a:off x="1932247" y="4331858"/>
              <a:ext cx="1181925" cy="646331"/>
            </a:xfrm>
            <a:prstGeom prst="round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191" name="TextBox 190">
              <a:extLst>
                <a:ext uri="{FF2B5EF4-FFF2-40B4-BE49-F238E27FC236}">
                  <a16:creationId xmlns:a16="http://schemas.microsoft.com/office/drawing/2014/main" id="{AEDD84B1-C702-5D55-0220-E76C61C11008}"/>
                </a:ext>
              </a:extLst>
            </p:cNvPr>
            <p:cNvSpPr txBox="1"/>
            <p:nvPr/>
          </p:nvSpPr>
          <p:spPr>
            <a:xfrm>
              <a:off x="1918890" y="4395706"/>
              <a:ext cx="1013959" cy="646331"/>
            </a:xfrm>
            <a:prstGeom prst="rect">
              <a:avLst/>
            </a:prstGeom>
            <a:noFill/>
          </p:spPr>
          <p:txBody>
            <a:bodyPr wrap="square" rtlCol="0">
              <a:spAutoFit/>
            </a:bodyPr>
            <a:lstStyle/>
            <a:p>
              <a:r>
                <a:rPr lang="en-US" sz="900" dirty="0">
                  <a:solidFill>
                    <a:schemeClr val="accent5"/>
                  </a:solidFill>
                  <a:latin typeface="Consolas" panose="020B0609020204030204" pitchFamily="49" charset="0"/>
                  <a:ea typeface="Roboto Light" panose="02000000000000000000" pitchFamily="2" charset="0"/>
                  <a:cs typeface="Consolas" panose="020B0609020204030204" pitchFamily="49" charset="0"/>
                </a:rPr>
                <a:t>SELECT</a:t>
              </a:r>
              <a:r>
                <a:rPr lang="en-US" sz="900" dirty="0">
                  <a:latin typeface="Consolas" panose="020B0609020204030204" pitchFamily="49" charset="0"/>
                  <a:ea typeface="Roboto Light" panose="02000000000000000000" pitchFamily="2" charset="0"/>
                  <a:cs typeface="Consolas" panose="020B0609020204030204" pitchFamily="49" charset="0"/>
                </a:rPr>
                <a:t> person_id</a:t>
              </a:r>
            </a:p>
            <a:p>
              <a:r>
                <a:rPr lang="en-US" sz="900" dirty="0">
                  <a:solidFill>
                    <a:schemeClr val="accent5"/>
                  </a:solidFill>
                  <a:latin typeface="Consolas" panose="020B0609020204030204" pitchFamily="49" charset="0"/>
                  <a:ea typeface="Roboto Light" panose="02000000000000000000" pitchFamily="2" charset="0"/>
                  <a:cs typeface="Consolas" panose="020B0609020204030204" pitchFamily="49" charset="0"/>
                </a:rPr>
                <a:t>FROM</a:t>
              </a:r>
              <a:r>
                <a:rPr lang="en-US" sz="900" dirty="0">
                  <a:latin typeface="Consolas" panose="020B0609020204030204" pitchFamily="49" charset="0"/>
                  <a:ea typeface="Roboto Light" panose="02000000000000000000" pitchFamily="2" charset="0"/>
                  <a:cs typeface="Consolas" panose="020B0609020204030204" pitchFamily="49" charset="0"/>
                </a:rPr>
                <a:t> person</a:t>
              </a:r>
            </a:p>
            <a:p>
              <a:r>
                <a:rPr lang="en-US" sz="900" dirty="0">
                  <a:solidFill>
                    <a:schemeClr val="accent5"/>
                  </a:solidFill>
                  <a:latin typeface="Consolas" panose="020B0609020204030204" pitchFamily="49" charset="0"/>
                  <a:ea typeface="Roboto Light" panose="02000000000000000000" pitchFamily="2" charset="0"/>
                  <a:cs typeface="Consolas" panose="020B0609020204030204" pitchFamily="49" charset="0"/>
                </a:rPr>
                <a:t>WHERE</a:t>
              </a:r>
              <a:r>
                <a:rPr lang="en-US" sz="900" dirty="0">
                  <a:latin typeface="Consolas" panose="020B0609020204030204" pitchFamily="49" charset="0"/>
                  <a:ea typeface="Roboto Light" panose="02000000000000000000" pitchFamily="2" charset="0"/>
                  <a:cs typeface="Consolas" panose="020B0609020204030204" pitchFamily="49" charset="0"/>
                </a:rPr>
                <a:t> ...</a:t>
              </a:r>
            </a:p>
          </p:txBody>
        </p:sp>
      </p:grpSp>
      <p:cxnSp>
        <p:nvCxnSpPr>
          <p:cNvPr id="195" name="Straight Arrow Connector 194">
            <a:extLst>
              <a:ext uri="{FF2B5EF4-FFF2-40B4-BE49-F238E27FC236}">
                <a16:creationId xmlns:a16="http://schemas.microsoft.com/office/drawing/2014/main" id="{3813FD8E-7C1B-7EE2-1CD8-916FF39C3F99}"/>
              </a:ext>
            </a:extLst>
          </p:cNvPr>
          <p:cNvCxnSpPr>
            <a:cxnSpLocks/>
          </p:cNvCxnSpPr>
          <p:nvPr/>
        </p:nvCxnSpPr>
        <p:spPr>
          <a:xfrm flipH="1">
            <a:off x="1460099" y="3967274"/>
            <a:ext cx="1648977" cy="613099"/>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81868E7B-EB05-010C-9820-FE840B272C3E}"/>
              </a:ext>
            </a:extLst>
          </p:cNvPr>
          <p:cNvGrpSpPr/>
          <p:nvPr/>
        </p:nvGrpSpPr>
        <p:grpSpPr>
          <a:xfrm>
            <a:off x="3204119" y="2854734"/>
            <a:ext cx="2245403" cy="1971413"/>
            <a:chOff x="3273927" y="1943977"/>
            <a:chExt cx="2245403" cy="1971413"/>
          </a:xfrm>
        </p:grpSpPr>
        <p:sp>
          <p:nvSpPr>
            <p:cNvPr id="4" name="Rounded Rectangle 3">
              <a:extLst>
                <a:ext uri="{FF2B5EF4-FFF2-40B4-BE49-F238E27FC236}">
                  <a16:creationId xmlns:a16="http://schemas.microsoft.com/office/drawing/2014/main" id="{CB424755-01BE-C2E1-4C6D-F2B4103E99B1}"/>
                </a:ext>
              </a:extLst>
            </p:cNvPr>
            <p:cNvSpPr/>
            <p:nvPr/>
          </p:nvSpPr>
          <p:spPr>
            <a:xfrm>
              <a:off x="3273927" y="2277627"/>
              <a:ext cx="2218755" cy="1637763"/>
            </a:xfrm>
            <a:prstGeom prst="roundRect">
              <a:avLst/>
            </a:prstGeom>
            <a:solidFill>
              <a:srgbClr val="5B9BD5">
                <a:alpha val="5098"/>
              </a:srgb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BA13073-DC80-7365-D5C4-4023BC89A3D3}"/>
                </a:ext>
              </a:extLst>
            </p:cNvPr>
            <p:cNvSpPr txBox="1"/>
            <p:nvPr/>
          </p:nvSpPr>
          <p:spPr>
            <a:xfrm>
              <a:off x="3722235" y="1943977"/>
              <a:ext cx="1234633"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LeafAI API</a:t>
              </a:r>
            </a:p>
          </p:txBody>
        </p:sp>
        <p:sp>
          <p:nvSpPr>
            <p:cNvPr id="106" name="Rounded Rectangle 105">
              <a:extLst>
                <a:ext uri="{FF2B5EF4-FFF2-40B4-BE49-F238E27FC236}">
                  <a16:creationId xmlns:a16="http://schemas.microsoft.com/office/drawing/2014/main" id="{38EE13D6-9DC0-695E-EF3A-F95635DF2CB9}"/>
                </a:ext>
              </a:extLst>
            </p:cNvPr>
            <p:cNvSpPr/>
            <p:nvPr/>
          </p:nvSpPr>
          <p:spPr>
            <a:xfrm>
              <a:off x="5145571" y="2238185"/>
              <a:ext cx="373759" cy="211224"/>
            </a:xfrm>
            <a:prstGeom prst="roundRect">
              <a:avLst/>
            </a:prstGeom>
            <a:solidFill>
              <a:srgbClr val="5B9BD5"/>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C#</a:t>
              </a:r>
            </a:p>
          </p:txBody>
        </p:sp>
        <p:sp>
          <p:nvSpPr>
            <p:cNvPr id="144" name="TextBox 143">
              <a:extLst>
                <a:ext uri="{FF2B5EF4-FFF2-40B4-BE49-F238E27FC236}">
                  <a16:creationId xmlns:a16="http://schemas.microsoft.com/office/drawing/2014/main" id="{E5D84FB5-CC4D-D616-0426-650AFA165B01}"/>
                </a:ext>
              </a:extLst>
            </p:cNvPr>
            <p:cNvSpPr txBox="1"/>
            <p:nvPr/>
          </p:nvSpPr>
          <p:spPr>
            <a:xfrm>
              <a:off x="4324940" y="3073883"/>
              <a:ext cx="1029449" cy="261610"/>
            </a:xfrm>
            <a:prstGeom prst="rect">
              <a:avLst/>
            </a:prstGeom>
            <a:noFill/>
          </p:spPr>
          <p:txBody>
            <a:bodyPr wrap="none" rtlCol="0">
              <a:spAutoFit/>
            </a:bodyPr>
            <a:lstStyle/>
            <a:p>
              <a:pPr algn="ctr"/>
              <a:r>
                <a:rPr lang="en-US" sz="1100" dirty="0">
                  <a:latin typeface="Roboto Light" panose="02000000000000000000" pitchFamily="2" charset="0"/>
                  <a:ea typeface="Roboto Light" panose="02000000000000000000" pitchFamily="2" charset="0"/>
                </a:rPr>
                <a:t>SQL Compiler</a:t>
              </a:r>
            </a:p>
          </p:txBody>
        </p:sp>
        <p:sp>
          <p:nvSpPr>
            <p:cNvPr id="145" name="TextBox 144">
              <a:extLst>
                <a:ext uri="{FF2B5EF4-FFF2-40B4-BE49-F238E27FC236}">
                  <a16:creationId xmlns:a16="http://schemas.microsoft.com/office/drawing/2014/main" id="{7063C029-B94E-BDB2-D13F-DFE9E1EEDF97}"/>
                </a:ext>
              </a:extLst>
            </p:cNvPr>
            <p:cNvSpPr txBox="1"/>
            <p:nvPr/>
          </p:nvSpPr>
          <p:spPr>
            <a:xfrm>
              <a:off x="3411865" y="3136248"/>
              <a:ext cx="772969" cy="600164"/>
            </a:xfrm>
            <a:prstGeom prst="rect">
              <a:avLst/>
            </a:prstGeom>
            <a:noFill/>
          </p:spPr>
          <p:txBody>
            <a:bodyPr wrap="none" rtlCol="0">
              <a:spAutoFit/>
            </a:bodyPr>
            <a:lstStyle/>
            <a:p>
              <a:pPr algn="ctr"/>
              <a:r>
                <a:rPr lang="en-US" sz="1100" dirty="0">
                  <a:latin typeface="Roboto Light" panose="02000000000000000000" pitchFamily="2" charset="0"/>
                  <a:ea typeface="Roboto Light" panose="02000000000000000000" pitchFamily="2" charset="0"/>
                </a:rPr>
                <a:t>Semantic</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Metadata</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Mapping</a:t>
              </a:r>
            </a:p>
          </p:txBody>
        </p:sp>
        <p:pic>
          <p:nvPicPr>
            <p:cNvPr id="1043" name="Graphic 1042" descr="Ethernet outline">
              <a:extLst>
                <a:ext uri="{FF2B5EF4-FFF2-40B4-BE49-F238E27FC236}">
                  <a16:creationId xmlns:a16="http://schemas.microsoft.com/office/drawing/2014/main" id="{5F0508FF-517C-D968-DDDB-0D79C7C5F3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60606" y="3237090"/>
              <a:ext cx="556260" cy="556260"/>
            </a:xfrm>
            <a:prstGeom prst="rect">
              <a:avLst/>
            </a:prstGeom>
          </p:spPr>
        </p:pic>
        <p:sp>
          <p:nvSpPr>
            <p:cNvPr id="150" name="Can 149">
              <a:extLst>
                <a:ext uri="{FF2B5EF4-FFF2-40B4-BE49-F238E27FC236}">
                  <a16:creationId xmlns:a16="http://schemas.microsoft.com/office/drawing/2014/main" id="{2BA6EB28-3338-C842-1739-A78D668DE7C4}"/>
                </a:ext>
              </a:extLst>
            </p:cNvPr>
            <p:cNvSpPr/>
            <p:nvPr/>
          </p:nvSpPr>
          <p:spPr>
            <a:xfrm>
              <a:off x="4918252" y="3330407"/>
              <a:ext cx="261797" cy="394931"/>
            </a:xfrm>
            <a:prstGeom prst="can">
              <a:avLst/>
            </a:prstGeom>
            <a:solidFill>
              <a:srgbClr val="4472C4">
                <a:alpha val="50196"/>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a:extLst>
                <a:ext uri="{FF2B5EF4-FFF2-40B4-BE49-F238E27FC236}">
                  <a16:creationId xmlns:a16="http://schemas.microsoft.com/office/drawing/2014/main" id="{5347B509-FA1E-2518-A977-7D9862E5B98B}"/>
                </a:ext>
              </a:extLst>
            </p:cNvPr>
            <p:cNvSpPr/>
            <p:nvPr/>
          </p:nvSpPr>
          <p:spPr>
            <a:xfrm>
              <a:off x="4365971" y="3090016"/>
              <a:ext cx="998051" cy="715670"/>
            </a:xfrm>
            <a:prstGeom prst="round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a:extLst>
                <a:ext uri="{FF2B5EF4-FFF2-40B4-BE49-F238E27FC236}">
                  <a16:creationId xmlns:a16="http://schemas.microsoft.com/office/drawing/2014/main" id="{BB45067B-52F3-6F47-D0A5-0E6F7B5E6275}"/>
                </a:ext>
              </a:extLst>
            </p:cNvPr>
            <p:cNvSpPr/>
            <p:nvPr/>
          </p:nvSpPr>
          <p:spPr>
            <a:xfrm>
              <a:off x="3371413" y="3077680"/>
              <a:ext cx="898210" cy="715670"/>
            </a:xfrm>
            <a:prstGeom prst="round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4AD9FB78-96EB-EB18-51C7-57FF3F717AB2}"/>
                </a:ext>
              </a:extLst>
            </p:cNvPr>
            <p:cNvSpPr/>
            <p:nvPr/>
          </p:nvSpPr>
          <p:spPr>
            <a:xfrm>
              <a:off x="4212743" y="3366547"/>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Roboto Light" panose="02000000000000000000" pitchFamily="2" charset="0"/>
                  <a:ea typeface="Roboto Light" panose="02000000000000000000" pitchFamily="2" charset="0"/>
                </a:rPr>
                <a:t>9</a:t>
              </a:r>
            </a:p>
          </p:txBody>
        </p:sp>
        <p:sp>
          <p:nvSpPr>
            <p:cNvPr id="93" name="TextBox 92">
              <a:extLst>
                <a:ext uri="{FF2B5EF4-FFF2-40B4-BE49-F238E27FC236}">
                  <a16:creationId xmlns:a16="http://schemas.microsoft.com/office/drawing/2014/main" id="{59DBB36B-1543-D0A7-86D1-CE63EC7B0274}"/>
                </a:ext>
              </a:extLst>
            </p:cNvPr>
            <p:cNvSpPr txBox="1"/>
            <p:nvPr/>
          </p:nvSpPr>
          <p:spPr>
            <a:xfrm>
              <a:off x="4368255" y="2512520"/>
              <a:ext cx="992579" cy="430887"/>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Logical Form</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Interpreter</a:t>
              </a:r>
            </a:p>
          </p:txBody>
        </p:sp>
        <p:sp>
          <p:nvSpPr>
            <p:cNvPr id="108" name="Rounded Rectangle 107">
              <a:extLst>
                <a:ext uri="{FF2B5EF4-FFF2-40B4-BE49-F238E27FC236}">
                  <a16:creationId xmlns:a16="http://schemas.microsoft.com/office/drawing/2014/main" id="{A4BF22A5-FF0E-6B15-611B-6ED41779EDFB}"/>
                </a:ext>
              </a:extLst>
            </p:cNvPr>
            <p:cNvSpPr/>
            <p:nvPr/>
          </p:nvSpPr>
          <p:spPr>
            <a:xfrm>
              <a:off x="4360606" y="2488851"/>
              <a:ext cx="1029450" cy="539500"/>
            </a:xfrm>
            <a:prstGeom prst="round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a:extLst>
                <a:ext uri="{FF2B5EF4-FFF2-40B4-BE49-F238E27FC236}">
                  <a16:creationId xmlns:a16="http://schemas.microsoft.com/office/drawing/2014/main" id="{BA855450-58BB-6F7F-75FD-8BCFCC494ED6}"/>
                </a:ext>
              </a:extLst>
            </p:cNvPr>
            <p:cNvSpPr/>
            <p:nvPr/>
          </p:nvSpPr>
          <p:spPr>
            <a:xfrm>
              <a:off x="5144583" y="2794905"/>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Roboto Light" panose="02000000000000000000" pitchFamily="2" charset="0"/>
                  <a:ea typeface="Roboto Light" panose="02000000000000000000" pitchFamily="2" charset="0"/>
                </a:rPr>
                <a:t>5</a:t>
              </a:r>
            </a:p>
          </p:txBody>
        </p:sp>
      </p:grpSp>
      <p:sp>
        <p:nvSpPr>
          <p:cNvPr id="153" name="TextBox 152">
            <a:extLst>
              <a:ext uri="{FF2B5EF4-FFF2-40B4-BE49-F238E27FC236}">
                <a16:creationId xmlns:a16="http://schemas.microsoft.com/office/drawing/2014/main" id="{444409C1-FB82-5BAF-43AD-9CFBA1AC1379}"/>
              </a:ext>
            </a:extLst>
          </p:cNvPr>
          <p:cNvSpPr txBox="1"/>
          <p:nvPr/>
        </p:nvSpPr>
        <p:spPr>
          <a:xfrm>
            <a:off x="3327641" y="3445302"/>
            <a:ext cx="769763"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Reasoner</a:t>
            </a:r>
          </a:p>
        </p:txBody>
      </p:sp>
      <p:sp>
        <p:nvSpPr>
          <p:cNvPr id="154" name="Rounded Rectangle 153">
            <a:extLst>
              <a:ext uri="{FF2B5EF4-FFF2-40B4-BE49-F238E27FC236}">
                <a16:creationId xmlns:a16="http://schemas.microsoft.com/office/drawing/2014/main" id="{33494555-8CA5-BED5-3160-66E1BDC6E691}"/>
              </a:ext>
            </a:extLst>
          </p:cNvPr>
          <p:cNvSpPr/>
          <p:nvPr/>
        </p:nvSpPr>
        <p:spPr>
          <a:xfrm>
            <a:off x="3301605" y="3409620"/>
            <a:ext cx="898210" cy="539500"/>
          </a:xfrm>
          <a:prstGeom prst="round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a:extLst>
              <a:ext uri="{FF2B5EF4-FFF2-40B4-BE49-F238E27FC236}">
                <a16:creationId xmlns:a16="http://schemas.microsoft.com/office/drawing/2014/main" id="{7EEF9849-7CF8-81DB-38F3-05C2856EA996}"/>
              </a:ext>
            </a:extLst>
          </p:cNvPr>
          <p:cNvSpPr/>
          <p:nvPr/>
        </p:nvSpPr>
        <p:spPr>
          <a:xfrm>
            <a:off x="3957466" y="3720085"/>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Roboto Light" panose="02000000000000000000" pitchFamily="2" charset="0"/>
                <a:ea typeface="Roboto Light" panose="02000000000000000000" pitchFamily="2" charset="0"/>
              </a:rPr>
              <a:t>7</a:t>
            </a:r>
          </a:p>
        </p:txBody>
      </p:sp>
      <p:grpSp>
        <p:nvGrpSpPr>
          <p:cNvPr id="126" name="Group 125">
            <a:extLst>
              <a:ext uri="{FF2B5EF4-FFF2-40B4-BE49-F238E27FC236}">
                <a16:creationId xmlns:a16="http://schemas.microsoft.com/office/drawing/2014/main" id="{EF3F7B52-2404-71B0-5765-CFDFDBED548D}"/>
              </a:ext>
            </a:extLst>
          </p:cNvPr>
          <p:cNvGrpSpPr/>
          <p:nvPr/>
        </p:nvGrpSpPr>
        <p:grpSpPr>
          <a:xfrm>
            <a:off x="1358939" y="4641187"/>
            <a:ext cx="365502" cy="253916"/>
            <a:chOff x="1798309" y="3459705"/>
            <a:chExt cx="365502" cy="253916"/>
          </a:xfrm>
        </p:grpSpPr>
        <p:sp>
          <p:nvSpPr>
            <p:cNvPr id="156" name="Oval 155">
              <a:extLst>
                <a:ext uri="{FF2B5EF4-FFF2-40B4-BE49-F238E27FC236}">
                  <a16:creationId xmlns:a16="http://schemas.microsoft.com/office/drawing/2014/main" id="{1A8FD543-0424-AE3B-591C-380383CBE106}"/>
                </a:ext>
              </a:extLst>
            </p:cNvPr>
            <p:cNvSpPr/>
            <p:nvPr/>
          </p:nvSpPr>
          <p:spPr>
            <a:xfrm>
              <a:off x="1864773" y="3481100"/>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95000"/>
                    <a:lumOff val="5000"/>
                  </a:schemeClr>
                </a:solidFill>
                <a:latin typeface="Roboto Light" panose="02000000000000000000" pitchFamily="2" charset="0"/>
                <a:ea typeface="Roboto Light" panose="02000000000000000000" pitchFamily="2" charset="0"/>
              </a:endParaRPr>
            </a:p>
          </p:txBody>
        </p:sp>
        <p:sp>
          <p:nvSpPr>
            <p:cNvPr id="157" name="TextBox 156">
              <a:extLst>
                <a:ext uri="{FF2B5EF4-FFF2-40B4-BE49-F238E27FC236}">
                  <a16:creationId xmlns:a16="http://schemas.microsoft.com/office/drawing/2014/main" id="{698D44D7-D322-F260-F120-E3DC46CE7DDE}"/>
                </a:ext>
              </a:extLst>
            </p:cNvPr>
            <p:cNvSpPr txBox="1"/>
            <p:nvPr/>
          </p:nvSpPr>
          <p:spPr>
            <a:xfrm>
              <a:off x="1798309" y="3459705"/>
              <a:ext cx="365502" cy="253916"/>
            </a:xfrm>
            <a:prstGeom prst="rect">
              <a:avLst/>
            </a:prstGeom>
            <a:noFill/>
          </p:spPr>
          <p:txBody>
            <a:bodyPr wrap="square" rtlCol="0">
              <a:spAutoFit/>
            </a:bodyPr>
            <a:lstStyle/>
            <a:p>
              <a:r>
                <a:rPr lang="en-US" sz="1050" dirty="0">
                  <a:latin typeface="Roboto Light" panose="02000000000000000000" pitchFamily="2" charset="0"/>
                  <a:ea typeface="Roboto Light" panose="02000000000000000000" pitchFamily="2" charset="0"/>
                </a:rPr>
                <a:t>10</a:t>
              </a:r>
            </a:p>
          </p:txBody>
        </p:sp>
      </p:grpSp>
      <p:pic>
        <p:nvPicPr>
          <p:cNvPr id="8" name="Graphic 7" descr="Gears outline">
            <a:extLst>
              <a:ext uri="{FF2B5EF4-FFF2-40B4-BE49-F238E27FC236}">
                <a16:creationId xmlns:a16="http://schemas.microsoft.com/office/drawing/2014/main" id="{63AD2A08-17AD-9D80-A1D5-4FF9DEDC2F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14195" y="3636971"/>
            <a:ext cx="320412" cy="320412"/>
          </a:xfrm>
          <a:prstGeom prst="rect">
            <a:avLst/>
          </a:prstGeom>
        </p:spPr>
      </p:pic>
    </p:spTree>
    <p:extLst>
      <p:ext uri="{BB962C8B-B14F-4D97-AF65-F5344CB8AC3E}">
        <p14:creationId xmlns:p14="http://schemas.microsoft.com/office/powerpoint/2010/main" val="553164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Oval 122">
            <a:extLst>
              <a:ext uri="{FF2B5EF4-FFF2-40B4-BE49-F238E27FC236}">
                <a16:creationId xmlns:a16="http://schemas.microsoft.com/office/drawing/2014/main" id="{315588EA-A518-BDF2-454C-724531D3A54E}"/>
              </a:ext>
            </a:extLst>
          </p:cNvPr>
          <p:cNvSpPr/>
          <p:nvPr/>
        </p:nvSpPr>
        <p:spPr>
          <a:xfrm>
            <a:off x="3288269" y="217452"/>
            <a:ext cx="373795" cy="328330"/>
          </a:xfrm>
          <a:prstGeom prst="ellipse">
            <a:avLst/>
          </a:prstGeom>
          <a:solidFill>
            <a:schemeClr val="bg1"/>
          </a:solidFill>
          <a:ln w="3175">
            <a:solidFill>
              <a:schemeClr val="bg1">
                <a:lumMod val="85000"/>
              </a:schemeClr>
            </a:solidFill>
          </a:ln>
          <a:effectLst>
            <a:outerShdw blurRad="63500" algn="ctr" rotWithShape="0">
              <a:prstClr val="black">
                <a:alpha val="12929"/>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latin typeface="Roboto Light" panose="02000000000000000000" pitchFamily="2" charset="0"/>
                <a:ea typeface="Roboto Light" panose="02000000000000000000" pitchFamily="2" charset="0"/>
              </a:rPr>
              <a:t>5</a:t>
            </a:r>
          </a:p>
        </p:txBody>
      </p:sp>
      <p:sp>
        <p:nvSpPr>
          <p:cNvPr id="221" name="TextBox 220">
            <a:extLst>
              <a:ext uri="{FF2B5EF4-FFF2-40B4-BE49-F238E27FC236}">
                <a16:creationId xmlns:a16="http://schemas.microsoft.com/office/drawing/2014/main" id="{36E3FA2A-9358-F049-857F-CD7C9B3119DD}"/>
              </a:ext>
            </a:extLst>
          </p:cNvPr>
          <p:cNvSpPr txBox="1"/>
          <p:nvPr/>
        </p:nvSpPr>
        <p:spPr>
          <a:xfrm>
            <a:off x="3662064" y="217452"/>
            <a:ext cx="4867871" cy="954107"/>
          </a:xfrm>
          <a:prstGeom prst="rect">
            <a:avLst/>
          </a:prstGeom>
          <a:noFill/>
        </p:spPr>
        <p:txBody>
          <a:bodyPr wrap="square" rtlCol="0">
            <a:spAutoFit/>
          </a:bodyPr>
          <a:lstStyle/>
          <a:p>
            <a:r>
              <a:rPr lang="en-US" sz="1400" b="1" dirty="0">
                <a:solidFill>
                  <a:schemeClr val="accent6"/>
                </a:solidFill>
                <a:latin typeface="Roboto Light" panose="02000000000000000000" pitchFamily="2" charset="0"/>
                <a:ea typeface="Roboto Light" panose="02000000000000000000" pitchFamily="2" charset="0"/>
              </a:rPr>
              <a:t>Normalize </a:t>
            </a:r>
            <a:r>
              <a:rPr lang="en-US" sz="1400" dirty="0">
                <a:latin typeface="Roboto Light" panose="02000000000000000000" pitchFamily="2" charset="0"/>
                <a:ea typeface="Roboto Light" panose="02000000000000000000" pitchFamily="2" charset="0"/>
              </a:rPr>
              <a:t>to UMLS concepts using MetaMapLite and BERT (the latter only in the case of lab tests).</a:t>
            </a:r>
          </a:p>
          <a:p>
            <a:br>
              <a:rPr lang="en-US" sz="1400" dirty="0">
                <a:latin typeface="Roboto Light" panose="02000000000000000000" pitchFamily="2" charset="0"/>
                <a:ea typeface="Roboto Light" panose="02000000000000000000" pitchFamily="2" charset="0"/>
              </a:rPr>
            </a:br>
            <a:endParaRPr lang="en-US" sz="1400" dirty="0">
              <a:latin typeface="Roboto Light" panose="02000000000000000000" pitchFamily="2" charset="0"/>
              <a:ea typeface="Roboto Light" panose="02000000000000000000" pitchFamily="2" charset="0"/>
            </a:endParaRPr>
          </a:p>
        </p:txBody>
      </p:sp>
      <p:grpSp>
        <p:nvGrpSpPr>
          <p:cNvPr id="10" name="Group 9">
            <a:extLst>
              <a:ext uri="{FF2B5EF4-FFF2-40B4-BE49-F238E27FC236}">
                <a16:creationId xmlns:a16="http://schemas.microsoft.com/office/drawing/2014/main" id="{972F6227-6B49-B48E-1024-BB589E35A5D8}"/>
              </a:ext>
            </a:extLst>
          </p:cNvPr>
          <p:cNvGrpSpPr/>
          <p:nvPr/>
        </p:nvGrpSpPr>
        <p:grpSpPr>
          <a:xfrm>
            <a:off x="240374" y="1328393"/>
            <a:ext cx="3907944" cy="3007659"/>
            <a:chOff x="5795468" y="941294"/>
            <a:chExt cx="3830299" cy="3007659"/>
          </a:xfrm>
        </p:grpSpPr>
        <p:sp>
          <p:nvSpPr>
            <p:cNvPr id="11" name="Rounded Rectangle 10">
              <a:extLst>
                <a:ext uri="{FF2B5EF4-FFF2-40B4-BE49-F238E27FC236}">
                  <a16:creationId xmlns:a16="http://schemas.microsoft.com/office/drawing/2014/main" id="{3092D01A-54E7-FD68-7BBD-52AFC74024FA}"/>
                </a:ext>
              </a:extLst>
            </p:cNvPr>
            <p:cNvSpPr/>
            <p:nvPr/>
          </p:nvSpPr>
          <p:spPr>
            <a:xfrm>
              <a:off x="5795468" y="941294"/>
              <a:ext cx="3768215" cy="3007659"/>
            </a:xfrm>
            <a:prstGeom prst="roundRect">
              <a:avLst/>
            </a:prstGeom>
            <a:solidFill>
              <a:srgbClr val="E3E8F7">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14D348C-01C7-79C0-DC85-38D6AD7681DA}"/>
                </a:ext>
              </a:extLst>
            </p:cNvPr>
            <p:cNvSpPr txBox="1"/>
            <p:nvPr/>
          </p:nvSpPr>
          <p:spPr>
            <a:xfrm>
              <a:off x="5975597" y="1166842"/>
              <a:ext cx="3650170" cy="2585323"/>
            </a:xfrm>
            <a:prstGeom prst="rect">
              <a:avLst/>
            </a:prstGeom>
            <a:noFill/>
          </p:spPr>
          <p:txBody>
            <a:bodyPr wrap="square" rtlCol="0">
              <a:spAutoFit/>
            </a:bodyPr>
            <a:lstStyle/>
            <a:p>
              <a:r>
                <a:rPr lang="en-US" dirty="0">
                  <a:solidFill>
                    <a:schemeClr val="bg1">
                      <a:lumMod val="85000"/>
                    </a:schemeClr>
                  </a:solidFill>
                  <a:latin typeface="Consolas" panose="020B0609020204030204" pitchFamily="49" charset="0"/>
                  <a:cs typeface="Consolas" panose="020B0609020204030204" pitchFamily="49" charset="0"/>
                </a:rPr>
                <a:t>intersect(</a:t>
              </a:r>
            </a:p>
            <a:p>
              <a:r>
                <a:rPr lang="en-US" dirty="0">
                  <a:latin typeface="Consolas" panose="020B0609020204030204" pitchFamily="49" charset="0"/>
                  <a:cs typeface="Consolas" panose="020B0609020204030204" pitchFamily="49" charset="0"/>
                </a:rPr>
                <a:t>  </a:t>
              </a:r>
              <a:r>
                <a:rPr lang="en-US" dirty="0">
                  <a:solidFill>
                    <a:schemeClr val="accent6"/>
                  </a:solidFill>
                  <a:latin typeface="Consolas" panose="020B0609020204030204" pitchFamily="49" charset="0"/>
                  <a:cs typeface="Consolas" panose="020B0609020204030204" pitchFamily="49" charset="0"/>
                </a:rPr>
                <a:t>cond</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rgbClr val="C00000"/>
                  </a:solidFill>
                  <a:latin typeface="Consolas" panose="020B0609020204030204" pitchFamily="49" charset="0"/>
                  <a:cs typeface="Consolas" panose="020B0609020204030204" pitchFamily="49" charset="0"/>
                </a:rPr>
                <a:t>“Diabetic”</a:t>
              </a:r>
              <a:r>
                <a:rPr lang="en-US" dirty="0">
                  <a:solidFill>
                    <a:schemeClr val="bg1">
                      <a:lumMod val="65000"/>
                    </a:schemeClr>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chemeClr val="bg1">
                      <a:lumMod val="85000"/>
                    </a:schemeClr>
                  </a:solidFill>
                  <a:latin typeface="Consolas" panose="020B0609020204030204" pitchFamily="49" charset="0"/>
                  <a:cs typeface="Consolas" panose="020B0609020204030204" pitchFamily="49" charset="0"/>
                </a:rPr>
                <a:t>...</a:t>
              </a:r>
              <a:r>
                <a:rPr lang="en-US" dirty="0">
                  <a:solidFill>
                    <a:schemeClr val="bg1">
                      <a:lumMod val="65000"/>
                    </a:schemeClr>
                  </a:solidFill>
                  <a:latin typeface="Consolas" panose="020B0609020204030204" pitchFamily="49" charset="0"/>
                  <a:cs typeface="Consolas" panose="020B0609020204030204" pitchFamily="49" charset="0"/>
                </a:rPr>
                <a:t>  </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chemeClr val="bg1">
                      <a:lumMod val="85000"/>
                    </a:schemeClr>
                  </a:solidFill>
                  <a:latin typeface="Consolas" panose="020B0609020204030204" pitchFamily="49" charset="0"/>
                  <a:cs typeface="Consolas" panose="020B0609020204030204" pitchFamily="49" charset="0"/>
                </a:rPr>
                <a:t>neg(</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rgbClr val="EBA78A"/>
                  </a:solidFill>
                  <a:latin typeface="Consolas" panose="020B0609020204030204" pitchFamily="49" charset="0"/>
                  <a:cs typeface="Consolas" panose="020B0609020204030204" pitchFamily="49" charset="0"/>
                </a:rPr>
                <a:t>contraindication</a:t>
              </a:r>
              <a:r>
                <a:rPr lang="en-US" dirty="0">
                  <a:solidFill>
                    <a:schemeClr val="bg1">
                      <a:lumMod val="65000"/>
                    </a:schemeClr>
                  </a:solidFill>
                  <a:latin typeface="Consolas" panose="020B0609020204030204" pitchFamily="49" charset="0"/>
                  <a:cs typeface="Consolas" panose="020B0609020204030204" pitchFamily="49" charset="0"/>
                </a:rPr>
                <a:t>(</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rgbClr val="EEB1DC"/>
                  </a:solidFill>
                  <a:latin typeface="Consolas" panose="020B0609020204030204" pitchFamily="49" charset="0"/>
                  <a:cs typeface="Consolas" panose="020B0609020204030204" pitchFamily="49" charset="0"/>
                </a:rPr>
                <a:t>drug</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rgbClr val="C00000"/>
                  </a:solidFill>
                  <a:latin typeface="Consolas" panose="020B0609020204030204" pitchFamily="49" charset="0"/>
                  <a:cs typeface="Consolas" panose="020B0609020204030204" pitchFamily="49" charset="0"/>
                </a:rPr>
                <a:t>“metformin”</a:t>
              </a:r>
              <a:r>
                <a:rPr lang="en-US" dirty="0">
                  <a:solidFill>
                    <a:schemeClr val="bg1">
                      <a:lumMod val="65000"/>
                    </a:schemeClr>
                  </a:solidFill>
                  <a:latin typeface="Consolas" panose="020B0609020204030204" pitchFamily="49" charset="0"/>
                  <a:cs typeface="Consolas" panose="020B0609020204030204" pitchFamily="49" charset="0"/>
                </a:rPr>
                <a:t>)</a:t>
              </a:r>
            </a:p>
            <a:p>
              <a:r>
                <a:rPr lang="en-US" dirty="0">
                  <a:solidFill>
                    <a:schemeClr val="bg1">
                      <a:lumMod val="65000"/>
                    </a:schemeClr>
                  </a:solidFill>
                  <a:latin typeface="Consolas" panose="020B0609020204030204" pitchFamily="49" charset="0"/>
                  <a:cs typeface="Consolas" panose="020B0609020204030204" pitchFamily="49" charset="0"/>
                </a:rPr>
                <a:t>    )</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chemeClr val="bg1">
                      <a:lumMod val="85000"/>
                    </a:schemeClr>
                  </a:solidFill>
                  <a:latin typeface="Consolas" panose="020B0609020204030204" pitchFamily="49" charset="0"/>
                  <a:cs typeface="Consolas" panose="020B0609020204030204" pitchFamily="49" charset="0"/>
                </a:rPr>
                <a:t> )</a:t>
              </a:r>
            </a:p>
            <a:p>
              <a:r>
                <a:rPr lang="en-US" dirty="0">
                  <a:solidFill>
                    <a:schemeClr val="bg1">
                      <a:lumMod val="85000"/>
                    </a:schemeClr>
                  </a:solidFill>
                  <a:latin typeface="Consolas" panose="020B0609020204030204" pitchFamily="49" charset="0"/>
                  <a:cs typeface="Consolas" panose="020B0609020204030204" pitchFamily="49" charset="0"/>
                </a:rPr>
                <a:t>)</a:t>
              </a:r>
            </a:p>
          </p:txBody>
        </p:sp>
      </p:grpSp>
      <p:grpSp>
        <p:nvGrpSpPr>
          <p:cNvPr id="13" name="Group 12">
            <a:extLst>
              <a:ext uri="{FF2B5EF4-FFF2-40B4-BE49-F238E27FC236}">
                <a16:creationId xmlns:a16="http://schemas.microsoft.com/office/drawing/2014/main" id="{3DB03D63-3331-1947-D8B6-72AA2A56581C}"/>
              </a:ext>
            </a:extLst>
          </p:cNvPr>
          <p:cNvGrpSpPr/>
          <p:nvPr/>
        </p:nvGrpSpPr>
        <p:grpSpPr>
          <a:xfrm>
            <a:off x="7139839" y="1294400"/>
            <a:ext cx="4651148" cy="3012141"/>
            <a:chOff x="5795468" y="941294"/>
            <a:chExt cx="3768215" cy="3012141"/>
          </a:xfrm>
        </p:grpSpPr>
        <p:sp>
          <p:nvSpPr>
            <p:cNvPr id="14" name="Rounded Rectangle 13">
              <a:extLst>
                <a:ext uri="{FF2B5EF4-FFF2-40B4-BE49-F238E27FC236}">
                  <a16:creationId xmlns:a16="http://schemas.microsoft.com/office/drawing/2014/main" id="{9190F54B-C475-4FA1-EC66-128483A3AEEE}"/>
                </a:ext>
              </a:extLst>
            </p:cNvPr>
            <p:cNvSpPr/>
            <p:nvPr/>
          </p:nvSpPr>
          <p:spPr>
            <a:xfrm>
              <a:off x="5795468" y="941294"/>
              <a:ext cx="3768215" cy="3012141"/>
            </a:xfrm>
            <a:prstGeom prst="roundRect">
              <a:avLst/>
            </a:prstGeom>
            <a:solidFill>
              <a:srgbClr val="E3E8F7">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9E601CF-AD08-F845-FB28-F86165E3EF9E}"/>
                </a:ext>
              </a:extLst>
            </p:cNvPr>
            <p:cNvSpPr txBox="1"/>
            <p:nvPr/>
          </p:nvSpPr>
          <p:spPr>
            <a:xfrm>
              <a:off x="5975597" y="1166842"/>
              <a:ext cx="3522273" cy="2585323"/>
            </a:xfrm>
            <a:prstGeom prst="rect">
              <a:avLst/>
            </a:prstGeom>
            <a:noFill/>
          </p:spPr>
          <p:txBody>
            <a:bodyPr wrap="square" rtlCol="0">
              <a:spAutoFit/>
            </a:bodyPr>
            <a:lstStyle/>
            <a:p>
              <a:r>
                <a:rPr lang="en-US" dirty="0">
                  <a:solidFill>
                    <a:schemeClr val="bg1">
                      <a:lumMod val="85000"/>
                    </a:schemeClr>
                  </a:solidFill>
                  <a:latin typeface="Consolas" panose="020B0609020204030204" pitchFamily="49" charset="0"/>
                  <a:cs typeface="Consolas" panose="020B0609020204030204" pitchFamily="49" charset="0"/>
                </a:rPr>
                <a:t>intersect(</a:t>
              </a:r>
            </a:p>
            <a:p>
              <a:r>
                <a:rPr lang="en-US" dirty="0">
                  <a:latin typeface="Consolas" panose="020B0609020204030204" pitchFamily="49" charset="0"/>
                  <a:cs typeface="Consolas" panose="020B0609020204030204" pitchFamily="49" charset="0"/>
                </a:rPr>
                <a:t>  </a:t>
              </a:r>
              <a:r>
                <a:rPr lang="en-US" dirty="0">
                  <a:solidFill>
                    <a:schemeClr val="accent6"/>
                  </a:solidFill>
                  <a:latin typeface="Consolas" panose="020B0609020204030204" pitchFamily="49" charset="0"/>
                  <a:cs typeface="Consolas" panose="020B0609020204030204" pitchFamily="49" charset="0"/>
                </a:rPr>
                <a:t>cond</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chemeClr val="accent5">
                      <a:lumMod val="75000"/>
                    </a:schemeClr>
                  </a:solidFill>
                  <a:latin typeface="Consolas" panose="020B0609020204030204" pitchFamily="49" charset="0"/>
                  <a:cs typeface="Consolas" panose="020B0609020204030204" pitchFamily="49" charset="0"/>
                </a:rPr>
                <a:t>CUI: C0241863 </a:t>
              </a:r>
              <a:r>
                <a:rPr lang="en-US" sz="1100" dirty="0">
                  <a:solidFill>
                    <a:srgbClr val="C00000"/>
                  </a:solidFill>
                  <a:latin typeface="Consolas" panose="020B0609020204030204" pitchFamily="49" charset="0"/>
                  <a:cs typeface="Consolas" panose="020B0609020204030204" pitchFamily="49" charset="0"/>
                </a:rPr>
                <a:t>“diabetic”</a:t>
              </a:r>
              <a:r>
                <a:rPr lang="en-US" dirty="0">
                  <a:solidFill>
                    <a:schemeClr val="bg1">
                      <a:lumMod val="65000"/>
                    </a:schemeClr>
                  </a:solidFill>
                  <a:latin typeface="Consolas" panose="020B0609020204030204" pitchFamily="49" charset="0"/>
                  <a:cs typeface="Consolas" panose="020B0609020204030204" pitchFamily="49" charset="0"/>
                </a:rPr>
                <a:t>), </a:t>
              </a:r>
              <a:endParaRPr lang="en-US" sz="1200" dirty="0">
                <a:solidFill>
                  <a:srgbClr val="C0000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chemeClr val="bg1">
                      <a:lumMod val="85000"/>
                    </a:schemeClr>
                  </a:solidFill>
                  <a:latin typeface="Consolas" panose="020B0609020204030204" pitchFamily="49" charset="0"/>
                  <a:cs typeface="Consolas" panose="020B0609020204030204" pitchFamily="49" charset="0"/>
                </a:rPr>
                <a:t>...</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chemeClr val="bg1">
                      <a:lumMod val="85000"/>
                    </a:schemeClr>
                  </a:solidFill>
                  <a:latin typeface="Consolas" panose="020B0609020204030204" pitchFamily="49" charset="0"/>
                  <a:cs typeface="Consolas" panose="020B0609020204030204" pitchFamily="49" charset="0"/>
                </a:rPr>
                <a:t>neg(</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rgbClr val="EBA78A"/>
                  </a:solidFill>
                  <a:latin typeface="Consolas" panose="020B0609020204030204" pitchFamily="49" charset="0"/>
                  <a:cs typeface="Consolas" panose="020B0609020204030204" pitchFamily="49" charset="0"/>
                </a:rPr>
                <a:t>contraindication</a:t>
              </a:r>
              <a:r>
                <a:rPr lang="en-US" dirty="0">
                  <a:solidFill>
                    <a:schemeClr val="bg1">
                      <a:lumMod val="65000"/>
                    </a:schemeClr>
                  </a:solidFill>
                  <a:latin typeface="Consolas" panose="020B0609020204030204" pitchFamily="49" charset="0"/>
                  <a:cs typeface="Consolas" panose="020B0609020204030204" pitchFamily="49" charset="0"/>
                </a:rPr>
                <a:t>(</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rgbClr val="EEB1DC"/>
                  </a:solidFill>
                  <a:latin typeface="Consolas" panose="020B0609020204030204" pitchFamily="49" charset="0"/>
                  <a:cs typeface="Consolas" panose="020B0609020204030204" pitchFamily="49" charset="0"/>
                </a:rPr>
                <a:t>drug</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chemeClr val="accent5">
                      <a:lumMod val="75000"/>
                    </a:schemeClr>
                  </a:solidFill>
                  <a:latin typeface="Consolas" panose="020B0609020204030204" pitchFamily="49" charset="0"/>
                  <a:cs typeface="Consolas" panose="020B0609020204030204" pitchFamily="49" charset="0"/>
                </a:rPr>
                <a:t>CUI: C0025598 </a:t>
              </a:r>
              <a:r>
                <a:rPr lang="en-US" sz="1100" dirty="0">
                  <a:solidFill>
                    <a:srgbClr val="C00000"/>
                  </a:solidFill>
                  <a:latin typeface="Consolas" panose="020B0609020204030204" pitchFamily="49" charset="0"/>
                  <a:cs typeface="Consolas" panose="020B0609020204030204" pitchFamily="49" charset="0"/>
                </a:rPr>
                <a:t>“metformin”</a:t>
              </a:r>
              <a:r>
                <a:rPr lang="en-US" dirty="0">
                  <a:solidFill>
                    <a:schemeClr val="bg1">
                      <a:lumMod val="65000"/>
                    </a:schemeClr>
                  </a:solidFill>
                  <a:latin typeface="Consolas" panose="020B0609020204030204" pitchFamily="49" charset="0"/>
                  <a:cs typeface="Consolas" panose="020B0609020204030204" pitchFamily="49" charset="0"/>
                </a:rPr>
                <a:t>)</a:t>
              </a:r>
            </a:p>
            <a:p>
              <a:r>
                <a:rPr lang="en-US" dirty="0">
                  <a:solidFill>
                    <a:schemeClr val="bg1">
                      <a:lumMod val="65000"/>
                    </a:schemeClr>
                  </a:solidFill>
                  <a:latin typeface="Consolas" panose="020B0609020204030204" pitchFamily="49" charset="0"/>
                  <a:cs typeface="Consolas" panose="020B0609020204030204" pitchFamily="49" charset="0"/>
                </a:rPr>
                <a:t>    )</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chemeClr val="bg1">
                      <a:lumMod val="85000"/>
                    </a:schemeClr>
                  </a:solidFill>
                  <a:latin typeface="Consolas" panose="020B0609020204030204" pitchFamily="49" charset="0"/>
                  <a:cs typeface="Consolas" panose="020B0609020204030204" pitchFamily="49" charset="0"/>
                </a:rPr>
                <a:t>)</a:t>
              </a:r>
            </a:p>
            <a:p>
              <a:r>
                <a:rPr lang="en-US" dirty="0">
                  <a:solidFill>
                    <a:schemeClr val="bg1">
                      <a:lumMod val="85000"/>
                    </a:schemeClr>
                  </a:solidFill>
                  <a:latin typeface="Consolas" panose="020B0609020204030204" pitchFamily="49" charset="0"/>
                  <a:cs typeface="Consolas" panose="020B0609020204030204" pitchFamily="49" charset="0"/>
                </a:rPr>
                <a:t>)</a:t>
              </a:r>
            </a:p>
          </p:txBody>
        </p:sp>
      </p:grpSp>
      <p:grpSp>
        <p:nvGrpSpPr>
          <p:cNvPr id="17" name="Group 16">
            <a:extLst>
              <a:ext uri="{FF2B5EF4-FFF2-40B4-BE49-F238E27FC236}">
                <a16:creationId xmlns:a16="http://schemas.microsoft.com/office/drawing/2014/main" id="{A77D2762-D7A2-BB0C-8ABB-32D0E00B26C1}"/>
              </a:ext>
            </a:extLst>
          </p:cNvPr>
          <p:cNvGrpSpPr/>
          <p:nvPr/>
        </p:nvGrpSpPr>
        <p:grpSpPr>
          <a:xfrm>
            <a:off x="4647145" y="5063449"/>
            <a:ext cx="2077280" cy="927632"/>
            <a:chOff x="8418431" y="3097540"/>
            <a:chExt cx="2077280" cy="927632"/>
          </a:xfrm>
        </p:grpSpPr>
        <p:sp>
          <p:nvSpPr>
            <p:cNvPr id="19" name="TextBox 18">
              <a:extLst>
                <a:ext uri="{FF2B5EF4-FFF2-40B4-BE49-F238E27FC236}">
                  <a16:creationId xmlns:a16="http://schemas.microsoft.com/office/drawing/2014/main" id="{F4B5530C-46AF-1FA8-D212-C387736BBB7C}"/>
                </a:ext>
              </a:extLst>
            </p:cNvPr>
            <p:cNvSpPr txBox="1"/>
            <p:nvPr/>
          </p:nvSpPr>
          <p:spPr>
            <a:xfrm>
              <a:off x="8650997" y="3097540"/>
              <a:ext cx="1603324"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Normalization</a:t>
              </a:r>
            </a:p>
          </p:txBody>
        </p:sp>
        <p:sp>
          <p:nvSpPr>
            <p:cNvPr id="20" name="Rounded Rectangle 19">
              <a:extLst>
                <a:ext uri="{FF2B5EF4-FFF2-40B4-BE49-F238E27FC236}">
                  <a16:creationId xmlns:a16="http://schemas.microsoft.com/office/drawing/2014/main" id="{CE095B50-FD94-0950-8D02-BDFED58B20F1}"/>
                </a:ext>
              </a:extLst>
            </p:cNvPr>
            <p:cNvSpPr/>
            <p:nvPr/>
          </p:nvSpPr>
          <p:spPr>
            <a:xfrm>
              <a:off x="8418431" y="3444496"/>
              <a:ext cx="2077280" cy="580676"/>
            </a:xfrm>
            <a:prstGeom prst="roundRect">
              <a:avLst/>
            </a:prstGeom>
            <a:solidFill>
              <a:srgbClr val="ED7D31">
                <a:alpha val="5098"/>
              </a:srgbClr>
            </a:solidFill>
            <a:ln>
              <a:solidFill>
                <a:schemeClr val="accent2"/>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558AA3C-FE53-C203-3F48-514E8F447D3B}"/>
                </a:ext>
              </a:extLst>
            </p:cNvPr>
            <p:cNvSpPr txBox="1"/>
            <p:nvPr/>
          </p:nvSpPr>
          <p:spPr>
            <a:xfrm>
              <a:off x="8460205" y="3479158"/>
              <a:ext cx="997389"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MetaMapLite</a:t>
              </a:r>
            </a:p>
          </p:txBody>
        </p:sp>
        <p:sp>
          <p:nvSpPr>
            <p:cNvPr id="22" name="TextBox 21">
              <a:extLst>
                <a:ext uri="{FF2B5EF4-FFF2-40B4-BE49-F238E27FC236}">
                  <a16:creationId xmlns:a16="http://schemas.microsoft.com/office/drawing/2014/main" id="{4F2D7B1B-96B3-3190-EECE-82E2A3C04359}"/>
                </a:ext>
              </a:extLst>
            </p:cNvPr>
            <p:cNvSpPr txBox="1"/>
            <p:nvPr/>
          </p:nvSpPr>
          <p:spPr>
            <a:xfrm>
              <a:off x="9514471" y="3481776"/>
              <a:ext cx="950901"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BERT (Labs)</a:t>
              </a:r>
            </a:p>
          </p:txBody>
        </p:sp>
        <p:sp>
          <p:nvSpPr>
            <p:cNvPr id="23" name="Rounded Rectangle 22">
              <a:extLst>
                <a:ext uri="{FF2B5EF4-FFF2-40B4-BE49-F238E27FC236}">
                  <a16:creationId xmlns:a16="http://schemas.microsoft.com/office/drawing/2014/main" id="{2324FD25-25D3-DC72-0E41-66BE1A984EB7}"/>
                </a:ext>
              </a:extLst>
            </p:cNvPr>
            <p:cNvSpPr/>
            <p:nvPr/>
          </p:nvSpPr>
          <p:spPr>
            <a:xfrm>
              <a:off x="8692772" y="3724840"/>
              <a:ext cx="465970" cy="229770"/>
            </a:xfrm>
            <a:prstGeom prst="roundRect">
              <a:avLst/>
            </a:prstGeom>
            <a:solidFill>
              <a:schemeClr val="accent2"/>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Java</a:t>
              </a:r>
            </a:p>
          </p:txBody>
        </p:sp>
        <p:sp>
          <p:nvSpPr>
            <p:cNvPr id="24" name="Rounded Rectangle 23">
              <a:extLst>
                <a:ext uri="{FF2B5EF4-FFF2-40B4-BE49-F238E27FC236}">
                  <a16:creationId xmlns:a16="http://schemas.microsoft.com/office/drawing/2014/main" id="{E00FC35E-9C14-5170-C6C3-E38611ABA1A1}"/>
                </a:ext>
              </a:extLst>
            </p:cNvPr>
            <p:cNvSpPr/>
            <p:nvPr/>
          </p:nvSpPr>
          <p:spPr>
            <a:xfrm>
              <a:off x="9711858" y="3743386"/>
              <a:ext cx="569377" cy="211224"/>
            </a:xfrm>
            <a:prstGeom prst="roundRect">
              <a:avLst/>
            </a:prstGeom>
            <a:solidFill>
              <a:schemeClr val="accent2"/>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sp>
        <p:nvSpPr>
          <p:cNvPr id="25" name="Down Arrow 24">
            <a:extLst>
              <a:ext uri="{FF2B5EF4-FFF2-40B4-BE49-F238E27FC236}">
                <a16:creationId xmlns:a16="http://schemas.microsoft.com/office/drawing/2014/main" id="{B7FC9B01-BC60-CD8C-A4CE-10B29D359927}"/>
              </a:ext>
            </a:extLst>
          </p:cNvPr>
          <p:cNvSpPr/>
          <p:nvPr/>
        </p:nvSpPr>
        <p:spPr>
          <a:xfrm rot="18438532">
            <a:off x="3984471" y="4439805"/>
            <a:ext cx="457200" cy="73717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a:extLst>
              <a:ext uri="{FF2B5EF4-FFF2-40B4-BE49-F238E27FC236}">
                <a16:creationId xmlns:a16="http://schemas.microsoft.com/office/drawing/2014/main" id="{FA72EA12-D5F1-88A3-E6BE-A2205A7B99BC}"/>
              </a:ext>
            </a:extLst>
          </p:cNvPr>
          <p:cNvSpPr/>
          <p:nvPr/>
        </p:nvSpPr>
        <p:spPr>
          <a:xfrm rot="13576720">
            <a:off x="7133574" y="4425073"/>
            <a:ext cx="457200" cy="73717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A2685D8D-6961-4480-0C81-023F9C9C8E14}"/>
              </a:ext>
            </a:extLst>
          </p:cNvPr>
          <p:cNvCxnSpPr>
            <a:cxnSpLocks/>
          </p:cNvCxnSpPr>
          <p:nvPr/>
        </p:nvCxnSpPr>
        <p:spPr>
          <a:xfrm flipV="1">
            <a:off x="93357" y="1060409"/>
            <a:ext cx="11787124" cy="6413"/>
          </a:xfrm>
          <a:prstGeom prst="line">
            <a:avLst/>
          </a:prstGeom>
          <a:ln>
            <a:solidFill>
              <a:schemeClr val="bg1">
                <a:lumMod val="85000"/>
              </a:schemeClr>
            </a:solidFill>
          </a:ln>
          <a:effectLst>
            <a:outerShdw blurRad="63500" sx="102000" sy="102000" algn="ctr" rotWithShape="0">
              <a:prstClr val="black">
                <a:alpha val="3000"/>
              </a:prstClr>
            </a:outerShdw>
          </a:effectLst>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E3CF716-D80D-4049-4116-E4D0354F9373}"/>
              </a:ext>
            </a:extLst>
          </p:cNvPr>
          <p:cNvCxnSpPr>
            <a:cxnSpLocks/>
          </p:cNvCxnSpPr>
          <p:nvPr/>
        </p:nvCxnSpPr>
        <p:spPr>
          <a:xfrm>
            <a:off x="5686308" y="1219468"/>
            <a:ext cx="0" cy="3398797"/>
          </a:xfrm>
          <a:prstGeom prst="line">
            <a:avLst/>
          </a:prstGeom>
          <a:ln>
            <a:solidFill>
              <a:schemeClr val="bg1">
                <a:lumMod val="85000"/>
              </a:schemeClr>
            </a:solidFill>
          </a:ln>
          <a:effectLst>
            <a:outerShdw blurRad="63500" sx="102000" sy="102000" algn="ctr" rotWithShape="0">
              <a:prstClr val="black">
                <a:alpha val="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771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Oval 122">
            <a:extLst>
              <a:ext uri="{FF2B5EF4-FFF2-40B4-BE49-F238E27FC236}">
                <a16:creationId xmlns:a16="http://schemas.microsoft.com/office/drawing/2014/main" id="{315588EA-A518-BDF2-454C-724531D3A54E}"/>
              </a:ext>
            </a:extLst>
          </p:cNvPr>
          <p:cNvSpPr/>
          <p:nvPr/>
        </p:nvSpPr>
        <p:spPr>
          <a:xfrm>
            <a:off x="2824041" y="62532"/>
            <a:ext cx="373795" cy="328330"/>
          </a:xfrm>
          <a:prstGeom prst="ellipse">
            <a:avLst/>
          </a:prstGeom>
          <a:solidFill>
            <a:schemeClr val="bg1"/>
          </a:solidFill>
          <a:ln w="3175">
            <a:solidFill>
              <a:schemeClr val="bg1">
                <a:lumMod val="85000"/>
              </a:schemeClr>
            </a:solidFill>
          </a:ln>
          <a:effectLst>
            <a:outerShdw blurRad="63500" algn="ctr" rotWithShape="0">
              <a:prstClr val="black">
                <a:alpha val="12929"/>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latin typeface="Roboto Light" panose="02000000000000000000" pitchFamily="2" charset="0"/>
                <a:ea typeface="Roboto Light" panose="02000000000000000000" pitchFamily="2" charset="0"/>
              </a:rPr>
              <a:t>6</a:t>
            </a:r>
          </a:p>
        </p:txBody>
      </p:sp>
      <p:sp>
        <p:nvSpPr>
          <p:cNvPr id="221" name="TextBox 220">
            <a:extLst>
              <a:ext uri="{FF2B5EF4-FFF2-40B4-BE49-F238E27FC236}">
                <a16:creationId xmlns:a16="http://schemas.microsoft.com/office/drawing/2014/main" id="{36E3FA2A-9358-F049-857F-CD7C9B3119DD}"/>
              </a:ext>
            </a:extLst>
          </p:cNvPr>
          <p:cNvSpPr txBox="1"/>
          <p:nvPr/>
        </p:nvSpPr>
        <p:spPr>
          <a:xfrm>
            <a:off x="3197836" y="62532"/>
            <a:ext cx="6468814" cy="1384995"/>
          </a:xfrm>
          <a:prstGeom prst="rect">
            <a:avLst/>
          </a:prstGeom>
          <a:noFill/>
        </p:spPr>
        <p:txBody>
          <a:bodyPr wrap="square" rtlCol="0">
            <a:spAutoFit/>
          </a:bodyPr>
          <a:lstStyle/>
          <a:p>
            <a:r>
              <a:rPr lang="en-US" sz="1400" b="1" dirty="0">
                <a:solidFill>
                  <a:schemeClr val="accent6"/>
                </a:solidFill>
                <a:latin typeface="Roboto Light" panose="02000000000000000000" pitchFamily="2" charset="0"/>
                <a:ea typeface="Roboto Light" panose="02000000000000000000" pitchFamily="2" charset="0"/>
              </a:rPr>
              <a:t>Reason </a:t>
            </a:r>
            <a:r>
              <a:rPr lang="en-US" sz="1400" dirty="0">
                <a:latin typeface="Roboto Light" panose="02000000000000000000" pitchFamily="2" charset="0"/>
                <a:ea typeface="Roboto Light" panose="02000000000000000000" pitchFamily="2" charset="0"/>
              </a:rPr>
              <a:t>using</a:t>
            </a:r>
            <a:r>
              <a:rPr lang="en-US" sz="1400" b="1" dirty="0">
                <a:solidFill>
                  <a:schemeClr val="accent6"/>
                </a:solidFill>
                <a:latin typeface="Roboto Light" panose="02000000000000000000" pitchFamily="2" charset="0"/>
                <a:ea typeface="Roboto Light" panose="02000000000000000000" pitchFamily="2" charset="0"/>
              </a:rPr>
              <a:t> Knowledge Base </a:t>
            </a:r>
            <a:r>
              <a:rPr lang="en-US" sz="1400" dirty="0">
                <a:latin typeface="Roboto Light" panose="02000000000000000000" pitchFamily="2" charset="0"/>
                <a:ea typeface="Roboto Light" panose="02000000000000000000" pitchFamily="2" charset="0"/>
              </a:rPr>
              <a:t>to determine:  </a:t>
            </a:r>
            <a:br>
              <a:rPr lang="en-US" sz="1400" dirty="0">
                <a:latin typeface="Roboto Light" panose="02000000000000000000" pitchFamily="2" charset="0"/>
                <a:ea typeface="Roboto Light" panose="02000000000000000000" pitchFamily="2" charset="0"/>
              </a:rPr>
            </a:br>
            <a:br>
              <a:rPr lang="en-US" sz="1400" dirty="0">
                <a:latin typeface="Roboto Light" panose="02000000000000000000" pitchFamily="2" charset="0"/>
                <a:ea typeface="Roboto Light" panose="02000000000000000000" pitchFamily="2" charset="0"/>
              </a:rPr>
            </a:br>
            <a:r>
              <a:rPr lang="en-US" sz="1400" dirty="0">
                <a:latin typeface="Roboto Light" panose="02000000000000000000" pitchFamily="2" charset="0"/>
                <a:ea typeface="Roboto Light" panose="02000000000000000000" pitchFamily="2" charset="0"/>
              </a:rPr>
              <a:t>(1) Contraindications  (2) Indications (3) Risk factors (4) Signs / symptoms</a:t>
            </a:r>
          </a:p>
          <a:p>
            <a:r>
              <a:rPr lang="en-US" sz="1400" dirty="0">
                <a:latin typeface="Roboto Light" panose="02000000000000000000" pitchFamily="2" charset="0"/>
                <a:ea typeface="Roboto Light" panose="02000000000000000000" pitchFamily="2" charset="0"/>
              </a:rPr>
              <a:t>(5) Unspecified criteria (e.g., “conditions that affect respiratory function”).</a:t>
            </a:r>
          </a:p>
          <a:p>
            <a:br>
              <a:rPr lang="en-US" sz="1400" dirty="0">
                <a:latin typeface="Roboto Light" panose="02000000000000000000" pitchFamily="2" charset="0"/>
                <a:ea typeface="Roboto Light" panose="02000000000000000000" pitchFamily="2" charset="0"/>
              </a:rPr>
            </a:br>
            <a:endParaRPr lang="en-US" sz="1400" dirty="0">
              <a:latin typeface="Roboto Light" panose="02000000000000000000" pitchFamily="2" charset="0"/>
              <a:ea typeface="Roboto Light" panose="02000000000000000000" pitchFamily="2" charset="0"/>
            </a:endParaRPr>
          </a:p>
        </p:txBody>
      </p:sp>
      <p:grpSp>
        <p:nvGrpSpPr>
          <p:cNvPr id="13" name="Group 12">
            <a:extLst>
              <a:ext uri="{FF2B5EF4-FFF2-40B4-BE49-F238E27FC236}">
                <a16:creationId xmlns:a16="http://schemas.microsoft.com/office/drawing/2014/main" id="{3DB03D63-3331-1947-D8B6-72AA2A56581C}"/>
              </a:ext>
            </a:extLst>
          </p:cNvPr>
          <p:cNvGrpSpPr/>
          <p:nvPr/>
        </p:nvGrpSpPr>
        <p:grpSpPr>
          <a:xfrm>
            <a:off x="180234" y="1168895"/>
            <a:ext cx="4569914" cy="3276600"/>
            <a:chOff x="5795468" y="941294"/>
            <a:chExt cx="3702402" cy="3276600"/>
          </a:xfrm>
        </p:grpSpPr>
        <p:sp>
          <p:nvSpPr>
            <p:cNvPr id="14" name="Rounded Rectangle 13">
              <a:extLst>
                <a:ext uri="{FF2B5EF4-FFF2-40B4-BE49-F238E27FC236}">
                  <a16:creationId xmlns:a16="http://schemas.microsoft.com/office/drawing/2014/main" id="{9190F54B-C475-4FA1-EC66-128483A3AEEE}"/>
                </a:ext>
              </a:extLst>
            </p:cNvPr>
            <p:cNvSpPr/>
            <p:nvPr/>
          </p:nvSpPr>
          <p:spPr>
            <a:xfrm>
              <a:off x="5795468" y="941294"/>
              <a:ext cx="3616932" cy="3276600"/>
            </a:xfrm>
            <a:prstGeom prst="roundRect">
              <a:avLst/>
            </a:prstGeom>
            <a:solidFill>
              <a:srgbClr val="E3E8F7">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9E601CF-AD08-F845-FB28-F86165E3EF9E}"/>
                </a:ext>
              </a:extLst>
            </p:cNvPr>
            <p:cNvSpPr txBox="1"/>
            <p:nvPr/>
          </p:nvSpPr>
          <p:spPr>
            <a:xfrm>
              <a:off x="5975597" y="1166842"/>
              <a:ext cx="3522273" cy="2308324"/>
            </a:xfrm>
            <a:prstGeom prst="rect">
              <a:avLst/>
            </a:prstGeom>
            <a:noFill/>
          </p:spPr>
          <p:txBody>
            <a:bodyPr wrap="square" rtlCol="0">
              <a:spAutoFit/>
            </a:bodyPr>
            <a:lstStyle/>
            <a:p>
              <a:r>
                <a:rPr lang="en-US" dirty="0">
                  <a:solidFill>
                    <a:schemeClr val="bg1">
                      <a:lumMod val="85000"/>
                    </a:schemeClr>
                  </a:solidFill>
                  <a:latin typeface="Consolas" panose="020B0609020204030204" pitchFamily="49" charset="0"/>
                  <a:cs typeface="Consolas" panose="020B0609020204030204" pitchFamily="49" charset="0"/>
                </a:rPr>
                <a:t>intersect(</a:t>
              </a:r>
            </a:p>
            <a:p>
              <a:r>
                <a:rPr lang="en-US" dirty="0">
                  <a:solidFill>
                    <a:schemeClr val="bg1">
                      <a:lumMod val="85000"/>
                    </a:schemeClr>
                  </a:solidFill>
                  <a:latin typeface="Consolas" panose="020B0609020204030204" pitchFamily="49" charset="0"/>
                  <a:cs typeface="Consolas" panose="020B0609020204030204" pitchFamily="49" charset="0"/>
                </a:rPr>
                <a:t>  ...</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chemeClr val="bg1">
                      <a:lumMod val="85000"/>
                    </a:schemeClr>
                  </a:solidFill>
                  <a:latin typeface="Consolas" panose="020B0609020204030204" pitchFamily="49" charset="0"/>
                  <a:cs typeface="Consolas" panose="020B0609020204030204" pitchFamily="49" charset="0"/>
                </a:rPr>
                <a:t>neg(</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rgbClr val="EBA78A"/>
                  </a:solidFill>
                  <a:latin typeface="Consolas" panose="020B0609020204030204" pitchFamily="49" charset="0"/>
                  <a:cs typeface="Consolas" panose="020B0609020204030204" pitchFamily="49" charset="0"/>
                </a:rPr>
                <a:t>contraindication</a:t>
              </a:r>
              <a:r>
                <a:rPr lang="en-US" dirty="0">
                  <a:solidFill>
                    <a:schemeClr val="bg1">
                      <a:lumMod val="65000"/>
                    </a:schemeClr>
                  </a:solidFill>
                  <a:latin typeface="Consolas" panose="020B0609020204030204" pitchFamily="49" charset="0"/>
                  <a:cs typeface="Consolas" panose="020B0609020204030204" pitchFamily="49" charset="0"/>
                </a:rPr>
                <a:t>(</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rgbClr val="EEB1DC"/>
                  </a:solidFill>
                  <a:latin typeface="Consolas" panose="020B0609020204030204" pitchFamily="49" charset="0"/>
                  <a:cs typeface="Consolas" panose="020B0609020204030204" pitchFamily="49" charset="0"/>
                </a:rPr>
                <a:t>drug</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chemeClr val="accent5">
                      <a:lumMod val="75000"/>
                    </a:schemeClr>
                  </a:solidFill>
                  <a:latin typeface="Consolas" panose="020B0609020204030204" pitchFamily="49" charset="0"/>
                  <a:cs typeface="Consolas" panose="020B0609020204030204" pitchFamily="49" charset="0"/>
                </a:rPr>
                <a:t>CUI: C0025598</a:t>
              </a:r>
              <a:r>
                <a:rPr lang="en-US" sz="1100" dirty="0">
                  <a:solidFill>
                    <a:schemeClr val="accent5">
                      <a:lumMod val="75000"/>
                    </a:schemeClr>
                  </a:solidFill>
                  <a:latin typeface="Consolas" panose="020B0609020204030204" pitchFamily="49" charset="0"/>
                  <a:cs typeface="Consolas" panose="020B0609020204030204" pitchFamily="49" charset="0"/>
                </a:rPr>
                <a:t> </a:t>
              </a:r>
              <a:r>
                <a:rPr lang="en-US" sz="1100" dirty="0">
                  <a:solidFill>
                    <a:srgbClr val="C00000"/>
                  </a:solidFill>
                  <a:latin typeface="Consolas" panose="020B0609020204030204" pitchFamily="49" charset="0"/>
                  <a:cs typeface="Consolas" panose="020B0609020204030204" pitchFamily="49" charset="0"/>
                </a:rPr>
                <a:t>“metformin”</a:t>
              </a:r>
              <a:r>
                <a:rPr lang="en-US" dirty="0">
                  <a:solidFill>
                    <a:schemeClr val="bg1">
                      <a:lumMod val="65000"/>
                    </a:schemeClr>
                  </a:solidFill>
                  <a:latin typeface="Consolas" panose="020B0609020204030204" pitchFamily="49" charset="0"/>
                  <a:cs typeface="Consolas" panose="020B0609020204030204" pitchFamily="49" charset="0"/>
                </a:rPr>
                <a:t>)</a:t>
              </a:r>
            </a:p>
            <a:p>
              <a:r>
                <a:rPr lang="en-US" dirty="0">
                  <a:solidFill>
                    <a:schemeClr val="bg1">
                      <a:lumMod val="65000"/>
                    </a:schemeClr>
                  </a:solidFill>
                  <a:latin typeface="Consolas" panose="020B0609020204030204" pitchFamily="49" charset="0"/>
                  <a:cs typeface="Consolas" panose="020B0609020204030204" pitchFamily="49" charset="0"/>
                </a:rPr>
                <a:t>    )</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chemeClr val="bg1">
                      <a:lumMod val="85000"/>
                    </a:schemeClr>
                  </a:solidFill>
                  <a:latin typeface="Consolas" panose="020B0609020204030204" pitchFamily="49" charset="0"/>
                  <a:cs typeface="Consolas" panose="020B0609020204030204" pitchFamily="49" charset="0"/>
                </a:rPr>
                <a:t>)</a:t>
              </a:r>
            </a:p>
            <a:p>
              <a:r>
                <a:rPr lang="en-US" dirty="0">
                  <a:solidFill>
                    <a:schemeClr val="bg1">
                      <a:lumMod val="85000"/>
                    </a:schemeClr>
                  </a:solidFill>
                  <a:latin typeface="Consolas" panose="020B0609020204030204" pitchFamily="49" charset="0"/>
                  <a:cs typeface="Consolas" panose="020B0609020204030204" pitchFamily="49" charset="0"/>
                </a:rPr>
                <a:t>)</a:t>
              </a:r>
            </a:p>
          </p:txBody>
        </p:sp>
      </p:grpSp>
      <p:grpSp>
        <p:nvGrpSpPr>
          <p:cNvPr id="16" name="Group 15">
            <a:extLst>
              <a:ext uri="{FF2B5EF4-FFF2-40B4-BE49-F238E27FC236}">
                <a16:creationId xmlns:a16="http://schemas.microsoft.com/office/drawing/2014/main" id="{33F33664-94EA-5AEF-695F-B4600FBA1097}"/>
              </a:ext>
            </a:extLst>
          </p:cNvPr>
          <p:cNvGrpSpPr/>
          <p:nvPr/>
        </p:nvGrpSpPr>
        <p:grpSpPr>
          <a:xfrm>
            <a:off x="6986829" y="1168895"/>
            <a:ext cx="5024937" cy="3276600"/>
            <a:chOff x="5795467" y="941294"/>
            <a:chExt cx="4071047" cy="3276600"/>
          </a:xfrm>
        </p:grpSpPr>
        <p:sp>
          <p:nvSpPr>
            <p:cNvPr id="17" name="Rounded Rectangle 16">
              <a:extLst>
                <a:ext uri="{FF2B5EF4-FFF2-40B4-BE49-F238E27FC236}">
                  <a16:creationId xmlns:a16="http://schemas.microsoft.com/office/drawing/2014/main" id="{689A0419-2C49-1DB1-C1EC-21BD49E0C961}"/>
                </a:ext>
              </a:extLst>
            </p:cNvPr>
            <p:cNvSpPr/>
            <p:nvPr/>
          </p:nvSpPr>
          <p:spPr>
            <a:xfrm>
              <a:off x="5795467" y="941294"/>
              <a:ext cx="4071047" cy="3276600"/>
            </a:xfrm>
            <a:prstGeom prst="roundRect">
              <a:avLst/>
            </a:prstGeom>
            <a:solidFill>
              <a:srgbClr val="E3E8F7">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A7A9170-C620-E4AE-8CA8-48167B668760}"/>
                </a:ext>
              </a:extLst>
            </p:cNvPr>
            <p:cNvSpPr txBox="1"/>
            <p:nvPr/>
          </p:nvSpPr>
          <p:spPr>
            <a:xfrm>
              <a:off x="5975597" y="1166842"/>
              <a:ext cx="3890917" cy="2862322"/>
            </a:xfrm>
            <a:prstGeom prst="rect">
              <a:avLst/>
            </a:prstGeom>
            <a:noFill/>
          </p:spPr>
          <p:txBody>
            <a:bodyPr wrap="square" rtlCol="0">
              <a:spAutoFit/>
            </a:bodyPr>
            <a:lstStyle/>
            <a:p>
              <a:r>
                <a:rPr lang="en-US" dirty="0">
                  <a:solidFill>
                    <a:schemeClr val="bg1">
                      <a:lumMod val="85000"/>
                    </a:schemeClr>
                  </a:solidFill>
                  <a:latin typeface="Consolas" panose="020B0609020204030204" pitchFamily="49" charset="0"/>
                  <a:cs typeface="Consolas" panose="020B0609020204030204" pitchFamily="49" charset="0"/>
                </a:rPr>
                <a:t>intersect(</a:t>
              </a:r>
            </a:p>
            <a:p>
              <a:r>
                <a:rPr lang="en-US" dirty="0">
                  <a:solidFill>
                    <a:schemeClr val="bg1">
                      <a:lumMod val="85000"/>
                    </a:schemeClr>
                  </a:solidFill>
                  <a:latin typeface="Consolas" panose="020B0609020204030204" pitchFamily="49" charset="0"/>
                  <a:cs typeface="Consolas" panose="020B0609020204030204" pitchFamily="49" charset="0"/>
                </a:rPr>
                <a:t>  ...</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chemeClr val="bg1">
                      <a:lumMod val="85000"/>
                    </a:schemeClr>
                  </a:solidFill>
                  <a:latin typeface="Consolas" panose="020B0609020204030204" pitchFamily="49" charset="0"/>
                  <a:cs typeface="Consolas" panose="020B0609020204030204" pitchFamily="49" charset="0"/>
                </a:rPr>
                <a:t>neg(</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chemeClr val="accent6"/>
                  </a:solidFill>
                  <a:latin typeface="Consolas" panose="020B0609020204030204" pitchFamily="49" charset="0"/>
                  <a:cs typeface="Consolas" panose="020B0609020204030204" pitchFamily="49" charset="0"/>
                </a:rPr>
                <a:t>cond</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chemeClr val="accent5">
                      <a:lumMod val="75000"/>
                    </a:schemeClr>
                  </a:solidFill>
                  <a:latin typeface="Consolas" panose="020B0609020204030204" pitchFamily="49" charset="0"/>
                  <a:cs typeface="Consolas" panose="020B0609020204030204" pitchFamily="49" charset="0"/>
                </a:rPr>
                <a:t>CUI: </a:t>
              </a:r>
              <a:r>
                <a:rPr lang="en-US" dirty="0">
                  <a:solidFill>
                    <a:schemeClr val="accent5">
                      <a:lumMod val="75000"/>
                    </a:schemeClr>
                  </a:solidFill>
                </a:rPr>
                <a:t>C0035078</a:t>
              </a:r>
              <a:r>
                <a:rPr lang="en-US" sz="1100" dirty="0">
                  <a:solidFill>
                    <a:schemeClr val="accent5">
                      <a:lumMod val="75000"/>
                    </a:schemeClr>
                  </a:solidFill>
                  <a:latin typeface="Consolas" panose="020B0609020204030204" pitchFamily="49" charset="0"/>
                  <a:cs typeface="Consolas" panose="020B0609020204030204" pitchFamily="49" charset="0"/>
                </a:rPr>
                <a:t> </a:t>
              </a:r>
              <a:r>
                <a:rPr lang="en-US" sz="1100" dirty="0">
                  <a:solidFill>
                    <a:srgbClr val="C00000"/>
                  </a:solidFill>
                  <a:latin typeface="Consolas" panose="020B0609020204030204" pitchFamily="49" charset="0"/>
                  <a:cs typeface="Consolas" panose="020B0609020204030204" pitchFamily="49" charset="0"/>
                </a:rPr>
                <a:t>“Renal Insufficiency”</a:t>
              </a:r>
              <a:r>
                <a:rPr lang="en-US" dirty="0">
                  <a:solidFill>
                    <a:schemeClr val="bg1">
                      <a:lumMod val="65000"/>
                    </a:schemeClr>
                  </a:solidFill>
                  <a:latin typeface="Consolas" panose="020B0609020204030204" pitchFamily="49" charset="0"/>
                  <a:cs typeface="Consolas" panose="020B0609020204030204" pitchFamily="49" charset="0"/>
                </a:rPr>
                <a:t>),</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chemeClr val="accent6"/>
                  </a:solidFill>
                  <a:latin typeface="Consolas" panose="020B0609020204030204" pitchFamily="49" charset="0"/>
                  <a:cs typeface="Consolas" panose="020B0609020204030204" pitchFamily="49" charset="0"/>
                </a:rPr>
                <a:t>cond</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chemeClr val="accent5">
                      <a:lumMod val="75000"/>
                    </a:schemeClr>
                  </a:solidFill>
                  <a:latin typeface="Consolas" panose="020B0609020204030204" pitchFamily="49" charset="0"/>
                  <a:cs typeface="Consolas" panose="020B0609020204030204" pitchFamily="49" charset="0"/>
                </a:rPr>
                <a:t>CUI: </a:t>
              </a:r>
              <a:r>
                <a:rPr lang="en-US" dirty="0">
                  <a:solidFill>
                    <a:schemeClr val="accent5">
                      <a:lumMod val="75000"/>
                    </a:schemeClr>
                  </a:solidFill>
                </a:rPr>
                <a:t>C0220981</a:t>
              </a:r>
              <a:r>
                <a:rPr lang="en-US" sz="1100" dirty="0">
                  <a:solidFill>
                    <a:schemeClr val="accent5">
                      <a:lumMod val="75000"/>
                    </a:schemeClr>
                  </a:solidFill>
                  <a:latin typeface="Consolas" panose="020B0609020204030204" pitchFamily="49" charset="0"/>
                  <a:cs typeface="Consolas" panose="020B0609020204030204" pitchFamily="49" charset="0"/>
                </a:rPr>
                <a:t> </a:t>
              </a:r>
              <a:r>
                <a:rPr lang="en-US" sz="1100" dirty="0">
                  <a:solidFill>
                    <a:srgbClr val="C00000"/>
                  </a:solidFill>
                  <a:latin typeface="Consolas" panose="020B0609020204030204" pitchFamily="49" charset="0"/>
                  <a:cs typeface="Consolas" panose="020B0609020204030204" pitchFamily="49" charset="0"/>
                </a:rPr>
                <a:t>“Metabolic acidosis”</a:t>
              </a:r>
              <a:r>
                <a:rPr lang="en-US" dirty="0">
                  <a:solidFill>
                    <a:schemeClr val="bg1">
                      <a:lumMod val="65000"/>
                    </a:schemeClr>
                  </a:solidFill>
                  <a:latin typeface="Consolas" panose="020B0609020204030204" pitchFamily="49" charset="0"/>
                  <a:cs typeface="Consolas" panose="020B0609020204030204" pitchFamily="49" charset="0"/>
                </a:rPr>
                <a:t>),</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rgbClr val="EEB1DC"/>
                  </a:solidFill>
                  <a:latin typeface="Consolas" panose="020B0609020204030204" pitchFamily="49" charset="0"/>
                  <a:cs typeface="Consolas" panose="020B0609020204030204" pitchFamily="49" charset="0"/>
                </a:rPr>
                <a:t>drug</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chemeClr val="accent5">
                      <a:lumMod val="75000"/>
                    </a:schemeClr>
                  </a:solidFill>
                  <a:latin typeface="Consolas" panose="020B0609020204030204" pitchFamily="49" charset="0"/>
                  <a:cs typeface="Consolas" panose="020B0609020204030204" pitchFamily="49" charset="0"/>
                </a:rPr>
                <a:t>CUI: </a:t>
              </a:r>
              <a:r>
                <a:rPr lang="en-US" dirty="0">
                  <a:solidFill>
                    <a:schemeClr val="accent5">
                      <a:lumMod val="75000"/>
                    </a:schemeClr>
                  </a:solidFill>
                </a:rPr>
                <a:t>C0025598</a:t>
              </a:r>
              <a:r>
                <a:rPr lang="en-US" sz="1100" dirty="0">
                  <a:solidFill>
                    <a:schemeClr val="accent5">
                      <a:lumMod val="75000"/>
                    </a:schemeClr>
                  </a:solidFill>
                  <a:latin typeface="Consolas" panose="020B0609020204030204" pitchFamily="49" charset="0"/>
                  <a:cs typeface="Consolas" panose="020B0609020204030204" pitchFamily="49" charset="0"/>
                </a:rPr>
                <a:t> </a:t>
              </a:r>
              <a:r>
                <a:rPr lang="en-US" sz="1100" dirty="0">
                  <a:solidFill>
                    <a:srgbClr val="C00000"/>
                  </a:solidFill>
                  <a:latin typeface="Consolas" panose="020B0609020204030204" pitchFamily="49" charset="0"/>
                  <a:cs typeface="Consolas" panose="020B0609020204030204" pitchFamily="49" charset="0"/>
                </a:rPr>
                <a:t>“Furosemide”</a:t>
              </a:r>
              <a:r>
                <a:rPr lang="en-US" dirty="0">
                  <a:solidFill>
                    <a:schemeClr val="bg1">
                      <a:lumMod val="65000"/>
                    </a:schemeClr>
                  </a:solidFill>
                  <a:latin typeface="Consolas" panose="020B0609020204030204" pitchFamily="49" charset="0"/>
                  <a:cs typeface="Consolas" panose="020B0609020204030204" pitchFamily="49" charset="0"/>
                </a:rPr>
                <a:t>),</a:t>
              </a:r>
              <a:endParaRPr lang="en-US" dirty="0">
                <a:solidFill>
                  <a:srgbClr val="C00000"/>
                </a:solidFill>
                <a:latin typeface="Consolas" panose="020B0609020204030204" pitchFamily="49" charset="0"/>
                <a:cs typeface="Consolas" panose="020B0609020204030204" pitchFamily="49" charset="0"/>
              </a:endParaRP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rgbClr val="EEB1DC"/>
                  </a:solidFill>
                  <a:latin typeface="Consolas" panose="020B0609020204030204" pitchFamily="49" charset="0"/>
                  <a:cs typeface="Consolas" panose="020B0609020204030204" pitchFamily="49" charset="0"/>
                </a:rPr>
                <a:t>drug</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chemeClr val="accent5">
                      <a:lumMod val="75000"/>
                    </a:schemeClr>
                  </a:solidFill>
                  <a:latin typeface="Consolas" panose="020B0609020204030204" pitchFamily="49" charset="0"/>
                  <a:cs typeface="Consolas" panose="020B0609020204030204" pitchFamily="49" charset="0"/>
                </a:rPr>
                <a:t>CUI: </a:t>
              </a:r>
              <a:r>
                <a:rPr lang="en-US" dirty="0">
                  <a:solidFill>
                    <a:schemeClr val="accent5">
                      <a:lumMod val="75000"/>
                    </a:schemeClr>
                  </a:solidFill>
                </a:rPr>
                <a:t>C3253985</a:t>
              </a:r>
              <a:r>
                <a:rPr lang="en-US" sz="1100" dirty="0">
                  <a:solidFill>
                    <a:schemeClr val="accent5">
                      <a:lumMod val="75000"/>
                    </a:schemeClr>
                  </a:solidFill>
                  <a:latin typeface="Consolas" panose="020B0609020204030204" pitchFamily="49" charset="0"/>
                  <a:cs typeface="Consolas" panose="020B0609020204030204" pitchFamily="49" charset="0"/>
                </a:rPr>
                <a:t> </a:t>
              </a:r>
              <a:r>
                <a:rPr lang="en-US" sz="1100" dirty="0">
                  <a:solidFill>
                    <a:srgbClr val="C00000"/>
                  </a:solidFill>
                  <a:latin typeface="Consolas" panose="020B0609020204030204" pitchFamily="49" charset="0"/>
                  <a:cs typeface="Consolas" panose="020B0609020204030204" pitchFamily="49" charset="0"/>
                </a:rPr>
                <a:t>“Dolutegravir”</a:t>
              </a:r>
              <a:r>
                <a:rPr lang="en-US" dirty="0">
                  <a:solidFill>
                    <a:schemeClr val="bg1">
                      <a:lumMod val="65000"/>
                    </a:schemeClr>
                  </a:solidFill>
                  <a:latin typeface="Consolas" panose="020B0609020204030204" pitchFamily="49" charset="0"/>
                  <a:cs typeface="Consolas" panose="020B0609020204030204" pitchFamily="49" charset="0"/>
                </a:rPr>
                <a:t>),</a:t>
              </a:r>
            </a:p>
            <a:p>
              <a:r>
                <a:rPr lang="en-US" dirty="0">
                  <a:solidFill>
                    <a:schemeClr val="bg1">
                      <a:lumMod val="65000"/>
                    </a:schemeClr>
                  </a:solidFill>
                  <a:latin typeface="Consolas" panose="020B0609020204030204" pitchFamily="49" charset="0"/>
                  <a:cs typeface="Consolas" panose="020B0609020204030204" pitchFamily="49" charset="0"/>
                </a:rPr>
                <a:t>    ...</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chemeClr val="bg1">
                      <a:lumMod val="85000"/>
                    </a:schemeClr>
                  </a:solidFill>
                  <a:latin typeface="Consolas" panose="020B0609020204030204" pitchFamily="49" charset="0"/>
                  <a:cs typeface="Consolas" panose="020B0609020204030204" pitchFamily="49" charset="0"/>
                </a:rPr>
                <a:t>)</a:t>
              </a:r>
            </a:p>
            <a:p>
              <a:r>
                <a:rPr lang="en-US" dirty="0">
                  <a:solidFill>
                    <a:schemeClr val="bg1">
                      <a:lumMod val="85000"/>
                    </a:schemeClr>
                  </a:solidFill>
                  <a:latin typeface="Consolas" panose="020B0609020204030204" pitchFamily="49" charset="0"/>
                  <a:cs typeface="Consolas" panose="020B0609020204030204" pitchFamily="49" charset="0"/>
                </a:rPr>
                <a:t>)</a:t>
              </a:r>
            </a:p>
          </p:txBody>
        </p:sp>
      </p:grpSp>
      <p:grpSp>
        <p:nvGrpSpPr>
          <p:cNvPr id="20" name="Group 19">
            <a:extLst>
              <a:ext uri="{FF2B5EF4-FFF2-40B4-BE49-F238E27FC236}">
                <a16:creationId xmlns:a16="http://schemas.microsoft.com/office/drawing/2014/main" id="{B92C2342-FE84-FE15-6B48-884C434400DB}"/>
              </a:ext>
            </a:extLst>
          </p:cNvPr>
          <p:cNvGrpSpPr/>
          <p:nvPr/>
        </p:nvGrpSpPr>
        <p:grpSpPr>
          <a:xfrm>
            <a:off x="3827667" y="4284475"/>
            <a:ext cx="3552041" cy="2611817"/>
            <a:chOff x="6670803" y="59599"/>
            <a:chExt cx="3552041" cy="2611817"/>
          </a:xfrm>
        </p:grpSpPr>
        <p:sp>
          <p:nvSpPr>
            <p:cNvPr id="22" name="TextBox 21">
              <a:extLst>
                <a:ext uri="{FF2B5EF4-FFF2-40B4-BE49-F238E27FC236}">
                  <a16:creationId xmlns:a16="http://schemas.microsoft.com/office/drawing/2014/main" id="{6F1EC198-AD65-A12D-62A5-DAFA0FE2403D}"/>
                </a:ext>
              </a:extLst>
            </p:cNvPr>
            <p:cNvSpPr txBox="1"/>
            <p:nvPr/>
          </p:nvSpPr>
          <p:spPr>
            <a:xfrm>
              <a:off x="7546249" y="59599"/>
              <a:ext cx="1919115"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Knowledge Base</a:t>
              </a:r>
            </a:p>
          </p:txBody>
        </p:sp>
        <p:sp>
          <p:nvSpPr>
            <p:cNvPr id="23" name="Rounded Rectangle 22">
              <a:extLst>
                <a:ext uri="{FF2B5EF4-FFF2-40B4-BE49-F238E27FC236}">
                  <a16:creationId xmlns:a16="http://schemas.microsoft.com/office/drawing/2014/main" id="{DF77667D-5C1C-0EC9-A8A3-39EE25E77388}"/>
                </a:ext>
              </a:extLst>
            </p:cNvPr>
            <p:cNvSpPr/>
            <p:nvPr/>
          </p:nvSpPr>
          <p:spPr>
            <a:xfrm>
              <a:off x="6922991" y="426616"/>
              <a:ext cx="3196312" cy="2114562"/>
            </a:xfrm>
            <a:prstGeom prst="roundRect">
              <a:avLst/>
            </a:prstGeom>
            <a:solidFill>
              <a:srgbClr val="12D548">
                <a:alpha val="5098"/>
              </a:srgbClr>
            </a:solidFill>
            <a:ln>
              <a:solidFill>
                <a:schemeClr val="accent6">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399CB6B-7829-9EF8-EB24-981B18906F8B}"/>
                </a:ext>
              </a:extLst>
            </p:cNvPr>
            <p:cNvGrpSpPr/>
            <p:nvPr/>
          </p:nvGrpSpPr>
          <p:grpSpPr>
            <a:xfrm>
              <a:off x="6670803" y="683139"/>
              <a:ext cx="2767731" cy="1988277"/>
              <a:chOff x="5075356" y="722330"/>
              <a:chExt cx="2767731" cy="1988277"/>
            </a:xfrm>
          </p:grpSpPr>
          <p:sp>
            <p:nvSpPr>
              <p:cNvPr id="32" name="Arc 31">
                <a:extLst>
                  <a:ext uri="{FF2B5EF4-FFF2-40B4-BE49-F238E27FC236}">
                    <a16:creationId xmlns:a16="http://schemas.microsoft.com/office/drawing/2014/main" id="{82D6DF5F-0CB6-9FF4-1455-58ACE7319B91}"/>
                  </a:ext>
                </a:extLst>
              </p:cNvPr>
              <p:cNvSpPr/>
              <p:nvPr/>
            </p:nvSpPr>
            <p:spPr>
              <a:xfrm rot="20384924">
                <a:off x="5075356" y="1319735"/>
                <a:ext cx="2257110" cy="1124729"/>
              </a:xfrm>
              <a:prstGeom prst="arc">
                <a:avLst>
                  <a:gd name="adj1" fmla="val 16200000"/>
                  <a:gd name="adj2" fmla="val 20859"/>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pSp>
            <p:nvGrpSpPr>
              <p:cNvPr id="33" name="Group 32">
                <a:extLst>
                  <a:ext uri="{FF2B5EF4-FFF2-40B4-BE49-F238E27FC236}">
                    <a16:creationId xmlns:a16="http://schemas.microsoft.com/office/drawing/2014/main" id="{2C93D9C9-C881-8A75-C6D6-3A14F7AB9808}"/>
                  </a:ext>
                </a:extLst>
              </p:cNvPr>
              <p:cNvGrpSpPr/>
              <p:nvPr/>
            </p:nvGrpSpPr>
            <p:grpSpPr>
              <a:xfrm>
                <a:off x="5696012" y="722330"/>
                <a:ext cx="2147075" cy="1988277"/>
                <a:chOff x="3613081" y="736884"/>
                <a:chExt cx="2147075" cy="1988277"/>
              </a:xfrm>
            </p:grpSpPr>
            <p:cxnSp>
              <p:nvCxnSpPr>
                <p:cNvPr id="34" name="Straight Connector 33">
                  <a:extLst>
                    <a:ext uri="{FF2B5EF4-FFF2-40B4-BE49-F238E27FC236}">
                      <a16:creationId xmlns:a16="http://schemas.microsoft.com/office/drawing/2014/main" id="{B64CDF71-8523-CBDC-A882-37143961ABD0}"/>
                    </a:ext>
                  </a:extLst>
                </p:cNvPr>
                <p:cNvCxnSpPr/>
                <p:nvPr/>
              </p:nvCxnSpPr>
              <p:spPr>
                <a:xfrm flipV="1">
                  <a:off x="3917576" y="833718"/>
                  <a:ext cx="636495" cy="502023"/>
                </a:xfrm>
                <a:prstGeom prst="line">
                  <a:avLst/>
                </a:prstGeom>
                <a:ln/>
              </p:spPr>
              <p:style>
                <a:lnRef idx="1">
                  <a:schemeClr val="accent2"/>
                </a:lnRef>
                <a:fillRef idx="0">
                  <a:schemeClr val="accent2"/>
                </a:fillRef>
                <a:effectRef idx="0">
                  <a:schemeClr val="accent2"/>
                </a:effectRef>
                <a:fontRef idx="minor">
                  <a:schemeClr val="tx1"/>
                </a:fontRef>
              </p:style>
            </p:cxnSp>
            <p:sp>
              <p:nvSpPr>
                <p:cNvPr id="35" name="Oval 34">
                  <a:extLst>
                    <a:ext uri="{FF2B5EF4-FFF2-40B4-BE49-F238E27FC236}">
                      <a16:creationId xmlns:a16="http://schemas.microsoft.com/office/drawing/2014/main" id="{0C3514B2-1D79-D389-86FC-95D2F262B68E}"/>
                    </a:ext>
                  </a:extLst>
                </p:cNvPr>
                <p:cNvSpPr/>
                <p:nvPr/>
              </p:nvSpPr>
              <p:spPr>
                <a:xfrm>
                  <a:off x="4563036" y="736884"/>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c 35">
                  <a:extLst>
                    <a:ext uri="{FF2B5EF4-FFF2-40B4-BE49-F238E27FC236}">
                      <a16:creationId xmlns:a16="http://schemas.microsoft.com/office/drawing/2014/main" id="{2595ABBF-B3AE-C6F4-0EE0-0C31A524C894}"/>
                    </a:ext>
                  </a:extLst>
                </p:cNvPr>
                <p:cNvSpPr/>
                <p:nvPr/>
              </p:nvSpPr>
              <p:spPr>
                <a:xfrm>
                  <a:off x="4403182" y="807107"/>
                  <a:ext cx="620881" cy="555243"/>
                </a:xfrm>
                <a:prstGeom prst="arc">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7" name="Oval 36">
                  <a:extLst>
                    <a:ext uri="{FF2B5EF4-FFF2-40B4-BE49-F238E27FC236}">
                      <a16:creationId xmlns:a16="http://schemas.microsoft.com/office/drawing/2014/main" id="{0851B835-F263-4F02-DAAD-1E88357BF173}"/>
                    </a:ext>
                  </a:extLst>
                </p:cNvPr>
                <p:cNvSpPr/>
                <p:nvPr/>
              </p:nvSpPr>
              <p:spPr>
                <a:xfrm>
                  <a:off x="4957885" y="1098428"/>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5BE67EA-BBCC-F9D0-A649-C030666CFAA3}"/>
                    </a:ext>
                  </a:extLst>
                </p:cNvPr>
                <p:cNvSpPr/>
                <p:nvPr/>
              </p:nvSpPr>
              <p:spPr>
                <a:xfrm>
                  <a:off x="3792070" y="1335741"/>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061E339-D119-D7B9-4BCF-B7910050C78C}"/>
                    </a:ext>
                  </a:extLst>
                </p:cNvPr>
                <p:cNvSpPr/>
                <p:nvPr/>
              </p:nvSpPr>
              <p:spPr>
                <a:xfrm>
                  <a:off x="4340429" y="1389529"/>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5404AF7-7EFA-465A-7CA6-92804F3D24E5}"/>
                    </a:ext>
                  </a:extLst>
                </p:cNvPr>
                <p:cNvSpPr/>
                <p:nvPr/>
              </p:nvSpPr>
              <p:spPr>
                <a:xfrm>
                  <a:off x="4214923" y="1819834"/>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1730830-94E4-C18F-D179-14B9CC095AB0}"/>
                    </a:ext>
                  </a:extLst>
                </p:cNvPr>
                <p:cNvSpPr/>
                <p:nvPr/>
              </p:nvSpPr>
              <p:spPr>
                <a:xfrm>
                  <a:off x="5634650" y="1228164"/>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7F523FD-666D-59E4-56AD-D0E6E3DB9974}"/>
                    </a:ext>
                  </a:extLst>
                </p:cNvPr>
                <p:cNvSpPr/>
                <p:nvPr/>
              </p:nvSpPr>
              <p:spPr>
                <a:xfrm>
                  <a:off x="4957885" y="2021398"/>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A3FBE50-4255-51CF-68D6-96A84BC6CCDD}"/>
                    </a:ext>
                  </a:extLst>
                </p:cNvPr>
                <p:cNvSpPr/>
                <p:nvPr/>
              </p:nvSpPr>
              <p:spPr>
                <a:xfrm>
                  <a:off x="5167499" y="1523999"/>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F8EC851-35B8-ECAC-AE88-8F7BA4C80127}"/>
                    </a:ext>
                  </a:extLst>
                </p:cNvPr>
                <p:cNvSpPr/>
                <p:nvPr/>
              </p:nvSpPr>
              <p:spPr>
                <a:xfrm>
                  <a:off x="3917576" y="2061882"/>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137DA7C-C47C-C676-BD1A-8EE6EC92CE88}"/>
                    </a:ext>
                  </a:extLst>
                </p:cNvPr>
                <p:cNvSpPr/>
                <p:nvPr/>
              </p:nvSpPr>
              <p:spPr>
                <a:xfrm>
                  <a:off x="5471495" y="1766045"/>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F7749FCE-A72E-7376-BBDE-E09DA607441E}"/>
                    </a:ext>
                  </a:extLst>
                </p:cNvPr>
                <p:cNvCxnSpPr>
                  <a:cxnSpLocks/>
                </p:cNvCxnSpPr>
                <p:nvPr/>
              </p:nvCxnSpPr>
              <p:spPr>
                <a:xfrm>
                  <a:off x="4465935" y="1496552"/>
                  <a:ext cx="510989" cy="524846"/>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96698D22-9337-A45F-C345-73C70C855996}"/>
                    </a:ext>
                  </a:extLst>
                </p:cNvPr>
                <p:cNvCxnSpPr>
                  <a:cxnSpLocks/>
                </p:cNvCxnSpPr>
                <p:nvPr/>
              </p:nvCxnSpPr>
              <p:spPr>
                <a:xfrm flipV="1">
                  <a:off x="5312898" y="1330368"/>
                  <a:ext cx="321752" cy="199180"/>
                </a:xfrm>
                <a:prstGeom prst="line">
                  <a:avLst/>
                </a:prstGeom>
                <a:ln/>
              </p:spPr>
              <p:style>
                <a:lnRef idx="1">
                  <a:schemeClr val="accent2"/>
                </a:lnRef>
                <a:fillRef idx="0">
                  <a:schemeClr val="accent2"/>
                </a:fillRef>
                <a:effectRef idx="0">
                  <a:schemeClr val="accent2"/>
                </a:effectRef>
                <a:fontRef idx="minor">
                  <a:schemeClr val="tx1"/>
                </a:fontRef>
              </p:style>
            </p:cxnSp>
            <p:sp>
              <p:nvSpPr>
                <p:cNvPr id="48" name="Arc 47">
                  <a:extLst>
                    <a:ext uri="{FF2B5EF4-FFF2-40B4-BE49-F238E27FC236}">
                      <a16:creationId xmlns:a16="http://schemas.microsoft.com/office/drawing/2014/main" id="{4E4D9822-B729-A796-FDDC-8BDA9963156E}"/>
                    </a:ext>
                  </a:extLst>
                </p:cNvPr>
                <p:cNvSpPr/>
                <p:nvPr/>
              </p:nvSpPr>
              <p:spPr>
                <a:xfrm>
                  <a:off x="3613081" y="1403933"/>
                  <a:ext cx="358283" cy="1284471"/>
                </a:xfrm>
                <a:prstGeom prst="arc">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49" name="Arc 48">
                  <a:extLst>
                    <a:ext uri="{FF2B5EF4-FFF2-40B4-BE49-F238E27FC236}">
                      <a16:creationId xmlns:a16="http://schemas.microsoft.com/office/drawing/2014/main" id="{D69CAE0F-B068-25A2-027D-7AF0B0DE2E9D}"/>
                    </a:ext>
                  </a:extLst>
                </p:cNvPr>
                <p:cNvSpPr/>
                <p:nvPr/>
              </p:nvSpPr>
              <p:spPr>
                <a:xfrm rot="1462931" flipH="1">
                  <a:off x="4018385" y="1418587"/>
                  <a:ext cx="83056" cy="1306574"/>
                </a:xfrm>
                <a:prstGeom prst="arc">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E8E4ECF7-C7B5-D5A8-B45D-7B3592FAAEA4}"/>
                    </a:ext>
                  </a:extLst>
                </p:cNvPr>
                <p:cNvCxnSpPr>
                  <a:cxnSpLocks/>
                </p:cNvCxnSpPr>
                <p:nvPr/>
              </p:nvCxnSpPr>
              <p:spPr>
                <a:xfrm>
                  <a:off x="4340429" y="1889077"/>
                  <a:ext cx="606879" cy="157091"/>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12162F35-897C-C7D1-0E19-491FF9B9B551}"/>
                    </a:ext>
                  </a:extLst>
                </p:cNvPr>
                <p:cNvCxnSpPr>
                  <a:cxnSpLocks/>
                </p:cNvCxnSpPr>
                <p:nvPr/>
              </p:nvCxnSpPr>
              <p:spPr>
                <a:xfrm>
                  <a:off x="5088661" y="1167847"/>
                  <a:ext cx="530441" cy="10133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36577233-5895-5139-44CD-6AAA5CEA749A}"/>
                    </a:ext>
                  </a:extLst>
                </p:cNvPr>
                <p:cNvCxnSpPr>
                  <a:cxnSpLocks/>
                </p:cNvCxnSpPr>
                <p:nvPr/>
              </p:nvCxnSpPr>
              <p:spPr>
                <a:xfrm flipV="1">
                  <a:off x="5093968" y="1856760"/>
                  <a:ext cx="377527" cy="201547"/>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F83D8784-D7E3-534C-D456-F04AA46D9FA0}"/>
                    </a:ext>
                  </a:extLst>
                </p:cNvPr>
                <p:cNvCxnSpPr>
                  <a:cxnSpLocks/>
                </p:cNvCxnSpPr>
                <p:nvPr/>
              </p:nvCxnSpPr>
              <p:spPr>
                <a:xfrm>
                  <a:off x="5282731" y="1624109"/>
                  <a:ext cx="204474" cy="14846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F41A9A28-8532-45A3-CF42-BE1E4297E406}"/>
                    </a:ext>
                  </a:extLst>
                </p:cNvPr>
                <p:cNvCxnSpPr>
                  <a:cxnSpLocks/>
                </p:cNvCxnSpPr>
                <p:nvPr/>
              </p:nvCxnSpPr>
              <p:spPr>
                <a:xfrm flipV="1">
                  <a:off x="4433047" y="1280715"/>
                  <a:ext cx="32888" cy="98247"/>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7D2C1357-B3F3-E35F-6BFC-F2EFD9B6F098}"/>
                    </a:ext>
                  </a:extLst>
                </p:cNvPr>
                <p:cNvCxnSpPr>
                  <a:cxnSpLocks/>
                </p:cNvCxnSpPr>
                <p:nvPr/>
              </p:nvCxnSpPr>
              <p:spPr>
                <a:xfrm flipV="1">
                  <a:off x="4479963" y="861466"/>
                  <a:ext cx="125006" cy="371210"/>
                </a:xfrm>
                <a:prstGeom prst="line">
                  <a:avLst/>
                </a:prstGeom>
                <a:ln/>
              </p:spPr>
              <p:style>
                <a:lnRef idx="1">
                  <a:schemeClr val="accent2"/>
                </a:lnRef>
                <a:fillRef idx="0">
                  <a:schemeClr val="accent2"/>
                </a:fillRef>
                <a:effectRef idx="0">
                  <a:schemeClr val="accent2"/>
                </a:effectRef>
                <a:fontRef idx="minor">
                  <a:schemeClr val="tx1"/>
                </a:fontRef>
              </p:style>
            </p:cxnSp>
          </p:grpSp>
        </p:grpSp>
        <p:sp>
          <p:nvSpPr>
            <p:cNvPr id="25" name="TextBox 24">
              <a:extLst>
                <a:ext uri="{FF2B5EF4-FFF2-40B4-BE49-F238E27FC236}">
                  <a16:creationId xmlns:a16="http://schemas.microsoft.com/office/drawing/2014/main" id="{6C4BD391-6C8A-5A5D-815F-517037D118CD}"/>
                </a:ext>
              </a:extLst>
            </p:cNvPr>
            <p:cNvSpPr txBox="1"/>
            <p:nvPr/>
          </p:nvSpPr>
          <p:spPr>
            <a:xfrm>
              <a:off x="9131535" y="1322526"/>
              <a:ext cx="997389" cy="461665"/>
            </a:xfrm>
            <a:prstGeom prst="rect">
              <a:avLst/>
            </a:prstGeom>
            <a:noFill/>
          </p:spPr>
          <p:txBody>
            <a:bodyPr wrap="none" rtlCol="0">
              <a:spAutoFit/>
            </a:bodyPr>
            <a:lstStyle/>
            <a:p>
              <a:r>
                <a:rPr lang="en-US" sz="2400" dirty="0">
                  <a:latin typeface="Roboto Light" panose="02000000000000000000" pitchFamily="2" charset="0"/>
                  <a:ea typeface="Roboto Light" panose="02000000000000000000" pitchFamily="2" charset="0"/>
                </a:rPr>
                <a:t>UMLS</a:t>
              </a:r>
            </a:p>
          </p:txBody>
        </p:sp>
        <p:sp>
          <p:nvSpPr>
            <p:cNvPr id="26" name="TextBox 25">
              <a:extLst>
                <a:ext uri="{FF2B5EF4-FFF2-40B4-BE49-F238E27FC236}">
                  <a16:creationId xmlns:a16="http://schemas.microsoft.com/office/drawing/2014/main" id="{C1B7832D-BFA8-0D12-8E28-54AC1F34E8B7}"/>
                </a:ext>
              </a:extLst>
            </p:cNvPr>
            <p:cNvSpPr txBox="1"/>
            <p:nvPr/>
          </p:nvSpPr>
          <p:spPr>
            <a:xfrm>
              <a:off x="8780534" y="664352"/>
              <a:ext cx="737702" cy="430887"/>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Disease </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Ontology</a:t>
              </a:r>
            </a:p>
          </p:txBody>
        </p:sp>
        <p:sp>
          <p:nvSpPr>
            <p:cNvPr id="27" name="TextBox 26">
              <a:extLst>
                <a:ext uri="{FF2B5EF4-FFF2-40B4-BE49-F238E27FC236}">
                  <a16:creationId xmlns:a16="http://schemas.microsoft.com/office/drawing/2014/main" id="{F34C4EDE-0EFD-72BC-2933-0BC701E1F238}"/>
                </a:ext>
              </a:extLst>
            </p:cNvPr>
            <p:cNvSpPr txBox="1"/>
            <p:nvPr/>
          </p:nvSpPr>
          <p:spPr>
            <a:xfrm>
              <a:off x="6914120" y="821424"/>
              <a:ext cx="821059" cy="430887"/>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Symptom </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Ontology</a:t>
              </a:r>
            </a:p>
          </p:txBody>
        </p:sp>
        <p:sp>
          <p:nvSpPr>
            <p:cNvPr id="28" name="TextBox 27">
              <a:extLst>
                <a:ext uri="{FF2B5EF4-FFF2-40B4-BE49-F238E27FC236}">
                  <a16:creationId xmlns:a16="http://schemas.microsoft.com/office/drawing/2014/main" id="{34582237-BA30-1470-5185-6AFA29DDF4F7}"/>
                </a:ext>
              </a:extLst>
            </p:cNvPr>
            <p:cNvSpPr txBox="1"/>
            <p:nvPr/>
          </p:nvSpPr>
          <p:spPr>
            <a:xfrm>
              <a:off x="7771889" y="434036"/>
              <a:ext cx="942887"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LOINC2HPO</a:t>
              </a:r>
            </a:p>
          </p:txBody>
        </p:sp>
        <p:sp>
          <p:nvSpPr>
            <p:cNvPr id="29" name="TextBox 28">
              <a:extLst>
                <a:ext uri="{FF2B5EF4-FFF2-40B4-BE49-F238E27FC236}">
                  <a16:creationId xmlns:a16="http://schemas.microsoft.com/office/drawing/2014/main" id="{F50CC818-3511-BA6C-61B8-35DADEE8BF02}"/>
                </a:ext>
              </a:extLst>
            </p:cNvPr>
            <p:cNvSpPr txBox="1"/>
            <p:nvPr/>
          </p:nvSpPr>
          <p:spPr>
            <a:xfrm>
              <a:off x="8674545" y="1968496"/>
              <a:ext cx="1394934" cy="430887"/>
            </a:xfrm>
            <a:prstGeom prst="rect">
              <a:avLst/>
            </a:prstGeom>
            <a:noFill/>
          </p:spPr>
          <p:txBody>
            <a:bodyPr wrap="none" rtlCol="0">
              <a:spAutoFit/>
            </a:bodyPr>
            <a:lstStyle/>
            <a:p>
              <a:pPr algn="ctr"/>
              <a:r>
                <a:rPr lang="en-US" sz="1100" dirty="0">
                  <a:latin typeface="Roboto Light" panose="02000000000000000000" pitchFamily="2" charset="0"/>
                  <a:ea typeface="Roboto Light" panose="02000000000000000000" pitchFamily="2" charset="0"/>
                </a:rPr>
                <a:t>Potential Drug-Drug</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Interactions (PDDI)</a:t>
              </a:r>
            </a:p>
          </p:txBody>
        </p:sp>
        <p:sp>
          <p:nvSpPr>
            <p:cNvPr id="30" name="Rounded Rectangle 29">
              <a:extLst>
                <a:ext uri="{FF2B5EF4-FFF2-40B4-BE49-F238E27FC236}">
                  <a16:creationId xmlns:a16="http://schemas.microsoft.com/office/drawing/2014/main" id="{63EA5A02-2857-C2C7-721E-511C9A1FA991}"/>
                </a:ext>
              </a:extLst>
            </p:cNvPr>
            <p:cNvSpPr/>
            <p:nvPr/>
          </p:nvSpPr>
          <p:spPr>
            <a:xfrm>
              <a:off x="9515051" y="341143"/>
              <a:ext cx="707793" cy="351396"/>
            </a:xfrm>
            <a:prstGeom prst="roundRect">
              <a:avLst/>
            </a:prstGeom>
            <a:solidFill>
              <a:schemeClr val="accent6"/>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Roboto Light" panose="02000000000000000000" pitchFamily="2" charset="0"/>
                  <a:ea typeface="Roboto Light" panose="02000000000000000000" pitchFamily="2" charset="0"/>
                </a:rPr>
                <a:t>RDF + SPARQL</a:t>
              </a:r>
            </a:p>
          </p:txBody>
        </p:sp>
        <p:sp>
          <p:nvSpPr>
            <p:cNvPr id="31" name="TextBox 30">
              <a:extLst>
                <a:ext uri="{FF2B5EF4-FFF2-40B4-BE49-F238E27FC236}">
                  <a16:creationId xmlns:a16="http://schemas.microsoft.com/office/drawing/2014/main" id="{23719853-4CAC-136F-191E-CBDE3D9F610C}"/>
                </a:ext>
              </a:extLst>
            </p:cNvPr>
            <p:cNvSpPr txBox="1"/>
            <p:nvPr/>
          </p:nvSpPr>
          <p:spPr>
            <a:xfrm>
              <a:off x="7061184" y="2092485"/>
              <a:ext cx="1399742" cy="430887"/>
            </a:xfrm>
            <a:prstGeom prst="rect">
              <a:avLst/>
            </a:prstGeom>
            <a:noFill/>
          </p:spPr>
          <p:txBody>
            <a:bodyPr wrap="none" rtlCol="0">
              <a:spAutoFit/>
            </a:bodyPr>
            <a:lstStyle/>
            <a:p>
              <a:pPr algn="ctr"/>
              <a:r>
                <a:rPr lang="en-US" sz="1100" dirty="0">
                  <a:latin typeface="Roboto Light" panose="02000000000000000000" pitchFamily="2" charset="0"/>
                  <a:ea typeface="Roboto Light" panose="02000000000000000000" pitchFamily="2" charset="0"/>
                </a:rPr>
                <a:t>ICD{9|10}, SNOMED</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Mappings</a:t>
              </a:r>
            </a:p>
          </p:txBody>
        </p:sp>
      </p:grpSp>
      <p:sp>
        <p:nvSpPr>
          <p:cNvPr id="64" name="Down Arrow 63">
            <a:extLst>
              <a:ext uri="{FF2B5EF4-FFF2-40B4-BE49-F238E27FC236}">
                <a16:creationId xmlns:a16="http://schemas.microsoft.com/office/drawing/2014/main" id="{A11B6E3A-02A5-5CA4-F4C9-03BD8C56DBC6}"/>
              </a:ext>
            </a:extLst>
          </p:cNvPr>
          <p:cNvSpPr/>
          <p:nvPr/>
        </p:nvSpPr>
        <p:spPr>
          <a:xfrm rot="18438532">
            <a:off x="2637549" y="4107089"/>
            <a:ext cx="457200" cy="73717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a:extLst>
              <a:ext uri="{FF2B5EF4-FFF2-40B4-BE49-F238E27FC236}">
                <a16:creationId xmlns:a16="http://schemas.microsoft.com/office/drawing/2014/main" id="{C317C7B2-FBFF-B0CA-7E2F-95C2413C74A2}"/>
              </a:ext>
            </a:extLst>
          </p:cNvPr>
          <p:cNvSpPr/>
          <p:nvPr/>
        </p:nvSpPr>
        <p:spPr>
          <a:xfrm rot="13576720">
            <a:off x="8746575" y="4144964"/>
            <a:ext cx="457200" cy="73717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82624213-45BD-F638-CE6E-6F0B4859A518}"/>
              </a:ext>
            </a:extLst>
          </p:cNvPr>
          <p:cNvCxnSpPr>
            <a:cxnSpLocks/>
          </p:cNvCxnSpPr>
          <p:nvPr/>
        </p:nvCxnSpPr>
        <p:spPr>
          <a:xfrm flipV="1">
            <a:off x="93357" y="1060409"/>
            <a:ext cx="11787124" cy="6413"/>
          </a:xfrm>
          <a:prstGeom prst="line">
            <a:avLst/>
          </a:prstGeom>
          <a:ln>
            <a:solidFill>
              <a:schemeClr val="bg1">
                <a:lumMod val="85000"/>
              </a:schemeClr>
            </a:solidFill>
          </a:ln>
          <a:effectLst>
            <a:outerShdw blurRad="63500" sx="102000" sy="102000" algn="ctr" rotWithShape="0">
              <a:prstClr val="black">
                <a:alpha val="3000"/>
              </a:prstClr>
            </a:outerShdw>
          </a:effectLst>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7D333DD-F6CC-3533-91DA-9E67C2C775AA}"/>
              </a:ext>
            </a:extLst>
          </p:cNvPr>
          <p:cNvCxnSpPr>
            <a:cxnSpLocks/>
          </p:cNvCxnSpPr>
          <p:nvPr/>
        </p:nvCxnSpPr>
        <p:spPr>
          <a:xfrm>
            <a:off x="5812129" y="1167222"/>
            <a:ext cx="0" cy="3089543"/>
          </a:xfrm>
          <a:prstGeom prst="line">
            <a:avLst/>
          </a:prstGeom>
          <a:ln>
            <a:solidFill>
              <a:schemeClr val="bg1">
                <a:lumMod val="85000"/>
              </a:schemeClr>
            </a:solidFill>
          </a:ln>
          <a:effectLst>
            <a:outerShdw blurRad="63500" sx="102000" sy="102000" algn="ctr" rotWithShape="0">
              <a:prstClr val="black">
                <a:alpha val="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239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891BE86-DD0B-49ED-A6A0-152AF65FAADC}"/>
              </a:ext>
            </a:extLst>
          </p:cNvPr>
          <p:cNvSpPr txBox="1"/>
          <p:nvPr/>
        </p:nvSpPr>
        <p:spPr>
          <a:xfrm>
            <a:off x="230270" y="924907"/>
            <a:ext cx="6071918" cy="2009061"/>
          </a:xfrm>
          <a:prstGeom prst="roundRect">
            <a:avLst/>
          </a:prstGeom>
          <a:solidFill>
            <a:srgbClr val="F4F8FE"/>
          </a:solidFill>
          <a:ln>
            <a:solidFill>
              <a:schemeClr val="accent1">
                <a:lumMod val="75000"/>
              </a:schemeClr>
            </a:solidFill>
          </a:ln>
          <a:effectLst>
            <a:outerShdw blurRad="63500" algn="ctr" rotWithShape="0">
              <a:prstClr val="black">
                <a:alpha val="8000"/>
              </a:prstClr>
            </a:outerShdw>
          </a:effectLst>
        </p:spPr>
        <p:txBody>
          <a:bodyPr wrap="square" rtlCol="0">
            <a:spAutoFit/>
          </a:bodyPr>
          <a:lstStyle/>
          <a:p>
            <a:pPr marL="171450" indent="-171450">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Had a BMI between 35 and 40 within the past 6 months</a:t>
            </a:r>
            <a:br>
              <a:rPr lang="en-US" sz="1600" dirty="0">
                <a:latin typeface="Segoe UI Light" panose="020B0502040204020203" pitchFamily="34" charset="0"/>
                <a:cs typeface="Segoe UI Light" panose="020B0502040204020203" pitchFamily="34" charset="0"/>
              </a:rPr>
            </a:br>
            <a:endParaRPr lang="en-US" sz="1600"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Were treated with an SSRI or other antidepressant</a:t>
            </a:r>
            <a:br>
              <a:rPr lang="en-US" sz="1600" dirty="0">
                <a:latin typeface="Segoe UI Light" panose="020B0502040204020203" pitchFamily="34" charset="0"/>
                <a:cs typeface="Segoe UI Light" panose="020B0502040204020203" pitchFamily="34" charset="0"/>
              </a:rPr>
            </a:br>
            <a:endParaRPr lang="en-US" sz="1600"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Are aged 18 – 65 and don’t regularly exercise</a:t>
            </a:r>
            <a:br>
              <a:rPr lang="en-US" sz="1600" dirty="0">
                <a:latin typeface="Segoe UI Light" panose="020B0502040204020203" pitchFamily="34" charset="0"/>
                <a:cs typeface="Segoe UI Light" panose="020B0502040204020203" pitchFamily="34" charset="0"/>
              </a:rPr>
            </a:br>
            <a:endParaRPr lang="en-US" sz="1600"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Were seen in the emergency department in the past three years   </a:t>
            </a:r>
          </a:p>
        </p:txBody>
      </p:sp>
      <p:grpSp>
        <p:nvGrpSpPr>
          <p:cNvPr id="7" name="Group 6">
            <a:extLst>
              <a:ext uri="{FF2B5EF4-FFF2-40B4-BE49-F238E27FC236}">
                <a16:creationId xmlns:a16="http://schemas.microsoft.com/office/drawing/2014/main" id="{EE5ED84A-1094-4F53-BC01-CEBEA639E2D0}"/>
              </a:ext>
            </a:extLst>
          </p:cNvPr>
          <p:cNvGrpSpPr/>
          <p:nvPr/>
        </p:nvGrpSpPr>
        <p:grpSpPr>
          <a:xfrm>
            <a:off x="2432038" y="3638318"/>
            <a:ext cx="9523490" cy="2484575"/>
            <a:chOff x="2751392" y="1742643"/>
            <a:chExt cx="9414726" cy="2484575"/>
          </a:xfrm>
          <a:solidFill>
            <a:srgbClr val="F7F7F7"/>
          </a:solidFill>
        </p:grpSpPr>
        <p:sp>
          <p:nvSpPr>
            <p:cNvPr id="6" name="Rectangle: Rounded Corners 5">
              <a:extLst>
                <a:ext uri="{FF2B5EF4-FFF2-40B4-BE49-F238E27FC236}">
                  <a16:creationId xmlns:a16="http://schemas.microsoft.com/office/drawing/2014/main" id="{34DC37DF-B586-4DFE-AE09-EFEE2119A52E}"/>
                </a:ext>
              </a:extLst>
            </p:cNvPr>
            <p:cNvSpPr/>
            <p:nvPr/>
          </p:nvSpPr>
          <p:spPr>
            <a:xfrm>
              <a:off x="2751392" y="1742643"/>
              <a:ext cx="9358830" cy="2484575"/>
            </a:xfrm>
            <a:prstGeom prst="roundRect">
              <a:avLst/>
            </a:prstGeom>
            <a:grpFill/>
            <a:ln>
              <a:solidFill>
                <a:schemeClr val="bg1">
                  <a:lumMod val="85000"/>
                </a:schemeClr>
              </a:solid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3DFBD61-20BF-42CF-9862-FDDEFB340DA2}"/>
                </a:ext>
              </a:extLst>
            </p:cNvPr>
            <p:cNvSpPr txBox="1"/>
            <p:nvPr/>
          </p:nvSpPr>
          <p:spPr>
            <a:xfrm>
              <a:off x="2968205" y="1808106"/>
              <a:ext cx="4125176" cy="783193"/>
            </a:xfrm>
            <a:prstGeom prst="roundRect">
              <a:avLst/>
            </a:prstGeom>
            <a:noFill/>
          </p:spPr>
          <p:txBody>
            <a:bodyPr wrap="none" rtlCol="0">
              <a:spAutoFit/>
            </a:bodyPr>
            <a:lstStyle/>
            <a:p>
              <a:r>
                <a:rPr lang="en-US" sz="4000" dirty="0">
                  <a:solidFill>
                    <a:schemeClr val="accent5"/>
                  </a:solidFill>
                  <a:latin typeface="Helvetica Light" panose="020B0403020202020204" pitchFamily="34" charset="0"/>
                  <a:cs typeface="Segoe UI Light" panose="020B0502040204020203" pitchFamily="34" charset="0"/>
                </a:rPr>
                <a:t>53</a:t>
              </a:r>
              <a:r>
                <a:rPr lang="en-US" sz="2800" dirty="0">
                  <a:latin typeface="Helvetica Light" panose="020B0403020202020204" pitchFamily="34" charset="0"/>
                  <a:cs typeface="Segoe UI Light" panose="020B0502040204020203" pitchFamily="34" charset="0"/>
                </a:rPr>
                <a:t> patients were found:</a:t>
              </a:r>
            </a:p>
          </p:txBody>
        </p:sp>
        <p:sp>
          <p:nvSpPr>
            <p:cNvPr id="17" name="TextBox 16">
              <a:extLst>
                <a:ext uri="{FF2B5EF4-FFF2-40B4-BE49-F238E27FC236}">
                  <a16:creationId xmlns:a16="http://schemas.microsoft.com/office/drawing/2014/main" id="{93A1C14F-312C-4042-B1CC-34D66ED0A7D7}"/>
                </a:ext>
              </a:extLst>
            </p:cNvPr>
            <p:cNvSpPr txBox="1"/>
            <p:nvPr/>
          </p:nvSpPr>
          <p:spPr>
            <a:xfrm>
              <a:off x="3182390" y="2591299"/>
              <a:ext cx="6731674" cy="374571"/>
            </a:xfrm>
            <a:prstGeom prst="round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1)  </a:t>
              </a:r>
              <a:r>
                <a:rPr lang="en-US" sz="1600" b="1" dirty="0">
                  <a:solidFill>
                    <a:schemeClr val="accent1"/>
                  </a:solidFill>
                  <a:latin typeface="Segoe UI Light" panose="020B0502040204020203" pitchFamily="34" charset="0"/>
                  <a:cs typeface="Segoe UI Light" panose="020B0502040204020203" pitchFamily="34" charset="0"/>
                </a:rPr>
                <a:t>1,046</a:t>
              </a:r>
              <a:r>
                <a:rPr lang="en-US" sz="1600" dirty="0">
                  <a:latin typeface="Segoe UI Light" panose="020B0502040204020203" pitchFamily="34" charset="0"/>
                  <a:cs typeface="Segoe UI Light" panose="020B0502040204020203" pitchFamily="34" charset="0"/>
                </a:rPr>
                <a:t> had a </a:t>
              </a:r>
              <a:r>
                <a:rPr lang="en-US" sz="1600" b="1" dirty="0">
                  <a:latin typeface="Segoe UI Light" panose="020B0502040204020203" pitchFamily="34" charset="0"/>
                  <a:cs typeface="Segoe UI Light" panose="020B0502040204020203" pitchFamily="34" charset="0"/>
                </a:rPr>
                <a:t>body mass index </a:t>
              </a:r>
              <a:r>
                <a:rPr lang="en-US" sz="1600" dirty="0">
                  <a:latin typeface="Segoe UI Light" panose="020B0502040204020203" pitchFamily="34" charset="0"/>
                  <a:cs typeface="Segoe UI Light" panose="020B0502040204020203" pitchFamily="34" charset="0"/>
                </a:rPr>
                <a:t>(</a:t>
              </a:r>
              <a:r>
                <a:rPr lang="en-US" sz="1600" b="1" dirty="0">
                  <a:latin typeface="Segoe UI Light" panose="020B0502040204020203" pitchFamily="34" charset="0"/>
                  <a:cs typeface="Segoe UI Light" panose="020B0502040204020203" pitchFamily="34" charset="0"/>
                </a:rPr>
                <a:t>BMI</a:t>
              </a:r>
              <a:r>
                <a:rPr lang="en-US" sz="1600" dirty="0">
                  <a:latin typeface="Segoe UI Light" panose="020B0502040204020203" pitchFamily="34" charset="0"/>
                  <a:cs typeface="Segoe UI Light" panose="020B0502040204020203" pitchFamily="34" charset="0"/>
                </a:rPr>
                <a:t>) between</a:t>
              </a:r>
              <a:r>
                <a:rPr lang="en-US" sz="1600" dirty="0"/>
                <a:t> </a:t>
              </a:r>
              <a:r>
                <a:rPr lang="en-US" sz="1600" dirty="0">
                  <a:latin typeface="Segoe UI Light" panose="020B0502040204020203" pitchFamily="34" charset="0"/>
                  <a:cs typeface="Segoe UI Light" panose="020B0502040204020203" pitchFamily="34" charset="0"/>
                </a:rPr>
                <a:t>35 and 40 </a:t>
              </a:r>
              <a:r>
                <a:rPr lang="en-US" sz="1200" dirty="0">
                  <a:solidFill>
                    <a:srgbClr val="649B42"/>
                  </a:solidFill>
                  <a:latin typeface="Segoe UI Light" panose="020B0502040204020203" pitchFamily="34" charset="0"/>
                  <a:cs typeface="Segoe UI Light" panose="020B0502040204020203" pitchFamily="34" charset="0"/>
                </a:rPr>
                <a:t>(in the past 6 months)</a:t>
              </a:r>
              <a:endParaRPr lang="en-US" sz="1050" dirty="0">
                <a:solidFill>
                  <a:srgbClr val="649B42"/>
                </a:solidFill>
                <a:latin typeface="Segoe UI Light" panose="020B0502040204020203" pitchFamily="34" charset="0"/>
                <a:cs typeface="Segoe UI Light" panose="020B0502040204020203" pitchFamily="34" charset="0"/>
              </a:endParaRPr>
            </a:p>
          </p:txBody>
        </p:sp>
        <p:sp>
          <p:nvSpPr>
            <p:cNvPr id="18" name="TextBox 17">
              <a:extLst>
                <a:ext uri="{FF2B5EF4-FFF2-40B4-BE49-F238E27FC236}">
                  <a16:creationId xmlns:a16="http://schemas.microsoft.com/office/drawing/2014/main" id="{C43800DA-B95F-4B57-9582-9DF5D5F1CD55}"/>
                </a:ext>
              </a:extLst>
            </p:cNvPr>
            <p:cNvSpPr txBox="1"/>
            <p:nvPr/>
          </p:nvSpPr>
          <p:spPr>
            <a:xfrm>
              <a:off x="3182390" y="2966152"/>
              <a:ext cx="8983728" cy="374571"/>
            </a:xfrm>
            <a:prstGeom prst="round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2)  </a:t>
              </a:r>
              <a:r>
                <a:rPr lang="en-US" sz="1600" b="1" dirty="0">
                  <a:solidFill>
                    <a:schemeClr val="accent1"/>
                  </a:solidFill>
                  <a:latin typeface="Segoe UI Light" panose="020B0502040204020203" pitchFamily="34" charset="0"/>
                  <a:cs typeface="Segoe UI Light" panose="020B0502040204020203" pitchFamily="34" charset="0"/>
                </a:rPr>
                <a:t>442</a:t>
              </a:r>
              <a:r>
                <a:rPr lang="en-US" sz="1600" dirty="0">
                  <a:latin typeface="Segoe UI Light" panose="020B0502040204020203" pitchFamily="34" charset="0"/>
                  <a:cs typeface="Segoe UI Light" panose="020B0502040204020203" pitchFamily="34" charset="0"/>
                </a:rPr>
                <a:t> were treated with a </a:t>
              </a:r>
              <a:r>
                <a:rPr lang="en-US" sz="1600" b="1" dirty="0">
                  <a:latin typeface="Segoe UI Light" panose="020B0502040204020203" pitchFamily="34" charset="0"/>
                  <a:cs typeface="Segoe UI Light" panose="020B0502040204020203" pitchFamily="34" charset="0"/>
                </a:rPr>
                <a:t>Selective Serotonin Re-uptake Inhibitor </a:t>
              </a:r>
              <a:r>
                <a:rPr lang="en-US" sz="1600" dirty="0">
                  <a:latin typeface="Segoe UI Light" panose="020B0502040204020203" pitchFamily="34" charset="0"/>
                  <a:cs typeface="Segoe UI Light" panose="020B0502040204020203" pitchFamily="34" charset="0"/>
                </a:rPr>
                <a:t>(</a:t>
              </a:r>
              <a:r>
                <a:rPr lang="en-US" sz="1600" b="1" dirty="0">
                  <a:latin typeface="Segoe UI Light" panose="020B0502040204020203" pitchFamily="34" charset="0"/>
                  <a:cs typeface="Segoe UI Light" panose="020B0502040204020203" pitchFamily="34" charset="0"/>
                </a:rPr>
                <a:t>SSRI</a:t>
              </a:r>
              <a:r>
                <a:rPr lang="en-US" sz="1600" dirty="0">
                  <a:latin typeface="Segoe UI Light" panose="020B0502040204020203" pitchFamily="34" charset="0"/>
                  <a:cs typeface="Segoe UI Light" panose="020B0502040204020203" pitchFamily="34" charset="0"/>
                </a:rPr>
                <a:t>) or other </a:t>
              </a:r>
              <a:r>
                <a:rPr lang="en-US" sz="1600" b="1" dirty="0">
                  <a:latin typeface="Segoe UI Light" panose="020B0502040204020203" pitchFamily="34" charset="0"/>
                  <a:cs typeface="Segoe UI Light" panose="020B0502040204020203" pitchFamily="34" charset="0"/>
                </a:rPr>
                <a:t>antidepressant </a:t>
              </a:r>
              <a:r>
                <a:rPr lang="en-US" sz="1200" dirty="0">
                  <a:solidFill>
                    <a:schemeClr val="accent6"/>
                  </a:solidFill>
                  <a:latin typeface="Segoe UI Light" panose="020B0502040204020203" pitchFamily="34" charset="0"/>
                  <a:cs typeface="Segoe UI Light" panose="020B0502040204020203" pitchFamily="34" charset="0"/>
                </a:rPr>
                <a:t>(anytime)</a:t>
              </a:r>
              <a:endParaRPr lang="en-US" sz="1400" b="1" dirty="0">
                <a:solidFill>
                  <a:schemeClr val="accent6"/>
                </a:solidFill>
                <a:latin typeface="Segoe UI Light" panose="020B0502040204020203" pitchFamily="34" charset="0"/>
                <a:cs typeface="Segoe UI Light" panose="020B0502040204020203" pitchFamily="34" charset="0"/>
              </a:endParaRPr>
            </a:p>
          </p:txBody>
        </p:sp>
        <p:sp>
          <p:nvSpPr>
            <p:cNvPr id="34" name="TextBox 33">
              <a:extLst>
                <a:ext uri="{FF2B5EF4-FFF2-40B4-BE49-F238E27FC236}">
                  <a16:creationId xmlns:a16="http://schemas.microsoft.com/office/drawing/2014/main" id="{15EE01CB-04FB-407D-8EBA-680CD7E18B76}"/>
                </a:ext>
              </a:extLst>
            </p:cNvPr>
            <p:cNvSpPr txBox="1"/>
            <p:nvPr/>
          </p:nvSpPr>
          <p:spPr>
            <a:xfrm>
              <a:off x="3182390" y="3340723"/>
              <a:ext cx="6731674" cy="374571"/>
            </a:xfrm>
            <a:prstGeom prst="round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3)  </a:t>
              </a:r>
              <a:r>
                <a:rPr lang="en-US" sz="1600" b="1" dirty="0">
                  <a:solidFill>
                    <a:schemeClr val="accent1"/>
                  </a:solidFill>
                  <a:latin typeface="Segoe UI Light" panose="020B0502040204020203" pitchFamily="34" charset="0"/>
                  <a:cs typeface="Segoe UI Light" panose="020B0502040204020203" pitchFamily="34" charset="0"/>
                </a:rPr>
                <a:t>421</a:t>
              </a:r>
              <a:r>
                <a:rPr lang="en-US" sz="1600" dirty="0">
                  <a:latin typeface="Segoe UI Light" panose="020B0502040204020203" pitchFamily="34" charset="0"/>
                  <a:cs typeface="Segoe UI Light" panose="020B0502040204020203" pitchFamily="34" charset="0"/>
                </a:rPr>
                <a:t> are </a:t>
              </a:r>
              <a:r>
                <a:rPr lang="en-US" sz="1600" b="1" dirty="0">
                  <a:latin typeface="Segoe UI Light" panose="020B0502040204020203" pitchFamily="34" charset="0"/>
                  <a:cs typeface="Segoe UI Light" panose="020B0502040204020203" pitchFamily="34" charset="0"/>
                </a:rPr>
                <a:t>aged</a:t>
              </a:r>
              <a:r>
                <a:rPr lang="en-US" sz="1600" dirty="0">
                  <a:latin typeface="Segoe UI Light" panose="020B0502040204020203" pitchFamily="34" charset="0"/>
                  <a:cs typeface="Segoe UI Light" panose="020B0502040204020203" pitchFamily="34" charset="0"/>
                </a:rPr>
                <a:t> between 18 and 65</a:t>
              </a:r>
              <a:endParaRPr lang="en-US" sz="1100" dirty="0">
                <a:solidFill>
                  <a:schemeClr val="accent6"/>
                </a:solidFill>
                <a:latin typeface="Segoe UI Light" panose="020B0502040204020203" pitchFamily="34" charset="0"/>
                <a:cs typeface="Segoe UI Light" panose="020B0502040204020203" pitchFamily="34" charset="0"/>
              </a:endParaRPr>
            </a:p>
          </p:txBody>
        </p:sp>
        <p:sp>
          <p:nvSpPr>
            <p:cNvPr id="36" name="TextBox 35">
              <a:extLst>
                <a:ext uri="{FF2B5EF4-FFF2-40B4-BE49-F238E27FC236}">
                  <a16:creationId xmlns:a16="http://schemas.microsoft.com/office/drawing/2014/main" id="{38A267AC-51CD-46AA-A0FB-DD13CD333D98}"/>
                </a:ext>
              </a:extLst>
            </p:cNvPr>
            <p:cNvSpPr txBox="1"/>
            <p:nvPr/>
          </p:nvSpPr>
          <p:spPr>
            <a:xfrm>
              <a:off x="3191661" y="3715294"/>
              <a:ext cx="7001666" cy="374571"/>
            </a:xfrm>
            <a:prstGeom prst="round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4)  </a:t>
              </a:r>
              <a:r>
                <a:rPr lang="en-US" sz="1600" b="1" dirty="0">
                  <a:solidFill>
                    <a:schemeClr val="accent1"/>
                  </a:solidFill>
                  <a:latin typeface="Segoe UI Light" panose="020B0502040204020203" pitchFamily="34" charset="0"/>
                  <a:cs typeface="Segoe UI Light" panose="020B0502040204020203" pitchFamily="34" charset="0"/>
                </a:rPr>
                <a:t>53</a:t>
              </a:r>
              <a:r>
                <a:rPr lang="en-US" sz="1600" dirty="0">
                  <a:latin typeface="Segoe UI Light" panose="020B0502040204020203" pitchFamily="34" charset="0"/>
                  <a:cs typeface="Segoe UI Light" panose="020B0502040204020203" pitchFamily="34" charset="0"/>
                </a:rPr>
                <a:t> were seen in the </a:t>
              </a:r>
              <a:r>
                <a:rPr lang="en-US" sz="1600" b="1" dirty="0">
                  <a:latin typeface="Segoe UI Light" panose="020B0502040204020203" pitchFamily="34" charset="0"/>
                  <a:cs typeface="Segoe UI Light" panose="020B0502040204020203" pitchFamily="34" charset="0"/>
                </a:rPr>
                <a:t>Emergency Department </a:t>
              </a:r>
              <a:r>
                <a:rPr lang="en-US" sz="1200" dirty="0">
                  <a:solidFill>
                    <a:schemeClr val="accent6"/>
                  </a:solidFill>
                  <a:latin typeface="Segoe UI Light" panose="020B0502040204020203" pitchFamily="34" charset="0"/>
                  <a:cs typeface="Segoe UI Light" panose="020B0502040204020203" pitchFamily="34" charset="0"/>
                </a:rPr>
                <a:t>(in the past 3 years)</a:t>
              </a:r>
              <a:endParaRPr lang="en-US" sz="1400" b="1" dirty="0">
                <a:solidFill>
                  <a:schemeClr val="accent6"/>
                </a:solidFill>
                <a:latin typeface="Segoe UI Light" panose="020B0502040204020203" pitchFamily="34" charset="0"/>
                <a:cs typeface="Segoe UI Light" panose="020B0502040204020203" pitchFamily="34" charset="0"/>
              </a:endParaRPr>
            </a:p>
          </p:txBody>
        </p:sp>
      </p:grpSp>
      <p:grpSp>
        <p:nvGrpSpPr>
          <p:cNvPr id="8" name="Group 7">
            <a:extLst>
              <a:ext uri="{FF2B5EF4-FFF2-40B4-BE49-F238E27FC236}">
                <a16:creationId xmlns:a16="http://schemas.microsoft.com/office/drawing/2014/main" id="{E522641C-D035-40EC-BD1E-49AA2F0E0EC9}"/>
              </a:ext>
            </a:extLst>
          </p:cNvPr>
          <p:cNvGrpSpPr/>
          <p:nvPr/>
        </p:nvGrpSpPr>
        <p:grpSpPr>
          <a:xfrm>
            <a:off x="2432038" y="3128537"/>
            <a:ext cx="9466948" cy="396790"/>
            <a:chOff x="2333427" y="6008208"/>
            <a:chExt cx="7756852" cy="396790"/>
          </a:xfrm>
        </p:grpSpPr>
        <p:sp>
          <p:nvSpPr>
            <p:cNvPr id="39" name="Rectangle: Rounded Corners 38">
              <a:extLst>
                <a:ext uri="{FF2B5EF4-FFF2-40B4-BE49-F238E27FC236}">
                  <a16:creationId xmlns:a16="http://schemas.microsoft.com/office/drawing/2014/main" id="{D1FB3A4B-EFA5-45F2-A952-A8D24F4257BA}"/>
                </a:ext>
              </a:extLst>
            </p:cNvPr>
            <p:cNvSpPr/>
            <p:nvPr/>
          </p:nvSpPr>
          <p:spPr>
            <a:xfrm>
              <a:off x="2333427" y="6008208"/>
              <a:ext cx="7756852" cy="396790"/>
            </a:xfrm>
            <a:prstGeom prst="roundRect">
              <a:avLst>
                <a:gd name="adj" fmla="val 36789"/>
              </a:avLst>
            </a:prstGeom>
            <a:solidFill>
              <a:schemeClr val="accent4">
                <a:lumMod val="20000"/>
                <a:lumOff val="80000"/>
              </a:schemeClr>
            </a:solidFill>
            <a:ln>
              <a:solidFill>
                <a:schemeClr val="accent4">
                  <a:lumMod val="75000"/>
                </a:schemeClr>
              </a:solid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60000"/>
                    <a:lumOff val="40000"/>
                  </a:schemeClr>
                </a:solidFill>
              </a:endParaRPr>
            </a:p>
          </p:txBody>
        </p:sp>
        <p:sp>
          <p:nvSpPr>
            <p:cNvPr id="38" name="TextBox 37">
              <a:extLst>
                <a:ext uri="{FF2B5EF4-FFF2-40B4-BE49-F238E27FC236}">
                  <a16:creationId xmlns:a16="http://schemas.microsoft.com/office/drawing/2014/main" id="{804D7431-2232-4C3E-8620-5F6233E0F33E}"/>
                </a:ext>
              </a:extLst>
            </p:cNvPr>
            <p:cNvSpPr txBox="1"/>
            <p:nvPr/>
          </p:nvSpPr>
          <p:spPr>
            <a:xfrm>
              <a:off x="2751208" y="6078273"/>
              <a:ext cx="7001666" cy="276999"/>
            </a:xfrm>
            <a:prstGeom prst="rect">
              <a:avLst/>
            </a:prstGeom>
            <a:noFill/>
          </p:spPr>
          <p:txBody>
            <a:bodyPr wrap="square" rtlCol="0">
              <a:spAutoFit/>
            </a:bodyPr>
            <a:lstStyle/>
            <a:p>
              <a:r>
                <a:rPr lang="en-US" sz="1200" dirty="0">
                  <a:latin typeface="Segoe UI Light" panose="020B0502040204020203" pitchFamily="34" charset="0"/>
                  <a:cs typeface="Segoe UI Light" panose="020B0502040204020203" pitchFamily="34" charset="0"/>
                </a:rPr>
                <a:t>I couldn’t identify patients who </a:t>
              </a:r>
              <a:r>
                <a:rPr lang="en-US" sz="1200" b="1" dirty="0">
                  <a:latin typeface="Segoe UI Light" panose="020B0502040204020203" pitchFamily="34" charset="0"/>
                  <a:cs typeface="Segoe UI Light" panose="020B0502040204020203" pitchFamily="34" charset="0"/>
                </a:rPr>
                <a:t>“don’t regularly exercise”</a:t>
              </a:r>
              <a:r>
                <a:rPr lang="en-US" sz="1200" dirty="0">
                  <a:latin typeface="Segoe UI Light" panose="020B0502040204020203" pitchFamily="34" charset="0"/>
                  <a:cs typeface="Segoe UI Light" panose="020B0502040204020203" pitchFamily="34" charset="0"/>
                </a:rPr>
                <a:t>, so you may need to refine your search, however:</a:t>
              </a:r>
              <a:endParaRPr lang="en-US" sz="1200" b="1" dirty="0">
                <a:solidFill>
                  <a:schemeClr val="accent6"/>
                </a:solidFill>
                <a:latin typeface="Segoe UI Light" panose="020B0502040204020203" pitchFamily="34" charset="0"/>
                <a:cs typeface="Segoe UI Light" panose="020B0502040204020203" pitchFamily="34" charset="0"/>
              </a:endParaRPr>
            </a:p>
          </p:txBody>
        </p:sp>
        <p:pic>
          <p:nvPicPr>
            <p:cNvPr id="5" name="Picture 4" descr="A picture containing drawing&#10;&#10;Description automatically generated">
              <a:extLst>
                <a:ext uri="{FF2B5EF4-FFF2-40B4-BE49-F238E27FC236}">
                  <a16:creationId xmlns:a16="http://schemas.microsoft.com/office/drawing/2014/main" id="{04130D0D-D0F5-4F23-A8A5-5271428C02C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429629" y="6069299"/>
              <a:ext cx="280793" cy="274608"/>
            </a:xfrm>
            <a:prstGeom prst="rect">
              <a:avLst/>
            </a:prstGeom>
          </p:spPr>
        </p:pic>
      </p:grpSp>
      <p:sp>
        <p:nvSpPr>
          <p:cNvPr id="12" name="Down Arrow 11">
            <a:extLst>
              <a:ext uri="{FF2B5EF4-FFF2-40B4-BE49-F238E27FC236}">
                <a16:creationId xmlns:a16="http://schemas.microsoft.com/office/drawing/2014/main" id="{E259B4C8-91F8-750E-0736-279D74797814}"/>
              </a:ext>
            </a:extLst>
          </p:cNvPr>
          <p:cNvSpPr/>
          <p:nvPr/>
        </p:nvSpPr>
        <p:spPr>
          <a:xfrm>
            <a:off x="2289473" y="504615"/>
            <a:ext cx="259976" cy="36240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1E8D428-03AD-A512-BE93-1D0F34D2F830}"/>
              </a:ext>
            </a:extLst>
          </p:cNvPr>
          <p:cNvSpPr txBox="1"/>
          <p:nvPr/>
        </p:nvSpPr>
        <p:spPr>
          <a:xfrm>
            <a:off x="472978" y="143442"/>
            <a:ext cx="4036682" cy="369332"/>
          </a:xfrm>
          <a:prstGeom prst="rect">
            <a:avLst/>
          </a:prstGeom>
          <a:noFill/>
        </p:spPr>
        <p:txBody>
          <a:bodyPr wrap="none" rtlCol="0">
            <a:spAutoFit/>
          </a:bodyPr>
          <a:lstStyle/>
          <a:p>
            <a:r>
              <a:rPr lang="en-US" dirty="0">
                <a:solidFill>
                  <a:schemeClr val="accent2"/>
                </a:solidFill>
                <a:latin typeface="Roboto Light" panose="02000000000000000000" pitchFamily="2" charset="0"/>
                <a:ea typeface="Roboto Light" panose="02000000000000000000" pitchFamily="2" charset="0"/>
              </a:rPr>
              <a:t>User-entered free-text eligibility criteria</a:t>
            </a:r>
          </a:p>
        </p:txBody>
      </p:sp>
      <p:sp>
        <p:nvSpPr>
          <p:cNvPr id="21" name="Down Arrow 20">
            <a:extLst>
              <a:ext uri="{FF2B5EF4-FFF2-40B4-BE49-F238E27FC236}">
                <a16:creationId xmlns:a16="http://schemas.microsoft.com/office/drawing/2014/main" id="{DC6DB537-DD88-00B7-0101-060934E40152}"/>
              </a:ext>
            </a:extLst>
          </p:cNvPr>
          <p:cNvSpPr/>
          <p:nvPr/>
        </p:nvSpPr>
        <p:spPr>
          <a:xfrm>
            <a:off x="10857485" y="2675736"/>
            <a:ext cx="259976" cy="36240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1C3F9DE-CF22-589D-73E0-C59BDFB97BB0}"/>
              </a:ext>
            </a:extLst>
          </p:cNvPr>
          <p:cNvSpPr txBox="1"/>
          <p:nvPr/>
        </p:nvSpPr>
        <p:spPr>
          <a:xfrm>
            <a:off x="9927198" y="2281027"/>
            <a:ext cx="2034531" cy="369332"/>
          </a:xfrm>
          <a:prstGeom prst="rect">
            <a:avLst/>
          </a:prstGeom>
          <a:noFill/>
        </p:spPr>
        <p:txBody>
          <a:bodyPr wrap="none" rtlCol="0">
            <a:spAutoFit/>
          </a:bodyPr>
          <a:lstStyle/>
          <a:p>
            <a:r>
              <a:rPr lang="en-US" dirty="0">
                <a:solidFill>
                  <a:schemeClr val="accent2"/>
                </a:solidFill>
                <a:latin typeface="Roboto Light" panose="02000000000000000000" pitchFamily="2" charset="0"/>
                <a:ea typeface="Roboto Light" panose="02000000000000000000" pitchFamily="2" charset="0"/>
              </a:rPr>
              <a:t>Leaf AI’s response</a:t>
            </a:r>
          </a:p>
        </p:txBody>
      </p:sp>
      <p:cxnSp>
        <p:nvCxnSpPr>
          <p:cNvPr id="26" name="Straight Connector 25">
            <a:extLst>
              <a:ext uri="{FF2B5EF4-FFF2-40B4-BE49-F238E27FC236}">
                <a16:creationId xmlns:a16="http://schemas.microsoft.com/office/drawing/2014/main" id="{0D15C056-9DAE-4E3B-D59E-33A6CDE218D6}"/>
              </a:ext>
            </a:extLst>
          </p:cNvPr>
          <p:cNvCxnSpPr/>
          <p:nvPr/>
        </p:nvCxnSpPr>
        <p:spPr>
          <a:xfrm>
            <a:off x="1129553" y="1326777"/>
            <a:ext cx="376518"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B749696-54FC-7BD1-8419-20A1CA9A6F10}"/>
              </a:ext>
            </a:extLst>
          </p:cNvPr>
          <p:cNvCxnSpPr/>
          <p:nvPr/>
        </p:nvCxnSpPr>
        <p:spPr>
          <a:xfrm>
            <a:off x="2408053" y="1810870"/>
            <a:ext cx="37651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C5687B-2978-3223-039B-8CEEBB59ECA9}"/>
              </a:ext>
            </a:extLst>
          </p:cNvPr>
          <p:cNvCxnSpPr>
            <a:cxnSpLocks/>
          </p:cNvCxnSpPr>
          <p:nvPr/>
        </p:nvCxnSpPr>
        <p:spPr>
          <a:xfrm>
            <a:off x="3582428" y="1810870"/>
            <a:ext cx="124954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8D1635-92CD-D032-2578-DE5E5F1E1BCD}"/>
              </a:ext>
            </a:extLst>
          </p:cNvPr>
          <p:cNvCxnSpPr/>
          <p:nvPr/>
        </p:nvCxnSpPr>
        <p:spPr>
          <a:xfrm>
            <a:off x="941294" y="2325852"/>
            <a:ext cx="37651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E9EB3C8-DE8C-FF4E-3C7A-F47194495F61}"/>
              </a:ext>
            </a:extLst>
          </p:cNvPr>
          <p:cNvCxnSpPr>
            <a:cxnSpLocks/>
          </p:cNvCxnSpPr>
          <p:nvPr/>
        </p:nvCxnSpPr>
        <p:spPr>
          <a:xfrm>
            <a:off x="2463097" y="2316887"/>
            <a:ext cx="42904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E24767A-87A6-0D51-4A45-55375613E80F}"/>
              </a:ext>
            </a:extLst>
          </p:cNvPr>
          <p:cNvCxnSpPr>
            <a:cxnSpLocks/>
          </p:cNvCxnSpPr>
          <p:nvPr/>
        </p:nvCxnSpPr>
        <p:spPr>
          <a:xfrm>
            <a:off x="3750559" y="2316887"/>
            <a:ext cx="642146"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B2AB127-A40B-1B3A-862C-D7D70E4D9FCB}"/>
              </a:ext>
            </a:extLst>
          </p:cNvPr>
          <p:cNvCxnSpPr>
            <a:cxnSpLocks/>
          </p:cNvCxnSpPr>
          <p:nvPr/>
        </p:nvCxnSpPr>
        <p:spPr>
          <a:xfrm>
            <a:off x="1093694" y="2788023"/>
            <a:ext cx="295489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0FD2298-2838-BCEF-16BB-517E93E91C2B}"/>
              </a:ext>
            </a:extLst>
          </p:cNvPr>
          <p:cNvCxnSpPr/>
          <p:nvPr/>
        </p:nvCxnSpPr>
        <p:spPr>
          <a:xfrm>
            <a:off x="2868015" y="4419600"/>
            <a:ext cx="36134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263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1017EAA0-A640-98C1-3741-177B9E0DFCEB}"/>
              </a:ext>
            </a:extLst>
          </p:cNvPr>
          <p:cNvGrpSpPr/>
          <p:nvPr/>
        </p:nvGrpSpPr>
        <p:grpSpPr>
          <a:xfrm>
            <a:off x="1243506" y="167655"/>
            <a:ext cx="9492823" cy="1648115"/>
            <a:chOff x="1243506" y="167655"/>
            <a:chExt cx="9492823" cy="1648115"/>
          </a:xfrm>
        </p:grpSpPr>
        <p:grpSp>
          <p:nvGrpSpPr>
            <p:cNvPr id="7" name="Group 6">
              <a:extLst>
                <a:ext uri="{FF2B5EF4-FFF2-40B4-BE49-F238E27FC236}">
                  <a16:creationId xmlns:a16="http://schemas.microsoft.com/office/drawing/2014/main" id="{EE5ED84A-1094-4F53-BC01-CEBEA639E2D0}"/>
                </a:ext>
              </a:extLst>
            </p:cNvPr>
            <p:cNvGrpSpPr/>
            <p:nvPr/>
          </p:nvGrpSpPr>
          <p:grpSpPr>
            <a:xfrm>
              <a:off x="1243506" y="167655"/>
              <a:ext cx="9492823" cy="1648115"/>
              <a:chOff x="2781709" y="1813039"/>
              <a:chExt cx="9384409" cy="1648115"/>
            </a:xfrm>
            <a:solidFill>
              <a:srgbClr val="F7F7F7"/>
            </a:solidFill>
          </p:grpSpPr>
          <p:sp>
            <p:nvSpPr>
              <p:cNvPr id="6" name="Rectangle: Rounded Corners 5">
                <a:extLst>
                  <a:ext uri="{FF2B5EF4-FFF2-40B4-BE49-F238E27FC236}">
                    <a16:creationId xmlns:a16="http://schemas.microsoft.com/office/drawing/2014/main" id="{34DC37DF-B586-4DFE-AE09-EFEE2119A52E}"/>
                  </a:ext>
                </a:extLst>
              </p:cNvPr>
              <p:cNvSpPr/>
              <p:nvPr/>
            </p:nvSpPr>
            <p:spPr>
              <a:xfrm>
                <a:off x="2781709" y="1813039"/>
                <a:ext cx="9358830" cy="1648115"/>
              </a:xfrm>
              <a:prstGeom prst="roundRect">
                <a:avLst/>
              </a:prstGeom>
              <a:grpFill/>
              <a:ln>
                <a:solidFill>
                  <a:schemeClr val="bg1">
                    <a:lumMod val="85000"/>
                  </a:schemeClr>
                </a:solid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3DFBD61-20BF-42CF-9862-FDDEFB340DA2}"/>
                  </a:ext>
                </a:extLst>
              </p:cNvPr>
              <p:cNvSpPr txBox="1"/>
              <p:nvPr/>
            </p:nvSpPr>
            <p:spPr>
              <a:xfrm>
                <a:off x="3716878" y="1910544"/>
                <a:ext cx="3056361" cy="578882"/>
              </a:xfrm>
              <a:prstGeom prst="roundRect">
                <a:avLst/>
              </a:prstGeom>
              <a:noFill/>
            </p:spPr>
            <p:txBody>
              <a:bodyPr wrap="none" rtlCol="0">
                <a:spAutoFit/>
              </a:bodyPr>
              <a:lstStyle/>
              <a:p>
                <a:r>
                  <a:rPr lang="en-US" sz="2800" dirty="0">
                    <a:latin typeface="Helvetica Light" panose="020B0403020202020204" pitchFamily="34" charset="0"/>
                    <a:cs typeface="Segoe UI Light" panose="020B0502040204020203" pitchFamily="34" charset="0"/>
                  </a:rPr>
                  <a:t>Finding Patients...</a:t>
                </a:r>
              </a:p>
            </p:txBody>
          </p:sp>
          <p:sp>
            <p:nvSpPr>
              <p:cNvPr id="17" name="TextBox 16">
                <a:extLst>
                  <a:ext uri="{FF2B5EF4-FFF2-40B4-BE49-F238E27FC236}">
                    <a16:creationId xmlns:a16="http://schemas.microsoft.com/office/drawing/2014/main" id="{93A1C14F-312C-4042-B1CC-34D66ED0A7D7}"/>
                  </a:ext>
                </a:extLst>
              </p:cNvPr>
              <p:cNvSpPr txBox="1"/>
              <p:nvPr/>
            </p:nvSpPr>
            <p:spPr>
              <a:xfrm>
                <a:off x="3182390" y="2591299"/>
                <a:ext cx="6731674" cy="374571"/>
              </a:xfrm>
              <a:prstGeom prst="round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1)  </a:t>
                </a:r>
                <a:r>
                  <a:rPr lang="en-US" sz="1600" b="1" dirty="0">
                    <a:solidFill>
                      <a:schemeClr val="accent1"/>
                    </a:solidFill>
                    <a:latin typeface="Segoe UI Light" panose="020B0502040204020203" pitchFamily="34" charset="0"/>
                    <a:cs typeface="Segoe UI Light" panose="020B0502040204020203" pitchFamily="34" charset="0"/>
                  </a:rPr>
                  <a:t>1,046</a:t>
                </a:r>
                <a:r>
                  <a:rPr lang="en-US" sz="1600" dirty="0">
                    <a:latin typeface="Segoe UI Light" panose="020B0502040204020203" pitchFamily="34" charset="0"/>
                    <a:cs typeface="Segoe UI Light" panose="020B0502040204020203" pitchFamily="34" charset="0"/>
                  </a:rPr>
                  <a:t> had a </a:t>
                </a:r>
                <a:r>
                  <a:rPr lang="en-US" sz="1600" b="1" dirty="0">
                    <a:latin typeface="Segoe UI Light" panose="020B0502040204020203" pitchFamily="34" charset="0"/>
                    <a:cs typeface="Segoe UI Light" panose="020B0502040204020203" pitchFamily="34" charset="0"/>
                  </a:rPr>
                  <a:t>body mass index </a:t>
                </a:r>
                <a:r>
                  <a:rPr lang="en-US" sz="1600" dirty="0">
                    <a:latin typeface="Segoe UI Light" panose="020B0502040204020203" pitchFamily="34" charset="0"/>
                    <a:cs typeface="Segoe UI Light" panose="020B0502040204020203" pitchFamily="34" charset="0"/>
                  </a:rPr>
                  <a:t>(</a:t>
                </a:r>
                <a:r>
                  <a:rPr lang="en-US" sz="1600" b="1" dirty="0">
                    <a:latin typeface="Segoe UI Light" panose="020B0502040204020203" pitchFamily="34" charset="0"/>
                    <a:cs typeface="Segoe UI Light" panose="020B0502040204020203" pitchFamily="34" charset="0"/>
                  </a:rPr>
                  <a:t>BMI</a:t>
                </a:r>
                <a:r>
                  <a:rPr lang="en-US" sz="1600" dirty="0">
                    <a:latin typeface="Segoe UI Light" panose="020B0502040204020203" pitchFamily="34" charset="0"/>
                    <a:cs typeface="Segoe UI Light" panose="020B0502040204020203" pitchFamily="34" charset="0"/>
                  </a:rPr>
                  <a:t>) between</a:t>
                </a:r>
                <a:r>
                  <a:rPr lang="en-US" sz="1600" dirty="0"/>
                  <a:t> </a:t>
                </a:r>
                <a:r>
                  <a:rPr lang="en-US" sz="1600" dirty="0">
                    <a:latin typeface="Segoe UI Light" panose="020B0502040204020203" pitchFamily="34" charset="0"/>
                    <a:cs typeface="Segoe UI Light" panose="020B0502040204020203" pitchFamily="34" charset="0"/>
                  </a:rPr>
                  <a:t>35 and 40 </a:t>
                </a:r>
                <a:r>
                  <a:rPr lang="en-US" sz="1200" dirty="0">
                    <a:solidFill>
                      <a:srgbClr val="649B42"/>
                    </a:solidFill>
                    <a:latin typeface="Segoe UI Light" panose="020B0502040204020203" pitchFamily="34" charset="0"/>
                    <a:cs typeface="Segoe UI Light" panose="020B0502040204020203" pitchFamily="34" charset="0"/>
                  </a:rPr>
                  <a:t>(in the past 6 months)</a:t>
                </a:r>
                <a:endParaRPr lang="en-US" sz="1050" dirty="0">
                  <a:solidFill>
                    <a:srgbClr val="649B42"/>
                  </a:solidFill>
                  <a:latin typeface="Segoe UI Light" panose="020B0502040204020203" pitchFamily="34" charset="0"/>
                  <a:cs typeface="Segoe UI Light" panose="020B0502040204020203" pitchFamily="34" charset="0"/>
                </a:endParaRPr>
              </a:p>
            </p:txBody>
          </p:sp>
          <p:sp>
            <p:nvSpPr>
              <p:cNvPr id="18" name="TextBox 17">
                <a:extLst>
                  <a:ext uri="{FF2B5EF4-FFF2-40B4-BE49-F238E27FC236}">
                    <a16:creationId xmlns:a16="http://schemas.microsoft.com/office/drawing/2014/main" id="{C43800DA-B95F-4B57-9582-9DF5D5F1CD55}"/>
                  </a:ext>
                </a:extLst>
              </p:cNvPr>
              <p:cNvSpPr txBox="1"/>
              <p:nvPr/>
            </p:nvSpPr>
            <p:spPr>
              <a:xfrm>
                <a:off x="3182390" y="2966152"/>
                <a:ext cx="8983728" cy="374571"/>
              </a:xfrm>
              <a:prstGeom prst="roundRect">
                <a:avLst/>
              </a:prstGeom>
              <a:noFill/>
            </p:spPr>
            <p:txBody>
              <a:bodyPr wrap="square" rtlCol="0">
                <a:spAutoFit/>
              </a:bodyPr>
              <a:lstStyle/>
              <a:p>
                <a:r>
                  <a:rPr lang="en-US" sz="1600" dirty="0">
                    <a:solidFill>
                      <a:schemeClr val="bg1">
                        <a:lumMod val="75000"/>
                      </a:schemeClr>
                    </a:solidFill>
                    <a:latin typeface="Segoe UI Light" panose="020B0502040204020203" pitchFamily="34" charset="0"/>
                    <a:cs typeface="Segoe UI Light" panose="020B0502040204020203" pitchFamily="34" charset="0"/>
                  </a:rPr>
                  <a:t>2)  </a:t>
                </a:r>
                <a:r>
                  <a:rPr lang="en-US" sz="1600" b="1" dirty="0">
                    <a:solidFill>
                      <a:schemeClr val="bg1">
                        <a:lumMod val="75000"/>
                      </a:schemeClr>
                    </a:solidFill>
                    <a:latin typeface="Segoe UI Light" panose="020B0502040204020203" pitchFamily="34" charset="0"/>
                    <a:cs typeface="Segoe UI Light" panose="020B0502040204020203" pitchFamily="34" charset="0"/>
                  </a:rPr>
                  <a:t>442</a:t>
                </a:r>
                <a:r>
                  <a:rPr lang="en-US" sz="1600" dirty="0">
                    <a:solidFill>
                      <a:schemeClr val="bg1">
                        <a:lumMod val="75000"/>
                      </a:schemeClr>
                    </a:solidFill>
                    <a:latin typeface="Segoe UI Light" panose="020B0502040204020203" pitchFamily="34" charset="0"/>
                    <a:cs typeface="Segoe UI Light" panose="020B0502040204020203" pitchFamily="34" charset="0"/>
                  </a:rPr>
                  <a:t> were treated with a </a:t>
                </a:r>
                <a:r>
                  <a:rPr lang="en-US" sz="1600" b="1" dirty="0">
                    <a:solidFill>
                      <a:schemeClr val="bg1">
                        <a:lumMod val="75000"/>
                      </a:schemeClr>
                    </a:solidFill>
                    <a:latin typeface="Segoe UI Light" panose="020B0502040204020203" pitchFamily="34" charset="0"/>
                    <a:cs typeface="Segoe UI Light" panose="020B0502040204020203" pitchFamily="34" charset="0"/>
                  </a:rPr>
                  <a:t>Selective Serotonin Re-uptake Inhibitor </a:t>
                </a:r>
                <a:r>
                  <a:rPr lang="en-US" sz="1600" dirty="0">
                    <a:solidFill>
                      <a:schemeClr val="bg1">
                        <a:lumMod val="75000"/>
                      </a:schemeClr>
                    </a:solidFill>
                    <a:latin typeface="Segoe UI Light" panose="020B0502040204020203" pitchFamily="34" charset="0"/>
                    <a:cs typeface="Segoe UI Light" panose="020B0502040204020203" pitchFamily="34" charset="0"/>
                  </a:rPr>
                  <a:t>(</a:t>
                </a:r>
                <a:r>
                  <a:rPr lang="en-US" sz="1600" b="1" dirty="0">
                    <a:solidFill>
                      <a:schemeClr val="bg1">
                        <a:lumMod val="75000"/>
                      </a:schemeClr>
                    </a:solidFill>
                    <a:latin typeface="Segoe UI Light" panose="020B0502040204020203" pitchFamily="34" charset="0"/>
                    <a:cs typeface="Segoe UI Light" panose="020B0502040204020203" pitchFamily="34" charset="0"/>
                  </a:rPr>
                  <a:t>SSRI</a:t>
                </a:r>
                <a:r>
                  <a:rPr lang="en-US" sz="1600" dirty="0">
                    <a:solidFill>
                      <a:schemeClr val="bg1">
                        <a:lumMod val="75000"/>
                      </a:schemeClr>
                    </a:solidFill>
                    <a:latin typeface="Segoe UI Light" panose="020B0502040204020203" pitchFamily="34" charset="0"/>
                    <a:cs typeface="Segoe UI Light" panose="020B0502040204020203" pitchFamily="34" charset="0"/>
                  </a:rPr>
                  <a:t>) or other </a:t>
                </a:r>
                <a:r>
                  <a:rPr lang="en-US" sz="1600" b="1" dirty="0">
                    <a:solidFill>
                      <a:schemeClr val="bg1">
                        <a:lumMod val="75000"/>
                      </a:schemeClr>
                    </a:solidFill>
                    <a:latin typeface="Segoe UI Light" panose="020B0502040204020203" pitchFamily="34" charset="0"/>
                    <a:cs typeface="Segoe UI Light" panose="020B0502040204020203" pitchFamily="34" charset="0"/>
                  </a:rPr>
                  <a:t>antidepressant </a:t>
                </a:r>
                <a:r>
                  <a:rPr lang="en-US" sz="1200" dirty="0">
                    <a:solidFill>
                      <a:schemeClr val="bg1">
                        <a:lumMod val="75000"/>
                      </a:schemeClr>
                    </a:solidFill>
                    <a:latin typeface="Segoe UI Light" panose="020B0502040204020203" pitchFamily="34" charset="0"/>
                    <a:cs typeface="Segoe UI Light" panose="020B0502040204020203" pitchFamily="34" charset="0"/>
                  </a:rPr>
                  <a:t>(anytime)</a:t>
                </a:r>
                <a:endParaRPr lang="en-US" sz="1400" b="1" dirty="0">
                  <a:solidFill>
                    <a:schemeClr val="bg1">
                      <a:lumMod val="75000"/>
                    </a:schemeClr>
                  </a:solidFill>
                  <a:latin typeface="Segoe UI Light" panose="020B0502040204020203" pitchFamily="34" charset="0"/>
                  <a:cs typeface="Segoe UI Light" panose="020B0502040204020203" pitchFamily="34" charset="0"/>
                </a:endParaRPr>
              </a:p>
            </p:txBody>
          </p:sp>
        </p:grpSp>
        <p:cxnSp>
          <p:nvCxnSpPr>
            <p:cNvPr id="49" name="Straight Connector 48">
              <a:extLst>
                <a:ext uri="{FF2B5EF4-FFF2-40B4-BE49-F238E27FC236}">
                  <a16:creationId xmlns:a16="http://schemas.microsoft.com/office/drawing/2014/main" id="{30FD2298-2838-BCEF-16BB-517E93E91C2B}"/>
                </a:ext>
              </a:extLst>
            </p:cNvPr>
            <p:cNvCxnSpPr/>
            <p:nvPr/>
          </p:nvCxnSpPr>
          <p:spPr>
            <a:xfrm>
              <a:off x="1490789" y="910056"/>
              <a:ext cx="36134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D2AE1285-DE61-B51B-EE6A-97BC8C00E7F0}"/>
                </a:ext>
              </a:extLst>
            </p:cNvPr>
            <p:cNvSpPr/>
            <p:nvPr/>
          </p:nvSpPr>
          <p:spPr>
            <a:xfrm>
              <a:off x="1490789" y="288086"/>
              <a:ext cx="698690" cy="566515"/>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3A458AE4-0BD2-9EDE-3430-E8A05CC3C18D}"/>
                </a:ext>
              </a:extLst>
            </p:cNvPr>
            <p:cNvSpPr/>
            <p:nvPr/>
          </p:nvSpPr>
          <p:spPr>
            <a:xfrm>
              <a:off x="1490789" y="296336"/>
              <a:ext cx="692241" cy="570632"/>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C6616A6-A4D2-EE9B-CFB0-FAE654A66D31}"/>
                </a:ext>
              </a:extLst>
            </p:cNvPr>
            <p:cNvSpPr txBox="1"/>
            <p:nvPr/>
          </p:nvSpPr>
          <p:spPr>
            <a:xfrm>
              <a:off x="1578414" y="396986"/>
              <a:ext cx="611065"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25%</a:t>
              </a:r>
            </a:p>
          </p:txBody>
        </p:sp>
        <p:sp>
          <p:nvSpPr>
            <p:cNvPr id="14" name="Rounded Rectangle 13">
              <a:extLst>
                <a:ext uri="{FF2B5EF4-FFF2-40B4-BE49-F238E27FC236}">
                  <a16:creationId xmlns:a16="http://schemas.microsoft.com/office/drawing/2014/main" id="{CB68E24A-D5E3-FC16-6478-79454DBD0ECD}"/>
                </a:ext>
              </a:extLst>
            </p:cNvPr>
            <p:cNvSpPr/>
            <p:nvPr/>
          </p:nvSpPr>
          <p:spPr>
            <a:xfrm>
              <a:off x="1992255" y="1344408"/>
              <a:ext cx="394447" cy="33169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grpSp>
        <p:nvGrpSpPr>
          <p:cNvPr id="41" name="Group 40">
            <a:extLst>
              <a:ext uri="{FF2B5EF4-FFF2-40B4-BE49-F238E27FC236}">
                <a16:creationId xmlns:a16="http://schemas.microsoft.com/office/drawing/2014/main" id="{31E5A908-B4DD-5BBC-424D-0525DA966084}"/>
              </a:ext>
            </a:extLst>
          </p:cNvPr>
          <p:cNvGrpSpPr/>
          <p:nvPr/>
        </p:nvGrpSpPr>
        <p:grpSpPr>
          <a:xfrm>
            <a:off x="1243506" y="4394485"/>
            <a:ext cx="9492823" cy="2295860"/>
            <a:chOff x="1243506" y="167655"/>
            <a:chExt cx="9492823" cy="2295860"/>
          </a:xfrm>
        </p:grpSpPr>
        <p:grpSp>
          <p:nvGrpSpPr>
            <p:cNvPr id="42" name="Group 41">
              <a:extLst>
                <a:ext uri="{FF2B5EF4-FFF2-40B4-BE49-F238E27FC236}">
                  <a16:creationId xmlns:a16="http://schemas.microsoft.com/office/drawing/2014/main" id="{91EDC7A7-8A5F-D2B5-2DC3-F83217193A88}"/>
                </a:ext>
              </a:extLst>
            </p:cNvPr>
            <p:cNvGrpSpPr/>
            <p:nvPr/>
          </p:nvGrpSpPr>
          <p:grpSpPr>
            <a:xfrm>
              <a:off x="1243506" y="167655"/>
              <a:ext cx="9492823" cy="2295860"/>
              <a:chOff x="2781709" y="1813039"/>
              <a:chExt cx="9384409" cy="2295860"/>
            </a:xfrm>
            <a:solidFill>
              <a:srgbClr val="F7F7F7"/>
            </a:solidFill>
          </p:grpSpPr>
          <p:sp>
            <p:nvSpPr>
              <p:cNvPr id="54" name="Rectangle: Rounded Corners 5">
                <a:extLst>
                  <a:ext uri="{FF2B5EF4-FFF2-40B4-BE49-F238E27FC236}">
                    <a16:creationId xmlns:a16="http://schemas.microsoft.com/office/drawing/2014/main" id="{33B2DA7C-0D90-1808-4F56-6CD4D748BD1B}"/>
                  </a:ext>
                </a:extLst>
              </p:cNvPr>
              <p:cNvSpPr/>
              <p:nvPr/>
            </p:nvSpPr>
            <p:spPr>
              <a:xfrm>
                <a:off x="2781709" y="1813039"/>
                <a:ext cx="9358830" cy="2295860"/>
              </a:xfrm>
              <a:prstGeom prst="roundRect">
                <a:avLst/>
              </a:prstGeom>
              <a:grpFill/>
              <a:ln>
                <a:solidFill>
                  <a:schemeClr val="bg1">
                    <a:lumMod val="85000"/>
                  </a:schemeClr>
                </a:solid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A19A8495-8531-827A-0E79-30FC13F09BCD}"/>
                  </a:ext>
                </a:extLst>
              </p:cNvPr>
              <p:cNvSpPr txBox="1"/>
              <p:nvPr/>
            </p:nvSpPr>
            <p:spPr>
              <a:xfrm>
                <a:off x="3716878" y="1910544"/>
                <a:ext cx="3077161" cy="578882"/>
              </a:xfrm>
              <a:prstGeom prst="roundRect">
                <a:avLst/>
              </a:prstGeom>
              <a:noFill/>
            </p:spPr>
            <p:txBody>
              <a:bodyPr wrap="none" rtlCol="0">
                <a:spAutoFit/>
              </a:bodyPr>
              <a:lstStyle/>
              <a:p>
                <a:r>
                  <a:rPr lang="en-US" sz="2800" dirty="0">
                    <a:latin typeface="Helvetica Light" panose="020B0403020202020204" pitchFamily="34" charset="0"/>
                    <a:cs typeface="Segoe UI Light" panose="020B0502040204020203" pitchFamily="34" charset="0"/>
                  </a:rPr>
                  <a:t>Finding Patients...</a:t>
                </a:r>
              </a:p>
            </p:txBody>
          </p:sp>
          <p:sp>
            <p:nvSpPr>
              <p:cNvPr id="56" name="TextBox 55">
                <a:extLst>
                  <a:ext uri="{FF2B5EF4-FFF2-40B4-BE49-F238E27FC236}">
                    <a16:creationId xmlns:a16="http://schemas.microsoft.com/office/drawing/2014/main" id="{3E4114AD-C5F5-E1B6-377E-BE73F73210F6}"/>
                  </a:ext>
                </a:extLst>
              </p:cNvPr>
              <p:cNvSpPr txBox="1"/>
              <p:nvPr/>
            </p:nvSpPr>
            <p:spPr>
              <a:xfrm>
                <a:off x="3182390" y="2591299"/>
                <a:ext cx="6731674" cy="374571"/>
              </a:xfrm>
              <a:prstGeom prst="round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1)  </a:t>
                </a:r>
                <a:r>
                  <a:rPr lang="en-US" sz="1600" b="1" dirty="0">
                    <a:solidFill>
                      <a:schemeClr val="accent1"/>
                    </a:solidFill>
                    <a:latin typeface="Segoe UI Light" panose="020B0502040204020203" pitchFamily="34" charset="0"/>
                    <a:cs typeface="Segoe UI Light" panose="020B0502040204020203" pitchFamily="34" charset="0"/>
                  </a:rPr>
                  <a:t>1,046</a:t>
                </a:r>
                <a:r>
                  <a:rPr lang="en-US" sz="1600" dirty="0">
                    <a:latin typeface="Segoe UI Light" panose="020B0502040204020203" pitchFamily="34" charset="0"/>
                    <a:cs typeface="Segoe UI Light" panose="020B0502040204020203" pitchFamily="34" charset="0"/>
                  </a:rPr>
                  <a:t> had a </a:t>
                </a:r>
                <a:r>
                  <a:rPr lang="en-US" sz="1600" b="1" dirty="0">
                    <a:latin typeface="Segoe UI Light" panose="020B0502040204020203" pitchFamily="34" charset="0"/>
                    <a:cs typeface="Segoe UI Light" panose="020B0502040204020203" pitchFamily="34" charset="0"/>
                  </a:rPr>
                  <a:t>body mass index </a:t>
                </a:r>
                <a:r>
                  <a:rPr lang="en-US" sz="1600" dirty="0">
                    <a:latin typeface="Segoe UI Light" panose="020B0502040204020203" pitchFamily="34" charset="0"/>
                    <a:cs typeface="Segoe UI Light" panose="020B0502040204020203" pitchFamily="34" charset="0"/>
                  </a:rPr>
                  <a:t>(</a:t>
                </a:r>
                <a:r>
                  <a:rPr lang="en-US" sz="1600" b="1" dirty="0">
                    <a:latin typeface="Segoe UI Light" panose="020B0502040204020203" pitchFamily="34" charset="0"/>
                    <a:cs typeface="Segoe UI Light" panose="020B0502040204020203" pitchFamily="34" charset="0"/>
                  </a:rPr>
                  <a:t>BMI</a:t>
                </a:r>
                <a:r>
                  <a:rPr lang="en-US" sz="1600" dirty="0">
                    <a:latin typeface="Segoe UI Light" panose="020B0502040204020203" pitchFamily="34" charset="0"/>
                    <a:cs typeface="Segoe UI Light" panose="020B0502040204020203" pitchFamily="34" charset="0"/>
                  </a:rPr>
                  <a:t>) between</a:t>
                </a:r>
                <a:r>
                  <a:rPr lang="en-US" sz="1600" dirty="0"/>
                  <a:t> </a:t>
                </a:r>
                <a:r>
                  <a:rPr lang="en-US" sz="1600" dirty="0">
                    <a:latin typeface="Segoe UI Light" panose="020B0502040204020203" pitchFamily="34" charset="0"/>
                    <a:cs typeface="Segoe UI Light" panose="020B0502040204020203" pitchFamily="34" charset="0"/>
                  </a:rPr>
                  <a:t>35 and 40 </a:t>
                </a:r>
                <a:r>
                  <a:rPr lang="en-US" sz="1200" dirty="0">
                    <a:solidFill>
                      <a:srgbClr val="649B42"/>
                    </a:solidFill>
                    <a:latin typeface="Segoe UI Light" panose="020B0502040204020203" pitchFamily="34" charset="0"/>
                    <a:cs typeface="Segoe UI Light" panose="020B0502040204020203" pitchFamily="34" charset="0"/>
                  </a:rPr>
                  <a:t>(in the past 6 months)</a:t>
                </a:r>
                <a:endParaRPr lang="en-US" sz="1050" dirty="0">
                  <a:solidFill>
                    <a:srgbClr val="649B42"/>
                  </a:solidFill>
                  <a:latin typeface="Segoe UI Light" panose="020B0502040204020203" pitchFamily="34" charset="0"/>
                  <a:cs typeface="Segoe UI Light" panose="020B0502040204020203" pitchFamily="34" charset="0"/>
                </a:endParaRPr>
              </a:p>
            </p:txBody>
          </p:sp>
          <p:sp>
            <p:nvSpPr>
              <p:cNvPr id="57" name="TextBox 56">
                <a:extLst>
                  <a:ext uri="{FF2B5EF4-FFF2-40B4-BE49-F238E27FC236}">
                    <a16:creationId xmlns:a16="http://schemas.microsoft.com/office/drawing/2014/main" id="{8F322637-52D6-D9DF-05FB-9319AB4D09F2}"/>
                  </a:ext>
                </a:extLst>
              </p:cNvPr>
              <p:cNvSpPr txBox="1"/>
              <p:nvPr/>
            </p:nvSpPr>
            <p:spPr>
              <a:xfrm>
                <a:off x="3182390" y="2966152"/>
                <a:ext cx="8983728" cy="374571"/>
              </a:xfrm>
              <a:prstGeom prst="round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2)  </a:t>
                </a:r>
                <a:r>
                  <a:rPr lang="en-US" sz="1600" b="1" dirty="0">
                    <a:solidFill>
                      <a:schemeClr val="accent1"/>
                    </a:solidFill>
                    <a:latin typeface="Segoe UI Light" panose="020B0502040204020203" pitchFamily="34" charset="0"/>
                    <a:cs typeface="Segoe UI Light" panose="020B0502040204020203" pitchFamily="34" charset="0"/>
                  </a:rPr>
                  <a:t>442</a:t>
                </a:r>
                <a:r>
                  <a:rPr lang="en-US" sz="1600" dirty="0">
                    <a:latin typeface="Segoe UI Light" panose="020B0502040204020203" pitchFamily="34" charset="0"/>
                    <a:cs typeface="Segoe UI Light" panose="020B0502040204020203" pitchFamily="34" charset="0"/>
                  </a:rPr>
                  <a:t> were treated with a </a:t>
                </a:r>
                <a:r>
                  <a:rPr lang="en-US" sz="1600" b="1" dirty="0">
                    <a:latin typeface="Segoe UI Light" panose="020B0502040204020203" pitchFamily="34" charset="0"/>
                    <a:cs typeface="Segoe UI Light" panose="020B0502040204020203" pitchFamily="34" charset="0"/>
                  </a:rPr>
                  <a:t>Selective Serotonin Re-uptake Inhibitor </a:t>
                </a:r>
                <a:r>
                  <a:rPr lang="en-US" sz="1600" dirty="0">
                    <a:latin typeface="Segoe UI Light" panose="020B0502040204020203" pitchFamily="34" charset="0"/>
                    <a:cs typeface="Segoe UI Light" panose="020B0502040204020203" pitchFamily="34" charset="0"/>
                  </a:rPr>
                  <a:t>(</a:t>
                </a:r>
                <a:r>
                  <a:rPr lang="en-US" sz="1600" b="1" dirty="0">
                    <a:latin typeface="Segoe UI Light" panose="020B0502040204020203" pitchFamily="34" charset="0"/>
                    <a:cs typeface="Segoe UI Light" panose="020B0502040204020203" pitchFamily="34" charset="0"/>
                  </a:rPr>
                  <a:t>SSRI</a:t>
                </a:r>
                <a:r>
                  <a:rPr lang="en-US" sz="1600" dirty="0">
                    <a:latin typeface="Segoe UI Light" panose="020B0502040204020203" pitchFamily="34" charset="0"/>
                    <a:cs typeface="Segoe UI Light" panose="020B0502040204020203" pitchFamily="34" charset="0"/>
                  </a:rPr>
                  <a:t>) or other </a:t>
                </a:r>
                <a:r>
                  <a:rPr lang="en-US" sz="1600" b="1" dirty="0">
                    <a:latin typeface="Segoe UI Light" panose="020B0502040204020203" pitchFamily="34" charset="0"/>
                    <a:cs typeface="Segoe UI Light" panose="020B0502040204020203" pitchFamily="34" charset="0"/>
                  </a:rPr>
                  <a:t>antidepressant </a:t>
                </a:r>
                <a:r>
                  <a:rPr lang="en-US" sz="1200" dirty="0">
                    <a:solidFill>
                      <a:schemeClr val="accent6"/>
                    </a:solidFill>
                    <a:latin typeface="Segoe UI Light" panose="020B0502040204020203" pitchFamily="34" charset="0"/>
                    <a:cs typeface="Segoe UI Light" panose="020B0502040204020203" pitchFamily="34" charset="0"/>
                  </a:rPr>
                  <a:t>(anytime)</a:t>
                </a:r>
                <a:endParaRPr lang="en-US" sz="1400" b="1" dirty="0">
                  <a:solidFill>
                    <a:schemeClr val="accent6"/>
                  </a:solidFill>
                  <a:latin typeface="Segoe UI Light" panose="020B0502040204020203" pitchFamily="34" charset="0"/>
                  <a:cs typeface="Segoe UI Light" panose="020B0502040204020203" pitchFamily="34" charset="0"/>
                </a:endParaRPr>
              </a:p>
            </p:txBody>
          </p:sp>
          <p:sp>
            <p:nvSpPr>
              <p:cNvPr id="58" name="TextBox 57">
                <a:extLst>
                  <a:ext uri="{FF2B5EF4-FFF2-40B4-BE49-F238E27FC236}">
                    <a16:creationId xmlns:a16="http://schemas.microsoft.com/office/drawing/2014/main" id="{7CE001EE-1BF0-CD0C-83C4-FB2E7D9F19BB}"/>
                  </a:ext>
                </a:extLst>
              </p:cNvPr>
              <p:cNvSpPr txBox="1"/>
              <p:nvPr/>
            </p:nvSpPr>
            <p:spPr>
              <a:xfrm>
                <a:off x="3182390" y="3340723"/>
                <a:ext cx="6731674" cy="374571"/>
              </a:xfrm>
              <a:prstGeom prst="round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3)  </a:t>
                </a:r>
                <a:r>
                  <a:rPr lang="en-US" sz="1600" b="1" dirty="0">
                    <a:solidFill>
                      <a:schemeClr val="accent1"/>
                    </a:solidFill>
                    <a:latin typeface="Segoe UI Light" panose="020B0502040204020203" pitchFamily="34" charset="0"/>
                    <a:cs typeface="Segoe UI Light" panose="020B0502040204020203" pitchFamily="34" charset="0"/>
                  </a:rPr>
                  <a:t>421</a:t>
                </a:r>
                <a:r>
                  <a:rPr lang="en-US" sz="1600" dirty="0">
                    <a:latin typeface="Segoe UI Light" panose="020B0502040204020203" pitchFamily="34" charset="0"/>
                    <a:cs typeface="Segoe UI Light" panose="020B0502040204020203" pitchFamily="34" charset="0"/>
                  </a:rPr>
                  <a:t>  are </a:t>
                </a:r>
                <a:r>
                  <a:rPr lang="en-US" sz="1600" b="1" dirty="0">
                    <a:latin typeface="Segoe UI Light" panose="020B0502040204020203" pitchFamily="34" charset="0"/>
                    <a:cs typeface="Segoe UI Light" panose="020B0502040204020203" pitchFamily="34" charset="0"/>
                  </a:rPr>
                  <a:t>aged</a:t>
                </a:r>
                <a:r>
                  <a:rPr lang="en-US" sz="1600" dirty="0">
                    <a:latin typeface="Segoe UI Light" panose="020B0502040204020203" pitchFamily="34" charset="0"/>
                    <a:cs typeface="Segoe UI Light" panose="020B0502040204020203" pitchFamily="34" charset="0"/>
                  </a:rPr>
                  <a:t> between 18 and 65</a:t>
                </a:r>
                <a:endParaRPr lang="en-US" sz="1100" dirty="0">
                  <a:latin typeface="Segoe UI Light" panose="020B0502040204020203" pitchFamily="34" charset="0"/>
                  <a:cs typeface="Segoe UI Light" panose="020B0502040204020203" pitchFamily="34" charset="0"/>
                </a:endParaRPr>
              </a:p>
            </p:txBody>
          </p:sp>
        </p:grpSp>
        <p:cxnSp>
          <p:nvCxnSpPr>
            <p:cNvPr id="44" name="Straight Connector 43">
              <a:extLst>
                <a:ext uri="{FF2B5EF4-FFF2-40B4-BE49-F238E27FC236}">
                  <a16:creationId xmlns:a16="http://schemas.microsoft.com/office/drawing/2014/main" id="{FCB8FB4D-A277-2E84-3CB1-9296D142D291}"/>
                </a:ext>
              </a:extLst>
            </p:cNvPr>
            <p:cNvCxnSpPr/>
            <p:nvPr/>
          </p:nvCxnSpPr>
          <p:spPr>
            <a:xfrm>
              <a:off x="1490789" y="910056"/>
              <a:ext cx="36134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374777F5-7F6F-2BDD-E040-5C977B4C1B30}"/>
                </a:ext>
              </a:extLst>
            </p:cNvPr>
            <p:cNvSpPr/>
            <p:nvPr/>
          </p:nvSpPr>
          <p:spPr>
            <a:xfrm>
              <a:off x="1490789" y="288086"/>
              <a:ext cx="698690" cy="566515"/>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c 47">
              <a:extLst>
                <a:ext uri="{FF2B5EF4-FFF2-40B4-BE49-F238E27FC236}">
                  <a16:creationId xmlns:a16="http://schemas.microsoft.com/office/drawing/2014/main" id="{F8F7E300-925C-B7A2-997B-2E59D95550BA}"/>
                </a:ext>
              </a:extLst>
            </p:cNvPr>
            <p:cNvSpPr/>
            <p:nvPr/>
          </p:nvSpPr>
          <p:spPr>
            <a:xfrm>
              <a:off x="1490789" y="296336"/>
              <a:ext cx="692241" cy="570632"/>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TextBox 49">
              <a:extLst>
                <a:ext uri="{FF2B5EF4-FFF2-40B4-BE49-F238E27FC236}">
                  <a16:creationId xmlns:a16="http://schemas.microsoft.com/office/drawing/2014/main" id="{0FEEAEAC-1E51-8DB9-D653-0FBF36916974}"/>
                </a:ext>
              </a:extLst>
            </p:cNvPr>
            <p:cNvSpPr txBox="1"/>
            <p:nvPr/>
          </p:nvSpPr>
          <p:spPr>
            <a:xfrm>
              <a:off x="1578414" y="396986"/>
              <a:ext cx="611065"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75%</a:t>
              </a:r>
            </a:p>
          </p:txBody>
        </p:sp>
      </p:grpSp>
      <p:sp>
        <p:nvSpPr>
          <p:cNvPr id="62" name="Arc 61">
            <a:extLst>
              <a:ext uri="{FF2B5EF4-FFF2-40B4-BE49-F238E27FC236}">
                <a16:creationId xmlns:a16="http://schemas.microsoft.com/office/drawing/2014/main" id="{EBCD6DAC-6B81-E011-C977-9EF093014460}"/>
              </a:ext>
            </a:extLst>
          </p:cNvPr>
          <p:cNvSpPr/>
          <p:nvPr/>
        </p:nvSpPr>
        <p:spPr>
          <a:xfrm rot="5759044">
            <a:off x="1607350" y="2371560"/>
            <a:ext cx="618781" cy="570632"/>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1FAD4C4D-6926-971C-ED66-EF3A3B941D19}"/>
              </a:ext>
            </a:extLst>
          </p:cNvPr>
          <p:cNvGrpSpPr/>
          <p:nvPr/>
        </p:nvGrpSpPr>
        <p:grpSpPr>
          <a:xfrm>
            <a:off x="1243506" y="2101686"/>
            <a:ext cx="9492823" cy="1990841"/>
            <a:chOff x="1243506" y="167655"/>
            <a:chExt cx="9492823" cy="1990841"/>
          </a:xfrm>
        </p:grpSpPr>
        <p:grpSp>
          <p:nvGrpSpPr>
            <p:cNvPr id="64" name="Group 63">
              <a:extLst>
                <a:ext uri="{FF2B5EF4-FFF2-40B4-BE49-F238E27FC236}">
                  <a16:creationId xmlns:a16="http://schemas.microsoft.com/office/drawing/2014/main" id="{C421CABF-4790-803B-85AC-184A21E0408D}"/>
                </a:ext>
              </a:extLst>
            </p:cNvPr>
            <p:cNvGrpSpPr/>
            <p:nvPr/>
          </p:nvGrpSpPr>
          <p:grpSpPr>
            <a:xfrm>
              <a:off x="1243506" y="167655"/>
              <a:ext cx="9492823" cy="1990841"/>
              <a:chOff x="2781709" y="1813039"/>
              <a:chExt cx="9384409" cy="1990841"/>
            </a:xfrm>
            <a:solidFill>
              <a:srgbClr val="F7F7F7"/>
            </a:solidFill>
          </p:grpSpPr>
          <p:sp>
            <p:nvSpPr>
              <p:cNvPr id="69" name="Rectangle: Rounded Corners 5">
                <a:extLst>
                  <a:ext uri="{FF2B5EF4-FFF2-40B4-BE49-F238E27FC236}">
                    <a16:creationId xmlns:a16="http://schemas.microsoft.com/office/drawing/2014/main" id="{187A4284-7F81-8319-398C-C907F54689AD}"/>
                  </a:ext>
                </a:extLst>
              </p:cNvPr>
              <p:cNvSpPr/>
              <p:nvPr/>
            </p:nvSpPr>
            <p:spPr>
              <a:xfrm>
                <a:off x="2781709" y="1813039"/>
                <a:ext cx="9358830" cy="1990841"/>
              </a:xfrm>
              <a:prstGeom prst="roundRect">
                <a:avLst/>
              </a:prstGeom>
              <a:grpFill/>
              <a:ln>
                <a:solidFill>
                  <a:schemeClr val="bg1">
                    <a:lumMod val="85000"/>
                  </a:schemeClr>
                </a:solid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a:extLst>
                  <a:ext uri="{FF2B5EF4-FFF2-40B4-BE49-F238E27FC236}">
                    <a16:creationId xmlns:a16="http://schemas.microsoft.com/office/drawing/2014/main" id="{BB655FB1-CA50-06EF-B4DE-81D41580EE85}"/>
                  </a:ext>
                </a:extLst>
              </p:cNvPr>
              <p:cNvSpPr txBox="1"/>
              <p:nvPr/>
            </p:nvSpPr>
            <p:spPr>
              <a:xfrm>
                <a:off x="3716878" y="1910544"/>
                <a:ext cx="3077161" cy="578882"/>
              </a:xfrm>
              <a:prstGeom prst="roundRect">
                <a:avLst/>
              </a:prstGeom>
              <a:noFill/>
            </p:spPr>
            <p:txBody>
              <a:bodyPr wrap="none" rtlCol="0">
                <a:spAutoFit/>
              </a:bodyPr>
              <a:lstStyle/>
              <a:p>
                <a:r>
                  <a:rPr lang="en-US" sz="2800" dirty="0">
                    <a:latin typeface="Helvetica Light" panose="020B0403020202020204" pitchFamily="34" charset="0"/>
                    <a:cs typeface="Segoe UI Light" panose="020B0502040204020203" pitchFamily="34" charset="0"/>
                  </a:rPr>
                  <a:t>Finding Patients...</a:t>
                </a:r>
              </a:p>
            </p:txBody>
          </p:sp>
          <p:sp>
            <p:nvSpPr>
              <p:cNvPr id="71" name="TextBox 70">
                <a:extLst>
                  <a:ext uri="{FF2B5EF4-FFF2-40B4-BE49-F238E27FC236}">
                    <a16:creationId xmlns:a16="http://schemas.microsoft.com/office/drawing/2014/main" id="{D908DCE2-1BAC-B923-C426-75A8A12FECE2}"/>
                  </a:ext>
                </a:extLst>
              </p:cNvPr>
              <p:cNvSpPr txBox="1"/>
              <p:nvPr/>
            </p:nvSpPr>
            <p:spPr>
              <a:xfrm>
                <a:off x="3182390" y="2591299"/>
                <a:ext cx="6731674" cy="374571"/>
              </a:xfrm>
              <a:prstGeom prst="round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1)  </a:t>
                </a:r>
                <a:r>
                  <a:rPr lang="en-US" sz="1600" b="1" dirty="0">
                    <a:solidFill>
                      <a:schemeClr val="accent1"/>
                    </a:solidFill>
                    <a:latin typeface="Segoe UI Light" panose="020B0502040204020203" pitchFamily="34" charset="0"/>
                    <a:cs typeface="Segoe UI Light" panose="020B0502040204020203" pitchFamily="34" charset="0"/>
                  </a:rPr>
                  <a:t>1,046</a:t>
                </a:r>
                <a:r>
                  <a:rPr lang="en-US" sz="1600" dirty="0">
                    <a:latin typeface="Segoe UI Light" panose="020B0502040204020203" pitchFamily="34" charset="0"/>
                    <a:cs typeface="Segoe UI Light" panose="020B0502040204020203" pitchFamily="34" charset="0"/>
                  </a:rPr>
                  <a:t> had a </a:t>
                </a:r>
                <a:r>
                  <a:rPr lang="en-US" sz="1600" b="1" dirty="0">
                    <a:latin typeface="Segoe UI Light" panose="020B0502040204020203" pitchFamily="34" charset="0"/>
                    <a:cs typeface="Segoe UI Light" panose="020B0502040204020203" pitchFamily="34" charset="0"/>
                  </a:rPr>
                  <a:t>body mass index </a:t>
                </a:r>
                <a:r>
                  <a:rPr lang="en-US" sz="1600" dirty="0">
                    <a:latin typeface="Segoe UI Light" panose="020B0502040204020203" pitchFamily="34" charset="0"/>
                    <a:cs typeface="Segoe UI Light" panose="020B0502040204020203" pitchFamily="34" charset="0"/>
                  </a:rPr>
                  <a:t>(</a:t>
                </a:r>
                <a:r>
                  <a:rPr lang="en-US" sz="1600" b="1" dirty="0">
                    <a:latin typeface="Segoe UI Light" panose="020B0502040204020203" pitchFamily="34" charset="0"/>
                    <a:cs typeface="Segoe UI Light" panose="020B0502040204020203" pitchFamily="34" charset="0"/>
                  </a:rPr>
                  <a:t>BMI</a:t>
                </a:r>
                <a:r>
                  <a:rPr lang="en-US" sz="1600" dirty="0">
                    <a:latin typeface="Segoe UI Light" panose="020B0502040204020203" pitchFamily="34" charset="0"/>
                    <a:cs typeface="Segoe UI Light" panose="020B0502040204020203" pitchFamily="34" charset="0"/>
                  </a:rPr>
                  <a:t>) between</a:t>
                </a:r>
                <a:r>
                  <a:rPr lang="en-US" sz="1600" dirty="0"/>
                  <a:t> </a:t>
                </a:r>
                <a:r>
                  <a:rPr lang="en-US" sz="1600" dirty="0">
                    <a:latin typeface="Segoe UI Light" panose="020B0502040204020203" pitchFamily="34" charset="0"/>
                    <a:cs typeface="Segoe UI Light" panose="020B0502040204020203" pitchFamily="34" charset="0"/>
                  </a:rPr>
                  <a:t>35 and 40 </a:t>
                </a:r>
                <a:r>
                  <a:rPr lang="en-US" sz="1200" dirty="0">
                    <a:solidFill>
                      <a:srgbClr val="649B42"/>
                    </a:solidFill>
                    <a:latin typeface="Segoe UI Light" panose="020B0502040204020203" pitchFamily="34" charset="0"/>
                    <a:cs typeface="Segoe UI Light" panose="020B0502040204020203" pitchFamily="34" charset="0"/>
                  </a:rPr>
                  <a:t>(in the past 6 months)</a:t>
                </a:r>
                <a:endParaRPr lang="en-US" sz="1050" dirty="0">
                  <a:solidFill>
                    <a:srgbClr val="649B42"/>
                  </a:solidFill>
                  <a:latin typeface="Segoe UI Light" panose="020B0502040204020203" pitchFamily="34" charset="0"/>
                  <a:cs typeface="Segoe UI Light" panose="020B0502040204020203" pitchFamily="34" charset="0"/>
                </a:endParaRPr>
              </a:p>
            </p:txBody>
          </p:sp>
          <p:sp>
            <p:nvSpPr>
              <p:cNvPr id="72" name="TextBox 71">
                <a:extLst>
                  <a:ext uri="{FF2B5EF4-FFF2-40B4-BE49-F238E27FC236}">
                    <a16:creationId xmlns:a16="http://schemas.microsoft.com/office/drawing/2014/main" id="{846D0B32-001A-1B03-22C6-29F52038EBC4}"/>
                  </a:ext>
                </a:extLst>
              </p:cNvPr>
              <p:cNvSpPr txBox="1"/>
              <p:nvPr/>
            </p:nvSpPr>
            <p:spPr>
              <a:xfrm>
                <a:off x="3182390" y="2966152"/>
                <a:ext cx="8983728" cy="374571"/>
              </a:xfrm>
              <a:prstGeom prst="round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2)  </a:t>
                </a:r>
                <a:r>
                  <a:rPr lang="en-US" sz="1600" b="1" dirty="0">
                    <a:solidFill>
                      <a:schemeClr val="accent1"/>
                    </a:solidFill>
                    <a:latin typeface="Segoe UI Light" panose="020B0502040204020203" pitchFamily="34" charset="0"/>
                    <a:cs typeface="Segoe UI Light" panose="020B0502040204020203" pitchFamily="34" charset="0"/>
                  </a:rPr>
                  <a:t>442</a:t>
                </a:r>
                <a:r>
                  <a:rPr lang="en-US" sz="1600" dirty="0">
                    <a:latin typeface="Segoe UI Light" panose="020B0502040204020203" pitchFamily="34" charset="0"/>
                    <a:cs typeface="Segoe UI Light" panose="020B0502040204020203" pitchFamily="34" charset="0"/>
                  </a:rPr>
                  <a:t> were treated with a </a:t>
                </a:r>
                <a:r>
                  <a:rPr lang="en-US" sz="1600" b="1" dirty="0">
                    <a:latin typeface="Segoe UI Light" panose="020B0502040204020203" pitchFamily="34" charset="0"/>
                    <a:cs typeface="Segoe UI Light" panose="020B0502040204020203" pitchFamily="34" charset="0"/>
                  </a:rPr>
                  <a:t>Selective Serotonin Re-uptake Inhibitor </a:t>
                </a:r>
                <a:r>
                  <a:rPr lang="en-US" sz="1600" dirty="0">
                    <a:latin typeface="Segoe UI Light" panose="020B0502040204020203" pitchFamily="34" charset="0"/>
                    <a:cs typeface="Segoe UI Light" panose="020B0502040204020203" pitchFamily="34" charset="0"/>
                  </a:rPr>
                  <a:t>(</a:t>
                </a:r>
                <a:r>
                  <a:rPr lang="en-US" sz="1600" b="1" dirty="0">
                    <a:latin typeface="Segoe UI Light" panose="020B0502040204020203" pitchFamily="34" charset="0"/>
                    <a:cs typeface="Segoe UI Light" panose="020B0502040204020203" pitchFamily="34" charset="0"/>
                  </a:rPr>
                  <a:t>SSRI</a:t>
                </a:r>
                <a:r>
                  <a:rPr lang="en-US" sz="1600" dirty="0">
                    <a:latin typeface="Segoe UI Light" panose="020B0502040204020203" pitchFamily="34" charset="0"/>
                    <a:cs typeface="Segoe UI Light" panose="020B0502040204020203" pitchFamily="34" charset="0"/>
                  </a:rPr>
                  <a:t>) or other </a:t>
                </a:r>
                <a:r>
                  <a:rPr lang="en-US" sz="1600" b="1" dirty="0">
                    <a:latin typeface="Segoe UI Light" panose="020B0502040204020203" pitchFamily="34" charset="0"/>
                    <a:cs typeface="Segoe UI Light" panose="020B0502040204020203" pitchFamily="34" charset="0"/>
                  </a:rPr>
                  <a:t>antidepressant </a:t>
                </a:r>
                <a:r>
                  <a:rPr lang="en-US" sz="1200" dirty="0">
                    <a:solidFill>
                      <a:schemeClr val="accent6"/>
                    </a:solidFill>
                    <a:latin typeface="Segoe UI Light" panose="020B0502040204020203" pitchFamily="34" charset="0"/>
                    <a:cs typeface="Segoe UI Light" panose="020B0502040204020203" pitchFamily="34" charset="0"/>
                  </a:rPr>
                  <a:t>(anytime)</a:t>
                </a:r>
                <a:endParaRPr lang="en-US" sz="1400" b="1" dirty="0">
                  <a:solidFill>
                    <a:schemeClr val="accent6"/>
                  </a:solidFill>
                  <a:latin typeface="Segoe UI Light" panose="020B0502040204020203" pitchFamily="34" charset="0"/>
                  <a:cs typeface="Segoe UI Light" panose="020B0502040204020203" pitchFamily="34" charset="0"/>
                </a:endParaRPr>
              </a:p>
            </p:txBody>
          </p:sp>
          <p:sp>
            <p:nvSpPr>
              <p:cNvPr id="73" name="TextBox 72">
                <a:extLst>
                  <a:ext uri="{FF2B5EF4-FFF2-40B4-BE49-F238E27FC236}">
                    <a16:creationId xmlns:a16="http://schemas.microsoft.com/office/drawing/2014/main" id="{8E38C720-EBF9-81F9-E190-E38128F08E39}"/>
                  </a:ext>
                </a:extLst>
              </p:cNvPr>
              <p:cNvSpPr txBox="1"/>
              <p:nvPr/>
            </p:nvSpPr>
            <p:spPr>
              <a:xfrm>
                <a:off x="3182390" y="3340723"/>
                <a:ext cx="6731674" cy="374571"/>
              </a:xfrm>
              <a:prstGeom prst="roundRect">
                <a:avLst/>
              </a:prstGeom>
              <a:noFill/>
            </p:spPr>
            <p:txBody>
              <a:bodyPr wrap="square" rtlCol="0">
                <a:spAutoFit/>
              </a:bodyPr>
              <a:lstStyle/>
              <a:p>
                <a:r>
                  <a:rPr lang="en-US" sz="1600" dirty="0">
                    <a:solidFill>
                      <a:schemeClr val="bg1">
                        <a:lumMod val="75000"/>
                      </a:schemeClr>
                    </a:solidFill>
                    <a:latin typeface="Segoe UI Light" panose="020B0502040204020203" pitchFamily="34" charset="0"/>
                    <a:cs typeface="Segoe UI Light" panose="020B0502040204020203" pitchFamily="34" charset="0"/>
                  </a:rPr>
                  <a:t>3)  </a:t>
                </a:r>
                <a:r>
                  <a:rPr lang="en-US" sz="1600" b="1" dirty="0">
                    <a:solidFill>
                      <a:schemeClr val="bg1">
                        <a:lumMod val="75000"/>
                      </a:schemeClr>
                    </a:solidFill>
                    <a:latin typeface="Segoe UI Light" panose="020B0502040204020203" pitchFamily="34" charset="0"/>
                    <a:cs typeface="Segoe UI Light" panose="020B0502040204020203" pitchFamily="34" charset="0"/>
                  </a:rPr>
                  <a:t>421</a:t>
                </a:r>
                <a:r>
                  <a:rPr lang="en-US" sz="1600" dirty="0">
                    <a:solidFill>
                      <a:schemeClr val="bg1">
                        <a:lumMod val="75000"/>
                      </a:schemeClr>
                    </a:solidFill>
                    <a:latin typeface="Segoe UI Light" panose="020B0502040204020203" pitchFamily="34" charset="0"/>
                    <a:cs typeface="Segoe UI Light" panose="020B0502040204020203" pitchFamily="34" charset="0"/>
                  </a:rPr>
                  <a:t>  are </a:t>
                </a:r>
                <a:r>
                  <a:rPr lang="en-US" sz="1600" b="1" dirty="0">
                    <a:solidFill>
                      <a:schemeClr val="bg1">
                        <a:lumMod val="75000"/>
                      </a:schemeClr>
                    </a:solidFill>
                    <a:latin typeface="Segoe UI Light" panose="020B0502040204020203" pitchFamily="34" charset="0"/>
                    <a:cs typeface="Segoe UI Light" panose="020B0502040204020203" pitchFamily="34" charset="0"/>
                  </a:rPr>
                  <a:t>aged</a:t>
                </a:r>
                <a:r>
                  <a:rPr lang="en-US" sz="1600" dirty="0">
                    <a:solidFill>
                      <a:schemeClr val="bg1">
                        <a:lumMod val="75000"/>
                      </a:schemeClr>
                    </a:solidFill>
                    <a:latin typeface="Segoe UI Light" panose="020B0502040204020203" pitchFamily="34" charset="0"/>
                    <a:cs typeface="Segoe UI Light" panose="020B0502040204020203" pitchFamily="34" charset="0"/>
                  </a:rPr>
                  <a:t> between 18 and 65</a:t>
                </a:r>
                <a:endParaRPr lang="en-US" sz="1100" dirty="0">
                  <a:solidFill>
                    <a:schemeClr val="bg1">
                      <a:lumMod val="75000"/>
                    </a:schemeClr>
                  </a:solidFill>
                  <a:latin typeface="Segoe UI Light" panose="020B0502040204020203" pitchFamily="34" charset="0"/>
                  <a:cs typeface="Segoe UI Light" panose="020B0502040204020203" pitchFamily="34" charset="0"/>
                </a:endParaRPr>
              </a:p>
            </p:txBody>
          </p:sp>
        </p:grpSp>
        <p:cxnSp>
          <p:nvCxnSpPr>
            <p:cNvPr id="65" name="Straight Connector 64">
              <a:extLst>
                <a:ext uri="{FF2B5EF4-FFF2-40B4-BE49-F238E27FC236}">
                  <a16:creationId xmlns:a16="http://schemas.microsoft.com/office/drawing/2014/main" id="{DE257AB9-3718-7BAF-32FD-BB212925896D}"/>
                </a:ext>
              </a:extLst>
            </p:cNvPr>
            <p:cNvCxnSpPr/>
            <p:nvPr/>
          </p:nvCxnSpPr>
          <p:spPr>
            <a:xfrm>
              <a:off x="1490789" y="910056"/>
              <a:ext cx="36134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8DD81A82-B5D5-E943-696E-6FAFD4B2E67B}"/>
                </a:ext>
              </a:extLst>
            </p:cNvPr>
            <p:cNvSpPr/>
            <p:nvPr/>
          </p:nvSpPr>
          <p:spPr>
            <a:xfrm>
              <a:off x="1490789" y="288086"/>
              <a:ext cx="698690" cy="566515"/>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c 66">
              <a:extLst>
                <a:ext uri="{FF2B5EF4-FFF2-40B4-BE49-F238E27FC236}">
                  <a16:creationId xmlns:a16="http://schemas.microsoft.com/office/drawing/2014/main" id="{0FB37AF5-BBAB-DF82-6433-C77568B5FFD4}"/>
                </a:ext>
              </a:extLst>
            </p:cNvPr>
            <p:cNvSpPr/>
            <p:nvPr/>
          </p:nvSpPr>
          <p:spPr>
            <a:xfrm>
              <a:off x="1490789" y="296336"/>
              <a:ext cx="692241" cy="570632"/>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8" name="TextBox 67">
              <a:extLst>
                <a:ext uri="{FF2B5EF4-FFF2-40B4-BE49-F238E27FC236}">
                  <a16:creationId xmlns:a16="http://schemas.microsoft.com/office/drawing/2014/main" id="{39FC021C-9669-9363-B00F-74D4CE0CB6B2}"/>
                </a:ext>
              </a:extLst>
            </p:cNvPr>
            <p:cNvSpPr txBox="1"/>
            <p:nvPr/>
          </p:nvSpPr>
          <p:spPr>
            <a:xfrm>
              <a:off x="1578414" y="396986"/>
              <a:ext cx="611065"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50%</a:t>
              </a:r>
            </a:p>
          </p:txBody>
        </p:sp>
      </p:grpSp>
      <p:sp>
        <p:nvSpPr>
          <p:cNvPr id="60" name="Rounded Rectangle 59">
            <a:extLst>
              <a:ext uri="{FF2B5EF4-FFF2-40B4-BE49-F238E27FC236}">
                <a16:creationId xmlns:a16="http://schemas.microsoft.com/office/drawing/2014/main" id="{7AE12B7C-498B-0DE9-C84B-301E4C5799D6}"/>
              </a:ext>
            </a:extLst>
          </p:cNvPr>
          <p:cNvSpPr/>
          <p:nvPr/>
        </p:nvSpPr>
        <p:spPr>
          <a:xfrm>
            <a:off x="2027566" y="3668884"/>
            <a:ext cx="394447" cy="33169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4" name="TextBox 73">
            <a:extLst>
              <a:ext uri="{FF2B5EF4-FFF2-40B4-BE49-F238E27FC236}">
                <a16:creationId xmlns:a16="http://schemas.microsoft.com/office/drawing/2014/main" id="{AA9C30B1-5BE2-1B9B-38A7-DF87CF7EC7C6}"/>
              </a:ext>
            </a:extLst>
          </p:cNvPr>
          <p:cNvSpPr txBox="1"/>
          <p:nvPr/>
        </p:nvSpPr>
        <p:spPr>
          <a:xfrm>
            <a:off x="1650358" y="6261146"/>
            <a:ext cx="7082553" cy="374571"/>
          </a:xfrm>
          <a:prstGeom prst="roundRect">
            <a:avLst/>
          </a:prstGeom>
          <a:noFill/>
        </p:spPr>
        <p:txBody>
          <a:bodyPr wrap="square" rtlCol="0">
            <a:spAutoFit/>
          </a:bodyPr>
          <a:lstStyle/>
          <a:p>
            <a:r>
              <a:rPr lang="en-US" sz="1600" dirty="0">
                <a:solidFill>
                  <a:schemeClr val="bg1">
                    <a:lumMod val="85000"/>
                  </a:schemeClr>
                </a:solidFill>
                <a:latin typeface="Segoe UI Light" panose="020B0502040204020203" pitchFamily="34" charset="0"/>
                <a:cs typeface="Segoe UI Light" panose="020B0502040204020203" pitchFamily="34" charset="0"/>
              </a:rPr>
              <a:t>4)  </a:t>
            </a:r>
            <a:r>
              <a:rPr lang="en-US" sz="1600" b="1" dirty="0">
                <a:solidFill>
                  <a:schemeClr val="bg1">
                    <a:lumMod val="85000"/>
                  </a:schemeClr>
                </a:solidFill>
                <a:latin typeface="Segoe UI Light" panose="020B0502040204020203" pitchFamily="34" charset="0"/>
                <a:cs typeface="Segoe UI Light" panose="020B0502040204020203" pitchFamily="34" charset="0"/>
              </a:rPr>
              <a:t>53</a:t>
            </a:r>
            <a:r>
              <a:rPr lang="en-US" sz="1600" dirty="0">
                <a:solidFill>
                  <a:schemeClr val="bg1">
                    <a:lumMod val="85000"/>
                  </a:schemeClr>
                </a:solidFill>
                <a:latin typeface="Segoe UI Light" panose="020B0502040204020203" pitchFamily="34" charset="0"/>
                <a:cs typeface="Segoe UI Light" panose="020B0502040204020203" pitchFamily="34" charset="0"/>
              </a:rPr>
              <a:t>    visited the Emergency Department </a:t>
            </a:r>
            <a:r>
              <a:rPr lang="en-US" sz="1200" dirty="0">
                <a:solidFill>
                  <a:schemeClr val="bg1">
                    <a:lumMod val="85000"/>
                  </a:schemeClr>
                </a:solidFill>
                <a:latin typeface="Segoe UI Light" panose="020B0502040204020203" pitchFamily="34" charset="0"/>
                <a:cs typeface="Segoe UI Light" panose="020B0502040204020203" pitchFamily="34" charset="0"/>
              </a:rPr>
              <a:t>(in the past 3 years)</a:t>
            </a:r>
            <a:endParaRPr lang="en-US" sz="1400" b="1" dirty="0">
              <a:solidFill>
                <a:schemeClr val="bg1">
                  <a:lumMod val="85000"/>
                </a:schemeClr>
              </a:solidFill>
              <a:latin typeface="Segoe UI Light" panose="020B0502040204020203" pitchFamily="34" charset="0"/>
              <a:cs typeface="Segoe UI Light" panose="020B0502040204020203" pitchFamily="34" charset="0"/>
            </a:endParaRPr>
          </a:p>
        </p:txBody>
      </p:sp>
      <p:sp>
        <p:nvSpPr>
          <p:cNvPr id="75" name="Rounded Rectangle 74">
            <a:extLst>
              <a:ext uri="{FF2B5EF4-FFF2-40B4-BE49-F238E27FC236}">
                <a16:creationId xmlns:a16="http://schemas.microsoft.com/office/drawing/2014/main" id="{845BF836-F1E9-DA75-F46E-47D74D927B54}"/>
              </a:ext>
            </a:extLst>
          </p:cNvPr>
          <p:cNvSpPr/>
          <p:nvPr/>
        </p:nvSpPr>
        <p:spPr>
          <a:xfrm>
            <a:off x="1992255" y="6304023"/>
            <a:ext cx="394447" cy="33169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8" name="Arc 77">
            <a:extLst>
              <a:ext uri="{FF2B5EF4-FFF2-40B4-BE49-F238E27FC236}">
                <a16:creationId xmlns:a16="http://schemas.microsoft.com/office/drawing/2014/main" id="{6DC3E658-BD91-F1B5-BD5A-C68CAF6C593C}"/>
              </a:ext>
            </a:extLst>
          </p:cNvPr>
          <p:cNvSpPr/>
          <p:nvPr/>
        </p:nvSpPr>
        <p:spPr>
          <a:xfrm rot="6028757">
            <a:off x="1566023" y="2166739"/>
            <a:ext cx="692241" cy="570632"/>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9" name="Arc 78">
            <a:extLst>
              <a:ext uri="{FF2B5EF4-FFF2-40B4-BE49-F238E27FC236}">
                <a16:creationId xmlns:a16="http://schemas.microsoft.com/office/drawing/2014/main" id="{73784238-5B75-C243-1BE3-DC7963A1C256}"/>
              </a:ext>
            </a:extLst>
          </p:cNvPr>
          <p:cNvSpPr/>
          <p:nvPr/>
        </p:nvSpPr>
        <p:spPr>
          <a:xfrm rot="6028757">
            <a:off x="1557990" y="4469252"/>
            <a:ext cx="692241" cy="570632"/>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0" name="Arc 79">
            <a:extLst>
              <a:ext uri="{FF2B5EF4-FFF2-40B4-BE49-F238E27FC236}">
                <a16:creationId xmlns:a16="http://schemas.microsoft.com/office/drawing/2014/main" id="{55298E3F-294A-A17F-D454-905BFE508370}"/>
              </a:ext>
            </a:extLst>
          </p:cNvPr>
          <p:cNvSpPr/>
          <p:nvPr/>
        </p:nvSpPr>
        <p:spPr>
          <a:xfrm rot="10800000">
            <a:off x="1499712" y="4531753"/>
            <a:ext cx="692241" cy="570632"/>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1" name="Right Arrow 80">
            <a:extLst>
              <a:ext uri="{FF2B5EF4-FFF2-40B4-BE49-F238E27FC236}">
                <a16:creationId xmlns:a16="http://schemas.microsoft.com/office/drawing/2014/main" id="{BD31CB12-FD14-7E42-51B4-2AE137D1AEAD}"/>
              </a:ext>
            </a:extLst>
          </p:cNvPr>
          <p:cNvSpPr/>
          <p:nvPr/>
        </p:nvSpPr>
        <p:spPr>
          <a:xfrm rot="5400000">
            <a:off x="5683088" y="1792332"/>
            <a:ext cx="502023" cy="297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Arrow 81">
            <a:extLst>
              <a:ext uri="{FF2B5EF4-FFF2-40B4-BE49-F238E27FC236}">
                <a16:creationId xmlns:a16="http://schemas.microsoft.com/office/drawing/2014/main" id="{0A507D39-8C31-223E-D404-A017EEA4BF3C}"/>
              </a:ext>
            </a:extLst>
          </p:cNvPr>
          <p:cNvSpPr/>
          <p:nvPr/>
        </p:nvSpPr>
        <p:spPr>
          <a:xfrm rot="5400000">
            <a:off x="5680056" y="4102628"/>
            <a:ext cx="502023" cy="297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2909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E5ED84A-1094-4F53-BC01-CEBEA639E2D0}"/>
              </a:ext>
            </a:extLst>
          </p:cNvPr>
          <p:cNvGrpSpPr/>
          <p:nvPr/>
        </p:nvGrpSpPr>
        <p:grpSpPr>
          <a:xfrm>
            <a:off x="1243507" y="806824"/>
            <a:ext cx="7214751" cy="653750"/>
            <a:chOff x="2781710" y="2452208"/>
            <a:chExt cx="7132354" cy="653750"/>
          </a:xfrm>
          <a:solidFill>
            <a:srgbClr val="F7F7F7"/>
          </a:solidFill>
        </p:grpSpPr>
        <p:sp>
          <p:nvSpPr>
            <p:cNvPr id="6" name="Rectangle: Rounded Corners 5">
              <a:extLst>
                <a:ext uri="{FF2B5EF4-FFF2-40B4-BE49-F238E27FC236}">
                  <a16:creationId xmlns:a16="http://schemas.microsoft.com/office/drawing/2014/main" id="{34DC37DF-B586-4DFE-AE09-EFEE2119A52E}"/>
                </a:ext>
              </a:extLst>
            </p:cNvPr>
            <p:cNvSpPr/>
            <p:nvPr/>
          </p:nvSpPr>
          <p:spPr>
            <a:xfrm>
              <a:off x="2781710" y="2452208"/>
              <a:ext cx="5825105" cy="653750"/>
            </a:xfrm>
            <a:prstGeom prst="roundRect">
              <a:avLst/>
            </a:prstGeom>
            <a:grpFill/>
            <a:ln>
              <a:solidFill>
                <a:schemeClr val="bg1">
                  <a:lumMod val="85000"/>
                </a:schemeClr>
              </a:solid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93A1C14F-312C-4042-B1CC-34D66ED0A7D7}"/>
                </a:ext>
              </a:extLst>
            </p:cNvPr>
            <p:cNvSpPr txBox="1"/>
            <p:nvPr/>
          </p:nvSpPr>
          <p:spPr>
            <a:xfrm>
              <a:off x="3182390" y="2591299"/>
              <a:ext cx="6731674" cy="374571"/>
            </a:xfrm>
            <a:prstGeom prst="round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1)  </a:t>
              </a:r>
              <a:r>
                <a:rPr lang="en-US" sz="1600" b="1" dirty="0">
                  <a:solidFill>
                    <a:schemeClr val="accent1"/>
                  </a:solidFill>
                  <a:latin typeface="Segoe UI Light" panose="020B0502040204020203" pitchFamily="34" charset="0"/>
                  <a:cs typeface="Segoe UI Light" panose="020B0502040204020203" pitchFamily="34" charset="0"/>
                </a:rPr>
                <a:t>221</a:t>
              </a:r>
              <a:r>
                <a:rPr lang="en-US" sz="1600" dirty="0">
                  <a:latin typeface="Segoe UI Light" panose="020B0502040204020203" pitchFamily="34" charset="0"/>
                  <a:cs typeface="Segoe UI Light" panose="020B0502040204020203" pitchFamily="34" charset="0"/>
                </a:rPr>
                <a:t> have </a:t>
              </a:r>
              <a:r>
                <a:rPr lang="en-US" sz="1600" b="1" u="sng" dirty="0">
                  <a:latin typeface="Segoe UI Light" panose="020B0502040204020203" pitchFamily="34" charset="0"/>
                  <a:cs typeface="Segoe UI Light" panose="020B0502040204020203" pitchFamily="34" charset="0"/>
                </a:rPr>
                <a:t>contraindications to Metformin</a:t>
              </a:r>
              <a:endParaRPr lang="en-US" sz="1050" b="1" u="sng" dirty="0">
                <a:solidFill>
                  <a:srgbClr val="649B42"/>
                </a:solidFill>
                <a:latin typeface="Segoe UI Light" panose="020B0502040204020203" pitchFamily="34" charset="0"/>
                <a:cs typeface="Segoe UI Light" panose="020B0502040204020203" pitchFamily="34" charset="0"/>
              </a:endParaRPr>
            </a:p>
          </p:txBody>
        </p:sp>
      </p:grpSp>
      <p:sp>
        <p:nvSpPr>
          <p:cNvPr id="2" name="TextBox 1">
            <a:extLst>
              <a:ext uri="{FF2B5EF4-FFF2-40B4-BE49-F238E27FC236}">
                <a16:creationId xmlns:a16="http://schemas.microsoft.com/office/drawing/2014/main" id="{91934EDF-AC41-9952-0540-F408A0B491C5}"/>
              </a:ext>
            </a:extLst>
          </p:cNvPr>
          <p:cNvSpPr txBox="1"/>
          <p:nvPr/>
        </p:nvSpPr>
        <p:spPr>
          <a:xfrm>
            <a:off x="3084299" y="1391296"/>
            <a:ext cx="4607419" cy="2145268"/>
          </a:xfrm>
          <a:prstGeom prst="roundRect">
            <a:avLst/>
          </a:prstGeom>
          <a:solidFill>
            <a:schemeClr val="bg1"/>
          </a:solidFill>
          <a:ln>
            <a:solidFill>
              <a:schemeClr val="bg1">
                <a:lumMod val="75000"/>
              </a:schemeClr>
            </a:solidFill>
          </a:ln>
          <a:effectLst>
            <a:outerShdw blurRad="63500" sx="102000" sy="102000" algn="ctr" rotWithShape="0">
              <a:prstClr val="black">
                <a:alpha val="8000"/>
              </a:prstClr>
            </a:outerShdw>
          </a:effectLst>
        </p:spPr>
        <p:txBody>
          <a:bodyPr wrap="square" rtlCol="0">
            <a:spAutoFit/>
          </a:bodyPr>
          <a:lstStyle/>
          <a:p>
            <a:r>
              <a:rPr lang="en-US" sz="1600" dirty="0">
                <a:solidFill>
                  <a:schemeClr val="accent1"/>
                </a:solidFill>
                <a:latin typeface="Consolas" panose="020B0609020204030204" pitchFamily="49" charset="0"/>
                <a:cs typeface="Consolas" panose="020B0609020204030204" pitchFamily="49" charset="0"/>
              </a:rPr>
              <a:t>Contraindications to Metformin</a:t>
            </a:r>
            <a:br>
              <a:rPr lang="en-US" sz="1600" dirty="0">
                <a:solidFill>
                  <a:srgbClr val="7030A0"/>
                </a:solidFill>
                <a:latin typeface="Consolas" panose="020B0609020204030204" pitchFamily="49" charset="0"/>
                <a:cs typeface="Consolas" panose="020B0609020204030204" pitchFamily="49" charset="0"/>
              </a:rPr>
            </a:br>
            <a:endParaRPr lang="en-US" sz="500" dirty="0">
              <a:latin typeface="Segoe UI Light" panose="020B0502040204020203" pitchFamily="34" charset="0"/>
              <a:cs typeface="Segoe UI Light" panose="020B0502040204020203" pitchFamily="34" charset="0"/>
            </a:endParaRPr>
          </a:p>
          <a:p>
            <a:r>
              <a:rPr lang="en-US" sz="1200" dirty="0">
                <a:latin typeface="Roboto Light" panose="02000000000000000000" pitchFamily="2" charset="0"/>
                <a:ea typeface="Roboto Light" panose="02000000000000000000" pitchFamily="2" charset="0"/>
              </a:rPr>
              <a:t>LeafAI found the following concepts which may be relevant. You can add or remove any of these and rerun your query.</a:t>
            </a:r>
          </a:p>
          <a:p>
            <a:endParaRPr lang="en-US" sz="1200" dirty="0">
              <a:latin typeface="Roboto Light" panose="02000000000000000000" pitchFamily="2" charset="0"/>
              <a:ea typeface="Roboto Light" panose="02000000000000000000" pitchFamily="2" charset="0"/>
            </a:endParaRPr>
          </a:p>
          <a:p>
            <a:r>
              <a:rPr lang="en-US" sz="1200" dirty="0">
                <a:latin typeface="Roboto Light" panose="02000000000000000000" pitchFamily="2" charset="0"/>
                <a:ea typeface="Roboto Light" panose="02000000000000000000" pitchFamily="2" charset="0"/>
              </a:rPr>
              <a:t>            </a:t>
            </a:r>
            <a:r>
              <a:rPr lang="en-US" sz="1200" b="1" dirty="0">
                <a:solidFill>
                  <a:srgbClr val="7030A0"/>
                </a:solidFill>
                <a:latin typeface="Consolas" panose="020B0609020204030204" pitchFamily="49" charset="0"/>
                <a:ea typeface="Roboto Light" panose="02000000000000000000" pitchFamily="2" charset="0"/>
                <a:cs typeface="Consolas" panose="020B0609020204030204" pitchFamily="49" charset="0"/>
              </a:rPr>
              <a:t>Renal Insufficiency </a:t>
            </a:r>
            <a:r>
              <a:rPr lang="en-US" sz="1200" dirty="0">
                <a:latin typeface="Segoe UI Light" panose="020B0502040204020203" pitchFamily="34" charset="0"/>
                <a:cs typeface="Segoe UI Light" panose="020B0502040204020203" pitchFamily="34" charset="0"/>
              </a:rPr>
              <a:t>(UMLS</a:t>
            </a:r>
            <a:r>
              <a:rPr lang="en-US" sz="1200" dirty="0">
                <a:solidFill>
                  <a:schemeClr val="bg1">
                    <a:lumMod val="50000"/>
                  </a:schemeClr>
                </a:solidFill>
                <a:latin typeface="Segoe UI Light" panose="020B0502040204020203" pitchFamily="34" charset="0"/>
                <a:cs typeface="Segoe UI Light" panose="020B0502040204020203" pitchFamily="34" charset="0"/>
              </a:rPr>
              <a:t>: </a:t>
            </a:r>
            <a:r>
              <a:rPr lang="en-US" sz="1200" dirty="0">
                <a:solidFill>
                  <a:schemeClr val="accent1">
                    <a:lumMod val="75000"/>
                  </a:schemeClr>
                </a:solidFill>
                <a:latin typeface="Segoe UI Light" panose="020B0502040204020203" pitchFamily="34" charset="0"/>
                <a:cs typeface="Segoe UI Light" panose="020B0502040204020203" pitchFamily="34" charset="0"/>
              </a:rPr>
              <a:t>C0035078</a:t>
            </a:r>
            <a:r>
              <a:rPr lang="en-US" sz="1200" dirty="0">
                <a:latin typeface="Segoe UI Light" panose="020B0502040204020203" pitchFamily="34" charset="0"/>
                <a:cs typeface="Segoe UI Light" panose="020B0502040204020203" pitchFamily="34" charset="0"/>
              </a:rPr>
              <a:t>)</a:t>
            </a:r>
          </a:p>
          <a:p>
            <a:endParaRPr lang="en-US" sz="300" dirty="0">
              <a:latin typeface="Segoe UI Light" panose="020B0502040204020203" pitchFamily="34" charset="0"/>
              <a:cs typeface="Segoe UI Light" panose="020B0502040204020203" pitchFamily="34" charset="0"/>
            </a:endParaRPr>
          </a:p>
          <a:p>
            <a:r>
              <a:rPr lang="en-US" sz="1200" dirty="0">
                <a:latin typeface="Roboto Light" panose="02000000000000000000" pitchFamily="2" charset="0"/>
                <a:ea typeface="Roboto Light" panose="02000000000000000000" pitchFamily="2" charset="0"/>
              </a:rPr>
              <a:t>            </a:t>
            </a:r>
            <a:r>
              <a:rPr lang="en-US" sz="1200" b="1" dirty="0">
                <a:solidFill>
                  <a:schemeClr val="bg1">
                    <a:lumMod val="75000"/>
                  </a:schemeClr>
                </a:solidFill>
                <a:latin typeface="Consolas" panose="020B0609020204030204" pitchFamily="49" charset="0"/>
                <a:ea typeface="Roboto Light" panose="02000000000000000000" pitchFamily="2" charset="0"/>
                <a:cs typeface="Consolas" panose="020B0609020204030204" pitchFamily="49" charset="0"/>
              </a:rPr>
              <a:t>Dolutegravir</a:t>
            </a:r>
            <a:r>
              <a:rPr lang="en-US" sz="1200" dirty="0">
                <a:solidFill>
                  <a:schemeClr val="bg1">
                    <a:lumMod val="75000"/>
                  </a:schemeClr>
                </a:solidFill>
                <a:latin typeface="Roboto Light" panose="02000000000000000000" pitchFamily="2" charset="0"/>
                <a:ea typeface="Roboto Light" panose="02000000000000000000" pitchFamily="2" charset="0"/>
              </a:rPr>
              <a:t> </a:t>
            </a:r>
            <a:r>
              <a:rPr lang="en-US" sz="1200" dirty="0">
                <a:solidFill>
                  <a:schemeClr val="bg1">
                    <a:lumMod val="75000"/>
                  </a:schemeClr>
                </a:solidFill>
                <a:latin typeface="Segoe UI Light" panose="020B0502040204020203" pitchFamily="34" charset="0"/>
                <a:cs typeface="Segoe UI Light" panose="020B0502040204020203" pitchFamily="34" charset="0"/>
              </a:rPr>
              <a:t>(UMLS: C3253985)</a:t>
            </a:r>
            <a:br>
              <a:rPr lang="en-US" sz="1200" dirty="0">
                <a:solidFill>
                  <a:schemeClr val="bg1">
                    <a:lumMod val="75000"/>
                  </a:schemeClr>
                </a:solidFill>
                <a:latin typeface="Segoe UI Light" panose="020B0502040204020203" pitchFamily="34" charset="0"/>
                <a:cs typeface="Segoe UI Light" panose="020B0502040204020203" pitchFamily="34" charset="0"/>
              </a:rPr>
            </a:br>
            <a:br>
              <a:rPr lang="en-US" sz="1200" dirty="0">
                <a:solidFill>
                  <a:schemeClr val="bg1">
                    <a:lumMod val="75000"/>
                  </a:schemeClr>
                </a:solidFill>
                <a:latin typeface="Segoe UI Light" panose="020B0502040204020203" pitchFamily="34" charset="0"/>
                <a:cs typeface="Segoe UI Light" panose="020B0502040204020203" pitchFamily="34" charset="0"/>
              </a:rPr>
            </a:br>
            <a:br>
              <a:rPr lang="en-US" sz="1200" dirty="0">
                <a:solidFill>
                  <a:schemeClr val="bg1">
                    <a:lumMod val="75000"/>
                  </a:schemeClr>
                </a:solidFill>
                <a:latin typeface="Segoe UI Light" panose="020B0502040204020203" pitchFamily="34" charset="0"/>
                <a:cs typeface="Segoe UI Light" panose="020B0502040204020203" pitchFamily="34" charset="0"/>
              </a:rPr>
            </a:br>
            <a:endParaRPr lang="en-US" sz="1200" dirty="0">
              <a:solidFill>
                <a:schemeClr val="bg1">
                  <a:lumMod val="75000"/>
                </a:schemeClr>
              </a:solidFill>
              <a:latin typeface="Segoe UI Light" panose="020B0502040204020203" pitchFamily="34" charset="0"/>
              <a:cs typeface="Segoe UI Light" panose="020B0502040204020203" pitchFamily="34" charset="0"/>
            </a:endParaRPr>
          </a:p>
        </p:txBody>
      </p:sp>
      <p:pic>
        <p:nvPicPr>
          <p:cNvPr id="4100" name="Picture 4">
            <a:extLst>
              <a:ext uri="{FF2B5EF4-FFF2-40B4-BE49-F238E27FC236}">
                <a16:creationId xmlns:a16="http://schemas.microsoft.com/office/drawing/2014/main" id="{04714E0B-F235-3A3D-A11D-E2553D134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685" y="2385044"/>
            <a:ext cx="188260" cy="1684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CAE8035-265B-3DF0-5CD5-1DFD89181B46}"/>
              </a:ext>
            </a:extLst>
          </p:cNvPr>
          <p:cNvSpPr/>
          <p:nvPr/>
        </p:nvSpPr>
        <p:spPr>
          <a:xfrm>
            <a:off x="3452925" y="2376912"/>
            <a:ext cx="188259" cy="17929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0E8FC56-2EAB-B44C-E221-07CB5128F606}"/>
              </a:ext>
            </a:extLst>
          </p:cNvPr>
          <p:cNvSpPr/>
          <p:nvPr/>
        </p:nvSpPr>
        <p:spPr>
          <a:xfrm>
            <a:off x="3452925" y="2606325"/>
            <a:ext cx="188259" cy="17929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pic>
        <p:nvPicPr>
          <p:cNvPr id="4102" name="Picture 6">
            <a:extLst>
              <a:ext uri="{FF2B5EF4-FFF2-40B4-BE49-F238E27FC236}">
                <a16:creationId xmlns:a16="http://schemas.microsoft.com/office/drawing/2014/main" id="{38866C83-4E1D-82C9-9ABC-F2B4B6083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945" y="2803549"/>
            <a:ext cx="230094" cy="268941"/>
          </a:xfrm>
          <a:prstGeom prst="rect">
            <a:avLst/>
          </a:prstGeom>
          <a:noFill/>
          <a:extLst>
            <a:ext uri="{909E8E84-426E-40DD-AFC4-6F175D3DCCD1}">
              <a14:hiddenFill xmlns:a14="http://schemas.microsoft.com/office/drawing/2010/main">
                <a:solidFill>
                  <a:srgbClr val="FFFFFF"/>
                </a:solidFill>
              </a14:hiddenFill>
            </a:ext>
          </a:extLst>
        </p:spPr>
      </p:pic>
      <p:sp>
        <p:nvSpPr>
          <p:cNvPr id="12" name="Rounded Rectangle 11">
            <a:extLst>
              <a:ext uri="{FF2B5EF4-FFF2-40B4-BE49-F238E27FC236}">
                <a16:creationId xmlns:a16="http://schemas.microsoft.com/office/drawing/2014/main" id="{0B323BAD-1111-1290-7F35-0ABE568CAFDB}"/>
              </a:ext>
            </a:extLst>
          </p:cNvPr>
          <p:cNvSpPr/>
          <p:nvPr/>
        </p:nvSpPr>
        <p:spPr>
          <a:xfrm>
            <a:off x="3352799" y="3149814"/>
            <a:ext cx="1721225" cy="313765"/>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latin typeface="Roboto Light" panose="02000000000000000000" pitchFamily="2" charset="0"/>
                <a:ea typeface="Roboto Light" panose="02000000000000000000" pitchFamily="2" charset="0"/>
              </a:rPr>
              <a:t>+ Add Other Concepts</a:t>
            </a:r>
          </a:p>
        </p:txBody>
      </p:sp>
    </p:spTree>
    <p:extLst>
      <p:ext uri="{BB962C8B-B14F-4D97-AF65-F5344CB8AC3E}">
        <p14:creationId xmlns:p14="http://schemas.microsoft.com/office/powerpoint/2010/main" val="3570359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891BE86-DD0B-49ED-A6A0-152AF65FAADC}"/>
              </a:ext>
            </a:extLst>
          </p:cNvPr>
          <p:cNvSpPr txBox="1"/>
          <p:nvPr/>
        </p:nvSpPr>
        <p:spPr>
          <a:xfrm>
            <a:off x="230270" y="924908"/>
            <a:ext cx="4709283" cy="1191816"/>
          </a:xfrm>
          <a:prstGeom prst="roundRect">
            <a:avLst/>
          </a:prstGeom>
          <a:solidFill>
            <a:srgbClr val="F4F8FE"/>
          </a:solidFill>
          <a:ln>
            <a:solidFill>
              <a:schemeClr val="accent1">
                <a:lumMod val="20000"/>
                <a:lumOff val="80000"/>
              </a:schemeClr>
            </a:solidFill>
          </a:ln>
          <a:effectLst>
            <a:outerShdw blurRad="63500" algn="ctr" rotWithShape="0">
              <a:prstClr val="black">
                <a:alpha val="8000"/>
              </a:prstClr>
            </a:outerShdw>
          </a:effectLst>
        </p:spPr>
        <p:txBody>
          <a:bodyPr wrap="square" rtlCol="0">
            <a:spAutoFit/>
          </a:bodyPr>
          <a:lstStyle/>
          <a:p>
            <a:pPr marL="171450" indent="-171450">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BMI between 35 and 40 within the past 6 months</a:t>
            </a:r>
            <a:br>
              <a:rPr lang="en-US" sz="1600" dirty="0">
                <a:latin typeface="Segoe UI Light" panose="020B0502040204020203" pitchFamily="34" charset="0"/>
                <a:cs typeface="Segoe UI Light" panose="020B0502040204020203" pitchFamily="34" charset="0"/>
              </a:rPr>
            </a:br>
            <a:br>
              <a:rPr lang="en-US" sz="1600" dirty="0">
                <a:latin typeface="Segoe UI Light" panose="020B0502040204020203" pitchFamily="34" charset="0"/>
                <a:cs typeface="Segoe UI Light" panose="020B0502040204020203" pitchFamily="34" charset="0"/>
              </a:rPr>
            </a:br>
            <a:br>
              <a:rPr lang="en-US" sz="1600" dirty="0">
                <a:latin typeface="Segoe UI Light" panose="020B0502040204020203" pitchFamily="34" charset="0"/>
                <a:cs typeface="Segoe UI Light" panose="020B0502040204020203" pitchFamily="34" charset="0"/>
              </a:rPr>
            </a:br>
            <a:endParaRPr lang="en-US" sz="1600" dirty="0">
              <a:latin typeface="Segoe UI Light" panose="020B0502040204020203" pitchFamily="34" charset="0"/>
              <a:cs typeface="Segoe UI Light" panose="020B0502040204020203" pitchFamily="34" charset="0"/>
            </a:endParaRPr>
          </a:p>
        </p:txBody>
      </p:sp>
      <p:cxnSp>
        <p:nvCxnSpPr>
          <p:cNvPr id="26" name="Straight Connector 25">
            <a:extLst>
              <a:ext uri="{FF2B5EF4-FFF2-40B4-BE49-F238E27FC236}">
                <a16:creationId xmlns:a16="http://schemas.microsoft.com/office/drawing/2014/main" id="{0D15C056-9DAE-4E3B-D59E-33A6CDE218D6}"/>
              </a:ext>
            </a:extLst>
          </p:cNvPr>
          <p:cNvCxnSpPr/>
          <p:nvPr/>
        </p:nvCxnSpPr>
        <p:spPr>
          <a:xfrm>
            <a:off x="564775" y="1329082"/>
            <a:ext cx="376518"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737ECC7-4754-9105-80A8-6C6676150E19}"/>
              </a:ext>
            </a:extLst>
          </p:cNvPr>
          <p:cNvSpPr txBox="1"/>
          <p:nvPr/>
        </p:nvSpPr>
        <p:spPr>
          <a:xfrm>
            <a:off x="753034" y="1486762"/>
            <a:ext cx="3666566" cy="868323"/>
          </a:xfrm>
          <a:prstGeom prst="roundRect">
            <a:avLst/>
          </a:prstGeom>
          <a:solidFill>
            <a:schemeClr val="bg1"/>
          </a:solidFill>
          <a:ln>
            <a:solidFill>
              <a:schemeClr val="bg1">
                <a:lumMod val="75000"/>
              </a:schemeClr>
            </a:solidFill>
          </a:ln>
          <a:effectLst>
            <a:outerShdw blurRad="63500" sx="102000" sy="102000" algn="ctr" rotWithShape="0">
              <a:prstClr val="black">
                <a:alpha val="8000"/>
              </a:prstClr>
            </a:outerShdw>
          </a:effectLst>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Body Mass Index </a:t>
            </a:r>
            <a:r>
              <a:rPr lang="en-US" sz="1600" dirty="0">
                <a:latin typeface="Segoe UI Light" panose="020B0502040204020203" pitchFamily="34" charset="0"/>
                <a:cs typeface="Segoe UI Light" panose="020B0502040204020203" pitchFamily="34" charset="0"/>
              </a:rPr>
              <a:t>(UMLS</a:t>
            </a:r>
            <a:r>
              <a:rPr lang="en-US" sz="1600" dirty="0">
                <a:solidFill>
                  <a:schemeClr val="bg1">
                    <a:lumMod val="50000"/>
                  </a:schemeClr>
                </a:solidFill>
                <a:latin typeface="Segoe UI Light" panose="020B0502040204020203" pitchFamily="34" charset="0"/>
                <a:cs typeface="Segoe UI Light" panose="020B0502040204020203" pitchFamily="34" charset="0"/>
              </a:rPr>
              <a:t>: </a:t>
            </a:r>
            <a:r>
              <a:rPr lang="en-US" sz="1600" dirty="0">
                <a:solidFill>
                  <a:schemeClr val="accent1">
                    <a:lumMod val="75000"/>
                  </a:schemeClr>
                </a:solidFill>
                <a:latin typeface="Segoe UI Light" panose="020B0502040204020203" pitchFamily="34" charset="0"/>
                <a:cs typeface="Segoe UI Light" panose="020B0502040204020203" pitchFamily="34" charset="0"/>
              </a:rPr>
              <a:t>C1305855</a:t>
            </a:r>
            <a:r>
              <a:rPr lang="en-US" sz="1600" dirty="0">
                <a:latin typeface="Segoe UI Light" panose="020B0502040204020203" pitchFamily="34" charset="0"/>
                <a:cs typeface="Segoe UI Light" panose="020B0502040204020203" pitchFamily="34" charset="0"/>
              </a:rPr>
              <a:t>)</a:t>
            </a:r>
          </a:p>
          <a:p>
            <a:endParaRPr lang="en-US" sz="500" dirty="0">
              <a:latin typeface="Segoe UI Light" panose="020B0502040204020203" pitchFamily="34" charset="0"/>
              <a:cs typeface="Segoe UI Light" panose="020B0502040204020203" pitchFamily="34" charset="0"/>
            </a:endParaRPr>
          </a:p>
          <a:p>
            <a:r>
              <a:rPr lang="en-US" sz="1200" dirty="0">
                <a:latin typeface="Roboto Light" panose="02000000000000000000" pitchFamily="2" charset="0"/>
                <a:ea typeface="Roboto Light" panose="02000000000000000000" pitchFamily="2" charset="0"/>
              </a:rPr>
              <a:t>A general indicator of the body fat an individual is carrying based upon the ratio of weight to height.</a:t>
            </a:r>
          </a:p>
        </p:txBody>
      </p:sp>
      <p:pic>
        <p:nvPicPr>
          <p:cNvPr id="1032" name="Picture 8" descr="Mouse Cursor PNG">
            <a:extLst>
              <a:ext uri="{FF2B5EF4-FFF2-40B4-BE49-F238E27FC236}">
                <a16:creationId xmlns:a16="http://schemas.microsoft.com/office/drawing/2014/main" id="{7AE12E2B-74B4-EEC7-26DB-7D71667AC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163" y="1188084"/>
            <a:ext cx="188259" cy="2819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19504E8-3ED1-1A4A-9EE6-4FA8978DAB34}"/>
              </a:ext>
            </a:extLst>
          </p:cNvPr>
          <p:cNvSpPr txBox="1"/>
          <p:nvPr/>
        </p:nvSpPr>
        <p:spPr>
          <a:xfrm>
            <a:off x="5274058" y="924908"/>
            <a:ext cx="4709283" cy="1191816"/>
          </a:xfrm>
          <a:prstGeom prst="roundRect">
            <a:avLst/>
          </a:prstGeom>
          <a:solidFill>
            <a:srgbClr val="F4F8FE"/>
          </a:solidFill>
          <a:ln>
            <a:solidFill>
              <a:schemeClr val="accent1">
                <a:lumMod val="20000"/>
                <a:lumOff val="80000"/>
              </a:schemeClr>
            </a:solidFill>
          </a:ln>
          <a:effectLst>
            <a:outerShdw blurRad="63500" algn="ctr" rotWithShape="0">
              <a:prstClr val="black">
                <a:alpha val="8000"/>
              </a:prstClr>
            </a:outerShdw>
          </a:effectLst>
        </p:spPr>
        <p:txBody>
          <a:bodyPr wrap="square" rtlCol="0">
            <a:spAutoFit/>
          </a:bodyPr>
          <a:lstStyle/>
          <a:p>
            <a:pPr marL="171450" indent="-171450">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Previous diagnosis of       Diabeets Mellitus</a:t>
            </a:r>
            <a:br>
              <a:rPr lang="en-US" sz="1600" dirty="0">
                <a:latin typeface="Segoe UI Light" panose="020B0502040204020203" pitchFamily="34" charset="0"/>
                <a:cs typeface="Segoe UI Light" panose="020B0502040204020203" pitchFamily="34" charset="0"/>
              </a:rPr>
            </a:br>
            <a:br>
              <a:rPr lang="en-US" sz="1600" dirty="0">
                <a:latin typeface="Segoe UI Light" panose="020B0502040204020203" pitchFamily="34" charset="0"/>
                <a:cs typeface="Segoe UI Light" panose="020B0502040204020203" pitchFamily="34" charset="0"/>
              </a:rPr>
            </a:br>
            <a:br>
              <a:rPr lang="en-US" sz="1600" dirty="0">
                <a:latin typeface="Segoe UI Light" panose="020B0502040204020203" pitchFamily="34" charset="0"/>
                <a:cs typeface="Segoe UI Light" panose="020B0502040204020203" pitchFamily="34" charset="0"/>
              </a:rPr>
            </a:br>
            <a:endParaRPr lang="en-US" sz="1600" dirty="0">
              <a:latin typeface="Segoe UI Light" panose="020B0502040204020203" pitchFamily="34" charset="0"/>
              <a:cs typeface="Segoe UI Light" panose="020B0502040204020203" pitchFamily="34" charset="0"/>
            </a:endParaRPr>
          </a:p>
        </p:txBody>
      </p:sp>
      <p:cxnSp>
        <p:nvCxnSpPr>
          <p:cNvPr id="4" name="Straight Connector 3">
            <a:extLst>
              <a:ext uri="{FF2B5EF4-FFF2-40B4-BE49-F238E27FC236}">
                <a16:creationId xmlns:a16="http://schemas.microsoft.com/office/drawing/2014/main" id="{4288FB83-403F-4882-CA2A-3FC924BCD06E}"/>
              </a:ext>
            </a:extLst>
          </p:cNvPr>
          <p:cNvCxnSpPr>
            <a:cxnSpLocks/>
          </p:cNvCxnSpPr>
          <p:nvPr/>
        </p:nvCxnSpPr>
        <p:spPr>
          <a:xfrm>
            <a:off x="7419434" y="1322422"/>
            <a:ext cx="1778354"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A461AD6-95F3-AC93-874A-27C218F63B6B}"/>
              </a:ext>
            </a:extLst>
          </p:cNvPr>
          <p:cNvSpPr txBox="1"/>
          <p:nvPr/>
        </p:nvSpPr>
        <p:spPr>
          <a:xfrm>
            <a:off x="6179494" y="1520816"/>
            <a:ext cx="3666566" cy="868323"/>
          </a:xfrm>
          <a:prstGeom prst="roundRect">
            <a:avLst/>
          </a:prstGeom>
          <a:solidFill>
            <a:schemeClr val="bg1"/>
          </a:solidFill>
          <a:ln>
            <a:solidFill>
              <a:schemeClr val="bg1">
                <a:lumMod val="75000"/>
              </a:schemeClr>
            </a:solidFill>
          </a:ln>
          <a:effectLst>
            <a:outerShdw blurRad="63500" sx="102000" sy="102000" algn="ctr" rotWithShape="0">
              <a:prstClr val="black">
                <a:alpha val="8000"/>
              </a:prstClr>
            </a:outerShdw>
          </a:effectLst>
        </p:spPr>
        <p:txBody>
          <a:bodyPr wrap="square" rtlCol="0">
            <a:spAutoFit/>
          </a:bodyPr>
          <a:lstStyle/>
          <a:p>
            <a:r>
              <a:rPr lang="en-US" sz="1600" dirty="0">
                <a:solidFill>
                  <a:schemeClr val="bg1">
                    <a:lumMod val="50000"/>
                  </a:schemeClr>
                </a:solidFill>
                <a:latin typeface="Consolas" panose="020B0609020204030204" pitchFamily="49" charset="0"/>
                <a:cs typeface="Consolas" panose="020B0609020204030204" pitchFamily="49" charset="0"/>
              </a:rPr>
              <a:t>Unknown Condition </a:t>
            </a:r>
            <a:r>
              <a:rPr lang="en-US" sz="1600" dirty="0">
                <a:solidFill>
                  <a:schemeClr val="bg1">
                    <a:lumMod val="50000"/>
                  </a:schemeClr>
                </a:solidFill>
                <a:latin typeface="Segoe UI Light" panose="020B0502040204020203" pitchFamily="34" charset="0"/>
                <a:cs typeface="Segoe UI Light" panose="020B0502040204020203" pitchFamily="34" charset="0"/>
              </a:rPr>
              <a:t>(?)</a:t>
            </a:r>
            <a:br>
              <a:rPr lang="en-US" sz="1600" dirty="0">
                <a:solidFill>
                  <a:srgbClr val="7030A0"/>
                </a:solidFill>
                <a:latin typeface="Consolas" panose="020B0609020204030204" pitchFamily="49" charset="0"/>
                <a:cs typeface="Consolas" panose="020B0609020204030204" pitchFamily="49" charset="0"/>
              </a:rPr>
            </a:br>
            <a:endParaRPr lang="en-US" sz="500" dirty="0">
              <a:latin typeface="Segoe UI Light" panose="020B0502040204020203" pitchFamily="34" charset="0"/>
              <a:cs typeface="Segoe UI Light" panose="020B0502040204020203" pitchFamily="34" charset="0"/>
            </a:endParaRPr>
          </a:p>
          <a:p>
            <a:r>
              <a:rPr lang="en-US" sz="1200" dirty="0">
                <a:latin typeface="Roboto Light" panose="02000000000000000000" pitchFamily="2" charset="0"/>
                <a:ea typeface="Roboto Light" panose="02000000000000000000" pitchFamily="2" charset="0"/>
              </a:rPr>
              <a:t>LeafAI couldn’t figure out what this is. Check the spelling or try phrasing the name in another way.</a:t>
            </a:r>
          </a:p>
        </p:txBody>
      </p:sp>
      <p:pic>
        <p:nvPicPr>
          <p:cNvPr id="10" name="Picture 8" descr="Mouse Cursor PNG">
            <a:extLst>
              <a:ext uri="{FF2B5EF4-FFF2-40B4-BE49-F238E27FC236}">
                <a16:creationId xmlns:a16="http://schemas.microsoft.com/office/drawing/2014/main" id="{EF139CF8-04BF-B55F-7429-821E8D4BA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5179" y="1225720"/>
            <a:ext cx="188259" cy="28199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4A2D44F0-B09F-B81B-74B2-8DF3D5788130}"/>
              </a:ext>
            </a:extLst>
          </p:cNvPr>
          <p:cNvCxnSpPr/>
          <p:nvPr/>
        </p:nvCxnSpPr>
        <p:spPr>
          <a:xfrm>
            <a:off x="5100919" y="851647"/>
            <a:ext cx="0" cy="161364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34" name="Picture 10">
            <a:extLst>
              <a:ext uri="{FF2B5EF4-FFF2-40B4-BE49-F238E27FC236}">
                <a16:creationId xmlns:a16="http://schemas.microsoft.com/office/drawing/2014/main" id="{E9559241-4BD1-A608-0C72-00E445936C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6329" y="991452"/>
            <a:ext cx="291353" cy="291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861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A81F3138-3B45-0FEB-6446-9A524EA50F9D}"/>
              </a:ext>
            </a:extLst>
          </p:cNvPr>
          <p:cNvGrpSpPr/>
          <p:nvPr/>
        </p:nvGrpSpPr>
        <p:grpSpPr>
          <a:xfrm>
            <a:off x="4548419" y="3461031"/>
            <a:ext cx="1728360" cy="539076"/>
            <a:chOff x="2748865" y="2118198"/>
            <a:chExt cx="1788666" cy="571584"/>
          </a:xfrm>
        </p:grpSpPr>
        <p:sp>
          <p:nvSpPr>
            <p:cNvPr id="12" name="Teardrop 11">
              <a:extLst>
                <a:ext uri="{FF2B5EF4-FFF2-40B4-BE49-F238E27FC236}">
                  <a16:creationId xmlns:a16="http://schemas.microsoft.com/office/drawing/2014/main" id="{01E46A46-4F4B-B570-C06A-58CBD6CBA0A4}"/>
                </a:ext>
              </a:extLst>
            </p:cNvPr>
            <p:cNvSpPr/>
            <p:nvPr/>
          </p:nvSpPr>
          <p:spPr>
            <a:xfrm rot="10800000" flipH="1">
              <a:off x="2748865" y="2118198"/>
              <a:ext cx="1788664" cy="571584"/>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C162FC-35A3-DC9A-E4B6-D3803856966A}"/>
                </a:ext>
              </a:extLst>
            </p:cNvPr>
            <p:cNvSpPr txBox="1"/>
            <p:nvPr/>
          </p:nvSpPr>
          <p:spPr>
            <a:xfrm>
              <a:off x="2748867" y="2191871"/>
              <a:ext cx="1788664" cy="424238"/>
            </a:xfrm>
            <a:prstGeom prst="rect">
              <a:avLst/>
            </a:prstGeom>
            <a:noFill/>
          </p:spPr>
          <p:txBody>
            <a:bodyPr wrap="none" rtlCol="0">
              <a:spAutoFit/>
            </a:bodyPr>
            <a:lstStyle/>
            <a:p>
              <a:r>
                <a:rPr lang="en-US" sz="1000" dirty="0">
                  <a:latin typeface="Roboto Light" panose="02000000000000000000" pitchFamily="2" charset="0"/>
                  <a:ea typeface="Roboto Light" panose="02000000000000000000" pitchFamily="2" charset="0"/>
                </a:rPr>
                <a:t>-Have diagnosis of diabetes</a:t>
              </a:r>
              <a:br>
                <a:rPr lang="en-US" sz="1000" dirty="0">
                  <a:latin typeface="Roboto Light" panose="02000000000000000000" pitchFamily="2" charset="0"/>
                  <a:ea typeface="Roboto Light" panose="02000000000000000000" pitchFamily="2" charset="0"/>
                </a:rPr>
              </a:br>
              <a:r>
                <a:rPr lang="en-US" sz="1000" dirty="0">
                  <a:latin typeface="Roboto Light" panose="02000000000000000000" pitchFamily="2" charset="0"/>
                  <a:ea typeface="Roboto Light" panose="02000000000000000000" pitchFamily="2" charset="0"/>
                </a:rPr>
                <a:t>-Are over 18 years old</a:t>
              </a:r>
            </a:p>
          </p:txBody>
        </p:sp>
      </p:grpSp>
      <p:grpSp>
        <p:nvGrpSpPr>
          <p:cNvPr id="18" name="Group 17">
            <a:extLst>
              <a:ext uri="{FF2B5EF4-FFF2-40B4-BE49-F238E27FC236}">
                <a16:creationId xmlns:a16="http://schemas.microsoft.com/office/drawing/2014/main" id="{A6DA8CBF-1D4C-2607-C645-4089AC4E9A1C}"/>
              </a:ext>
            </a:extLst>
          </p:cNvPr>
          <p:cNvGrpSpPr/>
          <p:nvPr/>
        </p:nvGrpSpPr>
        <p:grpSpPr>
          <a:xfrm rot="5400000">
            <a:off x="3815295" y="799329"/>
            <a:ext cx="1371600" cy="1362572"/>
            <a:chOff x="3379694" y="2294964"/>
            <a:chExt cx="2191871" cy="1694329"/>
          </a:xfrm>
        </p:grpSpPr>
        <p:sp>
          <p:nvSpPr>
            <p:cNvPr id="19" name="Arc 18">
              <a:extLst>
                <a:ext uri="{FF2B5EF4-FFF2-40B4-BE49-F238E27FC236}">
                  <a16:creationId xmlns:a16="http://schemas.microsoft.com/office/drawing/2014/main" id="{FB8032AC-0D15-8C85-131B-F42A982F884A}"/>
                </a:ext>
              </a:extLst>
            </p:cNvPr>
            <p:cNvSpPr/>
            <p:nvPr/>
          </p:nvSpPr>
          <p:spPr>
            <a:xfrm rot="10800000">
              <a:off x="3536577" y="2294964"/>
              <a:ext cx="2034988" cy="1694329"/>
            </a:xfrm>
            <a:prstGeom prst="arc">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riangle 19">
              <a:extLst>
                <a:ext uri="{FF2B5EF4-FFF2-40B4-BE49-F238E27FC236}">
                  <a16:creationId xmlns:a16="http://schemas.microsoft.com/office/drawing/2014/main" id="{8BF29CD4-B507-ECA6-1F66-97F086B24C11}"/>
                </a:ext>
              </a:extLst>
            </p:cNvPr>
            <p:cNvSpPr/>
            <p:nvPr/>
          </p:nvSpPr>
          <p:spPr>
            <a:xfrm>
              <a:off x="3379694" y="2931459"/>
              <a:ext cx="304800" cy="21067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A4D14146-6345-EB06-6FCB-7E9317AB9C04}"/>
              </a:ext>
            </a:extLst>
          </p:cNvPr>
          <p:cNvGrpSpPr/>
          <p:nvPr/>
        </p:nvGrpSpPr>
        <p:grpSpPr>
          <a:xfrm>
            <a:off x="3099758" y="1873515"/>
            <a:ext cx="1550424" cy="891987"/>
            <a:chOff x="2748865" y="1954304"/>
            <a:chExt cx="1604526" cy="945776"/>
          </a:xfrm>
        </p:grpSpPr>
        <p:sp>
          <p:nvSpPr>
            <p:cNvPr id="22" name="Teardrop 11">
              <a:extLst>
                <a:ext uri="{FF2B5EF4-FFF2-40B4-BE49-F238E27FC236}">
                  <a16:creationId xmlns:a16="http://schemas.microsoft.com/office/drawing/2014/main" id="{CAC31974-7414-3B12-FD2A-B21231A6DC9C}"/>
                </a:ext>
              </a:extLst>
            </p:cNvPr>
            <p:cNvSpPr/>
            <p:nvPr/>
          </p:nvSpPr>
          <p:spPr>
            <a:xfrm rot="10800000" flipH="1">
              <a:off x="2748865" y="1954304"/>
              <a:ext cx="1566454" cy="945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DA813AFA-3A30-79C2-A5C8-3B9DA3AB16A3}"/>
                </a:ext>
              </a:extLst>
            </p:cNvPr>
            <p:cNvSpPr txBox="1"/>
            <p:nvPr/>
          </p:nvSpPr>
          <p:spPr>
            <a:xfrm>
              <a:off x="2748865" y="2035590"/>
              <a:ext cx="1604526" cy="750573"/>
            </a:xfrm>
            <a:prstGeom prst="rect">
              <a:avLst/>
            </a:prstGeom>
            <a:noFill/>
          </p:spPr>
          <p:txBody>
            <a:bodyPr wrap="none" rtlCol="0">
              <a:spAutoFit/>
            </a:bodyPr>
            <a:lstStyle/>
            <a:p>
              <a:r>
                <a:rPr lang="en-US" sz="1400" u="sng" dirty="0">
                  <a:latin typeface="Roboto Light" panose="02000000000000000000" pitchFamily="2" charset="0"/>
                  <a:ea typeface="Roboto Light" panose="02000000000000000000" pitchFamily="2" charset="0"/>
                </a:rPr>
                <a:t>5,422</a:t>
              </a:r>
              <a:r>
                <a:rPr lang="en-US" sz="1000" u="sng" dirty="0">
                  <a:latin typeface="Roboto Light" panose="02000000000000000000" pitchFamily="2" charset="0"/>
                  <a:ea typeface="Roboto Light" panose="02000000000000000000" pitchFamily="2" charset="0"/>
                </a:rPr>
                <a:t> patients found</a:t>
              </a:r>
            </a:p>
            <a:p>
              <a:r>
                <a:rPr lang="en-US" sz="1000" dirty="0">
                  <a:latin typeface="Roboto Light" panose="02000000000000000000" pitchFamily="2" charset="0"/>
                  <a:ea typeface="Roboto Light" panose="02000000000000000000" pitchFamily="2" charset="0"/>
                </a:rPr>
                <a:t>    -</a:t>
              </a:r>
              <a:r>
                <a:rPr lang="en-US" sz="800" b="1" dirty="0">
                  <a:latin typeface="Roboto Light" panose="02000000000000000000" pitchFamily="2" charset="0"/>
                  <a:ea typeface="Roboto Light" panose="02000000000000000000" pitchFamily="2" charset="0"/>
                </a:rPr>
                <a:t>6,149</a:t>
              </a:r>
              <a:r>
                <a:rPr lang="en-US" sz="800" dirty="0">
                  <a:latin typeface="Roboto Light" panose="02000000000000000000" pitchFamily="2" charset="0"/>
                  <a:ea typeface="Roboto Light" panose="02000000000000000000" pitchFamily="2" charset="0"/>
                </a:rPr>
                <a:t> have diagnosis </a:t>
              </a:r>
              <a:br>
                <a:rPr lang="en-US" sz="800" dirty="0">
                  <a:latin typeface="Roboto Light" panose="02000000000000000000" pitchFamily="2" charset="0"/>
                  <a:ea typeface="Roboto Light" panose="02000000000000000000" pitchFamily="2" charset="0"/>
                </a:rPr>
              </a:br>
              <a:r>
                <a:rPr lang="en-US" sz="800" dirty="0">
                  <a:latin typeface="Roboto Light" panose="02000000000000000000" pitchFamily="2" charset="0"/>
                  <a:ea typeface="Roboto Light" panose="02000000000000000000" pitchFamily="2" charset="0"/>
                </a:rPr>
                <a:t>     of diabetes</a:t>
              </a:r>
            </a:p>
            <a:p>
              <a:r>
                <a:rPr lang="en-US" sz="800" dirty="0">
                  <a:latin typeface="Roboto Light" panose="02000000000000000000" pitchFamily="2" charset="0"/>
                  <a:ea typeface="Roboto Light" panose="02000000000000000000" pitchFamily="2" charset="0"/>
                </a:rPr>
                <a:t>     -</a:t>
              </a:r>
              <a:r>
                <a:rPr lang="en-US" sz="800" b="1" dirty="0">
                  <a:latin typeface="Roboto Light" panose="02000000000000000000" pitchFamily="2" charset="0"/>
                  <a:ea typeface="Roboto Light" panose="02000000000000000000" pitchFamily="2" charset="0"/>
                </a:rPr>
                <a:t>5,422 </a:t>
              </a:r>
              <a:r>
                <a:rPr lang="en-US" sz="800" dirty="0">
                  <a:latin typeface="Roboto Light" panose="02000000000000000000" pitchFamily="2" charset="0"/>
                  <a:ea typeface="Roboto Light" panose="02000000000000000000" pitchFamily="2" charset="0"/>
                </a:rPr>
                <a:t>are over 18 years old</a:t>
              </a:r>
              <a:endParaRPr lang="en-US" sz="1000" dirty="0">
                <a:latin typeface="Roboto Light" panose="02000000000000000000" pitchFamily="2" charset="0"/>
                <a:ea typeface="Roboto Light" panose="02000000000000000000" pitchFamily="2" charset="0"/>
              </a:endParaRPr>
            </a:p>
          </p:txBody>
        </p:sp>
      </p:grpSp>
      <p:grpSp>
        <p:nvGrpSpPr>
          <p:cNvPr id="25" name="Group 24">
            <a:extLst>
              <a:ext uri="{FF2B5EF4-FFF2-40B4-BE49-F238E27FC236}">
                <a16:creationId xmlns:a16="http://schemas.microsoft.com/office/drawing/2014/main" id="{9D80F3B0-CEEB-1EA2-CE55-C591BE41C263}"/>
              </a:ext>
            </a:extLst>
          </p:cNvPr>
          <p:cNvGrpSpPr/>
          <p:nvPr/>
        </p:nvGrpSpPr>
        <p:grpSpPr>
          <a:xfrm rot="10800000">
            <a:off x="6229323" y="1047215"/>
            <a:ext cx="1371600" cy="1362572"/>
            <a:chOff x="3379694" y="2294964"/>
            <a:chExt cx="2191871" cy="1694329"/>
          </a:xfrm>
        </p:grpSpPr>
        <p:sp>
          <p:nvSpPr>
            <p:cNvPr id="26" name="Arc 25">
              <a:extLst>
                <a:ext uri="{FF2B5EF4-FFF2-40B4-BE49-F238E27FC236}">
                  <a16:creationId xmlns:a16="http://schemas.microsoft.com/office/drawing/2014/main" id="{60E0CFE0-A4E6-F73A-BE49-58A66AFEF1F4}"/>
                </a:ext>
              </a:extLst>
            </p:cNvPr>
            <p:cNvSpPr/>
            <p:nvPr/>
          </p:nvSpPr>
          <p:spPr>
            <a:xfrm rot="10800000">
              <a:off x="3536577" y="2294964"/>
              <a:ext cx="2034988" cy="1694329"/>
            </a:xfrm>
            <a:prstGeom prst="arc">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riangle 26">
              <a:extLst>
                <a:ext uri="{FF2B5EF4-FFF2-40B4-BE49-F238E27FC236}">
                  <a16:creationId xmlns:a16="http://schemas.microsoft.com/office/drawing/2014/main" id="{51D7836E-2B7B-EC6A-A338-7101B681CE2E}"/>
                </a:ext>
              </a:extLst>
            </p:cNvPr>
            <p:cNvSpPr/>
            <p:nvPr/>
          </p:nvSpPr>
          <p:spPr>
            <a:xfrm>
              <a:off x="3379694" y="2931459"/>
              <a:ext cx="304800" cy="210670"/>
            </a:xfrm>
            <a:prstGeom prst="triangl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0ACBAD28-6C16-1510-1CE2-4C26AB68A608}"/>
              </a:ext>
            </a:extLst>
          </p:cNvPr>
          <p:cNvGrpSpPr/>
          <p:nvPr/>
        </p:nvGrpSpPr>
        <p:grpSpPr>
          <a:xfrm>
            <a:off x="4814964" y="549829"/>
            <a:ext cx="1944424" cy="737413"/>
            <a:chOff x="2748864" y="1954301"/>
            <a:chExt cx="2117140" cy="781881"/>
          </a:xfrm>
        </p:grpSpPr>
        <p:sp>
          <p:nvSpPr>
            <p:cNvPr id="35" name="Teardrop 11">
              <a:extLst>
                <a:ext uri="{FF2B5EF4-FFF2-40B4-BE49-F238E27FC236}">
                  <a16:creationId xmlns:a16="http://schemas.microsoft.com/office/drawing/2014/main" id="{FD717EBA-9E7D-02E5-9AA0-4D2E68D145AF}"/>
                </a:ext>
              </a:extLst>
            </p:cNvPr>
            <p:cNvSpPr/>
            <p:nvPr/>
          </p:nvSpPr>
          <p:spPr>
            <a:xfrm rot="10800000" flipH="1">
              <a:off x="2748864" y="1954301"/>
              <a:ext cx="2117140" cy="781881"/>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TextBox 35">
              <a:extLst>
                <a:ext uri="{FF2B5EF4-FFF2-40B4-BE49-F238E27FC236}">
                  <a16:creationId xmlns:a16="http://schemas.microsoft.com/office/drawing/2014/main" id="{0F3D25AF-96F8-4028-0A54-4D807E92BADD}"/>
                </a:ext>
              </a:extLst>
            </p:cNvPr>
            <p:cNvSpPr txBox="1"/>
            <p:nvPr/>
          </p:nvSpPr>
          <p:spPr>
            <a:xfrm>
              <a:off x="2748865" y="2035590"/>
              <a:ext cx="1891523" cy="587405"/>
            </a:xfrm>
            <a:prstGeom prst="rect">
              <a:avLst/>
            </a:prstGeom>
            <a:noFill/>
          </p:spPr>
          <p:txBody>
            <a:bodyPr wrap="none" rtlCol="0">
              <a:spAutoFit/>
            </a:bodyPr>
            <a:lstStyle/>
            <a:p>
              <a:r>
                <a:rPr lang="en-US" sz="1000" dirty="0">
                  <a:latin typeface="Roboto Light" panose="02000000000000000000" pitchFamily="2" charset="0"/>
                  <a:ea typeface="Roboto Light" panose="02000000000000000000" pitchFamily="2" charset="0"/>
                </a:rPr>
                <a:t>... have diagnosis of diabetes </a:t>
              </a:r>
              <a:br>
                <a:rPr lang="en-US" sz="1000" dirty="0">
                  <a:latin typeface="Roboto Light" panose="02000000000000000000" pitchFamily="2" charset="0"/>
                  <a:ea typeface="Roboto Light" panose="02000000000000000000" pitchFamily="2" charset="0"/>
                </a:rPr>
              </a:br>
              <a:r>
                <a:rPr lang="en-US" sz="1000" dirty="0">
                  <a:latin typeface="Roboto Light" panose="02000000000000000000" pitchFamily="2" charset="0"/>
                  <a:ea typeface="Roboto Light" panose="02000000000000000000" pitchFamily="2" charset="0"/>
                </a:rPr>
                <a:t>    </a:t>
              </a:r>
              <a:r>
                <a:rPr lang="en-US" sz="1000" u="sng" dirty="0">
                  <a:latin typeface="Roboto Light" panose="02000000000000000000" pitchFamily="2" charset="0"/>
                  <a:ea typeface="Roboto Light" panose="02000000000000000000" pitchFamily="2" charset="0"/>
                </a:rPr>
                <a:t>or A1c over 6.5%</a:t>
              </a:r>
            </a:p>
            <a:p>
              <a:r>
                <a:rPr lang="en-US" sz="1000" dirty="0">
                  <a:latin typeface="Roboto Light" panose="02000000000000000000" pitchFamily="2" charset="0"/>
                  <a:ea typeface="Roboto Light" panose="02000000000000000000" pitchFamily="2" charset="0"/>
                </a:rPr>
                <a:t>... are over </a:t>
              </a:r>
              <a:r>
                <a:rPr lang="en-US" sz="1000" strike="sngStrike" dirty="0">
                  <a:latin typeface="Roboto Light" panose="02000000000000000000" pitchFamily="2" charset="0"/>
                  <a:ea typeface="Roboto Light" panose="02000000000000000000" pitchFamily="2" charset="0"/>
                </a:rPr>
                <a:t>18</a:t>
              </a:r>
              <a:r>
                <a:rPr lang="en-US" sz="1000" dirty="0">
                  <a:latin typeface="Roboto Light" panose="02000000000000000000" pitchFamily="2" charset="0"/>
                  <a:ea typeface="Roboto Light" panose="02000000000000000000" pitchFamily="2" charset="0"/>
                </a:rPr>
                <a:t> 30 years old</a:t>
              </a:r>
              <a:endParaRPr lang="en-US" sz="1100" dirty="0">
                <a:latin typeface="Roboto Light" panose="02000000000000000000" pitchFamily="2" charset="0"/>
                <a:ea typeface="Roboto Light" panose="02000000000000000000" pitchFamily="2" charset="0"/>
              </a:endParaRPr>
            </a:p>
          </p:txBody>
        </p:sp>
      </p:grpSp>
      <p:grpSp>
        <p:nvGrpSpPr>
          <p:cNvPr id="41" name="Group 40">
            <a:extLst>
              <a:ext uri="{FF2B5EF4-FFF2-40B4-BE49-F238E27FC236}">
                <a16:creationId xmlns:a16="http://schemas.microsoft.com/office/drawing/2014/main" id="{DE19F597-CFC3-AD20-74AC-09164E024073}"/>
              </a:ext>
            </a:extLst>
          </p:cNvPr>
          <p:cNvGrpSpPr/>
          <p:nvPr/>
        </p:nvGrpSpPr>
        <p:grpSpPr>
          <a:xfrm>
            <a:off x="3608123" y="2362335"/>
            <a:ext cx="1371600" cy="1362572"/>
            <a:chOff x="3379694" y="2294964"/>
            <a:chExt cx="2191871" cy="1694329"/>
          </a:xfrm>
        </p:grpSpPr>
        <p:sp>
          <p:nvSpPr>
            <p:cNvPr id="42" name="Arc 41">
              <a:extLst>
                <a:ext uri="{FF2B5EF4-FFF2-40B4-BE49-F238E27FC236}">
                  <a16:creationId xmlns:a16="http://schemas.microsoft.com/office/drawing/2014/main" id="{A133CEE6-C4C5-BCB6-1C54-2F7ADE206E1A}"/>
                </a:ext>
              </a:extLst>
            </p:cNvPr>
            <p:cNvSpPr/>
            <p:nvPr/>
          </p:nvSpPr>
          <p:spPr>
            <a:xfrm rot="10800000">
              <a:off x="3536577" y="2294964"/>
              <a:ext cx="2034988" cy="1694329"/>
            </a:xfrm>
            <a:prstGeom prst="arc">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riangle 42">
              <a:extLst>
                <a:ext uri="{FF2B5EF4-FFF2-40B4-BE49-F238E27FC236}">
                  <a16:creationId xmlns:a16="http://schemas.microsoft.com/office/drawing/2014/main" id="{20F848AE-CBAF-ACC0-4473-8837799C66F0}"/>
                </a:ext>
              </a:extLst>
            </p:cNvPr>
            <p:cNvSpPr/>
            <p:nvPr/>
          </p:nvSpPr>
          <p:spPr>
            <a:xfrm>
              <a:off x="3379694" y="2942607"/>
              <a:ext cx="304800" cy="210670"/>
            </a:xfrm>
            <a:prstGeom prst="triangl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D6447F03-79CF-BCB5-A0D4-EEE772FA922D}"/>
              </a:ext>
            </a:extLst>
          </p:cNvPr>
          <p:cNvGrpSpPr/>
          <p:nvPr/>
        </p:nvGrpSpPr>
        <p:grpSpPr>
          <a:xfrm>
            <a:off x="6807276" y="2221634"/>
            <a:ext cx="1587294" cy="891987"/>
            <a:chOff x="2748865" y="1954304"/>
            <a:chExt cx="1642682" cy="945776"/>
          </a:xfrm>
        </p:grpSpPr>
        <p:sp>
          <p:nvSpPr>
            <p:cNvPr id="45" name="Teardrop 11">
              <a:extLst>
                <a:ext uri="{FF2B5EF4-FFF2-40B4-BE49-F238E27FC236}">
                  <a16:creationId xmlns:a16="http://schemas.microsoft.com/office/drawing/2014/main" id="{61562569-C803-7461-C814-740FB8EDA035}"/>
                </a:ext>
              </a:extLst>
            </p:cNvPr>
            <p:cNvSpPr/>
            <p:nvPr/>
          </p:nvSpPr>
          <p:spPr>
            <a:xfrm rot="10800000" flipH="1">
              <a:off x="2748865" y="1954304"/>
              <a:ext cx="1566454" cy="945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TextBox 45">
              <a:extLst>
                <a:ext uri="{FF2B5EF4-FFF2-40B4-BE49-F238E27FC236}">
                  <a16:creationId xmlns:a16="http://schemas.microsoft.com/office/drawing/2014/main" id="{FA87B344-816E-876A-142B-B126C3A6A7FB}"/>
                </a:ext>
              </a:extLst>
            </p:cNvPr>
            <p:cNvSpPr txBox="1"/>
            <p:nvPr/>
          </p:nvSpPr>
          <p:spPr>
            <a:xfrm>
              <a:off x="2748865" y="2035590"/>
              <a:ext cx="1642682" cy="750573"/>
            </a:xfrm>
            <a:prstGeom prst="rect">
              <a:avLst/>
            </a:prstGeom>
            <a:noFill/>
          </p:spPr>
          <p:txBody>
            <a:bodyPr wrap="none" rtlCol="0">
              <a:spAutoFit/>
            </a:bodyPr>
            <a:lstStyle/>
            <a:p>
              <a:r>
                <a:rPr lang="en-US" sz="1400" u="sng" dirty="0">
                  <a:latin typeface="Roboto Light" panose="02000000000000000000" pitchFamily="2" charset="0"/>
                  <a:ea typeface="Roboto Light" panose="02000000000000000000" pitchFamily="2" charset="0"/>
                </a:rPr>
                <a:t>6,629</a:t>
              </a:r>
              <a:r>
                <a:rPr lang="en-US" sz="1000" u="sng" dirty="0">
                  <a:latin typeface="Roboto Light" panose="02000000000000000000" pitchFamily="2" charset="0"/>
                  <a:ea typeface="Roboto Light" panose="02000000000000000000" pitchFamily="2" charset="0"/>
                </a:rPr>
                <a:t> patients found</a:t>
              </a:r>
            </a:p>
            <a:p>
              <a:r>
                <a:rPr lang="en-US" sz="1000" dirty="0">
                  <a:latin typeface="Roboto Light" panose="02000000000000000000" pitchFamily="2" charset="0"/>
                  <a:ea typeface="Roboto Light" panose="02000000000000000000" pitchFamily="2" charset="0"/>
                </a:rPr>
                <a:t>    -</a:t>
              </a:r>
              <a:r>
                <a:rPr lang="en-US" sz="800" b="1" dirty="0">
                  <a:latin typeface="Roboto Light" panose="02000000000000000000" pitchFamily="2" charset="0"/>
                  <a:ea typeface="Roboto Light" panose="02000000000000000000" pitchFamily="2" charset="0"/>
                </a:rPr>
                <a:t>7,587</a:t>
              </a:r>
              <a:r>
                <a:rPr lang="en-US" sz="800" dirty="0">
                  <a:latin typeface="Roboto Light" panose="02000000000000000000" pitchFamily="2" charset="0"/>
                  <a:ea typeface="Roboto Light" panose="02000000000000000000" pitchFamily="2" charset="0"/>
                </a:rPr>
                <a:t> have diagnosis </a:t>
              </a:r>
              <a:br>
                <a:rPr lang="en-US" sz="800" dirty="0">
                  <a:latin typeface="Roboto Light" panose="02000000000000000000" pitchFamily="2" charset="0"/>
                  <a:ea typeface="Roboto Light" panose="02000000000000000000" pitchFamily="2" charset="0"/>
                </a:rPr>
              </a:br>
              <a:r>
                <a:rPr lang="en-US" sz="800" dirty="0">
                  <a:latin typeface="Roboto Light" panose="02000000000000000000" pitchFamily="2" charset="0"/>
                  <a:ea typeface="Roboto Light" panose="02000000000000000000" pitchFamily="2" charset="0"/>
                </a:rPr>
                <a:t>     of diabetes or A1c over 6.5%</a:t>
              </a:r>
            </a:p>
            <a:p>
              <a:r>
                <a:rPr lang="en-US" sz="800" dirty="0">
                  <a:latin typeface="Roboto Light" panose="02000000000000000000" pitchFamily="2" charset="0"/>
                  <a:ea typeface="Roboto Light" panose="02000000000000000000" pitchFamily="2" charset="0"/>
                </a:rPr>
                <a:t>     -</a:t>
              </a:r>
              <a:r>
                <a:rPr lang="en-US" sz="800" b="1" dirty="0">
                  <a:latin typeface="Roboto Light" panose="02000000000000000000" pitchFamily="2" charset="0"/>
                  <a:ea typeface="Roboto Light" panose="02000000000000000000" pitchFamily="2" charset="0"/>
                </a:rPr>
                <a:t>6,629 </a:t>
              </a:r>
              <a:r>
                <a:rPr lang="en-US" sz="800" dirty="0">
                  <a:latin typeface="Roboto Light" panose="02000000000000000000" pitchFamily="2" charset="0"/>
                  <a:ea typeface="Roboto Light" panose="02000000000000000000" pitchFamily="2" charset="0"/>
                </a:rPr>
                <a:t>are over 30 years old</a:t>
              </a:r>
              <a:endParaRPr lang="en-US" sz="1000" dirty="0">
                <a:latin typeface="Roboto Light" panose="02000000000000000000" pitchFamily="2" charset="0"/>
                <a:ea typeface="Roboto Light" panose="02000000000000000000" pitchFamily="2" charset="0"/>
              </a:endParaRPr>
            </a:p>
          </p:txBody>
        </p:sp>
      </p:grpSp>
      <p:sp>
        <p:nvSpPr>
          <p:cNvPr id="47" name="TextBox 46">
            <a:extLst>
              <a:ext uri="{FF2B5EF4-FFF2-40B4-BE49-F238E27FC236}">
                <a16:creationId xmlns:a16="http://schemas.microsoft.com/office/drawing/2014/main" id="{1948E4D0-769F-4069-06C3-88F2ED1E8837}"/>
              </a:ext>
            </a:extLst>
          </p:cNvPr>
          <p:cNvSpPr txBox="1"/>
          <p:nvPr/>
        </p:nvSpPr>
        <p:spPr>
          <a:xfrm>
            <a:off x="4441572" y="3189401"/>
            <a:ext cx="2002471" cy="276999"/>
          </a:xfrm>
          <a:prstGeom prst="rect">
            <a:avLst/>
          </a:prstGeom>
          <a:noFill/>
        </p:spPr>
        <p:txBody>
          <a:bodyPr wrap="none" rtlCol="0">
            <a:spAutoFit/>
          </a:bodyPr>
          <a:lstStyle/>
          <a:p>
            <a:r>
              <a:rPr lang="en-US" sz="1200" b="1" dirty="0">
                <a:solidFill>
                  <a:schemeClr val="accent6"/>
                </a:solidFill>
                <a:latin typeface="Roboto Light" panose="02000000000000000000" pitchFamily="2" charset="0"/>
                <a:ea typeface="Roboto Light" panose="02000000000000000000" pitchFamily="2" charset="0"/>
              </a:rPr>
              <a:t>User</a:t>
            </a:r>
            <a:r>
              <a:rPr lang="en-US" sz="1200" dirty="0">
                <a:latin typeface="Roboto Light" panose="02000000000000000000" pitchFamily="2" charset="0"/>
                <a:ea typeface="Roboto Light" panose="02000000000000000000" pitchFamily="2" charset="0"/>
              </a:rPr>
              <a:t> provides initial criteria</a:t>
            </a:r>
          </a:p>
        </p:txBody>
      </p:sp>
      <p:sp>
        <p:nvSpPr>
          <p:cNvPr id="48" name="TextBox 47">
            <a:extLst>
              <a:ext uri="{FF2B5EF4-FFF2-40B4-BE49-F238E27FC236}">
                <a16:creationId xmlns:a16="http://schemas.microsoft.com/office/drawing/2014/main" id="{C1D51D38-D0C5-8DE8-D878-BE4EC1B23DC3}"/>
              </a:ext>
            </a:extLst>
          </p:cNvPr>
          <p:cNvSpPr txBox="1"/>
          <p:nvPr/>
        </p:nvSpPr>
        <p:spPr>
          <a:xfrm>
            <a:off x="2828619" y="1580124"/>
            <a:ext cx="2138727" cy="276999"/>
          </a:xfrm>
          <a:prstGeom prst="rect">
            <a:avLst/>
          </a:prstGeom>
          <a:noFill/>
        </p:spPr>
        <p:txBody>
          <a:bodyPr wrap="none" rtlCol="0">
            <a:spAutoFit/>
          </a:bodyPr>
          <a:lstStyle/>
          <a:p>
            <a:r>
              <a:rPr lang="en-US" sz="1200" b="1" dirty="0">
                <a:solidFill>
                  <a:schemeClr val="accent1"/>
                </a:solidFill>
                <a:latin typeface="Roboto Light" panose="02000000000000000000" pitchFamily="2" charset="0"/>
                <a:ea typeface="Roboto Light" panose="02000000000000000000" pitchFamily="2" charset="0"/>
              </a:rPr>
              <a:t>LeafAI</a:t>
            </a:r>
            <a:r>
              <a:rPr lang="en-US" sz="1200" dirty="0">
                <a:latin typeface="Roboto Light" panose="02000000000000000000" pitchFamily="2" charset="0"/>
                <a:ea typeface="Roboto Light" panose="02000000000000000000" pitchFamily="2" charset="0"/>
              </a:rPr>
              <a:t> responds with results </a:t>
            </a:r>
          </a:p>
        </p:txBody>
      </p:sp>
      <p:sp>
        <p:nvSpPr>
          <p:cNvPr id="50" name="TextBox 49">
            <a:extLst>
              <a:ext uri="{FF2B5EF4-FFF2-40B4-BE49-F238E27FC236}">
                <a16:creationId xmlns:a16="http://schemas.microsoft.com/office/drawing/2014/main" id="{4A34998E-A7D1-0794-F2F9-C1B49C0C073F}"/>
              </a:ext>
            </a:extLst>
          </p:cNvPr>
          <p:cNvSpPr txBox="1"/>
          <p:nvPr/>
        </p:nvSpPr>
        <p:spPr>
          <a:xfrm>
            <a:off x="4585805" y="244282"/>
            <a:ext cx="2512226" cy="276999"/>
          </a:xfrm>
          <a:prstGeom prst="rect">
            <a:avLst/>
          </a:prstGeom>
          <a:noFill/>
        </p:spPr>
        <p:txBody>
          <a:bodyPr wrap="none" rtlCol="0">
            <a:spAutoFit/>
          </a:bodyPr>
          <a:lstStyle/>
          <a:p>
            <a:r>
              <a:rPr lang="en-US" sz="1200" b="1" dirty="0">
                <a:solidFill>
                  <a:schemeClr val="accent6"/>
                </a:solidFill>
                <a:latin typeface="Roboto Light" panose="02000000000000000000" pitchFamily="2" charset="0"/>
                <a:ea typeface="Roboto Light" panose="02000000000000000000" pitchFamily="2" charset="0"/>
              </a:rPr>
              <a:t>User</a:t>
            </a:r>
            <a:r>
              <a:rPr lang="en-US" sz="1200" dirty="0">
                <a:latin typeface="Roboto Light" panose="02000000000000000000" pitchFamily="2" charset="0"/>
                <a:ea typeface="Roboto Light" panose="02000000000000000000" pitchFamily="2" charset="0"/>
              </a:rPr>
              <a:t> edits criteria based on results</a:t>
            </a:r>
          </a:p>
        </p:txBody>
      </p:sp>
      <p:sp>
        <p:nvSpPr>
          <p:cNvPr id="51" name="TextBox 50">
            <a:extLst>
              <a:ext uri="{FF2B5EF4-FFF2-40B4-BE49-F238E27FC236}">
                <a16:creationId xmlns:a16="http://schemas.microsoft.com/office/drawing/2014/main" id="{3CB3830F-CD54-C411-7971-7D7E2B8CCF0E}"/>
              </a:ext>
            </a:extLst>
          </p:cNvPr>
          <p:cNvSpPr txBox="1"/>
          <p:nvPr/>
        </p:nvSpPr>
        <p:spPr>
          <a:xfrm>
            <a:off x="6306471" y="1951711"/>
            <a:ext cx="2727029" cy="276999"/>
          </a:xfrm>
          <a:prstGeom prst="rect">
            <a:avLst/>
          </a:prstGeom>
          <a:noFill/>
        </p:spPr>
        <p:txBody>
          <a:bodyPr wrap="none" rtlCol="0">
            <a:spAutoFit/>
          </a:bodyPr>
          <a:lstStyle/>
          <a:p>
            <a:r>
              <a:rPr lang="en-US" sz="1200" b="1" dirty="0">
                <a:solidFill>
                  <a:schemeClr val="accent1"/>
                </a:solidFill>
                <a:latin typeface="Roboto Light" panose="02000000000000000000" pitchFamily="2" charset="0"/>
                <a:ea typeface="Roboto Light" panose="02000000000000000000" pitchFamily="2" charset="0"/>
              </a:rPr>
              <a:t>LeafAI</a:t>
            </a:r>
            <a:r>
              <a:rPr lang="en-US" sz="1200" dirty="0">
                <a:latin typeface="Roboto Light" panose="02000000000000000000" pitchFamily="2" charset="0"/>
                <a:ea typeface="Roboto Light" panose="02000000000000000000" pitchFamily="2" charset="0"/>
              </a:rPr>
              <a:t> responds with updated results </a:t>
            </a:r>
          </a:p>
        </p:txBody>
      </p:sp>
      <p:grpSp>
        <p:nvGrpSpPr>
          <p:cNvPr id="52" name="Group 51">
            <a:extLst>
              <a:ext uri="{FF2B5EF4-FFF2-40B4-BE49-F238E27FC236}">
                <a16:creationId xmlns:a16="http://schemas.microsoft.com/office/drawing/2014/main" id="{67694DE5-69F1-58CF-3C1F-3368F8B9B7D1}"/>
              </a:ext>
            </a:extLst>
          </p:cNvPr>
          <p:cNvGrpSpPr/>
          <p:nvPr/>
        </p:nvGrpSpPr>
        <p:grpSpPr>
          <a:xfrm>
            <a:off x="5807720" y="1023937"/>
            <a:ext cx="1371600" cy="1362572"/>
            <a:chOff x="3379694" y="2294964"/>
            <a:chExt cx="2191871" cy="1694329"/>
          </a:xfrm>
        </p:grpSpPr>
        <p:sp>
          <p:nvSpPr>
            <p:cNvPr id="53" name="Arc 52">
              <a:extLst>
                <a:ext uri="{FF2B5EF4-FFF2-40B4-BE49-F238E27FC236}">
                  <a16:creationId xmlns:a16="http://schemas.microsoft.com/office/drawing/2014/main" id="{CC3811BA-2AC6-F299-EDD3-3EEAE3FFC77B}"/>
                </a:ext>
              </a:extLst>
            </p:cNvPr>
            <p:cNvSpPr/>
            <p:nvPr/>
          </p:nvSpPr>
          <p:spPr>
            <a:xfrm rot="10800000">
              <a:off x="3536577" y="2294964"/>
              <a:ext cx="2034988" cy="1694329"/>
            </a:xfrm>
            <a:prstGeom prst="arc">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riangle 53">
              <a:extLst>
                <a:ext uri="{FF2B5EF4-FFF2-40B4-BE49-F238E27FC236}">
                  <a16:creationId xmlns:a16="http://schemas.microsoft.com/office/drawing/2014/main" id="{724C657C-F129-1303-8D42-3AB05B54F07C}"/>
                </a:ext>
              </a:extLst>
            </p:cNvPr>
            <p:cNvSpPr/>
            <p:nvPr/>
          </p:nvSpPr>
          <p:spPr>
            <a:xfrm>
              <a:off x="3379694" y="2931459"/>
              <a:ext cx="304800" cy="21067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01654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8CEE82A-5F3E-2CF4-F044-2B01CCCEAB91}"/>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E05099B-4B01-5F86-1F51-A937E8D2D30D}"/>
              </a:ext>
            </a:extLst>
          </p:cNvPr>
          <p:cNvSpPr/>
          <p:nvPr/>
        </p:nvSpPr>
        <p:spPr>
          <a:xfrm>
            <a:off x="4204452" y="555812"/>
            <a:ext cx="5459747" cy="5977644"/>
          </a:xfrm>
          <a:prstGeom prst="rect">
            <a:avLst/>
          </a:prstGeom>
          <a:noFill/>
          <a:ln>
            <a:solidFill>
              <a:srgbClr val="EDED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20317E4-3EB9-6280-E54C-CD079BBB72AB}"/>
              </a:ext>
            </a:extLst>
          </p:cNvPr>
          <p:cNvSpPr txBox="1"/>
          <p:nvPr/>
        </p:nvSpPr>
        <p:spPr>
          <a:xfrm>
            <a:off x="7288306" y="314673"/>
            <a:ext cx="498855"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Au22</a:t>
            </a:r>
          </a:p>
        </p:txBody>
      </p:sp>
      <p:cxnSp>
        <p:nvCxnSpPr>
          <p:cNvPr id="7" name="Straight Connector 6">
            <a:extLst>
              <a:ext uri="{FF2B5EF4-FFF2-40B4-BE49-F238E27FC236}">
                <a16:creationId xmlns:a16="http://schemas.microsoft.com/office/drawing/2014/main" id="{ACB7FD9E-AA9A-5B44-D845-8BF9BDC55807}"/>
              </a:ext>
            </a:extLst>
          </p:cNvPr>
          <p:cNvCxnSpPr>
            <a:cxnSpLocks/>
          </p:cNvCxnSpPr>
          <p:nvPr/>
        </p:nvCxnSpPr>
        <p:spPr>
          <a:xfrm>
            <a:off x="6409768" y="555812"/>
            <a:ext cx="0" cy="5977644"/>
          </a:xfrm>
          <a:prstGeom prst="line">
            <a:avLst/>
          </a:prstGeom>
          <a:ln>
            <a:solidFill>
              <a:srgbClr val="EDEDED"/>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7478EED-C242-CDB1-0893-450C773D939D}"/>
              </a:ext>
            </a:extLst>
          </p:cNvPr>
          <p:cNvCxnSpPr>
            <a:cxnSpLocks/>
          </p:cNvCxnSpPr>
          <p:nvPr/>
        </p:nvCxnSpPr>
        <p:spPr>
          <a:xfrm flipH="1">
            <a:off x="6842500" y="555811"/>
            <a:ext cx="33429" cy="5987517"/>
          </a:xfrm>
          <a:prstGeom prst="line">
            <a:avLst/>
          </a:prstGeom>
          <a:ln>
            <a:solidFill>
              <a:srgbClr val="EDEDED"/>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D67D952-86E6-800A-7156-BACF3D692433}"/>
              </a:ext>
            </a:extLst>
          </p:cNvPr>
          <p:cNvCxnSpPr>
            <a:cxnSpLocks/>
          </p:cNvCxnSpPr>
          <p:nvPr/>
        </p:nvCxnSpPr>
        <p:spPr>
          <a:xfrm>
            <a:off x="7324165" y="573742"/>
            <a:ext cx="0" cy="5959714"/>
          </a:xfrm>
          <a:prstGeom prst="line">
            <a:avLst/>
          </a:prstGeom>
          <a:ln>
            <a:solidFill>
              <a:srgbClr val="EDEDED"/>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36FD65-6AD4-D22F-0E28-F85829992BA3}"/>
              </a:ext>
            </a:extLst>
          </p:cNvPr>
          <p:cNvCxnSpPr>
            <a:cxnSpLocks/>
          </p:cNvCxnSpPr>
          <p:nvPr/>
        </p:nvCxnSpPr>
        <p:spPr>
          <a:xfrm>
            <a:off x="7772401" y="573741"/>
            <a:ext cx="12936" cy="5959715"/>
          </a:xfrm>
          <a:prstGeom prst="line">
            <a:avLst/>
          </a:prstGeom>
          <a:ln>
            <a:solidFill>
              <a:srgbClr val="EDEDE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68E0AEC-398D-AAF7-570C-0C868656A3D7}"/>
              </a:ext>
            </a:extLst>
          </p:cNvPr>
          <p:cNvCxnSpPr>
            <a:cxnSpLocks/>
          </p:cNvCxnSpPr>
          <p:nvPr/>
        </p:nvCxnSpPr>
        <p:spPr>
          <a:xfrm>
            <a:off x="8220636" y="555811"/>
            <a:ext cx="0" cy="5977645"/>
          </a:xfrm>
          <a:prstGeom prst="line">
            <a:avLst/>
          </a:prstGeom>
          <a:ln>
            <a:solidFill>
              <a:srgbClr val="EDEDE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F4890F4-F78C-6760-8BDB-3459D6256297}"/>
              </a:ext>
            </a:extLst>
          </p:cNvPr>
          <p:cNvCxnSpPr>
            <a:cxnSpLocks/>
          </p:cNvCxnSpPr>
          <p:nvPr/>
        </p:nvCxnSpPr>
        <p:spPr>
          <a:xfrm>
            <a:off x="8704728" y="555810"/>
            <a:ext cx="9362" cy="5977646"/>
          </a:xfrm>
          <a:prstGeom prst="line">
            <a:avLst/>
          </a:prstGeom>
          <a:ln>
            <a:solidFill>
              <a:srgbClr val="EDEDED"/>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19713E-E56D-6B33-8C59-8D4001526F66}"/>
              </a:ext>
            </a:extLst>
          </p:cNvPr>
          <p:cNvCxnSpPr>
            <a:cxnSpLocks/>
          </p:cNvCxnSpPr>
          <p:nvPr/>
        </p:nvCxnSpPr>
        <p:spPr>
          <a:xfrm>
            <a:off x="9170895" y="555810"/>
            <a:ext cx="9364" cy="5977646"/>
          </a:xfrm>
          <a:prstGeom prst="line">
            <a:avLst/>
          </a:prstGeom>
          <a:ln>
            <a:solidFill>
              <a:srgbClr val="EDEDED"/>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1C87D08-6921-B846-EB9E-C30306A8FBFC}"/>
              </a:ext>
            </a:extLst>
          </p:cNvPr>
          <p:cNvSpPr txBox="1"/>
          <p:nvPr/>
        </p:nvSpPr>
        <p:spPr>
          <a:xfrm>
            <a:off x="7718074" y="323638"/>
            <a:ext cx="497252"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Wi23</a:t>
            </a:r>
          </a:p>
        </p:txBody>
      </p:sp>
      <p:sp>
        <p:nvSpPr>
          <p:cNvPr id="16" name="TextBox 15">
            <a:extLst>
              <a:ext uri="{FF2B5EF4-FFF2-40B4-BE49-F238E27FC236}">
                <a16:creationId xmlns:a16="http://schemas.microsoft.com/office/drawing/2014/main" id="{AE4E9369-145D-D3D3-88BC-9184D6EFAF4B}"/>
              </a:ext>
            </a:extLst>
          </p:cNvPr>
          <p:cNvSpPr txBox="1"/>
          <p:nvPr/>
        </p:nvSpPr>
        <p:spPr>
          <a:xfrm>
            <a:off x="8193203" y="314672"/>
            <a:ext cx="474810"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Sp23</a:t>
            </a:r>
          </a:p>
        </p:txBody>
      </p:sp>
      <p:sp>
        <p:nvSpPr>
          <p:cNvPr id="17" name="TextBox 16">
            <a:extLst>
              <a:ext uri="{FF2B5EF4-FFF2-40B4-BE49-F238E27FC236}">
                <a16:creationId xmlns:a16="http://schemas.microsoft.com/office/drawing/2014/main" id="{5C24C8F3-7B66-F23B-0968-23CF96376599}"/>
              </a:ext>
            </a:extLst>
          </p:cNvPr>
          <p:cNvSpPr txBox="1"/>
          <p:nvPr/>
        </p:nvSpPr>
        <p:spPr>
          <a:xfrm>
            <a:off x="8668579" y="324544"/>
            <a:ext cx="474810"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Su23</a:t>
            </a:r>
          </a:p>
        </p:txBody>
      </p:sp>
      <p:sp>
        <p:nvSpPr>
          <p:cNvPr id="18" name="TextBox 17">
            <a:extLst>
              <a:ext uri="{FF2B5EF4-FFF2-40B4-BE49-F238E27FC236}">
                <a16:creationId xmlns:a16="http://schemas.microsoft.com/office/drawing/2014/main" id="{8938878F-5E0C-C436-00D7-48D0E7D164AB}"/>
              </a:ext>
            </a:extLst>
          </p:cNvPr>
          <p:cNvSpPr txBox="1"/>
          <p:nvPr/>
        </p:nvSpPr>
        <p:spPr>
          <a:xfrm>
            <a:off x="9134745" y="314672"/>
            <a:ext cx="498855"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Au23</a:t>
            </a:r>
          </a:p>
        </p:txBody>
      </p:sp>
      <p:cxnSp>
        <p:nvCxnSpPr>
          <p:cNvPr id="19" name="Straight Connector 18">
            <a:extLst>
              <a:ext uri="{FF2B5EF4-FFF2-40B4-BE49-F238E27FC236}">
                <a16:creationId xmlns:a16="http://schemas.microsoft.com/office/drawing/2014/main" id="{46AA9B0B-910D-81B7-DB8F-4E50748EBEAA}"/>
              </a:ext>
            </a:extLst>
          </p:cNvPr>
          <p:cNvCxnSpPr>
            <a:cxnSpLocks/>
          </p:cNvCxnSpPr>
          <p:nvPr/>
        </p:nvCxnSpPr>
        <p:spPr>
          <a:xfrm>
            <a:off x="5074025" y="555810"/>
            <a:ext cx="8966" cy="5977646"/>
          </a:xfrm>
          <a:prstGeom prst="line">
            <a:avLst/>
          </a:prstGeom>
          <a:ln>
            <a:solidFill>
              <a:srgbClr val="EDEDE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A108E2E-3B61-B16E-F36C-1AA22E8768B1}"/>
              </a:ext>
            </a:extLst>
          </p:cNvPr>
          <p:cNvCxnSpPr>
            <a:cxnSpLocks/>
          </p:cNvCxnSpPr>
          <p:nvPr/>
        </p:nvCxnSpPr>
        <p:spPr>
          <a:xfrm>
            <a:off x="5504332" y="555809"/>
            <a:ext cx="8961" cy="5977647"/>
          </a:xfrm>
          <a:prstGeom prst="line">
            <a:avLst/>
          </a:prstGeom>
          <a:ln>
            <a:solidFill>
              <a:srgbClr val="EDEDED"/>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EAF90F6-C85A-8AF1-511D-23AF75C83F77}"/>
              </a:ext>
            </a:extLst>
          </p:cNvPr>
          <p:cNvCxnSpPr>
            <a:cxnSpLocks/>
          </p:cNvCxnSpPr>
          <p:nvPr/>
        </p:nvCxnSpPr>
        <p:spPr>
          <a:xfrm>
            <a:off x="5943602" y="555810"/>
            <a:ext cx="0" cy="5977646"/>
          </a:xfrm>
          <a:prstGeom prst="line">
            <a:avLst/>
          </a:prstGeom>
          <a:ln>
            <a:solidFill>
              <a:srgbClr val="EDEDED"/>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1B8F4E3-0F56-C745-687C-26AF94B98EA3}"/>
              </a:ext>
            </a:extLst>
          </p:cNvPr>
          <p:cNvSpPr txBox="1"/>
          <p:nvPr/>
        </p:nvSpPr>
        <p:spPr>
          <a:xfrm>
            <a:off x="5459506" y="304801"/>
            <a:ext cx="498855"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Au21</a:t>
            </a:r>
          </a:p>
        </p:txBody>
      </p:sp>
      <p:sp>
        <p:nvSpPr>
          <p:cNvPr id="23" name="TextBox 22">
            <a:extLst>
              <a:ext uri="{FF2B5EF4-FFF2-40B4-BE49-F238E27FC236}">
                <a16:creationId xmlns:a16="http://schemas.microsoft.com/office/drawing/2014/main" id="{6B9BE44B-6AD1-587E-05CE-80096B4BD148}"/>
              </a:ext>
            </a:extLst>
          </p:cNvPr>
          <p:cNvSpPr txBox="1"/>
          <p:nvPr/>
        </p:nvSpPr>
        <p:spPr>
          <a:xfrm>
            <a:off x="5889270" y="313766"/>
            <a:ext cx="497252"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Wi22</a:t>
            </a:r>
          </a:p>
        </p:txBody>
      </p:sp>
      <p:sp>
        <p:nvSpPr>
          <p:cNvPr id="24" name="TextBox 23">
            <a:extLst>
              <a:ext uri="{FF2B5EF4-FFF2-40B4-BE49-F238E27FC236}">
                <a16:creationId xmlns:a16="http://schemas.microsoft.com/office/drawing/2014/main" id="{535A0960-6E43-1E5B-59FC-9D01A14F4945}"/>
              </a:ext>
            </a:extLst>
          </p:cNvPr>
          <p:cNvSpPr txBox="1"/>
          <p:nvPr/>
        </p:nvSpPr>
        <p:spPr>
          <a:xfrm>
            <a:off x="6346474" y="304800"/>
            <a:ext cx="474810"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Sp22</a:t>
            </a:r>
          </a:p>
        </p:txBody>
      </p:sp>
      <p:sp>
        <p:nvSpPr>
          <p:cNvPr id="25" name="TextBox 24">
            <a:extLst>
              <a:ext uri="{FF2B5EF4-FFF2-40B4-BE49-F238E27FC236}">
                <a16:creationId xmlns:a16="http://schemas.microsoft.com/office/drawing/2014/main" id="{5C555888-0807-3A9F-A7A9-76C29B478C31}"/>
              </a:ext>
            </a:extLst>
          </p:cNvPr>
          <p:cNvSpPr txBox="1"/>
          <p:nvPr/>
        </p:nvSpPr>
        <p:spPr>
          <a:xfrm>
            <a:off x="6830814" y="314672"/>
            <a:ext cx="474810"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Su22</a:t>
            </a:r>
          </a:p>
        </p:txBody>
      </p:sp>
      <p:sp>
        <p:nvSpPr>
          <p:cNvPr id="26" name="TextBox 25">
            <a:extLst>
              <a:ext uri="{FF2B5EF4-FFF2-40B4-BE49-F238E27FC236}">
                <a16:creationId xmlns:a16="http://schemas.microsoft.com/office/drawing/2014/main" id="{DD228035-0922-29DD-3F14-FA9FDDCB6AFC}"/>
              </a:ext>
            </a:extLst>
          </p:cNvPr>
          <p:cNvSpPr txBox="1"/>
          <p:nvPr/>
        </p:nvSpPr>
        <p:spPr>
          <a:xfrm>
            <a:off x="4616328" y="296288"/>
            <a:ext cx="474810"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Sp21</a:t>
            </a:r>
          </a:p>
        </p:txBody>
      </p:sp>
      <p:sp>
        <p:nvSpPr>
          <p:cNvPr id="27" name="TextBox 26">
            <a:extLst>
              <a:ext uri="{FF2B5EF4-FFF2-40B4-BE49-F238E27FC236}">
                <a16:creationId xmlns:a16="http://schemas.microsoft.com/office/drawing/2014/main" id="{19A2DA62-5C28-A2B3-3F84-C2C91119409D}"/>
              </a:ext>
            </a:extLst>
          </p:cNvPr>
          <p:cNvSpPr txBox="1"/>
          <p:nvPr/>
        </p:nvSpPr>
        <p:spPr>
          <a:xfrm>
            <a:off x="5046884" y="306160"/>
            <a:ext cx="474810"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Su21</a:t>
            </a:r>
          </a:p>
        </p:txBody>
      </p:sp>
      <p:cxnSp>
        <p:nvCxnSpPr>
          <p:cNvPr id="28" name="Straight Connector 27">
            <a:extLst>
              <a:ext uri="{FF2B5EF4-FFF2-40B4-BE49-F238E27FC236}">
                <a16:creationId xmlns:a16="http://schemas.microsoft.com/office/drawing/2014/main" id="{A57FA4B0-6D7C-2891-2CC9-3DC1907DFB19}"/>
              </a:ext>
            </a:extLst>
          </p:cNvPr>
          <p:cNvCxnSpPr>
            <a:cxnSpLocks/>
          </p:cNvCxnSpPr>
          <p:nvPr/>
        </p:nvCxnSpPr>
        <p:spPr>
          <a:xfrm>
            <a:off x="4643714" y="555809"/>
            <a:ext cx="0" cy="5977647"/>
          </a:xfrm>
          <a:prstGeom prst="line">
            <a:avLst/>
          </a:prstGeom>
          <a:ln>
            <a:solidFill>
              <a:srgbClr val="EDEDED"/>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D61D7BF-2F90-256E-B650-663A4A1469CA}"/>
              </a:ext>
            </a:extLst>
          </p:cNvPr>
          <p:cNvSpPr txBox="1"/>
          <p:nvPr/>
        </p:nvSpPr>
        <p:spPr>
          <a:xfrm>
            <a:off x="4126217" y="304800"/>
            <a:ext cx="497252"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Wi21</a:t>
            </a:r>
          </a:p>
        </p:txBody>
      </p:sp>
      <p:sp>
        <p:nvSpPr>
          <p:cNvPr id="2" name="TextBox 1">
            <a:extLst>
              <a:ext uri="{FF2B5EF4-FFF2-40B4-BE49-F238E27FC236}">
                <a16:creationId xmlns:a16="http://schemas.microsoft.com/office/drawing/2014/main" id="{1231594A-8F42-D913-A96E-591B64B2AEDD}"/>
              </a:ext>
            </a:extLst>
          </p:cNvPr>
          <p:cNvSpPr txBox="1"/>
          <p:nvPr/>
        </p:nvSpPr>
        <p:spPr>
          <a:xfrm>
            <a:off x="1120103" y="690284"/>
            <a:ext cx="2952923" cy="276999"/>
          </a:xfrm>
          <a:prstGeom prst="rect">
            <a:avLst/>
          </a:prstGeom>
          <a:noFill/>
        </p:spPr>
        <p:txBody>
          <a:bodyPr wrap="none" rtlCol="0">
            <a:spAutoFit/>
          </a:bodyPr>
          <a:lstStyle/>
          <a:p>
            <a:pPr algn="r"/>
            <a:r>
              <a:rPr lang="en-US" sz="1200" dirty="0">
                <a:latin typeface="Times New Roman" panose="02020603050405020304" pitchFamily="18" charset="0"/>
                <a:cs typeface="Times New Roman" panose="02020603050405020304" pitchFamily="18" charset="0"/>
              </a:rPr>
              <a:t>Aim 1: Clinical Trials Corpus Gold Standard</a:t>
            </a:r>
          </a:p>
        </p:txBody>
      </p:sp>
      <p:sp>
        <p:nvSpPr>
          <p:cNvPr id="3" name="TextBox 2">
            <a:extLst>
              <a:ext uri="{FF2B5EF4-FFF2-40B4-BE49-F238E27FC236}">
                <a16:creationId xmlns:a16="http://schemas.microsoft.com/office/drawing/2014/main" id="{E2D92F43-202C-68F4-C2C5-0A8EFD7E1B15}"/>
              </a:ext>
            </a:extLst>
          </p:cNvPr>
          <p:cNvSpPr txBox="1"/>
          <p:nvPr/>
        </p:nvSpPr>
        <p:spPr>
          <a:xfrm>
            <a:off x="810740" y="2339790"/>
            <a:ext cx="3312124" cy="276999"/>
          </a:xfrm>
          <a:prstGeom prst="rect">
            <a:avLst/>
          </a:prstGeom>
          <a:noFill/>
        </p:spPr>
        <p:txBody>
          <a:bodyPr wrap="none" rtlCol="0">
            <a:spAutoFit/>
          </a:bodyPr>
          <a:lstStyle/>
          <a:p>
            <a:pPr algn="r"/>
            <a:r>
              <a:rPr lang="en-US" sz="1200" dirty="0">
                <a:latin typeface="Times New Roman" panose="02020603050405020304" pitchFamily="18" charset="0"/>
                <a:cs typeface="Times New Roman" panose="02020603050405020304" pitchFamily="18" charset="0"/>
              </a:rPr>
              <a:t>Aim 2: Query Generation Methods and Evaluation</a:t>
            </a:r>
          </a:p>
        </p:txBody>
      </p:sp>
      <p:sp>
        <p:nvSpPr>
          <p:cNvPr id="6" name="TextBox 5">
            <a:extLst>
              <a:ext uri="{FF2B5EF4-FFF2-40B4-BE49-F238E27FC236}">
                <a16:creationId xmlns:a16="http://schemas.microsoft.com/office/drawing/2014/main" id="{4607041E-111A-0DED-BFDD-E82BE970A27B}"/>
              </a:ext>
            </a:extLst>
          </p:cNvPr>
          <p:cNvSpPr txBox="1"/>
          <p:nvPr/>
        </p:nvSpPr>
        <p:spPr>
          <a:xfrm>
            <a:off x="462453" y="3908611"/>
            <a:ext cx="3701205" cy="276999"/>
          </a:xfrm>
          <a:prstGeom prst="rect">
            <a:avLst/>
          </a:prstGeom>
          <a:noFill/>
        </p:spPr>
        <p:txBody>
          <a:bodyPr wrap="none" rtlCol="0">
            <a:spAutoFit/>
          </a:bodyPr>
          <a:lstStyle/>
          <a:p>
            <a:pPr algn="r"/>
            <a:r>
              <a:rPr lang="en-US" sz="1200" dirty="0">
                <a:latin typeface="Times New Roman" panose="02020603050405020304" pitchFamily="18" charset="0"/>
                <a:cs typeface="Times New Roman" panose="02020603050405020304" pitchFamily="18" charset="0"/>
              </a:rPr>
              <a:t>Aim 3: LeafAI Application Development and Evaluation</a:t>
            </a:r>
          </a:p>
        </p:txBody>
      </p:sp>
      <p:sp>
        <p:nvSpPr>
          <p:cNvPr id="14" name="TextBox 13">
            <a:extLst>
              <a:ext uri="{FF2B5EF4-FFF2-40B4-BE49-F238E27FC236}">
                <a16:creationId xmlns:a16="http://schemas.microsoft.com/office/drawing/2014/main" id="{FB87A666-E438-A261-1D0D-9E6000F21208}"/>
              </a:ext>
            </a:extLst>
          </p:cNvPr>
          <p:cNvSpPr txBox="1"/>
          <p:nvPr/>
        </p:nvSpPr>
        <p:spPr>
          <a:xfrm>
            <a:off x="3235273" y="5465862"/>
            <a:ext cx="930062" cy="276999"/>
          </a:xfrm>
          <a:prstGeom prst="rect">
            <a:avLst/>
          </a:prstGeom>
          <a:noFill/>
        </p:spPr>
        <p:txBody>
          <a:bodyPr wrap="none" rtlCol="0">
            <a:spAutoFit/>
          </a:bodyPr>
          <a:lstStyle/>
          <a:p>
            <a:pPr algn="r"/>
            <a:r>
              <a:rPr lang="en-US" sz="1200" dirty="0">
                <a:latin typeface="Times New Roman" panose="02020603050405020304" pitchFamily="18" charset="0"/>
                <a:cs typeface="Times New Roman" panose="02020603050405020304" pitchFamily="18" charset="0"/>
              </a:rPr>
              <a:t>Dissertation</a:t>
            </a:r>
          </a:p>
        </p:txBody>
      </p:sp>
      <p:sp>
        <p:nvSpPr>
          <p:cNvPr id="30" name="Rectangle 29">
            <a:extLst>
              <a:ext uri="{FF2B5EF4-FFF2-40B4-BE49-F238E27FC236}">
                <a16:creationId xmlns:a16="http://schemas.microsoft.com/office/drawing/2014/main" id="{0DDEBCA2-CFEC-0C86-411D-B8A9D0FAD661}"/>
              </a:ext>
            </a:extLst>
          </p:cNvPr>
          <p:cNvSpPr/>
          <p:nvPr/>
        </p:nvSpPr>
        <p:spPr>
          <a:xfrm>
            <a:off x="4204452" y="690284"/>
            <a:ext cx="2225671" cy="307777"/>
          </a:xfrm>
          <a:prstGeom prst="rect">
            <a:avLst/>
          </a:prstGeom>
          <a:solidFill>
            <a:srgbClr val="0CA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6EE2F70-94BE-4197-69A9-18A714770559}"/>
              </a:ext>
            </a:extLst>
          </p:cNvPr>
          <p:cNvSpPr txBox="1"/>
          <p:nvPr/>
        </p:nvSpPr>
        <p:spPr>
          <a:xfrm>
            <a:off x="6395357" y="717621"/>
            <a:ext cx="1171229"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100% Complete</a:t>
            </a:r>
          </a:p>
        </p:txBody>
      </p:sp>
      <p:sp>
        <p:nvSpPr>
          <p:cNvPr id="32" name="Rectangle 31">
            <a:extLst>
              <a:ext uri="{FF2B5EF4-FFF2-40B4-BE49-F238E27FC236}">
                <a16:creationId xmlns:a16="http://schemas.microsoft.com/office/drawing/2014/main" id="{F6A42BF2-549B-8E1C-B539-3C9ACE336FBE}"/>
              </a:ext>
            </a:extLst>
          </p:cNvPr>
          <p:cNvSpPr/>
          <p:nvPr/>
        </p:nvSpPr>
        <p:spPr>
          <a:xfrm>
            <a:off x="4213417" y="1130447"/>
            <a:ext cx="556104" cy="244099"/>
          </a:xfrm>
          <a:prstGeom prst="rect">
            <a:avLst/>
          </a:prstGeom>
          <a:solidFill>
            <a:srgbClr val="8BE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3" name="TextBox 32">
            <a:extLst>
              <a:ext uri="{FF2B5EF4-FFF2-40B4-BE49-F238E27FC236}">
                <a16:creationId xmlns:a16="http://schemas.microsoft.com/office/drawing/2014/main" id="{1E44D74B-ACA7-7C0D-67B1-18C021CE5FCB}"/>
              </a:ext>
            </a:extLst>
          </p:cNvPr>
          <p:cNvSpPr txBox="1"/>
          <p:nvPr/>
        </p:nvSpPr>
        <p:spPr>
          <a:xfrm>
            <a:off x="1380732" y="1113435"/>
            <a:ext cx="2691314" cy="276999"/>
          </a:xfrm>
          <a:prstGeom prst="rect">
            <a:avLst/>
          </a:prstGeom>
          <a:noFill/>
        </p:spPr>
        <p:txBody>
          <a:bodyPr wrap="none" rtlCol="0">
            <a:spAutoFit/>
          </a:bodyPr>
          <a:lstStyle/>
          <a:p>
            <a:pPr algn="r"/>
            <a:r>
              <a:rPr lang="en-US" sz="1200" dirty="0">
                <a:solidFill>
                  <a:schemeClr val="tx1">
                    <a:lumMod val="50000"/>
                    <a:lumOff val="50000"/>
                  </a:schemeClr>
                </a:solidFill>
                <a:latin typeface="Times New Roman" panose="02020603050405020304" pitchFamily="18" charset="0"/>
                <a:cs typeface="Times New Roman" panose="02020603050405020304" pitchFamily="18" charset="0"/>
              </a:rPr>
              <a:t>Aim 1.1 Annotation Guidelines Creation</a:t>
            </a:r>
          </a:p>
        </p:txBody>
      </p:sp>
      <p:sp>
        <p:nvSpPr>
          <p:cNvPr id="34" name="TextBox 33">
            <a:extLst>
              <a:ext uri="{FF2B5EF4-FFF2-40B4-BE49-F238E27FC236}">
                <a16:creationId xmlns:a16="http://schemas.microsoft.com/office/drawing/2014/main" id="{562D672F-4FB9-1F9A-A073-C083C77D1F75}"/>
              </a:ext>
            </a:extLst>
          </p:cNvPr>
          <p:cNvSpPr txBox="1"/>
          <p:nvPr/>
        </p:nvSpPr>
        <p:spPr>
          <a:xfrm>
            <a:off x="4724104" y="1128957"/>
            <a:ext cx="119260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100% Complete</a:t>
            </a:r>
          </a:p>
        </p:txBody>
      </p:sp>
      <p:sp>
        <p:nvSpPr>
          <p:cNvPr id="35" name="TextBox 34">
            <a:extLst>
              <a:ext uri="{FF2B5EF4-FFF2-40B4-BE49-F238E27FC236}">
                <a16:creationId xmlns:a16="http://schemas.microsoft.com/office/drawing/2014/main" id="{2E756419-EBBA-1E5D-2B32-A4E089A17D77}"/>
              </a:ext>
            </a:extLst>
          </p:cNvPr>
          <p:cNvSpPr txBox="1"/>
          <p:nvPr/>
        </p:nvSpPr>
        <p:spPr>
          <a:xfrm>
            <a:off x="2195537" y="1506074"/>
            <a:ext cx="1896225" cy="276999"/>
          </a:xfrm>
          <a:prstGeom prst="rect">
            <a:avLst/>
          </a:prstGeom>
          <a:noFill/>
        </p:spPr>
        <p:txBody>
          <a:bodyPr wrap="none" rtlCol="0">
            <a:spAutoFit/>
          </a:bodyPr>
          <a:lstStyle/>
          <a:p>
            <a:pPr algn="r"/>
            <a:r>
              <a:rPr lang="en-US" sz="1200" dirty="0">
                <a:solidFill>
                  <a:schemeClr val="tx1">
                    <a:lumMod val="50000"/>
                    <a:lumOff val="50000"/>
                  </a:schemeClr>
                </a:solidFill>
                <a:latin typeface="Times New Roman" panose="02020603050405020304" pitchFamily="18" charset="0"/>
                <a:cs typeface="Times New Roman" panose="02020603050405020304" pitchFamily="18" charset="0"/>
              </a:rPr>
              <a:t>Aim 1.2 Corpus Annotation</a:t>
            </a:r>
          </a:p>
        </p:txBody>
      </p:sp>
      <p:sp>
        <p:nvSpPr>
          <p:cNvPr id="37" name="Rectangle 36">
            <a:extLst>
              <a:ext uri="{FF2B5EF4-FFF2-40B4-BE49-F238E27FC236}">
                <a16:creationId xmlns:a16="http://schemas.microsoft.com/office/drawing/2014/main" id="{15C5F1BA-A03D-81D6-E9DB-6928F76E3C7E}"/>
              </a:ext>
            </a:extLst>
          </p:cNvPr>
          <p:cNvSpPr/>
          <p:nvPr/>
        </p:nvSpPr>
        <p:spPr>
          <a:xfrm>
            <a:off x="4768682" y="1532191"/>
            <a:ext cx="733223" cy="244099"/>
          </a:xfrm>
          <a:prstGeom prst="rect">
            <a:avLst/>
          </a:prstGeom>
          <a:solidFill>
            <a:srgbClr val="8BE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8" name="TextBox 37">
            <a:extLst>
              <a:ext uri="{FF2B5EF4-FFF2-40B4-BE49-F238E27FC236}">
                <a16:creationId xmlns:a16="http://schemas.microsoft.com/office/drawing/2014/main" id="{A901325C-F499-05CF-013A-0BF1EF9B557B}"/>
              </a:ext>
            </a:extLst>
          </p:cNvPr>
          <p:cNvSpPr txBox="1"/>
          <p:nvPr/>
        </p:nvSpPr>
        <p:spPr>
          <a:xfrm>
            <a:off x="5450601" y="1528755"/>
            <a:ext cx="1171228"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100% Complete</a:t>
            </a:r>
          </a:p>
        </p:txBody>
      </p:sp>
      <p:sp>
        <p:nvSpPr>
          <p:cNvPr id="39" name="TextBox 38">
            <a:extLst>
              <a:ext uri="{FF2B5EF4-FFF2-40B4-BE49-F238E27FC236}">
                <a16:creationId xmlns:a16="http://schemas.microsoft.com/office/drawing/2014/main" id="{6C107991-5602-E34F-7963-5740B125FE29}"/>
              </a:ext>
            </a:extLst>
          </p:cNvPr>
          <p:cNvSpPr txBox="1"/>
          <p:nvPr/>
        </p:nvSpPr>
        <p:spPr>
          <a:xfrm>
            <a:off x="2702587" y="1915871"/>
            <a:ext cx="1398140" cy="276999"/>
          </a:xfrm>
          <a:prstGeom prst="rect">
            <a:avLst/>
          </a:prstGeom>
          <a:noFill/>
        </p:spPr>
        <p:txBody>
          <a:bodyPr wrap="none" rtlCol="0">
            <a:spAutoFit/>
          </a:bodyPr>
          <a:lstStyle/>
          <a:p>
            <a:pPr algn="r"/>
            <a:r>
              <a:rPr lang="en-US" sz="1200" dirty="0">
                <a:solidFill>
                  <a:schemeClr val="tx1">
                    <a:lumMod val="50000"/>
                    <a:lumOff val="50000"/>
                  </a:schemeClr>
                </a:solidFill>
                <a:latin typeface="Times New Roman" panose="02020603050405020304" pitchFamily="18" charset="0"/>
                <a:cs typeface="Times New Roman" panose="02020603050405020304" pitchFamily="18" charset="0"/>
              </a:rPr>
              <a:t>Aim 1.3 Evaluation</a:t>
            </a:r>
          </a:p>
        </p:txBody>
      </p:sp>
      <p:sp>
        <p:nvSpPr>
          <p:cNvPr id="40" name="Rectangle 39">
            <a:extLst>
              <a:ext uri="{FF2B5EF4-FFF2-40B4-BE49-F238E27FC236}">
                <a16:creationId xmlns:a16="http://schemas.microsoft.com/office/drawing/2014/main" id="{CD97E878-88FF-33A1-3650-8D28E6E09845}"/>
              </a:ext>
            </a:extLst>
          </p:cNvPr>
          <p:cNvSpPr/>
          <p:nvPr/>
        </p:nvSpPr>
        <p:spPr>
          <a:xfrm>
            <a:off x="5513293" y="1924418"/>
            <a:ext cx="888058" cy="244099"/>
          </a:xfrm>
          <a:prstGeom prst="rect">
            <a:avLst/>
          </a:prstGeom>
          <a:solidFill>
            <a:srgbClr val="8BE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41" name="TextBox 40">
            <a:extLst>
              <a:ext uri="{FF2B5EF4-FFF2-40B4-BE49-F238E27FC236}">
                <a16:creationId xmlns:a16="http://schemas.microsoft.com/office/drawing/2014/main" id="{AB523A74-A057-FAC1-A67C-0B892AB961C9}"/>
              </a:ext>
            </a:extLst>
          </p:cNvPr>
          <p:cNvSpPr txBox="1"/>
          <p:nvPr/>
        </p:nvSpPr>
        <p:spPr>
          <a:xfrm>
            <a:off x="6336744" y="1921842"/>
            <a:ext cx="1178507"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100% Complete</a:t>
            </a:r>
          </a:p>
        </p:txBody>
      </p:sp>
      <p:sp>
        <p:nvSpPr>
          <p:cNvPr id="42" name="Rectangle 41">
            <a:extLst>
              <a:ext uri="{FF2B5EF4-FFF2-40B4-BE49-F238E27FC236}">
                <a16:creationId xmlns:a16="http://schemas.microsoft.com/office/drawing/2014/main" id="{F4891ECF-188D-BA4D-AF69-50CFC8FF6576}"/>
              </a:ext>
            </a:extLst>
          </p:cNvPr>
          <p:cNvSpPr/>
          <p:nvPr/>
        </p:nvSpPr>
        <p:spPr>
          <a:xfrm>
            <a:off x="6875929" y="2730911"/>
            <a:ext cx="448235" cy="244099"/>
          </a:xfrm>
          <a:prstGeom prst="rect">
            <a:avLst/>
          </a:prstGeom>
          <a:solidFill>
            <a:srgbClr val="8BE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43" name="TextBox 42">
            <a:extLst>
              <a:ext uri="{FF2B5EF4-FFF2-40B4-BE49-F238E27FC236}">
                <a16:creationId xmlns:a16="http://schemas.microsoft.com/office/drawing/2014/main" id="{08662615-D822-F9AA-8F06-DA2C4730B754}"/>
              </a:ext>
            </a:extLst>
          </p:cNvPr>
          <p:cNvSpPr txBox="1"/>
          <p:nvPr/>
        </p:nvSpPr>
        <p:spPr>
          <a:xfrm>
            <a:off x="1269116" y="2726667"/>
            <a:ext cx="2838790" cy="276999"/>
          </a:xfrm>
          <a:prstGeom prst="rect">
            <a:avLst/>
          </a:prstGeom>
          <a:noFill/>
        </p:spPr>
        <p:txBody>
          <a:bodyPr wrap="none" rtlCol="0">
            <a:spAutoFit/>
          </a:bodyPr>
          <a:lstStyle/>
          <a:p>
            <a:pPr algn="r"/>
            <a:r>
              <a:rPr lang="en-US" sz="1200" dirty="0">
                <a:solidFill>
                  <a:schemeClr val="tx1">
                    <a:lumMod val="50000"/>
                    <a:lumOff val="50000"/>
                  </a:schemeClr>
                </a:solidFill>
                <a:latin typeface="Times New Roman" panose="02020603050405020304" pitchFamily="18" charset="0"/>
                <a:cs typeface="Times New Roman" panose="02020603050405020304" pitchFamily="18" charset="0"/>
              </a:rPr>
              <a:t>Aim 2.1 Logical Forms Corpus Annotation</a:t>
            </a:r>
          </a:p>
        </p:txBody>
      </p:sp>
      <p:sp>
        <p:nvSpPr>
          <p:cNvPr id="44" name="TextBox 43">
            <a:extLst>
              <a:ext uri="{FF2B5EF4-FFF2-40B4-BE49-F238E27FC236}">
                <a16:creationId xmlns:a16="http://schemas.microsoft.com/office/drawing/2014/main" id="{698A6DD4-EBBE-D576-AC0A-E23803282926}"/>
              </a:ext>
            </a:extLst>
          </p:cNvPr>
          <p:cNvSpPr txBox="1"/>
          <p:nvPr/>
        </p:nvSpPr>
        <p:spPr>
          <a:xfrm>
            <a:off x="7269764" y="2724447"/>
            <a:ext cx="1237129"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100% Complete</a:t>
            </a:r>
          </a:p>
        </p:txBody>
      </p:sp>
      <p:sp>
        <p:nvSpPr>
          <p:cNvPr id="45" name="TextBox 44">
            <a:extLst>
              <a:ext uri="{FF2B5EF4-FFF2-40B4-BE49-F238E27FC236}">
                <a16:creationId xmlns:a16="http://schemas.microsoft.com/office/drawing/2014/main" id="{D2008A5A-A9C1-45ED-34B4-181860A0459C}"/>
              </a:ext>
            </a:extLst>
          </p:cNvPr>
          <p:cNvSpPr txBox="1"/>
          <p:nvPr/>
        </p:nvSpPr>
        <p:spPr>
          <a:xfrm>
            <a:off x="1567306" y="3119306"/>
            <a:ext cx="2560316" cy="276999"/>
          </a:xfrm>
          <a:prstGeom prst="rect">
            <a:avLst/>
          </a:prstGeom>
          <a:noFill/>
        </p:spPr>
        <p:txBody>
          <a:bodyPr wrap="none" rtlCol="0">
            <a:spAutoFit/>
          </a:bodyPr>
          <a:lstStyle/>
          <a:p>
            <a:pPr algn="r"/>
            <a:r>
              <a:rPr lang="en-US" sz="1200" dirty="0">
                <a:solidFill>
                  <a:schemeClr val="tx1">
                    <a:lumMod val="50000"/>
                    <a:lumOff val="50000"/>
                  </a:schemeClr>
                </a:solidFill>
                <a:latin typeface="Times New Roman" panose="02020603050405020304" pitchFamily="18" charset="0"/>
                <a:cs typeface="Times New Roman" panose="02020603050405020304" pitchFamily="18" charset="0"/>
              </a:rPr>
              <a:t>Aim 2.2 Query Methods Development</a:t>
            </a:r>
          </a:p>
        </p:txBody>
      </p:sp>
      <p:sp>
        <p:nvSpPr>
          <p:cNvPr id="46" name="Rectangle 45">
            <a:extLst>
              <a:ext uri="{FF2B5EF4-FFF2-40B4-BE49-F238E27FC236}">
                <a16:creationId xmlns:a16="http://schemas.microsoft.com/office/drawing/2014/main" id="{6AF148E8-3006-A83F-2571-B3D20FFFA939}"/>
              </a:ext>
            </a:extLst>
          </p:cNvPr>
          <p:cNvSpPr/>
          <p:nvPr/>
        </p:nvSpPr>
        <p:spPr>
          <a:xfrm>
            <a:off x="5521694" y="3127808"/>
            <a:ext cx="1818970" cy="244099"/>
          </a:xfrm>
          <a:prstGeom prst="rect">
            <a:avLst/>
          </a:prstGeom>
          <a:solidFill>
            <a:srgbClr val="8BE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47" name="TextBox 46">
            <a:extLst>
              <a:ext uri="{FF2B5EF4-FFF2-40B4-BE49-F238E27FC236}">
                <a16:creationId xmlns:a16="http://schemas.microsoft.com/office/drawing/2014/main" id="{0C158EFB-5990-317D-BF4F-0D6F4035B721}"/>
              </a:ext>
            </a:extLst>
          </p:cNvPr>
          <p:cNvSpPr txBox="1"/>
          <p:nvPr/>
        </p:nvSpPr>
        <p:spPr>
          <a:xfrm>
            <a:off x="7263026" y="3130012"/>
            <a:ext cx="118838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100% Complete</a:t>
            </a:r>
          </a:p>
        </p:txBody>
      </p:sp>
      <p:sp>
        <p:nvSpPr>
          <p:cNvPr id="48" name="TextBox 47">
            <a:extLst>
              <a:ext uri="{FF2B5EF4-FFF2-40B4-BE49-F238E27FC236}">
                <a16:creationId xmlns:a16="http://schemas.microsoft.com/office/drawing/2014/main" id="{7356DCCD-48E7-91C7-CD67-7EC6DDCAD4FD}"/>
              </a:ext>
            </a:extLst>
          </p:cNvPr>
          <p:cNvSpPr txBox="1"/>
          <p:nvPr/>
        </p:nvSpPr>
        <p:spPr>
          <a:xfrm>
            <a:off x="2738447" y="3529103"/>
            <a:ext cx="1398140" cy="276999"/>
          </a:xfrm>
          <a:prstGeom prst="rect">
            <a:avLst/>
          </a:prstGeom>
          <a:noFill/>
        </p:spPr>
        <p:txBody>
          <a:bodyPr wrap="none" rtlCol="0">
            <a:spAutoFit/>
          </a:bodyPr>
          <a:lstStyle/>
          <a:p>
            <a:pPr algn="r"/>
            <a:r>
              <a:rPr lang="en-US" sz="1200" dirty="0">
                <a:solidFill>
                  <a:schemeClr val="tx1">
                    <a:lumMod val="50000"/>
                    <a:lumOff val="50000"/>
                  </a:schemeClr>
                </a:solidFill>
                <a:latin typeface="Times New Roman" panose="02020603050405020304" pitchFamily="18" charset="0"/>
                <a:cs typeface="Times New Roman" panose="02020603050405020304" pitchFamily="18" charset="0"/>
              </a:rPr>
              <a:t>Aim 2.3 Evaluation</a:t>
            </a:r>
          </a:p>
        </p:txBody>
      </p:sp>
      <p:sp>
        <p:nvSpPr>
          <p:cNvPr id="49" name="Rectangle 48">
            <a:extLst>
              <a:ext uri="{FF2B5EF4-FFF2-40B4-BE49-F238E27FC236}">
                <a16:creationId xmlns:a16="http://schemas.microsoft.com/office/drawing/2014/main" id="{18AF238A-741D-E9A8-3CDF-7C4AE559BF99}"/>
              </a:ext>
            </a:extLst>
          </p:cNvPr>
          <p:cNvSpPr/>
          <p:nvPr/>
        </p:nvSpPr>
        <p:spPr>
          <a:xfrm>
            <a:off x="7313688" y="3529096"/>
            <a:ext cx="471649" cy="244099"/>
          </a:xfrm>
          <a:prstGeom prst="rect">
            <a:avLst/>
          </a:prstGeom>
          <a:solidFill>
            <a:srgbClr val="8BE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50" name="TextBox 49">
            <a:extLst>
              <a:ext uri="{FF2B5EF4-FFF2-40B4-BE49-F238E27FC236}">
                <a16:creationId xmlns:a16="http://schemas.microsoft.com/office/drawing/2014/main" id="{AE392719-84EF-9410-BC75-6B5063F39A6F}"/>
              </a:ext>
            </a:extLst>
          </p:cNvPr>
          <p:cNvSpPr txBox="1"/>
          <p:nvPr/>
        </p:nvSpPr>
        <p:spPr>
          <a:xfrm>
            <a:off x="7733990" y="3519224"/>
            <a:ext cx="108522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80% Complete</a:t>
            </a:r>
          </a:p>
        </p:txBody>
      </p:sp>
      <p:sp>
        <p:nvSpPr>
          <p:cNvPr id="51" name="Rectangle 50">
            <a:extLst>
              <a:ext uri="{FF2B5EF4-FFF2-40B4-BE49-F238E27FC236}">
                <a16:creationId xmlns:a16="http://schemas.microsoft.com/office/drawing/2014/main" id="{446AC554-81D4-CF5E-7766-400ADFE355E7}"/>
              </a:ext>
            </a:extLst>
          </p:cNvPr>
          <p:cNvSpPr/>
          <p:nvPr/>
        </p:nvSpPr>
        <p:spPr>
          <a:xfrm>
            <a:off x="5513294" y="2356234"/>
            <a:ext cx="2272044" cy="307777"/>
          </a:xfrm>
          <a:prstGeom prst="rect">
            <a:avLst/>
          </a:prstGeom>
          <a:solidFill>
            <a:srgbClr val="0CA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853E756F-A58B-F7FA-07BC-58C3E3CDD3BB}"/>
              </a:ext>
            </a:extLst>
          </p:cNvPr>
          <p:cNvSpPr txBox="1"/>
          <p:nvPr/>
        </p:nvSpPr>
        <p:spPr>
          <a:xfrm>
            <a:off x="7738976" y="2365199"/>
            <a:ext cx="1085225"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93% Complete</a:t>
            </a:r>
          </a:p>
        </p:txBody>
      </p:sp>
      <p:sp>
        <p:nvSpPr>
          <p:cNvPr id="53" name="Rectangle 52">
            <a:extLst>
              <a:ext uri="{FF2B5EF4-FFF2-40B4-BE49-F238E27FC236}">
                <a16:creationId xmlns:a16="http://schemas.microsoft.com/office/drawing/2014/main" id="{EB48C04E-2DA1-207F-23A2-5FE9956F267D}"/>
              </a:ext>
            </a:extLst>
          </p:cNvPr>
          <p:cNvSpPr/>
          <p:nvPr/>
        </p:nvSpPr>
        <p:spPr>
          <a:xfrm>
            <a:off x="7482653" y="4267642"/>
            <a:ext cx="1106020" cy="244099"/>
          </a:xfrm>
          <a:prstGeom prst="rect">
            <a:avLst/>
          </a:prstGeom>
          <a:solidFill>
            <a:srgbClr val="8BE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54" name="TextBox 53">
            <a:extLst>
              <a:ext uri="{FF2B5EF4-FFF2-40B4-BE49-F238E27FC236}">
                <a16:creationId xmlns:a16="http://schemas.microsoft.com/office/drawing/2014/main" id="{CF7A9952-82D4-529B-DA57-0FE736C3DE28}"/>
              </a:ext>
            </a:extLst>
          </p:cNvPr>
          <p:cNvSpPr txBox="1"/>
          <p:nvPr/>
        </p:nvSpPr>
        <p:spPr>
          <a:xfrm>
            <a:off x="1829396" y="4268541"/>
            <a:ext cx="2319418" cy="276999"/>
          </a:xfrm>
          <a:prstGeom prst="rect">
            <a:avLst/>
          </a:prstGeom>
          <a:noFill/>
        </p:spPr>
        <p:txBody>
          <a:bodyPr wrap="none" rtlCol="0">
            <a:spAutoFit/>
          </a:bodyPr>
          <a:lstStyle/>
          <a:p>
            <a:pPr algn="r"/>
            <a:r>
              <a:rPr lang="en-US" sz="1200" dirty="0">
                <a:solidFill>
                  <a:schemeClr val="tx1">
                    <a:lumMod val="50000"/>
                    <a:lumOff val="50000"/>
                  </a:schemeClr>
                </a:solidFill>
                <a:latin typeface="Times New Roman" panose="02020603050405020304" pitchFamily="18" charset="0"/>
                <a:cs typeface="Times New Roman" panose="02020603050405020304" pitchFamily="18" charset="0"/>
              </a:rPr>
              <a:t>Aim 3.1 Application Development</a:t>
            </a:r>
          </a:p>
        </p:txBody>
      </p:sp>
      <p:sp>
        <p:nvSpPr>
          <p:cNvPr id="55" name="TextBox 54">
            <a:extLst>
              <a:ext uri="{FF2B5EF4-FFF2-40B4-BE49-F238E27FC236}">
                <a16:creationId xmlns:a16="http://schemas.microsoft.com/office/drawing/2014/main" id="{D0341DC2-3A23-9AE4-0FAA-611E01791E13}"/>
              </a:ext>
            </a:extLst>
          </p:cNvPr>
          <p:cNvSpPr txBox="1"/>
          <p:nvPr/>
        </p:nvSpPr>
        <p:spPr>
          <a:xfrm>
            <a:off x="8546241" y="4263828"/>
            <a:ext cx="1049021"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10% Complete</a:t>
            </a:r>
          </a:p>
        </p:txBody>
      </p:sp>
      <p:sp>
        <p:nvSpPr>
          <p:cNvPr id="56" name="TextBox 55">
            <a:extLst>
              <a:ext uri="{FF2B5EF4-FFF2-40B4-BE49-F238E27FC236}">
                <a16:creationId xmlns:a16="http://schemas.microsoft.com/office/drawing/2014/main" id="{1B12EE22-64DC-A783-8FC5-7D1E8B5D2FC0}"/>
              </a:ext>
            </a:extLst>
          </p:cNvPr>
          <p:cNvSpPr txBox="1"/>
          <p:nvPr/>
        </p:nvSpPr>
        <p:spPr>
          <a:xfrm>
            <a:off x="2424142" y="4661180"/>
            <a:ext cx="1744388" cy="276999"/>
          </a:xfrm>
          <a:prstGeom prst="rect">
            <a:avLst/>
          </a:prstGeom>
          <a:noFill/>
        </p:spPr>
        <p:txBody>
          <a:bodyPr wrap="none" rtlCol="0">
            <a:spAutoFit/>
          </a:bodyPr>
          <a:lstStyle/>
          <a:p>
            <a:pPr algn="r"/>
            <a:r>
              <a:rPr lang="en-US" sz="1200" dirty="0">
                <a:solidFill>
                  <a:schemeClr val="tx1">
                    <a:lumMod val="50000"/>
                    <a:lumOff val="50000"/>
                  </a:schemeClr>
                </a:solidFill>
                <a:latin typeface="Times New Roman" panose="02020603050405020304" pitchFamily="18" charset="0"/>
                <a:cs typeface="Times New Roman" panose="02020603050405020304" pitchFamily="18" charset="0"/>
              </a:rPr>
              <a:t>Aim 3.2 Usability testing</a:t>
            </a:r>
          </a:p>
        </p:txBody>
      </p:sp>
      <p:sp>
        <p:nvSpPr>
          <p:cNvPr id="57" name="Rectangle 56">
            <a:extLst>
              <a:ext uri="{FF2B5EF4-FFF2-40B4-BE49-F238E27FC236}">
                <a16:creationId xmlns:a16="http://schemas.microsoft.com/office/drawing/2014/main" id="{ED01F5B5-D1A6-06CF-26E2-4C63CC46B6C6}"/>
              </a:ext>
            </a:extLst>
          </p:cNvPr>
          <p:cNvSpPr/>
          <p:nvPr/>
        </p:nvSpPr>
        <p:spPr>
          <a:xfrm>
            <a:off x="8581651" y="4619331"/>
            <a:ext cx="464276" cy="244099"/>
          </a:xfrm>
          <a:prstGeom prst="rect">
            <a:avLst/>
          </a:prstGeom>
          <a:solidFill>
            <a:srgbClr val="8BE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58" name="TextBox 57">
            <a:extLst>
              <a:ext uri="{FF2B5EF4-FFF2-40B4-BE49-F238E27FC236}">
                <a16:creationId xmlns:a16="http://schemas.microsoft.com/office/drawing/2014/main" id="{9473E948-0CDD-F431-F07F-21F072EEDAB4}"/>
              </a:ext>
            </a:extLst>
          </p:cNvPr>
          <p:cNvSpPr txBox="1"/>
          <p:nvPr/>
        </p:nvSpPr>
        <p:spPr>
          <a:xfrm>
            <a:off x="9002300" y="4625753"/>
            <a:ext cx="1011511"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0% Complete</a:t>
            </a:r>
          </a:p>
        </p:txBody>
      </p:sp>
      <p:sp>
        <p:nvSpPr>
          <p:cNvPr id="59" name="TextBox 58">
            <a:extLst>
              <a:ext uri="{FF2B5EF4-FFF2-40B4-BE49-F238E27FC236}">
                <a16:creationId xmlns:a16="http://schemas.microsoft.com/office/drawing/2014/main" id="{B27D50BB-37AF-1EEB-1B29-03E22C0D6F70}"/>
              </a:ext>
            </a:extLst>
          </p:cNvPr>
          <p:cNvSpPr txBox="1"/>
          <p:nvPr/>
        </p:nvSpPr>
        <p:spPr>
          <a:xfrm>
            <a:off x="1730991" y="5044082"/>
            <a:ext cx="2446504" cy="276999"/>
          </a:xfrm>
          <a:prstGeom prst="rect">
            <a:avLst/>
          </a:prstGeom>
          <a:noFill/>
        </p:spPr>
        <p:txBody>
          <a:bodyPr wrap="none" rtlCol="0">
            <a:spAutoFit/>
          </a:bodyPr>
          <a:lstStyle/>
          <a:p>
            <a:pPr algn="r"/>
            <a:r>
              <a:rPr lang="en-US" sz="1200" dirty="0">
                <a:solidFill>
                  <a:schemeClr val="tx1">
                    <a:lumMod val="50000"/>
                    <a:lumOff val="50000"/>
                  </a:schemeClr>
                </a:solidFill>
                <a:latin typeface="Times New Roman" panose="02020603050405020304" pitchFamily="18" charset="0"/>
                <a:cs typeface="Times New Roman" panose="02020603050405020304" pitchFamily="18" charset="0"/>
              </a:rPr>
              <a:t>Aim 3.2 User query accuracy testing</a:t>
            </a:r>
          </a:p>
        </p:txBody>
      </p:sp>
      <p:sp>
        <p:nvSpPr>
          <p:cNvPr id="62" name="Rectangle 61">
            <a:extLst>
              <a:ext uri="{FF2B5EF4-FFF2-40B4-BE49-F238E27FC236}">
                <a16:creationId xmlns:a16="http://schemas.microsoft.com/office/drawing/2014/main" id="{DD013253-6422-7621-ACEA-4D8A6E95FB83}"/>
              </a:ext>
            </a:extLst>
          </p:cNvPr>
          <p:cNvSpPr/>
          <p:nvPr/>
        </p:nvSpPr>
        <p:spPr>
          <a:xfrm>
            <a:off x="8591015" y="5007601"/>
            <a:ext cx="464276" cy="244099"/>
          </a:xfrm>
          <a:prstGeom prst="rect">
            <a:avLst/>
          </a:prstGeom>
          <a:solidFill>
            <a:srgbClr val="8BE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63" name="TextBox 62">
            <a:extLst>
              <a:ext uri="{FF2B5EF4-FFF2-40B4-BE49-F238E27FC236}">
                <a16:creationId xmlns:a16="http://schemas.microsoft.com/office/drawing/2014/main" id="{1C7B3C2D-F9D1-09D9-6EB9-BF1718D29031}"/>
              </a:ext>
            </a:extLst>
          </p:cNvPr>
          <p:cNvSpPr txBox="1"/>
          <p:nvPr/>
        </p:nvSpPr>
        <p:spPr>
          <a:xfrm>
            <a:off x="9011664" y="5014023"/>
            <a:ext cx="1011511"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0% Complete</a:t>
            </a:r>
          </a:p>
        </p:txBody>
      </p:sp>
      <p:sp>
        <p:nvSpPr>
          <p:cNvPr id="85" name="TextBox 84">
            <a:extLst>
              <a:ext uri="{FF2B5EF4-FFF2-40B4-BE49-F238E27FC236}">
                <a16:creationId xmlns:a16="http://schemas.microsoft.com/office/drawing/2014/main" id="{3128754A-4F83-EE85-65EA-E1A02ACBB038}"/>
              </a:ext>
            </a:extLst>
          </p:cNvPr>
          <p:cNvSpPr txBox="1"/>
          <p:nvPr/>
        </p:nvSpPr>
        <p:spPr>
          <a:xfrm>
            <a:off x="3219288" y="5860747"/>
            <a:ext cx="969241" cy="276999"/>
          </a:xfrm>
          <a:prstGeom prst="rect">
            <a:avLst/>
          </a:prstGeom>
          <a:noFill/>
        </p:spPr>
        <p:txBody>
          <a:bodyPr wrap="none" rtlCol="0">
            <a:spAutoFit/>
          </a:bodyPr>
          <a:lstStyle/>
          <a:p>
            <a:pPr algn="r"/>
            <a:r>
              <a:rPr lang="en-US" sz="1200" dirty="0">
                <a:solidFill>
                  <a:schemeClr val="tx1">
                    <a:lumMod val="50000"/>
                    <a:lumOff val="50000"/>
                  </a:schemeClr>
                </a:solidFill>
                <a:latin typeface="Times New Roman" panose="02020603050405020304" pitchFamily="18" charset="0"/>
                <a:cs typeface="Times New Roman" panose="02020603050405020304" pitchFamily="18" charset="0"/>
              </a:rPr>
              <a:t>Write Thesis</a:t>
            </a:r>
          </a:p>
        </p:txBody>
      </p:sp>
      <p:sp>
        <p:nvSpPr>
          <p:cNvPr id="86" name="TextBox 85">
            <a:extLst>
              <a:ext uri="{FF2B5EF4-FFF2-40B4-BE49-F238E27FC236}">
                <a16:creationId xmlns:a16="http://schemas.microsoft.com/office/drawing/2014/main" id="{885C9126-5D1A-ED5E-85AC-5B1E5E1A3765}"/>
              </a:ext>
            </a:extLst>
          </p:cNvPr>
          <p:cNvSpPr txBox="1"/>
          <p:nvPr/>
        </p:nvSpPr>
        <p:spPr>
          <a:xfrm>
            <a:off x="3506180" y="6207367"/>
            <a:ext cx="689612" cy="276999"/>
          </a:xfrm>
          <a:prstGeom prst="rect">
            <a:avLst/>
          </a:prstGeom>
          <a:noFill/>
        </p:spPr>
        <p:txBody>
          <a:bodyPr wrap="none" rtlCol="0">
            <a:spAutoFit/>
          </a:bodyPr>
          <a:lstStyle/>
          <a:p>
            <a:pPr algn="r"/>
            <a:r>
              <a:rPr lang="en-US" sz="1200" dirty="0">
                <a:solidFill>
                  <a:schemeClr val="tx1">
                    <a:lumMod val="50000"/>
                    <a:lumOff val="50000"/>
                  </a:schemeClr>
                </a:solidFill>
                <a:latin typeface="Times New Roman" panose="02020603050405020304" pitchFamily="18" charset="0"/>
                <a:cs typeface="Times New Roman" panose="02020603050405020304" pitchFamily="18" charset="0"/>
              </a:rPr>
              <a:t>Defense</a:t>
            </a:r>
          </a:p>
        </p:txBody>
      </p:sp>
      <p:sp>
        <p:nvSpPr>
          <p:cNvPr id="87" name="Rectangle 86">
            <a:extLst>
              <a:ext uri="{FF2B5EF4-FFF2-40B4-BE49-F238E27FC236}">
                <a16:creationId xmlns:a16="http://schemas.microsoft.com/office/drawing/2014/main" id="{F933E17A-7DA9-B8ED-AE09-FD698BAF043E}"/>
              </a:ext>
            </a:extLst>
          </p:cNvPr>
          <p:cNvSpPr/>
          <p:nvPr/>
        </p:nvSpPr>
        <p:spPr>
          <a:xfrm>
            <a:off x="7780065" y="3877833"/>
            <a:ext cx="1254817" cy="307777"/>
          </a:xfrm>
          <a:prstGeom prst="rect">
            <a:avLst/>
          </a:prstGeom>
          <a:solidFill>
            <a:srgbClr val="0CA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14D2EB81-58F2-9C5E-E127-4BD4A25E1C15}"/>
              </a:ext>
            </a:extLst>
          </p:cNvPr>
          <p:cNvSpPr txBox="1"/>
          <p:nvPr/>
        </p:nvSpPr>
        <p:spPr>
          <a:xfrm>
            <a:off x="9003022" y="3889929"/>
            <a:ext cx="965681"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3% Complete</a:t>
            </a:r>
          </a:p>
        </p:txBody>
      </p:sp>
      <p:sp>
        <p:nvSpPr>
          <p:cNvPr id="92" name="Rectangle 91">
            <a:extLst>
              <a:ext uri="{FF2B5EF4-FFF2-40B4-BE49-F238E27FC236}">
                <a16:creationId xmlns:a16="http://schemas.microsoft.com/office/drawing/2014/main" id="{067ABA92-2AA1-CEAB-0AD6-8DD45D325EE2}"/>
              </a:ext>
            </a:extLst>
          </p:cNvPr>
          <p:cNvSpPr/>
          <p:nvPr/>
        </p:nvSpPr>
        <p:spPr>
          <a:xfrm>
            <a:off x="9054514" y="5826650"/>
            <a:ext cx="610093" cy="244099"/>
          </a:xfrm>
          <a:prstGeom prst="rect">
            <a:avLst/>
          </a:prstGeom>
          <a:solidFill>
            <a:srgbClr val="8BE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93" name="TextBox 92">
            <a:extLst>
              <a:ext uri="{FF2B5EF4-FFF2-40B4-BE49-F238E27FC236}">
                <a16:creationId xmlns:a16="http://schemas.microsoft.com/office/drawing/2014/main" id="{6FABE4F9-0C17-C338-C3A0-302B07DE2953}"/>
              </a:ext>
            </a:extLst>
          </p:cNvPr>
          <p:cNvSpPr txBox="1"/>
          <p:nvPr/>
        </p:nvSpPr>
        <p:spPr>
          <a:xfrm>
            <a:off x="9595264" y="5819233"/>
            <a:ext cx="1034162"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0% Complete</a:t>
            </a:r>
          </a:p>
        </p:txBody>
      </p:sp>
      <p:sp>
        <p:nvSpPr>
          <p:cNvPr id="94" name="Rectangle 93">
            <a:extLst>
              <a:ext uri="{FF2B5EF4-FFF2-40B4-BE49-F238E27FC236}">
                <a16:creationId xmlns:a16="http://schemas.microsoft.com/office/drawing/2014/main" id="{A971E79A-7C7A-972E-AE2A-21ACBFF86EB9}"/>
              </a:ext>
            </a:extLst>
          </p:cNvPr>
          <p:cNvSpPr/>
          <p:nvPr/>
        </p:nvSpPr>
        <p:spPr>
          <a:xfrm>
            <a:off x="9180259" y="6198351"/>
            <a:ext cx="491319" cy="244099"/>
          </a:xfrm>
          <a:prstGeom prst="rect">
            <a:avLst/>
          </a:prstGeom>
          <a:solidFill>
            <a:srgbClr val="8BE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95" name="TextBox 94">
            <a:extLst>
              <a:ext uri="{FF2B5EF4-FFF2-40B4-BE49-F238E27FC236}">
                <a16:creationId xmlns:a16="http://schemas.microsoft.com/office/drawing/2014/main" id="{FD14F06E-87B8-B42A-88F1-136EBE2D3F8F}"/>
              </a:ext>
            </a:extLst>
          </p:cNvPr>
          <p:cNvSpPr txBox="1"/>
          <p:nvPr/>
        </p:nvSpPr>
        <p:spPr>
          <a:xfrm>
            <a:off x="9604628" y="6207503"/>
            <a:ext cx="1034162"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0% Complete</a:t>
            </a:r>
          </a:p>
        </p:txBody>
      </p:sp>
      <p:sp>
        <p:nvSpPr>
          <p:cNvPr id="96" name="Rectangle 95">
            <a:extLst>
              <a:ext uri="{FF2B5EF4-FFF2-40B4-BE49-F238E27FC236}">
                <a16:creationId xmlns:a16="http://schemas.microsoft.com/office/drawing/2014/main" id="{7AF29A3A-FE33-C9EE-06FF-8DAC2A1D2ED1}"/>
              </a:ext>
            </a:extLst>
          </p:cNvPr>
          <p:cNvSpPr/>
          <p:nvPr/>
        </p:nvSpPr>
        <p:spPr>
          <a:xfrm>
            <a:off x="9055289" y="5435084"/>
            <a:ext cx="610094" cy="307777"/>
          </a:xfrm>
          <a:prstGeom prst="rect">
            <a:avLst/>
          </a:prstGeom>
          <a:solidFill>
            <a:srgbClr val="0CA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1AE28F1B-CE6E-98E2-5BCE-4CC44741D854}"/>
              </a:ext>
            </a:extLst>
          </p:cNvPr>
          <p:cNvSpPr txBox="1"/>
          <p:nvPr/>
        </p:nvSpPr>
        <p:spPr>
          <a:xfrm>
            <a:off x="9613283" y="5459370"/>
            <a:ext cx="1034162"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0% Complete</a:t>
            </a:r>
          </a:p>
        </p:txBody>
      </p:sp>
      <p:cxnSp>
        <p:nvCxnSpPr>
          <p:cNvPr id="99" name="Straight Connector 98">
            <a:extLst>
              <a:ext uri="{FF2B5EF4-FFF2-40B4-BE49-F238E27FC236}">
                <a16:creationId xmlns:a16="http://schemas.microsoft.com/office/drawing/2014/main" id="{03D316EA-ACA9-2BD8-8A1D-79A26AC79A79}"/>
              </a:ext>
            </a:extLst>
          </p:cNvPr>
          <p:cNvCxnSpPr>
            <a:cxnSpLocks/>
          </p:cNvCxnSpPr>
          <p:nvPr/>
        </p:nvCxnSpPr>
        <p:spPr>
          <a:xfrm>
            <a:off x="7715448" y="555809"/>
            <a:ext cx="0" cy="5967046"/>
          </a:xfrm>
          <a:prstGeom prst="line">
            <a:avLst/>
          </a:prstGeom>
          <a:ln w="19050">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sp>
        <p:nvSpPr>
          <p:cNvPr id="100" name="TextBox 99">
            <a:extLst>
              <a:ext uri="{FF2B5EF4-FFF2-40B4-BE49-F238E27FC236}">
                <a16:creationId xmlns:a16="http://schemas.microsoft.com/office/drawing/2014/main" id="{26010CE0-EB1C-D82A-77AF-066C54FD9B83}"/>
              </a:ext>
            </a:extLst>
          </p:cNvPr>
          <p:cNvSpPr txBox="1"/>
          <p:nvPr/>
        </p:nvSpPr>
        <p:spPr>
          <a:xfrm>
            <a:off x="7406928" y="6560793"/>
            <a:ext cx="617040"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Today</a:t>
            </a:r>
          </a:p>
        </p:txBody>
      </p:sp>
    </p:spTree>
    <p:extLst>
      <p:ext uri="{BB962C8B-B14F-4D97-AF65-F5344CB8AC3E}">
        <p14:creationId xmlns:p14="http://schemas.microsoft.com/office/powerpoint/2010/main" val="374977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Picture 65">
            <a:extLst>
              <a:ext uri="{FF2B5EF4-FFF2-40B4-BE49-F238E27FC236}">
                <a16:creationId xmlns:a16="http://schemas.microsoft.com/office/drawing/2014/main" id="{171C9A6B-44F6-76ED-D934-7CFD8F6759EF}"/>
              </a:ext>
            </a:extLst>
          </p:cNvPr>
          <p:cNvPicPr>
            <a:picLocks noChangeAspect="1"/>
          </p:cNvPicPr>
          <p:nvPr/>
        </p:nvPicPr>
        <p:blipFill>
          <a:blip r:embed="rId2"/>
          <a:stretch>
            <a:fillRect/>
          </a:stretch>
        </p:blipFill>
        <p:spPr>
          <a:xfrm>
            <a:off x="216114" y="848102"/>
            <a:ext cx="5665492" cy="2707772"/>
          </a:xfrm>
          <a:prstGeom prst="rect">
            <a:avLst/>
          </a:prstGeom>
        </p:spPr>
      </p:pic>
      <p:pic>
        <p:nvPicPr>
          <p:cNvPr id="67" name="Picture 66">
            <a:extLst>
              <a:ext uri="{FF2B5EF4-FFF2-40B4-BE49-F238E27FC236}">
                <a16:creationId xmlns:a16="http://schemas.microsoft.com/office/drawing/2014/main" id="{49B887C1-12A0-5B7B-5C82-7705E52C04AA}"/>
              </a:ext>
            </a:extLst>
          </p:cNvPr>
          <p:cNvPicPr>
            <a:picLocks noChangeAspect="1"/>
          </p:cNvPicPr>
          <p:nvPr/>
        </p:nvPicPr>
        <p:blipFill>
          <a:blip r:embed="rId3"/>
          <a:stretch>
            <a:fillRect/>
          </a:stretch>
        </p:blipFill>
        <p:spPr>
          <a:xfrm>
            <a:off x="276064" y="3798075"/>
            <a:ext cx="5571162" cy="2707771"/>
          </a:xfrm>
          <a:prstGeom prst="rect">
            <a:avLst/>
          </a:prstGeom>
        </p:spPr>
      </p:pic>
      <p:grpSp>
        <p:nvGrpSpPr>
          <p:cNvPr id="79" name="Group 78">
            <a:extLst>
              <a:ext uri="{FF2B5EF4-FFF2-40B4-BE49-F238E27FC236}">
                <a16:creationId xmlns:a16="http://schemas.microsoft.com/office/drawing/2014/main" id="{5F28A96C-E445-193F-6C47-D17990219942}"/>
              </a:ext>
            </a:extLst>
          </p:cNvPr>
          <p:cNvGrpSpPr/>
          <p:nvPr/>
        </p:nvGrpSpPr>
        <p:grpSpPr>
          <a:xfrm>
            <a:off x="3409627" y="848102"/>
            <a:ext cx="7493430" cy="1003946"/>
            <a:chOff x="3417376" y="584630"/>
            <a:chExt cx="7493430" cy="1003946"/>
          </a:xfrm>
        </p:grpSpPr>
        <p:sp>
          <p:nvSpPr>
            <p:cNvPr id="69" name="TextBox 68">
              <a:extLst>
                <a:ext uri="{FF2B5EF4-FFF2-40B4-BE49-F238E27FC236}">
                  <a16:creationId xmlns:a16="http://schemas.microsoft.com/office/drawing/2014/main" id="{E7CF677D-1661-8BFC-847A-1276A3AF7638}"/>
                </a:ext>
              </a:extLst>
            </p:cNvPr>
            <p:cNvSpPr txBox="1"/>
            <p:nvPr/>
          </p:nvSpPr>
          <p:spPr>
            <a:xfrm>
              <a:off x="6103749" y="584630"/>
              <a:ext cx="4807057" cy="461665"/>
            </a:xfrm>
            <a:prstGeom prst="rect">
              <a:avLst/>
            </a:prstGeom>
            <a:solidFill>
              <a:schemeClr val="bg1"/>
            </a:solidFill>
            <a:effectLst>
              <a:outerShdw blurRad="63500" algn="ctr" rotWithShape="0">
                <a:prstClr val="black">
                  <a:alpha val="38000"/>
                </a:prstClr>
              </a:outerShdw>
            </a:effectLst>
          </p:spPr>
          <p:txBody>
            <a:bodyPr wrap="square">
              <a:spAutoFit/>
            </a:bodyPr>
            <a:lstStyle/>
            <a:p>
              <a:r>
                <a:rPr lang="en-US" sz="1200" i="1" dirty="0">
                  <a:solidFill>
                    <a:srgbClr val="C00000"/>
                  </a:solidFill>
                </a:rPr>
                <a:t>Exclusion</a:t>
              </a:r>
              <a:r>
                <a:rPr lang="en-US" sz="1200" i="1" dirty="0"/>
                <a:t>: “Current </a:t>
              </a:r>
              <a:r>
                <a:rPr lang="en-US" sz="1200" i="1" dirty="0">
                  <a:solidFill>
                    <a:schemeClr val="accent6"/>
                  </a:solidFill>
                </a:rPr>
                <a:t>shift work sleep disorder</a:t>
              </a:r>
              <a:r>
                <a:rPr lang="en-US" sz="1200" i="1" dirty="0"/>
                <a:t>, or </a:t>
              </a:r>
              <a:r>
                <a:rPr lang="en-US" sz="1200" i="1" dirty="0">
                  <a:solidFill>
                    <a:schemeClr val="accent6"/>
                  </a:solidFill>
                </a:rPr>
                <a:t>narcolepsy</a:t>
              </a:r>
              <a:r>
                <a:rPr lang="en-US" sz="1200" i="1" dirty="0"/>
                <a:t> diagnosed with polysomnography and multiple sleep latency test”</a:t>
              </a:r>
            </a:p>
          </p:txBody>
        </p:sp>
        <p:cxnSp>
          <p:nvCxnSpPr>
            <p:cNvPr id="71" name="Straight Arrow Connector 70">
              <a:extLst>
                <a:ext uri="{FF2B5EF4-FFF2-40B4-BE49-F238E27FC236}">
                  <a16:creationId xmlns:a16="http://schemas.microsoft.com/office/drawing/2014/main" id="{860CFD0C-224A-746D-653A-347D30098648}"/>
                </a:ext>
              </a:extLst>
            </p:cNvPr>
            <p:cNvCxnSpPr>
              <a:cxnSpLocks/>
              <a:stCxn id="69" idx="1"/>
            </p:cNvCxnSpPr>
            <p:nvPr/>
          </p:nvCxnSpPr>
          <p:spPr>
            <a:xfrm flipH="1">
              <a:off x="3417376" y="815463"/>
              <a:ext cx="2686373" cy="773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149CE3C-3DE3-8568-5E02-5EB0F893CBCE}"/>
                </a:ext>
              </a:extLst>
            </p:cNvPr>
            <p:cNvSpPr txBox="1"/>
            <p:nvPr/>
          </p:nvSpPr>
          <p:spPr>
            <a:xfrm>
              <a:off x="6209053" y="1081501"/>
              <a:ext cx="4562269" cy="261610"/>
            </a:xfrm>
            <a:prstGeom prst="rect">
              <a:avLst/>
            </a:prstGeom>
            <a:noFill/>
          </p:spPr>
          <p:txBody>
            <a:bodyPr wrap="square" rtlCol="0">
              <a:spAutoFit/>
            </a:bodyPr>
            <a:lstStyle/>
            <a:p>
              <a:r>
                <a:rPr lang="en-US" sz="1100" dirty="0">
                  <a:solidFill>
                    <a:schemeClr val="accent1"/>
                  </a:solidFill>
                  <a:latin typeface="Roboto Light" panose="02000000000000000000" pitchFamily="2" charset="0"/>
                  <a:ea typeface="Roboto Light" panose="02000000000000000000" pitchFamily="2" charset="0"/>
                </a:rPr>
                <a:t>LeafAI</a:t>
              </a:r>
              <a:r>
                <a:rPr lang="en-US" sz="1100" dirty="0">
                  <a:latin typeface="Roboto Light" panose="02000000000000000000" pitchFamily="2" charset="0"/>
                  <a:ea typeface="Roboto Light" panose="02000000000000000000" pitchFamily="2" charset="0"/>
                </a:rPr>
                <a:t> excluded patients with diagnoses of drowsiness, snoring, etc. </a:t>
              </a:r>
            </a:p>
          </p:txBody>
        </p:sp>
      </p:grpSp>
      <p:grpSp>
        <p:nvGrpSpPr>
          <p:cNvPr id="78" name="Group 77">
            <a:extLst>
              <a:ext uri="{FF2B5EF4-FFF2-40B4-BE49-F238E27FC236}">
                <a16:creationId xmlns:a16="http://schemas.microsoft.com/office/drawing/2014/main" id="{98B692E1-483A-CE6E-3BA8-F59F6D08CB7F}"/>
              </a:ext>
            </a:extLst>
          </p:cNvPr>
          <p:cNvGrpSpPr/>
          <p:nvPr/>
        </p:nvGrpSpPr>
        <p:grpSpPr>
          <a:xfrm>
            <a:off x="4052807" y="2223916"/>
            <a:ext cx="6850250" cy="1123177"/>
            <a:chOff x="4060556" y="1960444"/>
            <a:chExt cx="6850250" cy="1123177"/>
          </a:xfrm>
        </p:grpSpPr>
        <p:sp>
          <p:nvSpPr>
            <p:cNvPr id="73" name="TextBox 72">
              <a:extLst>
                <a:ext uri="{FF2B5EF4-FFF2-40B4-BE49-F238E27FC236}">
                  <a16:creationId xmlns:a16="http://schemas.microsoft.com/office/drawing/2014/main" id="{3DAFF312-10DF-CFF0-EEB9-C0A7FC5C0FF5}"/>
                </a:ext>
              </a:extLst>
            </p:cNvPr>
            <p:cNvSpPr txBox="1"/>
            <p:nvPr/>
          </p:nvSpPr>
          <p:spPr>
            <a:xfrm>
              <a:off x="6094861" y="1960444"/>
              <a:ext cx="4815945" cy="646331"/>
            </a:xfrm>
            <a:prstGeom prst="rect">
              <a:avLst/>
            </a:prstGeom>
            <a:solidFill>
              <a:schemeClr val="bg1"/>
            </a:solidFill>
            <a:effectLst>
              <a:outerShdw blurRad="63500" algn="ctr" rotWithShape="0">
                <a:prstClr val="black">
                  <a:alpha val="38000"/>
                </a:prstClr>
              </a:outerShdw>
            </a:effectLst>
          </p:spPr>
          <p:txBody>
            <a:bodyPr wrap="square">
              <a:spAutoFit/>
            </a:bodyPr>
            <a:lstStyle/>
            <a:p>
              <a:r>
                <a:rPr lang="en-US" sz="1200" i="1" dirty="0">
                  <a:solidFill>
                    <a:srgbClr val="C00000"/>
                  </a:solidFill>
                </a:rPr>
                <a:t>Exclusion</a:t>
              </a:r>
              <a:r>
                <a:rPr lang="en-US" sz="1200" i="1" dirty="0"/>
                <a:t>: “Current </a:t>
              </a:r>
              <a:r>
                <a:rPr lang="en-US" sz="1200" i="1" dirty="0">
                  <a:solidFill>
                    <a:schemeClr val="accent6"/>
                  </a:solidFill>
                </a:rPr>
                <a:t>stimulant</a:t>
              </a:r>
              <a:r>
                <a:rPr lang="en-US" sz="1200" i="1" dirty="0"/>
                <a:t> or </a:t>
              </a:r>
              <a:r>
                <a:rPr lang="en-US" sz="1200" i="1" dirty="0">
                  <a:solidFill>
                    <a:schemeClr val="accent6"/>
                  </a:solidFill>
                </a:rPr>
                <a:t>wake-promoting agent </a:t>
              </a:r>
              <a:r>
                <a:rPr lang="en-US" sz="1200" i="1" dirty="0"/>
                <a:t>use (such as amantadine, modafinil, methylphenidate, or amphetamine) within 30 days of screening”</a:t>
              </a:r>
            </a:p>
          </p:txBody>
        </p:sp>
        <p:cxnSp>
          <p:nvCxnSpPr>
            <p:cNvPr id="74" name="Straight Arrow Connector 73">
              <a:extLst>
                <a:ext uri="{FF2B5EF4-FFF2-40B4-BE49-F238E27FC236}">
                  <a16:creationId xmlns:a16="http://schemas.microsoft.com/office/drawing/2014/main" id="{CD8E4CE2-88BF-B499-6D26-013C215FE502}"/>
                </a:ext>
              </a:extLst>
            </p:cNvPr>
            <p:cNvCxnSpPr>
              <a:cxnSpLocks/>
              <a:stCxn id="73" idx="1"/>
            </p:cNvCxnSpPr>
            <p:nvPr/>
          </p:nvCxnSpPr>
          <p:spPr>
            <a:xfrm flipH="1" flipV="1">
              <a:off x="4060556" y="2193009"/>
              <a:ext cx="2034305" cy="90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177DC41-EDD3-31DC-9D6B-1F12CE790FA0}"/>
                </a:ext>
              </a:extLst>
            </p:cNvPr>
            <p:cNvSpPr txBox="1"/>
            <p:nvPr/>
          </p:nvSpPr>
          <p:spPr>
            <a:xfrm>
              <a:off x="6209054" y="2652734"/>
              <a:ext cx="4368539" cy="430887"/>
            </a:xfrm>
            <a:prstGeom prst="rect">
              <a:avLst/>
            </a:prstGeom>
            <a:noFill/>
          </p:spPr>
          <p:txBody>
            <a:bodyPr wrap="square" rtlCol="0">
              <a:spAutoFit/>
            </a:bodyPr>
            <a:lstStyle/>
            <a:p>
              <a:r>
                <a:rPr lang="en-US" sz="1100" dirty="0">
                  <a:latin typeface="Roboto Light" panose="02000000000000000000" pitchFamily="2" charset="0"/>
                  <a:ea typeface="Roboto Light" panose="02000000000000000000" pitchFamily="2" charset="0"/>
                </a:rPr>
                <a:t>Many patients appeared to have orders for stimulants over the course of the trial.</a:t>
              </a:r>
            </a:p>
          </p:txBody>
        </p:sp>
      </p:grpSp>
      <p:grpSp>
        <p:nvGrpSpPr>
          <p:cNvPr id="80" name="Group 79">
            <a:extLst>
              <a:ext uri="{FF2B5EF4-FFF2-40B4-BE49-F238E27FC236}">
                <a16:creationId xmlns:a16="http://schemas.microsoft.com/office/drawing/2014/main" id="{0313F473-A7F7-9034-A07D-1E3A11426711}"/>
              </a:ext>
            </a:extLst>
          </p:cNvPr>
          <p:cNvGrpSpPr/>
          <p:nvPr/>
        </p:nvGrpSpPr>
        <p:grpSpPr>
          <a:xfrm>
            <a:off x="2867186" y="3823940"/>
            <a:ext cx="8035871" cy="1583380"/>
            <a:chOff x="3269282" y="405798"/>
            <a:chExt cx="8035871" cy="1583380"/>
          </a:xfrm>
        </p:grpSpPr>
        <p:sp>
          <p:nvSpPr>
            <p:cNvPr id="81" name="TextBox 80">
              <a:extLst>
                <a:ext uri="{FF2B5EF4-FFF2-40B4-BE49-F238E27FC236}">
                  <a16:creationId xmlns:a16="http://schemas.microsoft.com/office/drawing/2014/main" id="{39B481A7-42B9-8212-466A-DBFCEC573361}"/>
                </a:ext>
              </a:extLst>
            </p:cNvPr>
            <p:cNvSpPr txBox="1"/>
            <p:nvPr/>
          </p:nvSpPr>
          <p:spPr>
            <a:xfrm>
              <a:off x="6489208" y="405798"/>
              <a:ext cx="4815945" cy="646331"/>
            </a:xfrm>
            <a:prstGeom prst="rect">
              <a:avLst/>
            </a:prstGeom>
            <a:solidFill>
              <a:schemeClr val="bg1"/>
            </a:solidFill>
            <a:effectLst>
              <a:outerShdw blurRad="63500" algn="ctr" rotWithShape="0">
                <a:prstClr val="black">
                  <a:alpha val="38000"/>
                </a:prstClr>
              </a:outerShdw>
            </a:effectLst>
          </p:spPr>
          <p:txBody>
            <a:bodyPr wrap="square">
              <a:spAutoFit/>
            </a:bodyPr>
            <a:lstStyle/>
            <a:p>
              <a:r>
                <a:rPr lang="en-US" sz="1200" i="1" dirty="0"/>
                <a:t>“</a:t>
              </a:r>
              <a:r>
                <a:rPr lang="en-US" sz="1200" i="1" dirty="0">
                  <a:solidFill>
                    <a:schemeClr val="accent6"/>
                  </a:solidFill>
                </a:rPr>
                <a:t>Severe acute respiratory syndrome </a:t>
              </a:r>
              <a:r>
                <a:rPr lang="en-US" sz="1200" i="1" dirty="0"/>
                <a:t>(SARS)-coronavirus (</a:t>
              </a:r>
              <a:r>
                <a:rPr lang="en-US" sz="1200" i="1" dirty="0" err="1"/>
                <a:t>CoV</a:t>
              </a:r>
              <a:r>
                <a:rPr lang="en-US" sz="1200" i="1" dirty="0"/>
                <a:t>)-2 infection confirmed by molecular diagnosis (nucleic acid (polymerase chain reaction (</a:t>
              </a:r>
              <a:r>
                <a:rPr lang="en-US" sz="1200" i="1" dirty="0">
                  <a:solidFill>
                    <a:schemeClr val="accent6"/>
                  </a:solidFill>
                </a:rPr>
                <a:t>PCR</a:t>
              </a:r>
              <a:r>
                <a:rPr lang="en-US" sz="1200" i="1" dirty="0"/>
                <a:t>) or </a:t>
              </a:r>
              <a:r>
                <a:rPr lang="en-US" sz="1200" i="1" dirty="0">
                  <a:solidFill>
                    <a:schemeClr val="accent6"/>
                  </a:solidFill>
                </a:rPr>
                <a:t>antigen testing</a:t>
              </a:r>
              <a:r>
                <a:rPr lang="en-US" sz="1200" i="1" dirty="0"/>
                <a:t>) ≤ 4 days prior to screening”</a:t>
              </a:r>
            </a:p>
          </p:txBody>
        </p:sp>
        <p:cxnSp>
          <p:nvCxnSpPr>
            <p:cNvPr id="82" name="Straight Arrow Connector 81">
              <a:extLst>
                <a:ext uri="{FF2B5EF4-FFF2-40B4-BE49-F238E27FC236}">
                  <a16:creationId xmlns:a16="http://schemas.microsoft.com/office/drawing/2014/main" id="{E4EA974C-7685-FF62-5378-5CB543A6AEEB}"/>
                </a:ext>
              </a:extLst>
            </p:cNvPr>
            <p:cNvCxnSpPr>
              <a:cxnSpLocks/>
              <a:stCxn id="81" idx="1"/>
            </p:cNvCxnSpPr>
            <p:nvPr/>
          </p:nvCxnSpPr>
          <p:spPr>
            <a:xfrm flipH="1">
              <a:off x="3269282" y="728964"/>
              <a:ext cx="3219926" cy="12602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ABAF202E-46CA-06DD-24F5-234C90F100A6}"/>
                </a:ext>
              </a:extLst>
            </p:cNvPr>
            <p:cNvSpPr txBox="1"/>
            <p:nvPr/>
          </p:nvSpPr>
          <p:spPr>
            <a:xfrm>
              <a:off x="6603400" y="1089766"/>
              <a:ext cx="3926837" cy="430887"/>
            </a:xfrm>
            <a:prstGeom prst="rect">
              <a:avLst/>
            </a:prstGeom>
            <a:noFill/>
          </p:spPr>
          <p:txBody>
            <a:bodyPr wrap="square" rtlCol="0">
              <a:spAutoFit/>
            </a:bodyPr>
            <a:lstStyle/>
            <a:p>
              <a:r>
                <a:rPr lang="en-US" sz="1100" dirty="0">
                  <a:latin typeface="Roboto Light" panose="02000000000000000000" pitchFamily="2" charset="0"/>
                  <a:ea typeface="Roboto Light" panose="02000000000000000000" pitchFamily="2" charset="0"/>
                </a:rPr>
                <a:t>Some patients had no PCR or antigen results in our system during this time and are presumed to been tested elsewhere.</a:t>
              </a:r>
            </a:p>
          </p:txBody>
        </p:sp>
      </p:grpSp>
      <p:grpSp>
        <p:nvGrpSpPr>
          <p:cNvPr id="91" name="Group 90">
            <a:extLst>
              <a:ext uri="{FF2B5EF4-FFF2-40B4-BE49-F238E27FC236}">
                <a16:creationId xmlns:a16="http://schemas.microsoft.com/office/drawing/2014/main" id="{58430D6D-86C3-FD21-0B57-532E5A0A3478}"/>
              </a:ext>
            </a:extLst>
          </p:cNvPr>
          <p:cNvGrpSpPr/>
          <p:nvPr/>
        </p:nvGrpSpPr>
        <p:grpSpPr>
          <a:xfrm>
            <a:off x="1263112" y="5234022"/>
            <a:ext cx="9639946" cy="1341943"/>
            <a:chOff x="1600356" y="584630"/>
            <a:chExt cx="9639946" cy="1341943"/>
          </a:xfrm>
        </p:grpSpPr>
        <p:sp>
          <p:nvSpPr>
            <p:cNvPr id="98" name="TextBox 97">
              <a:extLst>
                <a:ext uri="{FF2B5EF4-FFF2-40B4-BE49-F238E27FC236}">
                  <a16:creationId xmlns:a16="http://schemas.microsoft.com/office/drawing/2014/main" id="{7576A782-37F1-7029-6337-20BD34F6DB43}"/>
                </a:ext>
              </a:extLst>
            </p:cNvPr>
            <p:cNvSpPr txBox="1"/>
            <p:nvPr/>
          </p:nvSpPr>
          <p:spPr>
            <a:xfrm>
              <a:off x="6424357" y="584630"/>
              <a:ext cx="4815945" cy="830997"/>
            </a:xfrm>
            <a:prstGeom prst="rect">
              <a:avLst/>
            </a:prstGeom>
            <a:solidFill>
              <a:schemeClr val="bg1"/>
            </a:solidFill>
            <a:effectLst>
              <a:outerShdw blurRad="63500" algn="ctr" rotWithShape="0">
                <a:prstClr val="black">
                  <a:alpha val="38000"/>
                </a:prstClr>
              </a:outerShdw>
            </a:effectLst>
          </p:spPr>
          <p:txBody>
            <a:bodyPr wrap="square">
              <a:spAutoFit/>
            </a:bodyPr>
            <a:lstStyle/>
            <a:p>
              <a:r>
                <a:rPr lang="en-US" sz="1200" i="1" dirty="0"/>
                <a:t>“Willing and able to provide written informed consent, (individuals </a:t>
              </a:r>
              <a:r>
                <a:rPr lang="en-US" sz="1200" i="1" dirty="0">
                  <a:solidFill>
                    <a:schemeClr val="accent6"/>
                  </a:solidFill>
                </a:rPr>
                <a:t>≥ 18 </a:t>
              </a:r>
              <a:r>
                <a:rPr lang="en-US" sz="1200" i="1" dirty="0"/>
                <a:t>years of age) or assent (individuals </a:t>
              </a:r>
              <a:r>
                <a:rPr lang="en-US" sz="1200" i="1" dirty="0">
                  <a:solidFill>
                    <a:schemeClr val="accent6"/>
                  </a:solidFill>
                </a:rPr>
                <a:t>≥ 12 </a:t>
              </a:r>
              <a:r>
                <a:rPr lang="en-US" sz="1200" i="1" dirty="0"/>
                <a:t>and </a:t>
              </a:r>
              <a:r>
                <a:rPr lang="en-US" sz="1200" i="1" dirty="0">
                  <a:solidFill>
                    <a:schemeClr val="accent6"/>
                  </a:solidFill>
                </a:rPr>
                <a:t>&lt; 18</a:t>
              </a:r>
              <a:r>
                <a:rPr lang="en-US" sz="1200" i="1" dirty="0"/>
                <a:t> years of age) prior to performing study procedures. Individuals age </a:t>
              </a:r>
              <a:r>
                <a:rPr lang="en-US" sz="1200" i="1" dirty="0">
                  <a:solidFill>
                    <a:schemeClr val="accent6"/>
                  </a:solidFill>
                </a:rPr>
                <a:t>≥ 18 </a:t>
              </a:r>
              <a:r>
                <a:rPr lang="en-US" sz="1200" i="1" dirty="0"/>
                <a:t>years may be enrolled ... For individuals </a:t>
              </a:r>
              <a:r>
                <a:rPr lang="en-US" sz="1200" i="1" dirty="0">
                  <a:solidFill>
                    <a:schemeClr val="accent6"/>
                  </a:solidFill>
                </a:rPr>
                <a:t>≥ 12 </a:t>
              </a:r>
              <a:r>
                <a:rPr lang="en-US" sz="1200" i="1" dirty="0"/>
                <a:t>and </a:t>
              </a:r>
              <a:r>
                <a:rPr lang="en-US" sz="1200" i="1" dirty="0">
                  <a:solidFill>
                    <a:schemeClr val="accent6"/>
                  </a:solidFill>
                </a:rPr>
                <a:t>&lt; 18 </a:t>
              </a:r>
              <a:r>
                <a:rPr lang="en-US" sz="1200" i="1" dirty="0"/>
                <a:t>years of age ....”</a:t>
              </a:r>
            </a:p>
          </p:txBody>
        </p:sp>
        <p:cxnSp>
          <p:nvCxnSpPr>
            <p:cNvPr id="101" name="Straight Arrow Connector 100">
              <a:extLst>
                <a:ext uri="{FF2B5EF4-FFF2-40B4-BE49-F238E27FC236}">
                  <a16:creationId xmlns:a16="http://schemas.microsoft.com/office/drawing/2014/main" id="{96B46EFD-3AE9-2503-1223-3AA0CD8E9F3C}"/>
                </a:ext>
              </a:extLst>
            </p:cNvPr>
            <p:cNvCxnSpPr>
              <a:cxnSpLocks/>
              <a:stCxn id="98" idx="1"/>
            </p:cNvCxnSpPr>
            <p:nvPr/>
          </p:nvCxnSpPr>
          <p:spPr>
            <a:xfrm flipH="1">
              <a:off x="1600356" y="1000129"/>
              <a:ext cx="4824001" cy="495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D3432DF6-B41D-9E90-145E-C80F81EB99B0}"/>
                </a:ext>
              </a:extLst>
            </p:cNvPr>
            <p:cNvSpPr txBox="1"/>
            <p:nvPr/>
          </p:nvSpPr>
          <p:spPr>
            <a:xfrm>
              <a:off x="6538549" y="1495686"/>
              <a:ext cx="4562268" cy="430887"/>
            </a:xfrm>
            <a:prstGeom prst="rect">
              <a:avLst/>
            </a:prstGeom>
            <a:noFill/>
          </p:spPr>
          <p:txBody>
            <a:bodyPr wrap="square" rtlCol="0">
              <a:spAutoFit/>
            </a:bodyPr>
            <a:lstStyle/>
            <a:p>
              <a:r>
                <a:rPr lang="en-US" sz="1100" dirty="0">
                  <a:solidFill>
                    <a:schemeClr val="accent1"/>
                  </a:solidFill>
                  <a:latin typeface="Roboto Light" panose="02000000000000000000" pitchFamily="2" charset="0"/>
                  <a:ea typeface="Roboto Light" panose="02000000000000000000" pitchFamily="2" charset="0"/>
                </a:rPr>
                <a:t>LeafAI</a:t>
              </a:r>
              <a:r>
                <a:rPr lang="en-US" sz="1100" dirty="0">
                  <a:latin typeface="Roboto Light" panose="02000000000000000000" pitchFamily="2" charset="0"/>
                  <a:ea typeface="Roboto Light" panose="02000000000000000000" pitchFamily="2" charset="0"/>
                </a:rPr>
                <a:t> queried for patients older than 18 and younger than 18 and older than 12, which is not possible, and found zero.</a:t>
              </a:r>
            </a:p>
          </p:txBody>
        </p:sp>
      </p:grpSp>
      <p:grpSp>
        <p:nvGrpSpPr>
          <p:cNvPr id="107" name="Group 106">
            <a:extLst>
              <a:ext uri="{FF2B5EF4-FFF2-40B4-BE49-F238E27FC236}">
                <a16:creationId xmlns:a16="http://schemas.microsoft.com/office/drawing/2014/main" id="{64B885F8-F1FD-D02E-6FC1-26DBF8F84B85}"/>
              </a:ext>
            </a:extLst>
          </p:cNvPr>
          <p:cNvGrpSpPr/>
          <p:nvPr/>
        </p:nvGrpSpPr>
        <p:grpSpPr>
          <a:xfrm>
            <a:off x="276064" y="56591"/>
            <a:ext cx="1321694" cy="695454"/>
            <a:chOff x="9196300" y="1024949"/>
            <a:chExt cx="1321694" cy="695454"/>
          </a:xfrm>
        </p:grpSpPr>
        <p:sp>
          <p:nvSpPr>
            <p:cNvPr id="108" name="Rectangle 107">
              <a:extLst>
                <a:ext uri="{FF2B5EF4-FFF2-40B4-BE49-F238E27FC236}">
                  <a16:creationId xmlns:a16="http://schemas.microsoft.com/office/drawing/2014/main" id="{1EFCECC2-1BD1-1BA6-5304-55208E7A6FA0}"/>
                </a:ext>
              </a:extLst>
            </p:cNvPr>
            <p:cNvSpPr/>
            <p:nvPr/>
          </p:nvSpPr>
          <p:spPr>
            <a:xfrm>
              <a:off x="9196300" y="1064874"/>
              <a:ext cx="391631" cy="262031"/>
            </a:xfrm>
            <a:prstGeom prst="rect">
              <a:avLst/>
            </a:prstGeom>
            <a:solidFill>
              <a:schemeClr val="accent5">
                <a:lumMod val="20000"/>
                <a:lumOff val="80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4B4932CD-3F3F-7B74-B46B-0824F9CB0238}"/>
                </a:ext>
              </a:extLst>
            </p:cNvPr>
            <p:cNvSpPr/>
            <p:nvPr/>
          </p:nvSpPr>
          <p:spPr>
            <a:xfrm>
              <a:off x="9196300" y="1394281"/>
              <a:ext cx="391631" cy="262031"/>
            </a:xfrm>
            <a:prstGeom prst="rect">
              <a:avLst/>
            </a:prstGeom>
            <a:solidFill>
              <a:schemeClr val="accent2">
                <a:lumMod val="20000"/>
                <a:lumOff val="8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a:extLst>
                <a:ext uri="{FF2B5EF4-FFF2-40B4-BE49-F238E27FC236}">
                  <a16:creationId xmlns:a16="http://schemas.microsoft.com/office/drawing/2014/main" id="{8D87EC57-F9E9-AF12-C5A5-C92ED9ED30A7}"/>
                </a:ext>
              </a:extLst>
            </p:cNvPr>
            <p:cNvSpPr txBox="1"/>
            <p:nvPr/>
          </p:nvSpPr>
          <p:spPr>
            <a:xfrm>
              <a:off x="9587931" y="1024949"/>
              <a:ext cx="830677"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LeafAI</a:t>
              </a:r>
            </a:p>
          </p:txBody>
        </p:sp>
        <p:sp>
          <p:nvSpPr>
            <p:cNvPr id="111" name="TextBox 110">
              <a:extLst>
                <a:ext uri="{FF2B5EF4-FFF2-40B4-BE49-F238E27FC236}">
                  <a16:creationId xmlns:a16="http://schemas.microsoft.com/office/drawing/2014/main" id="{10C5D7DF-9A2E-928E-B271-377F965C38EA}"/>
                </a:ext>
              </a:extLst>
            </p:cNvPr>
            <p:cNvSpPr txBox="1"/>
            <p:nvPr/>
          </p:nvSpPr>
          <p:spPr>
            <a:xfrm>
              <a:off x="9587931" y="1351071"/>
              <a:ext cx="930063"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Human</a:t>
              </a:r>
            </a:p>
          </p:txBody>
        </p:sp>
      </p:grpSp>
    </p:spTree>
    <p:extLst>
      <p:ext uri="{BB962C8B-B14F-4D97-AF65-F5344CB8AC3E}">
        <p14:creationId xmlns:p14="http://schemas.microsoft.com/office/powerpoint/2010/main" val="3646212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4947FE-08C2-1951-94B1-879ACC8ACAC3}"/>
              </a:ext>
            </a:extLst>
          </p:cNvPr>
          <p:cNvPicPr>
            <a:picLocks noChangeAspect="1"/>
          </p:cNvPicPr>
          <p:nvPr/>
        </p:nvPicPr>
        <p:blipFill>
          <a:blip r:embed="rId2"/>
          <a:stretch>
            <a:fillRect/>
          </a:stretch>
        </p:blipFill>
        <p:spPr>
          <a:xfrm>
            <a:off x="306986" y="3598612"/>
            <a:ext cx="5560801" cy="2652859"/>
          </a:xfrm>
          <a:prstGeom prst="rect">
            <a:avLst/>
          </a:prstGeom>
        </p:spPr>
      </p:pic>
      <p:pic>
        <p:nvPicPr>
          <p:cNvPr id="2" name="Picture 1">
            <a:extLst>
              <a:ext uri="{FF2B5EF4-FFF2-40B4-BE49-F238E27FC236}">
                <a16:creationId xmlns:a16="http://schemas.microsoft.com/office/drawing/2014/main" id="{80179F26-3C2B-924C-587D-60F53C281C4A}"/>
              </a:ext>
            </a:extLst>
          </p:cNvPr>
          <p:cNvPicPr>
            <a:picLocks noChangeAspect="1"/>
          </p:cNvPicPr>
          <p:nvPr/>
        </p:nvPicPr>
        <p:blipFill>
          <a:blip r:embed="rId3"/>
          <a:stretch>
            <a:fillRect/>
          </a:stretch>
        </p:blipFill>
        <p:spPr>
          <a:xfrm>
            <a:off x="276064" y="849219"/>
            <a:ext cx="5560802" cy="2749393"/>
          </a:xfrm>
          <a:prstGeom prst="rect">
            <a:avLst/>
          </a:prstGeom>
        </p:spPr>
      </p:pic>
      <p:grpSp>
        <p:nvGrpSpPr>
          <p:cNvPr id="79" name="Group 78">
            <a:extLst>
              <a:ext uri="{FF2B5EF4-FFF2-40B4-BE49-F238E27FC236}">
                <a16:creationId xmlns:a16="http://schemas.microsoft.com/office/drawing/2014/main" id="{5F28A96C-E445-193F-6C47-D17990219942}"/>
              </a:ext>
            </a:extLst>
          </p:cNvPr>
          <p:cNvGrpSpPr/>
          <p:nvPr/>
        </p:nvGrpSpPr>
        <p:grpSpPr>
          <a:xfrm>
            <a:off x="1263112" y="848102"/>
            <a:ext cx="9639945" cy="758481"/>
            <a:chOff x="1270861" y="584630"/>
            <a:chExt cx="9639945" cy="758481"/>
          </a:xfrm>
        </p:grpSpPr>
        <p:sp>
          <p:nvSpPr>
            <p:cNvPr id="69" name="TextBox 68">
              <a:extLst>
                <a:ext uri="{FF2B5EF4-FFF2-40B4-BE49-F238E27FC236}">
                  <a16:creationId xmlns:a16="http://schemas.microsoft.com/office/drawing/2014/main" id="{E7CF677D-1661-8BFC-847A-1276A3AF7638}"/>
                </a:ext>
              </a:extLst>
            </p:cNvPr>
            <p:cNvSpPr txBox="1"/>
            <p:nvPr/>
          </p:nvSpPr>
          <p:spPr>
            <a:xfrm>
              <a:off x="6103749" y="584630"/>
              <a:ext cx="4807057" cy="461665"/>
            </a:xfrm>
            <a:prstGeom prst="rect">
              <a:avLst/>
            </a:prstGeom>
            <a:solidFill>
              <a:schemeClr val="bg1"/>
            </a:solidFill>
            <a:effectLst>
              <a:outerShdw blurRad="63500" algn="ctr" rotWithShape="0">
                <a:prstClr val="black">
                  <a:alpha val="38000"/>
                </a:prstClr>
              </a:outerShdw>
            </a:effectLst>
          </p:spPr>
          <p:txBody>
            <a:bodyPr wrap="square">
              <a:spAutoFit/>
            </a:bodyPr>
            <a:lstStyle/>
            <a:p>
              <a:r>
                <a:rPr lang="en-US" sz="1200" i="1" dirty="0"/>
                <a:t>“People diagnosed with </a:t>
              </a:r>
              <a:r>
                <a:rPr lang="en-US" sz="1200" i="1" dirty="0">
                  <a:solidFill>
                    <a:schemeClr val="accent6"/>
                  </a:solidFill>
                </a:rPr>
                <a:t>T1DM</a:t>
              </a:r>
              <a:r>
                <a:rPr lang="en-US" sz="1200" i="1" dirty="0"/>
                <a:t>, confirmed diagnosis prior to 40 years of age and a diagnosed for minimum of 1 year.”</a:t>
              </a:r>
            </a:p>
          </p:txBody>
        </p:sp>
        <p:cxnSp>
          <p:nvCxnSpPr>
            <p:cNvPr id="71" name="Straight Arrow Connector 70">
              <a:extLst>
                <a:ext uri="{FF2B5EF4-FFF2-40B4-BE49-F238E27FC236}">
                  <a16:creationId xmlns:a16="http://schemas.microsoft.com/office/drawing/2014/main" id="{860CFD0C-224A-746D-653A-347D30098648}"/>
                </a:ext>
              </a:extLst>
            </p:cNvPr>
            <p:cNvCxnSpPr>
              <a:cxnSpLocks/>
              <a:stCxn id="69" idx="1"/>
            </p:cNvCxnSpPr>
            <p:nvPr/>
          </p:nvCxnSpPr>
          <p:spPr>
            <a:xfrm flipH="1">
              <a:off x="1270861" y="815463"/>
              <a:ext cx="4832888" cy="126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149CE3C-3DE3-8568-5E02-5EB0F893CBCE}"/>
                </a:ext>
              </a:extLst>
            </p:cNvPr>
            <p:cNvSpPr txBox="1"/>
            <p:nvPr/>
          </p:nvSpPr>
          <p:spPr>
            <a:xfrm>
              <a:off x="6209053" y="1081501"/>
              <a:ext cx="4562269" cy="261610"/>
            </a:xfrm>
            <a:prstGeom prst="rect">
              <a:avLst/>
            </a:prstGeom>
            <a:noFill/>
          </p:spPr>
          <p:txBody>
            <a:bodyPr wrap="square" rtlCol="0">
              <a:spAutoFit/>
            </a:bodyPr>
            <a:lstStyle/>
            <a:p>
              <a:r>
                <a:rPr lang="en-US" sz="1100" dirty="0">
                  <a:solidFill>
                    <a:schemeClr val="accent2"/>
                  </a:solidFill>
                  <a:latin typeface="Roboto Light" panose="02000000000000000000" pitchFamily="2" charset="0"/>
                  <a:ea typeface="Roboto Light" panose="02000000000000000000" pitchFamily="2" charset="0"/>
                </a:rPr>
                <a:t>Human</a:t>
              </a:r>
              <a:r>
                <a:rPr lang="en-US" sz="1100" dirty="0">
                  <a:latin typeface="Roboto Light" panose="02000000000000000000" pitchFamily="2" charset="0"/>
                  <a:ea typeface="Roboto Light" panose="02000000000000000000" pitchFamily="2" charset="0"/>
                </a:rPr>
                <a:t> queried using A1c &gt; 6.5%, while </a:t>
              </a:r>
              <a:r>
                <a:rPr lang="en-US" sz="1100" dirty="0">
                  <a:solidFill>
                    <a:schemeClr val="accent1"/>
                  </a:solidFill>
                  <a:latin typeface="Roboto Light" panose="02000000000000000000" pitchFamily="2" charset="0"/>
                  <a:ea typeface="Roboto Light" panose="02000000000000000000" pitchFamily="2" charset="0"/>
                </a:rPr>
                <a:t>LeafAI</a:t>
              </a:r>
              <a:r>
                <a:rPr lang="en-US" sz="1100" dirty="0">
                  <a:latin typeface="Roboto Light" panose="02000000000000000000" pitchFamily="2" charset="0"/>
                  <a:ea typeface="Roboto Light" panose="02000000000000000000" pitchFamily="2" charset="0"/>
                </a:rPr>
                <a:t> use diagnosis codes.</a:t>
              </a:r>
            </a:p>
          </p:txBody>
        </p:sp>
      </p:grpSp>
      <p:grpSp>
        <p:nvGrpSpPr>
          <p:cNvPr id="78" name="Group 77">
            <a:extLst>
              <a:ext uri="{FF2B5EF4-FFF2-40B4-BE49-F238E27FC236}">
                <a16:creationId xmlns:a16="http://schemas.microsoft.com/office/drawing/2014/main" id="{98B692E1-483A-CE6E-3BA8-F59F6D08CB7F}"/>
              </a:ext>
            </a:extLst>
          </p:cNvPr>
          <p:cNvGrpSpPr/>
          <p:nvPr/>
        </p:nvGrpSpPr>
        <p:grpSpPr>
          <a:xfrm>
            <a:off x="1498372" y="2223916"/>
            <a:ext cx="9404685" cy="784205"/>
            <a:chOff x="1506121" y="1960444"/>
            <a:chExt cx="9404685" cy="784205"/>
          </a:xfrm>
        </p:grpSpPr>
        <p:sp>
          <p:nvSpPr>
            <p:cNvPr id="73" name="TextBox 72">
              <a:extLst>
                <a:ext uri="{FF2B5EF4-FFF2-40B4-BE49-F238E27FC236}">
                  <a16:creationId xmlns:a16="http://schemas.microsoft.com/office/drawing/2014/main" id="{3DAFF312-10DF-CFF0-EEB9-C0A7FC5C0FF5}"/>
                </a:ext>
              </a:extLst>
            </p:cNvPr>
            <p:cNvSpPr txBox="1"/>
            <p:nvPr/>
          </p:nvSpPr>
          <p:spPr>
            <a:xfrm>
              <a:off x="6094861" y="1960444"/>
              <a:ext cx="4815945" cy="461665"/>
            </a:xfrm>
            <a:prstGeom prst="rect">
              <a:avLst/>
            </a:prstGeom>
            <a:solidFill>
              <a:schemeClr val="bg1"/>
            </a:solidFill>
            <a:effectLst>
              <a:outerShdw blurRad="63500" algn="ctr" rotWithShape="0">
                <a:prstClr val="black">
                  <a:alpha val="38000"/>
                </a:prstClr>
              </a:outerShdw>
            </a:effectLst>
          </p:spPr>
          <p:txBody>
            <a:bodyPr wrap="square">
              <a:spAutoFit/>
            </a:bodyPr>
            <a:lstStyle/>
            <a:p>
              <a:r>
                <a:rPr lang="en-US" sz="1200" i="1" dirty="0"/>
                <a:t>“Type 1 diabetics using either continuous subcutaneous </a:t>
              </a:r>
              <a:r>
                <a:rPr lang="en-US" sz="1200" i="1" dirty="0">
                  <a:solidFill>
                    <a:schemeClr val="accent6"/>
                  </a:solidFill>
                </a:rPr>
                <a:t>insulin infusion </a:t>
              </a:r>
              <a:r>
                <a:rPr lang="en-US" sz="1200" i="1" dirty="0"/>
                <a:t>(with lispro or </a:t>
              </a:r>
              <a:r>
                <a:rPr lang="en-US" sz="1200" i="1" dirty="0" err="1"/>
                <a:t>aspart</a:t>
              </a:r>
              <a:r>
                <a:rPr lang="en-US" sz="1200" i="1" dirty="0"/>
                <a:t>) or multiple daily doses of </a:t>
              </a:r>
              <a:r>
                <a:rPr lang="en-US" sz="1200" i="1" dirty="0">
                  <a:solidFill>
                    <a:schemeClr val="accent6"/>
                  </a:solidFill>
                </a:rPr>
                <a:t>insulin</a:t>
              </a:r>
              <a:r>
                <a:rPr lang="en-US" sz="1200" i="1" dirty="0"/>
                <a:t>”</a:t>
              </a:r>
            </a:p>
          </p:txBody>
        </p:sp>
        <p:cxnSp>
          <p:nvCxnSpPr>
            <p:cNvPr id="74" name="Straight Arrow Connector 73">
              <a:extLst>
                <a:ext uri="{FF2B5EF4-FFF2-40B4-BE49-F238E27FC236}">
                  <a16:creationId xmlns:a16="http://schemas.microsoft.com/office/drawing/2014/main" id="{CD8E4CE2-88BF-B499-6D26-013C215FE502}"/>
                </a:ext>
              </a:extLst>
            </p:cNvPr>
            <p:cNvCxnSpPr>
              <a:cxnSpLocks/>
              <a:stCxn id="73" idx="1"/>
            </p:cNvCxnSpPr>
            <p:nvPr/>
          </p:nvCxnSpPr>
          <p:spPr>
            <a:xfrm flipH="1">
              <a:off x="1506121" y="2191277"/>
              <a:ext cx="4588740" cy="553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177DC41-EDD3-31DC-9D6B-1F12CE790FA0}"/>
                </a:ext>
              </a:extLst>
            </p:cNvPr>
            <p:cNvSpPr txBox="1"/>
            <p:nvPr/>
          </p:nvSpPr>
          <p:spPr>
            <a:xfrm>
              <a:off x="6209053" y="2459746"/>
              <a:ext cx="4368539" cy="261610"/>
            </a:xfrm>
            <a:prstGeom prst="rect">
              <a:avLst/>
            </a:prstGeom>
            <a:noFill/>
          </p:spPr>
          <p:txBody>
            <a:bodyPr wrap="square" rtlCol="0">
              <a:spAutoFit/>
            </a:bodyPr>
            <a:lstStyle/>
            <a:p>
              <a:r>
                <a:rPr lang="en-US" sz="1100" dirty="0">
                  <a:latin typeface="Roboto Light" panose="02000000000000000000" pitchFamily="2" charset="0"/>
                  <a:ea typeface="Roboto Light" panose="02000000000000000000" pitchFamily="2" charset="0"/>
                </a:rPr>
                <a:t>Few patients appeared to have insulin orders within our system.</a:t>
              </a:r>
            </a:p>
          </p:txBody>
        </p:sp>
      </p:grpSp>
      <p:grpSp>
        <p:nvGrpSpPr>
          <p:cNvPr id="80" name="Group 79">
            <a:extLst>
              <a:ext uri="{FF2B5EF4-FFF2-40B4-BE49-F238E27FC236}">
                <a16:creationId xmlns:a16="http://schemas.microsoft.com/office/drawing/2014/main" id="{0313F473-A7F7-9034-A07D-1E3A11426711}"/>
              </a:ext>
            </a:extLst>
          </p:cNvPr>
          <p:cNvGrpSpPr/>
          <p:nvPr/>
        </p:nvGrpSpPr>
        <p:grpSpPr>
          <a:xfrm>
            <a:off x="1083033" y="5198527"/>
            <a:ext cx="9791077" cy="724858"/>
            <a:chOff x="1514076" y="405798"/>
            <a:chExt cx="9791077" cy="724858"/>
          </a:xfrm>
        </p:grpSpPr>
        <p:sp>
          <p:nvSpPr>
            <p:cNvPr id="81" name="TextBox 80">
              <a:extLst>
                <a:ext uri="{FF2B5EF4-FFF2-40B4-BE49-F238E27FC236}">
                  <a16:creationId xmlns:a16="http://schemas.microsoft.com/office/drawing/2014/main" id="{39B481A7-42B9-8212-466A-DBFCEC573361}"/>
                </a:ext>
              </a:extLst>
            </p:cNvPr>
            <p:cNvSpPr txBox="1"/>
            <p:nvPr/>
          </p:nvSpPr>
          <p:spPr>
            <a:xfrm>
              <a:off x="6489208" y="405798"/>
              <a:ext cx="4815945" cy="276999"/>
            </a:xfrm>
            <a:prstGeom prst="rect">
              <a:avLst/>
            </a:prstGeom>
            <a:solidFill>
              <a:schemeClr val="bg1"/>
            </a:solidFill>
            <a:effectLst>
              <a:outerShdw blurRad="63500" algn="ctr" rotWithShape="0">
                <a:prstClr val="black">
                  <a:alpha val="38000"/>
                </a:prstClr>
              </a:outerShdw>
            </a:effectLst>
          </p:spPr>
          <p:txBody>
            <a:bodyPr wrap="square">
              <a:spAutoFit/>
            </a:bodyPr>
            <a:lstStyle/>
            <a:p>
              <a:r>
                <a:rPr lang="en-US" sz="1200" i="1" dirty="0"/>
                <a:t>“</a:t>
              </a:r>
              <a:r>
                <a:rPr lang="en-US" sz="1200" i="1" dirty="0">
                  <a:solidFill>
                    <a:schemeClr val="accent6"/>
                  </a:solidFill>
                </a:rPr>
                <a:t>Coma</a:t>
              </a:r>
              <a:r>
                <a:rPr lang="en-US" sz="1200" i="1" dirty="0"/>
                <a:t> after </a:t>
              </a:r>
              <a:r>
                <a:rPr lang="en-US" sz="1200" i="1" dirty="0">
                  <a:solidFill>
                    <a:schemeClr val="accent6"/>
                  </a:solidFill>
                </a:rPr>
                <a:t>resuscitation</a:t>
              </a:r>
              <a:r>
                <a:rPr lang="en-US" sz="1200" i="1" dirty="0"/>
                <a:t> from out of hospital </a:t>
              </a:r>
              <a:r>
                <a:rPr lang="en-US" sz="1200" i="1" dirty="0">
                  <a:solidFill>
                    <a:schemeClr val="accent6"/>
                  </a:solidFill>
                </a:rPr>
                <a:t>cardiac arrest</a:t>
              </a:r>
              <a:r>
                <a:rPr lang="en-US" sz="1200" i="1" dirty="0"/>
                <a:t>”</a:t>
              </a:r>
            </a:p>
          </p:txBody>
        </p:sp>
        <p:cxnSp>
          <p:nvCxnSpPr>
            <p:cNvPr id="82" name="Straight Arrow Connector 81">
              <a:extLst>
                <a:ext uri="{FF2B5EF4-FFF2-40B4-BE49-F238E27FC236}">
                  <a16:creationId xmlns:a16="http://schemas.microsoft.com/office/drawing/2014/main" id="{E4EA974C-7685-FF62-5378-5CB543A6AEEB}"/>
                </a:ext>
              </a:extLst>
            </p:cNvPr>
            <p:cNvCxnSpPr>
              <a:cxnSpLocks/>
              <a:stCxn id="81" idx="1"/>
            </p:cNvCxnSpPr>
            <p:nvPr/>
          </p:nvCxnSpPr>
          <p:spPr>
            <a:xfrm flipH="1">
              <a:off x="1514076" y="544298"/>
              <a:ext cx="4975132" cy="5863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ABAF202E-46CA-06DD-24F5-234C90F100A6}"/>
                </a:ext>
              </a:extLst>
            </p:cNvPr>
            <p:cNvSpPr txBox="1"/>
            <p:nvPr/>
          </p:nvSpPr>
          <p:spPr>
            <a:xfrm>
              <a:off x="6536693" y="699769"/>
              <a:ext cx="4520488" cy="430887"/>
            </a:xfrm>
            <a:prstGeom prst="rect">
              <a:avLst/>
            </a:prstGeom>
            <a:noFill/>
          </p:spPr>
          <p:txBody>
            <a:bodyPr wrap="square" rtlCol="0">
              <a:spAutoFit/>
            </a:bodyPr>
            <a:lstStyle/>
            <a:p>
              <a:r>
                <a:rPr lang="en-US" sz="1100" dirty="0">
                  <a:solidFill>
                    <a:schemeClr val="accent2"/>
                  </a:solidFill>
                  <a:latin typeface="Roboto Light" panose="02000000000000000000" pitchFamily="2" charset="0"/>
                  <a:ea typeface="Roboto Light" panose="02000000000000000000" pitchFamily="2" charset="0"/>
                </a:rPr>
                <a:t>Human</a:t>
              </a:r>
              <a:r>
                <a:rPr lang="en-US" sz="1100" dirty="0">
                  <a:latin typeface="Roboto Light" panose="02000000000000000000" pitchFamily="2" charset="0"/>
                  <a:ea typeface="Roboto Light" panose="02000000000000000000" pitchFamily="2" charset="0"/>
                </a:rPr>
                <a:t> queried for coma diagnosis, which no enrolled patients had. </a:t>
              </a:r>
              <a:r>
                <a:rPr lang="en-US" sz="1100" dirty="0">
                  <a:solidFill>
                    <a:schemeClr val="accent1"/>
                  </a:solidFill>
                  <a:latin typeface="Roboto Light" panose="02000000000000000000" pitchFamily="2" charset="0"/>
                  <a:ea typeface="Roboto Light" panose="02000000000000000000" pitchFamily="2" charset="0"/>
                </a:rPr>
                <a:t>LeafAI</a:t>
              </a:r>
              <a:r>
                <a:rPr lang="en-US" sz="1100" dirty="0">
                  <a:latin typeface="Roboto Light" panose="02000000000000000000" pitchFamily="2" charset="0"/>
                  <a:ea typeface="Roboto Light" panose="02000000000000000000" pitchFamily="2" charset="0"/>
                </a:rPr>
                <a:t> failed to normalize “resuscitation” and skipped this criterion.</a:t>
              </a:r>
            </a:p>
          </p:txBody>
        </p:sp>
      </p:grpSp>
      <p:grpSp>
        <p:nvGrpSpPr>
          <p:cNvPr id="91" name="Group 90">
            <a:extLst>
              <a:ext uri="{FF2B5EF4-FFF2-40B4-BE49-F238E27FC236}">
                <a16:creationId xmlns:a16="http://schemas.microsoft.com/office/drawing/2014/main" id="{58430D6D-86C3-FD21-0B57-532E5A0A3478}"/>
              </a:ext>
            </a:extLst>
          </p:cNvPr>
          <p:cNvGrpSpPr/>
          <p:nvPr/>
        </p:nvGrpSpPr>
        <p:grpSpPr>
          <a:xfrm>
            <a:off x="1425844" y="4060985"/>
            <a:ext cx="9448266" cy="849146"/>
            <a:chOff x="1792036" y="584630"/>
            <a:chExt cx="9448266" cy="849146"/>
          </a:xfrm>
        </p:grpSpPr>
        <p:sp>
          <p:nvSpPr>
            <p:cNvPr id="98" name="TextBox 97">
              <a:extLst>
                <a:ext uri="{FF2B5EF4-FFF2-40B4-BE49-F238E27FC236}">
                  <a16:creationId xmlns:a16="http://schemas.microsoft.com/office/drawing/2014/main" id="{7576A782-37F1-7029-6337-20BD34F6DB43}"/>
                </a:ext>
              </a:extLst>
            </p:cNvPr>
            <p:cNvSpPr txBox="1"/>
            <p:nvPr/>
          </p:nvSpPr>
          <p:spPr>
            <a:xfrm>
              <a:off x="6424357" y="584630"/>
              <a:ext cx="4815945" cy="276999"/>
            </a:xfrm>
            <a:prstGeom prst="rect">
              <a:avLst/>
            </a:prstGeom>
            <a:solidFill>
              <a:schemeClr val="bg1"/>
            </a:solidFill>
            <a:effectLst>
              <a:outerShdw blurRad="63500" algn="ctr" rotWithShape="0">
                <a:prstClr val="black">
                  <a:alpha val="38000"/>
                </a:prstClr>
              </a:outerShdw>
            </a:effectLst>
          </p:spPr>
          <p:txBody>
            <a:bodyPr wrap="square">
              <a:spAutoFit/>
            </a:bodyPr>
            <a:lstStyle/>
            <a:p>
              <a:r>
                <a:rPr lang="en-US" sz="1200" i="1" dirty="0"/>
                <a:t>“Cooled to &lt;34 deg C within 240 minutes of </a:t>
              </a:r>
              <a:r>
                <a:rPr lang="en-US" sz="1200" i="1" dirty="0">
                  <a:solidFill>
                    <a:schemeClr val="accent6"/>
                  </a:solidFill>
                </a:rPr>
                <a:t>cardiac arrest</a:t>
              </a:r>
              <a:r>
                <a:rPr lang="en-US" sz="1200" i="1" dirty="0"/>
                <a:t>”</a:t>
              </a:r>
            </a:p>
          </p:txBody>
        </p:sp>
        <p:cxnSp>
          <p:nvCxnSpPr>
            <p:cNvPr id="101" name="Straight Arrow Connector 100">
              <a:extLst>
                <a:ext uri="{FF2B5EF4-FFF2-40B4-BE49-F238E27FC236}">
                  <a16:creationId xmlns:a16="http://schemas.microsoft.com/office/drawing/2014/main" id="{96B46EFD-3AE9-2503-1223-3AA0CD8E9F3C}"/>
                </a:ext>
              </a:extLst>
            </p:cNvPr>
            <p:cNvCxnSpPr>
              <a:cxnSpLocks/>
              <a:stCxn id="98" idx="1"/>
            </p:cNvCxnSpPr>
            <p:nvPr/>
          </p:nvCxnSpPr>
          <p:spPr>
            <a:xfrm flipH="1">
              <a:off x="1792036" y="723130"/>
              <a:ext cx="4632321" cy="7106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D3432DF6-B41D-9E90-145E-C80F81EB99B0}"/>
                </a:ext>
              </a:extLst>
            </p:cNvPr>
            <p:cNvSpPr txBox="1"/>
            <p:nvPr/>
          </p:nvSpPr>
          <p:spPr>
            <a:xfrm>
              <a:off x="6424356" y="902552"/>
              <a:ext cx="4562268" cy="430887"/>
            </a:xfrm>
            <a:prstGeom prst="rect">
              <a:avLst/>
            </a:prstGeom>
            <a:noFill/>
          </p:spPr>
          <p:txBody>
            <a:bodyPr wrap="square" rtlCol="0">
              <a:spAutoFit/>
            </a:bodyPr>
            <a:lstStyle/>
            <a:p>
              <a:r>
                <a:rPr lang="en-US" sz="1100" dirty="0">
                  <a:solidFill>
                    <a:schemeClr val="accent1"/>
                  </a:solidFill>
                  <a:latin typeface="Roboto Light" panose="02000000000000000000" pitchFamily="2" charset="0"/>
                  <a:ea typeface="Roboto Light" panose="02000000000000000000" pitchFamily="2" charset="0"/>
                </a:rPr>
                <a:t>LeafAI</a:t>
              </a:r>
              <a:r>
                <a:rPr lang="en-US" sz="1100" dirty="0">
                  <a:latin typeface="Roboto Light" panose="02000000000000000000" pitchFamily="2" charset="0"/>
                  <a:ea typeface="Roboto Light" panose="02000000000000000000" pitchFamily="2" charset="0"/>
                </a:rPr>
                <a:t> failed to normalize “deg”, so ignored the temperature, but searched for diagnoses of cardiac arrest.</a:t>
              </a:r>
            </a:p>
          </p:txBody>
        </p:sp>
      </p:grpSp>
      <p:grpSp>
        <p:nvGrpSpPr>
          <p:cNvPr id="107" name="Group 106">
            <a:extLst>
              <a:ext uri="{FF2B5EF4-FFF2-40B4-BE49-F238E27FC236}">
                <a16:creationId xmlns:a16="http://schemas.microsoft.com/office/drawing/2014/main" id="{64B885F8-F1FD-D02E-6FC1-26DBF8F84B85}"/>
              </a:ext>
            </a:extLst>
          </p:cNvPr>
          <p:cNvGrpSpPr/>
          <p:nvPr/>
        </p:nvGrpSpPr>
        <p:grpSpPr>
          <a:xfrm>
            <a:off x="276064" y="56591"/>
            <a:ext cx="1321694" cy="695454"/>
            <a:chOff x="9196300" y="1024949"/>
            <a:chExt cx="1321694" cy="695454"/>
          </a:xfrm>
        </p:grpSpPr>
        <p:sp>
          <p:nvSpPr>
            <p:cNvPr id="108" name="Rectangle 107">
              <a:extLst>
                <a:ext uri="{FF2B5EF4-FFF2-40B4-BE49-F238E27FC236}">
                  <a16:creationId xmlns:a16="http://schemas.microsoft.com/office/drawing/2014/main" id="{1EFCECC2-1BD1-1BA6-5304-55208E7A6FA0}"/>
                </a:ext>
              </a:extLst>
            </p:cNvPr>
            <p:cNvSpPr/>
            <p:nvPr/>
          </p:nvSpPr>
          <p:spPr>
            <a:xfrm>
              <a:off x="9196300" y="1064874"/>
              <a:ext cx="391631" cy="262031"/>
            </a:xfrm>
            <a:prstGeom prst="rect">
              <a:avLst/>
            </a:prstGeom>
            <a:solidFill>
              <a:schemeClr val="accent5">
                <a:lumMod val="20000"/>
                <a:lumOff val="80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4B4932CD-3F3F-7B74-B46B-0824F9CB0238}"/>
                </a:ext>
              </a:extLst>
            </p:cNvPr>
            <p:cNvSpPr/>
            <p:nvPr/>
          </p:nvSpPr>
          <p:spPr>
            <a:xfrm>
              <a:off x="9196300" y="1394281"/>
              <a:ext cx="391631" cy="262031"/>
            </a:xfrm>
            <a:prstGeom prst="rect">
              <a:avLst/>
            </a:prstGeom>
            <a:solidFill>
              <a:schemeClr val="accent2">
                <a:lumMod val="20000"/>
                <a:lumOff val="8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a:extLst>
                <a:ext uri="{FF2B5EF4-FFF2-40B4-BE49-F238E27FC236}">
                  <a16:creationId xmlns:a16="http://schemas.microsoft.com/office/drawing/2014/main" id="{8D87EC57-F9E9-AF12-C5A5-C92ED9ED30A7}"/>
                </a:ext>
              </a:extLst>
            </p:cNvPr>
            <p:cNvSpPr txBox="1"/>
            <p:nvPr/>
          </p:nvSpPr>
          <p:spPr>
            <a:xfrm>
              <a:off x="9587931" y="1024949"/>
              <a:ext cx="830677"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LeafAI</a:t>
              </a:r>
            </a:p>
          </p:txBody>
        </p:sp>
        <p:sp>
          <p:nvSpPr>
            <p:cNvPr id="111" name="TextBox 110">
              <a:extLst>
                <a:ext uri="{FF2B5EF4-FFF2-40B4-BE49-F238E27FC236}">
                  <a16:creationId xmlns:a16="http://schemas.microsoft.com/office/drawing/2014/main" id="{10C5D7DF-9A2E-928E-B271-377F965C38EA}"/>
                </a:ext>
              </a:extLst>
            </p:cNvPr>
            <p:cNvSpPr txBox="1"/>
            <p:nvPr/>
          </p:nvSpPr>
          <p:spPr>
            <a:xfrm>
              <a:off x="9587931" y="1351071"/>
              <a:ext cx="930063"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Human</a:t>
              </a:r>
            </a:p>
          </p:txBody>
        </p:sp>
      </p:grpSp>
    </p:spTree>
    <p:extLst>
      <p:ext uri="{BB962C8B-B14F-4D97-AF65-F5344CB8AC3E}">
        <p14:creationId xmlns:p14="http://schemas.microsoft.com/office/powerpoint/2010/main" val="399842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9B4BB6-1CCF-C96E-F91C-68F8E2725E48}"/>
              </a:ext>
            </a:extLst>
          </p:cNvPr>
          <p:cNvSpPr/>
          <p:nvPr/>
        </p:nvSpPr>
        <p:spPr>
          <a:xfrm>
            <a:off x="3001238" y="37532"/>
            <a:ext cx="7435838" cy="6820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ounded Rectangle 1069">
            <a:extLst>
              <a:ext uri="{FF2B5EF4-FFF2-40B4-BE49-F238E27FC236}">
                <a16:creationId xmlns:a16="http://schemas.microsoft.com/office/drawing/2014/main" id="{0CD3E6A8-2CCA-C2B3-23BB-3DCDB907119A}"/>
              </a:ext>
            </a:extLst>
          </p:cNvPr>
          <p:cNvSpPr/>
          <p:nvPr/>
        </p:nvSpPr>
        <p:spPr>
          <a:xfrm>
            <a:off x="4862746" y="105015"/>
            <a:ext cx="5420829" cy="6835214"/>
          </a:xfrm>
          <a:prstGeom prst="roundRect">
            <a:avLst/>
          </a:prstGeom>
          <a:solidFill>
            <a:srgbClr val="E3E8F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E8F7"/>
              </a:solidFill>
            </a:endParaRPr>
          </a:p>
        </p:txBody>
      </p:sp>
      <p:cxnSp>
        <p:nvCxnSpPr>
          <p:cNvPr id="109" name="Straight Arrow Connector 108">
            <a:extLst>
              <a:ext uri="{FF2B5EF4-FFF2-40B4-BE49-F238E27FC236}">
                <a16:creationId xmlns:a16="http://schemas.microsoft.com/office/drawing/2014/main" id="{69C6DF5C-E6FA-9CD3-5914-9852524365F0}"/>
              </a:ext>
            </a:extLst>
          </p:cNvPr>
          <p:cNvCxnSpPr>
            <a:cxnSpLocks/>
          </p:cNvCxnSpPr>
          <p:nvPr/>
        </p:nvCxnSpPr>
        <p:spPr>
          <a:xfrm flipH="1">
            <a:off x="6998966" y="2596626"/>
            <a:ext cx="364251" cy="710804"/>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F59DDA26-E0C9-1A1B-064C-6F77BE6AF236}"/>
              </a:ext>
            </a:extLst>
          </p:cNvPr>
          <p:cNvCxnSpPr>
            <a:cxnSpLocks/>
            <a:stCxn id="59" idx="1"/>
            <a:endCxn id="106" idx="3"/>
          </p:cNvCxnSpPr>
          <p:nvPr/>
        </p:nvCxnSpPr>
        <p:spPr>
          <a:xfrm flipH="1">
            <a:off x="7282960" y="3261374"/>
            <a:ext cx="868640" cy="121820"/>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C4C32ED3-1826-3CC1-03C8-5D4D15455C29}"/>
              </a:ext>
            </a:extLst>
          </p:cNvPr>
          <p:cNvCxnSpPr>
            <a:cxnSpLocks/>
            <a:endCxn id="4" idx="3"/>
          </p:cNvCxnSpPr>
          <p:nvPr/>
        </p:nvCxnSpPr>
        <p:spPr>
          <a:xfrm flipH="1" flipV="1">
            <a:off x="7256312" y="4135906"/>
            <a:ext cx="1592601" cy="423979"/>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B1D0E7A-B9A7-A5B6-21AF-EB6993C4B37F}"/>
              </a:ext>
            </a:extLst>
          </p:cNvPr>
          <p:cNvCxnSpPr>
            <a:cxnSpLocks/>
          </p:cNvCxnSpPr>
          <p:nvPr/>
        </p:nvCxnSpPr>
        <p:spPr>
          <a:xfrm flipH="1" flipV="1">
            <a:off x="6460383" y="4978456"/>
            <a:ext cx="408175" cy="1113266"/>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AA74CFA-7AC9-9A31-FCBB-198E98B147A7}"/>
              </a:ext>
            </a:extLst>
          </p:cNvPr>
          <p:cNvCxnSpPr>
            <a:cxnSpLocks/>
          </p:cNvCxnSpPr>
          <p:nvPr/>
        </p:nvCxnSpPr>
        <p:spPr>
          <a:xfrm flipH="1" flipV="1">
            <a:off x="7256312" y="4832119"/>
            <a:ext cx="1499633" cy="1089211"/>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0" name="Can 1039">
            <a:extLst>
              <a:ext uri="{FF2B5EF4-FFF2-40B4-BE49-F238E27FC236}">
                <a16:creationId xmlns:a16="http://schemas.microsoft.com/office/drawing/2014/main" id="{089D4D69-A5E1-1062-EA85-B846C624A1F8}"/>
              </a:ext>
            </a:extLst>
          </p:cNvPr>
          <p:cNvSpPr/>
          <p:nvPr/>
        </p:nvSpPr>
        <p:spPr>
          <a:xfrm>
            <a:off x="3507442" y="5291248"/>
            <a:ext cx="1045578" cy="1183549"/>
          </a:xfrm>
          <a:prstGeom prst="can">
            <a:avLst/>
          </a:prstGeom>
          <a:solidFill>
            <a:schemeClr val="bg1">
              <a:lumMod val="7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9DAD6F7D-A75D-1EAF-86BF-D960B4A6BE60}"/>
              </a:ext>
            </a:extLst>
          </p:cNvPr>
          <p:cNvGrpSpPr/>
          <p:nvPr/>
        </p:nvGrpSpPr>
        <p:grpSpPr>
          <a:xfrm>
            <a:off x="8682029" y="5254989"/>
            <a:ext cx="1202572" cy="1227007"/>
            <a:chOff x="8179248" y="4499369"/>
            <a:chExt cx="1202572" cy="1227007"/>
          </a:xfrm>
        </p:grpSpPr>
        <p:sp>
          <p:nvSpPr>
            <p:cNvPr id="102" name="TextBox 101">
              <a:extLst>
                <a:ext uri="{FF2B5EF4-FFF2-40B4-BE49-F238E27FC236}">
                  <a16:creationId xmlns:a16="http://schemas.microsoft.com/office/drawing/2014/main" id="{7EFD21B1-99A0-97C5-1908-CCE98E41EAC8}"/>
                </a:ext>
              </a:extLst>
            </p:cNvPr>
            <p:cNvSpPr txBox="1"/>
            <p:nvPr/>
          </p:nvSpPr>
          <p:spPr>
            <a:xfrm>
              <a:off x="8179248" y="4499369"/>
              <a:ext cx="1202572"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Relation </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Extraction</a:t>
              </a:r>
            </a:p>
          </p:txBody>
        </p:sp>
        <p:sp>
          <p:nvSpPr>
            <p:cNvPr id="103" name="Rounded Rectangle 102">
              <a:extLst>
                <a:ext uri="{FF2B5EF4-FFF2-40B4-BE49-F238E27FC236}">
                  <a16:creationId xmlns:a16="http://schemas.microsoft.com/office/drawing/2014/main" id="{11D42671-2DAE-5DA4-345D-B83BEBD433DB}"/>
                </a:ext>
              </a:extLst>
            </p:cNvPr>
            <p:cNvSpPr/>
            <p:nvPr/>
          </p:nvSpPr>
          <p:spPr>
            <a:xfrm>
              <a:off x="8232663" y="5145700"/>
              <a:ext cx="1045579" cy="580676"/>
            </a:xfrm>
            <a:prstGeom prst="roundRect">
              <a:avLst/>
            </a:prstGeom>
            <a:solidFill>
              <a:srgbClr val="E866A1">
                <a:alpha val="5098"/>
              </a:srgbClr>
            </a:solidFill>
            <a:ln>
              <a:solidFill>
                <a:srgbClr val="E866A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09FD234C-5536-559F-D2B6-E1795B4C7DFE}"/>
                </a:ext>
              </a:extLst>
            </p:cNvPr>
            <p:cNvSpPr txBox="1"/>
            <p:nvPr/>
          </p:nvSpPr>
          <p:spPr>
            <a:xfrm>
              <a:off x="8442254" y="5197100"/>
              <a:ext cx="655949"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R-BERT</a:t>
              </a:r>
            </a:p>
          </p:txBody>
        </p:sp>
        <p:sp>
          <p:nvSpPr>
            <p:cNvPr id="105" name="Rounded Rectangle 104">
              <a:extLst>
                <a:ext uri="{FF2B5EF4-FFF2-40B4-BE49-F238E27FC236}">
                  <a16:creationId xmlns:a16="http://schemas.microsoft.com/office/drawing/2014/main" id="{EE526098-79BE-BDAE-0638-2C7556D8201B}"/>
                </a:ext>
              </a:extLst>
            </p:cNvPr>
            <p:cNvSpPr/>
            <p:nvPr/>
          </p:nvSpPr>
          <p:spPr>
            <a:xfrm>
              <a:off x="8480450" y="5440630"/>
              <a:ext cx="569377" cy="211224"/>
            </a:xfrm>
            <a:prstGeom prst="roundRect">
              <a:avLst/>
            </a:prstGeom>
            <a:solidFill>
              <a:srgbClr val="E866A1"/>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grpSp>
        <p:nvGrpSpPr>
          <p:cNvPr id="40" name="Group 39">
            <a:extLst>
              <a:ext uri="{FF2B5EF4-FFF2-40B4-BE49-F238E27FC236}">
                <a16:creationId xmlns:a16="http://schemas.microsoft.com/office/drawing/2014/main" id="{14F09251-5A02-B399-D586-3B177080C0C0}"/>
              </a:ext>
            </a:extLst>
          </p:cNvPr>
          <p:cNvGrpSpPr/>
          <p:nvPr/>
        </p:nvGrpSpPr>
        <p:grpSpPr>
          <a:xfrm>
            <a:off x="8514081" y="3793173"/>
            <a:ext cx="1760418" cy="1203707"/>
            <a:chOff x="4417590" y="88498"/>
            <a:chExt cx="1760418" cy="1203707"/>
          </a:xfrm>
        </p:grpSpPr>
        <p:sp>
          <p:nvSpPr>
            <p:cNvPr id="91" name="TextBox 90">
              <a:extLst>
                <a:ext uri="{FF2B5EF4-FFF2-40B4-BE49-F238E27FC236}">
                  <a16:creationId xmlns:a16="http://schemas.microsoft.com/office/drawing/2014/main" id="{1F2D4AB7-CF80-8B24-5A23-8D928AD6ACCA}"/>
                </a:ext>
              </a:extLst>
            </p:cNvPr>
            <p:cNvSpPr txBox="1"/>
            <p:nvPr/>
          </p:nvSpPr>
          <p:spPr>
            <a:xfrm>
              <a:off x="4417590" y="88498"/>
              <a:ext cx="1760418"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Logical Form</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Transformation</a:t>
              </a:r>
            </a:p>
          </p:txBody>
        </p:sp>
        <p:sp>
          <p:nvSpPr>
            <p:cNvPr id="92" name="Rounded Rectangle 91">
              <a:extLst>
                <a:ext uri="{FF2B5EF4-FFF2-40B4-BE49-F238E27FC236}">
                  <a16:creationId xmlns:a16="http://schemas.microsoft.com/office/drawing/2014/main" id="{6B7E2D6C-042B-F634-272A-9FDBFF4F8A43}"/>
                </a:ext>
              </a:extLst>
            </p:cNvPr>
            <p:cNvSpPr/>
            <p:nvPr/>
          </p:nvSpPr>
          <p:spPr>
            <a:xfrm>
              <a:off x="4737492" y="711529"/>
              <a:ext cx="1045579" cy="580676"/>
            </a:xfrm>
            <a:prstGeom prst="roundRect">
              <a:avLst/>
            </a:prstGeom>
            <a:solidFill>
              <a:srgbClr val="7030A0">
                <a:alpha val="5098"/>
              </a:srgbClr>
            </a:solidFill>
            <a:ln>
              <a:solidFill>
                <a:srgbClr val="7030A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C6905B0E-FC3D-70E2-FF32-7726F37F8AF6}"/>
                </a:ext>
              </a:extLst>
            </p:cNvPr>
            <p:cNvSpPr txBox="1"/>
            <p:nvPr/>
          </p:nvSpPr>
          <p:spPr>
            <a:xfrm>
              <a:off x="5081939" y="762623"/>
              <a:ext cx="348172"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T5</a:t>
              </a:r>
            </a:p>
          </p:txBody>
        </p:sp>
        <p:sp>
          <p:nvSpPr>
            <p:cNvPr id="96" name="Rounded Rectangle 95">
              <a:extLst>
                <a:ext uri="{FF2B5EF4-FFF2-40B4-BE49-F238E27FC236}">
                  <a16:creationId xmlns:a16="http://schemas.microsoft.com/office/drawing/2014/main" id="{66D6E693-1A7A-417F-6585-8ABB78155DC0}"/>
                </a:ext>
              </a:extLst>
            </p:cNvPr>
            <p:cNvSpPr/>
            <p:nvPr/>
          </p:nvSpPr>
          <p:spPr>
            <a:xfrm>
              <a:off x="4998023" y="1006691"/>
              <a:ext cx="569377" cy="211224"/>
            </a:xfrm>
            <a:prstGeom prst="roundRect">
              <a:avLst/>
            </a:prstGeom>
            <a:solidFill>
              <a:srgbClr val="7030A0"/>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grpSp>
        <p:nvGrpSpPr>
          <p:cNvPr id="42" name="Group 41">
            <a:extLst>
              <a:ext uri="{FF2B5EF4-FFF2-40B4-BE49-F238E27FC236}">
                <a16:creationId xmlns:a16="http://schemas.microsoft.com/office/drawing/2014/main" id="{D55F0E4F-1182-31F7-552E-07FE90D5DE12}"/>
              </a:ext>
            </a:extLst>
          </p:cNvPr>
          <p:cNvGrpSpPr/>
          <p:nvPr/>
        </p:nvGrpSpPr>
        <p:grpSpPr>
          <a:xfrm>
            <a:off x="8151600" y="2624080"/>
            <a:ext cx="2077280" cy="927632"/>
            <a:chOff x="8418431" y="3097540"/>
            <a:chExt cx="2077280" cy="927632"/>
          </a:xfrm>
        </p:grpSpPr>
        <p:sp>
          <p:nvSpPr>
            <p:cNvPr id="58" name="TextBox 57">
              <a:extLst>
                <a:ext uri="{FF2B5EF4-FFF2-40B4-BE49-F238E27FC236}">
                  <a16:creationId xmlns:a16="http://schemas.microsoft.com/office/drawing/2014/main" id="{BAAD38E5-E31A-5F78-02C0-B65485FBA7F4}"/>
                </a:ext>
              </a:extLst>
            </p:cNvPr>
            <p:cNvSpPr txBox="1"/>
            <p:nvPr/>
          </p:nvSpPr>
          <p:spPr>
            <a:xfrm>
              <a:off x="8650997" y="3097540"/>
              <a:ext cx="1603324"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Normalization</a:t>
              </a:r>
            </a:p>
          </p:txBody>
        </p:sp>
        <p:sp>
          <p:nvSpPr>
            <p:cNvPr id="59" name="Rounded Rectangle 58">
              <a:extLst>
                <a:ext uri="{FF2B5EF4-FFF2-40B4-BE49-F238E27FC236}">
                  <a16:creationId xmlns:a16="http://schemas.microsoft.com/office/drawing/2014/main" id="{9F4590D9-8B8C-EE94-78CA-855FA3636B83}"/>
                </a:ext>
              </a:extLst>
            </p:cNvPr>
            <p:cNvSpPr/>
            <p:nvPr/>
          </p:nvSpPr>
          <p:spPr>
            <a:xfrm>
              <a:off x="8418431" y="3444496"/>
              <a:ext cx="2077280" cy="580676"/>
            </a:xfrm>
            <a:prstGeom prst="roundRect">
              <a:avLst/>
            </a:prstGeom>
            <a:solidFill>
              <a:srgbClr val="ED7D31">
                <a:alpha val="5098"/>
              </a:srgbClr>
            </a:solidFill>
            <a:ln>
              <a:solidFill>
                <a:schemeClr val="accent2"/>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251585C7-FB71-59D0-232F-C281F2AB4324}"/>
                </a:ext>
              </a:extLst>
            </p:cNvPr>
            <p:cNvSpPr txBox="1"/>
            <p:nvPr/>
          </p:nvSpPr>
          <p:spPr>
            <a:xfrm>
              <a:off x="8460205" y="3479158"/>
              <a:ext cx="997389"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MetaMapLite</a:t>
              </a:r>
            </a:p>
          </p:txBody>
        </p:sp>
        <p:sp>
          <p:nvSpPr>
            <p:cNvPr id="85" name="TextBox 84">
              <a:extLst>
                <a:ext uri="{FF2B5EF4-FFF2-40B4-BE49-F238E27FC236}">
                  <a16:creationId xmlns:a16="http://schemas.microsoft.com/office/drawing/2014/main" id="{780240DB-1AD0-68B0-99B3-3A66058787A0}"/>
                </a:ext>
              </a:extLst>
            </p:cNvPr>
            <p:cNvSpPr txBox="1"/>
            <p:nvPr/>
          </p:nvSpPr>
          <p:spPr>
            <a:xfrm>
              <a:off x="9514471" y="3481776"/>
              <a:ext cx="950901"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BERT (Labs)</a:t>
              </a:r>
            </a:p>
          </p:txBody>
        </p:sp>
        <p:sp>
          <p:nvSpPr>
            <p:cNvPr id="88" name="Rounded Rectangle 87">
              <a:extLst>
                <a:ext uri="{FF2B5EF4-FFF2-40B4-BE49-F238E27FC236}">
                  <a16:creationId xmlns:a16="http://schemas.microsoft.com/office/drawing/2014/main" id="{70D0BF7E-A197-B95F-D151-BAF4A63D59D6}"/>
                </a:ext>
              </a:extLst>
            </p:cNvPr>
            <p:cNvSpPr/>
            <p:nvPr/>
          </p:nvSpPr>
          <p:spPr>
            <a:xfrm>
              <a:off x="8692772" y="3724840"/>
              <a:ext cx="465970" cy="229770"/>
            </a:xfrm>
            <a:prstGeom prst="roundRect">
              <a:avLst/>
            </a:prstGeom>
            <a:solidFill>
              <a:schemeClr val="accent2"/>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Java</a:t>
              </a:r>
            </a:p>
          </p:txBody>
        </p:sp>
        <p:sp>
          <p:nvSpPr>
            <p:cNvPr id="90" name="Rounded Rectangle 89">
              <a:extLst>
                <a:ext uri="{FF2B5EF4-FFF2-40B4-BE49-F238E27FC236}">
                  <a16:creationId xmlns:a16="http://schemas.microsoft.com/office/drawing/2014/main" id="{291E2819-271E-3FC3-B0C8-B983BA0D9611}"/>
                </a:ext>
              </a:extLst>
            </p:cNvPr>
            <p:cNvSpPr/>
            <p:nvPr/>
          </p:nvSpPr>
          <p:spPr>
            <a:xfrm>
              <a:off x="9711858" y="3743386"/>
              <a:ext cx="569377" cy="211224"/>
            </a:xfrm>
            <a:prstGeom prst="roundRect">
              <a:avLst/>
            </a:prstGeom>
            <a:solidFill>
              <a:schemeClr val="accent2"/>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grpSp>
        <p:nvGrpSpPr>
          <p:cNvPr id="43" name="Group 42">
            <a:extLst>
              <a:ext uri="{FF2B5EF4-FFF2-40B4-BE49-F238E27FC236}">
                <a16:creationId xmlns:a16="http://schemas.microsoft.com/office/drawing/2014/main" id="{64161F56-F58C-1A42-D491-3DDE2312BE70}"/>
              </a:ext>
            </a:extLst>
          </p:cNvPr>
          <p:cNvGrpSpPr/>
          <p:nvPr/>
        </p:nvGrpSpPr>
        <p:grpSpPr>
          <a:xfrm>
            <a:off x="5988214" y="105015"/>
            <a:ext cx="3552041" cy="2611817"/>
            <a:chOff x="6670803" y="59599"/>
            <a:chExt cx="3552041" cy="2611817"/>
          </a:xfrm>
        </p:grpSpPr>
        <p:sp>
          <p:nvSpPr>
            <p:cNvPr id="5" name="TextBox 4">
              <a:extLst>
                <a:ext uri="{FF2B5EF4-FFF2-40B4-BE49-F238E27FC236}">
                  <a16:creationId xmlns:a16="http://schemas.microsoft.com/office/drawing/2014/main" id="{9D4E8CD0-E1E0-903F-0AAF-5337E4044A84}"/>
                </a:ext>
              </a:extLst>
            </p:cNvPr>
            <p:cNvSpPr txBox="1"/>
            <p:nvPr/>
          </p:nvSpPr>
          <p:spPr>
            <a:xfrm>
              <a:off x="7546249" y="59599"/>
              <a:ext cx="1919115"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Knowledge Base</a:t>
              </a:r>
            </a:p>
          </p:txBody>
        </p:sp>
        <p:sp>
          <p:nvSpPr>
            <p:cNvPr id="6" name="Rounded Rectangle 5">
              <a:extLst>
                <a:ext uri="{FF2B5EF4-FFF2-40B4-BE49-F238E27FC236}">
                  <a16:creationId xmlns:a16="http://schemas.microsoft.com/office/drawing/2014/main" id="{3D64997C-D9AD-DF6C-BB98-9B6B758356F5}"/>
                </a:ext>
              </a:extLst>
            </p:cNvPr>
            <p:cNvSpPr/>
            <p:nvPr/>
          </p:nvSpPr>
          <p:spPr>
            <a:xfrm>
              <a:off x="6922991" y="426616"/>
              <a:ext cx="3196312" cy="2114562"/>
            </a:xfrm>
            <a:prstGeom prst="roundRect">
              <a:avLst/>
            </a:prstGeom>
            <a:solidFill>
              <a:srgbClr val="12D548">
                <a:alpha val="5098"/>
              </a:srgbClr>
            </a:solidFill>
            <a:ln>
              <a:solidFill>
                <a:schemeClr val="accent6">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805D1DAF-34AF-2256-3424-5CB9D738799F}"/>
                </a:ext>
              </a:extLst>
            </p:cNvPr>
            <p:cNvGrpSpPr/>
            <p:nvPr/>
          </p:nvGrpSpPr>
          <p:grpSpPr>
            <a:xfrm>
              <a:off x="6670803" y="683139"/>
              <a:ext cx="2767731" cy="1988277"/>
              <a:chOff x="5075356" y="722330"/>
              <a:chExt cx="2767731" cy="1988277"/>
            </a:xfrm>
          </p:grpSpPr>
          <p:sp>
            <p:nvSpPr>
              <p:cNvPr id="29" name="Arc 28">
                <a:extLst>
                  <a:ext uri="{FF2B5EF4-FFF2-40B4-BE49-F238E27FC236}">
                    <a16:creationId xmlns:a16="http://schemas.microsoft.com/office/drawing/2014/main" id="{CC80076A-A25E-AA26-B8A5-EF200BAFF27D}"/>
                  </a:ext>
                </a:extLst>
              </p:cNvPr>
              <p:cNvSpPr/>
              <p:nvPr/>
            </p:nvSpPr>
            <p:spPr>
              <a:xfrm rot="20384924">
                <a:off x="5075356" y="1319735"/>
                <a:ext cx="2257110" cy="1124729"/>
              </a:xfrm>
              <a:prstGeom prst="arc">
                <a:avLst>
                  <a:gd name="adj1" fmla="val 16200000"/>
                  <a:gd name="adj2" fmla="val 20859"/>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pSp>
            <p:nvGrpSpPr>
              <p:cNvPr id="52" name="Group 51">
                <a:extLst>
                  <a:ext uri="{FF2B5EF4-FFF2-40B4-BE49-F238E27FC236}">
                    <a16:creationId xmlns:a16="http://schemas.microsoft.com/office/drawing/2014/main" id="{73E69D6E-6F37-4006-7B3B-4C0A9B8ABED3}"/>
                  </a:ext>
                </a:extLst>
              </p:cNvPr>
              <p:cNvGrpSpPr/>
              <p:nvPr/>
            </p:nvGrpSpPr>
            <p:grpSpPr>
              <a:xfrm>
                <a:off x="5696012" y="722330"/>
                <a:ext cx="2147075" cy="1988277"/>
                <a:chOff x="3613081" y="736884"/>
                <a:chExt cx="2147075" cy="1988277"/>
              </a:xfrm>
            </p:grpSpPr>
            <p:cxnSp>
              <p:nvCxnSpPr>
                <p:cNvPr id="9" name="Straight Connector 8">
                  <a:extLst>
                    <a:ext uri="{FF2B5EF4-FFF2-40B4-BE49-F238E27FC236}">
                      <a16:creationId xmlns:a16="http://schemas.microsoft.com/office/drawing/2014/main" id="{4DE0DEF3-68A1-76EC-7C1D-F8BCFCD6CC09}"/>
                    </a:ext>
                  </a:extLst>
                </p:cNvPr>
                <p:cNvCxnSpPr/>
                <p:nvPr/>
              </p:nvCxnSpPr>
              <p:spPr>
                <a:xfrm flipV="1">
                  <a:off x="3917576" y="833718"/>
                  <a:ext cx="636495" cy="502023"/>
                </a:xfrm>
                <a:prstGeom prst="line">
                  <a:avLst/>
                </a:prstGeom>
                <a:ln/>
              </p:spPr>
              <p:style>
                <a:lnRef idx="1">
                  <a:schemeClr val="accent2"/>
                </a:lnRef>
                <a:fillRef idx="0">
                  <a:schemeClr val="accent2"/>
                </a:fillRef>
                <a:effectRef idx="0">
                  <a:schemeClr val="accent2"/>
                </a:effectRef>
                <a:fontRef idx="minor">
                  <a:schemeClr val="tx1"/>
                </a:fontRef>
              </p:style>
            </p:cxnSp>
            <p:sp>
              <p:nvSpPr>
                <p:cNvPr id="10" name="Oval 9">
                  <a:extLst>
                    <a:ext uri="{FF2B5EF4-FFF2-40B4-BE49-F238E27FC236}">
                      <a16:creationId xmlns:a16="http://schemas.microsoft.com/office/drawing/2014/main" id="{DF231D09-D4E6-8980-803C-123A91DC6198}"/>
                    </a:ext>
                  </a:extLst>
                </p:cNvPr>
                <p:cNvSpPr/>
                <p:nvPr/>
              </p:nvSpPr>
              <p:spPr>
                <a:xfrm>
                  <a:off x="4563036" y="736884"/>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F2E4EFA5-449A-822D-1050-2BA0C3C629BA}"/>
                    </a:ext>
                  </a:extLst>
                </p:cNvPr>
                <p:cNvSpPr/>
                <p:nvPr/>
              </p:nvSpPr>
              <p:spPr>
                <a:xfrm>
                  <a:off x="4403182" y="807107"/>
                  <a:ext cx="620881" cy="555243"/>
                </a:xfrm>
                <a:prstGeom prst="arc">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2" name="Oval 11">
                  <a:extLst>
                    <a:ext uri="{FF2B5EF4-FFF2-40B4-BE49-F238E27FC236}">
                      <a16:creationId xmlns:a16="http://schemas.microsoft.com/office/drawing/2014/main" id="{5689D0E9-7FA0-072E-1CCA-739B80C7D40D}"/>
                    </a:ext>
                  </a:extLst>
                </p:cNvPr>
                <p:cNvSpPr/>
                <p:nvPr/>
              </p:nvSpPr>
              <p:spPr>
                <a:xfrm>
                  <a:off x="4957885" y="1098428"/>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B63C54-6ADA-91BB-AB9C-64CB3A8750F1}"/>
                    </a:ext>
                  </a:extLst>
                </p:cNvPr>
                <p:cNvSpPr/>
                <p:nvPr/>
              </p:nvSpPr>
              <p:spPr>
                <a:xfrm>
                  <a:off x="3792070" y="1335741"/>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2A2EA39-5CAB-4DC3-0657-2B870BDD4816}"/>
                    </a:ext>
                  </a:extLst>
                </p:cNvPr>
                <p:cNvSpPr/>
                <p:nvPr/>
              </p:nvSpPr>
              <p:spPr>
                <a:xfrm>
                  <a:off x="4340429" y="1389529"/>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F1DAC79-B2E7-1D63-C712-923BB6CFD03B}"/>
                    </a:ext>
                  </a:extLst>
                </p:cNvPr>
                <p:cNvSpPr/>
                <p:nvPr/>
              </p:nvSpPr>
              <p:spPr>
                <a:xfrm>
                  <a:off x="4214923" y="1819834"/>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4ED74CB-2C0B-00AA-7918-9CB9839EDD44}"/>
                    </a:ext>
                  </a:extLst>
                </p:cNvPr>
                <p:cNvSpPr/>
                <p:nvPr/>
              </p:nvSpPr>
              <p:spPr>
                <a:xfrm>
                  <a:off x="5634650" y="1228164"/>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A1D1742-9C96-CEF8-8669-BD1B51C71CCD}"/>
                    </a:ext>
                  </a:extLst>
                </p:cNvPr>
                <p:cNvSpPr/>
                <p:nvPr/>
              </p:nvSpPr>
              <p:spPr>
                <a:xfrm>
                  <a:off x="4957885" y="2021398"/>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7DB76B1-47E8-5467-3796-54711093C265}"/>
                    </a:ext>
                  </a:extLst>
                </p:cNvPr>
                <p:cNvSpPr/>
                <p:nvPr/>
              </p:nvSpPr>
              <p:spPr>
                <a:xfrm>
                  <a:off x="5167499" y="1523999"/>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6D7F26-8C47-0530-A64C-C3C0BA82D67C}"/>
                    </a:ext>
                  </a:extLst>
                </p:cNvPr>
                <p:cNvSpPr/>
                <p:nvPr/>
              </p:nvSpPr>
              <p:spPr>
                <a:xfrm>
                  <a:off x="3917576" y="2061882"/>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23DAF07-B718-94F5-8817-870DC7BCC8A7}"/>
                    </a:ext>
                  </a:extLst>
                </p:cNvPr>
                <p:cNvSpPr/>
                <p:nvPr/>
              </p:nvSpPr>
              <p:spPr>
                <a:xfrm>
                  <a:off x="5471495" y="1766045"/>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BC03660-00F3-C095-25B4-3C9E29A19A7D}"/>
                    </a:ext>
                  </a:extLst>
                </p:cNvPr>
                <p:cNvCxnSpPr>
                  <a:cxnSpLocks/>
                </p:cNvCxnSpPr>
                <p:nvPr/>
              </p:nvCxnSpPr>
              <p:spPr>
                <a:xfrm>
                  <a:off x="4465935" y="1496552"/>
                  <a:ext cx="510989" cy="524846"/>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9A662F11-5777-CB1D-E215-4E97C6C03A66}"/>
                    </a:ext>
                  </a:extLst>
                </p:cNvPr>
                <p:cNvCxnSpPr>
                  <a:cxnSpLocks/>
                </p:cNvCxnSpPr>
                <p:nvPr/>
              </p:nvCxnSpPr>
              <p:spPr>
                <a:xfrm flipV="1">
                  <a:off x="5312898" y="1330368"/>
                  <a:ext cx="321752" cy="199180"/>
                </a:xfrm>
                <a:prstGeom prst="line">
                  <a:avLst/>
                </a:prstGeom>
                <a:ln/>
              </p:spPr>
              <p:style>
                <a:lnRef idx="1">
                  <a:schemeClr val="accent2"/>
                </a:lnRef>
                <a:fillRef idx="0">
                  <a:schemeClr val="accent2"/>
                </a:fillRef>
                <a:effectRef idx="0">
                  <a:schemeClr val="accent2"/>
                </a:effectRef>
                <a:fontRef idx="minor">
                  <a:schemeClr val="tx1"/>
                </a:fontRef>
              </p:style>
            </p:cxnSp>
            <p:sp>
              <p:nvSpPr>
                <p:cNvPr id="26" name="Arc 25">
                  <a:extLst>
                    <a:ext uri="{FF2B5EF4-FFF2-40B4-BE49-F238E27FC236}">
                      <a16:creationId xmlns:a16="http://schemas.microsoft.com/office/drawing/2014/main" id="{DE56ECAC-AEF2-7C83-2125-E6D9DC154D88}"/>
                    </a:ext>
                  </a:extLst>
                </p:cNvPr>
                <p:cNvSpPr/>
                <p:nvPr/>
              </p:nvSpPr>
              <p:spPr>
                <a:xfrm>
                  <a:off x="3613081" y="1403933"/>
                  <a:ext cx="358283" cy="1284471"/>
                </a:xfrm>
                <a:prstGeom prst="arc">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3A592892-F0B0-4FF6-B205-AABFA472346A}"/>
                    </a:ext>
                  </a:extLst>
                </p:cNvPr>
                <p:cNvSpPr/>
                <p:nvPr/>
              </p:nvSpPr>
              <p:spPr>
                <a:xfrm rot="1462931" flipH="1">
                  <a:off x="4018385" y="1418587"/>
                  <a:ext cx="83056" cy="1306574"/>
                </a:xfrm>
                <a:prstGeom prst="arc">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9E0CB697-DE1A-4147-0762-675B8ED2B473}"/>
                    </a:ext>
                  </a:extLst>
                </p:cNvPr>
                <p:cNvCxnSpPr>
                  <a:cxnSpLocks/>
                </p:cNvCxnSpPr>
                <p:nvPr/>
              </p:nvCxnSpPr>
              <p:spPr>
                <a:xfrm>
                  <a:off x="4340429" y="1889077"/>
                  <a:ext cx="606879" cy="157091"/>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882D5C5C-2C80-E310-2FE2-5A2CB9A5C1A1}"/>
                    </a:ext>
                  </a:extLst>
                </p:cNvPr>
                <p:cNvCxnSpPr>
                  <a:cxnSpLocks/>
                </p:cNvCxnSpPr>
                <p:nvPr/>
              </p:nvCxnSpPr>
              <p:spPr>
                <a:xfrm>
                  <a:off x="5088661" y="1167847"/>
                  <a:ext cx="530441" cy="10133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5FEB6943-866C-A764-B097-6675477A4BF9}"/>
                    </a:ext>
                  </a:extLst>
                </p:cNvPr>
                <p:cNvCxnSpPr>
                  <a:cxnSpLocks/>
                </p:cNvCxnSpPr>
                <p:nvPr/>
              </p:nvCxnSpPr>
              <p:spPr>
                <a:xfrm flipV="1">
                  <a:off x="5093968" y="1856760"/>
                  <a:ext cx="377527" cy="201547"/>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1" name="Straight Connector 40">
                  <a:extLst>
                    <a:ext uri="{FF2B5EF4-FFF2-40B4-BE49-F238E27FC236}">
                      <a16:creationId xmlns:a16="http://schemas.microsoft.com/office/drawing/2014/main" id="{5D3AE8EC-5649-C98D-FE8B-1C44EAE6DC54}"/>
                    </a:ext>
                  </a:extLst>
                </p:cNvPr>
                <p:cNvCxnSpPr>
                  <a:cxnSpLocks/>
                </p:cNvCxnSpPr>
                <p:nvPr/>
              </p:nvCxnSpPr>
              <p:spPr>
                <a:xfrm>
                  <a:off x="5282731" y="1624109"/>
                  <a:ext cx="204474" cy="14846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7B8DDFB6-6FA1-6E4A-6D28-3DE038190568}"/>
                    </a:ext>
                  </a:extLst>
                </p:cNvPr>
                <p:cNvCxnSpPr>
                  <a:cxnSpLocks/>
                </p:cNvCxnSpPr>
                <p:nvPr/>
              </p:nvCxnSpPr>
              <p:spPr>
                <a:xfrm flipV="1">
                  <a:off x="4433047" y="1280715"/>
                  <a:ext cx="32888" cy="98247"/>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10BF8B8B-706B-2112-42D8-259CADD1F6D4}"/>
                    </a:ext>
                  </a:extLst>
                </p:cNvPr>
                <p:cNvCxnSpPr>
                  <a:cxnSpLocks/>
                </p:cNvCxnSpPr>
                <p:nvPr/>
              </p:nvCxnSpPr>
              <p:spPr>
                <a:xfrm flipV="1">
                  <a:off x="4479963" y="861466"/>
                  <a:ext cx="125006" cy="371210"/>
                </a:xfrm>
                <a:prstGeom prst="line">
                  <a:avLst/>
                </a:prstGeom>
                <a:ln/>
              </p:spPr>
              <p:style>
                <a:lnRef idx="1">
                  <a:schemeClr val="accent2"/>
                </a:lnRef>
                <a:fillRef idx="0">
                  <a:schemeClr val="accent2"/>
                </a:fillRef>
                <a:effectRef idx="0">
                  <a:schemeClr val="accent2"/>
                </a:effectRef>
                <a:fontRef idx="minor">
                  <a:schemeClr val="tx1"/>
                </a:fontRef>
              </p:style>
            </p:cxnSp>
          </p:grpSp>
        </p:grpSp>
        <p:sp>
          <p:nvSpPr>
            <p:cNvPr id="48" name="TextBox 47">
              <a:extLst>
                <a:ext uri="{FF2B5EF4-FFF2-40B4-BE49-F238E27FC236}">
                  <a16:creationId xmlns:a16="http://schemas.microsoft.com/office/drawing/2014/main" id="{D511B79A-EBAF-1A7C-5EE3-1544052625D9}"/>
                </a:ext>
              </a:extLst>
            </p:cNvPr>
            <p:cNvSpPr txBox="1"/>
            <p:nvPr/>
          </p:nvSpPr>
          <p:spPr>
            <a:xfrm>
              <a:off x="9131535" y="1322526"/>
              <a:ext cx="997389" cy="461665"/>
            </a:xfrm>
            <a:prstGeom prst="rect">
              <a:avLst/>
            </a:prstGeom>
            <a:noFill/>
          </p:spPr>
          <p:txBody>
            <a:bodyPr wrap="none" rtlCol="0">
              <a:spAutoFit/>
            </a:bodyPr>
            <a:lstStyle/>
            <a:p>
              <a:r>
                <a:rPr lang="en-US" sz="2400" dirty="0">
                  <a:latin typeface="Roboto Light" panose="02000000000000000000" pitchFamily="2" charset="0"/>
                  <a:ea typeface="Roboto Light" panose="02000000000000000000" pitchFamily="2" charset="0"/>
                </a:rPr>
                <a:t>UMLS</a:t>
              </a:r>
            </a:p>
          </p:txBody>
        </p:sp>
        <p:sp>
          <p:nvSpPr>
            <p:cNvPr id="49" name="TextBox 48">
              <a:extLst>
                <a:ext uri="{FF2B5EF4-FFF2-40B4-BE49-F238E27FC236}">
                  <a16:creationId xmlns:a16="http://schemas.microsoft.com/office/drawing/2014/main" id="{BB407CAC-BECA-54DF-9DBC-8B4E0A1B85DC}"/>
                </a:ext>
              </a:extLst>
            </p:cNvPr>
            <p:cNvSpPr txBox="1"/>
            <p:nvPr/>
          </p:nvSpPr>
          <p:spPr>
            <a:xfrm>
              <a:off x="8780534" y="664352"/>
              <a:ext cx="737702" cy="430887"/>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Disease </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Ontology</a:t>
              </a:r>
            </a:p>
          </p:txBody>
        </p:sp>
        <p:sp>
          <p:nvSpPr>
            <p:cNvPr id="50" name="TextBox 49">
              <a:extLst>
                <a:ext uri="{FF2B5EF4-FFF2-40B4-BE49-F238E27FC236}">
                  <a16:creationId xmlns:a16="http://schemas.microsoft.com/office/drawing/2014/main" id="{B22711EB-5AE3-B816-E80A-F6EB17371043}"/>
                </a:ext>
              </a:extLst>
            </p:cNvPr>
            <p:cNvSpPr txBox="1"/>
            <p:nvPr/>
          </p:nvSpPr>
          <p:spPr>
            <a:xfrm>
              <a:off x="6914120" y="821424"/>
              <a:ext cx="821059" cy="430887"/>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Symptom </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Ontology</a:t>
              </a:r>
            </a:p>
          </p:txBody>
        </p:sp>
        <p:sp>
          <p:nvSpPr>
            <p:cNvPr id="51" name="TextBox 50">
              <a:extLst>
                <a:ext uri="{FF2B5EF4-FFF2-40B4-BE49-F238E27FC236}">
                  <a16:creationId xmlns:a16="http://schemas.microsoft.com/office/drawing/2014/main" id="{1EDD4AAB-E69A-EF52-0F93-531C4E763BE7}"/>
                </a:ext>
              </a:extLst>
            </p:cNvPr>
            <p:cNvSpPr txBox="1"/>
            <p:nvPr/>
          </p:nvSpPr>
          <p:spPr>
            <a:xfrm>
              <a:off x="7771889" y="434036"/>
              <a:ext cx="942887"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LOINC2HPO</a:t>
              </a:r>
            </a:p>
          </p:txBody>
        </p:sp>
        <p:sp>
          <p:nvSpPr>
            <p:cNvPr id="53" name="TextBox 52">
              <a:extLst>
                <a:ext uri="{FF2B5EF4-FFF2-40B4-BE49-F238E27FC236}">
                  <a16:creationId xmlns:a16="http://schemas.microsoft.com/office/drawing/2014/main" id="{9CFB4ADA-6A98-6959-F0B8-96865DE17391}"/>
                </a:ext>
              </a:extLst>
            </p:cNvPr>
            <p:cNvSpPr txBox="1"/>
            <p:nvPr/>
          </p:nvSpPr>
          <p:spPr>
            <a:xfrm>
              <a:off x="8674545" y="1968496"/>
              <a:ext cx="1394934" cy="430887"/>
            </a:xfrm>
            <a:prstGeom prst="rect">
              <a:avLst/>
            </a:prstGeom>
            <a:noFill/>
          </p:spPr>
          <p:txBody>
            <a:bodyPr wrap="none" rtlCol="0">
              <a:spAutoFit/>
            </a:bodyPr>
            <a:lstStyle/>
            <a:p>
              <a:pPr algn="ctr"/>
              <a:r>
                <a:rPr lang="en-US" sz="1100" dirty="0">
                  <a:latin typeface="Roboto Light" panose="02000000000000000000" pitchFamily="2" charset="0"/>
                  <a:ea typeface="Roboto Light" panose="02000000000000000000" pitchFamily="2" charset="0"/>
                </a:rPr>
                <a:t>Potential Drug-Drug</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Interactions (PDDI)</a:t>
              </a:r>
            </a:p>
          </p:txBody>
        </p:sp>
        <p:sp>
          <p:nvSpPr>
            <p:cNvPr id="54" name="Rounded Rectangle 53">
              <a:extLst>
                <a:ext uri="{FF2B5EF4-FFF2-40B4-BE49-F238E27FC236}">
                  <a16:creationId xmlns:a16="http://schemas.microsoft.com/office/drawing/2014/main" id="{CB98E73E-1621-4479-8221-4DC383C59046}"/>
                </a:ext>
              </a:extLst>
            </p:cNvPr>
            <p:cNvSpPr/>
            <p:nvPr/>
          </p:nvSpPr>
          <p:spPr>
            <a:xfrm>
              <a:off x="9515051" y="341143"/>
              <a:ext cx="707793" cy="351396"/>
            </a:xfrm>
            <a:prstGeom prst="roundRect">
              <a:avLst/>
            </a:prstGeom>
            <a:solidFill>
              <a:schemeClr val="accent6"/>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Roboto Light" panose="02000000000000000000" pitchFamily="2" charset="0"/>
                  <a:ea typeface="Roboto Light" panose="02000000000000000000" pitchFamily="2" charset="0"/>
                </a:rPr>
                <a:t>RDF + SPARQL</a:t>
              </a:r>
            </a:p>
          </p:txBody>
        </p:sp>
        <p:sp>
          <p:nvSpPr>
            <p:cNvPr id="57" name="TextBox 56">
              <a:extLst>
                <a:ext uri="{FF2B5EF4-FFF2-40B4-BE49-F238E27FC236}">
                  <a16:creationId xmlns:a16="http://schemas.microsoft.com/office/drawing/2014/main" id="{9590775F-BB09-243E-CBAB-5C44F8A506B0}"/>
                </a:ext>
              </a:extLst>
            </p:cNvPr>
            <p:cNvSpPr txBox="1"/>
            <p:nvPr/>
          </p:nvSpPr>
          <p:spPr>
            <a:xfrm>
              <a:off x="7074812" y="2092485"/>
              <a:ext cx="1372492" cy="261610"/>
            </a:xfrm>
            <a:prstGeom prst="rect">
              <a:avLst/>
            </a:prstGeom>
            <a:noFill/>
          </p:spPr>
          <p:txBody>
            <a:bodyPr wrap="none" rtlCol="0">
              <a:spAutoFit/>
            </a:bodyPr>
            <a:lstStyle/>
            <a:p>
              <a:pPr algn="ctr"/>
              <a:r>
                <a:rPr lang="en-US" sz="1100" dirty="0">
                  <a:latin typeface="Roboto Light" panose="02000000000000000000" pitchFamily="2" charset="0"/>
                  <a:ea typeface="Roboto Light" panose="02000000000000000000" pitchFamily="2" charset="0"/>
                </a:rPr>
                <a:t>COVID-19 Ontology</a:t>
              </a:r>
            </a:p>
          </p:txBody>
        </p:sp>
      </p:grpSp>
      <p:sp>
        <p:nvSpPr>
          <p:cNvPr id="168" name="TextBox 167">
            <a:extLst>
              <a:ext uri="{FF2B5EF4-FFF2-40B4-BE49-F238E27FC236}">
                <a16:creationId xmlns:a16="http://schemas.microsoft.com/office/drawing/2014/main" id="{EB0BA5F8-B125-CD20-1C0A-33C117F13D5E}"/>
              </a:ext>
            </a:extLst>
          </p:cNvPr>
          <p:cNvSpPr txBox="1"/>
          <p:nvPr/>
        </p:nvSpPr>
        <p:spPr>
          <a:xfrm>
            <a:off x="3409758" y="3920938"/>
            <a:ext cx="1143262"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Clinical </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Database</a:t>
            </a:r>
          </a:p>
        </p:txBody>
      </p:sp>
      <p:sp>
        <p:nvSpPr>
          <p:cNvPr id="1058" name="Folded Corner 1057">
            <a:extLst>
              <a:ext uri="{FF2B5EF4-FFF2-40B4-BE49-F238E27FC236}">
                <a16:creationId xmlns:a16="http://schemas.microsoft.com/office/drawing/2014/main" id="{D9404995-93C7-3869-008F-DC2EC458B104}"/>
              </a:ext>
            </a:extLst>
          </p:cNvPr>
          <p:cNvSpPr/>
          <p:nvPr/>
        </p:nvSpPr>
        <p:spPr>
          <a:xfrm>
            <a:off x="3299731" y="1876775"/>
            <a:ext cx="1310357" cy="990747"/>
          </a:xfrm>
          <a:prstGeom prst="foldedCorner">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TextBox 181">
            <a:extLst>
              <a:ext uri="{FF2B5EF4-FFF2-40B4-BE49-F238E27FC236}">
                <a16:creationId xmlns:a16="http://schemas.microsoft.com/office/drawing/2014/main" id="{9F1D5748-91A6-725A-7B3D-634C45704443}"/>
              </a:ext>
            </a:extLst>
          </p:cNvPr>
          <p:cNvSpPr txBox="1"/>
          <p:nvPr/>
        </p:nvSpPr>
        <p:spPr>
          <a:xfrm>
            <a:off x="3084102" y="1504631"/>
            <a:ext cx="1842171"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Eligibility Criteria</a:t>
            </a:r>
          </a:p>
        </p:txBody>
      </p:sp>
      <p:sp>
        <p:nvSpPr>
          <p:cNvPr id="183" name="TextBox 182">
            <a:extLst>
              <a:ext uri="{FF2B5EF4-FFF2-40B4-BE49-F238E27FC236}">
                <a16:creationId xmlns:a16="http://schemas.microsoft.com/office/drawing/2014/main" id="{C4B15E84-1F74-EA79-EEF0-6D83A93740A0}"/>
              </a:ext>
            </a:extLst>
          </p:cNvPr>
          <p:cNvSpPr txBox="1"/>
          <p:nvPr/>
        </p:nvSpPr>
        <p:spPr>
          <a:xfrm>
            <a:off x="3327229" y="1967797"/>
            <a:ext cx="1225609" cy="369332"/>
          </a:xfrm>
          <a:prstGeom prst="rect">
            <a:avLst/>
          </a:prstGeom>
          <a:noFill/>
        </p:spPr>
        <p:txBody>
          <a:bodyPr wrap="square" rtlCol="0">
            <a:spAutoFit/>
          </a:bodyPr>
          <a:lstStyle/>
          <a:p>
            <a:r>
              <a:rPr lang="en-US" sz="900" dirty="0">
                <a:latin typeface="Roboto Light" panose="02000000000000000000" pitchFamily="2" charset="0"/>
                <a:ea typeface="Roboto Light" panose="02000000000000000000" pitchFamily="2" charset="0"/>
              </a:rPr>
              <a:t>- Women or men over age 65</a:t>
            </a:r>
          </a:p>
        </p:txBody>
      </p:sp>
      <p:sp>
        <p:nvSpPr>
          <p:cNvPr id="184" name="TextBox 183">
            <a:extLst>
              <a:ext uri="{FF2B5EF4-FFF2-40B4-BE49-F238E27FC236}">
                <a16:creationId xmlns:a16="http://schemas.microsoft.com/office/drawing/2014/main" id="{D98C6EA1-3E3B-8A25-91C3-ED34161DDD15}"/>
              </a:ext>
            </a:extLst>
          </p:cNvPr>
          <p:cNvSpPr txBox="1"/>
          <p:nvPr/>
        </p:nvSpPr>
        <p:spPr>
          <a:xfrm>
            <a:off x="3286592" y="2342537"/>
            <a:ext cx="1437193" cy="369332"/>
          </a:xfrm>
          <a:prstGeom prst="rect">
            <a:avLst/>
          </a:prstGeom>
          <a:noFill/>
        </p:spPr>
        <p:txBody>
          <a:bodyPr wrap="square" rtlCol="0">
            <a:spAutoFit/>
          </a:bodyPr>
          <a:lstStyle/>
          <a:p>
            <a:r>
              <a:rPr lang="en-US" sz="900" dirty="0">
                <a:latin typeface="Roboto Light" panose="02000000000000000000" pitchFamily="2" charset="0"/>
                <a:ea typeface="Roboto Light" panose="02000000000000000000" pitchFamily="2" charset="0"/>
              </a:rPr>
              <a:t>- Diagnosis of heart failure in past 6 months</a:t>
            </a:r>
          </a:p>
        </p:txBody>
      </p:sp>
      <p:cxnSp>
        <p:nvCxnSpPr>
          <p:cNvPr id="1066" name="Straight Arrow Connector 1065">
            <a:extLst>
              <a:ext uri="{FF2B5EF4-FFF2-40B4-BE49-F238E27FC236}">
                <a16:creationId xmlns:a16="http://schemas.microsoft.com/office/drawing/2014/main" id="{32D94622-C4B5-8DE7-C469-7EAB700EF861}"/>
              </a:ext>
            </a:extLst>
          </p:cNvPr>
          <p:cNvCxnSpPr>
            <a:cxnSpLocks/>
          </p:cNvCxnSpPr>
          <p:nvPr/>
        </p:nvCxnSpPr>
        <p:spPr>
          <a:xfrm>
            <a:off x="4539192" y="2820150"/>
            <a:ext cx="532460" cy="627615"/>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4B3D99C1-36C7-4B13-AFD7-B2B6C9C1D784}"/>
              </a:ext>
            </a:extLst>
          </p:cNvPr>
          <p:cNvGrpSpPr/>
          <p:nvPr/>
        </p:nvGrpSpPr>
        <p:grpSpPr>
          <a:xfrm>
            <a:off x="6640422" y="5338421"/>
            <a:ext cx="1545616" cy="1227007"/>
            <a:chOff x="4381761" y="4580373"/>
            <a:chExt cx="1545616" cy="1227007"/>
          </a:xfrm>
        </p:grpSpPr>
        <p:sp>
          <p:nvSpPr>
            <p:cNvPr id="97" name="TextBox 96">
              <a:extLst>
                <a:ext uri="{FF2B5EF4-FFF2-40B4-BE49-F238E27FC236}">
                  <a16:creationId xmlns:a16="http://schemas.microsoft.com/office/drawing/2014/main" id="{F6654650-3B94-B3AD-1236-2045C73943B3}"/>
                </a:ext>
              </a:extLst>
            </p:cNvPr>
            <p:cNvSpPr txBox="1"/>
            <p:nvPr/>
          </p:nvSpPr>
          <p:spPr>
            <a:xfrm>
              <a:off x="4381761" y="4580373"/>
              <a:ext cx="1545616"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Named Entity</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Recognition</a:t>
              </a:r>
            </a:p>
          </p:txBody>
        </p:sp>
        <p:sp>
          <p:nvSpPr>
            <p:cNvPr id="98" name="Rounded Rectangle 97">
              <a:extLst>
                <a:ext uri="{FF2B5EF4-FFF2-40B4-BE49-F238E27FC236}">
                  <a16:creationId xmlns:a16="http://schemas.microsoft.com/office/drawing/2014/main" id="{4CA9C464-70AD-2F27-5D25-15E3A3482BD4}"/>
                </a:ext>
              </a:extLst>
            </p:cNvPr>
            <p:cNvSpPr/>
            <p:nvPr/>
          </p:nvSpPr>
          <p:spPr>
            <a:xfrm>
              <a:off x="4639411" y="5226704"/>
              <a:ext cx="1045579" cy="580676"/>
            </a:xfrm>
            <a:prstGeom prst="roundRect">
              <a:avLst/>
            </a:prstGeom>
            <a:solidFill>
              <a:srgbClr val="14C5AB">
                <a:alpha val="5098"/>
              </a:srgbClr>
            </a:solidFill>
            <a:ln>
              <a:solidFill>
                <a:srgbClr val="12D548"/>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244B32E1-458E-1F88-D5C9-D9C2471A490D}"/>
                </a:ext>
              </a:extLst>
            </p:cNvPr>
            <p:cNvSpPr txBox="1"/>
            <p:nvPr/>
          </p:nvSpPr>
          <p:spPr>
            <a:xfrm>
              <a:off x="4891516" y="5255432"/>
              <a:ext cx="526106"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BERT</a:t>
              </a:r>
            </a:p>
          </p:txBody>
        </p:sp>
        <p:sp>
          <p:nvSpPr>
            <p:cNvPr id="100" name="Rounded Rectangle 99">
              <a:extLst>
                <a:ext uri="{FF2B5EF4-FFF2-40B4-BE49-F238E27FC236}">
                  <a16:creationId xmlns:a16="http://schemas.microsoft.com/office/drawing/2014/main" id="{90FEF8AD-467F-E824-0F79-BA5B042F2FBC}"/>
                </a:ext>
              </a:extLst>
            </p:cNvPr>
            <p:cNvSpPr/>
            <p:nvPr/>
          </p:nvSpPr>
          <p:spPr>
            <a:xfrm>
              <a:off x="4877082" y="5521866"/>
              <a:ext cx="569377" cy="211224"/>
            </a:xfrm>
            <a:prstGeom prst="roundRect">
              <a:avLst/>
            </a:prstGeom>
            <a:solidFill>
              <a:srgbClr val="14C5AB"/>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grpSp>
        <p:nvGrpSpPr>
          <p:cNvPr id="1068" name="Group 1067">
            <a:extLst>
              <a:ext uri="{FF2B5EF4-FFF2-40B4-BE49-F238E27FC236}">
                <a16:creationId xmlns:a16="http://schemas.microsoft.com/office/drawing/2014/main" id="{A39C90A6-F552-6D9F-8CBA-8FB66FEB4AAE}"/>
              </a:ext>
            </a:extLst>
          </p:cNvPr>
          <p:cNvGrpSpPr/>
          <p:nvPr/>
        </p:nvGrpSpPr>
        <p:grpSpPr>
          <a:xfrm>
            <a:off x="3192212" y="4560479"/>
            <a:ext cx="1550492" cy="710179"/>
            <a:chOff x="1918890" y="4331858"/>
            <a:chExt cx="1195282" cy="710179"/>
          </a:xfrm>
        </p:grpSpPr>
        <p:sp>
          <p:nvSpPr>
            <p:cNvPr id="1067" name="Rounded Rectangle 1066">
              <a:extLst>
                <a:ext uri="{FF2B5EF4-FFF2-40B4-BE49-F238E27FC236}">
                  <a16:creationId xmlns:a16="http://schemas.microsoft.com/office/drawing/2014/main" id="{E3403C67-7E43-1702-F585-75F7E15BDD47}"/>
                </a:ext>
              </a:extLst>
            </p:cNvPr>
            <p:cNvSpPr/>
            <p:nvPr/>
          </p:nvSpPr>
          <p:spPr>
            <a:xfrm>
              <a:off x="1932247" y="4331858"/>
              <a:ext cx="1181925" cy="646331"/>
            </a:xfrm>
            <a:prstGeom prst="round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191" name="TextBox 190">
              <a:extLst>
                <a:ext uri="{FF2B5EF4-FFF2-40B4-BE49-F238E27FC236}">
                  <a16:creationId xmlns:a16="http://schemas.microsoft.com/office/drawing/2014/main" id="{AEDD84B1-C702-5D55-0220-E76C61C11008}"/>
                </a:ext>
              </a:extLst>
            </p:cNvPr>
            <p:cNvSpPr txBox="1"/>
            <p:nvPr/>
          </p:nvSpPr>
          <p:spPr>
            <a:xfrm>
              <a:off x="1918890" y="4395706"/>
              <a:ext cx="1013959" cy="646331"/>
            </a:xfrm>
            <a:prstGeom prst="rect">
              <a:avLst/>
            </a:prstGeom>
            <a:noFill/>
          </p:spPr>
          <p:txBody>
            <a:bodyPr wrap="square" rtlCol="0">
              <a:spAutoFit/>
            </a:bodyPr>
            <a:lstStyle/>
            <a:p>
              <a:r>
                <a:rPr lang="en-US" sz="900" dirty="0">
                  <a:solidFill>
                    <a:schemeClr val="accent5"/>
                  </a:solidFill>
                  <a:latin typeface="Consolas" panose="020B0609020204030204" pitchFamily="49" charset="0"/>
                  <a:ea typeface="Roboto Light" panose="02000000000000000000" pitchFamily="2" charset="0"/>
                  <a:cs typeface="Consolas" panose="020B0609020204030204" pitchFamily="49" charset="0"/>
                </a:rPr>
                <a:t>SELECT</a:t>
              </a:r>
              <a:r>
                <a:rPr lang="en-US" sz="900" dirty="0">
                  <a:latin typeface="Consolas" panose="020B0609020204030204" pitchFamily="49" charset="0"/>
                  <a:ea typeface="Roboto Light" panose="02000000000000000000" pitchFamily="2" charset="0"/>
                  <a:cs typeface="Consolas" panose="020B0609020204030204" pitchFamily="49" charset="0"/>
                </a:rPr>
                <a:t> person_id</a:t>
              </a:r>
            </a:p>
            <a:p>
              <a:r>
                <a:rPr lang="en-US" sz="900" dirty="0">
                  <a:solidFill>
                    <a:schemeClr val="accent5"/>
                  </a:solidFill>
                  <a:latin typeface="Consolas" panose="020B0609020204030204" pitchFamily="49" charset="0"/>
                  <a:ea typeface="Roboto Light" panose="02000000000000000000" pitchFamily="2" charset="0"/>
                  <a:cs typeface="Consolas" panose="020B0609020204030204" pitchFamily="49" charset="0"/>
                </a:rPr>
                <a:t>FROM</a:t>
              </a:r>
              <a:r>
                <a:rPr lang="en-US" sz="900" dirty="0">
                  <a:latin typeface="Consolas" panose="020B0609020204030204" pitchFamily="49" charset="0"/>
                  <a:ea typeface="Roboto Light" panose="02000000000000000000" pitchFamily="2" charset="0"/>
                  <a:cs typeface="Consolas" panose="020B0609020204030204" pitchFamily="49" charset="0"/>
                </a:rPr>
                <a:t> person</a:t>
              </a:r>
            </a:p>
            <a:p>
              <a:r>
                <a:rPr lang="en-US" sz="900" dirty="0">
                  <a:solidFill>
                    <a:schemeClr val="accent5"/>
                  </a:solidFill>
                  <a:latin typeface="Consolas" panose="020B0609020204030204" pitchFamily="49" charset="0"/>
                  <a:ea typeface="Roboto Light" panose="02000000000000000000" pitchFamily="2" charset="0"/>
                  <a:cs typeface="Consolas" panose="020B0609020204030204" pitchFamily="49" charset="0"/>
                </a:rPr>
                <a:t>WHERE</a:t>
              </a:r>
              <a:r>
                <a:rPr lang="en-US" sz="900" dirty="0">
                  <a:latin typeface="Consolas" panose="020B0609020204030204" pitchFamily="49" charset="0"/>
                  <a:ea typeface="Roboto Light" panose="02000000000000000000" pitchFamily="2" charset="0"/>
                  <a:cs typeface="Consolas" panose="020B0609020204030204" pitchFamily="49" charset="0"/>
                </a:rPr>
                <a:t> ...</a:t>
              </a:r>
            </a:p>
          </p:txBody>
        </p:sp>
      </p:grpSp>
      <p:cxnSp>
        <p:nvCxnSpPr>
          <p:cNvPr id="195" name="Straight Arrow Connector 194">
            <a:extLst>
              <a:ext uri="{FF2B5EF4-FFF2-40B4-BE49-F238E27FC236}">
                <a16:creationId xmlns:a16="http://schemas.microsoft.com/office/drawing/2014/main" id="{3813FD8E-7C1B-7EE2-1CD8-916FF39C3F99}"/>
              </a:ext>
            </a:extLst>
          </p:cNvPr>
          <p:cNvCxnSpPr>
            <a:cxnSpLocks/>
          </p:cNvCxnSpPr>
          <p:nvPr/>
        </p:nvCxnSpPr>
        <p:spPr>
          <a:xfrm flipH="1">
            <a:off x="4553020" y="4816978"/>
            <a:ext cx="518632" cy="64827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81868E7B-EB05-010C-9820-FE840B272C3E}"/>
              </a:ext>
            </a:extLst>
          </p:cNvPr>
          <p:cNvGrpSpPr/>
          <p:nvPr/>
        </p:nvGrpSpPr>
        <p:grpSpPr>
          <a:xfrm>
            <a:off x="5037557" y="2983374"/>
            <a:ext cx="2245403" cy="1971413"/>
            <a:chOff x="3273927" y="1943977"/>
            <a:chExt cx="2245403" cy="1971413"/>
          </a:xfrm>
        </p:grpSpPr>
        <p:sp>
          <p:nvSpPr>
            <p:cNvPr id="4" name="Rounded Rectangle 3">
              <a:extLst>
                <a:ext uri="{FF2B5EF4-FFF2-40B4-BE49-F238E27FC236}">
                  <a16:creationId xmlns:a16="http://schemas.microsoft.com/office/drawing/2014/main" id="{CB424755-01BE-C2E1-4C6D-F2B4103E99B1}"/>
                </a:ext>
              </a:extLst>
            </p:cNvPr>
            <p:cNvSpPr/>
            <p:nvPr/>
          </p:nvSpPr>
          <p:spPr>
            <a:xfrm>
              <a:off x="3273927" y="2277627"/>
              <a:ext cx="2218755" cy="1637763"/>
            </a:xfrm>
            <a:prstGeom prst="roundRect">
              <a:avLst/>
            </a:prstGeom>
            <a:solidFill>
              <a:srgbClr val="5B9BD5">
                <a:alpha val="5098"/>
              </a:srgb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BA13073-DC80-7365-D5C4-4023BC89A3D3}"/>
                </a:ext>
              </a:extLst>
            </p:cNvPr>
            <p:cNvSpPr txBox="1"/>
            <p:nvPr/>
          </p:nvSpPr>
          <p:spPr>
            <a:xfrm>
              <a:off x="3722235" y="1943977"/>
              <a:ext cx="1234633"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LeafAI API</a:t>
              </a:r>
            </a:p>
          </p:txBody>
        </p:sp>
        <p:sp>
          <p:nvSpPr>
            <p:cNvPr id="106" name="Rounded Rectangle 105">
              <a:extLst>
                <a:ext uri="{FF2B5EF4-FFF2-40B4-BE49-F238E27FC236}">
                  <a16:creationId xmlns:a16="http://schemas.microsoft.com/office/drawing/2014/main" id="{38EE13D6-9DC0-695E-EF3A-F95635DF2CB9}"/>
                </a:ext>
              </a:extLst>
            </p:cNvPr>
            <p:cNvSpPr/>
            <p:nvPr/>
          </p:nvSpPr>
          <p:spPr>
            <a:xfrm>
              <a:off x="5145571" y="2238185"/>
              <a:ext cx="373759" cy="211224"/>
            </a:xfrm>
            <a:prstGeom prst="roundRect">
              <a:avLst/>
            </a:prstGeom>
            <a:solidFill>
              <a:srgbClr val="5B9BD5"/>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C#</a:t>
              </a:r>
            </a:p>
          </p:txBody>
        </p:sp>
        <p:sp>
          <p:nvSpPr>
            <p:cNvPr id="144" name="TextBox 143">
              <a:extLst>
                <a:ext uri="{FF2B5EF4-FFF2-40B4-BE49-F238E27FC236}">
                  <a16:creationId xmlns:a16="http://schemas.microsoft.com/office/drawing/2014/main" id="{E5D84FB5-CC4D-D616-0426-650AFA165B01}"/>
                </a:ext>
              </a:extLst>
            </p:cNvPr>
            <p:cNvSpPr txBox="1"/>
            <p:nvPr/>
          </p:nvSpPr>
          <p:spPr>
            <a:xfrm>
              <a:off x="4324940" y="3073883"/>
              <a:ext cx="1029449" cy="261610"/>
            </a:xfrm>
            <a:prstGeom prst="rect">
              <a:avLst/>
            </a:prstGeom>
            <a:noFill/>
          </p:spPr>
          <p:txBody>
            <a:bodyPr wrap="none" rtlCol="0">
              <a:spAutoFit/>
            </a:bodyPr>
            <a:lstStyle/>
            <a:p>
              <a:pPr algn="ctr"/>
              <a:r>
                <a:rPr lang="en-US" sz="1100" dirty="0">
                  <a:latin typeface="Roboto Light" panose="02000000000000000000" pitchFamily="2" charset="0"/>
                  <a:ea typeface="Roboto Light" panose="02000000000000000000" pitchFamily="2" charset="0"/>
                </a:rPr>
                <a:t>SQL Compiler</a:t>
              </a:r>
            </a:p>
          </p:txBody>
        </p:sp>
        <p:sp>
          <p:nvSpPr>
            <p:cNvPr id="145" name="TextBox 144">
              <a:extLst>
                <a:ext uri="{FF2B5EF4-FFF2-40B4-BE49-F238E27FC236}">
                  <a16:creationId xmlns:a16="http://schemas.microsoft.com/office/drawing/2014/main" id="{7063C029-B94E-BDB2-D13F-DFE9E1EEDF97}"/>
                </a:ext>
              </a:extLst>
            </p:cNvPr>
            <p:cNvSpPr txBox="1"/>
            <p:nvPr/>
          </p:nvSpPr>
          <p:spPr>
            <a:xfrm>
              <a:off x="3411865" y="3136248"/>
              <a:ext cx="772969" cy="600164"/>
            </a:xfrm>
            <a:prstGeom prst="rect">
              <a:avLst/>
            </a:prstGeom>
            <a:noFill/>
          </p:spPr>
          <p:txBody>
            <a:bodyPr wrap="none" rtlCol="0">
              <a:spAutoFit/>
            </a:bodyPr>
            <a:lstStyle/>
            <a:p>
              <a:pPr algn="ctr"/>
              <a:r>
                <a:rPr lang="en-US" sz="1100" dirty="0">
                  <a:latin typeface="Roboto Light" panose="02000000000000000000" pitchFamily="2" charset="0"/>
                  <a:ea typeface="Roboto Light" panose="02000000000000000000" pitchFamily="2" charset="0"/>
                </a:rPr>
                <a:t>Semantic</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Metadata</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Mapping</a:t>
              </a:r>
            </a:p>
          </p:txBody>
        </p:sp>
        <p:pic>
          <p:nvPicPr>
            <p:cNvPr id="1043" name="Graphic 1042" descr="Ethernet outline">
              <a:extLst>
                <a:ext uri="{FF2B5EF4-FFF2-40B4-BE49-F238E27FC236}">
                  <a16:creationId xmlns:a16="http://schemas.microsoft.com/office/drawing/2014/main" id="{5F0508FF-517C-D968-DDDB-0D79C7C5F3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60606" y="3237090"/>
              <a:ext cx="556260" cy="556260"/>
            </a:xfrm>
            <a:prstGeom prst="rect">
              <a:avLst/>
            </a:prstGeom>
          </p:spPr>
        </p:pic>
        <p:sp>
          <p:nvSpPr>
            <p:cNvPr id="150" name="Can 149">
              <a:extLst>
                <a:ext uri="{FF2B5EF4-FFF2-40B4-BE49-F238E27FC236}">
                  <a16:creationId xmlns:a16="http://schemas.microsoft.com/office/drawing/2014/main" id="{2BA6EB28-3338-C842-1739-A78D668DE7C4}"/>
                </a:ext>
              </a:extLst>
            </p:cNvPr>
            <p:cNvSpPr/>
            <p:nvPr/>
          </p:nvSpPr>
          <p:spPr>
            <a:xfrm>
              <a:off x="4918252" y="3330407"/>
              <a:ext cx="261797" cy="394931"/>
            </a:xfrm>
            <a:prstGeom prst="can">
              <a:avLst/>
            </a:prstGeom>
            <a:solidFill>
              <a:srgbClr val="4472C4">
                <a:alpha val="50196"/>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a:extLst>
                <a:ext uri="{FF2B5EF4-FFF2-40B4-BE49-F238E27FC236}">
                  <a16:creationId xmlns:a16="http://schemas.microsoft.com/office/drawing/2014/main" id="{5347B509-FA1E-2518-A977-7D9862E5B98B}"/>
                </a:ext>
              </a:extLst>
            </p:cNvPr>
            <p:cNvSpPr/>
            <p:nvPr/>
          </p:nvSpPr>
          <p:spPr>
            <a:xfrm>
              <a:off x="4365971" y="3090016"/>
              <a:ext cx="998051" cy="715670"/>
            </a:xfrm>
            <a:prstGeom prst="round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a:extLst>
                <a:ext uri="{FF2B5EF4-FFF2-40B4-BE49-F238E27FC236}">
                  <a16:creationId xmlns:a16="http://schemas.microsoft.com/office/drawing/2014/main" id="{BB45067B-52F3-6F47-D0A5-0E6F7B5E6275}"/>
                </a:ext>
              </a:extLst>
            </p:cNvPr>
            <p:cNvSpPr/>
            <p:nvPr/>
          </p:nvSpPr>
          <p:spPr>
            <a:xfrm>
              <a:off x="3371413" y="3077680"/>
              <a:ext cx="898210" cy="715670"/>
            </a:xfrm>
            <a:prstGeom prst="round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59DBB36B-1543-D0A7-86D1-CE63EC7B0274}"/>
                </a:ext>
              </a:extLst>
            </p:cNvPr>
            <p:cNvSpPr txBox="1"/>
            <p:nvPr/>
          </p:nvSpPr>
          <p:spPr>
            <a:xfrm>
              <a:off x="4368255" y="2512520"/>
              <a:ext cx="992579" cy="430887"/>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Logical Form</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Interpreter</a:t>
              </a:r>
            </a:p>
          </p:txBody>
        </p:sp>
        <p:sp>
          <p:nvSpPr>
            <p:cNvPr id="108" name="Rounded Rectangle 107">
              <a:extLst>
                <a:ext uri="{FF2B5EF4-FFF2-40B4-BE49-F238E27FC236}">
                  <a16:creationId xmlns:a16="http://schemas.microsoft.com/office/drawing/2014/main" id="{A4BF22A5-FF0E-6B15-611B-6ED41779EDFB}"/>
                </a:ext>
              </a:extLst>
            </p:cNvPr>
            <p:cNvSpPr/>
            <p:nvPr/>
          </p:nvSpPr>
          <p:spPr>
            <a:xfrm>
              <a:off x="4360606" y="2488851"/>
              <a:ext cx="1029450" cy="539500"/>
            </a:xfrm>
            <a:prstGeom prst="round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3" name="TextBox 152">
            <a:extLst>
              <a:ext uri="{FF2B5EF4-FFF2-40B4-BE49-F238E27FC236}">
                <a16:creationId xmlns:a16="http://schemas.microsoft.com/office/drawing/2014/main" id="{444409C1-FB82-5BAF-43AD-9CFBA1AC1379}"/>
              </a:ext>
            </a:extLst>
          </p:cNvPr>
          <p:cNvSpPr txBox="1"/>
          <p:nvPr/>
        </p:nvSpPr>
        <p:spPr>
          <a:xfrm>
            <a:off x="5161079" y="3536238"/>
            <a:ext cx="769763"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Reasoner</a:t>
            </a:r>
          </a:p>
        </p:txBody>
      </p:sp>
      <p:sp>
        <p:nvSpPr>
          <p:cNvPr id="154" name="Rounded Rectangle 153">
            <a:extLst>
              <a:ext uri="{FF2B5EF4-FFF2-40B4-BE49-F238E27FC236}">
                <a16:creationId xmlns:a16="http://schemas.microsoft.com/office/drawing/2014/main" id="{33494555-8CA5-BED5-3160-66E1BDC6E691}"/>
              </a:ext>
            </a:extLst>
          </p:cNvPr>
          <p:cNvSpPr/>
          <p:nvPr/>
        </p:nvSpPr>
        <p:spPr>
          <a:xfrm>
            <a:off x="5135043" y="3500556"/>
            <a:ext cx="898210" cy="539500"/>
          </a:xfrm>
          <a:prstGeom prst="round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Gears outline">
            <a:extLst>
              <a:ext uri="{FF2B5EF4-FFF2-40B4-BE49-F238E27FC236}">
                <a16:creationId xmlns:a16="http://schemas.microsoft.com/office/drawing/2014/main" id="{63AD2A08-17AD-9D80-A1D5-4FF9DEDC2F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47633" y="3727907"/>
            <a:ext cx="320412" cy="320412"/>
          </a:xfrm>
          <a:prstGeom prst="rect">
            <a:avLst/>
          </a:prstGeom>
        </p:spPr>
      </p:pic>
    </p:spTree>
    <p:extLst>
      <p:ext uri="{BB962C8B-B14F-4D97-AF65-F5344CB8AC3E}">
        <p14:creationId xmlns:p14="http://schemas.microsoft.com/office/powerpoint/2010/main" val="2195812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Picture 65">
            <a:extLst>
              <a:ext uri="{FF2B5EF4-FFF2-40B4-BE49-F238E27FC236}">
                <a16:creationId xmlns:a16="http://schemas.microsoft.com/office/drawing/2014/main" id="{171C9A6B-44F6-76ED-D934-7CFD8F6759EF}"/>
              </a:ext>
            </a:extLst>
          </p:cNvPr>
          <p:cNvPicPr>
            <a:picLocks noChangeAspect="1"/>
          </p:cNvPicPr>
          <p:nvPr/>
        </p:nvPicPr>
        <p:blipFill>
          <a:blip r:embed="rId2"/>
          <a:stretch>
            <a:fillRect/>
          </a:stretch>
        </p:blipFill>
        <p:spPr>
          <a:xfrm>
            <a:off x="216114" y="848102"/>
            <a:ext cx="5665492" cy="2707772"/>
          </a:xfrm>
          <a:prstGeom prst="rect">
            <a:avLst/>
          </a:prstGeom>
        </p:spPr>
      </p:pic>
      <p:pic>
        <p:nvPicPr>
          <p:cNvPr id="67" name="Picture 66">
            <a:extLst>
              <a:ext uri="{FF2B5EF4-FFF2-40B4-BE49-F238E27FC236}">
                <a16:creationId xmlns:a16="http://schemas.microsoft.com/office/drawing/2014/main" id="{49B887C1-12A0-5B7B-5C82-7705E52C04AA}"/>
              </a:ext>
            </a:extLst>
          </p:cNvPr>
          <p:cNvPicPr>
            <a:picLocks noChangeAspect="1"/>
          </p:cNvPicPr>
          <p:nvPr/>
        </p:nvPicPr>
        <p:blipFill>
          <a:blip r:embed="rId3"/>
          <a:stretch>
            <a:fillRect/>
          </a:stretch>
        </p:blipFill>
        <p:spPr>
          <a:xfrm>
            <a:off x="276064" y="3798075"/>
            <a:ext cx="5571162" cy="2707771"/>
          </a:xfrm>
          <a:prstGeom prst="rect">
            <a:avLst/>
          </a:prstGeom>
        </p:spPr>
      </p:pic>
      <p:grpSp>
        <p:nvGrpSpPr>
          <p:cNvPr id="79" name="Group 78">
            <a:extLst>
              <a:ext uri="{FF2B5EF4-FFF2-40B4-BE49-F238E27FC236}">
                <a16:creationId xmlns:a16="http://schemas.microsoft.com/office/drawing/2014/main" id="{5F28A96C-E445-193F-6C47-D17990219942}"/>
              </a:ext>
            </a:extLst>
          </p:cNvPr>
          <p:cNvGrpSpPr/>
          <p:nvPr/>
        </p:nvGrpSpPr>
        <p:grpSpPr>
          <a:xfrm>
            <a:off x="3409627" y="848102"/>
            <a:ext cx="7493430" cy="1003946"/>
            <a:chOff x="3417376" y="584630"/>
            <a:chExt cx="7493430" cy="1003946"/>
          </a:xfrm>
        </p:grpSpPr>
        <p:sp>
          <p:nvSpPr>
            <p:cNvPr id="69" name="TextBox 68">
              <a:extLst>
                <a:ext uri="{FF2B5EF4-FFF2-40B4-BE49-F238E27FC236}">
                  <a16:creationId xmlns:a16="http://schemas.microsoft.com/office/drawing/2014/main" id="{E7CF677D-1661-8BFC-847A-1276A3AF7638}"/>
                </a:ext>
              </a:extLst>
            </p:cNvPr>
            <p:cNvSpPr txBox="1"/>
            <p:nvPr/>
          </p:nvSpPr>
          <p:spPr>
            <a:xfrm>
              <a:off x="6103749" y="584630"/>
              <a:ext cx="4807057" cy="461665"/>
            </a:xfrm>
            <a:prstGeom prst="rect">
              <a:avLst/>
            </a:prstGeom>
            <a:solidFill>
              <a:schemeClr val="bg1"/>
            </a:solidFill>
            <a:effectLst>
              <a:outerShdw blurRad="63500" algn="ctr" rotWithShape="0">
                <a:prstClr val="black">
                  <a:alpha val="38000"/>
                </a:prstClr>
              </a:outerShdw>
            </a:effectLst>
          </p:spPr>
          <p:txBody>
            <a:bodyPr wrap="square">
              <a:spAutoFit/>
            </a:bodyPr>
            <a:lstStyle/>
            <a:p>
              <a:r>
                <a:rPr lang="en-US" sz="1200" i="1" dirty="0">
                  <a:solidFill>
                    <a:srgbClr val="C00000"/>
                  </a:solidFill>
                </a:rPr>
                <a:t>Exclusion</a:t>
              </a:r>
              <a:r>
                <a:rPr lang="en-US" sz="1200" i="1" dirty="0"/>
                <a:t>: “Current </a:t>
              </a:r>
              <a:r>
                <a:rPr lang="en-US" sz="1200" i="1" dirty="0">
                  <a:solidFill>
                    <a:schemeClr val="accent6"/>
                  </a:solidFill>
                </a:rPr>
                <a:t>shift work sleep disorder</a:t>
              </a:r>
              <a:r>
                <a:rPr lang="en-US" sz="1200" i="1" dirty="0"/>
                <a:t>, or </a:t>
              </a:r>
              <a:r>
                <a:rPr lang="en-US" sz="1200" i="1" dirty="0">
                  <a:solidFill>
                    <a:schemeClr val="accent6"/>
                  </a:solidFill>
                </a:rPr>
                <a:t>narcolepsy</a:t>
              </a:r>
              <a:r>
                <a:rPr lang="en-US" sz="1200" i="1" dirty="0"/>
                <a:t> diagnosed with polysomnography and multiple sleep latency test”</a:t>
              </a:r>
            </a:p>
          </p:txBody>
        </p:sp>
        <p:cxnSp>
          <p:nvCxnSpPr>
            <p:cNvPr id="71" name="Straight Arrow Connector 70">
              <a:extLst>
                <a:ext uri="{FF2B5EF4-FFF2-40B4-BE49-F238E27FC236}">
                  <a16:creationId xmlns:a16="http://schemas.microsoft.com/office/drawing/2014/main" id="{860CFD0C-224A-746D-653A-347D30098648}"/>
                </a:ext>
              </a:extLst>
            </p:cNvPr>
            <p:cNvCxnSpPr>
              <a:cxnSpLocks/>
              <a:stCxn id="69" idx="1"/>
            </p:cNvCxnSpPr>
            <p:nvPr/>
          </p:nvCxnSpPr>
          <p:spPr>
            <a:xfrm flipH="1">
              <a:off x="3417376" y="815463"/>
              <a:ext cx="2686373" cy="773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149CE3C-3DE3-8568-5E02-5EB0F893CBCE}"/>
                </a:ext>
              </a:extLst>
            </p:cNvPr>
            <p:cNvSpPr txBox="1"/>
            <p:nvPr/>
          </p:nvSpPr>
          <p:spPr>
            <a:xfrm>
              <a:off x="6209053" y="1081501"/>
              <a:ext cx="4562269" cy="261610"/>
            </a:xfrm>
            <a:prstGeom prst="rect">
              <a:avLst/>
            </a:prstGeom>
            <a:noFill/>
          </p:spPr>
          <p:txBody>
            <a:bodyPr wrap="square" rtlCol="0">
              <a:spAutoFit/>
            </a:bodyPr>
            <a:lstStyle/>
            <a:p>
              <a:r>
                <a:rPr lang="en-US" sz="1100" dirty="0">
                  <a:solidFill>
                    <a:schemeClr val="accent1"/>
                  </a:solidFill>
                  <a:latin typeface="Roboto Light" panose="02000000000000000000" pitchFamily="2" charset="0"/>
                  <a:ea typeface="Roboto Light" panose="02000000000000000000" pitchFamily="2" charset="0"/>
                </a:rPr>
                <a:t>LeafAI</a:t>
              </a:r>
              <a:r>
                <a:rPr lang="en-US" sz="1100" dirty="0">
                  <a:latin typeface="Roboto Light" panose="02000000000000000000" pitchFamily="2" charset="0"/>
                  <a:ea typeface="Roboto Light" panose="02000000000000000000" pitchFamily="2" charset="0"/>
                </a:rPr>
                <a:t> excluded patients with diagnoses of drowsiness, snoring, etc. </a:t>
              </a:r>
            </a:p>
          </p:txBody>
        </p:sp>
      </p:grpSp>
      <p:grpSp>
        <p:nvGrpSpPr>
          <p:cNvPr id="78" name="Group 77">
            <a:extLst>
              <a:ext uri="{FF2B5EF4-FFF2-40B4-BE49-F238E27FC236}">
                <a16:creationId xmlns:a16="http://schemas.microsoft.com/office/drawing/2014/main" id="{98B692E1-483A-CE6E-3BA8-F59F6D08CB7F}"/>
              </a:ext>
            </a:extLst>
          </p:cNvPr>
          <p:cNvGrpSpPr/>
          <p:nvPr/>
        </p:nvGrpSpPr>
        <p:grpSpPr>
          <a:xfrm>
            <a:off x="4052807" y="2223916"/>
            <a:ext cx="6850250" cy="1461731"/>
            <a:chOff x="4060556" y="1960444"/>
            <a:chExt cx="6850250" cy="1461731"/>
          </a:xfrm>
        </p:grpSpPr>
        <p:sp>
          <p:nvSpPr>
            <p:cNvPr id="73" name="TextBox 72">
              <a:extLst>
                <a:ext uri="{FF2B5EF4-FFF2-40B4-BE49-F238E27FC236}">
                  <a16:creationId xmlns:a16="http://schemas.microsoft.com/office/drawing/2014/main" id="{3DAFF312-10DF-CFF0-EEB9-C0A7FC5C0FF5}"/>
                </a:ext>
              </a:extLst>
            </p:cNvPr>
            <p:cNvSpPr txBox="1"/>
            <p:nvPr/>
          </p:nvSpPr>
          <p:spPr>
            <a:xfrm>
              <a:off x="6094861" y="1960444"/>
              <a:ext cx="4815945" cy="646331"/>
            </a:xfrm>
            <a:prstGeom prst="rect">
              <a:avLst/>
            </a:prstGeom>
            <a:solidFill>
              <a:schemeClr val="bg1"/>
            </a:solidFill>
            <a:effectLst>
              <a:outerShdw blurRad="63500" algn="ctr" rotWithShape="0">
                <a:prstClr val="black">
                  <a:alpha val="38000"/>
                </a:prstClr>
              </a:outerShdw>
            </a:effectLst>
          </p:spPr>
          <p:txBody>
            <a:bodyPr wrap="square">
              <a:spAutoFit/>
            </a:bodyPr>
            <a:lstStyle/>
            <a:p>
              <a:r>
                <a:rPr lang="en-US" sz="1200" i="1" dirty="0">
                  <a:solidFill>
                    <a:srgbClr val="C00000"/>
                  </a:solidFill>
                </a:rPr>
                <a:t>Exclusion</a:t>
              </a:r>
              <a:r>
                <a:rPr lang="en-US" sz="1200" i="1" dirty="0"/>
                <a:t>: “Current </a:t>
              </a:r>
              <a:r>
                <a:rPr lang="en-US" sz="1200" i="1" dirty="0">
                  <a:solidFill>
                    <a:schemeClr val="accent6"/>
                  </a:solidFill>
                </a:rPr>
                <a:t>stimulant</a:t>
              </a:r>
              <a:r>
                <a:rPr lang="en-US" sz="1200" i="1" dirty="0"/>
                <a:t> or </a:t>
              </a:r>
              <a:r>
                <a:rPr lang="en-US" sz="1200" i="1" dirty="0">
                  <a:solidFill>
                    <a:schemeClr val="accent6"/>
                  </a:solidFill>
                </a:rPr>
                <a:t>wake-promoting agent </a:t>
              </a:r>
              <a:r>
                <a:rPr lang="en-US" sz="1200" i="1" dirty="0"/>
                <a:t>use (such as amantadine, modafinil, methylphenidate, or amphetamine) within 30 days of screening”</a:t>
              </a:r>
            </a:p>
          </p:txBody>
        </p:sp>
        <p:cxnSp>
          <p:nvCxnSpPr>
            <p:cNvPr id="74" name="Straight Arrow Connector 73">
              <a:extLst>
                <a:ext uri="{FF2B5EF4-FFF2-40B4-BE49-F238E27FC236}">
                  <a16:creationId xmlns:a16="http://schemas.microsoft.com/office/drawing/2014/main" id="{CD8E4CE2-88BF-B499-6D26-013C215FE502}"/>
                </a:ext>
              </a:extLst>
            </p:cNvPr>
            <p:cNvCxnSpPr>
              <a:cxnSpLocks/>
              <a:stCxn id="73" idx="1"/>
            </p:cNvCxnSpPr>
            <p:nvPr/>
          </p:nvCxnSpPr>
          <p:spPr>
            <a:xfrm flipH="1" flipV="1">
              <a:off x="4060556" y="2193009"/>
              <a:ext cx="2034305" cy="90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177DC41-EDD3-31DC-9D6B-1F12CE790FA0}"/>
                </a:ext>
              </a:extLst>
            </p:cNvPr>
            <p:cNvSpPr txBox="1"/>
            <p:nvPr/>
          </p:nvSpPr>
          <p:spPr>
            <a:xfrm>
              <a:off x="6209054" y="2652734"/>
              <a:ext cx="4383629" cy="769441"/>
            </a:xfrm>
            <a:prstGeom prst="rect">
              <a:avLst/>
            </a:prstGeom>
            <a:noFill/>
          </p:spPr>
          <p:txBody>
            <a:bodyPr wrap="square" rtlCol="0">
              <a:spAutoFit/>
            </a:bodyPr>
            <a:lstStyle/>
            <a:p>
              <a:r>
                <a:rPr lang="en-US" sz="1100" dirty="0">
                  <a:latin typeface="Roboto Light" panose="02000000000000000000" pitchFamily="2" charset="0"/>
                  <a:ea typeface="Roboto Light" panose="02000000000000000000" pitchFamily="2" charset="0"/>
                </a:rPr>
                <a:t>Many patients appeared to have orders for stimulants over the course of the trial, though those orders may not have occurred within 30 days of screening, the dates of which were unknown to the human programmer and </a:t>
              </a:r>
              <a:r>
                <a:rPr lang="en-US" sz="1100" dirty="0" err="1">
                  <a:latin typeface="Roboto Light" panose="02000000000000000000" pitchFamily="2" charset="0"/>
                  <a:ea typeface="Roboto Light" panose="02000000000000000000" pitchFamily="2" charset="0"/>
                </a:rPr>
                <a:t>LeafAI</a:t>
              </a:r>
              <a:r>
                <a:rPr lang="en-US" sz="1100" dirty="0">
                  <a:latin typeface="Roboto Light" panose="02000000000000000000" pitchFamily="2" charset="0"/>
                  <a:ea typeface="Roboto Light" panose="02000000000000000000" pitchFamily="2" charset="0"/>
                </a:rPr>
                <a:t>.</a:t>
              </a:r>
            </a:p>
          </p:txBody>
        </p:sp>
      </p:grpSp>
      <p:grpSp>
        <p:nvGrpSpPr>
          <p:cNvPr id="80" name="Group 79">
            <a:extLst>
              <a:ext uri="{FF2B5EF4-FFF2-40B4-BE49-F238E27FC236}">
                <a16:creationId xmlns:a16="http://schemas.microsoft.com/office/drawing/2014/main" id="{0313F473-A7F7-9034-A07D-1E3A11426711}"/>
              </a:ext>
            </a:extLst>
          </p:cNvPr>
          <p:cNvGrpSpPr/>
          <p:nvPr/>
        </p:nvGrpSpPr>
        <p:grpSpPr>
          <a:xfrm>
            <a:off x="2867186" y="3823940"/>
            <a:ext cx="8035871" cy="1583380"/>
            <a:chOff x="3269282" y="405798"/>
            <a:chExt cx="8035871" cy="1583380"/>
          </a:xfrm>
        </p:grpSpPr>
        <p:sp>
          <p:nvSpPr>
            <p:cNvPr id="81" name="TextBox 80">
              <a:extLst>
                <a:ext uri="{FF2B5EF4-FFF2-40B4-BE49-F238E27FC236}">
                  <a16:creationId xmlns:a16="http://schemas.microsoft.com/office/drawing/2014/main" id="{39B481A7-42B9-8212-466A-DBFCEC573361}"/>
                </a:ext>
              </a:extLst>
            </p:cNvPr>
            <p:cNvSpPr txBox="1"/>
            <p:nvPr/>
          </p:nvSpPr>
          <p:spPr>
            <a:xfrm>
              <a:off x="6489208" y="405798"/>
              <a:ext cx="4815945" cy="646331"/>
            </a:xfrm>
            <a:prstGeom prst="rect">
              <a:avLst/>
            </a:prstGeom>
            <a:solidFill>
              <a:schemeClr val="bg1"/>
            </a:solidFill>
            <a:effectLst>
              <a:outerShdw blurRad="63500" algn="ctr" rotWithShape="0">
                <a:prstClr val="black">
                  <a:alpha val="38000"/>
                </a:prstClr>
              </a:outerShdw>
            </a:effectLst>
          </p:spPr>
          <p:txBody>
            <a:bodyPr wrap="square">
              <a:spAutoFit/>
            </a:bodyPr>
            <a:lstStyle/>
            <a:p>
              <a:r>
                <a:rPr lang="en-US" sz="1200" i="1" dirty="0"/>
                <a:t>“</a:t>
              </a:r>
              <a:r>
                <a:rPr lang="en-US" sz="1200" i="1" dirty="0">
                  <a:solidFill>
                    <a:schemeClr val="accent6"/>
                  </a:solidFill>
                </a:rPr>
                <a:t>Severe acute respiratory syndrome </a:t>
              </a:r>
              <a:r>
                <a:rPr lang="en-US" sz="1200" i="1" dirty="0"/>
                <a:t>(SARS)-coronavirus (</a:t>
              </a:r>
              <a:r>
                <a:rPr lang="en-US" sz="1200" i="1" dirty="0" err="1"/>
                <a:t>CoV</a:t>
              </a:r>
              <a:r>
                <a:rPr lang="en-US" sz="1200" i="1" dirty="0"/>
                <a:t>)-2 infection confirmed by molecular diagnosis (nucleic acid (polymerase chain reaction (</a:t>
              </a:r>
              <a:r>
                <a:rPr lang="en-US" sz="1200" i="1" dirty="0">
                  <a:solidFill>
                    <a:schemeClr val="accent6"/>
                  </a:solidFill>
                </a:rPr>
                <a:t>PCR</a:t>
              </a:r>
              <a:r>
                <a:rPr lang="en-US" sz="1200" i="1" dirty="0"/>
                <a:t>) or </a:t>
              </a:r>
              <a:r>
                <a:rPr lang="en-US" sz="1200" i="1" dirty="0">
                  <a:solidFill>
                    <a:schemeClr val="accent6"/>
                  </a:solidFill>
                </a:rPr>
                <a:t>antigen testing</a:t>
              </a:r>
              <a:r>
                <a:rPr lang="en-US" sz="1200" i="1" dirty="0"/>
                <a:t>) ≤ 4 days prior to screening”</a:t>
              </a:r>
            </a:p>
          </p:txBody>
        </p:sp>
        <p:cxnSp>
          <p:nvCxnSpPr>
            <p:cNvPr id="82" name="Straight Arrow Connector 81">
              <a:extLst>
                <a:ext uri="{FF2B5EF4-FFF2-40B4-BE49-F238E27FC236}">
                  <a16:creationId xmlns:a16="http://schemas.microsoft.com/office/drawing/2014/main" id="{E4EA974C-7685-FF62-5378-5CB543A6AEEB}"/>
                </a:ext>
              </a:extLst>
            </p:cNvPr>
            <p:cNvCxnSpPr>
              <a:cxnSpLocks/>
              <a:stCxn id="81" idx="1"/>
            </p:cNvCxnSpPr>
            <p:nvPr/>
          </p:nvCxnSpPr>
          <p:spPr>
            <a:xfrm flipH="1">
              <a:off x="3269282" y="728964"/>
              <a:ext cx="3219926" cy="12602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ABAF202E-46CA-06DD-24F5-234C90F100A6}"/>
                </a:ext>
              </a:extLst>
            </p:cNvPr>
            <p:cNvSpPr txBox="1"/>
            <p:nvPr/>
          </p:nvSpPr>
          <p:spPr>
            <a:xfrm>
              <a:off x="6603400" y="1089766"/>
              <a:ext cx="3926837" cy="430887"/>
            </a:xfrm>
            <a:prstGeom prst="rect">
              <a:avLst/>
            </a:prstGeom>
            <a:noFill/>
          </p:spPr>
          <p:txBody>
            <a:bodyPr wrap="square" rtlCol="0">
              <a:spAutoFit/>
            </a:bodyPr>
            <a:lstStyle/>
            <a:p>
              <a:r>
                <a:rPr lang="en-US" sz="1100" dirty="0">
                  <a:latin typeface="Roboto Light" panose="02000000000000000000" pitchFamily="2" charset="0"/>
                  <a:ea typeface="Roboto Light" panose="02000000000000000000" pitchFamily="2" charset="0"/>
                </a:rPr>
                <a:t>Some patients had no PCR or antigen results in our system during this time and are presumed to been tested elsewhere.</a:t>
              </a:r>
            </a:p>
          </p:txBody>
        </p:sp>
      </p:grpSp>
      <p:grpSp>
        <p:nvGrpSpPr>
          <p:cNvPr id="91" name="Group 90">
            <a:extLst>
              <a:ext uri="{FF2B5EF4-FFF2-40B4-BE49-F238E27FC236}">
                <a16:creationId xmlns:a16="http://schemas.microsoft.com/office/drawing/2014/main" id="{58430D6D-86C3-FD21-0B57-532E5A0A3478}"/>
              </a:ext>
            </a:extLst>
          </p:cNvPr>
          <p:cNvGrpSpPr/>
          <p:nvPr/>
        </p:nvGrpSpPr>
        <p:grpSpPr>
          <a:xfrm>
            <a:off x="1263112" y="5234022"/>
            <a:ext cx="9639946" cy="1341943"/>
            <a:chOff x="1600356" y="584630"/>
            <a:chExt cx="9639946" cy="1341943"/>
          </a:xfrm>
        </p:grpSpPr>
        <p:sp>
          <p:nvSpPr>
            <p:cNvPr id="98" name="TextBox 97">
              <a:extLst>
                <a:ext uri="{FF2B5EF4-FFF2-40B4-BE49-F238E27FC236}">
                  <a16:creationId xmlns:a16="http://schemas.microsoft.com/office/drawing/2014/main" id="{7576A782-37F1-7029-6337-20BD34F6DB43}"/>
                </a:ext>
              </a:extLst>
            </p:cNvPr>
            <p:cNvSpPr txBox="1"/>
            <p:nvPr/>
          </p:nvSpPr>
          <p:spPr>
            <a:xfrm>
              <a:off x="6424357" y="584630"/>
              <a:ext cx="4815945" cy="830997"/>
            </a:xfrm>
            <a:prstGeom prst="rect">
              <a:avLst/>
            </a:prstGeom>
            <a:solidFill>
              <a:schemeClr val="bg1"/>
            </a:solidFill>
            <a:effectLst>
              <a:outerShdw blurRad="63500" algn="ctr" rotWithShape="0">
                <a:prstClr val="black">
                  <a:alpha val="38000"/>
                </a:prstClr>
              </a:outerShdw>
            </a:effectLst>
          </p:spPr>
          <p:txBody>
            <a:bodyPr wrap="square">
              <a:spAutoFit/>
            </a:bodyPr>
            <a:lstStyle/>
            <a:p>
              <a:r>
                <a:rPr lang="en-US" sz="1200" i="1" dirty="0"/>
                <a:t>“Willing and able to provide written informed consent, (individuals </a:t>
              </a:r>
              <a:r>
                <a:rPr lang="en-US" sz="1200" i="1" dirty="0">
                  <a:solidFill>
                    <a:schemeClr val="accent6"/>
                  </a:solidFill>
                </a:rPr>
                <a:t>≥ 18 </a:t>
              </a:r>
              <a:r>
                <a:rPr lang="en-US" sz="1200" i="1" dirty="0"/>
                <a:t>years of age) or assent (individuals </a:t>
              </a:r>
              <a:r>
                <a:rPr lang="en-US" sz="1200" i="1" dirty="0">
                  <a:solidFill>
                    <a:schemeClr val="accent6"/>
                  </a:solidFill>
                </a:rPr>
                <a:t>≥ 12 </a:t>
              </a:r>
              <a:r>
                <a:rPr lang="en-US" sz="1200" i="1" dirty="0"/>
                <a:t>and </a:t>
              </a:r>
              <a:r>
                <a:rPr lang="en-US" sz="1200" i="1" dirty="0">
                  <a:solidFill>
                    <a:schemeClr val="accent6"/>
                  </a:solidFill>
                </a:rPr>
                <a:t>&lt; 18</a:t>
              </a:r>
              <a:r>
                <a:rPr lang="en-US" sz="1200" i="1" dirty="0"/>
                <a:t> years of age) prior to performing study procedures. Individuals age </a:t>
              </a:r>
              <a:r>
                <a:rPr lang="en-US" sz="1200" i="1" dirty="0">
                  <a:solidFill>
                    <a:schemeClr val="accent6"/>
                  </a:solidFill>
                </a:rPr>
                <a:t>≥ 18 </a:t>
              </a:r>
              <a:r>
                <a:rPr lang="en-US" sz="1200" i="1" dirty="0"/>
                <a:t>years may be enrolled ... For individuals </a:t>
              </a:r>
              <a:r>
                <a:rPr lang="en-US" sz="1200" i="1" dirty="0">
                  <a:solidFill>
                    <a:schemeClr val="accent6"/>
                  </a:solidFill>
                </a:rPr>
                <a:t>≥ 12 </a:t>
              </a:r>
              <a:r>
                <a:rPr lang="en-US" sz="1200" i="1" dirty="0"/>
                <a:t>and </a:t>
              </a:r>
              <a:r>
                <a:rPr lang="en-US" sz="1200" i="1" dirty="0">
                  <a:solidFill>
                    <a:schemeClr val="accent6"/>
                  </a:solidFill>
                </a:rPr>
                <a:t>&lt; 18 </a:t>
              </a:r>
              <a:r>
                <a:rPr lang="en-US" sz="1200" i="1" dirty="0"/>
                <a:t>years of age ....”</a:t>
              </a:r>
            </a:p>
          </p:txBody>
        </p:sp>
        <p:cxnSp>
          <p:nvCxnSpPr>
            <p:cNvPr id="101" name="Straight Arrow Connector 100">
              <a:extLst>
                <a:ext uri="{FF2B5EF4-FFF2-40B4-BE49-F238E27FC236}">
                  <a16:creationId xmlns:a16="http://schemas.microsoft.com/office/drawing/2014/main" id="{96B46EFD-3AE9-2503-1223-3AA0CD8E9F3C}"/>
                </a:ext>
              </a:extLst>
            </p:cNvPr>
            <p:cNvCxnSpPr>
              <a:cxnSpLocks/>
              <a:stCxn id="98" idx="1"/>
            </p:cNvCxnSpPr>
            <p:nvPr/>
          </p:nvCxnSpPr>
          <p:spPr>
            <a:xfrm flipH="1">
              <a:off x="1600356" y="1000129"/>
              <a:ext cx="4824001" cy="495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D3432DF6-B41D-9E90-145E-C80F81EB99B0}"/>
                </a:ext>
              </a:extLst>
            </p:cNvPr>
            <p:cNvSpPr txBox="1"/>
            <p:nvPr/>
          </p:nvSpPr>
          <p:spPr>
            <a:xfrm>
              <a:off x="6538549" y="1495686"/>
              <a:ext cx="4562268" cy="430887"/>
            </a:xfrm>
            <a:prstGeom prst="rect">
              <a:avLst/>
            </a:prstGeom>
            <a:noFill/>
          </p:spPr>
          <p:txBody>
            <a:bodyPr wrap="square" rtlCol="0">
              <a:spAutoFit/>
            </a:bodyPr>
            <a:lstStyle/>
            <a:p>
              <a:r>
                <a:rPr lang="en-US" sz="1100" dirty="0">
                  <a:solidFill>
                    <a:schemeClr val="accent1"/>
                  </a:solidFill>
                  <a:latin typeface="Roboto Light" panose="02000000000000000000" pitchFamily="2" charset="0"/>
                  <a:ea typeface="Roboto Light" panose="02000000000000000000" pitchFamily="2" charset="0"/>
                </a:rPr>
                <a:t>LeafAI</a:t>
              </a:r>
              <a:r>
                <a:rPr lang="en-US" sz="1100" dirty="0">
                  <a:latin typeface="Roboto Light" panose="02000000000000000000" pitchFamily="2" charset="0"/>
                  <a:ea typeface="Roboto Light" panose="02000000000000000000" pitchFamily="2" charset="0"/>
                </a:rPr>
                <a:t> queried for patients older than 18 and younger than 18 and older than 12, which is not possible, and found zero.</a:t>
              </a:r>
            </a:p>
          </p:txBody>
        </p:sp>
      </p:grpSp>
      <p:grpSp>
        <p:nvGrpSpPr>
          <p:cNvPr id="107" name="Group 106">
            <a:extLst>
              <a:ext uri="{FF2B5EF4-FFF2-40B4-BE49-F238E27FC236}">
                <a16:creationId xmlns:a16="http://schemas.microsoft.com/office/drawing/2014/main" id="{64B885F8-F1FD-D02E-6FC1-26DBF8F84B85}"/>
              </a:ext>
            </a:extLst>
          </p:cNvPr>
          <p:cNvGrpSpPr/>
          <p:nvPr/>
        </p:nvGrpSpPr>
        <p:grpSpPr>
          <a:xfrm>
            <a:off x="276064" y="56591"/>
            <a:ext cx="1156584" cy="633899"/>
            <a:chOff x="9196300" y="1024949"/>
            <a:chExt cx="1156584" cy="633899"/>
          </a:xfrm>
        </p:grpSpPr>
        <p:sp>
          <p:nvSpPr>
            <p:cNvPr id="108" name="Rectangle 107">
              <a:extLst>
                <a:ext uri="{FF2B5EF4-FFF2-40B4-BE49-F238E27FC236}">
                  <a16:creationId xmlns:a16="http://schemas.microsoft.com/office/drawing/2014/main" id="{1EFCECC2-1BD1-1BA6-5304-55208E7A6FA0}"/>
                </a:ext>
              </a:extLst>
            </p:cNvPr>
            <p:cNvSpPr/>
            <p:nvPr/>
          </p:nvSpPr>
          <p:spPr>
            <a:xfrm>
              <a:off x="9196300" y="1064874"/>
              <a:ext cx="292245" cy="217019"/>
            </a:xfrm>
            <a:prstGeom prst="rect">
              <a:avLst/>
            </a:prstGeom>
            <a:solidFill>
              <a:schemeClr val="accent5">
                <a:lumMod val="20000"/>
                <a:lumOff val="80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4B4932CD-3F3F-7B74-B46B-0824F9CB0238}"/>
                </a:ext>
              </a:extLst>
            </p:cNvPr>
            <p:cNvSpPr/>
            <p:nvPr/>
          </p:nvSpPr>
          <p:spPr>
            <a:xfrm>
              <a:off x="9196300" y="1394281"/>
              <a:ext cx="292245" cy="217019"/>
            </a:xfrm>
            <a:prstGeom prst="rect">
              <a:avLst/>
            </a:prstGeom>
            <a:solidFill>
              <a:schemeClr val="accent2">
                <a:lumMod val="20000"/>
                <a:lumOff val="8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a:extLst>
                <a:ext uri="{FF2B5EF4-FFF2-40B4-BE49-F238E27FC236}">
                  <a16:creationId xmlns:a16="http://schemas.microsoft.com/office/drawing/2014/main" id="{8D87EC57-F9E9-AF12-C5A5-C92ED9ED30A7}"/>
                </a:ext>
              </a:extLst>
            </p:cNvPr>
            <p:cNvSpPr txBox="1"/>
            <p:nvPr/>
          </p:nvSpPr>
          <p:spPr>
            <a:xfrm>
              <a:off x="9587931" y="1024949"/>
              <a:ext cx="688009" cy="307777"/>
            </a:xfrm>
            <a:prstGeom prst="rect">
              <a:avLst/>
            </a:prstGeom>
            <a:noFill/>
          </p:spPr>
          <p:txBody>
            <a:bodyPr wrap="none" rtlCol="0">
              <a:spAutoFit/>
            </a:bodyPr>
            <a:lstStyle/>
            <a:p>
              <a:r>
                <a:rPr lang="en-US" sz="1400" dirty="0">
                  <a:latin typeface="Roboto Light" panose="02000000000000000000" pitchFamily="2" charset="0"/>
                  <a:ea typeface="Roboto Light" panose="02000000000000000000" pitchFamily="2" charset="0"/>
                </a:rPr>
                <a:t>LeafAI</a:t>
              </a:r>
            </a:p>
          </p:txBody>
        </p:sp>
        <p:sp>
          <p:nvSpPr>
            <p:cNvPr id="111" name="TextBox 110">
              <a:extLst>
                <a:ext uri="{FF2B5EF4-FFF2-40B4-BE49-F238E27FC236}">
                  <a16:creationId xmlns:a16="http://schemas.microsoft.com/office/drawing/2014/main" id="{10C5D7DF-9A2E-928E-B271-377F965C38EA}"/>
                </a:ext>
              </a:extLst>
            </p:cNvPr>
            <p:cNvSpPr txBox="1"/>
            <p:nvPr/>
          </p:nvSpPr>
          <p:spPr>
            <a:xfrm>
              <a:off x="9587931" y="1351071"/>
              <a:ext cx="764953" cy="307777"/>
            </a:xfrm>
            <a:prstGeom prst="rect">
              <a:avLst/>
            </a:prstGeom>
            <a:noFill/>
          </p:spPr>
          <p:txBody>
            <a:bodyPr wrap="none" rtlCol="0">
              <a:spAutoFit/>
            </a:bodyPr>
            <a:lstStyle/>
            <a:p>
              <a:r>
                <a:rPr lang="en-US" sz="1400" dirty="0">
                  <a:latin typeface="Roboto Light" panose="02000000000000000000" pitchFamily="2" charset="0"/>
                  <a:ea typeface="Roboto Light" panose="02000000000000000000" pitchFamily="2" charset="0"/>
                </a:rPr>
                <a:t>Human</a:t>
              </a:r>
            </a:p>
          </p:txBody>
        </p:sp>
      </p:grpSp>
      <p:pic>
        <p:nvPicPr>
          <p:cNvPr id="2" name="Picture 1">
            <a:extLst>
              <a:ext uri="{FF2B5EF4-FFF2-40B4-BE49-F238E27FC236}">
                <a16:creationId xmlns:a16="http://schemas.microsoft.com/office/drawing/2014/main" id="{D1EC7A80-4A7C-1AF6-A410-BAB23B81A444}"/>
              </a:ext>
            </a:extLst>
          </p:cNvPr>
          <p:cNvPicPr>
            <a:picLocks noChangeAspect="1"/>
          </p:cNvPicPr>
          <p:nvPr/>
        </p:nvPicPr>
        <p:blipFill>
          <a:blip r:embed="rId4"/>
          <a:stretch>
            <a:fillRect/>
          </a:stretch>
        </p:blipFill>
        <p:spPr>
          <a:xfrm>
            <a:off x="271488" y="9647210"/>
            <a:ext cx="5560801" cy="2652859"/>
          </a:xfrm>
          <a:prstGeom prst="rect">
            <a:avLst/>
          </a:prstGeom>
        </p:spPr>
      </p:pic>
      <p:pic>
        <p:nvPicPr>
          <p:cNvPr id="3" name="Picture 2">
            <a:extLst>
              <a:ext uri="{FF2B5EF4-FFF2-40B4-BE49-F238E27FC236}">
                <a16:creationId xmlns:a16="http://schemas.microsoft.com/office/drawing/2014/main" id="{4E9E5B75-0F8F-816D-00F5-85D0A83E4650}"/>
              </a:ext>
            </a:extLst>
          </p:cNvPr>
          <p:cNvPicPr>
            <a:picLocks noChangeAspect="1"/>
          </p:cNvPicPr>
          <p:nvPr/>
        </p:nvPicPr>
        <p:blipFill>
          <a:blip r:embed="rId5"/>
          <a:stretch>
            <a:fillRect/>
          </a:stretch>
        </p:blipFill>
        <p:spPr>
          <a:xfrm>
            <a:off x="240566" y="6790241"/>
            <a:ext cx="5560802" cy="2749393"/>
          </a:xfrm>
          <a:prstGeom prst="rect">
            <a:avLst/>
          </a:prstGeom>
        </p:spPr>
      </p:pic>
      <p:grpSp>
        <p:nvGrpSpPr>
          <p:cNvPr id="4" name="Group 3">
            <a:extLst>
              <a:ext uri="{FF2B5EF4-FFF2-40B4-BE49-F238E27FC236}">
                <a16:creationId xmlns:a16="http://schemas.microsoft.com/office/drawing/2014/main" id="{FBBCE83E-9CE3-601E-E587-01183C56ABDE}"/>
              </a:ext>
            </a:extLst>
          </p:cNvPr>
          <p:cNvGrpSpPr/>
          <p:nvPr/>
        </p:nvGrpSpPr>
        <p:grpSpPr>
          <a:xfrm>
            <a:off x="1236501" y="7162115"/>
            <a:ext cx="9631058" cy="775453"/>
            <a:chOff x="1279748" y="567658"/>
            <a:chExt cx="9631058" cy="775453"/>
          </a:xfrm>
        </p:grpSpPr>
        <p:sp>
          <p:nvSpPr>
            <p:cNvPr id="5" name="TextBox 4">
              <a:extLst>
                <a:ext uri="{FF2B5EF4-FFF2-40B4-BE49-F238E27FC236}">
                  <a16:creationId xmlns:a16="http://schemas.microsoft.com/office/drawing/2014/main" id="{46CAA991-C4F1-A18A-3F8C-2F2691ABCE6E}"/>
                </a:ext>
              </a:extLst>
            </p:cNvPr>
            <p:cNvSpPr txBox="1"/>
            <p:nvPr/>
          </p:nvSpPr>
          <p:spPr>
            <a:xfrm>
              <a:off x="6103749" y="584630"/>
              <a:ext cx="4807057" cy="461665"/>
            </a:xfrm>
            <a:prstGeom prst="rect">
              <a:avLst/>
            </a:prstGeom>
            <a:solidFill>
              <a:schemeClr val="bg1"/>
            </a:solidFill>
            <a:effectLst>
              <a:outerShdw blurRad="63500" algn="ctr" rotWithShape="0">
                <a:prstClr val="black">
                  <a:alpha val="38000"/>
                </a:prstClr>
              </a:outerShdw>
            </a:effectLst>
          </p:spPr>
          <p:txBody>
            <a:bodyPr wrap="square">
              <a:spAutoFit/>
            </a:bodyPr>
            <a:lstStyle/>
            <a:p>
              <a:r>
                <a:rPr lang="en-US" sz="1200" i="1" dirty="0"/>
                <a:t>“People diagnosed with </a:t>
              </a:r>
              <a:r>
                <a:rPr lang="en-US" sz="1200" i="1" dirty="0">
                  <a:solidFill>
                    <a:schemeClr val="accent6"/>
                  </a:solidFill>
                </a:rPr>
                <a:t>T1DM</a:t>
              </a:r>
              <a:r>
                <a:rPr lang="en-US" sz="1200" i="1" dirty="0"/>
                <a:t>, confirmed diagnosis prior to 40 years of age and a diagnosed for minimum of 1 year.”</a:t>
              </a:r>
            </a:p>
          </p:txBody>
        </p:sp>
        <p:cxnSp>
          <p:nvCxnSpPr>
            <p:cNvPr id="6" name="Straight Arrow Connector 5">
              <a:extLst>
                <a:ext uri="{FF2B5EF4-FFF2-40B4-BE49-F238E27FC236}">
                  <a16:creationId xmlns:a16="http://schemas.microsoft.com/office/drawing/2014/main" id="{90860D77-A43B-E63E-FA33-7481FAB7B2A8}"/>
                </a:ext>
              </a:extLst>
            </p:cNvPr>
            <p:cNvCxnSpPr>
              <a:cxnSpLocks/>
              <a:stCxn id="5" idx="1"/>
            </p:cNvCxnSpPr>
            <p:nvPr/>
          </p:nvCxnSpPr>
          <p:spPr>
            <a:xfrm flipH="1" flipV="1">
              <a:off x="1279748" y="567658"/>
              <a:ext cx="4824001" cy="2478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4A81A52-FC23-3CCB-EEEE-51895CA66FA6}"/>
                </a:ext>
              </a:extLst>
            </p:cNvPr>
            <p:cNvSpPr txBox="1"/>
            <p:nvPr/>
          </p:nvSpPr>
          <p:spPr>
            <a:xfrm>
              <a:off x="6209053" y="1081501"/>
              <a:ext cx="4562269" cy="261610"/>
            </a:xfrm>
            <a:prstGeom prst="rect">
              <a:avLst/>
            </a:prstGeom>
            <a:noFill/>
          </p:spPr>
          <p:txBody>
            <a:bodyPr wrap="square" rtlCol="0">
              <a:spAutoFit/>
            </a:bodyPr>
            <a:lstStyle/>
            <a:p>
              <a:r>
                <a:rPr lang="en-US" sz="1100" dirty="0">
                  <a:solidFill>
                    <a:schemeClr val="accent2"/>
                  </a:solidFill>
                  <a:latin typeface="Roboto Light" panose="02000000000000000000" pitchFamily="2" charset="0"/>
                  <a:ea typeface="Roboto Light" panose="02000000000000000000" pitchFamily="2" charset="0"/>
                </a:rPr>
                <a:t>Human</a:t>
              </a:r>
              <a:r>
                <a:rPr lang="en-US" sz="1100" dirty="0">
                  <a:latin typeface="Roboto Light" panose="02000000000000000000" pitchFamily="2" charset="0"/>
                  <a:ea typeface="Roboto Light" panose="02000000000000000000" pitchFamily="2" charset="0"/>
                </a:rPr>
                <a:t> queried using A1c &gt; 6.5%, while </a:t>
              </a:r>
              <a:r>
                <a:rPr lang="en-US" sz="1100" dirty="0">
                  <a:solidFill>
                    <a:schemeClr val="accent1"/>
                  </a:solidFill>
                  <a:latin typeface="Roboto Light" panose="02000000000000000000" pitchFamily="2" charset="0"/>
                  <a:ea typeface="Roboto Light" panose="02000000000000000000" pitchFamily="2" charset="0"/>
                </a:rPr>
                <a:t>LeafAI</a:t>
              </a:r>
              <a:r>
                <a:rPr lang="en-US" sz="1100" dirty="0">
                  <a:latin typeface="Roboto Light" panose="02000000000000000000" pitchFamily="2" charset="0"/>
                  <a:ea typeface="Roboto Light" panose="02000000000000000000" pitchFamily="2" charset="0"/>
                </a:rPr>
                <a:t> use diagnosis codes.</a:t>
              </a:r>
            </a:p>
          </p:txBody>
        </p:sp>
      </p:grpSp>
      <p:grpSp>
        <p:nvGrpSpPr>
          <p:cNvPr id="8" name="Group 7">
            <a:extLst>
              <a:ext uri="{FF2B5EF4-FFF2-40B4-BE49-F238E27FC236}">
                <a16:creationId xmlns:a16="http://schemas.microsoft.com/office/drawing/2014/main" id="{B23A78C3-8945-8A4D-1F74-62E2BD3EC315}"/>
              </a:ext>
            </a:extLst>
          </p:cNvPr>
          <p:cNvGrpSpPr/>
          <p:nvPr/>
        </p:nvGrpSpPr>
        <p:grpSpPr>
          <a:xfrm>
            <a:off x="1419293" y="8299408"/>
            <a:ext cx="9448266" cy="1099466"/>
            <a:chOff x="1462540" y="1960444"/>
            <a:chExt cx="9448266" cy="1099466"/>
          </a:xfrm>
        </p:grpSpPr>
        <p:sp>
          <p:nvSpPr>
            <p:cNvPr id="9" name="TextBox 8">
              <a:extLst>
                <a:ext uri="{FF2B5EF4-FFF2-40B4-BE49-F238E27FC236}">
                  <a16:creationId xmlns:a16="http://schemas.microsoft.com/office/drawing/2014/main" id="{06BC8579-3AED-B0E7-804B-34D6D4800BC6}"/>
                </a:ext>
              </a:extLst>
            </p:cNvPr>
            <p:cNvSpPr txBox="1"/>
            <p:nvPr/>
          </p:nvSpPr>
          <p:spPr>
            <a:xfrm>
              <a:off x="6094861" y="1960444"/>
              <a:ext cx="4815945" cy="461665"/>
            </a:xfrm>
            <a:prstGeom prst="rect">
              <a:avLst/>
            </a:prstGeom>
            <a:solidFill>
              <a:schemeClr val="bg1"/>
            </a:solidFill>
            <a:effectLst>
              <a:outerShdw blurRad="63500" algn="ctr" rotWithShape="0">
                <a:prstClr val="black">
                  <a:alpha val="38000"/>
                </a:prstClr>
              </a:outerShdw>
            </a:effectLst>
          </p:spPr>
          <p:txBody>
            <a:bodyPr wrap="square">
              <a:spAutoFit/>
            </a:bodyPr>
            <a:lstStyle/>
            <a:p>
              <a:r>
                <a:rPr lang="en-US" sz="1200" i="1" dirty="0"/>
                <a:t>“Type 1 diabetics using either continuous subcutaneous </a:t>
              </a:r>
              <a:r>
                <a:rPr lang="en-US" sz="1200" i="1" dirty="0">
                  <a:solidFill>
                    <a:schemeClr val="accent6"/>
                  </a:solidFill>
                </a:rPr>
                <a:t>insulin infusion </a:t>
              </a:r>
              <a:r>
                <a:rPr lang="en-US" sz="1200" i="1" dirty="0"/>
                <a:t>(with lispro or </a:t>
              </a:r>
              <a:r>
                <a:rPr lang="en-US" sz="1200" i="1" dirty="0" err="1"/>
                <a:t>aspart</a:t>
              </a:r>
              <a:r>
                <a:rPr lang="en-US" sz="1200" i="1" dirty="0"/>
                <a:t>) or multiple daily doses of </a:t>
              </a:r>
              <a:r>
                <a:rPr lang="en-US" sz="1200" i="1" dirty="0">
                  <a:solidFill>
                    <a:schemeClr val="accent6"/>
                  </a:solidFill>
                </a:rPr>
                <a:t>insulin</a:t>
              </a:r>
              <a:r>
                <a:rPr lang="en-US" sz="1200" i="1" dirty="0"/>
                <a:t>”</a:t>
              </a:r>
            </a:p>
          </p:txBody>
        </p:sp>
        <p:cxnSp>
          <p:nvCxnSpPr>
            <p:cNvPr id="10" name="Straight Arrow Connector 9">
              <a:extLst>
                <a:ext uri="{FF2B5EF4-FFF2-40B4-BE49-F238E27FC236}">
                  <a16:creationId xmlns:a16="http://schemas.microsoft.com/office/drawing/2014/main" id="{9166FDFD-6769-0804-9E70-63F640612224}"/>
                </a:ext>
              </a:extLst>
            </p:cNvPr>
            <p:cNvCxnSpPr>
              <a:cxnSpLocks/>
              <a:stCxn id="9" idx="1"/>
            </p:cNvCxnSpPr>
            <p:nvPr/>
          </p:nvCxnSpPr>
          <p:spPr>
            <a:xfrm flipH="1">
              <a:off x="1462540" y="2191277"/>
              <a:ext cx="4632321" cy="426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586766C-3E98-5F6A-F6AE-9EF64E2D1B4D}"/>
                </a:ext>
              </a:extLst>
            </p:cNvPr>
            <p:cNvSpPr txBox="1"/>
            <p:nvPr/>
          </p:nvSpPr>
          <p:spPr>
            <a:xfrm>
              <a:off x="6209053" y="2459746"/>
              <a:ext cx="4368539" cy="600164"/>
            </a:xfrm>
            <a:prstGeom prst="rect">
              <a:avLst/>
            </a:prstGeom>
            <a:noFill/>
          </p:spPr>
          <p:txBody>
            <a:bodyPr wrap="square" rtlCol="0">
              <a:spAutoFit/>
            </a:bodyPr>
            <a:lstStyle/>
            <a:p>
              <a:r>
                <a:rPr lang="en-US" sz="1100" dirty="0">
                  <a:latin typeface="Roboto Light" panose="02000000000000000000" pitchFamily="2" charset="0"/>
                  <a:ea typeface="Roboto Light" panose="02000000000000000000" pitchFamily="2" charset="0"/>
                </a:rPr>
                <a:t>Few patients appeared to have insulin orders within our system. We hypothesize that most of the enrolled instead receive insulin from pharmacies outside of our hospital system.</a:t>
              </a:r>
            </a:p>
          </p:txBody>
        </p:sp>
      </p:grpSp>
      <p:grpSp>
        <p:nvGrpSpPr>
          <p:cNvPr id="12" name="Group 11">
            <a:extLst>
              <a:ext uri="{FF2B5EF4-FFF2-40B4-BE49-F238E27FC236}">
                <a16:creationId xmlns:a16="http://schemas.microsoft.com/office/drawing/2014/main" id="{C87E692B-388A-4EA3-1BC9-A1D825E39FF2}"/>
              </a:ext>
            </a:extLst>
          </p:cNvPr>
          <p:cNvGrpSpPr/>
          <p:nvPr/>
        </p:nvGrpSpPr>
        <p:grpSpPr>
          <a:xfrm>
            <a:off x="1047535" y="11247125"/>
            <a:ext cx="9543105" cy="724858"/>
            <a:chOff x="1514076" y="405798"/>
            <a:chExt cx="9543105" cy="724858"/>
          </a:xfrm>
        </p:grpSpPr>
        <p:sp>
          <p:nvSpPr>
            <p:cNvPr id="13" name="TextBox 12">
              <a:extLst>
                <a:ext uri="{FF2B5EF4-FFF2-40B4-BE49-F238E27FC236}">
                  <a16:creationId xmlns:a16="http://schemas.microsoft.com/office/drawing/2014/main" id="{4054D57B-0BD4-698C-E42E-6F90A1444A80}"/>
                </a:ext>
              </a:extLst>
            </p:cNvPr>
            <p:cNvSpPr txBox="1"/>
            <p:nvPr/>
          </p:nvSpPr>
          <p:spPr>
            <a:xfrm>
              <a:off x="6489208" y="405798"/>
              <a:ext cx="4511677" cy="276999"/>
            </a:xfrm>
            <a:prstGeom prst="rect">
              <a:avLst/>
            </a:prstGeom>
            <a:solidFill>
              <a:schemeClr val="bg1"/>
            </a:solidFill>
            <a:effectLst>
              <a:outerShdw blurRad="63500" algn="ctr" rotWithShape="0">
                <a:prstClr val="black">
                  <a:alpha val="38000"/>
                </a:prstClr>
              </a:outerShdw>
            </a:effectLst>
          </p:spPr>
          <p:txBody>
            <a:bodyPr wrap="square">
              <a:spAutoFit/>
            </a:bodyPr>
            <a:lstStyle/>
            <a:p>
              <a:r>
                <a:rPr lang="en-US" sz="1200" i="1" dirty="0"/>
                <a:t>“</a:t>
              </a:r>
              <a:r>
                <a:rPr lang="en-US" sz="1200" i="1" dirty="0">
                  <a:solidFill>
                    <a:schemeClr val="accent6"/>
                  </a:solidFill>
                </a:rPr>
                <a:t>Coma</a:t>
              </a:r>
              <a:r>
                <a:rPr lang="en-US" sz="1200" i="1" dirty="0"/>
                <a:t> after </a:t>
              </a:r>
              <a:r>
                <a:rPr lang="en-US" sz="1200" i="1" dirty="0">
                  <a:solidFill>
                    <a:schemeClr val="accent6"/>
                  </a:solidFill>
                </a:rPr>
                <a:t>resuscitation</a:t>
              </a:r>
              <a:r>
                <a:rPr lang="en-US" sz="1200" i="1" dirty="0"/>
                <a:t> from out of hospital </a:t>
              </a:r>
              <a:r>
                <a:rPr lang="en-US" sz="1200" i="1" dirty="0">
                  <a:solidFill>
                    <a:schemeClr val="accent6"/>
                  </a:solidFill>
                </a:rPr>
                <a:t>cardiac arrest</a:t>
              </a:r>
              <a:r>
                <a:rPr lang="en-US" sz="1200" i="1" dirty="0"/>
                <a:t>”</a:t>
              </a:r>
            </a:p>
          </p:txBody>
        </p:sp>
        <p:cxnSp>
          <p:nvCxnSpPr>
            <p:cNvPr id="14" name="Straight Arrow Connector 13">
              <a:extLst>
                <a:ext uri="{FF2B5EF4-FFF2-40B4-BE49-F238E27FC236}">
                  <a16:creationId xmlns:a16="http://schemas.microsoft.com/office/drawing/2014/main" id="{72797415-1A69-7AED-5BED-4EE536868434}"/>
                </a:ext>
              </a:extLst>
            </p:cNvPr>
            <p:cNvCxnSpPr>
              <a:cxnSpLocks/>
              <a:stCxn id="13" idx="1"/>
            </p:cNvCxnSpPr>
            <p:nvPr/>
          </p:nvCxnSpPr>
          <p:spPr>
            <a:xfrm flipH="1">
              <a:off x="1514076" y="544298"/>
              <a:ext cx="4975132" cy="5863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904E3EC-4497-A968-FE71-12D4C41C4B90}"/>
                </a:ext>
              </a:extLst>
            </p:cNvPr>
            <p:cNvSpPr txBox="1"/>
            <p:nvPr/>
          </p:nvSpPr>
          <p:spPr>
            <a:xfrm>
              <a:off x="6536693" y="699769"/>
              <a:ext cx="4520488" cy="430887"/>
            </a:xfrm>
            <a:prstGeom prst="rect">
              <a:avLst/>
            </a:prstGeom>
            <a:noFill/>
          </p:spPr>
          <p:txBody>
            <a:bodyPr wrap="square" rtlCol="0">
              <a:spAutoFit/>
            </a:bodyPr>
            <a:lstStyle/>
            <a:p>
              <a:r>
                <a:rPr lang="en-US" sz="1100" dirty="0">
                  <a:solidFill>
                    <a:schemeClr val="accent2"/>
                  </a:solidFill>
                  <a:latin typeface="Roboto Light" panose="02000000000000000000" pitchFamily="2" charset="0"/>
                  <a:ea typeface="Roboto Light" panose="02000000000000000000" pitchFamily="2" charset="0"/>
                </a:rPr>
                <a:t>Human</a:t>
              </a:r>
              <a:r>
                <a:rPr lang="en-US" sz="1100" dirty="0">
                  <a:latin typeface="Roboto Light" panose="02000000000000000000" pitchFamily="2" charset="0"/>
                  <a:ea typeface="Roboto Light" panose="02000000000000000000" pitchFamily="2" charset="0"/>
                </a:rPr>
                <a:t> queried for coma diagnosis, which no enrolled patients had. </a:t>
              </a:r>
              <a:r>
                <a:rPr lang="en-US" sz="1100" dirty="0">
                  <a:solidFill>
                    <a:schemeClr val="accent1"/>
                  </a:solidFill>
                  <a:latin typeface="Roboto Light" panose="02000000000000000000" pitchFamily="2" charset="0"/>
                  <a:ea typeface="Roboto Light" panose="02000000000000000000" pitchFamily="2" charset="0"/>
                </a:rPr>
                <a:t>LeafAI</a:t>
              </a:r>
              <a:r>
                <a:rPr lang="en-US" sz="1100" dirty="0">
                  <a:latin typeface="Roboto Light" panose="02000000000000000000" pitchFamily="2" charset="0"/>
                  <a:ea typeface="Roboto Light" panose="02000000000000000000" pitchFamily="2" charset="0"/>
                </a:rPr>
                <a:t> failed to normalize “resuscitation” and skipped this criterion.</a:t>
              </a:r>
            </a:p>
          </p:txBody>
        </p:sp>
      </p:grpSp>
      <p:grpSp>
        <p:nvGrpSpPr>
          <p:cNvPr id="16" name="Group 15">
            <a:extLst>
              <a:ext uri="{FF2B5EF4-FFF2-40B4-BE49-F238E27FC236}">
                <a16:creationId xmlns:a16="http://schemas.microsoft.com/office/drawing/2014/main" id="{13FF1156-76EB-5EC1-826E-9916A7AE8F84}"/>
              </a:ext>
            </a:extLst>
          </p:cNvPr>
          <p:cNvGrpSpPr/>
          <p:nvPr/>
        </p:nvGrpSpPr>
        <p:grpSpPr>
          <a:xfrm>
            <a:off x="1390346" y="10109584"/>
            <a:ext cx="9194588" cy="849145"/>
            <a:chOff x="1792036" y="584631"/>
            <a:chExt cx="9194588" cy="849145"/>
          </a:xfrm>
        </p:grpSpPr>
        <p:sp>
          <p:nvSpPr>
            <p:cNvPr id="17" name="TextBox 16">
              <a:extLst>
                <a:ext uri="{FF2B5EF4-FFF2-40B4-BE49-F238E27FC236}">
                  <a16:creationId xmlns:a16="http://schemas.microsoft.com/office/drawing/2014/main" id="{D34018A5-0875-BD1B-4B3C-F876B365C3F9}"/>
                </a:ext>
              </a:extLst>
            </p:cNvPr>
            <p:cNvSpPr txBox="1"/>
            <p:nvPr/>
          </p:nvSpPr>
          <p:spPr>
            <a:xfrm>
              <a:off x="6424357" y="584631"/>
              <a:ext cx="4368539" cy="276999"/>
            </a:xfrm>
            <a:prstGeom prst="rect">
              <a:avLst/>
            </a:prstGeom>
            <a:solidFill>
              <a:schemeClr val="bg1"/>
            </a:solidFill>
            <a:effectLst>
              <a:outerShdw blurRad="63500" algn="ctr" rotWithShape="0">
                <a:prstClr val="black">
                  <a:alpha val="38000"/>
                </a:prstClr>
              </a:outerShdw>
            </a:effectLst>
          </p:spPr>
          <p:txBody>
            <a:bodyPr wrap="square">
              <a:spAutoFit/>
            </a:bodyPr>
            <a:lstStyle/>
            <a:p>
              <a:r>
                <a:rPr lang="en-US" sz="1200" i="1" dirty="0"/>
                <a:t>“Cooled to &lt;34 deg C within 240 minutes of </a:t>
              </a:r>
              <a:r>
                <a:rPr lang="en-US" sz="1200" i="1" dirty="0">
                  <a:solidFill>
                    <a:schemeClr val="accent6"/>
                  </a:solidFill>
                </a:rPr>
                <a:t>cardiac arrest</a:t>
              </a:r>
              <a:r>
                <a:rPr lang="en-US" sz="1200" i="1" dirty="0"/>
                <a:t>”</a:t>
              </a:r>
            </a:p>
          </p:txBody>
        </p:sp>
        <p:cxnSp>
          <p:nvCxnSpPr>
            <p:cNvPr id="18" name="Straight Arrow Connector 17">
              <a:extLst>
                <a:ext uri="{FF2B5EF4-FFF2-40B4-BE49-F238E27FC236}">
                  <a16:creationId xmlns:a16="http://schemas.microsoft.com/office/drawing/2014/main" id="{808E1D82-1C07-2476-AB31-FE504D152D82}"/>
                </a:ext>
              </a:extLst>
            </p:cNvPr>
            <p:cNvCxnSpPr>
              <a:cxnSpLocks/>
              <a:stCxn id="17" idx="1"/>
            </p:cNvCxnSpPr>
            <p:nvPr/>
          </p:nvCxnSpPr>
          <p:spPr>
            <a:xfrm flipH="1">
              <a:off x="1792036" y="723131"/>
              <a:ext cx="4632321" cy="710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FD5037D-0410-6042-70FF-B892E5D5016C}"/>
                </a:ext>
              </a:extLst>
            </p:cNvPr>
            <p:cNvSpPr txBox="1"/>
            <p:nvPr/>
          </p:nvSpPr>
          <p:spPr>
            <a:xfrm>
              <a:off x="6424356" y="902552"/>
              <a:ext cx="4562268" cy="430887"/>
            </a:xfrm>
            <a:prstGeom prst="rect">
              <a:avLst/>
            </a:prstGeom>
            <a:noFill/>
          </p:spPr>
          <p:txBody>
            <a:bodyPr wrap="square" rtlCol="0">
              <a:spAutoFit/>
            </a:bodyPr>
            <a:lstStyle/>
            <a:p>
              <a:r>
                <a:rPr lang="en-US" sz="1100" dirty="0">
                  <a:solidFill>
                    <a:schemeClr val="accent1"/>
                  </a:solidFill>
                  <a:latin typeface="Roboto Light" panose="02000000000000000000" pitchFamily="2" charset="0"/>
                  <a:ea typeface="Roboto Light" panose="02000000000000000000" pitchFamily="2" charset="0"/>
                </a:rPr>
                <a:t>LeafAI</a:t>
              </a:r>
              <a:r>
                <a:rPr lang="en-US" sz="1100" dirty="0">
                  <a:latin typeface="Roboto Light" panose="02000000000000000000" pitchFamily="2" charset="0"/>
                  <a:ea typeface="Roboto Light" panose="02000000000000000000" pitchFamily="2" charset="0"/>
                </a:rPr>
                <a:t> failed to normalize “deg”, so ignored the temperature, but searched for diagnoses of cardiac arrest.</a:t>
              </a:r>
            </a:p>
          </p:txBody>
        </p:sp>
      </p:grpSp>
      <p:sp>
        <p:nvSpPr>
          <p:cNvPr id="20" name="TextBox 19">
            <a:extLst>
              <a:ext uri="{FF2B5EF4-FFF2-40B4-BE49-F238E27FC236}">
                <a16:creationId xmlns:a16="http://schemas.microsoft.com/office/drawing/2014/main" id="{6AC078B5-C265-FF71-F36F-236EEA5172ED}"/>
              </a:ext>
            </a:extLst>
          </p:cNvPr>
          <p:cNvSpPr txBox="1"/>
          <p:nvPr/>
        </p:nvSpPr>
        <p:spPr>
          <a:xfrm>
            <a:off x="2442924" y="12269145"/>
            <a:ext cx="1156086" cy="276999"/>
          </a:xfrm>
          <a:prstGeom prst="rect">
            <a:avLst/>
          </a:prstGeom>
          <a:noFill/>
        </p:spPr>
        <p:txBody>
          <a:bodyPr wrap="none" rtlCol="0">
            <a:spAutoFit/>
          </a:bodyPr>
          <a:lstStyle/>
          <a:p>
            <a:r>
              <a:rPr lang="en-US" sz="1200" dirty="0">
                <a:latin typeface="Roboto Medium" panose="02000000000000000000" pitchFamily="2" charset="0"/>
                <a:ea typeface="Roboto Medium" panose="02000000000000000000" pitchFamily="2" charset="0"/>
              </a:rPr>
              <a:t>Criteria Line #</a:t>
            </a:r>
          </a:p>
        </p:txBody>
      </p:sp>
      <p:sp>
        <p:nvSpPr>
          <p:cNvPr id="21" name="TextBox 20">
            <a:extLst>
              <a:ext uri="{FF2B5EF4-FFF2-40B4-BE49-F238E27FC236}">
                <a16:creationId xmlns:a16="http://schemas.microsoft.com/office/drawing/2014/main" id="{483DE57C-80DF-37FA-ADF4-48212BC23365}"/>
              </a:ext>
            </a:extLst>
          </p:cNvPr>
          <p:cNvSpPr txBox="1"/>
          <p:nvPr/>
        </p:nvSpPr>
        <p:spPr>
          <a:xfrm>
            <a:off x="1828800" y="740526"/>
            <a:ext cx="458780" cy="369332"/>
          </a:xfrm>
          <a:prstGeom prst="rect">
            <a:avLst/>
          </a:prstGeom>
          <a:noFill/>
        </p:spPr>
        <p:txBody>
          <a:bodyPr wrap="none" rtlCol="0">
            <a:spAutoFit/>
          </a:bodyPr>
          <a:lstStyle/>
          <a:p>
            <a:r>
              <a:rPr lang="en-US" dirty="0">
                <a:solidFill>
                  <a:schemeClr val="accent1"/>
                </a:solidFill>
              </a:rPr>
              <a:t>(A)</a:t>
            </a:r>
          </a:p>
        </p:txBody>
      </p:sp>
      <p:sp>
        <p:nvSpPr>
          <p:cNvPr id="22" name="TextBox 21">
            <a:extLst>
              <a:ext uri="{FF2B5EF4-FFF2-40B4-BE49-F238E27FC236}">
                <a16:creationId xmlns:a16="http://schemas.microsoft.com/office/drawing/2014/main" id="{87D1A015-7733-58D1-48AD-5DDE7B00EEE2}"/>
              </a:ext>
            </a:extLst>
          </p:cNvPr>
          <p:cNvSpPr txBox="1"/>
          <p:nvPr/>
        </p:nvSpPr>
        <p:spPr>
          <a:xfrm>
            <a:off x="1828800" y="3670276"/>
            <a:ext cx="458780" cy="369332"/>
          </a:xfrm>
          <a:prstGeom prst="rect">
            <a:avLst/>
          </a:prstGeom>
          <a:noFill/>
        </p:spPr>
        <p:txBody>
          <a:bodyPr wrap="none" rtlCol="0">
            <a:spAutoFit/>
          </a:bodyPr>
          <a:lstStyle/>
          <a:p>
            <a:r>
              <a:rPr lang="en-US" dirty="0">
                <a:solidFill>
                  <a:schemeClr val="accent1"/>
                </a:solidFill>
              </a:rPr>
              <a:t>(B)</a:t>
            </a:r>
          </a:p>
        </p:txBody>
      </p:sp>
      <p:sp>
        <p:nvSpPr>
          <p:cNvPr id="23" name="TextBox 22">
            <a:extLst>
              <a:ext uri="{FF2B5EF4-FFF2-40B4-BE49-F238E27FC236}">
                <a16:creationId xmlns:a16="http://schemas.microsoft.com/office/drawing/2014/main" id="{DB508CFE-4988-34D5-212B-567BEA077A0F}"/>
              </a:ext>
            </a:extLst>
          </p:cNvPr>
          <p:cNvSpPr txBox="1"/>
          <p:nvPr/>
        </p:nvSpPr>
        <p:spPr>
          <a:xfrm>
            <a:off x="1828800" y="6728392"/>
            <a:ext cx="458780" cy="369332"/>
          </a:xfrm>
          <a:prstGeom prst="rect">
            <a:avLst/>
          </a:prstGeom>
          <a:noFill/>
        </p:spPr>
        <p:txBody>
          <a:bodyPr wrap="none" rtlCol="0">
            <a:spAutoFit/>
          </a:bodyPr>
          <a:lstStyle/>
          <a:p>
            <a:r>
              <a:rPr lang="en-US" dirty="0">
                <a:solidFill>
                  <a:schemeClr val="accent1"/>
                </a:solidFill>
              </a:rPr>
              <a:t>(C)</a:t>
            </a:r>
          </a:p>
        </p:txBody>
      </p:sp>
      <p:sp>
        <p:nvSpPr>
          <p:cNvPr id="24" name="TextBox 23">
            <a:extLst>
              <a:ext uri="{FF2B5EF4-FFF2-40B4-BE49-F238E27FC236}">
                <a16:creationId xmlns:a16="http://schemas.microsoft.com/office/drawing/2014/main" id="{40BA7977-69AD-F40D-D78F-43524CB62368}"/>
              </a:ext>
            </a:extLst>
          </p:cNvPr>
          <p:cNvSpPr txBox="1"/>
          <p:nvPr/>
        </p:nvSpPr>
        <p:spPr>
          <a:xfrm>
            <a:off x="1828800" y="9544152"/>
            <a:ext cx="468398" cy="369332"/>
          </a:xfrm>
          <a:prstGeom prst="rect">
            <a:avLst/>
          </a:prstGeom>
          <a:noFill/>
        </p:spPr>
        <p:txBody>
          <a:bodyPr wrap="none" rtlCol="0">
            <a:spAutoFit/>
          </a:bodyPr>
          <a:lstStyle/>
          <a:p>
            <a:r>
              <a:rPr lang="en-US" dirty="0">
                <a:solidFill>
                  <a:schemeClr val="accent1"/>
                </a:solidFill>
              </a:rPr>
              <a:t>(D)</a:t>
            </a:r>
          </a:p>
        </p:txBody>
      </p:sp>
    </p:spTree>
    <p:extLst>
      <p:ext uri="{BB962C8B-B14F-4D97-AF65-F5344CB8AC3E}">
        <p14:creationId xmlns:p14="http://schemas.microsoft.com/office/powerpoint/2010/main" val="91282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9B4BB6-1CCF-C96E-F91C-68F8E2725E48}"/>
              </a:ext>
            </a:extLst>
          </p:cNvPr>
          <p:cNvSpPr/>
          <p:nvPr/>
        </p:nvSpPr>
        <p:spPr>
          <a:xfrm>
            <a:off x="0" y="2366875"/>
            <a:ext cx="8264769" cy="4491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ounded Rectangle 1069">
            <a:extLst>
              <a:ext uri="{FF2B5EF4-FFF2-40B4-BE49-F238E27FC236}">
                <a16:creationId xmlns:a16="http://schemas.microsoft.com/office/drawing/2014/main" id="{0CD3E6A8-2CCA-C2B3-23BB-3DCDB907119A}"/>
              </a:ext>
            </a:extLst>
          </p:cNvPr>
          <p:cNvSpPr/>
          <p:nvPr/>
        </p:nvSpPr>
        <p:spPr>
          <a:xfrm>
            <a:off x="1963824" y="2399498"/>
            <a:ext cx="6300945" cy="4548720"/>
          </a:xfrm>
          <a:prstGeom prst="roundRect">
            <a:avLst/>
          </a:prstGeom>
          <a:solidFill>
            <a:srgbClr val="E3E8F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E8F7"/>
              </a:solidFill>
            </a:endParaRPr>
          </a:p>
        </p:txBody>
      </p:sp>
      <p:cxnSp>
        <p:nvCxnSpPr>
          <p:cNvPr id="109" name="Straight Arrow Connector 108">
            <a:extLst>
              <a:ext uri="{FF2B5EF4-FFF2-40B4-BE49-F238E27FC236}">
                <a16:creationId xmlns:a16="http://schemas.microsoft.com/office/drawing/2014/main" id="{69C6DF5C-E6FA-9CD3-5914-9852524365F0}"/>
              </a:ext>
            </a:extLst>
          </p:cNvPr>
          <p:cNvCxnSpPr>
            <a:cxnSpLocks/>
          </p:cNvCxnSpPr>
          <p:nvPr/>
        </p:nvCxnSpPr>
        <p:spPr>
          <a:xfrm flipH="1">
            <a:off x="4402920" y="4570888"/>
            <a:ext cx="354807" cy="12815"/>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C4C32ED3-1826-3CC1-03C8-5D4D15455C29}"/>
              </a:ext>
            </a:extLst>
          </p:cNvPr>
          <p:cNvCxnSpPr>
            <a:cxnSpLocks/>
          </p:cNvCxnSpPr>
          <p:nvPr/>
        </p:nvCxnSpPr>
        <p:spPr>
          <a:xfrm flipH="1" flipV="1">
            <a:off x="4245851" y="5366871"/>
            <a:ext cx="195578" cy="251118"/>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0" name="Can 1039">
            <a:extLst>
              <a:ext uri="{FF2B5EF4-FFF2-40B4-BE49-F238E27FC236}">
                <a16:creationId xmlns:a16="http://schemas.microsoft.com/office/drawing/2014/main" id="{089D4D69-A5E1-1062-EA85-B846C624A1F8}"/>
              </a:ext>
            </a:extLst>
          </p:cNvPr>
          <p:cNvSpPr/>
          <p:nvPr/>
        </p:nvSpPr>
        <p:spPr>
          <a:xfrm>
            <a:off x="474095" y="5898993"/>
            <a:ext cx="543026" cy="693504"/>
          </a:xfrm>
          <a:prstGeom prst="can">
            <a:avLst/>
          </a:prstGeom>
          <a:solidFill>
            <a:schemeClr val="bg1">
              <a:lumMod val="7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9DAD6F7D-A75D-1EAF-86BF-D960B4A6BE60}"/>
              </a:ext>
            </a:extLst>
          </p:cNvPr>
          <p:cNvGrpSpPr/>
          <p:nvPr/>
        </p:nvGrpSpPr>
        <p:grpSpPr>
          <a:xfrm>
            <a:off x="4295675" y="5586925"/>
            <a:ext cx="1202572" cy="1227007"/>
            <a:chOff x="8179248" y="4499369"/>
            <a:chExt cx="1202572" cy="1227007"/>
          </a:xfrm>
        </p:grpSpPr>
        <p:sp>
          <p:nvSpPr>
            <p:cNvPr id="102" name="TextBox 101">
              <a:extLst>
                <a:ext uri="{FF2B5EF4-FFF2-40B4-BE49-F238E27FC236}">
                  <a16:creationId xmlns:a16="http://schemas.microsoft.com/office/drawing/2014/main" id="{7EFD21B1-99A0-97C5-1908-CCE98E41EAC8}"/>
                </a:ext>
              </a:extLst>
            </p:cNvPr>
            <p:cNvSpPr txBox="1"/>
            <p:nvPr/>
          </p:nvSpPr>
          <p:spPr>
            <a:xfrm>
              <a:off x="8179248" y="4499369"/>
              <a:ext cx="1202572"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Relation </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Extraction</a:t>
              </a:r>
            </a:p>
          </p:txBody>
        </p:sp>
        <p:sp>
          <p:nvSpPr>
            <p:cNvPr id="103" name="Rounded Rectangle 102">
              <a:extLst>
                <a:ext uri="{FF2B5EF4-FFF2-40B4-BE49-F238E27FC236}">
                  <a16:creationId xmlns:a16="http://schemas.microsoft.com/office/drawing/2014/main" id="{11D42671-2DAE-5DA4-345D-B83BEBD433DB}"/>
                </a:ext>
              </a:extLst>
            </p:cNvPr>
            <p:cNvSpPr/>
            <p:nvPr/>
          </p:nvSpPr>
          <p:spPr>
            <a:xfrm>
              <a:off x="8232663" y="5145700"/>
              <a:ext cx="1045579" cy="580676"/>
            </a:xfrm>
            <a:prstGeom prst="roundRect">
              <a:avLst/>
            </a:prstGeom>
            <a:solidFill>
              <a:srgbClr val="E866A1">
                <a:alpha val="5098"/>
              </a:srgbClr>
            </a:solidFill>
            <a:ln>
              <a:solidFill>
                <a:srgbClr val="E866A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09FD234C-5536-559F-D2B6-E1795B4C7DFE}"/>
                </a:ext>
              </a:extLst>
            </p:cNvPr>
            <p:cNvSpPr txBox="1"/>
            <p:nvPr/>
          </p:nvSpPr>
          <p:spPr>
            <a:xfrm>
              <a:off x="8442254" y="5197100"/>
              <a:ext cx="655949"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R-BERT</a:t>
              </a:r>
            </a:p>
          </p:txBody>
        </p:sp>
        <p:sp>
          <p:nvSpPr>
            <p:cNvPr id="105" name="Rounded Rectangle 104">
              <a:extLst>
                <a:ext uri="{FF2B5EF4-FFF2-40B4-BE49-F238E27FC236}">
                  <a16:creationId xmlns:a16="http://schemas.microsoft.com/office/drawing/2014/main" id="{EE526098-79BE-BDAE-0638-2C7556D8201B}"/>
                </a:ext>
              </a:extLst>
            </p:cNvPr>
            <p:cNvSpPr/>
            <p:nvPr/>
          </p:nvSpPr>
          <p:spPr>
            <a:xfrm>
              <a:off x="8480450" y="5440630"/>
              <a:ext cx="569377" cy="211224"/>
            </a:xfrm>
            <a:prstGeom prst="roundRect">
              <a:avLst/>
            </a:prstGeom>
            <a:solidFill>
              <a:srgbClr val="E866A1"/>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grpSp>
        <p:nvGrpSpPr>
          <p:cNvPr id="40" name="Group 39">
            <a:extLst>
              <a:ext uri="{FF2B5EF4-FFF2-40B4-BE49-F238E27FC236}">
                <a16:creationId xmlns:a16="http://schemas.microsoft.com/office/drawing/2014/main" id="{14F09251-5A02-B399-D586-3B177080C0C0}"/>
              </a:ext>
            </a:extLst>
          </p:cNvPr>
          <p:cNvGrpSpPr/>
          <p:nvPr/>
        </p:nvGrpSpPr>
        <p:grpSpPr>
          <a:xfrm>
            <a:off x="5666184" y="5332028"/>
            <a:ext cx="1760418" cy="1203707"/>
            <a:chOff x="4417590" y="88498"/>
            <a:chExt cx="1760418" cy="1203707"/>
          </a:xfrm>
        </p:grpSpPr>
        <p:sp>
          <p:nvSpPr>
            <p:cNvPr id="91" name="TextBox 90">
              <a:extLst>
                <a:ext uri="{FF2B5EF4-FFF2-40B4-BE49-F238E27FC236}">
                  <a16:creationId xmlns:a16="http://schemas.microsoft.com/office/drawing/2014/main" id="{1F2D4AB7-CF80-8B24-5A23-8D928AD6ACCA}"/>
                </a:ext>
              </a:extLst>
            </p:cNvPr>
            <p:cNvSpPr txBox="1"/>
            <p:nvPr/>
          </p:nvSpPr>
          <p:spPr>
            <a:xfrm>
              <a:off x="4417590" y="88498"/>
              <a:ext cx="1760418"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Logical Form</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Transformation</a:t>
              </a:r>
            </a:p>
          </p:txBody>
        </p:sp>
        <p:sp>
          <p:nvSpPr>
            <p:cNvPr id="92" name="Rounded Rectangle 91">
              <a:extLst>
                <a:ext uri="{FF2B5EF4-FFF2-40B4-BE49-F238E27FC236}">
                  <a16:creationId xmlns:a16="http://schemas.microsoft.com/office/drawing/2014/main" id="{6B7E2D6C-042B-F634-272A-9FDBFF4F8A43}"/>
                </a:ext>
              </a:extLst>
            </p:cNvPr>
            <p:cNvSpPr/>
            <p:nvPr/>
          </p:nvSpPr>
          <p:spPr>
            <a:xfrm>
              <a:off x="4737492" y="711529"/>
              <a:ext cx="1045579" cy="580676"/>
            </a:xfrm>
            <a:prstGeom prst="roundRect">
              <a:avLst/>
            </a:prstGeom>
            <a:solidFill>
              <a:srgbClr val="7030A0">
                <a:alpha val="5098"/>
              </a:srgbClr>
            </a:solidFill>
            <a:ln>
              <a:solidFill>
                <a:srgbClr val="7030A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C6905B0E-FC3D-70E2-FF32-7726F37F8AF6}"/>
                </a:ext>
              </a:extLst>
            </p:cNvPr>
            <p:cNvSpPr txBox="1"/>
            <p:nvPr/>
          </p:nvSpPr>
          <p:spPr>
            <a:xfrm>
              <a:off x="5081939" y="762623"/>
              <a:ext cx="348172"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T5</a:t>
              </a:r>
            </a:p>
          </p:txBody>
        </p:sp>
        <p:sp>
          <p:nvSpPr>
            <p:cNvPr id="96" name="Rounded Rectangle 95">
              <a:extLst>
                <a:ext uri="{FF2B5EF4-FFF2-40B4-BE49-F238E27FC236}">
                  <a16:creationId xmlns:a16="http://schemas.microsoft.com/office/drawing/2014/main" id="{66D6E693-1A7A-417F-6585-8ABB78155DC0}"/>
                </a:ext>
              </a:extLst>
            </p:cNvPr>
            <p:cNvSpPr/>
            <p:nvPr/>
          </p:nvSpPr>
          <p:spPr>
            <a:xfrm>
              <a:off x="4998023" y="1006691"/>
              <a:ext cx="569377" cy="211224"/>
            </a:xfrm>
            <a:prstGeom prst="roundRect">
              <a:avLst/>
            </a:prstGeom>
            <a:solidFill>
              <a:srgbClr val="7030A0"/>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grpSp>
        <p:nvGrpSpPr>
          <p:cNvPr id="42" name="Group 41">
            <a:extLst>
              <a:ext uri="{FF2B5EF4-FFF2-40B4-BE49-F238E27FC236}">
                <a16:creationId xmlns:a16="http://schemas.microsoft.com/office/drawing/2014/main" id="{D55F0E4F-1182-31F7-552E-07FE90D5DE12}"/>
              </a:ext>
            </a:extLst>
          </p:cNvPr>
          <p:cNvGrpSpPr/>
          <p:nvPr/>
        </p:nvGrpSpPr>
        <p:grpSpPr>
          <a:xfrm>
            <a:off x="2342257" y="2386622"/>
            <a:ext cx="2077280" cy="927632"/>
            <a:chOff x="8418431" y="3097540"/>
            <a:chExt cx="2077280" cy="927632"/>
          </a:xfrm>
        </p:grpSpPr>
        <p:sp>
          <p:nvSpPr>
            <p:cNvPr id="58" name="TextBox 57">
              <a:extLst>
                <a:ext uri="{FF2B5EF4-FFF2-40B4-BE49-F238E27FC236}">
                  <a16:creationId xmlns:a16="http://schemas.microsoft.com/office/drawing/2014/main" id="{BAAD38E5-E31A-5F78-02C0-B65485FBA7F4}"/>
                </a:ext>
              </a:extLst>
            </p:cNvPr>
            <p:cNvSpPr txBox="1"/>
            <p:nvPr/>
          </p:nvSpPr>
          <p:spPr>
            <a:xfrm>
              <a:off x="8650997" y="3097540"/>
              <a:ext cx="1603324"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Normalization</a:t>
              </a:r>
            </a:p>
          </p:txBody>
        </p:sp>
        <p:sp>
          <p:nvSpPr>
            <p:cNvPr id="59" name="Rounded Rectangle 58">
              <a:extLst>
                <a:ext uri="{FF2B5EF4-FFF2-40B4-BE49-F238E27FC236}">
                  <a16:creationId xmlns:a16="http://schemas.microsoft.com/office/drawing/2014/main" id="{9F4590D9-8B8C-EE94-78CA-855FA3636B83}"/>
                </a:ext>
              </a:extLst>
            </p:cNvPr>
            <p:cNvSpPr/>
            <p:nvPr/>
          </p:nvSpPr>
          <p:spPr>
            <a:xfrm>
              <a:off x="8418431" y="3444496"/>
              <a:ext cx="2077280" cy="580676"/>
            </a:xfrm>
            <a:prstGeom prst="roundRect">
              <a:avLst/>
            </a:prstGeom>
            <a:solidFill>
              <a:srgbClr val="ED7D31">
                <a:alpha val="5098"/>
              </a:srgbClr>
            </a:solidFill>
            <a:ln>
              <a:solidFill>
                <a:schemeClr val="accent2"/>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251585C7-FB71-59D0-232F-C281F2AB4324}"/>
                </a:ext>
              </a:extLst>
            </p:cNvPr>
            <p:cNvSpPr txBox="1"/>
            <p:nvPr/>
          </p:nvSpPr>
          <p:spPr>
            <a:xfrm>
              <a:off x="8460205" y="3479158"/>
              <a:ext cx="997389"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MetaMapLite</a:t>
              </a:r>
            </a:p>
          </p:txBody>
        </p:sp>
        <p:sp>
          <p:nvSpPr>
            <p:cNvPr id="85" name="TextBox 84">
              <a:extLst>
                <a:ext uri="{FF2B5EF4-FFF2-40B4-BE49-F238E27FC236}">
                  <a16:creationId xmlns:a16="http://schemas.microsoft.com/office/drawing/2014/main" id="{780240DB-1AD0-68B0-99B3-3A66058787A0}"/>
                </a:ext>
              </a:extLst>
            </p:cNvPr>
            <p:cNvSpPr txBox="1"/>
            <p:nvPr/>
          </p:nvSpPr>
          <p:spPr>
            <a:xfrm>
              <a:off x="9514471" y="3481776"/>
              <a:ext cx="950901"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BERT (Labs)</a:t>
              </a:r>
            </a:p>
          </p:txBody>
        </p:sp>
        <p:sp>
          <p:nvSpPr>
            <p:cNvPr id="88" name="Rounded Rectangle 87">
              <a:extLst>
                <a:ext uri="{FF2B5EF4-FFF2-40B4-BE49-F238E27FC236}">
                  <a16:creationId xmlns:a16="http://schemas.microsoft.com/office/drawing/2014/main" id="{70D0BF7E-A197-B95F-D151-BAF4A63D59D6}"/>
                </a:ext>
              </a:extLst>
            </p:cNvPr>
            <p:cNvSpPr/>
            <p:nvPr/>
          </p:nvSpPr>
          <p:spPr>
            <a:xfrm>
              <a:off x="8692772" y="3724840"/>
              <a:ext cx="465970" cy="229770"/>
            </a:xfrm>
            <a:prstGeom prst="roundRect">
              <a:avLst/>
            </a:prstGeom>
            <a:solidFill>
              <a:schemeClr val="accent2"/>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Java</a:t>
              </a:r>
            </a:p>
          </p:txBody>
        </p:sp>
        <p:sp>
          <p:nvSpPr>
            <p:cNvPr id="90" name="Rounded Rectangle 89">
              <a:extLst>
                <a:ext uri="{FF2B5EF4-FFF2-40B4-BE49-F238E27FC236}">
                  <a16:creationId xmlns:a16="http://schemas.microsoft.com/office/drawing/2014/main" id="{291E2819-271E-3FC3-B0C8-B983BA0D9611}"/>
                </a:ext>
              </a:extLst>
            </p:cNvPr>
            <p:cNvSpPr/>
            <p:nvPr/>
          </p:nvSpPr>
          <p:spPr>
            <a:xfrm>
              <a:off x="9711858" y="3743386"/>
              <a:ext cx="569377" cy="211224"/>
            </a:xfrm>
            <a:prstGeom prst="roundRect">
              <a:avLst/>
            </a:prstGeom>
            <a:solidFill>
              <a:schemeClr val="accent2"/>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grpSp>
        <p:nvGrpSpPr>
          <p:cNvPr id="43" name="Group 42">
            <a:extLst>
              <a:ext uri="{FF2B5EF4-FFF2-40B4-BE49-F238E27FC236}">
                <a16:creationId xmlns:a16="http://schemas.microsoft.com/office/drawing/2014/main" id="{64161F56-F58C-1A42-D491-3DDE2312BE70}"/>
              </a:ext>
            </a:extLst>
          </p:cNvPr>
          <p:cNvGrpSpPr/>
          <p:nvPr/>
        </p:nvGrpSpPr>
        <p:grpSpPr>
          <a:xfrm>
            <a:off x="4492146" y="2679628"/>
            <a:ext cx="3552041" cy="2611817"/>
            <a:chOff x="6670803" y="59599"/>
            <a:chExt cx="3552041" cy="2611817"/>
          </a:xfrm>
        </p:grpSpPr>
        <p:sp>
          <p:nvSpPr>
            <p:cNvPr id="5" name="TextBox 4">
              <a:extLst>
                <a:ext uri="{FF2B5EF4-FFF2-40B4-BE49-F238E27FC236}">
                  <a16:creationId xmlns:a16="http://schemas.microsoft.com/office/drawing/2014/main" id="{9D4E8CD0-E1E0-903F-0AAF-5337E4044A84}"/>
                </a:ext>
              </a:extLst>
            </p:cNvPr>
            <p:cNvSpPr txBox="1"/>
            <p:nvPr/>
          </p:nvSpPr>
          <p:spPr>
            <a:xfrm>
              <a:off x="7546249" y="59599"/>
              <a:ext cx="1919115"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Knowledge Base</a:t>
              </a:r>
            </a:p>
          </p:txBody>
        </p:sp>
        <p:sp>
          <p:nvSpPr>
            <p:cNvPr id="6" name="Rounded Rectangle 5">
              <a:extLst>
                <a:ext uri="{FF2B5EF4-FFF2-40B4-BE49-F238E27FC236}">
                  <a16:creationId xmlns:a16="http://schemas.microsoft.com/office/drawing/2014/main" id="{3D64997C-D9AD-DF6C-BB98-9B6B758356F5}"/>
                </a:ext>
              </a:extLst>
            </p:cNvPr>
            <p:cNvSpPr/>
            <p:nvPr/>
          </p:nvSpPr>
          <p:spPr>
            <a:xfrm>
              <a:off x="6922991" y="426616"/>
              <a:ext cx="3196312" cy="2114562"/>
            </a:xfrm>
            <a:prstGeom prst="roundRect">
              <a:avLst/>
            </a:prstGeom>
            <a:solidFill>
              <a:srgbClr val="12D548">
                <a:alpha val="5098"/>
              </a:srgbClr>
            </a:solidFill>
            <a:ln>
              <a:solidFill>
                <a:schemeClr val="accent6">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805D1DAF-34AF-2256-3424-5CB9D738799F}"/>
                </a:ext>
              </a:extLst>
            </p:cNvPr>
            <p:cNvGrpSpPr/>
            <p:nvPr/>
          </p:nvGrpSpPr>
          <p:grpSpPr>
            <a:xfrm>
              <a:off x="6670803" y="683139"/>
              <a:ext cx="2767731" cy="1988277"/>
              <a:chOff x="5075356" y="722330"/>
              <a:chExt cx="2767731" cy="1988277"/>
            </a:xfrm>
          </p:grpSpPr>
          <p:sp>
            <p:nvSpPr>
              <p:cNvPr id="29" name="Arc 28">
                <a:extLst>
                  <a:ext uri="{FF2B5EF4-FFF2-40B4-BE49-F238E27FC236}">
                    <a16:creationId xmlns:a16="http://schemas.microsoft.com/office/drawing/2014/main" id="{CC80076A-A25E-AA26-B8A5-EF200BAFF27D}"/>
                  </a:ext>
                </a:extLst>
              </p:cNvPr>
              <p:cNvSpPr/>
              <p:nvPr/>
            </p:nvSpPr>
            <p:spPr>
              <a:xfrm rot="20384924">
                <a:off x="5075356" y="1319735"/>
                <a:ext cx="2257110" cy="1124729"/>
              </a:xfrm>
              <a:prstGeom prst="arc">
                <a:avLst>
                  <a:gd name="adj1" fmla="val 16200000"/>
                  <a:gd name="adj2" fmla="val 20859"/>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pSp>
            <p:nvGrpSpPr>
              <p:cNvPr id="52" name="Group 51">
                <a:extLst>
                  <a:ext uri="{FF2B5EF4-FFF2-40B4-BE49-F238E27FC236}">
                    <a16:creationId xmlns:a16="http://schemas.microsoft.com/office/drawing/2014/main" id="{73E69D6E-6F37-4006-7B3B-4C0A9B8ABED3}"/>
                  </a:ext>
                </a:extLst>
              </p:cNvPr>
              <p:cNvGrpSpPr/>
              <p:nvPr/>
            </p:nvGrpSpPr>
            <p:grpSpPr>
              <a:xfrm>
                <a:off x="5696012" y="722330"/>
                <a:ext cx="2147075" cy="1988277"/>
                <a:chOff x="3613081" y="736884"/>
                <a:chExt cx="2147075" cy="1988277"/>
              </a:xfrm>
            </p:grpSpPr>
            <p:cxnSp>
              <p:nvCxnSpPr>
                <p:cNvPr id="9" name="Straight Connector 8">
                  <a:extLst>
                    <a:ext uri="{FF2B5EF4-FFF2-40B4-BE49-F238E27FC236}">
                      <a16:creationId xmlns:a16="http://schemas.microsoft.com/office/drawing/2014/main" id="{4DE0DEF3-68A1-76EC-7C1D-F8BCFCD6CC09}"/>
                    </a:ext>
                  </a:extLst>
                </p:cNvPr>
                <p:cNvCxnSpPr/>
                <p:nvPr/>
              </p:nvCxnSpPr>
              <p:spPr>
                <a:xfrm flipV="1">
                  <a:off x="3917576" y="833718"/>
                  <a:ext cx="636495" cy="502023"/>
                </a:xfrm>
                <a:prstGeom prst="line">
                  <a:avLst/>
                </a:prstGeom>
                <a:ln/>
              </p:spPr>
              <p:style>
                <a:lnRef idx="1">
                  <a:schemeClr val="accent2"/>
                </a:lnRef>
                <a:fillRef idx="0">
                  <a:schemeClr val="accent2"/>
                </a:fillRef>
                <a:effectRef idx="0">
                  <a:schemeClr val="accent2"/>
                </a:effectRef>
                <a:fontRef idx="minor">
                  <a:schemeClr val="tx1"/>
                </a:fontRef>
              </p:style>
            </p:cxnSp>
            <p:sp>
              <p:nvSpPr>
                <p:cNvPr id="10" name="Oval 9">
                  <a:extLst>
                    <a:ext uri="{FF2B5EF4-FFF2-40B4-BE49-F238E27FC236}">
                      <a16:creationId xmlns:a16="http://schemas.microsoft.com/office/drawing/2014/main" id="{DF231D09-D4E6-8980-803C-123A91DC6198}"/>
                    </a:ext>
                  </a:extLst>
                </p:cNvPr>
                <p:cNvSpPr/>
                <p:nvPr/>
              </p:nvSpPr>
              <p:spPr>
                <a:xfrm>
                  <a:off x="4563036" y="736884"/>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F2E4EFA5-449A-822D-1050-2BA0C3C629BA}"/>
                    </a:ext>
                  </a:extLst>
                </p:cNvPr>
                <p:cNvSpPr/>
                <p:nvPr/>
              </p:nvSpPr>
              <p:spPr>
                <a:xfrm>
                  <a:off x="4403182" y="807107"/>
                  <a:ext cx="620881" cy="555243"/>
                </a:xfrm>
                <a:prstGeom prst="arc">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2" name="Oval 11">
                  <a:extLst>
                    <a:ext uri="{FF2B5EF4-FFF2-40B4-BE49-F238E27FC236}">
                      <a16:creationId xmlns:a16="http://schemas.microsoft.com/office/drawing/2014/main" id="{5689D0E9-7FA0-072E-1CCA-739B80C7D40D}"/>
                    </a:ext>
                  </a:extLst>
                </p:cNvPr>
                <p:cNvSpPr/>
                <p:nvPr/>
              </p:nvSpPr>
              <p:spPr>
                <a:xfrm>
                  <a:off x="4957885" y="1098428"/>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B63C54-6ADA-91BB-AB9C-64CB3A8750F1}"/>
                    </a:ext>
                  </a:extLst>
                </p:cNvPr>
                <p:cNvSpPr/>
                <p:nvPr/>
              </p:nvSpPr>
              <p:spPr>
                <a:xfrm>
                  <a:off x="3792070" y="1335741"/>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2A2EA39-5CAB-4DC3-0657-2B870BDD4816}"/>
                    </a:ext>
                  </a:extLst>
                </p:cNvPr>
                <p:cNvSpPr/>
                <p:nvPr/>
              </p:nvSpPr>
              <p:spPr>
                <a:xfrm>
                  <a:off x="4340429" y="1389529"/>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F1DAC79-B2E7-1D63-C712-923BB6CFD03B}"/>
                    </a:ext>
                  </a:extLst>
                </p:cNvPr>
                <p:cNvSpPr/>
                <p:nvPr/>
              </p:nvSpPr>
              <p:spPr>
                <a:xfrm>
                  <a:off x="4214923" y="1819834"/>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4ED74CB-2C0B-00AA-7918-9CB9839EDD44}"/>
                    </a:ext>
                  </a:extLst>
                </p:cNvPr>
                <p:cNvSpPr/>
                <p:nvPr/>
              </p:nvSpPr>
              <p:spPr>
                <a:xfrm>
                  <a:off x="5634650" y="1228164"/>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A1D1742-9C96-CEF8-8669-BD1B51C71CCD}"/>
                    </a:ext>
                  </a:extLst>
                </p:cNvPr>
                <p:cNvSpPr/>
                <p:nvPr/>
              </p:nvSpPr>
              <p:spPr>
                <a:xfrm>
                  <a:off x="4957885" y="2021398"/>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7DB76B1-47E8-5467-3796-54711093C265}"/>
                    </a:ext>
                  </a:extLst>
                </p:cNvPr>
                <p:cNvSpPr/>
                <p:nvPr/>
              </p:nvSpPr>
              <p:spPr>
                <a:xfrm>
                  <a:off x="5167499" y="1523999"/>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6D7F26-8C47-0530-A64C-C3C0BA82D67C}"/>
                    </a:ext>
                  </a:extLst>
                </p:cNvPr>
                <p:cNvSpPr/>
                <p:nvPr/>
              </p:nvSpPr>
              <p:spPr>
                <a:xfrm>
                  <a:off x="3917576" y="2061882"/>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23DAF07-B718-94F5-8817-870DC7BCC8A7}"/>
                    </a:ext>
                  </a:extLst>
                </p:cNvPr>
                <p:cNvSpPr/>
                <p:nvPr/>
              </p:nvSpPr>
              <p:spPr>
                <a:xfrm>
                  <a:off x="5471495" y="1766045"/>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BC03660-00F3-C095-25B4-3C9E29A19A7D}"/>
                    </a:ext>
                  </a:extLst>
                </p:cNvPr>
                <p:cNvCxnSpPr>
                  <a:cxnSpLocks/>
                </p:cNvCxnSpPr>
                <p:nvPr/>
              </p:nvCxnSpPr>
              <p:spPr>
                <a:xfrm>
                  <a:off x="4465935" y="1496552"/>
                  <a:ext cx="510989" cy="524846"/>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9A662F11-5777-CB1D-E215-4E97C6C03A66}"/>
                    </a:ext>
                  </a:extLst>
                </p:cNvPr>
                <p:cNvCxnSpPr>
                  <a:cxnSpLocks/>
                </p:cNvCxnSpPr>
                <p:nvPr/>
              </p:nvCxnSpPr>
              <p:spPr>
                <a:xfrm flipV="1">
                  <a:off x="5312898" y="1330368"/>
                  <a:ext cx="321752" cy="199180"/>
                </a:xfrm>
                <a:prstGeom prst="line">
                  <a:avLst/>
                </a:prstGeom>
                <a:ln/>
              </p:spPr>
              <p:style>
                <a:lnRef idx="1">
                  <a:schemeClr val="accent2"/>
                </a:lnRef>
                <a:fillRef idx="0">
                  <a:schemeClr val="accent2"/>
                </a:fillRef>
                <a:effectRef idx="0">
                  <a:schemeClr val="accent2"/>
                </a:effectRef>
                <a:fontRef idx="minor">
                  <a:schemeClr val="tx1"/>
                </a:fontRef>
              </p:style>
            </p:cxnSp>
            <p:sp>
              <p:nvSpPr>
                <p:cNvPr id="26" name="Arc 25">
                  <a:extLst>
                    <a:ext uri="{FF2B5EF4-FFF2-40B4-BE49-F238E27FC236}">
                      <a16:creationId xmlns:a16="http://schemas.microsoft.com/office/drawing/2014/main" id="{DE56ECAC-AEF2-7C83-2125-E6D9DC154D88}"/>
                    </a:ext>
                  </a:extLst>
                </p:cNvPr>
                <p:cNvSpPr/>
                <p:nvPr/>
              </p:nvSpPr>
              <p:spPr>
                <a:xfrm>
                  <a:off x="3613081" y="1403933"/>
                  <a:ext cx="358283" cy="1284471"/>
                </a:xfrm>
                <a:prstGeom prst="arc">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3A592892-F0B0-4FF6-B205-AABFA472346A}"/>
                    </a:ext>
                  </a:extLst>
                </p:cNvPr>
                <p:cNvSpPr/>
                <p:nvPr/>
              </p:nvSpPr>
              <p:spPr>
                <a:xfrm rot="1462931" flipH="1">
                  <a:off x="4018385" y="1418587"/>
                  <a:ext cx="83056" cy="1306574"/>
                </a:xfrm>
                <a:prstGeom prst="arc">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9E0CB697-DE1A-4147-0762-675B8ED2B473}"/>
                    </a:ext>
                  </a:extLst>
                </p:cNvPr>
                <p:cNvCxnSpPr>
                  <a:cxnSpLocks/>
                </p:cNvCxnSpPr>
                <p:nvPr/>
              </p:nvCxnSpPr>
              <p:spPr>
                <a:xfrm>
                  <a:off x="4340429" y="1889077"/>
                  <a:ext cx="606879" cy="157091"/>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882D5C5C-2C80-E310-2FE2-5A2CB9A5C1A1}"/>
                    </a:ext>
                  </a:extLst>
                </p:cNvPr>
                <p:cNvCxnSpPr>
                  <a:cxnSpLocks/>
                </p:cNvCxnSpPr>
                <p:nvPr/>
              </p:nvCxnSpPr>
              <p:spPr>
                <a:xfrm>
                  <a:off x="5088661" y="1167847"/>
                  <a:ext cx="530441" cy="10133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5FEB6943-866C-A764-B097-6675477A4BF9}"/>
                    </a:ext>
                  </a:extLst>
                </p:cNvPr>
                <p:cNvCxnSpPr>
                  <a:cxnSpLocks/>
                </p:cNvCxnSpPr>
                <p:nvPr/>
              </p:nvCxnSpPr>
              <p:spPr>
                <a:xfrm flipV="1">
                  <a:off x="5093968" y="1856760"/>
                  <a:ext cx="377527" cy="201547"/>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1" name="Straight Connector 40">
                  <a:extLst>
                    <a:ext uri="{FF2B5EF4-FFF2-40B4-BE49-F238E27FC236}">
                      <a16:creationId xmlns:a16="http://schemas.microsoft.com/office/drawing/2014/main" id="{5D3AE8EC-5649-C98D-FE8B-1C44EAE6DC54}"/>
                    </a:ext>
                  </a:extLst>
                </p:cNvPr>
                <p:cNvCxnSpPr>
                  <a:cxnSpLocks/>
                </p:cNvCxnSpPr>
                <p:nvPr/>
              </p:nvCxnSpPr>
              <p:spPr>
                <a:xfrm>
                  <a:off x="5282731" y="1624109"/>
                  <a:ext cx="204474" cy="14846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7B8DDFB6-6FA1-6E4A-6D28-3DE038190568}"/>
                    </a:ext>
                  </a:extLst>
                </p:cNvPr>
                <p:cNvCxnSpPr>
                  <a:cxnSpLocks/>
                </p:cNvCxnSpPr>
                <p:nvPr/>
              </p:nvCxnSpPr>
              <p:spPr>
                <a:xfrm flipV="1">
                  <a:off x="4433047" y="1280715"/>
                  <a:ext cx="32888" cy="98247"/>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10BF8B8B-706B-2112-42D8-259CADD1F6D4}"/>
                    </a:ext>
                  </a:extLst>
                </p:cNvPr>
                <p:cNvCxnSpPr>
                  <a:cxnSpLocks/>
                </p:cNvCxnSpPr>
                <p:nvPr/>
              </p:nvCxnSpPr>
              <p:spPr>
                <a:xfrm flipV="1">
                  <a:off x="4479963" y="861466"/>
                  <a:ext cx="125006" cy="371210"/>
                </a:xfrm>
                <a:prstGeom prst="line">
                  <a:avLst/>
                </a:prstGeom>
                <a:ln/>
              </p:spPr>
              <p:style>
                <a:lnRef idx="1">
                  <a:schemeClr val="accent2"/>
                </a:lnRef>
                <a:fillRef idx="0">
                  <a:schemeClr val="accent2"/>
                </a:fillRef>
                <a:effectRef idx="0">
                  <a:schemeClr val="accent2"/>
                </a:effectRef>
                <a:fontRef idx="minor">
                  <a:schemeClr val="tx1"/>
                </a:fontRef>
              </p:style>
            </p:cxnSp>
          </p:grpSp>
        </p:grpSp>
        <p:sp>
          <p:nvSpPr>
            <p:cNvPr id="48" name="TextBox 47">
              <a:extLst>
                <a:ext uri="{FF2B5EF4-FFF2-40B4-BE49-F238E27FC236}">
                  <a16:creationId xmlns:a16="http://schemas.microsoft.com/office/drawing/2014/main" id="{D511B79A-EBAF-1A7C-5EE3-1544052625D9}"/>
                </a:ext>
              </a:extLst>
            </p:cNvPr>
            <p:cNvSpPr txBox="1"/>
            <p:nvPr/>
          </p:nvSpPr>
          <p:spPr>
            <a:xfrm>
              <a:off x="9131535" y="1322526"/>
              <a:ext cx="997389" cy="461665"/>
            </a:xfrm>
            <a:prstGeom prst="rect">
              <a:avLst/>
            </a:prstGeom>
            <a:noFill/>
          </p:spPr>
          <p:txBody>
            <a:bodyPr wrap="none" rtlCol="0">
              <a:spAutoFit/>
            </a:bodyPr>
            <a:lstStyle/>
            <a:p>
              <a:r>
                <a:rPr lang="en-US" sz="2400" dirty="0">
                  <a:latin typeface="Roboto Light" panose="02000000000000000000" pitchFamily="2" charset="0"/>
                  <a:ea typeface="Roboto Light" panose="02000000000000000000" pitchFamily="2" charset="0"/>
                </a:rPr>
                <a:t>UMLS</a:t>
              </a:r>
            </a:p>
          </p:txBody>
        </p:sp>
        <p:sp>
          <p:nvSpPr>
            <p:cNvPr id="49" name="TextBox 48">
              <a:extLst>
                <a:ext uri="{FF2B5EF4-FFF2-40B4-BE49-F238E27FC236}">
                  <a16:creationId xmlns:a16="http://schemas.microsoft.com/office/drawing/2014/main" id="{BB407CAC-BECA-54DF-9DBC-8B4E0A1B85DC}"/>
                </a:ext>
              </a:extLst>
            </p:cNvPr>
            <p:cNvSpPr txBox="1"/>
            <p:nvPr/>
          </p:nvSpPr>
          <p:spPr>
            <a:xfrm>
              <a:off x="8780534" y="664352"/>
              <a:ext cx="737702" cy="430887"/>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Disease </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Ontology</a:t>
              </a:r>
            </a:p>
          </p:txBody>
        </p:sp>
        <p:sp>
          <p:nvSpPr>
            <p:cNvPr id="50" name="TextBox 49">
              <a:extLst>
                <a:ext uri="{FF2B5EF4-FFF2-40B4-BE49-F238E27FC236}">
                  <a16:creationId xmlns:a16="http://schemas.microsoft.com/office/drawing/2014/main" id="{B22711EB-5AE3-B816-E80A-F6EB17371043}"/>
                </a:ext>
              </a:extLst>
            </p:cNvPr>
            <p:cNvSpPr txBox="1"/>
            <p:nvPr/>
          </p:nvSpPr>
          <p:spPr>
            <a:xfrm>
              <a:off x="6914120" y="821424"/>
              <a:ext cx="821059" cy="430887"/>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Symptom </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Ontology</a:t>
              </a:r>
            </a:p>
          </p:txBody>
        </p:sp>
        <p:sp>
          <p:nvSpPr>
            <p:cNvPr id="51" name="TextBox 50">
              <a:extLst>
                <a:ext uri="{FF2B5EF4-FFF2-40B4-BE49-F238E27FC236}">
                  <a16:creationId xmlns:a16="http://schemas.microsoft.com/office/drawing/2014/main" id="{1EDD4AAB-E69A-EF52-0F93-531C4E763BE7}"/>
                </a:ext>
              </a:extLst>
            </p:cNvPr>
            <p:cNvSpPr txBox="1"/>
            <p:nvPr/>
          </p:nvSpPr>
          <p:spPr>
            <a:xfrm>
              <a:off x="7771889" y="434036"/>
              <a:ext cx="942887"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LOINC2HPO</a:t>
              </a:r>
            </a:p>
          </p:txBody>
        </p:sp>
        <p:sp>
          <p:nvSpPr>
            <p:cNvPr id="53" name="TextBox 52">
              <a:extLst>
                <a:ext uri="{FF2B5EF4-FFF2-40B4-BE49-F238E27FC236}">
                  <a16:creationId xmlns:a16="http://schemas.microsoft.com/office/drawing/2014/main" id="{9CFB4ADA-6A98-6959-F0B8-96865DE17391}"/>
                </a:ext>
              </a:extLst>
            </p:cNvPr>
            <p:cNvSpPr txBox="1"/>
            <p:nvPr/>
          </p:nvSpPr>
          <p:spPr>
            <a:xfrm>
              <a:off x="8674545" y="1968496"/>
              <a:ext cx="1394934" cy="430887"/>
            </a:xfrm>
            <a:prstGeom prst="rect">
              <a:avLst/>
            </a:prstGeom>
            <a:noFill/>
          </p:spPr>
          <p:txBody>
            <a:bodyPr wrap="none" rtlCol="0">
              <a:spAutoFit/>
            </a:bodyPr>
            <a:lstStyle/>
            <a:p>
              <a:pPr algn="ctr"/>
              <a:r>
                <a:rPr lang="en-US" sz="1100" dirty="0">
                  <a:latin typeface="Roboto Light" panose="02000000000000000000" pitchFamily="2" charset="0"/>
                  <a:ea typeface="Roboto Light" panose="02000000000000000000" pitchFamily="2" charset="0"/>
                </a:rPr>
                <a:t>Potential Drug-Drug</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Interactions (PDDI)</a:t>
              </a:r>
            </a:p>
          </p:txBody>
        </p:sp>
        <p:sp>
          <p:nvSpPr>
            <p:cNvPr id="54" name="Rounded Rectangle 53">
              <a:extLst>
                <a:ext uri="{FF2B5EF4-FFF2-40B4-BE49-F238E27FC236}">
                  <a16:creationId xmlns:a16="http://schemas.microsoft.com/office/drawing/2014/main" id="{CB98E73E-1621-4479-8221-4DC383C59046}"/>
                </a:ext>
              </a:extLst>
            </p:cNvPr>
            <p:cNvSpPr/>
            <p:nvPr/>
          </p:nvSpPr>
          <p:spPr>
            <a:xfrm>
              <a:off x="9515051" y="341143"/>
              <a:ext cx="707793" cy="351396"/>
            </a:xfrm>
            <a:prstGeom prst="roundRect">
              <a:avLst/>
            </a:prstGeom>
            <a:solidFill>
              <a:schemeClr val="accent6"/>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Roboto Light" panose="02000000000000000000" pitchFamily="2" charset="0"/>
                  <a:ea typeface="Roboto Light" panose="02000000000000000000" pitchFamily="2" charset="0"/>
                </a:rPr>
                <a:t>RDF + SPARQL</a:t>
              </a:r>
            </a:p>
          </p:txBody>
        </p:sp>
        <p:sp>
          <p:nvSpPr>
            <p:cNvPr id="57" name="TextBox 56">
              <a:extLst>
                <a:ext uri="{FF2B5EF4-FFF2-40B4-BE49-F238E27FC236}">
                  <a16:creationId xmlns:a16="http://schemas.microsoft.com/office/drawing/2014/main" id="{9590775F-BB09-243E-CBAB-5C44F8A506B0}"/>
                </a:ext>
              </a:extLst>
            </p:cNvPr>
            <p:cNvSpPr txBox="1"/>
            <p:nvPr/>
          </p:nvSpPr>
          <p:spPr>
            <a:xfrm>
              <a:off x="7074812" y="2092485"/>
              <a:ext cx="1372492" cy="261610"/>
            </a:xfrm>
            <a:prstGeom prst="rect">
              <a:avLst/>
            </a:prstGeom>
            <a:noFill/>
          </p:spPr>
          <p:txBody>
            <a:bodyPr wrap="none" rtlCol="0">
              <a:spAutoFit/>
            </a:bodyPr>
            <a:lstStyle/>
            <a:p>
              <a:pPr algn="ctr"/>
              <a:r>
                <a:rPr lang="en-US" sz="1100" dirty="0">
                  <a:latin typeface="Roboto Light" panose="02000000000000000000" pitchFamily="2" charset="0"/>
                  <a:ea typeface="Roboto Light" panose="02000000000000000000" pitchFamily="2" charset="0"/>
                </a:rPr>
                <a:t>COVID-19 Ontology</a:t>
              </a:r>
            </a:p>
          </p:txBody>
        </p:sp>
      </p:grpSp>
      <p:sp>
        <p:nvSpPr>
          <p:cNvPr id="168" name="TextBox 167">
            <a:extLst>
              <a:ext uri="{FF2B5EF4-FFF2-40B4-BE49-F238E27FC236}">
                <a16:creationId xmlns:a16="http://schemas.microsoft.com/office/drawing/2014/main" id="{EB0BA5F8-B125-CD20-1C0A-33C117F13D5E}"/>
              </a:ext>
            </a:extLst>
          </p:cNvPr>
          <p:cNvSpPr txBox="1"/>
          <p:nvPr/>
        </p:nvSpPr>
        <p:spPr>
          <a:xfrm>
            <a:off x="244947" y="4521917"/>
            <a:ext cx="1143262"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Clinical </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Database</a:t>
            </a:r>
          </a:p>
        </p:txBody>
      </p:sp>
      <p:grpSp>
        <p:nvGrpSpPr>
          <p:cNvPr id="3" name="Group 2">
            <a:extLst>
              <a:ext uri="{FF2B5EF4-FFF2-40B4-BE49-F238E27FC236}">
                <a16:creationId xmlns:a16="http://schemas.microsoft.com/office/drawing/2014/main" id="{67508161-DE3F-60D0-A579-F56B7B532276}"/>
              </a:ext>
            </a:extLst>
          </p:cNvPr>
          <p:cNvGrpSpPr/>
          <p:nvPr/>
        </p:nvGrpSpPr>
        <p:grpSpPr>
          <a:xfrm>
            <a:off x="-38576" y="2569934"/>
            <a:ext cx="1842171" cy="1362891"/>
            <a:chOff x="3084102" y="1504631"/>
            <a:chExt cx="1842171" cy="1362891"/>
          </a:xfrm>
        </p:grpSpPr>
        <p:sp>
          <p:nvSpPr>
            <p:cNvPr id="1058" name="Folded Corner 1057">
              <a:extLst>
                <a:ext uri="{FF2B5EF4-FFF2-40B4-BE49-F238E27FC236}">
                  <a16:creationId xmlns:a16="http://schemas.microsoft.com/office/drawing/2014/main" id="{D9404995-93C7-3869-008F-DC2EC458B104}"/>
                </a:ext>
              </a:extLst>
            </p:cNvPr>
            <p:cNvSpPr/>
            <p:nvPr/>
          </p:nvSpPr>
          <p:spPr>
            <a:xfrm>
              <a:off x="3299731" y="1876775"/>
              <a:ext cx="1310357" cy="990747"/>
            </a:xfrm>
            <a:prstGeom prst="foldedCorner">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TextBox 181">
              <a:extLst>
                <a:ext uri="{FF2B5EF4-FFF2-40B4-BE49-F238E27FC236}">
                  <a16:creationId xmlns:a16="http://schemas.microsoft.com/office/drawing/2014/main" id="{9F1D5748-91A6-725A-7B3D-634C45704443}"/>
                </a:ext>
              </a:extLst>
            </p:cNvPr>
            <p:cNvSpPr txBox="1"/>
            <p:nvPr/>
          </p:nvSpPr>
          <p:spPr>
            <a:xfrm>
              <a:off x="3084102" y="1504631"/>
              <a:ext cx="1842171"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Eligibility Criteria</a:t>
              </a:r>
            </a:p>
          </p:txBody>
        </p:sp>
        <p:sp>
          <p:nvSpPr>
            <p:cNvPr id="183" name="TextBox 182">
              <a:extLst>
                <a:ext uri="{FF2B5EF4-FFF2-40B4-BE49-F238E27FC236}">
                  <a16:creationId xmlns:a16="http://schemas.microsoft.com/office/drawing/2014/main" id="{C4B15E84-1F74-EA79-EEF0-6D83A93740A0}"/>
                </a:ext>
              </a:extLst>
            </p:cNvPr>
            <p:cNvSpPr txBox="1"/>
            <p:nvPr/>
          </p:nvSpPr>
          <p:spPr>
            <a:xfrm>
              <a:off x="3327229" y="1967797"/>
              <a:ext cx="1225609" cy="369332"/>
            </a:xfrm>
            <a:prstGeom prst="rect">
              <a:avLst/>
            </a:prstGeom>
            <a:noFill/>
          </p:spPr>
          <p:txBody>
            <a:bodyPr wrap="square" rtlCol="0">
              <a:spAutoFit/>
            </a:bodyPr>
            <a:lstStyle/>
            <a:p>
              <a:r>
                <a:rPr lang="en-US" sz="900" dirty="0">
                  <a:latin typeface="Roboto Light" panose="02000000000000000000" pitchFamily="2" charset="0"/>
                  <a:ea typeface="Roboto Light" panose="02000000000000000000" pitchFamily="2" charset="0"/>
                </a:rPr>
                <a:t>- Women or men over age 65</a:t>
              </a:r>
            </a:p>
          </p:txBody>
        </p:sp>
        <p:sp>
          <p:nvSpPr>
            <p:cNvPr id="184" name="TextBox 183">
              <a:extLst>
                <a:ext uri="{FF2B5EF4-FFF2-40B4-BE49-F238E27FC236}">
                  <a16:creationId xmlns:a16="http://schemas.microsoft.com/office/drawing/2014/main" id="{D98C6EA1-3E3B-8A25-91C3-ED34161DDD15}"/>
                </a:ext>
              </a:extLst>
            </p:cNvPr>
            <p:cNvSpPr txBox="1"/>
            <p:nvPr/>
          </p:nvSpPr>
          <p:spPr>
            <a:xfrm>
              <a:off x="3286592" y="2342537"/>
              <a:ext cx="1437193" cy="369332"/>
            </a:xfrm>
            <a:prstGeom prst="rect">
              <a:avLst/>
            </a:prstGeom>
            <a:noFill/>
          </p:spPr>
          <p:txBody>
            <a:bodyPr wrap="square" rtlCol="0">
              <a:spAutoFit/>
            </a:bodyPr>
            <a:lstStyle/>
            <a:p>
              <a:r>
                <a:rPr lang="en-US" sz="900" dirty="0">
                  <a:latin typeface="Roboto Light" panose="02000000000000000000" pitchFamily="2" charset="0"/>
                  <a:ea typeface="Roboto Light" panose="02000000000000000000" pitchFamily="2" charset="0"/>
                </a:rPr>
                <a:t>- Diagnosis of heart failure in past 6 months</a:t>
              </a:r>
            </a:p>
          </p:txBody>
        </p:sp>
      </p:grpSp>
      <p:cxnSp>
        <p:nvCxnSpPr>
          <p:cNvPr id="1066" name="Straight Arrow Connector 1065">
            <a:extLst>
              <a:ext uri="{FF2B5EF4-FFF2-40B4-BE49-F238E27FC236}">
                <a16:creationId xmlns:a16="http://schemas.microsoft.com/office/drawing/2014/main" id="{32D94622-C4B5-8DE7-C469-7EAB700EF861}"/>
              </a:ext>
            </a:extLst>
          </p:cNvPr>
          <p:cNvCxnSpPr>
            <a:cxnSpLocks/>
          </p:cNvCxnSpPr>
          <p:nvPr/>
        </p:nvCxnSpPr>
        <p:spPr>
          <a:xfrm>
            <a:off x="1495521" y="3278698"/>
            <a:ext cx="532460" cy="627615"/>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4B3D99C1-36C7-4B13-AFD7-B2B6C9C1D784}"/>
              </a:ext>
            </a:extLst>
          </p:cNvPr>
          <p:cNvGrpSpPr/>
          <p:nvPr/>
        </p:nvGrpSpPr>
        <p:grpSpPr>
          <a:xfrm>
            <a:off x="2441698" y="5580669"/>
            <a:ext cx="1545616" cy="1227007"/>
            <a:chOff x="4381761" y="4580373"/>
            <a:chExt cx="1545616" cy="1227007"/>
          </a:xfrm>
        </p:grpSpPr>
        <p:sp>
          <p:nvSpPr>
            <p:cNvPr id="97" name="TextBox 96">
              <a:extLst>
                <a:ext uri="{FF2B5EF4-FFF2-40B4-BE49-F238E27FC236}">
                  <a16:creationId xmlns:a16="http://schemas.microsoft.com/office/drawing/2014/main" id="{F6654650-3B94-B3AD-1236-2045C73943B3}"/>
                </a:ext>
              </a:extLst>
            </p:cNvPr>
            <p:cNvSpPr txBox="1"/>
            <p:nvPr/>
          </p:nvSpPr>
          <p:spPr>
            <a:xfrm>
              <a:off x="4381761" y="4580373"/>
              <a:ext cx="1545616"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Named Entity</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Recognition</a:t>
              </a:r>
            </a:p>
          </p:txBody>
        </p:sp>
        <p:sp>
          <p:nvSpPr>
            <p:cNvPr id="98" name="Rounded Rectangle 97">
              <a:extLst>
                <a:ext uri="{FF2B5EF4-FFF2-40B4-BE49-F238E27FC236}">
                  <a16:creationId xmlns:a16="http://schemas.microsoft.com/office/drawing/2014/main" id="{4CA9C464-70AD-2F27-5D25-15E3A3482BD4}"/>
                </a:ext>
              </a:extLst>
            </p:cNvPr>
            <p:cNvSpPr/>
            <p:nvPr/>
          </p:nvSpPr>
          <p:spPr>
            <a:xfrm>
              <a:off x="4639411" y="5226704"/>
              <a:ext cx="1045579" cy="580676"/>
            </a:xfrm>
            <a:prstGeom prst="roundRect">
              <a:avLst/>
            </a:prstGeom>
            <a:solidFill>
              <a:srgbClr val="14C5AB">
                <a:alpha val="5098"/>
              </a:srgbClr>
            </a:solidFill>
            <a:ln>
              <a:solidFill>
                <a:srgbClr val="12D548"/>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244B32E1-458E-1F88-D5C9-D9C2471A490D}"/>
                </a:ext>
              </a:extLst>
            </p:cNvPr>
            <p:cNvSpPr txBox="1"/>
            <p:nvPr/>
          </p:nvSpPr>
          <p:spPr>
            <a:xfrm>
              <a:off x="4891516" y="5255432"/>
              <a:ext cx="526106"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BERT</a:t>
              </a:r>
            </a:p>
          </p:txBody>
        </p:sp>
        <p:sp>
          <p:nvSpPr>
            <p:cNvPr id="100" name="Rounded Rectangle 99">
              <a:extLst>
                <a:ext uri="{FF2B5EF4-FFF2-40B4-BE49-F238E27FC236}">
                  <a16:creationId xmlns:a16="http://schemas.microsoft.com/office/drawing/2014/main" id="{90FEF8AD-467F-E824-0F79-BA5B042F2FBC}"/>
                </a:ext>
              </a:extLst>
            </p:cNvPr>
            <p:cNvSpPr/>
            <p:nvPr/>
          </p:nvSpPr>
          <p:spPr>
            <a:xfrm>
              <a:off x="4877082" y="5521866"/>
              <a:ext cx="569377" cy="211224"/>
            </a:xfrm>
            <a:prstGeom prst="roundRect">
              <a:avLst/>
            </a:prstGeom>
            <a:solidFill>
              <a:srgbClr val="14C5AB"/>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grpSp>
        <p:nvGrpSpPr>
          <p:cNvPr id="1068" name="Group 1067">
            <a:extLst>
              <a:ext uri="{FF2B5EF4-FFF2-40B4-BE49-F238E27FC236}">
                <a16:creationId xmlns:a16="http://schemas.microsoft.com/office/drawing/2014/main" id="{A39C90A6-F552-6D9F-8CBA-8FB66FEB4AAE}"/>
              </a:ext>
            </a:extLst>
          </p:cNvPr>
          <p:cNvGrpSpPr/>
          <p:nvPr/>
        </p:nvGrpSpPr>
        <p:grpSpPr>
          <a:xfrm>
            <a:off x="27401" y="5161458"/>
            <a:ext cx="1550492" cy="710179"/>
            <a:chOff x="1918890" y="4331858"/>
            <a:chExt cx="1195282" cy="710179"/>
          </a:xfrm>
        </p:grpSpPr>
        <p:sp>
          <p:nvSpPr>
            <p:cNvPr id="1067" name="Rounded Rectangle 1066">
              <a:extLst>
                <a:ext uri="{FF2B5EF4-FFF2-40B4-BE49-F238E27FC236}">
                  <a16:creationId xmlns:a16="http://schemas.microsoft.com/office/drawing/2014/main" id="{E3403C67-7E43-1702-F585-75F7E15BDD47}"/>
                </a:ext>
              </a:extLst>
            </p:cNvPr>
            <p:cNvSpPr/>
            <p:nvPr/>
          </p:nvSpPr>
          <p:spPr>
            <a:xfrm>
              <a:off x="1932247" y="4331858"/>
              <a:ext cx="1181925" cy="646331"/>
            </a:xfrm>
            <a:prstGeom prst="round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191" name="TextBox 190">
              <a:extLst>
                <a:ext uri="{FF2B5EF4-FFF2-40B4-BE49-F238E27FC236}">
                  <a16:creationId xmlns:a16="http://schemas.microsoft.com/office/drawing/2014/main" id="{AEDD84B1-C702-5D55-0220-E76C61C11008}"/>
                </a:ext>
              </a:extLst>
            </p:cNvPr>
            <p:cNvSpPr txBox="1"/>
            <p:nvPr/>
          </p:nvSpPr>
          <p:spPr>
            <a:xfrm>
              <a:off x="1918890" y="4395706"/>
              <a:ext cx="1013959" cy="646331"/>
            </a:xfrm>
            <a:prstGeom prst="rect">
              <a:avLst/>
            </a:prstGeom>
            <a:noFill/>
          </p:spPr>
          <p:txBody>
            <a:bodyPr wrap="square" rtlCol="0">
              <a:spAutoFit/>
            </a:bodyPr>
            <a:lstStyle/>
            <a:p>
              <a:r>
                <a:rPr lang="en-US" sz="900" dirty="0">
                  <a:solidFill>
                    <a:schemeClr val="accent5"/>
                  </a:solidFill>
                  <a:latin typeface="Consolas" panose="020B0609020204030204" pitchFamily="49" charset="0"/>
                  <a:ea typeface="Roboto Light" panose="02000000000000000000" pitchFamily="2" charset="0"/>
                  <a:cs typeface="Consolas" panose="020B0609020204030204" pitchFamily="49" charset="0"/>
                </a:rPr>
                <a:t>SELECT</a:t>
              </a:r>
              <a:r>
                <a:rPr lang="en-US" sz="900" dirty="0">
                  <a:latin typeface="Consolas" panose="020B0609020204030204" pitchFamily="49" charset="0"/>
                  <a:ea typeface="Roboto Light" panose="02000000000000000000" pitchFamily="2" charset="0"/>
                  <a:cs typeface="Consolas" panose="020B0609020204030204" pitchFamily="49" charset="0"/>
                </a:rPr>
                <a:t> person_id</a:t>
              </a:r>
            </a:p>
            <a:p>
              <a:r>
                <a:rPr lang="en-US" sz="900" dirty="0">
                  <a:solidFill>
                    <a:schemeClr val="accent5"/>
                  </a:solidFill>
                  <a:latin typeface="Consolas" panose="020B0609020204030204" pitchFamily="49" charset="0"/>
                  <a:ea typeface="Roboto Light" panose="02000000000000000000" pitchFamily="2" charset="0"/>
                  <a:cs typeface="Consolas" panose="020B0609020204030204" pitchFamily="49" charset="0"/>
                </a:rPr>
                <a:t>FROM</a:t>
              </a:r>
              <a:r>
                <a:rPr lang="en-US" sz="900" dirty="0">
                  <a:latin typeface="Consolas" panose="020B0609020204030204" pitchFamily="49" charset="0"/>
                  <a:ea typeface="Roboto Light" panose="02000000000000000000" pitchFamily="2" charset="0"/>
                  <a:cs typeface="Consolas" panose="020B0609020204030204" pitchFamily="49" charset="0"/>
                </a:rPr>
                <a:t> person</a:t>
              </a:r>
            </a:p>
            <a:p>
              <a:r>
                <a:rPr lang="en-US" sz="900" dirty="0">
                  <a:solidFill>
                    <a:schemeClr val="accent5"/>
                  </a:solidFill>
                  <a:latin typeface="Consolas" panose="020B0609020204030204" pitchFamily="49" charset="0"/>
                  <a:ea typeface="Roboto Light" panose="02000000000000000000" pitchFamily="2" charset="0"/>
                  <a:cs typeface="Consolas" panose="020B0609020204030204" pitchFamily="49" charset="0"/>
                </a:rPr>
                <a:t>WHERE</a:t>
              </a:r>
              <a:r>
                <a:rPr lang="en-US" sz="900" dirty="0">
                  <a:latin typeface="Consolas" panose="020B0609020204030204" pitchFamily="49" charset="0"/>
                  <a:ea typeface="Roboto Light" panose="02000000000000000000" pitchFamily="2" charset="0"/>
                  <a:cs typeface="Consolas" panose="020B0609020204030204" pitchFamily="49" charset="0"/>
                </a:rPr>
                <a:t> ...</a:t>
              </a:r>
            </a:p>
          </p:txBody>
        </p:sp>
      </p:grpSp>
      <p:cxnSp>
        <p:nvCxnSpPr>
          <p:cNvPr id="195" name="Straight Arrow Connector 194">
            <a:extLst>
              <a:ext uri="{FF2B5EF4-FFF2-40B4-BE49-F238E27FC236}">
                <a16:creationId xmlns:a16="http://schemas.microsoft.com/office/drawing/2014/main" id="{3813FD8E-7C1B-7EE2-1CD8-916FF39C3F99}"/>
              </a:ext>
            </a:extLst>
          </p:cNvPr>
          <p:cNvCxnSpPr>
            <a:cxnSpLocks/>
          </p:cNvCxnSpPr>
          <p:nvPr/>
        </p:nvCxnSpPr>
        <p:spPr>
          <a:xfrm flipH="1">
            <a:off x="1616547" y="4673858"/>
            <a:ext cx="518632" cy="64827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AC06A8AC-EEA5-8524-C1A9-045231BFAF50}"/>
              </a:ext>
            </a:extLst>
          </p:cNvPr>
          <p:cNvGrpSpPr/>
          <p:nvPr/>
        </p:nvGrpSpPr>
        <p:grpSpPr>
          <a:xfrm>
            <a:off x="2177351" y="3453797"/>
            <a:ext cx="2245403" cy="1971413"/>
            <a:chOff x="2177351" y="3453797"/>
            <a:chExt cx="2245403" cy="1971413"/>
          </a:xfrm>
        </p:grpSpPr>
        <p:grpSp>
          <p:nvGrpSpPr>
            <p:cNvPr id="56" name="Group 55">
              <a:extLst>
                <a:ext uri="{FF2B5EF4-FFF2-40B4-BE49-F238E27FC236}">
                  <a16:creationId xmlns:a16="http://schemas.microsoft.com/office/drawing/2014/main" id="{81868E7B-EB05-010C-9820-FE840B272C3E}"/>
                </a:ext>
              </a:extLst>
            </p:cNvPr>
            <p:cNvGrpSpPr/>
            <p:nvPr/>
          </p:nvGrpSpPr>
          <p:grpSpPr>
            <a:xfrm>
              <a:off x="2177351" y="3453797"/>
              <a:ext cx="2245403" cy="1971413"/>
              <a:chOff x="3273927" y="1943977"/>
              <a:chExt cx="2245403" cy="1971413"/>
            </a:xfrm>
          </p:grpSpPr>
          <p:sp>
            <p:nvSpPr>
              <p:cNvPr id="4" name="Rounded Rectangle 3">
                <a:extLst>
                  <a:ext uri="{FF2B5EF4-FFF2-40B4-BE49-F238E27FC236}">
                    <a16:creationId xmlns:a16="http://schemas.microsoft.com/office/drawing/2014/main" id="{CB424755-01BE-C2E1-4C6D-F2B4103E99B1}"/>
                  </a:ext>
                </a:extLst>
              </p:cNvPr>
              <p:cNvSpPr/>
              <p:nvPr/>
            </p:nvSpPr>
            <p:spPr>
              <a:xfrm>
                <a:off x="3273927" y="2277627"/>
                <a:ext cx="2218755" cy="1637763"/>
              </a:xfrm>
              <a:prstGeom prst="roundRect">
                <a:avLst/>
              </a:prstGeom>
              <a:solidFill>
                <a:srgbClr val="5B9BD5">
                  <a:alpha val="5098"/>
                </a:srgb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BA13073-DC80-7365-D5C4-4023BC89A3D3}"/>
                  </a:ext>
                </a:extLst>
              </p:cNvPr>
              <p:cNvSpPr txBox="1"/>
              <p:nvPr/>
            </p:nvSpPr>
            <p:spPr>
              <a:xfrm>
                <a:off x="3722235" y="1943977"/>
                <a:ext cx="1234633"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LeafAI API</a:t>
                </a:r>
              </a:p>
            </p:txBody>
          </p:sp>
          <p:sp>
            <p:nvSpPr>
              <p:cNvPr id="106" name="Rounded Rectangle 105">
                <a:extLst>
                  <a:ext uri="{FF2B5EF4-FFF2-40B4-BE49-F238E27FC236}">
                    <a16:creationId xmlns:a16="http://schemas.microsoft.com/office/drawing/2014/main" id="{38EE13D6-9DC0-695E-EF3A-F95635DF2CB9}"/>
                  </a:ext>
                </a:extLst>
              </p:cNvPr>
              <p:cNvSpPr/>
              <p:nvPr/>
            </p:nvSpPr>
            <p:spPr>
              <a:xfrm>
                <a:off x="5145571" y="2238185"/>
                <a:ext cx="373759" cy="211224"/>
              </a:xfrm>
              <a:prstGeom prst="roundRect">
                <a:avLst/>
              </a:prstGeom>
              <a:solidFill>
                <a:srgbClr val="5B9BD5"/>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C#</a:t>
                </a:r>
              </a:p>
            </p:txBody>
          </p:sp>
          <p:sp>
            <p:nvSpPr>
              <p:cNvPr id="144" name="TextBox 143">
                <a:extLst>
                  <a:ext uri="{FF2B5EF4-FFF2-40B4-BE49-F238E27FC236}">
                    <a16:creationId xmlns:a16="http://schemas.microsoft.com/office/drawing/2014/main" id="{E5D84FB5-CC4D-D616-0426-650AFA165B01}"/>
                  </a:ext>
                </a:extLst>
              </p:cNvPr>
              <p:cNvSpPr txBox="1"/>
              <p:nvPr/>
            </p:nvSpPr>
            <p:spPr>
              <a:xfrm>
                <a:off x="4324940" y="3073883"/>
                <a:ext cx="1029449" cy="261610"/>
              </a:xfrm>
              <a:prstGeom prst="rect">
                <a:avLst/>
              </a:prstGeom>
              <a:noFill/>
            </p:spPr>
            <p:txBody>
              <a:bodyPr wrap="none" rtlCol="0">
                <a:spAutoFit/>
              </a:bodyPr>
              <a:lstStyle/>
              <a:p>
                <a:pPr algn="ctr"/>
                <a:r>
                  <a:rPr lang="en-US" sz="1100" dirty="0">
                    <a:latin typeface="Roboto Light" panose="02000000000000000000" pitchFamily="2" charset="0"/>
                    <a:ea typeface="Roboto Light" panose="02000000000000000000" pitchFamily="2" charset="0"/>
                  </a:rPr>
                  <a:t>SQL Compiler</a:t>
                </a:r>
              </a:p>
            </p:txBody>
          </p:sp>
          <p:sp>
            <p:nvSpPr>
              <p:cNvPr id="145" name="TextBox 144">
                <a:extLst>
                  <a:ext uri="{FF2B5EF4-FFF2-40B4-BE49-F238E27FC236}">
                    <a16:creationId xmlns:a16="http://schemas.microsoft.com/office/drawing/2014/main" id="{7063C029-B94E-BDB2-D13F-DFE9E1EEDF97}"/>
                  </a:ext>
                </a:extLst>
              </p:cNvPr>
              <p:cNvSpPr txBox="1"/>
              <p:nvPr/>
            </p:nvSpPr>
            <p:spPr>
              <a:xfrm>
                <a:off x="3411865" y="3136248"/>
                <a:ext cx="772969" cy="600164"/>
              </a:xfrm>
              <a:prstGeom prst="rect">
                <a:avLst/>
              </a:prstGeom>
              <a:noFill/>
            </p:spPr>
            <p:txBody>
              <a:bodyPr wrap="none" rtlCol="0">
                <a:spAutoFit/>
              </a:bodyPr>
              <a:lstStyle/>
              <a:p>
                <a:pPr algn="ctr"/>
                <a:r>
                  <a:rPr lang="en-US" sz="1100" dirty="0">
                    <a:latin typeface="Roboto Light" panose="02000000000000000000" pitchFamily="2" charset="0"/>
                    <a:ea typeface="Roboto Light" panose="02000000000000000000" pitchFamily="2" charset="0"/>
                  </a:rPr>
                  <a:t>Semantic</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Metadata</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Mapping</a:t>
                </a:r>
              </a:p>
            </p:txBody>
          </p:sp>
          <p:pic>
            <p:nvPicPr>
              <p:cNvPr id="1043" name="Graphic 1042" descr="Ethernet outline">
                <a:extLst>
                  <a:ext uri="{FF2B5EF4-FFF2-40B4-BE49-F238E27FC236}">
                    <a16:creationId xmlns:a16="http://schemas.microsoft.com/office/drawing/2014/main" id="{5F0508FF-517C-D968-DDDB-0D79C7C5F3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60606" y="3237090"/>
                <a:ext cx="556260" cy="556260"/>
              </a:xfrm>
              <a:prstGeom prst="rect">
                <a:avLst/>
              </a:prstGeom>
            </p:spPr>
          </p:pic>
          <p:sp>
            <p:nvSpPr>
              <p:cNvPr id="150" name="Can 149">
                <a:extLst>
                  <a:ext uri="{FF2B5EF4-FFF2-40B4-BE49-F238E27FC236}">
                    <a16:creationId xmlns:a16="http://schemas.microsoft.com/office/drawing/2014/main" id="{2BA6EB28-3338-C842-1739-A78D668DE7C4}"/>
                  </a:ext>
                </a:extLst>
              </p:cNvPr>
              <p:cNvSpPr/>
              <p:nvPr/>
            </p:nvSpPr>
            <p:spPr>
              <a:xfrm>
                <a:off x="4918252" y="3330407"/>
                <a:ext cx="261797" cy="394931"/>
              </a:xfrm>
              <a:prstGeom prst="can">
                <a:avLst/>
              </a:prstGeom>
              <a:solidFill>
                <a:srgbClr val="4472C4">
                  <a:alpha val="50196"/>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a:extLst>
                  <a:ext uri="{FF2B5EF4-FFF2-40B4-BE49-F238E27FC236}">
                    <a16:creationId xmlns:a16="http://schemas.microsoft.com/office/drawing/2014/main" id="{5347B509-FA1E-2518-A977-7D9862E5B98B}"/>
                  </a:ext>
                </a:extLst>
              </p:cNvPr>
              <p:cNvSpPr/>
              <p:nvPr/>
            </p:nvSpPr>
            <p:spPr>
              <a:xfrm>
                <a:off x="4365971" y="3090016"/>
                <a:ext cx="998051" cy="715670"/>
              </a:xfrm>
              <a:prstGeom prst="round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a:extLst>
                  <a:ext uri="{FF2B5EF4-FFF2-40B4-BE49-F238E27FC236}">
                    <a16:creationId xmlns:a16="http://schemas.microsoft.com/office/drawing/2014/main" id="{BB45067B-52F3-6F47-D0A5-0E6F7B5E6275}"/>
                  </a:ext>
                </a:extLst>
              </p:cNvPr>
              <p:cNvSpPr/>
              <p:nvPr/>
            </p:nvSpPr>
            <p:spPr>
              <a:xfrm>
                <a:off x="3371413" y="3077680"/>
                <a:ext cx="898210" cy="715670"/>
              </a:xfrm>
              <a:prstGeom prst="round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59DBB36B-1543-D0A7-86D1-CE63EC7B0274}"/>
                  </a:ext>
                </a:extLst>
              </p:cNvPr>
              <p:cNvSpPr txBox="1"/>
              <p:nvPr/>
            </p:nvSpPr>
            <p:spPr>
              <a:xfrm>
                <a:off x="4368255" y="2512520"/>
                <a:ext cx="992579" cy="430887"/>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Logical Form</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Interpreter</a:t>
                </a:r>
              </a:p>
            </p:txBody>
          </p:sp>
          <p:sp>
            <p:nvSpPr>
              <p:cNvPr id="108" name="Rounded Rectangle 107">
                <a:extLst>
                  <a:ext uri="{FF2B5EF4-FFF2-40B4-BE49-F238E27FC236}">
                    <a16:creationId xmlns:a16="http://schemas.microsoft.com/office/drawing/2014/main" id="{A4BF22A5-FF0E-6B15-611B-6ED41779EDFB}"/>
                  </a:ext>
                </a:extLst>
              </p:cNvPr>
              <p:cNvSpPr/>
              <p:nvPr/>
            </p:nvSpPr>
            <p:spPr>
              <a:xfrm>
                <a:off x="4360606" y="2488851"/>
                <a:ext cx="1029450" cy="539500"/>
              </a:xfrm>
              <a:prstGeom prst="round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3" name="TextBox 152">
              <a:extLst>
                <a:ext uri="{FF2B5EF4-FFF2-40B4-BE49-F238E27FC236}">
                  <a16:creationId xmlns:a16="http://schemas.microsoft.com/office/drawing/2014/main" id="{444409C1-FB82-5BAF-43AD-9CFBA1AC1379}"/>
                </a:ext>
              </a:extLst>
            </p:cNvPr>
            <p:cNvSpPr txBox="1"/>
            <p:nvPr/>
          </p:nvSpPr>
          <p:spPr>
            <a:xfrm>
              <a:off x="2374572" y="3993995"/>
              <a:ext cx="769763"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Reasoner</a:t>
              </a:r>
            </a:p>
          </p:txBody>
        </p:sp>
        <p:sp>
          <p:nvSpPr>
            <p:cNvPr id="154" name="Rounded Rectangle 153">
              <a:extLst>
                <a:ext uri="{FF2B5EF4-FFF2-40B4-BE49-F238E27FC236}">
                  <a16:creationId xmlns:a16="http://schemas.microsoft.com/office/drawing/2014/main" id="{33494555-8CA5-BED5-3160-66E1BDC6E691}"/>
                </a:ext>
              </a:extLst>
            </p:cNvPr>
            <p:cNvSpPr/>
            <p:nvPr/>
          </p:nvSpPr>
          <p:spPr>
            <a:xfrm>
              <a:off x="2286757" y="3982554"/>
              <a:ext cx="898210" cy="539500"/>
            </a:xfrm>
            <a:prstGeom prst="round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Gears outline">
              <a:extLst>
                <a:ext uri="{FF2B5EF4-FFF2-40B4-BE49-F238E27FC236}">
                  <a16:creationId xmlns:a16="http://schemas.microsoft.com/office/drawing/2014/main" id="{63AD2A08-17AD-9D80-A1D5-4FF9DEDC2F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1126" y="4185664"/>
              <a:ext cx="320412" cy="320412"/>
            </a:xfrm>
            <a:prstGeom prst="rect">
              <a:avLst/>
            </a:prstGeom>
          </p:spPr>
        </p:pic>
      </p:grpSp>
      <p:cxnSp>
        <p:nvCxnSpPr>
          <p:cNvPr id="68" name="Straight Arrow Connector 67">
            <a:extLst>
              <a:ext uri="{FF2B5EF4-FFF2-40B4-BE49-F238E27FC236}">
                <a16:creationId xmlns:a16="http://schemas.microsoft.com/office/drawing/2014/main" id="{E429C603-C370-C599-D471-9F8B3143B9A2}"/>
              </a:ext>
            </a:extLst>
          </p:cNvPr>
          <p:cNvCxnSpPr>
            <a:cxnSpLocks/>
          </p:cNvCxnSpPr>
          <p:nvPr/>
        </p:nvCxnSpPr>
        <p:spPr>
          <a:xfrm flipH="1" flipV="1">
            <a:off x="4412407" y="5223655"/>
            <a:ext cx="1323137" cy="409028"/>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50E69E5-88E4-ED1A-A5A9-943629F07B07}"/>
              </a:ext>
            </a:extLst>
          </p:cNvPr>
          <p:cNvCxnSpPr>
            <a:cxnSpLocks/>
          </p:cNvCxnSpPr>
          <p:nvPr/>
        </p:nvCxnSpPr>
        <p:spPr>
          <a:xfrm>
            <a:off x="3203960" y="5436651"/>
            <a:ext cx="0" cy="214236"/>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32A3BCD9-2A32-B045-99C5-43534BA95887}"/>
              </a:ext>
            </a:extLst>
          </p:cNvPr>
          <p:cNvCxnSpPr>
            <a:cxnSpLocks/>
          </p:cNvCxnSpPr>
          <p:nvPr/>
        </p:nvCxnSpPr>
        <p:spPr>
          <a:xfrm>
            <a:off x="3339015" y="3303168"/>
            <a:ext cx="0" cy="214236"/>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39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9B4BB6-1CCF-C96E-F91C-68F8E2725E48}"/>
              </a:ext>
            </a:extLst>
          </p:cNvPr>
          <p:cNvSpPr/>
          <p:nvPr/>
        </p:nvSpPr>
        <p:spPr>
          <a:xfrm>
            <a:off x="94835" y="80682"/>
            <a:ext cx="10286294" cy="6427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ounded Rectangle 1069">
            <a:extLst>
              <a:ext uri="{FF2B5EF4-FFF2-40B4-BE49-F238E27FC236}">
                <a16:creationId xmlns:a16="http://schemas.microsoft.com/office/drawing/2014/main" id="{0CD3E6A8-2CCA-C2B3-23BB-3DCDB907119A}"/>
              </a:ext>
            </a:extLst>
          </p:cNvPr>
          <p:cNvSpPr/>
          <p:nvPr/>
        </p:nvSpPr>
        <p:spPr>
          <a:xfrm>
            <a:off x="3046684" y="-16880"/>
            <a:ext cx="7203307" cy="6427694"/>
          </a:xfrm>
          <a:prstGeom prst="roundRect">
            <a:avLst/>
          </a:prstGeom>
          <a:solidFill>
            <a:srgbClr val="E3E8F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E8F7"/>
              </a:solidFill>
            </a:endParaRPr>
          </a:p>
        </p:txBody>
      </p:sp>
      <p:sp>
        <p:nvSpPr>
          <p:cNvPr id="1040" name="Can 1039">
            <a:extLst>
              <a:ext uri="{FF2B5EF4-FFF2-40B4-BE49-F238E27FC236}">
                <a16:creationId xmlns:a16="http://schemas.microsoft.com/office/drawing/2014/main" id="{089D4D69-A5E1-1062-EA85-B846C624A1F8}"/>
              </a:ext>
            </a:extLst>
          </p:cNvPr>
          <p:cNvSpPr/>
          <p:nvPr/>
        </p:nvSpPr>
        <p:spPr>
          <a:xfrm>
            <a:off x="335564" y="4509212"/>
            <a:ext cx="1045578" cy="1183549"/>
          </a:xfrm>
          <a:prstGeom prst="can">
            <a:avLst/>
          </a:prstGeom>
          <a:solidFill>
            <a:schemeClr val="bg1">
              <a:lumMod val="7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63463CCA-8051-BD76-471E-4F19291949CE}"/>
              </a:ext>
            </a:extLst>
          </p:cNvPr>
          <p:cNvGrpSpPr/>
          <p:nvPr/>
        </p:nvGrpSpPr>
        <p:grpSpPr>
          <a:xfrm>
            <a:off x="7871788" y="4972910"/>
            <a:ext cx="1396487" cy="1227007"/>
            <a:chOff x="7730075" y="4811053"/>
            <a:chExt cx="1396487" cy="1227007"/>
          </a:xfrm>
        </p:grpSpPr>
        <p:grpSp>
          <p:nvGrpSpPr>
            <p:cNvPr id="47" name="Group 46">
              <a:extLst>
                <a:ext uri="{FF2B5EF4-FFF2-40B4-BE49-F238E27FC236}">
                  <a16:creationId xmlns:a16="http://schemas.microsoft.com/office/drawing/2014/main" id="{9DAD6F7D-A75D-1EAF-86BF-D960B4A6BE60}"/>
                </a:ext>
              </a:extLst>
            </p:cNvPr>
            <p:cNvGrpSpPr/>
            <p:nvPr/>
          </p:nvGrpSpPr>
          <p:grpSpPr>
            <a:xfrm>
              <a:off x="7923990" y="4811053"/>
              <a:ext cx="1202572" cy="1227007"/>
              <a:chOff x="8179248" y="4499369"/>
              <a:chExt cx="1202572" cy="1227007"/>
            </a:xfrm>
          </p:grpSpPr>
          <p:sp>
            <p:nvSpPr>
              <p:cNvPr id="102" name="TextBox 101">
                <a:extLst>
                  <a:ext uri="{FF2B5EF4-FFF2-40B4-BE49-F238E27FC236}">
                    <a16:creationId xmlns:a16="http://schemas.microsoft.com/office/drawing/2014/main" id="{7EFD21B1-99A0-97C5-1908-CCE98E41EAC8}"/>
                  </a:ext>
                </a:extLst>
              </p:cNvPr>
              <p:cNvSpPr txBox="1"/>
              <p:nvPr/>
            </p:nvSpPr>
            <p:spPr>
              <a:xfrm>
                <a:off x="8179248" y="4499369"/>
                <a:ext cx="1202572"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Relation </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Extraction</a:t>
                </a:r>
              </a:p>
            </p:txBody>
          </p:sp>
          <p:sp>
            <p:nvSpPr>
              <p:cNvPr id="103" name="Rounded Rectangle 102">
                <a:extLst>
                  <a:ext uri="{FF2B5EF4-FFF2-40B4-BE49-F238E27FC236}">
                    <a16:creationId xmlns:a16="http://schemas.microsoft.com/office/drawing/2014/main" id="{11D42671-2DAE-5DA4-345D-B83BEBD433DB}"/>
                  </a:ext>
                </a:extLst>
              </p:cNvPr>
              <p:cNvSpPr/>
              <p:nvPr/>
            </p:nvSpPr>
            <p:spPr>
              <a:xfrm>
                <a:off x="8232663" y="5145700"/>
                <a:ext cx="1045579" cy="580676"/>
              </a:xfrm>
              <a:prstGeom prst="roundRect">
                <a:avLst/>
              </a:prstGeom>
              <a:solidFill>
                <a:srgbClr val="E866A1">
                  <a:alpha val="5098"/>
                </a:srgbClr>
              </a:solidFill>
              <a:ln>
                <a:solidFill>
                  <a:srgbClr val="E866A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09FD234C-5536-559F-D2B6-E1795B4C7DFE}"/>
                  </a:ext>
                </a:extLst>
              </p:cNvPr>
              <p:cNvSpPr txBox="1"/>
              <p:nvPr/>
            </p:nvSpPr>
            <p:spPr>
              <a:xfrm>
                <a:off x="8442254" y="5197100"/>
                <a:ext cx="655949"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R-BERT</a:t>
                </a:r>
              </a:p>
            </p:txBody>
          </p:sp>
          <p:sp>
            <p:nvSpPr>
              <p:cNvPr id="105" name="Rounded Rectangle 104">
                <a:extLst>
                  <a:ext uri="{FF2B5EF4-FFF2-40B4-BE49-F238E27FC236}">
                    <a16:creationId xmlns:a16="http://schemas.microsoft.com/office/drawing/2014/main" id="{EE526098-79BE-BDAE-0638-2C7556D8201B}"/>
                  </a:ext>
                </a:extLst>
              </p:cNvPr>
              <p:cNvSpPr/>
              <p:nvPr/>
            </p:nvSpPr>
            <p:spPr>
              <a:xfrm>
                <a:off x="8480450" y="5440630"/>
                <a:ext cx="569377" cy="211224"/>
              </a:xfrm>
              <a:prstGeom prst="roundRect">
                <a:avLst/>
              </a:prstGeom>
              <a:solidFill>
                <a:srgbClr val="E866A1"/>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sp>
          <p:nvSpPr>
            <p:cNvPr id="1053" name="Oval 1052">
              <a:extLst>
                <a:ext uri="{FF2B5EF4-FFF2-40B4-BE49-F238E27FC236}">
                  <a16:creationId xmlns:a16="http://schemas.microsoft.com/office/drawing/2014/main" id="{DBBBCC2D-7372-566B-FD44-A056EB85F0BD}"/>
                </a:ext>
              </a:extLst>
            </p:cNvPr>
            <p:cNvSpPr/>
            <p:nvPr/>
          </p:nvSpPr>
          <p:spPr>
            <a:xfrm>
              <a:off x="7730075" y="5598632"/>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Roboto Light" panose="02000000000000000000" pitchFamily="2" charset="0"/>
                  <a:ea typeface="Roboto Light" panose="02000000000000000000" pitchFamily="2" charset="0"/>
                </a:rPr>
                <a:t>3</a:t>
              </a:r>
            </a:p>
          </p:txBody>
        </p:sp>
      </p:grpSp>
      <p:sp>
        <p:nvSpPr>
          <p:cNvPr id="163" name="Oval 162">
            <a:extLst>
              <a:ext uri="{FF2B5EF4-FFF2-40B4-BE49-F238E27FC236}">
                <a16:creationId xmlns:a16="http://schemas.microsoft.com/office/drawing/2014/main" id="{B3AE2363-CB83-51AD-1FDF-CB97E9DB85FB}"/>
              </a:ext>
            </a:extLst>
          </p:cNvPr>
          <p:cNvSpPr/>
          <p:nvPr/>
        </p:nvSpPr>
        <p:spPr>
          <a:xfrm>
            <a:off x="1659833" y="2211671"/>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Roboto Light" panose="02000000000000000000" pitchFamily="2" charset="0"/>
                <a:ea typeface="Roboto Light" panose="02000000000000000000" pitchFamily="2" charset="0"/>
              </a:rPr>
              <a:t>1</a:t>
            </a:r>
          </a:p>
        </p:txBody>
      </p:sp>
      <p:grpSp>
        <p:nvGrpSpPr>
          <p:cNvPr id="87" name="Group 86">
            <a:extLst>
              <a:ext uri="{FF2B5EF4-FFF2-40B4-BE49-F238E27FC236}">
                <a16:creationId xmlns:a16="http://schemas.microsoft.com/office/drawing/2014/main" id="{D3FC0A4F-DF29-B1AB-E7F2-3F4342AE218F}"/>
              </a:ext>
            </a:extLst>
          </p:cNvPr>
          <p:cNvGrpSpPr/>
          <p:nvPr/>
        </p:nvGrpSpPr>
        <p:grpSpPr>
          <a:xfrm>
            <a:off x="8512863" y="3596295"/>
            <a:ext cx="1760418" cy="1203707"/>
            <a:chOff x="8142775" y="3091177"/>
            <a:chExt cx="1760418" cy="1203707"/>
          </a:xfrm>
        </p:grpSpPr>
        <p:grpSp>
          <p:nvGrpSpPr>
            <p:cNvPr id="40" name="Group 39">
              <a:extLst>
                <a:ext uri="{FF2B5EF4-FFF2-40B4-BE49-F238E27FC236}">
                  <a16:creationId xmlns:a16="http://schemas.microsoft.com/office/drawing/2014/main" id="{14F09251-5A02-B399-D586-3B177080C0C0}"/>
                </a:ext>
              </a:extLst>
            </p:cNvPr>
            <p:cNvGrpSpPr/>
            <p:nvPr/>
          </p:nvGrpSpPr>
          <p:grpSpPr>
            <a:xfrm>
              <a:off x="8142775" y="3091177"/>
              <a:ext cx="1760418" cy="1203707"/>
              <a:chOff x="4417590" y="88498"/>
              <a:chExt cx="1760418" cy="1203707"/>
            </a:xfrm>
          </p:grpSpPr>
          <p:sp>
            <p:nvSpPr>
              <p:cNvPr id="91" name="TextBox 90">
                <a:extLst>
                  <a:ext uri="{FF2B5EF4-FFF2-40B4-BE49-F238E27FC236}">
                    <a16:creationId xmlns:a16="http://schemas.microsoft.com/office/drawing/2014/main" id="{1F2D4AB7-CF80-8B24-5A23-8D928AD6ACCA}"/>
                  </a:ext>
                </a:extLst>
              </p:cNvPr>
              <p:cNvSpPr txBox="1"/>
              <p:nvPr/>
            </p:nvSpPr>
            <p:spPr>
              <a:xfrm>
                <a:off x="4417590" y="88498"/>
                <a:ext cx="1760418"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Logical Form</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Transformation</a:t>
                </a:r>
              </a:p>
            </p:txBody>
          </p:sp>
          <p:sp>
            <p:nvSpPr>
              <p:cNvPr id="92" name="Rounded Rectangle 91">
                <a:extLst>
                  <a:ext uri="{FF2B5EF4-FFF2-40B4-BE49-F238E27FC236}">
                    <a16:creationId xmlns:a16="http://schemas.microsoft.com/office/drawing/2014/main" id="{6B7E2D6C-042B-F634-272A-9FDBFF4F8A43}"/>
                  </a:ext>
                </a:extLst>
              </p:cNvPr>
              <p:cNvSpPr/>
              <p:nvPr/>
            </p:nvSpPr>
            <p:spPr>
              <a:xfrm>
                <a:off x="4737492" y="711529"/>
                <a:ext cx="1045579" cy="580676"/>
              </a:xfrm>
              <a:prstGeom prst="roundRect">
                <a:avLst/>
              </a:prstGeom>
              <a:solidFill>
                <a:srgbClr val="7030A0">
                  <a:alpha val="5098"/>
                </a:srgbClr>
              </a:solidFill>
              <a:ln>
                <a:solidFill>
                  <a:srgbClr val="7030A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C6905B0E-FC3D-70E2-FF32-7726F37F8AF6}"/>
                  </a:ext>
                </a:extLst>
              </p:cNvPr>
              <p:cNvSpPr txBox="1"/>
              <p:nvPr/>
            </p:nvSpPr>
            <p:spPr>
              <a:xfrm>
                <a:off x="5081939" y="762623"/>
                <a:ext cx="348172"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T5</a:t>
                </a:r>
              </a:p>
            </p:txBody>
          </p:sp>
          <p:sp>
            <p:nvSpPr>
              <p:cNvPr id="96" name="Rounded Rectangle 95">
                <a:extLst>
                  <a:ext uri="{FF2B5EF4-FFF2-40B4-BE49-F238E27FC236}">
                    <a16:creationId xmlns:a16="http://schemas.microsoft.com/office/drawing/2014/main" id="{66D6E693-1A7A-417F-6585-8ABB78155DC0}"/>
                  </a:ext>
                </a:extLst>
              </p:cNvPr>
              <p:cNvSpPr/>
              <p:nvPr/>
            </p:nvSpPr>
            <p:spPr>
              <a:xfrm>
                <a:off x="4998023" y="1006691"/>
                <a:ext cx="569377" cy="211224"/>
              </a:xfrm>
              <a:prstGeom prst="roundRect">
                <a:avLst/>
              </a:prstGeom>
              <a:solidFill>
                <a:srgbClr val="7030A0"/>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sp>
          <p:nvSpPr>
            <p:cNvPr id="164" name="Oval 163">
              <a:extLst>
                <a:ext uri="{FF2B5EF4-FFF2-40B4-BE49-F238E27FC236}">
                  <a16:creationId xmlns:a16="http://schemas.microsoft.com/office/drawing/2014/main" id="{AEAB0369-E261-135B-3DB8-29EBBBC15A58}"/>
                </a:ext>
              </a:extLst>
            </p:cNvPr>
            <p:cNvSpPr/>
            <p:nvPr/>
          </p:nvSpPr>
          <p:spPr>
            <a:xfrm>
              <a:off x="8206579" y="3965102"/>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Roboto Light" panose="02000000000000000000" pitchFamily="2" charset="0"/>
                  <a:ea typeface="Roboto Light" panose="02000000000000000000" pitchFamily="2" charset="0"/>
                </a:rPr>
                <a:t>4</a:t>
              </a:r>
            </a:p>
          </p:txBody>
        </p:sp>
      </p:grpSp>
      <p:grpSp>
        <p:nvGrpSpPr>
          <p:cNvPr id="89" name="Group 88">
            <a:extLst>
              <a:ext uri="{FF2B5EF4-FFF2-40B4-BE49-F238E27FC236}">
                <a16:creationId xmlns:a16="http://schemas.microsoft.com/office/drawing/2014/main" id="{1D5D949E-DF8C-4CC6-B7FF-27CFD6561A30}"/>
              </a:ext>
            </a:extLst>
          </p:cNvPr>
          <p:cNvGrpSpPr/>
          <p:nvPr/>
        </p:nvGrpSpPr>
        <p:grpSpPr>
          <a:xfrm>
            <a:off x="7774336" y="2404855"/>
            <a:ext cx="2323892" cy="927632"/>
            <a:chOff x="7742846" y="1812504"/>
            <a:chExt cx="2323892" cy="927632"/>
          </a:xfrm>
        </p:grpSpPr>
        <p:grpSp>
          <p:nvGrpSpPr>
            <p:cNvPr id="42" name="Group 41">
              <a:extLst>
                <a:ext uri="{FF2B5EF4-FFF2-40B4-BE49-F238E27FC236}">
                  <a16:creationId xmlns:a16="http://schemas.microsoft.com/office/drawing/2014/main" id="{D55F0E4F-1182-31F7-552E-07FE90D5DE12}"/>
                </a:ext>
              </a:extLst>
            </p:cNvPr>
            <p:cNvGrpSpPr/>
            <p:nvPr/>
          </p:nvGrpSpPr>
          <p:grpSpPr>
            <a:xfrm>
              <a:off x="7989458" y="1812504"/>
              <a:ext cx="2077280" cy="927632"/>
              <a:chOff x="8418431" y="3097540"/>
              <a:chExt cx="2077280" cy="927632"/>
            </a:xfrm>
          </p:grpSpPr>
          <p:sp>
            <p:nvSpPr>
              <p:cNvPr id="58" name="TextBox 57">
                <a:extLst>
                  <a:ext uri="{FF2B5EF4-FFF2-40B4-BE49-F238E27FC236}">
                    <a16:creationId xmlns:a16="http://schemas.microsoft.com/office/drawing/2014/main" id="{BAAD38E5-E31A-5F78-02C0-B65485FBA7F4}"/>
                  </a:ext>
                </a:extLst>
              </p:cNvPr>
              <p:cNvSpPr txBox="1"/>
              <p:nvPr/>
            </p:nvSpPr>
            <p:spPr>
              <a:xfrm>
                <a:off x="8650997" y="3097540"/>
                <a:ext cx="1603324"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Normalization</a:t>
                </a:r>
              </a:p>
            </p:txBody>
          </p:sp>
          <p:sp>
            <p:nvSpPr>
              <p:cNvPr id="59" name="Rounded Rectangle 58">
                <a:extLst>
                  <a:ext uri="{FF2B5EF4-FFF2-40B4-BE49-F238E27FC236}">
                    <a16:creationId xmlns:a16="http://schemas.microsoft.com/office/drawing/2014/main" id="{9F4590D9-8B8C-EE94-78CA-855FA3636B83}"/>
                  </a:ext>
                </a:extLst>
              </p:cNvPr>
              <p:cNvSpPr/>
              <p:nvPr/>
            </p:nvSpPr>
            <p:spPr>
              <a:xfrm>
                <a:off x="8418431" y="3444496"/>
                <a:ext cx="2077280" cy="580676"/>
              </a:xfrm>
              <a:prstGeom prst="roundRect">
                <a:avLst/>
              </a:prstGeom>
              <a:solidFill>
                <a:srgbClr val="ED7D31">
                  <a:alpha val="5098"/>
                </a:srgbClr>
              </a:solidFill>
              <a:ln>
                <a:solidFill>
                  <a:schemeClr val="accent2"/>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251585C7-FB71-59D0-232F-C281F2AB4324}"/>
                  </a:ext>
                </a:extLst>
              </p:cNvPr>
              <p:cNvSpPr txBox="1"/>
              <p:nvPr/>
            </p:nvSpPr>
            <p:spPr>
              <a:xfrm>
                <a:off x="8460205" y="3479158"/>
                <a:ext cx="997389"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MetaMapLite</a:t>
                </a:r>
              </a:p>
            </p:txBody>
          </p:sp>
          <p:sp>
            <p:nvSpPr>
              <p:cNvPr id="85" name="TextBox 84">
                <a:extLst>
                  <a:ext uri="{FF2B5EF4-FFF2-40B4-BE49-F238E27FC236}">
                    <a16:creationId xmlns:a16="http://schemas.microsoft.com/office/drawing/2014/main" id="{780240DB-1AD0-68B0-99B3-3A66058787A0}"/>
                  </a:ext>
                </a:extLst>
              </p:cNvPr>
              <p:cNvSpPr txBox="1"/>
              <p:nvPr/>
            </p:nvSpPr>
            <p:spPr>
              <a:xfrm>
                <a:off x="9514471" y="3481776"/>
                <a:ext cx="950901"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BERT (Labs)</a:t>
                </a:r>
              </a:p>
            </p:txBody>
          </p:sp>
          <p:sp>
            <p:nvSpPr>
              <p:cNvPr id="88" name="Rounded Rectangle 87">
                <a:extLst>
                  <a:ext uri="{FF2B5EF4-FFF2-40B4-BE49-F238E27FC236}">
                    <a16:creationId xmlns:a16="http://schemas.microsoft.com/office/drawing/2014/main" id="{70D0BF7E-A197-B95F-D151-BAF4A63D59D6}"/>
                  </a:ext>
                </a:extLst>
              </p:cNvPr>
              <p:cNvSpPr/>
              <p:nvPr/>
            </p:nvSpPr>
            <p:spPr>
              <a:xfrm>
                <a:off x="8692772" y="3724840"/>
                <a:ext cx="465970" cy="229770"/>
              </a:xfrm>
              <a:prstGeom prst="roundRect">
                <a:avLst/>
              </a:prstGeom>
              <a:solidFill>
                <a:schemeClr val="accent2"/>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Java</a:t>
                </a:r>
              </a:p>
            </p:txBody>
          </p:sp>
          <p:sp>
            <p:nvSpPr>
              <p:cNvPr id="90" name="Rounded Rectangle 89">
                <a:extLst>
                  <a:ext uri="{FF2B5EF4-FFF2-40B4-BE49-F238E27FC236}">
                    <a16:creationId xmlns:a16="http://schemas.microsoft.com/office/drawing/2014/main" id="{291E2819-271E-3FC3-B0C8-B983BA0D9611}"/>
                  </a:ext>
                </a:extLst>
              </p:cNvPr>
              <p:cNvSpPr/>
              <p:nvPr/>
            </p:nvSpPr>
            <p:spPr>
              <a:xfrm>
                <a:off x="9711858" y="3743386"/>
                <a:ext cx="569377" cy="211224"/>
              </a:xfrm>
              <a:prstGeom prst="roundRect">
                <a:avLst/>
              </a:prstGeom>
              <a:solidFill>
                <a:schemeClr val="accent2"/>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sp>
          <p:nvSpPr>
            <p:cNvPr id="165" name="Oval 164">
              <a:extLst>
                <a:ext uri="{FF2B5EF4-FFF2-40B4-BE49-F238E27FC236}">
                  <a16:creationId xmlns:a16="http://schemas.microsoft.com/office/drawing/2014/main" id="{01D47BDF-55ED-96D9-98FE-ED1DDA4D076C}"/>
                </a:ext>
              </a:extLst>
            </p:cNvPr>
            <p:cNvSpPr/>
            <p:nvPr/>
          </p:nvSpPr>
          <p:spPr>
            <a:xfrm>
              <a:off x="7742846" y="2543416"/>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Roboto Light" panose="02000000000000000000" pitchFamily="2" charset="0"/>
                  <a:ea typeface="Roboto Light" panose="02000000000000000000" pitchFamily="2" charset="0"/>
                </a:rPr>
                <a:t>6</a:t>
              </a:r>
            </a:p>
          </p:txBody>
        </p:sp>
      </p:grpSp>
      <p:grpSp>
        <p:nvGrpSpPr>
          <p:cNvPr id="116" name="Group 115">
            <a:extLst>
              <a:ext uri="{FF2B5EF4-FFF2-40B4-BE49-F238E27FC236}">
                <a16:creationId xmlns:a16="http://schemas.microsoft.com/office/drawing/2014/main" id="{AF7524B8-285E-11A6-FB2C-4561A34B7904}"/>
              </a:ext>
            </a:extLst>
          </p:cNvPr>
          <p:cNvGrpSpPr/>
          <p:nvPr/>
        </p:nvGrpSpPr>
        <p:grpSpPr>
          <a:xfrm>
            <a:off x="4644596" y="193620"/>
            <a:ext cx="3552041" cy="2611817"/>
            <a:chOff x="4199184" y="203632"/>
            <a:chExt cx="3552041" cy="2611817"/>
          </a:xfrm>
        </p:grpSpPr>
        <p:grpSp>
          <p:nvGrpSpPr>
            <p:cNvPr id="43" name="Group 42">
              <a:extLst>
                <a:ext uri="{FF2B5EF4-FFF2-40B4-BE49-F238E27FC236}">
                  <a16:creationId xmlns:a16="http://schemas.microsoft.com/office/drawing/2014/main" id="{64161F56-F58C-1A42-D491-3DDE2312BE70}"/>
                </a:ext>
              </a:extLst>
            </p:cNvPr>
            <p:cNvGrpSpPr/>
            <p:nvPr/>
          </p:nvGrpSpPr>
          <p:grpSpPr>
            <a:xfrm>
              <a:off x="4199184" y="203632"/>
              <a:ext cx="3552041" cy="2611817"/>
              <a:chOff x="6670803" y="59599"/>
              <a:chExt cx="3552041" cy="2611817"/>
            </a:xfrm>
          </p:grpSpPr>
          <p:sp>
            <p:nvSpPr>
              <p:cNvPr id="5" name="TextBox 4">
                <a:extLst>
                  <a:ext uri="{FF2B5EF4-FFF2-40B4-BE49-F238E27FC236}">
                    <a16:creationId xmlns:a16="http://schemas.microsoft.com/office/drawing/2014/main" id="{9D4E8CD0-E1E0-903F-0AAF-5337E4044A84}"/>
                  </a:ext>
                </a:extLst>
              </p:cNvPr>
              <p:cNvSpPr txBox="1"/>
              <p:nvPr/>
            </p:nvSpPr>
            <p:spPr>
              <a:xfrm>
                <a:off x="7546249" y="59599"/>
                <a:ext cx="1919115"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Knowledge Base</a:t>
                </a:r>
              </a:p>
            </p:txBody>
          </p:sp>
          <p:sp>
            <p:nvSpPr>
              <p:cNvPr id="6" name="Rounded Rectangle 5">
                <a:extLst>
                  <a:ext uri="{FF2B5EF4-FFF2-40B4-BE49-F238E27FC236}">
                    <a16:creationId xmlns:a16="http://schemas.microsoft.com/office/drawing/2014/main" id="{3D64997C-D9AD-DF6C-BB98-9B6B758356F5}"/>
                  </a:ext>
                </a:extLst>
              </p:cNvPr>
              <p:cNvSpPr/>
              <p:nvPr/>
            </p:nvSpPr>
            <p:spPr>
              <a:xfrm>
                <a:off x="6922991" y="426616"/>
                <a:ext cx="3196312" cy="2114562"/>
              </a:xfrm>
              <a:prstGeom prst="roundRect">
                <a:avLst/>
              </a:prstGeom>
              <a:solidFill>
                <a:srgbClr val="12D548">
                  <a:alpha val="5098"/>
                </a:srgbClr>
              </a:solidFill>
              <a:ln>
                <a:solidFill>
                  <a:schemeClr val="accent6">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805D1DAF-34AF-2256-3424-5CB9D738799F}"/>
                  </a:ext>
                </a:extLst>
              </p:cNvPr>
              <p:cNvGrpSpPr/>
              <p:nvPr/>
            </p:nvGrpSpPr>
            <p:grpSpPr>
              <a:xfrm>
                <a:off x="6670803" y="683139"/>
                <a:ext cx="2767731" cy="1988277"/>
                <a:chOff x="5075356" y="722330"/>
                <a:chExt cx="2767731" cy="1988277"/>
              </a:xfrm>
            </p:grpSpPr>
            <p:sp>
              <p:nvSpPr>
                <p:cNvPr id="29" name="Arc 28">
                  <a:extLst>
                    <a:ext uri="{FF2B5EF4-FFF2-40B4-BE49-F238E27FC236}">
                      <a16:creationId xmlns:a16="http://schemas.microsoft.com/office/drawing/2014/main" id="{CC80076A-A25E-AA26-B8A5-EF200BAFF27D}"/>
                    </a:ext>
                  </a:extLst>
                </p:cNvPr>
                <p:cNvSpPr/>
                <p:nvPr/>
              </p:nvSpPr>
              <p:spPr>
                <a:xfrm rot="20384924">
                  <a:off x="5075356" y="1319735"/>
                  <a:ext cx="2257110" cy="1124729"/>
                </a:xfrm>
                <a:prstGeom prst="arc">
                  <a:avLst>
                    <a:gd name="adj1" fmla="val 16200000"/>
                    <a:gd name="adj2" fmla="val 20859"/>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pSp>
              <p:nvGrpSpPr>
                <p:cNvPr id="52" name="Group 51">
                  <a:extLst>
                    <a:ext uri="{FF2B5EF4-FFF2-40B4-BE49-F238E27FC236}">
                      <a16:creationId xmlns:a16="http://schemas.microsoft.com/office/drawing/2014/main" id="{73E69D6E-6F37-4006-7B3B-4C0A9B8ABED3}"/>
                    </a:ext>
                  </a:extLst>
                </p:cNvPr>
                <p:cNvGrpSpPr/>
                <p:nvPr/>
              </p:nvGrpSpPr>
              <p:grpSpPr>
                <a:xfrm>
                  <a:off x="5696012" y="722330"/>
                  <a:ext cx="2147075" cy="1988277"/>
                  <a:chOff x="3613081" y="736884"/>
                  <a:chExt cx="2147075" cy="1988277"/>
                </a:xfrm>
              </p:grpSpPr>
              <p:cxnSp>
                <p:nvCxnSpPr>
                  <p:cNvPr id="9" name="Straight Connector 8">
                    <a:extLst>
                      <a:ext uri="{FF2B5EF4-FFF2-40B4-BE49-F238E27FC236}">
                        <a16:creationId xmlns:a16="http://schemas.microsoft.com/office/drawing/2014/main" id="{4DE0DEF3-68A1-76EC-7C1D-F8BCFCD6CC09}"/>
                      </a:ext>
                    </a:extLst>
                  </p:cNvPr>
                  <p:cNvCxnSpPr/>
                  <p:nvPr/>
                </p:nvCxnSpPr>
                <p:spPr>
                  <a:xfrm flipV="1">
                    <a:off x="3917576" y="833718"/>
                    <a:ext cx="636495" cy="502023"/>
                  </a:xfrm>
                  <a:prstGeom prst="line">
                    <a:avLst/>
                  </a:prstGeom>
                  <a:ln/>
                </p:spPr>
                <p:style>
                  <a:lnRef idx="1">
                    <a:schemeClr val="accent2"/>
                  </a:lnRef>
                  <a:fillRef idx="0">
                    <a:schemeClr val="accent2"/>
                  </a:fillRef>
                  <a:effectRef idx="0">
                    <a:schemeClr val="accent2"/>
                  </a:effectRef>
                  <a:fontRef idx="minor">
                    <a:schemeClr val="tx1"/>
                  </a:fontRef>
                </p:style>
              </p:cxnSp>
              <p:sp>
                <p:nvSpPr>
                  <p:cNvPr id="10" name="Oval 9">
                    <a:extLst>
                      <a:ext uri="{FF2B5EF4-FFF2-40B4-BE49-F238E27FC236}">
                        <a16:creationId xmlns:a16="http://schemas.microsoft.com/office/drawing/2014/main" id="{DF231D09-D4E6-8980-803C-123A91DC6198}"/>
                      </a:ext>
                    </a:extLst>
                  </p:cNvPr>
                  <p:cNvSpPr/>
                  <p:nvPr/>
                </p:nvSpPr>
                <p:spPr>
                  <a:xfrm>
                    <a:off x="4563036" y="736884"/>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F2E4EFA5-449A-822D-1050-2BA0C3C629BA}"/>
                      </a:ext>
                    </a:extLst>
                  </p:cNvPr>
                  <p:cNvSpPr/>
                  <p:nvPr/>
                </p:nvSpPr>
                <p:spPr>
                  <a:xfrm>
                    <a:off x="4403182" y="807107"/>
                    <a:ext cx="620881" cy="555243"/>
                  </a:xfrm>
                  <a:prstGeom prst="arc">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2" name="Oval 11">
                    <a:extLst>
                      <a:ext uri="{FF2B5EF4-FFF2-40B4-BE49-F238E27FC236}">
                        <a16:creationId xmlns:a16="http://schemas.microsoft.com/office/drawing/2014/main" id="{5689D0E9-7FA0-072E-1CCA-739B80C7D40D}"/>
                      </a:ext>
                    </a:extLst>
                  </p:cNvPr>
                  <p:cNvSpPr/>
                  <p:nvPr/>
                </p:nvSpPr>
                <p:spPr>
                  <a:xfrm>
                    <a:off x="4957885" y="1098428"/>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B63C54-6ADA-91BB-AB9C-64CB3A8750F1}"/>
                      </a:ext>
                    </a:extLst>
                  </p:cNvPr>
                  <p:cNvSpPr/>
                  <p:nvPr/>
                </p:nvSpPr>
                <p:spPr>
                  <a:xfrm>
                    <a:off x="3792070" y="1335741"/>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2A2EA39-5CAB-4DC3-0657-2B870BDD4816}"/>
                      </a:ext>
                    </a:extLst>
                  </p:cNvPr>
                  <p:cNvSpPr/>
                  <p:nvPr/>
                </p:nvSpPr>
                <p:spPr>
                  <a:xfrm>
                    <a:off x="4340429" y="1389529"/>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F1DAC79-B2E7-1D63-C712-923BB6CFD03B}"/>
                      </a:ext>
                    </a:extLst>
                  </p:cNvPr>
                  <p:cNvSpPr/>
                  <p:nvPr/>
                </p:nvSpPr>
                <p:spPr>
                  <a:xfrm>
                    <a:off x="4214923" y="1819834"/>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4ED74CB-2C0B-00AA-7918-9CB9839EDD44}"/>
                      </a:ext>
                    </a:extLst>
                  </p:cNvPr>
                  <p:cNvSpPr/>
                  <p:nvPr/>
                </p:nvSpPr>
                <p:spPr>
                  <a:xfrm>
                    <a:off x="5634650" y="1228164"/>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A1D1742-9C96-CEF8-8669-BD1B51C71CCD}"/>
                      </a:ext>
                    </a:extLst>
                  </p:cNvPr>
                  <p:cNvSpPr/>
                  <p:nvPr/>
                </p:nvSpPr>
                <p:spPr>
                  <a:xfrm>
                    <a:off x="4957885" y="2021398"/>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7DB76B1-47E8-5467-3796-54711093C265}"/>
                      </a:ext>
                    </a:extLst>
                  </p:cNvPr>
                  <p:cNvSpPr/>
                  <p:nvPr/>
                </p:nvSpPr>
                <p:spPr>
                  <a:xfrm>
                    <a:off x="5167499" y="1523999"/>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6D7F26-8C47-0530-A64C-C3C0BA82D67C}"/>
                      </a:ext>
                    </a:extLst>
                  </p:cNvPr>
                  <p:cNvSpPr/>
                  <p:nvPr/>
                </p:nvSpPr>
                <p:spPr>
                  <a:xfrm>
                    <a:off x="3917576" y="2061882"/>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23DAF07-B718-94F5-8817-870DC7BCC8A7}"/>
                      </a:ext>
                    </a:extLst>
                  </p:cNvPr>
                  <p:cNvSpPr/>
                  <p:nvPr/>
                </p:nvSpPr>
                <p:spPr>
                  <a:xfrm>
                    <a:off x="5471495" y="1766045"/>
                    <a:ext cx="125506" cy="107577"/>
                  </a:xfrm>
                  <a:prstGeom prst="ellipse">
                    <a:avLst/>
                  </a:prstGeom>
                  <a:solidFill>
                    <a:srgbClr val="ED7D31"/>
                  </a:solidFill>
                  <a:ln>
                    <a:noFill/>
                  </a:ln>
                  <a:effectLst>
                    <a:outerShdw blurRad="63500" sx="95000" sy="95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BC03660-00F3-C095-25B4-3C9E29A19A7D}"/>
                      </a:ext>
                    </a:extLst>
                  </p:cNvPr>
                  <p:cNvCxnSpPr>
                    <a:cxnSpLocks/>
                  </p:cNvCxnSpPr>
                  <p:nvPr/>
                </p:nvCxnSpPr>
                <p:spPr>
                  <a:xfrm>
                    <a:off x="4465935" y="1496552"/>
                    <a:ext cx="510989" cy="524846"/>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9A662F11-5777-CB1D-E215-4E97C6C03A66}"/>
                      </a:ext>
                    </a:extLst>
                  </p:cNvPr>
                  <p:cNvCxnSpPr>
                    <a:cxnSpLocks/>
                  </p:cNvCxnSpPr>
                  <p:nvPr/>
                </p:nvCxnSpPr>
                <p:spPr>
                  <a:xfrm flipV="1">
                    <a:off x="5312898" y="1330368"/>
                    <a:ext cx="321752" cy="199180"/>
                  </a:xfrm>
                  <a:prstGeom prst="line">
                    <a:avLst/>
                  </a:prstGeom>
                  <a:ln/>
                </p:spPr>
                <p:style>
                  <a:lnRef idx="1">
                    <a:schemeClr val="accent2"/>
                  </a:lnRef>
                  <a:fillRef idx="0">
                    <a:schemeClr val="accent2"/>
                  </a:fillRef>
                  <a:effectRef idx="0">
                    <a:schemeClr val="accent2"/>
                  </a:effectRef>
                  <a:fontRef idx="minor">
                    <a:schemeClr val="tx1"/>
                  </a:fontRef>
                </p:style>
              </p:cxnSp>
              <p:sp>
                <p:nvSpPr>
                  <p:cNvPr id="26" name="Arc 25">
                    <a:extLst>
                      <a:ext uri="{FF2B5EF4-FFF2-40B4-BE49-F238E27FC236}">
                        <a16:creationId xmlns:a16="http://schemas.microsoft.com/office/drawing/2014/main" id="{DE56ECAC-AEF2-7C83-2125-E6D9DC154D88}"/>
                      </a:ext>
                    </a:extLst>
                  </p:cNvPr>
                  <p:cNvSpPr/>
                  <p:nvPr/>
                </p:nvSpPr>
                <p:spPr>
                  <a:xfrm>
                    <a:off x="3613081" y="1403933"/>
                    <a:ext cx="358283" cy="1284471"/>
                  </a:xfrm>
                  <a:prstGeom prst="arc">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3A592892-F0B0-4FF6-B205-AABFA472346A}"/>
                      </a:ext>
                    </a:extLst>
                  </p:cNvPr>
                  <p:cNvSpPr/>
                  <p:nvPr/>
                </p:nvSpPr>
                <p:spPr>
                  <a:xfrm rot="1462931" flipH="1">
                    <a:off x="4018385" y="1418587"/>
                    <a:ext cx="83056" cy="1306574"/>
                  </a:xfrm>
                  <a:prstGeom prst="arc">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9E0CB697-DE1A-4147-0762-675B8ED2B473}"/>
                      </a:ext>
                    </a:extLst>
                  </p:cNvPr>
                  <p:cNvCxnSpPr>
                    <a:cxnSpLocks/>
                  </p:cNvCxnSpPr>
                  <p:nvPr/>
                </p:nvCxnSpPr>
                <p:spPr>
                  <a:xfrm>
                    <a:off x="4340429" y="1889077"/>
                    <a:ext cx="606879" cy="157091"/>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882D5C5C-2C80-E310-2FE2-5A2CB9A5C1A1}"/>
                      </a:ext>
                    </a:extLst>
                  </p:cNvPr>
                  <p:cNvCxnSpPr>
                    <a:cxnSpLocks/>
                  </p:cNvCxnSpPr>
                  <p:nvPr/>
                </p:nvCxnSpPr>
                <p:spPr>
                  <a:xfrm>
                    <a:off x="5088661" y="1167847"/>
                    <a:ext cx="530441" cy="10133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5FEB6943-866C-A764-B097-6675477A4BF9}"/>
                      </a:ext>
                    </a:extLst>
                  </p:cNvPr>
                  <p:cNvCxnSpPr>
                    <a:cxnSpLocks/>
                  </p:cNvCxnSpPr>
                  <p:nvPr/>
                </p:nvCxnSpPr>
                <p:spPr>
                  <a:xfrm flipV="1">
                    <a:off x="5093968" y="1856760"/>
                    <a:ext cx="377527" cy="201547"/>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1" name="Straight Connector 40">
                    <a:extLst>
                      <a:ext uri="{FF2B5EF4-FFF2-40B4-BE49-F238E27FC236}">
                        <a16:creationId xmlns:a16="http://schemas.microsoft.com/office/drawing/2014/main" id="{5D3AE8EC-5649-C98D-FE8B-1C44EAE6DC54}"/>
                      </a:ext>
                    </a:extLst>
                  </p:cNvPr>
                  <p:cNvCxnSpPr>
                    <a:cxnSpLocks/>
                  </p:cNvCxnSpPr>
                  <p:nvPr/>
                </p:nvCxnSpPr>
                <p:spPr>
                  <a:xfrm>
                    <a:off x="5282731" y="1624109"/>
                    <a:ext cx="204474" cy="14846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7B8DDFB6-6FA1-6E4A-6D28-3DE038190568}"/>
                      </a:ext>
                    </a:extLst>
                  </p:cNvPr>
                  <p:cNvCxnSpPr>
                    <a:cxnSpLocks/>
                  </p:cNvCxnSpPr>
                  <p:nvPr/>
                </p:nvCxnSpPr>
                <p:spPr>
                  <a:xfrm flipV="1">
                    <a:off x="4433047" y="1280715"/>
                    <a:ext cx="32888" cy="98247"/>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10BF8B8B-706B-2112-42D8-259CADD1F6D4}"/>
                      </a:ext>
                    </a:extLst>
                  </p:cNvPr>
                  <p:cNvCxnSpPr>
                    <a:cxnSpLocks/>
                  </p:cNvCxnSpPr>
                  <p:nvPr/>
                </p:nvCxnSpPr>
                <p:spPr>
                  <a:xfrm flipV="1">
                    <a:off x="4479963" y="861466"/>
                    <a:ext cx="125006" cy="371210"/>
                  </a:xfrm>
                  <a:prstGeom prst="line">
                    <a:avLst/>
                  </a:prstGeom>
                  <a:ln/>
                </p:spPr>
                <p:style>
                  <a:lnRef idx="1">
                    <a:schemeClr val="accent2"/>
                  </a:lnRef>
                  <a:fillRef idx="0">
                    <a:schemeClr val="accent2"/>
                  </a:fillRef>
                  <a:effectRef idx="0">
                    <a:schemeClr val="accent2"/>
                  </a:effectRef>
                  <a:fontRef idx="minor">
                    <a:schemeClr val="tx1"/>
                  </a:fontRef>
                </p:style>
              </p:cxnSp>
            </p:grpSp>
          </p:grpSp>
          <p:sp>
            <p:nvSpPr>
              <p:cNvPr id="48" name="TextBox 47">
                <a:extLst>
                  <a:ext uri="{FF2B5EF4-FFF2-40B4-BE49-F238E27FC236}">
                    <a16:creationId xmlns:a16="http://schemas.microsoft.com/office/drawing/2014/main" id="{D511B79A-EBAF-1A7C-5EE3-1544052625D9}"/>
                  </a:ext>
                </a:extLst>
              </p:cNvPr>
              <p:cNvSpPr txBox="1"/>
              <p:nvPr/>
            </p:nvSpPr>
            <p:spPr>
              <a:xfrm>
                <a:off x="9131535" y="1322526"/>
                <a:ext cx="997389" cy="461665"/>
              </a:xfrm>
              <a:prstGeom prst="rect">
                <a:avLst/>
              </a:prstGeom>
              <a:noFill/>
            </p:spPr>
            <p:txBody>
              <a:bodyPr wrap="none" rtlCol="0">
                <a:spAutoFit/>
              </a:bodyPr>
              <a:lstStyle/>
              <a:p>
                <a:r>
                  <a:rPr lang="en-US" sz="2400" dirty="0">
                    <a:latin typeface="Roboto Light" panose="02000000000000000000" pitchFamily="2" charset="0"/>
                    <a:ea typeface="Roboto Light" panose="02000000000000000000" pitchFamily="2" charset="0"/>
                  </a:rPr>
                  <a:t>UMLS</a:t>
                </a:r>
              </a:p>
            </p:txBody>
          </p:sp>
          <p:sp>
            <p:nvSpPr>
              <p:cNvPr id="49" name="TextBox 48">
                <a:extLst>
                  <a:ext uri="{FF2B5EF4-FFF2-40B4-BE49-F238E27FC236}">
                    <a16:creationId xmlns:a16="http://schemas.microsoft.com/office/drawing/2014/main" id="{BB407CAC-BECA-54DF-9DBC-8B4E0A1B85DC}"/>
                  </a:ext>
                </a:extLst>
              </p:cNvPr>
              <p:cNvSpPr txBox="1"/>
              <p:nvPr/>
            </p:nvSpPr>
            <p:spPr>
              <a:xfrm>
                <a:off x="8780534" y="664352"/>
                <a:ext cx="737702" cy="430887"/>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Disease </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Ontology</a:t>
                </a:r>
              </a:p>
            </p:txBody>
          </p:sp>
          <p:sp>
            <p:nvSpPr>
              <p:cNvPr id="50" name="TextBox 49">
                <a:extLst>
                  <a:ext uri="{FF2B5EF4-FFF2-40B4-BE49-F238E27FC236}">
                    <a16:creationId xmlns:a16="http://schemas.microsoft.com/office/drawing/2014/main" id="{B22711EB-5AE3-B816-E80A-F6EB17371043}"/>
                  </a:ext>
                </a:extLst>
              </p:cNvPr>
              <p:cNvSpPr txBox="1"/>
              <p:nvPr/>
            </p:nvSpPr>
            <p:spPr>
              <a:xfrm>
                <a:off x="6914120" y="821424"/>
                <a:ext cx="821059" cy="430887"/>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Symptom </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Ontology</a:t>
                </a:r>
              </a:p>
            </p:txBody>
          </p:sp>
          <p:sp>
            <p:nvSpPr>
              <p:cNvPr id="51" name="TextBox 50">
                <a:extLst>
                  <a:ext uri="{FF2B5EF4-FFF2-40B4-BE49-F238E27FC236}">
                    <a16:creationId xmlns:a16="http://schemas.microsoft.com/office/drawing/2014/main" id="{1EDD4AAB-E69A-EF52-0F93-531C4E763BE7}"/>
                  </a:ext>
                </a:extLst>
              </p:cNvPr>
              <p:cNvSpPr txBox="1"/>
              <p:nvPr/>
            </p:nvSpPr>
            <p:spPr>
              <a:xfrm>
                <a:off x="7771889" y="434036"/>
                <a:ext cx="942887"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LOINC2HPO</a:t>
                </a:r>
              </a:p>
            </p:txBody>
          </p:sp>
          <p:sp>
            <p:nvSpPr>
              <p:cNvPr id="53" name="TextBox 52">
                <a:extLst>
                  <a:ext uri="{FF2B5EF4-FFF2-40B4-BE49-F238E27FC236}">
                    <a16:creationId xmlns:a16="http://schemas.microsoft.com/office/drawing/2014/main" id="{9CFB4ADA-6A98-6959-F0B8-96865DE17391}"/>
                  </a:ext>
                </a:extLst>
              </p:cNvPr>
              <p:cNvSpPr txBox="1"/>
              <p:nvPr/>
            </p:nvSpPr>
            <p:spPr>
              <a:xfrm>
                <a:off x="8674545" y="1968496"/>
                <a:ext cx="1394934" cy="430887"/>
              </a:xfrm>
              <a:prstGeom prst="rect">
                <a:avLst/>
              </a:prstGeom>
              <a:noFill/>
            </p:spPr>
            <p:txBody>
              <a:bodyPr wrap="none" rtlCol="0">
                <a:spAutoFit/>
              </a:bodyPr>
              <a:lstStyle/>
              <a:p>
                <a:pPr algn="ctr"/>
                <a:r>
                  <a:rPr lang="en-US" sz="1100" dirty="0">
                    <a:latin typeface="Roboto Light" panose="02000000000000000000" pitchFamily="2" charset="0"/>
                    <a:ea typeface="Roboto Light" panose="02000000000000000000" pitchFamily="2" charset="0"/>
                  </a:rPr>
                  <a:t>Potential Drug-Drug</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Interactions (PDDI)</a:t>
                </a:r>
              </a:p>
            </p:txBody>
          </p:sp>
          <p:sp>
            <p:nvSpPr>
              <p:cNvPr id="54" name="Rounded Rectangle 53">
                <a:extLst>
                  <a:ext uri="{FF2B5EF4-FFF2-40B4-BE49-F238E27FC236}">
                    <a16:creationId xmlns:a16="http://schemas.microsoft.com/office/drawing/2014/main" id="{CB98E73E-1621-4479-8221-4DC383C59046}"/>
                  </a:ext>
                </a:extLst>
              </p:cNvPr>
              <p:cNvSpPr/>
              <p:nvPr/>
            </p:nvSpPr>
            <p:spPr>
              <a:xfrm>
                <a:off x="9515051" y="341143"/>
                <a:ext cx="707793" cy="351396"/>
              </a:xfrm>
              <a:prstGeom prst="roundRect">
                <a:avLst/>
              </a:prstGeom>
              <a:solidFill>
                <a:schemeClr val="accent6"/>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Roboto Light" panose="02000000000000000000" pitchFamily="2" charset="0"/>
                    <a:ea typeface="Roboto Light" panose="02000000000000000000" pitchFamily="2" charset="0"/>
                  </a:rPr>
                  <a:t>RDF + SPARQL</a:t>
                </a:r>
              </a:p>
            </p:txBody>
          </p:sp>
          <p:sp>
            <p:nvSpPr>
              <p:cNvPr id="57" name="TextBox 56">
                <a:extLst>
                  <a:ext uri="{FF2B5EF4-FFF2-40B4-BE49-F238E27FC236}">
                    <a16:creationId xmlns:a16="http://schemas.microsoft.com/office/drawing/2014/main" id="{9590775F-BB09-243E-CBAB-5C44F8A506B0}"/>
                  </a:ext>
                </a:extLst>
              </p:cNvPr>
              <p:cNvSpPr txBox="1"/>
              <p:nvPr/>
            </p:nvSpPr>
            <p:spPr>
              <a:xfrm>
                <a:off x="7074812" y="2092485"/>
                <a:ext cx="1372492" cy="261610"/>
              </a:xfrm>
              <a:prstGeom prst="rect">
                <a:avLst/>
              </a:prstGeom>
              <a:noFill/>
            </p:spPr>
            <p:txBody>
              <a:bodyPr wrap="none" rtlCol="0">
                <a:spAutoFit/>
              </a:bodyPr>
              <a:lstStyle/>
              <a:p>
                <a:pPr algn="ctr"/>
                <a:r>
                  <a:rPr lang="en-US" sz="1100" dirty="0">
                    <a:latin typeface="Roboto Light" panose="02000000000000000000" pitchFamily="2" charset="0"/>
                    <a:ea typeface="Roboto Light" panose="02000000000000000000" pitchFamily="2" charset="0"/>
                  </a:rPr>
                  <a:t>COVID-19 Ontology</a:t>
                </a:r>
              </a:p>
            </p:txBody>
          </p:sp>
        </p:grpSp>
        <p:sp>
          <p:nvSpPr>
            <p:cNvPr id="166" name="Oval 165">
              <a:extLst>
                <a:ext uri="{FF2B5EF4-FFF2-40B4-BE49-F238E27FC236}">
                  <a16:creationId xmlns:a16="http://schemas.microsoft.com/office/drawing/2014/main" id="{06D95AB9-B996-97DA-D8FB-4CBD967F674E}"/>
                </a:ext>
              </a:extLst>
            </p:cNvPr>
            <p:cNvSpPr/>
            <p:nvPr/>
          </p:nvSpPr>
          <p:spPr>
            <a:xfrm>
              <a:off x="4200108" y="1611891"/>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Roboto Light" panose="02000000000000000000" pitchFamily="2" charset="0"/>
                  <a:ea typeface="Roboto Light" panose="02000000000000000000" pitchFamily="2" charset="0"/>
                </a:rPr>
                <a:t>8</a:t>
              </a:r>
            </a:p>
          </p:txBody>
        </p:sp>
      </p:grpSp>
      <p:sp>
        <p:nvSpPr>
          <p:cNvPr id="168" name="TextBox 167">
            <a:extLst>
              <a:ext uri="{FF2B5EF4-FFF2-40B4-BE49-F238E27FC236}">
                <a16:creationId xmlns:a16="http://schemas.microsoft.com/office/drawing/2014/main" id="{EB0BA5F8-B125-CD20-1C0A-33C117F13D5E}"/>
              </a:ext>
            </a:extLst>
          </p:cNvPr>
          <p:cNvSpPr txBox="1"/>
          <p:nvPr/>
        </p:nvSpPr>
        <p:spPr>
          <a:xfrm>
            <a:off x="316837" y="3862881"/>
            <a:ext cx="1143262"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Clinical </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Database</a:t>
            </a:r>
          </a:p>
        </p:txBody>
      </p:sp>
      <p:sp>
        <p:nvSpPr>
          <p:cNvPr id="1058" name="Folded Corner 1057">
            <a:extLst>
              <a:ext uri="{FF2B5EF4-FFF2-40B4-BE49-F238E27FC236}">
                <a16:creationId xmlns:a16="http://schemas.microsoft.com/office/drawing/2014/main" id="{D9404995-93C7-3869-008F-DC2EC458B104}"/>
              </a:ext>
            </a:extLst>
          </p:cNvPr>
          <p:cNvSpPr/>
          <p:nvPr/>
        </p:nvSpPr>
        <p:spPr>
          <a:xfrm>
            <a:off x="310464" y="1509032"/>
            <a:ext cx="1310357" cy="990747"/>
          </a:xfrm>
          <a:prstGeom prst="foldedCorner">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TextBox 181">
            <a:extLst>
              <a:ext uri="{FF2B5EF4-FFF2-40B4-BE49-F238E27FC236}">
                <a16:creationId xmlns:a16="http://schemas.microsoft.com/office/drawing/2014/main" id="{9F1D5748-91A6-725A-7B3D-634C45704443}"/>
              </a:ext>
            </a:extLst>
          </p:cNvPr>
          <p:cNvSpPr txBox="1"/>
          <p:nvPr/>
        </p:nvSpPr>
        <p:spPr>
          <a:xfrm>
            <a:off x="94835" y="1136888"/>
            <a:ext cx="1842171"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Eligibility Criteria</a:t>
            </a:r>
          </a:p>
        </p:txBody>
      </p:sp>
      <p:sp>
        <p:nvSpPr>
          <p:cNvPr id="183" name="TextBox 182">
            <a:extLst>
              <a:ext uri="{FF2B5EF4-FFF2-40B4-BE49-F238E27FC236}">
                <a16:creationId xmlns:a16="http://schemas.microsoft.com/office/drawing/2014/main" id="{C4B15E84-1F74-EA79-EEF0-6D83A93740A0}"/>
              </a:ext>
            </a:extLst>
          </p:cNvPr>
          <p:cNvSpPr txBox="1"/>
          <p:nvPr/>
        </p:nvSpPr>
        <p:spPr>
          <a:xfrm>
            <a:off x="312220" y="1540848"/>
            <a:ext cx="1225609" cy="369332"/>
          </a:xfrm>
          <a:prstGeom prst="rect">
            <a:avLst/>
          </a:prstGeom>
          <a:noFill/>
        </p:spPr>
        <p:txBody>
          <a:bodyPr wrap="square" rtlCol="0">
            <a:spAutoFit/>
          </a:bodyPr>
          <a:lstStyle/>
          <a:p>
            <a:r>
              <a:rPr lang="en-US" sz="900" dirty="0">
                <a:latin typeface="Roboto Light" panose="02000000000000000000" pitchFamily="2" charset="0"/>
                <a:ea typeface="Roboto Light" panose="02000000000000000000" pitchFamily="2" charset="0"/>
              </a:rPr>
              <a:t>- Women or men over age 65</a:t>
            </a:r>
          </a:p>
        </p:txBody>
      </p:sp>
      <p:sp>
        <p:nvSpPr>
          <p:cNvPr id="184" name="TextBox 183">
            <a:extLst>
              <a:ext uri="{FF2B5EF4-FFF2-40B4-BE49-F238E27FC236}">
                <a16:creationId xmlns:a16="http://schemas.microsoft.com/office/drawing/2014/main" id="{D98C6EA1-3E3B-8A25-91C3-ED34161DDD15}"/>
              </a:ext>
            </a:extLst>
          </p:cNvPr>
          <p:cNvSpPr txBox="1"/>
          <p:nvPr/>
        </p:nvSpPr>
        <p:spPr>
          <a:xfrm>
            <a:off x="297325" y="1974794"/>
            <a:ext cx="1437193" cy="369332"/>
          </a:xfrm>
          <a:prstGeom prst="rect">
            <a:avLst/>
          </a:prstGeom>
          <a:noFill/>
        </p:spPr>
        <p:txBody>
          <a:bodyPr wrap="square" rtlCol="0">
            <a:spAutoFit/>
          </a:bodyPr>
          <a:lstStyle/>
          <a:p>
            <a:r>
              <a:rPr lang="en-US" sz="900" dirty="0">
                <a:latin typeface="Roboto Light" panose="02000000000000000000" pitchFamily="2" charset="0"/>
                <a:ea typeface="Roboto Light" panose="02000000000000000000" pitchFamily="2" charset="0"/>
              </a:rPr>
              <a:t>- Diagnosis of heart failure in past 6 months</a:t>
            </a:r>
          </a:p>
        </p:txBody>
      </p:sp>
      <p:grpSp>
        <p:nvGrpSpPr>
          <p:cNvPr id="118" name="Group 117">
            <a:extLst>
              <a:ext uri="{FF2B5EF4-FFF2-40B4-BE49-F238E27FC236}">
                <a16:creationId xmlns:a16="http://schemas.microsoft.com/office/drawing/2014/main" id="{69AD4597-C248-41AC-B6B2-94184E8FCA4C}"/>
              </a:ext>
            </a:extLst>
          </p:cNvPr>
          <p:cNvGrpSpPr/>
          <p:nvPr/>
        </p:nvGrpSpPr>
        <p:grpSpPr>
          <a:xfrm>
            <a:off x="5667348" y="5081545"/>
            <a:ext cx="1552390" cy="1227007"/>
            <a:chOff x="5667348" y="5081545"/>
            <a:chExt cx="1552390" cy="1227007"/>
          </a:xfrm>
        </p:grpSpPr>
        <p:grpSp>
          <p:nvGrpSpPr>
            <p:cNvPr id="45" name="Group 44">
              <a:extLst>
                <a:ext uri="{FF2B5EF4-FFF2-40B4-BE49-F238E27FC236}">
                  <a16:creationId xmlns:a16="http://schemas.microsoft.com/office/drawing/2014/main" id="{4B3D99C1-36C7-4B13-AFD7-B2B6C9C1D784}"/>
                </a:ext>
              </a:extLst>
            </p:cNvPr>
            <p:cNvGrpSpPr/>
            <p:nvPr/>
          </p:nvGrpSpPr>
          <p:grpSpPr>
            <a:xfrm>
              <a:off x="5674122" y="5081545"/>
              <a:ext cx="1545616" cy="1227007"/>
              <a:chOff x="4381761" y="4580373"/>
              <a:chExt cx="1545616" cy="1227007"/>
            </a:xfrm>
          </p:grpSpPr>
          <p:sp>
            <p:nvSpPr>
              <p:cNvPr id="97" name="TextBox 96">
                <a:extLst>
                  <a:ext uri="{FF2B5EF4-FFF2-40B4-BE49-F238E27FC236}">
                    <a16:creationId xmlns:a16="http://schemas.microsoft.com/office/drawing/2014/main" id="{F6654650-3B94-B3AD-1236-2045C73943B3}"/>
                  </a:ext>
                </a:extLst>
              </p:cNvPr>
              <p:cNvSpPr txBox="1"/>
              <p:nvPr/>
            </p:nvSpPr>
            <p:spPr>
              <a:xfrm>
                <a:off x="4381761" y="4580373"/>
                <a:ext cx="1545616"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Named Entity</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Recognition</a:t>
                </a:r>
              </a:p>
            </p:txBody>
          </p:sp>
          <p:sp>
            <p:nvSpPr>
              <p:cNvPr id="98" name="Rounded Rectangle 97">
                <a:extLst>
                  <a:ext uri="{FF2B5EF4-FFF2-40B4-BE49-F238E27FC236}">
                    <a16:creationId xmlns:a16="http://schemas.microsoft.com/office/drawing/2014/main" id="{4CA9C464-70AD-2F27-5D25-15E3A3482BD4}"/>
                  </a:ext>
                </a:extLst>
              </p:cNvPr>
              <p:cNvSpPr/>
              <p:nvPr/>
            </p:nvSpPr>
            <p:spPr>
              <a:xfrm>
                <a:off x="4639411" y="5226704"/>
                <a:ext cx="1045579" cy="580676"/>
              </a:xfrm>
              <a:prstGeom prst="roundRect">
                <a:avLst/>
              </a:prstGeom>
              <a:solidFill>
                <a:srgbClr val="14C5AB">
                  <a:alpha val="5098"/>
                </a:srgbClr>
              </a:solidFill>
              <a:ln>
                <a:solidFill>
                  <a:srgbClr val="12D548"/>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244B32E1-458E-1F88-D5C9-D9C2471A490D}"/>
                  </a:ext>
                </a:extLst>
              </p:cNvPr>
              <p:cNvSpPr txBox="1"/>
              <p:nvPr/>
            </p:nvSpPr>
            <p:spPr>
              <a:xfrm>
                <a:off x="4891516" y="5255432"/>
                <a:ext cx="526106"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BERT</a:t>
                </a:r>
              </a:p>
            </p:txBody>
          </p:sp>
          <p:sp>
            <p:nvSpPr>
              <p:cNvPr id="100" name="Rounded Rectangle 99">
                <a:extLst>
                  <a:ext uri="{FF2B5EF4-FFF2-40B4-BE49-F238E27FC236}">
                    <a16:creationId xmlns:a16="http://schemas.microsoft.com/office/drawing/2014/main" id="{90FEF8AD-467F-E824-0F79-BA5B042F2FBC}"/>
                  </a:ext>
                </a:extLst>
              </p:cNvPr>
              <p:cNvSpPr/>
              <p:nvPr/>
            </p:nvSpPr>
            <p:spPr>
              <a:xfrm>
                <a:off x="4877082" y="5521866"/>
                <a:ext cx="569377" cy="211224"/>
              </a:xfrm>
              <a:prstGeom prst="roundRect">
                <a:avLst/>
              </a:prstGeom>
              <a:solidFill>
                <a:srgbClr val="14C5AB"/>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sp>
          <p:nvSpPr>
            <p:cNvPr id="188" name="Oval 187">
              <a:extLst>
                <a:ext uri="{FF2B5EF4-FFF2-40B4-BE49-F238E27FC236}">
                  <a16:creationId xmlns:a16="http://schemas.microsoft.com/office/drawing/2014/main" id="{CBB359D0-304F-A2B7-BEF4-CDC491A30648}"/>
                </a:ext>
              </a:extLst>
            </p:cNvPr>
            <p:cNvSpPr/>
            <p:nvPr/>
          </p:nvSpPr>
          <p:spPr>
            <a:xfrm>
              <a:off x="5667348" y="5880086"/>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Roboto Light" panose="02000000000000000000" pitchFamily="2" charset="0"/>
                  <a:ea typeface="Roboto Light" panose="02000000000000000000" pitchFamily="2" charset="0"/>
                </a:rPr>
                <a:t>2</a:t>
              </a:r>
            </a:p>
          </p:txBody>
        </p:sp>
      </p:grpSp>
      <p:grpSp>
        <p:nvGrpSpPr>
          <p:cNvPr id="1068" name="Group 1067">
            <a:extLst>
              <a:ext uri="{FF2B5EF4-FFF2-40B4-BE49-F238E27FC236}">
                <a16:creationId xmlns:a16="http://schemas.microsoft.com/office/drawing/2014/main" id="{A39C90A6-F552-6D9F-8CBA-8FB66FEB4AAE}"/>
              </a:ext>
            </a:extLst>
          </p:cNvPr>
          <p:cNvGrpSpPr/>
          <p:nvPr/>
        </p:nvGrpSpPr>
        <p:grpSpPr>
          <a:xfrm>
            <a:off x="1470748" y="4928110"/>
            <a:ext cx="1550492" cy="710179"/>
            <a:chOff x="1918890" y="4331858"/>
            <a:chExt cx="1195282" cy="710179"/>
          </a:xfrm>
        </p:grpSpPr>
        <p:sp>
          <p:nvSpPr>
            <p:cNvPr id="1067" name="Rounded Rectangle 1066">
              <a:extLst>
                <a:ext uri="{FF2B5EF4-FFF2-40B4-BE49-F238E27FC236}">
                  <a16:creationId xmlns:a16="http://schemas.microsoft.com/office/drawing/2014/main" id="{E3403C67-7E43-1702-F585-75F7E15BDD47}"/>
                </a:ext>
              </a:extLst>
            </p:cNvPr>
            <p:cNvSpPr/>
            <p:nvPr/>
          </p:nvSpPr>
          <p:spPr>
            <a:xfrm>
              <a:off x="1932247" y="4331858"/>
              <a:ext cx="1181925" cy="646331"/>
            </a:xfrm>
            <a:prstGeom prst="round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191" name="TextBox 190">
              <a:extLst>
                <a:ext uri="{FF2B5EF4-FFF2-40B4-BE49-F238E27FC236}">
                  <a16:creationId xmlns:a16="http://schemas.microsoft.com/office/drawing/2014/main" id="{AEDD84B1-C702-5D55-0220-E76C61C11008}"/>
                </a:ext>
              </a:extLst>
            </p:cNvPr>
            <p:cNvSpPr txBox="1"/>
            <p:nvPr/>
          </p:nvSpPr>
          <p:spPr>
            <a:xfrm>
              <a:off x="1918890" y="4395706"/>
              <a:ext cx="1013959" cy="646331"/>
            </a:xfrm>
            <a:prstGeom prst="rect">
              <a:avLst/>
            </a:prstGeom>
            <a:noFill/>
          </p:spPr>
          <p:txBody>
            <a:bodyPr wrap="square" rtlCol="0">
              <a:spAutoFit/>
            </a:bodyPr>
            <a:lstStyle/>
            <a:p>
              <a:r>
                <a:rPr lang="en-US" sz="900" dirty="0">
                  <a:solidFill>
                    <a:schemeClr val="accent5"/>
                  </a:solidFill>
                  <a:latin typeface="Consolas" panose="020B0609020204030204" pitchFamily="49" charset="0"/>
                  <a:ea typeface="Roboto Light" panose="02000000000000000000" pitchFamily="2" charset="0"/>
                  <a:cs typeface="Consolas" panose="020B0609020204030204" pitchFamily="49" charset="0"/>
                </a:rPr>
                <a:t>SELECT</a:t>
              </a:r>
              <a:r>
                <a:rPr lang="en-US" sz="900" dirty="0">
                  <a:latin typeface="Consolas" panose="020B0609020204030204" pitchFamily="49" charset="0"/>
                  <a:ea typeface="Roboto Light" panose="02000000000000000000" pitchFamily="2" charset="0"/>
                  <a:cs typeface="Consolas" panose="020B0609020204030204" pitchFamily="49" charset="0"/>
                </a:rPr>
                <a:t> person_id</a:t>
              </a:r>
            </a:p>
            <a:p>
              <a:r>
                <a:rPr lang="en-US" sz="900" dirty="0">
                  <a:solidFill>
                    <a:schemeClr val="accent5"/>
                  </a:solidFill>
                  <a:latin typeface="Consolas" panose="020B0609020204030204" pitchFamily="49" charset="0"/>
                  <a:ea typeface="Roboto Light" panose="02000000000000000000" pitchFamily="2" charset="0"/>
                  <a:cs typeface="Consolas" panose="020B0609020204030204" pitchFamily="49" charset="0"/>
                </a:rPr>
                <a:t>FROM</a:t>
              </a:r>
              <a:r>
                <a:rPr lang="en-US" sz="900" dirty="0">
                  <a:latin typeface="Consolas" panose="020B0609020204030204" pitchFamily="49" charset="0"/>
                  <a:ea typeface="Roboto Light" panose="02000000000000000000" pitchFamily="2" charset="0"/>
                  <a:cs typeface="Consolas" panose="020B0609020204030204" pitchFamily="49" charset="0"/>
                </a:rPr>
                <a:t> person</a:t>
              </a:r>
            </a:p>
            <a:p>
              <a:r>
                <a:rPr lang="en-US" sz="900" dirty="0">
                  <a:solidFill>
                    <a:schemeClr val="accent5"/>
                  </a:solidFill>
                  <a:latin typeface="Consolas" panose="020B0609020204030204" pitchFamily="49" charset="0"/>
                  <a:ea typeface="Roboto Light" panose="02000000000000000000" pitchFamily="2" charset="0"/>
                  <a:cs typeface="Consolas" panose="020B0609020204030204" pitchFamily="49" charset="0"/>
                </a:rPr>
                <a:t>WHERE</a:t>
              </a:r>
              <a:r>
                <a:rPr lang="en-US" sz="900" dirty="0">
                  <a:latin typeface="Consolas" panose="020B0609020204030204" pitchFamily="49" charset="0"/>
                  <a:ea typeface="Roboto Light" panose="02000000000000000000" pitchFamily="2" charset="0"/>
                  <a:cs typeface="Consolas" panose="020B0609020204030204" pitchFamily="49" charset="0"/>
                </a:rPr>
                <a:t> ...</a:t>
              </a:r>
            </a:p>
          </p:txBody>
        </p:sp>
      </p:grpSp>
      <p:grpSp>
        <p:nvGrpSpPr>
          <p:cNvPr id="56" name="Group 55">
            <a:extLst>
              <a:ext uri="{FF2B5EF4-FFF2-40B4-BE49-F238E27FC236}">
                <a16:creationId xmlns:a16="http://schemas.microsoft.com/office/drawing/2014/main" id="{81868E7B-EB05-010C-9820-FE840B272C3E}"/>
              </a:ext>
            </a:extLst>
          </p:cNvPr>
          <p:cNvGrpSpPr/>
          <p:nvPr/>
        </p:nvGrpSpPr>
        <p:grpSpPr>
          <a:xfrm>
            <a:off x="3204119" y="2854734"/>
            <a:ext cx="2245403" cy="1971413"/>
            <a:chOff x="3273927" y="1943977"/>
            <a:chExt cx="2245403" cy="1971413"/>
          </a:xfrm>
        </p:grpSpPr>
        <p:sp>
          <p:nvSpPr>
            <p:cNvPr id="4" name="Rounded Rectangle 3">
              <a:extLst>
                <a:ext uri="{FF2B5EF4-FFF2-40B4-BE49-F238E27FC236}">
                  <a16:creationId xmlns:a16="http://schemas.microsoft.com/office/drawing/2014/main" id="{CB424755-01BE-C2E1-4C6D-F2B4103E99B1}"/>
                </a:ext>
              </a:extLst>
            </p:cNvPr>
            <p:cNvSpPr/>
            <p:nvPr/>
          </p:nvSpPr>
          <p:spPr>
            <a:xfrm>
              <a:off x="3273927" y="2277627"/>
              <a:ext cx="2218755" cy="1637763"/>
            </a:xfrm>
            <a:prstGeom prst="roundRect">
              <a:avLst/>
            </a:prstGeom>
            <a:solidFill>
              <a:srgbClr val="5B9BD5">
                <a:alpha val="5098"/>
              </a:srgb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BA13073-DC80-7365-D5C4-4023BC89A3D3}"/>
                </a:ext>
              </a:extLst>
            </p:cNvPr>
            <p:cNvSpPr txBox="1"/>
            <p:nvPr/>
          </p:nvSpPr>
          <p:spPr>
            <a:xfrm>
              <a:off x="3722235" y="1943977"/>
              <a:ext cx="1234633" cy="369332"/>
            </a:xfrm>
            <a:prstGeom prst="rect">
              <a:avLst/>
            </a:prstGeom>
            <a:noFill/>
          </p:spPr>
          <p:txBody>
            <a:bodyPr wrap="none" rtlCol="0">
              <a:spAutoFit/>
            </a:bodyPr>
            <a:lstStyle/>
            <a:p>
              <a:r>
                <a:rPr lang="en-US" dirty="0">
                  <a:latin typeface="Roboto Light" panose="02000000000000000000" pitchFamily="2" charset="0"/>
                  <a:ea typeface="Roboto Light" panose="02000000000000000000" pitchFamily="2" charset="0"/>
                </a:rPr>
                <a:t>LeafAI API</a:t>
              </a:r>
            </a:p>
          </p:txBody>
        </p:sp>
        <p:sp>
          <p:nvSpPr>
            <p:cNvPr id="106" name="Rounded Rectangle 105">
              <a:extLst>
                <a:ext uri="{FF2B5EF4-FFF2-40B4-BE49-F238E27FC236}">
                  <a16:creationId xmlns:a16="http://schemas.microsoft.com/office/drawing/2014/main" id="{38EE13D6-9DC0-695E-EF3A-F95635DF2CB9}"/>
                </a:ext>
              </a:extLst>
            </p:cNvPr>
            <p:cNvSpPr/>
            <p:nvPr/>
          </p:nvSpPr>
          <p:spPr>
            <a:xfrm>
              <a:off x="5145571" y="2238185"/>
              <a:ext cx="373759" cy="211224"/>
            </a:xfrm>
            <a:prstGeom prst="roundRect">
              <a:avLst/>
            </a:prstGeom>
            <a:solidFill>
              <a:srgbClr val="5B9BD5"/>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C#</a:t>
              </a:r>
            </a:p>
          </p:txBody>
        </p:sp>
        <p:sp>
          <p:nvSpPr>
            <p:cNvPr id="144" name="TextBox 143">
              <a:extLst>
                <a:ext uri="{FF2B5EF4-FFF2-40B4-BE49-F238E27FC236}">
                  <a16:creationId xmlns:a16="http://schemas.microsoft.com/office/drawing/2014/main" id="{E5D84FB5-CC4D-D616-0426-650AFA165B01}"/>
                </a:ext>
              </a:extLst>
            </p:cNvPr>
            <p:cNvSpPr txBox="1"/>
            <p:nvPr/>
          </p:nvSpPr>
          <p:spPr>
            <a:xfrm>
              <a:off x="4324940" y="3073883"/>
              <a:ext cx="1029449" cy="261610"/>
            </a:xfrm>
            <a:prstGeom prst="rect">
              <a:avLst/>
            </a:prstGeom>
            <a:noFill/>
          </p:spPr>
          <p:txBody>
            <a:bodyPr wrap="none" rtlCol="0">
              <a:spAutoFit/>
            </a:bodyPr>
            <a:lstStyle/>
            <a:p>
              <a:pPr algn="ctr"/>
              <a:r>
                <a:rPr lang="en-US" sz="1100" dirty="0">
                  <a:latin typeface="Roboto Light" panose="02000000000000000000" pitchFamily="2" charset="0"/>
                  <a:ea typeface="Roboto Light" panose="02000000000000000000" pitchFamily="2" charset="0"/>
                </a:rPr>
                <a:t>SQL Compiler</a:t>
              </a:r>
            </a:p>
          </p:txBody>
        </p:sp>
        <p:sp>
          <p:nvSpPr>
            <p:cNvPr id="145" name="TextBox 144">
              <a:extLst>
                <a:ext uri="{FF2B5EF4-FFF2-40B4-BE49-F238E27FC236}">
                  <a16:creationId xmlns:a16="http://schemas.microsoft.com/office/drawing/2014/main" id="{7063C029-B94E-BDB2-D13F-DFE9E1EEDF97}"/>
                </a:ext>
              </a:extLst>
            </p:cNvPr>
            <p:cNvSpPr txBox="1"/>
            <p:nvPr/>
          </p:nvSpPr>
          <p:spPr>
            <a:xfrm>
              <a:off x="3411865" y="3136248"/>
              <a:ext cx="772969" cy="600164"/>
            </a:xfrm>
            <a:prstGeom prst="rect">
              <a:avLst/>
            </a:prstGeom>
            <a:noFill/>
          </p:spPr>
          <p:txBody>
            <a:bodyPr wrap="none" rtlCol="0">
              <a:spAutoFit/>
            </a:bodyPr>
            <a:lstStyle/>
            <a:p>
              <a:pPr algn="ctr"/>
              <a:r>
                <a:rPr lang="en-US" sz="1100" dirty="0">
                  <a:latin typeface="Roboto Light" panose="02000000000000000000" pitchFamily="2" charset="0"/>
                  <a:ea typeface="Roboto Light" panose="02000000000000000000" pitchFamily="2" charset="0"/>
                </a:rPr>
                <a:t>Semantic</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Metadata</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Mapping</a:t>
              </a:r>
            </a:p>
          </p:txBody>
        </p:sp>
        <p:pic>
          <p:nvPicPr>
            <p:cNvPr id="1043" name="Graphic 1042" descr="Ethernet outline">
              <a:extLst>
                <a:ext uri="{FF2B5EF4-FFF2-40B4-BE49-F238E27FC236}">
                  <a16:creationId xmlns:a16="http://schemas.microsoft.com/office/drawing/2014/main" id="{5F0508FF-517C-D968-DDDB-0D79C7C5F3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60606" y="3237090"/>
              <a:ext cx="556260" cy="556260"/>
            </a:xfrm>
            <a:prstGeom prst="rect">
              <a:avLst/>
            </a:prstGeom>
          </p:spPr>
        </p:pic>
        <p:sp>
          <p:nvSpPr>
            <p:cNvPr id="150" name="Can 149">
              <a:extLst>
                <a:ext uri="{FF2B5EF4-FFF2-40B4-BE49-F238E27FC236}">
                  <a16:creationId xmlns:a16="http://schemas.microsoft.com/office/drawing/2014/main" id="{2BA6EB28-3338-C842-1739-A78D668DE7C4}"/>
                </a:ext>
              </a:extLst>
            </p:cNvPr>
            <p:cNvSpPr/>
            <p:nvPr/>
          </p:nvSpPr>
          <p:spPr>
            <a:xfrm>
              <a:off x="4918252" y="3330407"/>
              <a:ext cx="261797" cy="394931"/>
            </a:xfrm>
            <a:prstGeom prst="can">
              <a:avLst/>
            </a:prstGeom>
            <a:solidFill>
              <a:srgbClr val="4472C4">
                <a:alpha val="50196"/>
              </a:srgb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a:extLst>
                <a:ext uri="{FF2B5EF4-FFF2-40B4-BE49-F238E27FC236}">
                  <a16:creationId xmlns:a16="http://schemas.microsoft.com/office/drawing/2014/main" id="{5347B509-FA1E-2518-A977-7D9862E5B98B}"/>
                </a:ext>
              </a:extLst>
            </p:cNvPr>
            <p:cNvSpPr/>
            <p:nvPr/>
          </p:nvSpPr>
          <p:spPr>
            <a:xfrm>
              <a:off x="4365971" y="3090016"/>
              <a:ext cx="998051" cy="715670"/>
            </a:xfrm>
            <a:prstGeom prst="round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a:extLst>
                <a:ext uri="{FF2B5EF4-FFF2-40B4-BE49-F238E27FC236}">
                  <a16:creationId xmlns:a16="http://schemas.microsoft.com/office/drawing/2014/main" id="{BB45067B-52F3-6F47-D0A5-0E6F7B5E6275}"/>
                </a:ext>
              </a:extLst>
            </p:cNvPr>
            <p:cNvSpPr/>
            <p:nvPr/>
          </p:nvSpPr>
          <p:spPr>
            <a:xfrm>
              <a:off x="3371413" y="3077680"/>
              <a:ext cx="898210" cy="715670"/>
            </a:xfrm>
            <a:prstGeom prst="round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4AD9FB78-96EB-EB18-51C7-57FF3F717AB2}"/>
                </a:ext>
              </a:extLst>
            </p:cNvPr>
            <p:cNvSpPr/>
            <p:nvPr/>
          </p:nvSpPr>
          <p:spPr>
            <a:xfrm>
              <a:off x="4212743" y="3366547"/>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Roboto Light" panose="02000000000000000000" pitchFamily="2" charset="0"/>
                  <a:ea typeface="Roboto Light" panose="02000000000000000000" pitchFamily="2" charset="0"/>
                </a:rPr>
                <a:t>9</a:t>
              </a:r>
            </a:p>
          </p:txBody>
        </p:sp>
        <p:sp>
          <p:nvSpPr>
            <p:cNvPr id="93" name="TextBox 92">
              <a:extLst>
                <a:ext uri="{FF2B5EF4-FFF2-40B4-BE49-F238E27FC236}">
                  <a16:creationId xmlns:a16="http://schemas.microsoft.com/office/drawing/2014/main" id="{59DBB36B-1543-D0A7-86D1-CE63EC7B0274}"/>
                </a:ext>
              </a:extLst>
            </p:cNvPr>
            <p:cNvSpPr txBox="1"/>
            <p:nvPr/>
          </p:nvSpPr>
          <p:spPr>
            <a:xfrm>
              <a:off x="4368255" y="2512520"/>
              <a:ext cx="992579" cy="430887"/>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Logical Form</a:t>
              </a:r>
              <a:br>
                <a:rPr lang="en-US" sz="1100" dirty="0">
                  <a:latin typeface="Roboto Light" panose="02000000000000000000" pitchFamily="2" charset="0"/>
                  <a:ea typeface="Roboto Light" panose="02000000000000000000" pitchFamily="2" charset="0"/>
                </a:rPr>
              </a:br>
              <a:r>
                <a:rPr lang="en-US" sz="1100" dirty="0">
                  <a:latin typeface="Roboto Light" panose="02000000000000000000" pitchFamily="2" charset="0"/>
                  <a:ea typeface="Roboto Light" panose="02000000000000000000" pitchFamily="2" charset="0"/>
                </a:rPr>
                <a:t>Interpreter</a:t>
              </a:r>
            </a:p>
          </p:txBody>
        </p:sp>
        <p:sp>
          <p:nvSpPr>
            <p:cNvPr id="108" name="Rounded Rectangle 107">
              <a:extLst>
                <a:ext uri="{FF2B5EF4-FFF2-40B4-BE49-F238E27FC236}">
                  <a16:creationId xmlns:a16="http://schemas.microsoft.com/office/drawing/2014/main" id="{A4BF22A5-FF0E-6B15-611B-6ED41779EDFB}"/>
                </a:ext>
              </a:extLst>
            </p:cNvPr>
            <p:cNvSpPr/>
            <p:nvPr/>
          </p:nvSpPr>
          <p:spPr>
            <a:xfrm>
              <a:off x="4360606" y="2488851"/>
              <a:ext cx="1029450" cy="539500"/>
            </a:xfrm>
            <a:prstGeom prst="round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a:extLst>
                <a:ext uri="{FF2B5EF4-FFF2-40B4-BE49-F238E27FC236}">
                  <a16:creationId xmlns:a16="http://schemas.microsoft.com/office/drawing/2014/main" id="{BA855450-58BB-6F7F-75FD-8BCFCC494ED6}"/>
                </a:ext>
              </a:extLst>
            </p:cNvPr>
            <p:cNvSpPr/>
            <p:nvPr/>
          </p:nvSpPr>
          <p:spPr>
            <a:xfrm>
              <a:off x="5144583" y="2794905"/>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Roboto Light" panose="02000000000000000000" pitchFamily="2" charset="0"/>
                  <a:ea typeface="Roboto Light" panose="02000000000000000000" pitchFamily="2" charset="0"/>
                </a:rPr>
                <a:t>5</a:t>
              </a:r>
            </a:p>
          </p:txBody>
        </p:sp>
      </p:grpSp>
      <p:sp>
        <p:nvSpPr>
          <p:cNvPr id="153" name="TextBox 152">
            <a:extLst>
              <a:ext uri="{FF2B5EF4-FFF2-40B4-BE49-F238E27FC236}">
                <a16:creationId xmlns:a16="http://schemas.microsoft.com/office/drawing/2014/main" id="{444409C1-FB82-5BAF-43AD-9CFBA1AC1379}"/>
              </a:ext>
            </a:extLst>
          </p:cNvPr>
          <p:cNvSpPr txBox="1"/>
          <p:nvPr/>
        </p:nvSpPr>
        <p:spPr>
          <a:xfrm>
            <a:off x="3327641" y="3445302"/>
            <a:ext cx="769763"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Reasoner</a:t>
            </a:r>
          </a:p>
        </p:txBody>
      </p:sp>
      <p:sp>
        <p:nvSpPr>
          <p:cNvPr id="154" name="Rounded Rectangle 153">
            <a:extLst>
              <a:ext uri="{FF2B5EF4-FFF2-40B4-BE49-F238E27FC236}">
                <a16:creationId xmlns:a16="http://schemas.microsoft.com/office/drawing/2014/main" id="{33494555-8CA5-BED5-3160-66E1BDC6E691}"/>
              </a:ext>
            </a:extLst>
          </p:cNvPr>
          <p:cNvSpPr/>
          <p:nvPr/>
        </p:nvSpPr>
        <p:spPr>
          <a:xfrm>
            <a:off x="3301605" y="3409620"/>
            <a:ext cx="898210" cy="539500"/>
          </a:xfrm>
          <a:prstGeom prst="round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a:extLst>
              <a:ext uri="{FF2B5EF4-FFF2-40B4-BE49-F238E27FC236}">
                <a16:creationId xmlns:a16="http://schemas.microsoft.com/office/drawing/2014/main" id="{7EEF9849-7CF8-81DB-38F3-05C2856EA996}"/>
              </a:ext>
            </a:extLst>
          </p:cNvPr>
          <p:cNvSpPr/>
          <p:nvPr/>
        </p:nvSpPr>
        <p:spPr>
          <a:xfrm>
            <a:off x="3957466" y="3720085"/>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Roboto Light" panose="02000000000000000000" pitchFamily="2" charset="0"/>
                <a:ea typeface="Roboto Light" panose="02000000000000000000" pitchFamily="2" charset="0"/>
              </a:rPr>
              <a:t>7</a:t>
            </a:r>
          </a:p>
        </p:txBody>
      </p:sp>
      <p:grpSp>
        <p:nvGrpSpPr>
          <p:cNvPr id="126" name="Group 125">
            <a:extLst>
              <a:ext uri="{FF2B5EF4-FFF2-40B4-BE49-F238E27FC236}">
                <a16:creationId xmlns:a16="http://schemas.microsoft.com/office/drawing/2014/main" id="{EF3F7B52-2404-71B0-5765-CFDFDBED548D}"/>
              </a:ext>
            </a:extLst>
          </p:cNvPr>
          <p:cNvGrpSpPr/>
          <p:nvPr/>
        </p:nvGrpSpPr>
        <p:grpSpPr>
          <a:xfrm>
            <a:off x="1358939" y="4641187"/>
            <a:ext cx="365502" cy="253916"/>
            <a:chOff x="1798309" y="3459705"/>
            <a:chExt cx="365502" cy="253916"/>
          </a:xfrm>
        </p:grpSpPr>
        <p:sp>
          <p:nvSpPr>
            <p:cNvPr id="156" name="Oval 155">
              <a:extLst>
                <a:ext uri="{FF2B5EF4-FFF2-40B4-BE49-F238E27FC236}">
                  <a16:creationId xmlns:a16="http://schemas.microsoft.com/office/drawing/2014/main" id="{1A8FD543-0424-AE3B-591C-380383CBE106}"/>
                </a:ext>
              </a:extLst>
            </p:cNvPr>
            <p:cNvSpPr/>
            <p:nvPr/>
          </p:nvSpPr>
          <p:spPr>
            <a:xfrm>
              <a:off x="1864773" y="3481100"/>
              <a:ext cx="205740" cy="188258"/>
            </a:xfrm>
            <a:prstGeom prst="ellipse">
              <a:avLst/>
            </a:prstGeom>
            <a:solidFill>
              <a:schemeClr val="bg1"/>
            </a:solidFill>
            <a:ln w="3175">
              <a:solidFill>
                <a:schemeClr val="bg1">
                  <a:lumMod val="50000"/>
                </a:schemeClr>
              </a:solidFill>
            </a:ln>
            <a:effectLst>
              <a:outerShdw blurRad="635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95000"/>
                    <a:lumOff val="5000"/>
                  </a:schemeClr>
                </a:solidFill>
                <a:latin typeface="Roboto Light" panose="02000000000000000000" pitchFamily="2" charset="0"/>
                <a:ea typeface="Roboto Light" panose="02000000000000000000" pitchFamily="2" charset="0"/>
              </a:endParaRPr>
            </a:p>
          </p:txBody>
        </p:sp>
        <p:sp>
          <p:nvSpPr>
            <p:cNvPr id="157" name="TextBox 156">
              <a:extLst>
                <a:ext uri="{FF2B5EF4-FFF2-40B4-BE49-F238E27FC236}">
                  <a16:creationId xmlns:a16="http://schemas.microsoft.com/office/drawing/2014/main" id="{698D44D7-D322-F260-F120-E3DC46CE7DDE}"/>
                </a:ext>
              </a:extLst>
            </p:cNvPr>
            <p:cNvSpPr txBox="1"/>
            <p:nvPr/>
          </p:nvSpPr>
          <p:spPr>
            <a:xfrm>
              <a:off x="1798309" y="3459705"/>
              <a:ext cx="365502" cy="253916"/>
            </a:xfrm>
            <a:prstGeom prst="rect">
              <a:avLst/>
            </a:prstGeom>
            <a:noFill/>
          </p:spPr>
          <p:txBody>
            <a:bodyPr wrap="square" rtlCol="0">
              <a:spAutoFit/>
            </a:bodyPr>
            <a:lstStyle/>
            <a:p>
              <a:r>
                <a:rPr lang="en-US" sz="1050" dirty="0">
                  <a:latin typeface="Roboto Light" panose="02000000000000000000" pitchFamily="2" charset="0"/>
                  <a:ea typeface="Roboto Light" panose="02000000000000000000" pitchFamily="2" charset="0"/>
                </a:rPr>
                <a:t>10</a:t>
              </a:r>
            </a:p>
          </p:txBody>
        </p:sp>
      </p:grpSp>
      <p:pic>
        <p:nvPicPr>
          <p:cNvPr id="8" name="Graphic 7" descr="Gears outline">
            <a:extLst>
              <a:ext uri="{FF2B5EF4-FFF2-40B4-BE49-F238E27FC236}">
                <a16:creationId xmlns:a16="http://schemas.microsoft.com/office/drawing/2014/main" id="{63AD2A08-17AD-9D80-A1D5-4FF9DEDC2F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14195" y="3636971"/>
            <a:ext cx="320412" cy="320412"/>
          </a:xfrm>
          <a:prstGeom prst="rect">
            <a:avLst/>
          </a:prstGeom>
        </p:spPr>
      </p:pic>
      <p:cxnSp>
        <p:nvCxnSpPr>
          <p:cNvPr id="3" name="Straight Arrow Connector 2">
            <a:extLst>
              <a:ext uri="{FF2B5EF4-FFF2-40B4-BE49-F238E27FC236}">
                <a16:creationId xmlns:a16="http://schemas.microsoft.com/office/drawing/2014/main" id="{31272DEB-1C3F-6705-4657-1775F826706F}"/>
              </a:ext>
            </a:extLst>
          </p:cNvPr>
          <p:cNvCxnSpPr>
            <a:cxnSpLocks/>
          </p:cNvCxnSpPr>
          <p:nvPr/>
        </p:nvCxnSpPr>
        <p:spPr>
          <a:xfrm>
            <a:off x="1724441" y="2496784"/>
            <a:ext cx="1352628" cy="904647"/>
          </a:xfrm>
          <a:prstGeom prst="straightConnector1">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BC36B36-E81C-5FFD-A463-4C9064DC30C2}"/>
              </a:ext>
            </a:extLst>
          </p:cNvPr>
          <p:cNvCxnSpPr>
            <a:cxnSpLocks/>
          </p:cNvCxnSpPr>
          <p:nvPr/>
        </p:nvCxnSpPr>
        <p:spPr>
          <a:xfrm flipH="1" flipV="1">
            <a:off x="1611460" y="2604074"/>
            <a:ext cx="1302614" cy="858904"/>
          </a:xfrm>
          <a:prstGeom prst="straightConnector1">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E30E522-5284-677A-00BC-955B291436F3}"/>
              </a:ext>
            </a:extLst>
          </p:cNvPr>
          <p:cNvCxnSpPr>
            <a:cxnSpLocks/>
          </p:cNvCxnSpPr>
          <p:nvPr/>
        </p:nvCxnSpPr>
        <p:spPr>
          <a:xfrm flipH="1" flipV="1">
            <a:off x="5246366" y="4887812"/>
            <a:ext cx="523852" cy="782829"/>
          </a:xfrm>
          <a:prstGeom prst="straightConnector1">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14D7ABD-3E20-6C41-A6D1-FC2BCED93FBE}"/>
              </a:ext>
            </a:extLst>
          </p:cNvPr>
          <p:cNvCxnSpPr>
            <a:cxnSpLocks/>
          </p:cNvCxnSpPr>
          <p:nvPr/>
        </p:nvCxnSpPr>
        <p:spPr>
          <a:xfrm flipH="1" flipV="1">
            <a:off x="5569747" y="4387262"/>
            <a:ext cx="2300360" cy="1203424"/>
          </a:xfrm>
          <a:prstGeom prst="straightConnector1">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542F4D1-45B7-F0C5-2E00-A61914B4464C}"/>
              </a:ext>
            </a:extLst>
          </p:cNvPr>
          <p:cNvCxnSpPr>
            <a:cxnSpLocks/>
          </p:cNvCxnSpPr>
          <p:nvPr/>
        </p:nvCxnSpPr>
        <p:spPr>
          <a:xfrm flipH="1" flipV="1">
            <a:off x="5525519" y="3906495"/>
            <a:ext cx="3116388" cy="491747"/>
          </a:xfrm>
          <a:prstGeom prst="straightConnector1">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93BA57-7BEF-2BF8-1858-74F6A003E414}"/>
              </a:ext>
            </a:extLst>
          </p:cNvPr>
          <p:cNvCxnSpPr>
            <a:cxnSpLocks/>
          </p:cNvCxnSpPr>
          <p:nvPr/>
        </p:nvCxnSpPr>
        <p:spPr>
          <a:xfrm flipH="1">
            <a:off x="5522828" y="3105428"/>
            <a:ext cx="2142391" cy="347570"/>
          </a:xfrm>
          <a:prstGeom prst="straightConnector1">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3080BE3-00BB-C321-DCEE-88951BC89D6D}"/>
              </a:ext>
            </a:extLst>
          </p:cNvPr>
          <p:cNvCxnSpPr>
            <a:cxnSpLocks/>
          </p:cNvCxnSpPr>
          <p:nvPr/>
        </p:nvCxnSpPr>
        <p:spPr>
          <a:xfrm flipH="1">
            <a:off x="4870066" y="2741711"/>
            <a:ext cx="254976" cy="360249"/>
          </a:xfrm>
          <a:prstGeom prst="straightConnector1">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5A984DD-8B43-4B42-BDD2-28FDFC47A273}"/>
              </a:ext>
            </a:extLst>
          </p:cNvPr>
          <p:cNvCxnSpPr>
            <a:cxnSpLocks/>
          </p:cNvCxnSpPr>
          <p:nvPr/>
        </p:nvCxnSpPr>
        <p:spPr>
          <a:xfrm flipH="1">
            <a:off x="1646925" y="4064599"/>
            <a:ext cx="1395045" cy="580332"/>
          </a:xfrm>
          <a:prstGeom prst="straightConnector1">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6C84EC0-37CF-1E0F-A4D6-111939BB9AC3}"/>
              </a:ext>
            </a:extLst>
          </p:cNvPr>
          <p:cNvCxnSpPr>
            <a:cxnSpLocks/>
          </p:cNvCxnSpPr>
          <p:nvPr/>
        </p:nvCxnSpPr>
        <p:spPr>
          <a:xfrm flipV="1">
            <a:off x="1591071" y="3900071"/>
            <a:ext cx="1506752" cy="615372"/>
          </a:xfrm>
          <a:prstGeom prst="straightConnector1">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43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B491806-D8AD-1D39-83E7-2E5EB226D7D6}"/>
              </a:ext>
            </a:extLst>
          </p:cNvPr>
          <p:cNvSpPr/>
          <p:nvPr/>
        </p:nvSpPr>
        <p:spPr>
          <a:xfrm>
            <a:off x="-1059856" y="0"/>
            <a:ext cx="13195602" cy="7804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C30FC609-515F-35BF-8880-809A50336553}"/>
              </a:ext>
            </a:extLst>
          </p:cNvPr>
          <p:cNvGrpSpPr/>
          <p:nvPr/>
        </p:nvGrpSpPr>
        <p:grpSpPr>
          <a:xfrm>
            <a:off x="84078" y="157408"/>
            <a:ext cx="5302735" cy="493746"/>
            <a:chOff x="84078" y="157408"/>
            <a:chExt cx="5302735" cy="493746"/>
          </a:xfrm>
        </p:grpSpPr>
        <p:sp>
          <p:nvSpPr>
            <p:cNvPr id="142" name="Rounded Rectangle 141">
              <a:extLst>
                <a:ext uri="{FF2B5EF4-FFF2-40B4-BE49-F238E27FC236}">
                  <a16:creationId xmlns:a16="http://schemas.microsoft.com/office/drawing/2014/main" id="{425870EA-2259-B2C2-5D95-BA6E83C5B539}"/>
                </a:ext>
              </a:extLst>
            </p:cNvPr>
            <p:cNvSpPr/>
            <p:nvPr/>
          </p:nvSpPr>
          <p:spPr>
            <a:xfrm>
              <a:off x="84078" y="157408"/>
              <a:ext cx="5094503" cy="493746"/>
            </a:xfrm>
            <a:prstGeom prst="roundRect">
              <a:avLst/>
            </a:prstGeom>
            <a:solidFill>
              <a:srgbClr val="E3E8F7">
                <a:alpha val="32941"/>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Consolas" panose="020B0609020204030204" pitchFamily="49" charset="0"/>
                <a:cs typeface="Consolas" panose="020B0609020204030204" pitchFamily="49" charset="0"/>
              </a:endParaRPr>
            </a:p>
          </p:txBody>
        </p:sp>
        <p:sp>
          <p:nvSpPr>
            <p:cNvPr id="107" name="TextBox 106">
              <a:extLst>
                <a:ext uri="{FF2B5EF4-FFF2-40B4-BE49-F238E27FC236}">
                  <a16:creationId xmlns:a16="http://schemas.microsoft.com/office/drawing/2014/main" id="{170F895B-3D10-D153-6F5B-4A8803E37DAC}"/>
                </a:ext>
              </a:extLst>
            </p:cNvPr>
            <p:cNvSpPr txBox="1"/>
            <p:nvPr/>
          </p:nvSpPr>
          <p:spPr>
            <a:xfrm>
              <a:off x="84081" y="255434"/>
              <a:ext cx="5302732" cy="307777"/>
            </a:xfrm>
            <a:prstGeom prst="rect">
              <a:avLst/>
            </a:prstGeom>
            <a:noFill/>
          </p:spPr>
          <p:txBody>
            <a:bodyPr wrap="square" rtlCol="0">
              <a:spAutoFit/>
            </a:bodyPr>
            <a:lstStyle/>
            <a:p>
              <a:r>
                <a:rPr lang="en-US" sz="1400" dirty="0">
                  <a:latin typeface="Roboto Light" panose="02000000000000000000" pitchFamily="2" charset="0"/>
                  <a:ea typeface="Roboto Light" panose="02000000000000000000" pitchFamily="2" charset="0"/>
                </a:rPr>
                <a:t>“Diabetics aged over 65 with no contraindications to metformin”</a:t>
              </a:r>
            </a:p>
          </p:txBody>
        </p:sp>
      </p:grpSp>
      <p:grpSp>
        <p:nvGrpSpPr>
          <p:cNvPr id="9" name="Group 8">
            <a:extLst>
              <a:ext uri="{FF2B5EF4-FFF2-40B4-BE49-F238E27FC236}">
                <a16:creationId xmlns:a16="http://schemas.microsoft.com/office/drawing/2014/main" id="{B611D771-9B7A-080F-43BA-66FC54DA42D9}"/>
              </a:ext>
            </a:extLst>
          </p:cNvPr>
          <p:cNvGrpSpPr/>
          <p:nvPr/>
        </p:nvGrpSpPr>
        <p:grpSpPr>
          <a:xfrm>
            <a:off x="81321" y="837112"/>
            <a:ext cx="4192753" cy="2815635"/>
            <a:chOff x="94935" y="761058"/>
            <a:chExt cx="4192753" cy="2815635"/>
          </a:xfrm>
        </p:grpSpPr>
        <p:sp>
          <p:nvSpPr>
            <p:cNvPr id="143" name="Rounded Rectangle 142">
              <a:extLst>
                <a:ext uri="{FF2B5EF4-FFF2-40B4-BE49-F238E27FC236}">
                  <a16:creationId xmlns:a16="http://schemas.microsoft.com/office/drawing/2014/main" id="{4EE8F1BD-4B5B-34FE-C07E-C65FB6AC27FF}"/>
                </a:ext>
              </a:extLst>
            </p:cNvPr>
            <p:cNvSpPr/>
            <p:nvPr/>
          </p:nvSpPr>
          <p:spPr>
            <a:xfrm>
              <a:off x="94935" y="775582"/>
              <a:ext cx="4192753" cy="2801111"/>
            </a:xfrm>
            <a:prstGeom prst="roundRect">
              <a:avLst/>
            </a:prstGeom>
            <a:solidFill>
              <a:srgbClr val="E3E8F7">
                <a:alpha val="32941"/>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186278D0-66CE-5E69-320D-0B2C4FF29B43}"/>
                </a:ext>
              </a:extLst>
            </p:cNvPr>
            <p:cNvGrpSpPr/>
            <p:nvPr/>
          </p:nvGrpSpPr>
          <p:grpSpPr>
            <a:xfrm>
              <a:off x="263071" y="761058"/>
              <a:ext cx="3881316" cy="2597332"/>
              <a:chOff x="94920" y="760984"/>
              <a:chExt cx="3881316" cy="2597332"/>
            </a:xfrm>
          </p:grpSpPr>
          <p:grpSp>
            <p:nvGrpSpPr>
              <p:cNvPr id="222" name="Group 221">
                <a:extLst>
                  <a:ext uri="{FF2B5EF4-FFF2-40B4-BE49-F238E27FC236}">
                    <a16:creationId xmlns:a16="http://schemas.microsoft.com/office/drawing/2014/main" id="{BBFD12B7-A413-1E82-0B37-743025BA804C}"/>
                  </a:ext>
                </a:extLst>
              </p:cNvPr>
              <p:cNvGrpSpPr/>
              <p:nvPr/>
            </p:nvGrpSpPr>
            <p:grpSpPr>
              <a:xfrm>
                <a:off x="2980960" y="2714849"/>
                <a:ext cx="946272" cy="643467"/>
                <a:chOff x="905241" y="2512259"/>
                <a:chExt cx="946272" cy="643467"/>
              </a:xfrm>
            </p:grpSpPr>
            <p:sp>
              <p:nvSpPr>
                <p:cNvPr id="224" name="Rounded Rectangle 223">
                  <a:extLst>
                    <a:ext uri="{FF2B5EF4-FFF2-40B4-BE49-F238E27FC236}">
                      <a16:creationId xmlns:a16="http://schemas.microsoft.com/office/drawing/2014/main" id="{C820153A-D02C-9372-E724-2BCA07BAF445}"/>
                    </a:ext>
                  </a:extLst>
                </p:cNvPr>
                <p:cNvSpPr/>
                <p:nvPr/>
              </p:nvSpPr>
              <p:spPr>
                <a:xfrm>
                  <a:off x="905241" y="2512259"/>
                  <a:ext cx="946272" cy="643467"/>
                </a:xfrm>
                <a:prstGeom prst="roundRect">
                  <a:avLst/>
                </a:prstGeom>
                <a:solidFill>
                  <a:srgbClr val="EEB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ounded Rectangle 224">
                  <a:extLst>
                    <a:ext uri="{FF2B5EF4-FFF2-40B4-BE49-F238E27FC236}">
                      <a16:creationId xmlns:a16="http://schemas.microsoft.com/office/drawing/2014/main" id="{AA3257D9-3D7F-BC72-B48C-56C9A2DA6B61}"/>
                    </a:ext>
                  </a:extLst>
                </p:cNvPr>
                <p:cNvSpPr/>
                <p:nvPr/>
              </p:nvSpPr>
              <p:spPr>
                <a:xfrm>
                  <a:off x="946337" y="2585356"/>
                  <a:ext cx="847830" cy="2061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Drug</a:t>
                  </a:r>
                </a:p>
              </p:txBody>
            </p:sp>
          </p:grpSp>
          <p:sp>
            <p:nvSpPr>
              <p:cNvPr id="223" name="TextBox 222">
                <a:extLst>
                  <a:ext uri="{FF2B5EF4-FFF2-40B4-BE49-F238E27FC236}">
                    <a16:creationId xmlns:a16="http://schemas.microsoft.com/office/drawing/2014/main" id="{F708017B-CB42-A4A8-CD24-5C224CD4143D}"/>
                  </a:ext>
                </a:extLst>
              </p:cNvPr>
              <p:cNvSpPr txBox="1"/>
              <p:nvPr/>
            </p:nvSpPr>
            <p:spPr>
              <a:xfrm>
                <a:off x="2926328" y="2994117"/>
                <a:ext cx="1049908" cy="307777"/>
              </a:xfrm>
              <a:prstGeom prst="rect">
                <a:avLst/>
              </a:prstGeom>
              <a:noFill/>
            </p:spPr>
            <p:txBody>
              <a:bodyPr wrap="square" rtlCol="0">
                <a:spAutoFit/>
              </a:bodyPr>
              <a:lstStyle/>
              <a:p>
                <a:pPr algn="ctr"/>
                <a:r>
                  <a:rPr lang="en-US" sz="1400" dirty="0">
                    <a:latin typeface="Roboto Light" panose="02000000000000000000" pitchFamily="2" charset="0"/>
                    <a:ea typeface="Roboto Light" panose="02000000000000000000" pitchFamily="2" charset="0"/>
                  </a:rPr>
                  <a:t>metformin</a:t>
                </a:r>
              </a:p>
            </p:txBody>
          </p:sp>
          <p:grpSp>
            <p:nvGrpSpPr>
              <p:cNvPr id="115" name="Group 114">
                <a:extLst>
                  <a:ext uri="{FF2B5EF4-FFF2-40B4-BE49-F238E27FC236}">
                    <a16:creationId xmlns:a16="http://schemas.microsoft.com/office/drawing/2014/main" id="{622C6ED6-9F85-A1AF-B299-3C1261B9B0D9}"/>
                  </a:ext>
                </a:extLst>
              </p:cNvPr>
              <p:cNvGrpSpPr/>
              <p:nvPr/>
            </p:nvGrpSpPr>
            <p:grpSpPr>
              <a:xfrm>
                <a:off x="94920" y="1192632"/>
                <a:ext cx="922353" cy="643467"/>
                <a:chOff x="917420" y="1707256"/>
                <a:chExt cx="942065" cy="643467"/>
              </a:xfrm>
            </p:grpSpPr>
            <p:grpSp>
              <p:nvGrpSpPr>
                <p:cNvPr id="184" name="Group 183">
                  <a:extLst>
                    <a:ext uri="{FF2B5EF4-FFF2-40B4-BE49-F238E27FC236}">
                      <a16:creationId xmlns:a16="http://schemas.microsoft.com/office/drawing/2014/main" id="{30E46350-14F2-40D5-567A-447D3AEAE474}"/>
                    </a:ext>
                  </a:extLst>
                </p:cNvPr>
                <p:cNvGrpSpPr/>
                <p:nvPr/>
              </p:nvGrpSpPr>
              <p:grpSpPr>
                <a:xfrm>
                  <a:off x="936617" y="1707256"/>
                  <a:ext cx="922868" cy="643467"/>
                  <a:chOff x="694267" y="2512259"/>
                  <a:chExt cx="922868" cy="643467"/>
                </a:xfrm>
              </p:grpSpPr>
              <p:sp>
                <p:nvSpPr>
                  <p:cNvPr id="191" name="Rounded Rectangle 190">
                    <a:extLst>
                      <a:ext uri="{FF2B5EF4-FFF2-40B4-BE49-F238E27FC236}">
                        <a16:creationId xmlns:a16="http://schemas.microsoft.com/office/drawing/2014/main" id="{86A2F6DC-FAB5-DF2F-1914-87E600C47402}"/>
                      </a:ext>
                    </a:extLst>
                  </p:cNvPr>
                  <p:cNvSpPr/>
                  <p:nvPr/>
                </p:nvSpPr>
                <p:spPr>
                  <a:xfrm>
                    <a:off x="694267" y="2512259"/>
                    <a:ext cx="922868" cy="643467"/>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a:extLst>
                      <a:ext uri="{FF2B5EF4-FFF2-40B4-BE49-F238E27FC236}">
                        <a16:creationId xmlns:a16="http://schemas.microsoft.com/office/drawing/2014/main" id="{2A352D91-394D-E604-6FC8-AB43583D8ED0}"/>
                      </a:ext>
                    </a:extLst>
                  </p:cNvPr>
                  <p:cNvSpPr/>
                  <p:nvPr/>
                </p:nvSpPr>
                <p:spPr>
                  <a:xfrm>
                    <a:off x="726350" y="2573605"/>
                    <a:ext cx="855130" cy="2159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Condition</a:t>
                    </a:r>
                  </a:p>
                </p:txBody>
              </p:sp>
            </p:grpSp>
            <p:sp>
              <p:nvSpPr>
                <p:cNvPr id="188" name="TextBox 187">
                  <a:extLst>
                    <a:ext uri="{FF2B5EF4-FFF2-40B4-BE49-F238E27FC236}">
                      <a16:creationId xmlns:a16="http://schemas.microsoft.com/office/drawing/2014/main" id="{CEFDA2A1-F833-8CDD-02BE-01CBAF545B19}"/>
                    </a:ext>
                  </a:extLst>
                </p:cNvPr>
                <p:cNvSpPr txBox="1"/>
                <p:nvPr/>
              </p:nvSpPr>
              <p:spPr>
                <a:xfrm>
                  <a:off x="917420" y="1978419"/>
                  <a:ext cx="931929" cy="307777"/>
                </a:xfrm>
                <a:prstGeom prst="rect">
                  <a:avLst/>
                </a:prstGeom>
                <a:noFill/>
              </p:spPr>
              <p:txBody>
                <a:bodyPr wrap="none" rtlCol="0">
                  <a:spAutoFit/>
                </a:bodyPr>
                <a:lstStyle/>
                <a:p>
                  <a:pPr algn="ctr"/>
                  <a:r>
                    <a:rPr lang="en-US" sz="1400" dirty="0">
                      <a:latin typeface="Roboto Light" panose="02000000000000000000" pitchFamily="2" charset="0"/>
                      <a:ea typeface="Roboto Light" panose="02000000000000000000" pitchFamily="2" charset="0"/>
                    </a:rPr>
                    <a:t>Diabetics</a:t>
                  </a:r>
                </a:p>
              </p:txBody>
            </p:sp>
          </p:grpSp>
          <p:grpSp>
            <p:nvGrpSpPr>
              <p:cNvPr id="118" name="Group 117">
                <a:extLst>
                  <a:ext uri="{FF2B5EF4-FFF2-40B4-BE49-F238E27FC236}">
                    <a16:creationId xmlns:a16="http://schemas.microsoft.com/office/drawing/2014/main" id="{E15A6E24-98CC-99FE-3EEF-E29C7F8B6B8C}"/>
                  </a:ext>
                </a:extLst>
              </p:cNvPr>
              <p:cNvGrpSpPr/>
              <p:nvPr/>
            </p:nvGrpSpPr>
            <p:grpSpPr>
              <a:xfrm>
                <a:off x="1659093" y="1189000"/>
                <a:ext cx="1335614" cy="1074366"/>
                <a:chOff x="4658669" y="1571198"/>
                <a:chExt cx="1757585" cy="1074366"/>
              </a:xfrm>
            </p:grpSpPr>
            <p:grpSp>
              <p:nvGrpSpPr>
                <p:cNvPr id="151" name="Group 150">
                  <a:extLst>
                    <a:ext uri="{FF2B5EF4-FFF2-40B4-BE49-F238E27FC236}">
                      <a16:creationId xmlns:a16="http://schemas.microsoft.com/office/drawing/2014/main" id="{E2E152E4-5102-42E3-2F9A-1DA04DECC2E7}"/>
                    </a:ext>
                  </a:extLst>
                </p:cNvPr>
                <p:cNvGrpSpPr/>
                <p:nvPr/>
              </p:nvGrpSpPr>
              <p:grpSpPr>
                <a:xfrm>
                  <a:off x="4658669" y="1571198"/>
                  <a:ext cx="1757585" cy="1074366"/>
                  <a:chOff x="963817" y="1707258"/>
                  <a:chExt cx="799639" cy="1074366"/>
                </a:xfrm>
              </p:grpSpPr>
              <p:grpSp>
                <p:nvGrpSpPr>
                  <p:cNvPr id="154" name="Group 153">
                    <a:extLst>
                      <a:ext uri="{FF2B5EF4-FFF2-40B4-BE49-F238E27FC236}">
                        <a16:creationId xmlns:a16="http://schemas.microsoft.com/office/drawing/2014/main" id="{DA3C398A-02D6-D983-6DD1-B42793882A95}"/>
                      </a:ext>
                    </a:extLst>
                  </p:cNvPr>
                  <p:cNvGrpSpPr/>
                  <p:nvPr/>
                </p:nvGrpSpPr>
                <p:grpSpPr>
                  <a:xfrm>
                    <a:off x="963817" y="1707258"/>
                    <a:ext cx="799639" cy="1074366"/>
                    <a:chOff x="721467" y="2512261"/>
                    <a:chExt cx="799639" cy="1074366"/>
                  </a:xfrm>
                </p:grpSpPr>
                <p:sp>
                  <p:nvSpPr>
                    <p:cNvPr id="156" name="Rounded Rectangle 155">
                      <a:extLst>
                        <a:ext uri="{FF2B5EF4-FFF2-40B4-BE49-F238E27FC236}">
                          <a16:creationId xmlns:a16="http://schemas.microsoft.com/office/drawing/2014/main" id="{03A59161-5A24-97F7-3D07-1230DC53D60A}"/>
                        </a:ext>
                      </a:extLst>
                    </p:cNvPr>
                    <p:cNvSpPr/>
                    <p:nvPr/>
                  </p:nvSpPr>
                  <p:spPr>
                    <a:xfrm>
                      <a:off x="721467" y="2512261"/>
                      <a:ext cx="799639" cy="1074366"/>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a:extLst>
                        <a:ext uri="{FF2B5EF4-FFF2-40B4-BE49-F238E27FC236}">
                          <a16:creationId xmlns:a16="http://schemas.microsoft.com/office/drawing/2014/main" id="{C049C714-D174-9B20-6F29-7AA331D9813C}"/>
                        </a:ext>
                      </a:extLst>
                    </p:cNvPr>
                    <p:cNvSpPr/>
                    <p:nvPr/>
                  </p:nvSpPr>
                  <p:spPr>
                    <a:xfrm>
                      <a:off x="751138" y="2586077"/>
                      <a:ext cx="742548" cy="2159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Eq-Comparison</a:t>
                      </a:r>
                    </a:p>
                  </p:txBody>
                </p:sp>
              </p:grpSp>
              <p:sp>
                <p:nvSpPr>
                  <p:cNvPr id="155" name="TextBox 154">
                    <a:extLst>
                      <a:ext uri="{FF2B5EF4-FFF2-40B4-BE49-F238E27FC236}">
                        <a16:creationId xmlns:a16="http://schemas.microsoft.com/office/drawing/2014/main" id="{53C9D62B-AF91-2A4F-BC0F-B7FFF0BA80FB}"/>
                      </a:ext>
                    </a:extLst>
                  </p:cNvPr>
                  <p:cNvSpPr txBox="1"/>
                  <p:nvPr/>
                </p:nvSpPr>
                <p:spPr>
                  <a:xfrm>
                    <a:off x="1151582" y="1983394"/>
                    <a:ext cx="459901" cy="307777"/>
                  </a:xfrm>
                  <a:prstGeom prst="rect">
                    <a:avLst/>
                  </a:prstGeom>
                  <a:noFill/>
                </p:spPr>
                <p:txBody>
                  <a:bodyPr wrap="none" rtlCol="0">
                    <a:spAutoFit/>
                  </a:bodyPr>
                  <a:lstStyle/>
                  <a:p>
                    <a:pPr algn="ctr"/>
                    <a:r>
                      <a:rPr lang="en-US" sz="1400" dirty="0">
                        <a:latin typeface="Roboto Light" panose="02000000000000000000" pitchFamily="2" charset="0"/>
                        <a:ea typeface="Roboto Light" panose="02000000000000000000" pitchFamily="2" charset="0"/>
                      </a:rPr>
                      <a:t>over 65</a:t>
                    </a:r>
                  </a:p>
                </p:txBody>
              </p:sp>
            </p:grpSp>
            <p:sp>
              <p:nvSpPr>
                <p:cNvPr id="152" name="Rounded Rectangle 151">
                  <a:extLst>
                    <a:ext uri="{FF2B5EF4-FFF2-40B4-BE49-F238E27FC236}">
                      <a16:creationId xmlns:a16="http://schemas.microsoft.com/office/drawing/2014/main" id="{6A41FBCE-5304-FB0A-9F31-949A0F01308D}"/>
                    </a:ext>
                  </a:extLst>
                </p:cNvPr>
                <p:cNvSpPr/>
                <p:nvPr/>
              </p:nvSpPr>
              <p:spPr>
                <a:xfrm>
                  <a:off x="4833835" y="2170681"/>
                  <a:ext cx="1412201" cy="3783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Roboto Thin" panose="02000000000000000000" pitchFamily="2" charset="0"/>
                    <a:ea typeface="Roboto Thin" panose="02000000000000000000" pitchFamily="2" charset="0"/>
                  </a:endParaRPr>
                </a:p>
              </p:txBody>
            </p:sp>
            <p:sp>
              <p:nvSpPr>
                <p:cNvPr id="153" name="TextBox 152">
                  <a:extLst>
                    <a:ext uri="{FF2B5EF4-FFF2-40B4-BE49-F238E27FC236}">
                      <a16:creationId xmlns:a16="http://schemas.microsoft.com/office/drawing/2014/main" id="{776C8800-F5A3-8601-E9D2-357A78203F83}"/>
                    </a:ext>
                  </a:extLst>
                </p:cNvPr>
                <p:cNvSpPr txBox="1"/>
                <p:nvPr/>
              </p:nvSpPr>
              <p:spPr>
                <a:xfrm>
                  <a:off x="4771390" y="2142764"/>
                  <a:ext cx="1583918" cy="415498"/>
                </a:xfrm>
                <a:prstGeom prst="rect">
                  <a:avLst/>
                </a:prstGeom>
                <a:noFill/>
              </p:spPr>
              <p:txBody>
                <a:bodyPr wrap="square" rtlCol="0">
                  <a:spAutoFit/>
                </a:bodyPr>
                <a:lstStyle/>
                <a:p>
                  <a:r>
                    <a:rPr lang="en-US" sz="1050" dirty="0">
                      <a:latin typeface="Roboto Thin" panose="02000000000000000000" pitchFamily="2" charset="0"/>
                      <a:ea typeface="Roboto Thin" panose="02000000000000000000" pitchFamily="2" charset="0"/>
                    </a:rPr>
                    <a:t>Operator: Greater</a:t>
                  </a:r>
                  <a:br>
                    <a:rPr lang="en-US" sz="1050" dirty="0">
                      <a:latin typeface="Roboto Thin" panose="02000000000000000000" pitchFamily="2" charset="0"/>
                      <a:ea typeface="Roboto Thin" panose="02000000000000000000" pitchFamily="2" charset="0"/>
                    </a:rPr>
                  </a:br>
                  <a:r>
                    <a:rPr lang="en-US" sz="1050" dirty="0">
                      <a:latin typeface="Roboto Thin" panose="02000000000000000000" pitchFamily="2" charset="0"/>
                      <a:ea typeface="Roboto Thin" panose="02000000000000000000" pitchFamily="2" charset="0"/>
                    </a:rPr>
                    <a:t>Value:       “65”</a:t>
                  </a:r>
                </a:p>
              </p:txBody>
            </p:sp>
          </p:grpSp>
          <p:grpSp>
            <p:nvGrpSpPr>
              <p:cNvPr id="119" name="Group 118">
                <a:extLst>
                  <a:ext uri="{FF2B5EF4-FFF2-40B4-BE49-F238E27FC236}">
                    <a16:creationId xmlns:a16="http://schemas.microsoft.com/office/drawing/2014/main" id="{C4F9AEB2-72F9-A088-E5C8-E1213D7F7FB7}"/>
                  </a:ext>
                </a:extLst>
              </p:cNvPr>
              <p:cNvGrpSpPr/>
              <p:nvPr/>
            </p:nvGrpSpPr>
            <p:grpSpPr>
              <a:xfrm>
                <a:off x="108309" y="2712593"/>
                <a:ext cx="946272" cy="643467"/>
                <a:chOff x="936618" y="1707256"/>
                <a:chExt cx="946272" cy="643467"/>
              </a:xfrm>
            </p:grpSpPr>
            <p:grpSp>
              <p:nvGrpSpPr>
                <p:cNvPr id="136" name="Group 135">
                  <a:extLst>
                    <a:ext uri="{FF2B5EF4-FFF2-40B4-BE49-F238E27FC236}">
                      <a16:creationId xmlns:a16="http://schemas.microsoft.com/office/drawing/2014/main" id="{7A8A2E4F-2B9A-9125-57EE-22E8A9582E2B}"/>
                    </a:ext>
                  </a:extLst>
                </p:cNvPr>
                <p:cNvGrpSpPr/>
                <p:nvPr/>
              </p:nvGrpSpPr>
              <p:grpSpPr>
                <a:xfrm>
                  <a:off x="936618" y="1707256"/>
                  <a:ext cx="946272" cy="643467"/>
                  <a:chOff x="694268" y="2512259"/>
                  <a:chExt cx="946272" cy="643467"/>
                </a:xfrm>
              </p:grpSpPr>
              <p:sp>
                <p:nvSpPr>
                  <p:cNvPr id="145" name="Rounded Rectangle 144">
                    <a:extLst>
                      <a:ext uri="{FF2B5EF4-FFF2-40B4-BE49-F238E27FC236}">
                        <a16:creationId xmlns:a16="http://schemas.microsoft.com/office/drawing/2014/main" id="{FC127693-8DB1-A002-7145-799C741689A2}"/>
                      </a:ext>
                    </a:extLst>
                  </p:cNvPr>
                  <p:cNvSpPr/>
                  <p:nvPr/>
                </p:nvSpPr>
                <p:spPr>
                  <a:xfrm>
                    <a:off x="694268" y="2512259"/>
                    <a:ext cx="946272" cy="643467"/>
                  </a:xfrm>
                  <a:prstGeom prst="roundRect">
                    <a:avLst/>
                  </a:prstGeom>
                  <a:solidFill>
                    <a:srgbClr val="EA6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a:extLst>
                      <a:ext uri="{FF2B5EF4-FFF2-40B4-BE49-F238E27FC236}">
                        <a16:creationId xmlns:a16="http://schemas.microsoft.com/office/drawing/2014/main" id="{AC592254-F13B-77F8-CE28-7738C7787313}"/>
                      </a:ext>
                    </a:extLst>
                  </p:cNvPr>
                  <p:cNvSpPr/>
                  <p:nvPr/>
                </p:nvSpPr>
                <p:spPr>
                  <a:xfrm>
                    <a:off x="762004" y="2576000"/>
                    <a:ext cx="823904" cy="21778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Negation</a:t>
                    </a:r>
                  </a:p>
                </p:txBody>
              </p:sp>
            </p:grpSp>
            <p:sp>
              <p:nvSpPr>
                <p:cNvPr id="144" name="TextBox 143">
                  <a:extLst>
                    <a:ext uri="{FF2B5EF4-FFF2-40B4-BE49-F238E27FC236}">
                      <a16:creationId xmlns:a16="http://schemas.microsoft.com/office/drawing/2014/main" id="{D424D58A-5833-9C12-178A-55B64A8E80D7}"/>
                    </a:ext>
                  </a:extLst>
                </p:cNvPr>
                <p:cNvSpPr txBox="1"/>
                <p:nvPr/>
              </p:nvSpPr>
              <p:spPr>
                <a:xfrm>
                  <a:off x="1212283" y="1978805"/>
                  <a:ext cx="385041" cy="307777"/>
                </a:xfrm>
                <a:prstGeom prst="rect">
                  <a:avLst/>
                </a:prstGeom>
                <a:noFill/>
              </p:spPr>
              <p:txBody>
                <a:bodyPr wrap="none" rtlCol="0">
                  <a:spAutoFit/>
                </a:bodyPr>
                <a:lstStyle/>
                <a:p>
                  <a:pPr algn="ctr"/>
                  <a:r>
                    <a:rPr lang="en-US" sz="1400" dirty="0">
                      <a:latin typeface="Roboto Light" panose="02000000000000000000" pitchFamily="2" charset="0"/>
                      <a:ea typeface="Roboto Light" panose="02000000000000000000" pitchFamily="2" charset="0"/>
                    </a:rPr>
                    <a:t>no</a:t>
                  </a:r>
                </a:p>
              </p:txBody>
            </p:sp>
          </p:grpSp>
          <p:grpSp>
            <p:nvGrpSpPr>
              <p:cNvPr id="120" name="Group 119">
                <a:extLst>
                  <a:ext uri="{FF2B5EF4-FFF2-40B4-BE49-F238E27FC236}">
                    <a16:creationId xmlns:a16="http://schemas.microsoft.com/office/drawing/2014/main" id="{BFFF8F90-E021-E98D-28EB-4C277A4026C3}"/>
                  </a:ext>
                </a:extLst>
              </p:cNvPr>
              <p:cNvGrpSpPr/>
              <p:nvPr/>
            </p:nvGrpSpPr>
            <p:grpSpPr>
              <a:xfrm>
                <a:off x="1098927" y="2704334"/>
                <a:ext cx="1653669" cy="643467"/>
                <a:chOff x="1028165" y="1707256"/>
                <a:chExt cx="1653669" cy="643467"/>
              </a:xfrm>
            </p:grpSpPr>
            <p:grpSp>
              <p:nvGrpSpPr>
                <p:cNvPr id="132" name="Group 131">
                  <a:extLst>
                    <a:ext uri="{FF2B5EF4-FFF2-40B4-BE49-F238E27FC236}">
                      <a16:creationId xmlns:a16="http://schemas.microsoft.com/office/drawing/2014/main" id="{00C4760B-9139-BC98-4EFD-33AD88935D5B}"/>
                    </a:ext>
                  </a:extLst>
                </p:cNvPr>
                <p:cNvGrpSpPr/>
                <p:nvPr/>
              </p:nvGrpSpPr>
              <p:grpSpPr>
                <a:xfrm>
                  <a:off x="1028165" y="1707256"/>
                  <a:ext cx="1653669" cy="643467"/>
                  <a:chOff x="785815" y="2512259"/>
                  <a:chExt cx="1653669" cy="643467"/>
                </a:xfrm>
              </p:grpSpPr>
              <p:sp>
                <p:nvSpPr>
                  <p:cNvPr id="134" name="Rounded Rectangle 133">
                    <a:extLst>
                      <a:ext uri="{FF2B5EF4-FFF2-40B4-BE49-F238E27FC236}">
                        <a16:creationId xmlns:a16="http://schemas.microsoft.com/office/drawing/2014/main" id="{096B1BD8-030F-5342-A19D-13FB74E3D104}"/>
                      </a:ext>
                    </a:extLst>
                  </p:cNvPr>
                  <p:cNvSpPr/>
                  <p:nvPr/>
                </p:nvSpPr>
                <p:spPr>
                  <a:xfrm>
                    <a:off x="785815" y="2512259"/>
                    <a:ext cx="1653669" cy="643467"/>
                  </a:xfrm>
                  <a:prstGeom prst="roundRect">
                    <a:avLst/>
                  </a:prstGeom>
                  <a:solidFill>
                    <a:srgbClr val="EBA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a:extLst>
                      <a:ext uri="{FF2B5EF4-FFF2-40B4-BE49-F238E27FC236}">
                        <a16:creationId xmlns:a16="http://schemas.microsoft.com/office/drawing/2014/main" id="{64D5A389-3795-9B29-00D4-16F18B49B8C6}"/>
                      </a:ext>
                    </a:extLst>
                  </p:cNvPr>
                  <p:cNvSpPr/>
                  <p:nvPr/>
                </p:nvSpPr>
                <p:spPr>
                  <a:xfrm>
                    <a:off x="834249" y="2582085"/>
                    <a:ext cx="1534177" cy="2159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Contraindication</a:t>
                    </a:r>
                  </a:p>
                </p:txBody>
              </p:sp>
            </p:grpSp>
            <p:sp>
              <p:nvSpPr>
                <p:cNvPr id="133" name="TextBox 132">
                  <a:extLst>
                    <a:ext uri="{FF2B5EF4-FFF2-40B4-BE49-F238E27FC236}">
                      <a16:creationId xmlns:a16="http://schemas.microsoft.com/office/drawing/2014/main" id="{E80E1FA4-92BD-9EFD-06B2-E79109FA1016}"/>
                    </a:ext>
                  </a:extLst>
                </p:cNvPr>
                <p:cNvSpPr txBox="1"/>
                <p:nvPr/>
              </p:nvSpPr>
              <p:spPr>
                <a:xfrm>
                  <a:off x="1079651" y="1968774"/>
                  <a:ext cx="1550424" cy="307777"/>
                </a:xfrm>
                <a:prstGeom prst="rect">
                  <a:avLst/>
                </a:prstGeom>
                <a:noFill/>
              </p:spPr>
              <p:txBody>
                <a:bodyPr wrap="none" rtlCol="0">
                  <a:spAutoFit/>
                </a:bodyPr>
                <a:lstStyle/>
                <a:p>
                  <a:pPr algn="ctr"/>
                  <a:r>
                    <a:rPr lang="en-US" sz="1400" dirty="0">
                      <a:latin typeface="Roboto Light" panose="02000000000000000000" pitchFamily="2" charset="0"/>
                      <a:ea typeface="Roboto Light" panose="02000000000000000000" pitchFamily="2" charset="0"/>
                    </a:rPr>
                    <a:t>contraindications</a:t>
                  </a:r>
                </a:p>
              </p:txBody>
            </p:sp>
          </p:grpSp>
          <p:sp>
            <p:nvSpPr>
              <p:cNvPr id="121" name="TextBox 120">
                <a:extLst>
                  <a:ext uri="{FF2B5EF4-FFF2-40B4-BE49-F238E27FC236}">
                    <a16:creationId xmlns:a16="http://schemas.microsoft.com/office/drawing/2014/main" id="{0C79905B-FFF8-1701-5915-D7A118C44AAC}"/>
                  </a:ext>
                </a:extLst>
              </p:cNvPr>
              <p:cNvSpPr txBox="1"/>
              <p:nvPr/>
            </p:nvSpPr>
            <p:spPr>
              <a:xfrm>
                <a:off x="2704505" y="2984142"/>
                <a:ext cx="491059" cy="307777"/>
              </a:xfrm>
              <a:prstGeom prst="rect">
                <a:avLst/>
              </a:prstGeom>
              <a:noFill/>
            </p:spPr>
            <p:txBody>
              <a:bodyPr wrap="square" rtlCol="0">
                <a:spAutoFit/>
              </a:bodyPr>
              <a:lstStyle/>
              <a:p>
                <a:r>
                  <a:rPr lang="en-US" sz="1400" dirty="0">
                    <a:latin typeface="Roboto Light" panose="02000000000000000000" pitchFamily="2" charset="0"/>
                    <a:ea typeface="Roboto Light" panose="02000000000000000000" pitchFamily="2" charset="0"/>
                  </a:rPr>
                  <a:t>to</a:t>
                </a:r>
              </a:p>
            </p:txBody>
          </p:sp>
          <p:sp>
            <p:nvSpPr>
              <p:cNvPr id="122" name="TextBox 121">
                <a:extLst>
                  <a:ext uri="{FF2B5EF4-FFF2-40B4-BE49-F238E27FC236}">
                    <a16:creationId xmlns:a16="http://schemas.microsoft.com/office/drawing/2014/main" id="{A5B38DCE-A6D9-17DA-1370-7D5366A4A3F3}"/>
                  </a:ext>
                </a:extLst>
              </p:cNvPr>
              <p:cNvSpPr txBox="1"/>
              <p:nvPr/>
            </p:nvSpPr>
            <p:spPr>
              <a:xfrm>
                <a:off x="2959279" y="1452789"/>
                <a:ext cx="703378" cy="307777"/>
              </a:xfrm>
              <a:prstGeom prst="rect">
                <a:avLst/>
              </a:prstGeom>
              <a:noFill/>
            </p:spPr>
            <p:txBody>
              <a:bodyPr wrap="square" rtlCol="0">
                <a:spAutoFit/>
              </a:bodyPr>
              <a:lstStyle/>
              <a:p>
                <a:r>
                  <a:rPr lang="en-US" sz="1400" dirty="0">
                    <a:latin typeface="Roboto Light" panose="02000000000000000000" pitchFamily="2" charset="0"/>
                    <a:ea typeface="Roboto Light" panose="02000000000000000000" pitchFamily="2" charset="0"/>
                  </a:rPr>
                  <a:t>with</a:t>
                </a:r>
              </a:p>
            </p:txBody>
          </p:sp>
          <p:grpSp>
            <p:nvGrpSpPr>
              <p:cNvPr id="93" name="Group 92">
                <a:extLst>
                  <a:ext uri="{FF2B5EF4-FFF2-40B4-BE49-F238E27FC236}">
                    <a16:creationId xmlns:a16="http://schemas.microsoft.com/office/drawing/2014/main" id="{1ABDDA88-C9AA-FBE1-9310-5E8EB15061A5}"/>
                  </a:ext>
                </a:extLst>
              </p:cNvPr>
              <p:cNvGrpSpPr/>
              <p:nvPr/>
            </p:nvGrpSpPr>
            <p:grpSpPr>
              <a:xfrm>
                <a:off x="763051" y="2300118"/>
                <a:ext cx="1275833" cy="364165"/>
                <a:chOff x="5764893" y="327779"/>
                <a:chExt cx="1275833" cy="364165"/>
              </a:xfrm>
            </p:grpSpPr>
            <p:grpSp>
              <p:nvGrpSpPr>
                <p:cNvPr id="100" name="Group 99">
                  <a:extLst>
                    <a:ext uri="{FF2B5EF4-FFF2-40B4-BE49-F238E27FC236}">
                      <a16:creationId xmlns:a16="http://schemas.microsoft.com/office/drawing/2014/main" id="{7DD1CDA3-EBC6-36E9-030C-59592F1BD116}"/>
                    </a:ext>
                  </a:extLst>
                </p:cNvPr>
                <p:cNvGrpSpPr/>
                <p:nvPr/>
              </p:nvGrpSpPr>
              <p:grpSpPr>
                <a:xfrm>
                  <a:off x="5764893" y="327779"/>
                  <a:ext cx="1239655" cy="351651"/>
                  <a:chOff x="1664532" y="331148"/>
                  <a:chExt cx="1239655" cy="351651"/>
                </a:xfrm>
              </p:grpSpPr>
              <p:cxnSp>
                <p:nvCxnSpPr>
                  <p:cNvPr id="102" name="Straight Connector 101">
                    <a:extLst>
                      <a:ext uri="{FF2B5EF4-FFF2-40B4-BE49-F238E27FC236}">
                        <a16:creationId xmlns:a16="http://schemas.microsoft.com/office/drawing/2014/main" id="{25B2ADA1-23DD-B8E7-F957-EBCDE4340F66}"/>
                      </a:ext>
                    </a:extLst>
                  </p:cNvPr>
                  <p:cNvCxnSpPr>
                    <a:cxnSpLocks/>
                  </p:cNvCxnSpPr>
                  <p:nvPr/>
                </p:nvCxnSpPr>
                <p:spPr>
                  <a:xfrm flipV="1">
                    <a:off x="1681784" y="584871"/>
                    <a:ext cx="0" cy="9792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296B48C-4548-512F-C68B-D91313352097}"/>
                      </a:ext>
                    </a:extLst>
                  </p:cNvPr>
                  <p:cNvCxnSpPr>
                    <a:cxnSpLocks/>
                  </p:cNvCxnSpPr>
                  <p:nvPr/>
                </p:nvCxnSpPr>
                <p:spPr>
                  <a:xfrm flipH="1">
                    <a:off x="1664532" y="583852"/>
                    <a:ext cx="123965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84F9FBF-8B6B-A3DD-94AD-FAFA5D8B92D6}"/>
                      </a:ext>
                    </a:extLst>
                  </p:cNvPr>
                  <p:cNvSpPr txBox="1"/>
                  <p:nvPr/>
                </p:nvSpPr>
                <p:spPr>
                  <a:xfrm>
                    <a:off x="1905140" y="331148"/>
                    <a:ext cx="915121" cy="276999"/>
                  </a:xfrm>
                  <a:prstGeom prst="rect">
                    <a:avLst/>
                  </a:prstGeom>
                  <a:noFill/>
                </p:spPr>
                <p:txBody>
                  <a:bodyPr wrap="square" rtlCol="0">
                    <a:spAutoFit/>
                  </a:bodyPr>
                  <a:lstStyle/>
                  <a:p>
                    <a:r>
                      <a:rPr lang="en-US" sz="1200" dirty="0">
                        <a:latin typeface="Roboto Thin" panose="02000000000000000000" pitchFamily="2" charset="0"/>
                        <a:ea typeface="Roboto Thin" panose="02000000000000000000" pitchFamily="2" charset="0"/>
                      </a:rPr>
                      <a:t>Negates</a:t>
                    </a:r>
                  </a:p>
                </p:txBody>
              </p:sp>
            </p:grpSp>
            <p:sp>
              <p:nvSpPr>
                <p:cNvPr id="101" name="Down Arrow 100">
                  <a:extLst>
                    <a:ext uri="{FF2B5EF4-FFF2-40B4-BE49-F238E27FC236}">
                      <a16:creationId xmlns:a16="http://schemas.microsoft.com/office/drawing/2014/main" id="{BAB08EEF-8472-6B2A-F487-F94FC5B05E37}"/>
                    </a:ext>
                  </a:extLst>
                </p:cNvPr>
                <p:cNvSpPr/>
                <p:nvPr/>
              </p:nvSpPr>
              <p:spPr>
                <a:xfrm>
                  <a:off x="6955502" y="566744"/>
                  <a:ext cx="85224" cy="12520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AA8FEFDB-9B31-833B-35EC-400557593C16}"/>
                  </a:ext>
                </a:extLst>
              </p:cNvPr>
              <p:cNvGrpSpPr/>
              <p:nvPr/>
            </p:nvGrpSpPr>
            <p:grpSpPr>
              <a:xfrm>
                <a:off x="2346572" y="2273576"/>
                <a:ext cx="1466593" cy="384220"/>
                <a:chOff x="7348414" y="301237"/>
                <a:chExt cx="1809022" cy="384220"/>
              </a:xfrm>
            </p:grpSpPr>
            <p:grpSp>
              <p:nvGrpSpPr>
                <p:cNvPr id="95" name="Group 94">
                  <a:extLst>
                    <a:ext uri="{FF2B5EF4-FFF2-40B4-BE49-F238E27FC236}">
                      <a16:creationId xmlns:a16="http://schemas.microsoft.com/office/drawing/2014/main" id="{498FD0FB-2B30-68AD-39CF-02BF97A065AE}"/>
                    </a:ext>
                  </a:extLst>
                </p:cNvPr>
                <p:cNvGrpSpPr/>
                <p:nvPr/>
              </p:nvGrpSpPr>
              <p:grpSpPr>
                <a:xfrm>
                  <a:off x="7348414" y="301237"/>
                  <a:ext cx="1778329" cy="366945"/>
                  <a:chOff x="1664532" y="315854"/>
                  <a:chExt cx="1239655" cy="366945"/>
                </a:xfrm>
              </p:grpSpPr>
              <p:cxnSp>
                <p:nvCxnSpPr>
                  <p:cNvPr id="97" name="Straight Connector 96">
                    <a:extLst>
                      <a:ext uri="{FF2B5EF4-FFF2-40B4-BE49-F238E27FC236}">
                        <a16:creationId xmlns:a16="http://schemas.microsoft.com/office/drawing/2014/main" id="{0820C4DF-180C-EE4C-74B7-017843DA1AC8}"/>
                      </a:ext>
                    </a:extLst>
                  </p:cNvPr>
                  <p:cNvCxnSpPr>
                    <a:cxnSpLocks/>
                  </p:cNvCxnSpPr>
                  <p:nvPr/>
                </p:nvCxnSpPr>
                <p:spPr>
                  <a:xfrm flipV="1">
                    <a:off x="1681784" y="584871"/>
                    <a:ext cx="0" cy="9792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FD9485B-BC68-9ED3-9D09-E82BDF43FF16}"/>
                      </a:ext>
                    </a:extLst>
                  </p:cNvPr>
                  <p:cNvCxnSpPr>
                    <a:cxnSpLocks/>
                  </p:cNvCxnSpPr>
                  <p:nvPr/>
                </p:nvCxnSpPr>
                <p:spPr>
                  <a:xfrm flipH="1">
                    <a:off x="1664532" y="583852"/>
                    <a:ext cx="123965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07734A0-AD1E-D7B2-EB70-88F747A6F803}"/>
                      </a:ext>
                    </a:extLst>
                  </p:cNvPr>
                  <p:cNvSpPr txBox="1"/>
                  <p:nvPr/>
                </p:nvSpPr>
                <p:spPr>
                  <a:xfrm>
                    <a:off x="1762753" y="315854"/>
                    <a:ext cx="1072312" cy="276999"/>
                  </a:xfrm>
                  <a:prstGeom prst="rect">
                    <a:avLst/>
                  </a:prstGeom>
                  <a:noFill/>
                </p:spPr>
                <p:txBody>
                  <a:bodyPr wrap="square" rtlCol="0">
                    <a:spAutoFit/>
                  </a:bodyPr>
                  <a:lstStyle/>
                  <a:p>
                    <a:r>
                      <a:rPr lang="en-US" sz="1200" dirty="0">
                        <a:latin typeface="Roboto Thin" panose="02000000000000000000" pitchFamily="2" charset="0"/>
                        <a:ea typeface="Roboto Thin" panose="02000000000000000000" pitchFamily="2" charset="0"/>
                      </a:rPr>
                      <a:t>Contraindicates</a:t>
                    </a:r>
                  </a:p>
                </p:txBody>
              </p:sp>
            </p:grpSp>
            <p:sp>
              <p:nvSpPr>
                <p:cNvPr id="96" name="Down Arrow 95">
                  <a:extLst>
                    <a:ext uri="{FF2B5EF4-FFF2-40B4-BE49-F238E27FC236}">
                      <a16:creationId xmlns:a16="http://schemas.microsoft.com/office/drawing/2014/main" id="{140BC6C5-84B3-DD89-A1DA-B20CF6976B90}"/>
                    </a:ext>
                  </a:extLst>
                </p:cNvPr>
                <p:cNvSpPr/>
                <p:nvPr/>
              </p:nvSpPr>
              <p:spPr>
                <a:xfrm>
                  <a:off x="9072212" y="560257"/>
                  <a:ext cx="85224" cy="12520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56EC5A10-FA00-7A2A-DA93-1E7F0972DEC5}"/>
                  </a:ext>
                </a:extLst>
              </p:cNvPr>
              <p:cNvGrpSpPr/>
              <p:nvPr/>
            </p:nvGrpSpPr>
            <p:grpSpPr>
              <a:xfrm>
                <a:off x="1039338" y="1192146"/>
                <a:ext cx="599341" cy="643467"/>
                <a:chOff x="2506835" y="2018217"/>
                <a:chExt cx="599341" cy="643467"/>
              </a:xfrm>
            </p:grpSpPr>
            <p:sp>
              <p:nvSpPr>
                <p:cNvPr id="228" name="Rounded Rectangle 227">
                  <a:extLst>
                    <a:ext uri="{FF2B5EF4-FFF2-40B4-BE49-F238E27FC236}">
                      <a16:creationId xmlns:a16="http://schemas.microsoft.com/office/drawing/2014/main" id="{876F27EC-D4A7-6B31-495A-40F129EE83C0}"/>
                    </a:ext>
                  </a:extLst>
                </p:cNvPr>
                <p:cNvSpPr/>
                <p:nvPr/>
              </p:nvSpPr>
              <p:spPr>
                <a:xfrm>
                  <a:off x="2524655" y="2018217"/>
                  <a:ext cx="555843" cy="643467"/>
                </a:xfrm>
                <a:prstGeom prst="roundRect">
                  <a:avLst/>
                </a:prstGeom>
                <a:solidFill>
                  <a:srgbClr val="8F1EB0">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Rounded Rectangle 228">
                  <a:extLst>
                    <a:ext uri="{FF2B5EF4-FFF2-40B4-BE49-F238E27FC236}">
                      <a16:creationId xmlns:a16="http://schemas.microsoft.com/office/drawing/2014/main" id="{1F4FFC61-F541-0C33-3830-2B52CD8579F9}"/>
                    </a:ext>
                  </a:extLst>
                </p:cNvPr>
                <p:cNvSpPr/>
                <p:nvPr/>
              </p:nvSpPr>
              <p:spPr>
                <a:xfrm>
                  <a:off x="2568175" y="2096326"/>
                  <a:ext cx="470099" cy="2015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Age</a:t>
                  </a:r>
                </a:p>
              </p:txBody>
            </p:sp>
            <p:sp>
              <p:nvSpPr>
                <p:cNvPr id="230" name="TextBox 229">
                  <a:extLst>
                    <a:ext uri="{FF2B5EF4-FFF2-40B4-BE49-F238E27FC236}">
                      <a16:creationId xmlns:a16="http://schemas.microsoft.com/office/drawing/2014/main" id="{2B92D269-1520-6079-C530-E3026F194CFB}"/>
                    </a:ext>
                  </a:extLst>
                </p:cNvPr>
                <p:cNvSpPr txBox="1"/>
                <p:nvPr/>
              </p:nvSpPr>
              <p:spPr>
                <a:xfrm>
                  <a:off x="2506835" y="2287932"/>
                  <a:ext cx="599341" cy="307777"/>
                </a:xfrm>
                <a:prstGeom prst="rect">
                  <a:avLst/>
                </a:prstGeom>
                <a:noFill/>
              </p:spPr>
              <p:txBody>
                <a:bodyPr wrap="square" rtlCol="0">
                  <a:spAutoFit/>
                </a:bodyPr>
                <a:lstStyle/>
                <a:p>
                  <a:pPr algn="ctr"/>
                  <a:r>
                    <a:rPr lang="en-US" sz="1400" dirty="0">
                      <a:latin typeface="Roboto Light" panose="02000000000000000000" pitchFamily="2" charset="0"/>
                      <a:ea typeface="Roboto Light" panose="02000000000000000000" pitchFamily="2" charset="0"/>
                    </a:rPr>
                    <a:t>aged</a:t>
                  </a:r>
                </a:p>
              </p:txBody>
            </p:sp>
          </p:grpSp>
          <p:grpSp>
            <p:nvGrpSpPr>
              <p:cNvPr id="231" name="Group 230">
                <a:extLst>
                  <a:ext uri="{FF2B5EF4-FFF2-40B4-BE49-F238E27FC236}">
                    <a16:creationId xmlns:a16="http://schemas.microsoft.com/office/drawing/2014/main" id="{D1FF58B3-94BE-356D-18DB-AF9A0C204833}"/>
                  </a:ext>
                </a:extLst>
              </p:cNvPr>
              <p:cNvGrpSpPr/>
              <p:nvPr/>
            </p:nvGrpSpPr>
            <p:grpSpPr>
              <a:xfrm>
                <a:off x="1352889" y="760984"/>
                <a:ext cx="1317160" cy="387965"/>
                <a:chOff x="1664532" y="327691"/>
                <a:chExt cx="1344709" cy="387965"/>
              </a:xfrm>
            </p:grpSpPr>
            <p:grpSp>
              <p:nvGrpSpPr>
                <p:cNvPr id="232" name="Group 231">
                  <a:extLst>
                    <a:ext uri="{FF2B5EF4-FFF2-40B4-BE49-F238E27FC236}">
                      <a16:creationId xmlns:a16="http://schemas.microsoft.com/office/drawing/2014/main" id="{9414A22B-4674-F5DF-23A9-E5B65E1B6952}"/>
                    </a:ext>
                  </a:extLst>
                </p:cNvPr>
                <p:cNvGrpSpPr/>
                <p:nvPr/>
              </p:nvGrpSpPr>
              <p:grpSpPr>
                <a:xfrm>
                  <a:off x="1664532" y="327691"/>
                  <a:ext cx="1344709" cy="355108"/>
                  <a:chOff x="1664532" y="327691"/>
                  <a:chExt cx="1344709" cy="355108"/>
                </a:xfrm>
              </p:grpSpPr>
              <p:cxnSp>
                <p:nvCxnSpPr>
                  <p:cNvPr id="234" name="Straight Connector 233">
                    <a:extLst>
                      <a:ext uri="{FF2B5EF4-FFF2-40B4-BE49-F238E27FC236}">
                        <a16:creationId xmlns:a16="http://schemas.microsoft.com/office/drawing/2014/main" id="{C32D4FD7-6002-61E3-17EB-B36749744EB5}"/>
                      </a:ext>
                    </a:extLst>
                  </p:cNvPr>
                  <p:cNvCxnSpPr>
                    <a:cxnSpLocks/>
                  </p:cNvCxnSpPr>
                  <p:nvPr/>
                </p:nvCxnSpPr>
                <p:spPr>
                  <a:xfrm flipV="1">
                    <a:off x="1681784" y="584871"/>
                    <a:ext cx="0" cy="9792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58BEBC71-7F07-2219-04F3-173B72C70867}"/>
                      </a:ext>
                    </a:extLst>
                  </p:cNvPr>
                  <p:cNvCxnSpPr>
                    <a:cxnSpLocks/>
                  </p:cNvCxnSpPr>
                  <p:nvPr/>
                </p:nvCxnSpPr>
                <p:spPr>
                  <a:xfrm flipH="1">
                    <a:off x="1664532" y="583852"/>
                    <a:ext cx="123965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6" name="TextBox 235">
                    <a:extLst>
                      <a:ext uri="{FF2B5EF4-FFF2-40B4-BE49-F238E27FC236}">
                        <a16:creationId xmlns:a16="http://schemas.microsoft.com/office/drawing/2014/main" id="{327A460D-1E46-3096-063A-B0D9C22D8BE4}"/>
                      </a:ext>
                    </a:extLst>
                  </p:cNvPr>
                  <p:cNvSpPr txBox="1"/>
                  <p:nvPr/>
                </p:nvSpPr>
                <p:spPr>
                  <a:xfrm>
                    <a:off x="1774311" y="327691"/>
                    <a:ext cx="1234930" cy="276999"/>
                  </a:xfrm>
                  <a:prstGeom prst="rect">
                    <a:avLst/>
                  </a:prstGeom>
                  <a:noFill/>
                </p:spPr>
                <p:txBody>
                  <a:bodyPr wrap="square" rtlCol="0">
                    <a:spAutoFit/>
                  </a:bodyPr>
                  <a:lstStyle/>
                  <a:p>
                    <a:r>
                      <a:rPr lang="en-US" sz="1200" dirty="0">
                        <a:latin typeface="Roboto Thin" panose="02000000000000000000" pitchFamily="2" charset="0"/>
                        <a:ea typeface="Roboto Thin" panose="02000000000000000000" pitchFamily="2" charset="0"/>
                      </a:rPr>
                      <a:t>Numeric-Filter</a:t>
                    </a:r>
                  </a:p>
                </p:txBody>
              </p:sp>
            </p:grpSp>
            <p:sp>
              <p:nvSpPr>
                <p:cNvPr id="233" name="Down Arrow 232">
                  <a:extLst>
                    <a:ext uri="{FF2B5EF4-FFF2-40B4-BE49-F238E27FC236}">
                      <a16:creationId xmlns:a16="http://schemas.microsoft.com/office/drawing/2014/main" id="{EB85C27A-9F4A-26ED-31C6-A62CD25E257C}"/>
                    </a:ext>
                  </a:extLst>
                </p:cNvPr>
                <p:cNvSpPr/>
                <p:nvPr/>
              </p:nvSpPr>
              <p:spPr>
                <a:xfrm>
                  <a:off x="2844888" y="590456"/>
                  <a:ext cx="85224" cy="12520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0" name="Group 9">
            <a:extLst>
              <a:ext uri="{FF2B5EF4-FFF2-40B4-BE49-F238E27FC236}">
                <a16:creationId xmlns:a16="http://schemas.microsoft.com/office/drawing/2014/main" id="{06B05312-F31F-D45A-CC7A-C0FA7AA9584B}"/>
              </a:ext>
            </a:extLst>
          </p:cNvPr>
          <p:cNvGrpSpPr/>
          <p:nvPr/>
        </p:nvGrpSpPr>
        <p:grpSpPr>
          <a:xfrm>
            <a:off x="84078" y="3838705"/>
            <a:ext cx="5283259" cy="815648"/>
            <a:chOff x="84081" y="3903167"/>
            <a:chExt cx="5283259" cy="815648"/>
          </a:xfrm>
        </p:grpSpPr>
        <p:sp>
          <p:nvSpPr>
            <p:cNvPr id="146" name="Rounded Rectangle 145">
              <a:extLst>
                <a:ext uri="{FF2B5EF4-FFF2-40B4-BE49-F238E27FC236}">
                  <a16:creationId xmlns:a16="http://schemas.microsoft.com/office/drawing/2014/main" id="{535C7071-C24E-1AD3-752F-E305A30C00F6}"/>
                </a:ext>
              </a:extLst>
            </p:cNvPr>
            <p:cNvSpPr/>
            <p:nvPr/>
          </p:nvSpPr>
          <p:spPr>
            <a:xfrm>
              <a:off x="96714" y="3903167"/>
              <a:ext cx="5190509" cy="815648"/>
            </a:xfrm>
            <a:prstGeom prst="roundRect">
              <a:avLst/>
            </a:prstGeom>
            <a:solidFill>
              <a:srgbClr val="E3E8F7">
                <a:alpha val="32941"/>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onsolas" panose="020B0609020204030204" pitchFamily="49" charset="0"/>
                <a:cs typeface="Consolas" panose="020B0609020204030204" pitchFamily="49" charset="0"/>
              </a:endParaRPr>
            </a:p>
          </p:txBody>
        </p:sp>
        <p:sp>
          <p:nvSpPr>
            <p:cNvPr id="90" name="TextBox 89">
              <a:extLst>
                <a:ext uri="{FF2B5EF4-FFF2-40B4-BE49-F238E27FC236}">
                  <a16:creationId xmlns:a16="http://schemas.microsoft.com/office/drawing/2014/main" id="{5C92720A-80E9-73D7-780D-FCD91C8EAB80}"/>
                </a:ext>
              </a:extLst>
            </p:cNvPr>
            <p:cNvSpPr txBox="1"/>
            <p:nvPr/>
          </p:nvSpPr>
          <p:spPr>
            <a:xfrm>
              <a:off x="84081" y="4031522"/>
              <a:ext cx="5283259" cy="523220"/>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a:t>
              </a:r>
              <a:r>
                <a:rPr lang="en-US" sz="1400" dirty="0">
                  <a:solidFill>
                    <a:schemeClr val="accent6"/>
                  </a:solidFill>
                  <a:latin typeface="Consolas" panose="020B0609020204030204" pitchFamily="49" charset="0"/>
                  <a:cs typeface="Consolas" panose="020B0609020204030204" pitchFamily="49" charset="0"/>
                </a:rPr>
                <a:t>cond</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rgbClr val="C00000"/>
                  </a:solidFill>
                  <a:latin typeface="Consolas" panose="020B0609020204030204" pitchFamily="49" charset="0"/>
                  <a:cs typeface="Consolas" panose="020B0609020204030204" pitchFamily="49" charset="0"/>
                </a:rPr>
                <a:t>“Diabetics”</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t>
              </a:r>
              <a:r>
                <a:rPr lang="en-US" sz="1400" dirty="0">
                  <a:solidFill>
                    <a:srgbClr val="8F1EB0"/>
                  </a:solidFill>
                  <a:latin typeface="Consolas" panose="020B0609020204030204" pitchFamily="49" charset="0"/>
                  <a:cs typeface="Consolas" panose="020B0609020204030204" pitchFamily="49" charset="0"/>
                </a:rPr>
                <a:t>age</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t>
              </a:r>
              <a:r>
                <a:rPr lang="en-US" sz="1400" dirty="0">
                  <a:solidFill>
                    <a:schemeClr val="accent5">
                      <a:lumMod val="60000"/>
                      <a:lumOff val="40000"/>
                    </a:schemeClr>
                  </a:solidFill>
                  <a:latin typeface="Consolas" panose="020B0609020204030204" pitchFamily="49" charset="0"/>
                  <a:cs typeface="Consolas" panose="020B0609020204030204" pitchFamily="49" charset="0"/>
                </a:rPr>
                <a:t>eq</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chemeClr val="accent5">
                      <a:lumMod val="60000"/>
                      <a:lumOff val="40000"/>
                    </a:schemeClr>
                  </a:solidFill>
                  <a:latin typeface="Consolas" panose="020B0609020204030204" pitchFamily="49" charset="0"/>
                  <a:cs typeface="Consolas" panose="020B0609020204030204" pitchFamily="49" charset="0"/>
                </a:rPr>
                <a:t>op</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GT</a:t>
              </a:r>
              <a:r>
                <a:rPr lang="en-US" sz="1400" dirty="0">
                  <a:solidFill>
                    <a:schemeClr val="bg1">
                      <a:lumMod val="65000"/>
                    </a:schemeClr>
                  </a:solidFill>
                  <a:latin typeface="Consolas" panose="020B0609020204030204" pitchFamily="49" charset="0"/>
                  <a:cs typeface="Consolas" panose="020B0609020204030204" pitchFamily="49" charset="0"/>
                </a:rPr>
                <a:t>), </a:t>
              </a:r>
              <a:r>
                <a:rPr lang="en-US" sz="1400" dirty="0">
                  <a:solidFill>
                    <a:schemeClr val="accent5">
                      <a:lumMod val="60000"/>
                      <a:lumOff val="40000"/>
                    </a:schemeClr>
                  </a:solidFill>
                  <a:latin typeface="Consolas" panose="020B0609020204030204" pitchFamily="49" charset="0"/>
                  <a:cs typeface="Consolas" panose="020B0609020204030204" pitchFamily="49" charset="0"/>
                </a:rPr>
                <a:t>val</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rgbClr val="C00000"/>
                  </a:solidFill>
                  <a:latin typeface="Consolas" panose="020B0609020204030204" pitchFamily="49" charset="0"/>
                  <a:cs typeface="Consolas" panose="020B0609020204030204" pitchFamily="49" charset="0"/>
                </a:rPr>
                <a:t>“65”</a:t>
              </a:r>
              <a:r>
                <a:rPr lang="en-US" sz="1400" dirty="0">
                  <a:solidFill>
                    <a:schemeClr val="bg1">
                      <a:lumMod val="65000"/>
                    </a:schemeClr>
                  </a:solidFill>
                  <a:latin typeface="Consolas" panose="020B0609020204030204" pitchFamily="49" charset="0"/>
                  <a:cs typeface="Consolas" panose="020B0609020204030204" pitchFamily="49" charset="0"/>
                </a:rPr>
                <a:t>)) with</a:t>
              </a:r>
              <a:br>
                <a:rPr lang="en-US" sz="1400" dirty="0">
                  <a:solidFill>
                    <a:schemeClr val="bg1">
                      <a:lumMod val="65000"/>
                    </a:schemeClr>
                  </a:solidFill>
                  <a:latin typeface="Consolas" panose="020B0609020204030204" pitchFamily="49" charset="0"/>
                  <a:cs typeface="Consolas" panose="020B0609020204030204" pitchFamily="49" charset="0"/>
                </a:rPr>
              </a:br>
              <a:r>
                <a:rPr lang="en-US" sz="1400" dirty="0">
                  <a:solidFill>
                    <a:schemeClr val="bg1">
                      <a:lumMod val="65000"/>
                    </a:schemeClr>
                  </a:solidFill>
                  <a:latin typeface="Consolas" panose="020B0609020204030204" pitchFamily="49" charset="0"/>
                  <a:cs typeface="Consolas" panose="020B0609020204030204" pitchFamily="49" charset="0"/>
                </a:rPr>
                <a:t> </a:t>
              </a:r>
              <a:r>
                <a:rPr lang="en-US" sz="1400" dirty="0">
                  <a:solidFill>
                    <a:srgbClr val="EA6E47"/>
                  </a:solidFill>
                  <a:latin typeface="Consolas" panose="020B0609020204030204" pitchFamily="49" charset="0"/>
                  <a:cs typeface="Consolas" panose="020B0609020204030204" pitchFamily="49" charset="0"/>
                </a:rPr>
                <a:t>neg</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t>
              </a:r>
              <a:r>
                <a:rPr lang="en-US" sz="1400" dirty="0">
                  <a:solidFill>
                    <a:srgbClr val="EBA78A"/>
                  </a:solidFill>
                  <a:latin typeface="Consolas" panose="020B0609020204030204" pitchFamily="49" charset="0"/>
                  <a:cs typeface="Consolas" panose="020B0609020204030204" pitchFamily="49" charset="0"/>
                </a:rPr>
                <a:t>contraindication</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t>
              </a:r>
              <a:r>
                <a:rPr lang="en-US" sz="1400" dirty="0">
                  <a:solidFill>
                    <a:schemeClr val="bg1">
                      <a:lumMod val="65000"/>
                    </a:schemeClr>
                  </a:solidFill>
                  <a:latin typeface="Consolas" panose="020B0609020204030204" pitchFamily="49" charset="0"/>
                  <a:cs typeface="Consolas" panose="020B0609020204030204" pitchFamily="49" charset="0"/>
                </a:rPr>
                <a:t>to</a:t>
              </a:r>
              <a:r>
                <a:rPr lang="en-US" sz="1400" dirty="0">
                  <a:latin typeface="Consolas" panose="020B0609020204030204" pitchFamily="49" charset="0"/>
                  <a:cs typeface="Consolas" panose="020B0609020204030204" pitchFamily="49" charset="0"/>
                </a:rPr>
                <a:t> </a:t>
              </a:r>
              <a:r>
                <a:rPr lang="en-US" sz="1400" dirty="0">
                  <a:solidFill>
                    <a:srgbClr val="EEB1DC"/>
                  </a:solidFill>
                  <a:latin typeface="Consolas" panose="020B0609020204030204" pitchFamily="49" charset="0"/>
                  <a:cs typeface="Consolas" panose="020B0609020204030204" pitchFamily="49" charset="0"/>
                </a:rPr>
                <a:t>drug</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rgbClr val="C00000"/>
                  </a:solidFill>
                  <a:latin typeface="Consolas" panose="020B0609020204030204" pitchFamily="49" charset="0"/>
                  <a:cs typeface="Consolas" panose="020B0609020204030204" pitchFamily="49" charset="0"/>
                </a:rPr>
                <a:t>“metformin”</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t>
              </a:r>
            </a:p>
          </p:txBody>
        </p:sp>
      </p:grpSp>
      <p:grpSp>
        <p:nvGrpSpPr>
          <p:cNvPr id="91" name="Group 90">
            <a:extLst>
              <a:ext uri="{FF2B5EF4-FFF2-40B4-BE49-F238E27FC236}">
                <a16:creationId xmlns:a16="http://schemas.microsoft.com/office/drawing/2014/main" id="{7DFFED70-3A1B-FDDF-DFF5-2C6E921820C0}"/>
              </a:ext>
            </a:extLst>
          </p:cNvPr>
          <p:cNvGrpSpPr/>
          <p:nvPr/>
        </p:nvGrpSpPr>
        <p:grpSpPr>
          <a:xfrm>
            <a:off x="6859750" y="4110904"/>
            <a:ext cx="3924597" cy="2425295"/>
            <a:chOff x="5795467" y="1067845"/>
            <a:chExt cx="2327324" cy="2425295"/>
          </a:xfrm>
        </p:grpSpPr>
        <p:sp>
          <p:nvSpPr>
            <p:cNvPr id="110" name="Rounded Rectangle 109">
              <a:extLst>
                <a:ext uri="{FF2B5EF4-FFF2-40B4-BE49-F238E27FC236}">
                  <a16:creationId xmlns:a16="http://schemas.microsoft.com/office/drawing/2014/main" id="{95C6429A-BE33-C4D7-1ABA-F9A2DC7FF674}"/>
                </a:ext>
              </a:extLst>
            </p:cNvPr>
            <p:cNvSpPr/>
            <p:nvPr/>
          </p:nvSpPr>
          <p:spPr>
            <a:xfrm>
              <a:off x="5795467" y="1067845"/>
              <a:ext cx="2327324" cy="2425295"/>
            </a:xfrm>
            <a:prstGeom prst="roundRect">
              <a:avLst/>
            </a:prstGeom>
            <a:solidFill>
              <a:srgbClr val="E3E8F7">
                <a:alpha val="32941"/>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3" name="TextBox 112">
              <a:extLst>
                <a:ext uri="{FF2B5EF4-FFF2-40B4-BE49-F238E27FC236}">
                  <a16:creationId xmlns:a16="http://schemas.microsoft.com/office/drawing/2014/main" id="{CB0B2F81-4D2E-340A-5BE4-8192AAA4DAE6}"/>
                </a:ext>
              </a:extLst>
            </p:cNvPr>
            <p:cNvSpPr txBox="1"/>
            <p:nvPr/>
          </p:nvSpPr>
          <p:spPr>
            <a:xfrm>
              <a:off x="5842333" y="1114041"/>
              <a:ext cx="2280458" cy="2246769"/>
            </a:xfrm>
            <a:prstGeom prst="rect">
              <a:avLst/>
            </a:prstGeom>
            <a:noFill/>
          </p:spPr>
          <p:txBody>
            <a:bodyPr wrap="square" rtlCol="0">
              <a:spAutoFit/>
            </a:bodyPr>
            <a:lstStyle/>
            <a:p>
              <a:r>
                <a:rPr lang="en-US" sz="1400" dirty="0">
                  <a:solidFill>
                    <a:schemeClr val="bg1">
                      <a:lumMod val="85000"/>
                    </a:schemeClr>
                  </a:solidFill>
                  <a:latin typeface="Consolas" panose="020B0609020204030204" pitchFamily="49" charset="0"/>
                  <a:cs typeface="Consolas" panose="020B0609020204030204" pitchFamily="49" charset="0"/>
                </a:rPr>
                <a:t>intersect(</a:t>
              </a:r>
            </a:p>
            <a:p>
              <a:r>
                <a:rPr lang="en-US" sz="1400" dirty="0">
                  <a:latin typeface="Consolas" panose="020B0609020204030204" pitchFamily="49" charset="0"/>
                  <a:cs typeface="Consolas" panose="020B0609020204030204" pitchFamily="49" charset="0"/>
                </a:rPr>
                <a:t>  </a:t>
              </a:r>
              <a:r>
                <a:rPr lang="en-US" sz="1400" dirty="0">
                  <a:solidFill>
                    <a:schemeClr val="accent6"/>
                  </a:solidFill>
                  <a:latin typeface="Consolas" panose="020B0609020204030204" pitchFamily="49" charset="0"/>
                  <a:cs typeface="Consolas" panose="020B0609020204030204" pitchFamily="49" charset="0"/>
                </a:rPr>
                <a:t>cond</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chemeClr val="accent5">
                      <a:lumMod val="75000"/>
                    </a:schemeClr>
                  </a:solidFill>
                  <a:latin typeface="Consolas" panose="020B0609020204030204" pitchFamily="49" charset="0"/>
                  <a:cs typeface="Consolas" panose="020B0609020204030204" pitchFamily="49" charset="0"/>
                </a:rPr>
                <a:t>CUI: C0241863</a:t>
              </a:r>
              <a:r>
                <a:rPr lang="en-US" sz="1400" dirty="0">
                  <a:solidFill>
                    <a:schemeClr val="bg1">
                      <a:lumMod val="65000"/>
                    </a:schemeClr>
                  </a:solidFill>
                  <a:latin typeface="Consolas" panose="020B0609020204030204" pitchFamily="49" charset="0"/>
                  <a:cs typeface="Consolas" panose="020B0609020204030204" pitchFamily="49" charset="0"/>
                </a:rPr>
                <a:t>), </a:t>
              </a:r>
              <a:br>
                <a:rPr lang="en-US" sz="1400" dirty="0">
                  <a:solidFill>
                    <a:schemeClr val="bg1">
                      <a:lumMod val="65000"/>
                    </a:schemeClr>
                  </a:solidFill>
                  <a:latin typeface="Consolas" panose="020B0609020204030204" pitchFamily="49" charset="0"/>
                  <a:cs typeface="Consolas" panose="020B0609020204030204" pitchFamily="49" charset="0"/>
                </a:rPr>
              </a:br>
              <a:r>
                <a:rPr lang="en-US" sz="1400" dirty="0">
                  <a:solidFill>
                    <a:schemeClr val="bg1">
                      <a:lumMod val="65000"/>
                    </a:schemeClr>
                  </a:solidFill>
                  <a:latin typeface="Consolas" panose="020B0609020204030204" pitchFamily="49" charset="0"/>
                  <a:cs typeface="Consolas" panose="020B0609020204030204" pitchFamily="49" charset="0"/>
                </a:rPr>
                <a:t>  </a:t>
              </a:r>
              <a:r>
                <a:rPr lang="en-US" sz="1400" dirty="0">
                  <a:solidFill>
                    <a:schemeClr val="bg1">
                      <a:lumMod val="85000"/>
                    </a:schemeClr>
                  </a:solidFill>
                  <a:latin typeface="Consolas" panose="020B0609020204030204" pitchFamily="49" charset="0"/>
                  <a:cs typeface="Consolas" panose="020B0609020204030204" pitchFamily="49" charset="0"/>
                </a:rPr>
                <a:t>age()</a:t>
              </a:r>
            </a:p>
            <a:p>
              <a:r>
                <a:rPr lang="en-US" sz="1400" dirty="0">
                  <a:solidFill>
                    <a:schemeClr val="bg1">
                      <a:lumMod val="85000"/>
                    </a:schemeClr>
                  </a:solidFill>
                  <a:latin typeface="Consolas" panose="020B0609020204030204" pitchFamily="49" charset="0"/>
                  <a:cs typeface="Consolas" panose="020B0609020204030204" pitchFamily="49" charset="0"/>
                </a:rPr>
                <a:t>    .num_filter(eq(op(GT), val(65))),</a:t>
              </a:r>
            </a:p>
            <a:p>
              <a:r>
                <a:rPr lang="en-US" sz="1400" dirty="0">
                  <a:solidFill>
                    <a:schemeClr val="bg1">
                      <a:lumMod val="85000"/>
                    </a:schemeClr>
                  </a:solidFill>
                  <a:latin typeface="Consolas" panose="020B0609020204030204" pitchFamily="49" charset="0"/>
                  <a:cs typeface="Consolas" panose="020B0609020204030204" pitchFamily="49" charset="0"/>
                </a:rPr>
                <a:t>  neg(</a:t>
              </a:r>
            </a:p>
            <a:p>
              <a:r>
                <a:rPr lang="en-US" sz="1400" dirty="0">
                  <a:solidFill>
                    <a:schemeClr val="bg1">
                      <a:lumMod val="65000"/>
                    </a:schemeClr>
                  </a:solidFill>
                  <a:latin typeface="Consolas" panose="020B0609020204030204" pitchFamily="49" charset="0"/>
                  <a:cs typeface="Consolas" panose="020B0609020204030204" pitchFamily="49" charset="0"/>
                </a:rPr>
                <a:t>    </a:t>
              </a:r>
              <a:r>
                <a:rPr lang="en-US" sz="1400" dirty="0">
                  <a:solidFill>
                    <a:srgbClr val="EBA78A"/>
                  </a:solidFill>
                  <a:latin typeface="Consolas" panose="020B0609020204030204" pitchFamily="49" charset="0"/>
                  <a:cs typeface="Consolas" panose="020B0609020204030204" pitchFamily="49" charset="0"/>
                </a:rPr>
                <a:t>contraindication</a:t>
              </a:r>
              <a:r>
                <a:rPr lang="en-US" sz="1400" dirty="0">
                  <a:solidFill>
                    <a:schemeClr val="bg1">
                      <a:lumMod val="65000"/>
                    </a:schemeClr>
                  </a:solidFill>
                  <a:latin typeface="Consolas" panose="020B0609020204030204" pitchFamily="49" charset="0"/>
                  <a:cs typeface="Consolas" panose="020B0609020204030204" pitchFamily="49" charset="0"/>
                </a:rPr>
                <a:t>(</a:t>
              </a:r>
            </a:p>
            <a:p>
              <a:r>
                <a:rPr lang="en-US" sz="1400" dirty="0">
                  <a:solidFill>
                    <a:schemeClr val="bg1">
                      <a:lumMod val="65000"/>
                    </a:schemeClr>
                  </a:solidFill>
                  <a:latin typeface="Consolas" panose="020B0609020204030204" pitchFamily="49" charset="0"/>
                  <a:cs typeface="Consolas" panose="020B0609020204030204" pitchFamily="49" charset="0"/>
                </a:rPr>
                <a:t>      </a:t>
              </a:r>
              <a:r>
                <a:rPr lang="en-US" sz="1400" dirty="0">
                  <a:solidFill>
                    <a:srgbClr val="EEB1DC"/>
                  </a:solidFill>
                  <a:latin typeface="Consolas" panose="020B0609020204030204" pitchFamily="49" charset="0"/>
                  <a:cs typeface="Consolas" panose="020B0609020204030204" pitchFamily="49" charset="0"/>
                </a:rPr>
                <a:t>drug</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chemeClr val="accent5">
                      <a:lumMod val="75000"/>
                    </a:schemeClr>
                  </a:solidFill>
                  <a:latin typeface="Consolas" panose="020B0609020204030204" pitchFamily="49" charset="0"/>
                  <a:cs typeface="Consolas" panose="020B0609020204030204" pitchFamily="49" charset="0"/>
                </a:rPr>
                <a:t>CUI: C0025598</a:t>
              </a:r>
              <a:r>
                <a:rPr lang="en-US" sz="1400" dirty="0">
                  <a:solidFill>
                    <a:schemeClr val="bg1">
                      <a:lumMod val="65000"/>
                    </a:schemeClr>
                  </a:solidFill>
                  <a:latin typeface="Consolas" panose="020B0609020204030204" pitchFamily="49" charset="0"/>
                  <a:cs typeface="Consolas" panose="020B0609020204030204" pitchFamily="49" charset="0"/>
                </a:rPr>
                <a:t>). </a:t>
              </a:r>
            </a:p>
            <a:p>
              <a:r>
                <a:rPr lang="en-US" sz="1400" dirty="0">
                  <a:solidFill>
                    <a:schemeClr val="bg1">
                      <a:lumMod val="65000"/>
                    </a:schemeClr>
                  </a:solidFill>
                  <a:latin typeface="Consolas" panose="020B0609020204030204" pitchFamily="49" charset="0"/>
                  <a:cs typeface="Consolas" panose="020B0609020204030204" pitchFamily="49" charset="0"/>
                </a:rPr>
                <a:t>    )</a:t>
              </a:r>
            </a:p>
            <a:p>
              <a:r>
                <a:rPr lang="en-US" sz="1400" dirty="0">
                  <a:solidFill>
                    <a:schemeClr val="bg1">
                      <a:lumMod val="65000"/>
                    </a:schemeClr>
                  </a:solidFill>
                  <a:latin typeface="Consolas" panose="020B0609020204030204" pitchFamily="49" charset="0"/>
                  <a:cs typeface="Consolas" panose="020B0609020204030204" pitchFamily="49" charset="0"/>
                </a:rPr>
                <a:t>  </a:t>
              </a:r>
              <a:r>
                <a:rPr lang="en-US" sz="1400" dirty="0">
                  <a:solidFill>
                    <a:schemeClr val="bg1">
                      <a:lumMod val="85000"/>
                    </a:schemeClr>
                  </a:solidFill>
                  <a:latin typeface="Consolas" panose="020B0609020204030204" pitchFamily="49" charset="0"/>
                  <a:cs typeface="Consolas" panose="020B0609020204030204" pitchFamily="49" charset="0"/>
                </a:rPr>
                <a:t>)</a:t>
              </a:r>
            </a:p>
            <a:p>
              <a:r>
                <a:rPr lang="en-US" sz="1400" dirty="0">
                  <a:solidFill>
                    <a:schemeClr val="bg1">
                      <a:lumMod val="85000"/>
                    </a:schemeClr>
                  </a:solidFill>
                  <a:latin typeface="Consolas" panose="020B0609020204030204" pitchFamily="49" charset="0"/>
                  <a:cs typeface="Consolas" panose="020B0609020204030204" pitchFamily="49" charset="0"/>
                </a:rPr>
                <a:t>)</a:t>
              </a:r>
            </a:p>
          </p:txBody>
        </p:sp>
      </p:grpSp>
      <p:grpSp>
        <p:nvGrpSpPr>
          <p:cNvPr id="128" name="Group 127">
            <a:extLst>
              <a:ext uri="{FF2B5EF4-FFF2-40B4-BE49-F238E27FC236}">
                <a16:creationId xmlns:a16="http://schemas.microsoft.com/office/drawing/2014/main" id="{C0402CD3-B300-2C57-6433-00499E07FCEC}"/>
              </a:ext>
            </a:extLst>
          </p:cNvPr>
          <p:cNvGrpSpPr/>
          <p:nvPr/>
        </p:nvGrpSpPr>
        <p:grpSpPr>
          <a:xfrm>
            <a:off x="130718" y="4857653"/>
            <a:ext cx="4189750" cy="2330751"/>
            <a:chOff x="5795469" y="1053636"/>
            <a:chExt cx="2484562" cy="2330751"/>
          </a:xfrm>
        </p:grpSpPr>
        <p:sp>
          <p:nvSpPr>
            <p:cNvPr id="129" name="Rounded Rectangle 128">
              <a:extLst>
                <a:ext uri="{FF2B5EF4-FFF2-40B4-BE49-F238E27FC236}">
                  <a16:creationId xmlns:a16="http://schemas.microsoft.com/office/drawing/2014/main" id="{6A262F00-A1EC-EB77-8C5E-323F4071E24E}"/>
                </a:ext>
              </a:extLst>
            </p:cNvPr>
            <p:cNvSpPr/>
            <p:nvPr/>
          </p:nvSpPr>
          <p:spPr>
            <a:xfrm>
              <a:off x="5795469" y="1067845"/>
              <a:ext cx="2476190" cy="2316542"/>
            </a:xfrm>
            <a:prstGeom prst="roundRect">
              <a:avLst/>
            </a:prstGeom>
            <a:solidFill>
              <a:srgbClr val="E3E8F7">
                <a:alpha val="32941"/>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onsolas" panose="020B0609020204030204" pitchFamily="49" charset="0"/>
                <a:cs typeface="Consolas" panose="020B0609020204030204" pitchFamily="49" charset="0"/>
              </a:endParaRPr>
            </a:p>
          </p:txBody>
        </p:sp>
        <p:sp>
          <p:nvSpPr>
            <p:cNvPr id="130" name="TextBox 129">
              <a:extLst>
                <a:ext uri="{FF2B5EF4-FFF2-40B4-BE49-F238E27FC236}">
                  <a16:creationId xmlns:a16="http://schemas.microsoft.com/office/drawing/2014/main" id="{E0134A08-5C33-0D5D-BE66-9C30D449C89A}"/>
                </a:ext>
              </a:extLst>
            </p:cNvPr>
            <p:cNvSpPr txBox="1"/>
            <p:nvPr/>
          </p:nvSpPr>
          <p:spPr>
            <a:xfrm>
              <a:off x="5889843" y="1053636"/>
              <a:ext cx="2390188" cy="2246769"/>
            </a:xfrm>
            <a:prstGeom prst="rect">
              <a:avLst/>
            </a:prstGeom>
            <a:noFill/>
            <a:ln>
              <a:noFill/>
            </a:ln>
          </p:spPr>
          <p:txBody>
            <a:bodyPr wrap="square" rtlCol="0">
              <a:spAutoFit/>
            </a:bodyPr>
            <a:lstStyle/>
            <a:p>
              <a:r>
                <a:rPr lang="en-US" sz="1400" dirty="0">
                  <a:solidFill>
                    <a:schemeClr val="accent5"/>
                  </a:solidFill>
                  <a:latin typeface="Consolas" panose="020B0609020204030204" pitchFamily="49" charset="0"/>
                  <a:cs typeface="Consolas" panose="020B0609020204030204" pitchFamily="49" charset="0"/>
                </a:rPr>
                <a:t>intersect</a:t>
              </a:r>
              <a:r>
                <a:rPr lang="en-US" sz="1400" dirty="0">
                  <a:solidFill>
                    <a:schemeClr val="bg1">
                      <a:lumMod val="65000"/>
                    </a:schemeClr>
                  </a:solidFill>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chemeClr val="accent6"/>
                  </a:solidFill>
                  <a:latin typeface="Consolas" panose="020B0609020204030204" pitchFamily="49" charset="0"/>
                  <a:cs typeface="Consolas" panose="020B0609020204030204" pitchFamily="49" charset="0"/>
                </a:rPr>
                <a:t>cond</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rgbClr val="C00000"/>
                  </a:solidFill>
                  <a:latin typeface="Consolas" panose="020B0609020204030204" pitchFamily="49" charset="0"/>
                  <a:cs typeface="Consolas" panose="020B0609020204030204" pitchFamily="49" charset="0"/>
                </a:rPr>
                <a:t>“Diabetics”</a:t>
              </a:r>
              <a:r>
                <a:rPr lang="en-US" sz="1400" dirty="0">
                  <a:solidFill>
                    <a:schemeClr val="bg1">
                      <a:lumMod val="65000"/>
                    </a:schemeClr>
                  </a:solidFill>
                  <a:latin typeface="Consolas" panose="020B0609020204030204" pitchFamily="49" charset="0"/>
                  <a:cs typeface="Consolas" panose="020B0609020204030204" pitchFamily="49" charset="0"/>
                </a:rPr>
                <a:t>), </a:t>
              </a:r>
              <a:br>
                <a:rPr lang="en-US" sz="1400" dirty="0">
                  <a:solidFill>
                    <a:schemeClr val="bg1">
                      <a:lumMod val="65000"/>
                    </a:schemeClr>
                  </a:solidFill>
                  <a:latin typeface="Consolas" panose="020B0609020204030204" pitchFamily="49" charset="0"/>
                  <a:cs typeface="Consolas" panose="020B0609020204030204" pitchFamily="49" charset="0"/>
                </a:rPr>
              </a:br>
              <a:r>
                <a:rPr lang="en-US" sz="1400" dirty="0">
                  <a:solidFill>
                    <a:schemeClr val="bg1">
                      <a:lumMod val="65000"/>
                    </a:schemeClr>
                  </a:solidFill>
                  <a:latin typeface="Consolas" panose="020B0609020204030204" pitchFamily="49" charset="0"/>
                  <a:cs typeface="Consolas" panose="020B0609020204030204" pitchFamily="49" charset="0"/>
                </a:rPr>
                <a:t>  </a:t>
              </a:r>
              <a:r>
                <a:rPr lang="en-US" sz="1400" dirty="0">
                  <a:solidFill>
                    <a:srgbClr val="8F1EB0"/>
                  </a:solidFill>
                  <a:latin typeface="Consolas" panose="020B0609020204030204" pitchFamily="49" charset="0"/>
                  <a:cs typeface="Consolas" panose="020B0609020204030204" pitchFamily="49" charset="0"/>
                </a:rPr>
                <a:t>age</a:t>
              </a:r>
              <a:r>
                <a:rPr lang="en-US" sz="1400" dirty="0">
                  <a:solidFill>
                    <a:schemeClr val="bg1">
                      <a:lumMod val="65000"/>
                    </a:schemeClr>
                  </a:solidFill>
                  <a:latin typeface="Consolas" panose="020B0609020204030204" pitchFamily="49" charset="0"/>
                  <a:cs typeface="Consolas" panose="020B0609020204030204" pitchFamily="49" charset="0"/>
                </a:rPr>
                <a:t>()</a:t>
              </a:r>
            </a:p>
            <a:p>
              <a:r>
                <a:rPr lang="en-US" sz="1400" dirty="0">
                  <a:solidFill>
                    <a:schemeClr val="bg1">
                      <a:lumMod val="65000"/>
                    </a:schemeClr>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num_filter</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chemeClr val="accent5">
                      <a:lumMod val="60000"/>
                      <a:lumOff val="40000"/>
                    </a:schemeClr>
                  </a:solidFill>
                  <a:latin typeface="Consolas" panose="020B0609020204030204" pitchFamily="49" charset="0"/>
                  <a:cs typeface="Consolas" panose="020B0609020204030204" pitchFamily="49" charset="0"/>
                </a:rPr>
                <a:t>eq</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chemeClr val="accent5">
                      <a:lumMod val="60000"/>
                      <a:lumOff val="40000"/>
                    </a:schemeClr>
                  </a:solidFill>
                  <a:latin typeface="Consolas" panose="020B0609020204030204" pitchFamily="49" charset="0"/>
                  <a:cs typeface="Consolas" panose="020B0609020204030204" pitchFamily="49" charset="0"/>
                </a:rPr>
                <a:t>op</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GT</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t>
              </a:r>
              <a:r>
                <a:rPr lang="en-US" sz="1400" dirty="0">
                  <a:solidFill>
                    <a:schemeClr val="accent5">
                      <a:lumMod val="60000"/>
                      <a:lumOff val="40000"/>
                    </a:schemeClr>
                  </a:solidFill>
                  <a:latin typeface="Consolas" panose="020B0609020204030204" pitchFamily="49" charset="0"/>
                  <a:cs typeface="Consolas" panose="020B0609020204030204" pitchFamily="49" charset="0"/>
                </a:rPr>
                <a:t>val</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rgbClr val="C00000"/>
                  </a:solidFill>
                  <a:latin typeface="Consolas" panose="020B0609020204030204" pitchFamily="49" charset="0"/>
                  <a:cs typeface="Consolas" panose="020B0609020204030204" pitchFamily="49" charset="0"/>
                </a:rPr>
                <a:t>“65”</a:t>
              </a:r>
              <a:r>
                <a:rPr lang="en-US" sz="1400" dirty="0">
                  <a:solidFill>
                    <a:schemeClr val="bg1">
                      <a:lumMod val="65000"/>
                    </a:schemeClr>
                  </a:solidFill>
                  <a:latin typeface="Consolas" panose="020B0609020204030204" pitchFamily="49" charset="0"/>
                  <a:cs typeface="Consolas" panose="020B0609020204030204" pitchFamily="49" charset="0"/>
                </a:rPr>
                <a:t>))),</a:t>
              </a:r>
            </a:p>
            <a:p>
              <a:r>
                <a:rPr lang="en-US" sz="1400" dirty="0">
                  <a:solidFill>
                    <a:schemeClr val="bg1">
                      <a:lumMod val="65000"/>
                    </a:schemeClr>
                  </a:solidFill>
                  <a:latin typeface="Consolas" panose="020B0609020204030204" pitchFamily="49" charset="0"/>
                  <a:cs typeface="Consolas" panose="020B0609020204030204" pitchFamily="49" charset="0"/>
                </a:rPr>
                <a:t>  </a:t>
              </a:r>
              <a:r>
                <a:rPr lang="en-US" sz="1400" dirty="0">
                  <a:solidFill>
                    <a:srgbClr val="EA6E47"/>
                  </a:solidFill>
                  <a:latin typeface="Consolas" panose="020B0609020204030204" pitchFamily="49" charset="0"/>
                  <a:cs typeface="Consolas" panose="020B0609020204030204" pitchFamily="49" charset="0"/>
                </a:rPr>
                <a:t>neg</a:t>
              </a:r>
              <a:r>
                <a:rPr lang="en-US" sz="1400" dirty="0">
                  <a:solidFill>
                    <a:schemeClr val="bg1">
                      <a:lumMod val="65000"/>
                    </a:schemeClr>
                  </a:solidFill>
                  <a:latin typeface="Consolas" panose="020B0609020204030204" pitchFamily="49" charset="0"/>
                  <a:cs typeface="Consolas" panose="020B0609020204030204" pitchFamily="49" charset="0"/>
                </a:rPr>
                <a:t>(</a:t>
              </a:r>
            </a:p>
            <a:p>
              <a:r>
                <a:rPr lang="en-US" sz="1400" dirty="0">
                  <a:solidFill>
                    <a:schemeClr val="bg1">
                      <a:lumMod val="65000"/>
                    </a:schemeClr>
                  </a:solidFill>
                  <a:latin typeface="Consolas" panose="020B0609020204030204" pitchFamily="49" charset="0"/>
                  <a:cs typeface="Consolas" panose="020B0609020204030204" pitchFamily="49" charset="0"/>
                </a:rPr>
                <a:t>    </a:t>
              </a:r>
              <a:r>
                <a:rPr lang="en-US" sz="1400" dirty="0">
                  <a:solidFill>
                    <a:srgbClr val="EBA78A"/>
                  </a:solidFill>
                  <a:latin typeface="Consolas" panose="020B0609020204030204" pitchFamily="49" charset="0"/>
                  <a:cs typeface="Consolas" panose="020B0609020204030204" pitchFamily="49" charset="0"/>
                </a:rPr>
                <a:t>contraindication</a:t>
              </a:r>
              <a:r>
                <a:rPr lang="en-US" sz="1400" dirty="0">
                  <a:solidFill>
                    <a:schemeClr val="bg1">
                      <a:lumMod val="65000"/>
                    </a:schemeClr>
                  </a:solidFill>
                  <a:latin typeface="Consolas" panose="020B0609020204030204" pitchFamily="49" charset="0"/>
                  <a:cs typeface="Consolas" panose="020B0609020204030204" pitchFamily="49" charset="0"/>
                </a:rPr>
                <a:t>(</a:t>
              </a:r>
            </a:p>
            <a:p>
              <a:r>
                <a:rPr lang="en-US" sz="1400" dirty="0">
                  <a:solidFill>
                    <a:schemeClr val="bg1">
                      <a:lumMod val="65000"/>
                    </a:schemeClr>
                  </a:solidFill>
                  <a:latin typeface="Consolas" panose="020B0609020204030204" pitchFamily="49" charset="0"/>
                  <a:cs typeface="Consolas" panose="020B0609020204030204" pitchFamily="49" charset="0"/>
                </a:rPr>
                <a:t>      </a:t>
              </a:r>
              <a:r>
                <a:rPr lang="en-US" sz="1400" dirty="0">
                  <a:solidFill>
                    <a:srgbClr val="EEB1DC"/>
                  </a:solidFill>
                  <a:latin typeface="Consolas" panose="020B0609020204030204" pitchFamily="49" charset="0"/>
                  <a:cs typeface="Consolas" panose="020B0609020204030204" pitchFamily="49" charset="0"/>
                </a:rPr>
                <a:t>drug</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rgbClr val="C00000"/>
                  </a:solidFill>
                  <a:latin typeface="Consolas" panose="020B0609020204030204" pitchFamily="49" charset="0"/>
                  <a:cs typeface="Consolas" panose="020B0609020204030204" pitchFamily="49" charset="0"/>
                </a:rPr>
                <a:t>“metformin”</a:t>
              </a:r>
              <a:r>
                <a:rPr lang="en-US" sz="1400" dirty="0">
                  <a:solidFill>
                    <a:schemeClr val="bg1">
                      <a:lumMod val="65000"/>
                    </a:schemeClr>
                  </a:solidFill>
                  <a:latin typeface="Consolas" panose="020B0609020204030204" pitchFamily="49" charset="0"/>
                  <a:cs typeface="Consolas" panose="020B0609020204030204" pitchFamily="49" charset="0"/>
                </a:rPr>
                <a:t>)</a:t>
              </a:r>
            </a:p>
            <a:p>
              <a:r>
                <a:rPr lang="en-US" sz="1400" dirty="0">
                  <a:solidFill>
                    <a:schemeClr val="bg1">
                      <a:lumMod val="65000"/>
                    </a:schemeClr>
                  </a:solidFill>
                  <a:latin typeface="Consolas" panose="020B0609020204030204" pitchFamily="49" charset="0"/>
                  <a:cs typeface="Consolas" panose="020B0609020204030204" pitchFamily="49" charset="0"/>
                </a:rPr>
                <a:t>    )</a:t>
              </a:r>
            </a:p>
            <a:p>
              <a:r>
                <a:rPr lang="en-US" sz="1400" dirty="0">
                  <a:solidFill>
                    <a:schemeClr val="bg1">
                      <a:lumMod val="65000"/>
                    </a:schemeClr>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r>
                <a:rPr lang="en-US" sz="1400" dirty="0">
                  <a:solidFill>
                    <a:schemeClr val="bg1">
                      <a:lumMod val="65000"/>
                    </a:schemeClr>
                  </a:solidFill>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grpSp>
      <p:grpSp>
        <p:nvGrpSpPr>
          <p:cNvPr id="131" name="Group 130">
            <a:extLst>
              <a:ext uri="{FF2B5EF4-FFF2-40B4-BE49-F238E27FC236}">
                <a16:creationId xmlns:a16="http://schemas.microsoft.com/office/drawing/2014/main" id="{A860C1FE-7153-6B2E-172A-054EA773DEFD}"/>
              </a:ext>
            </a:extLst>
          </p:cNvPr>
          <p:cNvGrpSpPr/>
          <p:nvPr/>
        </p:nvGrpSpPr>
        <p:grpSpPr>
          <a:xfrm>
            <a:off x="6889228" y="1828653"/>
            <a:ext cx="4764263" cy="2182029"/>
            <a:chOff x="5648925" y="1094821"/>
            <a:chExt cx="2825254" cy="2182029"/>
          </a:xfrm>
        </p:grpSpPr>
        <p:sp>
          <p:nvSpPr>
            <p:cNvPr id="137" name="Rounded Rectangle 136">
              <a:extLst>
                <a:ext uri="{FF2B5EF4-FFF2-40B4-BE49-F238E27FC236}">
                  <a16:creationId xmlns:a16="http://schemas.microsoft.com/office/drawing/2014/main" id="{77947A3F-6EB5-55F5-6807-C714C0D7407A}"/>
                </a:ext>
              </a:extLst>
            </p:cNvPr>
            <p:cNvSpPr/>
            <p:nvPr/>
          </p:nvSpPr>
          <p:spPr>
            <a:xfrm>
              <a:off x="5648925" y="1094821"/>
              <a:ext cx="2794588" cy="2182029"/>
            </a:xfrm>
            <a:prstGeom prst="roundRect">
              <a:avLst/>
            </a:prstGeom>
            <a:solidFill>
              <a:srgbClr val="E3E8F7">
                <a:alpha val="32941"/>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8" name="TextBox 137">
              <a:extLst>
                <a:ext uri="{FF2B5EF4-FFF2-40B4-BE49-F238E27FC236}">
                  <a16:creationId xmlns:a16="http://schemas.microsoft.com/office/drawing/2014/main" id="{77A665C2-B5D1-ADAE-73C9-359A83CDA5E1}"/>
                </a:ext>
              </a:extLst>
            </p:cNvPr>
            <p:cNvSpPr txBox="1"/>
            <p:nvPr/>
          </p:nvSpPr>
          <p:spPr>
            <a:xfrm>
              <a:off x="5688531" y="1135278"/>
              <a:ext cx="2785648" cy="2031325"/>
            </a:xfrm>
            <a:prstGeom prst="rect">
              <a:avLst/>
            </a:prstGeom>
            <a:noFill/>
          </p:spPr>
          <p:txBody>
            <a:bodyPr wrap="square" rtlCol="0">
              <a:spAutoFit/>
            </a:bodyPr>
            <a:lstStyle/>
            <a:p>
              <a:r>
                <a:rPr lang="en-US" sz="1400" dirty="0">
                  <a:solidFill>
                    <a:schemeClr val="bg1">
                      <a:lumMod val="85000"/>
                    </a:schemeClr>
                  </a:solidFill>
                  <a:latin typeface="Consolas" panose="020B0609020204030204" pitchFamily="49" charset="0"/>
                  <a:cs typeface="Consolas" panose="020B0609020204030204" pitchFamily="49" charset="0"/>
                </a:rPr>
                <a:t>intersect(</a:t>
              </a:r>
            </a:p>
            <a:p>
              <a:r>
                <a:rPr lang="en-US" sz="1400" dirty="0">
                  <a:solidFill>
                    <a:schemeClr val="bg1">
                      <a:lumMod val="85000"/>
                    </a:schemeClr>
                  </a:solidFill>
                  <a:latin typeface="Consolas" panose="020B0609020204030204" pitchFamily="49" charset="0"/>
                  <a:cs typeface="Consolas" panose="020B0609020204030204" pitchFamily="49" charset="0"/>
                </a:rPr>
                <a:t>  cond(CUI: C0241863), </a:t>
              </a:r>
              <a:br>
                <a:rPr lang="en-US" sz="1400" dirty="0">
                  <a:solidFill>
                    <a:schemeClr val="bg1">
                      <a:lumMod val="85000"/>
                    </a:schemeClr>
                  </a:solidFill>
                  <a:latin typeface="Consolas" panose="020B0609020204030204" pitchFamily="49" charset="0"/>
                  <a:cs typeface="Consolas" panose="020B0609020204030204" pitchFamily="49" charset="0"/>
                </a:rPr>
              </a:br>
              <a:r>
                <a:rPr lang="en-US" sz="1400" dirty="0">
                  <a:solidFill>
                    <a:schemeClr val="bg1">
                      <a:lumMod val="85000"/>
                    </a:schemeClr>
                  </a:solidFill>
                  <a:latin typeface="Consolas" panose="020B0609020204030204" pitchFamily="49" charset="0"/>
                  <a:cs typeface="Consolas" panose="020B0609020204030204" pitchFamily="49" charset="0"/>
                </a:rPr>
                <a:t>  age()</a:t>
              </a:r>
            </a:p>
            <a:p>
              <a:r>
                <a:rPr lang="en-US" sz="1400" dirty="0">
                  <a:solidFill>
                    <a:schemeClr val="bg1">
                      <a:lumMod val="85000"/>
                    </a:schemeClr>
                  </a:solidFill>
                  <a:latin typeface="Consolas" panose="020B0609020204030204" pitchFamily="49" charset="0"/>
                  <a:cs typeface="Consolas" panose="020B0609020204030204" pitchFamily="49" charset="0"/>
                </a:rPr>
                <a:t>    .num_filter(eq(op(GT), val(65))),</a:t>
              </a:r>
            </a:p>
            <a:p>
              <a:r>
                <a:rPr lang="en-US" sz="1400" dirty="0">
                  <a:solidFill>
                    <a:schemeClr val="bg1">
                      <a:lumMod val="85000"/>
                    </a:schemeClr>
                  </a:solidFill>
                  <a:latin typeface="Consolas" panose="020B0609020204030204" pitchFamily="49" charset="0"/>
                  <a:cs typeface="Consolas" panose="020B0609020204030204" pitchFamily="49" charset="0"/>
                </a:rPr>
                <a:t>  neg(</a:t>
              </a:r>
            </a:p>
            <a:p>
              <a:r>
                <a:rPr lang="en-US" sz="1400" dirty="0">
                  <a:solidFill>
                    <a:schemeClr val="bg1">
                      <a:lumMod val="65000"/>
                    </a:schemeClr>
                  </a:solidFill>
                  <a:latin typeface="Consolas" panose="020B0609020204030204" pitchFamily="49" charset="0"/>
                  <a:cs typeface="Consolas" panose="020B0609020204030204" pitchFamily="49" charset="0"/>
                </a:rPr>
                <a:t>    </a:t>
              </a:r>
              <a:r>
                <a:rPr lang="en-US" sz="1400" dirty="0">
                  <a:solidFill>
                    <a:schemeClr val="accent6"/>
                  </a:solidFill>
                  <a:latin typeface="Consolas" panose="020B0609020204030204" pitchFamily="49" charset="0"/>
                  <a:cs typeface="Consolas" panose="020B0609020204030204" pitchFamily="49" charset="0"/>
                </a:rPr>
                <a:t>cond</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chemeClr val="accent5">
                      <a:lumMod val="75000"/>
                    </a:schemeClr>
                  </a:solidFill>
                  <a:latin typeface="Consolas" panose="020B0609020204030204" pitchFamily="49" charset="0"/>
                  <a:cs typeface="Consolas" panose="020B0609020204030204" pitchFamily="49" charset="0"/>
                </a:rPr>
                <a:t>CUI: </a:t>
              </a:r>
              <a:r>
                <a:rPr lang="en-US" sz="1400" dirty="0">
                  <a:solidFill>
                    <a:schemeClr val="accent5">
                      <a:lumMod val="75000"/>
                    </a:schemeClr>
                  </a:solidFill>
                </a:rPr>
                <a:t>C0035078</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000" dirty="0">
                  <a:solidFill>
                    <a:schemeClr val="accent5">
                      <a:lumMod val="75000"/>
                    </a:schemeClr>
                  </a:solidFill>
                  <a:latin typeface="Consolas" panose="020B0609020204030204" pitchFamily="49" charset="0"/>
                  <a:cs typeface="Consolas" panose="020B0609020204030204" pitchFamily="49" charset="0"/>
                </a:rPr>
                <a:t> </a:t>
              </a:r>
              <a:r>
                <a:rPr lang="en-US" sz="1300" dirty="0">
                  <a:solidFill>
                    <a:srgbClr val="C00000"/>
                  </a:solidFill>
                  <a:latin typeface="Consolas" panose="020B0609020204030204" pitchFamily="49" charset="0"/>
                  <a:cs typeface="Consolas" panose="020B0609020204030204" pitchFamily="49" charset="0"/>
                </a:rPr>
                <a:t>“Renal Insufficiency”</a:t>
              </a:r>
              <a:br>
                <a:rPr lang="en-US" sz="1400" dirty="0">
                  <a:solidFill>
                    <a:schemeClr val="bg1">
                      <a:lumMod val="65000"/>
                    </a:schemeClr>
                  </a:solidFill>
                  <a:latin typeface="Consolas" panose="020B0609020204030204" pitchFamily="49" charset="0"/>
                  <a:cs typeface="Consolas" panose="020B0609020204030204" pitchFamily="49" charset="0"/>
                </a:rPr>
              </a:br>
              <a:r>
                <a:rPr lang="en-US" sz="1400" dirty="0">
                  <a:solidFill>
                    <a:schemeClr val="bg1">
                      <a:lumMod val="65000"/>
                    </a:schemeClr>
                  </a:solidFill>
                  <a:latin typeface="Consolas" panose="020B0609020204030204" pitchFamily="49" charset="0"/>
                  <a:cs typeface="Consolas" panose="020B0609020204030204" pitchFamily="49" charset="0"/>
                </a:rPr>
                <a:t>    </a:t>
              </a:r>
              <a:r>
                <a:rPr lang="en-US" sz="1400" dirty="0">
                  <a:solidFill>
                    <a:srgbClr val="EEB1DC"/>
                  </a:solidFill>
                  <a:latin typeface="Consolas" panose="020B0609020204030204" pitchFamily="49" charset="0"/>
                  <a:cs typeface="Consolas" panose="020B0609020204030204" pitchFamily="49" charset="0"/>
                </a:rPr>
                <a:t>drug</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chemeClr val="accent5">
                      <a:lumMod val="75000"/>
                    </a:schemeClr>
                  </a:solidFill>
                  <a:latin typeface="Consolas" panose="020B0609020204030204" pitchFamily="49" charset="0"/>
                  <a:cs typeface="Consolas" panose="020B0609020204030204" pitchFamily="49" charset="0"/>
                </a:rPr>
                <a:t>CUI: </a:t>
              </a:r>
              <a:r>
                <a:rPr lang="en-US" sz="1400" dirty="0">
                  <a:solidFill>
                    <a:schemeClr val="accent5">
                      <a:lumMod val="75000"/>
                    </a:schemeClr>
                  </a:solidFill>
                </a:rPr>
                <a:t>C3253985</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000" dirty="0">
                  <a:solidFill>
                    <a:schemeClr val="accent5">
                      <a:lumMod val="75000"/>
                    </a:schemeClr>
                  </a:solidFill>
                  <a:latin typeface="Consolas" panose="020B0609020204030204" pitchFamily="49" charset="0"/>
                  <a:cs typeface="Consolas" panose="020B0609020204030204" pitchFamily="49" charset="0"/>
                </a:rPr>
                <a:t>  </a:t>
              </a:r>
              <a:r>
                <a:rPr lang="en-US" sz="1300" dirty="0">
                  <a:solidFill>
                    <a:srgbClr val="C00000"/>
                  </a:solidFill>
                  <a:latin typeface="Consolas" panose="020B0609020204030204" pitchFamily="49" charset="0"/>
                  <a:cs typeface="Consolas" panose="020B0609020204030204" pitchFamily="49" charset="0"/>
                </a:rPr>
                <a:t>“Dolutegravir”</a:t>
              </a:r>
              <a:endParaRPr lang="en-US" sz="1400" dirty="0">
                <a:solidFill>
                  <a:schemeClr val="bg1">
                    <a:lumMod val="65000"/>
                  </a:schemeClr>
                </a:solidFill>
                <a:latin typeface="Consolas" panose="020B0609020204030204" pitchFamily="49" charset="0"/>
                <a:cs typeface="Consolas" panose="020B0609020204030204" pitchFamily="49" charset="0"/>
              </a:endParaRPr>
            </a:p>
            <a:p>
              <a:r>
                <a:rPr lang="en-US" sz="1400" dirty="0">
                  <a:solidFill>
                    <a:schemeClr val="bg1">
                      <a:lumMod val="85000"/>
                    </a:schemeClr>
                  </a:solidFill>
                  <a:latin typeface="Consolas" panose="020B0609020204030204" pitchFamily="49" charset="0"/>
                  <a:cs typeface="Consolas" panose="020B0609020204030204" pitchFamily="49" charset="0"/>
                </a:rPr>
                <a:t>  )</a:t>
              </a:r>
            </a:p>
            <a:p>
              <a:r>
                <a:rPr lang="en-US" sz="1400" dirty="0">
                  <a:solidFill>
                    <a:schemeClr val="bg1">
                      <a:lumMod val="85000"/>
                    </a:schemeClr>
                  </a:solidFill>
                  <a:latin typeface="Consolas" panose="020B0609020204030204" pitchFamily="49" charset="0"/>
                  <a:cs typeface="Consolas" panose="020B0609020204030204" pitchFamily="49" charset="0"/>
                </a:rPr>
                <a:t>)</a:t>
              </a:r>
            </a:p>
          </p:txBody>
        </p:sp>
      </p:grpSp>
      <p:grpSp>
        <p:nvGrpSpPr>
          <p:cNvPr id="148" name="Group 147">
            <a:extLst>
              <a:ext uri="{FF2B5EF4-FFF2-40B4-BE49-F238E27FC236}">
                <a16:creationId xmlns:a16="http://schemas.microsoft.com/office/drawing/2014/main" id="{03473A89-0675-E962-9340-07802022FA88}"/>
              </a:ext>
            </a:extLst>
          </p:cNvPr>
          <p:cNvGrpSpPr/>
          <p:nvPr/>
        </p:nvGrpSpPr>
        <p:grpSpPr>
          <a:xfrm>
            <a:off x="6927221" y="45600"/>
            <a:ext cx="5010588" cy="1892328"/>
            <a:chOff x="5454565" y="924643"/>
            <a:chExt cx="2971327" cy="1892328"/>
          </a:xfrm>
        </p:grpSpPr>
        <p:sp>
          <p:nvSpPr>
            <p:cNvPr id="149" name="Rounded Rectangle 148">
              <a:extLst>
                <a:ext uri="{FF2B5EF4-FFF2-40B4-BE49-F238E27FC236}">
                  <a16:creationId xmlns:a16="http://schemas.microsoft.com/office/drawing/2014/main" id="{2C23072C-40AC-6A91-BDC9-B38667BBFCB5}"/>
                </a:ext>
              </a:extLst>
            </p:cNvPr>
            <p:cNvSpPr/>
            <p:nvPr/>
          </p:nvSpPr>
          <p:spPr>
            <a:xfrm>
              <a:off x="5454565" y="924643"/>
              <a:ext cx="2971327" cy="1682496"/>
            </a:xfrm>
            <a:prstGeom prst="roundRect">
              <a:avLst/>
            </a:prstGeom>
            <a:solidFill>
              <a:srgbClr val="E3E8F7">
                <a:alpha val="32941"/>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8" name="TextBox 157">
              <a:extLst>
                <a:ext uri="{FF2B5EF4-FFF2-40B4-BE49-F238E27FC236}">
                  <a16:creationId xmlns:a16="http://schemas.microsoft.com/office/drawing/2014/main" id="{D42A1ED5-20E0-D596-274D-5AED7404DA7E}"/>
                </a:ext>
              </a:extLst>
            </p:cNvPr>
            <p:cNvSpPr txBox="1"/>
            <p:nvPr/>
          </p:nvSpPr>
          <p:spPr>
            <a:xfrm>
              <a:off x="5454565" y="1001089"/>
              <a:ext cx="2933937" cy="1815882"/>
            </a:xfrm>
            <a:prstGeom prst="rect">
              <a:avLst/>
            </a:prstGeom>
            <a:noFill/>
          </p:spPr>
          <p:txBody>
            <a:bodyPr wrap="square" rtlCol="0">
              <a:spAutoFit/>
            </a:bodyPr>
            <a:lstStyle/>
            <a:p>
              <a:r>
                <a:rPr lang="en-US" sz="1400" dirty="0">
                  <a:solidFill>
                    <a:srgbClr val="9F20B9"/>
                  </a:solidFill>
                  <a:latin typeface="Consolas" panose="020B0609020204030204" pitchFamily="49" charset="0"/>
                  <a:cs typeface="Consolas" panose="020B0609020204030204" pitchFamily="49" charset="0"/>
                </a:rPr>
                <a:t>SELECT</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chemeClr val="accent5">
                      <a:lumMod val="75000"/>
                    </a:schemeClr>
                  </a:solidFill>
                  <a:latin typeface="Consolas" panose="020B0609020204030204" pitchFamily="49" charset="0"/>
                  <a:cs typeface="Consolas" panose="020B0609020204030204" pitchFamily="49" charset="0"/>
                </a:rPr>
                <a:t> </a:t>
              </a:r>
              <a:r>
                <a:rPr lang="en-US" sz="1400" dirty="0">
                  <a:solidFill>
                    <a:srgbClr val="9F20B9"/>
                  </a:solidFill>
                  <a:latin typeface="Consolas" panose="020B0609020204030204" pitchFamily="49" charset="0"/>
                  <a:cs typeface="Consolas" panose="020B0609020204030204" pitchFamily="49" charset="0"/>
                </a:rPr>
                <a:t>FROM </a:t>
              </a:r>
              <a:r>
                <a:rPr lang="en-US" sz="1400" dirty="0">
                  <a:solidFill>
                    <a:schemeClr val="accent5">
                      <a:lumMod val="75000"/>
                    </a:schemeClr>
                  </a:solidFill>
                  <a:latin typeface="Consolas" panose="020B0609020204030204" pitchFamily="49" charset="0"/>
                  <a:cs typeface="Consolas" panose="020B0609020204030204" pitchFamily="49" charset="0"/>
                </a:rPr>
                <a:t>condition </a:t>
              </a:r>
              <a:r>
                <a:rPr lang="en-US" sz="1400" dirty="0">
                  <a:solidFill>
                    <a:srgbClr val="9F20B9"/>
                  </a:solidFill>
                  <a:latin typeface="Consolas" panose="020B0609020204030204" pitchFamily="49" charset="0"/>
                  <a:cs typeface="Consolas" panose="020B0609020204030204" pitchFamily="49" charset="0"/>
                </a:rPr>
                <a:t>WHERE</a:t>
              </a:r>
              <a:r>
                <a:rPr lang="en-US" sz="1400" dirty="0">
                  <a:solidFill>
                    <a:schemeClr val="accent5">
                      <a:lumMod val="75000"/>
                    </a:schemeClr>
                  </a:solidFill>
                  <a:latin typeface="Consolas" panose="020B0609020204030204" pitchFamily="49" charset="0"/>
                  <a:cs typeface="Consolas" panose="020B0609020204030204" pitchFamily="49" charset="0"/>
                </a:rPr>
                <a:t> dx_code</a:t>
              </a:r>
              <a:r>
                <a:rPr lang="en-US" sz="1400" dirty="0">
                  <a:solidFill>
                    <a:schemeClr val="bg1">
                      <a:lumMod val="65000"/>
                    </a:schemeClr>
                  </a:solidFill>
                  <a:latin typeface="Consolas" panose="020B0609020204030204" pitchFamily="49" charset="0"/>
                  <a:cs typeface="Consolas" panose="020B0609020204030204" pitchFamily="49" charset="0"/>
                </a:rPr>
                <a:t>...</a:t>
              </a:r>
            </a:p>
            <a:p>
              <a:r>
                <a:rPr lang="en-US" sz="1400" dirty="0">
                  <a:solidFill>
                    <a:srgbClr val="9F20B9"/>
                  </a:solidFill>
                  <a:latin typeface="Consolas" panose="020B0609020204030204" pitchFamily="49" charset="0"/>
                  <a:cs typeface="Consolas" panose="020B0609020204030204" pitchFamily="49" charset="0"/>
                </a:rPr>
                <a:t>INTERSECT</a:t>
              </a:r>
              <a:r>
                <a:rPr lang="en-US" sz="1400" dirty="0">
                  <a:solidFill>
                    <a:schemeClr val="bg1">
                      <a:lumMod val="65000"/>
                    </a:schemeClr>
                  </a:solidFill>
                  <a:latin typeface="Consolas" panose="020B0609020204030204" pitchFamily="49" charset="0"/>
                  <a:cs typeface="Consolas" panose="020B0609020204030204" pitchFamily="49" charset="0"/>
                </a:rPr>
                <a:t> </a:t>
              </a:r>
              <a:br>
                <a:rPr lang="en-US" sz="1400" dirty="0">
                  <a:solidFill>
                    <a:schemeClr val="bg1">
                      <a:lumMod val="65000"/>
                    </a:schemeClr>
                  </a:solidFill>
                  <a:latin typeface="Consolas" panose="020B0609020204030204" pitchFamily="49" charset="0"/>
                  <a:cs typeface="Consolas" panose="020B0609020204030204" pitchFamily="49" charset="0"/>
                </a:rPr>
              </a:br>
              <a:r>
                <a:rPr lang="en-US" sz="1400" dirty="0">
                  <a:solidFill>
                    <a:srgbClr val="9F20B9"/>
                  </a:solidFill>
                  <a:latin typeface="Consolas" panose="020B0609020204030204" pitchFamily="49" charset="0"/>
                  <a:cs typeface="Consolas" panose="020B0609020204030204" pitchFamily="49" charset="0"/>
                </a:rPr>
                <a:t>SELECT</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chemeClr val="accent5">
                      <a:lumMod val="75000"/>
                    </a:schemeClr>
                  </a:solidFill>
                  <a:latin typeface="Consolas" panose="020B0609020204030204" pitchFamily="49" charset="0"/>
                  <a:cs typeface="Consolas" panose="020B0609020204030204" pitchFamily="49" charset="0"/>
                </a:rPr>
                <a:t> </a:t>
              </a:r>
              <a:r>
                <a:rPr lang="en-US" sz="1400" dirty="0">
                  <a:solidFill>
                    <a:srgbClr val="9F20B9"/>
                  </a:solidFill>
                  <a:latin typeface="Consolas" panose="020B0609020204030204" pitchFamily="49" charset="0"/>
                  <a:cs typeface="Consolas" panose="020B0609020204030204" pitchFamily="49" charset="0"/>
                </a:rPr>
                <a:t>FROM</a:t>
              </a:r>
              <a:r>
                <a:rPr lang="en-US" sz="1400" dirty="0">
                  <a:solidFill>
                    <a:schemeClr val="accent5">
                      <a:lumMod val="75000"/>
                    </a:schemeClr>
                  </a:solidFill>
                  <a:latin typeface="Consolas" panose="020B0609020204030204" pitchFamily="49" charset="0"/>
                  <a:cs typeface="Consolas" panose="020B0609020204030204" pitchFamily="49" charset="0"/>
                </a:rPr>
                <a:t> person </a:t>
              </a:r>
              <a:r>
                <a:rPr lang="en-US" sz="1400" dirty="0">
                  <a:solidFill>
                    <a:srgbClr val="9F20B9"/>
                  </a:solidFill>
                  <a:latin typeface="Consolas" panose="020B0609020204030204" pitchFamily="49" charset="0"/>
                  <a:cs typeface="Consolas" panose="020B0609020204030204" pitchFamily="49" charset="0"/>
                </a:rPr>
                <a:t>WHERE</a:t>
              </a:r>
              <a:r>
                <a:rPr lang="en-US" sz="1400" dirty="0">
                  <a:solidFill>
                    <a:schemeClr val="accent5">
                      <a:lumMod val="75000"/>
                    </a:schemeClr>
                  </a:solidFill>
                  <a:latin typeface="Consolas" panose="020B0609020204030204" pitchFamily="49" charset="0"/>
                  <a:cs typeface="Consolas" panose="020B0609020204030204" pitchFamily="49" charset="0"/>
                </a:rPr>
                <a:t> age &gt; 65</a:t>
              </a:r>
              <a:r>
                <a:rPr lang="en-US" sz="1400" dirty="0">
                  <a:solidFill>
                    <a:schemeClr val="bg1">
                      <a:lumMod val="65000"/>
                    </a:schemeClr>
                  </a:solidFill>
                  <a:latin typeface="Consolas" panose="020B0609020204030204" pitchFamily="49" charset="0"/>
                  <a:cs typeface="Consolas" panose="020B0609020204030204" pitchFamily="49" charset="0"/>
                </a:rPr>
                <a:t> </a:t>
              </a:r>
            </a:p>
            <a:p>
              <a:r>
                <a:rPr lang="en-US" sz="1400" dirty="0">
                  <a:solidFill>
                    <a:srgbClr val="9F20B9"/>
                  </a:solidFill>
                  <a:latin typeface="Consolas" panose="020B0609020204030204" pitchFamily="49" charset="0"/>
                  <a:cs typeface="Consolas" panose="020B0609020204030204" pitchFamily="49" charset="0"/>
                </a:rPr>
                <a:t>INTERSECT</a:t>
              </a:r>
              <a:br>
                <a:rPr lang="en-US" sz="1400" dirty="0">
                  <a:solidFill>
                    <a:schemeClr val="bg1">
                      <a:lumMod val="65000"/>
                    </a:schemeClr>
                  </a:solidFill>
                  <a:latin typeface="Consolas" panose="020B0609020204030204" pitchFamily="49" charset="0"/>
                  <a:cs typeface="Consolas" panose="020B0609020204030204" pitchFamily="49" charset="0"/>
                </a:rPr>
              </a:br>
              <a:r>
                <a:rPr lang="en-US" sz="1400" dirty="0">
                  <a:solidFill>
                    <a:srgbClr val="9F20B9"/>
                  </a:solidFill>
                  <a:latin typeface="Consolas" panose="020B0609020204030204" pitchFamily="49" charset="0"/>
                  <a:cs typeface="Consolas" panose="020B0609020204030204" pitchFamily="49" charset="0"/>
                </a:rPr>
                <a:t>SELECT</a:t>
              </a:r>
              <a:r>
                <a:rPr lang="en-US" sz="1400" dirty="0">
                  <a:solidFill>
                    <a:schemeClr val="bg1">
                      <a:lumMod val="65000"/>
                    </a:schemeClr>
                  </a:solidFill>
                  <a:latin typeface="Consolas" panose="020B0609020204030204" pitchFamily="49" charset="0"/>
                  <a:cs typeface="Consolas" panose="020B0609020204030204" pitchFamily="49" charset="0"/>
                </a:rPr>
                <a:t>... </a:t>
              </a:r>
              <a:r>
                <a:rPr lang="en-US" sz="1400" dirty="0">
                  <a:solidFill>
                    <a:srgbClr val="9F20B9"/>
                  </a:solidFill>
                  <a:latin typeface="Consolas" panose="020B0609020204030204" pitchFamily="49" charset="0"/>
                  <a:cs typeface="Consolas" panose="020B0609020204030204" pitchFamily="49" charset="0"/>
                </a:rPr>
                <a:t>FROM</a:t>
              </a:r>
              <a:r>
                <a:rPr lang="en-US" sz="1400" dirty="0">
                  <a:solidFill>
                    <a:schemeClr val="accent5">
                      <a:lumMod val="75000"/>
                    </a:schemeClr>
                  </a:solidFill>
                  <a:latin typeface="Consolas" panose="020B0609020204030204" pitchFamily="49" charset="0"/>
                  <a:cs typeface="Consolas" panose="020B0609020204030204" pitchFamily="49" charset="0"/>
                </a:rPr>
                <a:t> person </a:t>
              </a:r>
              <a:r>
                <a:rPr lang="en-US" sz="1400" dirty="0">
                  <a:solidFill>
                    <a:srgbClr val="9F20B9"/>
                  </a:solidFill>
                  <a:latin typeface="Consolas" panose="020B0609020204030204" pitchFamily="49" charset="0"/>
                  <a:cs typeface="Consolas" panose="020B0609020204030204" pitchFamily="49" charset="0"/>
                </a:rPr>
                <a:t>WHERE</a:t>
              </a:r>
              <a:r>
                <a:rPr lang="en-US" sz="1400" dirty="0">
                  <a:solidFill>
                    <a:schemeClr val="accent5">
                      <a:lumMod val="75000"/>
                    </a:schemeClr>
                  </a:solidFill>
                  <a:latin typeface="Consolas" panose="020B0609020204030204" pitchFamily="49" charset="0"/>
                  <a:cs typeface="Consolas" panose="020B0609020204030204" pitchFamily="49" charset="0"/>
                </a:rPr>
                <a:t> </a:t>
              </a:r>
              <a:r>
                <a:rPr lang="en-US" sz="1400" dirty="0">
                  <a:solidFill>
                    <a:srgbClr val="9F20B9"/>
                  </a:solidFill>
                  <a:latin typeface="Consolas" panose="020B0609020204030204" pitchFamily="49" charset="0"/>
                  <a:cs typeface="Consolas" panose="020B0609020204030204" pitchFamily="49" charset="0"/>
                </a:rPr>
                <a:t>NOT EXISTS</a:t>
              </a:r>
            </a:p>
            <a:p>
              <a:r>
                <a:rPr lang="en-US" sz="1400" dirty="0">
                  <a:solidFill>
                    <a:schemeClr val="accent5">
                      <a:lumMod val="75000"/>
                    </a:schemeClr>
                  </a:solidFill>
                  <a:latin typeface="Consolas" panose="020B0609020204030204" pitchFamily="49" charset="0"/>
                  <a:cs typeface="Consolas" panose="020B0609020204030204" pitchFamily="49" charset="0"/>
                </a:rPr>
                <a:t>   </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rgbClr val="9F20B9"/>
                  </a:solidFill>
                  <a:latin typeface="Consolas" panose="020B0609020204030204" pitchFamily="49" charset="0"/>
                  <a:cs typeface="Consolas" panose="020B0609020204030204" pitchFamily="49" charset="0"/>
                </a:rPr>
                <a:t>SELECT</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chemeClr val="accent5">
                      <a:lumMod val="75000"/>
                    </a:schemeClr>
                  </a:solidFill>
                  <a:latin typeface="Consolas" panose="020B0609020204030204" pitchFamily="49" charset="0"/>
                  <a:cs typeface="Consolas" panose="020B0609020204030204" pitchFamily="49" charset="0"/>
                </a:rPr>
                <a:t> </a:t>
              </a:r>
              <a:r>
                <a:rPr lang="en-US" sz="1400" dirty="0">
                  <a:solidFill>
                    <a:srgbClr val="9F20B9"/>
                  </a:solidFill>
                  <a:latin typeface="Consolas" panose="020B0609020204030204" pitchFamily="49" charset="0"/>
                  <a:cs typeface="Consolas" panose="020B0609020204030204" pitchFamily="49" charset="0"/>
                </a:rPr>
                <a:t>FROM</a:t>
              </a:r>
              <a:r>
                <a:rPr lang="en-US" sz="1400" dirty="0">
                  <a:solidFill>
                    <a:schemeClr val="accent5">
                      <a:lumMod val="75000"/>
                    </a:schemeClr>
                  </a:solidFill>
                  <a:latin typeface="Consolas" panose="020B0609020204030204" pitchFamily="49" charset="0"/>
                  <a:cs typeface="Consolas" panose="020B0609020204030204" pitchFamily="49" charset="0"/>
                </a:rPr>
                <a:t> condition </a:t>
              </a:r>
              <a:r>
                <a:rPr lang="en-US" sz="1400" dirty="0">
                  <a:solidFill>
                    <a:srgbClr val="9F20B9"/>
                  </a:solidFill>
                  <a:latin typeface="Consolas" panose="020B0609020204030204" pitchFamily="49" charset="0"/>
                  <a:cs typeface="Consolas" panose="020B0609020204030204" pitchFamily="49" charset="0"/>
                </a:rPr>
                <a:t>WHERE</a:t>
              </a:r>
              <a:r>
                <a:rPr lang="en-US" sz="1400" dirty="0">
                  <a:solidFill>
                    <a:schemeClr val="accent5">
                      <a:lumMod val="75000"/>
                    </a:schemeClr>
                  </a:solidFill>
                  <a:latin typeface="Consolas" panose="020B0609020204030204" pitchFamily="49" charset="0"/>
                  <a:cs typeface="Consolas" panose="020B0609020204030204" pitchFamily="49" charset="0"/>
                </a:rPr>
                <a:t> dx_code</a:t>
              </a:r>
              <a:r>
                <a:rPr lang="en-US" sz="1400" dirty="0">
                  <a:solidFill>
                    <a:schemeClr val="bg1">
                      <a:lumMod val="65000"/>
                    </a:schemeClr>
                  </a:solidFill>
                  <a:latin typeface="Consolas" panose="020B0609020204030204" pitchFamily="49" charset="0"/>
                  <a:cs typeface="Consolas" panose="020B0609020204030204" pitchFamily="49" charset="0"/>
                </a:rPr>
                <a:t>...</a:t>
              </a:r>
              <a:endParaRPr lang="en-US" sz="1400" dirty="0">
                <a:solidFill>
                  <a:srgbClr val="9F20B9"/>
                </a:solidFill>
                <a:latin typeface="Consolas" panose="020B0609020204030204" pitchFamily="49" charset="0"/>
                <a:cs typeface="Consolas" panose="020B0609020204030204" pitchFamily="49" charset="0"/>
              </a:endParaRPr>
            </a:p>
            <a:p>
              <a:r>
                <a:rPr lang="en-US" sz="1400" dirty="0">
                  <a:solidFill>
                    <a:schemeClr val="accent5">
                      <a:lumMod val="75000"/>
                    </a:schemeClr>
                  </a:solidFill>
                  <a:latin typeface="Consolas" panose="020B0609020204030204" pitchFamily="49" charset="0"/>
                  <a:cs typeface="Consolas" panose="020B0609020204030204" pitchFamily="49" charset="0"/>
                </a:rPr>
                <a:t>    </a:t>
              </a:r>
              <a:r>
                <a:rPr lang="en-US" sz="1400" dirty="0">
                  <a:solidFill>
                    <a:srgbClr val="9F20B9"/>
                  </a:solidFill>
                  <a:latin typeface="Consolas" panose="020B0609020204030204" pitchFamily="49" charset="0"/>
                  <a:cs typeface="Consolas" panose="020B0609020204030204" pitchFamily="49" charset="0"/>
                </a:rPr>
                <a:t>SELECT</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chemeClr val="accent5">
                      <a:lumMod val="75000"/>
                    </a:schemeClr>
                  </a:solidFill>
                  <a:latin typeface="Consolas" panose="020B0609020204030204" pitchFamily="49" charset="0"/>
                  <a:cs typeface="Consolas" panose="020B0609020204030204" pitchFamily="49" charset="0"/>
                </a:rPr>
                <a:t> </a:t>
              </a:r>
              <a:r>
                <a:rPr lang="en-US" sz="1400" dirty="0">
                  <a:solidFill>
                    <a:srgbClr val="9F20B9"/>
                  </a:solidFill>
                  <a:latin typeface="Consolas" panose="020B0609020204030204" pitchFamily="49" charset="0"/>
                  <a:cs typeface="Consolas" panose="020B0609020204030204" pitchFamily="49" charset="0"/>
                </a:rPr>
                <a:t>FROM</a:t>
              </a:r>
              <a:r>
                <a:rPr lang="en-US" sz="1400" dirty="0">
                  <a:solidFill>
                    <a:schemeClr val="accent5">
                      <a:lumMod val="75000"/>
                    </a:schemeClr>
                  </a:solidFill>
                  <a:latin typeface="Consolas" panose="020B0609020204030204" pitchFamily="49" charset="0"/>
                  <a:cs typeface="Consolas" panose="020B0609020204030204" pitchFamily="49" charset="0"/>
                </a:rPr>
                <a:t> medication </a:t>
              </a:r>
              <a:r>
                <a:rPr lang="en-US" sz="1400" dirty="0">
                  <a:solidFill>
                    <a:srgbClr val="9F20B9"/>
                  </a:solidFill>
                  <a:latin typeface="Consolas" panose="020B0609020204030204" pitchFamily="49" charset="0"/>
                  <a:cs typeface="Consolas" panose="020B0609020204030204" pitchFamily="49" charset="0"/>
                </a:rPr>
                <a:t>WHERE</a:t>
              </a:r>
              <a:r>
                <a:rPr lang="en-US" sz="1400" dirty="0">
                  <a:solidFill>
                    <a:schemeClr val="accent5">
                      <a:lumMod val="75000"/>
                    </a:schemeClr>
                  </a:solidFill>
                  <a:latin typeface="Consolas" panose="020B0609020204030204" pitchFamily="49" charset="0"/>
                  <a:cs typeface="Consolas" panose="020B0609020204030204" pitchFamily="49" charset="0"/>
                </a:rPr>
                <a:t> med_code</a:t>
              </a:r>
              <a:r>
                <a:rPr lang="en-US" sz="1400" dirty="0">
                  <a:solidFill>
                    <a:schemeClr val="bg1">
                      <a:lumMod val="65000"/>
                    </a:schemeClr>
                  </a:solidFill>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p:txBody>
        </p:sp>
      </p:grpSp>
      <p:sp>
        <p:nvSpPr>
          <p:cNvPr id="13" name="Rounded Rectangle 12">
            <a:extLst>
              <a:ext uri="{FF2B5EF4-FFF2-40B4-BE49-F238E27FC236}">
                <a16:creationId xmlns:a16="http://schemas.microsoft.com/office/drawing/2014/main" id="{28585CC7-B847-2789-4854-01F9BE784464}"/>
              </a:ext>
            </a:extLst>
          </p:cNvPr>
          <p:cNvSpPr/>
          <p:nvPr/>
        </p:nvSpPr>
        <p:spPr>
          <a:xfrm>
            <a:off x="-886332" y="339278"/>
            <a:ext cx="840798" cy="24250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Roboto" panose="02000000000000000000" pitchFamily="2" charset="0"/>
                <a:ea typeface="Roboto" panose="02000000000000000000" pitchFamily="2" charset="0"/>
              </a:rPr>
              <a:t>Raw input</a:t>
            </a:r>
          </a:p>
        </p:txBody>
      </p:sp>
      <p:sp>
        <p:nvSpPr>
          <p:cNvPr id="159" name="Rounded Rectangle 158">
            <a:extLst>
              <a:ext uri="{FF2B5EF4-FFF2-40B4-BE49-F238E27FC236}">
                <a16:creationId xmlns:a16="http://schemas.microsoft.com/office/drawing/2014/main" id="{1C04D4EF-9495-3067-087B-78ECD5E0D7E2}"/>
              </a:ext>
            </a:extLst>
          </p:cNvPr>
          <p:cNvSpPr/>
          <p:nvPr/>
        </p:nvSpPr>
        <p:spPr>
          <a:xfrm>
            <a:off x="-1074554" y="1636508"/>
            <a:ext cx="1219331" cy="60284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Roboto" panose="02000000000000000000" pitchFamily="2" charset="0"/>
                <a:ea typeface="Roboto" panose="02000000000000000000" pitchFamily="2" charset="0"/>
              </a:rPr>
              <a:t>Predict named entities and relations</a:t>
            </a:r>
          </a:p>
        </p:txBody>
      </p:sp>
      <p:sp>
        <p:nvSpPr>
          <p:cNvPr id="160" name="Rounded Rectangle 159">
            <a:extLst>
              <a:ext uri="{FF2B5EF4-FFF2-40B4-BE49-F238E27FC236}">
                <a16:creationId xmlns:a16="http://schemas.microsoft.com/office/drawing/2014/main" id="{D819F04B-9669-FBB5-EDA6-DFB88CF64D5A}"/>
              </a:ext>
            </a:extLst>
          </p:cNvPr>
          <p:cNvSpPr/>
          <p:nvPr/>
        </p:nvSpPr>
        <p:spPr>
          <a:xfrm>
            <a:off x="-1058905" y="3977948"/>
            <a:ext cx="1176965" cy="58342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Roboto" panose="02000000000000000000" pitchFamily="2" charset="0"/>
                <a:ea typeface="Roboto" panose="02000000000000000000" pitchFamily="2" charset="0"/>
              </a:rPr>
              <a:t>Prepare logical form input</a:t>
            </a:r>
          </a:p>
        </p:txBody>
      </p:sp>
      <p:sp>
        <p:nvSpPr>
          <p:cNvPr id="161" name="Rounded Rectangle 160">
            <a:extLst>
              <a:ext uri="{FF2B5EF4-FFF2-40B4-BE49-F238E27FC236}">
                <a16:creationId xmlns:a16="http://schemas.microsoft.com/office/drawing/2014/main" id="{7B30A475-508E-9961-26AF-C70A3A1695C8}"/>
              </a:ext>
            </a:extLst>
          </p:cNvPr>
          <p:cNvSpPr/>
          <p:nvPr/>
        </p:nvSpPr>
        <p:spPr>
          <a:xfrm>
            <a:off x="-1041952" y="5268994"/>
            <a:ext cx="1162033" cy="6006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Roboto" panose="02000000000000000000" pitchFamily="2" charset="0"/>
                <a:ea typeface="Roboto" panose="02000000000000000000" pitchFamily="2" charset="0"/>
              </a:rPr>
              <a:t>Transform to logical form structure</a:t>
            </a:r>
          </a:p>
        </p:txBody>
      </p:sp>
      <p:sp>
        <p:nvSpPr>
          <p:cNvPr id="15" name="Down Arrow 14">
            <a:extLst>
              <a:ext uri="{FF2B5EF4-FFF2-40B4-BE49-F238E27FC236}">
                <a16:creationId xmlns:a16="http://schemas.microsoft.com/office/drawing/2014/main" id="{A8280E23-31EB-23A9-9DEB-446CCAE79436}"/>
              </a:ext>
            </a:extLst>
          </p:cNvPr>
          <p:cNvSpPr/>
          <p:nvPr/>
        </p:nvSpPr>
        <p:spPr>
          <a:xfrm>
            <a:off x="-558770" y="639661"/>
            <a:ext cx="185674" cy="90335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Down Arrow 161">
            <a:extLst>
              <a:ext uri="{FF2B5EF4-FFF2-40B4-BE49-F238E27FC236}">
                <a16:creationId xmlns:a16="http://schemas.microsoft.com/office/drawing/2014/main" id="{AACBEECE-0C94-F771-A325-D7A630BAD519}"/>
              </a:ext>
            </a:extLst>
          </p:cNvPr>
          <p:cNvSpPr/>
          <p:nvPr/>
        </p:nvSpPr>
        <p:spPr>
          <a:xfrm>
            <a:off x="-550178" y="2333482"/>
            <a:ext cx="178487" cy="155394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Down Arrow 168">
            <a:extLst>
              <a:ext uri="{FF2B5EF4-FFF2-40B4-BE49-F238E27FC236}">
                <a16:creationId xmlns:a16="http://schemas.microsoft.com/office/drawing/2014/main" id="{EB649524-0CB8-E520-1B9A-44440FCDB9F6}"/>
              </a:ext>
            </a:extLst>
          </p:cNvPr>
          <p:cNvSpPr/>
          <p:nvPr/>
        </p:nvSpPr>
        <p:spPr>
          <a:xfrm>
            <a:off x="-547167" y="4654353"/>
            <a:ext cx="174071" cy="60063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a:extLst>
              <a:ext uri="{FF2B5EF4-FFF2-40B4-BE49-F238E27FC236}">
                <a16:creationId xmlns:a16="http://schemas.microsoft.com/office/drawing/2014/main" id="{08C3CAD3-F0E9-1805-239E-C95A2EA5611C}"/>
              </a:ext>
            </a:extLst>
          </p:cNvPr>
          <p:cNvSpPr/>
          <p:nvPr/>
        </p:nvSpPr>
        <p:spPr>
          <a:xfrm>
            <a:off x="5538097" y="5012134"/>
            <a:ext cx="1306456" cy="48569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Roboto" panose="02000000000000000000" pitchFamily="2" charset="0"/>
                <a:ea typeface="Roboto" panose="02000000000000000000" pitchFamily="2" charset="0"/>
              </a:rPr>
              <a:t>Normalize to UMLS concepts</a:t>
            </a:r>
          </a:p>
        </p:txBody>
      </p:sp>
      <p:sp>
        <p:nvSpPr>
          <p:cNvPr id="172" name="Rounded Rectangle 171">
            <a:extLst>
              <a:ext uri="{FF2B5EF4-FFF2-40B4-BE49-F238E27FC236}">
                <a16:creationId xmlns:a16="http://schemas.microsoft.com/office/drawing/2014/main" id="{4CAE8038-86A9-3E86-68E5-55685F8254BC}"/>
              </a:ext>
            </a:extLst>
          </p:cNvPr>
          <p:cNvSpPr/>
          <p:nvPr/>
        </p:nvSpPr>
        <p:spPr>
          <a:xfrm>
            <a:off x="5457191" y="2864074"/>
            <a:ext cx="1400683" cy="7386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Roboto" panose="02000000000000000000" pitchFamily="2" charset="0"/>
                <a:ea typeface="Roboto" panose="02000000000000000000" pitchFamily="2" charset="0"/>
              </a:rPr>
              <a:t>Use Knowledge Base to reason upon unspecified criteria</a:t>
            </a:r>
          </a:p>
        </p:txBody>
      </p:sp>
      <p:sp>
        <p:nvSpPr>
          <p:cNvPr id="173" name="Rounded Rectangle 172">
            <a:extLst>
              <a:ext uri="{FF2B5EF4-FFF2-40B4-BE49-F238E27FC236}">
                <a16:creationId xmlns:a16="http://schemas.microsoft.com/office/drawing/2014/main" id="{686ECA24-46A1-8876-06A3-FD3D8DBF93A0}"/>
              </a:ext>
            </a:extLst>
          </p:cNvPr>
          <p:cNvSpPr/>
          <p:nvPr/>
        </p:nvSpPr>
        <p:spPr>
          <a:xfrm>
            <a:off x="5447141" y="307329"/>
            <a:ext cx="1437355" cy="12910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Roboto" panose="02000000000000000000" pitchFamily="2" charset="0"/>
                <a:ea typeface="Roboto" panose="02000000000000000000" pitchFamily="2" charset="0"/>
              </a:rPr>
              <a:t>Link to Semantic Metadata Mapping and generate SQL queries</a:t>
            </a:r>
          </a:p>
        </p:txBody>
      </p:sp>
      <p:sp>
        <p:nvSpPr>
          <p:cNvPr id="174" name="Down Arrow 173">
            <a:extLst>
              <a:ext uri="{FF2B5EF4-FFF2-40B4-BE49-F238E27FC236}">
                <a16:creationId xmlns:a16="http://schemas.microsoft.com/office/drawing/2014/main" id="{C7A79B1C-BF4F-F4ED-C12F-18E9AFA44114}"/>
              </a:ext>
            </a:extLst>
          </p:cNvPr>
          <p:cNvSpPr/>
          <p:nvPr/>
        </p:nvSpPr>
        <p:spPr>
          <a:xfrm rot="10800000">
            <a:off x="6127111" y="1644632"/>
            <a:ext cx="173838" cy="114408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own Arrow 174">
            <a:extLst>
              <a:ext uri="{FF2B5EF4-FFF2-40B4-BE49-F238E27FC236}">
                <a16:creationId xmlns:a16="http://schemas.microsoft.com/office/drawing/2014/main" id="{6B4E23B9-AAB8-5ECD-7769-DD5C3B531C47}"/>
              </a:ext>
            </a:extLst>
          </p:cNvPr>
          <p:cNvSpPr/>
          <p:nvPr/>
        </p:nvSpPr>
        <p:spPr>
          <a:xfrm rot="10800000">
            <a:off x="6127111" y="3659546"/>
            <a:ext cx="173837" cy="128364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Down Arrow 175">
            <a:extLst>
              <a:ext uri="{FF2B5EF4-FFF2-40B4-BE49-F238E27FC236}">
                <a16:creationId xmlns:a16="http://schemas.microsoft.com/office/drawing/2014/main" id="{C6555DD0-0659-9243-9B8C-92585553A667}"/>
              </a:ext>
            </a:extLst>
          </p:cNvPr>
          <p:cNvSpPr/>
          <p:nvPr/>
        </p:nvSpPr>
        <p:spPr>
          <a:xfrm rot="10800000">
            <a:off x="6127108" y="5566771"/>
            <a:ext cx="173839" cy="188422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FADE354-D604-C403-895A-E3BC0CAFA997}"/>
              </a:ext>
            </a:extLst>
          </p:cNvPr>
          <p:cNvSpPr/>
          <p:nvPr/>
        </p:nvSpPr>
        <p:spPr>
          <a:xfrm>
            <a:off x="-491905" y="7394356"/>
            <a:ext cx="6733435" cy="839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E3785496-A7D4-1753-6835-C03FE63B3D46}"/>
              </a:ext>
            </a:extLst>
          </p:cNvPr>
          <p:cNvSpPr/>
          <p:nvPr/>
        </p:nvSpPr>
        <p:spPr>
          <a:xfrm rot="5400000">
            <a:off x="-1204682" y="6675378"/>
            <a:ext cx="1515734" cy="901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740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0F912F2-20D1-ABD2-98E4-D1D71BE7988A}"/>
              </a:ext>
            </a:extLst>
          </p:cNvPr>
          <p:cNvGrpSpPr/>
          <p:nvPr/>
        </p:nvGrpSpPr>
        <p:grpSpPr>
          <a:xfrm>
            <a:off x="4503871" y="21827"/>
            <a:ext cx="5672329" cy="624164"/>
            <a:chOff x="5795469" y="1067845"/>
            <a:chExt cx="1901879" cy="624164"/>
          </a:xfrm>
        </p:grpSpPr>
        <p:sp>
          <p:nvSpPr>
            <p:cNvPr id="16" name="Rounded Rectangle 15">
              <a:extLst>
                <a:ext uri="{FF2B5EF4-FFF2-40B4-BE49-F238E27FC236}">
                  <a16:creationId xmlns:a16="http://schemas.microsoft.com/office/drawing/2014/main" id="{8047D057-9D34-C179-0EBB-B9327E8056B9}"/>
                </a:ext>
              </a:extLst>
            </p:cNvPr>
            <p:cNvSpPr/>
            <p:nvPr/>
          </p:nvSpPr>
          <p:spPr>
            <a:xfrm>
              <a:off x="5795469" y="1067845"/>
              <a:ext cx="1901879" cy="624164"/>
            </a:xfrm>
            <a:prstGeom prst="roundRect">
              <a:avLst/>
            </a:prstGeom>
            <a:solidFill>
              <a:srgbClr val="E3E8F7">
                <a:alpha val="32941"/>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onsolas" panose="020B060902020403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C3F6F53D-16B6-F295-4D01-D3126565BB06}"/>
                </a:ext>
              </a:extLst>
            </p:cNvPr>
            <p:cNvSpPr txBox="1"/>
            <p:nvPr/>
          </p:nvSpPr>
          <p:spPr>
            <a:xfrm>
              <a:off x="5881471" y="1118317"/>
              <a:ext cx="1815877" cy="523220"/>
            </a:xfrm>
            <a:prstGeom prst="rect">
              <a:avLst/>
            </a:prstGeom>
            <a:noFill/>
            <a:ln>
              <a:noFill/>
            </a:ln>
          </p:spPr>
          <p:txBody>
            <a:bodyPr wrap="square" rtlCol="0">
              <a:spAutoFit/>
            </a:bodyPr>
            <a:lstStyle/>
            <a:p>
              <a:r>
                <a:rPr lang="en-US" sz="1400" dirty="0">
                  <a:solidFill>
                    <a:schemeClr val="accent6"/>
                  </a:solidFill>
                  <a:latin typeface="Consolas" panose="020B0609020204030204" pitchFamily="49" charset="0"/>
                  <a:cs typeface="Consolas" panose="020B0609020204030204" pitchFamily="49" charset="0"/>
                </a:rPr>
                <a:t>lab</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chemeClr val="accent5">
                      <a:lumMod val="75000"/>
                    </a:schemeClr>
                  </a:solidFill>
                  <a:latin typeface="Consolas" panose="020B0609020204030204" pitchFamily="49" charset="0"/>
                  <a:cs typeface="Consolas" panose="020B0609020204030204" pitchFamily="49" charset="0"/>
                </a:rPr>
                <a:t>CUI: C0362994, LOINC: 777-3, </a:t>
              </a:r>
              <a:r>
                <a:rPr lang="en-US" sz="1400" dirty="0">
                  <a:solidFill>
                    <a:srgbClr val="C00000"/>
                  </a:solidFill>
                  <a:latin typeface="Consolas" panose="020B0609020204030204" pitchFamily="49" charset="0"/>
                  <a:cs typeface="Consolas" panose="020B0609020204030204" pitchFamily="49" charset="0"/>
                </a:rPr>
                <a:t>“Platelet count”</a:t>
              </a:r>
              <a:r>
                <a:rPr lang="en-US" sz="1400" dirty="0">
                  <a:solidFill>
                    <a:schemeClr val="bg1">
                      <a:lumMod val="65000"/>
                    </a:schemeClr>
                  </a:solidFill>
                  <a:latin typeface="Consolas" panose="020B0609020204030204" pitchFamily="49" charset="0"/>
                  <a:cs typeface="Consolas" panose="020B0609020204030204" pitchFamily="49" charset="0"/>
                </a:rPr>
                <a:t>)</a:t>
              </a:r>
            </a:p>
            <a:p>
              <a:r>
                <a:rPr lang="en-US" sz="1400" dirty="0">
                  <a:solidFill>
                    <a:schemeClr val="bg1">
                      <a:lumMod val="65000"/>
                    </a:schemeClr>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num_filter</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chemeClr val="accent5">
                      <a:lumMod val="60000"/>
                      <a:lumOff val="40000"/>
                    </a:schemeClr>
                  </a:solidFill>
                  <a:latin typeface="Consolas" panose="020B0609020204030204" pitchFamily="49" charset="0"/>
                  <a:cs typeface="Consolas" panose="020B0609020204030204" pitchFamily="49" charset="0"/>
                </a:rPr>
                <a:t>eq</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chemeClr val="accent5">
                      <a:lumMod val="60000"/>
                      <a:lumOff val="40000"/>
                    </a:schemeClr>
                  </a:solidFill>
                  <a:latin typeface="Consolas" panose="020B0609020204030204" pitchFamily="49" charset="0"/>
                  <a:cs typeface="Consolas" panose="020B0609020204030204" pitchFamily="49" charset="0"/>
                </a:rPr>
                <a:t>op</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LT</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t>
              </a:r>
              <a:r>
                <a:rPr lang="en-US" sz="1400" dirty="0">
                  <a:solidFill>
                    <a:schemeClr val="accent5">
                      <a:lumMod val="60000"/>
                      <a:lumOff val="40000"/>
                    </a:schemeClr>
                  </a:solidFill>
                  <a:latin typeface="Consolas" panose="020B0609020204030204" pitchFamily="49" charset="0"/>
                  <a:cs typeface="Consolas" panose="020B0609020204030204" pitchFamily="49" charset="0"/>
                </a:rPr>
                <a:t>val</a:t>
              </a:r>
              <a:r>
                <a:rPr lang="en-US" sz="1400" dirty="0">
                  <a:solidFill>
                    <a:schemeClr val="bg1">
                      <a:lumMod val="65000"/>
                    </a:schemeClr>
                  </a:solidFill>
                  <a:latin typeface="Consolas" panose="020B0609020204030204" pitchFamily="49" charset="0"/>
                  <a:cs typeface="Consolas" panose="020B0609020204030204" pitchFamily="49" charset="0"/>
                </a:rPr>
                <a:t>(</a:t>
              </a:r>
              <a:r>
                <a:rPr lang="en-US" sz="1400" dirty="0">
                  <a:solidFill>
                    <a:srgbClr val="C00000"/>
                  </a:solidFill>
                  <a:latin typeface="Consolas" panose="020B0609020204030204" pitchFamily="49" charset="0"/>
                  <a:cs typeface="Consolas" panose="020B0609020204030204" pitchFamily="49" charset="0"/>
                </a:rPr>
                <a:t>“250”</a:t>
              </a:r>
              <a:r>
                <a:rPr lang="en-US" sz="1400" dirty="0">
                  <a:solidFill>
                    <a:schemeClr val="bg1">
                      <a:lumMod val="65000"/>
                    </a:schemeClr>
                  </a:solidFill>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grpSp>
      <p:graphicFrame>
        <p:nvGraphicFramePr>
          <p:cNvPr id="27" name="Table 27">
            <a:extLst>
              <a:ext uri="{FF2B5EF4-FFF2-40B4-BE49-F238E27FC236}">
                <a16:creationId xmlns:a16="http://schemas.microsoft.com/office/drawing/2014/main" id="{8FF8AE74-061D-318A-40DD-AD2D00FDE0D2}"/>
              </a:ext>
            </a:extLst>
          </p:cNvPr>
          <p:cNvGraphicFramePr>
            <a:graphicFrameLocks noGrp="1"/>
          </p:cNvGraphicFramePr>
          <p:nvPr>
            <p:extLst>
              <p:ext uri="{D42A27DB-BD31-4B8C-83A1-F6EECF244321}">
                <p14:modId xmlns:p14="http://schemas.microsoft.com/office/powerpoint/2010/main" val="3190400202"/>
              </p:ext>
            </p:extLst>
          </p:nvPr>
        </p:nvGraphicFramePr>
        <p:xfrm>
          <a:off x="1603192" y="1159489"/>
          <a:ext cx="5199244" cy="609600"/>
        </p:xfrm>
        <a:graphic>
          <a:graphicData uri="http://schemas.openxmlformats.org/drawingml/2006/table">
            <a:tbl>
              <a:tblPr firstRow="1" bandRow="1">
                <a:tableStyleId>{2D5ABB26-0587-4C30-8999-92F81FD0307C}</a:tableStyleId>
              </a:tblPr>
              <a:tblGrid>
                <a:gridCol w="1175884">
                  <a:extLst>
                    <a:ext uri="{9D8B030D-6E8A-4147-A177-3AD203B41FA5}">
                      <a16:colId xmlns:a16="http://schemas.microsoft.com/office/drawing/2014/main" val="2094717374"/>
                    </a:ext>
                  </a:extLst>
                </a:gridCol>
                <a:gridCol w="1799924">
                  <a:extLst>
                    <a:ext uri="{9D8B030D-6E8A-4147-A177-3AD203B41FA5}">
                      <a16:colId xmlns:a16="http://schemas.microsoft.com/office/drawing/2014/main" val="1559110898"/>
                    </a:ext>
                  </a:extLst>
                </a:gridCol>
                <a:gridCol w="1068405">
                  <a:extLst>
                    <a:ext uri="{9D8B030D-6E8A-4147-A177-3AD203B41FA5}">
                      <a16:colId xmlns:a16="http://schemas.microsoft.com/office/drawing/2014/main" val="3592753278"/>
                    </a:ext>
                  </a:extLst>
                </a:gridCol>
                <a:gridCol w="1155031">
                  <a:extLst>
                    <a:ext uri="{9D8B030D-6E8A-4147-A177-3AD203B41FA5}">
                      <a16:colId xmlns:a16="http://schemas.microsoft.com/office/drawing/2014/main" val="3658954953"/>
                    </a:ext>
                  </a:extLst>
                </a:gridCol>
              </a:tblGrid>
              <a:tr h="214340">
                <a:tc>
                  <a:txBody>
                    <a:bodyPr/>
                    <a:lstStyle/>
                    <a:p>
                      <a:pPr algn="ctr"/>
                      <a:r>
                        <a:rPr lang="en-US" sz="1400" b="1" dirty="0"/>
                        <a:t>patient_id</a:t>
                      </a:r>
                      <a:endParaRPr lang="en-US" sz="1400" b="1" i="0" dirty="0">
                        <a:latin typeface="Consolas" panose="020B0609020204030204" pitchFamily="49" charset="0"/>
                        <a:cs typeface="Consolas" panose="020B0609020204030204" pitchFamily="49"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400" b="1" dirty="0"/>
                        <a:t>lab_code_source</a:t>
                      </a:r>
                      <a:endParaRPr lang="en-US" sz="1400" b="1" i="0" dirty="0">
                        <a:latin typeface="Consolas" panose="020B0609020204030204" pitchFamily="49" charset="0"/>
                        <a:cs typeface="Consolas" panose="020B0609020204030204" pitchFamily="49"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400" b="1" dirty="0"/>
                        <a:t>lab_code</a:t>
                      </a:r>
                      <a:endParaRPr lang="en-US" sz="1400" b="1" i="0" dirty="0">
                        <a:latin typeface="Consolas" panose="020B0609020204030204" pitchFamily="49" charset="0"/>
                        <a:cs typeface="Consolas" panose="020B0609020204030204" pitchFamily="49"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400" b="1" dirty="0"/>
                        <a:t>lab_value</a:t>
                      </a:r>
                      <a:endParaRPr lang="en-US" sz="1400" b="1" i="0" dirty="0">
                        <a:latin typeface="Consolas" panose="020B0609020204030204" pitchFamily="49" charset="0"/>
                        <a:cs typeface="Consolas" panose="020B0609020204030204" pitchFamily="49"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3095005"/>
                  </a:ext>
                </a:extLst>
              </a:tr>
              <a:tr h="274613">
                <a:tc>
                  <a:txBody>
                    <a:bodyPr/>
                    <a:lstStyle/>
                    <a:p>
                      <a:pPr algn="ctr"/>
                      <a:r>
                        <a:rPr lang="en-US" sz="1400" b="0" dirty="0"/>
                        <a:t>ABC</a:t>
                      </a:r>
                      <a:endParaRPr lang="en-US" sz="1400" b="0" i="0" dirty="0">
                        <a:latin typeface="Consolas" panose="020B0609020204030204" pitchFamily="49" charset="0"/>
                        <a:cs typeface="Consolas" panose="020B0609020204030204" pitchFamily="49"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400" b="0" dirty="0"/>
                        <a:t>LNC</a:t>
                      </a:r>
                      <a:endParaRPr lang="en-US" sz="1400" b="0" i="0" dirty="0">
                        <a:latin typeface="Consolas" panose="020B0609020204030204" pitchFamily="49" charset="0"/>
                        <a:cs typeface="Consolas" panose="020B0609020204030204" pitchFamily="49"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400" b="0" dirty="0"/>
                        <a:t>777-3</a:t>
                      </a:r>
                      <a:endParaRPr lang="en-US" sz="1400" b="0" i="0" dirty="0">
                        <a:latin typeface="Consolas" panose="020B0609020204030204" pitchFamily="49" charset="0"/>
                        <a:cs typeface="Consolas" panose="020B0609020204030204" pitchFamily="49"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400" b="0" dirty="0"/>
                        <a:t>211</a:t>
                      </a:r>
                      <a:endParaRPr lang="en-US" sz="1400" b="0" i="0" dirty="0">
                        <a:latin typeface="Consolas" panose="020B0609020204030204" pitchFamily="49" charset="0"/>
                        <a:cs typeface="Consolas" panose="020B0609020204030204" pitchFamily="49"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68814513"/>
                  </a:ext>
                </a:extLst>
              </a:tr>
            </a:tbl>
          </a:graphicData>
        </a:graphic>
      </p:graphicFrame>
      <p:graphicFrame>
        <p:nvGraphicFramePr>
          <p:cNvPr id="28" name="Table 27">
            <a:extLst>
              <a:ext uri="{FF2B5EF4-FFF2-40B4-BE49-F238E27FC236}">
                <a16:creationId xmlns:a16="http://schemas.microsoft.com/office/drawing/2014/main" id="{DB803CF3-E688-8EB7-5F59-B20E79C3AC6B}"/>
              </a:ext>
            </a:extLst>
          </p:cNvPr>
          <p:cNvGraphicFramePr>
            <a:graphicFrameLocks noGrp="1"/>
          </p:cNvGraphicFramePr>
          <p:nvPr>
            <p:extLst>
              <p:ext uri="{D42A27DB-BD31-4B8C-83A1-F6EECF244321}">
                <p14:modId xmlns:p14="http://schemas.microsoft.com/office/powerpoint/2010/main" val="2226983861"/>
              </p:ext>
            </p:extLst>
          </p:nvPr>
        </p:nvGraphicFramePr>
        <p:xfrm>
          <a:off x="7589067" y="1143749"/>
          <a:ext cx="4044213" cy="613230"/>
        </p:xfrm>
        <a:graphic>
          <a:graphicData uri="http://schemas.openxmlformats.org/drawingml/2006/table">
            <a:tbl>
              <a:tblPr firstRow="1" bandRow="1">
                <a:tableStyleId>{2D5ABB26-0587-4C30-8999-92F81FD0307C}</a:tableStyleId>
              </a:tblPr>
              <a:tblGrid>
                <a:gridCol w="1175884">
                  <a:extLst>
                    <a:ext uri="{9D8B030D-6E8A-4147-A177-3AD203B41FA5}">
                      <a16:colId xmlns:a16="http://schemas.microsoft.com/office/drawing/2014/main" val="2094717374"/>
                    </a:ext>
                  </a:extLst>
                </a:gridCol>
                <a:gridCol w="1352027">
                  <a:extLst>
                    <a:ext uri="{9D8B030D-6E8A-4147-A177-3AD203B41FA5}">
                      <a16:colId xmlns:a16="http://schemas.microsoft.com/office/drawing/2014/main" val="1559110898"/>
                    </a:ext>
                  </a:extLst>
                </a:gridCol>
                <a:gridCol w="1516302">
                  <a:extLst>
                    <a:ext uri="{9D8B030D-6E8A-4147-A177-3AD203B41FA5}">
                      <a16:colId xmlns:a16="http://schemas.microsoft.com/office/drawing/2014/main" val="3592753278"/>
                    </a:ext>
                  </a:extLst>
                </a:gridCol>
              </a:tblGrid>
              <a:tr h="240735">
                <a:tc>
                  <a:txBody>
                    <a:bodyPr/>
                    <a:lstStyle/>
                    <a:p>
                      <a:pPr algn="ctr"/>
                      <a:r>
                        <a:rPr lang="en-US" sz="1400" b="1" dirty="0"/>
                        <a:t>patient_id</a:t>
                      </a:r>
                      <a:endParaRPr lang="en-US" sz="1400" b="1" i="0" dirty="0">
                        <a:latin typeface="Consolas" panose="020B0609020204030204" pitchFamily="49" charset="0"/>
                        <a:cs typeface="Consolas" panose="020B0609020204030204" pitchFamily="49"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400" b="1" dirty="0"/>
                        <a:t>platelets</a:t>
                      </a:r>
                      <a:endParaRPr lang="en-US" sz="1400" b="1" i="0" dirty="0">
                        <a:latin typeface="Consolas" panose="020B0609020204030204" pitchFamily="49" charset="0"/>
                        <a:cs typeface="Consolas" panose="020B0609020204030204" pitchFamily="49"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400" b="1" dirty="0"/>
                        <a:t>hematocrit</a:t>
                      </a:r>
                      <a:endParaRPr lang="en-US" sz="1400" b="1" i="0" dirty="0">
                        <a:latin typeface="Consolas" panose="020B0609020204030204" pitchFamily="49" charset="0"/>
                        <a:cs typeface="Consolas" panose="020B0609020204030204" pitchFamily="49"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3095005"/>
                  </a:ext>
                </a:extLst>
              </a:tr>
              <a:tr h="308430">
                <a:tc>
                  <a:txBody>
                    <a:bodyPr/>
                    <a:lstStyle/>
                    <a:p>
                      <a:pPr algn="ctr"/>
                      <a:r>
                        <a:rPr lang="en-US" sz="1400" b="0" dirty="0"/>
                        <a:t>ABC</a:t>
                      </a:r>
                      <a:endParaRPr lang="en-US" sz="1400" b="0" i="0" dirty="0">
                        <a:latin typeface="Consolas" panose="020B0609020204030204" pitchFamily="49" charset="0"/>
                        <a:cs typeface="Consolas" panose="020B0609020204030204" pitchFamily="49"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400" b="0" dirty="0"/>
                        <a:t>211</a:t>
                      </a:r>
                      <a:endParaRPr lang="en-US" sz="1400" b="0" i="0" dirty="0">
                        <a:latin typeface="Consolas" panose="020B0609020204030204" pitchFamily="49" charset="0"/>
                        <a:cs typeface="Consolas" panose="020B0609020204030204" pitchFamily="49"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400" b="0" dirty="0"/>
                        <a:t>38.4</a:t>
                      </a:r>
                      <a:endParaRPr lang="en-US" sz="1400" b="0" i="0" dirty="0">
                        <a:latin typeface="Consolas" panose="020B0609020204030204" pitchFamily="49" charset="0"/>
                        <a:cs typeface="Consolas" panose="020B0609020204030204" pitchFamily="49"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68814513"/>
                  </a:ext>
                </a:extLst>
              </a:tr>
            </a:tbl>
          </a:graphicData>
        </a:graphic>
      </p:graphicFrame>
      <p:grpSp>
        <p:nvGrpSpPr>
          <p:cNvPr id="30" name="Group 29">
            <a:extLst>
              <a:ext uri="{FF2B5EF4-FFF2-40B4-BE49-F238E27FC236}">
                <a16:creationId xmlns:a16="http://schemas.microsoft.com/office/drawing/2014/main" id="{AC348BEC-8D65-1CEB-49A9-590C10C9C46B}"/>
              </a:ext>
            </a:extLst>
          </p:cNvPr>
          <p:cNvGrpSpPr/>
          <p:nvPr/>
        </p:nvGrpSpPr>
        <p:grpSpPr>
          <a:xfrm>
            <a:off x="2166778" y="5553099"/>
            <a:ext cx="3746732" cy="1461442"/>
            <a:chOff x="5454565" y="924642"/>
            <a:chExt cx="2971327" cy="1461442"/>
          </a:xfrm>
        </p:grpSpPr>
        <p:sp>
          <p:nvSpPr>
            <p:cNvPr id="31" name="Rounded Rectangle 30">
              <a:extLst>
                <a:ext uri="{FF2B5EF4-FFF2-40B4-BE49-F238E27FC236}">
                  <a16:creationId xmlns:a16="http://schemas.microsoft.com/office/drawing/2014/main" id="{892EBA9E-02FC-6561-BC36-C6CB0F4C2407}"/>
                </a:ext>
              </a:extLst>
            </p:cNvPr>
            <p:cNvSpPr/>
            <p:nvPr/>
          </p:nvSpPr>
          <p:spPr>
            <a:xfrm>
              <a:off x="5454565" y="924642"/>
              <a:ext cx="2971327" cy="1245997"/>
            </a:xfrm>
            <a:prstGeom prst="roundRect">
              <a:avLst/>
            </a:prstGeom>
            <a:solidFill>
              <a:srgbClr val="E3E8F7">
                <a:alpha val="32941"/>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TextBox 31">
              <a:extLst>
                <a:ext uri="{FF2B5EF4-FFF2-40B4-BE49-F238E27FC236}">
                  <a16:creationId xmlns:a16="http://schemas.microsoft.com/office/drawing/2014/main" id="{F4931A3F-36FF-2BF4-BB1F-71344D692615}"/>
                </a:ext>
              </a:extLst>
            </p:cNvPr>
            <p:cNvSpPr txBox="1"/>
            <p:nvPr/>
          </p:nvSpPr>
          <p:spPr>
            <a:xfrm>
              <a:off x="5454565" y="1001089"/>
              <a:ext cx="2933937" cy="1384995"/>
            </a:xfrm>
            <a:prstGeom prst="rect">
              <a:avLst/>
            </a:prstGeom>
            <a:noFill/>
          </p:spPr>
          <p:txBody>
            <a:bodyPr wrap="square" rtlCol="0">
              <a:spAutoFit/>
            </a:bodyPr>
            <a:lstStyle/>
            <a:p>
              <a:r>
                <a:rPr lang="en-US" sz="1400" dirty="0">
                  <a:solidFill>
                    <a:srgbClr val="9F20B9"/>
                  </a:solidFill>
                  <a:latin typeface="Consolas" panose="020B0609020204030204" pitchFamily="49" charset="0"/>
                  <a:cs typeface="Consolas" panose="020B0609020204030204" pitchFamily="49" charset="0"/>
                </a:rPr>
                <a:t>SELECT </a:t>
              </a:r>
              <a:r>
                <a:rPr lang="en-US" sz="1400" dirty="0">
                  <a:solidFill>
                    <a:schemeClr val="accent5">
                      <a:lumMod val="75000"/>
                    </a:schemeClr>
                  </a:solidFill>
                  <a:latin typeface="Consolas" panose="020B0609020204030204" pitchFamily="49" charset="0"/>
                  <a:cs typeface="Consolas" panose="020B0609020204030204" pitchFamily="49" charset="0"/>
                </a:rPr>
                <a:t>patient_id</a:t>
              </a:r>
            </a:p>
            <a:p>
              <a:r>
                <a:rPr lang="en-US" sz="1400" dirty="0">
                  <a:solidFill>
                    <a:srgbClr val="9F20B9"/>
                  </a:solidFill>
                  <a:latin typeface="Consolas" panose="020B0609020204030204" pitchFamily="49" charset="0"/>
                  <a:cs typeface="Consolas" panose="020B0609020204030204" pitchFamily="49" charset="0"/>
                </a:rPr>
                <a:t>FROM   </a:t>
              </a:r>
              <a:r>
                <a:rPr lang="en-US" sz="1400" dirty="0">
                  <a:solidFill>
                    <a:schemeClr val="accent5">
                      <a:lumMod val="75000"/>
                    </a:schemeClr>
                  </a:solidFill>
                  <a:latin typeface="Consolas" panose="020B0609020204030204" pitchFamily="49" charset="0"/>
                  <a:cs typeface="Consolas" panose="020B0609020204030204" pitchFamily="49" charset="0"/>
                </a:rPr>
                <a:t>labs</a:t>
              </a:r>
            </a:p>
            <a:p>
              <a:r>
                <a:rPr lang="en-US" sz="1400" dirty="0">
                  <a:solidFill>
                    <a:srgbClr val="9F20B9"/>
                  </a:solidFill>
                  <a:latin typeface="Consolas" panose="020B0609020204030204" pitchFamily="49" charset="0"/>
                  <a:cs typeface="Consolas" panose="020B0609020204030204" pitchFamily="49" charset="0"/>
                </a:rPr>
                <a:t>WHERE  </a:t>
              </a:r>
              <a:r>
                <a:rPr lang="en-US" sz="1400" dirty="0">
                  <a:solidFill>
                    <a:schemeClr val="accent5">
                      <a:lumMod val="75000"/>
                    </a:schemeClr>
                  </a:solidFill>
                  <a:latin typeface="Consolas" panose="020B0609020204030204" pitchFamily="49" charset="0"/>
                  <a:cs typeface="Consolas" panose="020B0609020204030204" pitchFamily="49" charset="0"/>
                </a:rPr>
                <a:t>lab_code_source </a:t>
              </a:r>
              <a:r>
                <a:rPr lang="en-US" sz="1400" dirty="0">
                  <a:solidFill>
                    <a:schemeClr val="bg1">
                      <a:lumMod val="75000"/>
                    </a:schemeClr>
                  </a:solidFill>
                  <a:latin typeface="Consolas" panose="020B0609020204030204" pitchFamily="49" charset="0"/>
                  <a:cs typeface="Consolas" panose="020B0609020204030204" pitchFamily="49" charset="0"/>
                </a:rPr>
                <a:t>=</a:t>
              </a:r>
              <a:r>
                <a:rPr lang="en-US" sz="1400" dirty="0">
                  <a:solidFill>
                    <a:schemeClr val="accent5">
                      <a:lumMod val="75000"/>
                    </a:schemeClr>
                  </a:solidFill>
                  <a:latin typeface="Consolas" panose="020B0609020204030204" pitchFamily="49" charset="0"/>
                  <a:cs typeface="Consolas" panose="020B0609020204030204" pitchFamily="49" charset="0"/>
                </a:rPr>
                <a:t> </a:t>
              </a:r>
              <a:r>
                <a:rPr lang="en-US" sz="1400" dirty="0">
                  <a:solidFill>
                    <a:srgbClr val="C00000"/>
                  </a:solidFill>
                  <a:latin typeface="Consolas" panose="020B0609020204030204" pitchFamily="49" charset="0"/>
                  <a:cs typeface="Consolas" panose="020B0609020204030204" pitchFamily="49" charset="0"/>
                </a:rPr>
                <a:t>‘LNC’</a:t>
              </a:r>
              <a:br>
                <a:rPr lang="en-US" sz="1400" dirty="0">
                  <a:solidFill>
                    <a:srgbClr val="C00000"/>
                  </a:solidFill>
                  <a:latin typeface="Consolas" panose="020B0609020204030204" pitchFamily="49" charset="0"/>
                  <a:cs typeface="Consolas" panose="020B0609020204030204" pitchFamily="49" charset="0"/>
                </a:rPr>
              </a:br>
              <a:r>
                <a:rPr lang="en-US" sz="1400" dirty="0">
                  <a:solidFill>
                    <a:schemeClr val="accent5">
                      <a:lumMod val="75000"/>
                    </a:schemeClr>
                  </a:solidFill>
                  <a:latin typeface="Consolas" panose="020B0609020204030204" pitchFamily="49" charset="0"/>
                  <a:cs typeface="Consolas" panose="020B0609020204030204" pitchFamily="49" charset="0"/>
                </a:rPr>
                <a:t>       </a:t>
              </a:r>
              <a:r>
                <a:rPr lang="en-US" sz="1400" dirty="0">
                  <a:solidFill>
                    <a:schemeClr val="bg1">
                      <a:lumMod val="75000"/>
                    </a:schemeClr>
                  </a:solidFill>
                  <a:latin typeface="Consolas" panose="020B0609020204030204" pitchFamily="49" charset="0"/>
                  <a:cs typeface="Consolas" panose="020B0609020204030204" pitchFamily="49" charset="0"/>
                </a:rPr>
                <a:t>AND </a:t>
              </a:r>
              <a:r>
                <a:rPr lang="en-US" sz="1400" dirty="0">
                  <a:solidFill>
                    <a:schemeClr val="accent5">
                      <a:lumMod val="75000"/>
                    </a:schemeClr>
                  </a:solidFill>
                  <a:latin typeface="Consolas" panose="020B0609020204030204" pitchFamily="49" charset="0"/>
                  <a:cs typeface="Consolas" panose="020B0609020204030204" pitchFamily="49" charset="0"/>
                </a:rPr>
                <a:t>lab_code </a:t>
              </a:r>
              <a:r>
                <a:rPr lang="en-US" sz="1400" dirty="0">
                  <a:solidFill>
                    <a:schemeClr val="bg1">
                      <a:lumMod val="75000"/>
                    </a:schemeClr>
                  </a:solidFill>
                  <a:latin typeface="Consolas" panose="020B0609020204030204" pitchFamily="49" charset="0"/>
                  <a:cs typeface="Consolas" panose="020B0609020204030204" pitchFamily="49" charset="0"/>
                </a:rPr>
                <a:t>= </a:t>
              </a:r>
              <a:r>
                <a:rPr lang="en-US" sz="1400" dirty="0">
                  <a:solidFill>
                    <a:srgbClr val="C00000"/>
                  </a:solidFill>
                  <a:latin typeface="Consolas" panose="020B0609020204030204" pitchFamily="49" charset="0"/>
                  <a:cs typeface="Consolas" panose="020B0609020204030204" pitchFamily="49" charset="0"/>
                </a:rPr>
                <a:t>‘777-3’</a:t>
              </a:r>
            </a:p>
            <a:p>
              <a:r>
                <a:rPr lang="en-US" sz="1400" dirty="0">
                  <a:solidFill>
                    <a:schemeClr val="accent5">
                      <a:lumMod val="75000"/>
                    </a:schemeClr>
                  </a:solidFill>
                  <a:latin typeface="Consolas" panose="020B0609020204030204" pitchFamily="49" charset="0"/>
                  <a:cs typeface="Consolas" panose="020B0609020204030204" pitchFamily="49" charset="0"/>
                </a:rPr>
                <a:t>       </a:t>
              </a:r>
              <a:r>
                <a:rPr lang="en-US" sz="1400" dirty="0">
                  <a:solidFill>
                    <a:schemeClr val="bg1">
                      <a:lumMod val="75000"/>
                    </a:schemeClr>
                  </a:solidFill>
                  <a:latin typeface="Consolas" panose="020B0609020204030204" pitchFamily="49" charset="0"/>
                  <a:cs typeface="Consolas" panose="020B0609020204030204" pitchFamily="49" charset="0"/>
                </a:rPr>
                <a:t>AND </a:t>
              </a:r>
              <a:r>
                <a:rPr lang="en-US" sz="1400" dirty="0">
                  <a:solidFill>
                    <a:schemeClr val="accent5">
                      <a:lumMod val="75000"/>
                    </a:schemeClr>
                  </a:solidFill>
                  <a:latin typeface="Consolas" panose="020B0609020204030204" pitchFamily="49" charset="0"/>
                  <a:cs typeface="Consolas" panose="020B0609020204030204" pitchFamily="49" charset="0"/>
                </a:rPr>
                <a:t>lab_value </a:t>
              </a:r>
              <a:r>
                <a:rPr lang="en-US" sz="1400" dirty="0">
                  <a:solidFill>
                    <a:schemeClr val="bg1">
                      <a:lumMod val="75000"/>
                    </a:schemeClr>
                  </a:solidFill>
                  <a:latin typeface="Consolas" panose="020B0609020204030204" pitchFamily="49" charset="0"/>
                  <a:cs typeface="Consolas" panose="020B0609020204030204" pitchFamily="49" charset="0"/>
                </a:rPr>
                <a:t>&lt;</a:t>
              </a:r>
              <a:r>
                <a:rPr lang="en-US" sz="1400" dirty="0">
                  <a:solidFill>
                    <a:schemeClr val="accent5">
                      <a:lumMod val="75000"/>
                    </a:schemeClr>
                  </a:solidFill>
                  <a:latin typeface="Consolas" panose="020B0609020204030204" pitchFamily="49" charset="0"/>
                  <a:cs typeface="Consolas" panose="020B0609020204030204" pitchFamily="49" charset="0"/>
                </a:rPr>
                <a:t> 250</a:t>
              </a:r>
              <a:endParaRPr lang="en-US" sz="1400" dirty="0">
                <a:solidFill>
                  <a:schemeClr val="bg1">
                    <a:lumMod val="65000"/>
                  </a:schemeClr>
                </a:solidFill>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p:txBody>
        </p:sp>
      </p:grpSp>
      <p:grpSp>
        <p:nvGrpSpPr>
          <p:cNvPr id="33" name="Group 32">
            <a:extLst>
              <a:ext uri="{FF2B5EF4-FFF2-40B4-BE49-F238E27FC236}">
                <a16:creationId xmlns:a16="http://schemas.microsoft.com/office/drawing/2014/main" id="{8F85BC5A-C7E9-4053-15D7-2717951C37E0}"/>
              </a:ext>
            </a:extLst>
          </p:cNvPr>
          <p:cNvGrpSpPr/>
          <p:nvPr/>
        </p:nvGrpSpPr>
        <p:grpSpPr>
          <a:xfrm>
            <a:off x="8061183" y="5547344"/>
            <a:ext cx="3257447" cy="1019794"/>
            <a:chOff x="5454565" y="924643"/>
            <a:chExt cx="2971327" cy="1186827"/>
          </a:xfrm>
        </p:grpSpPr>
        <p:sp>
          <p:nvSpPr>
            <p:cNvPr id="34" name="Rounded Rectangle 33">
              <a:extLst>
                <a:ext uri="{FF2B5EF4-FFF2-40B4-BE49-F238E27FC236}">
                  <a16:creationId xmlns:a16="http://schemas.microsoft.com/office/drawing/2014/main" id="{2CE3C988-8DAE-09E9-8DBF-709E2DC45018}"/>
                </a:ext>
              </a:extLst>
            </p:cNvPr>
            <p:cNvSpPr/>
            <p:nvPr/>
          </p:nvSpPr>
          <p:spPr>
            <a:xfrm>
              <a:off x="5454565" y="924643"/>
              <a:ext cx="2971327" cy="1099806"/>
            </a:xfrm>
            <a:prstGeom prst="roundRect">
              <a:avLst/>
            </a:prstGeom>
            <a:solidFill>
              <a:srgbClr val="E3E8F7">
                <a:alpha val="32941"/>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TextBox 34">
              <a:extLst>
                <a:ext uri="{FF2B5EF4-FFF2-40B4-BE49-F238E27FC236}">
                  <a16:creationId xmlns:a16="http://schemas.microsoft.com/office/drawing/2014/main" id="{E901D661-89F5-4B78-1D17-8A4F6A1BD053}"/>
                </a:ext>
              </a:extLst>
            </p:cNvPr>
            <p:cNvSpPr txBox="1"/>
            <p:nvPr/>
          </p:nvSpPr>
          <p:spPr>
            <a:xfrm>
              <a:off x="5454565" y="1001089"/>
              <a:ext cx="2933937" cy="1110381"/>
            </a:xfrm>
            <a:prstGeom prst="rect">
              <a:avLst/>
            </a:prstGeom>
            <a:noFill/>
          </p:spPr>
          <p:txBody>
            <a:bodyPr wrap="square" rtlCol="0">
              <a:spAutoFit/>
            </a:bodyPr>
            <a:lstStyle/>
            <a:p>
              <a:r>
                <a:rPr lang="en-US" sz="1400" dirty="0">
                  <a:solidFill>
                    <a:srgbClr val="9F20B9"/>
                  </a:solidFill>
                  <a:latin typeface="Consolas" panose="020B0609020204030204" pitchFamily="49" charset="0"/>
                  <a:cs typeface="Consolas" panose="020B0609020204030204" pitchFamily="49" charset="0"/>
                </a:rPr>
                <a:t>SELECT </a:t>
              </a:r>
              <a:r>
                <a:rPr lang="en-US" sz="1400" dirty="0">
                  <a:solidFill>
                    <a:schemeClr val="accent5">
                      <a:lumMod val="75000"/>
                    </a:schemeClr>
                  </a:solidFill>
                  <a:latin typeface="Consolas" panose="020B0609020204030204" pitchFamily="49" charset="0"/>
                  <a:cs typeface="Consolas" panose="020B0609020204030204" pitchFamily="49" charset="0"/>
                </a:rPr>
                <a:t>patient_id</a:t>
              </a:r>
            </a:p>
            <a:p>
              <a:r>
                <a:rPr lang="en-US" sz="1400" dirty="0">
                  <a:solidFill>
                    <a:srgbClr val="9F20B9"/>
                  </a:solidFill>
                  <a:latin typeface="Consolas" panose="020B0609020204030204" pitchFamily="49" charset="0"/>
                  <a:cs typeface="Consolas" panose="020B0609020204030204" pitchFamily="49" charset="0"/>
                </a:rPr>
                <a:t>FROM   </a:t>
              </a:r>
              <a:r>
                <a:rPr lang="en-US" sz="1400" dirty="0">
                  <a:solidFill>
                    <a:schemeClr val="accent5">
                      <a:lumMod val="75000"/>
                    </a:schemeClr>
                  </a:solidFill>
                  <a:latin typeface="Consolas" panose="020B0609020204030204" pitchFamily="49" charset="0"/>
                  <a:cs typeface="Consolas" panose="020B0609020204030204" pitchFamily="49" charset="0"/>
                </a:rPr>
                <a:t>complete_blood_counts</a:t>
              </a:r>
            </a:p>
            <a:p>
              <a:r>
                <a:rPr lang="en-US" sz="1400" dirty="0">
                  <a:solidFill>
                    <a:srgbClr val="9F20B9"/>
                  </a:solidFill>
                  <a:latin typeface="Consolas" panose="020B0609020204030204" pitchFamily="49" charset="0"/>
                  <a:cs typeface="Consolas" panose="020B0609020204030204" pitchFamily="49" charset="0"/>
                </a:rPr>
                <a:t>WHERE  </a:t>
              </a:r>
              <a:r>
                <a:rPr lang="en-US" sz="1400" dirty="0">
                  <a:solidFill>
                    <a:schemeClr val="accent5">
                      <a:lumMod val="75000"/>
                    </a:schemeClr>
                  </a:solidFill>
                  <a:latin typeface="Consolas" panose="020B0609020204030204" pitchFamily="49" charset="0"/>
                  <a:cs typeface="Consolas" panose="020B0609020204030204" pitchFamily="49" charset="0"/>
                </a:rPr>
                <a:t>platelets </a:t>
              </a:r>
              <a:r>
                <a:rPr lang="en-US" sz="1400" dirty="0">
                  <a:solidFill>
                    <a:schemeClr val="bg1">
                      <a:lumMod val="75000"/>
                    </a:schemeClr>
                  </a:solidFill>
                  <a:latin typeface="Consolas" panose="020B0609020204030204" pitchFamily="49" charset="0"/>
                  <a:cs typeface="Consolas" panose="020B0609020204030204" pitchFamily="49" charset="0"/>
                </a:rPr>
                <a:t>&lt;</a:t>
              </a:r>
              <a:r>
                <a:rPr lang="en-US" sz="1400" dirty="0">
                  <a:solidFill>
                    <a:schemeClr val="accent5">
                      <a:lumMod val="75000"/>
                    </a:schemeClr>
                  </a:solidFill>
                  <a:latin typeface="Consolas" panose="020B0609020204030204" pitchFamily="49" charset="0"/>
                  <a:cs typeface="Consolas" panose="020B0609020204030204" pitchFamily="49" charset="0"/>
                </a:rPr>
                <a:t> 250</a:t>
              </a:r>
              <a:endParaRPr lang="en-US" sz="1400" dirty="0">
                <a:solidFill>
                  <a:schemeClr val="bg1">
                    <a:lumMod val="65000"/>
                  </a:schemeClr>
                </a:solidFill>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p:txBody>
        </p:sp>
      </p:grpSp>
      <p:cxnSp>
        <p:nvCxnSpPr>
          <p:cNvPr id="37" name="Straight Connector 36">
            <a:extLst>
              <a:ext uri="{FF2B5EF4-FFF2-40B4-BE49-F238E27FC236}">
                <a16:creationId xmlns:a16="http://schemas.microsoft.com/office/drawing/2014/main" id="{58EFD857-AFE1-A4DF-E0E2-96134AFC8EDF}"/>
              </a:ext>
            </a:extLst>
          </p:cNvPr>
          <p:cNvCxnSpPr/>
          <p:nvPr/>
        </p:nvCxnSpPr>
        <p:spPr>
          <a:xfrm>
            <a:off x="1247660" y="98056"/>
            <a:ext cx="0" cy="664243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21E53F8-EF1E-D0FB-FAAD-C4268D171C47}"/>
              </a:ext>
            </a:extLst>
          </p:cNvPr>
          <p:cNvCxnSpPr>
            <a:cxnSpLocks/>
          </p:cNvCxnSpPr>
          <p:nvPr/>
        </p:nvCxnSpPr>
        <p:spPr>
          <a:xfrm>
            <a:off x="7054517" y="986757"/>
            <a:ext cx="0" cy="560520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DEE8972-7F38-D1F6-083A-AFC0101E162D}"/>
              </a:ext>
            </a:extLst>
          </p:cNvPr>
          <p:cNvSpPr txBox="1"/>
          <p:nvPr/>
        </p:nvSpPr>
        <p:spPr>
          <a:xfrm>
            <a:off x="28394" y="46852"/>
            <a:ext cx="1119217"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Eligibility </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Criteria</a:t>
            </a:r>
          </a:p>
        </p:txBody>
      </p:sp>
      <p:sp>
        <p:nvSpPr>
          <p:cNvPr id="52" name="TextBox 51">
            <a:extLst>
              <a:ext uri="{FF2B5EF4-FFF2-40B4-BE49-F238E27FC236}">
                <a16:creationId xmlns:a16="http://schemas.microsoft.com/office/drawing/2014/main" id="{5B9E36CE-2166-9BD5-3758-FA831D9F0112}"/>
              </a:ext>
            </a:extLst>
          </p:cNvPr>
          <p:cNvSpPr txBox="1"/>
          <p:nvPr/>
        </p:nvSpPr>
        <p:spPr>
          <a:xfrm>
            <a:off x="28394" y="3107677"/>
            <a:ext cx="1169241" cy="1200329"/>
          </a:xfrm>
          <a:prstGeom prst="rect">
            <a:avLst/>
          </a:prstGeom>
          <a:noFill/>
        </p:spPr>
        <p:txBody>
          <a:bodyPr wrap="square" rtlCol="0">
            <a:spAutoFit/>
          </a:bodyPr>
          <a:lstStyle/>
          <a:p>
            <a:pPr algn="ctr"/>
            <a:r>
              <a:rPr lang="en-US" dirty="0">
                <a:latin typeface="Roboto Light" panose="02000000000000000000" pitchFamily="2" charset="0"/>
                <a:ea typeface="Roboto Light" panose="02000000000000000000" pitchFamily="2" charset="0"/>
              </a:rPr>
              <a:t>Semantic </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Metadata </a:t>
            </a:r>
          </a:p>
          <a:p>
            <a:pPr algn="ctr"/>
            <a:r>
              <a:rPr lang="en-US" dirty="0">
                <a:latin typeface="Roboto Light" panose="02000000000000000000" pitchFamily="2" charset="0"/>
                <a:ea typeface="Roboto Light" panose="02000000000000000000" pitchFamily="2" charset="0"/>
              </a:rPr>
              <a:t>Mapping</a:t>
            </a:r>
            <a:br>
              <a:rPr lang="en-US" dirty="0">
                <a:latin typeface="Roboto Light" panose="02000000000000000000" pitchFamily="2" charset="0"/>
                <a:ea typeface="Roboto Light" panose="02000000000000000000" pitchFamily="2" charset="0"/>
              </a:rPr>
            </a:br>
            <a:endParaRPr lang="en-US" dirty="0">
              <a:latin typeface="Roboto Light" panose="02000000000000000000" pitchFamily="2" charset="0"/>
              <a:ea typeface="Roboto Light" panose="02000000000000000000" pitchFamily="2" charset="0"/>
            </a:endParaRPr>
          </a:p>
        </p:txBody>
      </p:sp>
      <p:sp>
        <p:nvSpPr>
          <p:cNvPr id="53" name="TextBox 52">
            <a:extLst>
              <a:ext uri="{FF2B5EF4-FFF2-40B4-BE49-F238E27FC236}">
                <a16:creationId xmlns:a16="http://schemas.microsoft.com/office/drawing/2014/main" id="{1319DF95-4BB4-B149-83D5-11341845AFD9}"/>
              </a:ext>
            </a:extLst>
          </p:cNvPr>
          <p:cNvSpPr txBox="1"/>
          <p:nvPr/>
        </p:nvSpPr>
        <p:spPr>
          <a:xfrm>
            <a:off x="28394" y="953105"/>
            <a:ext cx="1219266" cy="923330"/>
          </a:xfrm>
          <a:prstGeom prst="rect">
            <a:avLst/>
          </a:prstGeom>
          <a:noFill/>
        </p:spPr>
        <p:txBody>
          <a:bodyPr wrap="square" rtlCol="0">
            <a:spAutoFit/>
          </a:bodyPr>
          <a:lstStyle/>
          <a:p>
            <a:pPr algn="ctr"/>
            <a:r>
              <a:rPr lang="en-US" dirty="0">
                <a:latin typeface="Roboto Light" panose="02000000000000000000" pitchFamily="2" charset="0"/>
                <a:ea typeface="Roboto Light" panose="02000000000000000000" pitchFamily="2" charset="0"/>
              </a:rPr>
              <a:t>Example</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SQL Record</a:t>
            </a:r>
          </a:p>
        </p:txBody>
      </p:sp>
      <p:sp>
        <p:nvSpPr>
          <p:cNvPr id="54" name="TextBox 53">
            <a:extLst>
              <a:ext uri="{FF2B5EF4-FFF2-40B4-BE49-F238E27FC236}">
                <a16:creationId xmlns:a16="http://schemas.microsoft.com/office/drawing/2014/main" id="{E1BF1B86-1AB0-EE1A-43D3-7F2D29296004}"/>
              </a:ext>
            </a:extLst>
          </p:cNvPr>
          <p:cNvSpPr txBox="1"/>
          <p:nvPr/>
        </p:nvSpPr>
        <p:spPr>
          <a:xfrm>
            <a:off x="47162" y="5708594"/>
            <a:ext cx="1219267" cy="646331"/>
          </a:xfrm>
          <a:prstGeom prst="rect">
            <a:avLst/>
          </a:prstGeom>
          <a:noFill/>
        </p:spPr>
        <p:txBody>
          <a:bodyPr wrap="square" rtlCol="0">
            <a:spAutoFit/>
          </a:bodyPr>
          <a:lstStyle/>
          <a:p>
            <a:pPr algn="ctr"/>
            <a:r>
              <a:rPr lang="en-US" dirty="0">
                <a:latin typeface="Roboto Light" panose="02000000000000000000" pitchFamily="2" charset="0"/>
                <a:ea typeface="Roboto Light" panose="02000000000000000000" pitchFamily="2" charset="0"/>
              </a:rPr>
              <a:t>Generated</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Query</a:t>
            </a:r>
          </a:p>
        </p:txBody>
      </p:sp>
      <p:sp>
        <p:nvSpPr>
          <p:cNvPr id="56" name="TextBox 55">
            <a:extLst>
              <a:ext uri="{FF2B5EF4-FFF2-40B4-BE49-F238E27FC236}">
                <a16:creationId xmlns:a16="http://schemas.microsoft.com/office/drawing/2014/main" id="{BF237948-D2F6-F4F8-8BDE-CEE8C56C3CF0}"/>
              </a:ext>
            </a:extLst>
          </p:cNvPr>
          <p:cNvSpPr txBox="1"/>
          <p:nvPr/>
        </p:nvSpPr>
        <p:spPr>
          <a:xfrm>
            <a:off x="2873589" y="723845"/>
            <a:ext cx="2481770" cy="369332"/>
          </a:xfrm>
          <a:prstGeom prst="rect">
            <a:avLst/>
          </a:prstGeom>
          <a:noFill/>
        </p:spPr>
        <p:txBody>
          <a:bodyPr wrap="none" rtlCol="0">
            <a:spAutoFit/>
          </a:bodyPr>
          <a:lstStyle/>
          <a:p>
            <a:pPr algn="ctr"/>
            <a:r>
              <a:rPr lang="en-US" b="1" dirty="0">
                <a:latin typeface="Roboto Light" panose="02000000000000000000" pitchFamily="2" charset="0"/>
                <a:ea typeface="Roboto Light" panose="02000000000000000000" pitchFamily="2" charset="0"/>
              </a:rPr>
              <a:t>(1)</a:t>
            </a:r>
            <a:r>
              <a:rPr lang="en-US" dirty="0">
                <a:latin typeface="Roboto Light" panose="02000000000000000000" pitchFamily="2" charset="0"/>
                <a:ea typeface="Roboto Light" panose="02000000000000000000" pitchFamily="2" charset="0"/>
              </a:rPr>
              <a:t> Tall Table Structure</a:t>
            </a:r>
          </a:p>
        </p:txBody>
      </p:sp>
      <p:sp>
        <p:nvSpPr>
          <p:cNvPr id="57" name="TextBox 56">
            <a:extLst>
              <a:ext uri="{FF2B5EF4-FFF2-40B4-BE49-F238E27FC236}">
                <a16:creationId xmlns:a16="http://schemas.microsoft.com/office/drawing/2014/main" id="{620DC55C-3C18-A4A6-2703-791868CB94F7}"/>
              </a:ext>
            </a:extLst>
          </p:cNvPr>
          <p:cNvSpPr txBox="1"/>
          <p:nvPr/>
        </p:nvSpPr>
        <p:spPr>
          <a:xfrm>
            <a:off x="8354936" y="724389"/>
            <a:ext cx="2872902" cy="369332"/>
          </a:xfrm>
          <a:prstGeom prst="rect">
            <a:avLst/>
          </a:prstGeom>
          <a:noFill/>
        </p:spPr>
        <p:txBody>
          <a:bodyPr wrap="none" rtlCol="0">
            <a:spAutoFit/>
          </a:bodyPr>
          <a:lstStyle/>
          <a:p>
            <a:pPr algn="ctr"/>
            <a:r>
              <a:rPr lang="en-US" b="1" dirty="0">
                <a:latin typeface="Roboto Light" panose="02000000000000000000" pitchFamily="2" charset="0"/>
                <a:ea typeface="Roboto Light" panose="02000000000000000000" pitchFamily="2" charset="0"/>
              </a:rPr>
              <a:t>(2) </a:t>
            </a:r>
            <a:r>
              <a:rPr lang="en-US" dirty="0">
                <a:latin typeface="Roboto Light" panose="02000000000000000000" pitchFamily="2" charset="0"/>
                <a:ea typeface="Roboto Light" panose="02000000000000000000" pitchFamily="2" charset="0"/>
              </a:rPr>
              <a:t>Pivoted Table Structure</a:t>
            </a:r>
          </a:p>
        </p:txBody>
      </p:sp>
      <p:sp>
        <p:nvSpPr>
          <p:cNvPr id="60" name="Down Arrow 59">
            <a:extLst>
              <a:ext uri="{FF2B5EF4-FFF2-40B4-BE49-F238E27FC236}">
                <a16:creationId xmlns:a16="http://schemas.microsoft.com/office/drawing/2014/main" id="{30BA263B-0EB2-10F7-2CCC-F7654613F408}"/>
              </a:ext>
            </a:extLst>
          </p:cNvPr>
          <p:cNvSpPr/>
          <p:nvPr/>
        </p:nvSpPr>
        <p:spPr>
          <a:xfrm rot="18438532">
            <a:off x="7522932" y="717786"/>
            <a:ext cx="200658" cy="363966"/>
          </a:xfrm>
          <a:prstGeom prst="down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Down Arrow 60">
            <a:extLst>
              <a:ext uri="{FF2B5EF4-FFF2-40B4-BE49-F238E27FC236}">
                <a16:creationId xmlns:a16="http://schemas.microsoft.com/office/drawing/2014/main" id="{00FC80BB-5C12-EB87-C274-97DEB44FDEAB}"/>
              </a:ext>
            </a:extLst>
          </p:cNvPr>
          <p:cNvSpPr/>
          <p:nvPr/>
        </p:nvSpPr>
        <p:spPr>
          <a:xfrm rot="2925828">
            <a:off x="6526655" y="721872"/>
            <a:ext cx="214967" cy="350148"/>
          </a:xfrm>
          <a:prstGeom prst="down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a:extLst>
              <a:ext uri="{FF2B5EF4-FFF2-40B4-BE49-F238E27FC236}">
                <a16:creationId xmlns:a16="http://schemas.microsoft.com/office/drawing/2014/main" id="{4B162390-498A-A71F-1D45-8713AB1CB223}"/>
              </a:ext>
            </a:extLst>
          </p:cNvPr>
          <p:cNvSpPr/>
          <p:nvPr/>
        </p:nvSpPr>
        <p:spPr>
          <a:xfrm>
            <a:off x="9588427" y="5174037"/>
            <a:ext cx="202960" cy="352228"/>
          </a:xfrm>
          <a:prstGeom prst="down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C1473A7-47E6-F72E-8E08-E56974C23A1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Lst>
          </a:blip>
          <a:stretch>
            <a:fillRect/>
          </a:stretch>
        </p:blipFill>
        <p:spPr>
          <a:xfrm>
            <a:off x="7512473" y="2143836"/>
            <a:ext cx="4197399" cy="2984817"/>
          </a:xfrm>
          <a:prstGeom prst="rect">
            <a:avLst/>
          </a:prstGeom>
        </p:spPr>
      </p:pic>
      <p:sp>
        <p:nvSpPr>
          <p:cNvPr id="62" name="Down Arrow 61">
            <a:extLst>
              <a:ext uri="{FF2B5EF4-FFF2-40B4-BE49-F238E27FC236}">
                <a16:creationId xmlns:a16="http://schemas.microsoft.com/office/drawing/2014/main" id="{697593C1-56FC-17C2-E4AB-97ABE198ADE6}"/>
              </a:ext>
            </a:extLst>
          </p:cNvPr>
          <p:cNvSpPr/>
          <p:nvPr/>
        </p:nvSpPr>
        <p:spPr>
          <a:xfrm>
            <a:off x="3938664" y="1709798"/>
            <a:ext cx="202960" cy="352228"/>
          </a:xfrm>
          <a:prstGeom prst="down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a:extLst>
              <a:ext uri="{FF2B5EF4-FFF2-40B4-BE49-F238E27FC236}">
                <a16:creationId xmlns:a16="http://schemas.microsoft.com/office/drawing/2014/main" id="{0EF3C78C-6DF5-B843-EE19-021A9BFAE097}"/>
              </a:ext>
            </a:extLst>
          </p:cNvPr>
          <p:cNvSpPr/>
          <p:nvPr/>
        </p:nvSpPr>
        <p:spPr>
          <a:xfrm>
            <a:off x="9582635" y="1778058"/>
            <a:ext cx="217373" cy="320395"/>
          </a:xfrm>
          <a:prstGeom prst="down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a:extLst>
              <a:ext uri="{FF2B5EF4-FFF2-40B4-BE49-F238E27FC236}">
                <a16:creationId xmlns:a16="http://schemas.microsoft.com/office/drawing/2014/main" id="{9D203871-FB24-FFAF-8EC6-351C7D8DE591}"/>
              </a:ext>
            </a:extLst>
          </p:cNvPr>
          <p:cNvSpPr/>
          <p:nvPr/>
        </p:nvSpPr>
        <p:spPr>
          <a:xfrm>
            <a:off x="3938664" y="5161540"/>
            <a:ext cx="202960" cy="352228"/>
          </a:xfrm>
          <a:prstGeom prst="down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5E6FDDC-F45A-656F-5FCD-1841A846B88F}"/>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1765289" y="2116255"/>
            <a:ext cx="4926042" cy="3007062"/>
          </a:xfrm>
          <a:prstGeom prst="rect">
            <a:avLst/>
          </a:prstGeom>
        </p:spPr>
      </p:pic>
    </p:spTree>
    <p:extLst>
      <p:ext uri="{BB962C8B-B14F-4D97-AF65-F5344CB8AC3E}">
        <p14:creationId xmlns:p14="http://schemas.microsoft.com/office/powerpoint/2010/main" val="394589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106">
            <a:extLst>
              <a:ext uri="{FF2B5EF4-FFF2-40B4-BE49-F238E27FC236}">
                <a16:creationId xmlns:a16="http://schemas.microsoft.com/office/drawing/2014/main" id="{170F895B-3D10-D153-6F5B-4A8803E37DAC}"/>
              </a:ext>
            </a:extLst>
          </p:cNvPr>
          <p:cNvSpPr txBox="1"/>
          <p:nvPr/>
        </p:nvSpPr>
        <p:spPr>
          <a:xfrm>
            <a:off x="359088" y="1604328"/>
            <a:ext cx="4140979" cy="830997"/>
          </a:xfrm>
          <a:prstGeom prst="rect">
            <a:avLst/>
          </a:prstGeom>
          <a:noFill/>
        </p:spPr>
        <p:txBody>
          <a:bodyPr wrap="square" rtlCol="0">
            <a:spAutoFit/>
          </a:bodyPr>
          <a:lstStyle/>
          <a:p>
            <a:r>
              <a:rPr lang="en-US" sz="1600" dirty="0">
                <a:latin typeface="Roboto Light" panose="02000000000000000000" pitchFamily="2" charset="0"/>
                <a:ea typeface="Roboto Light" panose="02000000000000000000" pitchFamily="2" charset="0"/>
              </a:rPr>
              <a:t>“- Diabetic women and men aged over 65</a:t>
            </a:r>
            <a:br>
              <a:rPr lang="en-US" sz="1600" dirty="0">
                <a:latin typeface="Roboto Light" panose="02000000000000000000" pitchFamily="2" charset="0"/>
                <a:ea typeface="Roboto Light" panose="02000000000000000000" pitchFamily="2" charset="0"/>
              </a:rPr>
            </a:br>
            <a:r>
              <a:rPr lang="en-US" sz="1600" dirty="0">
                <a:latin typeface="Roboto Light" panose="02000000000000000000" pitchFamily="2" charset="0"/>
                <a:ea typeface="Roboto Light" panose="02000000000000000000" pitchFamily="2" charset="0"/>
              </a:rPr>
              <a:t> </a:t>
            </a:r>
            <a:br>
              <a:rPr lang="en-US" sz="1600" dirty="0">
                <a:latin typeface="Roboto Light" panose="02000000000000000000" pitchFamily="2" charset="0"/>
                <a:ea typeface="Roboto Light" panose="02000000000000000000" pitchFamily="2" charset="0"/>
              </a:rPr>
            </a:br>
            <a:r>
              <a:rPr lang="en-US" sz="1600" dirty="0">
                <a:latin typeface="Roboto Light" panose="02000000000000000000" pitchFamily="2" charset="0"/>
                <a:ea typeface="Roboto Light" panose="02000000000000000000" pitchFamily="2" charset="0"/>
              </a:rPr>
              <a:t>   with no contraindications to metformin”</a:t>
            </a:r>
          </a:p>
        </p:txBody>
      </p:sp>
      <p:sp>
        <p:nvSpPr>
          <p:cNvPr id="123" name="Oval 122">
            <a:extLst>
              <a:ext uri="{FF2B5EF4-FFF2-40B4-BE49-F238E27FC236}">
                <a16:creationId xmlns:a16="http://schemas.microsoft.com/office/drawing/2014/main" id="{315588EA-A518-BDF2-454C-724531D3A54E}"/>
              </a:ext>
            </a:extLst>
          </p:cNvPr>
          <p:cNvSpPr/>
          <p:nvPr/>
        </p:nvSpPr>
        <p:spPr>
          <a:xfrm>
            <a:off x="3344789" y="242090"/>
            <a:ext cx="373795" cy="328330"/>
          </a:xfrm>
          <a:prstGeom prst="ellipse">
            <a:avLst/>
          </a:prstGeom>
          <a:solidFill>
            <a:schemeClr val="bg1"/>
          </a:solidFill>
          <a:ln w="3175">
            <a:solidFill>
              <a:schemeClr val="bg1">
                <a:lumMod val="85000"/>
              </a:schemeClr>
            </a:solidFill>
          </a:ln>
          <a:effectLst>
            <a:outerShdw blurRad="63500" algn="ctr" rotWithShape="0">
              <a:prstClr val="black">
                <a:alpha val="12929"/>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latin typeface="Roboto Light" panose="02000000000000000000" pitchFamily="2" charset="0"/>
                <a:ea typeface="Roboto Light" panose="02000000000000000000" pitchFamily="2" charset="0"/>
              </a:rPr>
              <a:t>2</a:t>
            </a:r>
          </a:p>
        </p:txBody>
      </p:sp>
      <p:sp>
        <p:nvSpPr>
          <p:cNvPr id="221" name="TextBox 220">
            <a:extLst>
              <a:ext uri="{FF2B5EF4-FFF2-40B4-BE49-F238E27FC236}">
                <a16:creationId xmlns:a16="http://schemas.microsoft.com/office/drawing/2014/main" id="{36E3FA2A-9358-F049-857F-CD7C9B3119DD}"/>
              </a:ext>
            </a:extLst>
          </p:cNvPr>
          <p:cNvSpPr txBox="1"/>
          <p:nvPr/>
        </p:nvSpPr>
        <p:spPr>
          <a:xfrm>
            <a:off x="3827194" y="167134"/>
            <a:ext cx="3747202" cy="954107"/>
          </a:xfrm>
          <a:prstGeom prst="rect">
            <a:avLst/>
          </a:prstGeom>
          <a:noFill/>
        </p:spPr>
        <p:txBody>
          <a:bodyPr wrap="square" rtlCol="0">
            <a:spAutoFit/>
          </a:bodyPr>
          <a:lstStyle/>
          <a:p>
            <a:r>
              <a:rPr lang="en-US" sz="1400" b="1" dirty="0">
                <a:solidFill>
                  <a:schemeClr val="accent6"/>
                </a:solidFill>
                <a:latin typeface="Roboto Light" panose="02000000000000000000" pitchFamily="2" charset="0"/>
                <a:ea typeface="Roboto Light" panose="02000000000000000000" pitchFamily="2" charset="0"/>
              </a:rPr>
              <a:t>Named Entity Recognition </a:t>
            </a:r>
            <a:r>
              <a:rPr lang="en-US" sz="1400" dirty="0">
                <a:latin typeface="Roboto Light" panose="02000000000000000000" pitchFamily="2" charset="0"/>
                <a:ea typeface="Roboto Light" panose="02000000000000000000" pitchFamily="2" charset="0"/>
              </a:rPr>
              <a:t>(</a:t>
            </a:r>
            <a:r>
              <a:rPr lang="en-US" sz="1400" b="1" dirty="0">
                <a:solidFill>
                  <a:schemeClr val="accent6"/>
                </a:solidFill>
                <a:latin typeface="Roboto Light" panose="02000000000000000000" pitchFamily="2" charset="0"/>
                <a:ea typeface="Roboto Light" panose="02000000000000000000" pitchFamily="2" charset="0"/>
              </a:rPr>
              <a:t>NER</a:t>
            </a:r>
            <a:r>
              <a:rPr lang="en-US" sz="1400" dirty="0">
                <a:latin typeface="Roboto Light" panose="02000000000000000000" pitchFamily="2" charset="0"/>
                <a:ea typeface="Roboto Light" panose="02000000000000000000" pitchFamily="2" charset="0"/>
              </a:rPr>
              <a:t>) using BERT and </a:t>
            </a:r>
            <a:r>
              <a:rPr lang="en-US" sz="1400" b="1" dirty="0">
                <a:solidFill>
                  <a:schemeClr val="accent6"/>
                </a:solidFill>
                <a:latin typeface="Roboto Light" panose="02000000000000000000" pitchFamily="2" charset="0"/>
                <a:ea typeface="Roboto Light" panose="02000000000000000000" pitchFamily="2" charset="0"/>
              </a:rPr>
              <a:t>Relation Extraction </a:t>
            </a:r>
            <a:r>
              <a:rPr lang="en-US" sz="1400" dirty="0">
                <a:latin typeface="Roboto Light" panose="02000000000000000000" pitchFamily="2" charset="0"/>
                <a:ea typeface="Roboto Light" panose="02000000000000000000" pitchFamily="2" charset="0"/>
              </a:rPr>
              <a:t>using R-BERT.</a:t>
            </a:r>
            <a:br>
              <a:rPr lang="en-US" sz="1400" dirty="0">
                <a:latin typeface="Roboto Light" panose="02000000000000000000" pitchFamily="2" charset="0"/>
                <a:ea typeface="Roboto Light" panose="02000000000000000000" pitchFamily="2" charset="0"/>
              </a:rPr>
            </a:br>
            <a:br>
              <a:rPr lang="en-US" sz="1400" dirty="0">
                <a:latin typeface="Roboto Light" panose="02000000000000000000" pitchFamily="2" charset="0"/>
                <a:ea typeface="Roboto Light" panose="02000000000000000000" pitchFamily="2" charset="0"/>
              </a:rPr>
            </a:br>
            <a:endParaRPr lang="en-US" sz="1400" dirty="0">
              <a:latin typeface="Roboto Light" panose="02000000000000000000" pitchFamily="2" charset="0"/>
              <a:ea typeface="Roboto Light" panose="02000000000000000000" pitchFamily="2" charset="0"/>
            </a:endParaRPr>
          </a:p>
        </p:txBody>
      </p:sp>
      <p:grpSp>
        <p:nvGrpSpPr>
          <p:cNvPr id="5" name="Group 4">
            <a:extLst>
              <a:ext uri="{FF2B5EF4-FFF2-40B4-BE49-F238E27FC236}">
                <a16:creationId xmlns:a16="http://schemas.microsoft.com/office/drawing/2014/main" id="{32AD8754-EADB-9AB9-B157-F25E4296E8A2}"/>
              </a:ext>
            </a:extLst>
          </p:cNvPr>
          <p:cNvGrpSpPr/>
          <p:nvPr/>
        </p:nvGrpSpPr>
        <p:grpSpPr>
          <a:xfrm>
            <a:off x="6607264" y="1215968"/>
            <a:ext cx="5296105" cy="2960309"/>
            <a:chOff x="4407377" y="1715248"/>
            <a:chExt cx="5296105" cy="2960309"/>
          </a:xfrm>
        </p:grpSpPr>
        <p:grpSp>
          <p:nvGrpSpPr>
            <p:cNvPr id="222" name="Group 221">
              <a:extLst>
                <a:ext uri="{FF2B5EF4-FFF2-40B4-BE49-F238E27FC236}">
                  <a16:creationId xmlns:a16="http://schemas.microsoft.com/office/drawing/2014/main" id="{BBFD12B7-A413-1E82-0B37-743025BA804C}"/>
                </a:ext>
              </a:extLst>
            </p:cNvPr>
            <p:cNvGrpSpPr/>
            <p:nvPr/>
          </p:nvGrpSpPr>
          <p:grpSpPr>
            <a:xfrm>
              <a:off x="8048710" y="4032090"/>
              <a:ext cx="1061986" cy="643467"/>
              <a:chOff x="905241" y="2512259"/>
              <a:chExt cx="1061986" cy="643467"/>
            </a:xfrm>
          </p:grpSpPr>
          <p:sp>
            <p:nvSpPr>
              <p:cNvPr id="224" name="Rounded Rectangle 223">
                <a:extLst>
                  <a:ext uri="{FF2B5EF4-FFF2-40B4-BE49-F238E27FC236}">
                    <a16:creationId xmlns:a16="http://schemas.microsoft.com/office/drawing/2014/main" id="{C820153A-D02C-9372-E724-2BCA07BAF445}"/>
                  </a:ext>
                </a:extLst>
              </p:cNvPr>
              <p:cNvSpPr/>
              <p:nvPr/>
            </p:nvSpPr>
            <p:spPr>
              <a:xfrm>
                <a:off x="905241" y="2512259"/>
                <a:ext cx="1061986" cy="643467"/>
              </a:xfrm>
              <a:prstGeom prst="roundRect">
                <a:avLst/>
              </a:prstGeom>
              <a:solidFill>
                <a:srgbClr val="EEB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ounded Rectangle 224">
                <a:extLst>
                  <a:ext uri="{FF2B5EF4-FFF2-40B4-BE49-F238E27FC236}">
                    <a16:creationId xmlns:a16="http://schemas.microsoft.com/office/drawing/2014/main" id="{AA3257D9-3D7F-BC72-B48C-56C9A2DA6B61}"/>
                  </a:ext>
                </a:extLst>
              </p:cNvPr>
              <p:cNvSpPr/>
              <p:nvPr/>
            </p:nvSpPr>
            <p:spPr>
              <a:xfrm>
                <a:off x="1027765" y="2585355"/>
                <a:ext cx="855130" cy="2159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Drug</a:t>
                </a:r>
              </a:p>
            </p:txBody>
          </p:sp>
        </p:grpSp>
        <p:sp>
          <p:nvSpPr>
            <p:cNvPr id="223" name="TextBox 222">
              <a:extLst>
                <a:ext uri="{FF2B5EF4-FFF2-40B4-BE49-F238E27FC236}">
                  <a16:creationId xmlns:a16="http://schemas.microsoft.com/office/drawing/2014/main" id="{F708017B-CB42-A4A8-CD24-5C224CD4143D}"/>
                </a:ext>
              </a:extLst>
            </p:cNvPr>
            <p:cNvSpPr txBox="1"/>
            <p:nvPr/>
          </p:nvSpPr>
          <p:spPr>
            <a:xfrm>
              <a:off x="8003009" y="4321452"/>
              <a:ext cx="1128834" cy="338554"/>
            </a:xfrm>
            <a:prstGeom prst="rect">
              <a:avLst/>
            </a:prstGeom>
            <a:noFill/>
          </p:spPr>
          <p:txBody>
            <a:bodyPr wrap="none" rtlCol="0">
              <a:spAutoFit/>
            </a:bodyPr>
            <a:lstStyle/>
            <a:p>
              <a:pPr algn="ctr"/>
              <a:r>
                <a:rPr lang="en-US" sz="1600" dirty="0">
                  <a:latin typeface="Roboto Light" panose="02000000000000000000" pitchFamily="2" charset="0"/>
                  <a:ea typeface="Roboto Light" panose="02000000000000000000" pitchFamily="2" charset="0"/>
                </a:rPr>
                <a:t>metformin</a:t>
              </a:r>
            </a:p>
          </p:txBody>
        </p:sp>
        <p:grpSp>
          <p:nvGrpSpPr>
            <p:cNvPr id="115" name="Group 114">
              <a:extLst>
                <a:ext uri="{FF2B5EF4-FFF2-40B4-BE49-F238E27FC236}">
                  <a16:creationId xmlns:a16="http://schemas.microsoft.com/office/drawing/2014/main" id="{622C6ED6-9F85-A1AF-B299-3C1261B9B0D9}"/>
                </a:ext>
              </a:extLst>
            </p:cNvPr>
            <p:cNvGrpSpPr/>
            <p:nvPr/>
          </p:nvGrpSpPr>
          <p:grpSpPr>
            <a:xfrm>
              <a:off x="4595394" y="2099986"/>
              <a:ext cx="978160" cy="643467"/>
              <a:chOff x="936617" y="1707256"/>
              <a:chExt cx="999065" cy="643467"/>
            </a:xfrm>
          </p:grpSpPr>
          <p:grpSp>
            <p:nvGrpSpPr>
              <p:cNvPr id="184" name="Group 183">
                <a:extLst>
                  <a:ext uri="{FF2B5EF4-FFF2-40B4-BE49-F238E27FC236}">
                    <a16:creationId xmlns:a16="http://schemas.microsoft.com/office/drawing/2014/main" id="{30E46350-14F2-40D5-567A-447D3AEAE474}"/>
                  </a:ext>
                </a:extLst>
              </p:cNvPr>
              <p:cNvGrpSpPr/>
              <p:nvPr/>
            </p:nvGrpSpPr>
            <p:grpSpPr>
              <a:xfrm>
                <a:off x="936617" y="1707256"/>
                <a:ext cx="999065" cy="643467"/>
                <a:chOff x="694267" y="2512259"/>
                <a:chExt cx="999065" cy="643467"/>
              </a:xfrm>
            </p:grpSpPr>
            <p:sp>
              <p:nvSpPr>
                <p:cNvPr id="191" name="Rounded Rectangle 190">
                  <a:extLst>
                    <a:ext uri="{FF2B5EF4-FFF2-40B4-BE49-F238E27FC236}">
                      <a16:creationId xmlns:a16="http://schemas.microsoft.com/office/drawing/2014/main" id="{86A2F6DC-FAB5-DF2F-1914-87E600C47402}"/>
                    </a:ext>
                  </a:extLst>
                </p:cNvPr>
                <p:cNvSpPr/>
                <p:nvPr/>
              </p:nvSpPr>
              <p:spPr>
                <a:xfrm>
                  <a:off x="694267" y="2512259"/>
                  <a:ext cx="999065" cy="643467"/>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a:extLst>
                    <a:ext uri="{FF2B5EF4-FFF2-40B4-BE49-F238E27FC236}">
                      <a16:creationId xmlns:a16="http://schemas.microsoft.com/office/drawing/2014/main" id="{2A352D91-394D-E604-6FC8-AB43583D8ED0}"/>
                    </a:ext>
                  </a:extLst>
                </p:cNvPr>
                <p:cNvSpPr/>
                <p:nvPr/>
              </p:nvSpPr>
              <p:spPr>
                <a:xfrm>
                  <a:off x="762004" y="2576000"/>
                  <a:ext cx="855130" cy="2159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Condition</a:t>
                  </a:r>
                </a:p>
              </p:txBody>
            </p:sp>
          </p:grpSp>
          <p:sp>
            <p:nvSpPr>
              <p:cNvPr id="188" name="TextBox 187">
                <a:extLst>
                  <a:ext uri="{FF2B5EF4-FFF2-40B4-BE49-F238E27FC236}">
                    <a16:creationId xmlns:a16="http://schemas.microsoft.com/office/drawing/2014/main" id="{CEFDA2A1-F833-8CDD-02BE-01CBAF545B19}"/>
                  </a:ext>
                </a:extLst>
              </p:cNvPr>
              <p:cNvSpPr txBox="1"/>
              <p:nvPr/>
            </p:nvSpPr>
            <p:spPr>
              <a:xfrm>
                <a:off x="992342" y="1986964"/>
                <a:ext cx="914033" cy="338554"/>
              </a:xfrm>
              <a:prstGeom prst="rect">
                <a:avLst/>
              </a:prstGeom>
              <a:noFill/>
            </p:spPr>
            <p:txBody>
              <a:bodyPr wrap="none" rtlCol="0">
                <a:spAutoFit/>
              </a:bodyPr>
              <a:lstStyle/>
              <a:p>
                <a:pPr algn="ctr"/>
                <a:r>
                  <a:rPr lang="en-US" sz="1600" dirty="0">
                    <a:latin typeface="Roboto Light" panose="02000000000000000000" pitchFamily="2" charset="0"/>
                    <a:ea typeface="Roboto Light" panose="02000000000000000000" pitchFamily="2" charset="0"/>
                  </a:rPr>
                  <a:t>Diabetic</a:t>
                </a:r>
              </a:p>
            </p:txBody>
          </p:sp>
        </p:grpSp>
        <p:grpSp>
          <p:nvGrpSpPr>
            <p:cNvPr id="116" name="Group 115">
              <a:extLst>
                <a:ext uri="{FF2B5EF4-FFF2-40B4-BE49-F238E27FC236}">
                  <a16:creationId xmlns:a16="http://schemas.microsoft.com/office/drawing/2014/main" id="{FF8EABC0-2142-467B-ED17-BC23E7E984DE}"/>
                </a:ext>
              </a:extLst>
            </p:cNvPr>
            <p:cNvGrpSpPr/>
            <p:nvPr/>
          </p:nvGrpSpPr>
          <p:grpSpPr>
            <a:xfrm>
              <a:off x="5616271" y="2099986"/>
              <a:ext cx="860974" cy="643467"/>
              <a:chOff x="936617" y="1707256"/>
              <a:chExt cx="999065" cy="643467"/>
            </a:xfrm>
          </p:grpSpPr>
          <p:grpSp>
            <p:nvGrpSpPr>
              <p:cNvPr id="167" name="Group 166">
                <a:extLst>
                  <a:ext uri="{FF2B5EF4-FFF2-40B4-BE49-F238E27FC236}">
                    <a16:creationId xmlns:a16="http://schemas.microsoft.com/office/drawing/2014/main" id="{2A83F4FE-CBE7-F9E2-433A-CA75A52B0222}"/>
                  </a:ext>
                </a:extLst>
              </p:cNvPr>
              <p:cNvGrpSpPr/>
              <p:nvPr/>
            </p:nvGrpSpPr>
            <p:grpSpPr>
              <a:xfrm>
                <a:off x="936617" y="1707256"/>
                <a:ext cx="999065" cy="643467"/>
                <a:chOff x="694267" y="2512259"/>
                <a:chExt cx="999065" cy="643467"/>
              </a:xfrm>
            </p:grpSpPr>
            <p:sp>
              <p:nvSpPr>
                <p:cNvPr id="182" name="Rounded Rectangle 181">
                  <a:extLst>
                    <a:ext uri="{FF2B5EF4-FFF2-40B4-BE49-F238E27FC236}">
                      <a16:creationId xmlns:a16="http://schemas.microsoft.com/office/drawing/2014/main" id="{CD61DCA9-9661-1E1B-F243-BA783E405E0E}"/>
                    </a:ext>
                  </a:extLst>
                </p:cNvPr>
                <p:cNvSpPr/>
                <p:nvPr/>
              </p:nvSpPr>
              <p:spPr>
                <a:xfrm>
                  <a:off x="694267" y="2512259"/>
                  <a:ext cx="999065" cy="643467"/>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a:extLst>
                    <a:ext uri="{FF2B5EF4-FFF2-40B4-BE49-F238E27FC236}">
                      <a16:creationId xmlns:a16="http://schemas.microsoft.com/office/drawing/2014/main" id="{A65874FF-E5F3-3E2D-A977-4BA87A608703}"/>
                    </a:ext>
                  </a:extLst>
                </p:cNvPr>
                <p:cNvSpPr/>
                <p:nvPr/>
              </p:nvSpPr>
              <p:spPr>
                <a:xfrm>
                  <a:off x="762004" y="2576000"/>
                  <a:ext cx="855130" cy="2159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Female</a:t>
                  </a:r>
                </a:p>
              </p:txBody>
            </p:sp>
          </p:grpSp>
          <p:sp>
            <p:nvSpPr>
              <p:cNvPr id="168" name="TextBox 167">
                <a:extLst>
                  <a:ext uri="{FF2B5EF4-FFF2-40B4-BE49-F238E27FC236}">
                    <a16:creationId xmlns:a16="http://schemas.microsoft.com/office/drawing/2014/main" id="{AB2F0F3A-A987-010E-7C65-0C8287013157}"/>
                  </a:ext>
                </a:extLst>
              </p:cNvPr>
              <p:cNvSpPr txBox="1"/>
              <p:nvPr/>
            </p:nvSpPr>
            <p:spPr>
              <a:xfrm>
                <a:off x="939027" y="1986964"/>
                <a:ext cx="991810" cy="338554"/>
              </a:xfrm>
              <a:prstGeom prst="rect">
                <a:avLst/>
              </a:prstGeom>
              <a:noFill/>
            </p:spPr>
            <p:txBody>
              <a:bodyPr wrap="none" rtlCol="0">
                <a:spAutoFit/>
              </a:bodyPr>
              <a:lstStyle/>
              <a:p>
                <a:pPr algn="ctr"/>
                <a:r>
                  <a:rPr lang="en-US" sz="1600" dirty="0">
                    <a:latin typeface="Roboto Light" panose="02000000000000000000" pitchFamily="2" charset="0"/>
                    <a:ea typeface="Roboto Light" panose="02000000000000000000" pitchFamily="2" charset="0"/>
                  </a:rPr>
                  <a:t>women</a:t>
                </a:r>
              </a:p>
            </p:txBody>
          </p:sp>
        </p:grpSp>
        <p:grpSp>
          <p:nvGrpSpPr>
            <p:cNvPr id="117" name="Group 116">
              <a:extLst>
                <a:ext uri="{FF2B5EF4-FFF2-40B4-BE49-F238E27FC236}">
                  <a16:creationId xmlns:a16="http://schemas.microsoft.com/office/drawing/2014/main" id="{1A20B56D-A0BA-7819-5764-37D21BEAA38F}"/>
                </a:ext>
              </a:extLst>
            </p:cNvPr>
            <p:cNvGrpSpPr/>
            <p:nvPr/>
          </p:nvGrpSpPr>
          <p:grpSpPr>
            <a:xfrm>
              <a:off x="6904977" y="2120755"/>
              <a:ext cx="641891" cy="643467"/>
              <a:chOff x="936617" y="1707256"/>
              <a:chExt cx="999065" cy="643467"/>
            </a:xfrm>
          </p:grpSpPr>
          <p:grpSp>
            <p:nvGrpSpPr>
              <p:cNvPr id="163" name="Group 162">
                <a:extLst>
                  <a:ext uri="{FF2B5EF4-FFF2-40B4-BE49-F238E27FC236}">
                    <a16:creationId xmlns:a16="http://schemas.microsoft.com/office/drawing/2014/main" id="{495A905C-EAC1-F13A-3CA4-90AB9F1A2B86}"/>
                  </a:ext>
                </a:extLst>
              </p:cNvPr>
              <p:cNvGrpSpPr/>
              <p:nvPr/>
            </p:nvGrpSpPr>
            <p:grpSpPr>
              <a:xfrm>
                <a:off x="936617" y="1707256"/>
                <a:ext cx="999065" cy="643467"/>
                <a:chOff x="694267" y="2512259"/>
                <a:chExt cx="999065" cy="643467"/>
              </a:xfrm>
            </p:grpSpPr>
            <p:sp>
              <p:nvSpPr>
                <p:cNvPr id="165" name="Rounded Rectangle 164">
                  <a:extLst>
                    <a:ext uri="{FF2B5EF4-FFF2-40B4-BE49-F238E27FC236}">
                      <a16:creationId xmlns:a16="http://schemas.microsoft.com/office/drawing/2014/main" id="{6FB2C9A9-9C2B-BA54-ABF5-3E296104439A}"/>
                    </a:ext>
                  </a:extLst>
                </p:cNvPr>
                <p:cNvSpPr/>
                <p:nvPr/>
              </p:nvSpPr>
              <p:spPr>
                <a:xfrm>
                  <a:off x="694267" y="2512259"/>
                  <a:ext cx="999065" cy="643467"/>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a:extLst>
                    <a:ext uri="{FF2B5EF4-FFF2-40B4-BE49-F238E27FC236}">
                      <a16:creationId xmlns:a16="http://schemas.microsoft.com/office/drawing/2014/main" id="{ABE9CAA2-98CB-112E-C337-F4A66D6CD733}"/>
                    </a:ext>
                  </a:extLst>
                </p:cNvPr>
                <p:cNvSpPr/>
                <p:nvPr/>
              </p:nvSpPr>
              <p:spPr>
                <a:xfrm>
                  <a:off x="762004" y="2576000"/>
                  <a:ext cx="855130" cy="2159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Male</a:t>
                  </a:r>
                </a:p>
              </p:txBody>
            </p:sp>
          </p:grpSp>
          <p:sp>
            <p:nvSpPr>
              <p:cNvPr id="164" name="TextBox 163">
                <a:extLst>
                  <a:ext uri="{FF2B5EF4-FFF2-40B4-BE49-F238E27FC236}">
                    <a16:creationId xmlns:a16="http://schemas.microsoft.com/office/drawing/2014/main" id="{C358037D-A527-2A6A-0E56-22328F041D20}"/>
                  </a:ext>
                </a:extLst>
              </p:cNvPr>
              <p:cNvSpPr txBox="1"/>
              <p:nvPr/>
            </p:nvSpPr>
            <p:spPr>
              <a:xfrm>
                <a:off x="1143025" y="1986964"/>
                <a:ext cx="583813" cy="338554"/>
              </a:xfrm>
              <a:prstGeom prst="rect">
                <a:avLst/>
              </a:prstGeom>
              <a:noFill/>
            </p:spPr>
            <p:txBody>
              <a:bodyPr wrap="none" rtlCol="0">
                <a:spAutoFit/>
              </a:bodyPr>
              <a:lstStyle/>
              <a:p>
                <a:pPr algn="ctr"/>
                <a:r>
                  <a:rPr lang="en-US" sz="1600" dirty="0">
                    <a:latin typeface="Roboto Light" panose="02000000000000000000" pitchFamily="2" charset="0"/>
                    <a:ea typeface="Roboto Light" panose="02000000000000000000" pitchFamily="2" charset="0"/>
                  </a:rPr>
                  <a:t>men</a:t>
                </a:r>
              </a:p>
            </p:txBody>
          </p:sp>
        </p:grpSp>
        <p:grpSp>
          <p:nvGrpSpPr>
            <p:cNvPr id="118" name="Group 117">
              <a:extLst>
                <a:ext uri="{FF2B5EF4-FFF2-40B4-BE49-F238E27FC236}">
                  <a16:creationId xmlns:a16="http://schemas.microsoft.com/office/drawing/2014/main" id="{E15A6E24-98CC-99FE-3EEF-E29C7F8B6B8C}"/>
                </a:ext>
              </a:extLst>
            </p:cNvPr>
            <p:cNvGrpSpPr/>
            <p:nvPr/>
          </p:nvGrpSpPr>
          <p:grpSpPr>
            <a:xfrm>
              <a:off x="8288438" y="2132776"/>
              <a:ext cx="1415044" cy="1121416"/>
              <a:chOff x="4658669" y="1571198"/>
              <a:chExt cx="1862110" cy="1121416"/>
            </a:xfrm>
          </p:grpSpPr>
          <p:grpSp>
            <p:nvGrpSpPr>
              <p:cNvPr id="151" name="Group 150">
                <a:extLst>
                  <a:ext uri="{FF2B5EF4-FFF2-40B4-BE49-F238E27FC236}">
                    <a16:creationId xmlns:a16="http://schemas.microsoft.com/office/drawing/2014/main" id="{E2E152E4-5102-42E3-2F9A-1DA04DECC2E7}"/>
                  </a:ext>
                </a:extLst>
              </p:cNvPr>
              <p:cNvGrpSpPr/>
              <p:nvPr/>
            </p:nvGrpSpPr>
            <p:grpSpPr>
              <a:xfrm>
                <a:off x="4658669" y="1571198"/>
                <a:ext cx="1862110" cy="1121416"/>
                <a:chOff x="963817" y="1707258"/>
                <a:chExt cx="847194" cy="1121416"/>
              </a:xfrm>
            </p:grpSpPr>
            <p:grpSp>
              <p:nvGrpSpPr>
                <p:cNvPr id="154" name="Group 153">
                  <a:extLst>
                    <a:ext uri="{FF2B5EF4-FFF2-40B4-BE49-F238E27FC236}">
                      <a16:creationId xmlns:a16="http://schemas.microsoft.com/office/drawing/2014/main" id="{DA3C398A-02D6-D983-6DD1-B42793882A95}"/>
                    </a:ext>
                  </a:extLst>
                </p:cNvPr>
                <p:cNvGrpSpPr/>
                <p:nvPr/>
              </p:nvGrpSpPr>
              <p:grpSpPr>
                <a:xfrm>
                  <a:off x="963817" y="1707258"/>
                  <a:ext cx="847194" cy="1121416"/>
                  <a:chOff x="721467" y="2512261"/>
                  <a:chExt cx="847194" cy="1121416"/>
                </a:xfrm>
              </p:grpSpPr>
              <p:sp>
                <p:nvSpPr>
                  <p:cNvPr id="156" name="Rounded Rectangle 155">
                    <a:extLst>
                      <a:ext uri="{FF2B5EF4-FFF2-40B4-BE49-F238E27FC236}">
                        <a16:creationId xmlns:a16="http://schemas.microsoft.com/office/drawing/2014/main" id="{03A59161-5A24-97F7-3D07-1230DC53D60A}"/>
                      </a:ext>
                    </a:extLst>
                  </p:cNvPr>
                  <p:cNvSpPr/>
                  <p:nvPr/>
                </p:nvSpPr>
                <p:spPr>
                  <a:xfrm>
                    <a:off x="721467" y="2512261"/>
                    <a:ext cx="847194" cy="1121416"/>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a:extLst>
                      <a:ext uri="{FF2B5EF4-FFF2-40B4-BE49-F238E27FC236}">
                        <a16:creationId xmlns:a16="http://schemas.microsoft.com/office/drawing/2014/main" id="{C049C714-D174-9B20-6F29-7AA331D9813C}"/>
                      </a:ext>
                    </a:extLst>
                  </p:cNvPr>
                  <p:cNvSpPr/>
                  <p:nvPr/>
                </p:nvSpPr>
                <p:spPr>
                  <a:xfrm>
                    <a:off x="778558" y="2584598"/>
                    <a:ext cx="742548" cy="2159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Eq-Comparison</a:t>
                    </a:r>
                  </a:p>
                </p:txBody>
              </p:sp>
            </p:grpSp>
            <p:sp>
              <p:nvSpPr>
                <p:cNvPr id="155" name="TextBox 154">
                  <a:extLst>
                    <a:ext uri="{FF2B5EF4-FFF2-40B4-BE49-F238E27FC236}">
                      <a16:creationId xmlns:a16="http://schemas.microsoft.com/office/drawing/2014/main" id="{53C9D62B-AF91-2A4F-BC0F-B7FFF0BA80FB}"/>
                    </a:ext>
                  </a:extLst>
                </p:cNvPr>
                <p:cNvSpPr txBox="1"/>
                <p:nvPr/>
              </p:nvSpPr>
              <p:spPr>
                <a:xfrm>
                  <a:off x="1126630" y="1983394"/>
                  <a:ext cx="509806" cy="338554"/>
                </a:xfrm>
                <a:prstGeom prst="rect">
                  <a:avLst/>
                </a:prstGeom>
                <a:noFill/>
              </p:spPr>
              <p:txBody>
                <a:bodyPr wrap="none" rtlCol="0">
                  <a:spAutoFit/>
                </a:bodyPr>
                <a:lstStyle/>
                <a:p>
                  <a:pPr algn="ctr"/>
                  <a:r>
                    <a:rPr lang="en-US" sz="1600" dirty="0">
                      <a:latin typeface="Roboto Light" panose="02000000000000000000" pitchFamily="2" charset="0"/>
                      <a:ea typeface="Roboto Light" panose="02000000000000000000" pitchFamily="2" charset="0"/>
                    </a:rPr>
                    <a:t>over 65</a:t>
                  </a:r>
                </a:p>
              </p:txBody>
            </p:sp>
          </p:grpSp>
          <p:sp>
            <p:nvSpPr>
              <p:cNvPr id="152" name="Rounded Rectangle 151">
                <a:extLst>
                  <a:ext uri="{FF2B5EF4-FFF2-40B4-BE49-F238E27FC236}">
                    <a16:creationId xmlns:a16="http://schemas.microsoft.com/office/drawing/2014/main" id="{6A41FBCE-5304-FB0A-9F31-949A0F01308D}"/>
                  </a:ext>
                </a:extLst>
              </p:cNvPr>
              <p:cNvSpPr/>
              <p:nvPr/>
            </p:nvSpPr>
            <p:spPr>
              <a:xfrm>
                <a:off x="4848592" y="2242532"/>
                <a:ext cx="1412201" cy="3783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Roboto Thin" panose="02000000000000000000" pitchFamily="2" charset="0"/>
                  <a:ea typeface="Roboto Thin" panose="02000000000000000000" pitchFamily="2" charset="0"/>
                </a:endParaRPr>
              </a:p>
            </p:txBody>
          </p:sp>
          <p:sp>
            <p:nvSpPr>
              <p:cNvPr id="153" name="TextBox 152">
                <a:extLst>
                  <a:ext uri="{FF2B5EF4-FFF2-40B4-BE49-F238E27FC236}">
                    <a16:creationId xmlns:a16="http://schemas.microsoft.com/office/drawing/2014/main" id="{776C8800-F5A3-8601-E9D2-357A78203F83}"/>
                  </a:ext>
                </a:extLst>
              </p:cNvPr>
              <p:cNvSpPr txBox="1"/>
              <p:nvPr/>
            </p:nvSpPr>
            <p:spPr>
              <a:xfrm>
                <a:off x="4779409" y="2205405"/>
                <a:ext cx="1583918" cy="415498"/>
              </a:xfrm>
              <a:prstGeom prst="rect">
                <a:avLst/>
              </a:prstGeom>
              <a:noFill/>
            </p:spPr>
            <p:txBody>
              <a:bodyPr wrap="square" rtlCol="0">
                <a:spAutoFit/>
              </a:bodyPr>
              <a:lstStyle/>
              <a:p>
                <a:r>
                  <a:rPr lang="en-US" sz="1050" dirty="0">
                    <a:latin typeface="Roboto Thin" panose="02000000000000000000" pitchFamily="2" charset="0"/>
                    <a:ea typeface="Roboto Thin" panose="02000000000000000000" pitchFamily="2" charset="0"/>
                  </a:rPr>
                  <a:t>Operator: Greater</a:t>
                </a:r>
                <a:br>
                  <a:rPr lang="en-US" sz="1050" dirty="0">
                    <a:latin typeface="Roboto Thin" panose="02000000000000000000" pitchFamily="2" charset="0"/>
                    <a:ea typeface="Roboto Thin" panose="02000000000000000000" pitchFamily="2" charset="0"/>
                  </a:rPr>
                </a:br>
                <a:r>
                  <a:rPr lang="en-US" sz="1050" dirty="0">
                    <a:latin typeface="Roboto Thin" panose="02000000000000000000" pitchFamily="2" charset="0"/>
                    <a:ea typeface="Roboto Thin" panose="02000000000000000000" pitchFamily="2" charset="0"/>
                  </a:rPr>
                  <a:t>Value:       “65”</a:t>
                </a:r>
              </a:p>
            </p:txBody>
          </p:sp>
        </p:grpSp>
        <p:grpSp>
          <p:nvGrpSpPr>
            <p:cNvPr id="119" name="Group 118">
              <a:extLst>
                <a:ext uri="{FF2B5EF4-FFF2-40B4-BE49-F238E27FC236}">
                  <a16:creationId xmlns:a16="http://schemas.microsoft.com/office/drawing/2014/main" id="{C4F9AEB2-72F9-A088-E5C8-E1213D7F7FB7}"/>
                </a:ext>
              </a:extLst>
            </p:cNvPr>
            <p:cNvGrpSpPr/>
            <p:nvPr/>
          </p:nvGrpSpPr>
          <p:grpSpPr>
            <a:xfrm>
              <a:off x="5112469" y="4032090"/>
              <a:ext cx="946272" cy="643467"/>
              <a:chOff x="936618" y="1707256"/>
              <a:chExt cx="946272" cy="643467"/>
            </a:xfrm>
          </p:grpSpPr>
          <p:grpSp>
            <p:nvGrpSpPr>
              <p:cNvPr id="136" name="Group 135">
                <a:extLst>
                  <a:ext uri="{FF2B5EF4-FFF2-40B4-BE49-F238E27FC236}">
                    <a16:creationId xmlns:a16="http://schemas.microsoft.com/office/drawing/2014/main" id="{7A8A2E4F-2B9A-9125-57EE-22E8A9582E2B}"/>
                  </a:ext>
                </a:extLst>
              </p:cNvPr>
              <p:cNvGrpSpPr/>
              <p:nvPr/>
            </p:nvGrpSpPr>
            <p:grpSpPr>
              <a:xfrm>
                <a:off x="936618" y="1707256"/>
                <a:ext cx="946272" cy="643467"/>
                <a:chOff x="694268" y="2512259"/>
                <a:chExt cx="946272" cy="643467"/>
              </a:xfrm>
            </p:grpSpPr>
            <p:sp>
              <p:nvSpPr>
                <p:cNvPr id="145" name="Rounded Rectangle 144">
                  <a:extLst>
                    <a:ext uri="{FF2B5EF4-FFF2-40B4-BE49-F238E27FC236}">
                      <a16:creationId xmlns:a16="http://schemas.microsoft.com/office/drawing/2014/main" id="{FC127693-8DB1-A002-7145-799C741689A2}"/>
                    </a:ext>
                  </a:extLst>
                </p:cNvPr>
                <p:cNvSpPr/>
                <p:nvPr/>
              </p:nvSpPr>
              <p:spPr>
                <a:xfrm>
                  <a:off x="694268" y="2512259"/>
                  <a:ext cx="946272" cy="643467"/>
                </a:xfrm>
                <a:prstGeom prst="roundRect">
                  <a:avLst/>
                </a:prstGeom>
                <a:solidFill>
                  <a:srgbClr val="EA6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a:extLst>
                    <a:ext uri="{FF2B5EF4-FFF2-40B4-BE49-F238E27FC236}">
                      <a16:creationId xmlns:a16="http://schemas.microsoft.com/office/drawing/2014/main" id="{AC592254-F13B-77F8-CE28-7738C7787313}"/>
                    </a:ext>
                  </a:extLst>
                </p:cNvPr>
                <p:cNvSpPr/>
                <p:nvPr/>
              </p:nvSpPr>
              <p:spPr>
                <a:xfrm>
                  <a:off x="762004" y="2576000"/>
                  <a:ext cx="810254" cy="2159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Negation</a:t>
                  </a:r>
                </a:p>
              </p:txBody>
            </p:sp>
          </p:grpSp>
          <p:sp>
            <p:nvSpPr>
              <p:cNvPr id="144" name="TextBox 143">
                <a:extLst>
                  <a:ext uri="{FF2B5EF4-FFF2-40B4-BE49-F238E27FC236}">
                    <a16:creationId xmlns:a16="http://schemas.microsoft.com/office/drawing/2014/main" id="{D424D58A-5833-9C12-178A-55B64A8E80D7}"/>
                  </a:ext>
                </a:extLst>
              </p:cNvPr>
              <p:cNvSpPr txBox="1"/>
              <p:nvPr/>
            </p:nvSpPr>
            <p:spPr>
              <a:xfrm>
                <a:off x="1198658" y="1978805"/>
                <a:ext cx="412292" cy="338554"/>
              </a:xfrm>
              <a:prstGeom prst="rect">
                <a:avLst/>
              </a:prstGeom>
              <a:noFill/>
            </p:spPr>
            <p:txBody>
              <a:bodyPr wrap="none" rtlCol="0">
                <a:spAutoFit/>
              </a:bodyPr>
              <a:lstStyle/>
              <a:p>
                <a:pPr algn="ctr"/>
                <a:r>
                  <a:rPr lang="en-US" sz="1600" dirty="0">
                    <a:latin typeface="Roboto Light" panose="02000000000000000000" pitchFamily="2" charset="0"/>
                    <a:ea typeface="Roboto Light" panose="02000000000000000000" pitchFamily="2" charset="0"/>
                  </a:rPr>
                  <a:t>no</a:t>
                </a:r>
              </a:p>
            </p:txBody>
          </p:sp>
        </p:grpSp>
        <p:grpSp>
          <p:nvGrpSpPr>
            <p:cNvPr id="120" name="Group 119">
              <a:extLst>
                <a:ext uri="{FF2B5EF4-FFF2-40B4-BE49-F238E27FC236}">
                  <a16:creationId xmlns:a16="http://schemas.microsoft.com/office/drawing/2014/main" id="{BFFF8F90-E021-E98D-28EB-4C277A4026C3}"/>
                </a:ext>
              </a:extLst>
            </p:cNvPr>
            <p:cNvGrpSpPr/>
            <p:nvPr/>
          </p:nvGrpSpPr>
          <p:grpSpPr>
            <a:xfrm>
              <a:off x="6052858" y="4030853"/>
              <a:ext cx="1770036" cy="643467"/>
              <a:chOff x="969845" y="1707256"/>
              <a:chExt cx="1770036" cy="643467"/>
            </a:xfrm>
          </p:grpSpPr>
          <p:grpSp>
            <p:nvGrpSpPr>
              <p:cNvPr id="132" name="Group 131">
                <a:extLst>
                  <a:ext uri="{FF2B5EF4-FFF2-40B4-BE49-F238E27FC236}">
                    <a16:creationId xmlns:a16="http://schemas.microsoft.com/office/drawing/2014/main" id="{00C4760B-9139-BC98-4EFD-33AD88935D5B}"/>
                  </a:ext>
                </a:extLst>
              </p:cNvPr>
              <p:cNvGrpSpPr/>
              <p:nvPr/>
            </p:nvGrpSpPr>
            <p:grpSpPr>
              <a:xfrm>
                <a:off x="1028165" y="1707256"/>
                <a:ext cx="1653669" cy="643467"/>
                <a:chOff x="785815" y="2512259"/>
                <a:chExt cx="1653669" cy="643467"/>
              </a:xfrm>
            </p:grpSpPr>
            <p:sp>
              <p:nvSpPr>
                <p:cNvPr id="134" name="Rounded Rectangle 133">
                  <a:extLst>
                    <a:ext uri="{FF2B5EF4-FFF2-40B4-BE49-F238E27FC236}">
                      <a16:creationId xmlns:a16="http://schemas.microsoft.com/office/drawing/2014/main" id="{096B1BD8-030F-5342-A19D-13FB74E3D104}"/>
                    </a:ext>
                  </a:extLst>
                </p:cNvPr>
                <p:cNvSpPr/>
                <p:nvPr/>
              </p:nvSpPr>
              <p:spPr>
                <a:xfrm>
                  <a:off x="785815" y="2512259"/>
                  <a:ext cx="1653669" cy="643467"/>
                </a:xfrm>
                <a:prstGeom prst="roundRect">
                  <a:avLst/>
                </a:prstGeom>
                <a:solidFill>
                  <a:srgbClr val="EBA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a:extLst>
                    <a:ext uri="{FF2B5EF4-FFF2-40B4-BE49-F238E27FC236}">
                      <a16:creationId xmlns:a16="http://schemas.microsoft.com/office/drawing/2014/main" id="{64D5A389-3795-9B29-00D4-16F18B49B8C6}"/>
                    </a:ext>
                  </a:extLst>
                </p:cNvPr>
                <p:cNvSpPr/>
                <p:nvPr/>
              </p:nvSpPr>
              <p:spPr>
                <a:xfrm>
                  <a:off x="834249" y="2582085"/>
                  <a:ext cx="1534177" cy="2159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Contraindication</a:t>
                  </a:r>
                </a:p>
              </p:txBody>
            </p:sp>
          </p:grpSp>
          <p:sp>
            <p:nvSpPr>
              <p:cNvPr id="133" name="TextBox 132">
                <a:extLst>
                  <a:ext uri="{FF2B5EF4-FFF2-40B4-BE49-F238E27FC236}">
                    <a16:creationId xmlns:a16="http://schemas.microsoft.com/office/drawing/2014/main" id="{E80E1FA4-92BD-9EFD-06B2-E79109FA1016}"/>
                  </a:ext>
                </a:extLst>
              </p:cNvPr>
              <p:cNvSpPr txBox="1"/>
              <p:nvPr/>
            </p:nvSpPr>
            <p:spPr>
              <a:xfrm>
                <a:off x="969845" y="1968774"/>
                <a:ext cx="1770036" cy="338554"/>
              </a:xfrm>
              <a:prstGeom prst="rect">
                <a:avLst/>
              </a:prstGeom>
              <a:noFill/>
            </p:spPr>
            <p:txBody>
              <a:bodyPr wrap="none" rtlCol="0">
                <a:spAutoFit/>
              </a:bodyPr>
              <a:lstStyle/>
              <a:p>
                <a:pPr algn="ctr"/>
                <a:r>
                  <a:rPr lang="en-US" sz="1600" dirty="0">
                    <a:latin typeface="Roboto Light" panose="02000000000000000000" pitchFamily="2" charset="0"/>
                    <a:ea typeface="Roboto Light" panose="02000000000000000000" pitchFamily="2" charset="0"/>
                  </a:rPr>
                  <a:t>contraindications</a:t>
                </a:r>
              </a:p>
            </p:txBody>
          </p:sp>
        </p:grpSp>
        <p:sp>
          <p:nvSpPr>
            <p:cNvPr id="121" name="TextBox 120">
              <a:extLst>
                <a:ext uri="{FF2B5EF4-FFF2-40B4-BE49-F238E27FC236}">
                  <a16:creationId xmlns:a16="http://schemas.microsoft.com/office/drawing/2014/main" id="{0C79905B-FFF8-1701-5915-D7A118C44AAC}"/>
                </a:ext>
              </a:extLst>
            </p:cNvPr>
            <p:cNvSpPr txBox="1"/>
            <p:nvPr/>
          </p:nvSpPr>
          <p:spPr>
            <a:xfrm>
              <a:off x="7727747" y="4311798"/>
              <a:ext cx="491059" cy="338554"/>
            </a:xfrm>
            <a:prstGeom prst="rect">
              <a:avLst/>
            </a:prstGeom>
            <a:noFill/>
          </p:spPr>
          <p:txBody>
            <a:bodyPr wrap="square" rtlCol="0">
              <a:spAutoFit/>
            </a:bodyPr>
            <a:lstStyle/>
            <a:p>
              <a:r>
                <a:rPr lang="en-US" sz="1600" dirty="0">
                  <a:latin typeface="Roboto Light" panose="02000000000000000000" pitchFamily="2" charset="0"/>
                  <a:ea typeface="Roboto Light" panose="02000000000000000000" pitchFamily="2" charset="0"/>
                </a:rPr>
                <a:t>to</a:t>
              </a:r>
            </a:p>
          </p:txBody>
        </p:sp>
        <p:sp>
          <p:nvSpPr>
            <p:cNvPr id="122" name="TextBox 121">
              <a:extLst>
                <a:ext uri="{FF2B5EF4-FFF2-40B4-BE49-F238E27FC236}">
                  <a16:creationId xmlns:a16="http://schemas.microsoft.com/office/drawing/2014/main" id="{A5B38DCE-A6D9-17DA-1370-7D5366A4A3F3}"/>
                </a:ext>
              </a:extLst>
            </p:cNvPr>
            <p:cNvSpPr txBox="1"/>
            <p:nvPr/>
          </p:nvSpPr>
          <p:spPr>
            <a:xfrm>
              <a:off x="4544653" y="4292371"/>
              <a:ext cx="703378" cy="338554"/>
            </a:xfrm>
            <a:prstGeom prst="rect">
              <a:avLst/>
            </a:prstGeom>
            <a:noFill/>
          </p:spPr>
          <p:txBody>
            <a:bodyPr wrap="square" rtlCol="0">
              <a:spAutoFit/>
            </a:bodyPr>
            <a:lstStyle/>
            <a:p>
              <a:r>
                <a:rPr lang="en-US" sz="1600" dirty="0">
                  <a:latin typeface="Roboto Light" panose="02000000000000000000" pitchFamily="2" charset="0"/>
                  <a:ea typeface="Roboto Light" panose="02000000000000000000" pitchFamily="2" charset="0"/>
                </a:rPr>
                <a:t>with</a:t>
              </a:r>
            </a:p>
          </p:txBody>
        </p:sp>
        <p:sp>
          <p:nvSpPr>
            <p:cNvPr id="125" name="TextBox 124">
              <a:extLst>
                <a:ext uri="{FF2B5EF4-FFF2-40B4-BE49-F238E27FC236}">
                  <a16:creationId xmlns:a16="http://schemas.microsoft.com/office/drawing/2014/main" id="{6C99C432-D1A8-51A0-A8D2-E285E5ED13BA}"/>
                </a:ext>
              </a:extLst>
            </p:cNvPr>
            <p:cNvSpPr txBox="1"/>
            <p:nvPr/>
          </p:nvSpPr>
          <p:spPr>
            <a:xfrm>
              <a:off x="4407377" y="2378128"/>
              <a:ext cx="491059" cy="338554"/>
            </a:xfrm>
            <a:prstGeom prst="rect">
              <a:avLst/>
            </a:prstGeom>
            <a:noFill/>
          </p:spPr>
          <p:txBody>
            <a:bodyPr wrap="square" rtlCol="0">
              <a:spAutoFit/>
            </a:bodyPr>
            <a:lstStyle/>
            <a:p>
              <a:r>
                <a:rPr lang="en-US" sz="1600" dirty="0">
                  <a:latin typeface="Roboto Light" panose="02000000000000000000" pitchFamily="2" charset="0"/>
                  <a:ea typeface="Roboto Light" panose="02000000000000000000" pitchFamily="2" charset="0"/>
                </a:rPr>
                <a:t>-</a:t>
              </a:r>
            </a:p>
          </p:txBody>
        </p:sp>
        <p:sp>
          <p:nvSpPr>
            <p:cNvPr id="126" name="TextBox 125">
              <a:extLst>
                <a:ext uri="{FF2B5EF4-FFF2-40B4-BE49-F238E27FC236}">
                  <a16:creationId xmlns:a16="http://schemas.microsoft.com/office/drawing/2014/main" id="{66F6E2C2-D175-3C32-E174-2A4B968D3CB2}"/>
                </a:ext>
              </a:extLst>
            </p:cNvPr>
            <p:cNvSpPr txBox="1"/>
            <p:nvPr/>
          </p:nvSpPr>
          <p:spPr>
            <a:xfrm>
              <a:off x="6430615" y="2393937"/>
              <a:ext cx="563952" cy="338554"/>
            </a:xfrm>
            <a:prstGeom prst="rect">
              <a:avLst/>
            </a:prstGeom>
            <a:noFill/>
          </p:spPr>
          <p:txBody>
            <a:bodyPr wrap="square" rtlCol="0">
              <a:spAutoFit/>
            </a:bodyPr>
            <a:lstStyle/>
            <a:p>
              <a:r>
                <a:rPr lang="en-US" sz="1600" dirty="0">
                  <a:latin typeface="Roboto Light" panose="02000000000000000000" pitchFamily="2" charset="0"/>
                  <a:ea typeface="Roboto Light" panose="02000000000000000000" pitchFamily="2" charset="0"/>
                </a:rPr>
                <a:t>and</a:t>
              </a:r>
            </a:p>
          </p:txBody>
        </p:sp>
        <p:grpSp>
          <p:nvGrpSpPr>
            <p:cNvPr id="92" name="Group 91">
              <a:extLst>
                <a:ext uri="{FF2B5EF4-FFF2-40B4-BE49-F238E27FC236}">
                  <a16:creationId xmlns:a16="http://schemas.microsoft.com/office/drawing/2014/main" id="{91468369-D60A-4B51-6789-EB06581939FB}"/>
                </a:ext>
              </a:extLst>
            </p:cNvPr>
            <p:cNvGrpSpPr/>
            <p:nvPr/>
          </p:nvGrpSpPr>
          <p:grpSpPr>
            <a:xfrm>
              <a:off x="5999819" y="1730761"/>
              <a:ext cx="1265580" cy="369225"/>
              <a:chOff x="1664532" y="346431"/>
              <a:chExt cx="1265580" cy="369225"/>
            </a:xfrm>
          </p:grpSpPr>
          <p:grpSp>
            <p:nvGrpSpPr>
              <p:cNvPr id="105" name="Group 104">
                <a:extLst>
                  <a:ext uri="{FF2B5EF4-FFF2-40B4-BE49-F238E27FC236}">
                    <a16:creationId xmlns:a16="http://schemas.microsoft.com/office/drawing/2014/main" id="{DD00CA36-37A8-2651-A56F-0E94A5AF6B64}"/>
                  </a:ext>
                </a:extLst>
              </p:cNvPr>
              <p:cNvGrpSpPr/>
              <p:nvPr/>
            </p:nvGrpSpPr>
            <p:grpSpPr>
              <a:xfrm>
                <a:off x="1664532" y="346431"/>
                <a:ext cx="1239655" cy="336368"/>
                <a:chOff x="1664532" y="346431"/>
                <a:chExt cx="1239655" cy="336368"/>
              </a:xfrm>
            </p:grpSpPr>
            <p:cxnSp>
              <p:nvCxnSpPr>
                <p:cNvPr id="108" name="Straight Connector 107">
                  <a:extLst>
                    <a:ext uri="{FF2B5EF4-FFF2-40B4-BE49-F238E27FC236}">
                      <a16:creationId xmlns:a16="http://schemas.microsoft.com/office/drawing/2014/main" id="{FF603662-6570-C03A-5117-F8F210DD4001}"/>
                    </a:ext>
                  </a:extLst>
                </p:cNvPr>
                <p:cNvCxnSpPr>
                  <a:cxnSpLocks/>
                </p:cNvCxnSpPr>
                <p:nvPr/>
              </p:nvCxnSpPr>
              <p:spPr>
                <a:xfrm flipV="1">
                  <a:off x="1681784" y="584871"/>
                  <a:ext cx="0" cy="9792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23BD709-6F3C-95CB-40B2-9B993020B8BF}"/>
                    </a:ext>
                  </a:extLst>
                </p:cNvPr>
                <p:cNvCxnSpPr>
                  <a:cxnSpLocks/>
                </p:cNvCxnSpPr>
                <p:nvPr/>
              </p:nvCxnSpPr>
              <p:spPr>
                <a:xfrm flipH="1">
                  <a:off x="1664532" y="583852"/>
                  <a:ext cx="123965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87143C70-2250-E55E-DC53-451145FD442E}"/>
                    </a:ext>
                  </a:extLst>
                </p:cNvPr>
                <p:cNvSpPr txBox="1"/>
                <p:nvPr/>
              </p:nvSpPr>
              <p:spPr>
                <a:xfrm>
                  <a:off x="2187709" y="346431"/>
                  <a:ext cx="373793" cy="276999"/>
                </a:xfrm>
                <a:prstGeom prst="rect">
                  <a:avLst/>
                </a:prstGeom>
                <a:noFill/>
              </p:spPr>
              <p:txBody>
                <a:bodyPr wrap="square" rtlCol="0">
                  <a:spAutoFit/>
                </a:bodyPr>
                <a:lstStyle/>
                <a:p>
                  <a:r>
                    <a:rPr lang="en-US" sz="1200" dirty="0">
                      <a:latin typeface="Roboto Thin" panose="02000000000000000000" pitchFamily="2" charset="0"/>
                      <a:ea typeface="Roboto Thin" panose="02000000000000000000" pitchFamily="2" charset="0"/>
                    </a:rPr>
                    <a:t>Or</a:t>
                  </a:r>
                </a:p>
              </p:txBody>
            </p:sp>
          </p:grpSp>
          <p:sp>
            <p:nvSpPr>
              <p:cNvPr id="106" name="Down Arrow 105">
                <a:extLst>
                  <a:ext uri="{FF2B5EF4-FFF2-40B4-BE49-F238E27FC236}">
                    <a16:creationId xmlns:a16="http://schemas.microsoft.com/office/drawing/2014/main" id="{0C7A8038-EA0E-D71C-DAF0-2DCCB3B45339}"/>
                  </a:ext>
                </a:extLst>
              </p:cNvPr>
              <p:cNvSpPr/>
              <p:nvPr/>
            </p:nvSpPr>
            <p:spPr>
              <a:xfrm>
                <a:off x="2844888" y="590456"/>
                <a:ext cx="85224" cy="12520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1ABDDA88-C9AA-FBE1-9310-5E8EB15061A5}"/>
                </a:ext>
              </a:extLst>
            </p:cNvPr>
            <p:cNvGrpSpPr/>
            <p:nvPr/>
          </p:nvGrpSpPr>
          <p:grpSpPr>
            <a:xfrm>
              <a:off x="5559553" y="3626637"/>
              <a:ext cx="1275833" cy="364165"/>
              <a:chOff x="5764893" y="327779"/>
              <a:chExt cx="1275833" cy="364165"/>
            </a:xfrm>
          </p:grpSpPr>
          <p:grpSp>
            <p:nvGrpSpPr>
              <p:cNvPr id="100" name="Group 99">
                <a:extLst>
                  <a:ext uri="{FF2B5EF4-FFF2-40B4-BE49-F238E27FC236}">
                    <a16:creationId xmlns:a16="http://schemas.microsoft.com/office/drawing/2014/main" id="{7DD1CDA3-EBC6-36E9-030C-59592F1BD116}"/>
                  </a:ext>
                </a:extLst>
              </p:cNvPr>
              <p:cNvGrpSpPr/>
              <p:nvPr/>
            </p:nvGrpSpPr>
            <p:grpSpPr>
              <a:xfrm>
                <a:off x="5764893" y="327779"/>
                <a:ext cx="1239655" cy="351651"/>
                <a:chOff x="1664532" y="331148"/>
                <a:chExt cx="1239655" cy="351651"/>
              </a:xfrm>
            </p:grpSpPr>
            <p:cxnSp>
              <p:nvCxnSpPr>
                <p:cNvPr id="102" name="Straight Connector 101">
                  <a:extLst>
                    <a:ext uri="{FF2B5EF4-FFF2-40B4-BE49-F238E27FC236}">
                      <a16:creationId xmlns:a16="http://schemas.microsoft.com/office/drawing/2014/main" id="{25B2ADA1-23DD-B8E7-F957-EBCDE4340F66}"/>
                    </a:ext>
                  </a:extLst>
                </p:cNvPr>
                <p:cNvCxnSpPr>
                  <a:cxnSpLocks/>
                </p:cNvCxnSpPr>
                <p:nvPr/>
              </p:nvCxnSpPr>
              <p:spPr>
                <a:xfrm flipV="1">
                  <a:off x="1681784" y="584871"/>
                  <a:ext cx="0" cy="9792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296B48C-4548-512F-C68B-D91313352097}"/>
                    </a:ext>
                  </a:extLst>
                </p:cNvPr>
                <p:cNvCxnSpPr>
                  <a:cxnSpLocks/>
                </p:cNvCxnSpPr>
                <p:nvPr/>
              </p:nvCxnSpPr>
              <p:spPr>
                <a:xfrm flipH="1">
                  <a:off x="1664532" y="583852"/>
                  <a:ext cx="123965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84F9FBF-8B6B-A3DD-94AD-FAFA5D8B92D6}"/>
                    </a:ext>
                  </a:extLst>
                </p:cNvPr>
                <p:cNvSpPr txBox="1"/>
                <p:nvPr/>
              </p:nvSpPr>
              <p:spPr>
                <a:xfrm>
                  <a:off x="1905140" y="331148"/>
                  <a:ext cx="915121" cy="276999"/>
                </a:xfrm>
                <a:prstGeom prst="rect">
                  <a:avLst/>
                </a:prstGeom>
                <a:noFill/>
              </p:spPr>
              <p:txBody>
                <a:bodyPr wrap="square" rtlCol="0">
                  <a:spAutoFit/>
                </a:bodyPr>
                <a:lstStyle/>
                <a:p>
                  <a:r>
                    <a:rPr lang="en-US" sz="1200" dirty="0">
                      <a:latin typeface="Roboto Thin" panose="02000000000000000000" pitchFamily="2" charset="0"/>
                      <a:ea typeface="Roboto Thin" panose="02000000000000000000" pitchFamily="2" charset="0"/>
                    </a:rPr>
                    <a:t>Negates</a:t>
                  </a:r>
                </a:p>
              </p:txBody>
            </p:sp>
          </p:grpSp>
          <p:sp>
            <p:nvSpPr>
              <p:cNvPr id="101" name="Down Arrow 100">
                <a:extLst>
                  <a:ext uri="{FF2B5EF4-FFF2-40B4-BE49-F238E27FC236}">
                    <a16:creationId xmlns:a16="http://schemas.microsoft.com/office/drawing/2014/main" id="{BAB08EEF-8472-6B2A-F487-F94FC5B05E37}"/>
                  </a:ext>
                </a:extLst>
              </p:cNvPr>
              <p:cNvSpPr/>
              <p:nvPr/>
            </p:nvSpPr>
            <p:spPr>
              <a:xfrm>
                <a:off x="6955502" y="566744"/>
                <a:ext cx="85224" cy="12520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AA8FEFDB-9B31-833B-35EC-400557593C16}"/>
                </a:ext>
              </a:extLst>
            </p:cNvPr>
            <p:cNvGrpSpPr/>
            <p:nvPr/>
          </p:nvGrpSpPr>
          <p:grpSpPr>
            <a:xfrm>
              <a:off x="7143074" y="3600095"/>
              <a:ext cx="1466593" cy="384220"/>
              <a:chOff x="7348414" y="301237"/>
              <a:chExt cx="1809022" cy="384220"/>
            </a:xfrm>
          </p:grpSpPr>
          <p:grpSp>
            <p:nvGrpSpPr>
              <p:cNvPr id="95" name="Group 94">
                <a:extLst>
                  <a:ext uri="{FF2B5EF4-FFF2-40B4-BE49-F238E27FC236}">
                    <a16:creationId xmlns:a16="http://schemas.microsoft.com/office/drawing/2014/main" id="{498FD0FB-2B30-68AD-39CF-02BF97A065AE}"/>
                  </a:ext>
                </a:extLst>
              </p:cNvPr>
              <p:cNvGrpSpPr/>
              <p:nvPr/>
            </p:nvGrpSpPr>
            <p:grpSpPr>
              <a:xfrm>
                <a:off x="7348414" y="301237"/>
                <a:ext cx="1778329" cy="366945"/>
                <a:chOff x="1664532" y="315854"/>
                <a:chExt cx="1239655" cy="366945"/>
              </a:xfrm>
            </p:grpSpPr>
            <p:cxnSp>
              <p:nvCxnSpPr>
                <p:cNvPr id="97" name="Straight Connector 96">
                  <a:extLst>
                    <a:ext uri="{FF2B5EF4-FFF2-40B4-BE49-F238E27FC236}">
                      <a16:creationId xmlns:a16="http://schemas.microsoft.com/office/drawing/2014/main" id="{0820C4DF-180C-EE4C-74B7-017843DA1AC8}"/>
                    </a:ext>
                  </a:extLst>
                </p:cNvPr>
                <p:cNvCxnSpPr>
                  <a:cxnSpLocks/>
                </p:cNvCxnSpPr>
                <p:nvPr/>
              </p:nvCxnSpPr>
              <p:spPr>
                <a:xfrm flipV="1">
                  <a:off x="1681784" y="584871"/>
                  <a:ext cx="0" cy="9792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FD9485B-BC68-9ED3-9D09-E82BDF43FF16}"/>
                    </a:ext>
                  </a:extLst>
                </p:cNvPr>
                <p:cNvCxnSpPr>
                  <a:cxnSpLocks/>
                </p:cNvCxnSpPr>
                <p:nvPr/>
              </p:nvCxnSpPr>
              <p:spPr>
                <a:xfrm flipH="1">
                  <a:off x="1664532" y="583852"/>
                  <a:ext cx="123965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07734A0-AD1E-D7B2-EB70-88F747A6F803}"/>
                    </a:ext>
                  </a:extLst>
                </p:cNvPr>
                <p:cNvSpPr txBox="1"/>
                <p:nvPr/>
              </p:nvSpPr>
              <p:spPr>
                <a:xfrm>
                  <a:off x="1762753" y="315854"/>
                  <a:ext cx="1072312" cy="276999"/>
                </a:xfrm>
                <a:prstGeom prst="rect">
                  <a:avLst/>
                </a:prstGeom>
                <a:noFill/>
              </p:spPr>
              <p:txBody>
                <a:bodyPr wrap="square" rtlCol="0">
                  <a:spAutoFit/>
                </a:bodyPr>
                <a:lstStyle/>
                <a:p>
                  <a:r>
                    <a:rPr lang="en-US" sz="1200" dirty="0">
                      <a:latin typeface="Roboto Thin" panose="02000000000000000000" pitchFamily="2" charset="0"/>
                      <a:ea typeface="Roboto Thin" panose="02000000000000000000" pitchFamily="2" charset="0"/>
                    </a:rPr>
                    <a:t>Contraindicates</a:t>
                  </a:r>
                </a:p>
              </p:txBody>
            </p:sp>
          </p:grpSp>
          <p:sp>
            <p:nvSpPr>
              <p:cNvPr id="96" name="Down Arrow 95">
                <a:extLst>
                  <a:ext uri="{FF2B5EF4-FFF2-40B4-BE49-F238E27FC236}">
                    <a16:creationId xmlns:a16="http://schemas.microsoft.com/office/drawing/2014/main" id="{140BC6C5-84B3-DD89-A1DA-B20CF6976B90}"/>
                  </a:ext>
                </a:extLst>
              </p:cNvPr>
              <p:cNvSpPr/>
              <p:nvPr/>
            </p:nvSpPr>
            <p:spPr>
              <a:xfrm>
                <a:off x="9072212" y="560257"/>
                <a:ext cx="85224" cy="12520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56EC5A10-FA00-7A2A-DA93-1E7F0972DEC5}"/>
                </a:ext>
              </a:extLst>
            </p:cNvPr>
            <p:cNvGrpSpPr/>
            <p:nvPr/>
          </p:nvGrpSpPr>
          <p:grpSpPr>
            <a:xfrm>
              <a:off x="7612943" y="2147244"/>
              <a:ext cx="641891" cy="643467"/>
              <a:chOff x="2524655" y="2018217"/>
              <a:chExt cx="641891" cy="643467"/>
            </a:xfrm>
          </p:grpSpPr>
          <p:sp>
            <p:nvSpPr>
              <p:cNvPr id="228" name="Rounded Rectangle 227">
                <a:extLst>
                  <a:ext uri="{FF2B5EF4-FFF2-40B4-BE49-F238E27FC236}">
                    <a16:creationId xmlns:a16="http://schemas.microsoft.com/office/drawing/2014/main" id="{876F27EC-D4A7-6B31-495A-40F129EE83C0}"/>
                  </a:ext>
                </a:extLst>
              </p:cNvPr>
              <p:cNvSpPr/>
              <p:nvPr/>
            </p:nvSpPr>
            <p:spPr>
              <a:xfrm>
                <a:off x="2524655" y="2018217"/>
                <a:ext cx="641891" cy="643467"/>
              </a:xfrm>
              <a:prstGeom prst="roundRect">
                <a:avLst/>
              </a:prstGeom>
              <a:solidFill>
                <a:srgbClr val="8F1EB0">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Rounded Rectangle 228">
                <a:extLst>
                  <a:ext uri="{FF2B5EF4-FFF2-40B4-BE49-F238E27FC236}">
                    <a16:creationId xmlns:a16="http://schemas.microsoft.com/office/drawing/2014/main" id="{1F4FFC61-F541-0C33-3830-2B52CD8579F9}"/>
                  </a:ext>
                </a:extLst>
              </p:cNvPr>
              <p:cNvSpPr/>
              <p:nvPr/>
            </p:nvSpPr>
            <p:spPr>
              <a:xfrm>
                <a:off x="2568175" y="2081958"/>
                <a:ext cx="549414" cy="2159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Age</a:t>
                </a:r>
              </a:p>
            </p:txBody>
          </p:sp>
          <p:sp>
            <p:nvSpPr>
              <p:cNvPr id="230" name="TextBox 229">
                <a:extLst>
                  <a:ext uri="{FF2B5EF4-FFF2-40B4-BE49-F238E27FC236}">
                    <a16:creationId xmlns:a16="http://schemas.microsoft.com/office/drawing/2014/main" id="{2B92D269-1520-6079-C530-E3026F194CFB}"/>
                  </a:ext>
                </a:extLst>
              </p:cNvPr>
              <p:cNvSpPr txBox="1"/>
              <p:nvPr/>
            </p:nvSpPr>
            <p:spPr>
              <a:xfrm>
                <a:off x="2537267" y="2280824"/>
                <a:ext cx="628698" cy="338554"/>
              </a:xfrm>
              <a:prstGeom prst="rect">
                <a:avLst/>
              </a:prstGeom>
              <a:noFill/>
            </p:spPr>
            <p:txBody>
              <a:bodyPr wrap="none" rtlCol="0">
                <a:spAutoFit/>
              </a:bodyPr>
              <a:lstStyle/>
              <a:p>
                <a:pPr algn="ctr"/>
                <a:r>
                  <a:rPr lang="en-US" sz="1600" dirty="0">
                    <a:latin typeface="Roboto Light" panose="02000000000000000000" pitchFamily="2" charset="0"/>
                    <a:ea typeface="Roboto Light" panose="02000000000000000000" pitchFamily="2" charset="0"/>
                  </a:rPr>
                  <a:t>aged</a:t>
                </a:r>
              </a:p>
            </p:txBody>
          </p:sp>
        </p:grpSp>
        <p:grpSp>
          <p:nvGrpSpPr>
            <p:cNvPr id="231" name="Group 230">
              <a:extLst>
                <a:ext uri="{FF2B5EF4-FFF2-40B4-BE49-F238E27FC236}">
                  <a16:creationId xmlns:a16="http://schemas.microsoft.com/office/drawing/2014/main" id="{D1FF58B3-94BE-356D-18DB-AF9A0C204833}"/>
                </a:ext>
              </a:extLst>
            </p:cNvPr>
            <p:cNvGrpSpPr/>
            <p:nvPr/>
          </p:nvGrpSpPr>
          <p:grpSpPr>
            <a:xfrm>
              <a:off x="7836766" y="1715248"/>
              <a:ext cx="1317160" cy="387965"/>
              <a:chOff x="1664532" y="327691"/>
              <a:chExt cx="1344709" cy="387965"/>
            </a:xfrm>
          </p:grpSpPr>
          <p:grpSp>
            <p:nvGrpSpPr>
              <p:cNvPr id="232" name="Group 231">
                <a:extLst>
                  <a:ext uri="{FF2B5EF4-FFF2-40B4-BE49-F238E27FC236}">
                    <a16:creationId xmlns:a16="http://schemas.microsoft.com/office/drawing/2014/main" id="{9414A22B-4674-F5DF-23A9-E5B65E1B6952}"/>
                  </a:ext>
                </a:extLst>
              </p:cNvPr>
              <p:cNvGrpSpPr/>
              <p:nvPr/>
            </p:nvGrpSpPr>
            <p:grpSpPr>
              <a:xfrm>
                <a:off x="1664532" y="327691"/>
                <a:ext cx="1344709" cy="355108"/>
                <a:chOff x="1664532" y="327691"/>
                <a:chExt cx="1344709" cy="355108"/>
              </a:xfrm>
            </p:grpSpPr>
            <p:cxnSp>
              <p:nvCxnSpPr>
                <p:cNvPr id="234" name="Straight Connector 233">
                  <a:extLst>
                    <a:ext uri="{FF2B5EF4-FFF2-40B4-BE49-F238E27FC236}">
                      <a16:creationId xmlns:a16="http://schemas.microsoft.com/office/drawing/2014/main" id="{C32D4FD7-6002-61E3-17EB-B36749744EB5}"/>
                    </a:ext>
                  </a:extLst>
                </p:cNvPr>
                <p:cNvCxnSpPr>
                  <a:cxnSpLocks/>
                </p:cNvCxnSpPr>
                <p:nvPr/>
              </p:nvCxnSpPr>
              <p:spPr>
                <a:xfrm flipV="1">
                  <a:off x="1681784" y="584871"/>
                  <a:ext cx="0" cy="9792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58BEBC71-7F07-2219-04F3-173B72C70867}"/>
                    </a:ext>
                  </a:extLst>
                </p:cNvPr>
                <p:cNvCxnSpPr>
                  <a:cxnSpLocks/>
                </p:cNvCxnSpPr>
                <p:nvPr/>
              </p:nvCxnSpPr>
              <p:spPr>
                <a:xfrm flipH="1">
                  <a:off x="1664532" y="583852"/>
                  <a:ext cx="123965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6" name="TextBox 235">
                  <a:extLst>
                    <a:ext uri="{FF2B5EF4-FFF2-40B4-BE49-F238E27FC236}">
                      <a16:creationId xmlns:a16="http://schemas.microsoft.com/office/drawing/2014/main" id="{327A460D-1E46-3096-063A-B0D9C22D8BE4}"/>
                    </a:ext>
                  </a:extLst>
                </p:cNvPr>
                <p:cNvSpPr txBox="1"/>
                <p:nvPr/>
              </p:nvSpPr>
              <p:spPr>
                <a:xfrm>
                  <a:off x="1774311" y="327691"/>
                  <a:ext cx="1234930" cy="276999"/>
                </a:xfrm>
                <a:prstGeom prst="rect">
                  <a:avLst/>
                </a:prstGeom>
                <a:noFill/>
              </p:spPr>
              <p:txBody>
                <a:bodyPr wrap="square" rtlCol="0">
                  <a:spAutoFit/>
                </a:bodyPr>
                <a:lstStyle/>
                <a:p>
                  <a:r>
                    <a:rPr lang="en-US" sz="1200" dirty="0">
                      <a:latin typeface="Roboto Thin" panose="02000000000000000000" pitchFamily="2" charset="0"/>
                      <a:ea typeface="Roboto Thin" panose="02000000000000000000" pitchFamily="2" charset="0"/>
                    </a:rPr>
                    <a:t>Numeric-Filter</a:t>
                  </a:r>
                </a:p>
              </p:txBody>
            </p:sp>
          </p:grpSp>
          <p:sp>
            <p:nvSpPr>
              <p:cNvPr id="233" name="Down Arrow 232">
                <a:extLst>
                  <a:ext uri="{FF2B5EF4-FFF2-40B4-BE49-F238E27FC236}">
                    <a16:creationId xmlns:a16="http://schemas.microsoft.com/office/drawing/2014/main" id="{EB85C27A-9F4A-26ED-31C6-A62CD25E257C}"/>
                  </a:ext>
                </a:extLst>
              </p:cNvPr>
              <p:cNvSpPr/>
              <p:nvPr/>
            </p:nvSpPr>
            <p:spPr>
              <a:xfrm>
                <a:off x="2844888" y="590456"/>
                <a:ext cx="85224" cy="12520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8" name="Group 237">
            <a:extLst>
              <a:ext uri="{FF2B5EF4-FFF2-40B4-BE49-F238E27FC236}">
                <a16:creationId xmlns:a16="http://schemas.microsoft.com/office/drawing/2014/main" id="{427280AD-8700-58C3-C109-7F24B04B7942}"/>
              </a:ext>
            </a:extLst>
          </p:cNvPr>
          <p:cNvGrpSpPr/>
          <p:nvPr/>
        </p:nvGrpSpPr>
        <p:grpSpPr>
          <a:xfrm>
            <a:off x="5369535" y="4974840"/>
            <a:ext cx="1202572" cy="1227007"/>
            <a:chOff x="8179248" y="4499369"/>
            <a:chExt cx="1202572" cy="1227007"/>
          </a:xfrm>
        </p:grpSpPr>
        <p:sp>
          <p:nvSpPr>
            <p:cNvPr id="240" name="TextBox 239">
              <a:extLst>
                <a:ext uri="{FF2B5EF4-FFF2-40B4-BE49-F238E27FC236}">
                  <a16:creationId xmlns:a16="http://schemas.microsoft.com/office/drawing/2014/main" id="{4506E0CA-F004-40B3-CF9E-6FAE1381A4EA}"/>
                </a:ext>
              </a:extLst>
            </p:cNvPr>
            <p:cNvSpPr txBox="1"/>
            <p:nvPr/>
          </p:nvSpPr>
          <p:spPr>
            <a:xfrm>
              <a:off x="8179248" y="4499369"/>
              <a:ext cx="1202572"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Relation </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Extraction</a:t>
              </a:r>
            </a:p>
          </p:txBody>
        </p:sp>
        <p:sp>
          <p:nvSpPr>
            <p:cNvPr id="241" name="Rounded Rectangle 240">
              <a:extLst>
                <a:ext uri="{FF2B5EF4-FFF2-40B4-BE49-F238E27FC236}">
                  <a16:creationId xmlns:a16="http://schemas.microsoft.com/office/drawing/2014/main" id="{5E1FA95A-ACF7-4284-5B60-D8010B2460EE}"/>
                </a:ext>
              </a:extLst>
            </p:cNvPr>
            <p:cNvSpPr/>
            <p:nvPr/>
          </p:nvSpPr>
          <p:spPr>
            <a:xfrm>
              <a:off x="8232663" y="5145700"/>
              <a:ext cx="1045579" cy="580676"/>
            </a:xfrm>
            <a:prstGeom prst="roundRect">
              <a:avLst/>
            </a:prstGeom>
            <a:solidFill>
              <a:srgbClr val="E866A1">
                <a:alpha val="5098"/>
              </a:srgbClr>
            </a:solidFill>
            <a:ln>
              <a:solidFill>
                <a:srgbClr val="E866A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74A965BC-57F4-9B1C-DA91-7437C6C64BA7}"/>
                </a:ext>
              </a:extLst>
            </p:cNvPr>
            <p:cNvSpPr txBox="1"/>
            <p:nvPr/>
          </p:nvSpPr>
          <p:spPr>
            <a:xfrm>
              <a:off x="8442254" y="5197100"/>
              <a:ext cx="655949"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R-BERT</a:t>
              </a:r>
            </a:p>
          </p:txBody>
        </p:sp>
        <p:sp>
          <p:nvSpPr>
            <p:cNvPr id="243" name="Rounded Rectangle 242">
              <a:extLst>
                <a:ext uri="{FF2B5EF4-FFF2-40B4-BE49-F238E27FC236}">
                  <a16:creationId xmlns:a16="http://schemas.microsoft.com/office/drawing/2014/main" id="{DA0D287A-FE17-7DEF-6FA2-5DA8DAA9B981}"/>
                </a:ext>
              </a:extLst>
            </p:cNvPr>
            <p:cNvSpPr/>
            <p:nvPr/>
          </p:nvSpPr>
          <p:spPr>
            <a:xfrm>
              <a:off x="8480450" y="5440630"/>
              <a:ext cx="569377" cy="211224"/>
            </a:xfrm>
            <a:prstGeom prst="roundRect">
              <a:avLst/>
            </a:prstGeom>
            <a:solidFill>
              <a:srgbClr val="E866A1"/>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grpSp>
        <p:nvGrpSpPr>
          <p:cNvPr id="245" name="Group 244">
            <a:extLst>
              <a:ext uri="{FF2B5EF4-FFF2-40B4-BE49-F238E27FC236}">
                <a16:creationId xmlns:a16="http://schemas.microsoft.com/office/drawing/2014/main" id="{028997AB-DD46-6A91-93C5-87D3C16462D4}"/>
              </a:ext>
            </a:extLst>
          </p:cNvPr>
          <p:cNvGrpSpPr/>
          <p:nvPr/>
        </p:nvGrpSpPr>
        <p:grpSpPr>
          <a:xfrm>
            <a:off x="3813657" y="4974840"/>
            <a:ext cx="1545616" cy="1227007"/>
            <a:chOff x="4381761" y="4580373"/>
            <a:chExt cx="1545616" cy="1227007"/>
          </a:xfrm>
        </p:grpSpPr>
        <p:sp>
          <p:nvSpPr>
            <p:cNvPr id="247" name="TextBox 246">
              <a:extLst>
                <a:ext uri="{FF2B5EF4-FFF2-40B4-BE49-F238E27FC236}">
                  <a16:creationId xmlns:a16="http://schemas.microsoft.com/office/drawing/2014/main" id="{C2CDCB3D-CDE8-B44E-420A-5F75D79BB329}"/>
                </a:ext>
              </a:extLst>
            </p:cNvPr>
            <p:cNvSpPr txBox="1"/>
            <p:nvPr/>
          </p:nvSpPr>
          <p:spPr>
            <a:xfrm>
              <a:off x="4381761" y="4580373"/>
              <a:ext cx="1545616"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Named Entity</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Recognition</a:t>
              </a:r>
            </a:p>
          </p:txBody>
        </p:sp>
        <p:sp>
          <p:nvSpPr>
            <p:cNvPr id="248" name="Rounded Rectangle 247">
              <a:extLst>
                <a:ext uri="{FF2B5EF4-FFF2-40B4-BE49-F238E27FC236}">
                  <a16:creationId xmlns:a16="http://schemas.microsoft.com/office/drawing/2014/main" id="{0A55157C-DB1C-4447-291F-22C35EEE8C6A}"/>
                </a:ext>
              </a:extLst>
            </p:cNvPr>
            <p:cNvSpPr/>
            <p:nvPr/>
          </p:nvSpPr>
          <p:spPr>
            <a:xfrm>
              <a:off x="4639411" y="5226704"/>
              <a:ext cx="1045579" cy="580676"/>
            </a:xfrm>
            <a:prstGeom prst="roundRect">
              <a:avLst/>
            </a:prstGeom>
            <a:solidFill>
              <a:srgbClr val="14C5AB">
                <a:alpha val="5098"/>
              </a:srgbClr>
            </a:solidFill>
            <a:ln>
              <a:solidFill>
                <a:srgbClr val="12D548"/>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a:extLst>
                <a:ext uri="{FF2B5EF4-FFF2-40B4-BE49-F238E27FC236}">
                  <a16:creationId xmlns:a16="http://schemas.microsoft.com/office/drawing/2014/main" id="{39CB7532-9849-5FD3-B2EC-FC905B0EFC13}"/>
                </a:ext>
              </a:extLst>
            </p:cNvPr>
            <p:cNvSpPr txBox="1"/>
            <p:nvPr/>
          </p:nvSpPr>
          <p:spPr>
            <a:xfrm>
              <a:off x="4891516" y="5255432"/>
              <a:ext cx="526106"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BERT</a:t>
              </a:r>
            </a:p>
          </p:txBody>
        </p:sp>
        <p:sp>
          <p:nvSpPr>
            <p:cNvPr id="250" name="Rounded Rectangle 249">
              <a:extLst>
                <a:ext uri="{FF2B5EF4-FFF2-40B4-BE49-F238E27FC236}">
                  <a16:creationId xmlns:a16="http://schemas.microsoft.com/office/drawing/2014/main" id="{65D4D4B8-7B45-C505-1484-0E5E20B9771E}"/>
                </a:ext>
              </a:extLst>
            </p:cNvPr>
            <p:cNvSpPr/>
            <p:nvPr/>
          </p:nvSpPr>
          <p:spPr>
            <a:xfrm>
              <a:off x="4877082" y="5521866"/>
              <a:ext cx="569377" cy="211224"/>
            </a:xfrm>
            <a:prstGeom prst="roundRect">
              <a:avLst/>
            </a:prstGeom>
            <a:solidFill>
              <a:srgbClr val="14C5AB"/>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sp>
        <p:nvSpPr>
          <p:cNvPr id="112" name="Down Arrow 111">
            <a:extLst>
              <a:ext uri="{FF2B5EF4-FFF2-40B4-BE49-F238E27FC236}">
                <a16:creationId xmlns:a16="http://schemas.microsoft.com/office/drawing/2014/main" id="{0D443A3D-D940-1176-BCF6-F8196798217F}"/>
              </a:ext>
            </a:extLst>
          </p:cNvPr>
          <p:cNvSpPr/>
          <p:nvPr/>
        </p:nvSpPr>
        <p:spPr>
          <a:xfrm rot="18438532">
            <a:off x="3153334" y="4201027"/>
            <a:ext cx="457200" cy="73717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Down Arrow 113">
            <a:extLst>
              <a:ext uri="{FF2B5EF4-FFF2-40B4-BE49-F238E27FC236}">
                <a16:creationId xmlns:a16="http://schemas.microsoft.com/office/drawing/2014/main" id="{44A46B2D-FA5D-E0C7-163A-185889C91355}"/>
              </a:ext>
            </a:extLst>
          </p:cNvPr>
          <p:cNvSpPr/>
          <p:nvPr/>
        </p:nvSpPr>
        <p:spPr>
          <a:xfrm rot="13576720">
            <a:off x="6768322" y="4291393"/>
            <a:ext cx="457200" cy="73717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Connector 123">
            <a:extLst>
              <a:ext uri="{FF2B5EF4-FFF2-40B4-BE49-F238E27FC236}">
                <a16:creationId xmlns:a16="http://schemas.microsoft.com/office/drawing/2014/main" id="{AF59EDF7-2252-430E-2BA7-996F2371EF6C}"/>
              </a:ext>
            </a:extLst>
          </p:cNvPr>
          <p:cNvCxnSpPr>
            <a:cxnSpLocks/>
          </p:cNvCxnSpPr>
          <p:nvPr/>
        </p:nvCxnSpPr>
        <p:spPr>
          <a:xfrm flipV="1">
            <a:off x="142684" y="863074"/>
            <a:ext cx="11787124" cy="6413"/>
          </a:xfrm>
          <a:prstGeom prst="line">
            <a:avLst/>
          </a:prstGeom>
          <a:ln>
            <a:solidFill>
              <a:schemeClr val="bg1">
                <a:lumMod val="85000"/>
              </a:schemeClr>
            </a:solidFill>
          </a:ln>
          <a:effectLst>
            <a:outerShdw blurRad="63500" sx="102000" sy="102000" algn="ctr" rotWithShape="0">
              <a:prstClr val="black">
                <a:alpha val="3000"/>
              </a:prstClr>
            </a:outerShdw>
          </a:effectLst>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FF71B20-673F-EBCD-D7CA-32A802164B1F}"/>
              </a:ext>
            </a:extLst>
          </p:cNvPr>
          <p:cNvCxnSpPr>
            <a:cxnSpLocks/>
          </p:cNvCxnSpPr>
          <p:nvPr/>
        </p:nvCxnSpPr>
        <p:spPr>
          <a:xfrm>
            <a:off x="5267973" y="983802"/>
            <a:ext cx="0" cy="3398797"/>
          </a:xfrm>
          <a:prstGeom prst="line">
            <a:avLst/>
          </a:prstGeom>
          <a:ln>
            <a:solidFill>
              <a:schemeClr val="bg1">
                <a:lumMod val="85000"/>
              </a:schemeClr>
            </a:solidFill>
          </a:ln>
          <a:effectLst>
            <a:outerShdw blurRad="63500" sx="102000" sy="102000" algn="ctr" rotWithShape="0">
              <a:prstClr val="black">
                <a:alpha val="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375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Oval 122">
            <a:extLst>
              <a:ext uri="{FF2B5EF4-FFF2-40B4-BE49-F238E27FC236}">
                <a16:creationId xmlns:a16="http://schemas.microsoft.com/office/drawing/2014/main" id="{315588EA-A518-BDF2-454C-724531D3A54E}"/>
              </a:ext>
            </a:extLst>
          </p:cNvPr>
          <p:cNvSpPr/>
          <p:nvPr/>
        </p:nvSpPr>
        <p:spPr>
          <a:xfrm>
            <a:off x="3504751" y="229060"/>
            <a:ext cx="373795" cy="328330"/>
          </a:xfrm>
          <a:prstGeom prst="ellipse">
            <a:avLst/>
          </a:prstGeom>
          <a:solidFill>
            <a:schemeClr val="bg1"/>
          </a:solidFill>
          <a:ln w="3175">
            <a:solidFill>
              <a:schemeClr val="bg1">
                <a:lumMod val="85000"/>
              </a:schemeClr>
            </a:solidFill>
          </a:ln>
          <a:effectLst>
            <a:outerShdw blurRad="63500" algn="ctr" rotWithShape="0">
              <a:prstClr val="black">
                <a:alpha val="12929"/>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latin typeface="Roboto Light" panose="02000000000000000000" pitchFamily="2" charset="0"/>
                <a:ea typeface="Roboto Light" panose="02000000000000000000" pitchFamily="2" charset="0"/>
              </a:rPr>
              <a:t>3</a:t>
            </a:r>
          </a:p>
        </p:txBody>
      </p:sp>
      <p:sp>
        <p:nvSpPr>
          <p:cNvPr id="221" name="TextBox 220">
            <a:extLst>
              <a:ext uri="{FF2B5EF4-FFF2-40B4-BE49-F238E27FC236}">
                <a16:creationId xmlns:a16="http://schemas.microsoft.com/office/drawing/2014/main" id="{36E3FA2A-9358-F049-857F-CD7C9B3119DD}"/>
              </a:ext>
            </a:extLst>
          </p:cNvPr>
          <p:cNvSpPr txBox="1"/>
          <p:nvPr/>
        </p:nvSpPr>
        <p:spPr>
          <a:xfrm>
            <a:off x="3846876" y="229060"/>
            <a:ext cx="5003063" cy="1169551"/>
          </a:xfrm>
          <a:prstGeom prst="rect">
            <a:avLst/>
          </a:prstGeom>
          <a:noFill/>
        </p:spPr>
        <p:txBody>
          <a:bodyPr wrap="square" rtlCol="0">
            <a:spAutoFit/>
          </a:bodyPr>
          <a:lstStyle/>
          <a:p>
            <a:r>
              <a:rPr lang="en-US" sz="1400" dirty="0">
                <a:latin typeface="Roboto Light" panose="02000000000000000000" pitchFamily="2" charset="0"/>
                <a:ea typeface="Roboto Light" panose="02000000000000000000" pitchFamily="2" charset="0"/>
              </a:rPr>
              <a:t>Transform to </a:t>
            </a:r>
            <a:r>
              <a:rPr lang="en-US" sz="1400" b="1" dirty="0">
                <a:solidFill>
                  <a:schemeClr val="accent6"/>
                </a:solidFill>
                <a:latin typeface="Roboto Light" panose="02000000000000000000" pitchFamily="2" charset="0"/>
                <a:ea typeface="Roboto Light" panose="02000000000000000000" pitchFamily="2" charset="0"/>
              </a:rPr>
              <a:t>logical form prediction input string</a:t>
            </a:r>
            <a:r>
              <a:rPr lang="en-US" sz="1400" dirty="0">
                <a:latin typeface="Roboto Light" panose="02000000000000000000" pitchFamily="2" charset="0"/>
                <a:ea typeface="Roboto Light" panose="02000000000000000000" pitchFamily="2" charset="0"/>
              </a:rPr>
              <a:t>, replacing raw text named entities values with named entities names and removing any hypothetical events.</a:t>
            </a:r>
          </a:p>
          <a:p>
            <a:br>
              <a:rPr lang="en-US" sz="1400" dirty="0">
                <a:latin typeface="Roboto Light" panose="02000000000000000000" pitchFamily="2" charset="0"/>
                <a:ea typeface="Roboto Light" panose="02000000000000000000" pitchFamily="2" charset="0"/>
              </a:rPr>
            </a:br>
            <a:endParaRPr lang="en-US" sz="1400" dirty="0">
              <a:latin typeface="Roboto Light" panose="02000000000000000000" pitchFamily="2" charset="0"/>
              <a:ea typeface="Roboto Light" panose="02000000000000000000" pitchFamily="2" charset="0"/>
            </a:endParaRPr>
          </a:p>
        </p:txBody>
      </p:sp>
      <p:grpSp>
        <p:nvGrpSpPr>
          <p:cNvPr id="79" name="Group 78">
            <a:extLst>
              <a:ext uri="{FF2B5EF4-FFF2-40B4-BE49-F238E27FC236}">
                <a16:creationId xmlns:a16="http://schemas.microsoft.com/office/drawing/2014/main" id="{DE4EFFC2-6536-ADE0-34BD-9E5D2BC2B4E3}"/>
              </a:ext>
            </a:extLst>
          </p:cNvPr>
          <p:cNvGrpSpPr/>
          <p:nvPr/>
        </p:nvGrpSpPr>
        <p:grpSpPr>
          <a:xfrm>
            <a:off x="0" y="1676080"/>
            <a:ext cx="5296105" cy="2960309"/>
            <a:chOff x="4407377" y="1715248"/>
            <a:chExt cx="5296105" cy="2960309"/>
          </a:xfrm>
        </p:grpSpPr>
        <p:grpSp>
          <p:nvGrpSpPr>
            <p:cNvPr id="80" name="Group 79">
              <a:extLst>
                <a:ext uri="{FF2B5EF4-FFF2-40B4-BE49-F238E27FC236}">
                  <a16:creationId xmlns:a16="http://schemas.microsoft.com/office/drawing/2014/main" id="{6A75D43F-550D-24E6-769F-A61FFBC53C6A}"/>
                </a:ext>
              </a:extLst>
            </p:cNvPr>
            <p:cNvGrpSpPr/>
            <p:nvPr/>
          </p:nvGrpSpPr>
          <p:grpSpPr>
            <a:xfrm>
              <a:off x="8048710" y="4032090"/>
              <a:ext cx="1061986" cy="643467"/>
              <a:chOff x="905241" y="2512259"/>
              <a:chExt cx="1061986" cy="643467"/>
            </a:xfrm>
          </p:grpSpPr>
          <p:sp>
            <p:nvSpPr>
              <p:cNvPr id="148" name="Rounded Rectangle 147">
                <a:extLst>
                  <a:ext uri="{FF2B5EF4-FFF2-40B4-BE49-F238E27FC236}">
                    <a16:creationId xmlns:a16="http://schemas.microsoft.com/office/drawing/2014/main" id="{EDB12B79-9725-0416-5F0D-2AAA507A0D0B}"/>
                  </a:ext>
                </a:extLst>
              </p:cNvPr>
              <p:cNvSpPr/>
              <p:nvPr/>
            </p:nvSpPr>
            <p:spPr>
              <a:xfrm>
                <a:off x="905241" y="2512259"/>
                <a:ext cx="1061986" cy="643467"/>
              </a:xfrm>
              <a:prstGeom prst="roundRect">
                <a:avLst/>
              </a:prstGeom>
              <a:solidFill>
                <a:srgbClr val="EEB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a:extLst>
                  <a:ext uri="{FF2B5EF4-FFF2-40B4-BE49-F238E27FC236}">
                    <a16:creationId xmlns:a16="http://schemas.microsoft.com/office/drawing/2014/main" id="{3ECDE573-659D-1EFF-F8D9-8836F4E0CDF5}"/>
                  </a:ext>
                </a:extLst>
              </p:cNvPr>
              <p:cNvSpPr/>
              <p:nvPr/>
            </p:nvSpPr>
            <p:spPr>
              <a:xfrm>
                <a:off x="1027765" y="2585355"/>
                <a:ext cx="855130" cy="2159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Drug</a:t>
                </a:r>
              </a:p>
            </p:txBody>
          </p:sp>
        </p:grpSp>
        <p:sp>
          <p:nvSpPr>
            <p:cNvPr id="81" name="TextBox 80">
              <a:extLst>
                <a:ext uri="{FF2B5EF4-FFF2-40B4-BE49-F238E27FC236}">
                  <a16:creationId xmlns:a16="http://schemas.microsoft.com/office/drawing/2014/main" id="{EE64CA63-FB09-C6E1-541C-CD9ECED1B856}"/>
                </a:ext>
              </a:extLst>
            </p:cNvPr>
            <p:cNvSpPr txBox="1"/>
            <p:nvPr/>
          </p:nvSpPr>
          <p:spPr>
            <a:xfrm>
              <a:off x="8003009" y="4321452"/>
              <a:ext cx="1128834" cy="338554"/>
            </a:xfrm>
            <a:prstGeom prst="rect">
              <a:avLst/>
            </a:prstGeom>
            <a:noFill/>
          </p:spPr>
          <p:txBody>
            <a:bodyPr wrap="none" rtlCol="0">
              <a:spAutoFit/>
            </a:bodyPr>
            <a:lstStyle/>
            <a:p>
              <a:pPr algn="ctr"/>
              <a:r>
                <a:rPr lang="en-US" sz="1600" dirty="0">
                  <a:latin typeface="Roboto Light" panose="02000000000000000000" pitchFamily="2" charset="0"/>
                  <a:ea typeface="Roboto Light" panose="02000000000000000000" pitchFamily="2" charset="0"/>
                </a:rPr>
                <a:t>metformin</a:t>
              </a:r>
            </a:p>
          </p:txBody>
        </p:sp>
        <p:grpSp>
          <p:nvGrpSpPr>
            <p:cNvPr id="82" name="Group 81">
              <a:extLst>
                <a:ext uri="{FF2B5EF4-FFF2-40B4-BE49-F238E27FC236}">
                  <a16:creationId xmlns:a16="http://schemas.microsoft.com/office/drawing/2014/main" id="{3D4EB8E1-C132-D73D-1DE5-ADE6A4F42E2D}"/>
                </a:ext>
              </a:extLst>
            </p:cNvPr>
            <p:cNvGrpSpPr/>
            <p:nvPr/>
          </p:nvGrpSpPr>
          <p:grpSpPr>
            <a:xfrm>
              <a:off x="4595394" y="2099986"/>
              <a:ext cx="978160" cy="643467"/>
              <a:chOff x="936617" y="1707256"/>
              <a:chExt cx="999065" cy="643467"/>
            </a:xfrm>
          </p:grpSpPr>
          <p:grpSp>
            <p:nvGrpSpPr>
              <p:cNvPr id="144" name="Group 143">
                <a:extLst>
                  <a:ext uri="{FF2B5EF4-FFF2-40B4-BE49-F238E27FC236}">
                    <a16:creationId xmlns:a16="http://schemas.microsoft.com/office/drawing/2014/main" id="{2D1840D2-E10F-5176-0DF5-E13D4587EDA7}"/>
                  </a:ext>
                </a:extLst>
              </p:cNvPr>
              <p:cNvGrpSpPr/>
              <p:nvPr/>
            </p:nvGrpSpPr>
            <p:grpSpPr>
              <a:xfrm>
                <a:off x="936617" y="1707256"/>
                <a:ext cx="999065" cy="643467"/>
                <a:chOff x="694267" y="2512259"/>
                <a:chExt cx="999065" cy="643467"/>
              </a:xfrm>
            </p:grpSpPr>
            <p:sp>
              <p:nvSpPr>
                <p:cNvPr id="146" name="Rounded Rectangle 145">
                  <a:extLst>
                    <a:ext uri="{FF2B5EF4-FFF2-40B4-BE49-F238E27FC236}">
                      <a16:creationId xmlns:a16="http://schemas.microsoft.com/office/drawing/2014/main" id="{82B93307-C862-A16E-1679-9E2957955A5C}"/>
                    </a:ext>
                  </a:extLst>
                </p:cNvPr>
                <p:cNvSpPr/>
                <p:nvPr/>
              </p:nvSpPr>
              <p:spPr>
                <a:xfrm>
                  <a:off x="694267" y="2512259"/>
                  <a:ext cx="999065" cy="643467"/>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a:extLst>
                    <a:ext uri="{FF2B5EF4-FFF2-40B4-BE49-F238E27FC236}">
                      <a16:creationId xmlns:a16="http://schemas.microsoft.com/office/drawing/2014/main" id="{261849A8-7217-3A8D-170E-948C1CF03210}"/>
                    </a:ext>
                  </a:extLst>
                </p:cNvPr>
                <p:cNvSpPr/>
                <p:nvPr/>
              </p:nvSpPr>
              <p:spPr>
                <a:xfrm>
                  <a:off x="762004" y="2576000"/>
                  <a:ext cx="855130" cy="2159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Condition</a:t>
                  </a:r>
                </a:p>
              </p:txBody>
            </p:sp>
          </p:grpSp>
          <p:sp>
            <p:nvSpPr>
              <p:cNvPr id="145" name="TextBox 144">
                <a:extLst>
                  <a:ext uri="{FF2B5EF4-FFF2-40B4-BE49-F238E27FC236}">
                    <a16:creationId xmlns:a16="http://schemas.microsoft.com/office/drawing/2014/main" id="{0DBF5ED4-1396-A81C-7752-71A3940E9FD4}"/>
                  </a:ext>
                </a:extLst>
              </p:cNvPr>
              <p:cNvSpPr txBox="1"/>
              <p:nvPr/>
            </p:nvSpPr>
            <p:spPr>
              <a:xfrm>
                <a:off x="992342" y="1986964"/>
                <a:ext cx="914033" cy="338554"/>
              </a:xfrm>
              <a:prstGeom prst="rect">
                <a:avLst/>
              </a:prstGeom>
              <a:noFill/>
            </p:spPr>
            <p:txBody>
              <a:bodyPr wrap="none" rtlCol="0">
                <a:spAutoFit/>
              </a:bodyPr>
              <a:lstStyle/>
              <a:p>
                <a:pPr algn="ctr"/>
                <a:r>
                  <a:rPr lang="en-US" sz="1600" dirty="0">
                    <a:latin typeface="Roboto Light" panose="02000000000000000000" pitchFamily="2" charset="0"/>
                    <a:ea typeface="Roboto Light" panose="02000000000000000000" pitchFamily="2" charset="0"/>
                  </a:rPr>
                  <a:t>Diabetic</a:t>
                </a:r>
              </a:p>
            </p:txBody>
          </p:sp>
        </p:grpSp>
        <p:grpSp>
          <p:nvGrpSpPr>
            <p:cNvPr id="83" name="Group 82">
              <a:extLst>
                <a:ext uri="{FF2B5EF4-FFF2-40B4-BE49-F238E27FC236}">
                  <a16:creationId xmlns:a16="http://schemas.microsoft.com/office/drawing/2014/main" id="{A4A13467-A042-8409-8944-BA319067D2C2}"/>
                </a:ext>
              </a:extLst>
            </p:cNvPr>
            <p:cNvGrpSpPr/>
            <p:nvPr/>
          </p:nvGrpSpPr>
          <p:grpSpPr>
            <a:xfrm>
              <a:off x="5616271" y="2099986"/>
              <a:ext cx="860974" cy="643467"/>
              <a:chOff x="936617" y="1707256"/>
              <a:chExt cx="999065" cy="643467"/>
            </a:xfrm>
          </p:grpSpPr>
          <p:grpSp>
            <p:nvGrpSpPr>
              <p:cNvPr id="140" name="Group 139">
                <a:extLst>
                  <a:ext uri="{FF2B5EF4-FFF2-40B4-BE49-F238E27FC236}">
                    <a16:creationId xmlns:a16="http://schemas.microsoft.com/office/drawing/2014/main" id="{DF36B099-E07F-A6BA-D9D6-356410131BA6}"/>
                  </a:ext>
                </a:extLst>
              </p:cNvPr>
              <p:cNvGrpSpPr/>
              <p:nvPr/>
            </p:nvGrpSpPr>
            <p:grpSpPr>
              <a:xfrm>
                <a:off x="936617" y="1707256"/>
                <a:ext cx="999065" cy="643467"/>
                <a:chOff x="694267" y="2512259"/>
                <a:chExt cx="999065" cy="643467"/>
              </a:xfrm>
            </p:grpSpPr>
            <p:sp>
              <p:nvSpPr>
                <p:cNvPr id="142" name="Rounded Rectangle 141">
                  <a:extLst>
                    <a:ext uri="{FF2B5EF4-FFF2-40B4-BE49-F238E27FC236}">
                      <a16:creationId xmlns:a16="http://schemas.microsoft.com/office/drawing/2014/main" id="{197E0A94-D861-44C4-B6F2-15E277E7AED5}"/>
                    </a:ext>
                  </a:extLst>
                </p:cNvPr>
                <p:cNvSpPr/>
                <p:nvPr/>
              </p:nvSpPr>
              <p:spPr>
                <a:xfrm>
                  <a:off x="694267" y="2512259"/>
                  <a:ext cx="999065" cy="643467"/>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a:extLst>
                    <a:ext uri="{FF2B5EF4-FFF2-40B4-BE49-F238E27FC236}">
                      <a16:creationId xmlns:a16="http://schemas.microsoft.com/office/drawing/2014/main" id="{30B5D1A8-6BE0-A9CA-2C8C-4A1A2672B3B4}"/>
                    </a:ext>
                  </a:extLst>
                </p:cNvPr>
                <p:cNvSpPr/>
                <p:nvPr/>
              </p:nvSpPr>
              <p:spPr>
                <a:xfrm>
                  <a:off x="762004" y="2576000"/>
                  <a:ext cx="855130" cy="2159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Female</a:t>
                  </a:r>
                </a:p>
              </p:txBody>
            </p:sp>
          </p:grpSp>
          <p:sp>
            <p:nvSpPr>
              <p:cNvPr id="141" name="TextBox 140">
                <a:extLst>
                  <a:ext uri="{FF2B5EF4-FFF2-40B4-BE49-F238E27FC236}">
                    <a16:creationId xmlns:a16="http://schemas.microsoft.com/office/drawing/2014/main" id="{0BAE5579-EC24-604E-95F3-605986797621}"/>
                  </a:ext>
                </a:extLst>
              </p:cNvPr>
              <p:cNvSpPr txBox="1"/>
              <p:nvPr/>
            </p:nvSpPr>
            <p:spPr>
              <a:xfrm>
                <a:off x="939027" y="1986964"/>
                <a:ext cx="991810" cy="338554"/>
              </a:xfrm>
              <a:prstGeom prst="rect">
                <a:avLst/>
              </a:prstGeom>
              <a:noFill/>
            </p:spPr>
            <p:txBody>
              <a:bodyPr wrap="none" rtlCol="0">
                <a:spAutoFit/>
              </a:bodyPr>
              <a:lstStyle/>
              <a:p>
                <a:pPr algn="ctr"/>
                <a:r>
                  <a:rPr lang="en-US" sz="1600" dirty="0">
                    <a:latin typeface="Roboto Light" panose="02000000000000000000" pitchFamily="2" charset="0"/>
                    <a:ea typeface="Roboto Light" panose="02000000000000000000" pitchFamily="2" charset="0"/>
                  </a:rPr>
                  <a:t>women</a:t>
                </a:r>
              </a:p>
            </p:txBody>
          </p:sp>
        </p:grpSp>
        <p:grpSp>
          <p:nvGrpSpPr>
            <p:cNvPr id="84" name="Group 83">
              <a:extLst>
                <a:ext uri="{FF2B5EF4-FFF2-40B4-BE49-F238E27FC236}">
                  <a16:creationId xmlns:a16="http://schemas.microsoft.com/office/drawing/2014/main" id="{8821F5E2-FECC-2D7B-608F-6FBF0EE70D7D}"/>
                </a:ext>
              </a:extLst>
            </p:cNvPr>
            <p:cNvGrpSpPr/>
            <p:nvPr/>
          </p:nvGrpSpPr>
          <p:grpSpPr>
            <a:xfrm>
              <a:off x="6904977" y="2120755"/>
              <a:ext cx="641891" cy="643467"/>
              <a:chOff x="936617" y="1707256"/>
              <a:chExt cx="999065" cy="643467"/>
            </a:xfrm>
          </p:grpSpPr>
          <p:grpSp>
            <p:nvGrpSpPr>
              <p:cNvPr id="136" name="Group 135">
                <a:extLst>
                  <a:ext uri="{FF2B5EF4-FFF2-40B4-BE49-F238E27FC236}">
                    <a16:creationId xmlns:a16="http://schemas.microsoft.com/office/drawing/2014/main" id="{FA4A7350-BAD1-50CC-E0C8-0E5C7A63A88D}"/>
                  </a:ext>
                </a:extLst>
              </p:cNvPr>
              <p:cNvGrpSpPr/>
              <p:nvPr/>
            </p:nvGrpSpPr>
            <p:grpSpPr>
              <a:xfrm>
                <a:off x="936617" y="1707256"/>
                <a:ext cx="999065" cy="643467"/>
                <a:chOff x="694267" y="2512259"/>
                <a:chExt cx="999065" cy="643467"/>
              </a:xfrm>
            </p:grpSpPr>
            <p:sp>
              <p:nvSpPr>
                <p:cNvPr id="138" name="Rounded Rectangle 137">
                  <a:extLst>
                    <a:ext uri="{FF2B5EF4-FFF2-40B4-BE49-F238E27FC236}">
                      <a16:creationId xmlns:a16="http://schemas.microsoft.com/office/drawing/2014/main" id="{289BCC73-824B-28A3-AE08-C300461E9368}"/>
                    </a:ext>
                  </a:extLst>
                </p:cNvPr>
                <p:cNvSpPr/>
                <p:nvPr/>
              </p:nvSpPr>
              <p:spPr>
                <a:xfrm>
                  <a:off x="694267" y="2512259"/>
                  <a:ext cx="999065" cy="643467"/>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a:extLst>
                    <a:ext uri="{FF2B5EF4-FFF2-40B4-BE49-F238E27FC236}">
                      <a16:creationId xmlns:a16="http://schemas.microsoft.com/office/drawing/2014/main" id="{55494A0A-1FD1-8874-07A6-06B6472A6EE7}"/>
                    </a:ext>
                  </a:extLst>
                </p:cNvPr>
                <p:cNvSpPr/>
                <p:nvPr/>
              </p:nvSpPr>
              <p:spPr>
                <a:xfrm>
                  <a:off x="762004" y="2576000"/>
                  <a:ext cx="855130" cy="2159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Male</a:t>
                  </a:r>
                </a:p>
              </p:txBody>
            </p:sp>
          </p:grpSp>
          <p:sp>
            <p:nvSpPr>
              <p:cNvPr id="137" name="TextBox 136">
                <a:extLst>
                  <a:ext uri="{FF2B5EF4-FFF2-40B4-BE49-F238E27FC236}">
                    <a16:creationId xmlns:a16="http://schemas.microsoft.com/office/drawing/2014/main" id="{5F8B5AC6-4021-7E80-0EB7-EE692C5178EB}"/>
                  </a:ext>
                </a:extLst>
              </p:cNvPr>
              <p:cNvSpPr txBox="1"/>
              <p:nvPr/>
            </p:nvSpPr>
            <p:spPr>
              <a:xfrm>
                <a:off x="1143025" y="1986964"/>
                <a:ext cx="583813" cy="338554"/>
              </a:xfrm>
              <a:prstGeom prst="rect">
                <a:avLst/>
              </a:prstGeom>
              <a:noFill/>
            </p:spPr>
            <p:txBody>
              <a:bodyPr wrap="none" rtlCol="0">
                <a:spAutoFit/>
              </a:bodyPr>
              <a:lstStyle/>
              <a:p>
                <a:pPr algn="ctr"/>
                <a:r>
                  <a:rPr lang="en-US" sz="1600" dirty="0">
                    <a:latin typeface="Roboto Light" panose="02000000000000000000" pitchFamily="2" charset="0"/>
                    <a:ea typeface="Roboto Light" panose="02000000000000000000" pitchFamily="2" charset="0"/>
                  </a:rPr>
                  <a:t>men</a:t>
                </a:r>
              </a:p>
            </p:txBody>
          </p:sp>
        </p:grpSp>
        <p:grpSp>
          <p:nvGrpSpPr>
            <p:cNvPr id="85" name="Group 84">
              <a:extLst>
                <a:ext uri="{FF2B5EF4-FFF2-40B4-BE49-F238E27FC236}">
                  <a16:creationId xmlns:a16="http://schemas.microsoft.com/office/drawing/2014/main" id="{B6574DF4-8F67-EA32-7F81-ACDF57C1DE9F}"/>
                </a:ext>
              </a:extLst>
            </p:cNvPr>
            <p:cNvGrpSpPr/>
            <p:nvPr/>
          </p:nvGrpSpPr>
          <p:grpSpPr>
            <a:xfrm>
              <a:off x="8288438" y="2132776"/>
              <a:ext cx="1415044" cy="1121416"/>
              <a:chOff x="4658669" y="1571198"/>
              <a:chExt cx="1862110" cy="1121416"/>
            </a:xfrm>
          </p:grpSpPr>
          <p:grpSp>
            <p:nvGrpSpPr>
              <p:cNvPr id="129" name="Group 128">
                <a:extLst>
                  <a:ext uri="{FF2B5EF4-FFF2-40B4-BE49-F238E27FC236}">
                    <a16:creationId xmlns:a16="http://schemas.microsoft.com/office/drawing/2014/main" id="{F598EA47-E9D2-D73B-4747-BD91C5A54D5D}"/>
                  </a:ext>
                </a:extLst>
              </p:cNvPr>
              <p:cNvGrpSpPr/>
              <p:nvPr/>
            </p:nvGrpSpPr>
            <p:grpSpPr>
              <a:xfrm>
                <a:off x="4658669" y="1571198"/>
                <a:ext cx="1862110" cy="1121416"/>
                <a:chOff x="963817" y="1707258"/>
                <a:chExt cx="847194" cy="1121416"/>
              </a:xfrm>
            </p:grpSpPr>
            <p:grpSp>
              <p:nvGrpSpPr>
                <p:cNvPr id="132" name="Group 131">
                  <a:extLst>
                    <a:ext uri="{FF2B5EF4-FFF2-40B4-BE49-F238E27FC236}">
                      <a16:creationId xmlns:a16="http://schemas.microsoft.com/office/drawing/2014/main" id="{B7604A65-D451-1698-82C7-E6E7E62E2903}"/>
                    </a:ext>
                  </a:extLst>
                </p:cNvPr>
                <p:cNvGrpSpPr/>
                <p:nvPr/>
              </p:nvGrpSpPr>
              <p:grpSpPr>
                <a:xfrm>
                  <a:off x="963817" y="1707258"/>
                  <a:ext cx="847194" cy="1121416"/>
                  <a:chOff x="721467" y="2512261"/>
                  <a:chExt cx="847194" cy="1121416"/>
                </a:xfrm>
              </p:grpSpPr>
              <p:sp>
                <p:nvSpPr>
                  <p:cNvPr id="134" name="Rounded Rectangle 133">
                    <a:extLst>
                      <a:ext uri="{FF2B5EF4-FFF2-40B4-BE49-F238E27FC236}">
                        <a16:creationId xmlns:a16="http://schemas.microsoft.com/office/drawing/2014/main" id="{5C496F12-3D32-84F4-81D8-1D4211D9F28B}"/>
                      </a:ext>
                    </a:extLst>
                  </p:cNvPr>
                  <p:cNvSpPr/>
                  <p:nvPr/>
                </p:nvSpPr>
                <p:spPr>
                  <a:xfrm>
                    <a:off x="721467" y="2512261"/>
                    <a:ext cx="847194" cy="1121416"/>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a:extLst>
                      <a:ext uri="{FF2B5EF4-FFF2-40B4-BE49-F238E27FC236}">
                        <a16:creationId xmlns:a16="http://schemas.microsoft.com/office/drawing/2014/main" id="{D0907A49-B98C-34D7-2E36-06A002290EC6}"/>
                      </a:ext>
                    </a:extLst>
                  </p:cNvPr>
                  <p:cNvSpPr/>
                  <p:nvPr/>
                </p:nvSpPr>
                <p:spPr>
                  <a:xfrm>
                    <a:off x="778558" y="2584598"/>
                    <a:ext cx="742548" cy="2159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Eq-Comparison</a:t>
                    </a:r>
                  </a:p>
                </p:txBody>
              </p:sp>
            </p:grpSp>
            <p:sp>
              <p:nvSpPr>
                <p:cNvPr id="133" name="TextBox 132">
                  <a:extLst>
                    <a:ext uri="{FF2B5EF4-FFF2-40B4-BE49-F238E27FC236}">
                      <a16:creationId xmlns:a16="http://schemas.microsoft.com/office/drawing/2014/main" id="{F47125B1-FF59-29FF-7DA9-F3387E194C82}"/>
                    </a:ext>
                  </a:extLst>
                </p:cNvPr>
                <p:cNvSpPr txBox="1"/>
                <p:nvPr/>
              </p:nvSpPr>
              <p:spPr>
                <a:xfrm>
                  <a:off x="1126630" y="1983394"/>
                  <a:ext cx="509806" cy="338554"/>
                </a:xfrm>
                <a:prstGeom prst="rect">
                  <a:avLst/>
                </a:prstGeom>
                <a:noFill/>
              </p:spPr>
              <p:txBody>
                <a:bodyPr wrap="none" rtlCol="0">
                  <a:spAutoFit/>
                </a:bodyPr>
                <a:lstStyle/>
                <a:p>
                  <a:pPr algn="ctr"/>
                  <a:r>
                    <a:rPr lang="en-US" sz="1600" dirty="0">
                      <a:latin typeface="Roboto Light" panose="02000000000000000000" pitchFamily="2" charset="0"/>
                      <a:ea typeface="Roboto Light" panose="02000000000000000000" pitchFamily="2" charset="0"/>
                    </a:rPr>
                    <a:t>over 65</a:t>
                  </a:r>
                </a:p>
              </p:txBody>
            </p:sp>
          </p:grpSp>
          <p:sp>
            <p:nvSpPr>
              <p:cNvPr id="130" name="Rounded Rectangle 129">
                <a:extLst>
                  <a:ext uri="{FF2B5EF4-FFF2-40B4-BE49-F238E27FC236}">
                    <a16:creationId xmlns:a16="http://schemas.microsoft.com/office/drawing/2014/main" id="{E9D967D5-AEBB-8094-18D3-0407450C4C52}"/>
                  </a:ext>
                </a:extLst>
              </p:cNvPr>
              <p:cNvSpPr/>
              <p:nvPr/>
            </p:nvSpPr>
            <p:spPr>
              <a:xfrm>
                <a:off x="4848592" y="2242532"/>
                <a:ext cx="1412201" cy="3783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Roboto Thin" panose="02000000000000000000" pitchFamily="2" charset="0"/>
                  <a:ea typeface="Roboto Thin" panose="02000000000000000000" pitchFamily="2" charset="0"/>
                </a:endParaRPr>
              </a:p>
            </p:txBody>
          </p:sp>
          <p:sp>
            <p:nvSpPr>
              <p:cNvPr id="131" name="TextBox 130">
                <a:extLst>
                  <a:ext uri="{FF2B5EF4-FFF2-40B4-BE49-F238E27FC236}">
                    <a16:creationId xmlns:a16="http://schemas.microsoft.com/office/drawing/2014/main" id="{1CB05C5A-DC64-4A12-1467-907CD554FBF6}"/>
                  </a:ext>
                </a:extLst>
              </p:cNvPr>
              <p:cNvSpPr txBox="1"/>
              <p:nvPr/>
            </p:nvSpPr>
            <p:spPr>
              <a:xfrm>
                <a:off x="4779409" y="2205405"/>
                <a:ext cx="1583918" cy="415498"/>
              </a:xfrm>
              <a:prstGeom prst="rect">
                <a:avLst/>
              </a:prstGeom>
              <a:noFill/>
            </p:spPr>
            <p:txBody>
              <a:bodyPr wrap="square" rtlCol="0">
                <a:spAutoFit/>
              </a:bodyPr>
              <a:lstStyle/>
              <a:p>
                <a:r>
                  <a:rPr lang="en-US" sz="1050" dirty="0">
                    <a:latin typeface="Roboto Thin" panose="02000000000000000000" pitchFamily="2" charset="0"/>
                    <a:ea typeface="Roboto Thin" panose="02000000000000000000" pitchFamily="2" charset="0"/>
                  </a:rPr>
                  <a:t>Operator: Greater</a:t>
                </a:r>
                <a:br>
                  <a:rPr lang="en-US" sz="1050" dirty="0">
                    <a:latin typeface="Roboto Thin" panose="02000000000000000000" pitchFamily="2" charset="0"/>
                    <a:ea typeface="Roboto Thin" panose="02000000000000000000" pitchFamily="2" charset="0"/>
                  </a:rPr>
                </a:br>
                <a:r>
                  <a:rPr lang="en-US" sz="1050" dirty="0">
                    <a:latin typeface="Roboto Thin" panose="02000000000000000000" pitchFamily="2" charset="0"/>
                    <a:ea typeface="Roboto Thin" panose="02000000000000000000" pitchFamily="2" charset="0"/>
                  </a:rPr>
                  <a:t>Value:       “65”</a:t>
                </a:r>
              </a:p>
            </p:txBody>
          </p:sp>
        </p:grpSp>
        <p:grpSp>
          <p:nvGrpSpPr>
            <p:cNvPr id="86" name="Group 85">
              <a:extLst>
                <a:ext uri="{FF2B5EF4-FFF2-40B4-BE49-F238E27FC236}">
                  <a16:creationId xmlns:a16="http://schemas.microsoft.com/office/drawing/2014/main" id="{73AD2725-FD23-43FE-F485-E874179D0BF2}"/>
                </a:ext>
              </a:extLst>
            </p:cNvPr>
            <p:cNvGrpSpPr/>
            <p:nvPr/>
          </p:nvGrpSpPr>
          <p:grpSpPr>
            <a:xfrm>
              <a:off x="5112469" y="4032090"/>
              <a:ext cx="946272" cy="643467"/>
              <a:chOff x="936618" y="1707256"/>
              <a:chExt cx="946272" cy="643467"/>
            </a:xfrm>
          </p:grpSpPr>
          <p:grpSp>
            <p:nvGrpSpPr>
              <p:cNvPr id="125" name="Group 124">
                <a:extLst>
                  <a:ext uri="{FF2B5EF4-FFF2-40B4-BE49-F238E27FC236}">
                    <a16:creationId xmlns:a16="http://schemas.microsoft.com/office/drawing/2014/main" id="{254E49E6-C769-2B6E-E08E-61C0636E83D1}"/>
                  </a:ext>
                </a:extLst>
              </p:cNvPr>
              <p:cNvGrpSpPr/>
              <p:nvPr/>
            </p:nvGrpSpPr>
            <p:grpSpPr>
              <a:xfrm>
                <a:off x="936618" y="1707256"/>
                <a:ext cx="946272" cy="643467"/>
                <a:chOff x="694268" y="2512259"/>
                <a:chExt cx="946272" cy="643467"/>
              </a:xfrm>
            </p:grpSpPr>
            <p:sp>
              <p:nvSpPr>
                <p:cNvPr id="127" name="Rounded Rectangle 126">
                  <a:extLst>
                    <a:ext uri="{FF2B5EF4-FFF2-40B4-BE49-F238E27FC236}">
                      <a16:creationId xmlns:a16="http://schemas.microsoft.com/office/drawing/2014/main" id="{856DC0A4-3768-F3FA-1C1F-3C9B8CFCCC4B}"/>
                    </a:ext>
                  </a:extLst>
                </p:cNvPr>
                <p:cNvSpPr/>
                <p:nvPr/>
              </p:nvSpPr>
              <p:spPr>
                <a:xfrm>
                  <a:off x="694268" y="2512259"/>
                  <a:ext cx="946272" cy="643467"/>
                </a:xfrm>
                <a:prstGeom prst="roundRect">
                  <a:avLst/>
                </a:prstGeom>
                <a:solidFill>
                  <a:srgbClr val="EA6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a:extLst>
                    <a:ext uri="{FF2B5EF4-FFF2-40B4-BE49-F238E27FC236}">
                      <a16:creationId xmlns:a16="http://schemas.microsoft.com/office/drawing/2014/main" id="{70BC9D20-0807-76E3-7F78-35FCA67404DF}"/>
                    </a:ext>
                  </a:extLst>
                </p:cNvPr>
                <p:cNvSpPr/>
                <p:nvPr/>
              </p:nvSpPr>
              <p:spPr>
                <a:xfrm>
                  <a:off x="762004" y="2576000"/>
                  <a:ext cx="810254" cy="2159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Negation</a:t>
                  </a:r>
                </a:p>
              </p:txBody>
            </p:sp>
          </p:grpSp>
          <p:sp>
            <p:nvSpPr>
              <p:cNvPr id="126" name="TextBox 125">
                <a:extLst>
                  <a:ext uri="{FF2B5EF4-FFF2-40B4-BE49-F238E27FC236}">
                    <a16:creationId xmlns:a16="http://schemas.microsoft.com/office/drawing/2014/main" id="{06BAAAAB-FC30-A3F4-5077-B5E04D8DD871}"/>
                  </a:ext>
                </a:extLst>
              </p:cNvPr>
              <p:cNvSpPr txBox="1"/>
              <p:nvPr/>
            </p:nvSpPr>
            <p:spPr>
              <a:xfrm>
                <a:off x="1198658" y="1978805"/>
                <a:ext cx="412292" cy="338554"/>
              </a:xfrm>
              <a:prstGeom prst="rect">
                <a:avLst/>
              </a:prstGeom>
              <a:noFill/>
            </p:spPr>
            <p:txBody>
              <a:bodyPr wrap="none" rtlCol="0">
                <a:spAutoFit/>
              </a:bodyPr>
              <a:lstStyle/>
              <a:p>
                <a:pPr algn="ctr"/>
                <a:r>
                  <a:rPr lang="en-US" sz="1600" dirty="0">
                    <a:latin typeface="Roboto Light" panose="02000000000000000000" pitchFamily="2" charset="0"/>
                    <a:ea typeface="Roboto Light" panose="02000000000000000000" pitchFamily="2" charset="0"/>
                  </a:rPr>
                  <a:t>no</a:t>
                </a:r>
              </a:p>
            </p:txBody>
          </p:sp>
        </p:grpSp>
        <p:grpSp>
          <p:nvGrpSpPr>
            <p:cNvPr id="87" name="Group 86">
              <a:extLst>
                <a:ext uri="{FF2B5EF4-FFF2-40B4-BE49-F238E27FC236}">
                  <a16:creationId xmlns:a16="http://schemas.microsoft.com/office/drawing/2014/main" id="{45E18D13-159B-1281-19D8-533BFB779867}"/>
                </a:ext>
              </a:extLst>
            </p:cNvPr>
            <p:cNvGrpSpPr/>
            <p:nvPr/>
          </p:nvGrpSpPr>
          <p:grpSpPr>
            <a:xfrm>
              <a:off x="6052858" y="4030853"/>
              <a:ext cx="1770036" cy="643467"/>
              <a:chOff x="969845" y="1707256"/>
              <a:chExt cx="1770036" cy="643467"/>
            </a:xfrm>
          </p:grpSpPr>
          <p:grpSp>
            <p:nvGrpSpPr>
              <p:cNvPr id="120" name="Group 119">
                <a:extLst>
                  <a:ext uri="{FF2B5EF4-FFF2-40B4-BE49-F238E27FC236}">
                    <a16:creationId xmlns:a16="http://schemas.microsoft.com/office/drawing/2014/main" id="{155F4754-4908-9FAD-61CE-A6712546FAA0}"/>
                  </a:ext>
                </a:extLst>
              </p:cNvPr>
              <p:cNvGrpSpPr/>
              <p:nvPr/>
            </p:nvGrpSpPr>
            <p:grpSpPr>
              <a:xfrm>
                <a:off x="1028165" y="1707256"/>
                <a:ext cx="1653669" cy="643467"/>
                <a:chOff x="785815" y="2512259"/>
                <a:chExt cx="1653669" cy="643467"/>
              </a:xfrm>
            </p:grpSpPr>
            <p:sp>
              <p:nvSpPr>
                <p:cNvPr id="122" name="Rounded Rectangle 121">
                  <a:extLst>
                    <a:ext uri="{FF2B5EF4-FFF2-40B4-BE49-F238E27FC236}">
                      <a16:creationId xmlns:a16="http://schemas.microsoft.com/office/drawing/2014/main" id="{B29F025F-4953-E391-A47B-489A55C51E21}"/>
                    </a:ext>
                  </a:extLst>
                </p:cNvPr>
                <p:cNvSpPr/>
                <p:nvPr/>
              </p:nvSpPr>
              <p:spPr>
                <a:xfrm>
                  <a:off x="785815" y="2512259"/>
                  <a:ext cx="1653669" cy="643467"/>
                </a:xfrm>
                <a:prstGeom prst="roundRect">
                  <a:avLst/>
                </a:prstGeom>
                <a:solidFill>
                  <a:srgbClr val="EBA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a:extLst>
                    <a:ext uri="{FF2B5EF4-FFF2-40B4-BE49-F238E27FC236}">
                      <a16:creationId xmlns:a16="http://schemas.microsoft.com/office/drawing/2014/main" id="{11E4586F-AAF6-30D8-1E3B-BACFEEB6656D}"/>
                    </a:ext>
                  </a:extLst>
                </p:cNvPr>
                <p:cNvSpPr/>
                <p:nvPr/>
              </p:nvSpPr>
              <p:spPr>
                <a:xfrm>
                  <a:off x="834249" y="2582085"/>
                  <a:ext cx="1534177" cy="2159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Contraindication</a:t>
                  </a:r>
                </a:p>
              </p:txBody>
            </p:sp>
          </p:grpSp>
          <p:sp>
            <p:nvSpPr>
              <p:cNvPr id="121" name="TextBox 120">
                <a:extLst>
                  <a:ext uri="{FF2B5EF4-FFF2-40B4-BE49-F238E27FC236}">
                    <a16:creationId xmlns:a16="http://schemas.microsoft.com/office/drawing/2014/main" id="{1E17875F-61AD-1BDA-5AD6-087CD36ED5A8}"/>
                  </a:ext>
                </a:extLst>
              </p:cNvPr>
              <p:cNvSpPr txBox="1"/>
              <p:nvPr/>
            </p:nvSpPr>
            <p:spPr>
              <a:xfrm>
                <a:off x="969845" y="1968774"/>
                <a:ext cx="1770036" cy="338554"/>
              </a:xfrm>
              <a:prstGeom prst="rect">
                <a:avLst/>
              </a:prstGeom>
              <a:noFill/>
            </p:spPr>
            <p:txBody>
              <a:bodyPr wrap="none" rtlCol="0">
                <a:spAutoFit/>
              </a:bodyPr>
              <a:lstStyle/>
              <a:p>
                <a:pPr algn="ctr"/>
                <a:r>
                  <a:rPr lang="en-US" sz="1600" dirty="0">
                    <a:latin typeface="Roboto Light" panose="02000000000000000000" pitchFamily="2" charset="0"/>
                    <a:ea typeface="Roboto Light" panose="02000000000000000000" pitchFamily="2" charset="0"/>
                  </a:rPr>
                  <a:t>contraindications</a:t>
                </a:r>
              </a:p>
            </p:txBody>
          </p:sp>
        </p:grpSp>
        <p:sp>
          <p:nvSpPr>
            <p:cNvPr id="88" name="TextBox 87">
              <a:extLst>
                <a:ext uri="{FF2B5EF4-FFF2-40B4-BE49-F238E27FC236}">
                  <a16:creationId xmlns:a16="http://schemas.microsoft.com/office/drawing/2014/main" id="{36842B51-1576-EB2E-90AE-A8F93B9A6E4A}"/>
                </a:ext>
              </a:extLst>
            </p:cNvPr>
            <p:cNvSpPr txBox="1"/>
            <p:nvPr/>
          </p:nvSpPr>
          <p:spPr>
            <a:xfrm>
              <a:off x="7727747" y="4311798"/>
              <a:ext cx="491059" cy="338554"/>
            </a:xfrm>
            <a:prstGeom prst="rect">
              <a:avLst/>
            </a:prstGeom>
            <a:noFill/>
          </p:spPr>
          <p:txBody>
            <a:bodyPr wrap="square" rtlCol="0">
              <a:spAutoFit/>
            </a:bodyPr>
            <a:lstStyle/>
            <a:p>
              <a:r>
                <a:rPr lang="en-US" sz="1600" dirty="0">
                  <a:latin typeface="Roboto Light" panose="02000000000000000000" pitchFamily="2" charset="0"/>
                  <a:ea typeface="Roboto Light" panose="02000000000000000000" pitchFamily="2" charset="0"/>
                </a:rPr>
                <a:t>to</a:t>
              </a:r>
            </a:p>
          </p:txBody>
        </p:sp>
        <p:sp>
          <p:nvSpPr>
            <p:cNvPr id="89" name="TextBox 88">
              <a:extLst>
                <a:ext uri="{FF2B5EF4-FFF2-40B4-BE49-F238E27FC236}">
                  <a16:creationId xmlns:a16="http://schemas.microsoft.com/office/drawing/2014/main" id="{58DD06FD-0884-CFC9-9A6E-1D1E5B4DAC1C}"/>
                </a:ext>
              </a:extLst>
            </p:cNvPr>
            <p:cNvSpPr txBox="1"/>
            <p:nvPr/>
          </p:nvSpPr>
          <p:spPr>
            <a:xfrm>
              <a:off x="4545688" y="4311798"/>
              <a:ext cx="703378" cy="338554"/>
            </a:xfrm>
            <a:prstGeom prst="rect">
              <a:avLst/>
            </a:prstGeom>
            <a:noFill/>
          </p:spPr>
          <p:txBody>
            <a:bodyPr wrap="square" rtlCol="0">
              <a:spAutoFit/>
            </a:bodyPr>
            <a:lstStyle/>
            <a:p>
              <a:r>
                <a:rPr lang="en-US" sz="1600" dirty="0">
                  <a:latin typeface="Roboto Light" panose="02000000000000000000" pitchFamily="2" charset="0"/>
                  <a:ea typeface="Roboto Light" panose="02000000000000000000" pitchFamily="2" charset="0"/>
                </a:rPr>
                <a:t>with</a:t>
              </a:r>
            </a:p>
          </p:txBody>
        </p:sp>
        <p:sp>
          <p:nvSpPr>
            <p:cNvPr id="90" name="TextBox 89">
              <a:extLst>
                <a:ext uri="{FF2B5EF4-FFF2-40B4-BE49-F238E27FC236}">
                  <a16:creationId xmlns:a16="http://schemas.microsoft.com/office/drawing/2014/main" id="{E9F2CCB3-92C0-B715-4099-41A5E505B630}"/>
                </a:ext>
              </a:extLst>
            </p:cNvPr>
            <p:cNvSpPr txBox="1"/>
            <p:nvPr/>
          </p:nvSpPr>
          <p:spPr>
            <a:xfrm>
              <a:off x="4407377" y="2378128"/>
              <a:ext cx="491059" cy="338554"/>
            </a:xfrm>
            <a:prstGeom prst="rect">
              <a:avLst/>
            </a:prstGeom>
            <a:noFill/>
          </p:spPr>
          <p:txBody>
            <a:bodyPr wrap="square" rtlCol="0">
              <a:spAutoFit/>
            </a:bodyPr>
            <a:lstStyle/>
            <a:p>
              <a:r>
                <a:rPr lang="en-US" sz="1600" dirty="0">
                  <a:latin typeface="Roboto Light" panose="02000000000000000000" pitchFamily="2" charset="0"/>
                  <a:ea typeface="Roboto Light" panose="02000000000000000000" pitchFamily="2" charset="0"/>
                </a:rPr>
                <a:t>-</a:t>
              </a:r>
            </a:p>
          </p:txBody>
        </p:sp>
        <p:sp>
          <p:nvSpPr>
            <p:cNvPr id="91" name="TextBox 90">
              <a:extLst>
                <a:ext uri="{FF2B5EF4-FFF2-40B4-BE49-F238E27FC236}">
                  <a16:creationId xmlns:a16="http://schemas.microsoft.com/office/drawing/2014/main" id="{46A9D4FC-F442-C2E7-CC2B-D17E9F0719B0}"/>
                </a:ext>
              </a:extLst>
            </p:cNvPr>
            <p:cNvSpPr txBox="1"/>
            <p:nvPr/>
          </p:nvSpPr>
          <p:spPr>
            <a:xfrm>
              <a:off x="6430615" y="2393937"/>
              <a:ext cx="563952" cy="338554"/>
            </a:xfrm>
            <a:prstGeom prst="rect">
              <a:avLst/>
            </a:prstGeom>
            <a:noFill/>
          </p:spPr>
          <p:txBody>
            <a:bodyPr wrap="square" rtlCol="0">
              <a:spAutoFit/>
            </a:bodyPr>
            <a:lstStyle/>
            <a:p>
              <a:r>
                <a:rPr lang="en-US" sz="1600" dirty="0">
                  <a:latin typeface="Roboto Light" panose="02000000000000000000" pitchFamily="2" charset="0"/>
                  <a:ea typeface="Roboto Light" panose="02000000000000000000" pitchFamily="2" charset="0"/>
                </a:rPr>
                <a:t>and</a:t>
              </a:r>
            </a:p>
          </p:txBody>
        </p:sp>
        <p:grpSp>
          <p:nvGrpSpPr>
            <p:cNvPr id="92" name="Group 91">
              <a:extLst>
                <a:ext uri="{FF2B5EF4-FFF2-40B4-BE49-F238E27FC236}">
                  <a16:creationId xmlns:a16="http://schemas.microsoft.com/office/drawing/2014/main" id="{A77AEA87-F1EB-FDC7-DFF8-B5880418972C}"/>
                </a:ext>
              </a:extLst>
            </p:cNvPr>
            <p:cNvGrpSpPr/>
            <p:nvPr/>
          </p:nvGrpSpPr>
          <p:grpSpPr>
            <a:xfrm>
              <a:off x="5999819" y="1730761"/>
              <a:ext cx="1265580" cy="369225"/>
              <a:chOff x="1664532" y="346431"/>
              <a:chExt cx="1265580" cy="369225"/>
            </a:xfrm>
          </p:grpSpPr>
          <p:grpSp>
            <p:nvGrpSpPr>
              <p:cNvPr id="115" name="Group 114">
                <a:extLst>
                  <a:ext uri="{FF2B5EF4-FFF2-40B4-BE49-F238E27FC236}">
                    <a16:creationId xmlns:a16="http://schemas.microsoft.com/office/drawing/2014/main" id="{09A53C81-0AC1-30B4-BD46-9E4FA57FFD3F}"/>
                  </a:ext>
                </a:extLst>
              </p:cNvPr>
              <p:cNvGrpSpPr/>
              <p:nvPr/>
            </p:nvGrpSpPr>
            <p:grpSpPr>
              <a:xfrm>
                <a:off x="1664532" y="346431"/>
                <a:ext cx="1239655" cy="336368"/>
                <a:chOff x="1664532" y="346431"/>
                <a:chExt cx="1239655" cy="336368"/>
              </a:xfrm>
            </p:grpSpPr>
            <p:cxnSp>
              <p:nvCxnSpPr>
                <p:cNvPr id="117" name="Straight Connector 116">
                  <a:extLst>
                    <a:ext uri="{FF2B5EF4-FFF2-40B4-BE49-F238E27FC236}">
                      <a16:creationId xmlns:a16="http://schemas.microsoft.com/office/drawing/2014/main" id="{CCB33765-559E-3973-DEF3-2AEED7A38EA1}"/>
                    </a:ext>
                  </a:extLst>
                </p:cNvPr>
                <p:cNvCxnSpPr>
                  <a:cxnSpLocks/>
                </p:cNvCxnSpPr>
                <p:nvPr/>
              </p:nvCxnSpPr>
              <p:spPr>
                <a:xfrm flipV="1">
                  <a:off x="1681784" y="584871"/>
                  <a:ext cx="0" cy="9792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9C05D01-02FD-68C5-4F9A-A8BFEAD94D93}"/>
                    </a:ext>
                  </a:extLst>
                </p:cNvPr>
                <p:cNvCxnSpPr>
                  <a:cxnSpLocks/>
                </p:cNvCxnSpPr>
                <p:nvPr/>
              </p:nvCxnSpPr>
              <p:spPr>
                <a:xfrm flipH="1">
                  <a:off x="1664532" y="583852"/>
                  <a:ext cx="123965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61F8769D-3DD4-BDEB-C10F-E3DC89E07467}"/>
                    </a:ext>
                  </a:extLst>
                </p:cNvPr>
                <p:cNvSpPr txBox="1"/>
                <p:nvPr/>
              </p:nvSpPr>
              <p:spPr>
                <a:xfrm>
                  <a:off x="2187709" y="346431"/>
                  <a:ext cx="373793" cy="276999"/>
                </a:xfrm>
                <a:prstGeom prst="rect">
                  <a:avLst/>
                </a:prstGeom>
                <a:noFill/>
              </p:spPr>
              <p:txBody>
                <a:bodyPr wrap="square" rtlCol="0">
                  <a:spAutoFit/>
                </a:bodyPr>
                <a:lstStyle/>
                <a:p>
                  <a:r>
                    <a:rPr lang="en-US" sz="1200" dirty="0">
                      <a:latin typeface="Roboto Thin" panose="02000000000000000000" pitchFamily="2" charset="0"/>
                      <a:ea typeface="Roboto Thin" panose="02000000000000000000" pitchFamily="2" charset="0"/>
                    </a:rPr>
                    <a:t>Or</a:t>
                  </a:r>
                </a:p>
              </p:txBody>
            </p:sp>
          </p:grpSp>
          <p:sp>
            <p:nvSpPr>
              <p:cNvPr id="116" name="Down Arrow 115">
                <a:extLst>
                  <a:ext uri="{FF2B5EF4-FFF2-40B4-BE49-F238E27FC236}">
                    <a16:creationId xmlns:a16="http://schemas.microsoft.com/office/drawing/2014/main" id="{2F384F22-9E8B-8B22-C973-100D283DF044}"/>
                  </a:ext>
                </a:extLst>
              </p:cNvPr>
              <p:cNvSpPr/>
              <p:nvPr/>
            </p:nvSpPr>
            <p:spPr>
              <a:xfrm>
                <a:off x="2844888" y="590456"/>
                <a:ext cx="85224" cy="12520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509B71E4-23C3-2300-F51C-7E77A8FC483A}"/>
                </a:ext>
              </a:extLst>
            </p:cNvPr>
            <p:cNvGrpSpPr/>
            <p:nvPr/>
          </p:nvGrpSpPr>
          <p:grpSpPr>
            <a:xfrm>
              <a:off x="5559553" y="3626637"/>
              <a:ext cx="1275833" cy="364165"/>
              <a:chOff x="5764893" y="327779"/>
              <a:chExt cx="1275833" cy="364165"/>
            </a:xfrm>
          </p:grpSpPr>
          <p:grpSp>
            <p:nvGrpSpPr>
              <p:cNvPr id="110" name="Group 109">
                <a:extLst>
                  <a:ext uri="{FF2B5EF4-FFF2-40B4-BE49-F238E27FC236}">
                    <a16:creationId xmlns:a16="http://schemas.microsoft.com/office/drawing/2014/main" id="{9C1C98FF-90DF-64A5-9924-B5B88007CF19}"/>
                  </a:ext>
                </a:extLst>
              </p:cNvPr>
              <p:cNvGrpSpPr/>
              <p:nvPr/>
            </p:nvGrpSpPr>
            <p:grpSpPr>
              <a:xfrm>
                <a:off x="5764893" y="327779"/>
                <a:ext cx="1239655" cy="351651"/>
                <a:chOff x="1664532" y="331148"/>
                <a:chExt cx="1239655" cy="351651"/>
              </a:xfrm>
            </p:grpSpPr>
            <p:cxnSp>
              <p:nvCxnSpPr>
                <p:cNvPr id="112" name="Straight Connector 111">
                  <a:extLst>
                    <a:ext uri="{FF2B5EF4-FFF2-40B4-BE49-F238E27FC236}">
                      <a16:creationId xmlns:a16="http://schemas.microsoft.com/office/drawing/2014/main" id="{2CCEB986-CC75-C5E6-4909-C3E067774B89}"/>
                    </a:ext>
                  </a:extLst>
                </p:cNvPr>
                <p:cNvCxnSpPr>
                  <a:cxnSpLocks/>
                </p:cNvCxnSpPr>
                <p:nvPr/>
              </p:nvCxnSpPr>
              <p:spPr>
                <a:xfrm flipV="1">
                  <a:off x="1681784" y="584871"/>
                  <a:ext cx="0" cy="9792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82057A6-CF3C-2100-1A87-60D2CFC28EC4}"/>
                    </a:ext>
                  </a:extLst>
                </p:cNvPr>
                <p:cNvCxnSpPr>
                  <a:cxnSpLocks/>
                </p:cNvCxnSpPr>
                <p:nvPr/>
              </p:nvCxnSpPr>
              <p:spPr>
                <a:xfrm flipH="1">
                  <a:off x="1664532" y="583852"/>
                  <a:ext cx="123965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3D858280-F2F5-9F5F-EBEB-86C9119480CF}"/>
                    </a:ext>
                  </a:extLst>
                </p:cNvPr>
                <p:cNvSpPr txBox="1"/>
                <p:nvPr/>
              </p:nvSpPr>
              <p:spPr>
                <a:xfrm>
                  <a:off x="1905140" y="331148"/>
                  <a:ext cx="915121" cy="276999"/>
                </a:xfrm>
                <a:prstGeom prst="rect">
                  <a:avLst/>
                </a:prstGeom>
                <a:noFill/>
              </p:spPr>
              <p:txBody>
                <a:bodyPr wrap="square" rtlCol="0">
                  <a:spAutoFit/>
                </a:bodyPr>
                <a:lstStyle/>
                <a:p>
                  <a:r>
                    <a:rPr lang="en-US" sz="1200" dirty="0">
                      <a:latin typeface="Roboto Thin" panose="02000000000000000000" pitchFamily="2" charset="0"/>
                      <a:ea typeface="Roboto Thin" panose="02000000000000000000" pitchFamily="2" charset="0"/>
                    </a:rPr>
                    <a:t>Negates</a:t>
                  </a:r>
                </a:p>
              </p:txBody>
            </p:sp>
          </p:grpSp>
          <p:sp>
            <p:nvSpPr>
              <p:cNvPr id="111" name="Down Arrow 110">
                <a:extLst>
                  <a:ext uri="{FF2B5EF4-FFF2-40B4-BE49-F238E27FC236}">
                    <a16:creationId xmlns:a16="http://schemas.microsoft.com/office/drawing/2014/main" id="{BD781D77-35C7-860E-DFF5-B504A2BD4919}"/>
                  </a:ext>
                </a:extLst>
              </p:cNvPr>
              <p:cNvSpPr/>
              <p:nvPr/>
            </p:nvSpPr>
            <p:spPr>
              <a:xfrm>
                <a:off x="6955502" y="566744"/>
                <a:ext cx="85224" cy="12520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69A07E2E-9280-B52C-9610-C1CBC0C53CD6}"/>
                </a:ext>
              </a:extLst>
            </p:cNvPr>
            <p:cNvGrpSpPr/>
            <p:nvPr/>
          </p:nvGrpSpPr>
          <p:grpSpPr>
            <a:xfrm>
              <a:off x="7143074" y="3600095"/>
              <a:ext cx="1466593" cy="384220"/>
              <a:chOff x="7348414" y="301237"/>
              <a:chExt cx="1809022" cy="384220"/>
            </a:xfrm>
          </p:grpSpPr>
          <p:grpSp>
            <p:nvGrpSpPr>
              <p:cNvPr id="105" name="Group 104">
                <a:extLst>
                  <a:ext uri="{FF2B5EF4-FFF2-40B4-BE49-F238E27FC236}">
                    <a16:creationId xmlns:a16="http://schemas.microsoft.com/office/drawing/2014/main" id="{4F30C2B3-8CE7-EBC6-4809-36D46077E3A4}"/>
                  </a:ext>
                </a:extLst>
              </p:cNvPr>
              <p:cNvGrpSpPr/>
              <p:nvPr/>
            </p:nvGrpSpPr>
            <p:grpSpPr>
              <a:xfrm>
                <a:off x="7348414" y="301237"/>
                <a:ext cx="1778329" cy="366945"/>
                <a:chOff x="1664532" y="315854"/>
                <a:chExt cx="1239655" cy="366945"/>
              </a:xfrm>
            </p:grpSpPr>
            <p:cxnSp>
              <p:nvCxnSpPr>
                <p:cNvPr id="107" name="Straight Connector 106">
                  <a:extLst>
                    <a:ext uri="{FF2B5EF4-FFF2-40B4-BE49-F238E27FC236}">
                      <a16:creationId xmlns:a16="http://schemas.microsoft.com/office/drawing/2014/main" id="{585E955D-18B3-6D5D-8886-9A6319717C15}"/>
                    </a:ext>
                  </a:extLst>
                </p:cNvPr>
                <p:cNvCxnSpPr>
                  <a:cxnSpLocks/>
                </p:cNvCxnSpPr>
                <p:nvPr/>
              </p:nvCxnSpPr>
              <p:spPr>
                <a:xfrm flipV="1">
                  <a:off x="1681784" y="584871"/>
                  <a:ext cx="0" cy="9792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463B64B-1137-42C5-7CD4-DBB33CA2CE67}"/>
                    </a:ext>
                  </a:extLst>
                </p:cNvPr>
                <p:cNvCxnSpPr>
                  <a:cxnSpLocks/>
                </p:cNvCxnSpPr>
                <p:nvPr/>
              </p:nvCxnSpPr>
              <p:spPr>
                <a:xfrm flipH="1">
                  <a:off x="1664532" y="583852"/>
                  <a:ext cx="123965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8BA18CFD-0482-E922-4018-8CD8B588E7BC}"/>
                    </a:ext>
                  </a:extLst>
                </p:cNvPr>
                <p:cNvSpPr txBox="1"/>
                <p:nvPr/>
              </p:nvSpPr>
              <p:spPr>
                <a:xfrm>
                  <a:off x="1762753" y="315854"/>
                  <a:ext cx="1072312" cy="276999"/>
                </a:xfrm>
                <a:prstGeom prst="rect">
                  <a:avLst/>
                </a:prstGeom>
                <a:noFill/>
              </p:spPr>
              <p:txBody>
                <a:bodyPr wrap="square" rtlCol="0">
                  <a:spAutoFit/>
                </a:bodyPr>
                <a:lstStyle/>
                <a:p>
                  <a:r>
                    <a:rPr lang="en-US" sz="1200" dirty="0">
                      <a:latin typeface="Roboto Thin" panose="02000000000000000000" pitchFamily="2" charset="0"/>
                      <a:ea typeface="Roboto Thin" panose="02000000000000000000" pitchFamily="2" charset="0"/>
                    </a:rPr>
                    <a:t>Contraindicates</a:t>
                  </a:r>
                </a:p>
              </p:txBody>
            </p:sp>
          </p:grpSp>
          <p:sp>
            <p:nvSpPr>
              <p:cNvPr id="106" name="Down Arrow 105">
                <a:extLst>
                  <a:ext uri="{FF2B5EF4-FFF2-40B4-BE49-F238E27FC236}">
                    <a16:creationId xmlns:a16="http://schemas.microsoft.com/office/drawing/2014/main" id="{AF07B4E2-CB7C-3D90-2969-4A6C7EBF211F}"/>
                  </a:ext>
                </a:extLst>
              </p:cNvPr>
              <p:cNvSpPr/>
              <p:nvPr/>
            </p:nvSpPr>
            <p:spPr>
              <a:xfrm>
                <a:off x="9072212" y="560257"/>
                <a:ext cx="85224" cy="12520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FB229B15-D3F3-891D-C05D-6B5C75FCDA11}"/>
                </a:ext>
              </a:extLst>
            </p:cNvPr>
            <p:cNvGrpSpPr/>
            <p:nvPr/>
          </p:nvGrpSpPr>
          <p:grpSpPr>
            <a:xfrm>
              <a:off x="7612943" y="2147244"/>
              <a:ext cx="641891" cy="643467"/>
              <a:chOff x="2524655" y="2018217"/>
              <a:chExt cx="641891" cy="643467"/>
            </a:xfrm>
          </p:grpSpPr>
          <p:sp>
            <p:nvSpPr>
              <p:cNvPr id="102" name="Rounded Rectangle 101">
                <a:extLst>
                  <a:ext uri="{FF2B5EF4-FFF2-40B4-BE49-F238E27FC236}">
                    <a16:creationId xmlns:a16="http://schemas.microsoft.com/office/drawing/2014/main" id="{E52BFA0F-3F4A-1E6D-3C16-094E3365F9FF}"/>
                  </a:ext>
                </a:extLst>
              </p:cNvPr>
              <p:cNvSpPr/>
              <p:nvPr/>
            </p:nvSpPr>
            <p:spPr>
              <a:xfrm>
                <a:off x="2524655" y="2018217"/>
                <a:ext cx="641891" cy="643467"/>
              </a:xfrm>
              <a:prstGeom prst="roundRect">
                <a:avLst/>
              </a:prstGeom>
              <a:solidFill>
                <a:srgbClr val="8F1EB0">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ounded Rectangle 102">
                <a:extLst>
                  <a:ext uri="{FF2B5EF4-FFF2-40B4-BE49-F238E27FC236}">
                    <a16:creationId xmlns:a16="http://schemas.microsoft.com/office/drawing/2014/main" id="{3CFC4BB8-025E-B900-CAE8-24E1F13EA4D5}"/>
                  </a:ext>
                </a:extLst>
              </p:cNvPr>
              <p:cNvSpPr/>
              <p:nvPr/>
            </p:nvSpPr>
            <p:spPr>
              <a:xfrm>
                <a:off x="2568175" y="2081958"/>
                <a:ext cx="549414" cy="2159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Roboto Thin" panose="02000000000000000000" pitchFamily="2" charset="0"/>
                    <a:ea typeface="Roboto Thin" panose="02000000000000000000" pitchFamily="2" charset="0"/>
                  </a:rPr>
                  <a:t>Age</a:t>
                </a:r>
              </a:p>
            </p:txBody>
          </p:sp>
          <p:sp>
            <p:nvSpPr>
              <p:cNvPr id="104" name="TextBox 103">
                <a:extLst>
                  <a:ext uri="{FF2B5EF4-FFF2-40B4-BE49-F238E27FC236}">
                    <a16:creationId xmlns:a16="http://schemas.microsoft.com/office/drawing/2014/main" id="{1E91239A-E134-3359-0006-A26AE68D1087}"/>
                  </a:ext>
                </a:extLst>
              </p:cNvPr>
              <p:cNvSpPr txBox="1"/>
              <p:nvPr/>
            </p:nvSpPr>
            <p:spPr>
              <a:xfrm>
                <a:off x="2537267" y="2280824"/>
                <a:ext cx="628698" cy="338554"/>
              </a:xfrm>
              <a:prstGeom prst="rect">
                <a:avLst/>
              </a:prstGeom>
              <a:noFill/>
            </p:spPr>
            <p:txBody>
              <a:bodyPr wrap="none" rtlCol="0">
                <a:spAutoFit/>
              </a:bodyPr>
              <a:lstStyle/>
              <a:p>
                <a:pPr algn="ctr"/>
                <a:r>
                  <a:rPr lang="en-US" sz="1600" dirty="0">
                    <a:latin typeface="Roboto Light" panose="02000000000000000000" pitchFamily="2" charset="0"/>
                    <a:ea typeface="Roboto Light" panose="02000000000000000000" pitchFamily="2" charset="0"/>
                  </a:rPr>
                  <a:t>aged</a:t>
                </a:r>
              </a:p>
            </p:txBody>
          </p:sp>
        </p:grpSp>
        <p:grpSp>
          <p:nvGrpSpPr>
            <p:cNvPr id="96" name="Group 95">
              <a:extLst>
                <a:ext uri="{FF2B5EF4-FFF2-40B4-BE49-F238E27FC236}">
                  <a16:creationId xmlns:a16="http://schemas.microsoft.com/office/drawing/2014/main" id="{4FE5E733-B0A4-5364-08A1-0778E2234004}"/>
                </a:ext>
              </a:extLst>
            </p:cNvPr>
            <p:cNvGrpSpPr/>
            <p:nvPr/>
          </p:nvGrpSpPr>
          <p:grpSpPr>
            <a:xfrm>
              <a:off x="7836766" y="1715248"/>
              <a:ext cx="1317160" cy="387965"/>
              <a:chOff x="1664532" y="327691"/>
              <a:chExt cx="1344709" cy="387965"/>
            </a:xfrm>
          </p:grpSpPr>
          <p:grpSp>
            <p:nvGrpSpPr>
              <p:cNvPr id="97" name="Group 96">
                <a:extLst>
                  <a:ext uri="{FF2B5EF4-FFF2-40B4-BE49-F238E27FC236}">
                    <a16:creationId xmlns:a16="http://schemas.microsoft.com/office/drawing/2014/main" id="{457C4FFF-53DA-BAB5-A092-C89DB5C2860B}"/>
                  </a:ext>
                </a:extLst>
              </p:cNvPr>
              <p:cNvGrpSpPr/>
              <p:nvPr/>
            </p:nvGrpSpPr>
            <p:grpSpPr>
              <a:xfrm>
                <a:off x="1664532" y="327691"/>
                <a:ext cx="1344709" cy="355108"/>
                <a:chOff x="1664532" y="327691"/>
                <a:chExt cx="1344709" cy="355108"/>
              </a:xfrm>
            </p:grpSpPr>
            <p:cxnSp>
              <p:nvCxnSpPr>
                <p:cNvPr id="99" name="Straight Connector 98">
                  <a:extLst>
                    <a:ext uri="{FF2B5EF4-FFF2-40B4-BE49-F238E27FC236}">
                      <a16:creationId xmlns:a16="http://schemas.microsoft.com/office/drawing/2014/main" id="{967C9931-4CD5-0204-9ED6-DAB5C41CDB85}"/>
                    </a:ext>
                  </a:extLst>
                </p:cNvPr>
                <p:cNvCxnSpPr>
                  <a:cxnSpLocks/>
                </p:cNvCxnSpPr>
                <p:nvPr/>
              </p:nvCxnSpPr>
              <p:spPr>
                <a:xfrm flipV="1">
                  <a:off x="1681784" y="584871"/>
                  <a:ext cx="0" cy="9792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4EE6056-65E5-EBAC-CA5B-E19FDB14522E}"/>
                    </a:ext>
                  </a:extLst>
                </p:cNvPr>
                <p:cNvCxnSpPr>
                  <a:cxnSpLocks/>
                </p:cNvCxnSpPr>
                <p:nvPr/>
              </p:nvCxnSpPr>
              <p:spPr>
                <a:xfrm flipH="1">
                  <a:off x="1664532" y="583852"/>
                  <a:ext cx="123965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9112C8FE-A90E-6473-6592-70425377A464}"/>
                    </a:ext>
                  </a:extLst>
                </p:cNvPr>
                <p:cNvSpPr txBox="1"/>
                <p:nvPr/>
              </p:nvSpPr>
              <p:spPr>
                <a:xfrm>
                  <a:off x="1774311" y="327691"/>
                  <a:ext cx="1234930" cy="276999"/>
                </a:xfrm>
                <a:prstGeom prst="rect">
                  <a:avLst/>
                </a:prstGeom>
                <a:noFill/>
              </p:spPr>
              <p:txBody>
                <a:bodyPr wrap="square" rtlCol="0">
                  <a:spAutoFit/>
                </a:bodyPr>
                <a:lstStyle/>
                <a:p>
                  <a:r>
                    <a:rPr lang="en-US" sz="1200" dirty="0">
                      <a:latin typeface="Roboto Thin" panose="02000000000000000000" pitchFamily="2" charset="0"/>
                      <a:ea typeface="Roboto Thin" panose="02000000000000000000" pitchFamily="2" charset="0"/>
                    </a:rPr>
                    <a:t>Numeric-Filter</a:t>
                  </a:r>
                </a:p>
              </p:txBody>
            </p:sp>
          </p:grpSp>
          <p:sp>
            <p:nvSpPr>
              <p:cNvPr id="98" name="Down Arrow 97">
                <a:extLst>
                  <a:ext uri="{FF2B5EF4-FFF2-40B4-BE49-F238E27FC236}">
                    <a16:creationId xmlns:a16="http://schemas.microsoft.com/office/drawing/2014/main" id="{869AFAC5-759A-D19A-4B7D-62F5692825E4}"/>
                  </a:ext>
                </a:extLst>
              </p:cNvPr>
              <p:cNvSpPr/>
              <p:nvPr/>
            </p:nvSpPr>
            <p:spPr>
              <a:xfrm>
                <a:off x="2844888" y="590456"/>
                <a:ext cx="85224" cy="12520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0" name="TextBox 149">
            <a:extLst>
              <a:ext uri="{FF2B5EF4-FFF2-40B4-BE49-F238E27FC236}">
                <a16:creationId xmlns:a16="http://schemas.microsoft.com/office/drawing/2014/main" id="{E652895F-91E1-508A-258F-CF03483C180A}"/>
              </a:ext>
            </a:extLst>
          </p:cNvPr>
          <p:cNvSpPr txBox="1"/>
          <p:nvPr/>
        </p:nvSpPr>
        <p:spPr>
          <a:xfrm>
            <a:off x="6743525" y="1795109"/>
            <a:ext cx="5136956" cy="2031325"/>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 </a:t>
            </a:r>
            <a:r>
              <a:rPr lang="en-US" dirty="0">
                <a:solidFill>
                  <a:schemeClr val="accent6"/>
                </a:solidFill>
                <a:latin typeface="Consolas" panose="020B0609020204030204" pitchFamily="49" charset="0"/>
                <a:cs typeface="Consolas" panose="020B0609020204030204" pitchFamily="49" charset="0"/>
              </a:rPr>
              <a:t>cond</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rgbClr val="C00000"/>
                </a:solidFill>
                <a:latin typeface="Consolas" panose="020B0609020204030204" pitchFamily="49" charset="0"/>
                <a:cs typeface="Consolas" panose="020B0609020204030204" pitchFamily="49" charset="0"/>
              </a:rPr>
              <a:t>“Diabetic”</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rgbClr val="FFC000"/>
                </a:solidFill>
                <a:latin typeface="Consolas" panose="020B0609020204030204" pitchFamily="49" charset="0"/>
                <a:cs typeface="Consolas" panose="020B0609020204030204" pitchFamily="49" charset="0"/>
              </a:rPr>
              <a:t>female</a:t>
            </a:r>
            <a:r>
              <a:rPr lang="en-US" dirty="0">
                <a:solidFill>
                  <a:schemeClr val="bg1">
                    <a:lumMod val="65000"/>
                  </a:schemeClr>
                </a:solidFill>
                <a:latin typeface="Consolas" panose="020B0609020204030204" pitchFamily="49" charset="0"/>
                <a:cs typeface="Consolas" panose="020B0609020204030204" pitchFamily="49" charset="0"/>
              </a:rPr>
              <a:t>() and </a:t>
            </a:r>
            <a:r>
              <a:rPr lang="en-US" dirty="0">
                <a:solidFill>
                  <a:srgbClr val="FFC000"/>
                </a:solidFill>
                <a:latin typeface="Consolas" panose="020B0609020204030204" pitchFamily="49" charset="0"/>
                <a:cs typeface="Consolas" panose="020B0609020204030204" pitchFamily="49" charset="0"/>
              </a:rPr>
              <a:t>male</a:t>
            </a:r>
            <a:r>
              <a:rPr lang="en-US" dirty="0">
                <a:solidFill>
                  <a:schemeClr val="bg1">
                    <a:lumMod val="65000"/>
                  </a:schemeClr>
                </a:solidFill>
                <a:latin typeface="Consolas" panose="020B0609020204030204" pitchFamily="49" charset="0"/>
                <a:cs typeface="Consolas" panose="020B0609020204030204" pitchFamily="49" charset="0"/>
              </a:rPr>
              <a:t>() </a:t>
            </a:r>
          </a:p>
          <a:p>
            <a:endParaRPr lang="en-US" dirty="0">
              <a:solidFill>
                <a:schemeClr val="bg1">
                  <a:lumMod val="65000"/>
                </a:schemeClr>
              </a:solidFill>
              <a:latin typeface="Consolas" panose="020B0609020204030204" pitchFamily="49" charset="0"/>
              <a:cs typeface="Consolas" panose="020B0609020204030204" pitchFamily="49" charset="0"/>
            </a:endParaRPr>
          </a:p>
          <a:p>
            <a:r>
              <a:rPr lang="en-US" dirty="0">
                <a:solidFill>
                  <a:srgbClr val="8F1EB0"/>
                </a:solidFill>
                <a:latin typeface="Consolas" panose="020B0609020204030204" pitchFamily="49" charset="0"/>
                <a:cs typeface="Consolas" panose="020B0609020204030204" pitchFamily="49" charset="0"/>
              </a:rPr>
              <a:t>   age</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chemeClr val="accent5">
                    <a:lumMod val="60000"/>
                    <a:lumOff val="40000"/>
                  </a:schemeClr>
                </a:solidFill>
                <a:latin typeface="Consolas" panose="020B0609020204030204" pitchFamily="49" charset="0"/>
                <a:cs typeface="Consolas" panose="020B0609020204030204" pitchFamily="49" charset="0"/>
              </a:rPr>
              <a:t>eq</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chemeClr val="accent5">
                    <a:lumMod val="60000"/>
                    <a:lumOff val="40000"/>
                  </a:schemeClr>
                </a:solidFill>
                <a:latin typeface="Consolas" panose="020B0609020204030204" pitchFamily="49" charset="0"/>
                <a:cs typeface="Consolas" panose="020B0609020204030204" pitchFamily="49" charset="0"/>
              </a:rPr>
              <a:t>op</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chemeClr val="accent1"/>
                </a:solidFill>
                <a:latin typeface="Consolas" panose="020B0609020204030204" pitchFamily="49" charset="0"/>
                <a:cs typeface="Consolas" panose="020B0609020204030204" pitchFamily="49" charset="0"/>
              </a:rPr>
              <a:t>GT</a:t>
            </a:r>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chemeClr val="accent5">
                    <a:lumMod val="60000"/>
                    <a:lumOff val="40000"/>
                  </a:schemeClr>
                </a:solidFill>
                <a:latin typeface="Consolas" panose="020B0609020204030204" pitchFamily="49" charset="0"/>
                <a:cs typeface="Consolas" panose="020B0609020204030204" pitchFamily="49" charset="0"/>
              </a:rPr>
              <a:t>val</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rgbClr val="C00000"/>
                </a:solidFill>
                <a:latin typeface="Consolas" panose="020B0609020204030204" pitchFamily="49" charset="0"/>
                <a:cs typeface="Consolas" panose="020B0609020204030204" pitchFamily="49" charset="0"/>
              </a:rPr>
              <a:t>“65”</a:t>
            </a:r>
            <a:r>
              <a:rPr lang="en-US" dirty="0">
                <a:solidFill>
                  <a:schemeClr val="bg1">
                    <a:lumMod val="65000"/>
                  </a:schemeClr>
                </a:solidFill>
                <a:latin typeface="Consolas" panose="020B0609020204030204" pitchFamily="49" charset="0"/>
                <a:cs typeface="Consolas" panose="020B0609020204030204" pitchFamily="49" charset="0"/>
              </a:rPr>
              <a:t>)) </a:t>
            </a:r>
          </a:p>
          <a:p>
            <a:endParaRPr lang="en-US" dirty="0">
              <a:solidFill>
                <a:schemeClr val="bg1">
                  <a:lumMod val="65000"/>
                </a:schemeClr>
              </a:solidFill>
              <a:latin typeface="Consolas" panose="020B0609020204030204" pitchFamily="49" charset="0"/>
              <a:cs typeface="Consolas" panose="020B0609020204030204" pitchFamily="49" charset="0"/>
            </a:endParaRPr>
          </a:p>
          <a:p>
            <a:r>
              <a:rPr lang="en-US" dirty="0">
                <a:solidFill>
                  <a:schemeClr val="bg1">
                    <a:lumMod val="65000"/>
                  </a:schemeClr>
                </a:solidFill>
                <a:latin typeface="Consolas" panose="020B0609020204030204" pitchFamily="49" charset="0"/>
                <a:cs typeface="Consolas" panose="020B0609020204030204" pitchFamily="49" charset="0"/>
              </a:rPr>
              <a:t>   with </a:t>
            </a:r>
            <a:r>
              <a:rPr lang="en-US" dirty="0">
                <a:solidFill>
                  <a:srgbClr val="EA6E47"/>
                </a:solidFill>
                <a:latin typeface="Consolas" panose="020B0609020204030204" pitchFamily="49" charset="0"/>
                <a:cs typeface="Consolas" panose="020B0609020204030204" pitchFamily="49" charset="0"/>
              </a:rPr>
              <a:t>neg</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rgbClr val="EBA78A"/>
                </a:solidFill>
                <a:latin typeface="Consolas" panose="020B0609020204030204" pitchFamily="49" charset="0"/>
                <a:cs typeface="Consolas" panose="020B0609020204030204" pitchFamily="49" charset="0"/>
              </a:rPr>
              <a:t>contraindication</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to</a:t>
            </a: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solidFill>
                  <a:srgbClr val="EEB1DC"/>
                </a:solidFill>
                <a:latin typeface="Consolas" panose="020B0609020204030204" pitchFamily="49" charset="0"/>
                <a:cs typeface="Consolas" panose="020B0609020204030204" pitchFamily="49" charset="0"/>
              </a:rPr>
              <a:t>   drug</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rgbClr val="C00000"/>
                </a:solidFill>
                <a:latin typeface="Consolas" panose="020B0609020204030204" pitchFamily="49" charset="0"/>
                <a:cs typeface="Consolas" panose="020B0609020204030204" pitchFamily="49" charset="0"/>
              </a:rPr>
              <a:t>“metformin”</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p>
        </p:txBody>
      </p:sp>
      <p:cxnSp>
        <p:nvCxnSpPr>
          <p:cNvPr id="151" name="Straight Connector 150">
            <a:extLst>
              <a:ext uri="{FF2B5EF4-FFF2-40B4-BE49-F238E27FC236}">
                <a16:creationId xmlns:a16="http://schemas.microsoft.com/office/drawing/2014/main" id="{51D85CE1-D3B3-144E-E4C7-D916923A50AC}"/>
              </a:ext>
            </a:extLst>
          </p:cNvPr>
          <p:cNvCxnSpPr>
            <a:cxnSpLocks/>
          </p:cNvCxnSpPr>
          <p:nvPr/>
        </p:nvCxnSpPr>
        <p:spPr>
          <a:xfrm flipV="1">
            <a:off x="93357" y="1060409"/>
            <a:ext cx="11787124" cy="6413"/>
          </a:xfrm>
          <a:prstGeom prst="line">
            <a:avLst/>
          </a:prstGeom>
          <a:ln>
            <a:solidFill>
              <a:schemeClr val="bg1">
                <a:lumMod val="85000"/>
              </a:schemeClr>
            </a:solidFill>
          </a:ln>
          <a:effectLst>
            <a:outerShdw blurRad="63500" sx="102000" sy="102000" algn="ctr" rotWithShape="0">
              <a:prstClr val="black">
                <a:alpha val="3000"/>
              </a:prstClr>
            </a:outerShdw>
          </a:effectLst>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947EBFE7-BDA6-B8DF-0BCF-E09146655C6C}"/>
              </a:ext>
            </a:extLst>
          </p:cNvPr>
          <p:cNvCxnSpPr>
            <a:cxnSpLocks/>
          </p:cNvCxnSpPr>
          <p:nvPr/>
        </p:nvCxnSpPr>
        <p:spPr>
          <a:xfrm>
            <a:off x="5926515" y="1222041"/>
            <a:ext cx="0" cy="3398797"/>
          </a:xfrm>
          <a:prstGeom prst="line">
            <a:avLst/>
          </a:prstGeom>
          <a:ln>
            <a:solidFill>
              <a:schemeClr val="bg1">
                <a:lumMod val="85000"/>
              </a:schemeClr>
            </a:solidFill>
          </a:ln>
          <a:effectLst>
            <a:outerShdw blurRad="63500" sx="102000" sy="102000" algn="ctr" rotWithShape="0">
              <a:prstClr val="black">
                <a:alpha val="3000"/>
              </a:prstClr>
            </a:outerShdw>
          </a:effectLst>
        </p:spPr>
        <p:style>
          <a:lnRef idx="1">
            <a:schemeClr val="accent1"/>
          </a:lnRef>
          <a:fillRef idx="0">
            <a:schemeClr val="accent1"/>
          </a:fillRef>
          <a:effectRef idx="0">
            <a:schemeClr val="accent1"/>
          </a:effectRef>
          <a:fontRef idx="minor">
            <a:schemeClr val="tx1"/>
          </a:fontRef>
        </p:style>
      </p:cxnSp>
      <p:sp>
        <p:nvSpPr>
          <p:cNvPr id="153" name="Down Arrow 152">
            <a:extLst>
              <a:ext uri="{FF2B5EF4-FFF2-40B4-BE49-F238E27FC236}">
                <a16:creationId xmlns:a16="http://schemas.microsoft.com/office/drawing/2014/main" id="{C1C20312-82FD-CB8E-634F-DEFE825A6C03}"/>
              </a:ext>
            </a:extLst>
          </p:cNvPr>
          <p:cNvSpPr/>
          <p:nvPr/>
        </p:nvSpPr>
        <p:spPr>
          <a:xfrm rot="16200000">
            <a:off x="5751222" y="2338379"/>
            <a:ext cx="457200" cy="73717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854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Oval 122">
            <a:extLst>
              <a:ext uri="{FF2B5EF4-FFF2-40B4-BE49-F238E27FC236}">
                <a16:creationId xmlns:a16="http://schemas.microsoft.com/office/drawing/2014/main" id="{315588EA-A518-BDF2-454C-724531D3A54E}"/>
              </a:ext>
            </a:extLst>
          </p:cNvPr>
          <p:cNvSpPr/>
          <p:nvPr/>
        </p:nvSpPr>
        <p:spPr>
          <a:xfrm>
            <a:off x="2622563" y="181760"/>
            <a:ext cx="373795" cy="328330"/>
          </a:xfrm>
          <a:prstGeom prst="ellipse">
            <a:avLst/>
          </a:prstGeom>
          <a:solidFill>
            <a:schemeClr val="bg1"/>
          </a:solidFill>
          <a:ln w="3175">
            <a:solidFill>
              <a:schemeClr val="bg1">
                <a:lumMod val="85000"/>
              </a:schemeClr>
            </a:solidFill>
          </a:ln>
          <a:effectLst>
            <a:outerShdw blurRad="63500" algn="ctr" rotWithShape="0">
              <a:prstClr val="black">
                <a:alpha val="12929"/>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latin typeface="Roboto Light" panose="02000000000000000000" pitchFamily="2" charset="0"/>
                <a:ea typeface="Roboto Light" panose="02000000000000000000" pitchFamily="2" charset="0"/>
              </a:rPr>
              <a:t>4</a:t>
            </a:r>
          </a:p>
        </p:txBody>
      </p:sp>
      <p:sp>
        <p:nvSpPr>
          <p:cNvPr id="221" name="TextBox 220">
            <a:extLst>
              <a:ext uri="{FF2B5EF4-FFF2-40B4-BE49-F238E27FC236}">
                <a16:creationId xmlns:a16="http://schemas.microsoft.com/office/drawing/2014/main" id="{36E3FA2A-9358-F049-857F-CD7C9B3119DD}"/>
              </a:ext>
            </a:extLst>
          </p:cNvPr>
          <p:cNvSpPr txBox="1"/>
          <p:nvPr/>
        </p:nvSpPr>
        <p:spPr>
          <a:xfrm>
            <a:off x="2964687" y="181760"/>
            <a:ext cx="7541939" cy="1169551"/>
          </a:xfrm>
          <a:prstGeom prst="rect">
            <a:avLst/>
          </a:prstGeom>
          <a:noFill/>
        </p:spPr>
        <p:txBody>
          <a:bodyPr wrap="square" rtlCol="0">
            <a:spAutoFit/>
          </a:bodyPr>
          <a:lstStyle/>
          <a:p>
            <a:r>
              <a:rPr lang="en-US" sz="1400" dirty="0">
                <a:latin typeface="Roboto Light" panose="02000000000000000000" pitchFamily="2" charset="0"/>
                <a:ea typeface="Roboto Light" panose="02000000000000000000" pitchFamily="2" charset="0"/>
              </a:rPr>
              <a:t>Predict structured </a:t>
            </a:r>
            <a:r>
              <a:rPr lang="en-US" sz="1400" b="1" dirty="0">
                <a:solidFill>
                  <a:schemeClr val="accent6"/>
                </a:solidFill>
                <a:latin typeface="Roboto Light" panose="02000000000000000000" pitchFamily="2" charset="0"/>
                <a:ea typeface="Roboto Light" panose="02000000000000000000" pitchFamily="2" charset="0"/>
              </a:rPr>
              <a:t>logical form </a:t>
            </a:r>
            <a:r>
              <a:rPr lang="en-US" sz="1400" dirty="0">
                <a:latin typeface="Roboto Light" panose="02000000000000000000" pitchFamily="2" charset="0"/>
                <a:ea typeface="Roboto Light" panose="02000000000000000000" pitchFamily="2" charset="0"/>
              </a:rPr>
              <a:t>using fine-tuned T5 model, output as a string. </a:t>
            </a:r>
            <a:br>
              <a:rPr lang="en-US" sz="1400" dirty="0">
                <a:latin typeface="Roboto Light" panose="02000000000000000000" pitchFamily="2" charset="0"/>
                <a:ea typeface="Roboto Light" panose="02000000000000000000" pitchFamily="2" charset="0"/>
              </a:rPr>
            </a:br>
            <a:r>
              <a:rPr lang="en-US" sz="1400" dirty="0">
                <a:latin typeface="Roboto Light" panose="02000000000000000000" pitchFamily="2" charset="0"/>
                <a:ea typeface="Roboto Light" panose="02000000000000000000" pitchFamily="2" charset="0"/>
              </a:rPr>
              <a:t>Then, </a:t>
            </a:r>
            <a:r>
              <a:rPr lang="en-US" sz="1400" b="1" dirty="0">
                <a:solidFill>
                  <a:schemeClr val="accent6"/>
                </a:solidFill>
                <a:latin typeface="Roboto Light" panose="02000000000000000000" pitchFamily="2" charset="0"/>
                <a:ea typeface="Roboto Light" panose="02000000000000000000" pitchFamily="2" charset="0"/>
              </a:rPr>
              <a:t>parse </a:t>
            </a:r>
            <a:r>
              <a:rPr lang="en-US" sz="1400" dirty="0">
                <a:latin typeface="Roboto Light" panose="02000000000000000000" pitchFamily="2" charset="0"/>
                <a:ea typeface="Roboto Light" panose="02000000000000000000" pitchFamily="2" charset="0"/>
              </a:rPr>
              <a:t>logical forms and </a:t>
            </a:r>
            <a:r>
              <a:rPr lang="en-US" sz="1400" b="1" dirty="0">
                <a:solidFill>
                  <a:schemeClr val="accent6"/>
                </a:solidFill>
                <a:latin typeface="Roboto Light" panose="02000000000000000000" pitchFamily="2" charset="0"/>
                <a:ea typeface="Roboto Light" panose="02000000000000000000" pitchFamily="2" charset="0"/>
              </a:rPr>
              <a:t>instantiate</a:t>
            </a:r>
            <a:r>
              <a:rPr lang="en-US" sz="1400" dirty="0">
                <a:latin typeface="Roboto Light" panose="02000000000000000000" pitchFamily="2" charset="0"/>
                <a:ea typeface="Roboto Light" panose="02000000000000000000" pitchFamily="2" charset="0"/>
              </a:rPr>
              <a:t> as in-memory nested object structure.</a:t>
            </a:r>
          </a:p>
          <a:p>
            <a:endParaRPr lang="en-US" sz="1400" dirty="0">
              <a:latin typeface="Roboto Light" panose="02000000000000000000" pitchFamily="2" charset="0"/>
              <a:ea typeface="Roboto Light" panose="02000000000000000000" pitchFamily="2" charset="0"/>
            </a:endParaRPr>
          </a:p>
          <a:p>
            <a:br>
              <a:rPr lang="en-US" sz="1400" dirty="0">
                <a:latin typeface="Roboto Light" panose="02000000000000000000" pitchFamily="2" charset="0"/>
                <a:ea typeface="Roboto Light" panose="02000000000000000000" pitchFamily="2" charset="0"/>
              </a:rPr>
            </a:br>
            <a:endParaRPr lang="en-US" sz="1400" dirty="0">
              <a:latin typeface="Roboto Light" panose="02000000000000000000" pitchFamily="2" charset="0"/>
              <a:ea typeface="Roboto Light" panose="02000000000000000000" pitchFamily="2" charset="0"/>
            </a:endParaRPr>
          </a:p>
        </p:txBody>
      </p:sp>
      <p:grpSp>
        <p:nvGrpSpPr>
          <p:cNvPr id="4" name="Group 3">
            <a:extLst>
              <a:ext uri="{FF2B5EF4-FFF2-40B4-BE49-F238E27FC236}">
                <a16:creationId xmlns:a16="http://schemas.microsoft.com/office/drawing/2014/main" id="{69D92D88-E4B5-D258-6C81-C8119C93B285}"/>
              </a:ext>
            </a:extLst>
          </p:cNvPr>
          <p:cNvGrpSpPr/>
          <p:nvPr/>
        </p:nvGrpSpPr>
        <p:grpSpPr>
          <a:xfrm>
            <a:off x="7860616" y="1289595"/>
            <a:ext cx="3907944" cy="4876800"/>
            <a:chOff x="5795468" y="941294"/>
            <a:chExt cx="3830299" cy="4876800"/>
          </a:xfrm>
        </p:grpSpPr>
        <p:sp>
          <p:nvSpPr>
            <p:cNvPr id="2" name="Rounded Rectangle 1">
              <a:extLst>
                <a:ext uri="{FF2B5EF4-FFF2-40B4-BE49-F238E27FC236}">
                  <a16:creationId xmlns:a16="http://schemas.microsoft.com/office/drawing/2014/main" id="{CF5AC7B5-98D7-9DE7-DEC5-C7D73D07A755}"/>
                </a:ext>
              </a:extLst>
            </p:cNvPr>
            <p:cNvSpPr/>
            <p:nvPr/>
          </p:nvSpPr>
          <p:spPr>
            <a:xfrm>
              <a:off x="5795468" y="941294"/>
              <a:ext cx="3768215" cy="4876800"/>
            </a:xfrm>
            <a:prstGeom prst="roundRect">
              <a:avLst/>
            </a:prstGeom>
            <a:solidFill>
              <a:srgbClr val="E3E8F7">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D2CF1F82-10D0-319C-542D-C83E29A3A594}"/>
                </a:ext>
              </a:extLst>
            </p:cNvPr>
            <p:cNvSpPr txBox="1"/>
            <p:nvPr/>
          </p:nvSpPr>
          <p:spPr>
            <a:xfrm>
              <a:off x="5975597" y="1166842"/>
              <a:ext cx="3650170" cy="4524315"/>
            </a:xfrm>
            <a:prstGeom prst="rect">
              <a:avLst/>
            </a:prstGeom>
            <a:noFill/>
          </p:spPr>
          <p:txBody>
            <a:bodyPr wrap="square" rtlCol="0">
              <a:spAutoFit/>
            </a:bodyPr>
            <a:lstStyle/>
            <a:p>
              <a:r>
                <a:rPr lang="en-US" dirty="0">
                  <a:solidFill>
                    <a:schemeClr val="accent5"/>
                  </a:solidFill>
                  <a:latin typeface="Consolas" panose="020B0609020204030204" pitchFamily="49" charset="0"/>
                  <a:cs typeface="Consolas" panose="020B0609020204030204" pitchFamily="49" charset="0"/>
                </a:rPr>
                <a:t>intersect</a:t>
              </a:r>
              <a:r>
                <a:rPr lang="en-US" dirty="0">
                  <a:solidFill>
                    <a:schemeClr val="bg1">
                      <a:lumMod val="65000"/>
                    </a:schemeClr>
                  </a:solidFill>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chemeClr val="accent6"/>
                  </a:solidFill>
                  <a:latin typeface="Consolas" panose="020B0609020204030204" pitchFamily="49" charset="0"/>
                  <a:cs typeface="Consolas" panose="020B0609020204030204" pitchFamily="49" charset="0"/>
                </a:rPr>
                <a:t>cond</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rgbClr val="C00000"/>
                  </a:solidFill>
                  <a:latin typeface="Consolas" panose="020B0609020204030204" pitchFamily="49" charset="0"/>
                  <a:cs typeface="Consolas" panose="020B0609020204030204" pitchFamily="49" charset="0"/>
                </a:rPr>
                <a:t>“Diabetic”</a:t>
              </a:r>
              <a:r>
                <a:rPr lang="en-US" dirty="0">
                  <a:solidFill>
                    <a:schemeClr val="bg1">
                      <a:lumMod val="65000"/>
                    </a:schemeClr>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union</a:t>
              </a:r>
              <a:r>
                <a:rPr lang="en-US" dirty="0">
                  <a:solidFill>
                    <a:schemeClr val="bg1">
                      <a:lumMod val="65000"/>
                    </a:schemeClr>
                  </a:solidFill>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FFC000"/>
                  </a:solidFill>
                  <a:latin typeface="Consolas" panose="020B0609020204030204" pitchFamily="49" charset="0"/>
                  <a:cs typeface="Consolas" panose="020B0609020204030204" pitchFamily="49" charset="0"/>
                </a:rPr>
                <a:t>female</a:t>
              </a:r>
              <a:r>
                <a:rPr lang="en-US" dirty="0">
                  <a:solidFill>
                    <a:schemeClr val="bg1">
                      <a:lumMod val="65000"/>
                    </a:schemeClr>
                  </a:solidFill>
                  <a:latin typeface="Consolas" panose="020B0609020204030204" pitchFamily="49" charset="0"/>
                  <a:cs typeface="Consolas" panose="020B0609020204030204" pitchFamily="49" charset="0"/>
                </a:rPr>
                <a:t>(),</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rgbClr val="FFC000"/>
                  </a:solidFill>
                  <a:latin typeface="Consolas" panose="020B0609020204030204" pitchFamily="49" charset="0"/>
                  <a:cs typeface="Consolas" panose="020B0609020204030204" pitchFamily="49" charset="0"/>
                </a:rPr>
                <a:t>male</a:t>
              </a:r>
              <a:r>
                <a:rPr lang="en-US" dirty="0">
                  <a:solidFill>
                    <a:schemeClr val="bg1">
                      <a:lumMod val="65000"/>
                    </a:schemeClr>
                  </a:solidFill>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rgbClr val="8F1EB0"/>
                  </a:solidFill>
                  <a:latin typeface="Consolas" panose="020B0609020204030204" pitchFamily="49" charset="0"/>
                  <a:cs typeface="Consolas" panose="020B0609020204030204" pitchFamily="49" charset="0"/>
                </a:rPr>
                <a:t>age</a:t>
              </a:r>
              <a:r>
                <a:rPr lang="en-US" dirty="0">
                  <a:solidFill>
                    <a:schemeClr val="bg1">
                      <a:lumMod val="65000"/>
                    </a:schemeClr>
                  </a:solidFill>
                  <a:latin typeface="Consolas" panose="020B0609020204030204" pitchFamily="49" charset="0"/>
                  <a:cs typeface="Consolas" panose="020B0609020204030204" pitchFamily="49" charset="0"/>
                </a:rPr>
                <a:t>()</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num_filter</a:t>
              </a:r>
              <a:r>
                <a:rPr lang="en-US" dirty="0">
                  <a:solidFill>
                    <a:schemeClr val="bg1">
                      <a:lumMod val="65000"/>
                    </a:schemeClr>
                  </a:solidFill>
                  <a:latin typeface="Consolas" panose="020B0609020204030204" pitchFamily="49" charset="0"/>
                  <a:cs typeface="Consolas" panose="020B0609020204030204" pitchFamily="49" charset="0"/>
                </a:rPr>
                <a:t>(</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chemeClr val="accent5">
                      <a:lumMod val="60000"/>
                      <a:lumOff val="40000"/>
                    </a:schemeClr>
                  </a:solidFill>
                  <a:latin typeface="Consolas" panose="020B0609020204030204" pitchFamily="49" charset="0"/>
                  <a:cs typeface="Consolas" panose="020B0609020204030204" pitchFamily="49" charset="0"/>
                </a:rPr>
                <a:t>eq</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chemeClr val="accent5">
                      <a:lumMod val="60000"/>
                      <a:lumOff val="40000"/>
                    </a:schemeClr>
                  </a:solidFill>
                  <a:latin typeface="Consolas" panose="020B0609020204030204" pitchFamily="49" charset="0"/>
                  <a:cs typeface="Consolas" panose="020B0609020204030204" pitchFamily="49" charset="0"/>
                </a:rPr>
                <a:t>op</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chemeClr val="accent1"/>
                  </a:solidFill>
                  <a:latin typeface="Consolas" panose="020B0609020204030204" pitchFamily="49" charset="0"/>
                  <a:cs typeface="Consolas" panose="020B0609020204030204" pitchFamily="49" charset="0"/>
                </a:rPr>
                <a:t>GT</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chemeClr val="accent5">
                      <a:lumMod val="60000"/>
                      <a:lumOff val="40000"/>
                    </a:schemeClr>
                  </a:solidFill>
                  <a:latin typeface="Consolas" panose="020B0609020204030204" pitchFamily="49" charset="0"/>
                  <a:cs typeface="Consolas" panose="020B0609020204030204" pitchFamily="49" charset="0"/>
                </a:rPr>
                <a:t>val</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rgbClr val="C00000"/>
                  </a:solidFill>
                  <a:latin typeface="Consolas" panose="020B0609020204030204" pitchFamily="49" charset="0"/>
                  <a:cs typeface="Consolas" panose="020B0609020204030204" pitchFamily="49" charset="0"/>
                </a:rPr>
                <a:t>“65”</a:t>
              </a:r>
              <a:r>
                <a:rPr lang="en-US" dirty="0">
                  <a:solidFill>
                    <a:schemeClr val="bg1">
                      <a:lumMod val="65000"/>
                    </a:schemeClr>
                  </a:solidFill>
                  <a:latin typeface="Consolas" panose="020B0609020204030204" pitchFamily="49" charset="0"/>
                  <a:cs typeface="Consolas" panose="020B0609020204030204" pitchFamily="49" charset="0"/>
                </a:rPr>
                <a:t>))</a:t>
              </a:r>
            </a:p>
            <a:p>
              <a:r>
                <a:rPr lang="en-US" dirty="0">
                  <a:solidFill>
                    <a:schemeClr val="bg1">
                      <a:lumMod val="65000"/>
                    </a:schemeClr>
                  </a:solidFill>
                  <a:latin typeface="Consolas" panose="020B0609020204030204" pitchFamily="49" charset="0"/>
                  <a:cs typeface="Consolas" panose="020B0609020204030204" pitchFamily="49" charset="0"/>
                </a:rPr>
                <a:t>    ),</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rgbClr val="EA6E47"/>
                  </a:solidFill>
                  <a:latin typeface="Consolas" panose="020B0609020204030204" pitchFamily="49" charset="0"/>
                  <a:cs typeface="Consolas" panose="020B0609020204030204" pitchFamily="49" charset="0"/>
                </a:rPr>
                <a:t>neg</a:t>
              </a:r>
              <a:r>
                <a:rPr lang="en-US" dirty="0">
                  <a:solidFill>
                    <a:schemeClr val="bg1">
                      <a:lumMod val="65000"/>
                    </a:schemeClr>
                  </a:solidFill>
                  <a:latin typeface="Consolas" panose="020B0609020204030204" pitchFamily="49" charset="0"/>
                  <a:cs typeface="Consolas" panose="020B0609020204030204" pitchFamily="49" charset="0"/>
                </a:rPr>
                <a:t>(</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rgbClr val="EBA78A"/>
                  </a:solidFill>
                  <a:latin typeface="Consolas" panose="020B0609020204030204" pitchFamily="49" charset="0"/>
                  <a:cs typeface="Consolas" panose="020B0609020204030204" pitchFamily="49" charset="0"/>
                </a:rPr>
                <a:t>contraindication</a:t>
              </a:r>
              <a:r>
                <a:rPr lang="en-US" dirty="0">
                  <a:solidFill>
                    <a:schemeClr val="bg1">
                      <a:lumMod val="65000"/>
                    </a:schemeClr>
                  </a:solidFill>
                  <a:latin typeface="Consolas" panose="020B0609020204030204" pitchFamily="49" charset="0"/>
                  <a:cs typeface="Consolas" panose="020B0609020204030204" pitchFamily="49" charset="0"/>
                </a:rPr>
                <a:t>(</a:t>
              </a:r>
            </a:p>
            <a:p>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rgbClr val="EEB1DC"/>
                  </a:solidFill>
                  <a:latin typeface="Consolas" panose="020B0609020204030204" pitchFamily="49" charset="0"/>
                  <a:cs typeface="Consolas" panose="020B0609020204030204" pitchFamily="49" charset="0"/>
                </a:rPr>
                <a:t>drug</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rgbClr val="C00000"/>
                  </a:solidFill>
                  <a:latin typeface="Consolas" panose="020B0609020204030204" pitchFamily="49" charset="0"/>
                  <a:cs typeface="Consolas" panose="020B0609020204030204" pitchFamily="49" charset="0"/>
                </a:rPr>
                <a:t>“metformin”</a:t>
              </a:r>
              <a:r>
                <a:rPr lang="en-US" dirty="0">
                  <a:solidFill>
                    <a:schemeClr val="bg1">
                      <a:lumMod val="65000"/>
                    </a:schemeClr>
                  </a:solidFill>
                  <a:latin typeface="Consolas" panose="020B0609020204030204" pitchFamily="49" charset="0"/>
                  <a:cs typeface="Consolas" panose="020B0609020204030204" pitchFamily="49" charset="0"/>
                </a:rPr>
                <a:t>)</a:t>
              </a:r>
            </a:p>
            <a:p>
              <a:r>
                <a:rPr lang="en-US" dirty="0">
                  <a:solidFill>
                    <a:schemeClr val="bg1">
                      <a:lumMod val="65000"/>
                    </a:schemeClr>
                  </a:solidFill>
                  <a:latin typeface="Consolas" panose="020B0609020204030204" pitchFamily="49" charset="0"/>
                  <a:cs typeface="Consolas" panose="020B0609020204030204" pitchFamily="49" charset="0"/>
                </a:rPr>
                <a:t>    )</a:t>
              </a:r>
            </a:p>
            <a:p>
              <a:r>
                <a:rPr lang="en-US" dirty="0">
                  <a:solidFill>
                    <a:schemeClr val="bg1">
                      <a:lumMod val="65000"/>
                    </a:schemeClr>
                  </a:solidFill>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r>
                <a:rPr lang="en-US" dirty="0">
                  <a:solidFill>
                    <a:schemeClr val="bg1">
                      <a:lumMod val="65000"/>
                    </a:schemeClr>
                  </a:solidFill>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grpSp>
      <p:sp>
        <p:nvSpPr>
          <p:cNvPr id="71" name="TextBox 70">
            <a:extLst>
              <a:ext uri="{FF2B5EF4-FFF2-40B4-BE49-F238E27FC236}">
                <a16:creationId xmlns:a16="http://schemas.microsoft.com/office/drawing/2014/main" id="{8DB02C7B-516A-ED71-2ACE-9E4964D43E49}"/>
              </a:ext>
            </a:extLst>
          </p:cNvPr>
          <p:cNvSpPr txBox="1"/>
          <p:nvPr/>
        </p:nvSpPr>
        <p:spPr>
          <a:xfrm>
            <a:off x="322651" y="1800641"/>
            <a:ext cx="4995018" cy="2031325"/>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 </a:t>
            </a:r>
            <a:r>
              <a:rPr lang="en-US" dirty="0">
                <a:solidFill>
                  <a:schemeClr val="accent6"/>
                </a:solidFill>
                <a:latin typeface="Consolas" panose="020B0609020204030204" pitchFamily="49" charset="0"/>
                <a:cs typeface="Consolas" panose="020B0609020204030204" pitchFamily="49" charset="0"/>
              </a:rPr>
              <a:t>cond</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rgbClr val="C00000"/>
                </a:solidFill>
                <a:latin typeface="Consolas" panose="020B0609020204030204" pitchFamily="49" charset="0"/>
                <a:cs typeface="Consolas" panose="020B0609020204030204" pitchFamily="49" charset="0"/>
              </a:rPr>
              <a:t>“Diabetic”</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rgbClr val="FFC000"/>
                </a:solidFill>
                <a:latin typeface="Consolas" panose="020B0609020204030204" pitchFamily="49" charset="0"/>
                <a:cs typeface="Consolas" panose="020B0609020204030204" pitchFamily="49" charset="0"/>
              </a:rPr>
              <a:t>female</a:t>
            </a:r>
            <a:r>
              <a:rPr lang="en-US" dirty="0">
                <a:solidFill>
                  <a:schemeClr val="bg1">
                    <a:lumMod val="65000"/>
                  </a:schemeClr>
                </a:solidFill>
                <a:latin typeface="Consolas" panose="020B0609020204030204" pitchFamily="49" charset="0"/>
                <a:cs typeface="Consolas" panose="020B0609020204030204" pitchFamily="49" charset="0"/>
              </a:rPr>
              <a:t>() and</a:t>
            </a:r>
            <a:br>
              <a:rPr lang="en-US" dirty="0">
                <a:solidFill>
                  <a:schemeClr val="bg1">
                    <a:lumMod val="65000"/>
                  </a:schemeClr>
                </a:solidFill>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solidFill>
                  <a:srgbClr val="FFC000"/>
                </a:solidFill>
                <a:latin typeface="Consolas" panose="020B0609020204030204" pitchFamily="49" charset="0"/>
                <a:cs typeface="Consolas" panose="020B0609020204030204" pitchFamily="49" charset="0"/>
              </a:rPr>
              <a:t>   male</a:t>
            </a:r>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rgbClr val="8F1EB0"/>
                </a:solidFill>
                <a:latin typeface="Consolas" panose="020B0609020204030204" pitchFamily="49" charset="0"/>
                <a:cs typeface="Consolas" panose="020B0609020204030204" pitchFamily="49" charset="0"/>
              </a:rPr>
              <a:t>age</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chemeClr val="accent5">
                    <a:lumMod val="60000"/>
                    <a:lumOff val="40000"/>
                  </a:schemeClr>
                </a:solidFill>
                <a:latin typeface="Consolas" panose="020B0609020204030204" pitchFamily="49" charset="0"/>
                <a:cs typeface="Consolas" panose="020B0609020204030204" pitchFamily="49" charset="0"/>
              </a:rPr>
              <a:t>eq</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chemeClr val="accent5">
                    <a:lumMod val="60000"/>
                    <a:lumOff val="40000"/>
                  </a:schemeClr>
                </a:solidFill>
                <a:latin typeface="Consolas" panose="020B0609020204030204" pitchFamily="49" charset="0"/>
                <a:cs typeface="Consolas" panose="020B0609020204030204" pitchFamily="49" charset="0"/>
              </a:rPr>
              <a:t>op</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chemeClr val="accent1"/>
                </a:solidFill>
                <a:latin typeface="Consolas" panose="020B0609020204030204" pitchFamily="49" charset="0"/>
                <a:cs typeface="Consolas" panose="020B0609020204030204" pitchFamily="49" charset="0"/>
              </a:rPr>
              <a:t>GT</a:t>
            </a:r>
            <a:r>
              <a:rPr lang="en-US" dirty="0">
                <a:solidFill>
                  <a:schemeClr val="bg1">
                    <a:lumMod val="65000"/>
                  </a:schemeClr>
                </a:solidFill>
                <a:latin typeface="Consolas" panose="020B0609020204030204" pitchFamily="49" charset="0"/>
                <a:cs typeface="Consolas" panose="020B0609020204030204" pitchFamily="49" charset="0"/>
              </a:rPr>
              <a:t>), </a:t>
            </a:r>
            <a:r>
              <a:rPr lang="en-US" dirty="0">
                <a:solidFill>
                  <a:schemeClr val="accent5">
                    <a:lumMod val="60000"/>
                    <a:lumOff val="40000"/>
                  </a:schemeClr>
                </a:solidFill>
                <a:latin typeface="Consolas" panose="020B0609020204030204" pitchFamily="49" charset="0"/>
                <a:cs typeface="Consolas" panose="020B0609020204030204" pitchFamily="49" charset="0"/>
              </a:rPr>
              <a:t>val</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rgbClr val="C00000"/>
                </a:solidFill>
                <a:latin typeface="Consolas" panose="020B0609020204030204" pitchFamily="49" charset="0"/>
                <a:cs typeface="Consolas" panose="020B0609020204030204" pitchFamily="49" charset="0"/>
              </a:rPr>
              <a:t>“65”</a:t>
            </a:r>
            <a:r>
              <a:rPr lang="en-US" dirty="0">
                <a:solidFill>
                  <a:schemeClr val="bg1">
                    <a:lumMod val="65000"/>
                  </a:schemeClr>
                </a:solidFill>
                <a:latin typeface="Consolas" panose="020B0609020204030204" pitchFamily="49" charset="0"/>
                <a:cs typeface="Consolas" panose="020B0609020204030204" pitchFamily="49" charset="0"/>
              </a:rPr>
              <a:t>)) </a:t>
            </a:r>
          </a:p>
          <a:p>
            <a:endParaRPr lang="en-US" dirty="0">
              <a:solidFill>
                <a:schemeClr val="bg1">
                  <a:lumMod val="65000"/>
                </a:schemeClr>
              </a:solidFill>
              <a:latin typeface="Consolas" panose="020B0609020204030204" pitchFamily="49" charset="0"/>
              <a:cs typeface="Consolas" panose="020B0609020204030204" pitchFamily="49" charset="0"/>
            </a:endParaRPr>
          </a:p>
          <a:p>
            <a:r>
              <a:rPr lang="en-US" dirty="0">
                <a:solidFill>
                  <a:schemeClr val="bg1">
                    <a:lumMod val="65000"/>
                  </a:schemeClr>
                </a:solidFill>
                <a:latin typeface="Consolas" panose="020B0609020204030204" pitchFamily="49" charset="0"/>
                <a:cs typeface="Consolas" panose="020B0609020204030204" pitchFamily="49" charset="0"/>
              </a:rPr>
              <a:t>   with </a:t>
            </a:r>
            <a:r>
              <a:rPr lang="en-US" dirty="0">
                <a:solidFill>
                  <a:srgbClr val="EA6E47"/>
                </a:solidFill>
                <a:latin typeface="Consolas" panose="020B0609020204030204" pitchFamily="49" charset="0"/>
                <a:cs typeface="Consolas" panose="020B0609020204030204" pitchFamily="49" charset="0"/>
              </a:rPr>
              <a:t>neg</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rgbClr val="EBA78A"/>
                </a:solidFill>
                <a:latin typeface="Consolas" panose="020B0609020204030204" pitchFamily="49" charset="0"/>
                <a:cs typeface="Consolas" panose="020B0609020204030204" pitchFamily="49" charset="0"/>
              </a:rPr>
              <a:t>contraindication</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to</a:t>
            </a: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solidFill>
                  <a:srgbClr val="EEB1DC"/>
                </a:solidFill>
                <a:latin typeface="Consolas" panose="020B0609020204030204" pitchFamily="49" charset="0"/>
                <a:cs typeface="Consolas" panose="020B0609020204030204" pitchFamily="49" charset="0"/>
              </a:rPr>
              <a:t>   drug</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solidFill>
                  <a:srgbClr val="C00000"/>
                </a:solidFill>
                <a:latin typeface="Consolas" panose="020B0609020204030204" pitchFamily="49" charset="0"/>
                <a:cs typeface="Consolas" panose="020B0609020204030204" pitchFamily="49" charset="0"/>
              </a:rPr>
              <a:t>“metformin”</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p>
        </p:txBody>
      </p:sp>
      <p:grpSp>
        <p:nvGrpSpPr>
          <p:cNvPr id="77" name="Group 76">
            <a:extLst>
              <a:ext uri="{FF2B5EF4-FFF2-40B4-BE49-F238E27FC236}">
                <a16:creationId xmlns:a16="http://schemas.microsoft.com/office/drawing/2014/main" id="{796EC34C-ECDE-9EE6-14C6-CD3DD8AA1410}"/>
              </a:ext>
            </a:extLst>
          </p:cNvPr>
          <p:cNvGrpSpPr/>
          <p:nvPr/>
        </p:nvGrpSpPr>
        <p:grpSpPr>
          <a:xfrm>
            <a:off x="5245915" y="4835751"/>
            <a:ext cx="1760418" cy="1203707"/>
            <a:chOff x="4417590" y="88498"/>
            <a:chExt cx="1760418" cy="1203707"/>
          </a:xfrm>
        </p:grpSpPr>
        <p:sp>
          <p:nvSpPr>
            <p:cNvPr id="79" name="TextBox 78">
              <a:extLst>
                <a:ext uri="{FF2B5EF4-FFF2-40B4-BE49-F238E27FC236}">
                  <a16:creationId xmlns:a16="http://schemas.microsoft.com/office/drawing/2014/main" id="{3CC7AA7A-1407-813C-A3F7-7FDB049B49C0}"/>
                </a:ext>
              </a:extLst>
            </p:cNvPr>
            <p:cNvSpPr txBox="1"/>
            <p:nvPr/>
          </p:nvSpPr>
          <p:spPr>
            <a:xfrm>
              <a:off x="4417590" y="88498"/>
              <a:ext cx="1760418" cy="646331"/>
            </a:xfrm>
            <a:prstGeom prst="rect">
              <a:avLst/>
            </a:prstGeom>
            <a:noFill/>
          </p:spPr>
          <p:txBody>
            <a:bodyPr wrap="none" rtlCol="0">
              <a:spAutoFit/>
            </a:bodyPr>
            <a:lstStyle/>
            <a:p>
              <a:pPr algn="ctr"/>
              <a:r>
                <a:rPr lang="en-US" dirty="0">
                  <a:latin typeface="Roboto Light" panose="02000000000000000000" pitchFamily="2" charset="0"/>
                  <a:ea typeface="Roboto Light" panose="02000000000000000000" pitchFamily="2" charset="0"/>
                </a:rPr>
                <a:t>Logical Form</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Transformation</a:t>
              </a:r>
            </a:p>
          </p:txBody>
        </p:sp>
        <p:sp>
          <p:nvSpPr>
            <p:cNvPr id="80" name="Rounded Rectangle 79">
              <a:extLst>
                <a:ext uri="{FF2B5EF4-FFF2-40B4-BE49-F238E27FC236}">
                  <a16:creationId xmlns:a16="http://schemas.microsoft.com/office/drawing/2014/main" id="{A9595374-A42F-7119-7635-273BE11734F3}"/>
                </a:ext>
              </a:extLst>
            </p:cNvPr>
            <p:cNvSpPr/>
            <p:nvPr/>
          </p:nvSpPr>
          <p:spPr>
            <a:xfrm>
              <a:off x="4737492" y="711529"/>
              <a:ext cx="1045579" cy="580676"/>
            </a:xfrm>
            <a:prstGeom prst="roundRect">
              <a:avLst/>
            </a:prstGeom>
            <a:solidFill>
              <a:srgbClr val="7030A0">
                <a:alpha val="5098"/>
              </a:srgbClr>
            </a:solidFill>
            <a:ln>
              <a:solidFill>
                <a:srgbClr val="7030A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8DF84AB-0DE2-9A48-B958-34FB4CD471C4}"/>
                </a:ext>
              </a:extLst>
            </p:cNvPr>
            <p:cNvSpPr txBox="1"/>
            <p:nvPr/>
          </p:nvSpPr>
          <p:spPr>
            <a:xfrm>
              <a:off x="5081939" y="762623"/>
              <a:ext cx="348172" cy="261610"/>
            </a:xfrm>
            <a:prstGeom prst="rect">
              <a:avLst/>
            </a:prstGeom>
            <a:noFill/>
          </p:spPr>
          <p:txBody>
            <a:bodyPr wrap="none" rtlCol="0">
              <a:spAutoFit/>
            </a:bodyPr>
            <a:lstStyle/>
            <a:p>
              <a:r>
                <a:rPr lang="en-US" sz="1100" dirty="0">
                  <a:latin typeface="Roboto Light" panose="02000000000000000000" pitchFamily="2" charset="0"/>
                  <a:ea typeface="Roboto Light" panose="02000000000000000000" pitchFamily="2" charset="0"/>
                </a:rPr>
                <a:t>T5</a:t>
              </a:r>
            </a:p>
          </p:txBody>
        </p:sp>
        <p:sp>
          <p:nvSpPr>
            <p:cNvPr id="82" name="Rounded Rectangle 81">
              <a:extLst>
                <a:ext uri="{FF2B5EF4-FFF2-40B4-BE49-F238E27FC236}">
                  <a16:creationId xmlns:a16="http://schemas.microsoft.com/office/drawing/2014/main" id="{575757FE-2783-32A3-00A4-E9D251386D1F}"/>
                </a:ext>
              </a:extLst>
            </p:cNvPr>
            <p:cNvSpPr/>
            <p:nvPr/>
          </p:nvSpPr>
          <p:spPr>
            <a:xfrm>
              <a:off x="4998023" y="1006691"/>
              <a:ext cx="569377" cy="211224"/>
            </a:xfrm>
            <a:prstGeom prst="roundRect">
              <a:avLst/>
            </a:prstGeom>
            <a:solidFill>
              <a:srgbClr val="7030A0"/>
            </a:solidFill>
            <a:ln>
              <a:noFill/>
            </a:ln>
            <a:effectLst>
              <a:outerShdw blurRad="63500" sx="105000" sy="105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Roboto Light" panose="02000000000000000000" pitchFamily="2" charset="0"/>
                  <a:ea typeface="Roboto Light" panose="02000000000000000000" pitchFamily="2" charset="0"/>
                </a:rPr>
                <a:t>Python</a:t>
              </a:r>
            </a:p>
          </p:txBody>
        </p:sp>
      </p:grpSp>
      <p:sp>
        <p:nvSpPr>
          <p:cNvPr id="83" name="Down Arrow 82">
            <a:extLst>
              <a:ext uri="{FF2B5EF4-FFF2-40B4-BE49-F238E27FC236}">
                <a16:creationId xmlns:a16="http://schemas.microsoft.com/office/drawing/2014/main" id="{A525AB97-AED3-02D7-166A-1D4A030407BA}"/>
              </a:ext>
            </a:extLst>
          </p:cNvPr>
          <p:cNvSpPr/>
          <p:nvPr/>
        </p:nvSpPr>
        <p:spPr>
          <a:xfrm rot="18438532">
            <a:off x="4296680" y="4384313"/>
            <a:ext cx="457200" cy="73717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own Arrow 83">
            <a:extLst>
              <a:ext uri="{FF2B5EF4-FFF2-40B4-BE49-F238E27FC236}">
                <a16:creationId xmlns:a16="http://schemas.microsoft.com/office/drawing/2014/main" id="{AF6D3A51-8D50-406B-0CCF-656BE6A65E08}"/>
              </a:ext>
            </a:extLst>
          </p:cNvPr>
          <p:cNvSpPr/>
          <p:nvPr/>
        </p:nvSpPr>
        <p:spPr>
          <a:xfrm rot="13576720">
            <a:off x="7255843" y="4394782"/>
            <a:ext cx="457200" cy="737170"/>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9DB651D-C12B-99E5-25FE-0C7D239FC81A}"/>
              </a:ext>
            </a:extLst>
          </p:cNvPr>
          <p:cNvCxnSpPr>
            <a:cxnSpLocks/>
          </p:cNvCxnSpPr>
          <p:nvPr/>
        </p:nvCxnSpPr>
        <p:spPr>
          <a:xfrm flipV="1">
            <a:off x="93357" y="1060409"/>
            <a:ext cx="11787124" cy="6413"/>
          </a:xfrm>
          <a:prstGeom prst="line">
            <a:avLst/>
          </a:prstGeom>
          <a:ln>
            <a:solidFill>
              <a:schemeClr val="bg1">
                <a:lumMod val="85000"/>
              </a:schemeClr>
            </a:solidFill>
          </a:ln>
          <a:effectLst>
            <a:outerShdw blurRad="63500" sx="102000" sy="102000" algn="ctr" rotWithShape="0">
              <a:prstClr val="black">
                <a:alpha val="3000"/>
              </a:prstClr>
            </a:outerShdw>
          </a:effectLst>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41E42CA-3586-86CB-B295-622705E62720}"/>
              </a:ext>
            </a:extLst>
          </p:cNvPr>
          <p:cNvCxnSpPr>
            <a:cxnSpLocks/>
          </p:cNvCxnSpPr>
          <p:nvPr/>
        </p:nvCxnSpPr>
        <p:spPr>
          <a:xfrm>
            <a:off x="6078916" y="1147751"/>
            <a:ext cx="0" cy="3398797"/>
          </a:xfrm>
          <a:prstGeom prst="line">
            <a:avLst/>
          </a:prstGeom>
          <a:ln>
            <a:solidFill>
              <a:schemeClr val="bg1">
                <a:lumMod val="85000"/>
              </a:schemeClr>
            </a:solidFill>
          </a:ln>
          <a:effectLst>
            <a:outerShdw blurRad="63500" sx="102000" sy="102000" algn="ctr" rotWithShape="0">
              <a:prstClr val="black">
                <a:alpha val="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462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57429</TotalTime>
  <Words>2806</Words>
  <Application>Microsoft Macintosh PowerPoint</Application>
  <PresentationFormat>Widescreen</PresentationFormat>
  <Paragraphs>544</Paragraphs>
  <Slides>20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Calibri Light</vt:lpstr>
      <vt:lpstr>Consolas</vt:lpstr>
      <vt:lpstr>Helvetica Light</vt:lpstr>
      <vt:lpstr>Roboto</vt:lpstr>
      <vt:lpstr>Roboto Light</vt:lpstr>
      <vt:lpstr>Roboto Medium</vt:lpstr>
      <vt:lpstr>Roboto Thin</vt:lpstr>
      <vt:lpstr>Segoe UI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 Dobbins</dc:creator>
  <cp:lastModifiedBy>Nic Dobbins</cp:lastModifiedBy>
  <cp:revision>211</cp:revision>
  <dcterms:created xsi:type="dcterms:W3CDTF">2022-07-06T19:14:58Z</dcterms:created>
  <dcterms:modified xsi:type="dcterms:W3CDTF">2023-06-23T00:49:07Z</dcterms:modified>
</cp:coreProperties>
</file>