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handoutMasterIdLst>
    <p:handoutMasterId r:id="rId25"/>
  </p:handoutMasterIdLst>
  <p:sldIdLst>
    <p:sldId id="263" r:id="rId4"/>
    <p:sldId id="261" r:id="rId5"/>
    <p:sldId id="279" r:id="rId6"/>
    <p:sldId id="297" r:id="rId7"/>
    <p:sldId id="298" r:id="rId8"/>
    <p:sldId id="314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2" r:id="rId22"/>
    <p:sldId id="313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09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3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1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8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99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8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3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9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9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3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Projet 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Analysez des données de systèmes éducatifs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C4D831-F89B-41FC-A4EF-8056A609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9502"/>
            <a:ext cx="230143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5F5055-52F0-4272-AB20-FB69EE57DC15}"/>
              </a:ext>
            </a:extLst>
          </p:cNvPr>
          <p:cNvSpPr txBox="1"/>
          <p:nvPr/>
        </p:nvSpPr>
        <p:spPr>
          <a:xfrm>
            <a:off x="4658795" y="1231746"/>
            <a:ext cx="458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Choix définitif des indicateurs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F0BCBB-CDEC-4BDE-A139-6DD06777274A}"/>
              </a:ext>
            </a:extLst>
          </p:cNvPr>
          <p:cNvSpPr txBox="1"/>
          <p:nvPr/>
        </p:nvSpPr>
        <p:spPr>
          <a:xfrm>
            <a:off x="4658795" y="1860958"/>
            <a:ext cx="4503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critère de choix des indicateurs sera évidemment lié à leur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taux de remplissage. Il nous semble pertinent et pour ne pas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altérer nos données de ne retenir que les indicateurs ayant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un taux de remplissage supérieur à 70%.</a:t>
            </a:r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14FCB4-E6F9-48D8-8343-CFDF3820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4" y="2067694"/>
            <a:ext cx="4177696" cy="14631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8CAC4D9-EFB4-4F2E-8998-578EC110D282}"/>
              </a:ext>
            </a:extLst>
          </p:cNvPr>
          <p:cNvSpPr txBox="1"/>
          <p:nvPr/>
        </p:nvSpPr>
        <p:spPr>
          <a:xfrm>
            <a:off x="4658795" y="2846586"/>
            <a:ext cx="47952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indicateurs 'GDP per capita (constant 2005 US$)' et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'GDP per capita (current US$)' étant du même type nous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décidons de retenir celui </a:t>
            </a:r>
            <a:r>
              <a:rPr lang="fr-FR" sz="1200" dirty="0">
                <a:solidFill>
                  <a:srgbClr val="000000"/>
                </a:solidFill>
              </a:rPr>
              <a:t>ayant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le taux de remplissage le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plus élevé, il en ressort donc le choix de l'indicateur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'GDP per capita (current US$)’.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7773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A4E5C0-B47A-4A18-BEF9-1A2ABA37B5D9}"/>
              </a:ext>
            </a:extLst>
          </p:cNvPr>
          <p:cNvSpPr txBox="1"/>
          <p:nvPr/>
        </p:nvSpPr>
        <p:spPr>
          <a:xfrm>
            <a:off x="5508104" y="1092483"/>
            <a:ext cx="353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Population growth (annual %)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725A01-2150-4E0C-B4BF-B89247C0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" y="987574"/>
            <a:ext cx="5409820" cy="395420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7BBA2BE-8C1D-4715-83F4-342AD95BB4CF}"/>
              </a:ext>
            </a:extLst>
          </p:cNvPr>
          <p:cNvSpPr txBox="1"/>
          <p:nvPr/>
        </p:nvSpPr>
        <p:spPr>
          <a:xfrm>
            <a:off x="5451378" y="4373691"/>
            <a:ext cx="3563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créer un score entre 0 et 1 pour noter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pays  figurant parmi les meilleurs relatif à cet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l'indicateur.</a:t>
            </a:r>
            <a:endParaRPr lang="fr-FR" sz="12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6D5B7A1-9EC3-417E-BF55-2C59C1F2D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587043"/>
            <a:ext cx="1659133" cy="20723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993B6A6-88F4-4818-BE6A-E9D42D4BCCA5}"/>
              </a:ext>
            </a:extLst>
          </p:cNvPr>
          <p:cNvSpPr txBox="1"/>
          <p:nvPr/>
        </p:nvSpPr>
        <p:spPr>
          <a:xfrm>
            <a:off x="5458432" y="3634159"/>
            <a:ext cx="458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Eliminons les colonnes n'ayant que les valeurs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manquantes et remplaço</a:t>
            </a:r>
            <a:r>
              <a:rPr lang="fr-FR" sz="1200" dirty="0">
                <a:solidFill>
                  <a:srgbClr val="000000"/>
                </a:solidFill>
              </a:rPr>
              <a:t>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les valeurs manquantes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d'une variable par sa valeur médiane.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5910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211314-BC1F-4EEF-B748-4DA28AB3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795" y="1347614"/>
            <a:ext cx="5062507" cy="34090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A126976-D2AC-435F-BDD2-86715F486BC2}"/>
              </a:ext>
            </a:extLst>
          </p:cNvPr>
          <p:cNvSpPr txBox="1"/>
          <p:nvPr/>
        </p:nvSpPr>
        <p:spPr>
          <a:xfrm>
            <a:off x="5143663" y="1100660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Population growth (annual %)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631400B-403E-491E-8B73-638CCBB6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605417"/>
            <a:ext cx="1905165" cy="20692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0600A51-C068-4429-938C-4694E7B7589D}"/>
              </a:ext>
            </a:extLst>
          </p:cNvPr>
          <p:cNvSpPr txBox="1"/>
          <p:nvPr/>
        </p:nvSpPr>
        <p:spPr>
          <a:xfrm>
            <a:off x="5143663" y="4193637"/>
            <a:ext cx="3563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créer un score entre 0 et 1 pour noter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</a:t>
            </a:r>
            <a:r>
              <a:rPr lang="fr-FR" sz="1200" dirty="0">
                <a:solidFill>
                  <a:srgbClr val="000000"/>
                </a:solidFill>
              </a:rPr>
              <a:t>régions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 figurant parmi les meilleures relatif à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cet l'indicateur.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D9E846-9A33-4B59-B452-FC3DD57CCAD5}"/>
              </a:ext>
            </a:extLst>
          </p:cNvPr>
          <p:cNvSpPr txBox="1"/>
          <p:nvPr/>
        </p:nvSpPr>
        <p:spPr>
          <a:xfrm>
            <a:off x="5148064" y="3662516"/>
            <a:ext cx="458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Supprimons la ligne contenant la région manquante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et les colonnes contenant que les valeurs manquantes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518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17EE47-E61C-4FD7-8CEE-87C3EE139A10}"/>
              </a:ext>
            </a:extLst>
          </p:cNvPr>
          <p:cNvSpPr txBox="1"/>
          <p:nvPr/>
        </p:nvSpPr>
        <p:spPr>
          <a:xfrm>
            <a:off x="5274572" y="1077667"/>
            <a:ext cx="458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Internet users (per 100 people)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DFAE12-9786-4C39-A646-9D904CAF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56" y="1591316"/>
            <a:ext cx="2057578" cy="20428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6BE1AE-00B8-451A-A494-6DA28A80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436496"/>
            <a:ext cx="4896544" cy="34992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355F2F1-F578-4B57-BA6B-4D25025D8FD1}"/>
              </a:ext>
            </a:extLst>
          </p:cNvPr>
          <p:cNvSpPr txBox="1"/>
          <p:nvPr/>
        </p:nvSpPr>
        <p:spPr>
          <a:xfrm>
            <a:off x="5274572" y="4364292"/>
            <a:ext cx="3563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créer un score entre 0 et 1 pour noter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pays  figurant parmi les meilleurs relatif à cet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l'indicateur.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0DB8C5-ACA1-454D-B02D-BD8EB632C281}"/>
              </a:ext>
            </a:extLst>
          </p:cNvPr>
          <p:cNvSpPr txBox="1"/>
          <p:nvPr/>
        </p:nvSpPr>
        <p:spPr>
          <a:xfrm>
            <a:off x="5274572" y="3634160"/>
            <a:ext cx="458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Eliminons les colonnes n'ayant que les valeurs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manquantes et remplaço</a:t>
            </a:r>
            <a:r>
              <a:rPr lang="fr-FR" sz="1200" dirty="0">
                <a:solidFill>
                  <a:srgbClr val="000000"/>
                </a:solidFill>
              </a:rPr>
              <a:t>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les valeurs manquantes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d'une variable par sa valeur médiane.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15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5E870D-1BAF-445F-987E-F1513AB7B35E}"/>
              </a:ext>
            </a:extLst>
          </p:cNvPr>
          <p:cNvSpPr txBox="1"/>
          <p:nvPr/>
        </p:nvSpPr>
        <p:spPr>
          <a:xfrm>
            <a:off x="5186193" y="1104340"/>
            <a:ext cx="356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Internet users (per 100 people)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D808B42-2FF1-4553-9F97-EBAD94A96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577676"/>
            <a:ext cx="2187130" cy="20706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54EE8E-FDBA-4E1D-885B-AA8B6F8BA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747"/>
            <a:ext cx="4998712" cy="3723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6F63849-8A15-4991-AF65-6678D137D729}"/>
              </a:ext>
            </a:extLst>
          </p:cNvPr>
          <p:cNvSpPr txBox="1"/>
          <p:nvPr/>
        </p:nvSpPr>
        <p:spPr>
          <a:xfrm>
            <a:off x="5148064" y="4226379"/>
            <a:ext cx="3563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créer un score entre 0 et 1 pour noter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</a:t>
            </a:r>
            <a:r>
              <a:rPr lang="fr-FR" sz="1200" dirty="0">
                <a:solidFill>
                  <a:srgbClr val="000000"/>
                </a:solidFill>
              </a:rPr>
              <a:t>régions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 figurant parmi les meilleures relatif à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c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et</a:t>
            </a:r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l'indicateur.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D487CE-3FDE-48CC-83D1-B712BE40174E}"/>
              </a:ext>
            </a:extLst>
          </p:cNvPr>
          <p:cNvSpPr txBox="1"/>
          <p:nvPr/>
        </p:nvSpPr>
        <p:spPr>
          <a:xfrm>
            <a:off x="5148064" y="3669828"/>
            <a:ext cx="458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Supprimons la ligne contenant la région manquante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et les colonnes contenant que les valeurs manquantes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2019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0055C9-844E-49E8-A314-C2BD49FBAAE1}"/>
              </a:ext>
            </a:extLst>
          </p:cNvPr>
          <p:cNvSpPr txBox="1"/>
          <p:nvPr/>
        </p:nvSpPr>
        <p:spPr>
          <a:xfrm>
            <a:off x="5398675" y="1059582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GDP per capita (current US$)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E43386-067F-4F5E-AAF1-A2D9B33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97" y="1546095"/>
            <a:ext cx="1790855" cy="2078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6B5748E-C072-4AE5-804D-77B7B5177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8" y="1203598"/>
            <a:ext cx="5242942" cy="3741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8FA32F-D79D-4E8A-92EA-6B545D543A19}"/>
              </a:ext>
            </a:extLst>
          </p:cNvPr>
          <p:cNvSpPr txBox="1"/>
          <p:nvPr/>
        </p:nvSpPr>
        <p:spPr>
          <a:xfrm>
            <a:off x="5415004" y="4361815"/>
            <a:ext cx="3563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créer un score entre 0 et 1 pour noter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pays  figurant parmi les meilleurs relatif à cet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l'indicateur.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0D719C-040A-443A-B1D7-4F0C9B548584}"/>
              </a:ext>
            </a:extLst>
          </p:cNvPr>
          <p:cNvSpPr txBox="1"/>
          <p:nvPr/>
        </p:nvSpPr>
        <p:spPr>
          <a:xfrm>
            <a:off x="5415004" y="3624895"/>
            <a:ext cx="458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Eliminons les colonnes n'ayant que les valeurs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manquantes et remplaço</a:t>
            </a:r>
            <a:r>
              <a:rPr lang="fr-FR" sz="1200" dirty="0">
                <a:solidFill>
                  <a:srgbClr val="000000"/>
                </a:solidFill>
              </a:rPr>
              <a:t>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les valeurs manquantes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d'une variable par sa valeur médiane.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8982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132F96-2535-4D29-AB73-EAAABC429FDF}"/>
              </a:ext>
            </a:extLst>
          </p:cNvPr>
          <p:cNvSpPr txBox="1"/>
          <p:nvPr/>
        </p:nvSpPr>
        <p:spPr>
          <a:xfrm>
            <a:off x="5220072" y="1083891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GDP per capita (current US$)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F5FDA2-E15B-4DCB-AE0A-5068769F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49" y="1615709"/>
            <a:ext cx="1943268" cy="20988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1AB7E5-7D11-40DB-8279-17DCAB9F6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9582"/>
            <a:ext cx="5148064" cy="37499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428B381-8570-43B0-8CD1-480EF03F04E0}"/>
              </a:ext>
            </a:extLst>
          </p:cNvPr>
          <p:cNvSpPr txBox="1"/>
          <p:nvPr/>
        </p:nvSpPr>
        <p:spPr>
          <a:xfrm>
            <a:off x="5220072" y="4226379"/>
            <a:ext cx="3563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créer un score entre 0 et 1 pour noter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</a:t>
            </a:r>
            <a:r>
              <a:rPr lang="fr-FR" sz="1200" dirty="0">
                <a:solidFill>
                  <a:srgbClr val="000000"/>
                </a:solidFill>
              </a:rPr>
              <a:t>régions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 figurant parmi les meilleures relatif à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c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et</a:t>
            </a:r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l'indicateur.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969C90-81EB-4BC6-AC74-9383ABF2D09D}"/>
              </a:ext>
            </a:extLst>
          </p:cNvPr>
          <p:cNvSpPr txBox="1"/>
          <p:nvPr/>
        </p:nvSpPr>
        <p:spPr>
          <a:xfrm>
            <a:off x="5220072" y="3670872"/>
            <a:ext cx="458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Supprimons la ligne contenant la région manquante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et les colonnes contenant que les valeurs manquantes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4044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03131B-91AB-4F7B-918E-79ED4E1723CF}"/>
              </a:ext>
            </a:extLst>
          </p:cNvPr>
          <p:cNvSpPr txBox="1"/>
          <p:nvPr/>
        </p:nvSpPr>
        <p:spPr>
          <a:xfrm>
            <a:off x="3583629" y="1392021"/>
            <a:ext cx="5378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Score par pays  relatif aux trois indicateurs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712B79-827F-4D6D-AE97-0FF895A08282}"/>
              </a:ext>
            </a:extLst>
          </p:cNvPr>
          <p:cNvSpPr txBox="1"/>
          <p:nvPr/>
        </p:nvSpPr>
        <p:spPr>
          <a:xfrm>
            <a:off x="3583629" y="2110085"/>
            <a:ext cx="5130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Pour chacun des trois indicateurs, nous allons définir une liste contenant les cinq pays y figurant le mieux et puis faire l’union des trois listes.</a:t>
            </a:r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0D0671-944C-49C2-8149-72A061231023}"/>
              </a:ext>
            </a:extLst>
          </p:cNvPr>
          <p:cNvSpPr txBox="1"/>
          <p:nvPr/>
        </p:nvSpPr>
        <p:spPr>
          <a:xfrm>
            <a:off x="3583629" y="3075806"/>
            <a:ext cx="5259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 chaque fois qu'un pays appartient à une liste, il voit son score incrémenté d'un point.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65B3E-1265-445D-B410-FC779F15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5986"/>
            <a:ext cx="243861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2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817BE3-558A-4120-B89B-CD78BB2F0E16}"/>
              </a:ext>
            </a:extLst>
          </p:cNvPr>
          <p:cNvSpPr txBox="1"/>
          <p:nvPr/>
        </p:nvSpPr>
        <p:spPr>
          <a:xfrm>
            <a:off x="3275856" y="2168359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Pour chacun des trois indicateurs, nous allons définir une liste contenant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cinq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régions du monde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y figurant le mieux et faire l’union des trois listes.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5C26D7-3088-4650-9136-6BC7963A8937}"/>
              </a:ext>
            </a:extLst>
          </p:cNvPr>
          <p:cNvSpPr txBox="1"/>
          <p:nvPr/>
        </p:nvSpPr>
        <p:spPr>
          <a:xfrm>
            <a:off x="3275856" y="3124012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À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chaque fois qu’une région appartient à une liste,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elle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voit son score incrémenté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d'un point.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1310CF-DF84-4B3D-BE6A-724A0B7967AD}"/>
              </a:ext>
            </a:extLst>
          </p:cNvPr>
          <p:cNvSpPr txBox="1"/>
          <p:nvPr/>
        </p:nvSpPr>
        <p:spPr>
          <a:xfrm>
            <a:off x="3278790" y="1489705"/>
            <a:ext cx="5378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Score par 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régions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 relatif aux trois indicateurs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412E49-6B91-448E-B48C-2C7D6857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1711328"/>
            <a:ext cx="2728783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3200" b="1" i="0" dirty="0">
                <a:effectLst/>
                <a:latin typeface="Montserrat" panose="00000500000000000000" pitchFamily="2" charset="0"/>
              </a:rPr>
              <a:t>Conclusion</a:t>
            </a:r>
            <a:endParaRPr lang="fr-FR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E2462-3855-4C8E-B692-81884B82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23828"/>
            <a:ext cx="8892480" cy="24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4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Plan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229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03848" y="159059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Rappel de la problématique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38408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P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résentation du jeu de données</a:t>
            </a:r>
            <a:endParaRPr lang="en-US" altLang="ko-KR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219957"/>
            <a:ext cx="5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A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EA623F6-1B68-44F7-AE0F-232AA799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62" y="1655761"/>
            <a:ext cx="236240" cy="2438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DEEB295-194C-4FF0-AA3D-7F9DA550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62" y="2429688"/>
            <a:ext cx="236240" cy="24386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2F78521-2D3F-4A09-B788-4DC74686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62" y="3282693"/>
            <a:ext cx="236240" cy="24386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C902A00-D677-4157-B726-28EB4F119B9C}"/>
              </a:ext>
            </a:extLst>
          </p:cNvPr>
          <p:cNvSpPr txBox="1"/>
          <p:nvPr/>
        </p:nvSpPr>
        <p:spPr>
          <a:xfrm>
            <a:off x="3203848" y="40558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Conclusion</a:t>
            </a:r>
            <a:endParaRPr lang="fr-FR" b="1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BD384F7-100E-421D-B38C-4F865D9D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62" y="4099482"/>
            <a:ext cx="236240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F3D3F35-33C1-474E-8FB6-FCC2FB07C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47814"/>
            <a:ext cx="9144000" cy="576063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2258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b="1" i="0" dirty="0">
                <a:effectLst/>
                <a:latin typeface="Montserrat" panose="00000500000000000000" pitchFamily="2" charset="0"/>
              </a:rPr>
              <a:t>Rappel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 de la problématique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707654"/>
            <a:ext cx="73448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i="0" dirty="0">
                <a:effectLst/>
              </a:rPr>
              <a:t>La start-up de la </a:t>
            </a:r>
            <a:r>
              <a:rPr lang="fr-FR" sz="1200" b="1" i="0" dirty="0">
                <a:effectLst/>
              </a:rPr>
              <a:t>EdTech</a:t>
            </a:r>
            <a:r>
              <a:rPr lang="fr-FR" sz="1200" b="0" i="0" dirty="0">
                <a:effectLst/>
              </a:rPr>
              <a:t>, nommée </a:t>
            </a:r>
            <a:r>
              <a:rPr lang="fr-FR" sz="1200" b="1" i="1" dirty="0">
                <a:effectLst/>
              </a:rPr>
              <a:t>academy</a:t>
            </a:r>
            <a:r>
              <a:rPr lang="fr-FR" sz="1200" b="0" i="0" dirty="0">
                <a:effectLst/>
              </a:rPr>
              <a:t>, qui propose des contenus de formation en ligne pour un </a:t>
            </a:r>
          </a:p>
          <a:p>
            <a:pPr algn="l"/>
            <a:r>
              <a:rPr lang="fr-FR" sz="1200" b="0" i="0" dirty="0">
                <a:effectLst/>
              </a:rPr>
              <a:t>public de niveau lycée et université étudie un projet </a:t>
            </a:r>
            <a:r>
              <a:rPr lang="fr-FR" sz="1200" i="0" dirty="0">
                <a:effectLst/>
              </a:rPr>
              <a:t>d’expansion à l’international.</a:t>
            </a:r>
            <a:endParaRPr lang="fr-FR" sz="1200" b="0" i="0" dirty="0">
              <a:effectLst/>
            </a:endParaRPr>
          </a:p>
          <a:p>
            <a:pPr algn="l"/>
            <a:endParaRPr lang="fr-FR" sz="1200" b="1" i="0" dirty="0">
              <a:effectLst/>
            </a:endParaRPr>
          </a:p>
          <a:p>
            <a:pPr algn="l"/>
            <a:r>
              <a:rPr lang="fr-FR" sz="1200" dirty="0"/>
              <a:t>Il nous est confié la mission</a:t>
            </a:r>
            <a:r>
              <a:rPr lang="fr-FR" sz="1200" i="0" dirty="0">
                <a:effectLst/>
              </a:rPr>
              <a:t> </a:t>
            </a:r>
            <a:r>
              <a:rPr lang="fr-FR" sz="1200" dirty="0"/>
              <a:t>de faire une </a:t>
            </a:r>
            <a:r>
              <a:rPr lang="fr-FR" sz="1200" i="0" dirty="0">
                <a:effectLst/>
              </a:rPr>
              <a:t>analyse</a:t>
            </a:r>
            <a:r>
              <a:rPr lang="fr-FR" sz="1200" b="1" i="0" dirty="0">
                <a:effectLst/>
              </a:rPr>
              <a:t> </a:t>
            </a:r>
            <a:r>
              <a:rPr lang="fr-FR" sz="1200" i="0" dirty="0">
                <a:effectLst/>
              </a:rPr>
              <a:t>exploratoire</a:t>
            </a:r>
            <a:r>
              <a:rPr lang="fr-FR" sz="1200" dirty="0"/>
              <a:t> des</a:t>
            </a:r>
            <a:r>
              <a:rPr lang="fr-FR" sz="1200" b="0" i="0" dirty="0">
                <a:effectLst/>
              </a:rPr>
              <a:t> données sur l’éducation de la banque </a:t>
            </a:r>
          </a:p>
          <a:p>
            <a:pPr algn="l"/>
            <a:r>
              <a:rPr lang="fr-FR" sz="1200" b="0" i="0" dirty="0">
                <a:effectLst/>
              </a:rPr>
              <a:t>mondiale  afin de déterminer si elles permettent d’informer  sur le projet d’expansion.</a:t>
            </a:r>
          </a:p>
          <a:p>
            <a:pPr algn="l"/>
            <a:endParaRPr lang="fr-FR" sz="1200" b="0" i="0" dirty="0">
              <a:effectLst/>
            </a:endParaRPr>
          </a:p>
          <a:p>
            <a:pPr algn="l"/>
            <a:r>
              <a:rPr lang="fr-FR" sz="1200" dirty="0"/>
              <a:t>L’analyse exploratoire devrait nous permettre de répondre aux problématiques suivantes</a:t>
            </a:r>
            <a:r>
              <a:rPr lang="fr-FR" sz="1200" b="0" i="0" dirty="0"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Quels sont les pays avec un fort potentiel de clients pour nos services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Pour chacun de ces pays, quelle sera l’évolution de ce potentiel de clients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Dans quels pays l'entreprise doit-elle opérer en priorité ?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85020"/>
            <a:ext cx="7344816" cy="576064"/>
          </a:xfrm>
        </p:spPr>
        <p:txBody>
          <a:bodyPr/>
          <a:lstStyle/>
          <a:p>
            <a:r>
              <a:rPr lang="fr-FR" sz="3200" b="1" dirty="0">
                <a:latin typeface="Montserrat" panose="00000500000000000000" pitchFamily="2" charset="0"/>
              </a:rPr>
              <a:t>P</a:t>
            </a:r>
            <a:r>
              <a:rPr lang="fr-FR" sz="3200" b="1" i="0" dirty="0">
                <a:effectLst/>
                <a:latin typeface="Montserrat" panose="00000500000000000000" pitchFamily="2" charset="0"/>
              </a:rPr>
              <a:t>résentation du jeu de données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199BA04-0D92-46DC-89CE-3BB35F407408}"/>
              </a:ext>
            </a:extLst>
          </p:cNvPr>
          <p:cNvSpPr txBox="1"/>
          <p:nvPr/>
        </p:nvSpPr>
        <p:spPr>
          <a:xfrm>
            <a:off x="485630" y="1111653"/>
            <a:ext cx="775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Pour notre analyse nous disposons de cinq jeux de données de la banque mondiale liés aux problématiques éducatives: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485630" y="1573318"/>
            <a:ext cx="78511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dirty="0">
                <a:solidFill>
                  <a:srgbClr val="000000"/>
                </a:solidFill>
                <a:effectLst/>
              </a:rPr>
              <a:t>EdStatsCountry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fournit des informations sur les pays relatif entre autre à leur monnaie, leur région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géographique, </a:t>
            </a:r>
            <a:r>
              <a:rPr lang="fr-FR" sz="1200" dirty="0">
                <a:solidFill>
                  <a:srgbClr val="000000"/>
                </a:solidFill>
              </a:rPr>
              <a:t>l’année du dernier recensement. Ce jeu de donnée comporte: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241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32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Quatre variables ne présentent pas de données manquantes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Les autres variables présentent des valeurs manquantes avec des proportions plus ou moins grandes allant de 0.4% à 100%.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EdStatCountry-Series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fournit des données complémentaires par rapport au jeu de donnée précédent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notamment un code indicateur est associé à chaque pays</a:t>
            </a:r>
            <a:r>
              <a:rPr lang="fr-FR" sz="1200" dirty="0">
                <a:solidFill>
                  <a:srgbClr val="000000"/>
                </a:solidFill>
              </a:rPr>
              <a:t>. Ce jeu de donnée comporte: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613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4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Une seule variable  présente  de données manquantes avec une proportion de 100%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9326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128792" cy="936104"/>
          </a:xfrm>
        </p:spPr>
        <p:txBody>
          <a:bodyPr/>
          <a:lstStyle/>
          <a:p>
            <a:r>
              <a:rPr lang="fr-FR" sz="3200" b="1" dirty="0">
                <a:latin typeface="Montserrat" panose="00000500000000000000" pitchFamily="2" charset="0"/>
              </a:rPr>
              <a:t>P</a:t>
            </a:r>
            <a:r>
              <a:rPr lang="fr-FR" sz="3200" b="1" i="0" dirty="0">
                <a:effectLst/>
                <a:latin typeface="Montserrat" panose="00000500000000000000" pitchFamily="2" charset="0"/>
              </a:rPr>
              <a:t>résentation du jeu de données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B00EFE-13FD-4378-977B-C6552FAFD947}"/>
              </a:ext>
            </a:extLst>
          </p:cNvPr>
          <p:cNvSpPr txBox="1"/>
          <p:nvPr/>
        </p:nvSpPr>
        <p:spPr>
          <a:xfrm>
            <a:off x="395536" y="1275606"/>
            <a:ext cx="785111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EdStatsData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fournit des informations sur des pays et régions du monde relatives à l'évolution entre 1970 et 2100 de 4000 indicateurs internationaux décrivant l’accès à l’éducation, l’obtention de diplômes et des informations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relatives aux professeurs, aux dépenses liées à l’éducation</a:t>
            </a:r>
            <a:r>
              <a:rPr lang="fr-FR" sz="1200" dirty="0">
                <a:solidFill>
                  <a:srgbClr val="000000"/>
                </a:solidFill>
              </a:rPr>
              <a:t>. Ce jeu de donnée comporte: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886930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70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Quatre variables ne présentent pas de données manquantes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Les autres variables présentent des valeurs manquantes avec des proportions assez grandes allant de 72% à 100%.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b="1" i="0" dirty="0">
                <a:solidFill>
                  <a:srgbClr val="000000"/>
                </a:solidFill>
                <a:effectLst/>
              </a:rPr>
              <a:t>EdStatsFootNote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fournit des informations complémentaires par rapport au jeu de donnée précédent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notamment des informations relatives aux indicateurs en y associant l'année et une description</a:t>
            </a:r>
            <a:r>
              <a:rPr lang="fr-FR" sz="1200" dirty="0">
                <a:solidFill>
                  <a:srgbClr val="000000"/>
                </a:solidFill>
              </a:rPr>
              <a:t>. Ce jeu de donnée comporte: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643638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5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Une seule variable  présente  de données manquantes avec une proportion de 100%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3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128792" cy="936104"/>
          </a:xfrm>
        </p:spPr>
        <p:txBody>
          <a:bodyPr/>
          <a:lstStyle/>
          <a:p>
            <a:r>
              <a:rPr lang="fr-FR" sz="3200" b="1" dirty="0">
                <a:latin typeface="Montserrat" panose="00000500000000000000" pitchFamily="2" charset="0"/>
              </a:rPr>
              <a:t>P</a:t>
            </a:r>
            <a:r>
              <a:rPr lang="fr-FR" sz="3200" b="1" i="0" dirty="0">
                <a:effectLst/>
                <a:latin typeface="Montserrat" panose="00000500000000000000" pitchFamily="2" charset="0"/>
              </a:rPr>
              <a:t>résentation du jeu de données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B00EFE-13FD-4378-977B-C6552FAFD947}"/>
              </a:ext>
            </a:extLst>
          </p:cNvPr>
          <p:cNvSpPr txBox="1"/>
          <p:nvPr/>
        </p:nvSpPr>
        <p:spPr>
          <a:xfrm>
            <a:off x="395536" y="1043213"/>
            <a:ext cx="78511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EdStatsSeries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fournit également des informations complémentaires notamment entre autre des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informations relatives à la méthode d'agrégation, le concept statistique et méthodologie utilisée,</a:t>
            </a:r>
          </a:p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 pertinence pour le développement.</a:t>
            </a:r>
            <a:r>
              <a:rPr lang="fr-FR" sz="1200" dirty="0">
                <a:solidFill>
                  <a:srgbClr val="000000"/>
                </a:solidFill>
              </a:rPr>
              <a:t> Ce jeu de donnée comporte: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3665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21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Cinq variables ne présentent pas de données manquantes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Les autres variables présentent des valeurs manquantes avec des proportions plus ou moins grandes allant de 41% à 100%.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9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1795612"/>
            <a:ext cx="512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Elle consiste à utiliser des données  les plus récentes possibles, il nous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semble donc pertinent de considérer les pays ayant la dernière année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de recensement  supérieure ou égale à 2010.</a:t>
            </a:r>
            <a:endParaRPr lang="fr-FR" sz="1200" i="0" dirty="0">
              <a:solidFill>
                <a:srgbClr val="000000"/>
              </a:solidFill>
              <a:effectLst/>
            </a:endParaRPr>
          </a:p>
          <a:p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3FEE40-50E0-4166-B113-AE6DBF03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19875"/>
            <a:ext cx="1646063" cy="338646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D0B9F1-8131-463A-B755-A1A3EFA50751}"/>
              </a:ext>
            </a:extLst>
          </p:cNvPr>
          <p:cNvSpPr txBox="1"/>
          <p:nvPr/>
        </p:nvSpPr>
        <p:spPr>
          <a:xfrm>
            <a:off x="3563888" y="1218605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Stratégie d'analyse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24B0D7-E978-485D-B914-70B5F096C21E}"/>
              </a:ext>
            </a:extLst>
          </p:cNvPr>
          <p:cNvSpPr txBox="1"/>
          <p:nvPr/>
        </p:nvSpPr>
        <p:spPr>
          <a:xfrm>
            <a:off x="3563888" y="3041959"/>
            <a:ext cx="504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Une jointure sera faite entre les deux jeux de données principaux en ne retenant que les  pays respectant notre critère d’analyse.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549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DA1D7-D7E2-42A1-9EE1-C29FC3F12188}"/>
              </a:ext>
            </a:extLst>
          </p:cNvPr>
          <p:cNvSpPr txBox="1"/>
          <p:nvPr/>
        </p:nvSpPr>
        <p:spPr>
          <a:xfrm>
            <a:off x="4067944" y="1275606"/>
            <a:ext cx="5367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Choix des indicateurs candidats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D12D0A-27AA-48EF-BE08-76112D4FDDC2}"/>
              </a:ext>
            </a:extLst>
          </p:cNvPr>
          <p:cNvSpPr txBox="1"/>
          <p:nvPr/>
        </p:nvSpPr>
        <p:spPr>
          <a:xfrm>
            <a:off x="4067944" y="1964783"/>
            <a:ext cx="496855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En relation avec notre problématique il nous semble pertinent de ne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retenir que les indicateurs liés aux facteurs suivant: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Démographie :Population par tranches d’âge à savoir 15-19 ans et 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</a:rPr>
              <a:t>  20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-24 ans, croissance de la population.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Niveau éducation : Nombre et taux étudiants dans le secondaire et 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tertiaire ayant arrêtés le cursus normal d'éducation.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Déploiement internet : Taux utilisation d'internet.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Economique : PIB, PIB / habitant.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37F214-8A38-438A-B4F7-FDB47027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42850"/>
            <a:ext cx="3528391" cy="36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7344816" cy="93610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A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nalyse pré-exploratoire du jeu de données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3867F5-970E-4AD6-8F22-1FACC7858BA6}"/>
              </a:ext>
            </a:extLst>
          </p:cNvPr>
          <p:cNvSpPr txBox="1"/>
          <p:nvPr/>
        </p:nvSpPr>
        <p:spPr>
          <a:xfrm>
            <a:off x="5808758" y="1377084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aux de remplissage </a:t>
            </a: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des indicateurs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B70592-608A-4D03-9576-273AF140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2255"/>
            <a:ext cx="5724128" cy="403235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09BA246-8F81-4EA2-ADFD-EFA333F47A94}"/>
              </a:ext>
            </a:extLst>
          </p:cNvPr>
          <p:cNvSpPr txBox="1"/>
          <p:nvPr/>
        </p:nvSpPr>
        <p:spPr>
          <a:xfrm>
            <a:off x="5724129" y="2541554"/>
            <a:ext cx="345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Calcul du Taux de Remplissage des indicateurs</a:t>
            </a:r>
          </a:p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candidats entre 2010 et 2020.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032442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1231</Words>
  <Application>Microsoft Office PowerPoint</Application>
  <PresentationFormat>Affichage à l'écran (16:9)</PresentationFormat>
  <Paragraphs>186</Paragraphs>
  <Slides>20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Helvetica Neue</vt:lpstr>
      <vt:lpstr>Montserrat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olivier kay</cp:lastModifiedBy>
  <cp:revision>126</cp:revision>
  <dcterms:created xsi:type="dcterms:W3CDTF">2016-12-05T23:26:54Z</dcterms:created>
  <dcterms:modified xsi:type="dcterms:W3CDTF">2022-02-17T09:16:22Z</dcterms:modified>
</cp:coreProperties>
</file>