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3097588" y="1969592"/>
            <a:ext cx="1474381" cy="460744"/>
            <a:chOff x="460744" y="1428306"/>
            <a:chExt cx="1474381" cy="460744"/>
          </a:xfrm>
        </p:grpSpPr>
        <p:sp>
          <p:nvSpPr>
            <p:cNvPr id="2" name="Rounded Rectangle 1"/>
            <p:cNvSpPr/>
            <p:nvPr/>
          </p:nvSpPr>
          <p:spPr>
            <a:xfrm>
              <a:off x="460744" y="1428306"/>
              <a:ext cx="1474381" cy="460744"/>
            </a:xfrm>
            <a:custGeom>
              <a:avLst/>
              <a:gdLst/>
              <a:ahLst/>
              <a:cxnLst/>
              <a:rect l="0" t="0" r="0" b="0"/>
              <a:pathLst>
                <a:path w="1474381" h="460744">
                  <a:moveTo>
                    <a:pt x="1474381" y="138223"/>
                  </a:moveTo>
                  <a:cubicBezTo>
                    <a:pt x="1474381" y="61885"/>
                    <a:pt x="1144327" y="0"/>
                    <a:pt x="737190" y="0"/>
                  </a:cubicBezTo>
                  <a:cubicBezTo>
                    <a:pt x="330054" y="0"/>
                    <a:pt x="0" y="61885"/>
                    <a:pt x="0" y="138223"/>
                  </a:cubicBezTo>
                  <a:cubicBezTo>
                    <a:pt x="0" y="267039"/>
                    <a:pt x="0" y="193704"/>
                    <a:pt x="0" y="322520"/>
                  </a:cubicBezTo>
                  <a:cubicBezTo>
                    <a:pt x="0" y="398858"/>
                    <a:pt x="330054" y="460744"/>
                    <a:pt x="737190" y="460744"/>
                  </a:cubicBezTo>
                  <a:cubicBezTo>
                    <a:pt x="1144327" y="460744"/>
                    <a:pt x="1474381" y="398858"/>
                    <a:pt x="1474381" y="322520"/>
                  </a:cubicBezTo>
                  <a:cubicBezTo>
                    <a:pt x="1474381" y="193704"/>
                    <a:pt x="1474381" y="267039"/>
                    <a:pt x="1474381" y="138223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60744" y="1428306"/>
              <a:ext cx="1474381" cy="276446"/>
            </a:xfrm>
            <a:custGeom>
              <a:avLst/>
              <a:gdLst/>
              <a:ahLst/>
              <a:cxnLst/>
              <a:rect l="0" t="0" r="0" b="0"/>
              <a:pathLst>
                <a:path w="1474381" h="276446">
                  <a:moveTo>
                    <a:pt x="0" y="138223"/>
                  </a:moveTo>
                  <a:cubicBezTo>
                    <a:pt x="0" y="214560"/>
                    <a:pt x="330054" y="276446"/>
                    <a:pt x="737190" y="276446"/>
                  </a:cubicBezTo>
                  <a:cubicBezTo>
                    <a:pt x="1144327" y="276446"/>
                    <a:pt x="1474381" y="214560"/>
                    <a:pt x="1474381" y="138223"/>
                  </a:cubicBezTo>
                  <a:cubicBezTo>
                    <a:pt x="1474381" y="61885"/>
                    <a:pt x="1144327" y="0"/>
                    <a:pt x="737190" y="0"/>
                  </a:cubicBezTo>
                  <a:cubicBezTo>
                    <a:pt x="330054" y="0"/>
                    <a:pt x="0" y="61885"/>
                    <a:pt x="0" y="138223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921488" y="1428306"/>
              <a:ext cx="552893" cy="191976"/>
            </a:xfrm>
            <a:custGeom>
              <a:avLst/>
              <a:gdLst/>
              <a:ahLst/>
              <a:cxnLst/>
              <a:rect l="0" t="0" r="0" b="0"/>
              <a:pathLst>
                <a:path w="552893" h="191976">
                  <a:moveTo>
                    <a:pt x="0" y="138223"/>
                  </a:moveTo>
                  <a:cubicBezTo>
                    <a:pt x="0" y="167910"/>
                    <a:pt x="123771" y="191976"/>
                    <a:pt x="276446" y="191976"/>
                  </a:cubicBezTo>
                  <a:cubicBezTo>
                    <a:pt x="429121" y="191976"/>
                    <a:pt x="552893" y="167910"/>
                    <a:pt x="552893" y="138223"/>
                  </a:cubicBezTo>
                  <a:lnTo>
                    <a:pt x="552893" y="53753"/>
                  </a:lnTo>
                  <a:cubicBezTo>
                    <a:pt x="552893" y="24066"/>
                    <a:pt x="429121" y="0"/>
                    <a:pt x="276446" y="0"/>
                  </a:cubicBezTo>
                  <a:cubicBezTo>
                    <a:pt x="123771" y="0"/>
                    <a:pt x="0" y="24066"/>
                    <a:pt x="0" y="53753"/>
                  </a:cubicBezTo>
                  <a:lnTo>
                    <a:pt x="0" y="138223"/>
                  </a:lnTo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921488" y="1428306"/>
              <a:ext cx="552893" cy="107506"/>
            </a:xfrm>
            <a:custGeom>
              <a:avLst/>
              <a:gdLst/>
              <a:ahLst/>
              <a:cxnLst/>
              <a:rect l="0" t="0" r="0" b="0"/>
              <a:pathLst>
                <a:path w="552893" h="107506">
                  <a:moveTo>
                    <a:pt x="552893" y="53753"/>
                  </a:moveTo>
                  <a:cubicBezTo>
                    <a:pt x="552893" y="24066"/>
                    <a:pt x="429121" y="0"/>
                    <a:pt x="276446" y="0"/>
                  </a:cubicBezTo>
                  <a:cubicBezTo>
                    <a:pt x="123771" y="0"/>
                    <a:pt x="0" y="24066"/>
                    <a:pt x="0" y="53753"/>
                  </a:cubicBezTo>
                  <a:cubicBezTo>
                    <a:pt x="0" y="83440"/>
                    <a:pt x="123771" y="107506"/>
                    <a:pt x="276446" y="107506"/>
                  </a:cubicBezTo>
                  <a:cubicBezTo>
                    <a:pt x="429121" y="107506"/>
                    <a:pt x="552893" y="83440"/>
                    <a:pt x="552893" y="53753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97588" y="1969592"/>
            <a:ext cx="1474381" cy="460744"/>
            <a:chOff x="460744" y="1428306"/>
            <a:chExt cx="1474381" cy="460744"/>
          </a:xfrm>
        </p:grpSpPr>
        <p:sp>
          <p:nvSpPr>
            <p:cNvPr id="7" name="Rounded Rectangle 6"/>
            <p:cNvSpPr/>
            <p:nvPr/>
          </p:nvSpPr>
          <p:spPr>
            <a:xfrm>
              <a:off x="460744" y="1428306"/>
              <a:ext cx="1474381" cy="460744"/>
            </a:xfrm>
            <a:custGeom>
              <a:avLst/>
              <a:gdLst/>
              <a:ahLst/>
              <a:cxnLst/>
              <a:rect l="0" t="0" r="0" b="0"/>
              <a:pathLst>
                <a:path w="1474381" h="460744">
                  <a:moveTo>
                    <a:pt x="1474381" y="138223"/>
                  </a:moveTo>
                  <a:cubicBezTo>
                    <a:pt x="1474381" y="61884"/>
                    <a:pt x="1144329" y="0"/>
                    <a:pt x="737190" y="0"/>
                  </a:cubicBezTo>
                  <a:cubicBezTo>
                    <a:pt x="330051" y="0"/>
                    <a:pt x="0" y="61884"/>
                    <a:pt x="0" y="138223"/>
                  </a:cubicBezTo>
                  <a:cubicBezTo>
                    <a:pt x="0" y="267039"/>
                    <a:pt x="0" y="193704"/>
                    <a:pt x="0" y="322520"/>
                  </a:cubicBezTo>
                  <a:cubicBezTo>
                    <a:pt x="0" y="398859"/>
                    <a:pt x="330051" y="460744"/>
                    <a:pt x="737190" y="460744"/>
                  </a:cubicBezTo>
                  <a:cubicBezTo>
                    <a:pt x="1144329" y="460744"/>
                    <a:pt x="1474381" y="398859"/>
                    <a:pt x="1474381" y="322520"/>
                  </a:cubicBezTo>
                  <a:cubicBezTo>
                    <a:pt x="1474381" y="193704"/>
                    <a:pt x="1474381" y="267039"/>
                    <a:pt x="1474381" y="138223"/>
                  </a:cubicBezTo>
                  <a:close/>
                </a:path>
              </a:pathLst>
            </a:custGeom>
            <a:noFill/>
            <a:ln w="11518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60744" y="1428306"/>
              <a:ext cx="1474381" cy="276446"/>
            </a:xfrm>
            <a:custGeom>
              <a:avLst/>
              <a:gdLst/>
              <a:ahLst/>
              <a:cxnLst/>
              <a:rect l="0" t="0" r="0" b="0"/>
              <a:pathLst>
                <a:path w="1474381" h="276446">
                  <a:moveTo>
                    <a:pt x="0" y="138223"/>
                  </a:moveTo>
                  <a:cubicBezTo>
                    <a:pt x="0" y="214561"/>
                    <a:pt x="330051" y="276446"/>
                    <a:pt x="737190" y="276446"/>
                  </a:cubicBezTo>
                  <a:cubicBezTo>
                    <a:pt x="1144329" y="276446"/>
                    <a:pt x="1474381" y="214561"/>
                    <a:pt x="1474381" y="138223"/>
                  </a:cubicBezTo>
                  <a:cubicBezTo>
                    <a:pt x="1474381" y="61884"/>
                    <a:pt x="1144329" y="0"/>
                    <a:pt x="737190" y="0"/>
                  </a:cubicBezTo>
                  <a:cubicBezTo>
                    <a:pt x="330051" y="0"/>
                    <a:pt x="0" y="61884"/>
                    <a:pt x="0" y="138223"/>
                  </a:cubicBezTo>
                </a:path>
              </a:pathLst>
            </a:custGeom>
            <a:noFill/>
            <a:ln w="11518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921488" y="1428306"/>
              <a:ext cx="552893" cy="191976"/>
            </a:xfrm>
            <a:custGeom>
              <a:avLst/>
              <a:gdLst/>
              <a:ahLst/>
              <a:cxnLst/>
              <a:rect l="0" t="0" r="0" b="0"/>
              <a:pathLst>
                <a:path w="552893" h="191976">
                  <a:moveTo>
                    <a:pt x="0" y="138223"/>
                  </a:moveTo>
                  <a:cubicBezTo>
                    <a:pt x="0" y="167910"/>
                    <a:pt x="123768" y="191976"/>
                    <a:pt x="276446" y="191976"/>
                  </a:cubicBezTo>
                  <a:cubicBezTo>
                    <a:pt x="429124" y="191976"/>
                    <a:pt x="552893" y="167910"/>
                    <a:pt x="552893" y="138223"/>
                  </a:cubicBezTo>
                  <a:lnTo>
                    <a:pt x="552893" y="53753"/>
                  </a:lnTo>
                  <a:cubicBezTo>
                    <a:pt x="552893" y="24066"/>
                    <a:pt x="429124" y="0"/>
                    <a:pt x="276446" y="0"/>
                  </a:cubicBezTo>
                  <a:cubicBezTo>
                    <a:pt x="123768" y="0"/>
                    <a:pt x="0" y="24066"/>
                    <a:pt x="0" y="53753"/>
                  </a:cubicBezTo>
                  <a:lnTo>
                    <a:pt x="0" y="138223"/>
                  </a:lnTo>
                  <a:close/>
                </a:path>
              </a:pathLst>
            </a:custGeom>
            <a:noFill/>
            <a:ln w="11518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921488" y="1428306"/>
              <a:ext cx="552893" cy="107506"/>
            </a:xfrm>
            <a:custGeom>
              <a:avLst/>
              <a:gdLst/>
              <a:ahLst/>
              <a:cxnLst/>
              <a:rect l="0" t="0" r="0" b="0"/>
              <a:pathLst>
                <a:path w="552893" h="107506">
                  <a:moveTo>
                    <a:pt x="552893" y="53753"/>
                  </a:moveTo>
                  <a:cubicBezTo>
                    <a:pt x="552893" y="24066"/>
                    <a:pt x="429124" y="0"/>
                    <a:pt x="276446" y="0"/>
                  </a:cubicBezTo>
                  <a:cubicBezTo>
                    <a:pt x="123768" y="0"/>
                    <a:pt x="0" y="24066"/>
                    <a:pt x="0" y="53753"/>
                  </a:cubicBezTo>
                  <a:cubicBezTo>
                    <a:pt x="0" y="83440"/>
                    <a:pt x="123768" y="107506"/>
                    <a:pt x="276446" y="107506"/>
                  </a:cubicBezTo>
                  <a:cubicBezTo>
                    <a:pt x="429124" y="107506"/>
                    <a:pt x="552893" y="83440"/>
                    <a:pt x="552893" y="53753"/>
                  </a:cubicBezTo>
                  <a:close/>
                </a:path>
              </a:pathLst>
            </a:custGeom>
            <a:noFill/>
            <a:ln w="11518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2" name="Rounded Rectangle 11"/>
          <p:cNvSpPr/>
          <p:nvPr/>
        </p:nvSpPr>
        <p:spPr>
          <a:xfrm>
            <a:off x="3097588" y="2292113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0" y="829339"/>
                </a:moveTo>
                <a:cubicBezTo>
                  <a:pt x="0" y="905677"/>
                  <a:pt x="330054" y="967562"/>
                  <a:pt x="737190" y="967562"/>
                </a:cubicBezTo>
                <a:cubicBezTo>
                  <a:pt x="1144327" y="967562"/>
                  <a:pt x="1474381" y="905677"/>
                  <a:pt x="1474381" y="829339"/>
                </a:cubicBezTo>
                <a:lnTo>
                  <a:pt x="1474381" y="0"/>
                </a:lnTo>
                <a:cubicBezTo>
                  <a:pt x="1474381" y="76337"/>
                  <a:pt x="1144327" y="138223"/>
                  <a:pt x="737190" y="138223"/>
                </a:cubicBezTo>
                <a:cubicBezTo>
                  <a:pt x="330054" y="138223"/>
                  <a:pt x="0" y="76337"/>
                  <a:pt x="0" y="0"/>
                </a:cubicBezTo>
                <a:lnTo>
                  <a:pt x="0" y="829339"/>
                </a:lnTo>
              </a:path>
            </a:pathLst>
          </a:custGeom>
          <a:solidFill>
            <a:srgbClr val="ED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3097588" y="2292113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cubicBezTo>
                  <a:pt x="0" y="905677"/>
                  <a:pt x="330051" y="967562"/>
                  <a:pt x="737190" y="967562"/>
                </a:cubicBezTo>
                <a:cubicBezTo>
                  <a:pt x="1144329" y="967562"/>
                  <a:pt x="1474381" y="905677"/>
                  <a:pt x="1474381" y="829339"/>
                </a:cubicBezTo>
                <a:lnTo>
                  <a:pt x="1474381" y="460744"/>
                </a:lnTo>
                <a:moveTo>
                  <a:pt x="0" y="368595"/>
                </a:moveTo>
                <a:lnTo>
                  <a:pt x="0" y="0"/>
                </a:lnTo>
                <a:cubicBezTo>
                  <a:pt x="0" y="76338"/>
                  <a:pt x="330051" y="138223"/>
                  <a:pt x="737190" y="138223"/>
                </a:cubicBezTo>
                <a:cubicBezTo>
                  <a:pt x="1144329" y="138223"/>
                  <a:pt x="1474381" y="76338"/>
                  <a:pt x="1474381" y="0"/>
                </a:cubicBezTo>
                <a:lnTo>
                  <a:pt x="1474381" y="368595"/>
                </a:lnTo>
              </a:path>
            </a:pathLst>
          </a:custGeom>
          <a:noFill/>
          <a:ln w="11518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4571969" y="2292113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829339"/>
                </a:moveTo>
                <a:lnTo>
                  <a:pt x="0" y="829339"/>
                </a:lnTo>
                <a:lnTo>
                  <a:pt x="0" y="368595"/>
                </a:lnTo>
                <a:cubicBezTo>
                  <a:pt x="0" y="165023"/>
                  <a:pt x="0" y="0"/>
                  <a:pt x="0" y="0"/>
                </a:cubicBezTo>
                <a:lnTo>
                  <a:pt x="1474381" y="0"/>
                </a:lnTo>
                <a:lnTo>
                  <a:pt x="1474381" y="829339"/>
                </a:lnTo>
              </a:path>
            </a:pathLst>
          </a:custGeom>
          <a:solidFill>
            <a:srgbClr val="ED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571969" y="2292113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368595"/>
                </a:moveTo>
                <a:lnTo>
                  <a:pt x="1474381" y="0"/>
                </a:lnTo>
                <a:lnTo>
                  <a:pt x="0" y="0"/>
                </a:lnTo>
                <a:lnTo>
                  <a:pt x="0" y="368594"/>
                </a:lnTo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lnTo>
                  <a:pt x="1474381" y="829339"/>
                </a:lnTo>
                <a:lnTo>
                  <a:pt x="1474381" y="460744"/>
                </a:lnTo>
              </a:path>
            </a:pathLst>
          </a:custGeom>
          <a:noFill/>
          <a:ln w="11518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3097588" y="3121453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0" y="829339"/>
                </a:moveTo>
                <a:cubicBezTo>
                  <a:pt x="0" y="905677"/>
                  <a:pt x="330054" y="967562"/>
                  <a:pt x="737190" y="967562"/>
                </a:cubicBezTo>
                <a:cubicBezTo>
                  <a:pt x="1144327" y="967562"/>
                  <a:pt x="1474381" y="905677"/>
                  <a:pt x="1474381" y="829339"/>
                </a:cubicBezTo>
                <a:lnTo>
                  <a:pt x="1474381" y="0"/>
                </a:lnTo>
                <a:cubicBezTo>
                  <a:pt x="1474381" y="76337"/>
                  <a:pt x="1144327" y="138223"/>
                  <a:pt x="737190" y="138223"/>
                </a:cubicBezTo>
                <a:cubicBezTo>
                  <a:pt x="330054" y="138223"/>
                  <a:pt x="0" y="76337"/>
                  <a:pt x="0" y="0"/>
                </a:cubicBezTo>
                <a:lnTo>
                  <a:pt x="0" y="829339"/>
                </a:lnTo>
              </a:path>
            </a:pathLst>
          </a:custGeom>
          <a:solidFill>
            <a:srgbClr val="E8F9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3097588" y="3121453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cubicBezTo>
                  <a:pt x="0" y="905677"/>
                  <a:pt x="330051" y="967562"/>
                  <a:pt x="737190" y="967562"/>
                </a:cubicBezTo>
                <a:cubicBezTo>
                  <a:pt x="1144329" y="967562"/>
                  <a:pt x="1474381" y="905677"/>
                  <a:pt x="1474381" y="829339"/>
                </a:cubicBezTo>
                <a:lnTo>
                  <a:pt x="1474381" y="460744"/>
                </a:lnTo>
                <a:moveTo>
                  <a:pt x="0" y="368595"/>
                </a:moveTo>
                <a:lnTo>
                  <a:pt x="0" y="0"/>
                </a:lnTo>
                <a:cubicBezTo>
                  <a:pt x="0" y="76338"/>
                  <a:pt x="330051" y="138223"/>
                  <a:pt x="737190" y="138223"/>
                </a:cubicBezTo>
                <a:cubicBezTo>
                  <a:pt x="1144329" y="138223"/>
                  <a:pt x="1474381" y="76338"/>
                  <a:pt x="1474381" y="0"/>
                </a:cubicBezTo>
                <a:lnTo>
                  <a:pt x="1474381" y="368595"/>
                </a:lnTo>
              </a:path>
            </a:pathLst>
          </a:custGeom>
          <a:noFill/>
          <a:ln w="11518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571969" y="3121453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829339"/>
                </a:moveTo>
                <a:lnTo>
                  <a:pt x="0" y="829339"/>
                </a:lnTo>
                <a:lnTo>
                  <a:pt x="0" y="368595"/>
                </a:lnTo>
                <a:cubicBezTo>
                  <a:pt x="0" y="165023"/>
                  <a:pt x="0" y="0"/>
                  <a:pt x="0" y="0"/>
                </a:cubicBezTo>
                <a:lnTo>
                  <a:pt x="1474381" y="0"/>
                </a:lnTo>
                <a:lnTo>
                  <a:pt x="1474381" y="829339"/>
                </a:lnTo>
              </a:path>
            </a:pathLst>
          </a:custGeom>
          <a:solidFill>
            <a:srgbClr val="E8F9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4571969" y="3121453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368595"/>
                </a:moveTo>
                <a:lnTo>
                  <a:pt x="1474381" y="0"/>
                </a:lnTo>
                <a:lnTo>
                  <a:pt x="0" y="0"/>
                </a:lnTo>
                <a:lnTo>
                  <a:pt x="0" y="368594"/>
                </a:lnTo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lnTo>
                  <a:pt x="1474381" y="829339"/>
                </a:lnTo>
                <a:lnTo>
                  <a:pt x="1474381" y="460744"/>
                </a:lnTo>
              </a:path>
            </a:pathLst>
          </a:custGeom>
          <a:noFill/>
          <a:ln w="11518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3097588" y="3950792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0" y="829339"/>
                </a:moveTo>
                <a:cubicBezTo>
                  <a:pt x="0" y="905677"/>
                  <a:pt x="330054" y="967562"/>
                  <a:pt x="737190" y="967562"/>
                </a:cubicBezTo>
                <a:cubicBezTo>
                  <a:pt x="1144327" y="967562"/>
                  <a:pt x="1474381" y="905677"/>
                  <a:pt x="1474381" y="829339"/>
                </a:cubicBezTo>
                <a:lnTo>
                  <a:pt x="1474381" y="0"/>
                </a:lnTo>
                <a:cubicBezTo>
                  <a:pt x="1474381" y="76337"/>
                  <a:pt x="1144327" y="138223"/>
                  <a:pt x="737190" y="138223"/>
                </a:cubicBezTo>
                <a:cubicBezTo>
                  <a:pt x="330054" y="138223"/>
                  <a:pt x="0" y="76337"/>
                  <a:pt x="0" y="0"/>
                </a:cubicBezTo>
                <a:lnTo>
                  <a:pt x="0" y="829339"/>
                </a:lnTo>
              </a:path>
            </a:pathLst>
          </a:custGeom>
          <a:solidFill>
            <a:srgbClr val="E3FFF2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3097588" y="3950792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cubicBezTo>
                  <a:pt x="0" y="905677"/>
                  <a:pt x="330051" y="967562"/>
                  <a:pt x="737190" y="967562"/>
                </a:cubicBezTo>
                <a:cubicBezTo>
                  <a:pt x="1144329" y="967562"/>
                  <a:pt x="1474381" y="905677"/>
                  <a:pt x="1474381" y="829339"/>
                </a:cubicBezTo>
                <a:lnTo>
                  <a:pt x="1474381" y="460744"/>
                </a:lnTo>
                <a:moveTo>
                  <a:pt x="0" y="368595"/>
                </a:moveTo>
                <a:lnTo>
                  <a:pt x="0" y="0"/>
                </a:lnTo>
                <a:cubicBezTo>
                  <a:pt x="0" y="76338"/>
                  <a:pt x="330051" y="138223"/>
                  <a:pt x="737190" y="138223"/>
                </a:cubicBezTo>
                <a:cubicBezTo>
                  <a:pt x="1144329" y="138223"/>
                  <a:pt x="1474381" y="76338"/>
                  <a:pt x="1474381" y="0"/>
                </a:cubicBezTo>
                <a:lnTo>
                  <a:pt x="1474381" y="368595"/>
                </a:lnTo>
              </a:path>
            </a:pathLst>
          </a:custGeom>
          <a:noFill/>
          <a:ln w="11518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4571969" y="3950792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829339"/>
                </a:moveTo>
                <a:lnTo>
                  <a:pt x="0" y="829339"/>
                </a:lnTo>
                <a:lnTo>
                  <a:pt x="0" y="368595"/>
                </a:lnTo>
                <a:cubicBezTo>
                  <a:pt x="0" y="165023"/>
                  <a:pt x="0" y="0"/>
                  <a:pt x="0" y="0"/>
                </a:cubicBezTo>
                <a:lnTo>
                  <a:pt x="1474381" y="0"/>
                </a:lnTo>
                <a:lnTo>
                  <a:pt x="1474381" y="829339"/>
                </a:lnTo>
              </a:path>
            </a:pathLst>
          </a:custGeom>
          <a:solidFill>
            <a:srgbClr val="E3FFF2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4571969" y="3950792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368595"/>
                </a:moveTo>
                <a:lnTo>
                  <a:pt x="1474381" y="0"/>
                </a:lnTo>
                <a:lnTo>
                  <a:pt x="0" y="0"/>
                </a:lnTo>
                <a:lnTo>
                  <a:pt x="0" y="368594"/>
                </a:lnTo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lnTo>
                  <a:pt x="1474381" y="829339"/>
                </a:lnTo>
                <a:lnTo>
                  <a:pt x="1474381" y="460744"/>
                </a:lnTo>
              </a:path>
            </a:pathLst>
          </a:custGeom>
          <a:noFill/>
          <a:ln w="11518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3097588" y="4780132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0" y="829339"/>
                </a:moveTo>
                <a:cubicBezTo>
                  <a:pt x="0" y="905677"/>
                  <a:pt x="330054" y="967562"/>
                  <a:pt x="737190" y="967562"/>
                </a:cubicBezTo>
                <a:cubicBezTo>
                  <a:pt x="1144327" y="967562"/>
                  <a:pt x="1474381" y="905677"/>
                  <a:pt x="1474381" y="829339"/>
                </a:cubicBezTo>
                <a:lnTo>
                  <a:pt x="1474381" y="0"/>
                </a:lnTo>
                <a:cubicBezTo>
                  <a:pt x="1474381" y="76337"/>
                  <a:pt x="1144327" y="138223"/>
                  <a:pt x="737190" y="138223"/>
                </a:cubicBezTo>
                <a:cubicBezTo>
                  <a:pt x="330054" y="138223"/>
                  <a:pt x="0" y="76337"/>
                  <a:pt x="0" y="0"/>
                </a:cubicBezTo>
                <a:lnTo>
                  <a:pt x="0" y="829339"/>
                </a:lnTo>
              </a:path>
            </a:pathLst>
          </a:custGeom>
          <a:solidFill>
            <a:srgbClr val="F4FFD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3097588" y="4780132"/>
            <a:ext cx="1474381" cy="967562"/>
          </a:xfrm>
          <a:custGeom>
            <a:avLst/>
            <a:gdLst/>
            <a:ahLst/>
            <a:cxnLst/>
            <a:rect l="0" t="0" r="0" b="0"/>
            <a:pathLst>
              <a:path w="1474381" h="967562"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cubicBezTo>
                  <a:pt x="0" y="905677"/>
                  <a:pt x="330051" y="967562"/>
                  <a:pt x="737190" y="967562"/>
                </a:cubicBezTo>
                <a:cubicBezTo>
                  <a:pt x="1144329" y="967562"/>
                  <a:pt x="1474381" y="905677"/>
                  <a:pt x="1474381" y="829339"/>
                </a:cubicBezTo>
                <a:lnTo>
                  <a:pt x="1474381" y="460744"/>
                </a:lnTo>
                <a:moveTo>
                  <a:pt x="0" y="368595"/>
                </a:moveTo>
                <a:lnTo>
                  <a:pt x="0" y="0"/>
                </a:lnTo>
                <a:cubicBezTo>
                  <a:pt x="0" y="76338"/>
                  <a:pt x="330051" y="138223"/>
                  <a:pt x="737190" y="138223"/>
                </a:cubicBezTo>
                <a:cubicBezTo>
                  <a:pt x="1144329" y="138223"/>
                  <a:pt x="1474381" y="76338"/>
                  <a:pt x="1474381" y="0"/>
                </a:cubicBezTo>
                <a:lnTo>
                  <a:pt x="1474381" y="368595"/>
                </a:lnTo>
              </a:path>
            </a:pathLst>
          </a:custGeom>
          <a:noFill/>
          <a:ln w="11518">
            <a:solidFill>
              <a:srgbClr val="A3A3A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4571969" y="4780132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829339"/>
                </a:moveTo>
                <a:lnTo>
                  <a:pt x="0" y="829339"/>
                </a:lnTo>
                <a:lnTo>
                  <a:pt x="0" y="368595"/>
                </a:lnTo>
                <a:cubicBezTo>
                  <a:pt x="0" y="165023"/>
                  <a:pt x="0" y="0"/>
                  <a:pt x="0" y="0"/>
                </a:cubicBezTo>
                <a:lnTo>
                  <a:pt x="1474381" y="0"/>
                </a:lnTo>
                <a:lnTo>
                  <a:pt x="1474381" y="829339"/>
                </a:lnTo>
              </a:path>
            </a:pathLst>
          </a:custGeom>
          <a:solidFill>
            <a:srgbClr val="F4FFD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4571969" y="4780132"/>
            <a:ext cx="1474381" cy="829339"/>
          </a:xfrm>
          <a:custGeom>
            <a:avLst/>
            <a:gdLst/>
            <a:ahLst/>
            <a:cxnLst/>
            <a:rect l="0" t="0" r="0" b="0"/>
            <a:pathLst>
              <a:path w="1474381" h="829339">
                <a:moveTo>
                  <a:pt x="1474381" y="368595"/>
                </a:moveTo>
                <a:lnTo>
                  <a:pt x="1474381" y="0"/>
                </a:lnTo>
                <a:lnTo>
                  <a:pt x="0" y="0"/>
                </a:lnTo>
                <a:lnTo>
                  <a:pt x="0" y="368594"/>
                </a:lnTo>
                <a:moveTo>
                  <a:pt x="1474381" y="460744"/>
                </a:moveTo>
                <a:lnTo>
                  <a:pt x="1474381" y="368595"/>
                </a:lnTo>
                <a:moveTo>
                  <a:pt x="0" y="460744"/>
                </a:moveTo>
                <a:lnTo>
                  <a:pt x="0" y="368595"/>
                </a:lnTo>
                <a:moveTo>
                  <a:pt x="0" y="460744"/>
                </a:moveTo>
                <a:lnTo>
                  <a:pt x="0" y="829339"/>
                </a:lnTo>
                <a:lnTo>
                  <a:pt x="1474381" y="829339"/>
                </a:lnTo>
                <a:lnTo>
                  <a:pt x="1474381" y="460744"/>
                </a:lnTo>
              </a:path>
            </a:pathLst>
          </a:custGeom>
          <a:noFill/>
          <a:ln w="11518">
            <a:solidFill>
              <a:srgbClr val="A3A3A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3097588" y="5609472"/>
            <a:ext cx="1474381" cy="322520"/>
          </a:xfrm>
          <a:custGeom>
            <a:avLst/>
            <a:gdLst/>
            <a:ahLst/>
            <a:cxnLst/>
            <a:rect l="0" t="0" r="0" b="0"/>
            <a:pathLst>
              <a:path w="1474381" h="322520">
                <a:moveTo>
                  <a:pt x="1474381" y="184297"/>
                </a:moveTo>
                <a:cubicBezTo>
                  <a:pt x="1474381" y="260635"/>
                  <a:pt x="1144327" y="322520"/>
                  <a:pt x="737190" y="322520"/>
                </a:cubicBezTo>
                <a:cubicBezTo>
                  <a:pt x="330054" y="322520"/>
                  <a:pt x="0" y="260635"/>
                  <a:pt x="0" y="184297"/>
                </a:cubicBezTo>
                <a:lnTo>
                  <a:pt x="0" y="0"/>
                </a:lnTo>
                <a:cubicBezTo>
                  <a:pt x="0" y="76337"/>
                  <a:pt x="330054" y="138223"/>
                  <a:pt x="737190" y="138223"/>
                </a:cubicBezTo>
                <a:cubicBezTo>
                  <a:pt x="1144327" y="138223"/>
                  <a:pt x="1474381" y="76337"/>
                  <a:pt x="1474381" y="0"/>
                </a:cubicBezTo>
                <a:lnTo>
                  <a:pt x="1474381" y="184297"/>
                </a:lnTo>
              </a:path>
            </a:pathLst>
          </a:custGeom>
          <a:solidFill>
            <a:srgbClr val="F5F5F5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3097588" y="5609472"/>
            <a:ext cx="1474381" cy="322520"/>
          </a:xfrm>
          <a:custGeom>
            <a:avLst/>
            <a:gdLst/>
            <a:ahLst/>
            <a:cxnLst/>
            <a:rect l="0" t="0" r="0" b="0"/>
            <a:pathLst>
              <a:path w="1474381" h="322520">
                <a:moveTo>
                  <a:pt x="737190" y="322520"/>
                </a:moveTo>
                <a:cubicBezTo>
                  <a:pt x="330051" y="322520"/>
                  <a:pt x="0" y="260636"/>
                  <a:pt x="0" y="184297"/>
                </a:cubicBezTo>
                <a:lnTo>
                  <a:pt x="0" y="0"/>
                </a:lnTo>
                <a:cubicBezTo>
                  <a:pt x="0" y="76338"/>
                  <a:pt x="330051" y="138223"/>
                  <a:pt x="737190" y="138223"/>
                </a:cubicBezTo>
                <a:cubicBezTo>
                  <a:pt x="1144329" y="138223"/>
                  <a:pt x="1474381" y="76338"/>
                  <a:pt x="1474381" y="0"/>
                </a:cubicBezTo>
                <a:lnTo>
                  <a:pt x="1474381" y="184297"/>
                </a:lnTo>
                <a:cubicBezTo>
                  <a:pt x="1474381" y="260636"/>
                  <a:pt x="1144329" y="322520"/>
                  <a:pt x="737190" y="322520"/>
                </a:cubicBezTo>
                <a:close/>
                <a:moveTo>
                  <a:pt x="1474381" y="0"/>
                </a:moveTo>
                <a:cubicBezTo>
                  <a:pt x="1474381" y="128816"/>
                  <a:pt x="1474381" y="55481"/>
                  <a:pt x="1474381" y="184297"/>
                </a:cubicBezTo>
                <a:moveTo>
                  <a:pt x="0" y="0"/>
                </a:moveTo>
                <a:cubicBezTo>
                  <a:pt x="0" y="128816"/>
                  <a:pt x="0" y="55481"/>
                  <a:pt x="0" y="184297"/>
                </a:cubicBezTo>
              </a:path>
            </a:pathLst>
          </a:custGeom>
          <a:noFill/>
          <a:ln w="11518">
            <a:solidFill>
              <a:srgbClr val="969696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2973264" y="926007"/>
            <a:ext cx="3197472" cy="53753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Blockchain access levels range from
open to restricted.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4291" y="1754579"/>
            <a:ext cx="786144" cy="45152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Blockchain
Access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05720" y="2507895"/>
            <a:ext cx="1006818" cy="48378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507FCC"/>
                </a:solidFill>
                <a:latin typeface="Roboto"/>
              </a:rPr>
              <a:t>Restricted access,
fast, efficient, more
privacy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460731" y="2629992"/>
            <a:ext cx="748041" cy="45152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4E88E7"/>
                </a:solidFill>
                <a:latin typeface="Roboto"/>
              </a:rPr>
              <a:t>Private
Blockchain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01113" y="3337235"/>
            <a:ext cx="1016040" cy="48378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3188A5"/>
                </a:solidFill>
                <a:latin typeface="Roboto"/>
              </a:rPr>
              <a:t>Flexible access
control, combines
security and privacy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60731" y="3459332"/>
            <a:ext cx="748041" cy="45152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1EABDA"/>
                </a:solidFill>
                <a:latin typeface="Roboto"/>
              </a:rPr>
              <a:t>Hybrid
Blockchain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91974" y="4166574"/>
            <a:ext cx="1034370" cy="48378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49A70"/>
                </a:solidFill>
                <a:latin typeface="Roboto"/>
              </a:rPr>
              <a:t>Shared governance,
good performance,
maintains trust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14733" y="4288672"/>
            <a:ext cx="840090" cy="45152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3CC583"/>
                </a:solidFill>
                <a:latin typeface="Roboto"/>
              </a:rPr>
              <a:t>Consortium
Blockchain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60731" y="5118011"/>
            <a:ext cx="748041" cy="45152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200" b="0">
                <a:solidFill>
                  <a:srgbClr val="92BD39"/>
                </a:solidFill>
                <a:latin typeface="Roboto"/>
              </a:rPr>
              <a:t>Public
Blockchain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83144" y="5065026"/>
            <a:ext cx="1052032" cy="32252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7F9A44"/>
                </a:solidFill>
                <a:latin typeface="Roboto"/>
              </a:rPr>
              <a:t>Open, decentralized,
high transparency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