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4630400" cy="8229600"/>
  <p:notesSz cx="8229600" cy="14630400"/>
  <p:embeddedFontLst>
    <p:embeddedFont>
      <p:font typeface="Geist" panose="020B0604020202020204" charset="0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293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87297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Blockchain, Digital Assets &amp; Risk Management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63069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A comprehensive course for finance, risk, technology, and cybersecurity professionals seeking practical digital asset risk knowledge.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55971"/>
            <a:ext cx="793992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Cryptographic Foundations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218378"/>
            <a:ext cx="4196358" cy="2955250"/>
          </a:xfrm>
          <a:prstGeom prst="roundRect">
            <a:avLst>
              <a:gd name="adj" fmla="val 6908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Shape 2"/>
          <p:cNvSpPr/>
          <p:nvPr/>
        </p:nvSpPr>
        <p:spPr>
          <a:xfrm>
            <a:off x="1028224" y="3452813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006747"/>
          </a:solidFill>
          <a:ln/>
        </p:spPr>
        <p:txBody>
          <a:bodyPr/>
          <a:lstStyle/>
          <a:p>
            <a:endParaRPr lang="en-GB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390" y="3601641"/>
            <a:ext cx="306110" cy="38266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28224" y="43600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Hashing Functions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28224" y="4850487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SHA-256 creates unique digital fingerprints for data integrity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16962" y="3218378"/>
            <a:ext cx="4196358" cy="2955250"/>
          </a:xfrm>
          <a:prstGeom prst="roundRect">
            <a:avLst>
              <a:gd name="adj" fmla="val 6908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9" name="Shape 6"/>
          <p:cNvSpPr/>
          <p:nvPr/>
        </p:nvSpPr>
        <p:spPr>
          <a:xfrm>
            <a:off x="5451396" y="3452813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006747"/>
          </a:solidFill>
          <a:ln/>
        </p:spPr>
        <p:txBody>
          <a:bodyPr/>
          <a:lstStyle/>
          <a:p>
            <a:endParaRPr lang="en-GB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562" y="3601641"/>
            <a:ext cx="306110" cy="382667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5451396" y="43600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Public-Private Keys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5451396" y="4850487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Asymmetric cryptography enables secure transactions without shared secrets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9640133" y="3218378"/>
            <a:ext cx="4196358" cy="2955250"/>
          </a:xfrm>
          <a:prstGeom prst="roundRect">
            <a:avLst>
              <a:gd name="adj" fmla="val 6908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4" name="Shape 10"/>
          <p:cNvSpPr/>
          <p:nvPr/>
        </p:nvSpPr>
        <p:spPr>
          <a:xfrm>
            <a:off x="9874568" y="3452813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006747"/>
          </a:solidFill>
          <a:ln/>
        </p:spPr>
        <p:txBody>
          <a:bodyPr/>
          <a:lstStyle/>
          <a:p>
            <a:endParaRPr lang="en-GB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1734" y="3601641"/>
            <a:ext cx="306110" cy="382667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9874568" y="43600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Digital Signatures</a:t>
            </a:r>
            <a:endParaRPr lang="en-US" sz="2200" dirty="0"/>
          </a:p>
        </p:txBody>
      </p:sp>
      <p:sp>
        <p:nvSpPr>
          <p:cNvPr id="17" name="Text 12"/>
          <p:cNvSpPr/>
          <p:nvPr/>
        </p:nvSpPr>
        <p:spPr>
          <a:xfrm>
            <a:off x="9874568" y="4850487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Mathematical proof of message authenticity and non-repudiation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44279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Cryptographic Risk Factors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427333"/>
            <a:ext cx="333160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Key Management Risks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6280190" y="4008477"/>
            <a:ext cx="35015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Private key theft: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Unauthorised access to wallets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5176480"/>
            <a:ext cx="35015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Key loss: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Permanent asset inaccessibility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280190" y="5981581"/>
            <a:ext cx="35015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Weak entropy: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Predictable key generation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0342721" y="3427333"/>
            <a:ext cx="319873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Implementation Risks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42721" y="4008477"/>
            <a:ext cx="35015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Replay attacks: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Transaction duplication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342721" y="4813578"/>
            <a:ext cx="35015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Side-channel attacks: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Information leakage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0342721" y="5618678"/>
            <a:ext cx="35015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Quantum computing: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Future cryptographic threats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35562"/>
            <a:ext cx="813613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Module 1: Practical Exercise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478411"/>
            <a:ext cx="4196358" cy="226814"/>
          </a:xfrm>
          <a:prstGeom prst="roundRect">
            <a:avLst>
              <a:gd name="adj" fmla="val 90006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1020604" y="3932039"/>
            <a:ext cx="294572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Blockchain Explorer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4422458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Use Blockchain.com or Etherscan to examine real transactions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3138130"/>
            <a:ext cx="4196358" cy="226814"/>
          </a:xfrm>
          <a:prstGeom prst="roundRect">
            <a:avLst>
              <a:gd name="adj" fmla="val 90006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7" name="Text 5"/>
          <p:cNvSpPr/>
          <p:nvPr/>
        </p:nvSpPr>
        <p:spPr>
          <a:xfrm>
            <a:off x="5443776" y="3591758"/>
            <a:ext cx="30065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Transaction Analysis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43776" y="4082177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Identify block details, confirmations, and fee structures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2797969"/>
            <a:ext cx="4196358" cy="226814"/>
          </a:xfrm>
          <a:prstGeom prst="roundRect">
            <a:avLst>
              <a:gd name="adj" fmla="val 90006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0" name="Text 8"/>
          <p:cNvSpPr/>
          <p:nvPr/>
        </p:nvSpPr>
        <p:spPr>
          <a:xfrm>
            <a:off x="9866948" y="32515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Risk Assessment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66948" y="3742015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Map potential vulnerabilities in the transaction flow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5630228"/>
            <a:ext cx="13042821" cy="963811"/>
          </a:xfrm>
          <a:prstGeom prst="roundRect">
            <a:avLst>
              <a:gd name="adj" fmla="val 21181"/>
            </a:avLst>
          </a:prstGeom>
          <a:solidFill>
            <a:srgbClr val="B3FFE7"/>
          </a:solidFill>
          <a:ln/>
        </p:spPr>
        <p:txBody>
          <a:bodyPr/>
          <a:lstStyle/>
          <a:p>
            <a:endParaRPr lang="en-GB"/>
          </a:p>
        </p:txBody>
      </p:sp>
      <p:pic>
        <p:nvPicPr>
          <p:cNvPr id="1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04" y="5974318"/>
            <a:ext cx="283488" cy="226814"/>
          </a:xfrm>
          <a:prstGeom prst="rect">
            <a:avLst/>
          </a:prstGeom>
        </p:spPr>
      </p:pic>
      <p:sp>
        <p:nvSpPr>
          <p:cNvPr id="14" name="Text 11"/>
          <p:cNvSpPr/>
          <p:nvPr/>
        </p:nvSpPr>
        <p:spPr>
          <a:xfrm>
            <a:off x="1530906" y="5913715"/>
            <a:ext cx="1207889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Optional: Demonstrate hash generation and public-private key pair creation using online tools</a:t>
            </a:r>
            <a:endParaRPr lang="en-US" sz="1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2062163"/>
            <a:ext cx="7556421" cy="1417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1150"/>
              </a:lnSpc>
              <a:buNone/>
            </a:pPr>
            <a:r>
              <a:rPr lang="en-US" sz="89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Module 2</a:t>
            </a:r>
            <a:endParaRPr lang="en-US" sz="8900" dirty="0"/>
          </a:p>
        </p:txBody>
      </p:sp>
      <p:sp>
        <p:nvSpPr>
          <p:cNvPr id="4" name="Text 1"/>
          <p:cNvSpPr/>
          <p:nvPr/>
        </p:nvSpPr>
        <p:spPr>
          <a:xfrm>
            <a:off x="6280190" y="3820001"/>
            <a:ext cx="7556421" cy="11339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Digital Assets &amp; Real-World Applications</a:t>
            </a:r>
            <a:endParaRPr lang="en-US" sz="3550" dirty="0"/>
          </a:p>
        </p:txBody>
      </p:sp>
      <p:sp>
        <p:nvSpPr>
          <p:cNvPr id="5" name="Text 2"/>
          <p:cNvSpPr/>
          <p:nvPr/>
        </p:nvSpPr>
        <p:spPr>
          <a:xfrm>
            <a:off x="6620351" y="5549265"/>
            <a:ext cx="72162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How are tokens, NFTs, and stablecoins used and managed securely?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6280190" y="5294114"/>
            <a:ext cx="30480" cy="873204"/>
          </a:xfrm>
          <a:prstGeom prst="rect">
            <a:avLst/>
          </a:prstGeom>
          <a:solidFill>
            <a:srgbClr val="006747"/>
          </a:solidFill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12633"/>
            <a:ext cx="874335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Module 2: Learning Objectives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175040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878860" y="321754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2529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Asset Classification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743325"/>
            <a:ext cx="564249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Distinguish between cryptocurrencies, stablecoins, CBDCs, NFTs, and security tokens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56884" y="3175040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8" name="Text 6"/>
          <p:cNvSpPr/>
          <p:nvPr/>
        </p:nvSpPr>
        <p:spPr>
          <a:xfrm>
            <a:off x="7541955" y="321754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8194000" y="32529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Use Case Analysis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8194000" y="3743325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Analyse applications across payments, DeFi, and tokenisation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93790" y="4922758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2" name="Text 10"/>
          <p:cNvSpPr/>
          <p:nvPr/>
        </p:nvSpPr>
        <p:spPr>
          <a:xfrm>
            <a:off x="878860" y="496526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530906" y="50006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Asset Lifecycle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530906" y="5491043"/>
            <a:ext cx="564249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Understand issuance, trading, and storage mechanisms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56884" y="4922758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6" name="Text 14"/>
          <p:cNvSpPr/>
          <p:nvPr/>
        </p:nvSpPr>
        <p:spPr>
          <a:xfrm>
            <a:off x="7541955" y="496526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8194000" y="50006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Security &amp; Custody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8194000" y="5491043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Identify key risks in digital asset management</a:t>
            </a:r>
            <a:endParaRPr lang="en-US" sz="17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979682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Section A: Digital Asset Taxonomy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2197418" y="31337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Cryptocurrencies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624143"/>
            <a:ext cx="42388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BTC, ETH - native blockchain tokens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585" y="3805714"/>
            <a:ext cx="318968" cy="3986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597628" y="25737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Stablecoins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597628" y="3064193"/>
            <a:ext cx="42389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USDT, USDC - price-stable digital currencies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8797" y="3378637"/>
            <a:ext cx="318968" cy="39862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051256" y="44506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CBDCs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0051256" y="4941094"/>
            <a:ext cx="378535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Central bank digital currencies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1041" y="4496633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9597628" y="59647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NFTs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9597628" y="6455212"/>
            <a:ext cx="42389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Non-fungible tokens for unique assets</a:t>
            </a:r>
            <a:endParaRPr lang="en-US" sz="175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18797" y="5614630"/>
            <a:ext cx="318968" cy="398621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2197418" y="55862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Utility Tokens</a:t>
            </a:r>
            <a:endParaRPr lang="en-US" sz="2200" dirty="0"/>
          </a:p>
        </p:txBody>
      </p:sp>
      <p:sp>
        <p:nvSpPr>
          <p:cNvPr id="20" name="Text 10"/>
          <p:cNvSpPr/>
          <p:nvPr/>
        </p:nvSpPr>
        <p:spPr>
          <a:xfrm>
            <a:off x="793790" y="6076712"/>
            <a:ext cx="42388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Platform access and governance rights</a:t>
            </a:r>
            <a:endParaRPr lang="en-US" sz="1750" dirty="0"/>
          </a:p>
        </p:txBody>
      </p:sp>
      <p:pic>
        <p:nvPicPr>
          <p:cNvPr id="21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22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4585" y="5187553"/>
            <a:ext cx="318968" cy="39862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0011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Asset Risk Profiles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062526"/>
            <a:ext cx="13042821" cy="3266837"/>
          </a:xfrm>
          <a:prstGeom prst="roundRect">
            <a:avLst>
              <a:gd name="adj" fmla="val 624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Shape 2"/>
          <p:cNvSpPr/>
          <p:nvPr/>
        </p:nvSpPr>
        <p:spPr>
          <a:xfrm>
            <a:off x="801410" y="3070146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5" name="Text 3"/>
          <p:cNvSpPr/>
          <p:nvPr/>
        </p:nvSpPr>
        <p:spPr>
          <a:xfrm>
            <a:off x="1028462" y="3213854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Asset Type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4289108" y="3213854"/>
            <a:ext cx="27955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Volatility Risk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45943" y="3213854"/>
            <a:ext cx="27955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Liquidity Risk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0802779" y="3213854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Regulatory Risk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801410" y="3720465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0" name="Text 8"/>
          <p:cNvSpPr/>
          <p:nvPr/>
        </p:nvSpPr>
        <p:spPr>
          <a:xfrm>
            <a:off x="1028462" y="3864173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Bitcoin/Ethereum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4289108" y="3864173"/>
            <a:ext cx="27955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High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5943" y="3864173"/>
            <a:ext cx="27955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Low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10802779" y="3864173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Moderate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801410" y="4370784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5" name="Text 13"/>
          <p:cNvSpPr/>
          <p:nvPr/>
        </p:nvSpPr>
        <p:spPr>
          <a:xfrm>
            <a:off x="1028462" y="4514493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Stablecoins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4289108" y="4514493"/>
            <a:ext cx="27955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Low-Moderate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545943" y="4514493"/>
            <a:ext cx="27955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Low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10802779" y="4514493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High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801410" y="5021104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20" name="Text 18"/>
          <p:cNvSpPr/>
          <p:nvPr/>
        </p:nvSpPr>
        <p:spPr>
          <a:xfrm>
            <a:off x="1028462" y="5164812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NFTs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4289108" y="5164812"/>
            <a:ext cx="27955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Very High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7545943" y="5164812"/>
            <a:ext cx="27955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Very High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10802779" y="5164812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High</a:t>
            </a:r>
            <a:endParaRPr lang="en-US" sz="1750" dirty="0"/>
          </a:p>
        </p:txBody>
      </p:sp>
      <p:sp>
        <p:nvSpPr>
          <p:cNvPr id="24" name="Shape 22"/>
          <p:cNvSpPr/>
          <p:nvPr/>
        </p:nvSpPr>
        <p:spPr>
          <a:xfrm>
            <a:off x="801410" y="5671423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25" name="Text 23"/>
          <p:cNvSpPr/>
          <p:nvPr/>
        </p:nvSpPr>
        <p:spPr>
          <a:xfrm>
            <a:off x="1028462" y="5815132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CBDCs</a:t>
            </a:r>
            <a:endParaRPr lang="en-US" sz="1750" dirty="0"/>
          </a:p>
        </p:txBody>
      </p:sp>
      <p:sp>
        <p:nvSpPr>
          <p:cNvPr id="26" name="Text 24"/>
          <p:cNvSpPr/>
          <p:nvPr/>
        </p:nvSpPr>
        <p:spPr>
          <a:xfrm>
            <a:off x="4289108" y="5815132"/>
            <a:ext cx="27955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Low</a:t>
            </a:r>
            <a:endParaRPr lang="en-US" sz="1750" dirty="0"/>
          </a:p>
        </p:txBody>
      </p:sp>
      <p:sp>
        <p:nvSpPr>
          <p:cNvPr id="27" name="Text 25"/>
          <p:cNvSpPr/>
          <p:nvPr/>
        </p:nvSpPr>
        <p:spPr>
          <a:xfrm>
            <a:off x="7545943" y="5815132"/>
            <a:ext cx="27955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Low</a:t>
            </a:r>
            <a:endParaRPr lang="en-US" sz="1750" dirty="0"/>
          </a:p>
        </p:txBody>
      </p:sp>
      <p:sp>
        <p:nvSpPr>
          <p:cNvPr id="28" name="Text 26"/>
          <p:cNvSpPr/>
          <p:nvPr/>
        </p:nvSpPr>
        <p:spPr>
          <a:xfrm>
            <a:off x="10802779" y="5815132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Low</a:t>
            </a:r>
            <a:endParaRPr lang="en-US" sz="17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64074"/>
            <a:ext cx="91742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Section B: Real-World Use Cases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5123498"/>
            <a:ext cx="31326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Tokenised Real Estate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613916"/>
            <a:ext cx="415861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Fractional property ownership through blockchain tokens, enabling smaller investments and improved liquidity in traditionally illiquid markets.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5235893" y="5123498"/>
            <a:ext cx="338173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Cross-Border Payments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35893" y="5613916"/>
            <a:ext cx="41586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Stablecoins facilitate faster, cheaper international transfers, reducing settlement times from days to minutes.</a:t>
            </a:r>
            <a:endParaRPr lang="en-US" sz="1750" dirty="0"/>
          </a:p>
        </p:txBody>
      </p:sp>
      <p:sp>
        <p:nvSpPr>
          <p:cNvPr id="10" name="Text 5"/>
          <p:cNvSpPr/>
          <p:nvPr/>
        </p:nvSpPr>
        <p:spPr>
          <a:xfrm>
            <a:off x="9677995" y="5123498"/>
            <a:ext cx="35761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Digital Art &amp; Collectibles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677995" y="5613916"/>
            <a:ext cx="41586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NFTs provide provenance and ownership verification for digital creative works and collectible items.</a:t>
            </a:r>
            <a:endParaRPr lang="en-US" sz="17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08184"/>
            <a:ext cx="5888236" cy="531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en-US" sz="33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Market Landscape Analysis</a:t>
            </a:r>
            <a:endParaRPr lang="en-US" sz="33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579959"/>
            <a:ext cx="9782056" cy="4967526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4473535" y="6547485"/>
            <a:ext cx="170021" cy="170021"/>
          </a:xfrm>
          <a:prstGeom prst="roundRect">
            <a:avLst>
              <a:gd name="adj" fmla="val 10756"/>
            </a:avLst>
          </a:prstGeom>
          <a:solidFill>
            <a:srgbClr val="004D35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5" name="Text 2"/>
          <p:cNvSpPr/>
          <p:nvPr/>
        </p:nvSpPr>
        <p:spPr>
          <a:xfrm>
            <a:off x="4704517" y="6547485"/>
            <a:ext cx="904042" cy="170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00"/>
              </a:lnSpc>
              <a:buNone/>
            </a:pPr>
            <a:r>
              <a:rPr lang="en-US" sz="13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Market Cap</a:t>
            </a:r>
            <a:endParaRPr lang="en-US" sz="1300" dirty="0"/>
          </a:p>
        </p:txBody>
      </p:sp>
      <p:sp>
        <p:nvSpPr>
          <p:cNvPr id="6" name="Shape 3"/>
          <p:cNvSpPr/>
          <p:nvPr/>
        </p:nvSpPr>
        <p:spPr>
          <a:xfrm>
            <a:off x="5760958" y="6547485"/>
            <a:ext cx="170021" cy="170021"/>
          </a:xfrm>
          <a:prstGeom prst="roundRect">
            <a:avLst>
              <a:gd name="adj" fmla="val 10756"/>
            </a:avLst>
          </a:prstGeom>
          <a:solidFill>
            <a:srgbClr val="00704D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7" name="Text 4"/>
          <p:cNvSpPr/>
          <p:nvPr/>
        </p:nvSpPr>
        <p:spPr>
          <a:xfrm>
            <a:off x="5991939" y="6547485"/>
            <a:ext cx="973455" cy="170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00"/>
              </a:lnSpc>
              <a:buNone/>
            </a:pPr>
            <a:r>
              <a:rPr lang="en-US" sz="13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Growth Rate</a:t>
            </a:r>
            <a:endParaRPr lang="en-US" sz="1300" dirty="0"/>
          </a:p>
        </p:txBody>
      </p:sp>
      <p:sp>
        <p:nvSpPr>
          <p:cNvPr id="8" name="Text 5"/>
          <p:cNvSpPr/>
          <p:nvPr/>
        </p:nvSpPr>
        <p:spPr>
          <a:xfrm>
            <a:off x="793790" y="7249239"/>
            <a:ext cx="13042821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Market capitalisation and annual growth rates demonstrate the rapid expansion of digital asset categories, with particular growth in DeFi and NFT sectors.</a:t>
            </a:r>
            <a:endParaRPr lang="en-US" sz="13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63090"/>
            <a:ext cx="745867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Use Case Risk Assessment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025497"/>
            <a:ext cx="4196358" cy="3341013"/>
          </a:xfrm>
          <a:prstGeom prst="roundRect">
            <a:avLst>
              <a:gd name="adj" fmla="val 4379"/>
            </a:avLst>
          </a:prstGeom>
          <a:solidFill>
            <a:srgbClr val="E5F9F2">
              <a:alpha val="95000"/>
            </a:srgbClr>
          </a:solidFill>
          <a:ln w="3048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Shape 2"/>
          <p:cNvSpPr/>
          <p:nvPr/>
        </p:nvSpPr>
        <p:spPr>
          <a:xfrm>
            <a:off x="763310" y="3025497"/>
            <a:ext cx="121920" cy="3341013"/>
          </a:xfrm>
          <a:prstGeom prst="roundRect">
            <a:avLst>
              <a:gd name="adj" fmla="val 167442"/>
            </a:avLst>
          </a:prstGeom>
          <a:solidFill>
            <a:srgbClr val="00674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5" name="Text 3"/>
          <p:cNvSpPr/>
          <p:nvPr/>
        </p:nvSpPr>
        <p:spPr>
          <a:xfrm>
            <a:off x="1142524" y="3282791"/>
            <a:ext cx="35903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Consumer Protection Risks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142524" y="4127540"/>
            <a:ext cx="35903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Misleading marketing and fraud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142524" y="4932640"/>
            <a:ext cx="35903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Lack of dispute resolution mechanisms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142524" y="5737741"/>
            <a:ext cx="35903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Educational gaps among users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216962" y="3025497"/>
            <a:ext cx="4196358" cy="3341013"/>
          </a:xfrm>
          <a:prstGeom prst="roundRect">
            <a:avLst>
              <a:gd name="adj" fmla="val 4379"/>
            </a:avLst>
          </a:prstGeom>
          <a:solidFill>
            <a:srgbClr val="E5F9F2">
              <a:alpha val="95000"/>
            </a:srgbClr>
          </a:solidFill>
          <a:ln w="3048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0" name="Shape 8"/>
          <p:cNvSpPr/>
          <p:nvPr/>
        </p:nvSpPr>
        <p:spPr>
          <a:xfrm>
            <a:off x="5186482" y="3025497"/>
            <a:ext cx="121920" cy="3341013"/>
          </a:xfrm>
          <a:prstGeom prst="roundRect">
            <a:avLst>
              <a:gd name="adj" fmla="val 167442"/>
            </a:avLst>
          </a:prstGeom>
          <a:solidFill>
            <a:srgbClr val="00674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1" name="Text 9"/>
          <p:cNvSpPr/>
          <p:nvPr/>
        </p:nvSpPr>
        <p:spPr>
          <a:xfrm>
            <a:off x="5565696" y="3282791"/>
            <a:ext cx="318599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AML/KYC Compliance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5565696" y="3773210"/>
            <a:ext cx="35903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Transaction anonymity challenges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5565696" y="4578310"/>
            <a:ext cx="35903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Cross-border regulatory differences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5565696" y="5383411"/>
            <a:ext cx="35903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Monitoring complex DeFi interactions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9640133" y="3025497"/>
            <a:ext cx="4196358" cy="3341013"/>
          </a:xfrm>
          <a:prstGeom prst="roundRect">
            <a:avLst>
              <a:gd name="adj" fmla="val 4379"/>
            </a:avLst>
          </a:prstGeom>
          <a:solidFill>
            <a:srgbClr val="E5F9F2">
              <a:alpha val="95000"/>
            </a:srgbClr>
          </a:solidFill>
          <a:ln w="3048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6" name="Shape 14"/>
          <p:cNvSpPr/>
          <p:nvPr/>
        </p:nvSpPr>
        <p:spPr>
          <a:xfrm>
            <a:off x="9609653" y="3025497"/>
            <a:ext cx="121920" cy="3341013"/>
          </a:xfrm>
          <a:prstGeom prst="roundRect">
            <a:avLst>
              <a:gd name="adj" fmla="val 167442"/>
            </a:avLst>
          </a:prstGeom>
          <a:solidFill>
            <a:srgbClr val="00674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7" name="Text 15"/>
          <p:cNvSpPr/>
          <p:nvPr/>
        </p:nvSpPr>
        <p:spPr>
          <a:xfrm>
            <a:off x="9988868" y="3282791"/>
            <a:ext cx="306359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Market Manipulation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9988868" y="3773210"/>
            <a:ext cx="35903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Pump and dump schemes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9988868" y="4215408"/>
            <a:ext cx="35903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Wash trading in NFT markets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9988868" y="4657606"/>
            <a:ext cx="35903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Insider trading on token launches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0051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Course Overview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62920"/>
            <a:ext cx="4196358" cy="1685092"/>
          </a:xfrm>
          <a:prstGeom prst="roundRect">
            <a:avLst>
              <a:gd name="adj" fmla="val 1211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1028224" y="35973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3 Strategic Modules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4087773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From blockchain foundations to regulatory compliance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3362920"/>
            <a:ext cx="4196358" cy="1685092"/>
          </a:xfrm>
          <a:prstGeom prst="roundRect">
            <a:avLst>
              <a:gd name="adj" fmla="val 1211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7" name="Text 5"/>
          <p:cNvSpPr/>
          <p:nvPr/>
        </p:nvSpPr>
        <p:spPr>
          <a:xfrm>
            <a:off x="5451396" y="35973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Applied Learning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51396" y="4087773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Concept → Demonstration → Case → Risk Analysis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3362920"/>
            <a:ext cx="4196358" cy="1685092"/>
          </a:xfrm>
          <a:prstGeom prst="roundRect">
            <a:avLst>
              <a:gd name="adj" fmla="val 1211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0" name="Text 8"/>
          <p:cNvSpPr/>
          <p:nvPr/>
        </p:nvSpPr>
        <p:spPr>
          <a:xfrm>
            <a:off x="9874568" y="35973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Risk-Focused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4568" y="4087773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Every topic viewed through a risk management lens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530316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Designed specifically for professionals who need to understand, evaluate, and manage blockchain and digital asset risks in their organisations.</a:t>
            </a:r>
            <a:endParaRPr lang="en-US" sz="17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84117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Section C: Wallets &amp; Custody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048941" y="2598896"/>
            <a:ext cx="30480" cy="4789527"/>
          </a:xfrm>
          <a:prstGeom prst="roundRect">
            <a:avLst>
              <a:gd name="adj" fmla="val 669768"/>
            </a:avLst>
          </a:prstGeom>
          <a:solidFill>
            <a:srgbClr val="B7D5CA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5" name="Shape 2"/>
          <p:cNvSpPr/>
          <p:nvPr/>
        </p:nvSpPr>
        <p:spPr>
          <a:xfrm>
            <a:off x="1273612" y="2838807"/>
            <a:ext cx="680442" cy="30480"/>
          </a:xfrm>
          <a:prstGeom prst="roundRect">
            <a:avLst>
              <a:gd name="adj" fmla="val 669768"/>
            </a:avLst>
          </a:prstGeom>
          <a:solidFill>
            <a:srgbClr val="B7D5CA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6" name="Shape 3"/>
          <p:cNvSpPr/>
          <p:nvPr/>
        </p:nvSpPr>
        <p:spPr>
          <a:xfrm>
            <a:off x="793790" y="2598896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7" name="Text 4"/>
          <p:cNvSpPr/>
          <p:nvPr/>
        </p:nvSpPr>
        <p:spPr>
          <a:xfrm>
            <a:off x="878860" y="264140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183011" y="26767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Hot Wallets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183011" y="3167182"/>
            <a:ext cx="61671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Internet-connected for frequent transactions, higher convenience but increased security risks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273612" y="4586526"/>
            <a:ext cx="680442" cy="30480"/>
          </a:xfrm>
          <a:prstGeom prst="roundRect">
            <a:avLst>
              <a:gd name="adj" fmla="val 669768"/>
            </a:avLst>
          </a:prstGeom>
          <a:solidFill>
            <a:srgbClr val="B7D5CA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1" name="Shape 8"/>
          <p:cNvSpPr/>
          <p:nvPr/>
        </p:nvSpPr>
        <p:spPr>
          <a:xfrm>
            <a:off x="793790" y="4346615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2" name="Text 9"/>
          <p:cNvSpPr/>
          <p:nvPr/>
        </p:nvSpPr>
        <p:spPr>
          <a:xfrm>
            <a:off x="878860" y="438912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183011" y="44244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Cold Storage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2183011" y="4914900"/>
            <a:ext cx="61671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Offline storage for long-term holdings, maximum security but reduced accessibility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1273612" y="6334244"/>
            <a:ext cx="680442" cy="30480"/>
          </a:xfrm>
          <a:prstGeom prst="roundRect">
            <a:avLst>
              <a:gd name="adj" fmla="val 669768"/>
            </a:avLst>
          </a:prstGeom>
          <a:solidFill>
            <a:srgbClr val="B7D5CA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6" name="Shape 13"/>
          <p:cNvSpPr/>
          <p:nvPr/>
        </p:nvSpPr>
        <p:spPr>
          <a:xfrm>
            <a:off x="793790" y="6094333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7" name="Text 14"/>
          <p:cNvSpPr/>
          <p:nvPr/>
        </p:nvSpPr>
        <p:spPr>
          <a:xfrm>
            <a:off x="878860" y="613683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2183011" y="61722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Multi-Signature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2183011" y="6662618"/>
            <a:ext cx="61671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Require multiple key approvals for transactions, enhanced security through distributed control</a:t>
            </a:r>
            <a:endParaRPr lang="en-US" sz="175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13572"/>
            <a:ext cx="607968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Wallet Security Risks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89327"/>
            <a:ext cx="361414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Technical Vulnerabilities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77047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Private key exposure: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Software vulnerabilities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21266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Malware attacks: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Keyloggers and trojans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65486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Seed phrase theft: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Backup compromise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1893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Operational Risks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377047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Phishing attacks: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Fraudulent websites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21266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Social engineering: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Human manipulation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65486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Physical theft: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Hardware wallet loss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93790" y="5352217"/>
            <a:ext cx="13042821" cy="963811"/>
          </a:xfrm>
          <a:prstGeom prst="roundRect">
            <a:avLst>
              <a:gd name="adj" fmla="val 21181"/>
            </a:avLst>
          </a:prstGeom>
          <a:solidFill>
            <a:srgbClr val="B3FFE7"/>
          </a:solidFill>
          <a:ln/>
        </p:spPr>
        <p:txBody>
          <a:bodyPr/>
          <a:lstStyle/>
          <a:p>
            <a:endParaRPr lang="en-GB"/>
          </a:p>
        </p:txBody>
      </p:sp>
      <p:pic>
        <p:nvPicPr>
          <p:cNvPr id="1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04" y="5696307"/>
            <a:ext cx="283488" cy="226814"/>
          </a:xfrm>
          <a:prstGeom prst="rect">
            <a:avLst/>
          </a:prstGeom>
        </p:spPr>
      </p:pic>
      <p:sp>
        <p:nvSpPr>
          <p:cNvPr id="13" name="Text 10"/>
          <p:cNvSpPr/>
          <p:nvPr/>
        </p:nvSpPr>
        <p:spPr>
          <a:xfrm>
            <a:off x="1530906" y="5635704"/>
            <a:ext cx="1207889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Risk Mitigation: Implement multi-signature schemes, hardware security modules, and regular security audits</a:t>
            </a:r>
            <a:endParaRPr lang="en-US" sz="175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29615"/>
            <a:ext cx="11445002" cy="673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Section D: Exchange &amp; Custodian Security</a:t>
            </a:r>
            <a:endParaRPr lang="en-US" sz="4200" dirty="0"/>
          </a:p>
        </p:txBody>
      </p:sp>
      <p:sp>
        <p:nvSpPr>
          <p:cNvPr id="3" name="Shape 1"/>
          <p:cNvSpPr/>
          <p:nvPr/>
        </p:nvSpPr>
        <p:spPr>
          <a:xfrm>
            <a:off x="7299960" y="1833920"/>
            <a:ext cx="30480" cy="5665946"/>
          </a:xfrm>
          <a:prstGeom prst="roundRect">
            <a:avLst>
              <a:gd name="adj" fmla="val 636279"/>
            </a:avLst>
          </a:prstGeom>
          <a:solidFill>
            <a:srgbClr val="B7D5CA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4" name="Shape 2"/>
          <p:cNvSpPr/>
          <p:nvPr/>
        </p:nvSpPr>
        <p:spPr>
          <a:xfrm>
            <a:off x="763310" y="1833920"/>
            <a:ext cx="6521410" cy="1601391"/>
          </a:xfrm>
          <a:prstGeom prst="roundRect">
            <a:avLst>
              <a:gd name="adj" fmla="val 12111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5" name="Text 3"/>
          <p:cNvSpPr/>
          <p:nvPr/>
        </p:nvSpPr>
        <p:spPr>
          <a:xfrm>
            <a:off x="3137059" y="2056924"/>
            <a:ext cx="3932277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Centralised Exchanges (CEX)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986314" y="2522696"/>
            <a:ext cx="6083022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16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Traditional order book model with custody services - convenient but introduces counterparty risk</a:t>
            </a:r>
            <a:endParaRPr lang="en-US" sz="1650" dirty="0"/>
          </a:p>
        </p:txBody>
      </p:sp>
      <p:sp>
        <p:nvSpPr>
          <p:cNvPr id="7" name="Shape 5"/>
          <p:cNvSpPr/>
          <p:nvPr/>
        </p:nvSpPr>
        <p:spPr>
          <a:xfrm>
            <a:off x="7345680" y="3866198"/>
            <a:ext cx="6521410" cy="1601391"/>
          </a:xfrm>
          <a:prstGeom prst="rect">
            <a:avLst/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8" name="Text 6"/>
          <p:cNvSpPr/>
          <p:nvPr/>
        </p:nvSpPr>
        <p:spPr>
          <a:xfrm>
            <a:off x="7561064" y="4089202"/>
            <a:ext cx="4283869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Decentralised Exchanges (DEX)</a:t>
            </a:r>
            <a:endParaRPr lang="en-US" sz="2100" dirty="0"/>
          </a:p>
        </p:txBody>
      </p:sp>
      <p:sp>
        <p:nvSpPr>
          <p:cNvPr id="9" name="Text 7"/>
          <p:cNvSpPr/>
          <p:nvPr/>
        </p:nvSpPr>
        <p:spPr>
          <a:xfrm>
            <a:off x="7561064" y="4554974"/>
            <a:ext cx="6083022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Peer-to-peer trading with user-controlled keys - eliminates custody risk but requires technical knowledge</a:t>
            </a:r>
            <a:endParaRPr lang="en-US" sz="1650" dirty="0"/>
          </a:p>
        </p:txBody>
      </p:sp>
      <p:sp>
        <p:nvSpPr>
          <p:cNvPr id="10" name="Shape 8"/>
          <p:cNvSpPr/>
          <p:nvPr/>
        </p:nvSpPr>
        <p:spPr>
          <a:xfrm>
            <a:off x="763310" y="5898475"/>
            <a:ext cx="6521410" cy="1601391"/>
          </a:xfrm>
          <a:prstGeom prst="roundRect">
            <a:avLst>
              <a:gd name="adj" fmla="val 12111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1" name="Text 9"/>
          <p:cNvSpPr/>
          <p:nvPr/>
        </p:nvSpPr>
        <p:spPr>
          <a:xfrm>
            <a:off x="3754041" y="6121479"/>
            <a:ext cx="3315295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Institutional Custodians</a:t>
            </a:r>
            <a:endParaRPr lang="en-US" sz="2100" dirty="0"/>
          </a:p>
        </p:txBody>
      </p:sp>
      <p:sp>
        <p:nvSpPr>
          <p:cNvPr id="12" name="Text 10"/>
          <p:cNvSpPr/>
          <p:nvPr/>
        </p:nvSpPr>
        <p:spPr>
          <a:xfrm>
            <a:off x="986314" y="6587252"/>
            <a:ext cx="6083022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16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Professional-grade storage with insurance and compliance - suitable for large holdings with regulatory oversight</a:t>
            </a:r>
            <a:endParaRPr lang="en-US" sz="165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25278"/>
            <a:ext cx="75051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Exchange Breach Analysis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87685"/>
            <a:ext cx="13042821" cy="2616518"/>
          </a:xfrm>
          <a:prstGeom prst="roundRect">
            <a:avLst>
              <a:gd name="adj" fmla="val 780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Shape 2"/>
          <p:cNvSpPr/>
          <p:nvPr/>
        </p:nvSpPr>
        <p:spPr>
          <a:xfrm>
            <a:off x="801410" y="3395305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5" name="Text 3"/>
          <p:cNvSpPr/>
          <p:nvPr/>
        </p:nvSpPr>
        <p:spPr>
          <a:xfrm>
            <a:off x="1028462" y="3539014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Exchange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3637717" y="3539014"/>
            <a:ext cx="27955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Year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6894552" y="3539014"/>
            <a:ext cx="344697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Loss Amount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0802779" y="3539014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Root Cause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801410" y="4045625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0" name="Text 8"/>
          <p:cNvSpPr/>
          <p:nvPr/>
        </p:nvSpPr>
        <p:spPr>
          <a:xfrm>
            <a:off x="1028462" y="4189333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Mt. Gox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3637717" y="4189333"/>
            <a:ext cx="27955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2014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6894552" y="4189333"/>
            <a:ext cx="344697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$450 million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10802779" y="4189333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Hot wallet compromise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801410" y="4695944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5" name="Text 13"/>
          <p:cNvSpPr/>
          <p:nvPr/>
        </p:nvSpPr>
        <p:spPr>
          <a:xfrm>
            <a:off x="1028462" y="4839653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Coincheck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3637717" y="4839653"/>
            <a:ext cx="27955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2018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6894552" y="4839653"/>
            <a:ext cx="344697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$530 million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10802779" y="4839653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Insufficient cold storage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801410" y="5346263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20" name="Text 18"/>
          <p:cNvSpPr/>
          <p:nvPr/>
        </p:nvSpPr>
        <p:spPr>
          <a:xfrm>
            <a:off x="1028462" y="5489972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FTX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3637717" y="5489972"/>
            <a:ext cx="27955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2022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6894552" y="5489972"/>
            <a:ext cx="344697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$8 billion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10802779" y="5489972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Misuse of customer funds</a:t>
            </a:r>
            <a:endParaRPr lang="en-US" sz="175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86044"/>
            <a:ext cx="813613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Module 2: Practical Exercise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48451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Noto Serif SC Light" pitchFamily="34" charset="0"/>
                <a:ea typeface="Noto Serif SC Light" pitchFamily="34" charset="-122"/>
                <a:cs typeface="Noto Serif SC Light" pitchFamily="34" charset="-120"/>
              </a:rPr>
              <a:t>01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203496"/>
            <a:ext cx="6407944" cy="30480"/>
          </a:xfrm>
          <a:prstGeom prst="rect">
            <a:avLst/>
          </a:prstGeom>
          <a:solidFill>
            <a:srgbClr val="00674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5" name="Text 3"/>
          <p:cNvSpPr/>
          <p:nvPr/>
        </p:nvSpPr>
        <p:spPr>
          <a:xfrm>
            <a:off x="793790" y="33778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Wallet Creation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3868222"/>
            <a:ext cx="640794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Set up MetaMask or Trust Wallet on testnet environment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428548" y="2848451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Noto Serif SC Light" pitchFamily="34" charset="0"/>
                <a:ea typeface="Noto Serif SC Light" pitchFamily="34" charset="-122"/>
                <a:cs typeface="Noto Serif SC Light" pitchFamily="34" charset="-120"/>
              </a:rPr>
              <a:t>02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8548" y="3203496"/>
            <a:ext cx="6408063" cy="30480"/>
          </a:xfrm>
          <a:prstGeom prst="rect">
            <a:avLst/>
          </a:prstGeom>
          <a:solidFill>
            <a:srgbClr val="00674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9" name="Text 7"/>
          <p:cNvSpPr/>
          <p:nvPr/>
        </p:nvSpPr>
        <p:spPr>
          <a:xfrm>
            <a:off x="7428548" y="33778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Test Transaction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428548" y="3868222"/>
            <a:ext cx="64080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Execute a sample transaction using test tokens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4627959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Noto Serif SC Light" pitchFamily="34" charset="0"/>
                <a:ea typeface="Noto Serif SC Light" pitchFamily="34" charset="-122"/>
                <a:cs typeface="Noto Serif SC Light" pitchFamily="34" charset="-120"/>
              </a:rPr>
              <a:t>03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4983004"/>
            <a:ext cx="6407944" cy="30480"/>
          </a:xfrm>
          <a:prstGeom prst="rect">
            <a:avLst/>
          </a:prstGeom>
          <a:solidFill>
            <a:srgbClr val="00674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3" name="Text 11"/>
          <p:cNvSpPr/>
          <p:nvPr/>
        </p:nvSpPr>
        <p:spPr>
          <a:xfrm>
            <a:off x="793790" y="5157311"/>
            <a:ext cx="28716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Ecosystem Mapping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93790" y="5647730"/>
            <a:ext cx="640794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Identify key actors: issuers, custodians, regulators, consumers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428548" y="4627959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Noto Serif SC Light" pitchFamily="34" charset="0"/>
                <a:ea typeface="Noto Serif SC Light" pitchFamily="34" charset="-122"/>
                <a:cs typeface="Noto Serif SC Light" pitchFamily="34" charset="-120"/>
              </a:rPr>
              <a:t>04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428548" y="4983004"/>
            <a:ext cx="6408063" cy="30480"/>
          </a:xfrm>
          <a:prstGeom prst="rect">
            <a:avLst/>
          </a:prstGeom>
          <a:solidFill>
            <a:srgbClr val="00674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7" name="Text 15"/>
          <p:cNvSpPr/>
          <p:nvPr/>
        </p:nvSpPr>
        <p:spPr>
          <a:xfrm>
            <a:off x="7428548" y="5157311"/>
            <a:ext cx="295501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Risk Documentation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7428548" y="5647730"/>
            <a:ext cx="640806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Document observed security features and potential vulnerabilities</a:t>
            </a:r>
            <a:endParaRPr lang="en-US" sz="175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062163"/>
            <a:ext cx="7556421" cy="1417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1150"/>
              </a:lnSpc>
              <a:buNone/>
            </a:pPr>
            <a:r>
              <a:rPr lang="en-US" sz="89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Module 3</a:t>
            </a:r>
            <a:endParaRPr lang="en-US" sz="8900" dirty="0"/>
          </a:p>
        </p:txBody>
      </p:sp>
      <p:sp>
        <p:nvSpPr>
          <p:cNvPr id="4" name="Text 1"/>
          <p:cNvSpPr/>
          <p:nvPr/>
        </p:nvSpPr>
        <p:spPr>
          <a:xfrm>
            <a:off x="793790" y="3820001"/>
            <a:ext cx="7556421" cy="11339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Risk Management &amp; Regulatory Compliance</a:t>
            </a:r>
            <a:endParaRPr lang="en-US" sz="3550" dirty="0"/>
          </a:p>
        </p:txBody>
      </p:sp>
      <p:sp>
        <p:nvSpPr>
          <p:cNvPr id="5" name="Text 2"/>
          <p:cNvSpPr/>
          <p:nvPr/>
        </p:nvSpPr>
        <p:spPr>
          <a:xfrm>
            <a:off x="1133951" y="5549265"/>
            <a:ext cx="72162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What can go wrong — and how do we detect, control, and govern it?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793790" y="5294114"/>
            <a:ext cx="30480" cy="873204"/>
          </a:xfrm>
          <a:prstGeom prst="rect">
            <a:avLst/>
          </a:prstGeom>
          <a:solidFill>
            <a:srgbClr val="006747"/>
          </a:solidFill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11185"/>
            <a:ext cx="874335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Module 3: Learning Objectives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1133951" y="2640568"/>
            <a:ext cx="6067663" cy="226814"/>
          </a:xfrm>
          <a:prstGeom prst="roundRect">
            <a:avLst>
              <a:gd name="adj" fmla="val 90006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Shape 2"/>
          <p:cNvSpPr/>
          <p:nvPr/>
        </p:nvSpPr>
        <p:spPr>
          <a:xfrm>
            <a:off x="793790" y="2413695"/>
            <a:ext cx="680442" cy="680442"/>
          </a:xfrm>
          <a:prstGeom prst="roundRect">
            <a:avLst>
              <a:gd name="adj" fmla="val 67192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930" y="2541330"/>
            <a:ext cx="340162" cy="42529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20604" y="33210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Risk Taxonomy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20604" y="3811429"/>
            <a:ext cx="59543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Identify main risk categories affecting blockchain and digital assets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768709" y="2300407"/>
            <a:ext cx="6067782" cy="226814"/>
          </a:xfrm>
          <a:prstGeom prst="roundRect">
            <a:avLst>
              <a:gd name="adj" fmla="val 90006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9" name="Shape 6"/>
          <p:cNvSpPr/>
          <p:nvPr/>
        </p:nvSpPr>
        <p:spPr>
          <a:xfrm>
            <a:off x="7428548" y="2073533"/>
            <a:ext cx="680442" cy="680442"/>
          </a:xfrm>
          <a:prstGeom prst="roundRect">
            <a:avLst>
              <a:gd name="adj" fmla="val 67192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688" y="2201168"/>
            <a:ext cx="340162" cy="425291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7655362" y="2980849"/>
            <a:ext cx="296525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Control Frameworks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7655362" y="3471267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Understand cyber, operational, financial, and compliance controls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1133951" y="5557838"/>
            <a:ext cx="6067663" cy="226814"/>
          </a:xfrm>
          <a:prstGeom prst="roundRect">
            <a:avLst>
              <a:gd name="adj" fmla="val 90006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4" name="Shape 10"/>
          <p:cNvSpPr/>
          <p:nvPr/>
        </p:nvSpPr>
        <p:spPr>
          <a:xfrm>
            <a:off x="793790" y="5330964"/>
            <a:ext cx="680442" cy="680442"/>
          </a:xfrm>
          <a:prstGeom prst="roundRect">
            <a:avLst>
              <a:gd name="adj" fmla="val 67192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930" y="5458599"/>
            <a:ext cx="340162" cy="425291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1020604" y="6238280"/>
            <a:ext cx="320718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Regulatory Landscape</a:t>
            </a:r>
            <a:endParaRPr lang="en-US" sz="2200" dirty="0"/>
          </a:p>
        </p:txBody>
      </p:sp>
      <p:sp>
        <p:nvSpPr>
          <p:cNvPr id="17" name="Text 12"/>
          <p:cNvSpPr/>
          <p:nvPr/>
        </p:nvSpPr>
        <p:spPr>
          <a:xfrm>
            <a:off x="1020604" y="6728698"/>
            <a:ext cx="59543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Recognise key global regulations: MiCA, FATF, FCA, Basel</a:t>
            </a:r>
            <a:endParaRPr lang="en-US" sz="1750" dirty="0"/>
          </a:p>
        </p:txBody>
      </p:sp>
      <p:sp>
        <p:nvSpPr>
          <p:cNvPr id="18" name="Shape 13"/>
          <p:cNvSpPr/>
          <p:nvPr/>
        </p:nvSpPr>
        <p:spPr>
          <a:xfrm>
            <a:off x="7768709" y="5217676"/>
            <a:ext cx="6067782" cy="226814"/>
          </a:xfrm>
          <a:prstGeom prst="roundRect">
            <a:avLst>
              <a:gd name="adj" fmla="val 90006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9" name="Shape 14"/>
          <p:cNvSpPr/>
          <p:nvPr/>
        </p:nvSpPr>
        <p:spPr>
          <a:xfrm>
            <a:off x="7428548" y="4990802"/>
            <a:ext cx="680442" cy="680442"/>
          </a:xfrm>
          <a:prstGeom prst="roundRect">
            <a:avLst>
              <a:gd name="adj" fmla="val 67192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8688" y="5118437"/>
            <a:ext cx="340162" cy="425291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7655362" y="58981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Risk Governance</a:t>
            </a:r>
            <a:endParaRPr lang="en-US" sz="2200" dirty="0"/>
          </a:p>
        </p:txBody>
      </p:sp>
      <p:sp>
        <p:nvSpPr>
          <p:cNvPr id="22" name="Text 16"/>
          <p:cNvSpPr/>
          <p:nvPr/>
        </p:nvSpPr>
        <p:spPr>
          <a:xfrm>
            <a:off x="7655362" y="6388537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Build risk-aware digital asset governance structures</a:t>
            </a:r>
            <a:endParaRPr lang="en-US" sz="175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4939" y="365284"/>
            <a:ext cx="6562368" cy="415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6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Section A: Digital Asset Risk Taxonomy</a:t>
            </a:r>
            <a:endParaRPr lang="en-US" sz="26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534" y="1046083"/>
            <a:ext cx="10275332" cy="963822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73905" y="2651598"/>
            <a:ext cx="3082590" cy="385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Financial Risks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2691316" y="8046128"/>
            <a:ext cx="3082589" cy="385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Cyber Risks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8856495" y="8046128"/>
            <a:ext cx="3082589" cy="385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Operational Risks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4422704" y="4899320"/>
            <a:ext cx="2060197" cy="7706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Cyber + Financial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8147499" y="4899320"/>
            <a:ext cx="2060197" cy="7706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Operational + Financial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6734646" y="7468144"/>
            <a:ext cx="1161109" cy="15412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Cyber + Operational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6606205" y="5348864"/>
            <a:ext cx="1417990" cy="19266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Cyber + Operational + Financial</a:t>
            </a:r>
            <a:endParaRPr lang="en-US" sz="1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72728"/>
            <a:ext cx="702492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Risk Category Deep Dive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478042" y="3509486"/>
            <a:ext cx="2789873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450"/>
              </a:lnSpc>
              <a:buNone/>
            </a:pPr>
            <a:r>
              <a:rPr lang="en-US" sz="445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68%</a:t>
            </a:r>
            <a:endParaRPr lang="en-US" sz="44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932" y="2091809"/>
            <a:ext cx="3402330" cy="340233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455420" y="57776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Cyber Risk Impact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6268045"/>
            <a:ext cx="41586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Proportion of digital asset losses attributed to cyber attacks and security breaches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920145" y="3509486"/>
            <a:ext cx="2789873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450"/>
              </a:lnSpc>
              <a:buNone/>
            </a:pPr>
            <a:r>
              <a:rPr lang="en-US" sz="445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23%</a:t>
            </a:r>
            <a:endParaRPr lang="en-US" sz="44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035" y="2091809"/>
            <a:ext cx="3402330" cy="340233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836563" y="5777627"/>
            <a:ext cx="295727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Operational Failures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5235893" y="6268045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Losses from system outages, human error, and process breakdowns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10362248" y="3509486"/>
            <a:ext cx="2789873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450"/>
              </a:lnSpc>
              <a:buNone/>
            </a:pPr>
            <a:r>
              <a:rPr lang="en-US" sz="445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15%</a:t>
            </a:r>
            <a:endParaRPr lang="en-US" sz="445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6138" y="2091809"/>
            <a:ext cx="3402330" cy="340233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0339626" y="57776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Market Risk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9677995" y="6268045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Financial losses from price volatility and liquidity constraints</a:t>
            </a:r>
            <a:endParaRPr lang="en-US" sz="175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09876"/>
            <a:ext cx="1291804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Section B: Cyber &amp; Operational Risk Controls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759" y="2072283"/>
            <a:ext cx="1291233" cy="80795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894892" y="2364105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2"/>
          <p:cNvSpPr/>
          <p:nvPr/>
        </p:nvSpPr>
        <p:spPr>
          <a:xfrm>
            <a:off x="4926806" y="2299097"/>
            <a:ext cx="258460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Strategic Controls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4756666" y="2893338"/>
            <a:ext cx="9023271" cy="15240"/>
          </a:xfrm>
          <a:prstGeom prst="roundRect">
            <a:avLst>
              <a:gd name="adj" fmla="val 1339536"/>
            </a:avLst>
          </a:prstGeom>
          <a:solidFill>
            <a:srgbClr val="B7D5CA"/>
          </a:solidFill>
          <a:ln/>
        </p:spPr>
        <p:txBody>
          <a:bodyPr/>
          <a:lstStyle/>
          <a:p>
            <a:endParaRPr lang="en-GB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203" y="2936915"/>
            <a:ext cx="2582466" cy="80795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894892" y="3141583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2</a:t>
            </a:r>
            <a:endParaRPr lang="en-US" sz="2500" dirty="0"/>
          </a:p>
        </p:txBody>
      </p:sp>
      <p:sp>
        <p:nvSpPr>
          <p:cNvPr id="9" name="Text 5"/>
          <p:cNvSpPr/>
          <p:nvPr/>
        </p:nvSpPr>
        <p:spPr>
          <a:xfrm>
            <a:off x="5572482" y="3163729"/>
            <a:ext cx="297680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Governance &amp; Policy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5402342" y="3757970"/>
            <a:ext cx="8377595" cy="15240"/>
          </a:xfrm>
          <a:prstGeom prst="roundRect">
            <a:avLst>
              <a:gd name="adj" fmla="val 1339536"/>
            </a:avLst>
          </a:prstGeom>
          <a:solidFill>
            <a:srgbClr val="B7D5CA"/>
          </a:solidFill>
          <a:ln/>
        </p:spPr>
        <p:txBody>
          <a:bodyPr/>
          <a:lstStyle/>
          <a:p>
            <a:endParaRPr lang="en-GB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7527" y="3801547"/>
            <a:ext cx="3873698" cy="80795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894773" y="4006215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3</a:t>
            </a:r>
            <a:endParaRPr lang="en-US" sz="2500" dirty="0"/>
          </a:p>
        </p:txBody>
      </p:sp>
      <p:sp>
        <p:nvSpPr>
          <p:cNvPr id="13" name="Text 8"/>
          <p:cNvSpPr/>
          <p:nvPr/>
        </p:nvSpPr>
        <p:spPr>
          <a:xfrm>
            <a:off x="6218039" y="4028361"/>
            <a:ext cx="311908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Process &amp; Procedures</a:t>
            </a:r>
            <a:endParaRPr lang="en-US" sz="2200" dirty="0"/>
          </a:p>
        </p:txBody>
      </p:sp>
      <p:sp>
        <p:nvSpPr>
          <p:cNvPr id="14" name="Shape 9"/>
          <p:cNvSpPr/>
          <p:nvPr/>
        </p:nvSpPr>
        <p:spPr>
          <a:xfrm>
            <a:off x="6047899" y="4622602"/>
            <a:ext cx="7732038" cy="15240"/>
          </a:xfrm>
          <a:prstGeom prst="roundRect">
            <a:avLst>
              <a:gd name="adj" fmla="val 1339536"/>
            </a:avLst>
          </a:prstGeom>
          <a:solidFill>
            <a:srgbClr val="B7D5CA"/>
          </a:solidFill>
          <a:ln/>
        </p:spPr>
        <p:txBody>
          <a:bodyPr/>
          <a:lstStyle/>
          <a:p>
            <a:endParaRPr lang="en-GB"/>
          </a:p>
        </p:txBody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1970" y="4666178"/>
            <a:ext cx="5164931" cy="807958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3894892" y="4870847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4</a:t>
            </a:r>
            <a:endParaRPr lang="en-US" sz="2500" dirty="0"/>
          </a:p>
        </p:txBody>
      </p:sp>
      <p:sp>
        <p:nvSpPr>
          <p:cNvPr id="17" name="Text 11"/>
          <p:cNvSpPr/>
          <p:nvPr/>
        </p:nvSpPr>
        <p:spPr>
          <a:xfrm>
            <a:off x="6863715" y="4892993"/>
            <a:ext cx="307121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Technical Safeguards</a:t>
            </a:r>
            <a:endParaRPr lang="en-US" sz="2200" dirty="0"/>
          </a:p>
        </p:txBody>
      </p:sp>
      <p:sp>
        <p:nvSpPr>
          <p:cNvPr id="18" name="Shape 12"/>
          <p:cNvSpPr/>
          <p:nvPr/>
        </p:nvSpPr>
        <p:spPr>
          <a:xfrm>
            <a:off x="6693575" y="5487233"/>
            <a:ext cx="7086362" cy="15240"/>
          </a:xfrm>
          <a:prstGeom prst="roundRect">
            <a:avLst>
              <a:gd name="adj" fmla="val 1339536"/>
            </a:avLst>
          </a:prstGeom>
          <a:solidFill>
            <a:srgbClr val="B7D5CA"/>
          </a:solidFill>
          <a:ln/>
        </p:spPr>
        <p:txBody>
          <a:bodyPr/>
          <a:lstStyle/>
          <a:p>
            <a:endParaRPr lang="en-GB"/>
          </a:p>
        </p:txBody>
      </p:sp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94" y="5530810"/>
            <a:ext cx="6456164" cy="807958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3894892" y="5735479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5</a:t>
            </a:r>
            <a:endParaRPr lang="en-US" sz="2500" dirty="0"/>
          </a:p>
        </p:txBody>
      </p:sp>
      <p:sp>
        <p:nvSpPr>
          <p:cNvPr id="21" name="Text 14"/>
          <p:cNvSpPr/>
          <p:nvPr/>
        </p:nvSpPr>
        <p:spPr>
          <a:xfrm>
            <a:off x="7509272" y="5757624"/>
            <a:ext cx="340280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Monitoring &amp; Detection</a:t>
            </a:r>
            <a:endParaRPr lang="en-US" sz="2200" dirty="0"/>
          </a:p>
        </p:txBody>
      </p:sp>
      <p:sp>
        <p:nvSpPr>
          <p:cNvPr id="22" name="Text 15"/>
          <p:cNvSpPr/>
          <p:nvPr/>
        </p:nvSpPr>
        <p:spPr>
          <a:xfrm>
            <a:off x="793790" y="659391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Layered defence approach ensures comprehensive protection across all operational levels, from strategic oversight to technical implementation.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54900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Learning Journey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597944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54674" y="28247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Foundations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154674" y="3315176"/>
            <a:ext cx="61955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Blockchain mechanics and cryptographic principles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958828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54674" y="41856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Applications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154674" y="4676061"/>
            <a:ext cx="61955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Digital assets and real-world use cases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319713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154674" y="55465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Risk Management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154674" y="6036945"/>
            <a:ext cx="61955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Controls, compliance, and governance frameworks</a:t>
            </a:r>
            <a:endParaRPr lang="en-US" sz="175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32121"/>
            <a:ext cx="812542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Custody Control Framework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07876"/>
            <a:ext cx="301454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Segregation Controls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58902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Separate customer and proprietary assets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03121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Multi-signature wallet architectures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47341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Audit trail maintenance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007876"/>
            <a:ext cx="304716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Recovery Procedures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358902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Business continuity planning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03121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Disaster recovery protocols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47341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Key recovery mechanisms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93790" y="5170765"/>
            <a:ext cx="13042821" cy="1326713"/>
          </a:xfrm>
          <a:prstGeom prst="roundRect">
            <a:avLst>
              <a:gd name="adj" fmla="val 15387"/>
            </a:avLst>
          </a:prstGeom>
          <a:solidFill>
            <a:srgbClr val="B3FFE7"/>
          </a:solidFill>
          <a:ln/>
        </p:spPr>
        <p:txBody>
          <a:bodyPr/>
          <a:lstStyle/>
          <a:p>
            <a:endParaRPr lang="en-GB"/>
          </a:p>
        </p:txBody>
      </p:sp>
      <p:pic>
        <p:nvPicPr>
          <p:cNvPr id="1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04" y="5514856"/>
            <a:ext cx="283488" cy="226814"/>
          </a:xfrm>
          <a:prstGeom prst="rect">
            <a:avLst/>
          </a:prstGeom>
        </p:spPr>
      </p:pic>
      <p:sp>
        <p:nvSpPr>
          <p:cNvPr id="13" name="Text 10"/>
          <p:cNvSpPr/>
          <p:nvPr/>
        </p:nvSpPr>
        <p:spPr>
          <a:xfrm>
            <a:off x="1530906" y="5454253"/>
            <a:ext cx="1207889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Case Study Reference: Analyse the Mt. Gox and FTX collapses to understand control failures and their consequences</a:t>
            </a:r>
            <a:endParaRPr lang="en-US" sz="175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812840"/>
            <a:ext cx="7556421" cy="12049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Section C: Global Regulatory Framework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10046970" y="2306955"/>
            <a:ext cx="22860" cy="5109805"/>
          </a:xfrm>
          <a:prstGeom prst="roundRect">
            <a:avLst>
              <a:gd name="adj" fmla="val 759068"/>
            </a:avLst>
          </a:prstGeom>
          <a:solidFill>
            <a:srgbClr val="B7D5CA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5" name="Shape 2"/>
          <p:cNvSpPr/>
          <p:nvPr/>
        </p:nvSpPr>
        <p:spPr>
          <a:xfrm>
            <a:off x="9285982" y="2512338"/>
            <a:ext cx="578406" cy="22860"/>
          </a:xfrm>
          <a:prstGeom prst="roundRect">
            <a:avLst>
              <a:gd name="adj" fmla="val 759068"/>
            </a:avLst>
          </a:prstGeom>
          <a:solidFill>
            <a:srgbClr val="B7D5CA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6" name="Shape 3"/>
          <p:cNvSpPr/>
          <p:nvPr/>
        </p:nvSpPr>
        <p:spPr>
          <a:xfrm>
            <a:off x="9841528" y="2306955"/>
            <a:ext cx="433745" cy="433745"/>
          </a:xfrm>
          <a:prstGeom prst="roundRect">
            <a:avLst>
              <a:gd name="adj" fmla="val 40006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7" name="Text 4"/>
          <p:cNvSpPr/>
          <p:nvPr/>
        </p:nvSpPr>
        <p:spPr>
          <a:xfrm>
            <a:off x="9913739" y="2343031"/>
            <a:ext cx="289203" cy="3614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1</a:t>
            </a:r>
            <a:endParaRPr lang="en-US" sz="2250" dirty="0"/>
          </a:p>
        </p:txBody>
      </p:sp>
      <p:sp>
        <p:nvSpPr>
          <p:cNvPr id="8" name="Text 5"/>
          <p:cNvSpPr/>
          <p:nvPr/>
        </p:nvSpPr>
        <p:spPr>
          <a:xfrm>
            <a:off x="6280190" y="2373154"/>
            <a:ext cx="2814280" cy="6024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EU: Markets in Crypto-Assets (MiCA)</a:t>
            </a:r>
            <a:endParaRPr lang="en-US" sz="1850" dirty="0"/>
          </a:p>
        </p:txBody>
      </p:sp>
      <p:sp>
        <p:nvSpPr>
          <p:cNvPr id="9" name="Text 6"/>
          <p:cNvSpPr/>
          <p:nvPr/>
        </p:nvSpPr>
        <p:spPr>
          <a:xfrm>
            <a:off x="6280190" y="3091220"/>
            <a:ext cx="2814280" cy="12334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15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Comprehensive licensing regime for crypto service providers, stablecoin issuance rules</a:t>
            </a:r>
            <a:endParaRPr lang="en-US" sz="1500" dirty="0"/>
          </a:p>
        </p:txBody>
      </p:sp>
      <p:sp>
        <p:nvSpPr>
          <p:cNvPr id="10" name="Shape 7"/>
          <p:cNvSpPr/>
          <p:nvPr/>
        </p:nvSpPr>
        <p:spPr>
          <a:xfrm>
            <a:off x="10252412" y="3669030"/>
            <a:ext cx="578406" cy="22860"/>
          </a:xfrm>
          <a:prstGeom prst="roundRect">
            <a:avLst>
              <a:gd name="adj" fmla="val 759068"/>
            </a:avLst>
          </a:prstGeom>
          <a:solidFill>
            <a:srgbClr val="B7D5CA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1" name="Shape 8"/>
          <p:cNvSpPr/>
          <p:nvPr/>
        </p:nvSpPr>
        <p:spPr>
          <a:xfrm>
            <a:off x="9841528" y="3463647"/>
            <a:ext cx="433745" cy="433745"/>
          </a:xfrm>
          <a:prstGeom prst="roundRect">
            <a:avLst>
              <a:gd name="adj" fmla="val 40006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2" name="Text 9"/>
          <p:cNvSpPr/>
          <p:nvPr/>
        </p:nvSpPr>
        <p:spPr>
          <a:xfrm>
            <a:off x="9913739" y="3499723"/>
            <a:ext cx="289203" cy="3614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2</a:t>
            </a:r>
            <a:endParaRPr lang="en-US" sz="2250" dirty="0"/>
          </a:p>
        </p:txBody>
      </p:sp>
      <p:sp>
        <p:nvSpPr>
          <p:cNvPr id="13" name="Text 10"/>
          <p:cNvSpPr/>
          <p:nvPr/>
        </p:nvSpPr>
        <p:spPr>
          <a:xfrm>
            <a:off x="11022330" y="3529846"/>
            <a:ext cx="2814280" cy="6024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UK: FCA Cryptoasset Regulation</a:t>
            </a:r>
            <a:endParaRPr lang="en-US" sz="1850" dirty="0"/>
          </a:p>
        </p:txBody>
      </p:sp>
      <p:sp>
        <p:nvSpPr>
          <p:cNvPr id="14" name="Text 11"/>
          <p:cNvSpPr/>
          <p:nvPr/>
        </p:nvSpPr>
        <p:spPr>
          <a:xfrm>
            <a:off x="11022330" y="4247912"/>
            <a:ext cx="2814280" cy="92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AML requirements, marketing restrictions, and proposed stablecoin framework</a:t>
            </a:r>
            <a:endParaRPr lang="en-US" sz="1500" dirty="0"/>
          </a:p>
        </p:txBody>
      </p:sp>
      <p:sp>
        <p:nvSpPr>
          <p:cNvPr id="15" name="Shape 12"/>
          <p:cNvSpPr/>
          <p:nvPr/>
        </p:nvSpPr>
        <p:spPr>
          <a:xfrm>
            <a:off x="9285982" y="4915614"/>
            <a:ext cx="578406" cy="22860"/>
          </a:xfrm>
          <a:prstGeom prst="roundRect">
            <a:avLst>
              <a:gd name="adj" fmla="val 759068"/>
            </a:avLst>
          </a:prstGeom>
          <a:solidFill>
            <a:srgbClr val="B7D5CA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6" name="Shape 13"/>
          <p:cNvSpPr/>
          <p:nvPr/>
        </p:nvSpPr>
        <p:spPr>
          <a:xfrm>
            <a:off x="9841528" y="4710232"/>
            <a:ext cx="433745" cy="433745"/>
          </a:xfrm>
          <a:prstGeom prst="roundRect">
            <a:avLst>
              <a:gd name="adj" fmla="val 40006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7" name="Text 14"/>
          <p:cNvSpPr/>
          <p:nvPr/>
        </p:nvSpPr>
        <p:spPr>
          <a:xfrm>
            <a:off x="9913739" y="4746308"/>
            <a:ext cx="289203" cy="3614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3</a:t>
            </a:r>
            <a:endParaRPr lang="en-US" sz="2250" dirty="0"/>
          </a:p>
        </p:txBody>
      </p:sp>
      <p:sp>
        <p:nvSpPr>
          <p:cNvPr id="18" name="Text 15"/>
          <p:cNvSpPr/>
          <p:nvPr/>
        </p:nvSpPr>
        <p:spPr>
          <a:xfrm>
            <a:off x="6280190" y="4776430"/>
            <a:ext cx="2814280" cy="6024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US: Multi-Agency Approach</a:t>
            </a:r>
            <a:endParaRPr lang="en-US" sz="1850" dirty="0"/>
          </a:p>
        </p:txBody>
      </p:sp>
      <p:sp>
        <p:nvSpPr>
          <p:cNvPr id="19" name="Text 16"/>
          <p:cNvSpPr/>
          <p:nvPr/>
        </p:nvSpPr>
        <p:spPr>
          <a:xfrm>
            <a:off x="6280190" y="5494496"/>
            <a:ext cx="2814280" cy="92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15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SEC securities law, CFTC derivatives oversight, Treasury sanctions compliance</a:t>
            </a:r>
            <a:endParaRPr lang="en-US" sz="1500" dirty="0"/>
          </a:p>
        </p:txBody>
      </p:sp>
      <p:sp>
        <p:nvSpPr>
          <p:cNvPr id="20" name="Shape 17"/>
          <p:cNvSpPr/>
          <p:nvPr/>
        </p:nvSpPr>
        <p:spPr>
          <a:xfrm>
            <a:off x="10252412" y="5963126"/>
            <a:ext cx="578406" cy="22860"/>
          </a:xfrm>
          <a:prstGeom prst="roundRect">
            <a:avLst>
              <a:gd name="adj" fmla="val 759068"/>
            </a:avLst>
          </a:prstGeom>
          <a:solidFill>
            <a:srgbClr val="B7D5CA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21" name="Shape 18"/>
          <p:cNvSpPr/>
          <p:nvPr/>
        </p:nvSpPr>
        <p:spPr>
          <a:xfrm>
            <a:off x="9841528" y="5757743"/>
            <a:ext cx="433745" cy="433745"/>
          </a:xfrm>
          <a:prstGeom prst="roundRect">
            <a:avLst>
              <a:gd name="adj" fmla="val 40006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22" name="Text 19"/>
          <p:cNvSpPr/>
          <p:nvPr/>
        </p:nvSpPr>
        <p:spPr>
          <a:xfrm>
            <a:off x="9913739" y="5793819"/>
            <a:ext cx="289203" cy="3614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4</a:t>
            </a:r>
            <a:endParaRPr lang="en-US" sz="2250" dirty="0"/>
          </a:p>
        </p:txBody>
      </p:sp>
      <p:sp>
        <p:nvSpPr>
          <p:cNvPr id="23" name="Text 20"/>
          <p:cNvSpPr/>
          <p:nvPr/>
        </p:nvSpPr>
        <p:spPr>
          <a:xfrm>
            <a:off x="11022330" y="5823942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FATF: Travel Rule</a:t>
            </a:r>
            <a:endParaRPr lang="en-US" sz="1850" dirty="0"/>
          </a:p>
        </p:txBody>
      </p:sp>
      <p:sp>
        <p:nvSpPr>
          <p:cNvPr id="24" name="Text 21"/>
          <p:cNvSpPr/>
          <p:nvPr/>
        </p:nvSpPr>
        <p:spPr>
          <a:xfrm>
            <a:off x="11022330" y="6240780"/>
            <a:ext cx="2814280" cy="92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International standards for virtual asset service provider information sharing</a:t>
            </a:r>
            <a:endParaRPr lang="en-US" sz="15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18667"/>
            <a:ext cx="88590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Regulatory Compliance Matrix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881074"/>
            <a:ext cx="13042821" cy="3629739"/>
          </a:xfrm>
          <a:prstGeom prst="roundRect">
            <a:avLst>
              <a:gd name="adj" fmla="val 5624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Shape 2"/>
          <p:cNvSpPr/>
          <p:nvPr/>
        </p:nvSpPr>
        <p:spPr>
          <a:xfrm>
            <a:off x="801410" y="2888694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5" name="Text 3"/>
          <p:cNvSpPr/>
          <p:nvPr/>
        </p:nvSpPr>
        <p:spPr>
          <a:xfrm>
            <a:off x="1028581" y="3032403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Jurisdiction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3637836" y="3032403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Licensing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6243280" y="3032403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AML/KYC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8848725" y="3032403"/>
            <a:ext cx="214419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Consumer Protection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454170" y="3032403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Market Conduct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801410" y="3901916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1" name="Text 9"/>
          <p:cNvSpPr/>
          <p:nvPr/>
        </p:nvSpPr>
        <p:spPr>
          <a:xfrm>
            <a:off x="1028581" y="4045625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EU (MiCA)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3637836" y="4045625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Required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6243280" y="4045625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Comprehensive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8848725" y="4045625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Strong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11454170" y="4045625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Market abuse rules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801410" y="4552236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7" name="Text 15"/>
          <p:cNvSpPr/>
          <p:nvPr/>
        </p:nvSpPr>
        <p:spPr>
          <a:xfrm>
            <a:off x="1028581" y="4695944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UK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3637836" y="4695944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Limited scope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6243280" y="4695944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Required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8848725" y="4695944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Marketing rules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11454170" y="4695944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Under development</a:t>
            </a:r>
            <a:endParaRPr lang="en-US" sz="1750" dirty="0"/>
          </a:p>
        </p:txBody>
      </p:sp>
      <p:sp>
        <p:nvSpPr>
          <p:cNvPr id="22" name="Shape 20"/>
          <p:cNvSpPr/>
          <p:nvPr/>
        </p:nvSpPr>
        <p:spPr>
          <a:xfrm>
            <a:off x="801410" y="5202555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23" name="Text 21"/>
          <p:cNvSpPr/>
          <p:nvPr/>
        </p:nvSpPr>
        <p:spPr>
          <a:xfrm>
            <a:off x="1028581" y="5346263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US</a:t>
            </a:r>
            <a:endParaRPr lang="en-US" sz="1750" dirty="0"/>
          </a:p>
        </p:txBody>
      </p:sp>
      <p:sp>
        <p:nvSpPr>
          <p:cNvPr id="24" name="Text 22"/>
          <p:cNvSpPr/>
          <p:nvPr/>
        </p:nvSpPr>
        <p:spPr>
          <a:xfrm>
            <a:off x="3637836" y="5346263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State-by-state</a:t>
            </a:r>
            <a:endParaRPr lang="en-US" sz="1750" dirty="0"/>
          </a:p>
        </p:txBody>
      </p:sp>
      <p:sp>
        <p:nvSpPr>
          <p:cNvPr id="25" name="Text 23"/>
          <p:cNvSpPr/>
          <p:nvPr/>
        </p:nvSpPr>
        <p:spPr>
          <a:xfrm>
            <a:off x="6243280" y="5346263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FinCEN rules</a:t>
            </a:r>
            <a:endParaRPr lang="en-US" sz="1750" dirty="0"/>
          </a:p>
        </p:txBody>
      </p:sp>
      <p:sp>
        <p:nvSpPr>
          <p:cNvPr id="26" name="Text 24"/>
          <p:cNvSpPr/>
          <p:nvPr/>
        </p:nvSpPr>
        <p:spPr>
          <a:xfrm>
            <a:off x="8848725" y="5346263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SEC oversight</a:t>
            </a:r>
            <a:endParaRPr lang="en-US" sz="1750" dirty="0"/>
          </a:p>
        </p:txBody>
      </p:sp>
      <p:sp>
        <p:nvSpPr>
          <p:cNvPr id="27" name="Text 25"/>
          <p:cNvSpPr/>
          <p:nvPr/>
        </p:nvSpPr>
        <p:spPr>
          <a:xfrm>
            <a:off x="11454170" y="5346263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Enforcement focus</a:t>
            </a:r>
            <a:endParaRPr lang="en-US" sz="1750" dirty="0"/>
          </a:p>
        </p:txBody>
      </p:sp>
      <p:sp>
        <p:nvSpPr>
          <p:cNvPr id="28" name="Shape 26"/>
          <p:cNvSpPr/>
          <p:nvPr/>
        </p:nvSpPr>
        <p:spPr>
          <a:xfrm>
            <a:off x="801410" y="5852874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29" name="Text 27"/>
          <p:cNvSpPr/>
          <p:nvPr/>
        </p:nvSpPr>
        <p:spPr>
          <a:xfrm>
            <a:off x="1028581" y="5996583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Singapore</a:t>
            </a:r>
            <a:endParaRPr lang="en-US" sz="1750" dirty="0"/>
          </a:p>
        </p:txBody>
      </p:sp>
      <p:sp>
        <p:nvSpPr>
          <p:cNvPr id="30" name="Text 28"/>
          <p:cNvSpPr/>
          <p:nvPr/>
        </p:nvSpPr>
        <p:spPr>
          <a:xfrm>
            <a:off x="3637836" y="5996583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Payment services</a:t>
            </a:r>
            <a:endParaRPr lang="en-US" sz="1750" dirty="0"/>
          </a:p>
        </p:txBody>
      </p:sp>
      <p:sp>
        <p:nvSpPr>
          <p:cNvPr id="31" name="Text 29"/>
          <p:cNvSpPr/>
          <p:nvPr/>
        </p:nvSpPr>
        <p:spPr>
          <a:xfrm>
            <a:off x="6243280" y="5996583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Required</a:t>
            </a:r>
            <a:endParaRPr lang="en-US" sz="1750" dirty="0"/>
          </a:p>
        </p:txBody>
      </p:sp>
      <p:sp>
        <p:nvSpPr>
          <p:cNvPr id="32" name="Text 30"/>
          <p:cNvSpPr/>
          <p:nvPr/>
        </p:nvSpPr>
        <p:spPr>
          <a:xfrm>
            <a:off x="8848725" y="5996583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Investor protection</a:t>
            </a:r>
            <a:endParaRPr lang="en-US" sz="1750" dirty="0"/>
          </a:p>
        </p:txBody>
      </p:sp>
      <p:sp>
        <p:nvSpPr>
          <p:cNvPr id="33" name="Text 31"/>
          <p:cNvSpPr/>
          <p:nvPr/>
        </p:nvSpPr>
        <p:spPr>
          <a:xfrm>
            <a:off x="11454170" y="5996583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Comprehensive</a:t>
            </a:r>
            <a:endParaRPr lang="en-US" sz="175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56065"/>
            <a:ext cx="692503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Compliance Obligations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018473"/>
            <a:ext cx="13042821" cy="3354943"/>
          </a:xfrm>
          <a:prstGeom prst="roundRect">
            <a:avLst>
              <a:gd name="adj" fmla="val 608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Shape 2"/>
          <p:cNvSpPr/>
          <p:nvPr/>
        </p:nvSpPr>
        <p:spPr>
          <a:xfrm>
            <a:off x="801410" y="3026093"/>
            <a:ext cx="6513790" cy="1669852"/>
          </a:xfrm>
          <a:prstGeom prst="roundRect">
            <a:avLst>
              <a:gd name="adj" fmla="val 12225"/>
            </a:avLst>
          </a:prstGeom>
          <a:solidFill>
            <a:srgbClr val="D1EFE4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5" name="Text 3"/>
          <p:cNvSpPr/>
          <p:nvPr/>
        </p:nvSpPr>
        <p:spPr>
          <a:xfrm>
            <a:off x="1028224" y="3252907"/>
            <a:ext cx="355889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Reporting Requirements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028224" y="3743325"/>
            <a:ext cx="572000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Transaction monitoring, suspicious activity reports, regulatory filings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315200" y="3026093"/>
            <a:ext cx="6513790" cy="1669852"/>
          </a:xfrm>
          <a:prstGeom prst="rect">
            <a:avLst/>
          </a:prstGeom>
          <a:solidFill>
            <a:srgbClr val="D1EFE4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8" name="Shape 6"/>
          <p:cNvSpPr/>
          <p:nvPr/>
        </p:nvSpPr>
        <p:spPr>
          <a:xfrm>
            <a:off x="7315200" y="3026093"/>
            <a:ext cx="30480" cy="1669852"/>
          </a:xfrm>
          <a:prstGeom prst="roundRect">
            <a:avLst>
              <a:gd name="adj" fmla="val 669768"/>
            </a:avLst>
          </a:prstGeom>
          <a:solidFill>
            <a:srgbClr val="B7D5CA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9" name="Text 7"/>
          <p:cNvSpPr/>
          <p:nvPr/>
        </p:nvSpPr>
        <p:spPr>
          <a:xfrm>
            <a:off x="7882176" y="3252907"/>
            <a:ext cx="348912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Customer Due Diligence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882176" y="3743325"/>
            <a:ext cx="572000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KYC procedures, enhanced due diligence for high-risk customers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031712" y="3577471"/>
            <a:ext cx="566976" cy="566976"/>
          </a:xfrm>
          <a:prstGeom prst="roundRect">
            <a:avLst>
              <a:gd name="adj" fmla="val 36006"/>
            </a:avLst>
          </a:prstGeom>
          <a:solidFill>
            <a:srgbClr val="E5F9F2">
              <a:alpha val="95000"/>
            </a:srgbClr>
          </a:solidFill>
          <a:ln w="3048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pic>
        <p:nvPicPr>
          <p:cNvPr id="1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397" y="3683794"/>
            <a:ext cx="283488" cy="354330"/>
          </a:xfrm>
          <a:prstGeom prst="rect">
            <a:avLst/>
          </a:prstGeom>
        </p:spPr>
      </p:pic>
      <p:sp>
        <p:nvSpPr>
          <p:cNvPr id="13" name="Shape 10"/>
          <p:cNvSpPr/>
          <p:nvPr/>
        </p:nvSpPr>
        <p:spPr>
          <a:xfrm>
            <a:off x="801410" y="4695944"/>
            <a:ext cx="6513790" cy="1669852"/>
          </a:xfrm>
          <a:prstGeom prst="rect">
            <a:avLst/>
          </a:prstGeom>
          <a:solidFill>
            <a:srgbClr val="D1EFE4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4" name="Shape 11"/>
          <p:cNvSpPr/>
          <p:nvPr/>
        </p:nvSpPr>
        <p:spPr>
          <a:xfrm>
            <a:off x="801410" y="4695944"/>
            <a:ext cx="6513790" cy="30480"/>
          </a:xfrm>
          <a:prstGeom prst="roundRect">
            <a:avLst>
              <a:gd name="adj" fmla="val 669768"/>
            </a:avLst>
          </a:prstGeom>
          <a:solidFill>
            <a:srgbClr val="B7D5CA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5" name="Text 12"/>
          <p:cNvSpPr/>
          <p:nvPr/>
        </p:nvSpPr>
        <p:spPr>
          <a:xfrm>
            <a:off x="1028224" y="49227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Record Keeping</a:t>
            </a:r>
            <a:endParaRPr lang="en-US" sz="2200" dirty="0"/>
          </a:p>
        </p:txBody>
      </p:sp>
      <p:sp>
        <p:nvSpPr>
          <p:cNvPr id="16" name="Text 13"/>
          <p:cNvSpPr/>
          <p:nvPr/>
        </p:nvSpPr>
        <p:spPr>
          <a:xfrm>
            <a:off x="1028224" y="5413177"/>
            <a:ext cx="572000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Transaction records, customer information, compliance documentation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315200" y="4695944"/>
            <a:ext cx="6513790" cy="1669852"/>
          </a:xfrm>
          <a:prstGeom prst="rect">
            <a:avLst/>
          </a:prstGeom>
          <a:solidFill>
            <a:srgbClr val="D1EFE4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8" name="Shape 15"/>
          <p:cNvSpPr/>
          <p:nvPr/>
        </p:nvSpPr>
        <p:spPr>
          <a:xfrm>
            <a:off x="7315200" y="4695944"/>
            <a:ext cx="30480" cy="1669852"/>
          </a:xfrm>
          <a:prstGeom prst="roundRect">
            <a:avLst>
              <a:gd name="adj" fmla="val 669768"/>
            </a:avLst>
          </a:prstGeom>
          <a:solidFill>
            <a:srgbClr val="B7D5CA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9" name="Shape 16"/>
          <p:cNvSpPr/>
          <p:nvPr/>
        </p:nvSpPr>
        <p:spPr>
          <a:xfrm>
            <a:off x="7315200" y="4695944"/>
            <a:ext cx="6513790" cy="30480"/>
          </a:xfrm>
          <a:prstGeom prst="roundRect">
            <a:avLst>
              <a:gd name="adj" fmla="val 669768"/>
            </a:avLst>
          </a:prstGeom>
          <a:solidFill>
            <a:srgbClr val="B7D5CA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20" name="Text 17"/>
          <p:cNvSpPr/>
          <p:nvPr/>
        </p:nvSpPr>
        <p:spPr>
          <a:xfrm>
            <a:off x="7882176" y="49227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Staff Training</a:t>
            </a:r>
            <a:endParaRPr lang="en-US" sz="2200" dirty="0"/>
          </a:p>
        </p:txBody>
      </p:sp>
      <p:sp>
        <p:nvSpPr>
          <p:cNvPr id="21" name="Text 18"/>
          <p:cNvSpPr/>
          <p:nvPr/>
        </p:nvSpPr>
        <p:spPr>
          <a:xfrm>
            <a:off x="7882176" y="5413177"/>
            <a:ext cx="572000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Regular compliance training, awareness programmes, certification requirements</a:t>
            </a:r>
            <a:endParaRPr lang="en-US" sz="1750" dirty="0"/>
          </a:p>
        </p:txBody>
      </p:sp>
      <p:sp>
        <p:nvSpPr>
          <p:cNvPr id="22" name="Shape 19"/>
          <p:cNvSpPr/>
          <p:nvPr/>
        </p:nvSpPr>
        <p:spPr>
          <a:xfrm>
            <a:off x="7031712" y="5247323"/>
            <a:ext cx="566976" cy="566976"/>
          </a:xfrm>
          <a:prstGeom prst="roundRect">
            <a:avLst>
              <a:gd name="adj" fmla="val 36006"/>
            </a:avLst>
          </a:prstGeom>
          <a:solidFill>
            <a:srgbClr val="E5F9F2">
              <a:alpha val="95000"/>
            </a:srgbClr>
          </a:solidFill>
          <a:ln w="3048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pic>
        <p:nvPicPr>
          <p:cNvPr id="2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397" y="5353645"/>
            <a:ext cx="283488" cy="35433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96923"/>
            <a:ext cx="116133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Section D: Three Lines of Defence Model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2967514" y="2259330"/>
            <a:ext cx="2173724" cy="1306949"/>
          </a:xfrm>
          <a:prstGeom prst="roundRect">
            <a:avLst>
              <a:gd name="adj" fmla="val 15620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892" y="2713434"/>
            <a:ext cx="318968" cy="39862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368052" y="2486144"/>
            <a:ext cx="476428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First Line: Business Management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68052" y="2976563"/>
            <a:ext cx="751724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Day-to-day risk management, operational controls, front-line compliance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54585" y="3551039"/>
            <a:ext cx="8468678" cy="15240"/>
          </a:xfrm>
          <a:prstGeom prst="roundRect">
            <a:avLst>
              <a:gd name="adj" fmla="val 1339536"/>
            </a:avLst>
          </a:prstGeom>
          <a:solidFill>
            <a:srgbClr val="B7D5CA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8" name="Shape 5"/>
          <p:cNvSpPr/>
          <p:nvPr/>
        </p:nvSpPr>
        <p:spPr>
          <a:xfrm>
            <a:off x="1880592" y="3679627"/>
            <a:ext cx="4347567" cy="1669852"/>
          </a:xfrm>
          <a:prstGeom prst="roundRect">
            <a:avLst>
              <a:gd name="adj" fmla="val 1222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92" y="4315182"/>
            <a:ext cx="318968" cy="398621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6454973" y="3906441"/>
            <a:ext cx="464986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Second Line: Risk &amp; Compliance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54973" y="4396859"/>
            <a:ext cx="715482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Independent risk oversight, policy development, compliance monitoring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341507" y="5334238"/>
            <a:ext cx="7381756" cy="15240"/>
          </a:xfrm>
          <a:prstGeom prst="roundRect">
            <a:avLst>
              <a:gd name="adj" fmla="val 1339536"/>
            </a:avLst>
          </a:prstGeom>
          <a:solidFill>
            <a:srgbClr val="B7D5CA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3" name="Shape 9"/>
          <p:cNvSpPr/>
          <p:nvPr/>
        </p:nvSpPr>
        <p:spPr>
          <a:xfrm>
            <a:off x="793790" y="5462826"/>
            <a:ext cx="6521410" cy="1669852"/>
          </a:xfrm>
          <a:prstGeom prst="roundRect">
            <a:avLst>
              <a:gd name="adj" fmla="val 1222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011" y="6098381"/>
            <a:ext cx="318968" cy="398621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542014" y="5689640"/>
            <a:ext cx="373570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Third Line: Internal Audit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42014" y="6180058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Independent assurance, control effectiveness testing, board reporting</a:t>
            </a:r>
            <a:endParaRPr lang="en-US" sz="175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7471" y="563642"/>
            <a:ext cx="9117449" cy="640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Digital Asset Governance Structure</a:t>
            </a:r>
            <a:endParaRPr lang="en-US" sz="4000" dirty="0"/>
          </a:p>
        </p:txBody>
      </p:sp>
      <p:sp>
        <p:nvSpPr>
          <p:cNvPr id="4" name="Text 1"/>
          <p:cNvSpPr/>
          <p:nvPr/>
        </p:nvSpPr>
        <p:spPr>
          <a:xfrm>
            <a:off x="7527879" y="6821437"/>
            <a:ext cx="2968957" cy="3711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Operations &amp; Audit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7527879" y="7298120"/>
            <a:ext cx="4829503" cy="296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0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Teams: wallets, trading, onboarding.</a:t>
            </a:r>
            <a:endParaRPr lang="en-US" sz="10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271" y="6926381"/>
            <a:ext cx="395861" cy="39586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557117" y="5383143"/>
            <a:ext cx="3532234" cy="3711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Risk, Compliance, Tech</a:t>
            </a:r>
            <a:endParaRPr lang="en-US" sz="1350" dirty="0"/>
          </a:p>
        </p:txBody>
      </p:sp>
      <p:sp>
        <p:nvSpPr>
          <p:cNvPr id="8" name="Text 4"/>
          <p:cNvSpPr/>
          <p:nvPr/>
        </p:nvSpPr>
        <p:spPr>
          <a:xfrm>
            <a:off x="8557117" y="5859825"/>
            <a:ext cx="4829503" cy="296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0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Parallel functions overseeing controls.</a:t>
            </a:r>
            <a:endParaRPr lang="en-US" sz="10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510" y="5488087"/>
            <a:ext cx="395860" cy="39586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451555" y="3614964"/>
            <a:ext cx="2968956" cy="3711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Chief Executive</a:t>
            </a:r>
            <a:endParaRPr lang="en-US" sz="1350" dirty="0"/>
          </a:p>
        </p:txBody>
      </p:sp>
      <p:sp>
        <p:nvSpPr>
          <p:cNvPr id="11" name="Text 6"/>
          <p:cNvSpPr/>
          <p:nvPr/>
        </p:nvSpPr>
        <p:spPr>
          <a:xfrm>
            <a:off x="8451555" y="4091647"/>
            <a:ext cx="4829502" cy="296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0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Executes strategy and reporting.</a:t>
            </a:r>
            <a:endParaRPr lang="en-US" sz="10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6947" y="3719908"/>
            <a:ext cx="395861" cy="39586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316753" y="2018325"/>
            <a:ext cx="2968957" cy="3711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Board Oversight</a:t>
            </a:r>
            <a:endParaRPr lang="en-US" sz="1350" dirty="0"/>
          </a:p>
        </p:txBody>
      </p:sp>
      <p:sp>
        <p:nvSpPr>
          <p:cNvPr id="14" name="Text 8"/>
          <p:cNvSpPr/>
          <p:nvPr/>
        </p:nvSpPr>
        <p:spPr>
          <a:xfrm>
            <a:off x="7316753" y="2495008"/>
            <a:ext cx="4829503" cy="296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0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Sets governance and risk appetite.</a:t>
            </a:r>
            <a:endParaRPr lang="en-US" sz="10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1732" y="2123269"/>
            <a:ext cx="395860" cy="395861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51516"/>
            <a:ext cx="906029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Control Certification Standards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154085"/>
            <a:ext cx="6407944" cy="3423880"/>
          </a:xfrm>
          <a:prstGeom prst="roundRect">
            <a:avLst>
              <a:gd name="adj" fmla="val 4273"/>
            </a:avLst>
          </a:prstGeom>
          <a:solidFill>
            <a:srgbClr val="E5F9F2">
              <a:alpha val="95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4" name="Shape 2"/>
          <p:cNvSpPr/>
          <p:nvPr/>
        </p:nvSpPr>
        <p:spPr>
          <a:xfrm>
            <a:off x="793790" y="3123605"/>
            <a:ext cx="6407944" cy="121920"/>
          </a:xfrm>
          <a:prstGeom prst="roundRect">
            <a:avLst>
              <a:gd name="adj" fmla="val 167442"/>
            </a:avLst>
          </a:prstGeom>
          <a:solidFill>
            <a:srgbClr val="00674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5" name="Shape 3"/>
          <p:cNvSpPr/>
          <p:nvPr/>
        </p:nvSpPr>
        <p:spPr>
          <a:xfrm>
            <a:off x="3657540" y="2813923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006747"/>
          </a:solidFill>
          <a:ln/>
        </p:spPr>
        <p:txBody>
          <a:bodyPr/>
          <a:lstStyle/>
          <a:p>
            <a:endParaRPr lang="en-GB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614" y="2984063"/>
            <a:ext cx="272177" cy="340162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051084" y="37210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SOC 2 Type II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051084" y="4211479"/>
            <a:ext cx="589335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Service organisation controls for security, availability, and confidentiality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1051084" y="5073372"/>
            <a:ext cx="589335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Third-party validation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51084" y="5515570"/>
            <a:ext cx="589335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Continuous monitoring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051084" y="5957768"/>
            <a:ext cx="589335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Customer assurance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428548" y="3154085"/>
            <a:ext cx="6408063" cy="3423880"/>
          </a:xfrm>
          <a:prstGeom prst="roundRect">
            <a:avLst>
              <a:gd name="adj" fmla="val 4273"/>
            </a:avLst>
          </a:prstGeom>
          <a:solidFill>
            <a:srgbClr val="E5F9F2">
              <a:alpha val="95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3" name="Shape 10"/>
          <p:cNvSpPr/>
          <p:nvPr/>
        </p:nvSpPr>
        <p:spPr>
          <a:xfrm>
            <a:off x="7428548" y="3123605"/>
            <a:ext cx="6408063" cy="121920"/>
          </a:xfrm>
          <a:prstGeom prst="roundRect">
            <a:avLst>
              <a:gd name="adj" fmla="val 167442"/>
            </a:avLst>
          </a:prstGeom>
          <a:solidFill>
            <a:srgbClr val="00674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4" name="Shape 11"/>
          <p:cNvSpPr/>
          <p:nvPr/>
        </p:nvSpPr>
        <p:spPr>
          <a:xfrm>
            <a:off x="10292298" y="2813923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006747"/>
          </a:solidFill>
          <a:ln/>
        </p:spPr>
        <p:txBody>
          <a:bodyPr/>
          <a:lstStyle/>
          <a:p>
            <a:endParaRPr lang="en-GB"/>
          </a:p>
        </p:txBody>
      </p:sp>
      <p:pic>
        <p:nvPicPr>
          <p:cNvPr id="1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371" y="2984063"/>
            <a:ext cx="272177" cy="340162"/>
          </a:xfrm>
          <a:prstGeom prst="rect">
            <a:avLst/>
          </a:prstGeom>
        </p:spPr>
      </p:pic>
      <p:sp>
        <p:nvSpPr>
          <p:cNvPr id="16" name="Text 12"/>
          <p:cNvSpPr/>
          <p:nvPr/>
        </p:nvSpPr>
        <p:spPr>
          <a:xfrm>
            <a:off x="7685842" y="37210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ISO 27001</a:t>
            </a:r>
            <a:endParaRPr lang="en-US" sz="2200" dirty="0"/>
          </a:p>
        </p:txBody>
      </p:sp>
      <p:sp>
        <p:nvSpPr>
          <p:cNvPr id="17" name="Text 13"/>
          <p:cNvSpPr/>
          <p:nvPr/>
        </p:nvSpPr>
        <p:spPr>
          <a:xfrm>
            <a:off x="7685842" y="4211479"/>
            <a:ext cx="589347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International information security management system standard</a:t>
            </a:r>
            <a:endParaRPr lang="en-US" sz="1750" dirty="0"/>
          </a:p>
        </p:txBody>
      </p:sp>
      <p:sp>
        <p:nvSpPr>
          <p:cNvPr id="18" name="Text 14"/>
          <p:cNvSpPr/>
          <p:nvPr/>
        </p:nvSpPr>
        <p:spPr>
          <a:xfrm>
            <a:off x="7685842" y="5073372"/>
            <a:ext cx="589347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Risk-based approach</a:t>
            </a:r>
            <a:endParaRPr lang="en-US" sz="1750" dirty="0"/>
          </a:p>
        </p:txBody>
      </p:sp>
      <p:sp>
        <p:nvSpPr>
          <p:cNvPr id="19" name="Text 15"/>
          <p:cNvSpPr/>
          <p:nvPr/>
        </p:nvSpPr>
        <p:spPr>
          <a:xfrm>
            <a:off x="7685842" y="5515570"/>
            <a:ext cx="589347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Continuous improvement</a:t>
            </a:r>
            <a:endParaRPr lang="en-US" sz="1750" dirty="0"/>
          </a:p>
        </p:txBody>
      </p:sp>
      <p:sp>
        <p:nvSpPr>
          <p:cNvPr id="20" name="Text 16"/>
          <p:cNvSpPr/>
          <p:nvPr/>
        </p:nvSpPr>
        <p:spPr>
          <a:xfrm>
            <a:off x="7685842" y="5957768"/>
            <a:ext cx="589347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Global recognition</a:t>
            </a:r>
            <a:endParaRPr lang="en-US" sz="175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08184"/>
            <a:ext cx="6675715" cy="531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en-US" sz="33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Module 3: Risk Matrix Exercise</a:t>
            </a:r>
            <a:endParaRPr lang="en-US" sz="33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579959"/>
            <a:ext cx="9782056" cy="4967526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4098012" y="6547485"/>
            <a:ext cx="170021" cy="170021"/>
          </a:xfrm>
          <a:prstGeom prst="roundRect">
            <a:avLst>
              <a:gd name="adj" fmla="val 10756"/>
            </a:avLst>
          </a:prstGeom>
          <a:solidFill>
            <a:srgbClr val="004D35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5" name="Text 2"/>
          <p:cNvSpPr/>
          <p:nvPr/>
        </p:nvSpPr>
        <p:spPr>
          <a:xfrm>
            <a:off x="4328993" y="6547485"/>
            <a:ext cx="1279565" cy="170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00"/>
              </a:lnSpc>
              <a:buNone/>
            </a:pPr>
            <a:r>
              <a:rPr lang="en-US" sz="13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Likelihood Score</a:t>
            </a:r>
            <a:endParaRPr lang="en-US" sz="1300" dirty="0"/>
          </a:p>
        </p:txBody>
      </p:sp>
      <p:sp>
        <p:nvSpPr>
          <p:cNvPr id="6" name="Shape 3"/>
          <p:cNvSpPr/>
          <p:nvPr/>
        </p:nvSpPr>
        <p:spPr>
          <a:xfrm>
            <a:off x="5760958" y="6547485"/>
            <a:ext cx="170021" cy="170021"/>
          </a:xfrm>
          <a:prstGeom prst="roundRect">
            <a:avLst>
              <a:gd name="adj" fmla="val 10756"/>
            </a:avLst>
          </a:prstGeom>
          <a:solidFill>
            <a:srgbClr val="00704D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7" name="Text 4"/>
          <p:cNvSpPr/>
          <p:nvPr/>
        </p:nvSpPr>
        <p:spPr>
          <a:xfrm>
            <a:off x="5991939" y="6547485"/>
            <a:ext cx="1035844" cy="170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00"/>
              </a:lnSpc>
              <a:buNone/>
            </a:pPr>
            <a:r>
              <a:rPr lang="en-US" sz="13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Impact Score</a:t>
            </a:r>
            <a:endParaRPr lang="en-US" sz="1300" dirty="0"/>
          </a:p>
        </p:txBody>
      </p:sp>
      <p:sp>
        <p:nvSpPr>
          <p:cNvPr id="8" name="Text 5"/>
          <p:cNvSpPr/>
          <p:nvPr/>
        </p:nvSpPr>
        <p:spPr>
          <a:xfrm>
            <a:off x="793790" y="7249239"/>
            <a:ext cx="13042821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Risk assessment using likelihood × impact scoring (1-5 scale) helps prioritise control investments and mitigation strategies.</a:t>
            </a:r>
            <a:endParaRPr lang="en-US" sz="13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40356"/>
            <a:ext cx="78469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Scenario Planning Exercise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133951" y="2357914"/>
            <a:ext cx="1270265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"A custodian loses access to private keys controlling 15% of customer assets due to a ransomware attack. Recovery attempts fail, and regulatory investigation begins."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2102763"/>
            <a:ext cx="30480" cy="1236107"/>
          </a:xfrm>
          <a:prstGeom prst="rect">
            <a:avLst/>
          </a:prstGeom>
          <a:solidFill>
            <a:srgbClr val="00674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5" name="Text 3"/>
          <p:cNvSpPr/>
          <p:nvPr/>
        </p:nvSpPr>
        <p:spPr>
          <a:xfrm>
            <a:off x="793790" y="3594021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Noto Serif SC Light" pitchFamily="34" charset="0"/>
                <a:ea typeface="Noto Serif SC Light" pitchFamily="34" charset="-122"/>
                <a:cs typeface="Noto Serif SC Light" pitchFamily="34" charset="-120"/>
              </a:rPr>
              <a:t>01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93790" y="3949065"/>
            <a:ext cx="6407944" cy="30480"/>
          </a:xfrm>
          <a:prstGeom prst="rect">
            <a:avLst/>
          </a:prstGeom>
          <a:solidFill>
            <a:srgbClr val="00674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7" name="Text 5"/>
          <p:cNvSpPr/>
          <p:nvPr/>
        </p:nvSpPr>
        <p:spPr>
          <a:xfrm>
            <a:off x="793790" y="4123372"/>
            <a:ext cx="302359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Immediate Response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93790" y="4613791"/>
            <a:ext cx="640794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Customer notification, regulatory reporting, crisis communication plan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428548" y="3594021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Noto Serif SC Light" pitchFamily="34" charset="0"/>
                <a:ea typeface="Noto Serif SC Light" pitchFamily="34" charset="-122"/>
                <a:cs typeface="Noto Serif SC Light" pitchFamily="34" charset="-120"/>
              </a:rPr>
              <a:t>02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7428548" y="3949065"/>
            <a:ext cx="6408063" cy="30480"/>
          </a:xfrm>
          <a:prstGeom prst="rect">
            <a:avLst/>
          </a:prstGeom>
          <a:solidFill>
            <a:srgbClr val="00674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1" name="Text 9"/>
          <p:cNvSpPr/>
          <p:nvPr/>
        </p:nvSpPr>
        <p:spPr>
          <a:xfrm>
            <a:off x="7428548" y="41233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Impact Assessment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428548" y="4613791"/>
            <a:ext cx="640806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Financial exposure, reputational damage, operational continuity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93790" y="5736431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Noto Serif SC Light" pitchFamily="34" charset="0"/>
                <a:ea typeface="Noto Serif SC Light" pitchFamily="34" charset="-122"/>
                <a:cs typeface="Noto Serif SC Light" pitchFamily="34" charset="-120"/>
              </a:rPr>
              <a:t>03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93790" y="6091476"/>
            <a:ext cx="6407944" cy="30480"/>
          </a:xfrm>
          <a:prstGeom prst="rect">
            <a:avLst/>
          </a:prstGeom>
          <a:solidFill>
            <a:srgbClr val="00674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5" name="Text 13"/>
          <p:cNvSpPr/>
          <p:nvPr/>
        </p:nvSpPr>
        <p:spPr>
          <a:xfrm>
            <a:off x="793790" y="62657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Recovery Options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93790" y="6756202"/>
            <a:ext cx="640794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Insurance claims, legal remedies, customer compensation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428548" y="5736431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Noto Serif SC Light" pitchFamily="34" charset="0"/>
                <a:ea typeface="Noto Serif SC Light" pitchFamily="34" charset="-122"/>
                <a:cs typeface="Noto Serif SC Light" pitchFamily="34" charset="-120"/>
              </a:rPr>
              <a:t>04</a:t>
            </a: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7428548" y="6091476"/>
            <a:ext cx="6408063" cy="30480"/>
          </a:xfrm>
          <a:prstGeom prst="rect">
            <a:avLst/>
          </a:prstGeom>
          <a:solidFill>
            <a:srgbClr val="00674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9" name="Text 17"/>
          <p:cNvSpPr/>
          <p:nvPr/>
        </p:nvSpPr>
        <p:spPr>
          <a:xfrm>
            <a:off x="7428548" y="6265783"/>
            <a:ext cx="317289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Control Enhancement</a:t>
            </a:r>
            <a:endParaRPr lang="en-US" sz="2200" dirty="0"/>
          </a:p>
        </p:txBody>
      </p:sp>
      <p:sp>
        <p:nvSpPr>
          <p:cNvPr id="20" name="Text 18"/>
          <p:cNvSpPr/>
          <p:nvPr/>
        </p:nvSpPr>
        <p:spPr>
          <a:xfrm>
            <a:off x="7428548" y="6756202"/>
            <a:ext cx="64080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Lessons learned, process improvements, preventive measures</a:t>
            </a:r>
            <a:endParaRPr lang="en-US" sz="175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635675"/>
            <a:ext cx="7221379" cy="637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Key Takeaways &amp; Reflection</a:t>
            </a:r>
            <a:endParaRPr lang="en-US" sz="40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579721"/>
            <a:ext cx="3676174" cy="272010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97863" y="1783794"/>
            <a:ext cx="3268028" cy="637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Technology Understanding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997863" y="2543889"/>
            <a:ext cx="3268028" cy="1306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"I now understand how blockchain creates trust through cryptographic proof and consensus mechanisms."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037" y="1579721"/>
            <a:ext cx="3676174" cy="272010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878110" y="1783794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Risk Awareness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4878110" y="2225040"/>
            <a:ext cx="3268028" cy="1306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"Digital assets introduce new risk categories requiring updated control frameworks and governance structures."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503896"/>
            <a:ext cx="7556421" cy="174783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7863" y="4707969"/>
            <a:ext cx="3266242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Regulatory Preparedness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997863" y="5149215"/>
            <a:ext cx="7148274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"Global regulatory evolution demands proactive compliance strategies and continuous monitoring."</a:t>
            </a:r>
            <a:endParaRPr lang="en-US" sz="1600" dirty="0"/>
          </a:p>
        </p:txBody>
      </p:sp>
      <p:sp>
        <p:nvSpPr>
          <p:cNvPr id="13" name="Text 7"/>
          <p:cNvSpPr/>
          <p:nvPr/>
        </p:nvSpPr>
        <p:spPr>
          <a:xfrm>
            <a:off x="1099899" y="6710839"/>
            <a:ext cx="7250311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Reflection Question: "What new risk or opportunity does this technology create for my organisation?"</a:t>
            </a:r>
            <a:endParaRPr lang="en-US" sz="1600" dirty="0"/>
          </a:p>
        </p:txBody>
      </p:sp>
      <p:sp>
        <p:nvSpPr>
          <p:cNvPr id="14" name="Shape 8"/>
          <p:cNvSpPr/>
          <p:nvPr/>
        </p:nvSpPr>
        <p:spPr>
          <a:xfrm>
            <a:off x="793790" y="6481286"/>
            <a:ext cx="22860" cy="1112520"/>
          </a:xfrm>
          <a:prstGeom prst="rect">
            <a:avLst/>
          </a:prstGeom>
          <a:solidFill>
            <a:srgbClr val="006747"/>
          </a:solidFill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3763328"/>
            <a:ext cx="11341298" cy="1417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1150"/>
              </a:lnSpc>
              <a:buNone/>
            </a:pPr>
            <a:r>
              <a:rPr lang="en-US" sz="89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Module 1</a:t>
            </a:r>
            <a:endParaRPr lang="en-US" sz="8900" dirty="0"/>
          </a:p>
        </p:txBody>
      </p:sp>
      <p:sp>
        <p:nvSpPr>
          <p:cNvPr id="4" name="Text 1"/>
          <p:cNvSpPr/>
          <p:nvPr/>
        </p:nvSpPr>
        <p:spPr>
          <a:xfrm>
            <a:off x="793790" y="5521166"/>
            <a:ext cx="9364147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Blockchain Foundations &amp; Cryptography</a:t>
            </a:r>
            <a:endParaRPr lang="en-US" sz="3550" dirty="0"/>
          </a:p>
        </p:txBody>
      </p:sp>
      <p:sp>
        <p:nvSpPr>
          <p:cNvPr id="5" name="Text 2"/>
          <p:cNvSpPr/>
          <p:nvPr/>
        </p:nvSpPr>
        <p:spPr>
          <a:xfrm>
            <a:off x="1133951" y="6683454"/>
            <a:ext cx="127026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How does blockchain ensure trust without intermediaries?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793790" y="6428303"/>
            <a:ext cx="30480" cy="873204"/>
          </a:xfrm>
          <a:prstGeom prst="rect">
            <a:avLst/>
          </a:prstGeom>
          <a:solidFill>
            <a:srgbClr val="006747"/>
          </a:solidFill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8191" y="603647"/>
            <a:ext cx="7360444" cy="6173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8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Next Steps &amp; Implementation</a:t>
            </a:r>
            <a:endParaRPr lang="en-US" sz="3850" dirty="0"/>
          </a:p>
        </p:txBody>
      </p:sp>
      <p:sp>
        <p:nvSpPr>
          <p:cNvPr id="3" name="Text 1"/>
          <p:cNvSpPr/>
          <p:nvPr/>
        </p:nvSpPr>
        <p:spPr>
          <a:xfrm>
            <a:off x="768191" y="1714738"/>
            <a:ext cx="2469475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Immediate Actions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768191" y="2220873"/>
            <a:ext cx="7663577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Conduct organisational risk assessment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768191" y="2605921"/>
            <a:ext cx="7663577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Review existing policies and procedures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768191" y="2990969"/>
            <a:ext cx="7663577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Identify regulatory requirements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768191" y="3376017"/>
            <a:ext cx="7663577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Plan staff training programmes</a:t>
            </a:r>
            <a:endParaRPr lang="en-US" sz="1550" dirty="0"/>
          </a:p>
        </p:txBody>
      </p:sp>
      <p:sp>
        <p:nvSpPr>
          <p:cNvPr id="8" name="Text 6"/>
          <p:cNvSpPr/>
          <p:nvPr/>
        </p:nvSpPr>
        <p:spPr>
          <a:xfrm>
            <a:off x="768191" y="3889534"/>
            <a:ext cx="2539841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Medium-Term Goals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768191" y="4395668"/>
            <a:ext cx="7663577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Develop digital asset strategy</a:t>
            </a:r>
            <a:endParaRPr lang="en-US" sz="1550" dirty="0"/>
          </a:p>
        </p:txBody>
      </p:sp>
      <p:sp>
        <p:nvSpPr>
          <p:cNvPr id="10" name="Text 8"/>
          <p:cNvSpPr/>
          <p:nvPr/>
        </p:nvSpPr>
        <p:spPr>
          <a:xfrm>
            <a:off x="768191" y="4780717"/>
            <a:ext cx="7663577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Implement control frameworks</a:t>
            </a:r>
            <a:endParaRPr lang="en-US" sz="1550" dirty="0"/>
          </a:p>
        </p:txBody>
      </p:sp>
      <p:sp>
        <p:nvSpPr>
          <p:cNvPr id="11" name="Text 9"/>
          <p:cNvSpPr/>
          <p:nvPr/>
        </p:nvSpPr>
        <p:spPr>
          <a:xfrm>
            <a:off x="768191" y="5165765"/>
            <a:ext cx="7663577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Establish governance structures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768191" y="5550813"/>
            <a:ext cx="7663577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Monitor regulatory developments</a:t>
            </a:r>
            <a:endParaRPr lang="en-US" sz="1550" dirty="0"/>
          </a:p>
        </p:txBody>
      </p:sp>
      <p:sp>
        <p:nvSpPr>
          <p:cNvPr id="14" name="Shape 11"/>
          <p:cNvSpPr/>
          <p:nvPr/>
        </p:nvSpPr>
        <p:spPr>
          <a:xfrm>
            <a:off x="768191" y="6637139"/>
            <a:ext cx="13094018" cy="1155263"/>
          </a:xfrm>
          <a:prstGeom prst="roundRect">
            <a:avLst>
              <a:gd name="adj" fmla="val 15391"/>
            </a:avLst>
          </a:prstGeom>
          <a:solidFill>
            <a:srgbClr val="B3FFE7"/>
          </a:solidFill>
          <a:ln/>
        </p:spPr>
        <p:txBody>
          <a:bodyPr/>
          <a:lstStyle/>
          <a:p>
            <a:endParaRPr lang="en-GB"/>
          </a:p>
        </p:txBody>
      </p:sp>
      <p:pic>
        <p:nvPicPr>
          <p:cNvPr id="1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716" y="6932057"/>
            <a:ext cx="246936" cy="197525"/>
          </a:xfrm>
          <a:prstGeom prst="rect">
            <a:avLst/>
          </a:prstGeom>
        </p:spPr>
      </p:pic>
      <p:sp>
        <p:nvSpPr>
          <p:cNvPr id="16" name="Text 12"/>
          <p:cNvSpPr/>
          <p:nvPr/>
        </p:nvSpPr>
        <p:spPr>
          <a:xfrm>
            <a:off x="1410176" y="6883956"/>
            <a:ext cx="12254508" cy="6319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000000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Continue your learning journey with industry forums, regulatory updates, and advanced certification programmes in blockchain and digital asset risk management.</a:t>
            </a:r>
            <a:endParaRPr lang="en-US" sz="1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86044"/>
            <a:ext cx="874335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Module 1: Learning Objectives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48451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Noto Serif SC Light" pitchFamily="34" charset="0"/>
                <a:ea typeface="Noto Serif SC Light" pitchFamily="34" charset="-122"/>
                <a:cs typeface="Noto Serif SC Light" pitchFamily="34" charset="-120"/>
              </a:rPr>
              <a:t>01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203496"/>
            <a:ext cx="6407944" cy="30480"/>
          </a:xfrm>
          <a:prstGeom prst="rect">
            <a:avLst/>
          </a:prstGeom>
          <a:solidFill>
            <a:srgbClr val="00674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5" name="Text 3"/>
          <p:cNvSpPr/>
          <p:nvPr/>
        </p:nvSpPr>
        <p:spPr>
          <a:xfrm>
            <a:off x="793790" y="3377803"/>
            <a:ext cx="32301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Blockchain Mechanics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3868222"/>
            <a:ext cx="640794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Explain what blockchain is and how it functions in practice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428548" y="2848451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Noto Serif SC Light" pitchFamily="34" charset="0"/>
                <a:ea typeface="Noto Serif SC Light" pitchFamily="34" charset="-122"/>
                <a:cs typeface="Noto Serif SC Light" pitchFamily="34" charset="-120"/>
              </a:rPr>
              <a:t>02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8548" y="3203496"/>
            <a:ext cx="6408063" cy="30480"/>
          </a:xfrm>
          <a:prstGeom prst="rect">
            <a:avLst/>
          </a:prstGeom>
          <a:solidFill>
            <a:srgbClr val="00674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9" name="Text 7"/>
          <p:cNvSpPr/>
          <p:nvPr/>
        </p:nvSpPr>
        <p:spPr>
          <a:xfrm>
            <a:off x="7428548" y="33778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Core Principles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428548" y="3868222"/>
            <a:ext cx="640806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Describe consensus, immutability, and decentralisation concepts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4990862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Noto Serif SC Light" pitchFamily="34" charset="0"/>
                <a:ea typeface="Noto Serif SC Light" pitchFamily="34" charset="-122"/>
                <a:cs typeface="Noto Serif SC Light" pitchFamily="34" charset="-120"/>
              </a:rPr>
              <a:t>03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5345906"/>
            <a:ext cx="6407944" cy="30480"/>
          </a:xfrm>
          <a:prstGeom prst="rect">
            <a:avLst/>
          </a:prstGeom>
          <a:solidFill>
            <a:srgbClr val="00674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3" name="Text 11"/>
          <p:cNvSpPr/>
          <p:nvPr/>
        </p:nvSpPr>
        <p:spPr>
          <a:xfrm>
            <a:off x="793790" y="5520214"/>
            <a:ext cx="39683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Cryptographic Foundations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93790" y="6010632"/>
            <a:ext cx="640794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Understand hashing, keys, and digital signatures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428548" y="4990862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Noto Serif SC Light" pitchFamily="34" charset="0"/>
                <a:ea typeface="Noto Serif SC Light" pitchFamily="34" charset="-122"/>
                <a:cs typeface="Noto Serif SC Light" pitchFamily="34" charset="-120"/>
              </a:rPr>
              <a:t>04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428548" y="5345906"/>
            <a:ext cx="6408063" cy="30480"/>
          </a:xfrm>
          <a:prstGeom prst="rect">
            <a:avLst/>
          </a:prstGeom>
          <a:solidFill>
            <a:srgbClr val="00674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7" name="Text 15"/>
          <p:cNvSpPr/>
          <p:nvPr/>
        </p:nvSpPr>
        <p:spPr>
          <a:xfrm>
            <a:off x="7428548" y="55202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Risk Identification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7428548" y="6010632"/>
            <a:ext cx="64080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Interpret transactions and identify potential risk points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3881" y="450890"/>
            <a:ext cx="6638568" cy="5123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en-US" sz="32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Section A: Blockchain Evolution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573881" y="1373029"/>
            <a:ext cx="2585680" cy="256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Timeline &amp; Development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573881" y="1793081"/>
            <a:ext cx="6541294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Bitcoin's breakthrough (2009)</a:t>
            </a:r>
            <a:endParaRPr lang="en-US" sz="1250" dirty="0"/>
          </a:p>
        </p:txBody>
      </p:sp>
      <p:sp>
        <p:nvSpPr>
          <p:cNvPr id="5" name="Text 3"/>
          <p:cNvSpPr/>
          <p:nvPr/>
        </p:nvSpPr>
        <p:spPr>
          <a:xfrm>
            <a:off x="573881" y="2112764"/>
            <a:ext cx="6541294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Ethereum's smart contracts (2015)</a:t>
            </a:r>
            <a:endParaRPr lang="en-US" sz="1250" dirty="0"/>
          </a:p>
        </p:txBody>
      </p:sp>
      <p:sp>
        <p:nvSpPr>
          <p:cNvPr id="6" name="Text 4"/>
          <p:cNvSpPr/>
          <p:nvPr/>
        </p:nvSpPr>
        <p:spPr>
          <a:xfrm>
            <a:off x="573881" y="2432447"/>
            <a:ext cx="6541294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Enterprise blockchain emergence</a:t>
            </a:r>
            <a:endParaRPr lang="en-US" sz="1250" dirty="0"/>
          </a:p>
        </p:txBody>
      </p:sp>
      <p:sp>
        <p:nvSpPr>
          <p:cNvPr id="7" name="Text 5"/>
          <p:cNvSpPr/>
          <p:nvPr/>
        </p:nvSpPr>
        <p:spPr>
          <a:xfrm>
            <a:off x="573881" y="2752130"/>
            <a:ext cx="6541294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Modern institutional adoption</a:t>
            </a:r>
            <a:endParaRPr lang="en-US" sz="1250" dirty="0"/>
          </a:p>
        </p:txBody>
      </p:sp>
      <p:sp>
        <p:nvSpPr>
          <p:cNvPr id="9" name="Shape 6"/>
          <p:cNvSpPr/>
          <p:nvPr/>
        </p:nvSpPr>
        <p:spPr>
          <a:xfrm>
            <a:off x="573881" y="8303657"/>
            <a:ext cx="13482638" cy="696635"/>
          </a:xfrm>
          <a:prstGeom prst="roundRect">
            <a:avLst>
              <a:gd name="adj" fmla="val 21184"/>
            </a:avLst>
          </a:prstGeom>
          <a:solidFill>
            <a:srgbClr val="B3FFE7"/>
          </a:solidFill>
          <a:ln/>
        </p:spPr>
        <p:txBody>
          <a:bodyPr/>
          <a:lstStyle/>
          <a:p>
            <a:endParaRPr lang="en-GB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30" y="8555593"/>
            <a:ext cx="204907" cy="163949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1106686" y="8508563"/>
            <a:ext cx="12785884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000000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Risk Focus: What are the underlying trust assumptions in each evolutionary phase?</a:t>
            </a:r>
            <a:endParaRPr lang="en-US" sz="12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97023"/>
            <a:ext cx="946451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Blockchain Types &amp; Risk Profiles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059430"/>
            <a:ext cx="4196358" cy="3273147"/>
          </a:xfrm>
          <a:prstGeom prst="roundRect">
            <a:avLst>
              <a:gd name="adj" fmla="val 6237"/>
            </a:avLst>
          </a:prstGeom>
          <a:solidFill>
            <a:srgbClr val="E5F9F2">
              <a:alpha val="95000"/>
            </a:srgbClr>
          </a:solidFill>
          <a:ln w="3048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Shape 2"/>
          <p:cNvSpPr/>
          <p:nvPr/>
        </p:nvSpPr>
        <p:spPr>
          <a:xfrm>
            <a:off x="824270" y="3089910"/>
            <a:ext cx="4135398" cy="680442"/>
          </a:xfrm>
          <a:prstGeom prst="roundRect">
            <a:avLst>
              <a:gd name="adj" fmla="val 24627"/>
            </a:avLst>
          </a:prstGeom>
          <a:solidFill>
            <a:srgbClr val="D1EFE4"/>
          </a:solidFill>
          <a:ln/>
        </p:spPr>
        <p:txBody>
          <a:bodyPr/>
          <a:lstStyle/>
          <a:p>
            <a:endParaRPr lang="en-GB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888" y="3213616"/>
            <a:ext cx="340162" cy="42529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51084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Public Blockchains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51084" y="4487585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Bitcoin, Ethereum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051084" y="4986576"/>
            <a:ext cx="36817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Open access, maximum decentralisation, regulatory uncertainty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216962" y="3059430"/>
            <a:ext cx="4196358" cy="3273147"/>
          </a:xfrm>
          <a:prstGeom prst="roundRect">
            <a:avLst>
              <a:gd name="adj" fmla="val 6237"/>
            </a:avLst>
          </a:prstGeom>
          <a:solidFill>
            <a:srgbClr val="E5F9F2">
              <a:alpha val="95000"/>
            </a:srgbClr>
          </a:solidFill>
          <a:ln w="3048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0" name="Shape 7"/>
          <p:cNvSpPr/>
          <p:nvPr/>
        </p:nvSpPr>
        <p:spPr>
          <a:xfrm>
            <a:off x="5247442" y="3089910"/>
            <a:ext cx="4135398" cy="680442"/>
          </a:xfrm>
          <a:prstGeom prst="roundRect">
            <a:avLst>
              <a:gd name="adj" fmla="val 24627"/>
            </a:avLst>
          </a:prstGeom>
          <a:solidFill>
            <a:srgbClr val="D1EFE4"/>
          </a:solidFill>
          <a:ln/>
        </p:spPr>
        <p:txBody>
          <a:bodyPr/>
          <a:lstStyle/>
          <a:p>
            <a:endParaRPr lang="en-GB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060" y="3213616"/>
            <a:ext cx="340162" cy="425291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5474256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Private Networks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5474256" y="4487585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Hyperledger, R3 Corda</a:t>
            </a:r>
            <a:endParaRPr lang="en-US" sz="1750" dirty="0"/>
          </a:p>
        </p:txBody>
      </p:sp>
      <p:sp>
        <p:nvSpPr>
          <p:cNvPr id="14" name="Text 10"/>
          <p:cNvSpPr/>
          <p:nvPr/>
        </p:nvSpPr>
        <p:spPr>
          <a:xfrm>
            <a:off x="5474256" y="4986576"/>
            <a:ext cx="36817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Controlled access, higher performance, centralised risks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9640133" y="3059430"/>
            <a:ext cx="4196358" cy="3273147"/>
          </a:xfrm>
          <a:prstGeom prst="roundRect">
            <a:avLst>
              <a:gd name="adj" fmla="val 6237"/>
            </a:avLst>
          </a:prstGeom>
          <a:solidFill>
            <a:srgbClr val="E5F9F2">
              <a:alpha val="95000"/>
            </a:srgbClr>
          </a:solidFill>
          <a:ln w="3048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6" name="Shape 12"/>
          <p:cNvSpPr/>
          <p:nvPr/>
        </p:nvSpPr>
        <p:spPr>
          <a:xfrm>
            <a:off x="9670613" y="3089910"/>
            <a:ext cx="4135398" cy="680442"/>
          </a:xfrm>
          <a:prstGeom prst="roundRect">
            <a:avLst>
              <a:gd name="adj" fmla="val 24627"/>
            </a:avLst>
          </a:prstGeom>
          <a:solidFill>
            <a:srgbClr val="D1EFE4"/>
          </a:solidFill>
          <a:ln/>
        </p:spPr>
        <p:txBody>
          <a:bodyPr/>
          <a:lstStyle/>
          <a:p>
            <a:endParaRPr lang="en-GB"/>
          </a:p>
        </p:txBody>
      </p:sp>
      <p:pic>
        <p:nvPicPr>
          <p:cNvPr id="1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8232" y="3213616"/>
            <a:ext cx="340162" cy="425291"/>
          </a:xfrm>
          <a:prstGeom prst="rect">
            <a:avLst/>
          </a:prstGeom>
        </p:spPr>
      </p:pic>
      <p:sp>
        <p:nvSpPr>
          <p:cNvPr id="18" name="Text 13"/>
          <p:cNvSpPr/>
          <p:nvPr/>
        </p:nvSpPr>
        <p:spPr>
          <a:xfrm>
            <a:off x="9897427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Consortium Models</a:t>
            </a:r>
            <a:endParaRPr lang="en-US" sz="2200" dirty="0"/>
          </a:p>
        </p:txBody>
      </p:sp>
      <p:sp>
        <p:nvSpPr>
          <p:cNvPr id="19" name="Text 14"/>
          <p:cNvSpPr/>
          <p:nvPr/>
        </p:nvSpPr>
        <p:spPr>
          <a:xfrm>
            <a:off x="9897427" y="4487585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Industry partnerships</a:t>
            </a:r>
            <a:endParaRPr lang="en-US" sz="1750" dirty="0"/>
          </a:p>
        </p:txBody>
      </p:sp>
      <p:sp>
        <p:nvSpPr>
          <p:cNvPr id="20" name="Text 15"/>
          <p:cNvSpPr/>
          <p:nvPr/>
        </p:nvSpPr>
        <p:spPr>
          <a:xfrm>
            <a:off x="9897427" y="4986576"/>
            <a:ext cx="36817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Shared governance, balanced control, coordination challenges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68513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Consensus Mechanisms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743789" y="40878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Proof of Work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785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Energy-intensive but battle-tested security model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717" y="4483775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Proof of Stake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3351967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Energy-efficient with different security assumptions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4326" y="3100149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Alternative Models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37790" y="5804535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Delegated systems and hybrid approaches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4326" y="5867400"/>
            <a:ext cx="339328" cy="4242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25278"/>
            <a:ext cx="705433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Consensus Risk Analysis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87685"/>
            <a:ext cx="13042821" cy="2616518"/>
          </a:xfrm>
          <a:prstGeom prst="roundRect">
            <a:avLst>
              <a:gd name="adj" fmla="val 780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Shape 2"/>
          <p:cNvSpPr/>
          <p:nvPr/>
        </p:nvSpPr>
        <p:spPr>
          <a:xfrm>
            <a:off x="801410" y="3395305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5" name="Text 3"/>
          <p:cNvSpPr/>
          <p:nvPr/>
        </p:nvSpPr>
        <p:spPr>
          <a:xfrm>
            <a:off x="1028462" y="3539014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Mechanism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4289108" y="3539014"/>
            <a:ext cx="27955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Security Risk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45943" y="3539014"/>
            <a:ext cx="27955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Operational Risk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0802779" y="3539014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Governance Risk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801410" y="4045625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0" name="Text 8"/>
          <p:cNvSpPr/>
          <p:nvPr/>
        </p:nvSpPr>
        <p:spPr>
          <a:xfrm>
            <a:off x="1028462" y="4189333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Proof of Work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4289108" y="4189333"/>
            <a:ext cx="27955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51% attack potential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5943" y="4189333"/>
            <a:ext cx="27955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Energy dependency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10802779" y="4189333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Miner centralisation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801410" y="4695944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5" name="Text 13"/>
          <p:cNvSpPr/>
          <p:nvPr/>
        </p:nvSpPr>
        <p:spPr>
          <a:xfrm>
            <a:off x="1028462" y="4839653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Proof of Stake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4289108" y="4839653"/>
            <a:ext cx="27955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Nothing-at-stake problem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545943" y="4839653"/>
            <a:ext cx="27955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Validator availability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10802779" y="4839653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Wealth concentration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801410" y="5346263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20" name="Text 18"/>
          <p:cNvSpPr/>
          <p:nvPr/>
        </p:nvSpPr>
        <p:spPr>
          <a:xfrm>
            <a:off x="1028462" y="5489972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Delegated Systems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4289108" y="5489972"/>
            <a:ext cx="27955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Validator collusion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7545943" y="5489972"/>
            <a:ext cx="27955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Reduced decentralisation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10802779" y="5489972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Political capture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1784</Words>
  <Application>Microsoft Office PowerPoint</Application>
  <PresentationFormat>Custom</PresentationFormat>
  <Paragraphs>432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Noto Serif SC Light</vt:lpstr>
      <vt:lpstr>Noto Serif SC Bold</vt:lpstr>
      <vt:lpstr>Arial</vt:lpstr>
      <vt:lpstr>Geist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Pagna Disso, Jules</cp:lastModifiedBy>
  <cp:revision>2</cp:revision>
  <dcterms:created xsi:type="dcterms:W3CDTF">2025-10-06T17:05:09Z</dcterms:created>
  <dcterms:modified xsi:type="dcterms:W3CDTF">2025-10-06T17:09:24Z</dcterms:modified>
</cp:coreProperties>
</file>