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embeddedFontLst>
    <p:embeddedFont>
      <p:font typeface="Geist"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5792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5F9F2">
              <a:alpha val="95000"/>
            </a:srgbClr>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5F9F2">
              <a:alpha val="95000"/>
            </a:srgbClr>
          </a:solid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5F9F2">
              <a:alpha val="95000"/>
            </a:srgbClr>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5F9F2">
              <a:alpha val="95000"/>
            </a:srgbClr>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5F9F2">
              <a:alpha val="95000"/>
            </a:srgbClr>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5F9F2">
              <a:alpha val="95000"/>
            </a:srgbClr>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5F9F2">
              <a:alpha val="95000"/>
            </a:srgbClr>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5F9F2">
              <a:alpha val="95000"/>
            </a:srgbClr>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5F9F2">
              <a:alpha val="95000"/>
            </a:srgbClr>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5F9F2">
              <a:alpha val="95000"/>
            </a:srgbClr>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5F9F2">
              <a:alpha val="95000"/>
            </a:srgbClr>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793790" y="2551986"/>
            <a:ext cx="7556421" cy="1240155"/>
          </a:xfrm>
          <a:prstGeom prst="rect">
            <a:avLst/>
          </a:prstGeom>
          <a:noFill/>
          <a:ln/>
        </p:spPr>
        <p:txBody>
          <a:bodyPr wrap="square" lIns="0" tIns="0" rIns="0" bIns="0" rtlCol="0" anchor="t"/>
          <a:lstStyle/>
          <a:p>
            <a:pPr marL="0" indent="0" algn="l">
              <a:lnSpc>
                <a:spcPts val="4850"/>
              </a:lnSpc>
              <a:buNone/>
            </a:pPr>
            <a:r>
              <a:rPr lang="en-US" sz="3900" b="1" dirty="0">
                <a:solidFill>
                  <a:srgbClr val="006747"/>
                </a:solidFill>
                <a:latin typeface="Noto Serif SC Bold" pitchFamily="34" charset="0"/>
                <a:ea typeface="Noto Serif SC Bold" pitchFamily="34" charset="-122"/>
                <a:cs typeface="Noto Serif SC Bold" pitchFamily="34" charset="-120"/>
              </a:rPr>
              <a:t>Introduction to Blockchain Technology</a:t>
            </a:r>
            <a:endParaRPr lang="en-US" sz="3900" dirty="0"/>
          </a:p>
        </p:txBody>
      </p:sp>
      <p:sp>
        <p:nvSpPr>
          <p:cNvPr id="4" name="Text 1"/>
          <p:cNvSpPr/>
          <p:nvPr/>
        </p:nvSpPr>
        <p:spPr>
          <a:xfrm>
            <a:off x="793790" y="4089797"/>
            <a:ext cx="7556421" cy="1587698"/>
          </a:xfrm>
          <a:prstGeom prst="rect">
            <a:avLst/>
          </a:prstGeom>
          <a:noFill/>
          <a:ln/>
        </p:spPr>
        <p:txBody>
          <a:bodyPr wrap="square" lIns="0" tIns="0" rIns="0" bIns="0" rtlCol="0" anchor="t"/>
          <a:lstStyle/>
          <a:p>
            <a:pPr marL="0" indent="0" algn="l">
              <a:lnSpc>
                <a:spcPts val="2500"/>
              </a:lnSpc>
              <a:buNone/>
            </a:pPr>
            <a:r>
              <a:rPr lang="en-US" sz="1550" dirty="0">
                <a:solidFill>
                  <a:srgbClr val="4B4A4A"/>
                </a:solidFill>
                <a:latin typeface="Geist" pitchFamily="34" charset="0"/>
                <a:ea typeface="Geist" pitchFamily="34" charset="-122"/>
                <a:cs typeface="Geist" pitchFamily="34" charset="-120"/>
              </a:rPr>
              <a:t>Welcome to the revolutionary world of blockchain technology – a groundbreaking innovation that's transforming how we think about data, trust, and digital transactions. This comprehensive introduction will guide you through the fundamentals of blockchain, exploring its mechanics, applications, and transformative potential across industries worldwide.</a:t>
            </a:r>
            <a:endParaRPr lang="en-US" sz="15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615553" y="423148"/>
            <a:ext cx="8759666" cy="625197"/>
          </a:xfrm>
          <a:prstGeom prst="rect">
            <a:avLst/>
          </a:prstGeom>
          <a:noFill/>
          <a:ln/>
        </p:spPr>
        <p:txBody>
          <a:bodyPr wrap="none" lIns="0" tIns="0" rIns="0" bIns="0" rtlCol="0" anchor="t"/>
          <a:lstStyle/>
          <a:p>
            <a:pPr marL="0" indent="0" algn="l">
              <a:lnSpc>
                <a:spcPts val="4900"/>
              </a:lnSpc>
              <a:buNone/>
            </a:pPr>
            <a:r>
              <a:rPr lang="en-US" sz="3900" b="1" dirty="0">
                <a:solidFill>
                  <a:srgbClr val="006747"/>
                </a:solidFill>
                <a:latin typeface="Noto Serif SC Bold" pitchFamily="34" charset="0"/>
                <a:ea typeface="Noto Serif SC Bold" pitchFamily="34" charset="-122"/>
                <a:cs typeface="Noto Serif SC Bold" pitchFamily="34" charset="-120"/>
              </a:rPr>
              <a:t>The Blockchain Revolution is Here</a:t>
            </a:r>
            <a:endParaRPr lang="en-US" sz="3900" dirty="0"/>
          </a:p>
        </p:txBody>
      </p:sp>
      <p:sp>
        <p:nvSpPr>
          <p:cNvPr id="3" name="Shape 1"/>
          <p:cNvSpPr/>
          <p:nvPr/>
        </p:nvSpPr>
        <p:spPr>
          <a:xfrm>
            <a:off x="615553" y="1248370"/>
            <a:ext cx="13399294" cy="1102876"/>
          </a:xfrm>
          <a:prstGeom prst="roundRect">
            <a:avLst>
              <a:gd name="adj" fmla="val 8164"/>
            </a:avLst>
          </a:prstGeom>
          <a:solidFill>
            <a:srgbClr val="D1EFE4"/>
          </a:solidFill>
          <a:ln w="7620">
            <a:solidFill>
              <a:srgbClr val="B7D5CA"/>
            </a:solidFill>
            <a:prstDash val="solid"/>
          </a:ln>
        </p:spPr>
        <p:txBody>
          <a:bodyPr/>
          <a:lstStyle/>
          <a:p>
            <a:endParaRPr lang="en-GB"/>
          </a:p>
        </p:txBody>
      </p:sp>
      <p:sp>
        <p:nvSpPr>
          <p:cNvPr id="4" name="Shape 2"/>
          <p:cNvSpPr/>
          <p:nvPr/>
        </p:nvSpPr>
        <p:spPr>
          <a:xfrm>
            <a:off x="623173" y="1255990"/>
            <a:ext cx="4461272" cy="1087636"/>
          </a:xfrm>
          <a:prstGeom prst="roundRect">
            <a:avLst>
              <a:gd name="adj" fmla="val 8278"/>
            </a:avLst>
          </a:prstGeom>
          <a:solidFill>
            <a:srgbClr val="D1EFE4"/>
          </a:solidFill>
          <a:ln/>
        </p:spPr>
        <p:txBody>
          <a:bodyPr/>
          <a:lstStyle/>
          <a:p>
            <a:endParaRPr lang="en-GB"/>
          </a:p>
        </p:txBody>
      </p:sp>
      <p:sp>
        <p:nvSpPr>
          <p:cNvPr id="5" name="Text 3"/>
          <p:cNvSpPr/>
          <p:nvPr/>
        </p:nvSpPr>
        <p:spPr>
          <a:xfrm>
            <a:off x="723186" y="1356003"/>
            <a:ext cx="1636752" cy="187523"/>
          </a:xfrm>
          <a:prstGeom prst="rect">
            <a:avLst/>
          </a:prstGeom>
          <a:noFill/>
          <a:ln/>
        </p:spPr>
        <p:txBody>
          <a:bodyPr wrap="none" lIns="0" tIns="0" rIns="0" bIns="0" rtlCol="0" anchor="t"/>
          <a:lstStyle/>
          <a:p>
            <a:pPr marL="0" indent="0" algn="l">
              <a:lnSpc>
                <a:spcPts val="1450"/>
              </a:lnSpc>
              <a:buNone/>
            </a:pPr>
            <a:r>
              <a:rPr lang="en-US" sz="1150" b="1" dirty="0">
                <a:solidFill>
                  <a:srgbClr val="4B4A4A"/>
                </a:solidFill>
                <a:latin typeface="Noto Serif SC Bold" pitchFamily="34" charset="0"/>
                <a:ea typeface="Noto Serif SC Bold" pitchFamily="34" charset="-122"/>
                <a:cs typeface="Noto Serif SC Bold" pitchFamily="34" charset="-120"/>
              </a:rPr>
              <a:t>Reshaping Data Trust</a:t>
            </a:r>
            <a:endParaRPr lang="en-US" sz="1150" dirty="0"/>
          </a:p>
        </p:txBody>
      </p:sp>
      <p:sp>
        <p:nvSpPr>
          <p:cNvPr id="6" name="Text 4"/>
          <p:cNvSpPr/>
          <p:nvPr/>
        </p:nvSpPr>
        <p:spPr>
          <a:xfrm>
            <a:off x="723186" y="1603534"/>
            <a:ext cx="4261247" cy="640080"/>
          </a:xfrm>
          <a:prstGeom prst="rect">
            <a:avLst/>
          </a:prstGeom>
          <a:noFill/>
          <a:ln/>
        </p:spPr>
        <p:txBody>
          <a:bodyPr wrap="square" lIns="0" tIns="0" rIns="0" bIns="0" rtlCol="0" anchor="t"/>
          <a:lstStyle/>
          <a:p>
            <a:pPr marL="0" indent="0" algn="l">
              <a:lnSpc>
                <a:spcPts val="1250"/>
              </a:lnSpc>
              <a:buNone/>
            </a:pPr>
            <a:r>
              <a:rPr lang="en-US" sz="750" dirty="0">
                <a:solidFill>
                  <a:srgbClr val="4B4A4A"/>
                </a:solidFill>
                <a:latin typeface="Geist" pitchFamily="34" charset="0"/>
                <a:ea typeface="Geist" pitchFamily="34" charset="-122"/>
                <a:cs typeface="Geist" pitchFamily="34" charset="-120"/>
              </a:rPr>
              <a:t>Blockchain fundamentally transforms how we record, share, and establish trust in data. Traditional systems built on institutional authority are giving way to mathematical proof and cryptographic verification, creating unprecedented transparency and reliability in our digital interactions.</a:t>
            </a:r>
            <a:endParaRPr lang="en-US" sz="750" dirty="0"/>
          </a:p>
        </p:txBody>
      </p:sp>
      <p:sp>
        <p:nvSpPr>
          <p:cNvPr id="7" name="Shape 5"/>
          <p:cNvSpPr/>
          <p:nvPr/>
        </p:nvSpPr>
        <p:spPr>
          <a:xfrm>
            <a:off x="5084445" y="1255990"/>
            <a:ext cx="4461391" cy="1087636"/>
          </a:xfrm>
          <a:prstGeom prst="rect">
            <a:avLst/>
          </a:prstGeom>
          <a:solidFill>
            <a:srgbClr val="D1EFE4"/>
          </a:solidFill>
          <a:ln/>
        </p:spPr>
        <p:txBody>
          <a:bodyPr/>
          <a:lstStyle/>
          <a:p>
            <a:endParaRPr lang="en-GB"/>
          </a:p>
        </p:txBody>
      </p:sp>
      <p:sp>
        <p:nvSpPr>
          <p:cNvPr id="8" name="Shape 6"/>
          <p:cNvSpPr/>
          <p:nvPr/>
        </p:nvSpPr>
        <p:spPr>
          <a:xfrm>
            <a:off x="5084445" y="1255990"/>
            <a:ext cx="15240" cy="1087636"/>
          </a:xfrm>
          <a:prstGeom prst="roundRect">
            <a:avLst>
              <a:gd name="adj" fmla="val 590805"/>
            </a:avLst>
          </a:prstGeom>
          <a:solidFill>
            <a:srgbClr val="B7D5CA"/>
          </a:solidFill>
          <a:ln/>
        </p:spPr>
        <p:txBody>
          <a:bodyPr/>
          <a:lstStyle/>
          <a:p>
            <a:endParaRPr lang="en-GB"/>
          </a:p>
        </p:txBody>
      </p:sp>
      <p:sp>
        <p:nvSpPr>
          <p:cNvPr id="9" name="Text 7"/>
          <p:cNvSpPr/>
          <p:nvPr/>
        </p:nvSpPr>
        <p:spPr>
          <a:xfrm>
            <a:off x="5184457" y="1356003"/>
            <a:ext cx="1523762" cy="187523"/>
          </a:xfrm>
          <a:prstGeom prst="rect">
            <a:avLst/>
          </a:prstGeom>
          <a:noFill/>
          <a:ln/>
        </p:spPr>
        <p:txBody>
          <a:bodyPr wrap="none" lIns="0" tIns="0" rIns="0" bIns="0" rtlCol="0" anchor="t"/>
          <a:lstStyle/>
          <a:p>
            <a:pPr marL="0" indent="0" algn="l">
              <a:lnSpc>
                <a:spcPts val="1450"/>
              </a:lnSpc>
              <a:buNone/>
            </a:pPr>
            <a:r>
              <a:rPr lang="en-US" sz="1150" b="1" dirty="0">
                <a:solidFill>
                  <a:srgbClr val="4B4A4A"/>
                </a:solidFill>
                <a:latin typeface="Noto Serif SC Bold" pitchFamily="34" charset="0"/>
                <a:ea typeface="Noto Serif SC Bold" pitchFamily="34" charset="-122"/>
                <a:cs typeface="Noto Serif SC Bold" pitchFamily="34" charset="-120"/>
              </a:rPr>
              <a:t>Innovation Gateway</a:t>
            </a:r>
            <a:endParaRPr lang="en-US" sz="1150" dirty="0"/>
          </a:p>
        </p:txBody>
      </p:sp>
      <p:sp>
        <p:nvSpPr>
          <p:cNvPr id="10" name="Text 8"/>
          <p:cNvSpPr/>
          <p:nvPr/>
        </p:nvSpPr>
        <p:spPr>
          <a:xfrm>
            <a:off x="5184457" y="1603534"/>
            <a:ext cx="4261366" cy="480060"/>
          </a:xfrm>
          <a:prstGeom prst="rect">
            <a:avLst/>
          </a:prstGeom>
          <a:noFill/>
          <a:ln/>
        </p:spPr>
        <p:txBody>
          <a:bodyPr wrap="square" lIns="0" tIns="0" rIns="0" bIns="0" rtlCol="0" anchor="t"/>
          <a:lstStyle/>
          <a:p>
            <a:pPr marL="0" indent="0" algn="l">
              <a:lnSpc>
                <a:spcPts val="1250"/>
              </a:lnSpc>
              <a:buNone/>
            </a:pPr>
            <a:r>
              <a:rPr lang="en-US" sz="750" dirty="0">
                <a:solidFill>
                  <a:srgbClr val="4B4A4A"/>
                </a:solidFill>
                <a:latin typeface="Geist" pitchFamily="34" charset="0"/>
                <a:ea typeface="Geist" pitchFamily="34" charset="-122"/>
                <a:cs typeface="Geist" pitchFamily="34" charset="-120"/>
              </a:rPr>
              <a:t>Understanding blockchain's transformative power is essential for unlocking future innovation opportunities. Whether you're an entrepreneur, developer, investor, or business leader, blockchain literacy is becoming as fundamental as internet literacy was two decades ago.</a:t>
            </a:r>
            <a:endParaRPr lang="en-US" sz="750" dirty="0"/>
          </a:p>
        </p:txBody>
      </p:sp>
      <p:sp>
        <p:nvSpPr>
          <p:cNvPr id="11" name="Shape 9"/>
          <p:cNvSpPr/>
          <p:nvPr/>
        </p:nvSpPr>
        <p:spPr>
          <a:xfrm>
            <a:off x="9545836" y="1255990"/>
            <a:ext cx="4461391" cy="1087636"/>
          </a:xfrm>
          <a:prstGeom prst="rect">
            <a:avLst/>
          </a:prstGeom>
          <a:solidFill>
            <a:srgbClr val="D1EFE4"/>
          </a:solidFill>
          <a:ln/>
        </p:spPr>
        <p:txBody>
          <a:bodyPr/>
          <a:lstStyle/>
          <a:p>
            <a:endParaRPr lang="en-GB"/>
          </a:p>
        </p:txBody>
      </p:sp>
      <p:sp>
        <p:nvSpPr>
          <p:cNvPr id="12" name="Shape 10"/>
          <p:cNvSpPr/>
          <p:nvPr/>
        </p:nvSpPr>
        <p:spPr>
          <a:xfrm>
            <a:off x="9545836" y="1255990"/>
            <a:ext cx="15240" cy="1087636"/>
          </a:xfrm>
          <a:prstGeom prst="roundRect">
            <a:avLst>
              <a:gd name="adj" fmla="val 590805"/>
            </a:avLst>
          </a:prstGeom>
          <a:solidFill>
            <a:srgbClr val="B7D5CA"/>
          </a:solidFill>
          <a:ln/>
        </p:spPr>
        <p:txBody>
          <a:bodyPr/>
          <a:lstStyle/>
          <a:p>
            <a:endParaRPr lang="en-GB"/>
          </a:p>
        </p:txBody>
      </p:sp>
      <p:sp>
        <p:nvSpPr>
          <p:cNvPr id="13" name="Text 11"/>
          <p:cNvSpPr/>
          <p:nvPr/>
        </p:nvSpPr>
        <p:spPr>
          <a:xfrm>
            <a:off x="9645848" y="1356003"/>
            <a:ext cx="1609011" cy="187523"/>
          </a:xfrm>
          <a:prstGeom prst="rect">
            <a:avLst/>
          </a:prstGeom>
          <a:noFill/>
          <a:ln/>
        </p:spPr>
        <p:txBody>
          <a:bodyPr wrap="none" lIns="0" tIns="0" rIns="0" bIns="0" rtlCol="0" anchor="t"/>
          <a:lstStyle/>
          <a:p>
            <a:pPr marL="0" indent="0" algn="l">
              <a:lnSpc>
                <a:spcPts val="1450"/>
              </a:lnSpc>
              <a:buNone/>
            </a:pPr>
            <a:r>
              <a:rPr lang="en-US" sz="1150" b="1" dirty="0">
                <a:solidFill>
                  <a:srgbClr val="4B4A4A"/>
                </a:solidFill>
                <a:latin typeface="Noto Serif SC Bold" pitchFamily="34" charset="0"/>
                <a:ea typeface="Noto Serif SC Bold" pitchFamily="34" charset="-122"/>
                <a:cs typeface="Noto Serif SC Bold" pitchFamily="34" charset="-120"/>
              </a:rPr>
              <a:t>Decentralised Future</a:t>
            </a:r>
            <a:endParaRPr lang="en-US" sz="1150" dirty="0"/>
          </a:p>
        </p:txBody>
      </p:sp>
      <p:sp>
        <p:nvSpPr>
          <p:cNvPr id="14" name="Text 12"/>
          <p:cNvSpPr/>
          <p:nvPr/>
        </p:nvSpPr>
        <p:spPr>
          <a:xfrm>
            <a:off x="9645848" y="1603534"/>
            <a:ext cx="4261366" cy="640080"/>
          </a:xfrm>
          <a:prstGeom prst="rect">
            <a:avLst/>
          </a:prstGeom>
          <a:noFill/>
          <a:ln/>
        </p:spPr>
        <p:txBody>
          <a:bodyPr wrap="square" lIns="0" tIns="0" rIns="0" bIns="0" rtlCol="0" anchor="t"/>
          <a:lstStyle/>
          <a:p>
            <a:pPr marL="0" indent="0" algn="l">
              <a:lnSpc>
                <a:spcPts val="1250"/>
              </a:lnSpc>
              <a:buNone/>
            </a:pPr>
            <a:r>
              <a:rPr lang="en-US" sz="750" dirty="0">
                <a:solidFill>
                  <a:srgbClr val="4B4A4A"/>
                </a:solidFill>
                <a:latin typeface="Geist" pitchFamily="34" charset="0"/>
                <a:ea typeface="Geist" pitchFamily="34" charset="-122"/>
                <a:cs typeface="Geist" pitchFamily="34" charset="-120"/>
              </a:rPr>
              <a:t>We're transitioning from centralised, intermediary-dependent systems to peer-to-peer, trustless networks that empower individuals and democratise access to financial services, digital assets, and global markets. This shift represents one of the most significant technological transformations in human history.</a:t>
            </a:r>
            <a:endParaRPr lang="en-US" sz="750" dirty="0"/>
          </a:p>
        </p:txBody>
      </p:sp>
      <p:sp>
        <p:nvSpPr>
          <p:cNvPr id="15" name="Text 13"/>
          <p:cNvSpPr/>
          <p:nvPr/>
        </p:nvSpPr>
        <p:spPr>
          <a:xfrm>
            <a:off x="615553" y="2563773"/>
            <a:ext cx="2609731" cy="250150"/>
          </a:xfrm>
          <a:prstGeom prst="rect">
            <a:avLst/>
          </a:prstGeom>
          <a:noFill/>
          <a:ln/>
        </p:spPr>
        <p:txBody>
          <a:bodyPr wrap="none" lIns="0" tIns="0" rIns="0" bIns="0" rtlCol="0" anchor="t"/>
          <a:lstStyle/>
          <a:p>
            <a:pPr marL="0" indent="0" algn="l">
              <a:lnSpc>
                <a:spcPts val="1950"/>
              </a:lnSpc>
              <a:buNone/>
            </a:pPr>
            <a:r>
              <a:rPr lang="en-US" sz="1550" b="1" dirty="0">
                <a:solidFill>
                  <a:srgbClr val="006747"/>
                </a:solidFill>
                <a:latin typeface="Noto Serif SC Bold" pitchFamily="34" charset="0"/>
                <a:ea typeface="Noto Serif SC Bold" pitchFamily="34" charset="-122"/>
                <a:cs typeface="Noto Serif SC Bold" pitchFamily="34" charset="-120"/>
              </a:rPr>
              <a:t>Ready for the Revolution?</a:t>
            </a:r>
            <a:endParaRPr lang="en-US" sz="1550" dirty="0"/>
          </a:p>
        </p:txBody>
      </p:sp>
      <p:sp>
        <p:nvSpPr>
          <p:cNvPr id="16" name="Text 14"/>
          <p:cNvSpPr/>
          <p:nvPr/>
        </p:nvSpPr>
        <p:spPr>
          <a:xfrm>
            <a:off x="615553" y="2913936"/>
            <a:ext cx="6577608" cy="320040"/>
          </a:xfrm>
          <a:prstGeom prst="rect">
            <a:avLst/>
          </a:prstGeom>
          <a:noFill/>
          <a:ln/>
        </p:spPr>
        <p:txBody>
          <a:bodyPr wrap="square" lIns="0" tIns="0" rIns="0" bIns="0" rtlCol="0" anchor="t"/>
          <a:lstStyle/>
          <a:p>
            <a:pPr marL="0" indent="0" algn="l">
              <a:lnSpc>
                <a:spcPts val="1250"/>
              </a:lnSpc>
              <a:buNone/>
            </a:pPr>
            <a:r>
              <a:rPr lang="en-US" sz="750" dirty="0">
                <a:solidFill>
                  <a:srgbClr val="4B4A4A"/>
                </a:solidFill>
                <a:latin typeface="Geist" pitchFamily="34" charset="0"/>
                <a:ea typeface="Geist" pitchFamily="34" charset="-122"/>
                <a:cs typeface="Geist" pitchFamily="34" charset="-120"/>
              </a:rPr>
              <a:t>The blockchain revolution isn't coming – it's already here, transforming industries and creating new possibilities daily. Early adopters are gaining competitive advantages, whilst those who wait risk being left behind in an increasingly decentralised world.</a:t>
            </a:r>
            <a:endParaRPr lang="en-US" sz="750" dirty="0"/>
          </a:p>
        </p:txBody>
      </p:sp>
      <p:sp>
        <p:nvSpPr>
          <p:cNvPr id="17" name="Text 15"/>
          <p:cNvSpPr/>
          <p:nvPr/>
        </p:nvSpPr>
        <p:spPr>
          <a:xfrm>
            <a:off x="615553" y="3323987"/>
            <a:ext cx="6577608" cy="320040"/>
          </a:xfrm>
          <a:prstGeom prst="rect">
            <a:avLst/>
          </a:prstGeom>
          <a:noFill/>
          <a:ln/>
        </p:spPr>
        <p:txBody>
          <a:bodyPr wrap="square" lIns="0" tIns="0" rIns="0" bIns="0" rtlCol="0" anchor="t"/>
          <a:lstStyle/>
          <a:p>
            <a:pPr marL="0" indent="0" algn="l">
              <a:lnSpc>
                <a:spcPts val="1250"/>
              </a:lnSpc>
              <a:buNone/>
            </a:pPr>
            <a:r>
              <a:rPr lang="en-US" sz="750" dirty="0">
                <a:solidFill>
                  <a:srgbClr val="4B4A4A"/>
                </a:solidFill>
                <a:latin typeface="Geist" pitchFamily="34" charset="0"/>
                <a:ea typeface="Geist" pitchFamily="34" charset="-122"/>
                <a:cs typeface="Geist" pitchFamily="34" charset="-120"/>
              </a:rPr>
              <a:t>The question isn't whether blockchain will transform our digital future, but whether you'll be an active participant in shaping that transformation. The tools, knowledge, and opportunities are available now – the choice is yours.</a:t>
            </a:r>
            <a:endParaRPr lang="en-US" sz="750" dirty="0"/>
          </a:p>
        </p:txBody>
      </p:sp>
      <p:sp>
        <p:nvSpPr>
          <p:cNvPr id="19" name="Text 16"/>
          <p:cNvSpPr/>
          <p:nvPr/>
        </p:nvSpPr>
        <p:spPr>
          <a:xfrm>
            <a:off x="765572" y="7189232"/>
            <a:ext cx="13249275" cy="160020"/>
          </a:xfrm>
          <a:prstGeom prst="rect">
            <a:avLst/>
          </a:prstGeom>
          <a:noFill/>
          <a:ln/>
        </p:spPr>
        <p:txBody>
          <a:bodyPr wrap="none" lIns="0" tIns="0" rIns="0" bIns="0" rtlCol="0" anchor="t"/>
          <a:lstStyle/>
          <a:p>
            <a:pPr marL="0" indent="0" algn="l">
              <a:lnSpc>
                <a:spcPts val="1250"/>
              </a:lnSpc>
              <a:buNone/>
            </a:pPr>
            <a:r>
              <a:rPr lang="en-US" sz="750" dirty="0">
                <a:solidFill>
                  <a:srgbClr val="006747"/>
                </a:solidFill>
                <a:latin typeface="Geist" pitchFamily="34" charset="0"/>
                <a:ea typeface="Geist" pitchFamily="34" charset="-122"/>
                <a:cs typeface="Geist" pitchFamily="34" charset="-120"/>
              </a:rPr>
              <a:t>"The blockchain revolution represents the greatest shift in how we organise society since the invention of the internet itself. Those who understand and embrace this technology today will be the architects of tomorrow's decentralised world."</a:t>
            </a:r>
            <a:endParaRPr lang="en-US" sz="750" dirty="0"/>
          </a:p>
        </p:txBody>
      </p:sp>
      <p:sp>
        <p:nvSpPr>
          <p:cNvPr id="20" name="Shape 17"/>
          <p:cNvSpPr/>
          <p:nvPr/>
        </p:nvSpPr>
        <p:spPr>
          <a:xfrm>
            <a:off x="615553" y="7076718"/>
            <a:ext cx="15240" cy="385048"/>
          </a:xfrm>
          <a:prstGeom prst="rect">
            <a:avLst/>
          </a:prstGeom>
          <a:solidFill>
            <a:srgbClr val="006747"/>
          </a:solidFill>
          <a:ln/>
        </p:spPr>
        <p:txBody>
          <a:bodyPr/>
          <a:lstStyle/>
          <a:p>
            <a:endParaRPr lang="en-GB"/>
          </a:p>
        </p:txBody>
      </p:sp>
      <p:sp>
        <p:nvSpPr>
          <p:cNvPr id="21" name="Shape 18"/>
          <p:cNvSpPr/>
          <p:nvPr/>
        </p:nvSpPr>
        <p:spPr>
          <a:xfrm>
            <a:off x="615553" y="7574280"/>
            <a:ext cx="225028" cy="225028"/>
          </a:xfrm>
          <a:prstGeom prst="roundRect">
            <a:avLst>
              <a:gd name="adj" fmla="val 40012"/>
            </a:avLst>
          </a:prstGeom>
          <a:solidFill>
            <a:srgbClr val="D1EFE4"/>
          </a:solidFill>
          <a:ln w="7620">
            <a:solidFill>
              <a:srgbClr val="B7D5CA"/>
            </a:solidFill>
            <a:prstDash val="solid"/>
          </a:ln>
        </p:spPr>
        <p:txBody>
          <a:bodyPr/>
          <a:lstStyle/>
          <a:p>
            <a:endParaRPr lang="en-GB"/>
          </a:p>
        </p:txBody>
      </p:sp>
      <p:sp>
        <p:nvSpPr>
          <p:cNvPr id="22" name="Text 19"/>
          <p:cNvSpPr/>
          <p:nvPr/>
        </p:nvSpPr>
        <p:spPr>
          <a:xfrm>
            <a:off x="940594" y="7608570"/>
            <a:ext cx="1250513" cy="156210"/>
          </a:xfrm>
          <a:prstGeom prst="rect">
            <a:avLst/>
          </a:prstGeom>
          <a:noFill/>
          <a:ln/>
        </p:spPr>
        <p:txBody>
          <a:bodyPr wrap="none" lIns="0" tIns="0" rIns="0" bIns="0" rtlCol="0" anchor="t"/>
          <a:lstStyle/>
          <a:p>
            <a:pPr marL="0" indent="0" algn="l">
              <a:lnSpc>
                <a:spcPts val="1200"/>
              </a:lnSpc>
              <a:buNone/>
            </a:pPr>
            <a:r>
              <a:rPr lang="en-US" sz="950" b="1" dirty="0">
                <a:solidFill>
                  <a:srgbClr val="4B4A4A"/>
                </a:solidFill>
                <a:latin typeface="Noto Serif SC Bold" pitchFamily="34" charset="0"/>
                <a:ea typeface="Noto Serif SC Bold" pitchFamily="34" charset="-122"/>
                <a:cs typeface="Noto Serif SC Bold" pitchFamily="34" charset="-120"/>
              </a:rPr>
              <a:t>Start Learning</a:t>
            </a:r>
            <a:endParaRPr lang="en-US" sz="950" dirty="0"/>
          </a:p>
        </p:txBody>
      </p:sp>
      <p:sp>
        <p:nvSpPr>
          <p:cNvPr id="23" name="Text 20"/>
          <p:cNvSpPr/>
          <p:nvPr/>
        </p:nvSpPr>
        <p:spPr>
          <a:xfrm>
            <a:off x="940594" y="7824788"/>
            <a:ext cx="4058007" cy="320040"/>
          </a:xfrm>
          <a:prstGeom prst="rect">
            <a:avLst/>
          </a:prstGeom>
          <a:noFill/>
          <a:ln/>
        </p:spPr>
        <p:txBody>
          <a:bodyPr wrap="square" lIns="0" tIns="0" rIns="0" bIns="0" rtlCol="0" anchor="t"/>
          <a:lstStyle/>
          <a:p>
            <a:pPr marL="0" indent="0" algn="l">
              <a:lnSpc>
                <a:spcPts val="1250"/>
              </a:lnSpc>
              <a:buNone/>
            </a:pPr>
            <a:r>
              <a:rPr lang="en-US" sz="750" dirty="0">
                <a:solidFill>
                  <a:srgbClr val="4B4A4A"/>
                </a:solidFill>
                <a:latin typeface="Geist" pitchFamily="34" charset="0"/>
                <a:ea typeface="Geist" pitchFamily="34" charset="-122"/>
                <a:cs typeface="Geist" pitchFamily="34" charset="-120"/>
              </a:rPr>
              <a:t>Begin your blockchain journey today by exploring cryptocurrency wallets, understanding smart contracts, and experimenting with decentralised applications.</a:t>
            </a:r>
            <a:endParaRPr lang="en-US" sz="750" dirty="0"/>
          </a:p>
        </p:txBody>
      </p:sp>
      <p:sp>
        <p:nvSpPr>
          <p:cNvPr id="24" name="Shape 21"/>
          <p:cNvSpPr/>
          <p:nvPr/>
        </p:nvSpPr>
        <p:spPr>
          <a:xfrm>
            <a:off x="5123617" y="7574280"/>
            <a:ext cx="225028" cy="225028"/>
          </a:xfrm>
          <a:prstGeom prst="roundRect">
            <a:avLst>
              <a:gd name="adj" fmla="val 40012"/>
            </a:avLst>
          </a:prstGeom>
          <a:solidFill>
            <a:srgbClr val="D1EFE4"/>
          </a:solidFill>
          <a:ln w="7620">
            <a:solidFill>
              <a:srgbClr val="B7D5CA"/>
            </a:solidFill>
            <a:prstDash val="solid"/>
          </a:ln>
        </p:spPr>
        <p:txBody>
          <a:bodyPr/>
          <a:lstStyle/>
          <a:p>
            <a:endParaRPr lang="en-GB"/>
          </a:p>
        </p:txBody>
      </p:sp>
      <p:sp>
        <p:nvSpPr>
          <p:cNvPr id="25" name="Text 22"/>
          <p:cNvSpPr/>
          <p:nvPr/>
        </p:nvSpPr>
        <p:spPr>
          <a:xfrm>
            <a:off x="5448657" y="7608570"/>
            <a:ext cx="1250513" cy="156210"/>
          </a:xfrm>
          <a:prstGeom prst="rect">
            <a:avLst/>
          </a:prstGeom>
          <a:noFill/>
          <a:ln/>
        </p:spPr>
        <p:txBody>
          <a:bodyPr wrap="none" lIns="0" tIns="0" rIns="0" bIns="0" rtlCol="0" anchor="t"/>
          <a:lstStyle/>
          <a:p>
            <a:pPr marL="0" indent="0" algn="l">
              <a:lnSpc>
                <a:spcPts val="1200"/>
              </a:lnSpc>
              <a:buNone/>
            </a:pPr>
            <a:r>
              <a:rPr lang="en-US" sz="950" b="1" dirty="0">
                <a:solidFill>
                  <a:srgbClr val="4B4A4A"/>
                </a:solidFill>
                <a:latin typeface="Noto Serif SC Bold" pitchFamily="34" charset="0"/>
                <a:ea typeface="Noto Serif SC Bold" pitchFamily="34" charset="-122"/>
                <a:cs typeface="Noto Serif SC Bold" pitchFamily="34" charset="-120"/>
              </a:rPr>
              <a:t>Stay Informed</a:t>
            </a:r>
            <a:endParaRPr lang="en-US" sz="950" dirty="0"/>
          </a:p>
        </p:txBody>
      </p:sp>
      <p:sp>
        <p:nvSpPr>
          <p:cNvPr id="26" name="Text 23"/>
          <p:cNvSpPr/>
          <p:nvPr/>
        </p:nvSpPr>
        <p:spPr>
          <a:xfrm>
            <a:off x="5448657" y="7824788"/>
            <a:ext cx="4058007" cy="320040"/>
          </a:xfrm>
          <a:prstGeom prst="rect">
            <a:avLst/>
          </a:prstGeom>
          <a:noFill/>
          <a:ln/>
        </p:spPr>
        <p:txBody>
          <a:bodyPr wrap="square" lIns="0" tIns="0" rIns="0" bIns="0" rtlCol="0" anchor="t"/>
          <a:lstStyle/>
          <a:p>
            <a:pPr marL="0" indent="0" algn="l">
              <a:lnSpc>
                <a:spcPts val="1250"/>
              </a:lnSpc>
              <a:buNone/>
            </a:pPr>
            <a:r>
              <a:rPr lang="en-US" sz="750" dirty="0">
                <a:solidFill>
                  <a:srgbClr val="4B4A4A"/>
                </a:solidFill>
                <a:latin typeface="Geist" pitchFamily="34" charset="0"/>
                <a:ea typeface="Geist" pitchFamily="34" charset="-122"/>
                <a:cs typeface="Geist" pitchFamily="34" charset="-120"/>
              </a:rPr>
              <a:t>Follow blockchain developments, regulatory changes, and technological innovations that are shaping the future of digital interaction and commerce.</a:t>
            </a:r>
            <a:endParaRPr lang="en-US" sz="750" dirty="0"/>
          </a:p>
        </p:txBody>
      </p:sp>
      <p:sp>
        <p:nvSpPr>
          <p:cNvPr id="27" name="Shape 24"/>
          <p:cNvSpPr/>
          <p:nvPr/>
        </p:nvSpPr>
        <p:spPr>
          <a:xfrm>
            <a:off x="9631680" y="7574280"/>
            <a:ext cx="225028" cy="225028"/>
          </a:xfrm>
          <a:prstGeom prst="roundRect">
            <a:avLst>
              <a:gd name="adj" fmla="val 40012"/>
            </a:avLst>
          </a:prstGeom>
          <a:solidFill>
            <a:srgbClr val="D1EFE4"/>
          </a:solidFill>
          <a:ln w="7620">
            <a:solidFill>
              <a:srgbClr val="B7D5CA"/>
            </a:solidFill>
            <a:prstDash val="solid"/>
          </a:ln>
        </p:spPr>
        <p:txBody>
          <a:bodyPr/>
          <a:lstStyle/>
          <a:p>
            <a:endParaRPr lang="en-GB"/>
          </a:p>
        </p:txBody>
      </p:sp>
      <p:sp>
        <p:nvSpPr>
          <p:cNvPr id="28" name="Text 25"/>
          <p:cNvSpPr/>
          <p:nvPr/>
        </p:nvSpPr>
        <p:spPr>
          <a:xfrm>
            <a:off x="9956721" y="7608570"/>
            <a:ext cx="1250513" cy="156210"/>
          </a:xfrm>
          <a:prstGeom prst="rect">
            <a:avLst/>
          </a:prstGeom>
          <a:noFill/>
          <a:ln/>
        </p:spPr>
        <p:txBody>
          <a:bodyPr wrap="none" lIns="0" tIns="0" rIns="0" bIns="0" rtlCol="0" anchor="t"/>
          <a:lstStyle/>
          <a:p>
            <a:pPr marL="0" indent="0" algn="l">
              <a:lnSpc>
                <a:spcPts val="1200"/>
              </a:lnSpc>
              <a:buNone/>
            </a:pPr>
            <a:r>
              <a:rPr lang="en-US" sz="950" b="1" dirty="0">
                <a:solidFill>
                  <a:srgbClr val="4B4A4A"/>
                </a:solidFill>
                <a:latin typeface="Noto Serif SC Bold" pitchFamily="34" charset="0"/>
                <a:ea typeface="Noto Serif SC Bold" pitchFamily="34" charset="-122"/>
                <a:cs typeface="Noto Serif SC Bold" pitchFamily="34" charset="-120"/>
              </a:rPr>
              <a:t>Take Action</a:t>
            </a:r>
            <a:endParaRPr lang="en-US" sz="950" dirty="0"/>
          </a:p>
        </p:txBody>
      </p:sp>
      <p:sp>
        <p:nvSpPr>
          <p:cNvPr id="29" name="Text 26"/>
          <p:cNvSpPr/>
          <p:nvPr/>
        </p:nvSpPr>
        <p:spPr>
          <a:xfrm>
            <a:off x="9956721" y="7824788"/>
            <a:ext cx="4058126" cy="320040"/>
          </a:xfrm>
          <a:prstGeom prst="rect">
            <a:avLst/>
          </a:prstGeom>
          <a:noFill/>
          <a:ln/>
        </p:spPr>
        <p:txBody>
          <a:bodyPr wrap="square" lIns="0" tIns="0" rIns="0" bIns="0" rtlCol="0" anchor="t"/>
          <a:lstStyle/>
          <a:p>
            <a:pPr marL="0" indent="0" algn="l">
              <a:lnSpc>
                <a:spcPts val="1250"/>
              </a:lnSpc>
              <a:buNone/>
            </a:pPr>
            <a:r>
              <a:rPr lang="en-US" sz="750" dirty="0">
                <a:solidFill>
                  <a:srgbClr val="4B4A4A"/>
                </a:solidFill>
                <a:latin typeface="Geist" pitchFamily="34" charset="0"/>
                <a:ea typeface="Geist" pitchFamily="34" charset="-122"/>
                <a:cs typeface="Geist" pitchFamily="34" charset="-120"/>
              </a:rPr>
              <a:t>Whether through investment, development, or implementation in your business, active participation in the blockchain ecosystem positions you for the decentralised future.</a:t>
            </a:r>
            <a:endParaRPr lang="en-US" sz="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93790" y="615196"/>
            <a:ext cx="8418314" cy="727472"/>
          </a:xfrm>
          <a:prstGeom prst="rect">
            <a:avLst/>
          </a:prstGeom>
          <a:noFill/>
          <a:ln/>
        </p:spPr>
        <p:txBody>
          <a:bodyPr wrap="none" lIns="0" tIns="0" rIns="0" bIns="0" rtlCol="0" anchor="t"/>
          <a:lstStyle/>
          <a:p>
            <a:pPr marL="0" indent="0" algn="l">
              <a:lnSpc>
                <a:spcPts val="5700"/>
              </a:lnSpc>
              <a:buNone/>
            </a:pPr>
            <a:r>
              <a:rPr lang="en-US" sz="4550" b="1" dirty="0">
                <a:solidFill>
                  <a:srgbClr val="006747"/>
                </a:solidFill>
                <a:latin typeface="Noto Serif SC Bold" pitchFamily="34" charset="0"/>
                <a:ea typeface="Noto Serif SC Bold" pitchFamily="34" charset="-122"/>
                <a:cs typeface="Noto Serif SC Bold" pitchFamily="34" charset="-120"/>
              </a:rPr>
              <a:t>How Does Blockchain Work?</a:t>
            </a:r>
            <a:endParaRPr lang="en-US" sz="4550" dirty="0"/>
          </a:p>
        </p:txBody>
      </p:sp>
      <p:pic>
        <p:nvPicPr>
          <p:cNvPr id="3" name="Image 0" descr="preencoded.png"/>
          <p:cNvPicPr>
            <a:picLocks noChangeAspect="1"/>
          </p:cNvPicPr>
          <p:nvPr/>
        </p:nvPicPr>
        <p:blipFill>
          <a:blip r:embed="rId3"/>
          <a:stretch>
            <a:fillRect/>
          </a:stretch>
        </p:blipFill>
        <p:spPr>
          <a:xfrm>
            <a:off x="3233618" y="1679972"/>
            <a:ext cx="8163044" cy="4205168"/>
          </a:xfrm>
          <a:prstGeom prst="rect">
            <a:avLst/>
          </a:prstGeom>
        </p:spPr>
      </p:pic>
      <p:sp>
        <p:nvSpPr>
          <p:cNvPr id="4" name="Text 1"/>
          <p:cNvSpPr/>
          <p:nvPr/>
        </p:nvSpPr>
        <p:spPr>
          <a:xfrm>
            <a:off x="3440557" y="1857650"/>
            <a:ext cx="2294818" cy="623592"/>
          </a:xfrm>
          <a:prstGeom prst="rect">
            <a:avLst/>
          </a:prstGeom>
          <a:noFill/>
          <a:ln/>
        </p:spPr>
        <p:txBody>
          <a:bodyPr wrap="square" lIns="0" tIns="0" rIns="0" bIns="0" rtlCol="0" anchor="t"/>
          <a:lstStyle/>
          <a:p>
            <a:pPr marL="0" indent="0" algn="ctr">
              <a:lnSpc>
                <a:spcPts val="1650"/>
              </a:lnSpc>
              <a:buNone/>
            </a:pPr>
            <a:r>
              <a:rPr lang="en-US" sz="1350" b="1" dirty="0">
                <a:solidFill>
                  <a:srgbClr val="4B4A4A"/>
                </a:solidFill>
                <a:latin typeface="Noto Serif SC Bold" pitchFamily="34" charset="0"/>
                <a:ea typeface="Noto Serif SC Bold" pitchFamily="34" charset="-122"/>
                <a:cs typeface="Noto Serif SC Bold" pitchFamily="34" charset="-120"/>
              </a:rPr>
              <a:t>Validate Transaction</a:t>
            </a:r>
            <a:endParaRPr lang="en-US" sz="1350" dirty="0"/>
          </a:p>
        </p:txBody>
      </p:sp>
      <p:sp>
        <p:nvSpPr>
          <p:cNvPr id="5" name="Text 2"/>
          <p:cNvSpPr/>
          <p:nvPr/>
        </p:nvSpPr>
        <p:spPr>
          <a:xfrm>
            <a:off x="4793058" y="5239596"/>
            <a:ext cx="2294818" cy="311796"/>
          </a:xfrm>
          <a:prstGeom prst="rect">
            <a:avLst/>
          </a:prstGeom>
          <a:noFill/>
          <a:ln/>
        </p:spPr>
        <p:txBody>
          <a:bodyPr wrap="none" lIns="0" tIns="0" rIns="0" bIns="0" rtlCol="0" anchor="t"/>
          <a:lstStyle/>
          <a:p>
            <a:pPr marL="0" indent="0" algn="ctr">
              <a:lnSpc>
                <a:spcPts val="1650"/>
              </a:lnSpc>
              <a:buNone/>
            </a:pPr>
            <a:r>
              <a:rPr lang="en-US" sz="1350" b="1" dirty="0">
                <a:solidFill>
                  <a:srgbClr val="4B4A4A"/>
                </a:solidFill>
                <a:latin typeface="Noto Serif SC Bold" pitchFamily="34" charset="0"/>
                <a:ea typeface="Noto Serif SC Bold" pitchFamily="34" charset="-122"/>
                <a:cs typeface="Noto Serif SC Bold" pitchFamily="34" charset="-120"/>
              </a:rPr>
              <a:t>Bundle into Block</a:t>
            </a:r>
            <a:endParaRPr lang="en-US" sz="1350" dirty="0"/>
          </a:p>
        </p:txBody>
      </p:sp>
      <p:sp>
        <p:nvSpPr>
          <p:cNvPr id="6" name="Text 3"/>
          <p:cNvSpPr/>
          <p:nvPr/>
        </p:nvSpPr>
        <p:spPr>
          <a:xfrm>
            <a:off x="6167731" y="2013548"/>
            <a:ext cx="2294818" cy="311796"/>
          </a:xfrm>
          <a:prstGeom prst="rect">
            <a:avLst/>
          </a:prstGeom>
          <a:noFill/>
          <a:ln/>
        </p:spPr>
        <p:txBody>
          <a:bodyPr wrap="none" lIns="0" tIns="0" rIns="0" bIns="0" rtlCol="0" anchor="t"/>
          <a:lstStyle/>
          <a:p>
            <a:pPr marL="0" indent="0" algn="ctr">
              <a:lnSpc>
                <a:spcPts val="1650"/>
              </a:lnSpc>
              <a:buNone/>
            </a:pPr>
            <a:r>
              <a:rPr lang="en-US" sz="1350" b="1" dirty="0">
                <a:solidFill>
                  <a:srgbClr val="4B4A4A"/>
                </a:solidFill>
                <a:latin typeface="Noto Serif SC Bold" pitchFamily="34" charset="0"/>
                <a:ea typeface="Noto Serif SC Bold" pitchFamily="34" charset="-122"/>
                <a:cs typeface="Noto Serif SC Bold" pitchFamily="34" charset="-120"/>
              </a:rPr>
              <a:t>Hash &amp; Link</a:t>
            </a:r>
            <a:endParaRPr lang="en-US" sz="1350" dirty="0"/>
          </a:p>
        </p:txBody>
      </p:sp>
      <p:sp>
        <p:nvSpPr>
          <p:cNvPr id="7" name="Text 4"/>
          <p:cNvSpPr/>
          <p:nvPr/>
        </p:nvSpPr>
        <p:spPr>
          <a:xfrm>
            <a:off x="7520233" y="5228511"/>
            <a:ext cx="2294818" cy="311796"/>
          </a:xfrm>
          <a:prstGeom prst="rect">
            <a:avLst/>
          </a:prstGeom>
          <a:noFill/>
          <a:ln/>
        </p:spPr>
        <p:txBody>
          <a:bodyPr wrap="none" lIns="0" tIns="0" rIns="0" bIns="0" rtlCol="0" anchor="t"/>
          <a:lstStyle/>
          <a:p>
            <a:pPr marL="0" indent="0" algn="ctr">
              <a:lnSpc>
                <a:spcPts val="1650"/>
              </a:lnSpc>
              <a:buNone/>
            </a:pPr>
            <a:r>
              <a:rPr lang="en-US" sz="1350" b="1" dirty="0">
                <a:solidFill>
                  <a:srgbClr val="4B4A4A"/>
                </a:solidFill>
                <a:latin typeface="Noto Serif SC Bold" pitchFamily="34" charset="0"/>
                <a:ea typeface="Noto Serif SC Bold" pitchFamily="34" charset="-122"/>
                <a:cs typeface="Noto Serif SC Bold" pitchFamily="34" charset="-120"/>
              </a:rPr>
              <a:t>Append to Chain</a:t>
            </a:r>
            <a:endParaRPr lang="en-US" sz="1350" dirty="0"/>
          </a:p>
        </p:txBody>
      </p:sp>
      <p:sp>
        <p:nvSpPr>
          <p:cNvPr id="8" name="Text 5"/>
          <p:cNvSpPr/>
          <p:nvPr/>
        </p:nvSpPr>
        <p:spPr>
          <a:xfrm>
            <a:off x="8894906" y="1857650"/>
            <a:ext cx="2294818" cy="623592"/>
          </a:xfrm>
          <a:prstGeom prst="rect">
            <a:avLst/>
          </a:prstGeom>
          <a:noFill/>
          <a:ln/>
        </p:spPr>
        <p:txBody>
          <a:bodyPr wrap="square" lIns="0" tIns="0" rIns="0" bIns="0" rtlCol="0" anchor="t"/>
          <a:lstStyle/>
          <a:p>
            <a:pPr marL="0" indent="0" algn="ctr">
              <a:lnSpc>
                <a:spcPts val="1650"/>
              </a:lnSpc>
              <a:buNone/>
            </a:pPr>
            <a:r>
              <a:rPr lang="en-US" sz="1350" b="1" dirty="0">
                <a:solidFill>
                  <a:srgbClr val="4B4A4A"/>
                </a:solidFill>
                <a:latin typeface="Noto Serif SC Bold" pitchFamily="34" charset="0"/>
                <a:ea typeface="Noto Serif SC Bold" pitchFamily="34" charset="-122"/>
                <a:cs typeface="Noto Serif SC Bold" pitchFamily="34" charset="-120"/>
              </a:rPr>
              <a:t>Replicate Across Nodes</a:t>
            </a:r>
            <a:endParaRPr lang="en-US" sz="1350" dirty="0"/>
          </a:p>
        </p:txBody>
      </p:sp>
      <p:sp>
        <p:nvSpPr>
          <p:cNvPr id="9" name="Text 6"/>
          <p:cNvSpPr/>
          <p:nvPr/>
        </p:nvSpPr>
        <p:spPr>
          <a:xfrm>
            <a:off x="793790" y="6074926"/>
            <a:ext cx="13042821" cy="809744"/>
          </a:xfrm>
          <a:prstGeom prst="rect">
            <a:avLst/>
          </a:prstGeom>
          <a:noFill/>
          <a:ln/>
        </p:spPr>
        <p:txBody>
          <a:bodyPr wrap="square" lIns="0" tIns="0" rIns="0" bIns="0" rtlCol="0" anchor="t"/>
          <a:lstStyle/>
          <a:p>
            <a:pPr marL="0" indent="0" algn="l">
              <a:lnSpc>
                <a:spcPts val="2100"/>
              </a:lnSpc>
              <a:buNone/>
            </a:pPr>
            <a:r>
              <a:rPr lang="en-US" sz="1300" dirty="0">
                <a:solidFill>
                  <a:srgbClr val="4B4A4A"/>
                </a:solidFill>
                <a:latin typeface="Geist" pitchFamily="34" charset="0"/>
                <a:ea typeface="Geist" pitchFamily="34" charset="-122"/>
                <a:cs typeface="Geist" pitchFamily="34" charset="-120"/>
              </a:rPr>
              <a:t>At its heart, blockchain technology operates on a simple yet powerful principle: a decentralised, distributed ledger. This ledger is made up of 'blocks' of information, chronologically chained together using cryptography. Each new block contains a cryptographic hash of the previous block, creating an unbreakable link and making the data immutable.</a:t>
            </a:r>
            <a:endParaRPr lang="en-US" sz="1300" dirty="0"/>
          </a:p>
        </p:txBody>
      </p:sp>
      <p:sp>
        <p:nvSpPr>
          <p:cNvPr id="10" name="Text 7"/>
          <p:cNvSpPr/>
          <p:nvPr/>
        </p:nvSpPr>
        <p:spPr>
          <a:xfrm>
            <a:off x="793790" y="7074456"/>
            <a:ext cx="13042821" cy="539829"/>
          </a:xfrm>
          <a:prstGeom prst="rect">
            <a:avLst/>
          </a:prstGeom>
          <a:noFill/>
          <a:ln/>
        </p:spPr>
        <p:txBody>
          <a:bodyPr wrap="square" lIns="0" tIns="0" rIns="0" bIns="0" rtlCol="0" anchor="t"/>
          <a:lstStyle/>
          <a:p>
            <a:pPr marL="0" indent="0" algn="l">
              <a:lnSpc>
                <a:spcPts val="2100"/>
              </a:lnSpc>
              <a:buNone/>
            </a:pPr>
            <a:r>
              <a:rPr lang="en-US" sz="1300" dirty="0">
                <a:solidFill>
                  <a:srgbClr val="4B4A4A"/>
                </a:solidFill>
                <a:latin typeface="Geist" pitchFamily="34" charset="0"/>
                <a:ea typeface="Geist" pitchFamily="34" charset="-122"/>
                <a:cs typeface="Geist" pitchFamily="34" charset="-120"/>
              </a:rPr>
              <a:t>When a transaction occurs, it's broadcast to the network. Participants (nodes) verify the transaction's legitimacy. Once verified, it's grouped with other transactions into a new 'block'. This block is then given a unique cryptographic 'hash' and added to the end of the existing chain, creating a permanent, transparent record.</a:t>
            </a:r>
            <a:endParaRPr lang="en-US" sz="13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327666"/>
            <a:ext cx="5084921" cy="620078"/>
          </a:xfrm>
          <a:prstGeom prst="rect">
            <a:avLst/>
          </a:prstGeom>
          <a:noFill/>
          <a:ln/>
        </p:spPr>
        <p:txBody>
          <a:bodyPr wrap="none" lIns="0" tIns="0" rIns="0" bIns="0" rtlCol="0" anchor="t"/>
          <a:lstStyle/>
          <a:p>
            <a:pPr marL="0" indent="0" algn="l">
              <a:lnSpc>
                <a:spcPts val="4850"/>
              </a:lnSpc>
              <a:buNone/>
            </a:pPr>
            <a:r>
              <a:rPr lang="en-US" sz="3900" b="1" dirty="0">
                <a:solidFill>
                  <a:srgbClr val="006747"/>
                </a:solidFill>
                <a:latin typeface="Noto Serif SC Bold" pitchFamily="34" charset="0"/>
                <a:ea typeface="Noto Serif SC Bold" pitchFamily="34" charset="-122"/>
                <a:cs typeface="Noto Serif SC Bold" pitchFamily="34" charset="-120"/>
              </a:rPr>
              <a:t>What is Blockchain?</a:t>
            </a:r>
            <a:endParaRPr lang="en-US" sz="3900" dirty="0"/>
          </a:p>
        </p:txBody>
      </p:sp>
      <p:sp>
        <p:nvSpPr>
          <p:cNvPr id="3" name="Shape 1"/>
          <p:cNvSpPr/>
          <p:nvPr/>
        </p:nvSpPr>
        <p:spPr>
          <a:xfrm>
            <a:off x="793790" y="2344579"/>
            <a:ext cx="4215289" cy="3381494"/>
          </a:xfrm>
          <a:prstGeom prst="roundRect">
            <a:avLst>
              <a:gd name="adj" fmla="val 5282"/>
            </a:avLst>
          </a:prstGeom>
          <a:solidFill>
            <a:srgbClr val="D1EFE4"/>
          </a:solidFill>
          <a:ln w="7620">
            <a:solidFill>
              <a:srgbClr val="B7D5CA"/>
            </a:solidFill>
            <a:prstDash val="solid"/>
          </a:ln>
        </p:spPr>
        <p:txBody>
          <a:bodyPr/>
          <a:lstStyle/>
          <a:p>
            <a:endParaRPr lang="en-GB"/>
          </a:p>
        </p:txBody>
      </p:sp>
      <p:sp>
        <p:nvSpPr>
          <p:cNvPr id="4" name="Text 2"/>
          <p:cNvSpPr/>
          <p:nvPr/>
        </p:nvSpPr>
        <p:spPr>
          <a:xfrm>
            <a:off x="999768" y="2550557"/>
            <a:ext cx="2730103" cy="310158"/>
          </a:xfrm>
          <a:prstGeom prst="rect">
            <a:avLst/>
          </a:prstGeom>
          <a:noFill/>
          <a:ln/>
        </p:spPr>
        <p:txBody>
          <a:bodyPr wrap="none" lIns="0" tIns="0" rIns="0" bIns="0" rtlCol="0" anchor="t"/>
          <a:lstStyle/>
          <a:p>
            <a:pPr marL="0" indent="0" algn="l">
              <a:lnSpc>
                <a:spcPts val="2400"/>
              </a:lnSpc>
              <a:buNone/>
            </a:pPr>
            <a:r>
              <a:rPr lang="en-US" sz="1950" b="1" dirty="0">
                <a:solidFill>
                  <a:srgbClr val="4B4A4A"/>
                </a:solidFill>
                <a:latin typeface="Noto Serif SC Bold" pitchFamily="34" charset="0"/>
                <a:ea typeface="Noto Serif SC Bold" pitchFamily="34" charset="-122"/>
                <a:cs typeface="Noto Serif SC Bold" pitchFamily="34" charset="-120"/>
              </a:rPr>
              <a:t>Shared Digital Ledger</a:t>
            </a:r>
            <a:endParaRPr lang="en-US" sz="1950" dirty="0"/>
          </a:p>
        </p:txBody>
      </p:sp>
      <p:sp>
        <p:nvSpPr>
          <p:cNvPr id="5" name="Text 3"/>
          <p:cNvSpPr/>
          <p:nvPr/>
        </p:nvSpPr>
        <p:spPr>
          <a:xfrm>
            <a:off x="999768" y="2979777"/>
            <a:ext cx="3803333" cy="2540318"/>
          </a:xfrm>
          <a:prstGeom prst="rect">
            <a:avLst/>
          </a:prstGeom>
          <a:noFill/>
          <a:ln/>
        </p:spPr>
        <p:txBody>
          <a:bodyPr wrap="square" lIns="0" tIns="0" rIns="0" bIns="0" rtlCol="0" anchor="t"/>
          <a:lstStyle/>
          <a:p>
            <a:pPr marL="0" indent="0" algn="l">
              <a:lnSpc>
                <a:spcPts val="2500"/>
              </a:lnSpc>
              <a:buNone/>
            </a:pPr>
            <a:r>
              <a:rPr lang="en-US" sz="1550" dirty="0">
                <a:solidFill>
                  <a:srgbClr val="4B4A4A"/>
                </a:solidFill>
                <a:latin typeface="Geist" pitchFamily="34" charset="0"/>
                <a:ea typeface="Geist" pitchFamily="34" charset="-122"/>
                <a:cs typeface="Geist" pitchFamily="34" charset="-120"/>
              </a:rPr>
              <a:t>A blockchain is fundamentally a shared, immutable digital ledger that records transactions securely across multiple computers. Unlike traditional databases controlled by a single entity, blockchain operates on a distributed network where every participant maintains an identical copy of the entire transaction history.</a:t>
            </a:r>
            <a:endParaRPr lang="en-US" sz="1550" dirty="0"/>
          </a:p>
        </p:txBody>
      </p:sp>
      <p:sp>
        <p:nvSpPr>
          <p:cNvPr id="6" name="Shape 4"/>
          <p:cNvSpPr/>
          <p:nvPr/>
        </p:nvSpPr>
        <p:spPr>
          <a:xfrm>
            <a:off x="5207437" y="2344579"/>
            <a:ext cx="4215408" cy="3381494"/>
          </a:xfrm>
          <a:prstGeom prst="roundRect">
            <a:avLst>
              <a:gd name="adj" fmla="val 5282"/>
            </a:avLst>
          </a:prstGeom>
          <a:solidFill>
            <a:srgbClr val="D1EFE4"/>
          </a:solidFill>
          <a:ln w="7620">
            <a:solidFill>
              <a:srgbClr val="B7D5CA"/>
            </a:solidFill>
            <a:prstDash val="solid"/>
          </a:ln>
        </p:spPr>
        <p:txBody>
          <a:bodyPr/>
          <a:lstStyle/>
          <a:p>
            <a:endParaRPr lang="en-GB"/>
          </a:p>
        </p:txBody>
      </p:sp>
      <p:sp>
        <p:nvSpPr>
          <p:cNvPr id="7" name="Text 5"/>
          <p:cNvSpPr/>
          <p:nvPr/>
        </p:nvSpPr>
        <p:spPr>
          <a:xfrm>
            <a:off x="5413415" y="2550557"/>
            <a:ext cx="2913102" cy="310158"/>
          </a:xfrm>
          <a:prstGeom prst="rect">
            <a:avLst/>
          </a:prstGeom>
          <a:noFill/>
          <a:ln/>
        </p:spPr>
        <p:txBody>
          <a:bodyPr wrap="none" lIns="0" tIns="0" rIns="0" bIns="0" rtlCol="0" anchor="t"/>
          <a:lstStyle/>
          <a:p>
            <a:pPr marL="0" indent="0" algn="l">
              <a:lnSpc>
                <a:spcPts val="2400"/>
              </a:lnSpc>
              <a:buNone/>
            </a:pPr>
            <a:r>
              <a:rPr lang="en-US" sz="1950" b="1" dirty="0">
                <a:solidFill>
                  <a:srgbClr val="4B4A4A"/>
                </a:solidFill>
                <a:latin typeface="Noto Serif SC Bold" pitchFamily="34" charset="0"/>
                <a:ea typeface="Noto Serif SC Bold" pitchFamily="34" charset="-122"/>
                <a:cs typeface="Noto Serif SC Bold" pitchFamily="34" charset="-120"/>
              </a:rPr>
              <a:t>Linked Block Structure</a:t>
            </a:r>
            <a:endParaRPr lang="en-US" sz="1950" dirty="0"/>
          </a:p>
        </p:txBody>
      </p:sp>
      <p:sp>
        <p:nvSpPr>
          <p:cNvPr id="8" name="Text 6"/>
          <p:cNvSpPr/>
          <p:nvPr/>
        </p:nvSpPr>
        <p:spPr>
          <a:xfrm>
            <a:off x="5413415" y="2979777"/>
            <a:ext cx="3803452" cy="2540318"/>
          </a:xfrm>
          <a:prstGeom prst="rect">
            <a:avLst/>
          </a:prstGeom>
          <a:noFill/>
          <a:ln/>
        </p:spPr>
        <p:txBody>
          <a:bodyPr wrap="square" lIns="0" tIns="0" rIns="0" bIns="0" rtlCol="0" anchor="t"/>
          <a:lstStyle/>
          <a:p>
            <a:pPr marL="0" indent="0" algn="l">
              <a:lnSpc>
                <a:spcPts val="2500"/>
              </a:lnSpc>
              <a:buNone/>
            </a:pPr>
            <a:r>
              <a:rPr lang="en-US" sz="1550" dirty="0">
                <a:solidFill>
                  <a:srgbClr val="4B4A4A"/>
                </a:solidFill>
                <a:latin typeface="Geist" pitchFamily="34" charset="0"/>
                <a:ea typeface="Geist" pitchFamily="34" charset="-122"/>
                <a:cs typeface="Geist" pitchFamily="34" charset="-120"/>
              </a:rPr>
              <a:t>Data is meticulously stored in cryptographically linked blocks, forming an unbreakable chain that is inherently tamper-resistant. Each block contains a unique fingerprint (hash) that connects it to the previous block, creating a chronological sequence that cannot be altered without detection.</a:t>
            </a:r>
            <a:endParaRPr lang="en-US" sz="1550" dirty="0"/>
          </a:p>
        </p:txBody>
      </p:sp>
      <p:sp>
        <p:nvSpPr>
          <p:cNvPr id="9" name="Shape 7"/>
          <p:cNvSpPr/>
          <p:nvPr/>
        </p:nvSpPr>
        <p:spPr>
          <a:xfrm>
            <a:off x="9621203" y="2344579"/>
            <a:ext cx="4215289" cy="3381494"/>
          </a:xfrm>
          <a:prstGeom prst="roundRect">
            <a:avLst>
              <a:gd name="adj" fmla="val 5282"/>
            </a:avLst>
          </a:prstGeom>
          <a:solidFill>
            <a:srgbClr val="D1EFE4"/>
          </a:solidFill>
          <a:ln w="7620">
            <a:solidFill>
              <a:srgbClr val="B7D5CA"/>
            </a:solidFill>
            <a:prstDash val="solid"/>
          </a:ln>
        </p:spPr>
        <p:txBody>
          <a:bodyPr/>
          <a:lstStyle/>
          <a:p>
            <a:endParaRPr lang="en-GB"/>
          </a:p>
        </p:txBody>
      </p:sp>
      <p:sp>
        <p:nvSpPr>
          <p:cNvPr id="10" name="Text 8"/>
          <p:cNvSpPr/>
          <p:nvPr/>
        </p:nvSpPr>
        <p:spPr>
          <a:xfrm>
            <a:off x="9827181" y="2550557"/>
            <a:ext cx="2970967" cy="310158"/>
          </a:xfrm>
          <a:prstGeom prst="rect">
            <a:avLst/>
          </a:prstGeom>
          <a:noFill/>
          <a:ln/>
        </p:spPr>
        <p:txBody>
          <a:bodyPr wrap="none" lIns="0" tIns="0" rIns="0" bIns="0" rtlCol="0" anchor="t"/>
          <a:lstStyle/>
          <a:p>
            <a:pPr marL="0" indent="0" algn="l">
              <a:lnSpc>
                <a:spcPts val="2400"/>
              </a:lnSpc>
              <a:buNone/>
            </a:pPr>
            <a:r>
              <a:rPr lang="en-US" sz="1950" b="1" dirty="0">
                <a:solidFill>
                  <a:srgbClr val="4B4A4A"/>
                </a:solidFill>
                <a:latin typeface="Noto Serif SC Bold" pitchFamily="34" charset="0"/>
                <a:ea typeface="Noto Serif SC Bold" pitchFamily="34" charset="-122"/>
                <a:cs typeface="Noto Serif SC Bold" pitchFamily="34" charset="-120"/>
              </a:rPr>
              <a:t>Decentralised Database</a:t>
            </a:r>
            <a:endParaRPr lang="en-US" sz="1950" dirty="0"/>
          </a:p>
        </p:txBody>
      </p:sp>
      <p:sp>
        <p:nvSpPr>
          <p:cNvPr id="11" name="Text 9"/>
          <p:cNvSpPr/>
          <p:nvPr/>
        </p:nvSpPr>
        <p:spPr>
          <a:xfrm>
            <a:off x="9827181" y="2979777"/>
            <a:ext cx="3803333" cy="2540318"/>
          </a:xfrm>
          <a:prstGeom prst="rect">
            <a:avLst/>
          </a:prstGeom>
          <a:noFill/>
          <a:ln/>
        </p:spPr>
        <p:txBody>
          <a:bodyPr wrap="square" lIns="0" tIns="0" rIns="0" bIns="0" rtlCol="0" anchor="t"/>
          <a:lstStyle/>
          <a:p>
            <a:pPr marL="0" indent="0" algn="l">
              <a:lnSpc>
                <a:spcPts val="2500"/>
              </a:lnSpc>
              <a:buNone/>
            </a:pPr>
            <a:r>
              <a:rPr lang="en-US" sz="1550" dirty="0">
                <a:solidFill>
                  <a:srgbClr val="4B4A4A"/>
                </a:solidFill>
                <a:latin typeface="Geist" pitchFamily="34" charset="0"/>
                <a:ea typeface="Geist" pitchFamily="34" charset="-122"/>
                <a:cs typeface="Geist" pitchFamily="34" charset="-120"/>
              </a:rPr>
              <a:t>Rather than relying on a central authority, blockchain operates as a decentralised, distributed database spread across numerous computers worldwide. This architecture eliminates single points of failure and ensures no single entity can control or manipulate the data unilaterally.</a:t>
            </a:r>
            <a:endParaRPr lang="en-US" sz="1550" dirty="0"/>
          </a:p>
        </p:txBody>
      </p:sp>
      <p:sp>
        <p:nvSpPr>
          <p:cNvPr id="12" name="Text 10"/>
          <p:cNvSpPr/>
          <p:nvPr/>
        </p:nvSpPr>
        <p:spPr>
          <a:xfrm>
            <a:off x="793790" y="5949315"/>
            <a:ext cx="13042821" cy="952619"/>
          </a:xfrm>
          <a:prstGeom prst="rect">
            <a:avLst/>
          </a:prstGeom>
          <a:noFill/>
          <a:ln/>
        </p:spPr>
        <p:txBody>
          <a:bodyPr wrap="square" lIns="0" tIns="0" rIns="0" bIns="0" rtlCol="0" anchor="t"/>
          <a:lstStyle/>
          <a:p>
            <a:pPr marL="0" indent="0" algn="l">
              <a:lnSpc>
                <a:spcPts val="2500"/>
              </a:lnSpc>
              <a:buNone/>
            </a:pPr>
            <a:r>
              <a:rPr lang="en-US" sz="1550" dirty="0">
                <a:solidFill>
                  <a:srgbClr val="4B4A4A"/>
                </a:solidFill>
                <a:latin typeface="Geist" pitchFamily="34" charset="0"/>
                <a:ea typeface="Geist" pitchFamily="34" charset="-122"/>
                <a:cs typeface="Geist" pitchFamily="34" charset="-120"/>
              </a:rPr>
              <a:t>The genius of blockchain lies in its ability to create trust without requiring a trusted intermediary. By distributing identical copies of the ledger across multiple nodes and using cryptographic verification, blockchain ensures that all participants can verify the authenticity of transactions independently.</a:t>
            </a:r>
            <a:endParaRPr lang="en-US" sz="15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596265"/>
            <a:ext cx="6098500" cy="527090"/>
          </a:xfrm>
          <a:prstGeom prst="rect">
            <a:avLst/>
          </a:prstGeom>
          <a:noFill/>
          <a:ln/>
        </p:spPr>
        <p:txBody>
          <a:bodyPr wrap="none" lIns="0" tIns="0" rIns="0" bIns="0" rtlCol="0" anchor="t"/>
          <a:lstStyle/>
          <a:p>
            <a:pPr marL="0" indent="0" algn="l">
              <a:lnSpc>
                <a:spcPts val="4150"/>
              </a:lnSpc>
              <a:buNone/>
            </a:pPr>
            <a:r>
              <a:rPr lang="en-US" sz="3300" b="1" dirty="0">
                <a:solidFill>
                  <a:srgbClr val="006747"/>
                </a:solidFill>
                <a:latin typeface="Noto Serif SC Bold" pitchFamily="34" charset="0"/>
                <a:ea typeface="Noto Serif SC Bold" pitchFamily="34" charset="-122"/>
                <a:cs typeface="Noto Serif SC Bold" pitchFamily="34" charset="-120"/>
              </a:rPr>
              <a:t>How Does Blockchain Work?</a:t>
            </a:r>
            <a:endParaRPr lang="en-US" sz="3300" dirty="0"/>
          </a:p>
        </p:txBody>
      </p:sp>
      <p:pic>
        <p:nvPicPr>
          <p:cNvPr id="3" name="Image 0" descr="preencoded.png"/>
          <p:cNvPicPr>
            <a:picLocks noChangeAspect="1"/>
          </p:cNvPicPr>
          <p:nvPr/>
        </p:nvPicPr>
        <p:blipFill>
          <a:blip r:embed="rId3"/>
          <a:stretch>
            <a:fillRect/>
          </a:stretch>
        </p:blipFill>
        <p:spPr>
          <a:xfrm>
            <a:off x="793790" y="1460659"/>
            <a:ext cx="168593" cy="210860"/>
          </a:xfrm>
          <a:prstGeom prst="rect">
            <a:avLst/>
          </a:prstGeom>
        </p:spPr>
      </p:pic>
      <p:sp>
        <p:nvSpPr>
          <p:cNvPr id="4" name="Shape 1"/>
          <p:cNvSpPr/>
          <p:nvPr/>
        </p:nvSpPr>
        <p:spPr>
          <a:xfrm>
            <a:off x="793790" y="1724501"/>
            <a:ext cx="4235172" cy="22860"/>
          </a:xfrm>
          <a:prstGeom prst="rect">
            <a:avLst/>
          </a:prstGeom>
          <a:solidFill>
            <a:srgbClr val="006747"/>
          </a:solidFill>
          <a:ln/>
        </p:spPr>
        <p:txBody>
          <a:bodyPr/>
          <a:lstStyle/>
          <a:p>
            <a:endParaRPr lang="en-GB"/>
          </a:p>
        </p:txBody>
      </p:sp>
      <p:sp>
        <p:nvSpPr>
          <p:cNvPr id="5" name="Text 2"/>
          <p:cNvSpPr/>
          <p:nvPr/>
        </p:nvSpPr>
        <p:spPr>
          <a:xfrm>
            <a:off x="793790" y="1854518"/>
            <a:ext cx="2356128" cy="263485"/>
          </a:xfrm>
          <a:prstGeom prst="rect">
            <a:avLst/>
          </a:prstGeom>
          <a:noFill/>
          <a:ln/>
        </p:spPr>
        <p:txBody>
          <a:bodyPr wrap="none" lIns="0" tIns="0" rIns="0" bIns="0" rtlCol="0" anchor="t"/>
          <a:lstStyle/>
          <a:p>
            <a:pPr marL="0" indent="0" algn="l">
              <a:lnSpc>
                <a:spcPts val="2050"/>
              </a:lnSpc>
              <a:buNone/>
            </a:pPr>
            <a:r>
              <a:rPr lang="en-US" sz="1650" b="1" dirty="0">
                <a:solidFill>
                  <a:srgbClr val="4B4A4A"/>
                </a:solidFill>
                <a:latin typeface="Noto Serif SC Bold" pitchFamily="34" charset="0"/>
                <a:ea typeface="Noto Serif SC Bold" pitchFamily="34" charset="-122"/>
                <a:cs typeface="Noto Serif SC Bold" pitchFamily="34" charset="-120"/>
              </a:rPr>
              <a:t>Transaction Initiation</a:t>
            </a:r>
            <a:endParaRPr lang="en-US" sz="1650" dirty="0"/>
          </a:p>
        </p:txBody>
      </p:sp>
      <p:sp>
        <p:nvSpPr>
          <p:cNvPr id="6" name="Text 3"/>
          <p:cNvSpPr/>
          <p:nvPr/>
        </p:nvSpPr>
        <p:spPr>
          <a:xfrm>
            <a:off x="793790" y="2219206"/>
            <a:ext cx="4235172" cy="1349573"/>
          </a:xfrm>
          <a:prstGeom prst="rect">
            <a:avLst/>
          </a:prstGeom>
          <a:noFill/>
          <a:ln/>
        </p:spPr>
        <p:txBody>
          <a:bodyPr wrap="square" lIns="0" tIns="0" rIns="0" bIns="0" rtlCol="0" anchor="t"/>
          <a:lstStyle/>
          <a:p>
            <a:pPr marL="0" indent="0" algn="l">
              <a:lnSpc>
                <a:spcPts val="2100"/>
              </a:lnSpc>
              <a:buNone/>
            </a:pPr>
            <a:r>
              <a:rPr lang="en-US" sz="1300" dirty="0">
                <a:solidFill>
                  <a:srgbClr val="4B4A4A"/>
                </a:solidFill>
                <a:latin typeface="Geist" pitchFamily="34" charset="0"/>
                <a:ea typeface="Geist" pitchFamily="34" charset="-122"/>
                <a:cs typeface="Geist" pitchFamily="34" charset="-120"/>
              </a:rPr>
              <a:t>When a user initiates a transaction, it is digitally signed using cryptographic keys and broadcast to the network. This transaction contains all necessary information including sender, receiver, amount, and timestamp.</a:t>
            </a:r>
            <a:endParaRPr lang="en-US" sz="1300" dirty="0"/>
          </a:p>
        </p:txBody>
      </p:sp>
      <p:pic>
        <p:nvPicPr>
          <p:cNvPr id="7" name="Image 1" descr="preencoded.png"/>
          <p:cNvPicPr>
            <a:picLocks noChangeAspect="1"/>
          </p:cNvPicPr>
          <p:nvPr/>
        </p:nvPicPr>
        <p:blipFill>
          <a:blip r:embed="rId4"/>
          <a:stretch>
            <a:fillRect/>
          </a:stretch>
        </p:blipFill>
        <p:spPr>
          <a:xfrm>
            <a:off x="5197554" y="1460659"/>
            <a:ext cx="168593" cy="210860"/>
          </a:xfrm>
          <a:prstGeom prst="rect">
            <a:avLst/>
          </a:prstGeom>
        </p:spPr>
      </p:pic>
      <p:sp>
        <p:nvSpPr>
          <p:cNvPr id="8" name="Shape 4"/>
          <p:cNvSpPr/>
          <p:nvPr/>
        </p:nvSpPr>
        <p:spPr>
          <a:xfrm>
            <a:off x="5197554" y="1724501"/>
            <a:ext cx="4235172" cy="22860"/>
          </a:xfrm>
          <a:prstGeom prst="rect">
            <a:avLst/>
          </a:prstGeom>
          <a:solidFill>
            <a:srgbClr val="006747"/>
          </a:solidFill>
          <a:ln/>
        </p:spPr>
        <p:txBody>
          <a:bodyPr/>
          <a:lstStyle/>
          <a:p>
            <a:endParaRPr lang="en-GB"/>
          </a:p>
        </p:txBody>
      </p:sp>
      <p:sp>
        <p:nvSpPr>
          <p:cNvPr id="9" name="Text 5"/>
          <p:cNvSpPr/>
          <p:nvPr/>
        </p:nvSpPr>
        <p:spPr>
          <a:xfrm>
            <a:off x="5197554" y="1854518"/>
            <a:ext cx="2108716" cy="263485"/>
          </a:xfrm>
          <a:prstGeom prst="rect">
            <a:avLst/>
          </a:prstGeom>
          <a:noFill/>
          <a:ln/>
        </p:spPr>
        <p:txBody>
          <a:bodyPr wrap="none" lIns="0" tIns="0" rIns="0" bIns="0" rtlCol="0" anchor="t"/>
          <a:lstStyle/>
          <a:p>
            <a:pPr marL="0" indent="0" algn="l">
              <a:lnSpc>
                <a:spcPts val="2050"/>
              </a:lnSpc>
              <a:buNone/>
            </a:pPr>
            <a:r>
              <a:rPr lang="en-US" sz="1650" b="1" dirty="0">
                <a:solidFill>
                  <a:srgbClr val="4B4A4A"/>
                </a:solidFill>
                <a:latin typeface="Noto Serif SC Bold" pitchFamily="34" charset="0"/>
                <a:ea typeface="Noto Serif SC Bold" pitchFamily="34" charset="-122"/>
                <a:cs typeface="Noto Serif SC Bold" pitchFamily="34" charset="-120"/>
              </a:rPr>
              <a:t>Network Validation</a:t>
            </a:r>
            <a:endParaRPr lang="en-US" sz="1650" dirty="0"/>
          </a:p>
        </p:txBody>
      </p:sp>
      <p:sp>
        <p:nvSpPr>
          <p:cNvPr id="10" name="Text 6"/>
          <p:cNvSpPr/>
          <p:nvPr/>
        </p:nvSpPr>
        <p:spPr>
          <a:xfrm>
            <a:off x="5197554" y="2219206"/>
            <a:ext cx="4235172" cy="1349573"/>
          </a:xfrm>
          <a:prstGeom prst="rect">
            <a:avLst/>
          </a:prstGeom>
          <a:noFill/>
          <a:ln/>
        </p:spPr>
        <p:txBody>
          <a:bodyPr wrap="square" lIns="0" tIns="0" rIns="0" bIns="0" rtlCol="0" anchor="t"/>
          <a:lstStyle/>
          <a:p>
            <a:pPr marL="0" indent="0" algn="l">
              <a:lnSpc>
                <a:spcPts val="2100"/>
              </a:lnSpc>
              <a:buNone/>
            </a:pPr>
            <a:r>
              <a:rPr lang="en-US" sz="1300" dirty="0">
                <a:solidFill>
                  <a:srgbClr val="4B4A4A"/>
                </a:solidFill>
                <a:latin typeface="Geist" pitchFamily="34" charset="0"/>
                <a:ea typeface="Geist" pitchFamily="34" charset="-122"/>
                <a:cs typeface="Geist" pitchFamily="34" charset="-120"/>
              </a:rPr>
              <a:t>Network participants (nodes) receive the transaction and validate it using predetermined rules. They verify digital signatures, check account balances, and ensure the transaction adheres to the network's protocol standards.</a:t>
            </a:r>
            <a:endParaRPr lang="en-US" sz="1300" dirty="0"/>
          </a:p>
        </p:txBody>
      </p:sp>
      <p:pic>
        <p:nvPicPr>
          <p:cNvPr id="11" name="Image 2" descr="preencoded.png"/>
          <p:cNvPicPr>
            <a:picLocks noChangeAspect="1"/>
          </p:cNvPicPr>
          <p:nvPr/>
        </p:nvPicPr>
        <p:blipFill>
          <a:blip r:embed="rId5"/>
          <a:stretch>
            <a:fillRect/>
          </a:stretch>
        </p:blipFill>
        <p:spPr>
          <a:xfrm>
            <a:off x="9601319" y="1460659"/>
            <a:ext cx="168593" cy="210860"/>
          </a:xfrm>
          <a:prstGeom prst="rect">
            <a:avLst/>
          </a:prstGeom>
        </p:spPr>
      </p:pic>
      <p:sp>
        <p:nvSpPr>
          <p:cNvPr id="12" name="Shape 7"/>
          <p:cNvSpPr/>
          <p:nvPr/>
        </p:nvSpPr>
        <p:spPr>
          <a:xfrm>
            <a:off x="9601319" y="1724501"/>
            <a:ext cx="4235291" cy="22860"/>
          </a:xfrm>
          <a:prstGeom prst="rect">
            <a:avLst/>
          </a:prstGeom>
          <a:solidFill>
            <a:srgbClr val="006747"/>
          </a:solidFill>
          <a:ln/>
        </p:spPr>
        <p:txBody>
          <a:bodyPr/>
          <a:lstStyle/>
          <a:p>
            <a:endParaRPr lang="en-GB"/>
          </a:p>
        </p:txBody>
      </p:sp>
      <p:sp>
        <p:nvSpPr>
          <p:cNvPr id="13" name="Text 8"/>
          <p:cNvSpPr/>
          <p:nvPr/>
        </p:nvSpPr>
        <p:spPr>
          <a:xfrm>
            <a:off x="9601319" y="1854518"/>
            <a:ext cx="2108716" cy="263485"/>
          </a:xfrm>
          <a:prstGeom prst="rect">
            <a:avLst/>
          </a:prstGeom>
          <a:noFill/>
          <a:ln/>
        </p:spPr>
        <p:txBody>
          <a:bodyPr wrap="none" lIns="0" tIns="0" rIns="0" bIns="0" rtlCol="0" anchor="t"/>
          <a:lstStyle/>
          <a:p>
            <a:pPr marL="0" indent="0" algn="l">
              <a:lnSpc>
                <a:spcPts val="2050"/>
              </a:lnSpc>
              <a:buNone/>
            </a:pPr>
            <a:r>
              <a:rPr lang="en-US" sz="1650" b="1" dirty="0">
                <a:solidFill>
                  <a:srgbClr val="4B4A4A"/>
                </a:solidFill>
                <a:latin typeface="Noto Serif SC Bold" pitchFamily="34" charset="0"/>
                <a:ea typeface="Noto Serif SC Bold" pitchFamily="34" charset="-122"/>
                <a:cs typeface="Noto Serif SC Bold" pitchFamily="34" charset="-120"/>
              </a:rPr>
              <a:t>Block Creation</a:t>
            </a:r>
            <a:endParaRPr lang="en-US" sz="1650" dirty="0"/>
          </a:p>
        </p:txBody>
      </p:sp>
      <p:sp>
        <p:nvSpPr>
          <p:cNvPr id="14" name="Text 9"/>
          <p:cNvSpPr/>
          <p:nvPr/>
        </p:nvSpPr>
        <p:spPr>
          <a:xfrm>
            <a:off x="9601319" y="2219206"/>
            <a:ext cx="4235291" cy="1349573"/>
          </a:xfrm>
          <a:prstGeom prst="rect">
            <a:avLst/>
          </a:prstGeom>
          <a:noFill/>
          <a:ln/>
        </p:spPr>
        <p:txBody>
          <a:bodyPr wrap="square" lIns="0" tIns="0" rIns="0" bIns="0" rtlCol="0" anchor="t"/>
          <a:lstStyle/>
          <a:p>
            <a:pPr marL="0" indent="0" algn="l">
              <a:lnSpc>
                <a:spcPts val="2100"/>
              </a:lnSpc>
              <a:buNone/>
            </a:pPr>
            <a:r>
              <a:rPr lang="en-US" sz="1300" dirty="0">
                <a:solidFill>
                  <a:srgbClr val="4B4A4A"/>
                </a:solidFill>
                <a:latin typeface="Geist" pitchFamily="34" charset="0"/>
                <a:ea typeface="Geist" pitchFamily="34" charset="-122"/>
                <a:cs typeface="Geist" pitchFamily="34" charset="-120"/>
              </a:rPr>
              <a:t>Validated transactions are grouped together into a block by miners or validators. Each block contains a cryptographic hash of the previous block, creating an unbreakable link in the chain's chronological sequence.</a:t>
            </a:r>
            <a:endParaRPr lang="en-US" sz="1300" dirty="0"/>
          </a:p>
        </p:txBody>
      </p:sp>
      <p:pic>
        <p:nvPicPr>
          <p:cNvPr id="15" name="Image 3" descr="preencoded.png"/>
          <p:cNvPicPr>
            <a:picLocks noChangeAspect="1"/>
          </p:cNvPicPr>
          <p:nvPr/>
        </p:nvPicPr>
        <p:blipFill>
          <a:blip r:embed="rId6"/>
          <a:stretch>
            <a:fillRect/>
          </a:stretch>
        </p:blipFill>
        <p:spPr>
          <a:xfrm>
            <a:off x="793790" y="3863816"/>
            <a:ext cx="168593" cy="210860"/>
          </a:xfrm>
          <a:prstGeom prst="rect">
            <a:avLst/>
          </a:prstGeom>
        </p:spPr>
      </p:pic>
      <p:sp>
        <p:nvSpPr>
          <p:cNvPr id="16" name="Shape 10"/>
          <p:cNvSpPr/>
          <p:nvPr/>
        </p:nvSpPr>
        <p:spPr>
          <a:xfrm>
            <a:off x="793790" y="4127659"/>
            <a:ext cx="6437114" cy="22860"/>
          </a:xfrm>
          <a:prstGeom prst="rect">
            <a:avLst/>
          </a:prstGeom>
          <a:solidFill>
            <a:srgbClr val="006747"/>
          </a:solidFill>
          <a:ln/>
        </p:spPr>
        <p:txBody>
          <a:bodyPr/>
          <a:lstStyle/>
          <a:p>
            <a:endParaRPr lang="en-GB"/>
          </a:p>
        </p:txBody>
      </p:sp>
      <p:sp>
        <p:nvSpPr>
          <p:cNvPr id="17" name="Text 11"/>
          <p:cNvSpPr/>
          <p:nvPr/>
        </p:nvSpPr>
        <p:spPr>
          <a:xfrm>
            <a:off x="793790" y="4257675"/>
            <a:ext cx="2602706" cy="263485"/>
          </a:xfrm>
          <a:prstGeom prst="rect">
            <a:avLst/>
          </a:prstGeom>
          <a:noFill/>
          <a:ln/>
        </p:spPr>
        <p:txBody>
          <a:bodyPr wrap="none" lIns="0" tIns="0" rIns="0" bIns="0" rtlCol="0" anchor="t"/>
          <a:lstStyle/>
          <a:p>
            <a:pPr marL="0" indent="0" algn="l">
              <a:lnSpc>
                <a:spcPts val="2050"/>
              </a:lnSpc>
              <a:buNone/>
            </a:pPr>
            <a:r>
              <a:rPr lang="en-US" sz="1650" b="1" dirty="0">
                <a:solidFill>
                  <a:srgbClr val="4B4A4A"/>
                </a:solidFill>
                <a:latin typeface="Noto Serif SC Bold" pitchFamily="34" charset="0"/>
                <a:ea typeface="Noto Serif SC Bold" pitchFamily="34" charset="-122"/>
                <a:cs typeface="Noto Serif SC Bold" pitchFamily="34" charset="-120"/>
              </a:rPr>
              <a:t>Consensus Achievement</a:t>
            </a:r>
            <a:endParaRPr lang="en-US" sz="1650" dirty="0"/>
          </a:p>
        </p:txBody>
      </p:sp>
      <p:sp>
        <p:nvSpPr>
          <p:cNvPr id="18" name="Text 12"/>
          <p:cNvSpPr/>
          <p:nvPr/>
        </p:nvSpPr>
        <p:spPr>
          <a:xfrm>
            <a:off x="793790" y="4622363"/>
            <a:ext cx="6437114" cy="809744"/>
          </a:xfrm>
          <a:prstGeom prst="rect">
            <a:avLst/>
          </a:prstGeom>
          <a:noFill/>
          <a:ln/>
        </p:spPr>
        <p:txBody>
          <a:bodyPr wrap="square" lIns="0" tIns="0" rIns="0" bIns="0" rtlCol="0" anchor="t"/>
          <a:lstStyle/>
          <a:p>
            <a:pPr marL="0" indent="0" algn="l">
              <a:lnSpc>
                <a:spcPts val="2100"/>
              </a:lnSpc>
              <a:buNone/>
            </a:pPr>
            <a:r>
              <a:rPr lang="en-US" sz="1300" dirty="0">
                <a:solidFill>
                  <a:srgbClr val="4B4A4A"/>
                </a:solidFill>
                <a:latin typeface="Geist" pitchFamily="34" charset="0"/>
                <a:ea typeface="Geist" pitchFamily="34" charset="-122"/>
                <a:cs typeface="Geist" pitchFamily="34" charset="-120"/>
              </a:rPr>
              <a:t>The network reaches consensus on the new block through mechanisms like Proof of Work or Proof of Stake. This ensures all participants agree on the block's validity before it's permanently added to the blockchain.</a:t>
            </a:r>
            <a:endParaRPr lang="en-US" sz="1300" dirty="0"/>
          </a:p>
        </p:txBody>
      </p:sp>
      <p:pic>
        <p:nvPicPr>
          <p:cNvPr id="19" name="Image 4" descr="preencoded.png"/>
          <p:cNvPicPr>
            <a:picLocks noChangeAspect="1"/>
          </p:cNvPicPr>
          <p:nvPr/>
        </p:nvPicPr>
        <p:blipFill>
          <a:blip r:embed="rId7"/>
          <a:stretch>
            <a:fillRect/>
          </a:stretch>
        </p:blipFill>
        <p:spPr>
          <a:xfrm>
            <a:off x="7399496" y="3863816"/>
            <a:ext cx="168593" cy="210860"/>
          </a:xfrm>
          <a:prstGeom prst="rect">
            <a:avLst/>
          </a:prstGeom>
        </p:spPr>
      </p:pic>
      <p:sp>
        <p:nvSpPr>
          <p:cNvPr id="20" name="Shape 13"/>
          <p:cNvSpPr/>
          <p:nvPr/>
        </p:nvSpPr>
        <p:spPr>
          <a:xfrm>
            <a:off x="7399496" y="4127659"/>
            <a:ext cx="6437114" cy="22860"/>
          </a:xfrm>
          <a:prstGeom prst="rect">
            <a:avLst/>
          </a:prstGeom>
          <a:solidFill>
            <a:srgbClr val="006747"/>
          </a:solidFill>
          <a:ln/>
        </p:spPr>
        <p:txBody>
          <a:bodyPr/>
          <a:lstStyle/>
          <a:p>
            <a:endParaRPr lang="en-GB"/>
          </a:p>
        </p:txBody>
      </p:sp>
      <p:sp>
        <p:nvSpPr>
          <p:cNvPr id="21" name="Text 14"/>
          <p:cNvSpPr/>
          <p:nvPr/>
        </p:nvSpPr>
        <p:spPr>
          <a:xfrm>
            <a:off x="7399496" y="4257675"/>
            <a:ext cx="2108716" cy="263485"/>
          </a:xfrm>
          <a:prstGeom prst="rect">
            <a:avLst/>
          </a:prstGeom>
          <a:noFill/>
          <a:ln/>
        </p:spPr>
        <p:txBody>
          <a:bodyPr wrap="none" lIns="0" tIns="0" rIns="0" bIns="0" rtlCol="0" anchor="t"/>
          <a:lstStyle/>
          <a:p>
            <a:pPr marL="0" indent="0" algn="l">
              <a:lnSpc>
                <a:spcPts val="2050"/>
              </a:lnSpc>
              <a:buNone/>
            </a:pPr>
            <a:r>
              <a:rPr lang="en-US" sz="1650" b="1" dirty="0">
                <a:solidFill>
                  <a:srgbClr val="4B4A4A"/>
                </a:solidFill>
                <a:latin typeface="Noto Serif SC Bold" pitchFamily="34" charset="0"/>
                <a:ea typeface="Noto Serif SC Bold" pitchFamily="34" charset="-122"/>
                <a:cs typeface="Noto Serif SC Bold" pitchFamily="34" charset="-120"/>
              </a:rPr>
              <a:t>Chain Integration</a:t>
            </a:r>
            <a:endParaRPr lang="en-US" sz="1650" dirty="0"/>
          </a:p>
        </p:txBody>
      </p:sp>
      <p:sp>
        <p:nvSpPr>
          <p:cNvPr id="22" name="Text 15"/>
          <p:cNvSpPr/>
          <p:nvPr/>
        </p:nvSpPr>
        <p:spPr>
          <a:xfrm>
            <a:off x="7399496" y="4622363"/>
            <a:ext cx="6437114" cy="809744"/>
          </a:xfrm>
          <a:prstGeom prst="rect">
            <a:avLst/>
          </a:prstGeom>
          <a:noFill/>
          <a:ln/>
        </p:spPr>
        <p:txBody>
          <a:bodyPr wrap="square" lIns="0" tIns="0" rIns="0" bIns="0" rtlCol="0" anchor="t"/>
          <a:lstStyle/>
          <a:p>
            <a:pPr marL="0" indent="0" algn="l">
              <a:lnSpc>
                <a:spcPts val="2100"/>
              </a:lnSpc>
              <a:buNone/>
            </a:pPr>
            <a:r>
              <a:rPr lang="en-US" sz="1300" dirty="0">
                <a:solidFill>
                  <a:srgbClr val="4B4A4A"/>
                </a:solidFill>
                <a:latin typeface="Geist" pitchFamily="34" charset="0"/>
                <a:ea typeface="Geist" pitchFamily="34" charset="-122"/>
                <a:cs typeface="Geist" pitchFamily="34" charset="-120"/>
              </a:rPr>
              <a:t>Once consensus is reached, the new block is cryptographically linked to the previous block and distributed across all nodes. This creates an immutable record that becomes part of the permanent blockchain history.</a:t>
            </a:r>
            <a:endParaRPr lang="en-US" sz="1300" dirty="0"/>
          </a:p>
        </p:txBody>
      </p:sp>
      <p:sp>
        <p:nvSpPr>
          <p:cNvPr id="23" name="Text 16"/>
          <p:cNvSpPr/>
          <p:nvPr/>
        </p:nvSpPr>
        <p:spPr>
          <a:xfrm>
            <a:off x="793790" y="5916930"/>
            <a:ext cx="3002280" cy="316230"/>
          </a:xfrm>
          <a:prstGeom prst="rect">
            <a:avLst/>
          </a:prstGeom>
          <a:noFill/>
          <a:ln/>
        </p:spPr>
        <p:txBody>
          <a:bodyPr wrap="none" lIns="0" tIns="0" rIns="0" bIns="0" rtlCol="0" anchor="t"/>
          <a:lstStyle/>
          <a:p>
            <a:pPr marL="0" indent="0" algn="l">
              <a:lnSpc>
                <a:spcPts val="2450"/>
              </a:lnSpc>
              <a:buNone/>
            </a:pPr>
            <a:r>
              <a:rPr lang="en-US" sz="1950" b="1" dirty="0">
                <a:solidFill>
                  <a:srgbClr val="006747"/>
                </a:solidFill>
                <a:latin typeface="Noto Serif SC Bold" pitchFamily="34" charset="0"/>
                <a:ea typeface="Noto Serif SC Bold" pitchFamily="34" charset="-122"/>
                <a:cs typeface="Noto Serif SC Bold" pitchFamily="34" charset="-120"/>
              </a:rPr>
              <a:t>Cryptographic Hashing</a:t>
            </a:r>
            <a:endParaRPr lang="en-US" sz="1950" dirty="0"/>
          </a:p>
        </p:txBody>
      </p:sp>
      <p:sp>
        <p:nvSpPr>
          <p:cNvPr id="24" name="Text 17"/>
          <p:cNvSpPr/>
          <p:nvPr/>
        </p:nvSpPr>
        <p:spPr>
          <a:xfrm>
            <a:off x="793790" y="6401753"/>
            <a:ext cx="6315670" cy="1079659"/>
          </a:xfrm>
          <a:prstGeom prst="rect">
            <a:avLst/>
          </a:prstGeom>
          <a:noFill/>
          <a:ln/>
        </p:spPr>
        <p:txBody>
          <a:bodyPr wrap="square" lIns="0" tIns="0" rIns="0" bIns="0" rtlCol="0" anchor="t"/>
          <a:lstStyle/>
          <a:p>
            <a:pPr marL="0" indent="0" algn="l">
              <a:lnSpc>
                <a:spcPts val="2100"/>
              </a:lnSpc>
              <a:buNone/>
            </a:pPr>
            <a:r>
              <a:rPr lang="en-US" sz="1300" dirty="0">
                <a:solidFill>
                  <a:srgbClr val="4B4A4A"/>
                </a:solidFill>
                <a:latin typeface="Geist" pitchFamily="34" charset="0"/>
                <a:ea typeface="Geist" pitchFamily="34" charset="-122"/>
                <a:cs typeface="Geist" pitchFamily="34" charset="-120"/>
              </a:rPr>
              <a:t>Each block contains a unique hash – a digital fingerprint created by processing all the block's data through a complex mathematical algorithm. Even the smallest change to the block's content produces a completely different hash, making tampering immediately detectable.</a:t>
            </a:r>
            <a:endParaRPr lang="en-US" sz="1300" dirty="0"/>
          </a:p>
        </p:txBody>
      </p:sp>
      <p:sp>
        <p:nvSpPr>
          <p:cNvPr id="25" name="Text 18"/>
          <p:cNvSpPr/>
          <p:nvPr/>
        </p:nvSpPr>
        <p:spPr>
          <a:xfrm>
            <a:off x="7528560" y="5916930"/>
            <a:ext cx="3055977" cy="316230"/>
          </a:xfrm>
          <a:prstGeom prst="rect">
            <a:avLst/>
          </a:prstGeom>
          <a:noFill/>
          <a:ln/>
        </p:spPr>
        <p:txBody>
          <a:bodyPr wrap="none" lIns="0" tIns="0" rIns="0" bIns="0" rtlCol="0" anchor="t"/>
          <a:lstStyle/>
          <a:p>
            <a:pPr marL="0" indent="0" algn="l">
              <a:lnSpc>
                <a:spcPts val="2450"/>
              </a:lnSpc>
              <a:buNone/>
            </a:pPr>
            <a:r>
              <a:rPr lang="en-US" sz="1950" b="1" dirty="0">
                <a:solidFill>
                  <a:srgbClr val="006747"/>
                </a:solidFill>
                <a:latin typeface="Noto Serif SC Bold" pitchFamily="34" charset="0"/>
                <a:ea typeface="Noto Serif SC Bold" pitchFamily="34" charset="-122"/>
                <a:cs typeface="Noto Serif SC Bold" pitchFamily="34" charset="-120"/>
              </a:rPr>
              <a:t>Consensus Mechanisms</a:t>
            </a:r>
            <a:endParaRPr lang="en-US" sz="1950" dirty="0"/>
          </a:p>
        </p:txBody>
      </p:sp>
      <p:sp>
        <p:nvSpPr>
          <p:cNvPr id="26" name="Text 19"/>
          <p:cNvSpPr/>
          <p:nvPr/>
        </p:nvSpPr>
        <p:spPr>
          <a:xfrm>
            <a:off x="7528560" y="6401753"/>
            <a:ext cx="6315670" cy="1079659"/>
          </a:xfrm>
          <a:prstGeom prst="rect">
            <a:avLst/>
          </a:prstGeom>
          <a:noFill/>
          <a:ln/>
        </p:spPr>
        <p:txBody>
          <a:bodyPr wrap="square" lIns="0" tIns="0" rIns="0" bIns="0" rtlCol="0" anchor="t"/>
          <a:lstStyle/>
          <a:p>
            <a:pPr marL="0" indent="0" algn="l">
              <a:lnSpc>
                <a:spcPts val="2100"/>
              </a:lnSpc>
              <a:buNone/>
            </a:pPr>
            <a:r>
              <a:rPr lang="en-US" sz="1300" dirty="0">
                <a:solidFill>
                  <a:srgbClr val="4B4A4A"/>
                </a:solidFill>
                <a:latin typeface="Geist" pitchFamily="34" charset="0"/>
                <a:ea typeface="Geist" pitchFamily="34" charset="-122"/>
                <a:cs typeface="Geist" pitchFamily="34" charset="-120"/>
              </a:rPr>
              <a:t>Different blockchain networks employ various consensus mechanisms to validate transactions. These protocols ensure network agreement without requiring a central authority, maintaining security and preventing double-spending or fraudulent activities.</a:t>
            </a:r>
            <a:endParaRPr lang="en-US" sz="13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365052"/>
            <a:ext cx="5352098" cy="496133"/>
          </a:xfrm>
          <a:prstGeom prst="rect">
            <a:avLst/>
          </a:prstGeom>
          <a:noFill/>
          <a:ln/>
        </p:spPr>
        <p:txBody>
          <a:bodyPr wrap="none" lIns="0" tIns="0" rIns="0" bIns="0" rtlCol="0" anchor="t"/>
          <a:lstStyle/>
          <a:p>
            <a:pPr marL="0" indent="0" algn="l">
              <a:lnSpc>
                <a:spcPts val="3900"/>
              </a:lnSpc>
              <a:buNone/>
            </a:pPr>
            <a:r>
              <a:rPr lang="en-US" sz="3100" b="1" dirty="0">
                <a:solidFill>
                  <a:srgbClr val="006747"/>
                </a:solidFill>
                <a:latin typeface="Noto Serif SC Bold" pitchFamily="34" charset="0"/>
                <a:ea typeface="Noto Serif SC Bold" pitchFamily="34" charset="-122"/>
                <a:cs typeface="Noto Serif SC Bold" pitchFamily="34" charset="-120"/>
              </a:rPr>
              <a:t>Visualising the Blockchain</a:t>
            </a:r>
            <a:endParaRPr lang="en-US" sz="3100" dirty="0"/>
          </a:p>
        </p:txBody>
      </p:sp>
      <p:sp>
        <p:nvSpPr>
          <p:cNvPr id="3" name="Text 1"/>
          <p:cNvSpPr/>
          <p:nvPr/>
        </p:nvSpPr>
        <p:spPr>
          <a:xfrm>
            <a:off x="793790" y="2258020"/>
            <a:ext cx="13042821" cy="952619"/>
          </a:xfrm>
          <a:prstGeom prst="rect">
            <a:avLst/>
          </a:prstGeom>
          <a:noFill/>
          <a:ln/>
        </p:spPr>
        <p:txBody>
          <a:bodyPr wrap="square" lIns="0" tIns="0" rIns="0" bIns="0" rtlCol="0" anchor="t"/>
          <a:lstStyle/>
          <a:p>
            <a:pPr marL="0" indent="0" algn="l">
              <a:lnSpc>
                <a:spcPts val="2500"/>
              </a:lnSpc>
              <a:buNone/>
            </a:pPr>
            <a:r>
              <a:rPr lang="en-US" sz="1550" dirty="0">
                <a:solidFill>
                  <a:srgbClr val="4B4A4A"/>
                </a:solidFill>
                <a:latin typeface="Geist" pitchFamily="34" charset="0"/>
                <a:ea typeface="Geist" pitchFamily="34" charset="-122"/>
                <a:cs typeface="Geist" pitchFamily="34" charset="-120"/>
              </a:rPr>
              <a:t>This illustration demonstrates how blocks are connected in a chronological chain, with each block containing a cryptographic hash that links it to the previous block. The visual representation shows how altering any single block would break the chain's integrity, making tampering immediately apparent to all network participants.</a:t>
            </a:r>
            <a:endParaRPr lang="en-US" sz="1550" dirty="0"/>
          </a:p>
        </p:txBody>
      </p:sp>
      <p:pic>
        <p:nvPicPr>
          <p:cNvPr id="4" name="Image 0" descr="preencoded.png"/>
          <p:cNvPicPr>
            <a:picLocks noChangeAspect="1"/>
          </p:cNvPicPr>
          <p:nvPr/>
        </p:nvPicPr>
        <p:blipFill>
          <a:blip r:embed="rId3"/>
          <a:stretch>
            <a:fillRect/>
          </a:stretch>
        </p:blipFill>
        <p:spPr>
          <a:xfrm>
            <a:off x="793790" y="3433882"/>
            <a:ext cx="4347567" cy="793790"/>
          </a:xfrm>
          <a:prstGeom prst="rect">
            <a:avLst/>
          </a:prstGeom>
        </p:spPr>
      </p:pic>
      <p:sp>
        <p:nvSpPr>
          <p:cNvPr id="5" name="Text 2"/>
          <p:cNvSpPr/>
          <p:nvPr/>
        </p:nvSpPr>
        <p:spPr>
          <a:xfrm>
            <a:off x="992148" y="4426029"/>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4B4A4A"/>
                </a:solidFill>
                <a:latin typeface="Noto Serif SC Bold" pitchFamily="34" charset="0"/>
                <a:ea typeface="Noto Serif SC Bold" pitchFamily="34" charset="-122"/>
                <a:cs typeface="Noto Serif SC Bold" pitchFamily="34" charset="-120"/>
              </a:rPr>
              <a:t>Genesis Block</a:t>
            </a:r>
            <a:endParaRPr lang="en-US" sz="1950" dirty="0"/>
          </a:p>
        </p:txBody>
      </p:sp>
      <p:sp>
        <p:nvSpPr>
          <p:cNvPr id="6" name="Text 3"/>
          <p:cNvSpPr/>
          <p:nvPr/>
        </p:nvSpPr>
        <p:spPr>
          <a:xfrm>
            <a:off x="992148" y="4855250"/>
            <a:ext cx="3950851" cy="635079"/>
          </a:xfrm>
          <a:prstGeom prst="rect">
            <a:avLst/>
          </a:prstGeom>
          <a:noFill/>
          <a:ln/>
        </p:spPr>
        <p:txBody>
          <a:bodyPr wrap="square" lIns="0" tIns="0" rIns="0" bIns="0" rtlCol="0" anchor="t"/>
          <a:lstStyle/>
          <a:p>
            <a:pPr marL="0" indent="0" algn="l">
              <a:lnSpc>
                <a:spcPts val="2500"/>
              </a:lnSpc>
              <a:buNone/>
            </a:pPr>
            <a:r>
              <a:rPr lang="en-US" sz="1550" dirty="0">
                <a:solidFill>
                  <a:srgbClr val="4B4A4A"/>
                </a:solidFill>
                <a:latin typeface="Geist" pitchFamily="34" charset="0"/>
                <a:ea typeface="Geist" pitchFamily="34" charset="-122"/>
                <a:cs typeface="Geist" pitchFamily="34" charset="-120"/>
              </a:rPr>
              <a:t>The first block in the chain, containing initial network parameters</a:t>
            </a:r>
            <a:endParaRPr lang="en-US" sz="1550" dirty="0"/>
          </a:p>
        </p:txBody>
      </p:sp>
      <p:pic>
        <p:nvPicPr>
          <p:cNvPr id="7" name="Image 1" descr="preencoded.png"/>
          <p:cNvPicPr>
            <a:picLocks noChangeAspect="1"/>
          </p:cNvPicPr>
          <p:nvPr/>
        </p:nvPicPr>
        <p:blipFill>
          <a:blip r:embed="rId4"/>
          <a:stretch>
            <a:fillRect/>
          </a:stretch>
        </p:blipFill>
        <p:spPr>
          <a:xfrm>
            <a:off x="5141357" y="3433882"/>
            <a:ext cx="4347567" cy="793790"/>
          </a:xfrm>
          <a:prstGeom prst="rect">
            <a:avLst/>
          </a:prstGeom>
        </p:spPr>
      </p:pic>
      <p:sp>
        <p:nvSpPr>
          <p:cNvPr id="8" name="Text 4"/>
          <p:cNvSpPr/>
          <p:nvPr/>
        </p:nvSpPr>
        <p:spPr>
          <a:xfrm>
            <a:off x="5339715" y="4426029"/>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4B4A4A"/>
                </a:solidFill>
                <a:latin typeface="Noto Serif SC Bold" pitchFamily="34" charset="0"/>
                <a:ea typeface="Noto Serif SC Bold" pitchFamily="34" charset="-122"/>
                <a:cs typeface="Noto Serif SC Bold" pitchFamily="34" charset="-120"/>
              </a:rPr>
              <a:t>Transaction Blocks</a:t>
            </a:r>
            <a:endParaRPr lang="en-US" sz="1950" dirty="0"/>
          </a:p>
        </p:txBody>
      </p:sp>
      <p:sp>
        <p:nvSpPr>
          <p:cNvPr id="9" name="Text 5"/>
          <p:cNvSpPr/>
          <p:nvPr/>
        </p:nvSpPr>
        <p:spPr>
          <a:xfrm>
            <a:off x="5339715" y="4855250"/>
            <a:ext cx="3950851" cy="635079"/>
          </a:xfrm>
          <a:prstGeom prst="rect">
            <a:avLst/>
          </a:prstGeom>
          <a:noFill/>
          <a:ln/>
        </p:spPr>
        <p:txBody>
          <a:bodyPr wrap="square" lIns="0" tIns="0" rIns="0" bIns="0" rtlCol="0" anchor="t"/>
          <a:lstStyle/>
          <a:p>
            <a:pPr marL="0" indent="0" algn="l">
              <a:lnSpc>
                <a:spcPts val="2500"/>
              </a:lnSpc>
              <a:buNone/>
            </a:pPr>
            <a:r>
              <a:rPr lang="en-US" sz="1550" dirty="0">
                <a:solidFill>
                  <a:srgbClr val="4B4A4A"/>
                </a:solidFill>
                <a:latin typeface="Geist" pitchFamily="34" charset="0"/>
                <a:ea typeface="Geist" pitchFamily="34" charset="-122"/>
                <a:cs typeface="Geist" pitchFamily="34" charset="-120"/>
              </a:rPr>
              <a:t>Subsequent blocks containing validated transactions and hash references</a:t>
            </a:r>
            <a:endParaRPr lang="en-US" sz="1550" dirty="0"/>
          </a:p>
        </p:txBody>
      </p:sp>
      <p:pic>
        <p:nvPicPr>
          <p:cNvPr id="10" name="Image 2" descr="preencoded.png"/>
          <p:cNvPicPr>
            <a:picLocks noChangeAspect="1"/>
          </p:cNvPicPr>
          <p:nvPr/>
        </p:nvPicPr>
        <p:blipFill>
          <a:blip r:embed="rId5"/>
          <a:stretch>
            <a:fillRect/>
          </a:stretch>
        </p:blipFill>
        <p:spPr>
          <a:xfrm>
            <a:off x="9488924" y="3433882"/>
            <a:ext cx="4347567" cy="793790"/>
          </a:xfrm>
          <a:prstGeom prst="rect">
            <a:avLst/>
          </a:prstGeom>
        </p:spPr>
      </p:pic>
      <p:sp>
        <p:nvSpPr>
          <p:cNvPr id="11" name="Text 6"/>
          <p:cNvSpPr/>
          <p:nvPr/>
        </p:nvSpPr>
        <p:spPr>
          <a:xfrm>
            <a:off x="9687282" y="4426029"/>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4B4A4A"/>
                </a:solidFill>
                <a:latin typeface="Noto Serif SC Bold" pitchFamily="34" charset="0"/>
                <a:ea typeface="Noto Serif SC Bold" pitchFamily="34" charset="-122"/>
                <a:cs typeface="Noto Serif SC Bold" pitchFamily="34" charset="-120"/>
              </a:rPr>
              <a:t>Latest Block</a:t>
            </a:r>
            <a:endParaRPr lang="en-US" sz="1950" dirty="0"/>
          </a:p>
        </p:txBody>
      </p:sp>
      <p:sp>
        <p:nvSpPr>
          <p:cNvPr id="12" name="Text 7"/>
          <p:cNvSpPr/>
          <p:nvPr/>
        </p:nvSpPr>
        <p:spPr>
          <a:xfrm>
            <a:off x="9687282" y="4855250"/>
            <a:ext cx="3950851" cy="635079"/>
          </a:xfrm>
          <a:prstGeom prst="rect">
            <a:avLst/>
          </a:prstGeom>
          <a:noFill/>
          <a:ln/>
        </p:spPr>
        <p:txBody>
          <a:bodyPr wrap="square" lIns="0" tIns="0" rIns="0" bIns="0" rtlCol="0" anchor="t"/>
          <a:lstStyle/>
          <a:p>
            <a:pPr marL="0" indent="0" algn="l">
              <a:lnSpc>
                <a:spcPts val="2500"/>
              </a:lnSpc>
              <a:buNone/>
            </a:pPr>
            <a:r>
              <a:rPr lang="en-US" sz="1550" dirty="0">
                <a:solidFill>
                  <a:srgbClr val="4B4A4A"/>
                </a:solidFill>
                <a:latin typeface="Geist" pitchFamily="34" charset="0"/>
                <a:ea typeface="Geist" pitchFamily="34" charset="-122"/>
                <a:cs typeface="Geist" pitchFamily="34" charset="-120"/>
              </a:rPr>
              <a:t>The most recently added block, linked to the entire chain history</a:t>
            </a:r>
            <a:endParaRPr lang="en-US" sz="1550" dirty="0"/>
          </a:p>
        </p:txBody>
      </p:sp>
      <p:sp>
        <p:nvSpPr>
          <p:cNvPr id="13" name="Text 8"/>
          <p:cNvSpPr/>
          <p:nvPr/>
        </p:nvSpPr>
        <p:spPr>
          <a:xfrm>
            <a:off x="793790" y="5911929"/>
            <a:ext cx="13042821" cy="952619"/>
          </a:xfrm>
          <a:prstGeom prst="rect">
            <a:avLst/>
          </a:prstGeom>
          <a:noFill/>
          <a:ln/>
        </p:spPr>
        <p:txBody>
          <a:bodyPr wrap="square" lIns="0" tIns="0" rIns="0" bIns="0" rtlCol="0" anchor="t"/>
          <a:lstStyle/>
          <a:p>
            <a:pPr marL="0" indent="0" algn="l">
              <a:lnSpc>
                <a:spcPts val="2500"/>
              </a:lnSpc>
              <a:buNone/>
            </a:pPr>
            <a:r>
              <a:rPr lang="en-US" sz="1550" dirty="0">
                <a:solidFill>
                  <a:srgbClr val="4B4A4A"/>
                </a:solidFill>
                <a:latin typeface="Geist" pitchFamily="34" charset="0"/>
                <a:ea typeface="Geist" pitchFamily="34" charset="-122"/>
                <a:cs typeface="Geist" pitchFamily="34" charset="-120"/>
              </a:rPr>
              <a:t>The interconnected nature of blockchain blocks creates an immutable historical record. Each block's hash is calculated based on its contents plus the hash of the previous block, creating a cascading effect where any alteration would require changing every subsequent block – a computationally impossible task on a well-established network.</a:t>
            </a:r>
            <a:endParaRPr lang="en-US" sz="15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633651"/>
            <a:ext cx="5447824" cy="496133"/>
          </a:xfrm>
          <a:prstGeom prst="rect">
            <a:avLst/>
          </a:prstGeom>
          <a:noFill/>
          <a:ln/>
        </p:spPr>
        <p:txBody>
          <a:bodyPr wrap="none" lIns="0" tIns="0" rIns="0" bIns="0" rtlCol="0" anchor="t"/>
          <a:lstStyle/>
          <a:p>
            <a:pPr marL="0" indent="0" algn="l">
              <a:lnSpc>
                <a:spcPts val="3900"/>
              </a:lnSpc>
              <a:buNone/>
            </a:pPr>
            <a:r>
              <a:rPr lang="en-US" sz="3100" b="1" dirty="0">
                <a:solidFill>
                  <a:srgbClr val="006747"/>
                </a:solidFill>
                <a:latin typeface="Noto Serif SC Bold" pitchFamily="34" charset="0"/>
                <a:ea typeface="Noto Serif SC Bold" pitchFamily="34" charset="-122"/>
                <a:cs typeface="Noto Serif SC Bold" pitchFamily="34" charset="-120"/>
              </a:rPr>
              <a:t>Key Features of Blockchain</a:t>
            </a:r>
            <a:endParaRPr lang="en-US" sz="3100" dirty="0"/>
          </a:p>
        </p:txBody>
      </p:sp>
      <p:sp>
        <p:nvSpPr>
          <p:cNvPr id="3" name="Shape 1"/>
          <p:cNvSpPr/>
          <p:nvPr/>
        </p:nvSpPr>
        <p:spPr>
          <a:xfrm>
            <a:off x="793790" y="1447324"/>
            <a:ext cx="6441996" cy="2994898"/>
          </a:xfrm>
          <a:prstGeom prst="roundRect">
            <a:avLst>
              <a:gd name="adj" fmla="val 3664"/>
            </a:avLst>
          </a:prstGeom>
          <a:solidFill>
            <a:srgbClr val="E5F9F2">
              <a:alpha val="95000"/>
            </a:srgbClr>
          </a:solidFill>
          <a:ln w="22860">
            <a:solidFill>
              <a:srgbClr val="B7D5CA"/>
            </a:solidFill>
            <a:prstDash val="solid"/>
          </a:ln>
        </p:spPr>
        <p:txBody>
          <a:bodyPr/>
          <a:lstStyle/>
          <a:p>
            <a:endParaRPr lang="en-GB"/>
          </a:p>
        </p:txBody>
      </p:sp>
      <p:sp>
        <p:nvSpPr>
          <p:cNvPr id="4" name="Shape 2"/>
          <p:cNvSpPr/>
          <p:nvPr/>
        </p:nvSpPr>
        <p:spPr>
          <a:xfrm>
            <a:off x="770930" y="1447324"/>
            <a:ext cx="91440" cy="2994898"/>
          </a:xfrm>
          <a:prstGeom prst="roundRect">
            <a:avLst>
              <a:gd name="adj" fmla="val 156279"/>
            </a:avLst>
          </a:prstGeom>
          <a:solidFill>
            <a:srgbClr val="006747"/>
          </a:solidFill>
          <a:ln/>
        </p:spPr>
        <p:txBody>
          <a:bodyPr/>
          <a:lstStyle/>
          <a:p>
            <a:endParaRPr lang="en-GB"/>
          </a:p>
        </p:txBody>
      </p:sp>
      <p:sp>
        <p:nvSpPr>
          <p:cNvPr id="5" name="Text 3"/>
          <p:cNvSpPr/>
          <p:nvPr/>
        </p:nvSpPr>
        <p:spPr>
          <a:xfrm>
            <a:off x="1043940" y="1628894"/>
            <a:ext cx="2381607" cy="297656"/>
          </a:xfrm>
          <a:prstGeom prst="rect">
            <a:avLst/>
          </a:prstGeom>
          <a:noFill/>
          <a:ln/>
        </p:spPr>
        <p:txBody>
          <a:bodyPr wrap="none" lIns="0" tIns="0" rIns="0" bIns="0" rtlCol="0" anchor="t"/>
          <a:lstStyle/>
          <a:p>
            <a:pPr marL="0" indent="0" algn="l">
              <a:lnSpc>
                <a:spcPts val="2300"/>
              </a:lnSpc>
              <a:buNone/>
            </a:pPr>
            <a:r>
              <a:rPr lang="en-US" sz="1850" b="1" dirty="0">
                <a:solidFill>
                  <a:srgbClr val="006747"/>
                </a:solidFill>
                <a:latin typeface="Noto Serif SC Bold" pitchFamily="34" charset="0"/>
                <a:ea typeface="Noto Serif SC Bold" pitchFamily="34" charset="-122"/>
                <a:cs typeface="Noto Serif SC Bold" pitchFamily="34" charset="-120"/>
              </a:rPr>
              <a:t>Decentralisation</a:t>
            </a:r>
            <a:endParaRPr lang="en-US" sz="1850" dirty="0"/>
          </a:p>
        </p:txBody>
      </p:sp>
      <p:sp>
        <p:nvSpPr>
          <p:cNvPr id="6" name="Text 4"/>
          <p:cNvSpPr/>
          <p:nvPr/>
        </p:nvSpPr>
        <p:spPr>
          <a:xfrm>
            <a:off x="1043940" y="2021800"/>
            <a:ext cx="6010275" cy="1270397"/>
          </a:xfrm>
          <a:prstGeom prst="rect">
            <a:avLst/>
          </a:prstGeom>
          <a:noFill/>
          <a:ln/>
        </p:spPr>
        <p:txBody>
          <a:bodyPr wrap="square" lIns="0" tIns="0" rIns="0" bIns="0" rtlCol="0" anchor="t"/>
          <a:lstStyle/>
          <a:p>
            <a:pPr marL="0" indent="0" algn="l">
              <a:lnSpc>
                <a:spcPts val="2000"/>
              </a:lnSpc>
              <a:buNone/>
            </a:pPr>
            <a:r>
              <a:rPr lang="en-US" sz="1250" dirty="0">
                <a:solidFill>
                  <a:srgbClr val="4B4A4A"/>
                </a:solidFill>
                <a:latin typeface="Geist" pitchFamily="34" charset="0"/>
                <a:ea typeface="Geist" pitchFamily="34" charset="-122"/>
                <a:cs typeface="Geist" pitchFamily="34" charset="-120"/>
              </a:rPr>
              <a:t>Traditional systems rely on central authorities like banks or governments to validate transactions and maintain records. Blockchain eliminates this dependency by distributing control across multiple nodes in the network. No single entity can unilaterally alter records or shut down the system, creating unprecedented resilience and democratic governance.</a:t>
            </a:r>
            <a:endParaRPr lang="en-US" sz="1250" dirty="0"/>
          </a:p>
        </p:txBody>
      </p:sp>
      <p:sp>
        <p:nvSpPr>
          <p:cNvPr id="7" name="Text 5"/>
          <p:cNvSpPr/>
          <p:nvPr/>
        </p:nvSpPr>
        <p:spPr>
          <a:xfrm>
            <a:off x="1043940" y="3387447"/>
            <a:ext cx="6010275" cy="254079"/>
          </a:xfrm>
          <a:prstGeom prst="rect">
            <a:avLst/>
          </a:prstGeom>
          <a:noFill/>
          <a:ln/>
        </p:spPr>
        <p:txBody>
          <a:bodyPr wrap="none" lIns="0" tIns="0" rIns="0" bIns="0" rtlCol="0" anchor="t"/>
          <a:lstStyle/>
          <a:p>
            <a:pPr marL="342900" indent="-342900" algn="l">
              <a:lnSpc>
                <a:spcPts val="2000"/>
              </a:lnSpc>
              <a:buSzPct val="100000"/>
              <a:buChar char="•"/>
            </a:pPr>
            <a:r>
              <a:rPr lang="en-US" sz="1250" dirty="0">
                <a:solidFill>
                  <a:srgbClr val="4B4A4A"/>
                </a:solidFill>
                <a:latin typeface="Geist" pitchFamily="34" charset="0"/>
                <a:ea typeface="Geist" pitchFamily="34" charset="-122"/>
                <a:cs typeface="Geist" pitchFamily="34" charset="-120"/>
              </a:rPr>
              <a:t>Multiple nodes hold identical copies of the ledger</a:t>
            </a:r>
            <a:endParaRPr lang="en-US" sz="1250" dirty="0"/>
          </a:p>
        </p:txBody>
      </p:sp>
      <p:sp>
        <p:nvSpPr>
          <p:cNvPr id="8" name="Text 6"/>
          <p:cNvSpPr/>
          <p:nvPr/>
        </p:nvSpPr>
        <p:spPr>
          <a:xfrm>
            <a:off x="1043940" y="3697010"/>
            <a:ext cx="6010275" cy="254079"/>
          </a:xfrm>
          <a:prstGeom prst="rect">
            <a:avLst/>
          </a:prstGeom>
          <a:noFill/>
          <a:ln/>
        </p:spPr>
        <p:txBody>
          <a:bodyPr wrap="none" lIns="0" tIns="0" rIns="0" bIns="0" rtlCol="0" anchor="t"/>
          <a:lstStyle/>
          <a:p>
            <a:pPr marL="342900" indent="-342900" algn="l">
              <a:lnSpc>
                <a:spcPts val="2000"/>
              </a:lnSpc>
              <a:buSzPct val="100000"/>
              <a:buChar char="•"/>
            </a:pPr>
            <a:r>
              <a:rPr lang="en-US" sz="1250" dirty="0">
                <a:solidFill>
                  <a:srgbClr val="4B4A4A"/>
                </a:solidFill>
                <a:latin typeface="Geist" pitchFamily="34" charset="0"/>
                <a:ea typeface="Geist" pitchFamily="34" charset="-122"/>
                <a:cs typeface="Geist" pitchFamily="34" charset="-120"/>
              </a:rPr>
              <a:t>No single point of failure or control</a:t>
            </a:r>
            <a:endParaRPr lang="en-US" sz="1250" dirty="0"/>
          </a:p>
        </p:txBody>
      </p:sp>
      <p:sp>
        <p:nvSpPr>
          <p:cNvPr id="9" name="Text 7"/>
          <p:cNvSpPr/>
          <p:nvPr/>
        </p:nvSpPr>
        <p:spPr>
          <a:xfrm>
            <a:off x="1043940" y="4006572"/>
            <a:ext cx="6010275" cy="254079"/>
          </a:xfrm>
          <a:prstGeom prst="rect">
            <a:avLst/>
          </a:prstGeom>
          <a:noFill/>
          <a:ln/>
        </p:spPr>
        <p:txBody>
          <a:bodyPr wrap="none" lIns="0" tIns="0" rIns="0" bIns="0" rtlCol="0" anchor="t"/>
          <a:lstStyle/>
          <a:p>
            <a:pPr marL="342900" indent="-342900" algn="l">
              <a:lnSpc>
                <a:spcPts val="2000"/>
              </a:lnSpc>
              <a:buSzPct val="100000"/>
              <a:buChar char="•"/>
            </a:pPr>
            <a:r>
              <a:rPr lang="en-US" sz="1250" dirty="0">
                <a:solidFill>
                  <a:srgbClr val="4B4A4A"/>
                </a:solidFill>
                <a:latin typeface="Geist" pitchFamily="34" charset="0"/>
                <a:ea typeface="Geist" pitchFamily="34" charset="-122"/>
                <a:cs typeface="Geist" pitchFamily="34" charset="-120"/>
              </a:rPr>
              <a:t>Resistant to censorship and manipulation</a:t>
            </a:r>
            <a:endParaRPr lang="en-US" sz="1250" dirty="0"/>
          </a:p>
        </p:txBody>
      </p:sp>
      <p:sp>
        <p:nvSpPr>
          <p:cNvPr id="10" name="Shape 8"/>
          <p:cNvSpPr/>
          <p:nvPr/>
        </p:nvSpPr>
        <p:spPr>
          <a:xfrm>
            <a:off x="7394496" y="1447324"/>
            <a:ext cx="6442115" cy="2994898"/>
          </a:xfrm>
          <a:prstGeom prst="roundRect">
            <a:avLst>
              <a:gd name="adj" fmla="val 3664"/>
            </a:avLst>
          </a:prstGeom>
          <a:solidFill>
            <a:srgbClr val="E5F9F2">
              <a:alpha val="95000"/>
            </a:srgbClr>
          </a:solidFill>
          <a:ln w="22860">
            <a:solidFill>
              <a:srgbClr val="B7D5CA"/>
            </a:solidFill>
            <a:prstDash val="solid"/>
          </a:ln>
        </p:spPr>
        <p:txBody>
          <a:bodyPr/>
          <a:lstStyle/>
          <a:p>
            <a:endParaRPr lang="en-GB"/>
          </a:p>
        </p:txBody>
      </p:sp>
      <p:sp>
        <p:nvSpPr>
          <p:cNvPr id="11" name="Shape 9"/>
          <p:cNvSpPr/>
          <p:nvPr/>
        </p:nvSpPr>
        <p:spPr>
          <a:xfrm>
            <a:off x="7371636" y="1447324"/>
            <a:ext cx="91440" cy="2994898"/>
          </a:xfrm>
          <a:prstGeom prst="roundRect">
            <a:avLst>
              <a:gd name="adj" fmla="val 156279"/>
            </a:avLst>
          </a:prstGeom>
          <a:solidFill>
            <a:srgbClr val="006747"/>
          </a:solidFill>
          <a:ln/>
        </p:spPr>
        <p:txBody>
          <a:bodyPr/>
          <a:lstStyle/>
          <a:p>
            <a:endParaRPr lang="en-GB"/>
          </a:p>
        </p:txBody>
      </p:sp>
      <p:sp>
        <p:nvSpPr>
          <p:cNvPr id="12" name="Text 10"/>
          <p:cNvSpPr/>
          <p:nvPr/>
        </p:nvSpPr>
        <p:spPr>
          <a:xfrm>
            <a:off x="7644646" y="1628894"/>
            <a:ext cx="2381607" cy="297656"/>
          </a:xfrm>
          <a:prstGeom prst="rect">
            <a:avLst/>
          </a:prstGeom>
          <a:noFill/>
          <a:ln/>
        </p:spPr>
        <p:txBody>
          <a:bodyPr wrap="none" lIns="0" tIns="0" rIns="0" bIns="0" rtlCol="0" anchor="t"/>
          <a:lstStyle/>
          <a:p>
            <a:pPr marL="0" indent="0" algn="l">
              <a:lnSpc>
                <a:spcPts val="2300"/>
              </a:lnSpc>
              <a:buNone/>
            </a:pPr>
            <a:r>
              <a:rPr lang="en-US" sz="1850" b="1" dirty="0">
                <a:solidFill>
                  <a:srgbClr val="006747"/>
                </a:solidFill>
                <a:latin typeface="Noto Serif SC Bold" pitchFamily="34" charset="0"/>
                <a:ea typeface="Noto Serif SC Bold" pitchFamily="34" charset="-122"/>
                <a:cs typeface="Noto Serif SC Bold" pitchFamily="34" charset="-120"/>
              </a:rPr>
              <a:t>Immutability</a:t>
            </a:r>
            <a:endParaRPr lang="en-US" sz="1850" dirty="0"/>
          </a:p>
        </p:txBody>
      </p:sp>
      <p:sp>
        <p:nvSpPr>
          <p:cNvPr id="13" name="Text 11"/>
          <p:cNvSpPr/>
          <p:nvPr/>
        </p:nvSpPr>
        <p:spPr>
          <a:xfrm>
            <a:off x="7644646" y="2021800"/>
            <a:ext cx="6010394" cy="1270397"/>
          </a:xfrm>
          <a:prstGeom prst="rect">
            <a:avLst/>
          </a:prstGeom>
          <a:noFill/>
          <a:ln/>
        </p:spPr>
        <p:txBody>
          <a:bodyPr wrap="square" lIns="0" tIns="0" rIns="0" bIns="0" rtlCol="0" anchor="t"/>
          <a:lstStyle/>
          <a:p>
            <a:pPr marL="0" indent="0" algn="l">
              <a:lnSpc>
                <a:spcPts val="2000"/>
              </a:lnSpc>
              <a:buNone/>
            </a:pPr>
            <a:r>
              <a:rPr lang="en-US" sz="1250" dirty="0">
                <a:solidFill>
                  <a:srgbClr val="4B4A4A"/>
                </a:solidFill>
                <a:latin typeface="Geist" pitchFamily="34" charset="0"/>
                <a:ea typeface="Geist" pitchFamily="34" charset="-122"/>
                <a:cs typeface="Geist" pitchFamily="34" charset="-120"/>
              </a:rPr>
              <a:t>Once data is recorded in a blockchain block and confirmed by the network, it becomes extraordinarily difficult to alter. The cryptographic linking of blocks means that changing historical data would require recalculating all subsequent blocks – a task requiring more computational power than the entire network possesses.</a:t>
            </a:r>
            <a:endParaRPr lang="en-US" sz="1250" dirty="0"/>
          </a:p>
        </p:txBody>
      </p:sp>
      <p:sp>
        <p:nvSpPr>
          <p:cNvPr id="14" name="Text 12"/>
          <p:cNvSpPr/>
          <p:nvPr/>
        </p:nvSpPr>
        <p:spPr>
          <a:xfrm>
            <a:off x="7644646" y="3387447"/>
            <a:ext cx="6010394" cy="254079"/>
          </a:xfrm>
          <a:prstGeom prst="rect">
            <a:avLst/>
          </a:prstGeom>
          <a:noFill/>
          <a:ln/>
        </p:spPr>
        <p:txBody>
          <a:bodyPr wrap="none" lIns="0" tIns="0" rIns="0" bIns="0" rtlCol="0" anchor="t"/>
          <a:lstStyle/>
          <a:p>
            <a:pPr marL="342900" indent="-342900" algn="l">
              <a:lnSpc>
                <a:spcPts val="2000"/>
              </a:lnSpc>
              <a:buSzPct val="100000"/>
              <a:buChar char="•"/>
            </a:pPr>
            <a:r>
              <a:rPr lang="en-US" sz="1250" dirty="0">
                <a:solidFill>
                  <a:srgbClr val="4B4A4A"/>
                </a:solidFill>
                <a:latin typeface="Geist" pitchFamily="34" charset="0"/>
                <a:ea typeface="Geist" pitchFamily="34" charset="-122"/>
                <a:cs typeface="Geist" pitchFamily="34" charset="-120"/>
              </a:rPr>
              <a:t>Historical records cannot be changed without detection</a:t>
            </a:r>
            <a:endParaRPr lang="en-US" sz="1250" dirty="0"/>
          </a:p>
        </p:txBody>
      </p:sp>
      <p:sp>
        <p:nvSpPr>
          <p:cNvPr id="15" name="Text 13"/>
          <p:cNvSpPr/>
          <p:nvPr/>
        </p:nvSpPr>
        <p:spPr>
          <a:xfrm>
            <a:off x="7644646" y="3697010"/>
            <a:ext cx="6010394" cy="254079"/>
          </a:xfrm>
          <a:prstGeom prst="rect">
            <a:avLst/>
          </a:prstGeom>
          <a:noFill/>
          <a:ln/>
        </p:spPr>
        <p:txBody>
          <a:bodyPr wrap="none" lIns="0" tIns="0" rIns="0" bIns="0" rtlCol="0" anchor="t"/>
          <a:lstStyle/>
          <a:p>
            <a:pPr marL="342900" indent="-342900" algn="l">
              <a:lnSpc>
                <a:spcPts val="2000"/>
              </a:lnSpc>
              <a:buSzPct val="100000"/>
              <a:buChar char="•"/>
            </a:pPr>
            <a:r>
              <a:rPr lang="en-US" sz="1250" dirty="0">
                <a:solidFill>
                  <a:srgbClr val="4B4A4A"/>
                </a:solidFill>
                <a:latin typeface="Geist" pitchFamily="34" charset="0"/>
                <a:ea typeface="Geist" pitchFamily="34" charset="-122"/>
                <a:cs typeface="Geist" pitchFamily="34" charset="-120"/>
              </a:rPr>
              <a:t>Provides audit trail and accountability</a:t>
            </a:r>
            <a:endParaRPr lang="en-US" sz="1250" dirty="0"/>
          </a:p>
        </p:txBody>
      </p:sp>
      <p:sp>
        <p:nvSpPr>
          <p:cNvPr id="16" name="Text 14"/>
          <p:cNvSpPr/>
          <p:nvPr/>
        </p:nvSpPr>
        <p:spPr>
          <a:xfrm>
            <a:off x="7644646" y="4006572"/>
            <a:ext cx="6010394" cy="254079"/>
          </a:xfrm>
          <a:prstGeom prst="rect">
            <a:avLst/>
          </a:prstGeom>
          <a:noFill/>
          <a:ln/>
        </p:spPr>
        <p:txBody>
          <a:bodyPr wrap="none" lIns="0" tIns="0" rIns="0" bIns="0" rtlCol="0" anchor="t"/>
          <a:lstStyle/>
          <a:p>
            <a:pPr marL="342900" indent="-342900" algn="l">
              <a:lnSpc>
                <a:spcPts val="2000"/>
              </a:lnSpc>
              <a:buSzPct val="100000"/>
              <a:buChar char="•"/>
            </a:pPr>
            <a:r>
              <a:rPr lang="en-US" sz="1250" dirty="0">
                <a:solidFill>
                  <a:srgbClr val="4B4A4A"/>
                </a:solidFill>
                <a:latin typeface="Geist" pitchFamily="34" charset="0"/>
                <a:ea typeface="Geist" pitchFamily="34" charset="-122"/>
                <a:cs typeface="Geist" pitchFamily="34" charset="-120"/>
              </a:rPr>
              <a:t>Prevents retroactive fraud and manipulation</a:t>
            </a:r>
            <a:endParaRPr lang="en-US" sz="1250" dirty="0"/>
          </a:p>
        </p:txBody>
      </p:sp>
      <p:sp>
        <p:nvSpPr>
          <p:cNvPr id="17" name="Shape 15"/>
          <p:cNvSpPr/>
          <p:nvPr/>
        </p:nvSpPr>
        <p:spPr>
          <a:xfrm>
            <a:off x="793790" y="4600932"/>
            <a:ext cx="6441996" cy="2994898"/>
          </a:xfrm>
          <a:prstGeom prst="roundRect">
            <a:avLst>
              <a:gd name="adj" fmla="val 3664"/>
            </a:avLst>
          </a:prstGeom>
          <a:solidFill>
            <a:srgbClr val="E5F9F2">
              <a:alpha val="95000"/>
            </a:srgbClr>
          </a:solidFill>
          <a:ln w="22860">
            <a:solidFill>
              <a:srgbClr val="B7D5CA"/>
            </a:solidFill>
            <a:prstDash val="solid"/>
          </a:ln>
        </p:spPr>
        <p:txBody>
          <a:bodyPr/>
          <a:lstStyle/>
          <a:p>
            <a:endParaRPr lang="en-GB"/>
          </a:p>
        </p:txBody>
      </p:sp>
      <p:sp>
        <p:nvSpPr>
          <p:cNvPr id="18" name="Shape 16"/>
          <p:cNvSpPr/>
          <p:nvPr/>
        </p:nvSpPr>
        <p:spPr>
          <a:xfrm>
            <a:off x="770930" y="4600932"/>
            <a:ext cx="91440" cy="2994898"/>
          </a:xfrm>
          <a:prstGeom prst="roundRect">
            <a:avLst>
              <a:gd name="adj" fmla="val 156279"/>
            </a:avLst>
          </a:prstGeom>
          <a:solidFill>
            <a:srgbClr val="006747"/>
          </a:solidFill>
          <a:ln/>
        </p:spPr>
        <p:txBody>
          <a:bodyPr/>
          <a:lstStyle/>
          <a:p>
            <a:endParaRPr lang="en-GB"/>
          </a:p>
        </p:txBody>
      </p:sp>
      <p:sp>
        <p:nvSpPr>
          <p:cNvPr id="19" name="Text 17"/>
          <p:cNvSpPr/>
          <p:nvPr/>
        </p:nvSpPr>
        <p:spPr>
          <a:xfrm>
            <a:off x="1043940" y="4782503"/>
            <a:ext cx="2381607" cy="297656"/>
          </a:xfrm>
          <a:prstGeom prst="rect">
            <a:avLst/>
          </a:prstGeom>
          <a:noFill/>
          <a:ln/>
        </p:spPr>
        <p:txBody>
          <a:bodyPr wrap="none" lIns="0" tIns="0" rIns="0" bIns="0" rtlCol="0" anchor="t"/>
          <a:lstStyle/>
          <a:p>
            <a:pPr marL="0" indent="0" algn="l">
              <a:lnSpc>
                <a:spcPts val="2300"/>
              </a:lnSpc>
              <a:buNone/>
            </a:pPr>
            <a:r>
              <a:rPr lang="en-US" sz="1850" b="1" dirty="0">
                <a:solidFill>
                  <a:srgbClr val="006747"/>
                </a:solidFill>
                <a:latin typeface="Noto Serif SC Bold" pitchFamily="34" charset="0"/>
                <a:ea typeface="Noto Serif SC Bold" pitchFamily="34" charset="-122"/>
                <a:cs typeface="Noto Serif SC Bold" pitchFamily="34" charset="-120"/>
              </a:rPr>
              <a:t>Transparency</a:t>
            </a:r>
            <a:endParaRPr lang="en-US" sz="1850" dirty="0"/>
          </a:p>
        </p:txBody>
      </p:sp>
      <p:sp>
        <p:nvSpPr>
          <p:cNvPr id="20" name="Text 18"/>
          <p:cNvSpPr/>
          <p:nvPr/>
        </p:nvSpPr>
        <p:spPr>
          <a:xfrm>
            <a:off x="1043940" y="5175409"/>
            <a:ext cx="6010275" cy="1016318"/>
          </a:xfrm>
          <a:prstGeom prst="rect">
            <a:avLst/>
          </a:prstGeom>
          <a:noFill/>
          <a:ln/>
        </p:spPr>
        <p:txBody>
          <a:bodyPr wrap="square" lIns="0" tIns="0" rIns="0" bIns="0" rtlCol="0" anchor="t"/>
          <a:lstStyle/>
          <a:p>
            <a:pPr marL="0" indent="0" algn="l">
              <a:lnSpc>
                <a:spcPts val="2000"/>
              </a:lnSpc>
              <a:buNone/>
            </a:pPr>
            <a:r>
              <a:rPr lang="en-US" sz="1250" dirty="0">
                <a:solidFill>
                  <a:srgbClr val="4B4A4A"/>
                </a:solidFill>
                <a:latin typeface="Geist" pitchFamily="34" charset="0"/>
                <a:ea typeface="Geist" pitchFamily="34" charset="-122"/>
                <a:cs typeface="Geist" pitchFamily="34" charset="-120"/>
              </a:rPr>
              <a:t>All network participants have access to the same transaction history, creating unprecedented transparency in record-keeping. While personal identities may be pseudonymous, all transactions are visible and verifiable by anyone, building trust through openness rather than authority.</a:t>
            </a:r>
            <a:endParaRPr lang="en-US" sz="1250" dirty="0"/>
          </a:p>
        </p:txBody>
      </p:sp>
      <p:sp>
        <p:nvSpPr>
          <p:cNvPr id="21" name="Text 19"/>
          <p:cNvSpPr/>
          <p:nvPr/>
        </p:nvSpPr>
        <p:spPr>
          <a:xfrm>
            <a:off x="1043940" y="6286976"/>
            <a:ext cx="6010275" cy="254079"/>
          </a:xfrm>
          <a:prstGeom prst="rect">
            <a:avLst/>
          </a:prstGeom>
          <a:noFill/>
          <a:ln/>
        </p:spPr>
        <p:txBody>
          <a:bodyPr wrap="none" lIns="0" tIns="0" rIns="0" bIns="0" rtlCol="0" anchor="t"/>
          <a:lstStyle/>
          <a:p>
            <a:pPr marL="342900" indent="-342900" algn="l">
              <a:lnSpc>
                <a:spcPts val="2000"/>
              </a:lnSpc>
              <a:buSzPct val="100000"/>
              <a:buChar char="•"/>
            </a:pPr>
            <a:r>
              <a:rPr lang="en-US" sz="1250" dirty="0">
                <a:solidFill>
                  <a:srgbClr val="4B4A4A"/>
                </a:solidFill>
                <a:latin typeface="Geist" pitchFamily="34" charset="0"/>
                <a:ea typeface="Geist" pitchFamily="34" charset="-122"/>
                <a:cs typeface="Geist" pitchFamily="34" charset="-120"/>
              </a:rPr>
              <a:t>Complete transaction history visible to all participants</a:t>
            </a:r>
            <a:endParaRPr lang="en-US" sz="1250" dirty="0"/>
          </a:p>
        </p:txBody>
      </p:sp>
      <p:sp>
        <p:nvSpPr>
          <p:cNvPr id="22" name="Text 20"/>
          <p:cNvSpPr/>
          <p:nvPr/>
        </p:nvSpPr>
        <p:spPr>
          <a:xfrm>
            <a:off x="1043940" y="6596539"/>
            <a:ext cx="6010275" cy="254079"/>
          </a:xfrm>
          <a:prstGeom prst="rect">
            <a:avLst/>
          </a:prstGeom>
          <a:noFill/>
          <a:ln/>
        </p:spPr>
        <p:txBody>
          <a:bodyPr wrap="none" lIns="0" tIns="0" rIns="0" bIns="0" rtlCol="0" anchor="t"/>
          <a:lstStyle/>
          <a:p>
            <a:pPr marL="342900" indent="-342900" algn="l">
              <a:lnSpc>
                <a:spcPts val="2000"/>
              </a:lnSpc>
              <a:buSzPct val="100000"/>
              <a:buChar char="•"/>
            </a:pPr>
            <a:r>
              <a:rPr lang="en-US" sz="1250" dirty="0">
                <a:solidFill>
                  <a:srgbClr val="4B4A4A"/>
                </a:solidFill>
                <a:latin typeface="Geist" pitchFamily="34" charset="0"/>
                <a:ea typeface="Geist" pitchFamily="34" charset="-122"/>
                <a:cs typeface="Geist" pitchFamily="34" charset="-120"/>
              </a:rPr>
              <a:t>Real-time verification of network state</a:t>
            </a:r>
            <a:endParaRPr lang="en-US" sz="1250" dirty="0"/>
          </a:p>
        </p:txBody>
      </p:sp>
      <p:sp>
        <p:nvSpPr>
          <p:cNvPr id="23" name="Text 21"/>
          <p:cNvSpPr/>
          <p:nvPr/>
        </p:nvSpPr>
        <p:spPr>
          <a:xfrm>
            <a:off x="1043940" y="6906101"/>
            <a:ext cx="6010275" cy="254079"/>
          </a:xfrm>
          <a:prstGeom prst="rect">
            <a:avLst/>
          </a:prstGeom>
          <a:noFill/>
          <a:ln/>
        </p:spPr>
        <p:txBody>
          <a:bodyPr wrap="none" lIns="0" tIns="0" rIns="0" bIns="0" rtlCol="0" anchor="t"/>
          <a:lstStyle/>
          <a:p>
            <a:pPr marL="342900" indent="-342900" algn="l">
              <a:lnSpc>
                <a:spcPts val="2000"/>
              </a:lnSpc>
              <a:buSzPct val="100000"/>
              <a:buChar char="•"/>
            </a:pPr>
            <a:r>
              <a:rPr lang="en-US" sz="1250" dirty="0">
                <a:solidFill>
                  <a:srgbClr val="4B4A4A"/>
                </a:solidFill>
                <a:latin typeface="Geist" pitchFamily="34" charset="0"/>
                <a:ea typeface="Geist" pitchFamily="34" charset="-122"/>
                <a:cs typeface="Geist" pitchFamily="34" charset="-120"/>
              </a:rPr>
              <a:t>Builds trust through openness and verifiability</a:t>
            </a:r>
            <a:endParaRPr lang="en-US" sz="1250" dirty="0"/>
          </a:p>
        </p:txBody>
      </p:sp>
      <p:sp>
        <p:nvSpPr>
          <p:cNvPr id="24" name="Shape 22"/>
          <p:cNvSpPr/>
          <p:nvPr/>
        </p:nvSpPr>
        <p:spPr>
          <a:xfrm>
            <a:off x="7394496" y="4600932"/>
            <a:ext cx="6442115" cy="2994898"/>
          </a:xfrm>
          <a:prstGeom prst="roundRect">
            <a:avLst>
              <a:gd name="adj" fmla="val 3664"/>
            </a:avLst>
          </a:prstGeom>
          <a:solidFill>
            <a:srgbClr val="E5F9F2">
              <a:alpha val="95000"/>
            </a:srgbClr>
          </a:solidFill>
          <a:ln w="22860">
            <a:solidFill>
              <a:srgbClr val="B7D5CA"/>
            </a:solidFill>
            <a:prstDash val="solid"/>
          </a:ln>
        </p:spPr>
        <p:txBody>
          <a:bodyPr/>
          <a:lstStyle/>
          <a:p>
            <a:endParaRPr lang="en-GB"/>
          </a:p>
        </p:txBody>
      </p:sp>
      <p:sp>
        <p:nvSpPr>
          <p:cNvPr id="25" name="Shape 23"/>
          <p:cNvSpPr/>
          <p:nvPr/>
        </p:nvSpPr>
        <p:spPr>
          <a:xfrm>
            <a:off x="7371636" y="4600932"/>
            <a:ext cx="91440" cy="2994898"/>
          </a:xfrm>
          <a:prstGeom prst="roundRect">
            <a:avLst>
              <a:gd name="adj" fmla="val 156279"/>
            </a:avLst>
          </a:prstGeom>
          <a:solidFill>
            <a:srgbClr val="006747"/>
          </a:solidFill>
          <a:ln/>
        </p:spPr>
        <p:txBody>
          <a:bodyPr/>
          <a:lstStyle/>
          <a:p>
            <a:endParaRPr lang="en-GB"/>
          </a:p>
        </p:txBody>
      </p:sp>
      <p:sp>
        <p:nvSpPr>
          <p:cNvPr id="26" name="Text 24"/>
          <p:cNvSpPr/>
          <p:nvPr/>
        </p:nvSpPr>
        <p:spPr>
          <a:xfrm>
            <a:off x="7644646" y="4782503"/>
            <a:ext cx="2381607" cy="297656"/>
          </a:xfrm>
          <a:prstGeom prst="rect">
            <a:avLst/>
          </a:prstGeom>
          <a:noFill/>
          <a:ln/>
        </p:spPr>
        <p:txBody>
          <a:bodyPr wrap="none" lIns="0" tIns="0" rIns="0" bIns="0" rtlCol="0" anchor="t"/>
          <a:lstStyle/>
          <a:p>
            <a:pPr marL="0" indent="0" algn="l">
              <a:lnSpc>
                <a:spcPts val="2300"/>
              </a:lnSpc>
              <a:buNone/>
            </a:pPr>
            <a:r>
              <a:rPr lang="en-US" sz="1850" b="1" dirty="0">
                <a:solidFill>
                  <a:srgbClr val="006747"/>
                </a:solidFill>
                <a:latin typeface="Noto Serif SC Bold" pitchFamily="34" charset="0"/>
                <a:ea typeface="Noto Serif SC Bold" pitchFamily="34" charset="-122"/>
                <a:cs typeface="Noto Serif SC Bold" pitchFamily="34" charset="-120"/>
              </a:rPr>
              <a:t>Security</a:t>
            </a:r>
            <a:endParaRPr lang="en-US" sz="1850" dirty="0"/>
          </a:p>
        </p:txBody>
      </p:sp>
      <p:sp>
        <p:nvSpPr>
          <p:cNvPr id="27" name="Text 25"/>
          <p:cNvSpPr/>
          <p:nvPr/>
        </p:nvSpPr>
        <p:spPr>
          <a:xfrm>
            <a:off x="7644646" y="5175409"/>
            <a:ext cx="6010394" cy="1270397"/>
          </a:xfrm>
          <a:prstGeom prst="rect">
            <a:avLst/>
          </a:prstGeom>
          <a:noFill/>
          <a:ln/>
        </p:spPr>
        <p:txBody>
          <a:bodyPr wrap="square" lIns="0" tIns="0" rIns="0" bIns="0" rtlCol="0" anchor="t"/>
          <a:lstStyle/>
          <a:p>
            <a:pPr marL="0" indent="0" algn="l">
              <a:lnSpc>
                <a:spcPts val="2000"/>
              </a:lnSpc>
              <a:buNone/>
            </a:pPr>
            <a:r>
              <a:rPr lang="en-US" sz="1250" dirty="0">
                <a:solidFill>
                  <a:srgbClr val="4B4A4A"/>
                </a:solidFill>
                <a:latin typeface="Geist" pitchFamily="34" charset="0"/>
                <a:ea typeface="Geist" pitchFamily="34" charset="-122"/>
                <a:cs typeface="Geist" pitchFamily="34" charset="-120"/>
              </a:rPr>
              <a:t>Blockchain employs advanced cryptography and consensus mechanisms to create a highly secure environment. Digital signatures ensure transaction authenticity, whilst consensus protocols prevent fraudulent activities. The distributed nature makes the system resilient against cyber attacks targeting centralised infrastructure.</a:t>
            </a:r>
            <a:endParaRPr lang="en-US" sz="1250" dirty="0"/>
          </a:p>
        </p:txBody>
      </p:sp>
      <p:sp>
        <p:nvSpPr>
          <p:cNvPr id="28" name="Text 26"/>
          <p:cNvSpPr/>
          <p:nvPr/>
        </p:nvSpPr>
        <p:spPr>
          <a:xfrm>
            <a:off x="7644646" y="6541056"/>
            <a:ext cx="6010394" cy="254079"/>
          </a:xfrm>
          <a:prstGeom prst="rect">
            <a:avLst/>
          </a:prstGeom>
          <a:noFill/>
          <a:ln/>
        </p:spPr>
        <p:txBody>
          <a:bodyPr wrap="none" lIns="0" tIns="0" rIns="0" bIns="0" rtlCol="0" anchor="t"/>
          <a:lstStyle/>
          <a:p>
            <a:pPr marL="342900" indent="-342900" algn="l">
              <a:lnSpc>
                <a:spcPts val="2000"/>
              </a:lnSpc>
              <a:buSzPct val="100000"/>
              <a:buChar char="•"/>
            </a:pPr>
            <a:r>
              <a:rPr lang="en-US" sz="1250" dirty="0">
                <a:solidFill>
                  <a:srgbClr val="4B4A4A"/>
                </a:solidFill>
                <a:latin typeface="Geist" pitchFamily="34" charset="0"/>
                <a:ea typeface="Geist" pitchFamily="34" charset="-122"/>
                <a:cs typeface="Geist" pitchFamily="34" charset="-120"/>
              </a:rPr>
              <a:t>Cryptographic protection of all transactions</a:t>
            </a:r>
            <a:endParaRPr lang="en-US" sz="1250" dirty="0"/>
          </a:p>
        </p:txBody>
      </p:sp>
      <p:sp>
        <p:nvSpPr>
          <p:cNvPr id="29" name="Text 27"/>
          <p:cNvSpPr/>
          <p:nvPr/>
        </p:nvSpPr>
        <p:spPr>
          <a:xfrm>
            <a:off x="7644646" y="6850618"/>
            <a:ext cx="6010394" cy="254079"/>
          </a:xfrm>
          <a:prstGeom prst="rect">
            <a:avLst/>
          </a:prstGeom>
          <a:noFill/>
          <a:ln/>
        </p:spPr>
        <p:txBody>
          <a:bodyPr wrap="none" lIns="0" tIns="0" rIns="0" bIns="0" rtlCol="0" anchor="t"/>
          <a:lstStyle/>
          <a:p>
            <a:pPr marL="342900" indent="-342900" algn="l">
              <a:lnSpc>
                <a:spcPts val="2000"/>
              </a:lnSpc>
              <a:buSzPct val="100000"/>
              <a:buChar char="•"/>
            </a:pPr>
            <a:r>
              <a:rPr lang="en-US" sz="1250" dirty="0">
                <a:solidFill>
                  <a:srgbClr val="4B4A4A"/>
                </a:solidFill>
                <a:latin typeface="Geist" pitchFamily="34" charset="0"/>
                <a:ea typeface="Geist" pitchFamily="34" charset="-122"/>
                <a:cs typeface="Geist" pitchFamily="34" charset="-120"/>
              </a:rPr>
              <a:t>Consensus mechanisms prevent fraud</a:t>
            </a:r>
            <a:endParaRPr lang="en-US" sz="1250" dirty="0"/>
          </a:p>
        </p:txBody>
      </p:sp>
      <p:sp>
        <p:nvSpPr>
          <p:cNvPr id="30" name="Text 28"/>
          <p:cNvSpPr/>
          <p:nvPr/>
        </p:nvSpPr>
        <p:spPr>
          <a:xfrm>
            <a:off x="7644646" y="7160181"/>
            <a:ext cx="6010394" cy="254079"/>
          </a:xfrm>
          <a:prstGeom prst="rect">
            <a:avLst/>
          </a:prstGeom>
          <a:noFill/>
          <a:ln/>
        </p:spPr>
        <p:txBody>
          <a:bodyPr wrap="none" lIns="0" tIns="0" rIns="0" bIns="0" rtlCol="0" anchor="t"/>
          <a:lstStyle/>
          <a:p>
            <a:pPr marL="342900" indent="-342900" algn="l">
              <a:lnSpc>
                <a:spcPts val="2000"/>
              </a:lnSpc>
              <a:buSzPct val="100000"/>
              <a:buChar char="•"/>
            </a:pPr>
            <a:r>
              <a:rPr lang="en-US" sz="1250" dirty="0">
                <a:solidFill>
                  <a:srgbClr val="4B4A4A"/>
                </a:solidFill>
                <a:latin typeface="Geist" pitchFamily="34" charset="0"/>
                <a:ea typeface="Geist" pitchFamily="34" charset="-122"/>
                <a:cs typeface="Geist" pitchFamily="34" charset="-120"/>
              </a:rPr>
              <a:t>Distributed architecture resists cyber attacks</a:t>
            </a:r>
            <a:endParaRPr lang="en-US" sz="12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574477" y="394930"/>
            <a:ext cx="2494836" cy="291703"/>
          </a:xfrm>
          <a:prstGeom prst="rect">
            <a:avLst/>
          </a:prstGeom>
          <a:noFill/>
          <a:ln/>
        </p:spPr>
        <p:txBody>
          <a:bodyPr wrap="none" lIns="0" tIns="0" rIns="0" bIns="0" rtlCol="0" anchor="t"/>
          <a:lstStyle/>
          <a:p>
            <a:pPr marL="0" indent="0" algn="l">
              <a:lnSpc>
                <a:spcPts val="2250"/>
              </a:lnSpc>
              <a:buNone/>
            </a:pPr>
            <a:r>
              <a:rPr lang="en-US" sz="1800" b="1" dirty="0">
                <a:solidFill>
                  <a:srgbClr val="006747"/>
                </a:solidFill>
                <a:latin typeface="Noto Serif SC Bold" pitchFamily="34" charset="0"/>
                <a:ea typeface="Noto Serif SC Bold" pitchFamily="34" charset="-122"/>
                <a:cs typeface="Noto Serif SC Bold" pitchFamily="34" charset="-120"/>
              </a:rPr>
              <a:t>Types of Blockchains</a:t>
            </a:r>
            <a:endParaRPr lang="en-US" sz="1800" dirty="0"/>
          </a:p>
        </p:txBody>
      </p:sp>
      <p:sp>
        <p:nvSpPr>
          <p:cNvPr id="3" name="Text 1"/>
          <p:cNvSpPr/>
          <p:nvPr/>
        </p:nvSpPr>
        <p:spPr>
          <a:xfrm>
            <a:off x="4474726" y="892969"/>
            <a:ext cx="1166932" cy="145852"/>
          </a:xfrm>
          <a:prstGeom prst="rect">
            <a:avLst/>
          </a:prstGeom>
          <a:noFill/>
          <a:ln/>
        </p:spPr>
        <p:txBody>
          <a:bodyPr wrap="none" lIns="0" tIns="0" rIns="0" bIns="0" rtlCol="0" anchor="t"/>
          <a:lstStyle/>
          <a:p>
            <a:pPr marL="0" indent="0" algn="r">
              <a:lnSpc>
                <a:spcPts val="1100"/>
              </a:lnSpc>
              <a:buNone/>
            </a:pPr>
            <a:r>
              <a:rPr lang="en-US" sz="900" b="1" dirty="0">
                <a:solidFill>
                  <a:srgbClr val="4B4A4A"/>
                </a:solidFill>
                <a:latin typeface="Noto Serif SC Bold" pitchFamily="34" charset="0"/>
                <a:ea typeface="Noto Serif SC Bold" pitchFamily="34" charset="-122"/>
                <a:cs typeface="Noto Serif SC Bold" pitchFamily="34" charset="-120"/>
              </a:rPr>
              <a:t>Public Blockchains</a:t>
            </a:r>
            <a:endParaRPr lang="en-US" sz="900" dirty="0"/>
          </a:p>
        </p:txBody>
      </p:sp>
      <p:sp>
        <p:nvSpPr>
          <p:cNvPr id="4" name="Text 2"/>
          <p:cNvSpPr/>
          <p:nvPr/>
        </p:nvSpPr>
        <p:spPr>
          <a:xfrm>
            <a:off x="574477" y="1094780"/>
            <a:ext cx="5067181" cy="149304"/>
          </a:xfrm>
          <a:prstGeom prst="rect">
            <a:avLst/>
          </a:prstGeom>
          <a:noFill/>
          <a:ln/>
        </p:spPr>
        <p:txBody>
          <a:bodyPr wrap="none" lIns="0" tIns="0" rIns="0" bIns="0" rtlCol="0" anchor="t"/>
          <a:lstStyle/>
          <a:p>
            <a:pPr marL="0" indent="0" algn="r">
              <a:lnSpc>
                <a:spcPts val="1150"/>
              </a:lnSpc>
              <a:buNone/>
            </a:pPr>
            <a:r>
              <a:rPr lang="en-US" sz="700" dirty="0">
                <a:solidFill>
                  <a:srgbClr val="4B4A4A"/>
                </a:solidFill>
                <a:highlight>
                  <a:srgbClr val="E5F9F2"/>
                </a:highlight>
                <a:latin typeface="Geist" pitchFamily="34" charset="0"/>
                <a:ea typeface="Geist" pitchFamily="34" charset="-122"/>
                <a:cs typeface="Geist" pitchFamily="34" charset="-120"/>
              </a:rPr>
              <a:t>Fully decentralised and transparent</a:t>
            </a:r>
            <a:endParaRPr lang="en-US" sz="700" dirty="0"/>
          </a:p>
        </p:txBody>
      </p:sp>
      <p:sp>
        <p:nvSpPr>
          <p:cNvPr id="5" name="Text 3"/>
          <p:cNvSpPr/>
          <p:nvPr/>
        </p:nvSpPr>
        <p:spPr>
          <a:xfrm>
            <a:off x="574477" y="1300043"/>
            <a:ext cx="5067181" cy="447913"/>
          </a:xfrm>
          <a:prstGeom prst="rect">
            <a:avLst/>
          </a:prstGeom>
          <a:noFill/>
          <a:ln/>
        </p:spPr>
        <p:txBody>
          <a:bodyPr wrap="square" lIns="0" tIns="0" rIns="0" bIns="0" rtlCol="0" anchor="t"/>
          <a:lstStyle/>
          <a:p>
            <a:pPr marL="0" indent="0" algn="r">
              <a:lnSpc>
                <a:spcPts val="1150"/>
              </a:lnSpc>
              <a:buNone/>
            </a:pPr>
            <a:r>
              <a:rPr lang="en-US" sz="700" dirty="0">
                <a:solidFill>
                  <a:srgbClr val="4B4A4A"/>
                </a:solidFill>
                <a:latin typeface="Geist" pitchFamily="34" charset="0"/>
                <a:ea typeface="Geist" pitchFamily="34" charset="-122"/>
                <a:cs typeface="Geist" pitchFamily="34" charset="-120"/>
              </a:rPr>
              <a:t>Open to anyone worldwide, requiring no permissions to join or participate. Examples like Bitcoin and Ethereum demonstrate how public blockchains create trustless environments where strangers can transact safely without intermediaries.</a:t>
            </a:r>
            <a:endParaRPr lang="en-US" sz="700" dirty="0"/>
          </a:p>
        </p:txBody>
      </p:sp>
      <p:sp>
        <p:nvSpPr>
          <p:cNvPr id="6" name="Text 4"/>
          <p:cNvSpPr/>
          <p:nvPr/>
        </p:nvSpPr>
        <p:spPr>
          <a:xfrm>
            <a:off x="574477" y="1803916"/>
            <a:ext cx="5067181" cy="149304"/>
          </a:xfrm>
          <a:prstGeom prst="rect">
            <a:avLst/>
          </a:prstGeom>
          <a:noFill/>
          <a:ln/>
        </p:spPr>
        <p:txBody>
          <a:bodyPr wrap="none" lIns="0" tIns="0" rIns="0" bIns="0" rtlCol="0" anchor="t"/>
          <a:lstStyle/>
          <a:p>
            <a:pPr marL="342900" indent="-342900" algn="l">
              <a:lnSpc>
                <a:spcPts val="1150"/>
              </a:lnSpc>
              <a:buSzPct val="100000"/>
              <a:buChar char="•"/>
            </a:pPr>
            <a:r>
              <a:rPr lang="en-US" sz="700" dirty="0">
                <a:solidFill>
                  <a:srgbClr val="4B4A4A"/>
                </a:solidFill>
                <a:latin typeface="Geist" pitchFamily="34" charset="0"/>
                <a:ea typeface="Geist" pitchFamily="34" charset="-122"/>
                <a:cs typeface="Geist" pitchFamily="34" charset="-120"/>
              </a:rPr>
              <a:t>Complete decentralisation and openness</a:t>
            </a:r>
            <a:endParaRPr lang="en-US" sz="700" dirty="0"/>
          </a:p>
        </p:txBody>
      </p:sp>
      <p:sp>
        <p:nvSpPr>
          <p:cNvPr id="7" name="Text 5"/>
          <p:cNvSpPr/>
          <p:nvPr/>
        </p:nvSpPr>
        <p:spPr>
          <a:xfrm>
            <a:off x="574477" y="1985843"/>
            <a:ext cx="5067181" cy="149304"/>
          </a:xfrm>
          <a:prstGeom prst="rect">
            <a:avLst/>
          </a:prstGeom>
          <a:noFill/>
          <a:ln/>
        </p:spPr>
        <p:txBody>
          <a:bodyPr wrap="none" lIns="0" tIns="0" rIns="0" bIns="0" rtlCol="0" anchor="t"/>
          <a:lstStyle/>
          <a:p>
            <a:pPr marL="342900" indent="-342900" algn="l">
              <a:lnSpc>
                <a:spcPts val="1150"/>
              </a:lnSpc>
              <a:buSzPct val="100000"/>
              <a:buChar char="•"/>
            </a:pPr>
            <a:r>
              <a:rPr lang="en-US" sz="700" dirty="0">
                <a:solidFill>
                  <a:srgbClr val="4B4A4A"/>
                </a:solidFill>
                <a:latin typeface="Geist" pitchFamily="34" charset="0"/>
                <a:ea typeface="Geist" pitchFamily="34" charset="-122"/>
                <a:cs typeface="Geist" pitchFamily="34" charset="-120"/>
              </a:rPr>
              <a:t>Global accessibility without restrictions</a:t>
            </a:r>
            <a:endParaRPr lang="en-US" sz="700" dirty="0"/>
          </a:p>
        </p:txBody>
      </p:sp>
      <p:sp>
        <p:nvSpPr>
          <p:cNvPr id="8" name="Text 6"/>
          <p:cNvSpPr/>
          <p:nvPr/>
        </p:nvSpPr>
        <p:spPr>
          <a:xfrm>
            <a:off x="574477" y="2167771"/>
            <a:ext cx="5067181" cy="149304"/>
          </a:xfrm>
          <a:prstGeom prst="rect">
            <a:avLst/>
          </a:prstGeom>
          <a:noFill/>
          <a:ln/>
        </p:spPr>
        <p:txBody>
          <a:bodyPr wrap="none" lIns="0" tIns="0" rIns="0" bIns="0" rtlCol="0" anchor="t"/>
          <a:lstStyle/>
          <a:p>
            <a:pPr marL="342900" indent="-342900" algn="l">
              <a:lnSpc>
                <a:spcPts val="1150"/>
              </a:lnSpc>
              <a:buSzPct val="100000"/>
              <a:buChar char="•"/>
            </a:pPr>
            <a:r>
              <a:rPr lang="en-US" sz="700" dirty="0">
                <a:solidFill>
                  <a:srgbClr val="4B4A4A"/>
                </a:solidFill>
                <a:latin typeface="Geist" pitchFamily="34" charset="0"/>
                <a:ea typeface="Geist" pitchFamily="34" charset="-122"/>
                <a:cs typeface="Geist" pitchFamily="34" charset="-120"/>
              </a:rPr>
              <a:t>Highest level of transparency and trust</a:t>
            </a:r>
            <a:endParaRPr lang="en-US" sz="700" dirty="0"/>
          </a:p>
        </p:txBody>
      </p:sp>
      <p:pic>
        <p:nvPicPr>
          <p:cNvPr id="9" name="Image 0" descr="preencoded.png"/>
          <p:cNvPicPr>
            <a:picLocks noChangeAspect="1"/>
          </p:cNvPicPr>
          <p:nvPr/>
        </p:nvPicPr>
        <p:blipFill>
          <a:blip r:embed="rId3"/>
          <a:stretch>
            <a:fillRect/>
          </a:stretch>
        </p:blipFill>
        <p:spPr>
          <a:xfrm>
            <a:off x="5781675" y="873323"/>
            <a:ext cx="3066931" cy="3066931"/>
          </a:xfrm>
          <a:prstGeom prst="rect">
            <a:avLst/>
          </a:prstGeom>
        </p:spPr>
      </p:pic>
      <p:pic>
        <p:nvPicPr>
          <p:cNvPr id="10" name="Image 1" descr="preencoded.png"/>
          <p:cNvPicPr>
            <a:picLocks noChangeAspect="1"/>
          </p:cNvPicPr>
          <p:nvPr/>
        </p:nvPicPr>
        <p:blipFill>
          <a:blip r:embed="rId4"/>
          <a:stretch>
            <a:fillRect/>
          </a:stretch>
        </p:blipFill>
        <p:spPr>
          <a:xfrm>
            <a:off x="6486168" y="1560433"/>
            <a:ext cx="139660" cy="174546"/>
          </a:xfrm>
          <a:prstGeom prst="rect">
            <a:avLst/>
          </a:prstGeom>
        </p:spPr>
      </p:pic>
      <p:sp>
        <p:nvSpPr>
          <p:cNvPr id="11" name="Text 7"/>
          <p:cNvSpPr/>
          <p:nvPr/>
        </p:nvSpPr>
        <p:spPr>
          <a:xfrm>
            <a:off x="8988623" y="892969"/>
            <a:ext cx="1173123" cy="145852"/>
          </a:xfrm>
          <a:prstGeom prst="rect">
            <a:avLst/>
          </a:prstGeom>
          <a:noFill/>
          <a:ln/>
        </p:spPr>
        <p:txBody>
          <a:bodyPr wrap="none" lIns="0" tIns="0" rIns="0" bIns="0" rtlCol="0" anchor="t"/>
          <a:lstStyle/>
          <a:p>
            <a:pPr marL="0" indent="0" algn="l">
              <a:lnSpc>
                <a:spcPts val="1100"/>
              </a:lnSpc>
              <a:buNone/>
            </a:pPr>
            <a:r>
              <a:rPr lang="en-US" sz="900" b="1" dirty="0">
                <a:solidFill>
                  <a:srgbClr val="4B4A4A"/>
                </a:solidFill>
                <a:latin typeface="Noto Serif SC Bold" pitchFamily="34" charset="0"/>
                <a:ea typeface="Noto Serif SC Bold" pitchFamily="34" charset="-122"/>
                <a:cs typeface="Noto Serif SC Bold" pitchFamily="34" charset="-120"/>
              </a:rPr>
              <a:t>Private Blockchains</a:t>
            </a:r>
            <a:endParaRPr lang="en-US" sz="900" dirty="0"/>
          </a:p>
        </p:txBody>
      </p:sp>
      <p:sp>
        <p:nvSpPr>
          <p:cNvPr id="12" name="Text 8"/>
          <p:cNvSpPr/>
          <p:nvPr/>
        </p:nvSpPr>
        <p:spPr>
          <a:xfrm>
            <a:off x="8988623" y="1094780"/>
            <a:ext cx="5067300" cy="149304"/>
          </a:xfrm>
          <a:prstGeom prst="rect">
            <a:avLst/>
          </a:prstGeom>
          <a:noFill/>
          <a:ln/>
        </p:spPr>
        <p:txBody>
          <a:bodyPr wrap="none" lIns="0" tIns="0" rIns="0" bIns="0" rtlCol="0" anchor="t"/>
          <a:lstStyle/>
          <a:p>
            <a:pPr marL="0" indent="0" algn="l">
              <a:lnSpc>
                <a:spcPts val="1150"/>
              </a:lnSpc>
              <a:buNone/>
            </a:pPr>
            <a:r>
              <a:rPr lang="en-US" sz="700" dirty="0">
                <a:solidFill>
                  <a:srgbClr val="4B4A4A"/>
                </a:solidFill>
                <a:highlight>
                  <a:srgbClr val="E5F9F2"/>
                </a:highlight>
                <a:latin typeface="Geist" pitchFamily="34" charset="0"/>
                <a:ea typeface="Geist" pitchFamily="34" charset="-122"/>
                <a:cs typeface="Geist" pitchFamily="34" charset="-120"/>
              </a:rPr>
              <a:t>Controlled access for internal use</a:t>
            </a:r>
            <a:endParaRPr lang="en-US" sz="700" dirty="0"/>
          </a:p>
        </p:txBody>
      </p:sp>
      <p:sp>
        <p:nvSpPr>
          <p:cNvPr id="13" name="Text 9"/>
          <p:cNvSpPr/>
          <p:nvPr/>
        </p:nvSpPr>
        <p:spPr>
          <a:xfrm>
            <a:off x="8988623" y="1300043"/>
            <a:ext cx="5067300" cy="447913"/>
          </a:xfrm>
          <a:prstGeom prst="rect">
            <a:avLst/>
          </a:prstGeom>
          <a:noFill/>
          <a:ln/>
        </p:spPr>
        <p:txBody>
          <a:bodyPr wrap="square" lIns="0" tIns="0" rIns="0" bIns="0" rtlCol="0" anchor="t"/>
          <a:lstStyle/>
          <a:p>
            <a:pPr marL="0" indent="0" algn="l">
              <a:lnSpc>
                <a:spcPts val="1150"/>
              </a:lnSpc>
              <a:buNone/>
            </a:pPr>
            <a:r>
              <a:rPr lang="en-US" sz="700" dirty="0">
                <a:solidFill>
                  <a:srgbClr val="4B4A4A"/>
                </a:solidFill>
                <a:latin typeface="Geist" pitchFamily="34" charset="0"/>
                <a:ea typeface="Geist" pitchFamily="34" charset="-122"/>
                <a:cs typeface="Geist" pitchFamily="34" charset="-120"/>
              </a:rPr>
              <a:t>Restricted to specific organisations or groups, offering greater control over participation and data access. Companies use private blockchains for internal processes whilst maintaining some blockchain benefits like immutability and traceability.</a:t>
            </a:r>
            <a:endParaRPr lang="en-US" sz="700" dirty="0"/>
          </a:p>
        </p:txBody>
      </p:sp>
      <p:sp>
        <p:nvSpPr>
          <p:cNvPr id="14" name="Text 10"/>
          <p:cNvSpPr/>
          <p:nvPr/>
        </p:nvSpPr>
        <p:spPr>
          <a:xfrm>
            <a:off x="8988623" y="1803916"/>
            <a:ext cx="5067300" cy="149304"/>
          </a:xfrm>
          <a:prstGeom prst="rect">
            <a:avLst/>
          </a:prstGeom>
          <a:noFill/>
          <a:ln/>
        </p:spPr>
        <p:txBody>
          <a:bodyPr wrap="none" lIns="0" tIns="0" rIns="0" bIns="0" rtlCol="0" anchor="t"/>
          <a:lstStyle/>
          <a:p>
            <a:pPr marL="342900" indent="-342900" algn="l">
              <a:lnSpc>
                <a:spcPts val="1150"/>
              </a:lnSpc>
              <a:buSzPct val="100000"/>
              <a:buChar char="•"/>
            </a:pPr>
            <a:r>
              <a:rPr lang="en-US" sz="700" dirty="0">
                <a:solidFill>
                  <a:srgbClr val="4B4A4A"/>
                </a:solidFill>
                <a:latin typeface="Geist" pitchFamily="34" charset="0"/>
                <a:ea typeface="Geist" pitchFamily="34" charset="-122"/>
                <a:cs typeface="Geist" pitchFamily="34" charset="-120"/>
              </a:rPr>
              <a:t>Single organisation control</a:t>
            </a:r>
            <a:endParaRPr lang="en-US" sz="700" dirty="0"/>
          </a:p>
        </p:txBody>
      </p:sp>
      <p:sp>
        <p:nvSpPr>
          <p:cNvPr id="15" name="Text 11"/>
          <p:cNvSpPr/>
          <p:nvPr/>
        </p:nvSpPr>
        <p:spPr>
          <a:xfrm>
            <a:off x="8988623" y="1985843"/>
            <a:ext cx="5067300" cy="149304"/>
          </a:xfrm>
          <a:prstGeom prst="rect">
            <a:avLst/>
          </a:prstGeom>
          <a:noFill/>
          <a:ln/>
        </p:spPr>
        <p:txBody>
          <a:bodyPr wrap="none" lIns="0" tIns="0" rIns="0" bIns="0" rtlCol="0" anchor="t"/>
          <a:lstStyle/>
          <a:p>
            <a:pPr marL="342900" indent="-342900" algn="l">
              <a:lnSpc>
                <a:spcPts val="1150"/>
              </a:lnSpc>
              <a:buSzPct val="100000"/>
              <a:buChar char="•"/>
            </a:pPr>
            <a:r>
              <a:rPr lang="en-US" sz="700" dirty="0">
                <a:solidFill>
                  <a:srgbClr val="4B4A4A"/>
                </a:solidFill>
                <a:latin typeface="Geist" pitchFamily="34" charset="0"/>
                <a:ea typeface="Geist" pitchFamily="34" charset="-122"/>
                <a:cs typeface="Geist" pitchFamily="34" charset="-120"/>
              </a:rPr>
              <a:t>Restricted access and participation</a:t>
            </a:r>
            <a:endParaRPr lang="en-US" sz="700" dirty="0"/>
          </a:p>
        </p:txBody>
      </p:sp>
      <p:sp>
        <p:nvSpPr>
          <p:cNvPr id="16" name="Text 12"/>
          <p:cNvSpPr/>
          <p:nvPr/>
        </p:nvSpPr>
        <p:spPr>
          <a:xfrm>
            <a:off x="8988623" y="2167771"/>
            <a:ext cx="5067300" cy="149304"/>
          </a:xfrm>
          <a:prstGeom prst="rect">
            <a:avLst/>
          </a:prstGeom>
          <a:noFill/>
          <a:ln/>
        </p:spPr>
        <p:txBody>
          <a:bodyPr wrap="none" lIns="0" tIns="0" rIns="0" bIns="0" rtlCol="0" anchor="t"/>
          <a:lstStyle/>
          <a:p>
            <a:pPr marL="342900" indent="-342900" algn="l">
              <a:lnSpc>
                <a:spcPts val="1150"/>
              </a:lnSpc>
              <a:buSzPct val="100000"/>
              <a:buChar char="•"/>
            </a:pPr>
            <a:r>
              <a:rPr lang="en-US" sz="700" dirty="0">
                <a:solidFill>
                  <a:srgbClr val="4B4A4A"/>
                </a:solidFill>
                <a:latin typeface="Geist" pitchFamily="34" charset="0"/>
                <a:ea typeface="Geist" pitchFamily="34" charset="-122"/>
                <a:cs typeface="Geist" pitchFamily="34" charset="-120"/>
              </a:rPr>
              <a:t>Enhanced privacy for sensitive operations</a:t>
            </a:r>
            <a:endParaRPr lang="en-US" sz="700" dirty="0"/>
          </a:p>
        </p:txBody>
      </p:sp>
      <p:pic>
        <p:nvPicPr>
          <p:cNvPr id="17" name="Image 2" descr="preencoded.png"/>
          <p:cNvPicPr>
            <a:picLocks noChangeAspect="1"/>
          </p:cNvPicPr>
          <p:nvPr/>
        </p:nvPicPr>
        <p:blipFill>
          <a:blip r:embed="rId5"/>
          <a:stretch>
            <a:fillRect/>
          </a:stretch>
        </p:blipFill>
        <p:spPr>
          <a:xfrm>
            <a:off x="5781675" y="873323"/>
            <a:ext cx="3066931" cy="3066931"/>
          </a:xfrm>
          <a:prstGeom prst="rect">
            <a:avLst/>
          </a:prstGeom>
        </p:spPr>
      </p:pic>
      <p:pic>
        <p:nvPicPr>
          <p:cNvPr id="18" name="Image 3" descr="preencoded.png"/>
          <p:cNvPicPr>
            <a:picLocks noChangeAspect="1"/>
          </p:cNvPicPr>
          <p:nvPr/>
        </p:nvPicPr>
        <p:blipFill>
          <a:blip r:embed="rId6"/>
          <a:stretch>
            <a:fillRect/>
          </a:stretch>
        </p:blipFill>
        <p:spPr>
          <a:xfrm>
            <a:off x="8004215" y="1560433"/>
            <a:ext cx="139660" cy="174546"/>
          </a:xfrm>
          <a:prstGeom prst="rect">
            <a:avLst/>
          </a:prstGeom>
        </p:spPr>
      </p:pic>
      <p:sp>
        <p:nvSpPr>
          <p:cNvPr id="19" name="Text 13"/>
          <p:cNvSpPr/>
          <p:nvPr/>
        </p:nvSpPr>
        <p:spPr>
          <a:xfrm>
            <a:off x="8988623" y="2496383"/>
            <a:ext cx="1167527" cy="145852"/>
          </a:xfrm>
          <a:prstGeom prst="rect">
            <a:avLst/>
          </a:prstGeom>
          <a:noFill/>
          <a:ln/>
        </p:spPr>
        <p:txBody>
          <a:bodyPr wrap="none" lIns="0" tIns="0" rIns="0" bIns="0" rtlCol="0" anchor="t"/>
          <a:lstStyle/>
          <a:p>
            <a:pPr marL="0" indent="0" algn="l">
              <a:lnSpc>
                <a:spcPts val="1100"/>
              </a:lnSpc>
              <a:buNone/>
            </a:pPr>
            <a:r>
              <a:rPr lang="en-US" sz="900" b="1" dirty="0">
                <a:solidFill>
                  <a:srgbClr val="4B4A4A"/>
                </a:solidFill>
                <a:latin typeface="Noto Serif SC Bold" pitchFamily="34" charset="0"/>
                <a:ea typeface="Noto Serif SC Bold" pitchFamily="34" charset="-122"/>
                <a:cs typeface="Noto Serif SC Bold" pitchFamily="34" charset="-120"/>
              </a:rPr>
              <a:t>Hybrid Blockchains</a:t>
            </a:r>
            <a:endParaRPr lang="en-US" sz="900" dirty="0"/>
          </a:p>
        </p:txBody>
      </p:sp>
      <p:sp>
        <p:nvSpPr>
          <p:cNvPr id="20" name="Text 14"/>
          <p:cNvSpPr/>
          <p:nvPr/>
        </p:nvSpPr>
        <p:spPr>
          <a:xfrm>
            <a:off x="8988623" y="2698194"/>
            <a:ext cx="5067300" cy="149304"/>
          </a:xfrm>
          <a:prstGeom prst="rect">
            <a:avLst/>
          </a:prstGeom>
          <a:noFill/>
          <a:ln/>
        </p:spPr>
        <p:txBody>
          <a:bodyPr wrap="none" lIns="0" tIns="0" rIns="0" bIns="0" rtlCol="0" anchor="t"/>
          <a:lstStyle/>
          <a:p>
            <a:pPr marL="0" indent="0" algn="l">
              <a:lnSpc>
                <a:spcPts val="1150"/>
              </a:lnSpc>
              <a:buNone/>
            </a:pPr>
            <a:r>
              <a:rPr lang="en-US" sz="700" dirty="0">
                <a:solidFill>
                  <a:srgbClr val="4B4A4A"/>
                </a:solidFill>
                <a:highlight>
                  <a:srgbClr val="E5F9F2"/>
                </a:highlight>
                <a:latin typeface="Geist" pitchFamily="34" charset="0"/>
                <a:ea typeface="Geist" pitchFamily="34" charset="-122"/>
                <a:cs typeface="Geist" pitchFamily="34" charset="-120"/>
              </a:rPr>
              <a:t>Best of both worlds</a:t>
            </a:r>
            <a:endParaRPr lang="en-US" sz="700" dirty="0"/>
          </a:p>
        </p:txBody>
      </p:sp>
      <p:sp>
        <p:nvSpPr>
          <p:cNvPr id="21" name="Text 15"/>
          <p:cNvSpPr/>
          <p:nvPr/>
        </p:nvSpPr>
        <p:spPr>
          <a:xfrm>
            <a:off x="8988623" y="2903458"/>
            <a:ext cx="5067300" cy="447913"/>
          </a:xfrm>
          <a:prstGeom prst="rect">
            <a:avLst/>
          </a:prstGeom>
          <a:noFill/>
          <a:ln/>
        </p:spPr>
        <p:txBody>
          <a:bodyPr wrap="square" lIns="0" tIns="0" rIns="0" bIns="0" rtlCol="0" anchor="t"/>
          <a:lstStyle/>
          <a:p>
            <a:pPr marL="0" indent="0" algn="l">
              <a:lnSpc>
                <a:spcPts val="1150"/>
              </a:lnSpc>
              <a:buNone/>
            </a:pPr>
            <a:r>
              <a:rPr lang="en-US" sz="700" dirty="0">
                <a:solidFill>
                  <a:srgbClr val="4B4A4A"/>
                </a:solidFill>
                <a:latin typeface="Geist" pitchFamily="34" charset="0"/>
                <a:ea typeface="Geist" pitchFamily="34" charset="-122"/>
                <a:cs typeface="Geist" pitchFamily="34" charset="-120"/>
              </a:rPr>
              <a:t>Combines public and private features, allowing organisations to control access whilst maintaining selective transparency. This approach enables businesses to share specific information publicly whilst keeping sensitive data private.</a:t>
            </a:r>
            <a:endParaRPr lang="en-US" sz="700" dirty="0"/>
          </a:p>
        </p:txBody>
      </p:sp>
      <p:sp>
        <p:nvSpPr>
          <p:cNvPr id="22" name="Text 16"/>
          <p:cNvSpPr/>
          <p:nvPr/>
        </p:nvSpPr>
        <p:spPr>
          <a:xfrm>
            <a:off x="8988623" y="3407331"/>
            <a:ext cx="5067300" cy="149304"/>
          </a:xfrm>
          <a:prstGeom prst="rect">
            <a:avLst/>
          </a:prstGeom>
          <a:noFill/>
          <a:ln/>
        </p:spPr>
        <p:txBody>
          <a:bodyPr wrap="none" lIns="0" tIns="0" rIns="0" bIns="0" rtlCol="0" anchor="t"/>
          <a:lstStyle/>
          <a:p>
            <a:pPr marL="342900" indent="-342900" algn="l">
              <a:lnSpc>
                <a:spcPts val="1150"/>
              </a:lnSpc>
              <a:buSzPct val="100000"/>
              <a:buChar char="•"/>
            </a:pPr>
            <a:r>
              <a:rPr lang="en-US" sz="700" dirty="0">
                <a:solidFill>
                  <a:srgbClr val="4B4A4A"/>
                </a:solidFill>
                <a:latin typeface="Geist" pitchFamily="34" charset="0"/>
                <a:ea typeface="Geist" pitchFamily="34" charset="-122"/>
                <a:cs typeface="Geist" pitchFamily="34" charset="-120"/>
              </a:rPr>
              <a:t>Selective transparency and access control</a:t>
            </a:r>
            <a:endParaRPr lang="en-US" sz="700" dirty="0"/>
          </a:p>
        </p:txBody>
      </p:sp>
      <p:sp>
        <p:nvSpPr>
          <p:cNvPr id="23" name="Text 17"/>
          <p:cNvSpPr/>
          <p:nvPr/>
        </p:nvSpPr>
        <p:spPr>
          <a:xfrm>
            <a:off x="8988623" y="3589258"/>
            <a:ext cx="5067300" cy="149304"/>
          </a:xfrm>
          <a:prstGeom prst="rect">
            <a:avLst/>
          </a:prstGeom>
          <a:noFill/>
          <a:ln/>
        </p:spPr>
        <p:txBody>
          <a:bodyPr wrap="none" lIns="0" tIns="0" rIns="0" bIns="0" rtlCol="0" anchor="t"/>
          <a:lstStyle/>
          <a:p>
            <a:pPr marL="342900" indent="-342900" algn="l">
              <a:lnSpc>
                <a:spcPts val="1150"/>
              </a:lnSpc>
              <a:buSzPct val="100000"/>
              <a:buChar char="•"/>
            </a:pPr>
            <a:r>
              <a:rPr lang="en-US" sz="700" dirty="0">
                <a:solidFill>
                  <a:srgbClr val="4B4A4A"/>
                </a:solidFill>
                <a:latin typeface="Geist" pitchFamily="34" charset="0"/>
                <a:ea typeface="Geist" pitchFamily="34" charset="-122"/>
                <a:cs typeface="Geist" pitchFamily="34" charset="-120"/>
              </a:rPr>
              <a:t>Balances privacy with openness</a:t>
            </a:r>
            <a:endParaRPr lang="en-US" sz="700" dirty="0"/>
          </a:p>
        </p:txBody>
      </p:sp>
      <p:sp>
        <p:nvSpPr>
          <p:cNvPr id="24" name="Text 18"/>
          <p:cNvSpPr/>
          <p:nvPr/>
        </p:nvSpPr>
        <p:spPr>
          <a:xfrm>
            <a:off x="8988623" y="3771186"/>
            <a:ext cx="5067300" cy="149304"/>
          </a:xfrm>
          <a:prstGeom prst="rect">
            <a:avLst/>
          </a:prstGeom>
          <a:noFill/>
          <a:ln/>
        </p:spPr>
        <p:txBody>
          <a:bodyPr wrap="none" lIns="0" tIns="0" rIns="0" bIns="0" rtlCol="0" anchor="t"/>
          <a:lstStyle/>
          <a:p>
            <a:pPr marL="342900" indent="-342900" algn="l">
              <a:lnSpc>
                <a:spcPts val="1150"/>
              </a:lnSpc>
              <a:buSzPct val="100000"/>
              <a:buChar char="•"/>
            </a:pPr>
            <a:r>
              <a:rPr lang="en-US" sz="700" dirty="0">
                <a:solidFill>
                  <a:srgbClr val="4B4A4A"/>
                </a:solidFill>
                <a:latin typeface="Geist" pitchFamily="34" charset="0"/>
                <a:ea typeface="Geist" pitchFamily="34" charset="-122"/>
                <a:cs typeface="Geist" pitchFamily="34" charset="-120"/>
              </a:rPr>
              <a:t>Customisable governance structures</a:t>
            </a:r>
            <a:endParaRPr lang="en-US" sz="700" dirty="0"/>
          </a:p>
        </p:txBody>
      </p:sp>
      <p:pic>
        <p:nvPicPr>
          <p:cNvPr id="25" name="Image 4" descr="preencoded.png"/>
          <p:cNvPicPr>
            <a:picLocks noChangeAspect="1"/>
          </p:cNvPicPr>
          <p:nvPr/>
        </p:nvPicPr>
        <p:blipFill>
          <a:blip r:embed="rId7"/>
          <a:stretch>
            <a:fillRect/>
          </a:stretch>
        </p:blipFill>
        <p:spPr>
          <a:xfrm>
            <a:off x="5781675" y="873323"/>
            <a:ext cx="3066931" cy="3066931"/>
          </a:xfrm>
          <a:prstGeom prst="rect">
            <a:avLst/>
          </a:prstGeom>
        </p:spPr>
      </p:pic>
      <p:pic>
        <p:nvPicPr>
          <p:cNvPr id="26" name="Image 5" descr="preencoded.png"/>
          <p:cNvPicPr>
            <a:picLocks noChangeAspect="1"/>
          </p:cNvPicPr>
          <p:nvPr/>
        </p:nvPicPr>
        <p:blipFill>
          <a:blip r:embed="rId8"/>
          <a:stretch>
            <a:fillRect/>
          </a:stretch>
        </p:blipFill>
        <p:spPr>
          <a:xfrm>
            <a:off x="8004215" y="3078480"/>
            <a:ext cx="139660" cy="174546"/>
          </a:xfrm>
          <a:prstGeom prst="rect">
            <a:avLst/>
          </a:prstGeom>
        </p:spPr>
      </p:pic>
      <p:sp>
        <p:nvSpPr>
          <p:cNvPr id="27" name="Text 19"/>
          <p:cNvSpPr/>
          <p:nvPr/>
        </p:nvSpPr>
        <p:spPr>
          <a:xfrm>
            <a:off x="4182785" y="2496383"/>
            <a:ext cx="1458873" cy="145852"/>
          </a:xfrm>
          <a:prstGeom prst="rect">
            <a:avLst/>
          </a:prstGeom>
          <a:noFill/>
          <a:ln/>
        </p:spPr>
        <p:txBody>
          <a:bodyPr wrap="none" lIns="0" tIns="0" rIns="0" bIns="0" rtlCol="0" anchor="t"/>
          <a:lstStyle/>
          <a:p>
            <a:pPr marL="0" indent="0" algn="r">
              <a:lnSpc>
                <a:spcPts val="1100"/>
              </a:lnSpc>
              <a:buNone/>
            </a:pPr>
            <a:r>
              <a:rPr lang="en-US" sz="900" b="1" dirty="0">
                <a:solidFill>
                  <a:srgbClr val="4B4A4A"/>
                </a:solidFill>
                <a:latin typeface="Noto Serif SC Bold" pitchFamily="34" charset="0"/>
                <a:ea typeface="Noto Serif SC Bold" pitchFamily="34" charset="-122"/>
                <a:cs typeface="Noto Serif SC Bold" pitchFamily="34" charset="-120"/>
              </a:rPr>
              <a:t>Consortium Blockchains</a:t>
            </a:r>
            <a:endParaRPr lang="en-US" sz="900" dirty="0"/>
          </a:p>
        </p:txBody>
      </p:sp>
      <p:sp>
        <p:nvSpPr>
          <p:cNvPr id="28" name="Text 20"/>
          <p:cNvSpPr/>
          <p:nvPr/>
        </p:nvSpPr>
        <p:spPr>
          <a:xfrm>
            <a:off x="574477" y="2698194"/>
            <a:ext cx="5067181" cy="149304"/>
          </a:xfrm>
          <a:prstGeom prst="rect">
            <a:avLst/>
          </a:prstGeom>
          <a:noFill/>
          <a:ln/>
        </p:spPr>
        <p:txBody>
          <a:bodyPr wrap="none" lIns="0" tIns="0" rIns="0" bIns="0" rtlCol="0" anchor="t"/>
          <a:lstStyle/>
          <a:p>
            <a:pPr marL="0" indent="0" algn="r">
              <a:lnSpc>
                <a:spcPts val="1150"/>
              </a:lnSpc>
              <a:buNone/>
            </a:pPr>
            <a:r>
              <a:rPr lang="en-US" sz="700" dirty="0">
                <a:solidFill>
                  <a:srgbClr val="4B4A4A"/>
                </a:solidFill>
                <a:highlight>
                  <a:srgbClr val="E5F9F2"/>
                </a:highlight>
                <a:latin typeface="Geist" pitchFamily="34" charset="0"/>
                <a:ea typeface="Geist" pitchFamily="34" charset="-122"/>
                <a:cs typeface="Geist" pitchFamily="34" charset="-120"/>
              </a:rPr>
              <a:t>Shared governance model</a:t>
            </a:r>
            <a:endParaRPr lang="en-US" sz="700" dirty="0"/>
          </a:p>
        </p:txBody>
      </p:sp>
      <p:sp>
        <p:nvSpPr>
          <p:cNvPr id="29" name="Text 21"/>
          <p:cNvSpPr/>
          <p:nvPr/>
        </p:nvSpPr>
        <p:spPr>
          <a:xfrm>
            <a:off x="574477" y="2903458"/>
            <a:ext cx="5067181" cy="447913"/>
          </a:xfrm>
          <a:prstGeom prst="rect">
            <a:avLst/>
          </a:prstGeom>
          <a:noFill/>
          <a:ln/>
        </p:spPr>
        <p:txBody>
          <a:bodyPr wrap="square" lIns="0" tIns="0" rIns="0" bIns="0" rtlCol="0" anchor="t"/>
          <a:lstStyle/>
          <a:p>
            <a:pPr marL="0" indent="0" algn="r">
              <a:lnSpc>
                <a:spcPts val="1150"/>
              </a:lnSpc>
              <a:buNone/>
            </a:pPr>
            <a:r>
              <a:rPr lang="en-US" sz="700" dirty="0">
                <a:solidFill>
                  <a:srgbClr val="4B4A4A"/>
                </a:solidFill>
                <a:latin typeface="Geist" pitchFamily="34" charset="0"/>
                <a:ea typeface="Geist" pitchFamily="34" charset="-122"/>
                <a:cs typeface="Geist" pitchFamily="34" charset="-120"/>
              </a:rPr>
              <a:t>Controlled by a pre-selected group of organisations that collaborate whilst maintaining some decentralisation. Industries like banking and supply chain management use consortium blockchains to share information securely amongst trusted partners.</a:t>
            </a:r>
            <a:endParaRPr lang="en-US" sz="700" dirty="0"/>
          </a:p>
        </p:txBody>
      </p:sp>
      <p:sp>
        <p:nvSpPr>
          <p:cNvPr id="30" name="Text 22"/>
          <p:cNvSpPr/>
          <p:nvPr/>
        </p:nvSpPr>
        <p:spPr>
          <a:xfrm>
            <a:off x="574477" y="3407331"/>
            <a:ext cx="5067181" cy="149304"/>
          </a:xfrm>
          <a:prstGeom prst="rect">
            <a:avLst/>
          </a:prstGeom>
          <a:noFill/>
          <a:ln/>
        </p:spPr>
        <p:txBody>
          <a:bodyPr wrap="none" lIns="0" tIns="0" rIns="0" bIns="0" rtlCol="0" anchor="t"/>
          <a:lstStyle/>
          <a:p>
            <a:pPr marL="342900" indent="-342900" algn="l">
              <a:lnSpc>
                <a:spcPts val="1150"/>
              </a:lnSpc>
              <a:buSzPct val="100000"/>
              <a:buChar char="•"/>
            </a:pPr>
            <a:r>
              <a:rPr lang="en-US" sz="700" dirty="0">
                <a:solidFill>
                  <a:srgbClr val="4B4A4A"/>
                </a:solidFill>
                <a:latin typeface="Geist" pitchFamily="34" charset="0"/>
                <a:ea typeface="Geist" pitchFamily="34" charset="-122"/>
                <a:cs typeface="Geist" pitchFamily="34" charset="-120"/>
              </a:rPr>
              <a:t>Controlled by group of organisations</a:t>
            </a:r>
            <a:endParaRPr lang="en-US" sz="700" dirty="0"/>
          </a:p>
        </p:txBody>
      </p:sp>
      <p:sp>
        <p:nvSpPr>
          <p:cNvPr id="31" name="Text 23"/>
          <p:cNvSpPr/>
          <p:nvPr/>
        </p:nvSpPr>
        <p:spPr>
          <a:xfrm>
            <a:off x="574477" y="3589258"/>
            <a:ext cx="5067181" cy="149304"/>
          </a:xfrm>
          <a:prstGeom prst="rect">
            <a:avLst/>
          </a:prstGeom>
          <a:noFill/>
          <a:ln/>
        </p:spPr>
        <p:txBody>
          <a:bodyPr wrap="none" lIns="0" tIns="0" rIns="0" bIns="0" rtlCol="0" anchor="t"/>
          <a:lstStyle/>
          <a:p>
            <a:pPr marL="342900" indent="-342900" algn="l">
              <a:lnSpc>
                <a:spcPts val="1150"/>
              </a:lnSpc>
              <a:buSzPct val="100000"/>
              <a:buChar char="•"/>
            </a:pPr>
            <a:r>
              <a:rPr lang="en-US" sz="700" dirty="0">
                <a:solidFill>
                  <a:srgbClr val="4B4A4A"/>
                </a:solidFill>
                <a:latin typeface="Geist" pitchFamily="34" charset="0"/>
                <a:ea typeface="Geist" pitchFamily="34" charset="-122"/>
                <a:cs typeface="Geist" pitchFamily="34" charset="-120"/>
              </a:rPr>
              <a:t>Semi-decentralised governance</a:t>
            </a:r>
            <a:endParaRPr lang="en-US" sz="700" dirty="0"/>
          </a:p>
        </p:txBody>
      </p:sp>
      <p:sp>
        <p:nvSpPr>
          <p:cNvPr id="32" name="Text 24"/>
          <p:cNvSpPr/>
          <p:nvPr/>
        </p:nvSpPr>
        <p:spPr>
          <a:xfrm>
            <a:off x="574477" y="3771186"/>
            <a:ext cx="5067181" cy="149304"/>
          </a:xfrm>
          <a:prstGeom prst="rect">
            <a:avLst/>
          </a:prstGeom>
          <a:noFill/>
          <a:ln/>
        </p:spPr>
        <p:txBody>
          <a:bodyPr wrap="none" lIns="0" tIns="0" rIns="0" bIns="0" rtlCol="0" anchor="t"/>
          <a:lstStyle/>
          <a:p>
            <a:pPr marL="342900" indent="-342900" algn="l">
              <a:lnSpc>
                <a:spcPts val="1150"/>
              </a:lnSpc>
              <a:buSzPct val="100000"/>
              <a:buChar char="•"/>
            </a:pPr>
            <a:r>
              <a:rPr lang="en-US" sz="700" dirty="0">
                <a:solidFill>
                  <a:srgbClr val="4B4A4A"/>
                </a:solidFill>
                <a:latin typeface="Geist" pitchFamily="34" charset="0"/>
                <a:ea typeface="Geist" pitchFamily="34" charset="-122"/>
                <a:cs typeface="Geist" pitchFamily="34" charset="-120"/>
              </a:rPr>
              <a:t>Enhanced collaboration between partners</a:t>
            </a:r>
            <a:endParaRPr lang="en-US" sz="700" dirty="0"/>
          </a:p>
        </p:txBody>
      </p:sp>
      <p:pic>
        <p:nvPicPr>
          <p:cNvPr id="33" name="Image 6" descr="preencoded.png"/>
          <p:cNvPicPr>
            <a:picLocks noChangeAspect="1"/>
          </p:cNvPicPr>
          <p:nvPr/>
        </p:nvPicPr>
        <p:blipFill>
          <a:blip r:embed="rId9"/>
          <a:stretch>
            <a:fillRect/>
          </a:stretch>
        </p:blipFill>
        <p:spPr>
          <a:xfrm>
            <a:off x="5781675" y="873323"/>
            <a:ext cx="3066931" cy="3066931"/>
          </a:xfrm>
          <a:prstGeom prst="rect">
            <a:avLst/>
          </a:prstGeom>
        </p:spPr>
      </p:pic>
      <p:pic>
        <p:nvPicPr>
          <p:cNvPr id="34" name="Image 7" descr="preencoded.png"/>
          <p:cNvPicPr>
            <a:picLocks noChangeAspect="1"/>
          </p:cNvPicPr>
          <p:nvPr/>
        </p:nvPicPr>
        <p:blipFill>
          <a:blip r:embed="rId10"/>
          <a:stretch>
            <a:fillRect/>
          </a:stretch>
        </p:blipFill>
        <p:spPr>
          <a:xfrm>
            <a:off x="6486168" y="3078480"/>
            <a:ext cx="139660" cy="174546"/>
          </a:xfrm>
          <a:prstGeom prst="rect">
            <a:avLst/>
          </a:prstGeom>
        </p:spPr>
      </p:pic>
      <p:sp>
        <p:nvSpPr>
          <p:cNvPr id="35" name="Text 25"/>
          <p:cNvSpPr/>
          <p:nvPr/>
        </p:nvSpPr>
        <p:spPr>
          <a:xfrm>
            <a:off x="574477" y="4138613"/>
            <a:ext cx="1735931" cy="175022"/>
          </a:xfrm>
          <a:prstGeom prst="rect">
            <a:avLst/>
          </a:prstGeom>
          <a:noFill/>
          <a:ln/>
        </p:spPr>
        <p:txBody>
          <a:bodyPr wrap="none" lIns="0" tIns="0" rIns="0" bIns="0" rtlCol="0" anchor="t"/>
          <a:lstStyle/>
          <a:p>
            <a:pPr marL="0" indent="0" algn="l">
              <a:lnSpc>
                <a:spcPts val="1350"/>
              </a:lnSpc>
              <a:buNone/>
            </a:pPr>
            <a:r>
              <a:rPr lang="en-US" sz="1100" b="1" dirty="0">
                <a:solidFill>
                  <a:srgbClr val="006747"/>
                </a:solidFill>
                <a:latin typeface="Noto Serif SC Bold" pitchFamily="34" charset="0"/>
                <a:ea typeface="Noto Serif SC Bold" pitchFamily="34" charset="-122"/>
                <a:cs typeface="Noto Serif SC Bold" pitchFamily="34" charset="-120"/>
              </a:rPr>
              <a:t>Choosing the Right Type</a:t>
            </a:r>
            <a:endParaRPr lang="en-US" sz="1100" dirty="0"/>
          </a:p>
        </p:txBody>
      </p:sp>
      <p:sp>
        <p:nvSpPr>
          <p:cNvPr id="36" name="Text 26"/>
          <p:cNvSpPr/>
          <p:nvPr/>
        </p:nvSpPr>
        <p:spPr>
          <a:xfrm>
            <a:off x="574477" y="4406979"/>
            <a:ext cx="6626900" cy="298609"/>
          </a:xfrm>
          <a:prstGeom prst="rect">
            <a:avLst/>
          </a:prstGeom>
          <a:noFill/>
          <a:ln/>
        </p:spPr>
        <p:txBody>
          <a:bodyPr wrap="square" lIns="0" tIns="0" rIns="0" bIns="0" rtlCol="0" anchor="t"/>
          <a:lstStyle/>
          <a:p>
            <a:pPr marL="0" indent="0" algn="l">
              <a:lnSpc>
                <a:spcPts val="1150"/>
              </a:lnSpc>
              <a:buNone/>
            </a:pPr>
            <a:r>
              <a:rPr lang="en-US" sz="700" dirty="0">
                <a:solidFill>
                  <a:srgbClr val="4B4A4A"/>
                </a:solidFill>
                <a:latin typeface="Geist" pitchFamily="34" charset="0"/>
                <a:ea typeface="Geist" pitchFamily="34" charset="-122"/>
                <a:cs typeface="Geist" pitchFamily="34" charset="-120"/>
              </a:rPr>
              <a:t>The choice of blockchain type depends on specific use cases, privacy requirements, and governance needs. Public blockchains excel for global, trustless applications, whilst private and consortium blockchains serve enterprise needs requiring controlled access and enhanced privacy.</a:t>
            </a:r>
            <a:endParaRPr lang="en-US" sz="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943094"/>
            <a:ext cx="4597003" cy="465177"/>
          </a:xfrm>
          <a:prstGeom prst="rect">
            <a:avLst/>
          </a:prstGeom>
          <a:noFill/>
          <a:ln/>
        </p:spPr>
        <p:txBody>
          <a:bodyPr wrap="none" lIns="0" tIns="0" rIns="0" bIns="0" rtlCol="0" anchor="t"/>
          <a:lstStyle/>
          <a:p>
            <a:pPr marL="0" indent="0" algn="l">
              <a:lnSpc>
                <a:spcPts val="3650"/>
              </a:lnSpc>
              <a:buNone/>
            </a:pPr>
            <a:r>
              <a:rPr lang="en-US" sz="2900" b="1" dirty="0">
                <a:solidFill>
                  <a:srgbClr val="006747"/>
                </a:solidFill>
                <a:latin typeface="Noto Serif SC Bold" pitchFamily="34" charset="0"/>
                <a:ea typeface="Noto Serif SC Bold" pitchFamily="34" charset="-122"/>
                <a:cs typeface="Noto Serif SC Bold" pitchFamily="34" charset="-120"/>
              </a:rPr>
              <a:t>Real-World Applications</a:t>
            </a:r>
            <a:endParaRPr lang="en-US" sz="2900" dirty="0"/>
          </a:p>
        </p:txBody>
      </p:sp>
      <p:pic>
        <p:nvPicPr>
          <p:cNvPr id="3" name="Image 0" descr="preencoded.png"/>
          <p:cNvPicPr>
            <a:picLocks noChangeAspect="1"/>
          </p:cNvPicPr>
          <p:nvPr/>
        </p:nvPicPr>
        <p:blipFill>
          <a:blip r:embed="rId3"/>
          <a:stretch>
            <a:fillRect/>
          </a:stretch>
        </p:blipFill>
        <p:spPr>
          <a:xfrm>
            <a:off x="793790" y="1705928"/>
            <a:ext cx="1685449" cy="1041678"/>
          </a:xfrm>
          <a:prstGeom prst="rect">
            <a:avLst/>
          </a:prstGeom>
        </p:spPr>
      </p:pic>
      <p:sp>
        <p:nvSpPr>
          <p:cNvPr id="4" name="Text 1"/>
          <p:cNvSpPr/>
          <p:nvPr/>
        </p:nvSpPr>
        <p:spPr>
          <a:xfrm>
            <a:off x="793790" y="2933581"/>
            <a:ext cx="2232779" cy="278963"/>
          </a:xfrm>
          <a:prstGeom prst="rect">
            <a:avLst/>
          </a:prstGeom>
          <a:noFill/>
          <a:ln/>
        </p:spPr>
        <p:txBody>
          <a:bodyPr wrap="none" lIns="0" tIns="0" rIns="0" bIns="0" rtlCol="0" anchor="t"/>
          <a:lstStyle/>
          <a:p>
            <a:pPr marL="0" indent="0" algn="l">
              <a:lnSpc>
                <a:spcPts val="2150"/>
              </a:lnSpc>
              <a:buNone/>
            </a:pPr>
            <a:r>
              <a:rPr lang="en-US" sz="1750" b="1" dirty="0">
                <a:solidFill>
                  <a:srgbClr val="006747"/>
                </a:solidFill>
                <a:latin typeface="Noto Serif SC Bold" pitchFamily="34" charset="0"/>
                <a:ea typeface="Noto Serif SC Bold" pitchFamily="34" charset="-122"/>
                <a:cs typeface="Noto Serif SC Bold" pitchFamily="34" charset="-120"/>
              </a:rPr>
              <a:t>Financial Services</a:t>
            </a:r>
            <a:endParaRPr lang="en-US" sz="1750" dirty="0"/>
          </a:p>
        </p:txBody>
      </p:sp>
      <p:sp>
        <p:nvSpPr>
          <p:cNvPr id="5" name="Text 2"/>
          <p:cNvSpPr/>
          <p:nvPr/>
        </p:nvSpPr>
        <p:spPr>
          <a:xfrm>
            <a:off x="793790" y="3301841"/>
            <a:ext cx="3121223" cy="1666875"/>
          </a:xfrm>
          <a:prstGeom prst="rect">
            <a:avLst/>
          </a:prstGeom>
          <a:noFill/>
          <a:ln/>
        </p:spPr>
        <p:txBody>
          <a:bodyPr wrap="square" lIns="0" tIns="0" rIns="0" bIns="0" rtlCol="0" anchor="t"/>
          <a:lstStyle/>
          <a:p>
            <a:pPr marL="0" indent="0" algn="l">
              <a:lnSpc>
                <a:spcPts val="1850"/>
              </a:lnSpc>
              <a:buNone/>
            </a:pPr>
            <a:r>
              <a:rPr lang="en-US" sz="1150" dirty="0">
                <a:solidFill>
                  <a:srgbClr val="4B4A4A"/>
                </a:solidFill>
                <a:latin typeface="Geist" pitchFamily="34" charset="0"/>
                <a:ea typeface="Geist" pitchFamily="34" charset="-122"/>
                <a:cs typeface="Geist" pitchFamily="34" charset="-120"/>
              </a:rPr>
              <a:t>Blockchain is revolutionising finance through faster, more secure interbank payments and cross-border transactions. The Singapore Exchange uses blockchain for trade settlements, reducing processing time from days to minutes whilst eliminating intermediary fees and counterparty risks.</a:t>
            </a:r>
            <a:endParaRPr lang="en-US" sz="1150" dirty="0"/>
          </a:p>
        </p:txBody>
      </p:sp>
      <p:sp>
        <p:nvSpPr>
          <p:cNvPr id="6" name="Text 3"/>
          <p:cNvSpPr/>
          <p:nvPr/>
        </p:nvSpPr>
        <p:spPr>
          <a:xfrm>
            <a:off x="793790" y="5058013"/>
            <a:ext cx="3121223" cy="238125"/>
          </a:xfrm>
          <a:prstGeom prst="rect">
            <a:avLst/>
          </a:prstGeom>
          <a:noFill/>
          <a:ln/>
        </p:spPr>
        <p:txBody>
          <a:bodyPr wrap="none" lIns="0" tIns="0" rIns="0" bIns="0" rtlCol="0" anchor="t"/>
          <a:lstStyle/>
          <a:p>
            <a:pPr marL="342900" indent="-342900" algn="l">
              <a:lnSpc>
                <a:spcPts val="1850"/>
              </a:lnSpc>
              <a:buSzPct val="100000"/>
              <a:buChar char="•"/>
            </a:pPr>
            <a:r>
              <a:rPr lang="en-US" sz="1150" dirty="0">
                <a:solidFill>
                  <a:srgbClr val="4B4A4A"/>
                </a:solidFill>
                <a:latin typeface="Geist" pitchFamily="34" charset="0"/>
                <a:ea typeface="Geist" pitchFamily="34" charset="-122"/>
                <a:cs typeface="Geist" pitchFamily="34" charset="-120"/>
              </a:rPr>
              <a:t>Instant cross-border payments</a:t>
            </a:r>
            <a:endParaRPr lang="en-US" sz="1150" dirty="0"/>
          </a:p>
        </p:txBody>
      </p:sp>
      <p:sp>
        <p:nvSpPr>
          <p:cNvPr id="7" name="Text 4"/>
          <p:cNvSpPr/>
          <p:nvPr/>
        </p:nvSpPr>
        <p:spPr>
          <a:xfrm>
            <a:off x="793790" y="5348168"/>
            <a:ext cx="3121223" cy="238125"/>
          </a:xfrm>
          <a:prstGeom prst="rect">
            <a:avLst/>
          </a:prstGeom>
          <a:noFill/>
          <a:ln/>
        </p:spPr>
        <p:txBody>
          <a:bodyPr wrap="none" lIns="0" tIns="0" rIns="0" bIns="0" rtlCol="0" anchor="t"/>
          <a:lstStyle/>
          <a:p>
            <a:pPr marL="342900" indent="-342900" algn="l">
              <a:lnSpc>
                <a:spcPts val="1850"/>
              </a:lnSpc>
              <a:buSzPct val="100000"/>
              <a:buChar char="•"/>
            </a:pPr>
            <a:r>
              <a:rPr lang="en-US" sz="1150" dirty="0">
                <a:solidFill>
                  <a:srgbClr val="4B4A4A"/>
                </a:solidFill>
                <a:latin typeface="Geist" pitchFamily="34" charset="0"/>
                <a:ea typeface="Geist" pitchFamily="34" charset="-122"/>
                <a:cs typeface="Geist" pitchFamily="34" charset="-120"/>
              </a:rPr>
              <a:t>Reduced transaction costs and fees</a:t>
            </a:r>
            <a:endParaRPr lang="en-US" sz="1150" dirty="0"/>
          </a:p>
        </p:txBody>
      </p:sp>
      <p:sp>
        <p:nvSpPr>
          <p:cNvPr id="8" name="Text 5"/>
          <p:cNvSpPr/>
          <p:nvPr/>
        </p:nvSpPr>
        <p:spPr>
          <a:xfrm>
            <a:off x="793790" y="5638324"/>
            <a:ext cx="3121223" cy="238125"/>
          </a:xfrm>
          <a:prstGeom prst="rect">
            <a:avLst/>
          </a:prstGeom>
          <a:noFill/>
          <a:ln/>
        </p:spPr>
        <p:txBody>
          <a:bodyPr wrap="none" lIns="0" tIns="0" rIns="0" bIns="0" rtlCol="0" anchor="t"/>
          <a:lstStyle/>
          <a:p>
            <a:pPr marL="342900" indent="-342900" algn="l">
              <a:lnSpc>
                <a:spcPts val="1850"/>
              </a:lnSpc>
              <a:buSzPct val="100000"/>
              <a:buChar char="•"/>
            </a:pPr>
            <a:r>
              <a:rPr lang="en-US" sz="1150" dirty="0">
                <a:solidFill>
                  <a:srgbClr val="4B4A4A"/>
                </a:solidFill>
                <a:latin typeface="Geist" pitchFamily="34" charset="0"/>
                <a:ea typeface="Geist" pitchFamily="34" charset="-122"/>
                <a:cs typeface="Geist" pitchFamily="34" charset="-120"/>
              </a:rPr>
              <a:t>Enhanced security and fraud prevention</a:t>
            </a:r>
            <a:endParaRPr lang="en-US" sz="1150" dirty="0"/>
          </a:p>
        </p:txBody>
      </p:sp>
      <p:sp>
        <p:nvSpPr>
          <p:cNvPr id="9" name="Text 6"/>
          <p:cNvSpPr/>
          <p:nvPr/>
        </p:nvSpPr>
        <p:spPr>
          <a:xfrm>
            <a:off x="793790" y="5928479"/>
            <a:ext cx="3121223" cy="238125"/>
          </a:xfrm>
          <a:prstGeom prst="rect">
            <a:avLst/>
          </a:prstGeom>
          <a:noFill/>
          <a:ln/>
        </p:spPr>
        <p:txBody>
          <a:bodyPr wrap="none" lIns="0" tIns="0" rIns="0" bIns="0" rtlCol="0" anchor="t"/>
          <a:lstStyle/>
          <a:p>
            <a:pPr marL="342900" indent="-342900" algn="l">
              <a:lnSpc>
                <a:spcPts val="1850"/>
              </a:lnSpc>
              <a:buSzPct val="100000"/>
              <a:buChar char="•"/>
            </a:pPr>
            <a:r>
              <a:rPr lang="en-US" sz="1150" dirty="0">
                <a:solidFill>
                  <a:srgbClr val="4B4A4A"/>
                </a:solidFill>
                <a:latin typeface="Geist" pitchFamily="34" charset="0"/>
                <a:ea typeface="Geist" pitchFamily="34" charset="-122"/>
                <a:cs typeface="Geist" pitchFamily="34" charset="-120"/>
              </a:rPr>
              <a:t>24/7 settlement without banking hours</a:t>
            </a:r>
            <a:endParaRPr lang="en-US" sz="1150" dirty="0"/>
          </a:p>
        </p:txBody>
      </p:sp>
      <p:pic>
        <p:nvPicPr>
          <p:cNvPr id="10" name="Image 1" descr="preencoded.png"/>
          <p:cNvPicPr>
            <a:picLocks noChangeAspect="1"/>
          </p:cNvPicPr>
          <p:nvPr/>
        </p:nvPicPr>
        <p:blipFill>
          <a:blip r:embed="rId4"/>
          <a:stretch>
            <a:fillRect/>
          </a:stretch>
        </p:blipFill>
        <p:spPr>
          <a:xfrm>
            <a:off x="4100989" y="1705928"/>
            <a:ext cx="1685449" cy="1041678"/>
          </a:xfrm>
          <a:prstGeom prst="rect">
            <a:avLst/>
          </a:prstGeom>
        </p:spPr>
      </p:pic>
      <p:sp>
        <p:nvSpPr>
          <p:cNvPr id="11" name="Text 7"/>
          <p:cNvSpPr/>
          <p:nvPr/>
        </p:nvSpPr>
        <p:spPr>
          <a:xfrm>
            <a:off x="4100989" y="2933581"/>
            <a:ext cx="2232779" cy="278963"/>
          </a:xfrm>
          <a:prstGeom prst="rect">
            <a:avLst/>
          </a:prstGeom>
          <a:noFill/>
          <a:ln/>
        </p:spPr>
        <p:txBody>
          <a:bodyPr wrap="none" lIns="0" tIns="0" rIns="0" bIns="0" rtlCol="0" anchor="t"/>
          <a:lstStyle/>
          <a:p>
            <a:pPr marL="0" indent="0" algn="l">
              <a:lnSpc>
                <a:spcPts val="2150"/>
              </a:lnSpc>
              <a:buNone/>
            </a:pPr>
            <a:r>
              <a:rPr lang="en-US" sz="1750" b="1" dirty="0">
                <a:solidFill>
                  <a:srgbClr val="335E23"/>
                </a:solidFill>
                <a:latin typeface="Noto Serif SC Bold" pitchFamily="34" charset="0"/>
                <a:ea typeface="Noto Serif SC Bold" pitchFamily="34" charset="-122"/>
                <a:cs typeface="Noto Serif SC Bold" pitchFamily="34" charset="-120"/>
              </a:rPr>
              <a:t>Energy Trading</a:t>
            </a:r>
            <a:endParaRPr lang="en-US" sz="1750" dirty="0"/>
          </a:p>
        </p:txBody>
      </p:sp>
      <p:sp>
        <p:nvSpPr>
          <p:cNvPr id="12" name="Text 8"/>
          <p:cNvSpPr/>
          <p:nvPr/>
        </p:nvSpPr>
        <p:spPr>
          <a:xfrm>
            <a:off x="4100989" y="3301841"/>
            <a:ext cx="3121223" cy="1666875"/>
          </a:xfrm>
          <a:prstGeom prst="rect">
            <a:avLst/>
          </a:prstGeom>
          <a:noFill/>
          <a:ln/>
        </p:spPr>
        <p:txBody>
          <a:bodyPr wrap="square" lIns="0" tIns="0" rIns="0" bIns="0" rtlCol="0" anchor="t"/>
          <a:lstStyle/>
          <a:p>
            <a:pPr marL="0" indent="0" algn="l">
              <a:lnSpc>
                <a:spcPts val="1850"/>
              </a:lnSpc>
              <a:buNone/>
            </a:pPr>
            <a:r>
              <a:rPr lang="en-US" sz="1150" dirty="0">
                <a:solidFill>
                  <a:srgbClr val="4B4A4A"/>
                </a:solidFill>
                <a:latin typeface="Geist" pitchFamily="34" charset="0"/>
                <a:ea typeface="Geist" pitchFamily="34" charset="-122"/>
                <a:cs typeface="Geist" pitchFamily="34" charset="-120"/>
              </a:rPr>
              <a:t>Peer-to-peer solar energy trading platforms enable homeowners with solar panels to sell excess energy directly to neighbours without utility company intermediaries. This creates more efficient energy markets and promotes renewable energy adoption through direct economic incentives.</a:t>
            </a:r>
            <a:endParaRPr lang="en-US" sz="1150" dirty="0"/>
          </a:p>
        </p:txBody>
      </p:sp>
      <p:sp>
        <p:nvSpPr>
          <p:cNvPr id="13" name="Text 9"/>
          <p:cNvSpPr/>
          <p:nvPr/>
        </p:nvSpPr>
        <p:spPr>
          <a:xfrm>
            <a:off x="4100989" y="5058013"/>
            <a:ext cx="3121223" cy="238125"/>
          </a:xfrm>
          <a:prstGeom prst="rect">
            <a:avLst/>
          </a:prstGeom>
          <a:noFill/>
          <a:ln/>
        </p:spPr>
        <p:txBody>
          <a:bodyPr wrap="none" lIns="0" tIns="0" rIns="0" bIns="0" rtlCol="0" anchor="t"/>
          <a:lstStyle/>
          <a:p>
            <a:pPr marL="342900" indent="-342900" algn="l">
              <a:lnSpc>
                <a:spcPts val="1850"/>
              </a:lnSpc>
              <a:buSzPct val="100000"/>
              <a:buChar char="•"/>
            </a:pPr>
            <a:r>
              <a:rPr lang="en-US" sz="1150" dirty="0">
                <a:solidFill>
                  <a:srgbClr val="4B4A4A"/>
                </a:solidFill>
                <a:latin typeface="Geist" pitchFamily="34" charset="0"/>
                <a:ea typeface="Geist" pitchFamily="34" charset="-122"/>
                <a:cs typeface="Geist" pitchFamily="34" charset="-120"/>
              </a:rPr>
              <a:t>Direct peer-to-peer energy trading</a:t>
            </a:r>
            <a:endParaRPr lang="en-US" sz="1150" dirty="0"/>
          </a:p>
        </p:txBody>
      </p:sp>
      <p:sp>
        <p:nvSpPr>
          <p:cNvPr id="14" name="Text 10"/>
          <p:cNvSpPr/>
          <p:nvPr/>
        </p:nvSpPr>
        <p:spPr>
          <a:xfrm>
            <a:off x="4100989" y="5348168"/>
            <a:ext cx="3121223" cy="238125"/>
          </a:xfrm>
          <a:prstGeom prst="rect">
            <a:avLst/>
          </a:prstGeom>
          <a:noFill/>
          <a:ln/>
        </p:spPr>
        <p:txBody>
          <a:bodyPr wrap="none" lIns="0" tIns="0" rIns="0" bIns="0" rtlCol="0" anchor="t"/>
          <a:lstStyle/>
          <a:p>
            <a:pPr marL="342900" indent="-342900" algn="l">
              <a:lnSpc>
                <a:spcPts val="1850"/>
              </a:lnSpc>
              <a:buSzPct val="100000"/>
              <a:buChar char="•"/>
            </a:pPr>
            <a:r>
              <a:rPr lang="en-US" sz="1150" dirty="0">
                <a:solidFill>
                  <a:srgbClr val="4B4A4A"/>
                </a:solidFill>
                <a:latin typeface="Geist" pitchFamily="34" charset="0"/>
                <a:ea typeface="Geist" pitchFamily="34" charset="-122"/>
                <a:cs typeface="Geist" pitchFamily="34" charset="-120"/>
              </a:rPr>
              <a:t>Automated smart contract settlements</a:t>
            </a:r>
            <a:endParaRPr lang="en-US" sz="1150" dirty="0"/>
          </a:p>
        </p:txBody>
      </p:sp>
      <p:sp>
        <p:nvSpPr>
          <p:cNvPr id="15" name="Text 11"/>
          <p:cNvSpPr/>
          <p:nvPr/>
        </p:nvSpPr>
        <p:spPr>
          <a:xfrm>
            <a:off x="4100989" y="5638324"/>
            <a:ext cx="3121223" cy="476250"/>
          </a:xfrm>
          <a:prstGeom prst="rect">
            <a:avLst/>
          </a:prstGeom>
          <a:noFill/>
          <a:ln/>
        </p:spPr>
        <p:txBody>
          <a:bodyPr wrap="square" lIns="0" tIns="0" rIns="0" bIns="0" rtlCol="0" anchor="t"/>
          <a:lstStyle/>
          <a:p>
            <a:pPr marL="342900" indent="-342900" algn="l">
              <a:lnSpc>
                <a:spcPts val="1850"/>
              </a:lnSpc>
              <a:buSzPct val="100000"/>
              <a:buChar char="•"/>
            </a:pPr>
            <a:r>
              <a:rPr lang="en-US" sz="1150" dirty="0">
                <a:solidFill>
                  <a:srgbClr val="4B4A4A"/>
                </a:solidFill>
                <a:latin typeface="Geist" pitchFamily="34" charset="0"/>
                <a:ea typeface="Geist" pitchFamily="34" charset="-122"/>
                <a:cs typeface="Geist" pitchFamily="34" charset="-120"/>
              </a:rPr>
              <a:t>Transparent pricing and consumption tracking</a:t>
            </a:r>
            <a:endParaRPr lang="en-US" sz="1150" dirty="0"/>
          </a:p>
        </p:txBody>
      </p:sp>
      <p:sp>
        <p:nvSpPr>
          <p:cNvPr id="16" name="Text 12"/>
          <p:cNvSpPr/>
          <p:nvPr/>
        </p:nvSpPr>
        <p:spPr>
          <a:xfrm>
            <a:off x="4100989" y="6166604"/>
            <a:ext cx="3121223" cy="238125"/>
          </a:xfrm>
          <a:prstGeom prst="rect">
            <a:avLst/>
          </a:prstGeom>
          <a:noFill/>
          <a:ln/>
        </p:spPr>
        <p:txBody>
          <a:bodyPr wrap="none" lIns="0" tIns="0" rIns="0" bIns="0" rtlCol="0" anchor="t"/>
          <a:lstStyle/>
          <a:p>
            <a:pPr marL="342900" indent="-342900" algn="l">
              <a:lnSpc>
                <a:spcPts val="1850"/>
              </a:lnSpc>
              <a:buSzPct val="100000"/>
              <a:buChar char="•"/>
            </a:pPr>
            <a:r>
              <a:rPr lang="en-US" sz="1150" dirty="0">
                <a:solidFill>
                  <a:srgbClr val="4B4A4A"/>
                </a:solidFill>
                <a:latin typeface="Geist" pitchFamily="34" charset="0"/>
                <a:ea typeface="Geist" pitchFamily="34" charset="-122"/>
                <a:cs typeface="Geist" pitchFamily="34" charset="-120"/>
              </a:rPr>
              <a:t>Promotes renewable energy adoption</a:t>
            </a:r>
            <a:endParaRPr lang="en-US" sz="1150" dirty="0"/>
          </a:p>
        </p:txBody>
      </p:sp>
      <p:pic>
        <p:nvPicPr>
          <p:cNvPr id="17" name="Image 2" descr="preencoded.png"/>
          <p:cNvPicPr>
            <a:picLocks noChangeAspect="1"/>
          </p:cNvPicPr>
          <p:nvPr/>
        </p:nvPicPr>
        <p:blipFill>
          <a:blip r:embed="rId5"/>
          <a:stretch>
            <a:fillRect/>
          </a:stretch>
        </p:blipFill>
        <p:spPr>
          <a:xfrm>
            <a:off x="7408188" y="1705928"/>
            <a:ext cx="1685449" cy="1041678"/>
          </a:xfrm>
          <a:prstGeom prst="rect">
            <a:avLst/>
          </a:prstGeom>
        </p:spPr>
      </p:pic>
      <p:sp>
        <p:nvSpPr>
          <p:cNvPr id="18" name="Text 13"/>
          <p:cNvSpPr/>
          <p:nvPr/>
        </p:nvSpPr>
        <p:spPr>
          <a:xfrm>
            <a:off x="7408188" y="2933581"/>
            <a:ext cx="2912745" cy="278963"/>
          </a:xfrm>
          <a:prstGeom prst="rect">
            <a:avLst/>
          </a:prstGeom>
          <a:noFill/>
          <a:ln/>
        </p:spPr>
        <p:txBody>
          <a:bodyPr wrap="none" lIns="0" tIns="0" rIns="0" bIns="0" rtlCol="0" anchor="t"/>
          <a:lstStyle/>
          <a:p>
            <a:pPr marL="0" indent="0" algn="l">
              <a:lnSpc>
                <a:spcPts val="2150"/>
              </a:lnSpc>
              <a:buNone/>
            </a:pPr>
            <a:r>
              <a:rPr lang="en-US" sz="1750" b="1" dirty="0">
                <a:solidFill>
                  <a:srgbClr val="8CAB18"/>
                </a:solidFill>
                <a:latin typeface="Noto Serif SC Bold" pitchFamily="34" charset="0"/>
                <a:ea typeface="Noto Serif SC Bold" pitchFamily="34" charset="-122"/>
                <a:cs typeface="Noto Serif SC Bold" pitchFamily="34" charset="-120"/>
              </a:rPr>
              <a:t>Media and Entertainment</a:t>
            </a:r>
            <a:endParaRPr lang="en-US" sz="1750" dirty="0"/>
          </a:p>
        </p:txBody>
      </p:sp>
      <p:sp>
        <p:nvSpPr>
          <p:cNvPr id="19" name="Text 14"/>
          <p:cNvSpPr/>
          <p:nvPr/>
        </p:nvSpPr>
        <p:spPr>
          <a:xfrm>
            <a:off x="7408188" y="3301841"/>
            <a:ext cx="3121223" cy="1666875"/>
          </a:xfrm>
          <a:prstGeom prst="rect">
            <a:avLst/>
          </a:prstGeom>
          <a:noFill/>
          <a:ln/>
        </p:spPr>
        <p:txBody>
          <a:bodyPr wrap="square" lIns="0" tIns="0" rIns="0" bIns="0" rtlCol="0" anchor="t"/>
          <a:lstStyle/>
          <a:p>
            <a:pPr marL="0" indent="0" algn="l">
              <a:lnSpc>
                <a:spcPts val="1850"/>
              </a:lnSpc>
              <a:buNone/>
            </a:pPr>
            <a:r>
              <a:rPr lang="en-US" sz="1150" dirty="0">
                <a:solidFill>
                  <a:srgbClr val="4B4A4A"/>
                </a:solidFill>
                <a:latin typeface="Geist" pitchFamily="34" charset="0"/>
                <a:ea typeface="Geist" pitchFamily="34" charset="-122"/>
                <a:cs typeface="Geist" pitchFamily="34" charset="-120"/>
              </a:rPr>
              <a:t>Sony Music Japan leverages blockchain for copyright management and royalty tracking, ensuring artists receive fair compensation for their work. The technology creates transparent, immutable records of creative works and automates royalty distribution based on actual usage and streaming data.</a:t>
            </a:r>
            <a:endParaRPr lang="en-US" sz="1150" dirty="0"/>
          </a:p>
        </p:txBody>
      </p:sp>
      <p:sp>
        <p:nvSpPr>
          <p:cNvPr id="20" name="Text 15"/>
          <p:cNvSpPr/>
          <p:nvPr/>
        </p:nvSpPr>
        <p:spPr>
          <a:xfrm>
            <a:off x="7408188" y="5058013"/>
            <a:ext cx="3121223" cy="238125"/>
          </a:xfrm>
          <a:prstGeom prst="rect">
            <a:avLst/>
          </a:prstGeom>
          <a:noFill/>
          <a:ln/>
        </p:spPr>
        <p:txBody>
          <a:bodyPr wrap="none" lIns="0" tIns="0" rIns="0" bIns="0" rtlCol="0" anchor="t"/>
          <a:lstStyle/>
          <a:p>
            <a:pPr marL="342900" indent="-342900" algn="l">
              <a:lnSpc>
                <a:spcPts val="1850"/>
              </a:lnSpc>
              <a:buSzPct val="100000"/>
              <a:buChar char="•"/>
            </a:pPr>
            <a:r>
              <a:rPr lang="en-US" sz="1150" dirty="0">
                <a:solidFill>
                  <a:srgbClr val="4B4A4A"/>
                </a:solidFill>
                <a:latin typeface="Geist" pitchFamily="34" charset="0"/>
                <a:ea typeface="Geist" pitchFamily="34" charset="-122"/>
                <a:cs typeface="Geist" pitchFamily="34" charset="-120"/>
              </a:rPr>
              <a:t>Transparent copyright protection</a:t>
            </a:r>
            <a:endParaRPr lang="en-US" sz="1150" dirty="0"/>
          </a:p>
        </p:txBody>
      </p:sp>
      <p:sp>
        <p:nvSpPr>
          <p:cNvPr id="21" name="Text 16"/>
          <p:cNvSpPr/>
          <p:nvPr/>
        </p:nvSpPr>
        <p:spPr>
          <a:xfrm>
            <a:off x="7408188" y="5348168"/>
            <a:ext cx="3121223" cy="238125"/>
          </a:xfrm>
          <a:prstGeom prst="rect">
            <a:avLst/>
          </a:prstGeom>
          <a:noFill/>
          <a:ln/>
        </p:spPr>
        <p:txBody>
          <a:bodyPr wrap="none" lIns="0" tIns="0" rIns="0" bIns="0" rtlCol="0" anchor="t"/>
          <a:lstStyle/>
          <a:p>
            <a:pPr marL="342900" indent="-342900" algn="l">
              <a:lnSpc>
                <a:spcPts val="1850"/>
              </a:lnSpc>
              <a:buSzPct val="100000"/>
              <a:buChar char="•"/>
            </a:pPr>
            <a:r>
              <a:rPr lang="en-US" sz="1150" dirty="0">
                <a:solidFill>
                  <a:srgbClr val="4B4A4A"/>
                </a:solidFill>
                <a:latin typeface="Geist" pitchFamily="34" charset="0"/>
                <a:ea typeface="Geist" pitchFamily="34" charset="-122"/>
                <a:cs typeface="Geist" pitchFamily="34" charset="-120"/>
              </a:rPr>
              <a:t>Automated royalty distribution</a:t>
            </a:r>
            <a:endParaRPr lang="en-US" sz="1150" dirty="0"/>
          </a:p>
        </p:txBody>
      </p:sp>
      <p:sp>
        <p:nvSpPr>
          <p:cNvPr id="22" name="Text 17"/>
          <p:cNvSpPr/>
          <p:nvPr/>
        </p:nvSpPr>
        <p:spPr>
          <a:xfrm>
            <a:off x="7408188" y="5638324"/>
            <a:ext cx="3121223" cy="238125"/>
          </a:xfrm>
          <a:prstGeom prst="rect">
            <a:avLst/>
          </a:prstGeom>
          <a:noFill/>
          <a:ln/>
        </p:spPr>
        <p:txBody>
          <a:bodyPr wrap="none" lIns="0" tIns="0" rIns="0" bIns="0" rtlCol="0" anchor="t"/>
          <a:lstStyle/>
          <a:p>
            <a:pPr marL="342900" indent="-342900" algn="l">
              <a:lnSpc>
                <a:spcPts val="1850"/>
              </a:lnSpc>
              <a:buSzPct val="100000"/>
              <a:buChar char="•"/>
            </a:pPr>
            <a:r>
              <a:rPr lang="en-US" sz="1150" dirty="0">
                <a:solidFill>
                  <a:srgbClr val="4B4A4A"/>
                </a:solidFill>
                <a:latin typeface="Geist" pitchFamily="34" charset="0"/>
                <a:ea typeface="Geist" pitchFamily="34" charset="-122"/>
                <a:cs typeface="Geist" pitchFamily="34" charset="-120"/>
              </a:rPr>
              <a:t>Reduced piracy through verification</a:t>
            </a:r>
            <a:endParaRPr lang="en-US" sz="1150" dirty="0"/>
          </a:p>
        </p:txBody>
      </p:sp>
      <p:sp>
        <p:nvSpPr>
          <p:cNvPr id="23" name="Text 18"/>
          <p:cNvSpPr/>
          <p:nvPr/>
        </p:nvSpPr>
        <p:spPr>
          <a:xfrm>
            <a:off x="7408188" y="5928479"/>
            <a:ext cx="3121223" cy="238125"/>
          </a:xfrm>
          <a:prstGeom prst="rect">
            <a:avLst/>
          </a:prstGeom>
          <a:noFill/>
          <a:ln/>
        </p:spPr>
        <p:txBody>
          <a:bodyPr wrap="none" lIns="0" tIns="0" rIns="0" bIns="0" rtlCol="0" anchor="t"/>
          <a:lstStyle/>
          <a:p>
            <a:pPr marL="342900" indent="-342900" algn="l">
              <a:lnSpc>
                <a:spcPts val="1850"/>
              </a:lnSpc>
              <a:buSzPct val="100000"/>
              <a:buChar char="•"/>
            </a:pPr>
            <a:r>
              <a:rPr lang="en-US" sz="1150" dirty="0">
                <a:solidFill>
                  <a:srgbClr val="4B4A4A"/>
                </a:solidFill>
                <a:latin typeface="Geist" pitchFamily="34" charset="0"/>
                <a:ea typeface="Geist" pitchFamily="34" charset="-122"/>
                <a:cs typeface="Geist" pitchFamily="34" charset="-120"/>
              </a:rPr>
              <a:t>Fair compensation for creators</a:t>
            </a:r>
            <a:endParaRPr lang="en-US" sz="1150" dirty="0"/>
          </a:p>
        </p:txBody>
      </p:sp>
      <p:pic>
        <p:nvPicPr>
          <p:cNvPr id="24" name="Image 3" descr="preencoded.png"/>
          <p:cNvPicPr>
            <a:picLocks noChangeAspect="1"/>
          </p:cNvPicPr>
          <p:nvPr/>
        </p:nvPicPr>
        <p:blipFill>
          <a:blip r:embed="rId6"/>
          <a:stretch>
            <a:fillRect/>
          </a:stretch>
        </p:blipFill>
        <p:spPr>
          <a:xfrm>
            <a:off x="10715387" y="1705928"/>
            <a:ext cx="1685449" cy="1041678"/>
          </a:xfrm>
          <a:prstGeom prst="rect">
            <a:avLst/>
          </a:prstGeom>
        </p:spPr>
      </p:pic>
      <p:sp>
        <p:nvSpPr>
          <p:cNvPr id="25" name="Text 19"/>
          <p:cNvSpPr/>
          <p:nvPr/>
        </p:nvSpPr>
        <p:spPr>
          <a:xfrm>
            <a:off x="10715387" y="2933581"/>
            <a:ext cx="3047286" cy="278963"/>
          </a:xfrm>
          <a:prstGeom prst="rect">
            <a:avLst/>
          </a:prstGeom>
          <a:noFill/>
          <a:ln/>
        </p:spPr>
        <p:txBody>
          <a:bodyPr wrap="none" lIns="0" tIns="0" rIns="0" bIns="0" rtlCol="0" anchor="t"/>
          <a:lstStyle/>
          <a:p>
            <a:pPr marL="0" indent="0" algn="l">
              <a:lnSpc>
                <a:spcPts val="2150"/>
              </a:lnSpc>
              <a:buNone/>
            </a:pPr>
            <a:r>
              <a:rPr lang="en-US" sz="1750" b="1" dirty="0">
                <a:solidFill>
                  <a:srgbClr val="006747"/>
                </a:solidFill>
                <a:latin typeface="Noto Serif SC Bold" pitchFamily="34" charset="0"/>
                <a:ea typeface="Noto Serif SC Bold" pitchFamily="34" charset="-122"/>
                <a:cs typeface="Noto Serif SC Bold" pitchFamily="34" charset="-120"/>
              </a:rPr>
              <a:t>Supply Chain Management</a:t>
            </a:r>
            <a:endParaRPr lang="en-US" sz="1750" dirty="0"/>
          </a:p>
        </p:txBody>
      </p:sp>
      <p:sp>
        <p:nvSpPr>
          <p:cNvPr id="26" name="Text 20"/>
          <p:cNvSpPr/>
          <p:nvPr/>
        </p:nvSpPr>
        <p:spPr>
          <a:xfrm>
            <a:off x="10715387" y="3301841"/>
            <a:ext cx="3121223" cy="1666875"/>
          </a:xfrm>
          <a:prstGeom prst="rect">
            <a:avLst/>
          </a:prstGeom>
          <a:noFill/>
          <a:ln/>
        </p:spPr>
        <p:txBody>
          <a:bodyPr wrap="square" lIns="0" tIns="0" rIns="0" bIns="0" rtlCol="0" anchor="t"/>
          <a:lstStyle/>
          <a:p>
            <a:pPr marL="0" indent="0" algn="l">
              <a:lnSpc>
                <a:spcPts val="1850"/>
              </a:lnSpc>
              <a:buNone/>
            </a:pPr>
            <a:r>
              <a:rPr lang="en-US" sz="1150" dirty="0">
                <a:solidFill>
                  <a:srgbClr val="4B4A4A"/>
                </a:solidFill>
                <a:latin typeface="Geist" pitchFamily="34" charset="0"/>
                <a:ea typeface="Geist" pitchFamily="34" charset="-122"/>
                <a:cs typeface="Geist" pitchFamily="34" charset="-120"/>
              </a:rPr>
              <a:t>Transparent tracking of goods from origin to consumer enables unprecedented visibility into product journeys. Companies can verify authenticity, ensure ethical sourcing, and provide consumers with complete product histories, from raw materials through manufacturing to final delivery.</a:t>
            </a:r>
            <a:endParaRPr lang="en-US" sz="1150" dirty="0"/>
          </a:p>
        </p:txBody>
      </p:sp>
      <p:sp>
        <p:nvSpPr>
          <p:cNvPr id="27" name="Text 21"/>
          <p:cNvSpPr/>
          <p:nvPr/>
        </p:nvSpPr>
        <p:spPr>
          <a:xfrm>
            <a:off x="10715387" y="5058013"/>
            <a:ext cx="3121223" cy="238125"/>
          </a:xfrm>
          <a:prstGeom prst="rect">
            <a:avLst/>
          </a:prstGeom>
          <a:noFill/>
          <a:ln/>
        </p:spPr>
        <p:txBody>
          <a:bodyPr wrap="none" lIns="0" tIns="0" rIns="0" bIns="0" rtlCol="0" anchor="t"/>
          <a:lstStyle/>
          <a:p>
            <a:pPr marL="342900" indent="-342900" algn="l">
              <a:lnSpc>
                <a:spcPts val="1850"/>
              </a:lnSpc>
              <a:buSzPct val="100000"/>
              <a:buChar char="•"/>
            </a:pPr>
            <a:r>
              <a:rPr lang="en-US" sz="1150" dirty="0">
                <a:solidFill>
                  <a:srgbClr val="4B4A4A"/>
                </a:solidFill>
                <a:latin typeface="Geist" pitchFamily="34" charset="0"/>
                <a:ea typeface="Geist" pitchFamily="34" charset="-122"/>
                <a:cs typeface="Geist" pitchFamily="34" charset="-120"/>
              </a:rPr>
              <a:t>End-to-end product traceability</a:t>
            </a:r>
            <a:endParaRPr lang="en-US" sz="1150" dirty="0"/>
          </a:p>
        </p:txBody>
      </p:sp>
      <p:sp>
        <p:nvSpPr>
          <p:cNvPr id="28" name="Text 22"/>
          <p:cNvSpPr/>
          <p:nvPr/>
        </p:nvSpPr>
        <p:spPr>
          <a:xfrm>
            <a:off x="10715387" y="5348168"/>
            <a:ext cx="3121223" cy="476250"/>
          </a:xfrm>
          <a:prstGeom prst="rect">
            <a:avLst/>
          </a:prstGeom>
          <a:noFill/>
          <a:ln/>
        </p:spPr>
        <p:txBody>
          <a:bodyPr wrap="square" lIns="0" tIns="0" rIns="0" bIns="0" rtlCol="0" anchor="t"/>
          <a:lstStyle/>
          <a:p>
            <a:pPr marL="342900" indent="-342900" algn="l">
              <a:lnSpc>
                <a:spcPts val="1850"/>
              </a:lnSpc>
              <a:buSzPct val="100000"/>
              <a:buChar char="•"/>
            </a:pPr>
            <a:r>
              <a:rPr lang="en-US" sz="1150" dirty="0">
                <a:solidFill>
                  <a:srgbClr val="4B4A4A"/>
                </a:solidFill>
                <a:latin typeface="Geist" pitchFamily="34" charset="0"/>
                <a:ea typeface="Geist" pitchFamily="34" charset="-122"/>
                <a:cs typeface="Geist" pitchFamily="34" charset="-120"/>
              </a:rPr>
              <a:t>Authenticity verification and anti-counterfeiting</a:t>
            </a:r>
            <a:endParaRPr lang="en-US" sz="1150" dirty="0"/>
          </a:p>
        </p:txBody>
      </p:sp>
      <p:sp>
        <p:nvSpPr>
          <p:cNvPr id="29" name="Text 23"/>
          <p:cNvSpPr/>
          <p:nvPr/>
        </p:nvSpPr>
        <p:spPr>
          <a:xfrm>
            <a:off x="10715387" y="5876449"/>
            <a:ext cx="3121223" cy="238125"/>
          </a:xfrm>
          <a:prstGeom prst="rect">
            <a:avLst/>
          </a:prstGeom>
          <a:noFill/>
          <a:ln/>
        </p:spPr>
        <p:txBody>
          <a:bodyPr wrap="none" lIns="0" tIns="0" rIns="0" bIns="0" rtlCol="0" anchor="t"/>
          <a:lstStyle/>
          <a:p>
            <a:pPr marL="342900" indent="-342900" algn="l">
              <a:lnSpc>
                <a:spcPts val="1850"/>
              </a:lnSpc>
              <a:buSzPct val="100000"/>
              <a:buChar char="•"/>
            </a:pPr>
            <a:r>
              <a:rPr lang="en-US" sz="1150" dirty="0">
                <a:solidFill>
                  <a:srgbClr val="4B4A4A"/>
                </a:solidFill>
                <a:latin typeface="Geist" pitchFamily="34" charset="0"/>
                <a:ea typeface="Geist" pitchFamily="34" charset="-122"/>
                <a:cs typeface="Geist" pitchFamily="34" charset="-120"/>
              </a:rPr>
              <a:t>Ethical sourcing compliance</a:t>
            </a:r>
            <a:endParaRPr lang="en-US" sz="1150" dirty="0"/>
          </a:p>
        </p:txBody>
      </p:sp>
      <p:sp>
        <p:nvSpPr>
          <p:cNvPr id="30" name="Text 24"/>
          <p:cNvSpPr/>
          <p:nvPr/>
        </p:nvSpPr>
        <p:spPr>
          <a:xfrm>
            <a:off x="10715387" y="6166604"/>
            <a:ext cx="3121223" cy="476250"/>
          </a:xfrm>
          <a:prstGeom prst="rect">
            <a:avLst/>
          </a:prstGeom>
          <a:noFill/>
          <a:ln/>
        </p:spPr>
        <p:txBody>
          <a:bodyPr wrap="square" lIns="0" tIns="0" rIns="0" bIns="0" rtlCol="0" anchor="t"/>
          <a:lstStyle/>
          <a:p>
            <a:pPr marL="342900" indent="-342900" algn="l">
              <a:lnSpc>
                <a:spcPts val="1850"/>
              </a:lnSpc>
              <a:buSzPct val="100000"/>
              <a:buChar char="•"/>
            </a:pPr>
            <a:r>
              <a:rPr lang="en-US" sz="1150" dirty="0">
                <a:solidFill>
                  <a:srgbClr val="4B4A4A"/>
                </a:solidFill>
                <a:latin typeface="Geist" pitchFamily="34" charset="0"/>
                <a:ea typeface="Geist" pitchFamily="34" charset="-122"/>
                <a:cs typeface="Geist" pitchFamily="34" charset="-120"/>
              </a:rPr>
              <a:t>Enhanced consumer trust and transparency</a:t>
            </a:r>
            <a:endParaRPr lang="en-US" sz="1150" dirty="0"/>
          </a:p>
        </p:txBody>
      </p:sp>
      <p:sp>
        <p:nvSpPr>
          <p:cNvPr id="31" name="Text 25"/>
          <p:cNvSpPr/>
          <p:nvPr/>
        </p:nvSpPr>
        <p:spPr>
          <a:xfrm>
            <a:off x="793790" y="6810256"/>
            <a:ext cx="13042821" cy="476250"/>
          </a:xfrm>
          <a:prstGeom prst="rect">
            <a:avLst/>
          </a:prstGeom>
          <a:noFill/>
          <a:ln/>
        </p:spPr>
        <p:txBody>
          <a:bodyPr wrap="square" lIns="0" tIns="0" rIns="0" bIns="0" rtlCol="0" anchor="t"/>
          <a:lstStyle/>
          <a:p>
            <a:pPr marL="0" indent="0" algn="l">
              <a:lnSpc>
                <a:spcPts val="1850"/>
              </a:lnSpc>
              <a:buNone/>
            </a:pPr>
            <a:r>
              <a:rPr lang="en-US" sz="1150" dirty="0">
                <a:solidFill>
                  <a:srgbClr val="4B4A4A"/>
                </a:solidFill>
                <a:latin typeface="Geist" pitchFamily="34" charset="0"/>
                <a:ea typeface="Geist" pitchFamily="34" charset="-122"/>
                <a:cs typeface="Geist" pitchFamily="34" charset="-120"/>
              </a:rPr>
              <a:t>These applications represent just the beginning of blockchain's transformative potential. As the technology matures, we're seeing innovative implementations across healthcare, voting systems, identity management, and intellectual property protection, each leveraging blockchain's core strengths of transparency, security, and decentralisation.</a:t>
            </a:r>
            <a:endParaRPr lang="en-US" sz="11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713899"/>
            <a:ext cx="4318754" cy="434102"/>
          </a:xfrm>
          <a:prstGeom prst="rect">
            <a:avLst/>
          </a:prstGeom>
          <a:noFill/>
          <a:ln/>
        </p:spPr>
        <p:txBody>
          <a:bodyPr wrap="none" lIns="0" tIns="0" rIns="0" bIns="0" rtlCol="0" anchor="t"/>
          <a:lstStyle/>
          <a:p>
            <a:pPr marL="0" indent="0" algn="l">
              <a:lnSpc>
                <a:spcPts val="3400"/>
              </a:lnSpc>
              <a:buNone/>
            </a:pPr>
            <a:r>
              <a:rPr lang="en-US" sz="2700" b="1" dirty="0">
                <a:solidFill>
                  <a:srgbClr val="006747"/>
                </a:solidFill>
                <a:latin typeface="Noto Serif SC Bold" pitchFamily="34" charset="0"/>
                <a:ea typeface="Noto Serif SC Bold" pitchFamily="34" charset="-122"/>
                <a:cs typeface="Noto Serif SC Bold" pitchFamily="34" charset="-120"/>
              </a:rPr>
              <a:t>Why Blockchain Matters</a:t>
            </a:r>
            <a:endParaRPr lang="en-US" sz="2700" dirty="0"/>
          </a:p>
        </p:txBody>
      </p:sp>
      <p:sp>
        <p:nvSpPr>
          <p:cNvPr id="3" name="Shape 1"/>
          <p:cNvSpPr/>
          <p:nvPr/>
        </p:nvSpPr>
        <p:spPr>
          <a:xfrm>
            <a:off x="793790" y="1425773"/>
            <a:ext cx="6451997" cy="2343626"/>
          </a:xfrm>
          <a:prstGeom prst="roundRect">
            <a:avLst>
              <a:gd name="adj" fmla="val 5335"/>
            </a:avLst>
          </a:prstGeom>
          <a:solidFill>
            <a:srgbClr val="D1EFE4"/>
          </a:solidFill>
          <a:ln w="7620">
            <a:solidFill>
              <a:srgbClr val="B7D5CA"/>
            </a:solidFill>
            <a:prstDash val="solid"/>
          </a:ln>
        </p:spPr>
        <p:txBody>
          <a:bodyPr/>
          <a:lstStyle/>
          <a:p>
            <a:endParaRPr lang="en-GB"/>
          </a:p>
        </p:txBody>
      </p:sp>
      <p:sp>
        <p:nvSpPr>
          <p:cNvPr id="4" name="Shape 2"/>
          <p:cNvSpPr/>
          <p:nvPr/>
        </p:nvSpPr>
        <p:spPr>
          <a:xfrm>
            <a:off x="940237" y="1572220"/>
            <a:ext cx="416719" cy="416719"/>
          </a:xfrm>
          <a:prstGeom prst="roundRect">
            <a:avLst>
              <a:gd name="adj" fmla="val 21940650"/>
            </a:avLst>
          </a:prstGeom>
          <a:solidFill>
            <a:srgbClr val="006747"/>
          </a:solidFill>
          <a:ln/>
        </p:spPr>
        <p:txBody>
          <a:bodyPr/>
          <a:lstStyle/>
          <a:p>
            <a:endParaRPr lang="en-GB"/>
          </a:p>
        </p:txBody>
      </p:sp>
      <p:pic>
        <p:nvPicPr>
          <p:cNvPr id="5" name="Image 0" descr="preencoded.png"/>
          <p:cNvPicPr>
            <a:picLocks noChangeAspect="1"/>
          </p:cNvPicPr>
          <p:nvPr/>
        </p:nvPicPr>
        <p:blipFill>
          <a:blip r:embed="rId3"/>
          <a:stretch>
            <a:fillRect/>
          </a:stretch>
        </p:blipFill>
        <p:spPr>
          <a:xfrm>
            <a:off x="1054775" y="1663303"/>
            <a:ext cx="187523" cy="234434"/>
          </a:xfrm>
          <a:prstGeom prst="rect">
            <a:avLst/>
          </a:prstGeom>
        </p:spPr>
      </p:pic>
      <p:sp>
        <p:nvSpPr>
          <p:cNvPr id="6" name="Text 3"/>
          <p:cNvSpPr/>
          <p:nvPr/>
        </p:nvSpPr>
        <p:spPr>
          <a:xfrm>
            <a:off x="940237" y="2127766"/>
            <a:ext cx="2320409" cy="217051"/>
          </a:xfrm>
          <a:prstGeom prst="rect">
            <a:avLst/>
          </a:prstGeom>
          <a:noFill/>
          <a:ln/>
        </p:spPr>
        <p:txBody>
          <a:bodyPr wrap="none" lIns="0" tIns="0" rIns="0" bIns="0" rtlCol="0" anchor="t"/>
          <a:lstStyle/>
          <a:p>
            <a:pPr marL="0" indent="0" algn="l">
              <a:lnSpc>
                <a:spcPts val="1700"/>
              </a:lnSpc>
              <a:buNone/>
            </a:pPr>
            <a:r>
              <a:rPr lang="en-US" sz="1350" b="1" dirty="0">
                <a:solidFill>
                  <a:srgbClr val="4B4A4A"/>
                </a:solidFill>
                <a:latin typeface="Noto Serif SC Bold" pitchFamily="34" charset="0"/>
                <a:ea typeface="Noto Serif SC Bold" pitchFamily="34" charset="-122"/>
                <a:cs typeface="Noto Serif SC Bold" pitchFamily="34" charset="-120"/>
              </a:rPr>
              <a:t>Eliminates Intermediaries</a:t>
            </a:r>
            <a:endParaRPr lang="en-US" sz="1350" dirty="0"/>
          </a:p>
        </p:txBody>
      </p:sp>
      <p:sp>
        <p:nvSpPr>
          <p:cNvPr id="7" name="Text 4"/>
          <p:cNvSpPr/>
          <p:nvPr/>
        </p:nvSpPr>
        <p:spPr>
          <a:xfrm>
            <a:off x="940237" y="2428161"/>
            <a:ext cx="6159103" cy="889159"/>
          </a:xfrm>
          <a:prstGeom prst="rect">
            <a:avLst/>
          </a:prstGeom>
          <a:noFill/>
          <a:ln/>
        </p:spPr>
        <p:txBody>
          <a:bodyPr wrap="square" lIns="0" tIns="0" rIns="0" bIns="0" rtlCol="0" anchor="t"/>
          <a:lstStyle/>
          <a:p>
            <a:pPr marL="0" indent="0" algn="l">
              <a:lnSpc>
                <a:spcPts val="1750"/>
              </a:lnSpc>
              <a:buNone/>
            </a:pPr>
            <a:r>
              <a:rPr lang="en-US" sz="1050" dirty="0">
                <a:solidFill>
                  <a:srgbClr val="4B4A4A"/>
                </a:solidFill>
                <a:latin typeface="Geist" pitchFamily="34" charset="0"/>
                <a:ea typeface="Geist" pitchFamily="34" charset="-122"/>
                <a:cs typeface="Geist" pitchFamily="34" charset="-120"/>
              </a:rPr>
              <a:t>Traditional transactions require trusted third parties like banks, payment processors, or escrow services, each adding costs, delays, and potential points of failure. Blockchain enables direct peer-to-peer transactions, dramatically reducing costs whilst increasing transaction speed and accessibility.</a:t>
            </a:r>
            <a:endParaRPr lang="en-US" sz="1050" dirty="0"/>
          </a:p>
        </p:txBody>
      </p:sp>
      <p:sp>
        <p:nvSpPr>
          <p:cNvPr id="8" name="Text 5"/>
          <p:cNvSpPr/>
          <p:nvPr/>
        </p:nvSpPr>
        <p:spPr>
          <a:xfrm>
            <a:off x="940237" y="3400663"/>
            <a:ext cx="6159103" cy="222290"/>
          </a:xfrm>
          <a:prstGeom prst="rect">
            <a:avLst/>
          </a:prstGeom>
          <a:noFill/>
          <a:ln/>
        </p:spPr>
        <p:txBody>
          <a:bodyPr wrap="none" lIns="0" tIns="0" rIns="0" bIns="0" rtlCol="0" anchor="t"/>
          <a:lstStyle/>
          <a:p>
            <a:pPr marL="0" indent="0" algn="l">
              <a:lnSpc>
                <a:spcPts val="1750"/>
              </a:lnSpc>
              <a:buNone/>
            </a:pPr>
            <a:r>
              <a:rPr lang="en-US" sz="1050" dirty="0">
                <a:solidFill>
                  <a:srgbClr val="4B4A4A"/>
                </a:solidFill>
                <a:highlight>
                  <a:srgbClr val="E5F9F2"/>
                </a:highlight>
                <a:latin typeface="Geist" pitchFamily="34" charset="0"/>
                <a:ea typeface="Geist" pitchFamily="34" charset="-122"/>
                <a:cs typeface="Geist" pitchFamily="34" charset="-120"/>
              </a:rPr>
              <a:t>Cost savings of up to 80% in cross-border payments</a:t>
            </a:r>
            <a:endParaRPr lang="en-US" sz="1050" dirty="0"/>
          </a:p>
        </p:txBody>
      </p:sp>
      <p:sp>
        <p:nvSpPr>
          <p:cNvPr id="9" name="Shape 6"/>
          <p:cNvSpPr/>
          <p:nvPr/>
        </p:nvSpPr>
        <p:spPr>
          <a:xfrm>
            <a:off x="7384613" y="1425773"/>
            <a:ext cx="6451997" cy="2343626"/>
          </a:xfrm>
          <a:prstGeom prst="roundRect">
            <a:avLst>
              <a:gd name="adj" fmla="val 5335"/>
            </a:avLst>
          </a:prstGeom>
          <a:solidFill>
            <a:srgbClr val="D1EFE4"/>
          </a:solidFill>
          <a:ln w="7620">
            <a:solidFill>
              <a:srgbClr val="B7D5CA"/>
            </a:solidFill>
            <a:prstDash val="solid"/>
          </a:ln>
        </p:spPr>
        <p:txBody>
          <a:bodyPr/>
          <a:lstStyle/>
          <a:p>
            <a:endParaRPr lang="en-GB"/>
          </a:p>
        </p:txBody>
      </p:sp>
      <p:sp>
        <p:nvSpPr>
          <p:cNvPr id="10" name="Shape 7"/>
          <p:cNvSpPr/>
          <p:nvPr/>
        </p:nvSpPr>
        <p:spPr>
          <a:xfrm>
            <a:off x="7531060" y="1572220"/>
            <a:ext cx="416719" cy="416719"/>
          </a:xfrm>
          <a:prstGeom prst="roundRect">
            <a:avLst>
              <a:gd name="adj" fmla="val 21940650"/>
            </a:avLst>
          </a:prstGeom>
          <a:solidFill>
            <a:srgbClr val="006747"/>
          </a:solidFill>
          <a:ln/>
        </p:spPr>
        <p:txBody>
          <a:bodyPr/>
          <a:lstStyle/>
          <a:p>
            <a:endParaRPr lang="en-GB"/>
          </a:p>
        </p:txBody>
      </p:sp>
      <p:pic>
        <p:nvPicPr>
          <p:cNvPr id="11" name="Image 1" descr="preencoded.png"/>
          <p:cNvPicPr>
            <a:picLocks noChangeAspect="1"/>
          </p:cNvPicPr>
          <p:nvPr/>
        </p:nvPicPr>
        <p:blipFill>
          <a:blip r:embed="rId4"/>
          <a:stretch>
            <a:fillRect/>
          </a:stretch>
        </p:blipFill>
        <p:spPr>
          <a:xfrm>
            <a:off x="7645598" y="1663303"/>
            <a:ext cx="187523" cy="234434"/>
          </a:xfrm>
          <a:prstGeom prst="rect">
            <a:avLst/>
          </a:prstGeom>
        </p:spPr>
      </p:pic>
      <p:sp>
        <p:nvSpPr>
          <p:cNvPr id="12" name="Text 8"/>
          <p:cNvSpPr/>
          <p:nvPr/>
        </p:nvSpPr>
        <p:spPr>
          <a:xfrm>
            <a:off x="7531060" y="2127766"/>
            <a:ext cx="3450312" cy="217051"/>
          </a:xfrm>
          <a:prstGeom prst="rect">
            <a:avLst/>
          </a:prstGeom>
          <a:noFill/>
          <a:ln/>
        </p:spPr>
        <p:txBody>
          <a:bodyPr wrap="none" lIns="0" tIns="0" rIns="0" bIns="0" rtlCol="0" anchor="t"/>
          <a:lstStyle/>
          <a:p>
            <a:pPr marL="0" indent="0" algn="l">
              <a:lnSpc>
                <a:spcPts val="1700"/>
              </a:lnSpc>
              <a:buNone/>
            </a:pPr>
            <a:r>
              <a:rPr lang="en-US" sz="1350" b="1" dirty="0">
                <a:solidFill>
                  <a:srgbClr val="4B4A4A"/>
                </a:solidFill>
                <a:latin typeface="Noto Serif SC Bold" pitchFamily="34" charset="0"/>
                <a:ea typeface="Noto Serif SC Bold" pitchFamily="34" charset="-122"/>
                <a:cs typeface="Noto Serif SC Bold" pitchFamily="34" charset="-120"/>
              </a:rPr>
              <a:t>Enhances Trust Through Transparency</a:t>
            </a:r>
            <a:endParaRPr lang="en-US" sz="1350" dirty="0"/>
          </a:p>
        </p:txBody>
      </p:sp>
      <p:sp>
        <p:nvSpPr>
          <p:cNvPr id="13" name="Text 9"/>
          <p:cNvSpPr/>
          <p:nvPr/>
        </p:nvSpPr>
        <p:spPr>
          <a:xfrm>
            <a:off x="7531060" y="2428161"/>
            <a:ext cx="6159103" cy="666869"/>
          </a:xfrm>
          <a:prstGeom prst="rect">
            <a:avLst/>
          </a:prstGeom>
          <a:noFill/>
          <a:ln/>
        </p:spPr>
        <p:txBody>
          <a:bodyPr wrap="square" lIns="0" tIns="0" rIns="0" bIns="0" rtlCol="0" anchor="t"/>
          <a:lstStyle/>
          <a:p>
            <a:pPr marL="0" indent="0" algn="l">
              <a:lnSpc>
                <a:spcPts val="1750"/>
              </a:lnSpc>
              <a:buNone/>
            </a:pPr>
            <a:r>
              <a:rPr lang="en-US" sz="1050" dirty="0">
                <a:solidFill>
                  <a:srgbClr val="4B4A4A"/>
                </a:solidFill>
                <a:latin typeface="Geist" pitchFamily="34" charset="0"/>
                <a:ea typeface="Geist" pitchFamily="34" charset="-122"/>
                <a:cs typeface="Geist" pitchFamily="34" charset="-120"/>
              </a:rPr>
              <a:t>Rather than trusting institutions or authorities, blockchain creates trust through mathematical proof and transparency. All participants can independently verify transactions and network state, creating unprecedented levels of trust without requiring faith in centralised entities.</a:t>
            </a:r>
            <a:endParaRPr lang="en-US" sz="1050" dirty="0"/>
          </a:p>
        </p:txBody>
      </p:sp>
      <p:sp>
        <p:nvSpPr>
          <p:cNvPr id="14" name="Text 10"/>
          <p:cNvSpPr/>
          <p:nvPr/>
        </p:nvSpPr>
        <p:spPr>
          <a:xfrm>
            <a:off x="7531060" y="3178373"/>
            <a:ext cx="6159103" cy="222290"/>
          </a:xfrm>
          <a:prstGeom prst="rect">
            <a:avLst/>
          </a:prstGeom>
          <a:noFill/>
          <a:ln/>
        </p:spPr>
        <p:txBody>
          <a:bodyPr wrap="none" lIns="0" tIns="0" rIns="0" bIns="0" rtlCol="0" anchor="t"/>
          <a:lstStyle/>
          <a:p>
            <a:pPr marL="0" indent="0" algn="l">
              <a:lnSpc>
                <a:spcPts val="1750"/>
              </a:lnSpc>
              <a:buNone/>
            </a:pPr>
            <a:r>
              <a:rPr lang="en-US" sz="1050" dirty="0">
                <a:solidFill>
                  <a:srgbClr val="4B4A4A"/>
                </a:solidFill>
                <a:highlight>
                  <a:srgbClr val="E5F9F2"/>
                </a:highlight>
                <a:latin typeface="Geist" pitchFamily="34" charset="0"/>
                <a:ea typeface="Geist" pitchFamily="34" charset="-122"/>
                <a:cs typeface="Geist" pitchFamily="34" charset="-120"/>
              </a:rPr>
              <a:t>Trust built on cryptographic proof, not reputation</a:t>
            </a:r>
            <a:endParaRPr lang="en-US" sz="1050" dirty="0"/>
          </a:p>
        </p:txBody>
      </p:sp>
      <p:sp>
        <p:nvSpPr>
          <p:cNvPr id="15" name="Shape 11"/>
          <p:cNvSpPr/>
          <p:nvPr/>
        </p:nvSpPr>
        <p:spPr>
          <a:xfrm>
            <a:off x="793790" y="3908227"/>
            <a:ext cx="6451997" cy="2121337"/>
          </a:xfrm>
          <a:prstGeom prst="roundRect">
            <a:avLst>
              <a:gd name="adj" fmla="val 5894"/>
            </a:avLst>
          </a:prstGeom>
          <a:solidFill>
            <a:srgbClr val="D1EFE4"/>
          </a:solidFill>
          <a:ln w="7620">
            <a:solidFill>
              <a:srgbClr val="B7D5CA"/>
            </a:solidFill>
            <a:prstDash val="solid"/>
          </a:ln>
        </p:spPr>
        <p:txBody>
          <a:bodyPr/>
          <a:lstStyle/>
          <a:p>
            <a:endParaRPr lang="en-GB"/>
          </a:p>
        </p:txBody>
      </p:sp>
      <p:sp>
        <p:nvSpPr>
          <p:cNvPr id="16" name="Shape 12"/>
          <p:cNvSpPr/>
          <p:nvPr/>
        </p:nvSpPr>
        <p:spPr>
          <a:xfrm>
            <a:off x="940237" y="4054673"/>
            <a:ext cx="416719" cy="416719"/>
          </a:xfrm>
          <a:prstGeom prst="roundRect">
            <a:avLst>
              <a:gd name="adj" fmla="val 21940650"/>
            </a:avLst>
          </a:prstGeom>
          <a:solidFill>
            <a:srgbClr val="006747"/>
          </a:solidFill>
          <a:ln/>
        </p:spPr>
        <p:txBody>
          <a:bodyPr/>
          <a:lstStyle/>
          <a:p>
            <a:endParaRPr lang="en-GB"/>
          </a:p>
        </p:txBody>
      </p:sp>
      <p:pic>
        <p:nvPicPr>
          <p:cNvPr id="17" name="Image 2" descr="preencoded.png"/>
          <p:cNvPicPr>
            <a:picLocks noChangeAspect="1"/>
          </p:cNvPicPr>
          <p:nvPr/>
        </p:nvPicPr>
        <p:blipFill>
          <a:blip r:embed="rId5"/>
          <a:stretch>
            <a:fillRect/>
          </a:stretch>
        </p:blipFill>
        <p:spPr>
          <a:xfrm>
            <a:off x="1054775" y="4145756"/>
            <a:ext cx="187523" cy="234434"/>
          </a:xfrm>
          <a:prstGeom prst="rect">
            <a:avLst/>
          </a:prstGeom>
        </p:spPr>
      </p:pic>
      <p:sp>
        <p:nvSpPr>
          <p:cNvPr id="18" name="Text 13"/>
          <p:cNvSpPr/>
          <p:nvPr/>
        </p:nvSpPr>
        <p:spPr>
          <a:xfrm>
            <a:off x="940237" y="4610219"/>
            <a:ext cx="2001083" cy="217051"/>
          </a:xfrm>
          <a:prstGeom prst="rect">
            <a:avLst/>
          </a:prstGeom>
          <a:noFill/>
          <a:ln/>
        </p:spPr>
        <p:txBody>
          <a:bodyPr wrap="none" lIns="0" tIns="0" rIns="0" bIns="0" rtlCol="0" anchor="t"/>
          <a:lstStyle/>
          <a:p>
            <a:pPr marL="0" indent="0" algn="l">
              <a:lnSpc>
                <a:spcPts val="1700"/>
              </a:lnSpc>
              <a:buNone/>
            </a:pPr>
            <a:r>
              <a:rPr lang="en-US" sz="1350" b="1" dirty="0">
                <a:solidFill>
                  <a:srgbClr val="4B4A4A"/>
                </a:solidFill>
                <a:latin typeface="Noto Serif SC Bold" pitchFamily="34" charset="0"/>
                <a:ea typeface="Noto Serif SC Bold" pitchFamily="34" charset="-122"/>
                <a:cs typeface="Noto Serif SC Bold" pitchFamily="34" charset="-120"/>
              </a:rPr>
              <a:t>Protects Against Fraud</a:t>
            </a:r>
            <a:endParaRPr lang="en-US" sz="1350" dirty="0"/>
          </a:p>
        </p:txBody>
      </p:sp>
      <p:sp>
        <p:nvSpPr>
          <p:cNvPr id="19" name="Text 14"/>
          <p:cNvSpPr/>
          <p:nvPr/>
        </p:nvSpPr>
        <p:spPr>
          <a:xfrm>
            <a:off x="940237" y="4910614"/>
            <a:ext cx="6159103" cy="666869"/>
          </a:xfrm>
          <a:prstGeom prst="rect">
            <a:avLst/>
          </a:prstGeom>
          <a:noFill/>
          <a:ln/>
        </p:spPr>
        <p:txBody>
          <a:bodyPr wrap="square" lIns="0" tIns="0" rIns="0" bIns="0" rtlCol="0" anchor="t"/>
          <a:lstStyle/>
          <a:p>
            <a:pPr marL="0" indent="0" algn="l">
              <a:lnSpc>
                <a:spcPts val="1750"/>
              </a:lnSpc>
              <a:buNone/>
            </a:pPr>
            <a:r>
              <a:rPr lang="en-US" sz="1050" dirty="0">
                <a:solidFill>
                  <a:srgbClr val="4B4A4A"/>
                </a:solidFill>
                <a:latin typeface="Geist" pitchFamily="34" charset="0"/>
                <a:ea typeface="Geist" pitchFamily="34" charset="-122"/>
                <a:cs typeface="Geist" pitchFamily="34" charset="-120"/>
              </a:rPr>
              <a:t>The immutable nature of blockchain records makes fraud and data manipulation extremely difficult. Cryptographic signatures ensure transaction authenticity, whilst consensus mechanisms prevent double-spending and other fraudulent activities that plague traditional systems.</a:t>
            </a:r>
            <a:endParaRPr lang="en-US" sz="1050" dirty="0"/>
          </a:p>
        </p:txBody>
      </p:sp>
      <p:sp>
        <p:nvSpPr>
          <p:cNvPr id="20" name="Text 15"/>
          <p:cNvSpPr/>
          <p:nvPr/>
        </p:nvSpPr>
        <p:spPr>
          <a:xfrm>
            <a:off x="940237" y="5660827"/>
            <a:ext cx="6159103" cy="222290"/>
          </a:xfrm>
          <a:prstGeom prst="rect">
            <a:avLst/>
          </a:prstGeom>
          <a:noFill/>
          <a:ln/>
        </p:spPr>
        <p:txBody>
          <a:bodyPr wrap="none" lIns="0" tIns="0" rIns="0" bIns="0" rtlCol="0" anchor="t"/>
          <a:lstStyle/>
          <a:p>
            <a:pPr marL="0" indent="0" algn="l">
              <a:lnSpc>
                <a:spcPts val="1750"/>
              </a:lnSpc>
              <a:buNone/>
            </a:pPr>
            <a:r>
              <a:rPr lang="en-US" sz="1050" dirty="0">
                <a:solidFill>
                  <a:srgbClr val="4B4A4A"/>
                </a:solidFill>
                <a:highlight>
                  <a:srgbClr val="E5F9F2"/>
                </a:highlight>
                <a:latin typeface="Geist" pitchFamily="34" charset="0"/>
                <a:ea typeface="Geist" pitchFamily="34" charset="-122"/>
                <a:cs typeface="Geist" pitchFamily="34" charset="-120"/>
              </a:rPr>
              <a:t>Fraud reduction of over 90% in tested implementations</a:t>
            </a:r>
            <a:endParaRPr lang="en-US" sz="1050" dirty="0"/>
          </a:p>
        </p:txBody>
      </p:sp>
      <p:sp>
        <p:nvSpPr>
          <p:cNvPr id="21" name="Shape 16"/>
          <p:cNvSpPr/>
          <p:nvPr/>
        </p:nvSpPr>
        <p:spPr>
          <a:xfrm>
            <a:off x="7384613" y="3908227"/>
            <a:ext cx="6451997" cy="2121337"/>
          </a:xfrm>
          <a:prstGeom prst="roundRect">
            <a:avLst>
              <a:gd name="adj" fmla="val 5894"/>
            </a:avLst>
          </a:prstGeom>
          <a:solidFill>
            <a:srgbClr val="D1EFE4"/>
          </a:solidFill>
          <a:ln w="7620">
            <a:solidFill>
              <a:srgbClr val="B7D5CA"/>
            </a:solidFill>
            <a:prstDash val="solid"/>
          </a:ln>
        </p:spPr>
        <p:txBody>
          <a:bodyPr/>
          <a:lstStyle/>
          <a:p>
            <a:endParaRPr lang="en-GB"/>
          </a:p>
        </p:txBody>
      </p:sp>
      <p:sp>
        <p:nvSpPr>
          <p:cNvPr id="22" name="Shape 17"/>
          <p:cNvSpPr/>
          <p:nvPr/>
        </p:nvSpPr>
        <p:spPr>
          <a:xfrm>
            <a:off x="7531060" y="4054673"/>
            <a:ext cx="416719" cy="416719"/>
          </a:xfrm>
          <a:prstGeom prst="roundRect">
            <a:avLst>
              <a:gd name="adj" fmla="val 21940650"/>
            </a:avLst>
          </a:prstGeom>
          <a:solidFill>
            <a:srgbClr val="006747"/>
          </a:solidFill>
          <a:ln/>
        </p:spPr>
        <p:txBody>
          <a:bodyPr/>
          <a:lstStyle/>
          <a:p>
            <a:endParaRPr lang="en-GB"/>
          </a:p>
        </p:txBody>
      </p:sp>
      <p:pic>
        <p:nvPicPr>
          <p:cNvPr id="23" name="Image 3" descr="preencoded.png"/>
          <p:cNvPicPr>
            <a:picLocks noChangeAspect="1"/>
          </p:cNvPicPr>
          <p:nvPr/>
        </p:nvPicPr>
        <p:blipFill>
          <a:blip r:embed="rId6"/>
          <a:stretch>
            <a:fillRect/>
          </a:stretch>
        </p:blipFill>
        <p:spPr>
          <a:xfrm>
            <a:off x="7645598" y="4145756"/>
            <a:ext cx="187523" cy="234434"/>
          </a:xfrm>
          <a:prstGeom prst="rect">
            <a:avLst/>
          </a:prstGeom>
        </p:spPr>
      </p:pic>
      <p:sp>
        <p:nvSpPr>
          <p:cNvPr id="24" name="Text 18"/>
          <p:cNvSpPr/>
          <p:nvPr/>
        </p:nvSpPr>
        <p:spPr>
          <a:xfrm>
            <a:off x="7531060" y="4610219"/>
            <a:ext cx="2630448" cy="217051"/>
          </a:xfrm>
          <a:prstGeom prst="rect">
            <a:avLst/>
          </a:prstGeom>
          <a:noFill/>
          <a:ln/>
        </p:spPr>
        <p:txBody>
          <a:bodyPr wrap="none" lIns="0" tIns="0" rIns="0" bIns="0" rtlCol="0" anchor="t"/>
          <a:lstStyle/>
          <a:p>
            <a:pPr marL="0" indent="0" algn="l">
              <a:lnSpc>
                <a:spcPts val="1700"/>
              </a:lnSpc>
              <a:buNone/>
            </a:pPr>
            <a:r>
              <a:rPr lang="en-US" sz="1350" b="1" dirty="0">
                <a:solidFill>
                  <a:srgbClr val="4B4A4A"/>
                </a:solidFill>
                <a:latin typeface="Noto Serif SC Bold" pitchFamily="34" charset="0"/>
                <a:ea typeface="Noto Serif SC Bold" pitchFamily="34" charset="-122"/>
                <a:cs typeface="Noto Serif SC Bold" pitchFamily="34" charset="-120"/>
              </a:rPr>
              <a:t>Enables New Business Models</a:t>
            </a:r>
            <a:endParaRPr lang="en-US" sz="1350" dirty="0"/>
          </a:p>
        </p:txBody>
      </p:sp>
      <p:sp>
        <p:nvSpPr>
          <p:cNvPr id="25" name="Text 19"/>
          <p:cNvSpPr/>
          <p:nvPr/>
        </p:nvSpPr>
        <p:spPr>
          <a:xfrm>
            <a:off x="7531060" y="4910614"/>
            <a:ext cx="6159103" cy="666869"/>
          </a:xfrm>
          <a:prstGeom prst="rect">
            <a:avLst/>
          </a:prstGeom>
          <a:noFill/>
          <a:ln/>
        </p:spPr>
        <p:txBody>
          <a:bodyPr wrap="square" lIns="0" tIns="0" rIns="0" bIns="0" rtlCol="0" anchor="t"/>
          <a:lstStyle/>
          <a:p>
            <a:pPr marL="0" indent="0" algn="l">
              <a:lnSpc>
                <a:spcPts val="1750"/>
              </a:lnSpc>
              <a:buNone/>
            </a:pPr>
            <a:r>
              <a:rPr lang="en-US" sz="1050" dirty="0">
                <a:solidFill>
                  <a:srgbClr val="4B4A4A"/>
                </a:solidFill>
                <a:latin typeface="Geist" pitchFamily="34" charset="0"/>
                <a:ea typeface="Geist" pitchFamily="34" charset="-122"/>
                <a:cs typeface="Geist" pitchFamily="34" charset="-120"/>
              </a:rPr>
              <a:t>Blockchain has spawned entirely new categories of digital assets and business models. Cryptocurrencies, NFTs, decentralised finance (DeFi), and smart contracts create unprecedented opportunities for innovation, entrepreneurship, and economic participation.</a:t>
            </a:r>
            <a:endParaRPr lang="en-US" sz="1050" dirty="0"/>
          </a:p>
        </p:txBody>
      </p:sp>
      <p:sp>
        <p:nvSpPr>
          <p:cNvPr id="26" name="Text 20"/>
          <p:cNvSpPr/>
          <p:nvPr/>
        </p:nvSpPr>
        <p:spPr>
          <a:xfrm>
            <a:off x="7531060" y="5660827"/>
            <a:ext cx="6159103" cy="222290"/>
          </a:xfrm>
          <a:prstGeom prst="rect">
            <a:avLst/>
          </a:prstGeom>
          <a:noFill/>
          <a:ln/>
        </p:spPr>
        <p:txBody>
          <a:bodyPr wrap="none" lIns="0" tIns="0" rIns="0" bIns="0" rtlCol="0" anchor="t"/>
          <a:lstStyle/>
          <a:p>
            <a:pPr marL="0" indent="0" algn="l">
              <a:lnSpc>
                <a:spcPts val="1750"/>
              </a:lnSpc>
              <a:buNone/>
            </a:pPr>
            <a:r>
              <a:rPr lang="en-US" sz="1050" dirty="0">
                <a:solidFill>
                  <a:srgbClr val="4B4A4A"/>
                </a:solidFill>
                <a:highlight>
                  <a:srgbClr val="E5F9F2"/>
                </a:highlight>
                <a:latin typeface="Geist" pitchFamily="34" charset="0"/>
                <a:ea typeface="Geist" pitchFamily="34" charset="-122"/>
                <a:cs typeface="Geist" pitchFamily="34" charset="-120"/>
              </a:rPr>
              <a:t>DeFi market value exceeding $200 billion globally</a:t>
            </a:r>
            <a:endParaRPr lang="en-US" sz="1050" dirty="0"/>
          </a:p>
        </p:txBody>
      </p:sp>
      <p:sp>
        <p:nvSpPr>
          <p:cNvPr id="27" name="Text 21"/>
          <p:cNvSpPr/>
          <p:nvPr/>
        </p:nvSpPr>
        <p:spPr>
          <a:xfrm>
            <a:off x="793790" y="6324600"/>
            <a:ext cx="2083951" cy="260390"/>
          </a:xfrm>
          <a:prstGeom prst="rect">
            <a:avLst/>
          </a:prstGeom>
          <a:noFill/>
          <a:ln/>
        </p:spPr>
        <p:txBody>
          <a:bodyPr wrap="none" lIns="0" tIns="0" rIns="0" bIns="0" rtlCol="0" anchor="t"/>
          <a:lstStyle/>
          <a:p>
            <a:pPr marL="0" indent="0" algn="l">
              <a:lnSpc>
                <a:spcPts val="2050"/>
              </a:lnSpc>
              <a:buNone/>
            </a:pPr>
            <a:r>
              <a:rPr lang="en-US" sz="1600" b="1" dirty="0">
                <a:solidFill>
                  <a:srgbClr val="006747"/>
                </a:solidFill>
                <a:latin typeface="Noto Serif SC Bold" pitchFamily="34" charset="0"/>
                <a:ea typeface="Noto Serif SC Bold" pitchFamily="34" charset="-122"/>
                <a:cs typeface="Noto Serif SC Bold" pitchFamily="34" charset="-120"/>
              </a:rPr>
              <a:t>Economic Impact</a:t>
            </a:r>
            <a:endParaRPr lang="en-US" sz="1600" dirty="0"/>
          </a:p>
        </p:txBody>
      </p:sp>
      <p:sp>
        <p:nvSpPr>
          <p:cNvPr id="28" name="Text 22"/>
          <p:cNvSpPr/>
          <p:nvPr/>
        </p:nvSpPr>
        <p:spPr>
          <a:xfrm>
            <a:off x="793790" y="6723817"/>
            <a:ext cx="6351984" cy="666869"/>
          </a:xfrm>
          <a:prstGeom prst="rect">
            <a:avLst/>
          </a:prstGeom>
          <a:noFill/>
          <a:ln/>
        </p:spPr>
        <p:txBody>
          <a:bodyPr wrap="square" lIns="0" tIns="0" rIns="0" bIns="0" rtlCol="0" anchor="t"/>
          <a:lstStyle/>
          <a:p>
            <a:pPr marL="0" indent="0" algn="l">
              <a:lnSpc>
                <a:spcPts val="1750"/>
              </a:lnSpc>
              <a:buNone/>
            </a:pPr>
            <a:r>
              <a:rPr lang="en-US" sz="1050" dirty="0">
                <a:solidFill>
                  <a:srgbClr val="4B4A4A"/>
                </a:solidFill>
                <a:latin typeface="Geist" pitchFamily="34" charset="0"/>
                <a:ea typeface="Geist" pitchFamily="34" charset="-122"/>
                <a:cs typeface="Geist" pitchFamily="34" charset="-120"/>
              </a:rPr>
              <a:t>Blockchain technology is projected to add $1.76 trillion to the global economy by 2030. This growth stems from increased efficiency, reduced costs, and new business opportunities across multiple industries. Early adopters are already experiencing significant competitive advantages.</a:t>
            </a:r>
            <a:endParaRPr lang="en-US" sz="1050" dirty="0"/>
          </a:p>
        </p:txBody>
      </p:sp>
      <p:sp>
        <p:nvSpPr>
          <p:cNvPr id="29" name="Text 23"/>
          <p:cNvSpPr/>
          <p:nvPr/>
        </p:nvSpPr>
        <p:spPr>
          <a:xfrm>
            <a:off x="7492246" y="6324600"/>
            <a:ext cx="2083951" cy="260390"/>
          </a:xfrm>
          <a:prstGeom prst="rect">
            <a:avLst/>
          </a:prstGeom>
          <a:noFill/>
          <a:ln/>
        </p:spPr>
        <p:txBody>
          <a:bodyPr wrap="none" lIns="0" tIns="0" rIns="0" bIns="0" rtlCol="0" anchor="t"/>
          <a:lstStyle/>
          <a:p>
            <a:pPr marL="0" indent="0" algn="l">
              <a:lnSpc>
                <a:spcPts val="2050"/>
              </a:lnSpc>
              <a:buNone/>
            </a:pPr>
            <a:r>
              <a:rPr lang="en-US" sz="1600" b="1" dirty="0">
                <a:solidFill>
                  <a:srgbClr val="006747"/>
                </a:solidFill>
                <a:latin typeface="Noto Serif SC Bold" pitchFamily="34" charset="0"/>
                <a:ea typeface="Noto Serif SC Bold" pitchFamily="34" charset="-122"/>
                <a:cs typeface="Noto Serif SC Bold" pitchFamily="34" charset="-120"/>
              </a:rPr>
              <a:t>Democratic Access</a:t>
            </a:r>
            <a:endParaRPr lang="en-US" sz="1600" dirty="0"/>
          </a:p>
        </p:txBody>
      </p:sp>
      <p:sp>
        <p:nvSpPr>
          <p:cNvPr id="30" name="Text 24"/>
          <p:cNvSpPr/>
          <p:nvPr/>
        </p:nvSpPr>
        <p:spPr>
          <a:xfrm>
            <a:off x="7492246" y="6723817"/>
            <a:ext cx="6351984" cy="666869"/>
          </a:xfrm>
          <a:prstGeom prst="rect">
            <a:avLst/>
          </a:prstGeom>
          <a:noFill/>
          <a:ln/>
        </p:spPr>
        <p:txBody>
          <a:bodyPr wrap="square" lIns="0" tIns="0" rIns="0" bIns="0" rtlCol="0" anchor="t"/>
          <a:lstStyle/>
          <a:p>
            <a:pPr marL="0" indent="0" algn="l">
              <a:lnSpc>
                <a:spcPts val="1750"/>
              </a:lnSpc>
              <a:buNone/>
            </a:pPr>
            <a:r>
              <a:rPr lang="en-US" sz="1050" dirty="0">
                <a:solidFill>
                  <a:srgbClr val="4B4A4A"/>
                </a:solidFill>
                <a:latin typeface="Geist" pitchFamily="34" charset="0"/>
                <a:ea typeface="Geist" pitchFamily="34" charset="-122"/>
                <a:cs typeface="Geist" pitchFamily="34" charset="-120"/>
              </a:rPr>
              <a:t>Perhaps most importantly, blockchain democratises access to financial services and digital participation. Individuals in developing countries can access banking services, participate in global markets, and build wealth without traditional banking infrastructure.</a:t>
            </a:r>
            <a:endParaRPr lang="en-US" sz="10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718066"/>
            <a:ext cx="5091351" cy="403146"/>
          </a:xfrm>
          <a:prstGeom prst="rect">
            <a:avLst/>
          </a:prstGeom>
          <a:noFill/>
          <a:ln/>
        </p:spPr>
        <p:txBody>
          <a:bodyPr wrap="none" lIns="0" tIns="0" rIns="0" bIns="0" rtlCol="0" anchor="t"/>
          <a:lstStyle/>
          <a:p>
            <a:pPr marL="0" indent="0" algn="l">
              <a:lnSpc>
                <a:spcPts val="3150"/>
              </a:lnSpc>
              <a:buNone/>
            </a:pPr>
            <a:r>
              <a:rPr lang="en-US" sz="2500" b="1" dirty="0">
                <a:solidFill>
                  <a:srgbClr val="006747"/>
                </a:solidFill>
                <a:latin typeface="Noto Serif SC Bold" pitchFamily="34" charset="0"/>
                <a:ea typeface="Noto Serif SC Bold" pitchFamily="34" charset="-122"/>
                <a:cs typeface="Noto Serif SC Bold" pitchFamily="34" charset="-120"/>
              </a:rPr>
              <a:t>Challenges and Future Outlook</a:t>
            </a:r>
            <a:endParaRPr lang="en-US" sz="2500" dirty="0"/>
          </a:p>
        </p:txBody>
      </p:sp>
      <p:sp>
        <p:nvSpPr>
          <p:cNvPr id="3" name="Shape 1"/>
          <p:cNvSpPr/>
          <p:nvPr/>
        </p:nvSpPr>
        <p:spPr>
          <a:xfrm>
            <a:off x="7307580" y="1379220"/>
            <a:ext cx="15240" cy="3997285"/>
          </a:xfrm>
          <a:prstGeom prst="roundRect">
            <a:avLst>
              <a:gd name="adj" fmla="val 761862"/>
            </a:avLst>
          </a:prstGeom>
          <a:solidFill>
            <a:srgbClr val="B7D5CA"/>
          </a:solidFill>
          <a:ln/>
        </p:spPr>
        <p:txBody>
          <a:bodyPr/>
          <a:lstStyle/>
          <a:p>
            <a:endParaRPr lang="en-GB"/>
          </a:p>
        </p:txBody>
      </p:sp>
      <p:sp>
        <p:nvSpPr>
          <p:cNvPr id="4" name="Shape 2"/>
          <p:cNvSpPr/>
          <p:nvPr/>
        </p:nvSpPr>
        <p:spPr>
          <a:xfrm>
            <a:off x="6798409" y="1516618"/>
            <a:ext cx="386953" cy="15240"/>
          </a:xfrm>
          <a:prstGeom prst="roundRect">
            <a:avLst>
              <a:gd name="adj" fmla="val 761862"/>
            </a:avLst>
          </a:prstGeom>
          <a:solidFill>
            <a:srgbClr val="B7D5CA"/>
          </a:solidFill>
          <a:ln/>
        </p:spPr>
        <p:txBody>
          <a:bodyPr/>
          <a:lstStyle/>
          <a:p>
            <a:endParaRPr lang="en-GB"/>
          </a:p>
        </p:txBody>
      </p:sp>
      <p:sp>
        <p:nvSpPr>
          <p:cNvPr id="5" name="Shape 3"/>
          <p:cNvSpPr/>
          <p:nvPr/>
        </p:nvSpPr>
        <p:spPr>
          <a:xfrm>
            <a:off x="7170122" y="1379220"/>
            <a:ext cx="290155" cy="290155"/>
          </a:xfrm>
          <a:prstGeom prst="roundRect">
            <a:avLst>
              <a:gd name="adj" fmla="val 40016"/>
            </a:avLst>
          </a:prstGeom>
          <a:solidFill>
            <a:srgbClr val="D1EFE4"/>
          </a:solidFill>
          <a:ln w="7620">
            <a:solidFill>
              <a:srgbClr val="B7D5CA"/>
            </a:solidFill>
            <a:prstDash val="solid"/>
          </a:ln>
        </p:spPr>
        <p:txBody>
          <a:bodyPr/>
          <a:lstStyle/>
          <a:p>
            <a:endParaRPr lang="en-GB"/>
          </a:p>
        </p:txBody>
      </p:sp>
      <p:sp>
        <p:nvSpPr>
          <p:cNvPr id="6" name="Text 4"/>
          <p:cNvSpPr/>
          <p:nvPr/>
        </p:nvSpPr>
        <p:spPr>
          <a:xfrm>
            <a:off x="7218402" y="1403330"/>
            <a:ext cx="193477" cy="241816"/>
          </a:xfrm>
          <a:prstGeom prst="rect">
            <a:avLst/>
          </a:prstGeom>
          <a:noFill/>
          <a:ln/>
        </p:spPr>
        <p:txBody>
          <a:bodyPr wrap="none" lIns="0" tIns="0" rIns="0" bIns="0" rtlCol="0" anchor="t"/>
          <a:lstStyle/>
          <a:p>
            <a:pPr marL="0" indent="0" algn="ctr">
              <a:lnSpc>
                <a:spcPts val="1500"/>
              </a:lnSpc>
              <a:buNone/>
            </a:pPr>
            <a:r>
              <a:rPr lang="en-US" sz="1500" b="1" dirty="0">
                <a:solidFill>
                  <a:srgbClr val="4B4A4A"/>
                </a:solidFill>
                <a:latin typeface="Noto Serif SC Bold" pitchFamily="34" charset="0"/>
                <a:ea typeface="Noto Serif SC Bold" pitchFamily="34" charset="-122"/>
                <a:cs typeface="Noto Serif SC Bold" pitchFamily="34" charset="-120"/>
              </a:rPr>
              <a:t>1</a:t>
            </a:r>
            <a:endParaRPr lang="en-US" sz="1500" dirty="0"/>
          </a:p>
        </p:txBody>
      </p:sp>
      <p:sp>
        <p:nvSpPr>
          <p:cNvPr id="7" name="Text 5"/>
          <p:cNvSpPr/>
          <p:nvPr/>
        </p:nvSpPr>
        <p:spPr>
          <a:xfrm>
            <a:off x="5057656" y="1423511"/>
            <a:ext cx="1612583" cy="201454"/>
          </a:xfrm>
          <a:prstGeom prst="rect">
            <a:avLst/>
          </a:prstGeom>
          <a:noFill/>
          <a:ln/>
        </p:spPr>
        <p:txBody>
          <a:bodyPr wrap="none" lIns="0" tIns="0" rIns="0" bIns="0" rtlCol="0" anchor="t"/>
          <a:lstStyle/>
          <a:p>
            <a:pPr marL="0" indent="0" algn="r">
              <a:lnSpc>
                <a:spcPts val="1550"/>
              </a:lnSpc>
              <a:buNone/>
            </a:pPr>
            <a:r>
              <a:rPr lang="en-US" sz="1250" b="1" dirty="0">
                <a:solidFill>
                  <a:srgbClr val="4B4A4A"/>
                </a:solidFill>
                <a:latin typeface="Noto Serif SC Bold" pitchFamily="34" charset="0"/>
                <a:ea typeface="Noto Serif SC Bold" pitchFamily="34" charset="-122"/>
                <a:cs typeface="Noto Serif SC Bold" pitchFamily="34" charset="-120"/>
              </a:rPr>
              <a:t>Current Challenges</a:t>
            </a:r>
            <a:endParaRPr lang="en-US" sz="1250" dirty="0"/>
          </a:p>
        </p:txBody>
      </p:sp>
      <p:sp>
        <p:nvSpPr>
          <p:cNvPr id="8" name="Text 6"/>
          <p:cNvSpPr/>
          <p:nvPr/>
        </p:nvSpPr>
        <p:spPr>
          <a:xfrm>
            <a:off x="793790" y="1702356"/>
            <a:ext cx="5876449" cy="825817"/>
          </a:xfrm>
          <a:prstGeom prst="rect">
            <a:avLst/>
          </a:prstGeom>
          <a:noFill/>
          <a:ln/>
        </p:spPr>
        <p:txBody>
          <a:bodyPr wrap="square" lIns="0" tIns="0" rIns="0" bIns="0" rtlCol="0" anchor="t"/>
          <a:lstStyle/>
          <a:p>
            <a:pPr marL="0" indent="0" algn="r">
              <a:lnSpc>
                <a:spcPts val="1600"/>
              </a:lnSpc>
              <a:buNone/>
            </a:pPr>
            <a:r>
              <a:rPr lang="en-US" sz="1000" dirty="0">
                <a:solidFill>
                  <a:srgbClr val="4B4A4A"/>
                </a:solidFill>
                <a:latin typeface="Geist" pitchFamily="34" charset="0"/>
                <a:ea typeface="Geist" pitchFamily="34" charset="-122"/>
                <a:cs typeface="Geist" pitchFamily="34" charset="-120"/>
              </a:rPr>
              <a:t>Blockchain technology faces several critical hurdles that must be addressed for widespread adoption. Scalability remains the primary concern, with popular networks like Bitcoin processing only 7 transactions per second compared to Visa's 65,000. Energy consumption, particularly in Proof of Work systems, raises environmental concerns that demand innovative solutions.</a:t>
            </a:r>
            <a:endParaRPr lang="en-US" sz="1000" dirty="0"/>
          </a:p>
        </p:txBody>
      </p:sp>
      <p:sp>
        <p:nvSpPr>
          <p:cNvPr id="9" name="Shape 7"/>
          <p:cNvSpPr/>
          <p:nvPr/>
        </p:nvSpPr>
        <p:spPr>
          <a:xfrm>
            <a:off x="7445038" y="2290643"/>
            <a:ext cx="386953" cy="15240"/>
          </a:xfrm>
          <a:prstGeom prst="roundRect">
            <a:avLst>
              <a:gd name="adj" fmla="val 761862"/>
            </a:avLst>
          </a:prstGeom>
          <a:solidFill>
            <a:srgbClr val="B7D5CA"/>
          </a:solidFill>
          <a:ln/>
        </p:spPr>
        <p:txBody>
          <a:bodyPr/>
          <a:lstStyle/>
          <a:p>
            <a:endParaRPr lang="en-GB"/>
          </a:p>
        </p:txBody>
      </p:sp>
      <p:sp>
        <p:nvSpPr>
          <p:cNvPr id="10" name="Shape 8"/>
          <p:cNvSpPr/>
          <p:nvPr/>
        </p:nvSpPr>
        <p:spPr>
          <a:xfrm>
            <a:off x="7170122" y="2153245"/>
            <a:ext cx="290155" cy="290155"/>
          </a:xfrm>
          <a:prstGeom prst="roundRect">
            <a:avLst>
              <a:gd name="adj" fmla="val 40016"/>
            </a:avLst>
          </a:prstGeom>
          <a:solidFill>
            <a:srgbClr val="D1EFE4"/>
          </a:solidFill>
          <a:ln w="7620">
            <a:solidFill>
              <a:srgbClr val="B7D5CA"/>
            </a:solidFill>
            <a:prstDash val="solid"/>
          </a:ln>
        </p:spPr>
        <p:txBody>
          <a:bodyPr/>
          <a:lstStyle/>
          <a:p>
            <a:endParaRPr lang="en-GB"/>
          </a:p>
        </p:txBody>
      </p:sp>
      <p:sp>
        <p:nvSpPr>
          <p:cNvPr id="11" name="Text 9"/>
          <p:cNvSpPr/>
          <p:nvPr/>
        </p:nvSpPr>
        <p:spPr>
          <a:xfrm>
            <a:off x="7218402" y="2177355"/>
            <a:ext cx="193477" cy="241816"/>
          </a:xfrm>
          <a:prstGeom prst="rect">
            <a:avLst/>
          </a:prstGeom>
          <a:noFill/>
          <a:ln/>
        </p:spPr>
        <p:txBody>
          <a:bodyPr wrap="none" lIns="0" tIns="0" rIns="0" bIns="0" rtlCol="0" anchor="t"/>
          <a:lstStyle/>
          <a:p>
            <a:pPr marL="0" indent="0" algn="ctr">
              <a:lnSpc>
                <a:spcPts val="1500"/>
              </a:lnSpc>
              <a:buNone/>
            </a:pPr>
            <a:r>
              <a:rPr lang="en-US" sz="1500" b="1" dirty="0">
                <a:solidFill>
                  <a:srgbClr val="4B4A4A"/>
                </a:solidFill>
                <a:latin typeface="Noto Serif SC Bold" pitchFamily="34" charset="0"/>
                <a:ea typeface="Noto Serif SC Bold" pitchFamily="34" charset="-122"/>
                <a:cs typeface="Noto Serif SC Bold" pitchFamily="34" charset="-120"/>
              </a:rPr>
              <a:t>2</a:t>
            </a:r>
            <a:endParaRPr lang="en-US" sz="1500" dirty="0"/>
          </a:p>
        </p:txBody>
      </p:sp>
      <p:sp>
        <p:nvSpPr>
          <p:cNvPr id="12" name="Text 10"/>
          <p:cNvSpPr/>
          <p:nvPr/>
        </p:nvSpPr>
        <p:spPr>
          <a:xfrm>
            <a:off x="7960162" y="2197537"/>
            <a:ext cx="1965722" cy="201454"/>
          </a:xfrm>
          <a:prstGeom prst="rect">
            <a:avLst/>
          </a:prstGeom>
          <a:noFill/>
          <a:ln/>
        </p:spPr>
        <p:txBody>
          <a:bodyPr wrap="none" lIns="0" tIns="0" rIns="0" bIns="0" rtlCol="0" anchor="t"/>
          <a:lstStyle/>
          <a:p>
            <a:pPr marL="0" indent="0" algn="l">
              <a:lnSpc>
                <a:spcPts val="1550"/>
              </a:lnSpc>
              <a:buNone/>
            </a:pPr>
            <a:r>
              <a:rPr lang="en-US" sz="1250" b="1" dirty="0">
                <a:solidFill>
                  <a:srgbClr val="4B4A4A"/>
                </a:solidFill>
                <a:latin typeface="Noto Serif SC Bold" pitchFamily="34" charset="0"/>
                <a:ea typeface="Noto Serif SC Bold" pitchFamily="34" charset="-122"/>
                <a:cs typeface="Noto Serif SC Bold" pitchFamily="34" charset="-120"/>
              </a:rPr>
              <a:t>Technological Solutions</a:t>
            </a:r>
            <a:endParaRPr lang="en-US" sz="1250" dirty="0"/>
          </a:p>
        </p:txBody>
      </p:sp>
      <p:sp>
        <p:nvSpPr>
          <p:cNvPr id="13" name="Text 11"/>
          <p:cNvSpPr/>
          <p:nvPr/>
        </p:nvSpPr>
        <p:spPr>
          <a:xfrm>
            <a:off x="7960162" y="2476381"/>
            <a:ext cx="5876449" cy="825817"/>
          </a:xfrm>
          <a:prstGeom prst="rect">
            <a:avLst/>
          </a:prstGeom>
          <a:noFill/>
          <a:ln/>
        </p:spPr>
        <p:txBody>
          <a:bodyPr wrap="square" lIns="0" tIns="0" rIns="0" bIns="0" rtlCol="0" anchor="t"/>
          <a:lstStyle/>
          <a:p>
            <a:pPr marL="0" indent="0" algn="l">
              <a:lnSpc>
                <a:spcPts val="1600"/>
              </a:lnSpc>
              <a:buNone/>
            </a:pPr>
            <a:r>
              <a:rPr lang="en-US" sz="1000" dirty="0">
                <a:solidFill>
                  <a:srgbClr val="4B4A4A"/>
                </a:solidFill>
                <a:latin typeface="Geist" pitchFamily="34" charset="0"/>
                <a:ea typeface="Geist" pitchFamily="34" charset="-122"/>
                <a:cs typeface="Geist" pitchFamily="34" charset="-120"/>
              </a:rPr>
              <a:t>Layer 2 scaling solutions, sharding, and new consensus mechanisms are dramatically improving blockchain performance. Ethereum's transition to Proof of Stake reduced energy consumption by 99.95%, whilst Lightning Network enables Bitcoin microtransactions. These innovations are making blockchain more practical for everyday use.</a:t>
            </a:r>
            <a:endParaRPr lang="en-US" sz="1000" dirty="0"/>
          </a:p>
        </p:txBody>
      </p:sp>
      <p:sp>
        <p:nvSpPr>
          <p:cNvPr id="14" name="Shape 12"/>
          <p:cNvSpPr/>
          <p:nvPr/>
        </p:nvSpPr>
        <p:spPr>
          <a:xfrm>
            <a:off x="6798409" y="2994065"/>
            <a:ext cx="386953" cy="15240"/>
          </a:xfrm>
          <a:prstGeom prst="roundRect">
            <a:avLst>
              <a:gd name="adj" fmla="val 761862"/>
            </a:avLst>
          </a:prstGeom>
          <a:solidFill>
            <a:srgbClr val="B7D5CA"/>
          </a:solidFill>
          <a:ln/>
        </p:spPr>
        <p:txBody>
          <a:bodyPr/>
          <a:lstStyle/>
          <a:p>
            <a:endParaRPr lang="en-GB"/>
          </a:p>
        </p:txBody>
      </p:sp>
      <p:sp>
        <p:nvSpPr>
          <p:cNvPr id="15" name="Shape 13"/>
          <p:cNvSpPr/>
          <p:nvPr/>
        </p:nvSpPr>
        <p:spPr>
          <a:xfrm>
            <a:off x="7170122" y="2856667"/>
            <a:ext cx="290155" cy="290155"/>
          </a:xfrm>
          <a:prstGeom prst="roundRect">
            <a:avLst>
              <a:gd name="adj" fmla="val 40016"/>
            </a:avLst>
          </a:prstGeom>
          <a:solidFill>
            <a:srgbClr val="D1EFE4"/>
          </a:solidFill>
          <a:ln w="7620">
            <a:solidFill>
              <a:srgbClr val="B7D5CA"/>
            </a:solidFill>
            <a:prstDash val="solid"/>
          </a:ln>
        </p:spPr>
        <p:txBody>
          <a:bodyPr/>
          <a:lstStyle/>
          <a:p>
            <a:endParaRPr lang="en-GB"/>
          </a:p>
        </p:txBody>
      </p:sp>
      <p:sp>
        <p:nvSpPr>
          <p:cNvPr id="16" name="Text 14"/>
          <p:cNvSpPr/>
          <p:nvPr/>
        </p:nvSpPr>
        <p:spPr>
          <a:xfrm>
            <a:off x="7218402" y="2880777"/>
            <a:ext cx="193477" cy="241816"/>
          </a:xfrm>
          <a:prstGeom prst="rect">
            <a:avLst/>
          </a:prstGeom>
          <a:noFill/>
          <a:ln/>
        </p:spPr>
        <p:txBody>
          <a:bodyPr wrap="none" lIns="0" tIns="0" rIns="0" bIns="0" rtlCol="0" anchor="t"/>
          <a:lstStyle/>
          <a:p>
            <a:pPr marL="0" indent="0" algn="ctr">
              <a:lnSpc>
                <a:spcPts val="1500"/>
              </a:lnSpc>
              <a:buNone/>
            </a:pPr>
            <a:r>
              <a:rPr lang="en-US" sz="1500" b="1" dirty="0">
                <a:solidFill>
                  <a:srgbClr val="4B4A4A"/>
                </a:solidFill>
                <a:latin typeface="Noto Serif SC Bold" pitchFamily="34" charset="0"/>
                <a:ea typeface="Noto Serif SC Bold" pitchFamily="34" charset="-122"/>
                <a:cs typeface="Noto Serif SC Bold" pitchFamily="34" charset="-120"/>
              </a:rPr>
              <a:t>3</a:t>
            </a:r>
            <a:endParaRPr lang="en-US" sz="1500" dirty="0"/>
          </a:p>
        </p:txBody>
      </p:sp>
      <p:sp>
        <p:nvSpPr>
          <p:cNvPr id="17" name="Text 15"/>
          <p:cNvSpPr/>
          <p:nvPr/>
        </p:nvSpPr>
        <p:spPr>
          <a:xfrm>
            <a:off x="4642009" y="2900958"/>
            <a:ext cx="2028230" cy="201454"/>
          </a:xfrm>
          <a:prstGeom prst="rect">
            <a:avLst/>
          </a:prstGeom>
          <a:noFill/>
          <a:ln/>
        </p:spPr>
        <p:txBody>
          <a:bodyPr wrap="none" lIns="0" tIns="0" rIns="0" bIns="0" rtlCol="0" anchor="t"/>
          <a:lstStyle/>
          <a:p>
            <a:pPr marL="0" indent="0" algn="r">
              <a:lnSpc>
                <a:spcPts val="1550"/>
              </a:lnSpc>
              <a:buNone/>
            </a:pPr>
            <a:r>
              <a:rPr lang="en-US" sz="1250" b="1" dirty="0">
                <a:solidFill>
                  <a:srgbClr val="4B4A4A"/>
                </a:solidFill>
                <a:latin typeface="Noto Serif SC Bold" pitchFamily="34" charset="0"/>
                <a:ea typeface="Noto Serif SC Bold" pitchFamily="34" charset="-122"/>
                <a:cs typeface="Noto Serif SC Bold" pitchFamily="34" charset="-120"/>
              </a:rPr>
              <a:t>Cross-Industry Adoption</a:t>
            </a:r>
            <a:endParaRPr lang="en-US" sz="1250" dirty="0"/>
          </a:p>
        </p:txBody>
      </p:sp>
      <p:sp>
        <p:nvSpPr>
          <p:cNvPr id="18" name="Text 16"/>
          <p:cNvSpPr/>
          <p:nvPr/>
        </p:nvSpPr>
        <p:spPr>
          <a:xfrm>
            <a:off x="793790" y="3179802"/>
            <a:ext cx="5876449" cy="825817"/>
          </a:xfrm>
          <a:prstGeom prst="rect">
            <a:avLst/>
          </a:prstGeom>
          <a:noFill/>
          <a:ln/>
        </p:spPr>
        <p:txBody>
          <a:bodyPr wrap="square" lIns="0" tIns="0" rIns="0" bIns="0" rtlCol="0" anchor="t"/>
          <a:lstStyle/>
          <a:p>
            <a:pPr marL="0" indent="0" algn="r">
              <a:lnSpc>
                <a:spcPts val="1600"/>
              </a:lnSpc>
              <a:buNone/>
            </a:pPr>
            <a:r>
              <a:rPr lang="en-US" sz="1000" dirty="0">
                <a:solidFill>
                  <a:srgbClr val="4B4A4A"/>
                </a:solidFill>
                <a:latin typeface="Geist" pitchFamily="34" charset="0"/>
                <a:ea typeface="Geist" pitchFamily="34" charset="-122"/>
                <a:cs typeface="Geist" pitchFamily="34" charset="-120"/>
              </a:rPr>
              <a:t>Beyond finance, blockchain adoption is accelerating across healthcare, logistics, gaming, and governance. Major corporations like Walmart, Maersk, and Microsoft are implementing blockchain solutions for supply chain transparency, whilst governments explore blockchain voting and digital identity systems.</a:t>
            </a:r>
            <a:endParaRPr lang="en-US" sz="1000" dirty="0"/>
          </a:p>
        </p:txBody>
      </p:sp>
      <p:sp>
        <p:nvSpPr>
          <p:cNvPr id="19" name="Shape 17"/>
          <p:cNvSpPr/>
          <p:nvPr/>
        </p:nvSpPr>
        <p:spPr>
          <a:xfrm>
            <a:off x="7445038" y="3697605"/>
            <a:ext cx="386953" cy="15240"/>
          </a:xfrm>
          <a:prstGeom prst="roundRect">
            <a:avLst>
              <a:gd name="adj" fmla="val 761862"/>
            </a:avLst>
          </a:prstGeom>
          <a:solidFill>
            <a:srgbClr val="B7D5CA"/>
          </a:solidFill>
          <a:ln/>
        </p:spPr>
        <p:txBody>
          <a:bodyPr/>
          <a:lstStyle/>
          <a:p>
            <a:endParaRPr lang="en-GB"/>
          </a:p>
        </p:txBody>
      </p:sp>
      <p:sp>
        <p:nvSpPr>
          <p:cNvPr id="20" name="Shape 18"/>
          <p:cNvSpPr/>
          <p:nvPr/>
        </p:nvSpPr>
        <p:spPr>
          <a:xfrm>
            <a:off x="7170122" y="3560207"/>
            <a:ext cx="290155" cy="290155"/>
          </a:xfrm>
          <a:prstGeom prst="roundRect">
            <a:avLst>
              <a:gd name="adj" fmla="val 40016"/>
            </a:avLst>
          </a:prstGeom>
          <a:solidFill>
            <a:srgbClr val="D1EFE4"/>
          </a:solidFill>
          <a:ln w="7620">
            <a:solidFill>
              <a:srgbClr val="B7D5CA"/>
            </a:solidFill>
            <a:prstDash val="solid"/>
          </a:ln>
        </p:spPr>
        <p:txBody>
          <a:bodyPr/>
          <a:lstStyle/>
          <a:p>
            <a:endParaRPr lang="en-GB"/>
          </a:p>
        </p:txBody>
      </p:sp>
      <p:sp>
        <p:nvSpPr>
          <p:cNvPr id="21" name="Text 19"/>
          <p:cNvSpPr/>
          <p:nvPr/>
        </p:nvSpPr>
        <p:spPr>
          <a:xfrm>
            <a:off x="7218402" y="3584317"/>
            <a:ext cx="193477" cy="241816"/>
          </a:xfrm>
          <a:prstGeom prst="rect">
            <a:avLst/>
          </a:prstGeom>
          <a:noFill/>
          <a:ln/>
        </p:spPr>
        <p:txBody>
          <a:bodyPr wrap="none" lIns="0" tIns="0" rIns="0" bIns="0" rtlCol="0" anchor="t"/>
          <a:lstStyle/>
          <a:p>
            <a:pPr marL="0" indent="0" algn="ctr">
              <a:lnSpc>
                <a:spcPts val="1500"/>
              </a:lnSpc>
              <a:buNone/>
            </a:pPr>
            <a:r>
              <a:rPr lang="en-US" sz="1500" b="1" dirty="0">
                <a:solidFill>
                  <a:srgbClr val="4B4A4A"/>
                </a:solidFill>
                <a:latin typeface="Noto Serif SC Bold" pitchFamily="34" charset="0"/>
                <a:ea typeface="Noto Serif SC Bold" pitchFamily="34" charset="-122"/>
                <a:cs typeface="Noto Serif SC Bold" pitchFamily="34" charset="-120"/>
              </a:rPr>
              <a:t>4</a:t>
            </a:r>
            <a:endParaRPr lang="en-US" sz="1500" dirty="0"/>
          </a:p>
        </p:txBody>
      </p:sp>
      <p:sp>
        <p:nvSpPr>
          <p:cNvPr id="22" name="Text 20"/>
          <p:cNvSpPr/>
          <p:nvPr/>
        </p:nvSpPr>
        <p:spPr>
          <a:xfrm>
            <a:off x="7960162" y="3604498"/>
            <a:ext cx="2760464" cy="201454"/>
          </a:xfrm>
          <a:prstGeom prst="rect">
            <a:avLst/>
          </a:prstGeom>
          <a:noFill/>
          <a:ln/>
        </p:spPr>
        <p:txBody>
          <a:bodyPr wrap="none" lIns="0" tIns="0" rIns="0" bIns="0" rtlCol="0" anchor="t"/>
          <a:lstStyle/>
          <a:p>
            <a:pPr marL="0" indent="0" algn="l">
              <a:lnSpc>
                <a:spcPts val="1550"/>
              </a:lnSpc>
              <a:buNone/>
            </a:pPr>
            <a:r>
              <a:rPr lang="en-US" sz="1250" b="1" dirty="0">
                <a:solidFill>
                  <a:srgbClr val="4B4A4A"/>
                </a:solidFill>
                <a:latin typeface="Noto Serif SC Bold" pitchFamily="34" charset="0"/>
                <a:ea typeface="Noto Serif SC Bold" pitchFamily="34" charset="-122"/>
                <a:cs typeface="Noto Serif SC Bold" pitchFamily="34" charset="-120"/>
              </a:rPr>
              <a:t>Emerging Technology Integration</a:t>
            </a:r>
            <a:endParaRPr lang="en-US" sz="1250" dirty="0"/>
          </a:p>
        </p:txBody>
      </p:sp>
      <p:sp>
        <p:nvSpPr>
          <p:cNvPr id="23" name="Text 21"/>
          <p:cNvSpPr/>
          <p:nvPr/>
        </p:nvSpPr>
        <p:spPr>
          <a:xfrm>
            <a:off x="7960162" y="3883343"/>
            <a:ext cx="5876449" cy="825817"/>
          </a:xfrm>
          <a:prstGeom prst="rect">
            <a:avLst/>
          </a:prstGeom>
          <a:noFill/>
          <a:ln/>
        </p:spPr>
        <p:txBody>
          <a:bodyPr wrap="square" lIns="0" tIns="0" rIns="0" bIns="0" rtlCol="0" anchor="t"/>
          <a:lstStyle/>
          <a:p>
            <a:pPr marL="0" indent="0" algn="l">
              <a:lnSpc>
                <a:spcPts val="1600"/>
              </a:lnSpc>
              <a:buNone/>
            </a:pPr>
            <a:r>
              <a:rPr lang="en-US" sz="1000" dirty="0">
                <a:solidFill>
                  <a:srgbClr val="4B4A4A"/>
                </a:solidFill>
                <a:latin typeface="Geist" pitchFamily="34" charset="0"/>
                <a:ea typeface="Geist" pitchFamily="34" charset="-122"/>
                <a:cs typeface="Geist" pitchFamily="34" charset="-120"/>
              </a:rPr>
              <a:t>The convergence of blockchain with AI, IoT, and metaverse technologies is creating unprecedented opportunities. Smart contracts powered by AI can make autonomous decisions, IoT devices can participate in blockchain networks, and virtual worlds are building entire economies on blockchain foundations.</a:t>
            </a:r>
            <a:endParaRPr lang="en-US" sz="1000" dirty="0"/>
          </a:p>
        </p:txBody>
      </p:sp>
      <p:sp>
        <p:nvSpPr>
          <p:cNvPr id="24" name="Shape 22"/>
          <p:cNvSpPr/>
          <p:nvPr/>
        </p:nvSpPr>
        <p:spPr>
          <a:xfrm>
            <a:off x="6798409" y="4401145"/>
            <a:ext cx="386953" cy="15240"/>
          </a:xfrm>
          <a:prstGeom prst="roundRect">
            <a:avLst>
              <a:gd name="adj" fmla="val 761862"/>
            </a:avLst>
          </a:prstGeom>
          <a:solidFill>
            <a:srgbClr val="B7D5CA"/>
          </a:solidFill>
          <a:ln/>
        </p:spPr>
        <p:txBody>
          <a:bodyPr/>
          <a:lstStyle/>
          <a:p>
            <a:endParaRPr lang="en-GB"/>
          </a:p>
        </p:txBody>
      </p:sp>
      <p:sp>
        <p:nvSpPr>
          <p:cNvPr id="25" name="Shape 23"/>
          <p:cNvSpPr/>
          <p:nvPr/>
        </p:nvSpPr>
        <p:spPr>
          <a:xfrm>
            <a:off x="7170122" y="4263747"/>
            <a:ext cx="290155" cy="290155"/>
          </a:xfrm>
          <a:prstGeom prst="roundRect">
            <a:avLst>
              <a:gd name="adj" fmla="val 40016"/>
            </a:avLst>
          </a:prstGeom>
          <a:solidFill>
            <a:srgbClr val="D1EFE4"/>
          </a:solidFill>
          <a:ln w="7620">
            <a:solidFill>
              <a:srgbClr val="B7D5CA"/>
            </a:solidFill>
            <a:prstDash val="solid"/>
          </a:ln>
        </p:spPr>
        <p:txBody>
          <a:bodyPr/>
          <a:lstStyle/>
          <a:p>
            <a:endParaRPr lang="en-GB"/>
          </a:p>
        </p:txBody>
      </p:sp>
      <p:sp>
        <p:nvSpPr>
          <p:cNvPr id="26" name="Text 24"/>
          <p:cNvSpPr/>
          <p:nvPr/>
        </p:nvSpPr>
        <p:spPr>
          <a:xfrm>
            <a:off x="7218402" y="4287857"/>
            <a:ext cx="193477" cy="241816"/>
          </a:xfrm>
          <a:prstGeom prst="rect">
            <a:avLst/>
          </a:prstGeom>
          <a:noFill/>
          <a:ln/>
        </p:spPr>
        <p:txBody>
          <a:bodyPr wrap="none" lIns="0" tIns="0" rIns="0" bIns="0" rtlCol="0" anchor="t"/>
          <a:lstStyle/>
          <a:p>
            <a:pPr marL="0" indent="0" algn="ctr">
              <a:lnSpc>
                <a:spcPts val="1500"/>
              </a:lnSpc>
              <a:buNone/>
            </a:pPr>
            <a:r>
              <a:rPr lang="en-US" sz="1500" b="1" dirty="0">
                <a:solidFill>
                  <a:srgbClr val="4B4A4A"/>
                </a:solidFill>
                <a:latin typeface="Noto Serif SC Bold" pitchFamily="34" charset="0"/>
                <a:ea typeface="Noto Serif SC Bold" pitchFamily="34" charset="-122"/>
                <a:cs typeface="Noto Serif SC Bold" pitchFamily="34" charset="-120"/>
              </a:rPr>
              <a:t>5</a:t>
            </a:r>
            <a:endParaRPr lang="en-US" sz="1500" dirty="0"/>
          </a:p>
        </p:txBody>
      </p:sp>
      <p:sp>
        <p:nvSpPr>
          <p:cNvPr id="27" name="Text 25"/>
          <p:cNvSpPr/>
          <p:nvPr/>
        </p:nvSpPr>
        <p:spPr>
          <a:xfrm>
            <a:off x="4794171" y="4308038"/>
            <a:ext cx="1876068" cy="201454"/>
          </a:xfrm>
          <a:prstGeom prst="rect">
            <a:avLst/>
          </a:prstGeom>
          <a:noFill/>
          <a:ln/>
        </p:spPr>
        <p:txBody>
          <a:bodyPr wrap="none" lIns="0" tIns="0" rIns="0" bIns="0" rtlCol="0" anchor="t"/>
          <a:lstStyle/>
          <a:p>
            <a:pPr marL="0" indent="0" algn="r">
              <a:lnSpc>
                <a:spcPts val="1550"/>
              </a:lnSpc>
              <a:buNone/>
            </a:pPr>
            <a:r>
              <a:rPr lang="en-US" sz="1250" b="1" dirty="0">
                <a:solidFill>
                  <a:srgbClr val="4B4A4A"/>
                </a:solidFill>
                <a:latin typeface="Noto Serif SC Bold" pitchFamily="34" charset="0"/>
                <a:ea typeface="Noto Serif SC Bold" pitchFamily="34" charset="-122"/>
                <a:cs typeface="Noto Serif SC Bold" pitchFamily="34" charset="-120"/>
              </a:rPr>
              <a:t>Global Transformation</a:t>
            </a:r>
            <a:endParaRPr lang="en-US" sz="1250" dirty="0"/>
          </a:p>
        </p:txBody>
      </p:sp>
      <p:sp>
        <p:nvSpPr>
          <p:cNvPr id="28" name="Text 26"/>
          <p:cNvSpPr/>
          <p:nvPr/>
        </p:nvSpPr>
        <p:spPr>
          <a:xfrm>
            <a:off x="793790" y="4586883"/>
            <a:ext cx="5876449" cy="619363"/>
          </a:xfrm>
          <a:prstGeom prst="rect">
            <a:avLst/>
          </a:prstGeom>
          <a:noFill/>
          <a:ln/>
        </p:spPr>
        <p:txBody>
          <a:bodyPr wrap="square" lIns="0" tIns="0" rIns="0" bIns="0" rtlCol="0" anchor="t"/>
          <a:lstStyle/>
          <a:p>
            <a:pPr marL="0" indent="0" algn="r">
              <a:lnSpc>
                <a:spcPts val="1600"/>
              </a:lnSpc>
              <a:buNone/>
            </a:pPr>
            <a:r>
              <a:rPr lang="en-US" sz="1000" dirty="0">
                <a:solidFill>
                  <a:srgbClr val="4B4A4A"/>
                </a:solidFill>
                <a:latin typeface="Geist" pitchFamily="34" charset="0"/>
                <a:ea typeface="Geist" pitchFamily="34" charset="-122"/>
                <a:cs typeface="Geist" pitchFamily="34" charset="-120"/>
              </a:rPr>
              <a:t>Blockchain's potential to revolutionise transparency and efficiency extends to combating corruption, ensuring fair elections, and creating more equitable economic systems. As regulatory frameworks mature and technology improves, we're approaching a tipping point for mass adoption.</a:t>
            </a:r>
            <a:endParaRPr lang="en-US" sz="1000" dirty="0"/>
          </a:p>
        </p:txBody>
      </p:sp>
      <p:sp>
        <p:nvSpPr>
          <p:cNvPr id="29" name="Text 27"/>
          <p:cNvSpPr/>
          <p:nvPr/>
        </p:nvSpPr>
        <p:spPr>
          <a:xfrm>
            <a:off x="793790" y="5650468"/>
            <a:ext cx="2656761" cy="241816"/>
          </a:xfrm>
          <a:prstGeom prst="rect">
            <a:avLst/>
          </a:prstGeom>
          <a:noFill/>
          <a:ln/>
        </p:spPr>
        <p:txBody>
          <a:bodyPr wrap="none" lIns="0" tIns="0" rIns="0" bIns="0" rtlCol="0" anchor="t"/>
          <a:lstStyle/>
          <a:p>
            <a:pPr marL="0" indent="0" algn="l">
              <a:lnSpc>
                <a:spcPts val="1900"/>
              </a:lnSpc>
              <a:buNone/>
            </a:pPr>
            <a:r>
              <a:rPr lang="en-US" sz="1500" b="1" dirty="0">
                <a:solidFill>
                  <a:srgbClr val="006747"/>
                </a:solidFill>
                <a:latin typeface="Noto Serif SC Bold" pitchFamily="34" charset="0"/>
                <a:ea typeface="Noto Serif SC Bold" pitchFamily="34" charset="-122"/>
                <a:cs typeface="Noto Serif SC Bold" pitchFamily="34" charset="-120"/>
              </a:rPr>
              <a:t>Market Growth Projections</a:t>
            </a:r>
            <a:endParaRPr lang="en-US" sz="1500" dirty="0"/>
          </a:p>
        </p:txBody>
      </p:sp>
      <p:sp>
        <p:nvSpPr>
          <p:cNvPr id="30" name="Text 28"/>
          <p:cNvSpPr/>
          <p:nvPr/>
        </p:nvSpPr>
        <p:spPr>
          <a:xfrm>
            <a:off x="793790" y="6021229"/>
            <a:ext cx="7699772" cy="619363"/>
          </a:xfrm>
          <a:prstGeom prst="rect">
            <a:avLst/>
          </a:prstGeom>
          <a:noFill/>
          <a:ln/>
        </p:spPr>
        <p:txBody>
          <a:bodyPr wrap="square" lIns="0" tIns="0" rIns="0" bIns="0" rtlCol="0" anchor="t"/>
          <a:lstStyle/>
          <a:p>
            <a:pPr marL="0" indent="0" algn="l">
              <a:lnSpc>
                <a:spcPts val="1600"/>
              </a:lnSpc>
              <a:buNone/>
            </a:pPr>
            <a:r>
              <a:rPr lang="en-US" sz="1000" dirty="0">
                <a:solidFill>
                  <a:srgbClr val="4B4A4A"/>
                </a:solidFill>
                <a:latin typeface="Geist" pitchFamily="34" charset="0"/>
                <a:ea typeface="Geist" pitchFamily="34" charset="-122"/>
                <a:cs typeface="Geist" pitchFamily="34" charset="-120"/>
              </a:rPr>
              <a:t>The global blockchain market is expected to grow from $11.14 billion in 2022 to $162.84 billion by 2027, representing a compound annual growth rate of 68.4%. This explosive growth reflects increasing enterprise adoption, regulatory clarity, and technological maturation across multiple sectors.</a:t>
            </a:r>
            <a:endParaRPr lang="en-US" sz="1000" dirty="0"/>
          </a:p>
        </p:txBody>
      </p:sp>
      <p:sp>
        <p:nvSpPr>
          <p:cNvPr id="31" name="Text 29"/>
          <p:cNvSpPr/>
          <p:nvPr/>
        </p:nvSpPr>
        <p:spPr>
          <a:xfrm>
            <a:off x="793790" y="6756678"/>
            <a:ext cx="7699772" cy="206454"/>
          </a:xfrm>
          <a:prstGeom prst="rect">
            <a:avLst/>
          </a:prstGeom>
          <a:noFill/>
          <a:ln/>
        </p:spPr>
        <p:txBody>
          <a:bodyPr wrap="none" lIns="0" tIns="0" rIns="0" bIns="0" rtlCol="0" anchor="t"/>
          <a:lstStyle/>
          <a:p>
            <a:pPr marL="342900" indent="-342900" algn="l">
              <a:lnSpc>
                <a:spcPts val="1600"/>
              </a:lnSpc>
              <a:buSzPct val="100000"/>
              <a:buChar char="•"/>
            </a:pPr>
            <a:r>
              <a:rPr lang="en-US" sz="1000" dirty="0">
                <a:solidFill>
                  <a:srgbClr val="4B4A4A"/>
                </a:solidFill>
                <a:latin typeface="Geist" pitchFamily="34" charset="0"/>
                <a:ea typeface="Geist" pitchFamily="34" charset="-122"/>
                <a:cs typeface="Geist" pitchFamily="34" charset="-120"/>
              </a:rPr>
              <a:t>Enterprise blockchain adoption up 67% year-over-year</a:t>
            </a:r>
            <a:endParaRPr lang="en-US" sz="1000" dirty="0"/>
          </a:p>
        </p:txBody>
      </p:sp>
      <p:sp>
        <p:nvSpPr>
          <p:cNvPr id="32" name="Text 30"/>
          <p:cNvSpPr/>
          <p:nvPr/>
        </p:nvSpPr>
        <p:spPr>
          <a:xfrm>
            <a:off x="793790" y="7008257"/>
            <a:ext cx="7699772" cy="206454"/>
          </a:xfrm>
          <a:prstGeom prst="rect">
            <a:avLst/>
          </a:prstGeom>
          <a:noFill/>
          <a:ln/>
        </p:spPr>
        <p:txBody>
          <a:bodyPr wrap="none" lIns="0" tIns="0" rIns="0" bIns="0" rtlCol="0" anchor="t"/>
          <a:lstStyle/>
          <a:p>
            <a:pPr marL="342900" indent="-342900" algn="l">
              <a:lnSpc>
                <a:spcPts val="1600"/>
              </a:lnSpc>
              <a:buSzPct val="100000"/>
              <a:buChar char="•"/>
            </a:pPr>
            <a:r>
              <a:rPr lang="en-US" sz="1000" dirty="0">
                <a:solidFill>
                  <a:srgbClr val="4B4A4A"/>
                </a:solidFill>
                <a:latin typeface="Geist" pitchFamily="34" charset="0"/>
                <a:ea typeface="Geist" pitchFamily="34" charset="-122"/>
                <a:cs typeface="Geist" pitchFamily="34" charset="-120"/>
              </a:rPr>
              <a:t>Over $25 billion invested in blockchain startups in 2023</a:t>
            </a:r>
            <a:endParaRPr lang="en-US" sz="1000" dirty="0"/>
          </a:p>
        </p:txBody>
      </p:sp>
      <p:sp>
        <p:nvSpPr>
          <p:cNvPr id="33" name="Text 31"/>
          <p:cNvSpPr/>
          <p:nvPr/>
        </p:nvSpPr>
        <p:spPr>
          <a:xfrm>
            <a:off x="793790" y="7259836"/>
            <a:ext cx="7699772" cy="206454"/>
          </a:xfrm>
          <a:prstGeom prst="rect">
            <a:avLst/>
          </a:prstGeom>
          <a:noFill/>
          <a:ln/>
        </p:spPr>
        <p:txBody>
          <a:bodyPr wrap="none" lIns="0" tIns="0" rIns="0" bIns="0" rtlCol="0" anchor="t"/>
          <a:lstStyle/>
          <a:p>
            <a:pPr marL="342900" indent="-342900" algn="l">
              <a:lnSpc>
                <a:spcPts val="1600"/>
              </a:lnSpc>
              <a:buSzPct val="100000"/>
              <a:buChar char="•"/>
            </a:pPr>
            <a:r>
              <a:rPr lang="en-US" sz="1000" dirty="0">
                <a:solidFill>
                  <a:srgbClr val="4B4A4A"/>
                </a:solidFill>
                <a:latin typeface="Geist" pitchFamily="34" charset="0"/>
                <a:ea typeface="Geist" pitchFamily="34" charset="-122"/>
                <a:cs typeface="Geist" pitchFamily="34" charset="-120"/>
              </a:rPr>
              <a:t>More than 80% of executives planning blockchain initiatives</a:t>
            </a:r>
            <a:endParaRPr lang="en-US" sz="1000" dirty="0"/>
          </a:p>
        </p:txBody>
      </p:sp>
      <p:sp>
        <p:nvSpPr>
          <p:cNvPr id="34" name="Text 32"/>
          <p:cNvSpPr/>
          <p:nvPr/>
        </p:nvSpPr>
        <p:spPr>
          <a:xfrm>
            <a:off x="8815745" y="5650468"/>
            <a:ext cx="2081570" cy="241816"/>
          </a:xfrm>
          <a:prstGeom prst="rect">
            <a:avLst/>
          </a:prstGeom>
          <a:noFill/>
          <a:ln/>
        </p:spPr>
        <p:txBody>
          <a:bodyPr wrap="none" lIns="0" tIns="0" rIns="0" bIns="0" rtlCol="0" anchor="t"/>
          <a:lstStyle/>
          <a:p>
            <a:pPr marL="0" indent="0" algn="l">
              <a:lnSpc>
                <a:spcPts val="1900"/>
              </a:lnSpc>
              <a:buNone/>
            </a:pPr>
            <a:r>
              <a:rPr lang="en-US" sz="1500" b="1" dirty="0">
                <a:solidFill>
                  <a:srgbClr val="006747"/>
                </a:solidFill>
                <a:latin typeface="Noto Serif SC Bold" pitchFamily="34" charset="0"/>
                <a:ea typeface="Noto Serif SC Bold" pitchFamily="34" charset="-122"/>
                <a:cs typeface="Noto Serif SC Bold" pitchFamily="34" charset="-120"/>
              </a:rPr>
              <a:t>Regulatory Evolution</a:t>
            </a:r>
            <a:endParaRPr lang="en-US" sz="1500" dirty="0"/>
          </a:p>
        </p:txBody>
      </p:sp>
      <p:sp>
        <p:nvSpPr>
          <p:cNvPr id="35" name="Text 33"/>
          <p:cNvSpPr/>
          <p:nvPr/>
        </p:nvSpPr>
        <p:spPr>
          <a:xfrm>
            <a:off x="8815745" y="6021229"/>
            <a:ext cx="5028367" cy="825817"/>
          </a:xfrm>
          <a:prstGeom prst="rect">
            <a:avLst/>
          </a:prstGeom>
          <a:noFill/>
          <a:ln/>
        </p:spPr>
        <p:txBody>
          <a:bodyPr wrap="square" lIns="0" tIns="0" rIns="0" bIns="0" rtlCol="0" anchor="t"/>
          <a:lstStyle/>
          <a:p>
            <a:pPr marL="0" indent="0" algn="l">
              <a:lnSpc>
                <a:spcPts val="1600"/>
              </a:lnSpc>
              <a:buNone/>
            </a:pPr>
            <a:r>
              <a:rPr lang="en-US" sz="1000" dirty="0">
                <a:solidFill>
                  <a:srgbClr val="4B4A4A"/>
                </a:solidFill>
                <a:latin typeface="Geist" pitchFamily="34" charset="0"/>
                <a:ea typeface="Geist" pitchFamily="34" charset="-122"/>
                <a:cs typeface="Geist" pitchFamily="34" charset="-120"/>
              </a:rPr>
              <a:t>Governments worldwide are developing comprehensive blockchain regulations that balance innovation with consumer protection. Clear regulatory frameworks are accelerating institutional adoption and creating stability for long-term blockchain investments and development.</a:t>
            </a:r>
            <a:endParaRPr lang="en-US" sz="1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2578</Words>
  <Application>Microsoft Office PowerPoint</Application>
  <PresentationFormat>Custom</PresentationFormat>
  <Paragraphs>184</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Noto Serif SC Bold</vt:lpstr>
      <vt:lpstr>Arial</vt:lpstr>
      <vt:lpstr>Geist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Pagna Disso, Jules</cp:lastModifiedBy>
  <cp:revision>2</cp:revision>
  <dcterms:created xsi:type="dcterms:W3CDTF">2025-10-06T16:36:06Z</dcterms:created>
  <dcterms:modified xsi:type="dcterms:W3CDTF">2025-10-06T16:39:01Z</dcterms:modified>
</cp:coreProperties>
</file>