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4"/>
  </p:sldMasterIdLst>
  <p:notesMasterIdLst>
    <p:notesMasterId r:id="rId68"/>
  </p:notesMasterIdLst>
  <p:sldIdLst>
    <p:sldId id="258" r:id="rId5"/>
    <p:sldId id="259" r:id="rId6"/>
    <p:sldId id="344" r:id="rId7"/>
    <p:sldId id="263" r:id="rId8"/>
    <p:sldId id="264" r:id="rId9"/>
    <p:sldId id="265" r:id="rId10"/>
    <p:sldId id="266" r:id="rId11"/>
    <p:sldId id="267" r:id="rId12"/>
    <p:sldId id="268" r:id="rId13"/>
    <p:sldId id="270" r:id="rId14"/>
    <p:sldId id="271" r:id="rId15"/>
    <p:sldId id="272" r:id="rId16"/>
    <p:sldId id="273" r:id="rId17"/>
    <p:sldId id="276" r:id="rId18"/>
    <p:sldId id="277" r:id="rId19"/>
    <p:sldId id="278" r:id="rId20"/>
    <p:sldId id="281" r:id="rId21"/>
    <p:sldId id="282" r:id="rId22"/>
    <p:sldId id="284" r:id="rId23"/>
    <p:sldId id="285" r:id="rId24"/>
    <p:sldId id="287" r:id="rId25"/>
    <p:sldId id="288" r:id="rId26"/>
    <p:sldId id="290" r:id="rId27"/>
    <p:sldId id="291" r:id="rId28"/>
    <p:sldId id="292" r:id="rId29"/>
    <p:sldId id="293" r:id="rId30"/>
    <p:sldId id="295" r:id="rId31"/>
    <p:sldId id="296" r:id="rId32"/>
    <p:sldId id="298" r:id="rId33"/>
    <p:sldId id="299" r:id="rId34"/>
    <p:sldId id="300" r:id="rId35"/>
    <p:sldId id="301" r:id="rId36"/>
    <p:sldId id="302" r:id="rId37"/>
    <p:sldId id="303" r:id="rId38"/>
    <p:sldId id="305" r:id="rId39"/>
    <p:sldId id="308" r:id="rId40"/>
    <p:sldId id="310" r:id="rId41"/>
    <p:sldId id="312" r:id="rId42"/>
    <p:sldId id="311" r:id="rId43"/>
    <p:sldId id="314" r:id="rId44"/>
    <p:sldId id="315" r:id="rId45"/>
    <p:sldId id="316" r:id="rId46"/>
    <p:sldId id="317" r:id="rId47"/>
    <p:sldId id="319" r:id="rId48"/>
    <p:sldId id="320" r:id="rId49"/>
    <p:sldId id="322" r:id="rId50"/>
    <p:sldId id="323" r:id="rId51"/>
    <p:sldId id="324" r:id="rId52"/>
    <p:sldId id="325" r:id="rId53"/>
    <p:sldId id="326" r:id="rId54"/>
    <p:sldId id="328" r:id="rId55"/>
    <p:sldId id="329" r:id="rId56"/>
    <p:sldId id="330" r:id="rId57"/>
    <p:sldId id="332" r:id="rId58"/>
    <p:sldId id="334" r:id="rId59"/>
    <p:sldId id="335" r:id="rId60"/>
    <p:sldId id="336" r:id="rId61"/>
    <p:sldId id="337" r:id="rId62"/>
    <p:sldId id="338" r:id="rId63"/>
    <p:sldId id="339" r:id="rId64"/>
    <p:sldId id="340" r:id="rId65"/>
    <p:sldId id="341" r:id="rId66"/>
    <p:sldId id="342" r:id="rId6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vana Shantharam" initials="BS" lastIdx="13" clrIdx="0">
    <p:extLst>
      <p:ext uri="{19B8F6BF-5375-455C-9EA6-DF929625EA0E}">
        <p15:presenceInfo xmlns:p15="http://schemas.microsoft.com/office/powerpoint/2012/main" userId="S-1-5-21-3361151005-2080053223-3394076701-4878" providerId="AD"/>
      </p:ext>
    </p:extLst>
  </p:cmAuthor>
  <p:cmAuthor id="2" name="Navaneeta Harish" initials="NH" lastIdx="2" clrIdx="1">
    <p:extLst>
      <p:ext uri="{19B8F6BF-5375-455C-9EA6-DF929625EA0E}">
        <p15:presenceInfo xmlns:p15="http://schemas.microsoft.com/office/powerpoint/2012/main" userId="Navaneeta Hari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a:t>
            </a:fld>
            <a:endParaRPr lang="en-US"/>
          </a:p>
        </p:txBody>
      </p:sp>
    </p:spTree>
    <p:extLst>
      <p:ext uri="{BB962C8B-B14F-4D97-AF65-F5344CB8AC3E}">
        <p14:creationId xmlns:p14="http://schemas.microsoft.com/office/powerpoint/2010/main" val="192371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8</a:t>
            </a:fld>
            <a:endParaRPr lang="en-US"/>
          </a:p>
        </p:txBody>
      </p:sp>
    </p:spTree>
    <p:extLst>
      <p:ext uri="{BB962C8B-B14F-4D97-AF65-F5344CB8AC3E}">
        <p14:creationId xmlns:p14="http://schemas.microsoft.com/office/powerpoint/2010/main" val="712378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26</a:t>
            </a:fld>
            <a:endParaRPr lang="en-US"/>
          </a:p>
        </p:txBody>
      </p:sp>
    </p:spTree>
    <p:extLst>
      <p:ext uri="{BB962C8B-B14F-4D97-AF65-F5344CB8AC3E}">
        <p14:creationId xmlns:p14="http://schemas.microsoft.com/office/powerpoint/2010/main" val="3656723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42</a:t>
            </a:fld>
            <a:endParaRPr lang="en-US"/>
          </a:p>
        </p:txBody>
      </p:sp>
    </p:spTree>
    <p:extLst>
      <p:ext uri="{BB962C8B-B14F-4D97-AF65-F5344CB8AC3E}">
        <p14:creationId xmlns:p14="http://schemas.microsoft.com/office/powerpoint/2010/main" val="2301487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rot="10800000" flipV="1">
            <a:off x="4191000" y="14514"/>
            <a:ext cx="5255985" cy="3733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rgbClr val="314EA2"/>
              </a:solidFill>
              <a:latin typeface="+mj-lt"/>
            </a:endParaRPr>
          </a:p>
          <a:p>
            <a:pPr algn="ctr"/>
            <a:r>
              <a:rPr lang="en-IN" sz="5400" b="1" dirty="0">
                <a:solidFill>
                  <a:srgbClr val="2053A5"/>
                </a:solidFill>
                <a:latin typeface="+mj-lt"/>
              </a:rPr>
              <a:t>HTML5,</a:t>
            </a:r>
            <a:r>
              <a:rPr lang="en-IN" sz="6600" b="1" baseline="0" dirty="0">
                <a:solidFill>
                  <a:srgbClr val="2053A5"/>
                </a:solidFill>
                <a:latin typeface="+mj-lt"/>
              </a:rPr>
              <a:t> </a:t>
            </a:r>
            <a:r>
              <a:rPr lang="en-IN" sz="5400" b="1" baseline="0" dirty="0">
                <a:solidFill>
                  <a:srgbClr val="2053A5"/>
                </a:solidFill>
                <a:latin typeface="+mj-lt"/>
              </a:rPr>
              <a:t>CSS3, and JavaScript</a:t>
            </a:r>
          </a:p>
          <a:p>
            <a:pPr algn="ctr"/>
            <a:r>
              <a:rPr lang="en-IN" sz="4800" b="1" baseline="0" dirty="0">
                <a:solidFill>
                  <a:srgbClr val="2053A5"/>
                </a:solidFill>
                <a:latin typeface="+mj-lt"/>
              </a:rPr>
              <a:t>6</a:t>
            </a:r>
            <a:r>
              <a:rPr lang="en-IN" sz="4800" b="1" baseline="30000" dirty="0">
                <a:solidFill>
                  <a:srgbClr val="2053A5"/>
                </a:solidFill>
                <a:latin typeface="+mj-lt"/>
              </a:rPr>
              <a:t>th</a:t>
            </a:r>
            <a:r>
              <a:rPr lang="en-IN" sz="5400" b="1" baseline="0" dirty="0">
                <a:solidFill>
                  <a:srgbClr val="2053A5"/>
                </a:solidFill>
                <a:latin typeface="+mj-lt"/>
              </a:rPr>
              <a:t> </a:t>
            </a:r>
            <a:r>
              <a:rPr lang="en-IN" sz="4800" b="1" baseline="0" dirty="0">
                <a:solidFill>
                  <a:srgbClr val="2053A5"/>
                </a:solidFill>
                <a:latin typeface="+mj-lt"/>
              </a:rPr>
              <a:t>Edition</a:t>
            </a:r>
            <a:endParaRPr lang="en-US" sz="4800" b="1" dirty="0">
              <a:solidFill>
                <a:srgbClr val="2053A5"/>
              </a:solidFill>
              <a:latin typeface="+mj-lt"/>
            </a:endParaRPr>
          </a:p>
        </p:txBody>
      </p:sp>
      <p:sp>
        <p:nvSpPr>
          <p:cNvPr id="12" name="Rectangle 11"/>
          <p:cNvSpPr/>
          <p:nvPr userDrawn="1"/>
        </p:nvSpPr>
        <p:spPr>
          <a:xfrm rot="10800000" flipV="1">
            <a:off x="18143" y="5512778"/>
            <a:ext cx="9020630" cy="1040422"/>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kern="1200" dirty="0">
                <a:solidFill>
                  <a:srgbClr val="2053A5"/>
                </a:solidFill>
                <a:latin typeface="+mn-lt"/>
                <a:ea typeface="+mn-ea"/>
                <a:cs typeface="+mn-cs"/>
              </a:rPr>
              <a:t>Exploring Arrays, Loops, and Conditional Statements</a:t>
            </a:r>
            <a:endParaRPr lang="en-US" sz="3600" b="1" kern="1200" dirty="0">
              <a:solidFill>
                <a:srgbClr val="2053A5"/>
              </a:solidFill>
              <a:latin typeface="+mn-lt"/>
              <a:ea typeface="+mn-ea"/>
              <a:cs typeface="+mn-cs"/>
            </a:endParaRPr>
          </a:p>
        </p:txBody>
      </p:sp>
      <p:sp>
        <p:nvSpPr>
          <p:cNvPr id="13" name="Rectangle 12"/>
          <p:cNvSpPr/>
          <p:nvPr userDrawn="1"/>
        </p:nvSpPr>
        <p:spPr>
          <a:xfrm rot="10800000" flipV="1">
            <a:off x="1168400" y="4805540"/>
            <a:ext cx="6720115" cy="800099"/>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2053A5"/>
                </a:solidFill>
              </a:rPr>
              <a:t>Tutorial 10</a:t>
            </a:r>
            <a:endParaRPr lang="en-US" sz="4800" b="1" dirty="0">
              <a:solidFill>
                <a:srgbClr val="2053A5"/>
              </a:solidFill>
              <a:latin typeface="+mj-lt"/>
            </a:endParaRPr>
          </a:p>
        </p:txBody>
      </p:sp>
      <p:pic>
        <p:nvPicPr>
          <p:cNvPr id="2" name="Picture 1">
            <a:extLst>
              <a:ext uri="{FF2B5EF4-FFF2-40B4-BE49-F238E27FC236}">
                <a16:creationId xmlns:a16="http://schemas.microsoft.com/office/drawing/2014/main" id="{C1EA7C5C-30A1-410F-A288-B3BEC7BA54EF}"/>
              </a:ext>
            </a:extLst>
          </p:cNvPr>
          <p:cNvPicPr>
            <a:picLocks noChangeAspect="1"/>
          </p:cNvPicPr>
          <p:nvPr userDrawn="1"/>
        </p:nvPicPr>
        <p:blipFill>
          <a:blip r:embed="rId2"/>
          <a:stretch>
            <a:fillRect/>
          </a:stretch>
        </p:blipFill>
        <p:spPr>
          <a:xfrm>
            <a:off x="0" y="0"/>
            <a:ext cx="4630057" cy="4211320"/>
          </a:xfrm>
          <a:prstGeom prst="rect">
            <a:avLst/>
          </a:prstGeom>
        </p:spPr>
      </p:pic>
      <p:sp>
        <p:nvSpPr>
          <p:cNvPr id="10" name="Title Placeholder 1"/>
          <p:cNvSpPr txBox="1">
            <a:spLocks/>
          </p:cNvSpPr>
          <p:nvPr userDrawn="1"/>
        </p:nvSpPr>
        <p:spPr bwMode="auto">
          <a:xfrm>
            <a:off x="0" y="4211320"/>
            <a:ext cx="9144000" cy="294053"/>
          </a:xfrm>
          <a:prstGeom prst="rect">
            <a:avLst/>
          </a:prstGeom>
          <a:solidFill>
            <a:srgbClr val="2053A5"/>
          </a:solid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5400" b="1">
                <a:solidFill>
                  <a:schemeClr val="tx2"/>
                </a:solidFill>
                <a:latin typeface="Niagara Engraved" panose="04020502070703030202" pitchFamily="82" charset="0"/>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a:lstStyle>
          <a:p>
            <a:pPr algn="l"/>
            <a:endParaRPr lang="en-US" sz="1100" kern="0" dirty="0">
              <a:solidFill>
                <a:srgbClr val="E2DE9E"/>
              </a:solidFill>
              <a:latin typeface="Cambria" panose="02040503050406030204" pitchFamily="18" charset="0"/>
              <a:ea typeface="BatangChe" pitchFamily="49" charset="-127"/>
              <a:cs typeface="Arial" pitchFamily="34" charset="0"/>
            </a:endParaRPr>
          </a:p>
        </p:txBody>
      </p:sp>
      <p:sp>
        <p:nvSpPr>
          <p:cNvPr id="11" name="Rectangle 10"/>
          <p:cNvSpPr/>
          <p:nvPr userDrawn="1"/>
        </p:nvSpPr>
        <p:spPr>
          <a:xfrm>
            <a:off x="4696" y="6595792"/>
            <a:ext cx="708848" cy="261610"/>
          </a:xfrm>
          <a:prstGeom prst="rect">
            <a:avLst/>
          </a:prstGeom>
        </p:spPr>
        <p:txBody>
          <a:bodyPr wrap="none">
            <a:spAutoFit/>
          </a:bodyPr>
          <a:lstStyle/>
          <a:p>
            <a:pPr marL="0" indent="0">
              <a:buFont typeface="Arial" panose="020B0604020202020204" pitchFamily="34" charset="0"/>
              <a:buNone/>
            </a:pPr>
            <a:r>
              <a:rPr lang="en-US" sz="1100" b="1" kern="0" dirty="0">
                <a:solidFill>
                  <a:srgbClr val="2053A5"/>
                </a:solidFill>
                <a:latin typeface="Cambria" panose="02040503050406030204" pitchFamily="18" charset="0"/>
              </a:rPr>
              <a:t>     Carey</a:t>
            </a:r>
            <a:endParaRPr lang="en-IN" sz="1100" b="1" dirty="0">
              <a:solidFill>
                <a:srgbClr val="2053A5"/>
              </a:solidFill>
              <a:latin typeface="Cambria" panose="02040503050406030204" pitchFamily="18" charset="0"/>
            </a:endParaRPr>
          </a:p>
        </p:txBody>
      </p:sp>
    </p:spTree>
    <p:extLst>
      <p:ext uri="{BB962C8B-B14F-4D97-AF65-F5344CB8AC3E}">
        <p14:creationId xmlns:p14="http://schemas.microsoft.com/office/powerpoint/2010/main" val="8495839"/>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19200"/>
            <a:ext cx="8229600" cy="4906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7E68308-05FC-4E0E-B40C-6888CC4CB716}"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748544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2DF1A2F-29E8-4233-ACB0-F4A965379721}" type="slidenum">
              <a:rPr lang="en-US" smtClean="0"/>
              <a:pPr>
                <a:defRPr/>
              </a:pPr>
              <a:t>‹#›</a:t>
            </a:fld>
            <a:endParaRPr lang="en-US"/>
          </a:p>
        </p:txBody>
      </p:sp>
      <p:sp>
        <p:nvSpPr>
          <p:cNvPr id="6"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4129407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944563"/>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0" y="1219200"/>
            <a:ext cx="42672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8176FCD-123C-43DF-9841-58750E1848FB}" type="slidenum">
              <a:rPr lang="en-US"/>
              <a:pPr>
                <a:defRPr/>
              </a:pPr>
              <a:t>‹#›</a:t>
            </a:fld>
            <a:endParaRPr lang="en-US" dirty="0"/>
          </a:p>
        </p:txBody>
      </p:sp>
      <p:sp>
        <p:nvSpPr>
          <p:cNvPr id="7"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163085182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3058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D088EE75-1E5F-46E6-9335-A082CDF6502C}" type="slidenum">
              <a:rPr lang="en-US" smtClean="0"/>
              <a:pPr>
                <a:defRPr/>
              </a:pPr>
              <a:t>‹#›</a:t>
            </a:fld>
            <a:endParaRPr lang="en-US" dirty="0"/>
          </a:p>
        </p:txBody>
      </p:sp>
      <p:cxnSp>
        <p:nvCxnSpPr>
          <p:cNvPr id="6" name="Straight Connector 5"/>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7"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4049531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B4267854-6943-4EA1-A35F-6D0D6AF6D24E}" type="slidenum">
              <a:rPr lang="en-US" smtClean="0"/>
              <a:pPr>
                <a:defRPr/>
              </a:pPr>
              <a:t>‹#›</a:t>
            </a:fld>
            <a:endParaRPr lang="en-US"/>
          </a:p>
        </p:txBody>
      </p:sp>
      <p:sp>
        <p:nvSpPr>
          <p:cNvPr id="6" name="Footer Placeholder 4"/>
          <p:cNvSpPr>
            <a:spLocks noGrp="1"/>
          </p:cNvSpPr>
          <p:nvPr>
            <p:ph type="ftr" sz="quarter" idx="3"/>
          </p:nvPr>
        </p:nvSpPr>
        <p:spPr>
          <a:xfrm>
            <a:off x="265113"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225252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9069E21-BE48-430B-900D-611290B0DBE4}" type="slidenum">
              <a:rPr lang="en-US" smtClean="0"/>
              <a:pPr>
                <a:defRPr/>
              </a:pPr>
              <a:t>‹#›</a:t>
            </a:fld>
            <a:endParaRPr lang="en-US"/>
          </a:p>
        </p:txBody>
      </p:sp>
      <p:sp>
        <p:nvSpPr>
          <p:cNvPr id="7"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251207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3BAE895E-8795-47A2-AC5D-08DF663D8F59}" type="slidenum">
              <a:rPr lang="en-US" smtClean="0"/>
              <a:pPr>
                <a:defRPr/>
              </a:pPr>
              <a:t>‹#›</a:t>
            </a:fld>
            <a:endParaRPr lang="en-US"/>
          </a:p>
        </p:txBody>
      </p:sp>
      <p:sp>
        <p:nvSpPr>
          <p:cNvPr id="9" name="Footer Placeholder 4"/>
          <p:cNvSpPr>
            <a:spLocks noGrp="1"/>
          </p:cNvSpPr>
          <p:nvPr>
            <p:ph type="ftr" sz="quarter" idx="12"/>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210436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4"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793D0548-38AA-46C2-A9F1-2327DE349312}" type="slidenum">
              <a:rPr lang="en-US" smtClean="0"/>
              <a:pPr>
                <a:defRPr/>
              </a:pPr>
              <a:t>‹#›</a:t>
            </a:fld>
            <a:endParaRPr lang="en-US"/>
          </a:p>
        </p:txBody>
      </p:sp>
      <p:sp>
        <p:nvSpPr>
          <p:cNvPr id="5"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4176245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4DADDAD3-53C8-432F-AA8D-8B36CD6B77D3}" type="slidenum">
              <a:rPr lang="en-US" smtClean="0"/>
              <a:pPr>
                <a:defRPr/>
              </a:pPr>
              <a:t>‹#›</a:t>
            </a:fld>
            <a:endParaRPr lang="en-US"/>
          </a:p>
        </p:txBody>
      </p:sp>
      <p:sp>
        <p:nvSpPr>
          <p:cNvPr id="4"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3994219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170FCC15-0FF2-464A-88D5-4891C16B5D27}" type="slidenum">
              <a:rPr lang="en-US" smtClean="0"/>
              <a:pPr>
                <a:defRPr/>
              </a:pPr>
              <a:t>‹#›</a:t>
            </a:fld>
            <a:endParaRPr lang="en-US"/>
          </a:p>
        </p:txBody>
      </p:sp>
      <p:sp>
        <p:nvSpPr>
          <p:cNvPr id="7" name="Footer Placeholder 4"/>
          <p:cNvSpPr>
            <a:spLocks noGrp="1"/>
          </p:cNvSpPr>
          <p:nvPr>
            <p:ph type="ftr" sz="quarter" idx="3"/>
          </p:nvPr>
        </p:nvSpPr>
        <p:spPr>
          <a:xfrm>
            <a:off x="304800" y="6383215"/>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200527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AD0E3A4-01D6-4927-AB27-24638F64E5B0}"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964758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a:xfrm>
            <a:off x="8763000" y="0"/>
            <a:ext cx="381000" cy="6858000"/>
          </a:xfrm>
          <a:prstGeom prst="rect">
            <a:avLst/>
          </a:prstGeom>
          <a:solidFill>
            <a:srgbClr val="2053A5"/>
          </a:solidFill>
          <a:ln>
            <a:noFill/>
          </a:ln>
          <a:effectLst>
            <a:innerShdw blurRad="63500" dist="508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0" y="0"/>
            <a:ext cx="381000" cy="6858000"/>
          </a:xfrm>
          <a:prstGeom prst="rect">
            <a:avLst/>
          </a:prstGeom>
          <a:solidFill>
            <a:srgbClr val="2053A5"/>
          </a:solidFill>
          <a:ln>
            <a:noFill/>
          </a:ln>
          <a:effectLst>
            <a:innerShdw blurRad="63500" dist="50800" dir="108000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53A5"/>
              </a:solidFill>
            </a:endParaRPr>
          </a:p>
        </p:txBody>
      </p:sp>
      <p:cxnSp>
        <p:nvCxnSpPr>
          <p:cNvPr id="21" name="Straight Connector 20"/>
          <p:cNvCxnSpPr/>
          <p:nvPr userDrawn="1"/>
        </p:nvCxnSpPr>
        <p:spPr>
          <a:xfrm>
            <a:off x="304800" y="11430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22"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23"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
        <p:nvSpPr>
          <p:cNvPr id="25" name="Slide Number Placeholder 5"/>
          <p:cNvSpPr>
            <a:spLocks noGrp="1"/>
          </p:cNvSpPr>
          <p:nvPr>
            <p:ph type="sldNum" sz="quarter" idx="4"/>
          </p:nvPr>
        </p:nvSpPr>
        <p:spPr>
          <a:xfrm>
            <a:off x="8458200" y="65532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dirty="0"/>
          </a:p>
        </p:txBody>
      </p:sp>
      <p:sp>
        <p:nvSpPr>
          <p:cNvPr id="26"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7"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8"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29" name="Straight Connector 28"/>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30"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31"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extLst>
      <p:ext uri="{BB962C8B-B14F-4D97-AF65-F5344CB8AC3E}">
        <p14:creationId xmlns:p14="http://schemas.microsoft.com/office/powerpoint/2010/main" val="122181519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Introducing Arrays (continued 1)</a:t>
            </a:r>
          </a:p>
        </p:txBody>
      </p:sp>
      <p:sp>
        <p:nvSpPr>
          <p:cNvPr id="2" name="Content Placeholder 1"/>
          <p:cNvSpPr>
            <a:spLocks noGrp="1"/>
          </p:cNvSpPr>
          <p:nvPr>
            <p:ph idx="1"/>
          </p:nvPr>
        </p:nvSpPr>
        <p:spPr/>
        <p:txBody>
          <a:bodyPr/>
          <a:lstStyle/>
          <a:p>
            <a:r>
              <a:rPr lang="en-IN"/>
              <a:t>Array: Collection of values organized under a single name</a:t>
            </a:r>
          </a:p>
          <a:p>
            <a:r>
              <a:rPr lang="en-IN" b="1"/>
              <a:t>Index</a:t>
            </a:r>
            <a:r>
              <a:rPr lang="en-IN"/>
              <a:t>: The number that each individual value is associated with and that distinguishes it from other values in the array</a:t>
            </a:r>
          </a:p>
          <a:p>
            <a:r>
              <a:rPr lang="en-IN"/>
              <a:t>Array values are referenced using the expression </a:t>
            </a:r>
            <a:r>
              <a:rPr lang="en-IN" sz="2600" i="1">
                <a:latin typeface="Courier New" panose="02070309020205020404" pitchFamily="49" charset="0"/>
                <a:cs typeface="Courier New" panose="02070309020205020404" pitchFamily="49" charset="0"/>
              </a:rPr>
              <a:t>array</a:t>
            </a:r>
            <a:r>
              <a:rPr lang="en-IN" sz="2600">
                <a:latin typeface="Courier New" panose="02070309020205020404" pitchFamily="49" charset="0"/>
                <a:cs typeface="Courier New" panose="02070309020205020404" pitchFamily="49" charset="0"/>
              </a:rPr>
              <a:t>[</a:t>
            </a:r>
            <a:r>
              <a:rPr lang="en-IN" sz="2600" i="1" err="1">
                <a:latin typeface="Courier New" panose="02070309020205020404" pitchFamily="49" charset="0"/>
                <a:cs typeface="Courier New" panose="02070309020205020404" pitchFamily="49" charset="0"/>
              </a:rPr>
              <a:t>i</a:t>
            </a:r>
            <a:r>
              <a:rPr lang="en-IN" sz="2600">
                <a:latin typeface="Courier New" panose="02070309020205020404" pitchFamily="49" charset="0"/>
                <a:cs typeface="Courier New" panose="02070309020205020404" pitchFamily="49" charset="0"/>
              </a:rPr>
              <a:t>]</a:t>
            </a:r>
          </a:p>
          <a:p>
            <a:pPr marL="363538" indent="0">
              <a:buNone/>
            </a:pPr>
            <a:r>
              <a:rPr lang="en-IN"/>
              <a:t>where </a:t>
            </a:r>
            <a:r>
              <a:rPr lang="en-IN" sz="2600" i="1">
                <a:latin typeface="Courier New" panose="02070309020205020404" pitchFamily="49" charset="0"/>
                <a:cs typeface="Courier New" panose="02070309020205020404" pitchFamily="49" charset="0"/>
              </a:rPr>
              <a:t>array</a:t>
            </a:r>
            <a:r>
              <a:rPr lang="en-IN" i="1"/>
              <a:t> </a:t>
            </a:r>
            <a:r>
              <a:rPr lang="en-IN"/>
              <a:t>is the name of the array and </a:t>
            </a:r>
            <a:r>
              <a:rPr lang="en-IN" sz="2600" i="1" err="1">
                <a:latin typeface="Courier New" panose="02070309020205020404" pitchFamily="49" charset="0"/>
                <a:cs typeface="Courier New" panose="02070309020205020404" pitchFamily="49" charset="0"/>
              </a:rPr>
              <a:t>i</a:t>
            </a:r>
            <a:r>
              <a:rPr lang="en-IN" i="1"/>
              <a:t> </a:t>
            </a:r>
            <a:r>
              <a:rPr lang="en-IN"/>
              <a:t>is the index of a specific value in the array</a:t>
            </a:r>
          </a:p>
        </p:txBody>
      </p:sp>
      <p:sp>
        <p:nvSpPr>
          <p:cNvPr id="8" name="Slide Number Placeholder 7"/>
          <p:cNvSpPr>
            <a:spLocks noGrp="1"/>
          </p:cNvSpPr>
          <p:nvPr>
            <p:ph type="sldNum" sz="quarter" idx="11"/>
          </p:nvPr>
        </p:nvSpPr>
        <p:spPr/>
        <p:txBody>
          <a:bodyPr/>
          <a:lstStyle/>
          <a:p>
            <a:fld id="{0409CDF1-C2B6-4988-8428-22D9775637BC}" type="slidenum">
              <a:rPr lang="en-US" smtClean="0"/>
              <a:pPr/>
              <a:t>10</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045153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Introducing Arrays (continued 2)</a:t>
            </a:r>
          </a:p>
        </p:txBody>
      </p:sp>
      <p:sp>
        <p:nvSpPr>
          <p:cNvPr id="2" name="Content Placeholder 1"/>
          <p:cNvSpPr>
            <a:spLocks noGrp="1"/>
          </p:cNvSpPr>
          <p:nvPr>
            <p:ph idx="1"/>
          </p:nvPr>
        </p:nvSpPr>
        <p:spPr/>
        <p:txBody>
          <a:bodyPr/>
          <a:lstStyle/>
          <a:p>
            <a:r>
              <a:rPr lang="en-IN"/>
              <a:t>Index values start with 0 so that the initial item in an array has an index value of 0 </a:t>
            </a:r>
          </a:p>
          <a:p>
            <a:r>
              <a:rPr lang="en-IN"/>
              <a:t>Second item in the array will have an index value of 1, and so on</a:t>
            </a:r>
          </a:p>
          <a:p>
            <a:r>
              <a:rPr lang="en-IN"/>
              <a:t>Example</a:t>
            </a:r>
          </a:p>
          <a:p>
            <a:pPr marL="363538" indent="0">
              <a:buNone/>
            </a:pPr>
            <a:r>
              <a:rPr lang="en-IN"/>
              <a:t>The expression </a:t>
            </a:r>
            <a:r>
              <a:rPr lang="en-IN" sz="2600" err="1">
                <a:latin typeface="Courier New" panose="02070309020205020404" pitchFamily="49" charset="0"/>
                <a:cs typeface="Courier New" panose="02070309020205020404" pitchFamily="49" charset="0"/>
              </a:rPr>
              <a:t>monthName</a:t>
            </a:r>
            <a:r>
              <a:rPr lang="en-IN" sz="2600">
                <a:latin typeface="Courier New" panose="02070309020205020404" pitchFamily="49" charset="0"/>
                <a:cs typeface="Courier New" panose="02070309020205020404" pitchFamily="49" charset="0"/>
              </a:rPr>
              <a:t>[4] </a:t>
            </a:r>
            <a:r>
              <a:rPr lang="en-IN"/>
              <a:t>references the fifth (not the fourth) item in the </a:t>
            </a:r>
            <a:r>
              <a:rPr lang="en-IN" sz="2600" err="1">
                <a:latin typeface="Courier New" panose="02070309020205020404" pitchFamily="49" charset="0"/>
                <a:cs typeface="Courier New" panose="02070309020205020404" pitchFamily="49" charset="0"/>
              </a:rPr>
              <a:t>monthName</a:t>
            </a:r>
            <a:r>
              <a:rPr lang="en-IN"/>
              <a:t> array</a:t>
            </a:r>
          </a:p>
        </p:txBody>
      </p:sp>
      <p:sp>
        <p:nvSpPr>
          <p:cNvPr id="8" name="Slide Number Placeholder 7"/>
          <p:cNvSpPr>
            <a:spLocks noGrp="1"/>
          </p:cNvSpPr>
          <p:nvPr>
            <p:ph type="sldNum" sz="quarter" idx="11"/>
          </p:nvPr>
        </p:nvSpPr>
        <p:spPr/>
        <p:txBody>
          <a:bodyPr/>
          <a:lstStyle/>
          <a:p>
            <a:fld id="{0409CDF1-C2B6-4988-8428-22D9775637BC}" type="slidenum">
              <a:rPr lang="en-US" smtClean="0"/>
              <a:pPr/>
              <a:t>11</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063168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Creating and Populating an Array</a:t>
            </a:r>
          </a:p>
        </p:txBody>
      </p:sp>
      <p:sp>
        <p:nvSpPr>
          <p:cNvPr id="2" name="Content Placeholder 1"/>
          <p:cNvSpPr>
            <a:spLocks noGrp="1"/>
          </p:cNvSpPr>
          <p:nvPr>
            <p:ph idx="1"/>
          </p:nvPr>
        </p:nvSpPr>
        <p:spPr/>
        <p:txBody>
          <a:bodyPr/>
          <a:lstStyle/>
          <a:p>
            <a:r>
              <a:rPr lang="en-IN"/>
              <a:t>To create an array, apply the object constructor</a:t>
            </a:r>
          </a:p>
          <a:p>
            <a:pPr marL="357188" lvl="1" indent="0">
              <a:buNone/>
            </a:pPr>
            <a:r>
              <a:rPr lang="en-IN" sz="2600" err="1">
                <a:latin typeface="Courier New" panose="02070309020205020404" pitchFamily="49" charset="0"/>
                <a:cs typeface="Courier New" panose="02070309020205020404" pitchFamily="49" charset="0"/>
              </a:rPr>
              <a:t>var</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array </a:t>
            </a:r>
            <a:r>
              <a:rPr lang="en-IN" sz="2600">
                <a:latin typeface="Courier New" panose="02070309020205020404" pitchFamily="49" charset="0"/>
                <a:cs typeface="Courier New" panose="02070309020205020404" pitchFamily="49" charset="0"/>
              </a:rPr>
              <a:t>= new Array(</a:t>
            </a:r>
            <a:r>
              <a:rPr lang="en-IN" sz="2600" i="1">
                <a:latin typeface="Courier New" panose="02070309020205020404" pitchFamily="49" charset="0"/>
                <a:cs typeface="Courier New" panose="02070309020205020404" pitchFamily="49" charset="0"/>
              </a:rPr>
              <a:t>length</a:t>
            </a:r>
            <a:r>
              <a:rPr lang="en-IN" sz="2600">
                <a:latin typeface="Courier New" panose="02070309020205020404" pitchFamily="49" charset="0"/>
                <a:cs typeface="Courier New" panose="02070309020205020404" pitchFamily="49" charset="0"/>
              </a:rPr>
              <a:t>);</a:t>
            </a:r>
          </a:p>
          <a:p>
            <a:pPr marL="357188" lvl="1" indent="0">
              <a:buNone/>
            </a:pPr>
            <a:r>
              <a:rPr lang="en-IN"/>
              <a:t>where </a:t>
            </a:r>
            <a:r>
              <a:rPr lang="en-IN" sz="2600" i="1">
                <a:latin typeface="Courier New" panose="02070309020205020404" pitchFamily="49" charset="0"/>
                <a:cs typeface="Courier New" panose="02070309020205020404" pitchFamily="49" charset="0"/>
              </a:rPr>
              <a:t>array</a:t>
            </a:r>
            <a:r>
              <a:rPr lang="en-IN" i="1"/>
              <a:t> </a:t>
            </a:r>
            <a:r>
              <a:rPr lang="en-IN"/>
              <a:t>is the name of the array and </a:t>
            </a:r>
            <a:r>
              <a:rPr lang="en-IN" sz="2600" i="1">
                <a:latin typeface="Courier New" panose="02070309020205020404" pitchFamily="49" charset="0"/>
                <a:cs typeface="Courier New" panose="02070309020205020404" pitchFamily="49" charset="0"/>
              </a:rPr>
              <a:t>length</a:t>
            </a:r>
            <a:r>
              <a:rPr lang="en-IN" i="1"/>
              <a:t> </a:t>
            </a:r>
            <a:r>
              <a:rPr lang="en-IN"/>
              <a:t>is the number of items in the array</a:t>
            </a:r>
          </a:p>
          <a:p>
            <a:r>
              <a:rPr lang="en-IN"/>
              <a:t>The </a:t>
            </a:r>
            <a:r>
              <a:rPr lang="en-IN" sz="2600" i="1">
                <a:latin typeface="Courier New" panose="02070309020205020404" pitchFamily="49" charset="0"/>
                <a:cs typeface="Courier New" panose="02070309020205020404" pitchFamily="49" charset="0"/>
              </a:rPr>
              <a:t>length</a:t>
            </a:r>
            <a:r>
              <a:rPr lang="en-IN" i="1"/>
              <a:t> </a:t>
            </a:r>
            <a:r>
              <a:rPr lang="en-IN"/>
              <a:t>value is optional; if the </a:t>
            </a:r>
            <a:r>
              <a:rPr lang="en-IN" sz="2600" i="1">
                <a:latin typeface="Courier New" panose="02070309020205020404" pitchFamily="49" charset="0"/>
                <a:cs typeface="Courier New" panose="02070309020205020404" pitchFamily="49" charset="0"/>
              </a:rPr>
              <a:t>length</a:t>
            </a:r>
            <a:r>
              <a:rPr lang="en-IN"/>
              <a:t> parameter is omitted then the array expands automatically as more items are added to it</a:t>
            </a:r>
          </a:p>
        </p:txBody>
      </p:sp>
      <p:sp>
        <p:nvSpPr>
          <p:cNvPr id="8" name="Slide Number Placeholder 7"/>
          <p:cNvSpPr>
            <a:spLocks noGrp="1"/>
          </p:cNvSpPr>
          <p:nvPr>
            <p:ph type="sldNum" sz="quarter" idx="11"/>
          </p:nvPr>
        </p:nvSpPr>
        <p:spPr/>
        <p:txBody>
          <a:bodyPr/>
          <a:lstStyle/>
          <a:p>
            <a:fld id="{0409CDF1-C2B6-4988-8428-22D9775637BC}" type="slidenum">
              <a:rPr lang="en-US" smtClean="0"/>
              <a:pPr/>
              <a:t>12</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915806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a:t>Creating and Populating an Array (continued 1)</a:t>
            </a:r>
          </a:p>
        </p:txBody>
      </p:sp>
      <p:sp>
        <p:nvSpPr>
          <p:cNvPr id="2" name="Content Placeholder 1"/>
          <p:cNvSpPr>
            <a:spLocks noGrp="1"/>
          </p:cNvSpPr>
          <p:nvPr>
            <p:ph idx="1"/>
          </p:nvPr>
        </p:nvSpPr>
        <p:spPr/>
        <p:txBody>
          <a:bodyPr/>
          <a:lstStyle/>
          <a:p>
            <a:r>
              <a:rPr lang="en-IN"/>
              <a:t>An array can be populated with values by specifying both the array name and the index number of the array item</a:t>
            </a:r>
          </a:p>
          <a:p>
            <a:r>
              <a:rPr lang="en-US"/>
              <a:t>Command to set the value of a specific item in an array</a:t>
            </a:r>
            <a:endParaRPr lang="en-IN"/>
          </a:p>
          <a:p>
            <a:pPr marL="363538" indent="0">
              <a:buNone/>
            </a:pPr>
            <a:r>
              <a:rPr lang="en-IN" sz="2600">
                <a:latin typeface="Courier New" panose="02070309020205020404" pitchFamily="49" charset="0"/>
                <a:cs typeface="Courier New" panose="02070309020205020404" pitchFamily="49" charset="0"/>
              </a:rPr>
              <a:t>array[</a:t>
            </a:r>
            <a:r>
              <a:rPr lang="en-IN" sz="2600" err="1">
                <a:latin typeface="Courier New" panose="02070309020205020404" pitchFamily="49" charset="0"/>
                <a:cs typeface="Courier New" panose="02070309020205020404" pitchFamily="49" charset="0"/>
              </a:rPr>
              <a:t>i</a:t>
            </a:r>
            <a:r>
              <a:rPr lang="en-IN" sz="2600">
                <a:latin typeface="Courier New" panose="02070309020205020404" pitchFamily="49" charset="0"/>
                <a:cs typeface="Courier New" panose="02070309020205020404" pitchFamily="49" charset="0"/>
              </a:rPr>
              <a:t>] = value;</a:t>
            </a:r>
          </a:p>
          <a:p>
            <a:pPr marL="363538" indent="0">
              <a:buNone/>
            </a:pPr>
            <a:r>
              <a:rPr lang="en-IN"/>
              <a:t>where </a:t>
            </a:r>
            <a:r>
              <a:rPr lang="en-IN" sz="2600" i="1">
                <a:latin typeface="Courier New" panose="02070309020205020404" pitchFamily="49" charset="0"/>
                <a:cs typeface="Courier New" panose="02070309020205020404" pitchFamily="49" charset="0"/>
              </a:rPr>
              <a:t>value</a:t>
            </a:r>
            <a:r>
              <a:rPr lang="en-IN" i="1"/>
              <a:t> </a:t>
            </a:r>
            <a:r>
              <a:rPr lang="en-IN"/>
              <a:t>is the value assigned to the array item with the index value </a:t>
            </a:r>
            <a:r>
              <a:rPr lang="en-IN" sz="2600" i="1" err="1">
                <a:latin typeface="Courier New" panose="02070309020205020404" pitchFamily="49" charset="0"/>
                <a:cs typeface="Courier New" panose="02070309020205020404" pitchFamily="49" charset="0"/>
              </a:rPr>
              <a:t>i</a:t>
            </a:r>
            <a:endParaRPr lang="en-IN" sz="2600" i="1">
              <a:latin typeface="Courier New" panose="02070309020205020404" pitchFamily="49" charset="0"/>
              <a:cs typeface="Courier New" panose="02070309020205020404" pitchFamily="49" charset="0"/>
            </a:endParaRPr>
          </a:p>
          <a:p>
            <a:pPr marL="0" indent="0">
              <a:buNone/>
            </a:pPr>
            <a:endParaRPr lang="en-IN" sz="260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13</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47514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a:t>Creating and Populating an Array (continued 2)</a:t>
            </a:r>
          </a:p>
        </p:txBody>
      </p:sp>
      <p:sp>
        <p:nvSpPr>
          <p:cNvPr id="2" name="Content Placeholder 1"/>
          <p:cNvSpPr>
            <a:spLocks noGrp="1"/>
          </p:cNvSpPr>
          <p:nvPr>
            <p:ph idx="1"/>
          </p:nvPr>
        </p:nvSpPr>
        <p:spPr/>
        <p:txBody>
          <a:bodyPr/>
          <a:lstStyle/>
          <a:p>
            <a:r>
              <a:rPr lang="en-IN"/>
              <a:t>Populate the entire array in a single statement using the following command:</a:t>
            </a:r>
          </a:p>
          <a:p>
            <a:pPr marL="357188" lvl="1" indent="0">
              <a:buNone/>
            </a:pPr>
            <a:r>
              <a:rPr lang="en-IN" sz="2600" err="1">
                <a:latin typeface="Courier New" panose="02070309020205020404" pitchFamily="49" charset="0"/>
                <a:cs typeface="Courier New" panose="02070309020205020404" pitchFamily="49" charset="0"/>
              </a:rPr>
              <a:t>var</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array </a:t>
            </a:r>
            <a:r>
              <a:rPr lang="en-IN" sz="2600">
                <a:latin typeface="Courier New" panose="02070309020205020404" pitchFamily="49" charset="0"/>
                <a:cs typeface="Courier New" panose="02070309020205020404" pitchFamily="49" charset="0"/>
              </a:rPr>
              <a:t>= new Array(</a:t>
            </a:r>
            <a:r>
              <a:rPr lang="en-IN" sz="2600" i="1">
                <a:latin typeface="Courier New" panose="02070309020205020404" pitchFamily="49" charset="0"/>
                <a:cs typeface="Courier New" panose="02070309020205020404" pitchFamily="49" charset="0"/>
              </a:rPr>
              <a:t>values</a:t>
            </a:r>
            <a:r>
              <a:rPr lang="en-IN" sz="2600">
                <a:latin typeface="Courier New" panose="02070309020205020404" pitchFamily="49" charset="0"/>
                <a:cs typeface="Courier New" panose="02070309020205020404" pitchFamily="49" charset="0"/>
              </a:rPr>
              <a:t>);</a:t>
            </a:r>
          </a:p>
          <a:p>
            <a:pPr marL="357188" lvl="1" indent="0">
              <a:buNone/>
            </a:pPr>
            <a:r>
              <a:rPr lang="en-IN" sz="3200"/>
              <a:t>where</a:t>
            </a:r>
            <a:r>
              <a:rPr lang="en-IN" sz="2800"/>
              <a:t> </a:t>
            </a:r>
            <a:r>
              <a:rPr lang="en-IN" sz="2600" i="1">
                <a:latin typeface="Courier New" panose="02070309020205020404" pitchFamily="49" charset="0"/>
                <a:cs typeface="Courier New" panose="02070309020205020404" pitchFamily="49" charset="0"/>
              </a:rPr>
              <a:t>values</a:t>
            </a:r>
            <a:r>
              <a:rPr lang="en-IN" sz="2800" i="1"/>
              <a:t> </a:t>
            </a:r>
            <a:r>
              <a:rPr lang="en-IN" sz="3200"/>
              <a:t>is a comma-separated list of the values in the array</a:t>
            </a:r>
          </a:p>
          <a:p>
            <a:r>
              <a:rPr lang="en-IN"/>
              <a:t>Example</a:t>
            </a:r>
            <a:endParaRPr lang="en-IN" sz="2800"/>
          </a:p>
          <a:p>
            <a:pPr marL="357188" lvl="1" indent="0">
              <a:buNone/>
            </a:pPr>
            <a:r>
              <a:rPr lang="en-IN" sz="2600" err="1">
                <a:latin typeface="Courier New" panose="02070309020205020404" pitchFamily="49" charset="0"/>
                <a:cs typeface="Courier New" panose="02070309020205020404" pitchFamily="49" charset="0"/>
              </a:rPr>
              <a:t>var</a:t>
            </a:r>
            <a:r>
              <a:rPr lang="en-IN" sz="2600">
                <a:latin typeface="Courier New" panose="02070309020205020404" pitchFamily="49" charset="0"/>
                <a:cs typeface="Courier New" panose="02070309020205020404" pitchFamily="49" charset="0"/>
              </a:rPr>
              <a:t> </a:t>
            </a:r>
            <a:r>
              <a:rPr lang="en-IN" sz="2600" err="1">
                <a:latin typeface="Courier New" panose="02070309020205020404" pitchFamily="49" charset="0"/>
                <a:cs typeface="Courier New" panose="02070309020205020404" pitchFamily="49" charset="0"/>
              </a:rPr>
              <a:t>monthName</a:t>
            </a:r>
            <a:r>
              <a:rPr lang="en-IN" sz="2600">
                <a:latin typeface="Courier New" panose="02070309020205020404" pitchFamily="49" charset="0"/>
                <a:cs typeface="Courier New" panose="02070309020205020404" pitchFamily="49" charset="0"/>
              </a:rPr>
              <a:t> = new Array(“January”, “February”, “March”, “April”, “May”, “June”, “July”, “August”, “September”, “October”, “November”, “December”);</a:t>
            </a:r>
            <a:endParaRPr lang="en-IN" sz="2600" i="1">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14</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701657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a:t>Creating and Populating an Array (continued 3)</a:t>
            </a:r>
          </a:p>
        </p:txBody>
      </p:sp>
      <p:sp>
        <p:nvSpPr>
          <p:cNvPr id="2" name="Content Placeholder 1"/>
          <p:cNvSpPr>
            <a:spLocks noGrp="1"/>
          </p:cNvSpPr>
          <p:nvPr>
            <p:ph idx="1"/>
          </p:nvPr>
        </p:nvSpPr>
        <p:spPr/>
        <p:txBody>
          <a:bodyPr/>
          <a:lstStyle/>
          <a:p>
            <a:r>
              <a:rPr lang="en-IN" b="1"/>
              <a:t>Array literal: </a:t>
            </a:r>
            <a:r>
              <a:rPr lang="en-IN"/>
              <a:t> Creates an array in which the array values are a comma-separated list within a set of square brackets</a:t>
            </a:r>
          </a:p>
          <a:p>
            <a:pPr marL="357188" lvl="1" indent="0">
              <a:buNone/>
            </a:pPr>
            <a:r>
              <a:rPr lang="en-IN" sz="2600" err="1">
                <a:latin typeface="Courier New" panose="02070309020205020404" pitchFamily="49" charset="0"/>
                <a:cs typeface="Courier New" panose="02070309020205020404" pitchFamily="49" charset="0"/>
              </a:rPr>
              <a:t>var</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array </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values</a:t>
            </a:r>
            <a:r>
              <a:rPr lang="en-IN" sz="2600">
                <a:latin typeface="Courier New" panose="02070309020205020404" pitchFamily="49" charset="0"/>
                <a:cs typeface="Courier New" panose="02070309020205020404" pitchFamily="49" charset="0"/>
              </a:rPr>
              <a:t>];</a:t>
            </a:r>
          </a:p>
          <a:p>
            <a:pPr marL="357188" lvl="1" indent="0">
              <a:buNone/>
            </a:pPr>
            <a:r>
              <a:rPr lang="en-IN" sz="3200"/>
              <a:t>where</a:t>
            </a:r>
            <a:r>
              <a:rPr lang="en-IN" sz="2400"/>
              <a:t> </a:t>
            </a:r>
            <a:r>
              <a:rPr lang="en-IN" sz="2600" i="1">
                <a:latin typeface="Courier New" panose="02070309020205020404" pitchFamily="49" charset="0"/>
                <a:cs typeface="Courier New" panose="02070309020205020404" pitchFamily="49" charset="0"/>
              </a:rPr>
              <a:t>values</a:t>
            </a:r>
            <a:r>
              <a:rPr lang="en-IN" sz="2400" i="1"/>
              <a:t> </a:t>
            </a:r>
            <a:r>
              <a:rPr lang="en-IN" sz="3200"/>
              <a:t>are the values of the array</a:t>
            </a:r>
          </a:p>
          <a:p>
            <a:pPr marL="357188" indent="-357188"/>
            <a:r>
              <a:rPr lang="en-IN"/>
              <a:t>Example</a:t>
            </a:r>
            <a:endParaRPr lang="en-IN" sz="2800"/>
          </a:p>
          <a:p>
            <a:pPr marL="357188" lvl="1" indent="0">
              <a:buNone/>
            </a:pPr>
            <a:r>
              <a:rPr lang="en-IN" sz="2600" err="1">
                <a:latin typeface="Courier New" panose="02070309020205020404" pitchFamily="49" charset="0"/>
                <a:cs typeface="Courier New" panose="02070309020205020404" pitchFamily="49" charset="0"/>
              </a:rPr>
              <a:t>var</a:t>
            </a:r>
            <a:r>
              <a:rPr lang="en-IN" sz="2600">
                <a:latin typeface="Courier New" panose="02070309020205020404" pitchFamily="49" charset="0"/>
                <a:cs typeface="Courier New" panose="02070309020205020404" pitchFamily="49" charset="0"/>
              </a:rPr>
              <a:t> </a:t>
            </a:r>
            <a:r>
              <a:rPr lang="en-IN" sz="2600" err="1">
                <a:latin typeface="Courier New" panose="02070309020205020404" pitchFamily="49" charset="0"/>
                <a:cs typeface="Courier New" panose="02070309020205020404" pitchFamily="49" charset="0"/>
              </a:rPr>
              <a:t>monthName</a:t>
            </a:r>
            <a:r>
              <a:rPr lang="en-IN" sz="2600">
                <a:latin typeface="Courier New" panose="02070309020205020404" pitchFamily="49" charset="0"/>
                <a:cs typeface="Courier New" panose="02070309020205020404" pitchFamily="49" charset="0"/>
              </a:rPr>
              <a:t> = [“January”, February”, “March”, “April”, “May”, “June”, “July”, “August”, “September”, “October”, “November”, “December”];</a:t>
            </a:r>
            <a:br>
              <a:rPr lang="en-IN" sz="2400"/>
            </a:br>
            <a:endParaRPr lang="en-IN" sz="2600" i="1">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15</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224971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a:t>Creating and Populating an Array (continued 4)</a:t>
            </a:r>
          </a:p>
        </p:txBody>
      </p:sp>
      <p:sp>
        <p:nvSpPr>
          <p:cNvPr id="6" name="Content Placeholder 5"/>
          <p:cNvSpPr>
            <a:spLocks noGrp="1"/>
          </p:cNvSpPr>
          <p:nvPr>
            <p:ph idx="1"/>
          </p:nvPr>
        </p:nvSpPr>
        <p:spPr/>
        <p:txBody>
          <a:bodyPr/>
          <a:lstStyle/>
          <a:p>
            <a:r>
              <a:rPr lang="en-IN"/>
              <a:t>Array values need not be of the same data type</a:t>
            </a:r>
          </a:p>
          <a:p>
            <a:r>
              <a:rPr lang="en-IN"/>
              <a:t>Mix of numeric values, text strings, and other data types within a single array is allowed</a:t>
            </a:r>
          </a:p>
          <a:p>
            <a:r>
              <a:rPr lang="en-IN"/>
              <a:t>Example </a:t>
            </a:r>
          </a:p>
          <a:p>
            <a:pPr marL="357188" lvl="1" indent="0">
              <a:buNone/>
            </a:pPr>
            <a:r>
              <a:rPr lang="en-IN" sz="2600" err="1">
                <a:latin typeface="Courier New" panose="02070309020205020404" pitchFamily="49" charset="0"/>
                <a:cs typeface="Courier New" panose="02070309020205020404" pitchFamily="49" charset="0"/>
              </a:rPr>
              <a:t>var</a:t>
            </a:r>
            <a:r>
              <a:rPr lang="en-IN" sz="2600">
                <a:latin typeface="Courier New" panose="02070309020205020404" pitchFamily="49" charset="0"/>
                <a:cs typeface="Courier New" panose="02070309020205020404" pitchFamily="49" charset="0"/>
              </a:rPr>
              <a:t> x = [“April”, 3.14, true, null];</a:t>
            </a:r>
          </a:p>
        </p:txBody>
      </p:sp>
      <p:sp>
        <p:nvSpPr>
          <p:cNvPr id="8" name="Slide Number Placeholder 7"/>
          <p:cNvSpPr>
            <a:spLocks noGrp="1"/>
          </p:cNvSpPr>
          <p:nvPr>
            <p:ph type="sldNum" sz="quarter" idx="11"/>
          </p:nvPr>
        </p:nvSpPr>
        <p:spPr/>
        <p:txBody>
          <a:bodyPr/>
          <a:lstStyle/>
          <a:p>
            <a:fld id="{0409CDF1-C2B6-4988-8428-22D9775637BC}" type="slidenum">
              <a:rPr lang="en-US" smtClean="0"/>
              <a:pPr/>
              <a:t>16</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08202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Working with Array Length</a:t>
            </a:r>
          </a:p>
        </p:txBody>
      </p:sp>
      <p:sp>
        <p:nvSpPr>
          <p:cNvPr id="9" name="Content Placeholder 8"/>
          <p:cNvSpPr>
            <a:spLocks noGrp="1"/>
          </p:cNvSpPr>
          <p:nvPr>
            <p:ph idx="1"/>
          </p:nvPr>
        </p:nvSpPr>
        <p:spPr/>
        <p:txBody>
          <a:bodyPr/>
          <a:lstStyle/>
          <a:p>
            <a:r>
              <a:rPr lang="en-IN"/>
              <a:t>JavaScript array automatically expands in length as more items are added</a:t>
            </a:r>
          </a:p>
          <a:p>
            <a:r>
              <a:rPr lang="en-IN"/>
              <a:t>Apply the following </a:t>
            </a:r>
            <a:r>
              <a:rPr lang="en-IN" sz="2600">
                <a:latin typeface="Courier New" panose="02070309020205020404" pitchFamily="49" charset="0"/>
                <a:cs typeface="Courier New" panose="02070309020205020404" pitchFamily="49" charset="0"/>
              </a:rPr>
              <a:t>length</a:t>
            </a:r>
            <a:r>
              <a:rPr lang="en-IN"/>
              <a:t> property to determine the array’s current size:</a:t>
            </a:r>
          </a:p>
          <a:p>
            <a:pPr marL="357188" indent="0">
              <a:buNone/>
            </a:pPr>
            <a:r>
              <a:rPr lang="en-IN" sz="2600" i="1" err="1">
                <a:latin typeface="Courier New" panose="02070309020205020404" pitchFamily="49" charset="0"/>
                <a:cs typeface="Courier New" panose="02070309020205020404" pitchFamily="49" charset="0"/>
              </a:rPr>
              <a:t>array</a:t>
            </a:r>
            <a:r>
              <a:rPr lang="en-IN" sz="2600" err="1">
                <a:latin typeface="Courier New" panose="02070309020205020404" pitchFamily="49" charset="0"/>
                <a:cs typeface="Courier New" panose="02070309020205020404" pitchFamily="49" charset="0"/>
              </a:rPr>
              <a:t>.length</a:t>
            </a:r>
            <a:endParaRPr lang="en-IN" sz="2600">
              <a:latin typeface="Courier New" panose="02070309020205020404" pitchFamily="49" charset="0"/>
              <a:cs typeface="Courier New" panose="02070309020205020404" pitchFamily="49" charset="0"/>
            </a:endParaRPr>
          </a:p>
          <a:p>
            <a:pPr marL="363538" indent="0">
              <a:buNone/>
            </a:pPr>
            <a:r>
              <a:rPr lang="en-IN"/>
              <a:t>where </a:t>
            </a:r>
            <a:r>
              <a:rPr lang="en-IN" sz="2600" i="1">
                <a:latin typeface="Courier New" panose="02070309020205020404" pitchFamily="49" charset="0"/>
                <a:cs typeface="Courier New" panose="02070309020205020404" pitchFamily="49" charset="0"/>
              </a:rPr>
              <a:t>array</a:t>
            </a:r>
            <a:r>
              <a:rPr lang="en-IN" i="1"/>
              <a:t> </a:t>
            </a:r>
            <a:r>
              <a:rPr lang="en-IN"/>
              <a:t>is the name of the array</a:t>
            </a:r>
          </a:p>
          <a:p>
            <a:r>
              <a:rPr lang="en-IN"/>
              <a:t>Value returned by the </a:t>
            </a:r>
            <a:r>
              <a:rPr lang="en-IN" sz="2600">
                <a:latin typeface="Courier New" panose="02070309020205020404" pitchFamily="49" charset="0"/>
                <a:cs typeface="Courier New" panose="02070309020205020404" pitchFamily="49" charset="0"/>
              </a:rPr>
              <a:t>length</a:t>
            </a:r>
            <a:r>
              <a:rPr lang="en-IN"/>
              <a:t> property is equal to one more than the highest index number in the array</a:t>
            </a:r>
          </a:p>
        </p:txBody>
      </p:sp>
      <p:sp>
        <p:nvSpPr>
          <p:cNvPr id="8" name="Slide Number Placeholder 7"/>
          <p:cNvSpPr>
            <a:spLocks noGrp="1"/>
          </p:cNvSpPr>
          <p:nvPr>
            <p:ph type="sldNum" sz="quarter" idx="11"/>
          </p:nvPr>
        </p:nvSpPr>
        <p:spPr/>
        <p:txBody>
          <a:bodyPr/>
          <a:lstStyle/>
          <a:p>
            <a:fld id="{0409CDF1-C2B6-4988-8428-22D9775637BC}" type="slidenum">
              <a:rPr lang="en-US" smtClean="0"/>
              <a:pPr/>
              <a:t>17</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366985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a:t>Working with Array Length (continued)</a:t>
            </a:r>
          </a:p>
        </p:txBody>
      </p:sp>
      <p:sp>
        <p:nvSpPr>
          <p:cNvPr id="9" name="Content Placeholder 8"/>
          <p:cNvSpPr>
            <a:spLocks noGrp="1"/>
          </p:cNvSpPr>
          <p:nvPr>
            <p:ph idx="1"/>
          </p:nvPr>
        </p:nvSpPr>
        <p:spPr/>
        <p:txBody>
          <a:bodyPr/>
          <a:lstStyle/>
          <a:p>
            <a:r>
              <a:rPr lang="en-IN" b="1"/>
              <a:t>Sparse arrays</a:t>
            </a:r>
            <a:r>
              <a:rPr lang="en-IN"/>
              <a:t>: Created in JavaScript in which some of the array values are undefined</a:t>
            </a:r>
          </a:p>
          <a:p>
            <a:r>
              <a:rPr lang="en-IN"/>
              <a:t>The </a:t>
            </a:r>
            <a:r>
              <a:rPr lang="en-IN" sz="2600">
                <a:latin typeface="Courier New" panose="02070309020205020404" pitchFamily="49" charset="0"/>
                <a:cs typeface="Courier New" panose="02070309020205020404" pitchFamily="49" charset="0"/>
              </a:rPr>
              <a:t>length</a:t>
            </a:r>
            <a:r>
              <a:rPr lang="en-IN">
                <a:cs typeface="Courier New" panose="02070309020205020404" pitchFamily="49" charset="0"/>
              </a:rPr>
              <a:t> </a:t>
            </a:r>
            <a:r>
              <a:rPr lang="en-IN"/>
              <a:t>value is not always the same as the number of array values</a:t>
            </a:r>
          </a:p>
          <a:p>
            <a:r>
              <a:rPr lang="en-IN"/>
              <a:t>Occurs frequently in database applications</a:t>
            </a:r>
          </a:p>
          <a:p>
            <a:r>
              <a:rPr lang="en-US"/>
              <a:t>Value of the </a:t>
            </a:r>
            <a:r>
              <a:rPr lang="en-US" sz="2600">
                <a:latin typeface="Courier New" panose="02070309020205020404" pitchFamily="49" charset="0"/>
                <a:cs typeface="Courier New" panose="02070309020205020404" pitchFamily="49" charset="0"/>
              </a:rPr>
              <a:t>length</a:t>
            </a:r>
            <a:r>
              <a:rPr lang="en-US"/>
              <a:t> property cannot be reduced without removing items from the end of the array</a:t>
            </a:r>
            <a:endParaRPr lang="en-IN"/>
          </a:p>
          <a:p>
            <a:endParaRPr lang="en-IN"/>
          </a:p>
        </p:txBody>
      </p:sp>
      <p:sp>
        <p:nvSpPr>
          <p:cNvPr id="8" name="Slide Number Placeholder 7"/>
          <p:cNvSpPr>
            <a:spLocks noGrp="1"/>
          </p:cNvSpPr>
          <p:nvPr>
            <p:ph type="sldNum" sz="quarter" idx="11"/>
          </p:nvPr>
        </p:nvSpPr>
        <p:spPr/>
        <p:txBody>
          <a:bodyPr/>
          <a:lstStyle/>
          <a:p>
            <a:fld id="{0409CDF1-C2B6-4988-8428-22D9775637BC}" type="slidenum">
              <a:rPr lang="en-US" smtClean="0"/>
              <a:pPr/>
              <a:t>18</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520718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Reversing an Array</a:t>
            </a:r>
          </a:p>
        </p:txBody>
      </p:sp>
      <p:sp>
        <p:nvSpPr>
          <p:cNvPr id="9" name="Content Placeholder 8"/>
          <p:cNvSpPr>
            <a:spLocks noGrp="1"/>
          </p:cNvSpPr>
          <p:nvPr>
            <p:ph idx="1"/>
          </p:nvPr>
        </p:nvSpPr>
        <p:spPr/>
        <p:txBody>
          <a:bodyPr/>
          <a:lstStyle/>
          <a:p>
            <a:r>
              <a:rPr lang="en-IN"/>
              <a:t>Items are placed in an array either in the order in which they are defined or explicitly by index number, by default</a:t>
            </a:r>
          </a:p>
          <a:p>
            <a:r>
              <a:rPr lang="en-IN"/>
              <a:t>JavaScript supports two methods for changing the order of the array items</a:t>
            </a:r>
          </a:p>
          <a:p>
            <a:pPr lvl="1"/>
            <a:r>
              <a:rPr lang="en-IN" sz="2600">
                <a:latin typeface="Courier New" panose="02070309020205020404" pitchFamily="49" charset="0"/>
                <a:cs typeface="Courier New" panose="02070309020205020404" pitchFamily="49" charset="0"/>
              </a:rPr>
              <a:t>reverse()</a:t>
            </a:r>
          </a:p>
          <a:p>
            <a:pPr lvl="1"/>
            <a:r>
              <a:rPr lang="en-IN" sz="2600">
                <a:latin typeface="Courier New" panose="02070309020205020404" pitchFamily="49" charset="0"/>
                <a:cs typeface="Courier New" panose="02070309020205020404" pitchFamily="49" charset="0"/>
              </a:rPr>
              <a:t>sort()</a:t>
            </a:r>
          </a:p>
          <a:p>
            <a:r>
              <a:rPr lang="en-IN" sz="2600">
                <a:latin typeface="Courier New" panose="02070309020205020404" pitchFamily="49" charset="0"/>
                <a:cs typeface="Courier New" panose="02070309020205020404" pitchFamily="49" charset="0"/>
              </a:rPr>
              <a:t>reverse()</a:t>
            </a:r>
            <a:r>
              <a:rPr lang="en-IN" sz="2600">
                <a:cs typeface="Courier New" panose="02070309020205020404" pitchFamily="49" charset="0"/>
              </a:rPr>
              <a:t>: </a:t>
            </a:r>
            <a:r>
              <a:rPr lang="en-IN"/>
              <a:t>Reverses the order of items in an array, making the last items first and the first items last</a:t>
            </a:r>
          </a:p>
        </p:txBody>
      </p:sp>
      <p:sp>
        <p:nvSpPr>
          <p:cNvPr id="8" name="Slide Number Placeholder 7"/>
          <p:cNvSpPr>
            <a:spLocks noGrp="1"/>
          </p:cNvSpPr>
          <p:nvPr>
            <p:ph type="sldNum" sz="quarter" idx="11"/>
          </p:nvPr>
        </p:nvSpPr>
        <p:spPr/>
        <p:txBody>
          <a:bodyPr/>
          <a:lstStyle/>
          <a:p>
            <a:fld id="{0409CDF1-C2B6-4988-8428-22D9775637BC}" type="slidenum">
              <a:rPr lang="en-US" smtClean="0"/>
              <a:pPr/>
              <a:t>19</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13212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t>Objectives</a:t>
            </a:r>
          </a:p>
        </p:txBody>
      </p:sp>
      <p:sp>
        <p:nvSpPr>
          <p:cNvPr id="27650" name="Rectangle 3"/>
          <p:cNvSpPr>
            <a:spLocks noGrp="1" noChangeArrowheads="1"/>
          </p:cNvSpPr>
          <p:nvPr>
            <p:ph idx="1"/>
          </p:nvPr>
        </p:nvSpPr>
        <p:spPr/>
        <p:txBody>
          <a:bodyPr/>
          <a:lstStyle/>
          <a:p>
            <a:r>
              <a:rPr lang="en-IN"/>
              <a:t>Create an array</a:t>
            </a:r>
          </a:p>
          <a:p>
            <a:r>
              <a:rPr lang="en-IN"/>
              <a:t>Work with array properties and methods</a:t>
            </a:r>
          </a:p>
          <a:p>
            <a:r>
              <a:rPr lang="en-IN"/>
              <a:t>Create a program loop</a:t>
            </a:r>
          </a:p>
          <a:p>
            <a:r>
              <a:rPr lang="en-IN"/>
              <a:t>Work with the </a:t>
            </a:r>
            <a:r>
              <a:rPr lang="en-IN" sz="2600">
                <a:latin typeface="Courier New" panose="02070309020205020404" pitchFamily="49" charset="0"/>
                <a:cs typeface="Courier New" panose="02070309020205020404" pitchFamily="49" charset="0"/>
              </a:rPr>
              <a:t>for</a:t>
            </a:r>
            <a:r>
              <a:rPr lang="en-IN"/>
              <a:t> loop</a:t>
            </a:r>
          </a:p>
          <a:p>
            <a:r>
              <a:rPr lang="en-IN"/>
              <a:t>Write comparison and logical operators</a:t>
            </a:r>
          </a:p>
          <a:p>
            <a:r>
              <a:rPr lang="en-IN"/>
              <a:t>Create a conditional statement</a:t>
            </a:r>
          </a:p>
          <a:p>
            <a:r>
              <a:rPr lang="en-IN"/>
              <a:t>Use the </a:t>
            </a:r>
            <a:r>
              <a:rPr lang="en-IN" sz="2600">
                <a:latin typeface="Courier New" panose="02070309020205020404" pitchFamily="49" charset="0"/>
                <a:cs typeface="Courier New" panose="02070309020205020404" pitchFamily="49" charset="0"/>
              </a:rPr>
              <a:t>if</a:t>
            </a:r>
            <a:r>
              <a:rPr lang="en-IN"/>
              <a:t> statement</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Sorting an Array</a:t>
            </a:r>
          </a:p>
        </p:txBody>
      </p:sp>
      <p:sp>
        <p:nvSpPr>
          <p:cNvPr id="9" name="Content Placeholder 8"/>
          <p:cNvSpPr>
            <a:spLocks noGrp="1"/>
          </p:cNvSpPr>
          <p:nvPr>
            <p:ph idx="1"/>
          </p:nvPr>
        </p:nvSpPr>
        <p:spPr/>
        <p:txBody>
          <a:bodyPr/>
          <a:lstStyle/>
          <a:p>
            <a:r>
              <a:rPr lang="en-IN" sz="2600">
                <a:latin typeface="Courier New" panose="02070309020205020404" pitchFamily="49" charset="0"/>
                <a:cs typeface="Courier New" panose="02070309020205020404" pitchFamily="49" charset="0"/>
              </a:rPr>
              <a:t>sort()</a:t>
            </a:r>
            <a:r>
              <a:rPr lang="en-IN">
                <a:cs typeface="Courier New" panose="02070309020205020404" pitchFamily="49" charset="0"/>
              </a:rPr>
              <a:t>: R</a:t>
            </a:r>
            <a:r>
              <a:rPr lang="en-IN"/>
              <a:t>earranges array items in alphabetical order</a:t>
            </a:r>
          </a:p>
          <a:p>
            <a:r>
              <a:rPr lang="en-IN"/>
              <a:t>The </a:t>
            </a:r>
            <a:r>
              <a:rPr lang="en-IN" sz="2600">
                <a:latin typeface="Courier New" panose="02070309020205020404" pitchFamily="49" charset="0"/>
                <a:cs typeface="Courier New" panose="02070309020205020404" pitchFamily="49" charset="0"/>
              </a:rPr>
              <a:t>sort()</a:t>
            </a:r>
            <a:r>
              <a:rPr lang="en-IN" sz="2600">
                <a:cs typeface="Courier New" panose="02070309020205020404" pitchFamily="49" charset="0"/>
              </a:rPr>
              <a:t> </a:t>
            </a:r>
            <a:r>
              <a:rPr lang="en-IN"/>
              <a:t>method when applied to numeric values will sort the values in order by their leading digits, rather than by their numerical values</a:t>
            </a:r>
          </a:p>
          <a:p>
            <a:endParaRPr lang="en-IN"/>
          </a:p>
        </p:txBody>
      </p:sp>
      <p:sp>
        <p:nvSpPr>
          <p:cNvPr id="8" name="Slide Number Placeholder 7"/>
          <p:cNvSpPr>
            <a:spLocks noGrp="1"/>
          </p:cNvSpPr>
          <p:nvPr>
            <p:ph type="sldNum" sz="quarter" idx="11"/>
          </p:nvPr>
        </p:nvSpPr>
        <p:spPr/>
        <p:txBody>
          <a:bodyPr/>
          <a:lstStyle/>
          <a:p>
            <a:fld id="{0409CDF1-C2B6-4988-8428-22D9775637BC}" type="slidenum">
              <a:rPr lang="en-US" smtClean="0"/>
              <a:pPr/>
              <a:t>20</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72414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Sorting an Array (continued 1)</a:t>
            </a:r>
          </a:p>
        </p:txBody>
      </p:sp>
      <p:sp>
        <p:nvSpPr>
          <p:cNvPr id="9" name="Content Placeholder 8"/>
          <p:cNvSpPr>
            <a:spLocks noGrp="1"/>
          </p:cNvSpPr>
          <p:nvPr>
            <p:ph idx="1"/>
          </p:nvPr>
        </p:nvSpPr>
        <p:spPr/>
        <p:txBody>
          <a:bodyPr/>
          <a:lstStyle/>
          <a:p>
            <a:r>
              <a:rPr lang="en-IN" b="1"/>
              <a:t>Compare function</a:t>
            </a:r>
            <a:r>
              <a:rPr lang="en-IN"/>
              <a:t>:</a:t>
            </a:r>
            <a:r>
              <a:rPr lang="en-IN" b="1"/>
              <a:t> </a:t>
            </a:r>
            <a:r>
              <a:rPr lang="en-IN"/>
              <a:t>Compares values of two adjacent array items</a:t>
            </a:r>
          </a:p>
          <a:p>
            <a:r>
              <a:rPr lang="en-IN"/>
              <a:t>General form of a compare function is</a:t>
            </a:r>
          </a:p>
          <a:p>
            <a:pPr marL="357188" lvl="1" indent="0">
              <a:buNone/>
            </a:pPr>
            <a:r>
              <a:rPr lang="en-IN" sz="2600">
                <a:latin typeface="Courier New" panose="02070309020205020404" pitchFamily="49" charset="0"/>
                <a:cs typeface="Courier New" panose="02070309020205020404" pitchFamily="49" charset="0"/>
              </a:rPr>
              <a:t>function </a:t>
            </a:r>
            <a:r>
              <a:rPr lang="en-IN" sz="2600" i="1" err="1">
                <a:latin typeface="Courier New" panose="02070309020205020404" pitchFamily="49" charset="0"/>
                <a:cs typeface="Courier New" panose="02070309020205020404" pitchFamily="49" charset="0"/>
              </a:rPr>
              <a:t>fname</a:t>
            </a:r>
            <a:r>
              <a:rPr lang="en-IN" sz="2600">
                <a:latin typeface="Courier New" panose="02070309020205020404" pitchFamily="49" charset="0"/>
                <a:cs typeface="Courier New" panose="02070309020205020404" pitchFamily="49" charset="0"/>
              </a:rPr>
              <a:t>(</a:t>
            </a:r>
            <a:r>
              <a:rPr lang="en-IN" sz="2600" i="1">
                <a:latin typeface="Courier New" panose="02070309020205020404" pitchFamily="49" charset="0"/>
                <a:cs typeface="Courier New" panose="02070309020205020404" pitchFamily="49" charset="0"/>
              </a:rPr>
              <a:t>a</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b</a:t>
            </a:r>
            <a:r>
              <a:rPr lang="en-IN" sz="2600">
                <a:latin typeface="Courier New" panose="02070309020205020404" pitchFamily="49" charset="0"/>
                <a:cs typeface="Courier New" panose="02070309020205020404" pitchFamily="49" charset="0"/>
              </a:rPr>
              <a:t>) {</a:t>
            </a:r>
          </a:p>
          <a:p>
            <a:pPr marL="357188" lvl="1" indent="0">
              <a:buNone/>
            </a:pPr>
            <a:r>
              <a:rPr lang="en-IN" sz="2600" i="1">
                <a:latin typeface="Courier New" panose="02070309020205020404" pitchFamily="49" charset="0"/>
                <a:cs typeface="Courier New" panose="02070309020205020404" pitchFamily="49" charset="0"/>
              </a:rPr>
              <a:t>return a negative, positive, or 0 value</a:t>
            </a:r>
          </a:p>
          <a:p>
            <a:pPr marL="357188" lvl="1" indent="0">
              <a:buNone/>
            </a:pPr>
            <a:r>
              <a:rPr lang="en-IN" sz="2600">
                <a:latin typeface="Courier New" panose="02070309020205020404" pitchFamily="49" charset="0"/>
                <a:cs typeface="Courier New" panose="02070309020205020404" pitchFamily="49" charset="0"/>
              </a:rPr>
              <a:t>}</a:t>
            </a:r>
          </a:p>
          <a:p>
            <a:pPr marL="363538" lvl="1" indent="0">
              <a:buNone/>
            </a:pPr>
            <a:r>
              <a:rPr lang="en-IN" sz="3200">
                <a:ea typeface="+mn-ea"/>
                <a:cs typeface="+mn-cs"/>
              </a:rPr>
              <a:t>where </a:t>
            </a:r>
            <a:r>
              <a:rPr lang="en-IN" sz="2600" i="1" err="1">
                <a:latin typeface="Courier New" panose="02070309020205020404" pitchFamily="49" charset="0"/>
                <a:cs typeface="Courier New" panose="02070309020205020404" pitchFamily="49" charset="0"/>
              </a:rPr>
              <a:t>fname</a:t>
            </a:r>
            <a:r>
              <a:rPr lang="en-IN" sz="3200">
                <a:ea typeface="+mn-ea"/>
                <a:cs typeface="+mn-cs"/>
              </a:rPr>
              <a:t> is the name of the compare function and </a:t>
            </a:r>
            <a:r>
              <a:rPr lang="en-IN" sz="2600" i="1">
                <a:latin typeface="Courier New" panose="02070309020205020404" pitchFamily="49" charset="0"/>
                <a:cs typeface="Courier New" panose="02070309020205020404" pitchFamily="49" charset="0"/>
              </a:rPr>
              <a:t>a</a:t>
            </a:r>
            <a:r>
              <a:rPr lang="en-IN" sz="3200">
                <a:ea typeface="+mn-ea"/>
                <a:cs typeface="+mn-cs"/>
              </a:rPr>
              <a:t> and </a:t>
            </a:r>
            <a:r>
              <a:rPr lang="en-IN" sz="2600" i="1">
                <a:latin typeface="Courier New" panose="02070309020205020404" pitchFamily="49" charset="0"/>
                <a:cs typeface="Courier New" panose="02070309020205020404" pitchFamily="49" charset="0"/>
              </a:rPr>
              <a:t>b</a:t>
            </a:r>
            <a:r>
              <a:rPr lang="en-IN" sz="3200">
                <a:ea typeface="+mn-ea"/>
                <a:cs typeface="+mn-cs"/>
              </a:rPr>
              <a:t> are parameters that represent a pair of array values</a:t>
            </a:r>
          </a:p>
          <a:p>
            <a:pPr marL="400050" lvl="1" indent="0">
              <a:buNone/>
            </a:pPr>
            <a:endParaRPr lang="en-IN" sz="260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21</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4245302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Sorting an Array (continued 2)</a:t>
            </a:r>
          </a:p>
        </p:txBody>
      </p:sp>
      <p:sp>
        <p:nvSpPr>
          <p:cNvPr id="9" name="Content Placeholder 8"/>
          <p:cNvSpPr>
            <a:spLocks noGrp="1"/>
          </p:cNvSpPr>
          <p:nvPr>
            <p:ph idx="1"/>
          </p:nvPr>
        </p:nvSpPr>
        <p:spPr/>
        <p:txBody>
          <a:bodyPr/>
          <a:lstStyle/>
          <a:p>
            <a:r>
              <a:rPr lang="en-IN"/>
              <a:t>Based on comparison of two adjacent array item values, the function returns a negative, positive, or zero value</a:t>
            </a:r>
          </a:p>
          <a:p>
            <a:pPr lvl="1"/>
            <a:r>
              <a:rPr lang="en-IN"/>
              <a:t>If a negative value is returned, then </a:t>
            </a:r>
            <a:r>
              <a:rPr lang="en-IN" sz="2600" i="1">
                <a:latin typeface="Courier New" panose="02070309020205020404" pitchFamily="49" charset="0"/>
                <a:cs typeface="Courier New" panose="02070309020205020404" pitchFamily="49" charset="0"/>
              </a:rPr>
              <a:t>a</a:t>
            </a:r>
            <a:r>
              <a:rPr lang="en-IN" i="1"/>
              <a:t> </a:t>
            </a:r>
            <a:r>
              <a:rPr lang="en-IN"/>
              <a:t>is placed before </a:t>
            </a:r>
            <a:r>
              <a:rPr lang="en-IN" sz="2600" i="1">
                <a:latin typeface="Courier New" panose="02070309020205020404" pitchFamily="49" charset="0"/>
                <a:cs typeface="Courier New" panose="02070309020205020404" pitchFamily="49" charset="0"/>
              </a:rPr>
              <a:t>b</a:t>
            </a:r>
            <a:r>
              <a:rPr lang="en-IN" sz="2600" i="1"/>
              <a:t> </a:t>
            </a:r>
            <a:r>
              <a:rPr lang="en-IN"/>
              <a:t>in the array</a:t>
            </a:r>
          </a:p>
          <a:p>
            <a:pPr lvl="1"/>
            <a:r>
              <a:rPr lang="en-IN"/>
              <a:t>If a positive value is returned, then </a:t>
            </a:r>
            <a:r>
              <a:rPr lang="en-IN" sz="2600" i="1">
                <a:latin typeface="Courier New" panose="02070309020205020404" pitchFamily="49" charset="0"/>
                <a:cs typeface="Courier New" panose="02070309020205020404" pitchFamily="49" charset="0"/>
              </a:rPr>
              <a:t>b</a:t>
            </a:r>
            <a:r>
              <a:rPr lang="en-IN" sz="2600" i="1"/>
              <a:t> </a:t>
            </a:r>
            <a:r>
              <a:rPr lang="en-IN"/>
              <a:t>is placed before </a:t>
            </a:r>
            <a:r>
              <a:rPr lang="en-IN" sz="2600" i="1">
                <a:latin typeface="Courier New" panose="02070309020205020404" pitchFamily="49" charset="0"/>
                <a:cs typeface="Courier New" panose="02070309020205020404" pitchFamily="49" charset="0"/>
              </a:rPr>
              <a:t>a</a:t>
            </a:r>
            <a:endParaRPr lang="en-IN" sz="2600"/>
          </a:p>
          <a:p>
            <a:pPr lvl="1"/>
            <a:r>
              <a:rPr lang="en-IN"/>
              <a:t>If a zero value is returned, </a:t>
            </a:r>
            <a:r>
              <a:rPr lang="en-IN" sz="2600" i="1">
                <a:latin typeface="Courier New" panose="02070309020205020404" pitchFamily="49" charset="0"/>
                <a:cs typeface="Courier New" panose="02070309020205020404" pitchFamily="49" charset="0"/>
              </a:rPr>
              <a:t>a</a:t>
            </a:r>
            <a:r>
              <a:rPr lang="en-IN" i="1"/>
              <a:t> </a:t>
            </a:r>
            <a:r>
              <a:rPr lang="en-IN"/>
              <a:t>and </a:t>
            </a:r>
            <a:r>
              <a:rPr lang="en-IN" sz="2600" i="1">
                <a:latin typeface="Courier New" panose="02070309020205020404" pitchFamily="49" charset="0"/>
                <a:cs typeface="Courier New" panose="02070309020205020404" pitchFamily="49" charset="0"/>
              </a:rPr>
              <a:t>b</a:t>
            </a:r>
            <a:r>
              <a:rPr lang="en-IN" i="1"/>
              <a:t> </a:t>
            </a:r>
            <a:r>
              <a:rPr lang="en-IN"/>
              <a:t>retain their original positions</a:t>
            </a:r>
          </a:p>
          <a:p>
            <a:pPr lvl="1"/>
            <a:endParaRPr lang="en-IN">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22</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401273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Sorting an Array (continued 3)</a:t>
            </a:r>
          </a:p>
        </p:txBody>
      </p:sp>
      <p:sp>
        <p:nvSpPr>
          <p:cNvPr id="9" name="Content Placeholder 8"/>
          <p:cNvSpPr>
            <a:spLocks noGrp="1"/>
          </p:cNvSpPr>
          <p:nvPr>
            <p:ph idx="1"/>
          </p:nvPr>
        </p:nvSpPr>
        <p:spPr/>
        <p:txBody>
          <a:bodyPr/>
          <a:lstStyle/>
          <a:p>
            <a:r>
              <a:rPr lang="en-IN"/>
              <a:t>Function to sort numeric values in ascending order</a:t>
            </a:r>
          </a:p>
          <a:p>
            <a:pPr marL="357188" lvl="1" indent="0">
              <a:buNone/>
            </a:pPr>
            <a:r>
              <a:rPr lang="en-IN" sz="2600">
                <a:latin typeface="Courier New" panose="02070309020205020404" pitchFamily="49" charset="0"/>
                <a:cs typeface="Courier New" panose="02070309020205020404" pitchFamily="49" charset="0"/>
              </a:rPr>
              <a:t>function ascending(a, b) {</a:t>
            </a:r>
          </a:p>
          <a:p>
            <a:pPr marL="357188" lvl="1" indent="0">
              <a:buNone/>
            </a:pPr>
            <a:r>
              <a:rPr lang="en-IN" sz="2600">
                <a:latin typeface="Courier New" panose="02070309020205020404" pitchFamily="49" charset="0"/>
                <a:cs typeface="Courier New" panose="02070309020205020404" pitchFamily="49" charset="0"/>
              </a:rPr>
              <a:t>return a - b;</a:t>
            </a:r>
          </a:p>
          <a:p>
            <a:pPr marL="357188" lvl="1" indent="0">
              <a:buNone/>
            </a:pPr>
            <a:r>
              <a:rPr lang="en-IN" sz="2600">
                <a:latin typeface="Courier New" panose="02070309020205020404" pitchFamily="49" charset="0"/>
                <a:cs typeface="Courier New" panose="02070309020205020404" pitchFamily="49" charset="0"/>
              </a:rPr>
              <a:t>}</a:t>
            </a:r>
          </a:p>
          <a:p>
            <a:r>
              <a:rPr lang="en-IN"/>
              <a:t>Function to sort numbers in descending order</a:t>
            </a:r>
          </a:p>
          <a:p>
            <a:pPr marL="357188" lvl="1" indent="0">
              <a:buNone/>
            </a:pPr>
            <a:r>
              <a:rPr lang="en-IN" sz="2600">
                <a:latin typeface="Courier New" panose="02070309020205020404" pitchFamily="49" charset="0"/>
                <a:cs typeface="Courier New" panose="02070309020205020404" pitchFamily="49" charset="0"/>
              </a:rPr>
              <a:t>function descending(a, b) {</a:t>
            </a:r>
          </a:p>
          <a:p>
            <a:pPr marL="357188" lvl="1" indent="0">
              <a:buNone/>
            </a:pPr>
            <a:r>
              <a:rPr lang="en-IN" sz="2600">
                <a:latin typeface="Courier New" panose="02070309020205020404" pitchFamily="49" charset="0"/>
                <a:cs typeface="Courier New" panose="02070309020205020404" pitchFamily="49" charset="0"/>
              </a:rPr>
              <a:t>return b - a;</a:t>
            </a:r>
          </a:p>
          <a:p>
            <a:pPr marL="357188" lvl="1" indent="0">
              <a:buNone/>
            </a:pPr>
            <a:r>
              <a:rPr lang="en-IN" sz="2600">
                <a:latin typeface="Courier New" panose="02070309020205020404" pitchFamily="49" charset="0"/>
                <a:cs typeface="Courier New" panose="02070309020205020404" pitchFamily="49" charset="0"/>
              </a:rPr>
              <a:t>}</a:t>
            </a:r>
          </a:p>
        </p:txBody>
      </p:sp>
      <p:sp>
        <p:nvSpPr>
          <p:cNvPr id="8" name="Slide Number Placeholder 7"/>
          <p:cNvSpPr>
            <a:spLocks noGrp="1"/>
          </p:cNvSpPr>
          <p:nvPr>
            <p:ph type="sldNum" sz="quarter" idx="11"/>
          </p:nvPr>
        </p:nvSpPr>
        <p:spPr/>
        <p:txBody>
          <a:bodyPr/>
          <a:lstStyle/>
          <a:p>
            <a:fld id="{0409CDF1-C2B6-4988-8428-22D9775637BC}" type="slidenum">
              <a:rPr lang="en-US" smtClean="0"/>
              <a:pPr/>
              <a:t>23</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583902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Sorting an Array (continued 4)</a:t>
            </a:r>
          </a:p>
        </p:txBody>
      </p:sp>
      <p:sp>
        <p:nvSpPr>
          <p:cNvPr id="9" name="Content Placeholder 8"/>
          <p:cNvSpPr>
            <a:spLocks noGrp="1"/>
          </p:cNvSpPr>
          <p:nvPr>
            <p:ph idx="1"/>
          </p:nvPr>
        </p:nvSpPr>
        <p:spPr/>
        <p:txBody>
          <a:bodyPr/>
          <a:lstStyle/>
          <a:p>
            <a:r>
              <a:rPr lang="en-IN"/>
              <a:t>The compare function is applied to the </a:t>
            </a:r>
            <a:r>
              <a:rPr lang="en-IN" sz="2600">
                <a:latin typeface="Courier New" panose="02070309020205020404" pitchFamily="49" charset="0"/>
                <a:cs typeface="Courier New" panose="02070309020205020404" pitchFamily="49" charset="0"/>
              </a:rPr>
              <a:t>sort() </a:t>
            </a:r>
            <a:r>
              <a:rPr lang="en-IN"/>
              <a:t>method as follows</a:t>
            </a:r>
          </a:p>
          <a:p>
            <a:pPr marL="357188" lvl="1" indent="0">
              <a:buNone/>
            </a:pPr>
            <a:r>
              <a:rPr lang="en-IN" sz="2600" i="1" err="1">
                <a:latin typeface="Courier New" panose="02070309020205020404" pitchFamily="49" charset="0"/>
                <a:cs typeface="Courier New" panose="02070309020205020404" pitchFamily="49" charset="0"/>
              </a:rPr>
              <a:t>array</a:t>
            </a:r>
            <a:r>
              <a:rPr lang="en-IN" sz="2600" err="1">
                <a:latin typeface="Courier New" panose="02070309020205020404" pitchFamily="49" charset="0"/>
                <a:cs typeface="Courier New" panose="02070309020205020404" pitchFamily="49" charset="0"/>
              </a:rPr>
              <a:t>.sort</a:t>
            </a:r>
            <a:r>
              <a:rPr lang="en-IN" sz="2600">
                <a:latin typeface="Courier New" panose="02070309020205020404" pitchFamily="49" charset="0"/>
                <a:cs typeface="Courier New" panose="02070309020205020404" pitchFamily="49" charset="0"/>
              </a:rPr>
              <a:t>(</a:t>
            </a:r>
            <a:r>
              <a:rPr lang="en-IN" sz="2600" i="1" err="1">
                <a:latin typeface="Courier New" panose="02070309020205020404" pitchFamily="49" charset="0"/>
                <a:cs typeface="Courier New" panose="02070309020205020404" pitchFamily="49" charset="0"/>
              </a:rPr>
              <a:t>fname</a:t>
            </a:r>
            <a:r>
              <a:rPr lang="en-IN" sz="2600">
                <a:latin typeface="Courier New" panose="02070309020205020404" pitchFamily="49" charset="0"/>
                <a:cs typeface="Courier New" panose="02070309020205020404" pitchFamily="49" charset="0"/>
              </a:rPr>
              <a:t>)</a:t>
            </a:r>
          </a:p>
          <a:p>
            <a:pPr marL="363538" lvl="1" indent="0">
              <a:buNone/>
            </a:pPr>
            <a:r>
              <a:rPr lang="en-IN" sz="3200"/>
              <a:t>where</a:t>
            </a:r>
            <a:r>
              <a:rPr lang="en-IN" sz="3200">
                <a:ea typeface="+mn-ea"/>
                <a:cs typeface="+mn-cs"/>
              </a:rPr>
              <a:t> </a:t>
            </a:r>
            <a:r>
              <a:rPr lang="en-IN" sz="2600" i="1" err="1">
                <a:latin typeface="Courier New" panose="02070309020205020404" pitchFamily="49" charset="0"/>
                <a:cs typeface="Courier New" panose="02070309020205020404" pitchFamily="49" charset="0"/>
              </a:rPr>
              <a:t>fname</a:t>
            </a:r>
            <a:r>
              <a:rPr lang="en-IN" sz="3200">
                <a:ea typeface="+mn-ea"/>
                <a:cs typeface="+mn-cs"/>
              </a:rPr>
              <a:t> </a:t>
            </a:r>
            <a:r>
              <a:rPr lang="en-IN" sz="3200"/>
              <a:t>is the name of the compare function</a:t>
            </a:r>
            <a:endParaRPr lang="en-IN"/>
          </a:p>
          <a:p>
            <a:pPr marL="357188" indent="-357188"/>
            <a:r>
              <a:rPr lang="en-IN"/>
              <a:t>Example</a:t>
            </a:r>
          </a:p>
          <a:p>
            <a:pPr marL="357188" indent="0">
              <a:buNone/>
            </a:pPr>
            <a:r>
              <a:rPr lang="en-IN" sz="2600" err="1">
                <a:latin typeface="Courier New" panose="02070309020205020404" pitchFamily="49" charset="0"/>
                <a:cs typeface="Courier New" panose="02070309020205020404" pitchFamily="49" charset="0"/>
              </a:rPr>
              <a:t>x.sort</a:t>
            </a:r>
            <a:r>
              <a:rPr lang="en-IN" sz="2600">
                <a:latin typeface="Courier New" panose="02070309020205020404" pitchFamily="49" charset="0"/>
                <a:cs typeface="Courier New" panose="02070309020205020404" pitchFamily="49" charset="0"/>
              </a:rPr>
              <a:t>(ascending)</a:t>
            </a:r>
          </a:p>
          <a:p>
            <a:pPr marL="457200" indent="-457200"/>
            <a:endParaRPr lang="en-IN"/>
          </a:p>
          <a:p>
            <a:pPr marL="457200" indent="-457200"/>
            <a:endParaRPr lang="en-IN" sz="3600">
              <a:ea typeface="+mn-ea"/>
              <a:cs typeface="+mn-cs"/>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24</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791184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000"/>
              <a:t>Extracting and Inserting Array Items</a:t>
            </a:r>
          </a:p>
        </p:txBody>
      </p:sp>
      <p:sp>
        <p:nvSpPr>
          <p:cNvPr id="9" name="Content Placeholder 8"/>
          <p:cNvSpPr>
            <a:spLocks noGrp="1"/>
          </p:cNvSpPr>
          <p:nvPr>
            <p:ph idx="1"/>
          </p:nvPr>
        </p:nvSpPr>
        <p:spPr/>
        <p:txBody>
          <a:bodyPr/>
          <a:lstStyle/>
          <a:p>
            <a:r>
              <a:rPr lang="en-IN" b="1"/>
              <a:t>Subarray</a:t>
            </a:r>
            <a:r>
              <a:rPr lang="en-IN"/>
              <a:t>:</a:t>
            </a:r>
            <a:r>
              <a:rPr lang="en-IN" b="1"/>
              <a:t> </a:t>
            </a:r>
            <a:r>
              <a:rPr lang="en-IN"/>
              <a:t>Section of an array</a:t>
            </a:r>
          </a:p>
          <a:p>
            <a:r>
              <a:rPr lang="en-IN"/>
              <a:t>To create a subarray use </a:t>
            </a:r>
            <a:r>
              <a:rPr lang="en-IN" sz="2600">
                <a:latin typeface="Courier New" panose="02070309020205020404" pitchFamily="49" charset="0"/>
                <a:cs typeface="Courier New" panose="02070309020205020404" pitchFamily="49" charset="0"/>
              </a:rPr>
              <a:t>slice() </a:t>
            </a:r>
            <a:r>
              <a:rPr lang="en-IN"/>
              <a:t>method</a:t>
            </a:r>
          </a:p>
          <a:p>
            <a:pPr marL="357188" indent="0">
              <a:buNone/>
            </a:pPr>
            <a:r>
              <a:rPr lang="en-IN" sz="2600" i="1" err="1">
                <a:latin typeface="Courier New" panose="02070309020205020404" pitchFamily="49" charset="0"/>
                <a:cs typeface="Courier New" panose="02070309020205020404" pitchFamily="49" charset="0"/>
              </a:rPr>
              <a:t>array</a:t>
            </a:r>
            <a:r>
              <a:rPr lang="en-IN" sz="2600" err="1">
                <a:latin typeface="Courier New" panose="02070309020205020404" pitchFamily="49" charset="0"/>
                <a:cs typeface="Courier New" panose="02070309020205020404" pitchFamily="49" charset="0"/>
              </a:rPr>
              <a:t>.slice</a:t>
            </a:r>
            <a:r>
              <a:rPr lang="en-IN" sz="2600">
                <a:latin typeface="Courier New" panose="02070309020205020404" pitchFamily="49" charset="0"/>
                <a:cs typeface="Courier New" panose="02070309020205020404" pitchFamily="49" charset="0"/>
              </a:rPr>
              <a:t>(</a:t>
            </a:r>
            <a:r>
              <a:rPr lang="en-IN" sz="2600" i="1">
                <a:latin typeface="Courier New" panose="02070309020205020404" pitchFamily="49" charset="0"/>
                <a:cs typeface="Courier New" panose="02070309020205020404" pitchFamily="49" charset="0"/>
              </a:rPr>
              <a:t>start, stop</a:t>
            </a:r>
            <a:r>
              <a:rPr lang="en-IN" sz="2600">
                <a:latin typeface="Courier New" panose="02070309020205020404" pitchFamily="49" charset="0"/>
                <a:cs typeface="Courier New" panose="02070309020205020404" pitchFamily="49" charset="0"/>
              </a:rPr>
              <a:t>)</a:t>
            </a:r>
          </a:p>
          <a:p>
            <a:pPr marL="357188" lvl="1" indent="0">
              <a:buNone/>
            </a:pPr>
            <a:r>
              <a:rPr lang="en-IN" sz="3200"/>
              <a:t>where</a:t>
            </a:r>
            <a:r>
              <a:rPr lang="en-IN"/>
              <a:t> </a:t>
            </a:r>
            <a:r>
              <a:rPr lang="en-IN" sz="2600" i="1">
                <a:latin typeface="Courier New" panose="02070309020205020404" pitchFamily="49" charset="0"/>
                <a:cs typeface="Courier New" panose="02070309020205020404" pitchFamily="49" charset="0"/>
              </a:rPr>
              <a:t>start</a:t>
            </a:r>
            <a:r>
              <a:rPr lang="en-IN" i="1"/>
              <a:t> </a:t>
            </a:r>
            <a:r>
              <a:rPr lang="en-IN" sz="3200"/>
              <a:t>is the index value of the array item at which the slicing starts and </a:t>
            </a:r>
            <a:r>
              <a:rPr lang="en-IN" sz="2600" i="1">
                <a:latin typeface="Courier New" panose="02070309020205020404" pitchFamily="49" charset="0"/>
                <a:cs typeface="Courier New" panose="02070309020205020404" pitchFamily="49" charset="0"/>
              </a:rPr>
              <a:t>stop</a:t>
            </a:r>
            <a:r>
              <a:rPr lang="en-IN" i="1"/>
              <a:t> </a:t>
            </a:r>
            <a:r>
              <a:rPr lang="en-IN" sz="3200"/>
              <a:t>is the index value at which the slicing ends</a:t>
            </a:r>
          </a:p>
          <a:p>
            <a:pPr marL="342900" lvl="1" indent="-342900">
              <a:buFont typeface="Arial" charset="0"/>
              <a:buChar char="•"/>
            </a:pPr>
            <a:r>
              <a:rPr lang="en-US" sz="3200"/>
              <a:t>The</a:t>
            </a:r>
            <a:r>
              <a:rPr lang="en-US"/>
              <a:t> </a:t>
            </a:r>
            <a:r>
              <a:rPr lang="en-US" sz="2600" i="1">
                <a:latin typeface="Courier New" panose="02070309020205020404" pitchFamily="49" charset="0"/>
                <a:cs typeface="Courier New" panose="02070309020205020404" pitchFamily="49" charset="0"/>
              </a:rPr>
              <a:t>stop</a:t>
            </a:r>
            <a:r>
              <a:rPr lang="en-US"/>
              <a:t> </a:t>
            </a:r>
            <a:r>
              <a:rPr lang="en-US" sz="3200"/>
              <a:t>value is </a:t>
            </a:r>
            <a:r>
              <a:rPr lang="en-IN" sz="3200"/>
              <a:t>optional; if it is omitted, the array is sliced to its end</a:t>
            </a:r>
          </a:p>
          <a:p>
            <a:endParaRPr lang="en-IN"/>
          </a:p>
          <a:p>
            <a:pPr marL="457200" indent="-457200"/>
            <a:endParaRPr lang="en-IN" sz="3600">
              <a:ea typeface="+mn-ea"/>
              <a:cs typeface="+mn-cs"/>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25</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821062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a:t>Extracting and Inserting Array Items (continued)</a:t>
            </a:r>
          </a:p>
        </p:txBody>
      </p:sp>
      <p:sp>
        <p:nvSpPr>
          <p:cNvPr id="9" name="Content Placeholder 8"/>
          <p:cNvSpPr>
            <a:spLocks noGrp="1"/>
          </p:cNvSpPr>
          <p:nvPr>
            <p:ph idx="1"/>
          </p:nvPr>
        </p:nvSpPr>
        <p:spPr/>
        <p:txBody>
          <a:bodyPr/>
          <a:lstStyle/>
          <a:p>
            <a:r>
              <a:rPr lang="en-IN" sz="2600">
                <a:latin typeface="Courier New" panose="02070309020205020404" pitchFamily="49" charset="0"/>
                <a:cs typeface="Courier New" panose="02070309020205020404" pitchFamily="49" charset="0"/>
              </a:rPr>
              <a:t>splice()</a:t>
            </a:r>
            <a:r>
              <a:rPr lang="en-IN" sz="2600">
                <a:cs typeface="Courier New" panose="02070309020205020404" pitchFamily="49" charset="0"/>
              </a:rPr>
              <a:t>:</a:t>
            </a:r>
            <a:r>
              <a:rPr lang="en-IN"/>
              <a:t> Removes and inserts array items</a:t>
            </a:r>
          </a:p>
          <a:p>
            <a:pPr marL="363538" indent="0">
              <a:buNone/>
            </a:pPr>
            <a:r>
              <a:rPr lang="en-IN" sz="2600" i="1" err="1">
                <a:latin typeface="Courier New" panose="02070309020205020404" pitchFamily="49" charset="0"/>
                <a:cs typeface="Courier New" panose="02070309020205020404" pitchFamily="49" charset="0"/>
              </a:rPr>
              <a:t>array</a:t>
            </a:r>
            <a:r>
              <a:rPr lang="en-IN" sz="2600" err="1">
                <a:latin typeface="Courier New" panose="02070309020205020404" pitchFamily="49" charset="0"/>
                <a:cs typeface="Courier New" panose="02070309020205020404" pitchFamily="49" charset="0"/>
              </a:rPr>
              <a:t>.splice</a:t>
            </a:r>
            <a:r>
              <a:rPr lang="en-IN" sz="2600">
                <a:latin typeface="Courier New" panose="02070309020205020404" pitchFamily="49" charset="0"/>
                <a:cs typeface="Courier New" panose="02070309020205020404" pitchFamily="49" charset="0"/>
              </a:rPr>
              <a:t>(</a:t>
            </a:r>
            <a:r>
              <a:rPr lang="en-IN" sz="2600" i="1">
                <a:latin typeface="Courier New" panose="02070309020205020404" pitchFamily="49" charset="0"/>
                <a:cs typeface="Courier New" panose="02070309020205020404" pitchFamily="49" charset="0"/>
              </a:rPr>
              <a:t>start</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size</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values</a:t>
            </a:r>
            <a:r>
              <a:rPr lang="en-IN" sz="2600">
                <a:latin typeface="Courier New" panose="02070309020205020404" pitchFamily="49" charset="0"/>
                <a:cs typeface="Courier New" panose="02070309020205020404" pitchFamily="49" charset="0"/>
              </a:rPr>
              <a:t>)</a:t>
            </a:r>
          </a:p>
          <a:p>
            <a:pPr marL="363538" indent="0">
              <a:buNone/>
            </a:pPr>
            <a:r>
              <a:rPr lang="en-IN" sz="2600" i="1">
                <a:latin typeface="Courier New" panose="02070309020205020404" pitchFamily="49" charset="0"/>
                <a:cs typeface="Courier New" panose="02070309020205020404" pitchFamily="49" charset="0"/>
              </a:rPr>
              <a:t>start</a:t>
            </a:r>
            <a:r>
              <a:rPr lang="en-IN" i="1"/>
              <a:t> </a:t>
            </a:r>
            <a:r>
              <a:rPr lang="en-IN"/>
              <a:t>is the starting index in the array, </a:t>
            </a:r>
            <a:r>
              <a:rPr lang="en-IN" sz="2600" i="1">
                <a:latin typeface="Courier New" panose="02070309020205020404" pitchFamily="49" charset="0"/>
                <a:cs typeface="Courier New" panose="02070309020205020404" pitchFamily="49" charset="0"/>
              </a:rPr>
              <a:t>size</a:t>
            </a:r>
            <a:r>
              <a:rPr lang="en-IN" i="1"/>
              <a:t> </a:t>
            </a:r>
            <a:r>
              <a:rPr lang="en-IN"/>
              <a:t>is the number of array items to remove after the </a:t>
            </a:r>
            <a:r>
              <a:rPr lang="en-IN" sz="2600" i="1">
                <a:latin typeface="Courier New" panose="02070309020205020404" pitchFamily="49" charset="0"/>
                <a:cs typeface="Courier New" panose="02070309020205020404" pitchFamily="49" charset="0"/>
              </a:rPr>
              <a:t>start</a:t>
            </a:r>
            <a:r>
              <a:rPr lang="en-IN" i="1"/>
              <a:t> </a:t>
            </a:r>
            <a:r>
              <a:rPr lang="en-IN"/>
              <a:t>index, and </a:t>
            </a:r>
            <a:r>
              <a:rPr lang="en-IN" sz="2600" i="1">
                <a:latin typeface="Courier New" panose="02070309020205020404" pitchFamily="49" charset="0"/>
                <a:cs typeface="Courier New" panose="02070309020205020404" pitchFamily="49" charset="0"/>
              </a:rPr>
              <a:t>values</a:t>
            </a:r>
            <a:r>
              <a:rPr lang="en-IN" i="1"/>
              <a:t> </a:t>
            </a:r>
            <a:r>
              <a:rPr lang="en-IN"/>
              <a:t>is an optional comma-separated list of values to insert into the array</a:t>
            </a:r>
          </a:p>
          <a:p>
            <a:r>
              <a:rPr lang="en-US"/>
              <a:t>If no </a:t>
            </a:r>
            <a:r>
              <a:rPr lang="en-US" sz="2600" i="1">
                <a:latin typeface="Courier New" panose="02070309020205020404" pitchFamily="49" charset="0"/>
                <a:cs typeface="Courier New" panose="02070309020205020404" pitchFamily="49" charset="0"/>
              </a:rPr>
              <a:t>values</a:t>
            </a:r>
            <a:r>
              <a:rPr lang="en-US" i="1"/>
              <a:t> </a:t>
            </a:r>
            <a:r>
              <a:rPr lang="en-US"/>
              <a:t>are specified, the splice method simply removes items from the array</a:t>
            </a:r>
          </a:p>
          <a:p>
            <a:r>
              <a:rPr lang="en-IN">
                <a:cs typeface="Courier New" panose="02070309020205020404" pitchFamily="49" charset="0"/>
              </a:rPr>
              <a:t>A</a:t>
            </a:r>
            <a:r>
              <a:rPr lang="en-IN"/>
              <a:t>lways alters the original array</a:t>
            </a:r>
          </a:p>
          <a:p>
            <a:endParaRPr lang="en-IN"/>
          </a:p>
          <a:p>
            <a:pPr marL="814388" lvl="1" indent="-457200"/>
            <a:endParaRPr lang="en-IN"/>
          </a:p>
          <a:p>
            <a:pPr marL="357188" lvl="1" indent="0">
              <a:buNone/>
            </a:pPr>
            <a:endParaRPr lang="en-IN"/>
          </a:p>
          <a:p>
            <a:pPr lvl="1"/>
            <a:endParaRPr lang="en-IN"/>
          </a:p>
          <a:p>
            <a:pPr lvl="1"/>
            <a:endParaRPr lang="en-IN" sz="260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26</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602551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Using Arrays as Data Stacks</a:t>
            </a:r>
          </a:p>
        </p:txBody>
      </p:sp>
      <p:sp>
        <p:nvSpPr>
          <p:cNvPr id="9" name="Content Placeholder 8"/>
          <p:cNvSpPr>
            <a:spLocks noGrp="1"/>
          </p:cNvSpPr>
          <p:nvPr>
            <p:ph idx="1"/>
          </p:nvPr>
        </p:nvSpPr>
        <p:spPr/>
        <p:txBody>
          <a:bodyPr/>
          <a:lstStyle/>
          <a:p>
            <a:r>
              <a:rPr lang="en-IN" b="1"/>
              <a:t>Stack</a:t>
            </a:r>
            <a:r>
              <a:rPr lang="en-IN"/>
              <a:t>: Arrays can be used to store information in a data structure</a:t>
            </a:r>
            <a:endParaRPr lang="en-IN" b="1"/>
          </a:p>
          <a:p>
            <a:r>
              <a:rPr lang="en-IN"/>
              <a:t>New items are added to the top of the stack or to the end of the array</a:t>
            </a:r>
          </a:p>
          <a:p>
            <a:r>
              <a:rPr lang="en-IN"/>
              <a:t>A stack data structure employs the </a:t>
            </a:r>
            <a:r>
              <a:rPr lang="en-IN" b="1"/>
              <a:t>last-in first-out (LIFO) </a:t>
            </a:r>
            <a:r>
              <a:rPr lang="en-IN"/>
              <a:t>principle </a:t>
            </a:r>
          </a:p>
          <a:p>
            <a:r>
              <a:rPr lang="en-IN"/>
              <a:t>In the </a:t>
            </a:r>
            <a:r>
              <a:rPr lang="en-IN" b="1"/>
              <a:t>LIFO</a:t>
            </a:r>
            <a:r>
              <a:rPr lang="en-IN"/>
              <a:t> principle the last items added to the stack are the first ones removed</a:t>
            </a:r>
          </a:p>
          <a:p>
            <a:endParaRPr lang="en-IN"/>
          </a:p>
          <a:p>
            <a:endParaRPr lang="en-IN">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27</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573158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a:t>Using Arrays as Data Stacks (continued 1)</a:t>
            </a:r>
          </a:p>
        </p:txBody>
      </p:sp>
      <p:sp>
        <p:nvSpPr>
          <p:cNvPr id="9" name="Content Placeholder 8"/>
          <p:cNvSpPr>
            <a:spLocks noGrp="1"/>
          </p:cNvSpPr>
          <p:nvPr>
            <p:ph idx="1"/>
          </p:nvPr>
        </p:nvSpPr>
        <p:spPr/>
        <p:txBody>
          <a:bodyPr/>
          <a:lstStyle/>
          <a:p>
            <a:r>
              <a:rPr lang="en-IN" sz="2600">
                <a:latin typeface="Courier New" panose="02070309020205020404" pitchFamily="49" charset="0"/>
                <a:cs typeface="Courier New" panose="02070309020205020404" pitchFamily="49" charset="0"/>
              </a:rPr>
              <a:t>push()</a:t>
            </a:r>
            <a:r>
              <a:rPr lang="en-IN"/>
              <a:t> method: Appends new items to the end of an array</a:t>
            </a:r>
          </a:p>
          <a:p>
            <a:pPr marL="363538" lvl="1" indent="0">
              <a:buNone/>
            </a:pPr>
            <a:r>
              <a:rPr lang="en-IN" sz="2600" i="1" err="1">
                <a:latin typeface="Courier New" panose="02070309020205020404" pitchFamily="49" charset="0"/>
                <a:cs typeface="Courier New" panose="02070309020205020404" pitchFamily="49" charset="0"/>
              </a:rPr>
              <a:t>array</a:t>
            </a:r>
            <a:r>
              <a:rPr lang="en-IN" sz="2600" err="1">
                <a:latin typeface="Courier New" panose="02070309020205020404" pitchFamily="49" charset="0"/>
                <a:cs typeface="Courier New" panose="02070309020205020404" pitchFamily="49" charset="0"/>
              </a:rPr>
              <a:t>.push</a:t>
            </a:r>
            <a:r>
              <a:rPr lang="en-IN" sz="2600">
                <a:latin typeface="Courier New" panose="02070309020205020404" pitchFamily="49" charset="0"/>
                <a:cs typeface="Courier New" panose="02070309020205020404" pitchFamily="49" charset="0"/>
              </a:rPr>
              <a:t>(</a:t>
            </a:r>
            <a:r>
              <a:rPr lang="en-IN" sz="2600" i="1">
                <a:latin typeface="Courier New" panose="02070309020205020404" pitchFamily="49" charset="0"/>
                <a:cs typeface="Courier New" panose="02070309020205020404" pitchFamily="49" charset="0"/>
              </a:rPr>
              <a:t>values</a:t>
            </a:r>
            <a:r>
              <a:rPr lang="en-IN" sz="2600">
                <a:latin typeface="Courier New" panose="02070309020205020404" pitchFamily="49" charset="0"/>
                <a:cs typeface="Courier New" panose="02070309020205020404" pitchFamily="49" charset="0"/>
              </a:rPr>
              <a:t>)</a:t>
            </a:r>
          </a:p>
          <a:p>
            <a:pPr marL="363538" lvl="1" indent="0">
              <a:buNone/>
            </a:pPr>
            <a:r>
              <a:rPr lang="en-IN"/>
              <a:t>where </a:t>
            </a:r>
            <a:r>
              <a:rPr lang="en-IN" sz="2600" i="1">
                <a:latin typeface="Courier New" panose="02070309020205020404" pitchFamily="49" charset="0"/>
                <a:cs typeface="Courier New" panose="02070309020205020404" pitchFamily="49" charset="0"/>
              </a:rPr>
              <a:t>values</a:t>
            </a:r>
            <a:r>
              <a:rPr lang="en-IN" i="1"/>
              <a:t> </a:t>
            </a:r>
            <a:r>
              <a:rPr lang="en-IN"/>
              <a:t>is a comma-separated list of values to be appended to the end of the array</a:t>
            </a:r>
          </a:p>
          <a:p>
            <a:r>
              <a:rPr lang="en-IN" sz="2600">
                <a:latin typeface="Courier New" panose="02070309020205020404" pitchFamily="49" charset="0"/>
                <a:cs typeface="Courier New" panose="02070309020205020404" pitchFamily="49" charset="0"/>
              </a:rPr>
              <a:t>pop()</a:t>
            </a:r>
            <a:r>
              <a:rPr lang="en-IN"/>
              <a:t> method: Removes or </a:t>
            </a:r>
            <a:r>
              <a:rPr lang="en-IN" b="1"/>
              <a:t>unstacks</a:t>
            </a:r>
            <a:r>
              <a:rPr lang="en-IN"/>
              <a:t> the last item</a:t>
            </a:r>
          </a:p>
          <a:p>
            <a:pPr marL="363538" lvl="1" indent="0">
              <a:buNone/>
            </a:pPr>
            <a:r>
              <a:rPr lang="en-IN" sz="2600" i="1" err="1">
                <a:latin typeface="Courier New" panose="02070309020205020404" pitchFamily="49" charset="0"/>
                <a:cs typeface="Courier New" panose="02070309020205020404" pitchFamily="49" charset="0"/>
              </a:rPr>
              <a:t>array</a:t>
            </a:r>
            <a:r>
              <a:rPr lang="en-IN" sz="2600" err="1">
                <a:latin typeface="Courier New" panose="02070309020205020404" pitchFamily="49" charset="0"/>
                <a:cs typeface="Courier New" panose="02070309020205020404" pitchFamily="49" charset="0"/>
              </a:rPr>
              <a:t>.pop</a:t>
            </a:r>
            <a:r>
              <a:rPr lang="en-IN" sz="2600">
                <a:latin typeface="Courier New" panose="02070309020205020404" pitchFamily="49" charset="0"/>
                <a:cs typeface="Courier New" panose="02070309020205020404" pitchFamily="49" charset="0"/>
              </a:rPr>
              <a:t>()</a:t>
            </a:r>
          </a:p>
        </p:txBody>
      </p:sp>
      <p:sp>
        <p:nvSpPr>
          <p:cNvPr id="8" name="Slide Number Placeholder 7"/>
          <p:cNvSpPr>
            <a:spLocks noGrp="1"/>
          </p:cNvSpPr>
          <p:nvPr>
            <p:ph type="sldNum" sz="quarter" idx="11"/>
          </p:nvPr>
        </p:nvSpPr>
        <p:spPr/>
        <p:txBody>
          <a:bodyPr/>
          <a:lstStyle/>
          <a:p>
            <a:fld id="{0409CDF1-C2B6-4988-8428-22D9775637BC}" type="slidenum">
              <a:rPr lang="en-US" smtClean="0"/>
              <a:pPr/>
              <a:t>28</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936823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a:t>Using Arrays as Data Stacks (continued 2)</a:t>
            </a:r>
            <a:endParaRPr lang="en-IN" sz="4000"/>
          </a:p>
        </p:txBody>
      </p:sp>
      <p:sp>
        <p:nvSpPr>
          <p:cNvPr id="9" name="Content Placeholder 8"/>
          <p:cNvSpPr>
            <a:spLocks noGrp="1"/>
          </p:cNvSpPr>
          <p:nvPr>
            <p:ph idx="1"/>
          </p:nvPr>
        </p:nvSpPr>
        <p:spPr/>
        <p:txBody>
          <a:bodyPr/>
          <a:lstStyle/>
          <a:p>
            <a:r>
              <a:rPr lang="en-IN" b="1"/>
              <a:t>Queue: </a:t>
            </a:r>
            <a:r>
              <a:rPr lang="en-IN"/>
              <a:t>Employs the </a:t>
            </a:r>
            <a:r>
              <a:rPr lang="en-IN" b="1"/>
              <a:t>first-in-first-out (FIFO) </a:t>
            </a:r>
            <a:r>
              <a:rPr lang="en-IN"/>
              <a:t>principle in which the first item added to the data list is the first removed</a:t>
            </a:r>
          </a:p>
          <a:p>
            <a:r>
              <a:rPr lang="en-IN"/>
              <a:t>Similar to a stack</a:t>
            </a:r>
          </a:p>
          <a:p>
            <a:r>
              <a:rPr lang="en-IN" sz="2600">
                <a:latin typeface="Courier New" panose="02070309020205020404" pitchFamily="49" charset="0"/>
                <a:cs typeface="Courier New" panose="02070309020205020404" pitchFamily="49" charset="0"/>
              </a:rPr>
              <a:t>shift()</a:t>
            </a:r>
            <a:r>
              <a:rPr lang="en-IN"/>
              <a:t> method: Removes the first array item</a:t>
            </a:r>
          </a:p>
          <a:p>
            <a:r>
              <a:rPr lang="en-IN" sz="2600" err="1">
                <a:latin typeface="Courier New" panose="02070309020205020404" pitchFamily="49" charset="0"/>
                <a:cs typeface="Courier New" panose="02070309020205020404" pitchFamily="49" charset="0"/>
              </a:rPr>
              <a:t>unshift</a:t>
            </a:r>
            <a:r>
              <a:rPr lang="en-IN" sz="2600">
                <a:latin typeface="Courier New" panose="02070309020205020404" pitchFamily="49" charset="0"/>
                <a:cs typeface="Courier New" panose="02070309020205020404" pitchFamily="49" charset="0"/>
              </a:rPr>
              <a:t>()</a:t>
            </a:r>
            <a:r>
              <a:rPr lang="en-IN"/>
              <a:t> method: Inserts new items at the front of the array</a:t>
            </a:r>
          </a:p>
        </p:txBody>
      </p:sp>
      <p:sp>
        <p:nvSpPr>
          <p:cNvPr id="8" name="Slide Number Placeholder 7"/>
          <p:cNvSpPr>
            <a:spLocks noGrp="1"/>
          </p:cNvSpPr>
          <p:nvPr>
            <p:ph type="sldNum" sz="quarter" idx="11"/>
          </p:nvPr>
        </p:nvSpPr>
        <p:spPr/>
        <p:txBody>
          <a:bodyPr/>
          <a:lstStyle/>
          <a:p>
            <a:fld id="{0409CDF1-C2B6-4988-8428-22D9775637BC}" type="slidenum">
              <a:rPr lang="en-US" smtClean="0"/>
              <a:pPr/>
              <a:t>29</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82255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t>Introducing the Monthly Calendar</a:t>
            </a:r>
          </a:p>
        </p:txBody>
      </p:sp>
      <p:sp>
        <p:nvSpPr>
          <p:cNvPr id="27650" name="Rectangle 3"/>
          <p:cNvSpPr>
            <a:spLocks noGrp="1" noChangeArrowheads="1"/>
          </p:cNvSpPr>
          <p:nvPr>
            <p:ph idx="1"/>
          </p:nvPr>
        </p:nvSpPr>
        <p:spPr/>
        <p:txBody>
          <a:bodyPr/>
          <a:lstStyle/>
          <a:p>
            <a:r>
              <a:rPr lang="en-IN"/>
              <a:t>Calendar should appear in the form of a web table with links to specific events placed within the table cells</a:t>
            </a:r>
          </a:p>
          <a:p>
            <a:r>
              <a:rPr lang="en-IN"/>
              <a:t>Appearance and placement of the calendar will be set using a CSS style sheet</a:t>
            </a:r>
          </a:p>
          <a:p>
            <a:r>
              <a:rPr lang="en-IN"/>
              <a:t>The program created should be easily adaptable so that it can be used to create other monthly calendars</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815627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a:t>Using Arrays as Data Stacks (continued 3)</a:t>
            </a:r>
            <a:endParaRPr lang="en-IN" sz="4000"/>
          </a:p>
        </p:txBody>
      </p:sp>
      <p:pic>
        <p:nvPicPr>
          <p:cNvPr id="2" name="Content Placeholder 1" descr="This table summarizes several methods that can be applied to arrays. It has 2 columns and 16 rows. The header of column 1 reads “Method” and the header of column 2 reads “Description”.&#10;In row 2, column 1 reads “copyWithin(target, start[, end])” and column 2 reads “Copies items within the array to the target index, starting with the start index and ending with the optional end index”.&#10;In row 3, column 1 reads “concat(array1, array2,...)” and column 2 reads “Joins the array to two or more arrays, creating a single array containing the items from all the arrays”.&#10;In row 4, column 1 reads “fill(value[, start][, end])” and column 2 reads “Fills the array with items having the value value, starting from the start index and ending at the end index”.&#10;In row 5, column 1 reads “indexOf(value[, start])” and column 2 reads “Searches the array, returning the index number of the first element equal to value, starting from the optional start index”.&#10;In row 6, column 1 reads “join(separator)” and column 2 reads “Joins all items in the array into a single text string; the array items are separated using the text in the separator parameter; if no separator is specified, a comma is used”.&#10;In row 7, column 1 reads “lastIndexOf(value[, start])” and column 2 reads “Searches backward through the array, returning the index number of the first element equal to value, starting from the optional start index”.&#10;In row 8, column 1 reads “pop()” and column 2 reads “Removes the last item from the array”.&#10;In row 9, column 1 reads “push(values)” and column 2 reads “Appends the array with new items, where values is a comma-separated list of item values”.&#10;In row 10, column 1 reads “reverse()” and column 2 reads “Reverses the order of items in the array”.&#10;In row 11, column 1 reads “shift()” and column 2 reads “Removes the first item from the array”.&#10;In row 12, column 1 reads “slice(start, stop)” and column 2 reads “Extracts the array items starting with the start index up to the stop index, returning a new subarray”.&#10;In row 13, column 1 reads “array.splice(start, size, values)” and column 2 reads “Extracts size items from the array starting with the item with the index start; to insert new items into the array, specify the array items in a comma-separated values list”.&#10;In row 14, column 1 reads “array.sort(fname)” and column 2 reads “Sorts the array where fname is the name of a function that returns a positive, negative, or 0 value; if no function is specified, array is sorted in alphabetical order”.&#10;In row 15, column 1 reads “array.toString()” and column 2 reads “Converts the contents of the array to a text string with the array values in a comma-separated list”.&#10;In row 16, column 1 reads “array.unshift(values)” and column 2 reads “Inserts new items at the start of the array, where values is a comma-separated list of new values”.&#10;" title="Figure 10-7 Array method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8438" y="1219200"/>
            <a:ext cx="4663324" cy="4906963"/>
          </a:xfrm>
        </p:spPr>
      </p:pic>
      <p:sp>
        <p:nvSpPr>
          <p:cNvPr id="8" name="Slide Number Placeholder 7"/>
          <p:cNvSpPr>
            <a:spLocks noGrp="1"/>
          </p:cNvSpPr>
          <p:nvPr>
            <p:ph type="sldNum" sz="quarter" idx="11"/>
          </p:nvPr>
        </p:nvSpPr>
        <p:spPr/>
        <p:txBody>
          <a:bodyPr/>
          <a:lstStyle/>
          <a:p>
            <a:fld id="{0409CDF1-C2B6-4988-8428-22D9775637BC}" type="slidenum">
              <a:rPr lang="en-US" smtClean="0"/>
              <a:pPr/>
              <a:t>30</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762478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Working with Program Loops</a:t>
            </a:r>
          </a:p>
        </p:txBody>
      </p:sp>
      <p:sp>
        <p:nvSpPr>
          <p:cNvPr id="9" name="Content Placeholder 8"/>
          <p:cNvSpPr>
            <a:spLocks noGrp="1"/>
          </p:cNvSpPr>
          <p:nvPr>
            <p:ph idx="1"/>
          </p:nvPr>
        </p:nvSpPr>
        <p:spPr/>
        <p:txBody>
          <a:bodyPr/>
          <a:lstStyle/>
          <a:p>
            <a:r>
              <a:rPr lang="en-IN" b="1"/>
              <a:t>Program loop: </a:t>
            </a:r>
            <a:r>
              <a:rPr lang="en-IN"/>
              <a:t>Set of commands executed repeatedly until a stopping condition is met</a:t>
            </a:r>
          </a:p>
          <a:p>
            <a:r>
              <a:rPr lang="en-IN"/>
              <a:t>Two commonly used program loops in JavaScript are</a:t>
            </a:r>
          </a:p>
          <a:p>
            <a:pPr lvl="1"/>
            <a:r>
              <a:rPr lang="en-IN" sz="2600">
                <a:latin typeface="Courier New" panose="02070309020205020404" pitchFamily="49" charset="0"/>
                <a:cs typeface="Courier New" panose="02070309020205020404" pitchFamily="49" charset="0"/>
              </a:rPr>
              <a:t>for</a:t>
            </a:r>
            <a:r>
              <a:rPr lang="en-IN"/>
              <a:t> loops </a:t>
            </a:r>
          </a:p>
          <a:p>
            <a:pPr lvl="1"/>
            <a:r>
              <a:rPr lang="en-IN" sz="2600">
                <a:latin typeface="Courier New" panose="02070309020205020404" pitchFamily="49" charset="0"/>
                <a:cs typeface="Courier New" panose="02070309020205020404" pitchFamily="49" charset="0"/>
              </a:rPr>
              <a:t>while</a:t>
            </a:r>
            <a:r>
              <a:rPr lang="en-IN"/>
              <a:t> loops</a:t>
            </a:r>
          </a:p>
        </p:txBody>
      </p:sp>
      <p:sp>
        <p:nvSpPr>
          <p:cNvPr id="8" name="Slide Number Placeholder 7"/>
          <p:cNvSpPr>
            <a:spLocks noGrp="1"/>
          </p:cNvSpPr>
          <p:nvPr>
            <p:ph type="sldNum" sz="quarter" idx="11"/>
          </p:nvPr>
        </p:nvSpPr>
        <p:spPr/>
        <p:txBody>
          <a:bodyPr/>
          <a:lstStyle/>
          <a:p>
            <a:fld id="{0409CDF1-C2B6-4988-8428-22D9775637BC}" type="slidenum">
              <a:rPr lang="en-US" smtClean="0"/>
              <a:pPr/>
              <a:t>31</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308639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Exploring the </a:t>
            </a:r>
            <a:r>
              <a:rPr lang="en-IN" sz="4000">
                <a:latin typeface="Courier New" panose="02070309020205020404" pitchFamily="49" charset="0"/>
                <a:cs typeface="Courier New" panose="02070309020205020404" pitchFamily="49" charset="0"/>
              </a:rPr>
              <a:t>for</a:t>
            </a:r>
            <a:r>
              <a:rPr lang="en-IN"/>
              <a:t> Loop</a:t>
            </a:r>
          </a:p>
        </p:txBody>
      </p:sp>
      <p:sp>
        <p:nvSpPr>
          <p:cNvPr id="9" name="Content Placeholder 8"/>
          <p:cNvSpPr>
            <a:spLocks noGrp="1"/>
          </p:cNvSpPr>
          <p:nvPr>
            <p:ph idx="1"/>
          </p:nvPr>
        </p:nvSpPr>
        <p:spPr/>
        <p:txBody>
          <a:bodyPr/>
          <a:lstStyle/>
          <a:p>
            <a:r>
              <a:rPr lang="en-IN"/>
              <a:t>In a </a:t>
            </a:r>
            <a:r>
              <a:rPr lang="en-IN" sz="2600">
                <a:latin typeface="Courier New" panose="02070309020205020404" pitchFamily="49" charset="0"/>
                <a:cs typeface="Courier New" panose="02070309020205020404" pitchFamily="49" charset="0"/>
              </a:rPr>
              <a:t>for</a:t>
            </a:r>
            <a:r>
              <a:rPr lang="en-IN"/>
              <a:t> loop, a variable known as a counter variable is used to track the number of times a block of commands is run</a:t>
            </a:r>
          </a:p>
          <a:p>
            <a:r>
              <a:rPr lang="en-IN"/>
              <a:t>When the counter variable reaches or exceeds a specified value, the </a:t>
            </a:r>
            <a:r>
              <a:rPr lang="en-IN" sz="2600">
                <a:latin typeface="Courier New" panose="02070309020205020404" pitchFamily="49" charset="0"/>
                <a:cs typeface="Courier New" panose="02070309020205020404" pitchFamily="49" charset="0"/>
              </a:rPr>
              <a:t>for</a:t>
            </a:r>
            <a:r>
              <a:rPr lang="en-IN"/>
              <a:t> loop stops</a:t>
            </a:r>
          </a:p>
          <a:p>
            <a:r>
              <a:rPr lang="en-IN"/>
              <a:t>General structure of a </a:t>
            </a:r>
            <a:r>
              <a:rPr lang="en-IN" sz="2600">
                <a:latin typeface="Courier New" panose="02070309020205020404" pitchFamily="49" charset="0"/>
                <a:cs typeface="Courier New" panose="02070309020205020404" pitchFamily="49" charset="0"/>
              </a:rPr>
              <a:t>for</a:t>
            </a:r>
            <a:r>
              <a:rPr lang="en-IN"/>
              <a:t> loop</a:t>
            </a:r>
          </a:p>
          <a:p>
            <a:pPr marL="357188" lvl="1" indent="0">
              <a:buNone/>
            </a:pPr>
            <a:r>
              <a:rPr lang="en-IN" sz="2600">
                <a:latin typeface="Courier New" panose="02070309020205020404" pitchFamily="49" charset="0"/>
                <a:cs typeface="Courier New" panose="02070309020205020404" pitchFamily="49" charset="0"/>
              </a:rPr>
              <a:t>for (</a:t>
            </a:r>
            <a:r>
              <a:rPr lang="en-IN" sz="2600" i="1">
                <a:latin typeface="Courier New" panose="02070309020205020404" pitchFamily="49" charset="0"/>
                <a:cs typeface="Courier New" panose="02070309020205020404" pitchFamily="49" charset="0"/>
              </a:rPr>
              <a:t>start</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continue</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update</a:t>
            </a:r>
            <a:r>
              <a:rPr lang="en-IN" sz="2600">
                <a:latin typeface="Courier New" panose="02070309020205020404" pitchFamily="49" charset="0"/>
                <a:cs typeface="Courier New" panose="02070309020205020404" pitchFamily="49" charset="0"/>
              </a:rPr>
              <a:t>) {</a:t>
            </a:r>
          </a:p>
          <a:p>
            <a:pPr marL="357188" lvl="1" indent="0">
              <a:buNone/>
            </a:pPr>
            <a:r>
              <a:rPr lang="en-IN" sz="2600" i="1">
                <a:latin typeface="Courier New" panose="02070309020205020404" pitchFamily="49" charset="0"/>
                <a:cs typeface="Courier New" panose="02070309020205020404" pitchFamily="49" charset="0"/>
              </a:rPr>
              <a:t>commands</a:t>
            </a:r>
          </a:p>
          <a:p>
            <a:pPr marL="357188" lvl="1" indent="0">
              <a:buNone/>
            </a:pPr>
            <a:r>
              <a:rPr lang="en-IN" sz="2600">
                <a:latin typeface="Courier New" panose="02070309020205020404" pitchFamily="49" charset="0"/>
                <a:cs typeface="Courier New" panose="02070309020205020404" pitchFamily="49" charset="0"/>
              </a:rPr>
              <a:t>}</a:t>
            </a:r>
          </a:p>
        </p:txBody>
      </p:sp>
      <p:sp>
        <p:nvSpPr>
          <p:cNvPr id="8" name="Slide Number Placeholder 7"/>
          <p:cNvSpPr>
            <a:spLocks noGrp="1"/>
          </p:cNvSpPr>
          <p:nvPr>
            <p:ph type="sldNum" sz="quarter" idx="11"/>
          </p:nvPr>
        </p:nvSpPr>
        <p:spPr/>
        <p:txBody>
          <a:bodyPr/>
          <a:lstStyle/>
          <a:p>
            <a:fld id="{0409CDF1-C2B6-4988-8428-22D9775637BC}" type="slidenum">
              <a:rPr lang="en-US" smtClean="0"/>
              <a:pPr/>
              <a:t>32</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895012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000"/>
              <a:t>Exploring the </a:t>
            </a:r>
            <a:r>
              <a:rPr lang="en-IN" sz="3600">
                <a:latin typeface="Courier New" panose="02070309020205020404" pitchFamily="49" charset="0"/>
                <a:cs typeface="Courier New" panose="02070309020205020404" pitchFamily="49" charset="0"/>
              </a:rPr>
              <a:t>for</a:t>
            </a:r>
            <a:r>
              <a:rPr lang="en-IN" sz="4000"/>
              <a:t> Loop (continued 1)</a:t>
            </a:r>
          </a:p>
        </p:txBody>
      </p:sp>
      <p:sp>
        <p:nvSpPr>
          <p:cNvPr id="9" name="Content Placeholder 8"/>
          <p:cNvSpPr>
            <a:spLocks noGrp="1"/>
          </p:cNvSpPr>
          <p:nvPr>
            <p:ph idx="1"/>
          </p:nvPr>
        </p:nvSpPr>
        <p:spPr/>
        <p:txBody>
          <a:bodyPr/>
          <a:lstStyle/>
          <a:p>
            <a:pPr marL="363538" lvl="1" indent="0">
              <a:buNone/>
            </a:pPr>
            <a:r>
              <a:rPr lang="en-IN" sz="3200"/>
              <a:t>where </a:t>
            </a:r>
            <a:r>
              <a:rPr lang="en-IN" sz="2600" i="1">
                <a:latin typeface="Courier New" panose="02070309020205020404" pitchFamily="49" charset="0"/>
                <a:cs typeface="Courier New" panose="02070309020205020404" pitchFamily="49" charset="0"/>
              </a:rPr>
              <a:t>start</a:t>
            </a:r>
            <a:r>
              <a:rPr lang="en-IN" sz="3200" i="1"/>
              <a:t> </a:t>
            </a:r>
            <a:r>
              <a:rPr lang="en-IN" sz="3200"/>
              <a:t>is an expression that sets the initial value of a counter variable</a:t>
            </a:r>
          </a:p>
          <a:p>
            <a:pPr marL="363538" lvl="1" indent="0">
              <a:buNone/>
            </a:pPr>
            <a:r>
              <a:rPr lang="en-IN" sz="2600" i="1">
                <a:latin typeface="Courier New" panose="02070309020205020404" pitchFamily="49" charset="0"/>
                <a:cs typeface="Courier New" panose="02070309020205020404" pitchFamily="49" charset="0"/>
              </a:rPr>
              <a:t>continue</a:t>
            </a:r>
            <a:r>
              <a:rPr lang="en-IN" i="1">
                <a:latin typeface="Courier New" panose="02070309020205020404" pitchFamily="49" charset="0"/>
                <a:cs typeface="Courier New" panose="02070309020205020404" pitchFamily="49" charset="0"/>
              </a:rPr>
              <a:t> </a:t>
            </a:r>
            <a:r>
              <a:rPr lang="en-IN" sz="3200"/>
              <a:t>is a Boolean expression that must be true for the loop to continue</a:t>
            </a:r>
          </a:p>
          <a:p>
            <a:pPr marL="363538" lvl="1" indent="0">
              <a:buNone/>
            </a:pPr>
            <a:r>
              <a:rPr lang="en-IN" sz="2600" i="1">
                <a:latin typeface="Courier New" panose="02070309020205020404" pitchFamily="49" charset="0"/>
                <a:cs typeface="Courier New" panose="02070309020205020404" pitchFamily="49" charset="0"/>
              </a:rPr>
              <a:t>update</a:t>
            </a:r>
            <a:r>
              <a:rPr lang="en-IN" sz="3200" i="1"/>
              <a:t> </a:t>
            </a:r>
            <a:r>
              <a:rPr lang="en-IN" sz="3200"/>
              <a:t>is an expression that indicates how the value of the counter variable should change each time through the loop</a:t>
            </a:r>
          </a:p>
          <a:p>
            <a:pPr marL="363538" lvl="1" indent="0">
              <a:buNone/>
            </a:pPr>
            <a:r>
              <a:rPr lang="en-IN" sz="2600" i="1">
                <a:latin typeface="Courier New" panose="02070309020205020404" pitchFamily="49" charset="0"/>
                <a:cs typeface="Courier New" panose="02070309020205020404" pitchFamily="49" charset="0"/>
              </a:rPr>
              <a:t>commands</a:t>
            </a:r>
            <a:r>
              <a:rPr lang="en-IN" sz="3200" i="1"/>
              <a:t> </a:t>
            </a:r>
            <a:r>
              <a:rPr lang="en-IN" sz="3200"/>
              <a:t>are the JavaScript statements that are run for each loop</a:t>
            </a:r>
            <a:endParaRPr lang="en-IN" sz="320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33</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4250063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000"/>
              <a:t>Exploring the </a:t>
            </a:r>
            <a:r>
              <a:rPr lang="en-IN" sz="3600">
                <a:latin typeface="Courier New" panose="02070309020205020404" pitchFamily="49" charset="0"/>
                <a:cs typeface="Courier New" panose="02070309020205020404" pitchFamily="49" charset="0"/>
              </a:rPr>
              <a:t>for</a:t>
            </a:r>
            <a:r>
              <a:rPr lang="en-IN" sz="4000"/>
              <a:t> Loop (continued 2)</a:t>
            </a:r>
          </a:p>
        </p:txBody>
      </p:sp>
      <p:sp>
        <p:nvSpPr>
          <p:cNvPr id="9" name="Content Placeholder 8"/>
          <p:cNvSpPr>
            <a:spLocks noGrp="1"/>
          </p:cNvSpPr>
          <p:nvPr>
            <p:ph idx="1"/>
          </p:nvPr>
        </p:nvSpPr>
        <p:spPr/>
        <p:txBody>
          <a:bodyPr/>
          <a:lstStyle/>
          <a:p>
            <a:r>
              <a:rPr lang="en-IN" b="1"/>
              <a:t>Command block: </a:t>
            </a:r>
            <a:r>
              <a:rPr lang="en-IN"/>
              <a:t>Collection of commands that is run each time through a loop </a:t>
            </a:r>
          </a:p>
          <a:p>
            <a:r>
              <a:rPr lang="en-IN"/>
              <a:t>Indicated by its opening and closing curly braces { }</a:t>
            </a:r>
          </a:p>
          <a:p>
            <a:r>
              <a:rPr lang="en-IN"/>
              <a:t>One </a:t>
            </a:r>
            <a:r>
              <a:rPr lang="en-IN" sz="2600">
                <a:latin typeface="Courier New" panose="02070309020205020404" pitchFamily="49" charset="0"/>
                <a:cs typeface="Courier New" panose="02070309020205020404" pitchFamily="49" charset="0"/>
              </a:rPr>
              <a:t>for</a:t>
            </a:r>
            <a:r>
              <a:rPr lang="en-IN"/>
              <a:t> loop can be nested within another</a:t>
            </a:r>
            <a:endParaRPr lang="en-IN">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34</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pic>
        <p:nvPicPr>
          <p:cNvPr id="2" name="Picture 1" descr="This table shows different ways of updating the value of the counter variable in a for loop. It has 2 columns and 5 rows. The header of column 1 reads “for Loop” and the header of column 2 reads “Counter Values”.&#10;In row 2, column 1 reads “for (var i = 1; i &lt;= 5; i++)” and column 2 reads “i = 1, 2, 3, 4, 5”.&#10;In row 3, column 1 reads “for (var i = 5; i &gt; 0; i--)” and column 2 reads “i = 5, 4, 3, 2, 1”.&#10;In row 4, column 1 reads “for (var i = 0; i &lt;= 360; i+=60)” and column 2 reads “i = 0, 60, 120, 180, 240, 360”.&#10;In row 5, column 1 reads “for (var i = 1; i &lt;= 64; i*=2)” and column 2 reads “i = 1, 2, 4, 8, 16, 32, 64”.&#10;" title="Figure 10-10 for loop counter valu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4384366"/>
            <a:ext cx="7696200" cy="1864034"/>
          </a:xfrm>
          <a:prstGeom prst="rect">
            <a:avLst/>
          </a:prstGeom>
        </p:spPr>
      </p:pic>
    </p:spTree>
    <p:extLst>
      <p:ext uri="{BB962C8B-B14F-4D97-AF65-F5344CB8AC3E}">
        <p14:creationId xmlns:p14="http://schemas.microsoft.com/office/powerpoint/2010/main" val="1197640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Exploring the </a:t>
            </a:r>
            <a:r>
              <a:rPr lang="en-IN" sz="4000">
                <a:latin typeface="Courier New" panose="02070309020205020404" pitchFamily="49" charset="0"/>
                <a:cs typeface="Courier New" panose="02070309020205020404" pitchFamily="49" charset="0"/>
              </a:rPr>
              <a:t>while</a:t>
            </a:r>
            <a:r>
              <a:rPr lang="en-IN"/>
              <a:t> Loop</a:t>
            </a:r>
          </a:p>
        </p:txBody>
      </p:sp>
      <p:sp>
        <p:nvSpPr>
          <p:cNvPr id="3" name="Content Placeholder 2"/>
          <p:cNvSpPr>
            <a:spLocks noGrp="1"/>
          </p:cNvSpPr>
          <p:nvPr>
            <p:ph idx="1"/>
          </p:nvPr>
        </p:nvSpPr>
        <p:spPr/>
        <p:txBody>
          <a:bodyPr/>
          <a:lstStyle/>
          <a:p>
            <a:r>
              <a:rPr lang="en-IN" sz="2600" b="1">
                <a:latin typeface="Courier New" panose="02070309020205020404" pitchFamily="49" charset="0"/>
                <a:cs typeface="Courier New" panose="02070309020205020404" pitchFamily="49" charset="0"/>
              </a:rPr>
              <a:t>while</a:t>
            </a:r>
            <a:r>
              <a:rPr lang="en-IN" b="1"/>
              <a:t> loop: </a:t>
            </a:r>
            <a:r>
              <a:rPr lang="en-IN"/>
              <a:t>Command block that is run as long as a specific condition is met</a:t>
            </a:r>
          </a:p>
          <a:p>
            <a:r>
              <a:rPr lang="en-IN"/>
              <a:t>Condition in a </a:t>
            </a:r>
            <a:r>
              <a:rPr lang="en-IN" sz="2600">
                <a:latin typeface="Courier New" panose="02070309020205020404" pitchFamily="49" charset="0"/>
                <a:cs typeface="Courier New" panose="02070309020205020404" pitchFamily="49" charset="0"/>
              </a:rPr>
              <a:t>while</a:t>
            </a:r>
            <a:r>
              <a:rPr lang="en-IN"/>
              <a:t> loop does not depend on the value of a counter variable</a:t>
            </a:r>
          </a:p>
          <a:p>
            <a:r>
              <a:rPr lang="en-IN"/>
              <a:t>General syntax for the </a:t>
            </a:r>
            <a:r>
              <a:rPr lang="en-IN" sz="2600">
                <a:latin typeface="Courier New" panose="02070309020205020404" pitchFamily="49" charset="0"/>
                <a:cs typeface="Courier New" panose="02070309020205020404" pitchFamily="49" charset="0"/>
              </a:rPr>
              <a:t>while</a:t>
            </a:r>
            <a:r>
              <a:rPr lang="en-IN"/>
              <a:t> loop</a:t>
            </a:r>
          </a:p>
          <a:p>
            <a:pPr marL="357188" lvl="1" indent="0">
              <a:buNone/>
            </a:pPr>
            <a:r>
              <a:rPr lang="en-IN" sz="2600">
                <a:latin typeface="Courier New" panose="02070309020205020404" pitchFamily="49" charset="0"/>
                <a:cs typeface="Courier New" panose="02070309020205020404" pitchFamily="49" charset="0"/>
              </a:rPr>
              <a:t>while (</a:t>
            </a:r>
            <a:r>
              <a:rPr lang="en-IN" sz="2600" i="1">
                <a:latin typeface="Courier New" panose="02070309020205020404" pitchFamily="49" charset="0"/>
                <a:cs typeface="Courier New" panose="02070309020205020404" pitchFamily="49" charset="0"/>
              </a:rPr>
              <a:t>continue</a:t>
            </a:r>
            <a:r>
              <a:rPr lang="en-IN" sz="2600">
                <a:latin typeface="Courier New" panose="02070309020205020404" pitchFamily="49" charset="0"/>
                <a:cs typeface="Courier New" panose="02070309020205020404" pitchFamily="49" charset="0"/>
              </a:rPr>
              <a:t>) {</a:t>
            </a:r>
          </a:p>
          <a:p>
            <a:pPr marL="357188" lvl="1" indent="0">
              <a:buNone/>
            </a:pPr>
            <a:r>
              <a:rPr lang="en-IN" sz="2600" i="1">
                <a:latin typeface="Courier New" panose="02070309020205020404" pitchFamily="49" charset="0"/>
                <a:cs typeface="Courier New" panose="02070309020205020404" pitchFamily="49" charset="0"/>
              </a:rPr>
              <a:t>commands</a:t>
            </a:r>
          </a:p>
          <a:p>
            <a:pPr marL="357188" lvl="1" indent="0">
              <a:buNone/>
            </a:pPr>
            <a:r>
              <a:rPr lang="en-IN" sz="2600">
                <a:latin typeface="Courier New" panose="02070309020205020404" pitchFamily="49" charset="0"/>
                <a:cs typeface="Courier New" panose="02070309020205020404" pitchFamily="49" charset="0"/>
              </a:rPr>
              <a:t>}</a:t>
            </a:r>
          </a:p>
          <a:p>
            <a:pPr marL="357188" indent="0">
              <a:buNone/>
            </a:pPr>
            <a:r>
              <a:rPr lang="en-IN"/>
              <a:t>where </a:t>
            </a:r>
            <a:r>
              <a:rPr lang="en-IN" sz="2600" i="1">
                <a:latin typeface="Courier New" panose="02070309020205020404" pitchFamily="49" charset="0"/>
                <a:cs typeface="Courier New" panose="02070309020205020404" pitchFamily="49" charset="0"/>
              </a:rPr>
              <a:t>continue</a:t>
            </a:r>
            <a:r>
              <a:rPr lang="en-IN" i="1"/>
              <a:t> </a:t>
            </a:r>
            <a:r>
              <a:rPr lang="en-IN"/>
              <a:t>is a Boolean expression</a:t>
            </a:r>
          </a:p>
          <a:p>
            <a:endParaRPr lang="en-IN"/>
          </a:p>
        </p:txBody>
      </p:sp>
      <p:sp>
        <p:nvSpPr>
          <p:cNvPr id="8" name="Slide Number Placeholder 7"/>
          <p:cNvSpPr>
            <a:spLocks noGrp="1"/>
          </p:cNvSpPr>
          <p:nvPr>
            <p:ph type="sldNum" sz="quarter" idx="11"/>
          </p:nvPr>
        </p:nvSpPr>
        <p:spPr/>
        <p:txBody>
          <a:bodyPr/>
          <a:lstStyle/>
          <a:p>
            <a:fld id="{0409CDF1-C2B6-4988-8428-22D9775637BC}" type="slidenum">
              <a:rPr lang="en-US" smtClean="0"/>
              <a:pPr/>
              <a:t>35</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551162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Exploring the </a:t>
            </a:r>
            <a:r>
              <a:rPr lang="en-IN" sz="4000">
                <a:latin typeface="Courier New" panose="02070309020205020404" pitchFamily="49" charset="0"/>
                <a:cs typeface="Courier New" panose="02070309020205020404" pitchFamily="49" charset="0"/>
              </a:rPr>
              <a:t>do/while</a:t>
            </a:r>
            <a:r>
              <a:rPr lang="en-IN"/>
              <a:t> Loop</a:t>
            </a:r>
          </a:p>
        </p:txBody>
      </p:sp>
      <p:sp>
        <p:nvSpPr>
          <p:cNvPr id="3" name="Content Placeholder 2"/>
          <p:cNvSpPr>
            <a:spLocks noGrp="1"/>
          </p:cNvSpPr>
          <p:nvPr>
            <p:ph idx="1"/>
          </p:nvPr>
        </p:nvSpPr>
        <p:spPr/>
        <p:txBody>
          <a:bodyPr/>
          <a:lstStyle/>
          <a:p>
            <a:pPr marL="342900" lvl="1" indent="-342900">
              <a:buFont typeface="Arial" charset="0"/>
              <a:buChar char="•"/>
            </a:pPr>
            <a:r>
              <a:rPr lang="en-IN" sz="2600" b="1">
                <a:latin typeface="Courier New" panose="02070309020205020404" pitchFamily="49" charset="0"/>
                <a:cs typeface="Courier New" panose="02070309020205020404" pitchFamily="49" charset="0"/>
              </a:rPr>
              <a:t>do/while</a:t>
            </a:r>
            <a:r>
              <a:rPr lang="en-IN" sz="3200" b="1">
                <a:latin typeface="Courier New" panose="02070309020205020404" pitchFamily="49" charset="0"/>
                <a:cs typeface="Courier New" panose="02070309020205020404" pitchFamily="49" charset="0"/>
              </a:rPr>
              <a:t> </a:t>
            </a:r>
            <a:r>
              <a:rPr lang="en-IN" sz="3200"/>
              <a:t>loop: Generally used when the program loop should run at least once before testing stopping condition</a:t>
            </a:r>
          </a:p>
          <a:p>
            <a:r>
              <a:rPr lang="en-IN"/>
              <a:t>Tests the condition to continue the loop right after the latest command block is run</a:t>
            </a:r>
          </a:p>
          <a:p>
            <a:r>
              <a:rPr lang="en-IN"/>
              <a:t>Structure of the </a:t>
            </a:r>
            <a:r>
              <a:rPr lang="en-IN" sz="2600">
                <a:latin typeface="Courier New" panose="02070309020205020404" pitchFamily="49" charset="0"/>
                <a:cs typeface="Courier New" panose="02070309020205020404" pitchFamily="49" charset="0"/>
              </a:rPr>
              <a:t>do/while</a:t>
            </a:r>
            <a:r>
              <a:rPr lang="en-IN"/>
              <a:t> loop</a:t>
            </a:r>
          </a:p>
          <a:p>
            <a:pPr marL="357188" lvl="1" indent="0">
              <a:buNone/>
            </a:pPr>
            <a:r>
              <a:rPr lang="en-IN" sz="2600">
                <a:latin typeface="Courier New" panose="02070309020205020404" pitchFamily="49" charset="0"/>
                <a:cs typeface="Courier New" panose="02070309020205020404" pitchFamily="49" charset="0"/>
              </a:rPr>
              <a:t>do {</a:t>
            </a:r>
          </a:p>
          <a:p>
            <a:pPr marL="357188" lvl="1" indent="0">
              <a:buNone/>
            </a:pPr>
            <a:r>
              <a:rPr lang="en-IN" sz="2600" i="1">
                <a:latin typeface="Courier New" panose="02070309020205020404" pitchFamily="49" charset="0"/>
                <a:cs typeface="Courier New" panose="02070309020205020404" pitchFamily="49" charset="0"/>
              </a:rPr>
              <a:t>commands</a:t>
            </a:r>
          </a:p>
          <a:p>
            <a:pPr marL="357188" lvl="1" indent="0">
              <a:buNone/>
            </a:pPr>
            <a:r>
              <a:rPr lang="en-IN" sz="2600">
                <a:latin typeface="Courier New" panose="02070309020205020404" pitchFamily="49" charset="0"/>
                <a:cs typeface="Courier New" panose="02070309020205020404" pitchFamily="49" charset="0"/>
              </a:rPr>
              <a:t>}</a:t>
            </a:r>
          </a:p>
          <a:p>
            <a:pPr marL="357188" lvl="1" indent="0">
              <a:buNone/>
            </a:pPr>
            <a:r>
              <a:rPr lang="en-IN" sz="2600">
                <a:latin typeface="Courier New" panose="02070309020205020404" pitchFamily="49" charset="0"/>
                <a:cs typeface="Courier New" panose="02070309020205020404" pitchFamily="49" charset="0"/>
              </a:rPr>
              <a:t>while (</a:t>
            </a:r>
            <a:r>
              <a:rPr lang="en-IN" sz="2600" i="1">
                <a:latin typeface="Courier New" panose="02070309020205020404" pitchFamily="49" charset="0"/>
                <a:cs typeface="Courier New" panose="02070309020205020404" pitchFamily="49" charset="0"/>
              </a:rPr>
              <a:t>continue</a:t>
            </a:r>
            <a:r>
              <a:rPr lang="en-IN" sz="2600">
                <a:latin typeface="Courier New" panose="02070309020205020404" pitchFamily="49" charset="0"/>
                <a:cs typeface="Courier New" panose="02070309020205020404" pitchFamily="49" charset="0"/>
              </a:rPr>
              <a:t>);</a:t>
            </a:r>
          </a:p>
        </p:txBody>
      </p:sp>
      <p:sp>
        <p:nvSpPr>
          <p:cNvPr id="8" name="Slide Number Placeholder 7"/>
          <p:cNvSpPr>
            <a:spLocks noGrp="1"/>
          </p:cNvSpPr>
          <p:nvPr>
            <p:ph type="sldNum" sz="quarter" idx="11"/>
          </p:nvPr>
        </p:nvSpPr>
        <p:spPr/>
        <p:txBody>
          <a:bodyPr/>
          <a:lstStyle/>
          <a:p>
            <a:fld id="{0409CDF1-C2B6-4988-8428-22D9775637BC}" type="slidenum">
              <a:rPr lang="en-US" smtClean="0"/>
              <a:pPr/>
              <a:t>36</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885765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Comparison and Logical Operators</a:t>
            </a:r>
          </a:p>
        </p:txBody>
      </p:sp>
      <p:sp>
        <p:nvSpPr>
          <p:cNvPr id="3" name="Content Placeholder 2"/>
          <p:cNvSpPr>
            <a:spLocks noGrp="1"/>
          </p:cNvSpPr>
          <p:nvPr>
            <p:ph idx="1"/>
          </p:nvPr>
        </p:nvSpPr>
        <p:spPr/>
        <p:txBody>
          <a:bodyPr/>
          <a:lstStyle/>
          <a:p>
            <a:r>
              <a:rPr lang="en-IN" b="1"/>
              <a:t>Comparison operator: </a:t>
            </a:r>
            <a:r>
              <a:rPr lang="en-IN"/>
              <a:t>Compares the value of one expression to another returning a Boolean value indicating whether the comparison is true or false</a:t>
            </a:r>
          </a:p>
          <a:p>
            <a:endParaRPr lang="en-IN"/>
          </a:p>
        </p:txBody>
      </p:sp>
      <p:sp>
        <p:nvSpPr>
          <p:cNvPr id="8" name="Slide Number Placeholder 7"/>
          <p:cNvSpPr>
            <a:spLocks noGrp="1"/>
          </p:cNvSpPr>
          <p:nvPr>
            <p:ph type="sldNum" sz="quarter" idx="11"/>
          </p:nvPr>
        </p:nvSpPr>
        <p:spPr/>
        <p:txBody>
          <a:bodyPr/>
          <a:lstStyle/>
          <a:p>
            <a:fld id="{0409CDF1-C2B6-4988-8428-22D9775637BC}" type="slidenum">
              <a:rPr lang="en-US" smtClean="0"/>
              <a:pPr/>
              <a:t>37</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pic>
        <p:nvPicPr>
          <p:cNvPr id="6" name="Content Placeholder 1" descr="This table lists the comparison operators supported by JavaScript. It has 3 columns and 8 rows. The header of column 1 reads “Operator”, the header of column 2 reads “Example”, and the header of column 3 reads “Description”.&#10;In row 2, column 1 reads “==”, column 2 reads “x == y”, and column 3 reads “Tests whether x is equal in value to y”.&#10;In row 3, column 1 reads “===”, column 2 reads “x === y”, and column 3 reads “Tests whether x is equal in value to y and has the same data type”.&#10;In row 4, column 1 reads “!=”, column 2 reads “x != y”, and column 3 reads “Tests whether x is not equal to y”.&#10;In row 5, column 1 reads “&gt;”, column 2 reads “x &gt; y”, and column 3 reads “Tests whether x is greater than y”.&#10;In row 6, column 1 reads “&gt;=”, column 2 reads “x &gt;= y”, and column 3 reads “Tests whether x is greater than or equal to y”.&#10;In row 7, column 1 reads “&lt;”, column 2 reads “x &lt; y”, and column 3 reads “Tests whether x is less than y”.&#10;In row 8, column 1 reads “&lt;=”, column 2 reads “x &lt;= y”, and column 3 reads “Tests whether x is less than or equal to y”.&#10;" title="Figure 10-11 Comparison operator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33953" y="3229503"/>
            <a:ext cx="8305800" cy="3018897"/>
          </a:xfrm>
          <a:prstGeom prst="rect">
            <a:avLst/>
          </a:prstGeom>
          <a:noFill/>
          <a:ln w="9525">
            <a:noFill/>
            <a:miter lim="800000"/>
            <a:headEnd/>
            <a:tailEnd/>
          </a:ln>
        </p:spPr>
      </p:pic>
    </p:spTree>
    <p:extLst>
      <p:ext uri="{BB962C8B-B14F-4D97-AF65-F5344CB8AC3E}">
        <p14:creationId xmlns:p14="http://schemas.microsoft.com/office/powerpoint/2010/main" val="2877394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a:t>Comparison and Logical Operators (continued)</a:t>
            </a:r>
          </a:p>
        </p:txBody>
      </p:sp>
      <p:sp>
        <p:nvSpPr>
          <p:cNvPr id="3" name="Content Placeholder 2"/>
          <p:cNvSpPr>
            <a:spLocks noGrp="1"/>
          </p:cNvSpPr>
          <p:nvPr>
            <p:ph idx="1"/>
          </p:nvPr>
        </p:nvSpPr>
        <p:spPr/>
        <p:txBody>
          <a:bodyPr/>
          <a:lstStyle/>
          <a:p>
            <a:r>
              <a:rPr lang="en-IN" b="1"/>
              <a:t>Logical operators </a:t>
            </a:r>
            <a:r>
              <a:rPr lang="en-IN"/>
              <a:t>allow several expressions to be connected</a:t>
            </a:r>
          </a:p>
          <a:p>
            <a:r>
              <a:rPr lang="en-IN"/>
              <a:t>Example: The logical operator </a:t>
            </a:r>
            <a:r>
              <a:rPr lang="en-IN" sz="2600">
                <a:latin typeface="Courier New" panose="02070309020205020404" pitchFamily="49" charset="0"/>
                <a:cs typeface="Courier New" panose="02070309020205020404" pitchFamily="49" charset="0"/>
              </a:rPr>
              <a:t>&amp;&amp;</a:t>
            </a:r>
            <a:r>
              <a:rPr lang="en-IN"/>
              <a:t> returns a value of true only if both of the expressions are true</a:t>
            </a:r>
          </a:p>
          <a:p>
            <a:endParaRPr lang="en-IN"/>
          </a:p>
          <a:p>
            <a:endParaRPr lang="en-IN"/>
          </a:p>
        </p:txBody>
      </p:sp>
      <p:sp>
        <p:nvSpPr>
          <p:cNvPr id="8" name="Slide Number Placeholder 7"/>
          <p:cNvSpPr>
            <a:spLocks noGrp="1"/>
          </p:cNvSpPr>
          <p:nvPr>
            <p:ph type="sldNum" sz="quarter" idx="11"/>
          </p:nvPr>
        </p:nvSpPr>
        <p:spPr/>
        <p:txBody>
          <a:bodyPr/>
          <a:lstStyle/>
          <a:p>
            <a:fld id="{0409CDF1-C2B6-4988-8428-22D9775637BC}" type="slidenum">
              <a:rPr lang="en-US" smtClean="0"/>
              <a:pPr/>
              <a:t>38</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pic>
        <p:nvPicPr>
          <p:cNvPr id="4" name="Picture 3" descr="This table lists the JavaScript logical operators. It has 4 columns and 4 rows. The header of column 1 reads “Operator”, the header of column 2 reads “Definition”, the header of column 3 reads “Example”, and the header of column 4 reads “Description”.&#10;In row 2, column 1 reads “&amp;&amp;”, column 2 reads “and”, column 3 reads “(x === 5) &amp;&amp; (y === 8)”, and column 4 reads “Tests whether x is equal to 5 and y is equal to 8”.&#10;In row 3, column 1 reads “||”, column 2 reads “or”, column 3 reads “(x === 5) || (y === 8)”, and column 4 reads “Tests whether x is equal to 5 or y is equal to 8”.&#10;In row 4, column 1 reads “!”, column 2 reads “not”, column 3 reads “!(x &lt; 5)”, and column 4 reads “Tests whether x is not less than 5”.&#10;" title="Figure 10-12 Logical operato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886200"/>
            <a:ext cx="8534400" cy="2133600"/>
          </a:xfrm>
          <a:prstGeom prst="rect">
            <a:avLst/>
          </a:prstGeom>
        </p:spPr>
      </p:pic>
    </p:spTree>
    <p:extLst>
      <p:ext uri="{BB962C8B-B14F-4D97-AF65-F5344CB8AC3E}">
        <p14:creationId xmlns:p14="http://schemas.microsoft.com/office/powerpoint/2010/main" val="2294915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Program Loops and Arrays</a:t>
            </a:r>
          </a:p>
        </p:txBody>
      </p:sp>
      <p:sp>
        <p:nvSpPr>
          <p:cNvPr id="10" name="Content Placeholder 9"/>
          <p:cNvSpPr>
            <a:spLocks noGrp="1"/>
          </p:cNvSpPr>
          <p:nvPr>
            <p:ph idx="1"/>
          </p:nvPr>
        </p:nvSpPr>
        <p:spPr/>
        <p:txBody>
          <a:bodyPr/>
          <a:lstStyle/>
          <a:p>
            <a:r>
              <a:rPr lang="en-IN"/>
              <a:t>Program loops: Cycle through different values contained within an array</a:t>
            </a:r>
          </a:p>
          <a:p>
            <a:r>
              <a:rPr lang="en-IN"/>
              <a:t>General structure to access each value from an array using a </a:t>
            </a:r>
            <a:r>
              <a:rPr lang="en-IN" sz="2600">
                <a:latin typeface="Courier New" panose="02070309020205020404" pitchFamily="49" charset="0"/>
                <a:cs typeface="Courier New" panose="02070309020205020404" pitchFamily="49" charset="0"/>
              </a:rPr>
              <a:t>for</a:t>
            </a:r>
            <a:r>
              <a:rPr lang="en-IN"/>
              <a:t> loop</a:t>
            </a:r>
          </a:p>
          <a:p>
            <a:pPr marL="357188" lvl="1" indent="0">
              <a:buNone/>
            </a:pPr>
            <a:r>
              <a:rPr lang="en-IN" sz="2600">
                <a:latin typeface="Courier New" panose="02070309020205020404" pitchFamily="49" charset="0"/>
                <a:cs typeface="Courier New" panose="02070309020205020404" pitchFamily="49" charset="0"/>
              </a:rPr>
              <a:t>for (</a:t>
            </a:r>
            <a:r>
              <a:rPr lang="en-IN" sz="2600" err="1">
                <a:latin typeface="Courier New" panose="02070309020205020404" pitchFamily="49" charset="0"/>
                <a:cs typeface="Courier New" panose="02070309020205020404" pitchFamily="49" charset="0"/>
              </a:rPr>
              <a:t>var</a:t>
            </a:r>
            <a:r>
              <a:rPr lang="en-IN" sz="2600">
                <a:latin typeface="Courier New" panose="02070309020205020404" pitchFamily="49" charset="0"/>
                <a:cs typeface="Courier New" panose="02070309020205020404" pitchFamily="49" charset="0"/>
              </a:rPr>
              <a:t> </a:t>
            </a:r>
            <a:r>
              <a:rPr lang="en-IN" sz="2600" i="1" err="1">
                <a:latin typeface="Courier New" panose="02070309020205020404" pitchFamily="49" charset="0"/>
                <a:cs typeface="Courier New" panose="02070309020205020404" pitchFamily="49" charset="0"/>
              </a:rPr>
              <a:t>i</a:t>
            </a:r>
            <a:r>
              <a:rPr lang="en-IN" sz="2600" i="1">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 0; </a:t>
            </a:r>
            <a:r>
              <a:rPr lang="en-IN" sz="2600" i="1" err="1">
                <a:latin typeface="Courier New" panose="02070309020205020404" pitchFamily="49" charset="0"/>
                <a:cs typeface="Courier New" panose="02070309020205020404" pitchFamily="49" charset="0"/>
              </a:rPr>
              <a:t>i</a:t>
            </a:r>
            <a:r>
              <a:rPr lang="en-IN" sz="2600" i="1">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&lt; </a:t>
            </a:r>
            <a:r>
              <a:rPr lang="en-IN" sz="2600" i="1" err="1">
                <a:latin typeface="Courier New" panose="02070309020205020404" pitchFamily="49" charset="0"/>
                <a:cs typeface="Courier New" panose="02070309020205020404" pitchFamily="49" charset="0"/>
              </a:rPr>
              <a:t>array</a:t>
            </a:r>
            <a:r>
              <a:rPr lang="en-IN" sz="2600" err="1">
                <a:latin typeface="Courier New" panose="02070309020205020404" pitchFamily="49" charset="0"/>
                <a:cs typeface="Courier New" panose="02070309020205020404" pitchFamily="49" charset="0"/>
              </a:rPr>
              <a:t>.length</a:t>
            </a:r>
            <a:r>
              <a:rPr lang="en-IN" sz="2600">
                <a:latin typeface="Courier New" panose="02070309020205020404" pitchFamily="49" charset="0"/>
                <a:cs typeface="Courier New" panose="02070309020205020404" pitchFamily="49" charset="0"/>
              </a:rPr>
              <a:t>; </a:t>
            </a:r>
            <a:r>
              <a:rPr lang="en-IN" sz="2600" i="1" err="1">
                <a:latin typeface="Courier New" panose="02070309020205020404" pitchFamily="49" charset="0"/>
                <a:cs typeface="Courier New" panose="02070309020205020404" pitchFamily="49" charset="0"/>
              </a:rPr>
              <a:t>i</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commands involving array[</a:t>
            </a:r>
            <a:r>
              <a:rPr lang="en-IN" sz="2600" i="1" err="1">
                <a:latin typeface="Courier New" panose="02070309020205020404" pitchFamily="49" charset="0"/>
                <a:cs typeface="Courier New" panose="02070309020205020404" pitchFamily="49" charset="0"/>
              </a:rPr>
              <a:t>i</a:t>
            </a:r>
            <a:r>
              <a:rPr lang="en-IN" sz="2600" i="1">
                <a:latin typeface="Courier New" panose="02070309020205020404" pitchFamily="49" charset="0"/>
                <a:cs typeface="Courier New" panose="02070309020205020404" pitchFamily="49" charset="0"/>
              </a:rPr>
              <a:t>]</a:t>
            </a:r>
          </a:p>
          <a:p>
            <a:pPr marL="357188" lvl="1" indent="0">
              <a:buNone/>
            </a:pPr>
            <a:r>
              <a:rPr lang="en-IN" sz="2600">
                <a:latin typeface="Courier New" panose="02070309020205020404" pitchFamily="49" charset="0"/>
                <a:cs typeface="Courier New" panose="02070309020205020404" pitchFamily="49" charset="0"/>
              </a:rPr>
              <a:t>}</a:t>
            </a:r>
          </a:p>
          <a:p>
            <a:pPr marL="357188" lvl="1" indent="0">
              <a:buNone/>
            </a:pPr>
            <a:r>
              <a:rPr lang="en-IN" sz="3200"/>
              <a:t>where </a:t>
            </a:r>
            <a:r>
              <a:rPr lang="en-IN" sz="2600" i="1">
                <a:latin typeface="Courier New" panose="02070309020205020404" pitchFamily="49" charset="0"/>
                <a:cs typeface="Courier New" panose="02070309020205020404" pitchFamily="49" charset="0"/>
              </a:rPr>
              <a:t>array</a:t>
            </a:r>
            <a:r>
              <a:rPr lang="en-IN" i="1"/>
              <a:t>  </a:t>
            </a:r>
            <a:r>
              <a:rPr lang="en-IN" sz="3200"/>
              <a:t>contains the values to be looped through and </a:t>
            </a:r>
            <a:r>
              <a:rPr lang="en-IN" sz="2600" i="1" err="1">
                <a:latin typeface="Courier New" panose="02070309020205020404" pitchFamily="49" charset="0"/>
                <a:cs typeface="Courier New" panose="02070309020205020404" pitchFamily="49" charset="0"/>
              </a:rPr>
              <a:t>i</a:t>
            </a:r>
            <a:r>
              <a:rPr lang="en-IN" i="1"/>
              <a:t> </a:t>
            </a:r>
            <a:r>
              <a:rPr lang="en-IN" sz="3200"/>
              <a:t>is the counter variable used in the loop</a:t>
            </a:r>
            <a:endParaRPr lang="en-IN" sz="8800">
              <a:ea typeface="+mn-ea"/>
              <a:cs typeface="+mn-cs"/>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39</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74128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a:t>Introducing the Monthly Calendar (continued)</a:t>
            </a:r>
          </a:p>
        </p:txBody>
      </p:sp>
      <p:pic>
        <p:nvPicPr>
          <p:cNvPr id="4" name="Content Placeholder 3" descr="This figure explains the process of linking to the style sheet and JavaScript file.&#10;The figure consists of two rectangular boxes and a few lines of code.&#10;The first line of the code reads “&lt;title&gt;Lyman Hall Theater in August&lt;/title&gt;”. The second line of the code reads “&lt;link href=”lht_base.css” rel=“stylesheet” /&gt;”. The third line of the code reads “&lt;link href=“lht_layout.css” rel=“stylesheet”/&gt;”. The fourth line of the code reads “&lt;link href=“lht_calendar.css” rel=“stylesheet” /&gt;”. The fifth line of the code reads “&lt;script src=“lht_calendar.js” defer&gt;&lt;/script&gt;”. The sixth line of the code reads “&lt;/head&gt;”.&#10;The first rectangular box labeled “style sheet for the calendar table” is positioned at the left side of the code. An arrow originating from this rectangular box points to the fourth line of the code.&#10;The second rectangular box labeled “JavaScript file that will generate the HTML code for the calendar table” is positioned below the first rectangular box. An arrow originating from this rectangular box points to the fifth line of the code.&#10;" title="Figure 10-2 Linking to the style sheet and JavaScript fil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871" y="1206112"/>
            <a:ext cx="8388858" cy="2643761"/>
          </a:xfrm>
        </p:spPr>
      </p:pic>
      <p:sp>
        <p:nvSpPr>
          <p:cNvPr id="8" name="Slide Number Placeholder 7"/>
          <p:cNvSpPr>
            <a:spLocks noGrp="1"/>
          </p:cNvSpPr>
          <p:nvPr>
            <p:ph type="sldNum" sz="quarter" idx="11"/>
          </p:nvPr>
        </p:nvSpPr>
        <p:spPr/>
        <p:txBody>
          <a:bodyPr/>
          <a:lstStyle/>
          <a:p>
            <a:pPr>
              <a:defRPr/>
            </a:pPr>
            <a:fld id="{0409CDF1-C2B6-4988-8428-22D9775637BC}" type="slidenum">
              <a:rPr lang="en-US"/>
              <a:pPr>
                <a:defRPr/>
              </a:pPr>
              <a:t>4</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pic>
        <p:nvPicPr>
          <p:cNvPr id="5" name="Picture 4" descr="This figure shows the location of the calendar table.&#10;The figure consists of a rectangular box and a few lines of code.&#10;The first line of the code reads “&lt;/section&gt;”. The second line of the code reads “&lt;/article&gt;”. The third line of the code reads “&lt;div id=“calendar”&gt;&lt;/div&gt;”.&#10;A rectangular box labeled “HTML code for the calendar table will be placed within this div element” is positioned at the right side of the code. An arrow originating from this rectangular box points to the third line of the code. &#10;" title="Figure 10-3 Location of the calendar tab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336" y="4038600"/>
            <a:ext cx="8401664" cy="2009489"/>
          </a:xfrm>
          <a:prstGeom prst="rect">
            <a:avLst/>
          </a:prstGeom>
        </p:spPr>
      </p:pic>
    </p:spTree>
    <p:extLst>
      <p:ext uri="{BB962C8B-B14F-4D97-AF65-F5344CB8AC3E}">
        <p14:creationId xmlns:p14="http://schemas.microsoft.com/office/powerpoint/2010/main" val="580002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800"/>
              <a:t>Array Methods to Loop Through Arrays</a:t>
            </a:r>
          </a:p>
        </p:txBody>
      </p:sp>
      <p:sp>
        <p:nvSpPr>
          <p:cNvPr id="5" name="Content Placeholder 4"/>
          <p:cNvSpPr>
            <a:spLocks noGrp="1"/>
          </p:cNvSpPr>
          <p:nvPr>
            <p:ph idx="1"/>
          </p:nvPr>
        </p:nvSpPr>
        <p:spPr/>
        <p:txBody>
          <a:bodyPr/>
          <a:lstStyle/>
          <a:p>
            <a:r>
              <a:rPr lang="en-IN"/>
              <a:t>JavaScript supports several methods to loop through the contents of an array without having to create a program loop structure</a:t>
            </a:r>
          </a:p>
          <a:p>
            <a:r>
              <a:rPr lang="en-IN"/>
              <a:t>Each of these methods is based on calling a function that will be applied to each item in the array</a:t>
            </a:r>
          </a:p>
        </p:txBody>
      </p:sp>
      <p:sp>
        <p:nvSpPr>
          <p:cNvPr id="8" name="Slide Number Placeholder 7"/>
          <p:cNvSpPr>
            <a:spLocks noGrp="1"/>
          </p:cNvSpPr>
          <p:nvPr>
            <p:ph type="sldNum" sz="quarter" idx="11"/>
          </p:nvPr>
        </p:nvSpPr>
        <p:spPr/>
        <p:txBody>
          <a:bodyPr/>
          <a:lstStyle/>
          <a:p>
            <a:fld id="{0409CDF1-C2B6-4988-8428-22D9775637BC}" type="slidenum">
              <a:rPr lang="en-US" smtClean="0"/>
              <a:pPr/>
              <a:t>40</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98979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a:t>Array Methods to Loop Through Arrays (continued 1)</a:t>
            </a:r>
          </a:p>
        </p:txBody>
      </p:sp>
      <p:sp>
        <p:nvSpPr>
          <p:cNvPr id="5" name="Content Placeholder 4"/>
          <p:cNvSpPr>
            <a:spLocks noGrp="1"/>
          </p:cNvSpPr>
          <p:nvPr>
            <p:ph idx="1"/>
          </p:nvPr>
        </p:nvSpPr>
        <p:spPr/>
        <p:txBody>
          <a:bodyPr/>
          <a:lstStyle/>
          <a:p>
            <a:r>
              <a:rPr lang="en-IN"/>
              <a:t>The general syntax</a:t>
            </a:r>
          </a:p>
          <a:p>
            <a:pPr marL="357188" lvl="1" indent="0">
              <a:buNone/>
            </a:pPr>
            <a:r>
              <a:rPr lang="en-IN" sz="2600" i="1" err="1">
                <a:latin typeface="Courier New" panose="02070309020205020404" pitchFamily="49" charset="0"/>
                <a:cs typeface="Courier New" panose="02070309020205020404" pitchFamily="49" charset="0"/>
              </a:rPr>
              <a:t>array</a:t>
            </a:r>
            <a:r>
              <a:rPr lang="en-IN" sz="2600" err="1">
                <a:latin typeface="Courier New" panose="02070309020205020404" pitchFamily="49" charset="0"/>
                <a:cs typeface="Courier New" panose="02070309020205020404" pitchFamily="49" charset="0"/>
              </a:rPr>
              <a:t>.</a:t>
            </a:r>
            <a:r>
              <a:rPr lang="en-IN" sz="2600" i="1" err="1">
                <a:latin typeface="Courier New" panose="02070309020205020404" pitchFamily="49" charset="0"/>
                <a:cs typeface="Courier New" panose="02070309020205020404" pitchFamily="49" charset="0"/>
              </a:rPr>
              <a:t>method</a:t>
            </a:r>
            <a:r>
              <a:rPr lang="en-IN" sz="2600">
                <a:latin typeface="Courier New" panose="02070309020205020404" pitchFamily="49" charset="0"/>
                <a:cs typeface="Courier New" panose="02070309020205020404" pitchFamily="49" charset="0"/>
              </a:rPr>
              <a:t>(</a:t>
            </a:r>
            <a:r>
              <a:rPr lang="en-IN" sz="2600" i="1" err="1">
                <a:latin typeface="Courier New" panose="02070309020205020404" pitchFamily="49" charset="0"/>
                <a:cs typeface="Courier New" panose="02070309020205020404" pitchFamily="49" charset="0"/>
              </a:rPr>
              <a:t>callback</a:t>
            </a:r>
            <a:r>
              <a:rPr lang="en-IN" sz="2600" i="1">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 </a:t>
            </a:r>
            <a:r>
              <a:rPr lang="en-IN" sz="2600" i="1" err="1">
                <a:latin typeface="Courier New" panose="02070309020205020404" pitchFamily="49" charset="0"/>
                <a:cs typeface="Courier New" panose="02070309020205020404" pitchFamily="49" charset="0"/>
              </a:rPr>
              <a:t>thisArg</a:t>
            </a:r>
            <a:r>
              <a:rPr lang="en-IN" sz="2600">
                <a:latin typeface="Courier New" panose="02070309020205020404" pitchFamily="49" charset="0"/>
                <a:cs typeface="Courier New" panose="02070309020205020404" pitchFamily="49" charset="0"/>
              </a:rPr>
              <a:t>])</a:t>
            </a:r>
          </a:p>
          <a:p>
            <a:pPr marL="363538" lvl="1" indent="0">
              <a:buNone/>
            </a:pPr>
            <a:r>
              <a:rPr lang="en-IN" sz="3200"/>
              <a:t>where </a:t>
            </a:r>
            <a:r>
              <a:rPr lang="en-IN" sz="2600" i="1">
                <a:latin typeface="Courier New" panose="02070309020205020404" pitchFamily="49" charset="0"/>
                <a:cs typeface="Courier New" panose="02070309020205020404" pitchFamily="49" charset="0"/>
              </a:rPr>
              <a:t>array</a:t>
            </a:r>
            <a:r>
              <a:rPr lang="en-IN" sz="3200" i="1"/>
              <a:t> </a:t>
            </a:r>
            <a:r>
              <a:rPr lang="en-IN" sz="3200"/>
              <a:t>is the array, </a:t>
            </a:r>
            <a:r>
              <a:rPr lang="en-IN" sz="2600" i="1">
                <a:latin typeface="Courier New" panose="02070309020205020404" pitchFamily="49" charset="0"/>
                <a:cs typeface="Courier New" panose="02070309020205020404" pitchFamily="49" charset="0"/>
              </a:rPr>
              <a:t>method</a:t>
            </a:r>
            <a:r>
              <a:rPr lang="en-IN" sz="3200" i="1"/>
              <a:t> </a:t>
            </a:r>
            <a:r>
              <a:rPr lang="en-IN" sz="3200"/>
              <a:t>is the array method, and </a:t>
            </a:r>
            <a:r>
              <a:rPr lang="en-IN" sz="2600" i="1" err="1">
                <a:latin typeface="Courier New" panose="02070309020205020404" pitchFamily="49" charset="0"/>
                <a:cs typeface="Courier New" panose="02070309020205020404" pitchFamily="49" charset="0"/>
              </a:rPr>
              <a:t>callback</a:t>
            </a:r>
            <a:r>
              <a:rPr lang="en-IN" sz="3200" i="1"/>
              <a:t> </a:t>
            </a:r>
            <a:r>
              <a:rPr lang="en-IN" sz="3200"/>
              <a:t>is the name of the function that will be applied to each array item</a:t>
            </a:r>
          </a:p>
          <a:p>
            <a:r>
              <a:rPr lang="en-IN" sz="2600" i="1" err="1">
                <a:latin typeface="Courier New" panose="02070309020205020404" pitchFamily="49" charset="0"/>
                <a:cs typeface="Courier New" panose="02070309020205020404" pitchFamily="49" charset="0"/>
              </a:rPr>
              <a:t>thisArg</a:t>
            </a:r>
            <a:r>
              <a:rPr lang="en-IN">
                <a:latin typeface="Courier New" panose="02070309020205020404" pitchFamily="49" charset="0"/>
                <a:cs typeface="Courier New" panose="02070309020205020404" pitchFamily="49" charset="0"/>
              </a:rPr>
              <a:t>:</a:t>
            </a:r>
            <a:r>
              <a:rPr lang="en-IN"/>
              <a:t> A </a:t>
            </a:r>
            <a:r>
              <a:rPr lang="en-IN" sz="2600" i="1" err="1">
                <a:latin typeface="Courier New" panose="02070309020205020404" pitchFamily="49" charset="0"/>
                <a:cs typeface="Courier New" panose="02070309020205020404" pitchFamily="49" charset="0"/>
              </a:rPr>
              <a:t>callback</a:t>
            </a:r>
            <a:r>
              <a:rPr lang="en-IN"/>
              <a:t> optional argument that can be included to pass a value to the function</a:t>
            </a:r>
            <a:endParaRPr lang="en-IN" sz="8800">
              <a:ea typeface="+mn-ea"/>
              <a:cs typeface="+mn-cs"/>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41</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4189802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a:t>Array Methods to Loop Through Arrays (continued 2)</a:t>
            </a:r>
          </a:p>
        </p:txBody>
      </p:sp>
      <p:sp>
        <p:nvSpPr>
          <p:cNvPr id="5" name="Content Placeholder 4"/>
          <p:cNvSpPr>
            <a:spLocks noGrp="1"/>
          </p:cNvSpPr>
          <p:nvPr>
            <p:ph idx="1"/>
          </p:nvPr>
        </p:nvSpPr>
        <p:spPr/>
        <p:txBody>
          <a:bodyPr/>
          <a:lstStyle/>
          <a:p>
            <a:r>
              <a:rPr lang="en-IN"/>
              <a:t>General syntax of the </a:t>
            </a:r>
            <a:r>
              <a:rPr lang="en-IN" err="1"/>
              <a:t>callback</a:t>
            </a:r>
            <a:r>
              <a:rPr lang="en-IN"/>
              <a:t> function</a:t>
            </a:r>
          </a:p>
          <a:p>
            <a:pPr marL="357188" lvl="1" indent="0">
              <a:buNone/>
            </a:pPr>
            <a:r>
              <a:rPr lang="en-IN" sz="2600">
                <a:latin typeface="Courier New" panose="02070309020205020404" pitchFamily="49" charset="0"/>
                <a:cs typeface="Courier New" panose="02070309020205020404" pitchFamily="49" charset="0"/>
              </a:rPr>
              <a:t>function </a:t>
            </a:r>
            <a:r>
              <a:rPr lang="en-IN" sz="2600" i="1" err="1">
                <a:latin typeface="Courier New" panose="02070309020205020404" pitchFamily="49" charset="0"/>
                <a:cs typeface="Courier New" panose="02070309020205020404" pitchFamily="49" charset="0"/>
              </a:rPr>
              <a:t>callback</a:t>
            </a:r>
            <a:r>
              <a:rPr lang="en-IN" sz="2600">
                <a:latin typeface="Courier New" panose="02070309020205020404" pitchFamily="49" charset="0"/>
                <a:cs typeface="Courier New" panose="02070309020205020404" pitchFamily="49" charset="0"/>
              </a:rPr>
              <a:t>(</a:t>
            </a:r>
            <a:r>
              <a:rPr lang="en-IN" sz="2600" i="1">
                <a:latin typeface="Courier New" panose="02070309020205020404" pitchFamily="49" charset="0"/>
                <a:cs typeface="Courier New" panose="02070309020205020404" pitchFamily="49" charset="0"/>
              </a:rPr>
              <a:t>value </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index</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array</a:t>
            </a:r>
            <a:r>
              <a:rPr lang="en-IN" sz="2600">
                <a:latin typeface="Courier New" panose="02070309020205020404" pitchFamily="49" charset="0"/>
                <a:cs typeface="Courier New" panose="02070309020205020404" pitchFamily="49" charset="0"/>
              </a:rPr>
              <a:t>]) {</a:t>
            </a:r>
          </a:p>
          <a:p>
            <a:pPr marL="357188" lvl="1" indent="0">
              <a:buNone/>
            </a:pPr>
            <a:r>
              <a:rPr lang="en-IN" sz="2600" i="1">
                <a:latin typeface="Courier New" panose="02070309020205020404" pitchFamily="49" charset="0"/>
                <a:cs typeface="Courier New" panose="02070309020205020404" pitchFamily="49" charset="0"/>
              </a:rPr>
              <a:t>commands </a:t>
            </a:r>
            <a:r>
              <a:rPr lang="en-IN" sz="2600">
                <a:latin typeface="Courier New" panose="02070309020205020404" pitchFamily="49" charset="0"/>
                <a:cs typeface="Courier New" panose="02070309020205020404" pitchFamily="49" charset="0"/>
              </a:rPr>
              <a:t>}</a:t>
            </a:r>
          </a:p>
          <a:p>
            <a:pPr marL="363538" lvl="1" indent="0">
              <a:buNone/>
            </a:pPr>
            <a:r>
              <a:rPr lang="en-IN" sz="3200"/>
              <a:t>where </a:t>
            </a:r>
            <a:r>
              <a:rPr lang="en-IN" sz="2600" i="1">
                <a:latin typeface="Courier New" panose="02070309020205020404" pitchFamily="49" charset="0"/>
                <a:cs typeface="Courier New" panose="02070309020205020404" pitchFamily="49" charset="0"/>
              </a:rPr>
              <a:t>value</a:t>
            </a:r>
            <a:r>
              <a:rPr lang="en-IN" sz="3200" i="1"/>
              <a:t> </a:t>
            </a:r>
            <a:r>
              <a:rPr lang="en-IN" sz="3200"/>
              <a:t>is the value of the array item during each pass through the array, </a:t>
            </a:r>
            <a:r>
              <a:rPr lang="en-IN" sz="2600" i="1">
                <a:latin typeface="Courier New" panose="02070309020205020404" pitchFamily="49" charset="0"/>
                <a:cs typeface="Courier New" panose="02070309020205020404" pitchFamily="49" charset="0"/>
              </a:rPr>
              <a:t>index</a:t>
            </a:r>
            <a:r>
              <a:rPr lang="en-IN" sz="3200" i="1"/>
              <a:t> </a:t>
            </a:r>
            <a:r>
              <a:rPr lang="en-IN" sz="3200"/>
              <a:t>is the numeric index of the current array item, and </a:t>
            </a:r>
            <a:r>
              <a:rPr lang="en-IN" sz="2600" i="1">
                <a:latin typeface="Courier New" panose="02070309020205020404" pitchFamily="49" charset="0"/>
                <a:cs typeface="Courier New" panose="02070309020205020404" pitchFamily="49" charset="0"/>
              </a:rPr>
              <a:t>array</a:t>
            </a:r>
            <a:r>
              <a:rPr lang="en-IN" sz="3200" i="1"/>
              <a:t> </a:t>
            </a:r>
            <a:r>
              <a:rPr lang="en-IN" sz="3200"/>
              <a:t>is the name of the array</a:t>
            </a:r>
          </a:p>
          <a:p>
            <a:pPr marL="420688" indent="-457200"/>
            <a:r>
              <a:rPr lang="en-US">
                <a:ea typeface="+mn-ea"/>
                <a:cs typeface="+mn-cs"/>
              </a:rPr>
              <a:t>Only the </a:t>
            </a:r>
            <a:r>
              <a:rPr lang="en-US" sz="2600" i="1">
                <a:latin typeface="Courier New" panose="02070309020205020404" pitchFamily="49" charset="0"/>
                <a:cs typeface="Courier New" panose="02070309020205020404" pitchFamily="49" charset="0"/>
              </a:rPr>
              <a:t>value</a:t>
            </a:r>
            <a:r>
              <a:rPr lang="en-US">
                <a:ea typeface="+mn-ea"/>
                <a:cs typeface="+mn-cs"/>
              </a:rPr>
              <a:t> parameter is required; the other are optional</a:t>
            </a:r>
            <a:endParaRPr lang="en-IN">
              <a:ea typeface="+mn-ea"/>
              <a:cs typeface="+mn-cs"/>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42</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7657127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000"/>
              <a:t>Running a Function for Each Array Item</a:t>
            </a:r>
            <a:endParaRPr lang="en-IN" sz="3800"/>
          </a:p>
        </p:txBody>
      </p:sp>
      <p:sp>
        <p:nvSpPr>
          <p:cNvPr id="5" name="Content Placeholder 4"/>
          <p:cNvSpPr>
            <a:spLocks noGrp="1"/>
          </p:cNvSpPr>
          <p:nvPr>
            <p:ph idx="1"/>
          </p:nvPr>
        </p:nvSpPr>
        <p:spPr/>
        <p:txBody>
          <a:bodyPr/>
          <a:lstStyle/>
          <a:p>
            <a:r>
              <a:rPr lang="en-IN" sz="2600" err="1">
                <a:latin typeface="Courier New" panose="02070309020205020404" pitchFamily="49" charset="0"/>
                <a:cs typeface="Courier New" panose="02070309020205020404" pitchFamily="49" charset="0"/>
              </a:rPr>
              <a:t>forEach</a:t>
            </a:r>
            <a:r>
              <a:rPr lang="en-IN" sz="2600">
                <a:latin typeface="Courier New" panose="02070309020205020404" pitchFamily="49" charset="0"/>
                <a:cs typeface="Courier New" panose="02070309020205020404" pitchFamily="49" charset="0"/>
              </a:rPr>
              <a:t>()</a:t>
            </a:r>
            <a:r>
              <a:rPr lang="en-IN"/>
              <a:t> method: Runs a function for each item in the array</a:t>
            </a:r>
          </a:p>
          <a:p>
            <a:r>
              <a:rPr lang="en-IN"/>
              <a:t>General syntax</a:t>
            </a:r>
            <a:endParaRPr lang="en-IN">
              <a:solidFill>
                <a:srgbClr val="FF0000"/>
              </a:solidFill>
            </a:endParaRPr>
          </a:p>
          <a:p>
            <a:pPr marL="357188" lvl="1" indent="0">
              <a:buNone/>
            </a:pPr>
            <a:r>
              <a:rPr lang="en-IN" sz="2600" i="1" err="1">
                <a:latin typeface="Courier New" panose="02070309020205020404" pitchFamily="49" charset="0"/>
                <a:cs typeface="Courier New" panose="02070309020205020404" pitchFamily="49" charset="0"/>
              </a:rPr>
              <a:t>array</a:t>
            </a:r>
            <a:r>
              <a:rPr lang="en-IN" sz="2600" err="1">
                <a:latin typeface="Courier New" panose="02070309020205020404" pitchFamily="49" charset="0"/>
                <a:cs typeface="Courier New" panose="02070309020205020404" pitchFamily="49" charset="0"/>
              </a:rPr>
              <a:t>.forEach</a:t>
            </a:r>
            <a:r>
              <a:rPr lang="en-IN" sz="2600">
                <a:latin typeface="Courier New" panose="02070309020205020404" pitchFamily="49" charset="0"/>
                <a:cs typeface="Courier New" panose="02070309020205020404" pitchFamily="49" charset="0"/>
              </a:rPr>
              <a:t>(</a:t>
            </a:r>
            <a:r>
              <a:rPr lang="en-IN" sz="2600" i="1" err="1">
                <a:latin typeface="Courier New" panose="02070309020205020404" pitchFamily="49" charset="0"/>
                <a:cs typeface="Courier New" panose="02070309020205020404" pitchFamily="49" charset="0"/>
              </a:rPr>
              <a:t>callback</a:t>
            </a:r>
            <a:r>
              <a:rPr lang="en-IN" sz="2600" i="1">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 </a:t>
            </a:r>
            <a:r>
              <a:rPr lang="en-IN" sz="2600" i="1" err="1">
                <a:latin typeface="Courier New" panose="02070309020205020404" pitchFamily="49" charset="0"/>
                <a:cs typeface="Courier New" panose="02070309020205020404" pitchFamily="49" charset="0"/>
              </a:rPr>
              <a:t>thisArg</a:t>
            </a:r>
            <a:r>
              <a:rPr lang="en-IN" sz="2600">
                <a:latin typeface="Courier New" panose="02070309020205020404" pitchFamily="49" charset="0"/>
                <a:cs typeface="Courier New" panose="02070309020205020404" pitchFamily="49" charset="0"/>
              </a:rPr>
              <a:t>])</a:t>
            </a:r>
          </a:p>
          <a:p>
            <a:pPr marL="357188" lvl="1" indent="0">
              <a:buNone/>
            </a:pPr>
            <a:r>
              <a:rPr lang="en-IN" sz="3200"/>
              <a:t>where </a:t>
            </a:r>
            <a:r>
              <a:rPr lang="en-IN" sz="2600" i="1" err="1">
                <a:latin typeface="Courier New" panose="02070309020205020404" pitchFamily="49" charset="0"/>
                <a:cs typeface="Courier New" panose="02070309020205020404" pitchFamily="49" charset="0"/>
              </a:rPr>
              <a:t>callback</a:t>
            </a:r>
            <a:r>
              <a:rPr lang="en-IN" sz="3200" i="1"/>
              <a:t> </a:t>
            </a:r>
            <a:r>
              <a:rPr lang="en-IN" sz="3200"/>
              <a:t>is the function that is applied to each item in the array</a:t>
            </a:r>
          </a:p>
          <a:p>
            <a:endParaRPr lang="en-IN"/>
          </a:p>
          <a:p>
            <a:endParaRPr lang="en-IN">
              <a:ea typeface="+mn-ea"/>
              <a:cs typeface="+mn-cs"/>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43</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216952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Mapping an Array</a:t>
            </a:r>
            <a:endParaRPr lang="en-IN" sz="4000"/>
          </a:p>
        </p:txBody>
      </p:sp>
      <p:sp>
        <p:nvSpPr>
          <p:cNvPr id="5" name="Content Placeholder 4"/>
          <p:cNvSpPr>
            <a:spLocks noGrp="1"/>
          </p:cNvSpPr>
          <p:nvPr>
            <p:ph idx="1"/>
          </p:nvPr>
        </p:nvSpPr>
        <p:spPr/>
        <p:txBody>
          <a:bodyPr/>
          <a:lstStyle/>
          <a:p>
            <a:r>
              <a:rPr lang="en-IN" sz="2600">
                <a:latin typeface="Courier New" panose="02070309020205020404" pitchFamily="49" charset="0"/>
                <a:cs typeface="Courier New" panose="02070309020205020404" pitchFamily="49" charset="0"/>
              </a:rPr>
              <a:t>map()</a:t>
            </a:r>
            <a:r>
              <a:rPr lang="en-IN"/>
              <a:t> method: The function it calls returns a value that can be used to map the contents of an existing array into a new array</a:t>
            </a:r>
          </a:p>
          <a:p>
            <a:r>
              <a:rPr lang="en-IN"/>
              <a:t>Example</a:t>
            </a:r>
          </a:p>
          <a:p>
            <a:pPr marL="357188" lvl="1" indent="0">
              <a:buNone/>
            </a:pPr>
            <a:r>
              <a:rPr lang="en-IN" sz="2600" err="1">
                <a:latin typeface="Courier New" panose="02070309020205020404" pitchFamily="49" charset="0"/>
                <a:cs typeface="Courier New" panose="02070309020205020404" pitchFamily="49" charset="0"/>
              </a:rPr>
              <a:t>var</a:t>
            </a:r>
            <a:r>
              <a:rPr lang="en-IN" sz="2600">
                <a:latin typeface="Courier New" panose="02070309020205020404" pitchFamily="49" charset="0"/>
                <a:cs typeface="Courier New" panose="02070309020205020404" pitchFamily="49" charset="0"/>
              </a:rPr>
              <a:t> x = [3, 8, 12];</a:t>
            </a:r>
          </a:p>
          <a:p>
            <a:pPr marL="357188" lvl="1" indent="0">
              <a:buNone/>
            </a:pPr>
            <a:r>
              <a:rPr lang="en-IN" sz="2600" err="1">
                <a:latin typeface="Courier New" panose="02070309020205020404" pitchFamily="49" charset="0"/>
                <a:cs typeface="Courier New" panose="02070309020205020404" pitchFamily="49" charset="0"/>
              </a:rPr>
              <a:t>var</a:t>
            </a:r>
            <a:r>
              <a:rPr lang="en-IN" sz="2600">
                <a:latin typeface="Courier New" panose="02070309020205020404" pitchFamily="49" charset="0"/>
                <a:cs typeface="Courier New" panose="02070309020205020404" pitchFamily="49" charset="0"/>
              </a:rPr>
              <a:t> y = </a:t>
            </a:r>
            <a:r>
              <a:rPr lang="en-IN" sz="2600" err="1">
                <a:latin typeface="Courier New" panose="02070309020205020404" pitchFamily="49" charset="0"/>
                <a:cs typeface="Courier New" panose="02070309020205020404" pitchFamily="49" charset="0"/>
              </a:rPr>
              <a:t>x.map</a:t>
            </a:r>
            <a:r>
              <a:rPr lang="en-IN" sz="2600">
                <a:latin typeface="Courier New" panose="02070309020205020404" pitchFamily="49" charset="0"/>
                <a:cs typeface="Courier New" panose="02070309020205020404" pitchFamily="49" charset="0"/>
              </a:rPr>
              <a:t>(</a:t>
            </a:r>
            <a:r>
              <a:rPr lang="en-IN" sz="2600" err="1">
                <a:latin typeface="Courier New" panose="02070309020205020404" pitchFamily="49" charset="0"/>
                <a:cs typeface="Courier New" panose="02070309020205020404" pitchFamily="49" charset="0"/>
              </a:rPr>
              <a:t>DoubleIt</a:t>
            </a:r>
            <a:r>
              <a:rPr lang="en-IN" sz="2600">
                <a:latin typeface="Courier New" panose="02070309020205020404" pitchFamily="49" charset="0"/>
                <a:cs typeface="Courier New" panose="02070309020205020404" pitchFamily="49" charset="0"/>
              </a:rPr>
              <a:t>);</a:t>
            </a:r>
          </a:p>
          <a:p>
            <a:pPr marL="357188" lvl="1" indent="0">
              <a:buNone/>
            </a:pPr>
            <a:r>
              <a:rPr lang="en-IN" sz="2600">
                <a:latin typeface="Courier New" panose="02070309020205020404" pitchFamily="49" charset="0"/>
                <a:cs typeface="Courier New" panose="02070309020205020404" pitchFamily="49" charset="0"/>
              </a:rPr>
              <a:t>function </a:t>
            </a:r>
            <a:r>
              <a:rPr lang="en-IN" sz="2600" err="1">
                <a:latin typeface="Courier New" panose="02070309020205020404" pitchFamily="49" charset="0"/>
                <a:cs typeface="Courier New" panose="02070309020205020404" pitchFamily="49" charset="0"/>
              </a:rPr>
              <a:t>DoubleIt</a:t>
            </a:r>
            <a:r>
              <a:rPr lang="en-IN" sz="2600">
                <a:latin typeface="Courier New" panose="02070309020205020404" pitchFamily="49" charset="0"/>
                <a:cs typeface="Courier New" panose="02070309020205020404" pitchFamily="49" charset="0"/>
              </a:rPr>
              <a:t>(value) {</a:t>
            </a:r>
          </a:p>
          <a:p>
            <a:pPr marL="357188" lvl="1" indent="0">
              <a:buNone/>
            </a:pPr>
            <a:r>
              <a:rPr lang="en-IN" sz="2600">
                <a:latin typeface="Courier New" panose="02070309020205020404" pitchFamily="49" charset="0"/>
                <a:cs typeface="Courier New" panose="02070309020205020404" pitchFamily="49" charset="0"/>
              </a:rPr>
              <a:t>return 2*value;</a:t>
            </a:r>
          </a:p>
          <a:p>
            <a:pPr marL="357188" lvl="1" indent="0">
              <a:buNone/>
            </a:pPr>
            <a:r>
              <a:rPr lang="en-IN" sz="2600">
                <a:latin typeface="Courier New" panose="02070309020205020404" pitchFamily="49" charset="0"/>
                <a:cs typeface="Courier New" panose="02070309020205020404" pitchFamily="49" charset="0"/>
              </a:rPr>
              <a:t>}</a:t>
            </a:r>
          </a:p>
        </p:txBody>
      </p:sp>
      <p:sp>
        <p:nvSpPr>
          <p:cNvPr id="8" name="Slide Number Placeholder 7"/>
          <p:cNvSpPr>
            <a:spLocks noGrp="1"/>
          </p:cNvSpPr>
          <p:nvPr>
            <p:ph type="sldNum" sz="quarter" idx="11"/>
          </p:nvPr>
        </p:nvSpPr>
        <p:spPr/>
        <p:txBody>
          <a:bodyPr/>
          <a:lstStyle/>
          <a:p>
            <a:fld id="{0409CDF1-C2B6-4988-8428-22D9775637BC}" type="slidenum">
              <a:rPr lang="en-US" smtClean="0"/>
              <a:pPr/>
              <a:t>44</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4146138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Filtering an Array</a:t>
            </a:r>
            <a:endParaRPr lang="en-IN" sz="4000"/>
          </a:p>
        </p:txBody>
      </p:sp>
      <p:sp>
        <p:nvSpPr>
          <p:cNvPr id="5" name="Content Placeholder 4"/>
          <p:cNvSpPr>
            <a:spLocks noGrp="1"/>
          </p:cNvSpPr>
          <p:nvPr>
            <p:ph idx="1"/>
          </p:nvPr>
        </p:nvSpPr>
        <p:spPr/>
        <p:txBody>
          <a:bodyPr/>
          <a:lstStyle/>
          <a:p>
            <a:r>
              <a:rPr lang="en-IN" sz="2600">
                <a:latin typeface="Courier New" panose="02070309020205020404" pitchFamily="49" charset="0"/>
                <a:cs typeface="Courier New" panose="02070309020205020404" pitchFamily="49" charset="0"/>
              </a:rPr>
              <a:t>filter() </a:t>
            </a:r>
            <a:r>
              <a:rPr lang="en-IN"/>
              <a:t>method: Extracts array items that match some specified condition</a:t>
            </a:r>
          </a:p>
          <a:p>
            <a:pPr marL="363538" lvl="1" indent="0">
              <a:buNone/>
            </a:pPr>
            <a:r>
              <a:rPr lang="en-IN" sz="2600" i="1" err="1">
                <a:latin typeface="Courier New" panose="02070309020205020404" pitchFamily="49" charset="0"/>
                <a:cs typeface="Courier New" panose="02070309020205020404" pitchFamily="49" charset="0"/>
              </a:rPr>
              <a:t>array</a:t>
            </a:r>
            <a:r>
              <a:rPr lang="en-IN" sz="2600" err="1">
                <a:latin typeface="Courier New" panose="02070309020205020404" pitchFamily="49" charset="0"/>
                <a:cs typeface="Courier New" panose="02070309020205020404" pitchFamily="49" charset="0"/>
              </a:rPr>
              <a:t>.filter</a:t>
            </a:r>
            <a:r>
              <a:rPr lang="en-IN" sz="2600">
                <a:latin typeface="Courier New" panose="02070309020205020404" pitchFamily="49" charset="0"/>
                <a:cs typeface="Courier New" panose="02070309020205020404" pitchFamily="49" charset="0"/>
              </a:rPr>
              <a:t>(</a:t>
            </a:r>
            <a:r>
              <a:rPr lang="en-IN" sz="2600" i="1" err="1">
                <a:latin typeface="Courier New" panose="02070309020205020404" pitchFamily="49" charset="0"/>
                <a:cs typeface="Courier New" panose="02070309020205020404" pitchFamily="49" charset="0"/>
              </a:rPr>
              <a:t>callback</a:t>
            </a:r>
            <a:r>
              <a:rPr lang="en-IN" sz="2600" i="1">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 </a:t>
            </a:r>
            <a:r>
              <a:rPr lang="en-IN" sz="2600" i="1" err="1">
                <a:latin typeface="Courier New" panose="02070309020205020404" pitchFamily="49" charset="0"/>
                <a:cs typeface="Courier New" panose="02070309020205020404" pitchFamily="49" charset="0"/>
              </a:rPr>
              <a:t>thisArg</a:t>
            </a:r>
            <a:r>
              <a:rPr lang="en-IN" sz="2600">
                <a:latin typeface="Courier New" panose="02070309020205020404" pitchFamily="49" charset="0"/>
                <a:cs typeface="Courier New" panose="02070309020205020404" pitchFamily="49" charset="0"/>
              </a:rPr>
              <a:t>])</a:t>
            </a:r>
          </a:p>
          <a:p>
            <a:pPr marL="363538" lvl="1" indent="0">
              <a:buNone/>
            </a:pPr>
            <a:r>
              <a:rPr lang="en-IN"/>
              <a:t>where </a:t>
            </a:r>
            <a:r>
              <a:rPr lang="en-IN" sz="2600" i="1" err="1">
                <a:latin typeface="Courier New" panose="02070309020205020404" pitchFamily="49" charset="0"/>
                <a:cs typeface="Courier New" panose="02070309020205020404" pitchFamily="49" charset="0"/>
              </a:rPr>
              <a:t>callback</a:t>
            </a:r>
            <a:r>
              <a:rPr lang="en-IN" i="1"/>
              <a:t> </a:t>
            </a:r>
            <a:r>
              <a:rPr lang="en-IN"/>
              <a:t>is a function that returns a Boolean value of </a:t>
            </a:r>
            <a:r>
              <a:rPr lang="en-IN" sz="2600">
                <a:latin typeface="Courier New" panose="02070309020205020404" pitchFamily="49" charset="0"/>
                <a:cs typeface="Courier New" panose="02070309020205020404" pitchFamily="49" charset="0"/>
              </a:rPr>
              <a:t>true</a:t>
            </a:r>
            <a:r>
              <a:rPr lang="en-IN"/>
              <a:t> or </a:t>
            </a:r>
            <a:r>
              <a:rPr lang="en-IN" sz="2600">
                <a:latin typeface="Courier New" panose="02070309020205020404" pitchFamily="49" charset="0"/>
                <a:cs typeface="Courier New" panose="02070309020205020404" pitchFamily="49" charset="0"/>
              </a:rPr>
              <a:t>false</a:t>
            </a:r>
            <a:r>
              <a:rPr lang="en-IN"/>
              <a:t> for each item in the array</a:t>
            </a:r>
          </a:p>
          <a:p>
            <a:r>
              <a:rPr lang="en-IN"/>
              <a:t>Array items that return a value of </a:t>
            </a:r>
            <a:r>
              <a:rPr lang="en-IN" sz="2600">
                <a:latin typeface="Courier New" panose="02070309020205020404" pitchFamily="49" charset="0"/>
                <a:cs typeface="Courier New" panose="02070309020205020404" pitchFamily="49" charset="0"/>
              </a:rPr>
              <a:t>true</a:t>
            </a:r>
            <a:r>
              <a:rPr lang="en-IN"/>
              <a:t> are copied into the new array</a:t>
            </a:r>
          </a:p>
        </p:txBody>
      </p:sp>
      <p:sp>
        <p:nvSpPr>
          <p:cNvPr id="8" name="Slide Number Placeholder 7"/>
          <p:cNvSpPr>
            <a:spLocks noGrp="1"/>
          </p:cNvSpPr>
          <p:nvPr>
            <p:ph type="sldNum" sz="quarter" idx="11"/>
          </p:nvPr>
        </p:nvSpPr>
        <p:spPr/>
        <p:txBody>
          <a:bodyPr/>
          <a:lstStyle/>
          <a:p>
            <a:fld id="{0409CDF1-C2B6-4988-8428-22D9775637BC}" type="slidenum">
              <a:rPr lang="en-US" smtClean="0"/>
              <a:pPr/>
              <a:t>45</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93360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Filtering an Array (continued 1)</a:t>
            </a:r>
            <a:endParaRPr lang="en-IN" sz="4000"/>
          </a:p>
        </p:txBody>
      </p:sp>
      <p:sp>
        <p:nvSpPr>
          <p:cNvPr id="5" name="Content Placeholder 4"/>
          <p:cNvSpPr>
            <a:spLocks noGrp="1"/>
          </p:cNvSpPr>
          <p:nvPr>
            <p:ph idx="1"/>
          </p:nvPr>
        </p:nvSpPr>
        <p:spPr/>
        <p:txBody>
          <a:bodyPr/>
          <a:lstStyle/>
          <a:p>
            <a:r>
              <a:rPr lang="en-IN" sz="2600">
                <a:latin typeface="Courier New" panose="02070309020205020404" pitchFamily="49" charset="0"/>
                <a:cs typeface="Courier New" panose="02070309020205020404" pitchFamily="49" charset="0"/>
              </a:rPr>
              <a:t>every()</a:t>
            </a:r>
            <a:r>
              <a:rPr lang="en-IN"/>
              <a:t> method: Returns the value </a:t>
            </a:r>
            <a:r>
              <a:rPr lang="en-IN" sz="2600">
                <a:latin typeface="Courier New" panose="02070309020205020404" pitchFamily="49" charset="0"/>
                <a:cs typeface="Courier New" panose="02070309020205020404" pitchFamily="49" charset="0"/>
              </a:rPr>
              <a:t>true</a:t>
            </a:r>
            <a:r>
              <a:rPr lang="en-IN"/>
              <a:t> if every item in the array matches the condition specified by the </a:t>
            </a:r>
            <a:r>
              <a:rPr lang="en-IN" err="1"/>
              <a:t>callback</a:t>
            </a:r>
            <a:r>
              <a:rPr lang="en-IN"/>
              <a:t> function; if otherwise, returns </a:t>
            </a:r>
            <a:r>
              <a:rPr lang="en-IN" sz="2600">
                <a:latin typeface="Courier New" panose="02070309020205020404" pitchFamily="49" charset="0"/>
                <a:cs typeface="Courier New" panose="02070309020205020404" pitchFamily="49" charset="0"/>
              </a:rPr>
              <a:t>false</a:t>
            </a:r>
          </a:p>
          <a:p>
            <a:pPr marL="357188" lvl="1" indent="0">
              <a:buNone/>
            </a:pPr>
            <a:r>
              <a:rPr lang="en-IN" sz="2600" i="1" err="1">
                <a:latin typeface="Courier New" panose="02070309020205020404" pitchFamily="49" charset="0"/>
                <a:cs typeface="Courier New" panose="02070309020205020404" pitchFamily="49" charset="0"/>
              </a:rPr>
              <a:t>array</a:t>
            </a:r>
            <a:r>
              <a:rPr lang="en-IN" sz="2600" err="1">
                <a:latin typeface="Courier New" panose="02070309020205020404" pitchFamily="49" charset="0"/>
                <a:cs typeface="Courier New" panose="02070309020205020404" pitchFamily="49" charset="0"/>
              </a:rPr>
              <a:t>.every</a:t>
            </a:r>
            <a:r>
              <a:rPr lang="en-IN" sz="2600">
                <a:latin typeface="Courier New" panose="02070309020205020404" pitchFamily="49" charset="0"/>
                <a:cs typeface="Courier New" panose="02070309020205020404" pitchFamily="49" charset="0"/>
              </a:rPr>
              <a:t>(</a:t>
            </a:r>
            <a:r>
              <a:rPr lang="en-IN" sz="2600" i="1" err="1">
                <a:latin typeface="Courier New" panose="02070309020205020404" pitchFamily="49" charset="0"/>
                <a:cs typeface="Courier New" panose="02070309020205020404" pitchFamily="49" charset="0"/>
              </a:rPr>
              <a:t>callback</a:t>
            </a:r>
            <a:r>
              <a:rPr lang="en-IN" sz="2600" i="1">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 </a:t>
            </a:r>
            <a:r>
              <a:rPr lang="en-IN" sz="2600" i="1" err="1">
                <a:latin typeface="Courier New" panose="02070309020205020404" pitchFamily="49" charset="0"/>
                <a:cs typeface="Courier New" panose="02070309020205020404" pitchFamily="49" charset="0"/>
              </a:rPr>
              <a:t>thisArg</a:t>
            </a:r>
            <a:r>
              <a:rPr lang="en-IN" sz="2600">
                <a:latin typeface="Courier New" panose="02070309020205020404" pitchFamily="49" charset="0"/>
                <a:cs typeface="Courier New" panose="02070309020205020404" pitchFamily="49" charset="0"/>
              </a:rPr>
              <a:t>])</a:t>
            </a:r>
          </a:p>
          <a:p>
            <a:r>
              <a:rPr lang="en-IN" sz="2600">
                <a:latin typeface="Courier New" panose="02070309020205020404" pitchFamily="49" charset="0"/>
                <a:cs typeface="Courier New" panose="02070309020205020404" pitchFamily="49" charset="0"/>
              </a:rPr>
              <a:t>some()</a:t>
            </a:r>
            <a:r>
              <a:rPr lang="en-IN"/>
              <a:t> method: Returns a value of </a:t>
            </a:r>
            <a:r>
              <a:rPr lang="en-IN" sz="2600">
                <a:latin typeface="Courier New" panose="02070309020205020404" pitchFamily="49" charset="0"/>
                <a:cs typeface="Courier New" panose="02070309020205020404" pitchFamily="49" charset="0"/>
              </a:rPr>
              <a:t>true</a:t>
            </a:r>
            <a:r>
              <a:rPr lang="en-IN"/>
              <a:t> if some array items match a condition specified in the function, but otherwise returns </a:t>
            </a:r>
            <a:r>
              <a:rPr lang="en-IN" sz="2600">
                <a:latin typeface="Courier New" panose="02070309020205020404" pitchFamily="49" charset="0"/>
                <a:cs typeface="Courier New" panose="02070309020205020404" pitchFamily="49" charset="0"/>
              </a:rPr>
              <a:t>false</a:t>
            </a:r>
            <a:r>
              <a:rPr lang="en-IN"/>
              <a:t> if none of the array items match the condition specified in the function</a:t>
            </a:r>
          </a:p>
        </p:txBody>
      </p:sp>
      <p:sp>
        <p:nvSpPr>
          <p:cNvPr id="8" name="Slide Number Placeholder 7"/>
          <p:cNvSpPr>
            <a:spLocks noGrp="1"/>
          </p:cNvSpPr>
          <p:nvPr>
            <p:ph type="sldNum" sz="quarter" idx="11"/>
          </p:nvPr>
        </p:nvSpPr>
        <p:spPr/>
        <p:txBody>
          <a:bodyPr/>
          <a:lstStyle/>
          <a:p>
            <a:fld id="{0409CDF1-C2B6-4988-8428-22D9775637BC}" type="slidenum">
              <a:rPr lang="en-US" smtClean="0"/>
              <a:pPr/>
              <a:t>46</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618140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Filtering an Array (continued 2)</a:t>
            </a:r>
            <a:endParaRPr lang="en-IN" sz="4000"/>
          </a:p>
        </p:txBody>
      </p:sp>
      <p:pic>
        <p:nvPicPr>
          <p:cNvPr id="2" name="Content Placeholder 1" descr="This table summarizes the different JavaScript array methods that can be used to work with the collection of items within an array. It has 2 columns and 10 rows. &#10;The header of column 1 reads “Array Method” and the header of column 2 reads “Description”.&#10;In row 2, column 1 reads “every(callback [, thisArg])” and column 2 reads “Tests whether the condition returned by the callback function holds for all items in array; in all array methods, the optional thisArg parameter is used to pass values to the callback function”.&#10;In row 3, column 1 reads “filter(callback [, thisArg])” and column 2 reads “Creates a new array populated with the elements of array that return a value of true from the callback function”.&#10;In row 4, column 1 reads “forEach(callback [, thisArg])” and column 2 reads “Applies the callback function to each item in array”.&#10;In row 5, column 1 reads “map(callback [, thisArg])” and column 2 reads “Creates a new array by passing the original array items to the callback function, which returns the mapped value of the array items”.&#10;In row 6, column 1 reads “reduce(callback [, thisArg])” and column 2 reads “Reduces array by keeping only those items that return a value of true from the callback function”.&#10;In row 7, column 1 reads “reduceRight(callback [, thisArg])” and column 2 reads “Reduces array from the last element by keeping only those items that return a value of true from the callback function”.&#10;In row 8, column 1 reads “some(callback [, thisArg])” and column 2 reads “Tests whether the condition returned by the callback function holds for at least one item in array”.&#10;In row 9, column 1 reads “find(callback [, thisArg])” and column 2 reads “Returns the value of the first element in the array that passes a test in the callback function”.&#10;In row 10, column 1 reads “findIndex(callback [, thisArg])” and column 2 reads “Returns the index of the first element in the array that passes a test in the callback function”.&#10;" title="Figure 10-16 Array methods to loop through array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5255" y="1219200"/>
            <a:ext cx="7169690" cy="4906963"/>
          </a:xfrm>
        </p:spPr>
      </p:pic>
      <p:sp>
        <p:nvSpPr>
          <p:cNvPr id="8" name="Slide Number Placeholder 7"/>
          <p:cNvSpPr>
            <a:spLocks noGrp="1"/>
          </p:cNvSpPr>
          <p:nvPr>
            <p:ph type="sldNum" sz="quarter" idx="11"/>
          </p:nvPr>
        </p:nvSpPr>
        <p:spPr/>
        <p:txBody>
          <a:bodyPr/>
          <a:lstStyle/>
          <a:p>
            <a:fld id="{0409CDF1-C2B6-4988-8428-22D9775637BC}" type="slidenum">
              <a:rPr lang="en-US" smtClean="0"/>
              <a:pPr/>
              <a:t>47</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2637485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000"/>
              <a:t>Introducing Conditional Statements</a:t>
            </a:r>
          </a:p>
        </p:txBody>
      </p:sp>
      <p:sp>
        <p:nvSpPr>
          <p:cNvPr id="9" name="Content Placeholder 8"/>
          <p:cNvSpPr>
            <a:spLocks noGrp="1"/>
          </p:cNvSpPr>
          <p:nvPr>
            <p:ph idx="1"/>
          </p:nvPr>
        </p:nvSpPr>
        <p:spPr/>
        <p:txBody>
          <a:bodyPr/>
          <a:lstStyle/>
          <a:p>
            <a:r>
              <a:rPr lang="en-IN" b="1"/>
              <a:t>Parallel array: </a:t>
            </a:r>
            <a:r>
              <a:rPr lang="en-IN"/>
              <a:t>Each entry in the array matches or is parallel to an entry in the other array</a:t>
            </a:r>
          </a:p>
          <a:p>
            <a:r>
              <a:rPr lang="en-IN" b="1"/>
              <a:t>Conditional statement: </a:t>
            </a:r>
            <a:r>
              <a:rPr lang="en-IN"/>
              <a:t>Runs a command or command block only when certain circumstances are met</a:t>
            </a:r>
          </a:p>
          <a:p>
            <a:endParaRPr lang="en-IN"/>
          </a:p>
          <a:p>
            <a:endParaRPr lang="en-IN"/>
          </a:p>
        </p:txBody>
      </p:sp>
      <p:sp>
        <p:nvSpPr>
          <p:cNvPr id="8" name="Slide Number Placeholder 7"/>
          <p:cNvSpPr>
            <a:spLocks noGrp="1"/>
          </p:cNvSpPr>
          <p:nvPr>
            <p:ph type="sldNum" sz="quarter" idx="11"/>
          </p:nvPr>
        </p:nvSpPr>
        <p:spPr/>
        <p:txBody>
          <a:bodyPr/>
          <a:lstStyle/>
          <a:p>
            <a:fld id="{0409CDF1-C2B6-4988-8428-22D9775637BC}" type="slidenum">
              <a:rPr lang="en-US" smtClean="0"/>
              <a:pPr/>
              <a:t>48</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238691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Exploring the </a:t>
            </a:r>
            <a:r>
              <a:rPr lang="en-IN" sz="4000">
                <a:latin typeface="Courier New" panose="02070309020205020404" pitchFamily="49" charset="0"/>
                <a:cs typeface="Courier New" panose="02070309020205020404" pitchFamily="49" charset="0"/>
              </a:rPr>
              <a:t>if</a:t>
            </a:r>
            <a:r>
              <a:rPr lang="en-IN"/>
              <a:t> Statement</a:t>
            </a:r>
          </a:p>
        </p:txBody>
      </p:sp>
      <p:sp>
        <p:nvSpPr>
          <p:cNvPr id="9" name="Content Placeholder 8"/>
          <p:cNvSpPr>
            <a:spLocks noGrp="1"/>
          </p:cNvSpPr>
          <p:nvPr>
            <p:ph idx="1"/>
          </p:nvPr>
        </p:nvSpPr>
        <p:spPr/>
        <p:txBody>
          <a:bodyPr/>
          <a:lstStyle/>
          <a:p>
            <a:r>
              <a:rPr lang="en-IN"/>
              <a:t>The most common conditional statement is the </a:t>
            </a:r>
            <a:r>
              <a:rPr lang="en-IN" sz="2600">
                <a:latin typeface="Courier New" panose="02070309020205020404" pitchFamily="49" charset="0"/>
                <a:cs typeface="Courier New" panose="02070309020205020404" pitchFamily="49" charset="0"/>
              </a:rPr>
              <a:t>if</a:t>
            </a:r>
            <a:r>
              <a:rPr lang="en-IN"/>
              <a:t> statement</a:t>
            </a:r>
          </a:p>
          <a:p>
            <a:r>
              <a:rPr lang="en-IN"/>
              <a:t>General structure of the </a:t>
            </a:r>
            <a:r>
              <a:rPr lang="en-IN" sz="2600">
                <a:latin typeface="Courier New" panose="02070309020205020404" pitchFamily="49" charset="0"/>
                <a:cs typeface="Courier New" panose="02070309020205020404" pitchFamily="49" charset="0"/>
              </a:rPr>
              <a:t>if</a:t>
            </a:r>
            <a:r>
              <a:rPr lang="en-IN">
                <a:latin typeface="Courier New" panose="02070309020205020404" pitchFamily="49" charset="0"/>
                <a:cs typeface="Courier New" panose="02070309020205020404" pitchFamily="49" charset="0"/>
              </a:rPr>
              <a:t> </a:t>
            </a:r>
            <a:r>
              <a:rPr lang="en-IN"/>
              <a:t>statement</a:t>
            </a:r>
          </a:p>
          <a:p>
            <a:pPr marL="400050" lvl="1" indent="0">
              <a:buNone/>
            </a:pPr>
            <a:r>
              <a:rPr lang="en-IN" sz="2600">
                <a:latin typeface="Courier New" panose="02070309020205020404" pitchFamily="49" charset="0"/>
                <a:cs typeface="Courier New" panose="02070309020205020404" pitchFamily="49" charset="0"/>
              </a:rPr>
              <a:t>if (</a:t>
            </a:r>
            <a:r>
              <a:rPr lang="en-IN" sz="2600" i="1">
                <a:latin typeface="Courier New" panose="02070309020205020404" pitchFamily="49" charset="0"/>
                <a:cs typeface="Courier New" panose="02070309020205020404" pitchFamily="49" charset="0"/>
              </a:rPr>
              <a:t>condition</a:t>
            </a:r>
            <a:r>
              <a:rPr lang="en-IN" sz="2600">
                <a:latin typeface="Courier New" panose="02070309020205020404" pitchFamily="49" charset="0"/>
                <a:cs typeface="Courier New" panose="02070309020205020404" pitchFamily="49" charset="0"/>
              </a:rPr>
              <a:t>) {</a:t>
            </a:r>
          </a:p>
          <a:p>
            <a:pPr marL="400050" lvl="1" indent="0">
              <a:buNone/>
            </a:pPr>
            <a:r>
              <a:rPr lang="en-IN" sz="2600" i="1">
                <a:latin typeface="Courier New" panose="02070309020205020404" pitchFamily="49" charset="0"/>
                <a:cs typeface="Courier New" panose="02070309020205020404" pitchFamily="49" charset="0"/>
              </a:rPr>
              <a:t>commands</a:t>
            </a:r>
          </a:p>
          <a:p>
            <a:pPr marL="400050" lvl="1" indent="0">
              <a:buNone/>
            </a:pPr>
            <a:r>
              <a:rPr lang="en-IN" sz="2600">
                <a:latin typeface="Courier New" panose="02070309020205020404" pitchFamily="49" charset="0"/>
                <a:cs typeface="Courier New" panose="02070309020205020404" pitchFamily="49" charset="0"/>
              </a:rPr>
              <a:t>}</a:t>
            </a:r>
          </a:p>
          <a:p>
            <a:pPr marL="363538" lvl="1" indent="0">
              <a:buNone/>
            </a:pPr>
            <a:r>
              <a:rPr lang="en-IN" sz="3200"/>
              <a:t>where </a:t>
            </a:r>
            <a:r>
              <a:rPr lang="en-IN" sz="2600" i="1">
                <a:latin typeface="Courier New" panose="02070309020205020404" pitchFamily="49" charset="0"/>
                <a:cs typeface="Courier New" panose="02070309020205020404" pitchFamily="49" charset="0"/>
              </a:rPr>
              <a:t>condition</a:t>
            </a:r>
            <a:r>
              <a:rPr lang="en-IN" sz="3200" i="1"/>
              <a:t> </a:t>
            </a:r>
            <a:r>
              <a:rPr lang="en-IN" sz="3200"/>
              <a:t>is a Boolean expression that is either true or false and </a:t>
            </a:r>
            <a:r>
              <a:rPr lang="en-IN" sz="2600" i="1">
                <a:latin typeface="Courier New" panose="02070309020205020404" pitchFamily="49" charset="0"/>
                <a:cs typeface="Courier New" panose="02070309020205020404" pitchFamily="49" charset="0"/>
              </a:rPr>
              <a:t>commands</a:t>
            </a:r>
            <a:r>
              <a:rPr lang="en-IN" sz="3200" i="1"/>
              <a:t> </a:t>
            </a:r>
            <a:r>
              <a:rPr lang="en-IN" sz="3200"/>
              <a:t>is the command block that is run if </a:t>
            </a:r>
            <a:r>
              <a:rPr lang="en-IN" sz="2600" i="1">
                <a:latin typeface="Courier New" panose="02070309020205020404" pitchFamily="49" charset="0"/>
                <a:cs typeface="Courier New" panose="02070309020205020404" pitchFamily="49" charset="0"/>
              </a:rPr>
              <a:t>condition</a:t>
            </a:r>
            <a:r>
              <a:rPr lang="en-IN" sz="3200" i="1"/>
              <a:t> </a:t>
            </a:r>
            <a:r>
              <a:rPr lang="en-IN" sz="3200"/>
              <a:t>is true</a:t>
            </a:r>
          </a:p>
        </p:txBody>
      </p:sp>
      <p:sp>
        <p:nvSpPr>
          <p:cNvPr id="8" name="Slide Number Placeholder 7"/>
          <p:cNvSpPr>
            <a:spLocks noGrp="1"/>
          </p:cNvSpPr>
          <p:nvPr>
            <p:ph type="sldNum" sz="quarter" idx="11"/>
          </p:nvPr>
        </p:nvSpPr>
        <p:spPr/>
        <p:txBody>
          <a:bodyPr/>
          <a:lstStyle/>
          <a:p>
            <a:fld id="{0409CDF1-C2B6-4988-8428-22D9775637BC}" type="slidenum">
              <a:rPr lang="en-US" smtClean="0"/>
              <a:pPr/>
              <a:t>49</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79817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Reviewing the Calendar Structure</a:t>
            </a:r>
          </a:p>
        </p:txBody>
      </p:sp>
      <p:sp>
        <p:nvSpPr>
          <p:cNvPr id="2" name="Content Placeholder 1"/>
          <p:cNvSpPr>
            <a:spLocks noGrp="1"/>
          </p:cNvSpPr>
          <p:nvPr>
            <p:ph idx="1"/>
          </p:nvPr>
        </p:nvSpPr>
        <p:spPr/>
        <p:txBody>
          <a:bodyPr/>
          <a:lstStyle/>
          <a:p>
            <a:r>
              <a:rPr lang="en-IN"/>
              <a:t>Names and IDs assigned to the different parts of the table</a:t>
            </a:r>
          </a:p>
          <a:p>
            <a:pPr lvl="1"/>
            <a:r>
              <a:rPr lang="en-IN"/>
              <a:t>Entire calendar is set in a web table with the ID </a:t>
            </a:r>
            <a:r>
              <a:rPr lang="en-IN" i="1" err="1"/>
              <a:t>calendar_table</a:t>
            </a:r>
            <a:endParaRPr lang="en-IN"/>
          </a:p>
          <a:p>
            <a:pPr lvl="1"/>
            <a:r>
              <a:rPr lang="en-IN"/>
              <a:t>Cell containing the calendar title has the ID </a:t>
            </a:r>
            <a:r>
              <a:rPr lang="en-IN" i="1" err="1"/>
              <a:t>calendar_head</a:t>
            </a:r>
            <a:endParaRPr lang="en-IN"/>
          </a:p>
          <a:p>
            <a:pPr lvl="1"/>
            <a:r>
              <a:rPr lang="en-IN"/>
              <a:t>Seven cells containing the days of the week abbreviations all belong to the class </a:t>
            </a:r>
            <a:r>
              <a:rPr lang="en-IN" i="1" err="1"/>
              <a:t>calendar_weekdays</a:t>
            </a:r>
            <a:endParaRPr lang="en-IN"/>
          </a:p>
        </p:txBody>
      </p:sp>
      <p:sp>
        <p:nvSpPr>
          <p:cNvPr id="8" name="Slide Number Placeholder 7"/>
          <p:cNvSpPr>
            <a:spLocks noGrp="1"/>
          </p:cNvSpPr>
          <p:nvPr>
            <p:ph type="sldNum" sz="quarter" idx="11"/>
          </p:nvPr>
        </p:nvSpPr>
        <p:spPr/>
        <p:txBody>
          <a:bodyPr/>
          <a:lstStyle/>
          <a:p>
            <a:pPr>
              <a:defRPr/>
            </a:pPr>
            <a:fld id="{0409CDF1-C2B6-4988-8428-22D9775637BC}" type="slidenum">
              <a:rPr lang="en-US"/>
              <a:pPr>
                <a:defRPr/>
              </a:pPr>
              <a:t>5</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2491469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a:t>Exploring the </a:t>
            </a:r>
            <a:r>
              <a:rPr lang="en-IN" sz="3200">
                <a:latin typeface="Courier New" panose="02070309020205020404" pitchFamily="49" charset="0"/>
                <a:cs typeface="Courier New" panose="02070309020205020404" pitchFamily="49" charset="0"/>
              </a:rPr>
              <a:t>if</a:t>
            </a:r>
            <a:r>
              <a:rPr lang="en-IN" sz="3600"/>
              <a:t> Statement (continued)</a:t>
            </a:r>
            <a:endParaRPr lang="en-IN" sz="4000"/>
          </a:p>
        </p:txBody>
      </p:sp>
      <p:sp>
        <p:nvSpPr>
          <p:cNvPr id="9" name="Content Placeholder 8"/>
          <p:cNvSpPr>
            <a:spLocks noGrp="1"/>
          </p:cNvSpPr>
          <p:nvPr>
            <p:ph idx="1"/>
          </p:nvPr>
        </p:nvSpPr>
        <p:spPr/>
        <p:txBody>
          <a:bodyPr/>
          <a:lstStyle/>
          <a:p>
            <a:r>
              <a:rPr lang="en-IN"/>
              <a:t>Conditional statement uses the same comparison and logical operators that are used with program loops </a:t>
            </a:r>
          </a:p>
          <a:p>
            <a:r>
              <a:rPr lang="en-IN" b="1"/>
              <a:t>Modulus operator: </a:t>
            </a:r>
            <a:r>
              <a:rPr lang="en-IN"/>
              <a:t>Returns the integer remainder after dividing one integer by another</a:t>
            </a:r>
          </a:p>
        </p:txBody>
      </p:sp>
      <p:sp>
        <p:nvSpPr>
          <p:cNvPr id="8" name="Slide Number Placeholder 7"/>
          <p:cNvSpPr>
            <a:spLocks noGrp="1"/>
          </p:cNvSpPr>
          <p:nvPr>
            <p:ph type="sldNum" sz="quarter" idx="11"/>
          </p:nvPr>
        </p:nvSpPr>
        <p:spPr/>
        <p:txBody>
          <a:bodyPr/>
          <a:lstStyle/>
          <a:p>
            <a:fld id="{0409CDF1-C2B6-4988-8428-22D9775637BC}" type="slidenum">
              <a:rPr lang="en-US" smtClean="0"/>
              <a:pPr/>
              <a:t>50</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0608698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Nesting </a:t>
            </a:r>
            <a:r>
              <a:rPr lang="en-IN">
                <a:latin typeface="Courier New" panose="02070309020205020404" pitchFamily="49" charset="0"/>
                <a:cs typeface="Courier New" panose="02070309020205020404" pitchFamily="49" charset="0"/>
              </a:rPr>
              <a:t>if</a:t>
            </a:r>
            <a:r>
              <a:rPr lang="en-IN"/>
              <a:t> Statements</a:t>
            </a:r>
          </a:p>
        </p:txBody>
      </p:sp>
      <p:sp>
        <p:nvSpPr>
          <p:cNvPr id="3" name="Content Placeholder 2"/>
          <p:cNvSpPr>
            <a:spLocks noGrp="1"/>
          </p:cNvSpPr>
          <p:nvPr>
            <p:ph idx="1"/>
          </p:nvPr>
        </p:nvSpPr>
        <p:spPr/>
        <p:txBody>
          <a:bodyPr/>
          <a:lstStyle/>
          <a:p>
            <a:r>
              <a:rPr lang="en-IN"/>
              <a:t>One </a:t>
            </a:r>
            <a:r>
              <a:rPr lang="en-IN" sz="2600">
                <a:latin typeface="Courier New" panose="02070309020205020404" pitchFamily="49" charset="0"/>
                <a:cs typeface="Courier New" panose="02070309020205020404" pitchFamily="49" charset="0"/>
              </a:rPr>
              <a:t>if</a:t>
            </a:r>
            <a:r>
              <a:rPr lang="en-IN"/>
              <a:t> statement is nested inside another</a:t>
            </a:r>
          </a:p>
        </p:txBody>
      </p:sp>
      <p:sp>
        <p:nvSpPr>
          <p:cNvPr id="8" name="Slide Number Placeholder 7"/>
          <p:cNvSpPr>
            <a:spLocks noGrp="1"/>
          </p:cNvSpPr>
          <p:nvPr>
            <p:ph type="sldNum" sz="quarter" idx="11"/>
          </p:nvPr>
        </p:nvSpPr>
        <p:spPr/>
        <p:txBody>
          <a:bodyPr/>
          <a:lstStyle/>
          <a:p>
            <a:fld id="{0409CDF1-C2B6-4988-8428-22D9775637BC}" type="slidenum">
              <a:rPr lang="en-US" smtClean="0"/>
              <a:pPr/>
              <a:t>51</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pic>
        <p:nvPicPr>
          <p:cNvPr id="4" name="Picture 3" descr="This figure explains the process of inserting a nested if statement.&#10;The figure consists of a rectangular box and a few lines of code.&#10;The first line of the code reads “// Revise the days in February for leap years”. The second line of the code reads “if (thisYear % 4 === 0) {”. The third line of the code reads “if ((thisYear % 100 != 0) || (this year % 400 === 0)) {”. The fourth line of the code reads “dayCount[1] = 29;”. The fifth line of the code reads “}”. The sixth line of the code reads “}”.&#10;A rectangular box labeled “if the year is divisible by 4 and either not divisible by 100 or divisible by 400, it's a leap year” is positioned at the left side of the code. An arrow originating from this rectangular box points to the fourth line of the code.&#10;" title="Figure 10-20 Inserting a nested if statem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343400"/>
            <a:ext cx="8305801" cy="1981548"/>
          </a:xfrm>
          <a:prstGeom prst="rect">
            <a:avLst/>
          </a:prstGeom>
        </p:spPr>
      </p:pic>
      <p:pic>
        <p:nvPicPr>
          <p:cNvPr id="9" name="Content Placeholder 1" descr="This figure explains the process of calculating leap years.&#10;This figure is a flowchart that consists of four rectangular boxes and three rhombuses.&#10;The first rhombus is labeled “divisible by 4?”. The second rhombus labeled “divisible by 100?” is positioned at the bottom-right of the first rhombus. The third rhombus labeled “divisible by 400?” is positioned at the bottom-right of the second rhombus.&#10;The first rectangular box labeled “not a leap year” is positioned at the bottom-left of the first rhombus. The second rectangular box labeled “leap year” is positioned at the bottom-left of the second rhombus. The third rectangular box labeled “not a leap year” is positioned at the bottom-left of the third rhombus. The fourth rectangular box labeled “leap year” is positioned at the bottom-right of the third rhombus.&#10;An arrow labeled “No” originating from the left corner of the first rhombus points to the first rectangular box. An arrow labeled “Yes” originating from the right corner of the first rhombus points to the top of the second rhombus.&#10;An arrow labeled “No” originating from the left corner of the second rhombus points to the second rectangular box. An arrow labeled “Yes” originating from the right corner of the second rhombus points to the top of the third rhombus.&#10;An arrow labeled “No” originating from the left corner of the third rhombus points to the third rectangular box. An arrow labeled “Yes” originating from the right corner of the third rhombus points to the fourth rectangular box.&#10;" title="Figure 10-19 Process to calculate leap years"/>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854199" y="1723267"/>
            <a:ext cx="5207000" cy="2576810"/>
          </a:xfrm>
          <a:prstGeom prst="rect">
            <a:avLst/>
          </a:prstGeom>
          <a:noFill/>
          <a:ln w="9525">
            <a:noFill/>
            <a:miter lim="800000"/>
            <a:headEnd/>
            <a:tailEnd/>
          </a:ln>
        </p:spPr>
      </p:pic>
    </p:spTree>
    <p:extLst>
      <p:ext uri="{BB962C8B-B14F-4D97-AF65-F5344CB8AC3E}">
        <p14:creationId xmlns:p14="http://schemas.microsoft.com/office/powerpoint/2010/main" val="22726223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Exploring the </a:t>
            </a:r>
            <a:r>
              <a:rPr lang="en-IN">
                <a:latin typeface="Courier New" panose="02070309020205020404" pitchFamily="49" charset="0"/>
                <a:cs typeface="Courier New" panose="02070309020205020404" pitchFamily="49" charset="0"/>
              </a:rPr>
              <a:t>if else </a:t>
            </a:r>
            <a:r>
              <a:rPr lang="en-IN"/>
              <a:t>Statement</a:t>
            </a:r>
          </a:p>
        </p:txBody>
      </p:sp>
      <p:sp>
        <p:nvSpPr>
          <p:cNvPr id="3" name="Content Placeholder 2"/>
          <p:cNvSpPr>
            <a:spLocks noGrp="1"/>
          </p:cNvSpPr>
          <p:nvPr>
            <p:ph idx="1"/>
          </p:nvPr>
        </p:nvSpPr>
        <p:spPr/>
        <p:txBody>
          <a:bodyPr/>
          <a:lstStyle/>
          <a:p>
            <a:r>
              <a:rPr lang="en-IN" sz="2600">
                <a:latin typeface="Courier New" panose="02070309020205020404" pitchFamily="49" charset="0"/>
                <a:cs typeface="Courier New" panose="02070309020205020404" pitchFamily="49" charset="0"/>
              </a:rPr>
              <a:t>if else</a:t>
            </a:r>
            <a:r>
              <a:rPr lang="en-IN"/>
              <a:t> statement: Chooses between alternate command blocks </a:t>
            </a:r>
          </a:p>
          <a:p>
            <a:r>
              <a:rPr lang="en-IN"/>
              <a:t>It runs one command block if the conditional expression is true and a different command block if the expression is false</a:t>
            </a:r>
          </a:p>
          <a:p>
            <a:r>
              <a:rPr lang="en-IN"/>
              <a:t>General structure         </a:t>
            </a:r>
          </a:p>
          <a:p>
            <a:pPr marL="0" indent="0">
              <a:buNone/>
            </a:pPr>
            <a:r>
              <a:rPr lang="en-IN" sz="2600">
                <a:latin typeface="Courier New" panose="02070309020205020404" pitchFamily="49" charset="0"/>
                <a:cs typeface="Courier New" panose="02070309020205020404" pitchFamily="49" charset="0"/>
              </a:rPr>
              <a:t>if (</a:t>
            </a:r>
            <a:r>
              <a:rPr lang="en-IN" sz="2600" i="1">
                <a:latin typeface="Courier New" panose="02070309020205020404" pitchFamily="49" charset="0"/>
                <a:cs typeface="Courier New" panose="02070309020205020404" pitchFamily="49" charset="0"/>
              </a:rPr>
              <a:t>condition</a:t>
            </a:r>
            <a:r>
              <a:rPr lang="en-IN" sz="2600">
                <a:latin typeface="Courier New" panose="02070309020205020404" pitchFamily="49" charset="0"/>
                <a:cs typeface="Courier New" panose="02070309020205020404" pitchFamily="49" charset="0"/>
              </a:rPr>
              <a:t>) {</a:t>
            </a:r>
          </a:p>
          <a:p>
            <a:pPr marL="400050" lvl="1" indent="0">
              <a:buNone/>
            </a:pPr>
            <a:r>
              <a:rPr lang="en-IN" sz="2600" i="1">
                <a:latin typeface="Courier New" panose="02070309020205020404" pitchFamily="49" charset="0"/>
                <a:cs typeface="Courier New" panose="02070309020205020404" pitchFamily="49" charset="0"/>
              </a:rPr>
              <a:t>	commands if condition is true </a:t>
            </a:r>
            <a:r>
              <a:rPr lang="en-IN" sz="2600">
                <a:latin typeface="Courier New" panose="02070309020205020404" pitchFamily="49" charset="0"/>
                <a:cs typeface="Courier New" panose="02070309020205020404" pitchFamily="49" charset="0"/>
              </a:rPr>
              <a:t>} </a:t>
            </a:r>
          </a:p>
          <a:p>
            <a:pPr marL="400050" lvl="1" indent="0">
              <a:buNone/>
            </a:pPr>
            <a:r>
              <a:rPr lang="en-IN" sz="2600">
                <a:latin typeface="Courier New" panose="02070309020205020404" pitchFamily="49" charset="0"/>
                <a:cs typeface="Courier New" panose="02070309020205020404" pitchFamily="49" charset="0"/>
              </a:rPr>
              <a:t>else {</a:t>
            </a:r>
          </a:p>
          <a:p>
            <a:pPr marL="400050" lvl="1" indent="0">
              <a:buNone/>
            </a:pPr>
            <a:r>
              <a:rPr lang="en-IN" sz="2600" i="1">
                <a:latin typeface="Courier New" panose="02070309020205020404" pitchFamily="49" charset="0"/>
                <a:cs typeface="Courier New" panose="02070309020205020404" pitchFamily="49" charset="0"/>
              </a:rPr>
              <a:t>	commands if condition is false </a:t>
            </a:r>
            <a:r>
              <a:rPr lang="en-IN" sz="2600">
                <a:latin typeface="Courier New" panose="02070309020205020404" pitchFamily="49" charset="0"/>
                <a:cs typeface="Courier New" panose="02070309020205020404" pitchFamily="49" charset="0"/>
              </a:rPr>
              <a:t>}</a:t>
            </a:r>
          </a:p>
          <a:p>
            <a:endParaRPr lang="en-IN"/>
          </a:p>
        </p:txBody>
      </p:sp>
      <p:sp>
        <p:nvSpPr>
          <p:cNvPr id="8" name="Slide Number Placeholder 7"/>
          <p:cNvSpPr>
            <a:spLocks noGrp="1"/>
          </p:cNvSpPr>
          <p:nvPr>
            <p:ph type="sldNum" sz="quarter" idx="11"/>
          </p:nvPr>
        </p:nvSpPr>
        <p:spPr/>
        <p:txBody>
          <a:bodyPr/>
          <a:lstStyle/>
          <a:p>
            <a:fld id="{0409CDF1-C2B6-4988-8428-22D9775637BC}" type="slidenum">
              <a:rPr lang="en-US" smtClean="0"/>
              <a:pPr/>
              <a:t>52</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355549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000"/>
              <a:t>Using Multiple </a:t>
            </a:r>
            <a:r>
              <a:rPr lang="en-IN" sz="3600">
                <a:latin typeface="Courier New" panose="02070309020205020404" pitchFamily="49" charset="0"/>
                <a:cs typeface="Courier New" panose="02070309020205020404" pitchFamily="49" charset="0"/>
              </a:rPr>
              <a:t>else if</a:t>
            </a:r>
            <a:r>
              <a:rPr lang="en-IN" sz="4000"/>
              <a:t> Statements</a:t>
            </a:r>
          </a:p>
        </p:txBody>
      </p:sp>
      <p:sp>
        <p:nvSpPr>
          <p:cNvPr id="3" name="Content Placeholder 2"/>
          <p:cNvSpPr>
            <a:spLocks noGrp="1"/>
          </p:cNvSpPr>
          <p:nvPr>
            <p:ph idx="1"/>
          </p:nvPr>
        </p:nvSpPr>
        <p:spPr/>
        <p:txBody>
          <a:bodyPr/>
          <a:lstStyle/>
          <a:p>
            <a:r>
              <a:rPr lang="en-IN"/>
              <a:t>Structure </a:t>
            </a:r>
            <a:r>
              <a:rPr lang="en-US"/>
              <a:t>of an </a:t>
            </a:r>
            <a:r>
              <a:rPr lang="en-US" sz="2600">
                <a:latin typeface="Courier New" panose="02070309020205020404" pitchFamily="49" charset="0"/>
                <a:cs typeface="Courier New" panose="02070309020205020404" pitchFamily="49" charset="0"/>
              </a:rPr>
              <a:t>if else </a:t>
            </a:r>
            <a:r>
              <a:rPr lang="en-US"/>
              <a:t>statement is:</a:t>
            </a:r>
            <a:endParaRPr lang="en-IN"/>
          </a:p>
          <a:p>
            <a:pPr marL="457200" lvl="1" indent="0">
              <a:buNone/>
            </a:pPr>
            <a:r>
              <a:rPr lang="en-IN" sz="2600">
                <a:latin typeface="Courier New" panose="02070309020205020404" pitchFamily="49" charset="0"/>
                <a:cs typeface="Courier New" panose="02070309020205020404" pitchFamily="49" charset="0"/>
              </a:rPr>
              <a:t>if (</a:t>
            </a:r>
            <a:r>
              <a:rPr lang="en-IN" sz="2600" i="1">
                <a:latin typeface="Courier New" panose="02070309020205020404" pitchFamily="49" charset="0"/>
                <a:cs typeface="Courier New" panose="02070309020205020404" pitchFamily="49" charset="0"/>
              </a:rPr>
              <a:t>condition1</a:t>
            </a:r>
            <a:r>
              <a:rPr lang="en-IN" sz="2600">
                <a:latin typeface="Courier New" panose="02070309020205020404" pitchFamily="49" charset="0"/>
                <a:cs typeface="Courier New" panose="02070309020205020404" pitchFamily="49" charset="0"/>
              </a:rPr>
              <a:t>) {</a:t>
            </a:r>
          </a:p>
          <a:p>
            <a:pPr marL="457200" lvl="1" indent="0">
              <a:buNone/>
            </a:pPr>
            <a:r>
              <a:rPr lang="en-IN" sz="2600" i="1">
                <a:latin typeface="Courier New" panose="02070309020205020404" pitchFamily="49" charset="0"/>
                <a:cs typeface="Courier New" panose="02070309020205020404" pitchFamily="49" charset="0"/>
              </a:rPr>
              <a:t>commands1</a:t>
            </a:r>
          </a:p>
          <a:p>
            <a:pPr marL="457200" lvl="1" indent="0">
              <a:buNone/>
            </a:pPr>
            <a:r>
              <a:rPr lang="en-IN" sz="2600">
                <a:latin typeface="Courier New" panose="02070309020205020404" pitchFamily="49" charset="0"/>
                <a:cs typeface="Courier New" panose="02070309020205020404" pitchFamily="49" charset="0"/>
              </a:rPr>
              <a:t>} else if (</a:t>
            </a:r>
            <a:r>
              <a:rPr lang="en-IN" sz="2600" i="1">
                <a:latin typeface="Courier New" panose="02070309020205020404" pitchFamily="49" charset="0"/>
                <a:cs typeface="Courier New" panose="02070309020205020404" pitchFamily="49" charset="0"/>
              </a:rPr>
              <a:t>condition2</a:t>
            </a:r>
            <a:r>
              <a:rPr lang="en-IN" sz="2600">
                <a:latin typeface="Courier New" panose="02070309020205020404" pitchFamily="49" charset="0"/>
                <a:cs typeface="Courier New" panose="02070309020205020404" pitchFamily="49" charset="0"/>
              </a:rPr>
              <a:t>) {</a:t>
            </a:r>
          </a:p>
          <a:p>
            <a:pPr marL="457200" lvl="1" indent="0">
              <a:buNone/>
            </a:pPr>
            <a:r>
              <a:rPr lang="en-IN" sz="2600" i="1">
                <a:latin typeface="Courier New" panose="02070309020205020404" pitchFamily="49" charset="0"/>
                <a:cs typeface="Courier New" panose="02070309020205020404" pitchFamily="49" charset="0"/>
              </a:rPr>
              <a:t>commands2</a:t>
            </a:r>
          </a:p>
          <a:p>
            <a:pPr marL="457200" lvl="1" indent="0">
              <a:buNone/>
            </a:pPr>
            <a:r>
              <a:rPr lang="en-IN" sz="2600">
                <a:latin typeface="Courier New" panose="02070309020205020404" pitchFamily="49" charset="0"/>
                <a:cs typeface="Courier New" panose="02070309020205020404" pitchFamily="49" charset="0"/>
              </a:rPr>
              <a:t>}...</a:t>
            </a:r>
          </a:p>
          <a:p>
            <a:pPr marL="457200" lvl="1" indent="0">
              <a:buNone/>
            </a:pPr>
            <a:r>
              <a:rPr lang="en-IN" sz="2600">
                <a:latin typeface="Courier New" panose="02070309020205020404" pitchFamily="49" charset="0"/>
                <a:cs typeface="Courier New" panose="02070309020205020404" pitchFamily="49" charset="0"/>
              </a:rPr>
              <a:t>else {</a:t>
            </a:r>
          </a:p>
          <a:p>
            <a:pPr marL="457200" lvl="1" indent="0">
              <a:buNone/>
            </a:pPr>
            <a:r>
              <a:rPr lang="en-IN" sz="2600" i="1">
                <a:latin typeface="Courier New" panose="02070309020205020404" pitchFamily="49" charset="0"/>
                <a:cs typeface="Courier New" panose="02070309020205020404" pitchFamily="49" charset="0"/>
              </a:rPr>
              <a:t>default commands</a:t>
            </a:r>
            <a:r>
              <a:rPr lang="en-IN" sz="2600">
                <a:latin typeface="Courier New" panose="02070309020205020404" pitchFamily="49" charset="0"/>
                <a:cs typeface="Courier New" panose="02070309020205020404" pitchFamily="49" charset="0"/>
              </a:rPr>
              <a:t>}</a:t>
            </a:r>
          </a:p>
          <a:p>
            <a:pPr marL="457200" lvl="1" indent="0">
              <a:buNone/>
            </a:pPr>
            <a:r>
              <a:rPr lang="en-IN" sz="3200"/>
              <a:t>where </a:t>
            </a:r>
            <a:r>
              <a:rPr lang="en-IN" sz="2600" i="1">
                <a:latin typeface="Courier New" panose="02070309020205020404" pitchFamily="49" charset="0"/>
                <a:cs typeface="Courier New" panose="02070309020205020404" pitchFamily="49" charset="0"/>
              </a:rPr>
              <a:t>condition</a:t>
            </a:r>
            <a:r>
              <a:rPr lang="en-IN" sz="3200" i="1"/>
              <a:t> </a:t>
            </a:r>
            <a:r>
              <a:rPr lang="en-IN" sz="3200" i="1">
                <a:latin typeface="Courier New" panose="02070309020205020404" pitchFamily="49" charset="0"/>
                <a:cs typeface="Courier New" panose="02070309020205020404" pitchFamily="49" charset="0"/>
              </a:rPr>
              <a:t>1, </a:t>
            </a:r>
            <a:r>
              <a:rPr lang="en-IN" sz="2600" i="1">
                <a:latin typeface="Courier New" panose="02070309020205020404" pitchFamily="49" charset="0"/>
                <a:cs typeface="Courier New" panose="02070309020205020404" pitchFamily="49" charset="0"/>
              </a:rPr>
              <a:t>condition</a:t>
            </a:r>
            <a:r>
              <a:rPr lang="en-IN" sz="3200" i="1">
                <a:latin typeface="Courier New" panose="02070309020205020404" pitchFamily="49" charset="0"/>
                <a:cs typeface="Courier New" panose="02070309020205020404" pitchFamily="49" charset="0"/>
              </a:rPr>
              <a:t> 2,…</a:t>
            </a:r>
            <a:r>
              <a:rPr lang="en-IN" sz="3200"/>
              <a:t> are the different conditions to be tested</a:t>
            </a:r>
          </a:p>
          <a:p>
            <a:pPr marL="457200" lvl="1" indent="0">
              <a:buNone/>
            </a:pPr>
            <a:endParaRPr lang="en-IN">
              <a:cs typeface="Courier New" panose="02070309020205020404" pitchFamily="49" charset="0"/>
            </a:endParaRPr>
          </a:p>
          <a:p>
            <a:pPr marL="457200" lvl="1" indent="0">
              <a:buNone/>
            </a:pPr>
            <a:endParaRPr lang="en-IN" sz="260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53</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1141531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Completing the Calendar App</a:t>
            </a:r>
          </a:p>
        </p:txBody>
      </p:sp>
      <p:sp>
        <p:nvSpPr>
          <p:cNvPr id="3" name="Content Placeholder 2"/>
          <p:cNvSpPr>
            <a:spLocks noGrp="1"/>
          </p:cNvSpPr>
          <p:nvPr>
            <p:ph idx="1"/>
          </p:nvPr>
        </p:nvSpPr>
        <p:spPr/>
        <p:txBody>
          <a:bodyPr/>
          <a:lstStyle/>
          <a:p>
            <a:r>
              <a:rPr lang="en-IN"/>
              <a:t>The completed calendar app must do the following:</a:t>
            </a:r>
          </a:p>
          <a:p>
            <a:pPr lvl="1"/>
            <a:r>
              <a:rPr lang="en-IN"/>
              <a:t>Calculate the day of the week in which the month starts</a:t>
            </a:r>
          </a:p>
          <a:p>
            <a:pPr lvl="1"/>
            <a:r>
              <a:rPr lang="en-IN"/>
              <a:t>Write blank table cells for the days before the first day of the month</a:t>
            </a:r>
          </a:p>
          <a:p>
            <a:pPr lvl="1"/>
            <a:r>
              <a:rPr lang="en-IN"/>
              <a:t>Loop through the days of the current month, writing each date in a different table cell and starting a new table row on each Sunday</a:t>
            </a:r>
          </a:p>
        </p:txBody>
      </p:sp>
      <p:sp>
        <p:nvSpPr>
          <p:cNvPr id="8" name="Slide Number Placeholder 7"/>
          <p:cNvSpPr>
            <a:spLocks noGrp="1"/>
          </p:cNvSpPr>
          <p:nvPr>
            <p:ph type="sldNum" sz="quarter" idx="11"/>
          </p:nvPr>
        </p:nvSpPr>
        <p:spPr/>
        <p:txBody>
          <a:bodyPr/>
          <a:lstStyle/>
          <a:p>
            <a:fld id="{0409CDF1-C2B6-4988-8428-22D9775637BC}" type="slidenum">
              <a:rPr lang="en-US" smtClean="0"/>
              <a:pPr/>
              <a:t>54</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8548390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a:t>Completing the Calendar App (continued)</a:t>
            </a:r>
          </a:p>
        </p:txBody>
      </p:sp>
      <p:pic>
        <p:nvPicPr>
          <p:cNvPr id="2" name="Content Placeholder 1" descr="This figure explains the process of inserting the calDays() function and comments.&#10;The figure consists of a few lines of code.&#10;The first line of the code reads “/* Function to write table rows for each day of the month */”. The second line of the code reads “function calDays(calDate) {”. The third line of the code reads “// Determine the starting day of the month”. The fourth line of the code reads “// Write blank cells preceding the starting day”. The fifth line of the code reads “// Write cells for each day of the month”. The sixth line of the code reads “}”.&#10;" title="Figure 10-21 Inserting the calDays() function and comment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814" y="2209800"/>
            <a:ext cx="8305800" cy="2582950"/>
          </a:xfrm>
        </p:spPr>
      </p:pic>
      <p:sp>
        <p:nvSpPr>
          <p:cNvPr id="8" name="Slide Number Placeholder 7"/>
          <p:cNvSpPr>
            <a:spLocks noGrp="1"/>
          </p:cNvSpPr>
          <p:nvPr>
            <p:ph type="sldNum" sz="quarter" idx="11"/>
          </p:nvPr>
        </p:nvSpPr>
        <p:spPr/>
        <p:txBody>
          <a:bodyPr/>
          <a:lstStyle/>
          <a:p>
            <a:fld id="{0409CDF1-C2B6-4988-8428-22D9775637BC}" type="slidenum">
              <a:rPr lang="en-US" smtClean="0"/>
              <a:pPr/>
              <a:t>55</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4270411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Setting the First Day of the Month</a:t>
            </a:r>
          </a:p>
        </p:txBody>
      </p:sp>
      <p:pic>
        <p:nvPicPr>
          <p:cNvPr id="4" name="Content Placeholder 3" descr="This figure explains the process of calculating the start day of the month.&#10;The figure consists of two rectangular boxes and a few lines of code.&#10;The first line of the code reads “/* Function to write table rows for each day of the month */”. The second line of the code reads “function calDays(calDate) {”. The third line of the code reads “// Determine the starting day of the month”. The fourth line of the code reads “var day = new Date(calDate.getFullYear(), calDate.getMonth(), 1);”. The fifth line of the code reads “var weekday = day.getDay();”. The sixth line of the code reads “// Write blank cells preceding the starting day”. The seventh line of the code reads “// Write cells for each day of the month”. The eighth line of the code reads “}”.&#10;The first rectangular box labeled “sets the first day of the month” is positioned at the left side of the code. An arrow originating from this rectangular box points to the fourth line of the code.&#10;The second rectangular box labeled “determines the weekday on which the month begins” is positioned below the first rectangular box. An arrow originating from the second rectangular box points to the fifth line of the code.&#10;" title="Figure 10-22 Calculating the start day of the month"/>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28110"/>
            <a:ext cx="8305800" cy="2689142"/>
          </a:xfrm>
        </p:spPr>
      </p:pic>
      <p:sp>
        <p:nvSpPr>
          <p:cNvPr id="8" name="Slide Number Placeholder 7"/>
          <p:cNvSpPr>
            <a:spLocks noGrp="1"/>
          </p:cNvSpPr>
          <p:nvPr>
            <p:ph type="sldNum" sz="quarter" idx="11"/>
          </p:nvPr>
        </p:nvSpPr>
        <p:spPr/>
        <p:txBody>
          <a:bodyPr/>
          <a:lstStyle/>
          <a:p>
            <a:fld id="{0409CDF1-C2B6-4988-8428-22D9775637BC}" type="slidenum">
              <a:rPr lang="en-US" smtClean="0"/>
              <a:pPr/>
              <a:t>56</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3663507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Placing the First Day of the Month</a:t>
            </a:r>
          </a:p>
        </p:txBody>
      </p:sp>
      <p:pic>
        <p:nvPicPr>
          <p:cNvPr id="3" name="Content Placeholder 2" descr="This figure explains the process of inserting blank cells for the days that precede the start of the month.&#10;The figure consists of two rectangular boxes and a few lines of code.&#10;The first line of the code reads “/* Function to write table rows for each day of the month */”. The second line of the code reads “function calDays(calDate) {”. The third line of the code reads “// Determine the starting day of the month”. The fourth line of the code reads “var day = new Date(calDate.getFullYear(), calDate.getMonth(), 1);”. The fifth line of the code reads “var weekday = day.getDay();”. The sixth line of the code reads “// Write blank cells preceding the starting day”.&#10;The seventh line of the code reads “var htmlCode = “&lt;tr&gt;”;”. The eighth line of the code reads “for (var i = 0; i &lt; weekDay; i++) {”. The ninth line of the code reads “htmlCode += “&lt;td&gt;&lt;/td&gt;”;”. The tenth line of the code reads “}”. The eleventh line of the code reads “// Write cells for each day of the month”. The twelfth line of the code reads “}”.&#10;The first rectangular box labeled “inserts opening &lt;tr&gt; tag for the initial table row” is positioned at the left side of the code. An arrow originating from this rectangular box points to the seventh line of the code.&#10;The second rectangular box labeled “inserts a blank table cell for each weekday prior to the first of the month” is positioned below the first rectangular box. An arrow originating from the second rectangular box points to the ninth line of the code.&#10;" title="Figure 10-23 Inserting blank cells for the days that precede the start of the month"/>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10119"/>
            <a:ext cx="8305800" cy="3325125"/>
          </a:xfrm>
        </p:spPr>
      </p:pic>
      <p:sp>
        <p:nvSpPr>
          <p:cNvPr id="8" name="Slide Number Placeholder 7"/>
          <p:cNvSpPr>
            <a:spLocks noGrp="1"/>
          </p:cNvSpPr>
          <p:nvPr>
            <p:ph type="sldNum" sz="quarter" idx="11"/>
          </p:nvPr>
        </p:nvSpPr>
        <p:spPr/>
        <p:txBody>
          <a:bodyPr/>
          <a:lstStyle/>
          <a:p>
            <a:fld id="{0409CDF1-C2B6-4988-8428-22D9775637BC}" type="slidenum">
              <a:rPr lang="en-US" smtClean="0"/>
              <a:pPr/>
              <a:t>57</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0085510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Writing the Calendar Days</a:t>
            </a:r>
          </a:p>
        </p:txBody>
      </p:sp>
      <p:pic>
        <p:nvPicPr>
          <p:cNvPr id="4" name="Content Placeholder 3" descr="This figure explains how to write the HTML code for the table row and cells.&#10;The figure consists of seven rectangular boxes and a few lines of code.&#10;The first line of the code reads “// Write cells for each day of the month”. The second line of the code reads “var totalDays = daysInMonth(calDate);”. The third line of the code reads “for (var i = 1; i &lt;= totalDays; i++)”. The fourth line of the code reads “day.setDate(i);”. The fifth line of the code reads “weekDay = day.getDay();”. The sixth line of the code reads “if (weekDay === 0) htmlCode += “&lt;tr&gt;”;”. The seventh line of the code reads “htmlCode += “&lt;td class='calendar_dates'&gt;” + i + “&lt;/td&gt;”;”. The eighth line of the code reads “if (weekDay === 6) htmlCode += “&lt;/tr&gt;”;”. The ninth line of the code reads “}”.The tenth line of the code reads “return htmlCode;”.The eleventh line of the code reads “}”.&#10;The first rectangular box labeled “calculates the total number of days in the current month” is positioned above the code. An arrow originating from this rectangular box points to the second line of the code.&#10;The second rectangular box labeled “loops through the total number of days” is positioned on the left side of the code. An arrow originating from this rectangular box points to the third line of the code.&#10;The third rectangular box labeled “if the day is a Sunday, starts a new table row” is positioned below the second rectangular box. An arrow originating from the third rectangular box points to the sixth line of the code.&#10;The fourth rectangular box labeled “creates a table cell for each day, displaying the day number” is positioned below the third rectangular box. An arrow originating from the fourth rectangular box points to the seventh line of the code.&#10;The fifth rectangular box labeled “if the day is a Saturday, ends the table row” is positioned inside the code. An arrow originating from this rectangular box points to the eighth line of the code.&#10;The sixth rectangular box labeled “for each day, determines the weekday on which it falls” is positioned inside the code. An arrow originating from this rectangular box points to the fifth line of the code.&#10;The seventh rectangular box labeled “returns the HTML code for the table row and cells” is positioned below the code. An arrow originating from this rectangular box points to the tenth line of the code.&#10;" title="Figure 10-24 Writing the HTML code for the table rows and cell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94934"/>
            <a:ext cx="8305800" cy="4555495"/>
          </a:xfrm>
        </p:spPr>
      </p:pic>
      <p:sp>
        <p:nvSpPr>
          <p:cNvPr id="8" name="Slide Number Placeholder 7"/>
          <p:cNvSpPr>
            <a:spLocks noGrp="1"/>
          </p:cNvSpPr>
          <p:nvPr>
            <p:ph type="sldNum" sz="quarter" idx="11"/>
          </p:nvPr>
        </p:nvSpPr>
        <p:spPr/>
        <p:txBody>
          <a:bodyPr/>
          <a:lstStyle/>
          <a:p>
            <a:fld id="{0409CDF1-C2B6-4988-8428-22D9775637BC}" type="slidenum">
              <a:rPr lang="en-US" smtClean="0"/>
              <a:pPr/>
              <a:t>58</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804938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Highlighting the Current Date</a:t>
            </a:r>
          </a:p>
        </p:txBody>
      </p:sp>
      <p:pic>
        <p:nvPicPr>
          <p:cNvPr id="3" name="Content Placeholder 2" descr="This figure explains the process of highlighting the current date in the calendar.&#10;The figure consists of three rectangular boxes and a few lines of code.&#10;The first line of the code reads “// Write cells for each day of the month”. The second line of the code reads “var totalDays = daysInMonth(calDate);”. The third line of the code reads “var highlightDay = calDate.getDate();”. The fourth line of the code reads “for (var i = 1; i &lt;= totalDays; i++) {”. The fifth line of the code reads “day.setDate(i);”. The sixth line of the code reads “weekDay = day.getDay();”. The seventh line of the code reads “if (weekDay === 0) htmlCode += “&lt;tr&gt;”;”. The eighth line of the code reads “if (i === highlightDay) {”. The ninth line of the code reads “htmlCode += “&lt;td class='calendar_dates' id='calendar_today'&gt;” + i + “&lt;/td&gt;”;”. The tenth line of the code reads “} else {”. The eleventh line of the code reads “htmlCode += “&lt;td class='calendar_dates'&gt;” + i + “&lt;/td&gt;”;”. The twelfth line of the code reads “}”. The thirteenth line of the code reads “if (weekDay === 6) htmlCode += “&lt;/tr&gt;”;”. The fourteenth line of the code reads “}”. The fifteenth line of the code reads “return htmlCode;”. The sixteenth line of the code reads “}”.&#10;The first rectangular box labeled “stores the current day in the highlightDay variable” is positioned at the left side of the code. An arrow originating from this rectangular box points to the third line of the code.&#10;The second rectangular box labeled “if the day is the highlight day, write a table cell with the id ‘calendar_today’” is positioned below the first rectangular box. An arrow originating from the second rectangular box points to the ninth line of the code.&#10;The third rectangular box labeled “otherwise write a table cell with no id value” is positioned below the second rectangular box. An arrow originating from the third rectangular box points to the eleventh line of the code.&#10;" title="Figure 10-27 Highlighting the current date in the calenda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41911"/>
            <a:ext cx="8305800" cy="3661540"/>
          </a:xfrm>
        </p:spPr>
      </p:pic>
      <p:sp>
        <p:nvSpPr>
          <p:cNvPr id="8" name="Slide Number Placeholder 7"/>
          <p:cNvSpPr>
            <a:spLocks noGrp="1"/>
          </p:cNvSpPr>
          <p:nvPr>
            <p:ph type="sldNum" sz="quarter" idx="11"/>
          </p:nvPr>
        </p:nvSpPr>
        <p:spPr/>
        <p:txBody>
          <a:bodyPr/>
          <a:lstStyle/>
          <a:p>
            <a:fld id="{0409CDF1-C2B6-4988-8428-22D9775637BC}" type="slidenum">
              <a:rPr lang="en-US" smtClean="0"/>
              <a:pPr/>
              <a:t>59</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90598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a:t>Reviewing the Calendar Structure (continued)</a:t>
            </a:r>
          </a:p>
        </p:txBody>
      </p:sp>
      <p:sp>
        <p:nvSpPr>
          <p:cNvPr id="2" name="Content Placeholder 1"/>
          <p:cNvSpPr>
            <a:spLocks noGrp="1"/>
          </p:cNvSpPr>
          <p:nvPr>
            <p:ph idx="1"/>
          </p:nvPr>
        </p:nvSpPr>
        <p:spPr/>
        <p:txBody>
          <a:bodyPr/>
          <a:lstStyle/>
          <a:p>
            <a:pPr lvl="1"/>
            <a:r>
              <a:rPr lang="en-IN"/>
              <a:t>All cells containing the dates of the month belong to the class </a:t>
            </a:r>
            <a:r>
              <a:rPr lang="en-IN" i="1" err="1"/>
              <a:t>calendar_dates</a:t>
            </a:r>
            <a:endParaRPr lang="en-IN"/>
          </a:p>
          <a:p>
            <a:pPr lvl="1"/>
            <a:r>
              <a:rPr lang="en-IN"/>
              <a:t>The cell containing the current date has the ID </a:t>
            </a:r>
            <a:r>
              <a:rPr lang="en-IN" i="1" err="1"/>
              <a:t>calendar_today</a:t>
            </a:r>
            <a:endParaRPr lang="en-IN"/>
          </a:p>
          <a:p>
            <a:r>
              <a:rPr lang="en-IN"/>
              <a:t>Class and ID designations make it easier for page developers to assign different styles to the different parts of the calendar</a:t>
            </a:r>
          </a:p>
          <a:p>
            <a:endParaRPr lang="en-IN"/>
          </a:p>
        </p:txBody>
      </p:sp>
      <p:sp>
        <p:nvSpPr>
          <p:cNvPr id="8" name="Slide Number Placeholder 7"/>
          <p:cNvSpPr>
            <a:spLocks noGrp="1"/>
          </p:cNvSpPr>
          <p:nvPr>
            <p:ph type="sldNum" sz="quarter" idx="11"/>
          </p:nvPr>
        </p:nvSpPr>
        <p:spPr/>
        <p:txBody>
          <a:bodyPr/>
          <a:lstStyle/>
          <a:p>
            <a:pPr>
              <a:defRPr/>
            </a:pPr>
            <a:fld id="{0409CDF1-C2B6-4988-8428-22D9775637BC}" type="slidenum">
              <a:rPr lang="en-US"/>
              <a:pPr>
                <a:defRPr/>
              </a:pPr>
              <a:t>6</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9757475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Displaying Daily Events</a:t>
            </a:r>
          </a:p>
        </p:txBody>
      </p:sp>
      <p:pic>
        <p:nvPicPr>
          <p:cNvPr id="4" name="Content Placeholder 3" descr="This figure explains the process of displaying events for each day of the month.&#10;The figure consists of a rectangular box and a few lines of code.&#10;The first line of the code reads “if (weekDay === 0) htmlCode += “&lt;tr&gt;”;”. The second line of the code reads “if (i === highlightDay) {”. The third line of the code reads “htmlCode += “&lt;td class='calendar_dates' id='calendar_today'&gt;” + i + dayEvent[i] + “&lt;/td&gt;”;”. The fourth line of the code reads “} else {”. The fifth line of the code reads “htmlCode += “&lt;td class='calendar_dates'&gt;” + i + dayEvent[i] + “&lt;/td&gt;”;”. The sixth line of the code reads “}”. The seventh line of the code reads “if (weekDay === 6) htmlCode += “&lt;/tr&gt;”;”.&#10;A rectangular box labeled “displays the event for the day” is positioned below the code. An arrow originating from this rectangular box splits into two and points to “dayEvent[i]” in the third and fifth lines of the code respectively.&#10;" title="Figure 10-31 Displaying events for each day of the month"/>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466623"/>
            <a:ext cx="8305800" cy="2412116"/>
          </a:xfrm>
        </p:spPr>
      </p:pic>
      <p:sp>
        <p:nvSpPr>
          <p:cNvPr id="8" name="Slide Number Placeholder 7"/>
          <p:cNvSpPr>
            <a:spLocks noGrp="1"/>
          </p:cNvSpPr>
          <p:nvPr>
            <p:ph type="sldNum" sz="quarter" idx="11"/>
          </p:nvPr>
        </p:nvSpPr>
        <p:spPr/>
        <p:txBody>
          <a:bodyPr/>
          <a:lstStyle/>
          <a:p>
            <a:fld id="{0409CDF1-C2B6-4988-8428-22D9775637BC}" type="slidenum">
              <a:rPr lang="en-US" smtClean="0"/>
              <a:pPr/>
              <a:t>60</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0582012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Exploring the </a:t>
            </a:r>
            <a:r>
              <a:rPr lang="en-IN" sz="4000">
                <a:latin typeface="Courier New" panose="02070309020205020404" pitchFamily="49" charset="0"/>
                <a:cs typeface="Courier New" panose="02070309020205020404" pitchFamily="49" charset="0"/>
              </a:rPr>
              <a:t>break</a:t>
            </a:r>
            <a:r>
              <a:rPr lang="en-IN"/>
              <a:t> Command</a:t>
            </a:r>
          </a:p>
        </p:txBody>
      </p:sp>
      <p:sp>
        <p:nvSpPr>
          <p:cNvPr id="9" name="Content Placeholder 8"/>
          <p:cNvSpPr>
            <a:spLocks noGrp="1"/>
          </p:cNvSpPr>
          <p:nvPr>
            <p:ph idx="1"/>
          </p:nvPr>
        </p:nvSpPr>
        <p:spPr/>
        <p:txBody>
          <a:bodyPr/>
          <a:lstStyle/>
          <a:p>
            <a:r>
              <a:rPr lang="en-IN" sz="2600">
                <a:latin typeface="Courier New" panose="02070309020205020404" pitchFamily="49" charset="0"/>
                <a:cs typeface="Courier New" panose="02070309020205020404" pitchFamily="49" charset="0"/>
              </a:rPr>
              <a:t>break</a:t>
            </a:r>
            <a:r>
              <a:rPr lang="en-IN"/>
              <a:t> statement: Terminates any program loop or conditional statement</a:t>
            </a:r>
          </a:p>
          <a:p>
            <a:r>
              <a:rPr lang="en-IN"/>
              <a:t>Used anywhere within the program code</a:t>
            </a:r>
          </a:p>
          <a:p>
            <a:r>
              <a:rPr lang="en-IN"/>
              <a:t>When a </a:t>
            </a:r>
            <a:r>
              <a:rPr lang="en-IN" sz="2600">
                <a:latin typeface="Courier New" panose="02070309020205020404" pitchFamily="49" charset="0"/>
                <a:cs typeface="Courier New" panose="02070309020205020404" pitchFamily="49" charset="0"/>
              </a:rPr>
              <a:t>break</a:t>
            </a:r>
            <a:r>
              <a:rPr lang="en-IN"/>
              <a:t> statement is encountered, control is passed to the statement immediately following it</a:t>
            </a:r>
          </a:p>
          <a:p>
            <a:r>
              <a:rPr lang="en-IN"/>
              <a:t>It is most often used to exit a program loop before the stopping condition is met</a:t>
            </a:r>
          </a:p>
        </p:txBody>
      </p:sp>
      <p:sp>
        <p:nvSpPr>
          <p:cNvPr id="8" name="Slide Number Placeholder 7"/>
          <p:cNvSpPr>
            <a:spLocks noGrp="1"/>
          </p:cNvSpPr>
          <p:nvPr>
            <p:ph type="sldNum" sz="quarter" idx="11"/>
          </p:nvPr>
        </p:nvSpPr>
        <p:spPr/>
        <p:txBody>
          <a:bodyPr/>
          <a:lstStyle/>
          <a:p>
            <a:fld id="{0409CDF1-C2B6-4988-8428-22D9775637BC}" type="slidenum">
              <a:rPr lang="en-US" smtClean="0"/>
              <a:pPr/>
              <a:t>61</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122886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000"/>
              <a:t>Exploring the </a:t>
            </a:r>
            <a:r>
              <a:rPr lang="en-IN" sz="3600">
                <a:latin typeface="Courier New" panose="02070309020205020404" pitchFamily="49" charset="0"/>
                <a:cs typeface="Courier New" panose="02070309020205020404" pitchFamily="49" charset="0"/>
              </a:rPr>
              <a:t>continue</a:t>
            </a:r>
            <a:r>
              <a:rPr lang="en-IN" sz="3600"/>
              <a:t> </a:t>
            </a:r>
            <a:r>
              <a:rPr lang="en-IN" sz="4000"/>
              <a:t>Command</a:t>
            </a:r>
          </a:p>
        </p:txBody>
      </p:sp>
      <p:sp>
        <p:nvSpPr>
          <p:cNvPr id="9" name="Content Placeholder 8"/>
          <p:cNvSpPr>
            <a:spLocks noGrp="1"/>
          </p:cNvSpPr>
          <p:nvPr>
            <p:ph idx="1"/>
          </p:nvPr>
        </p:nvSpPr>
        <p:spPr/>
        <p:txBody>
          <a:bodyPr/>
          <a:lstStyle/>
          <a:p>
            <a:r>
              <a:rPr lang="en-IN" sz="2600" b="1">
                <a:latin typeface="Courier New" panose="02070309020205020404" pitchFamily="49" charset="0"/>
                <a:cs typeface="Courier New" panose="02070309020205020404" pitchFamily="49" charset="0"/>
              </a:rPr>
              <a:t>continue</a:t>
            </a:r>
            <a:r>
              <a:rPr lang="en-IN" b="1"/>
              <a:t> statement: </a:t>
            </a:r>
            <a:r>
              <a:rPr lang="en-IN"/>
              <a:t>Stops processing the commands in the current iteration of the loop and continues on to the next iteration</a:t>
            </a:r>
          </a:p>
          <a:p>
            <a:r>
              <a:rPr lang="en-IN">
                <a:cs typeface="Courier New" panose="02070309020205020404" pitchFamily="49" charset="0"/>
              </a:rPr>
              <a:t>It is u</a:t>
            </a:r>
            <a:r>
              <a:rPr lang="en-IN"/>
              <a:t>sed to jump out of the current iteration if a missing or null value is encountered</a:t>
            </a:r>
          </a:p>
        </p:txBody>
      </p:sp>
      <p:sp>
        <p:nvSpPr>
          <p:cNvPr id="8" name="Slide Number Placeholder 7"/>
          <p:cNvSpPr>
            <a:spLocks noGrp="1"/>
          </p:cNvSpPr>
          <p:nvPr>
            <p:ph type="sldNum" sz="quarter" idx="11"/>
          </p:nvPr>
        </p:nvSpPr>
        <p:spPr/>
        <p:txBody>
          <a:bodyPr/>
          <a:lstStyle/>
          <a:p>
            <a:fld id="{0409CDF1-C2B6-4988-8428-22D9775637BC}" type="slidenum">
              <a:rPr lang="en-US" smtClean="0"/>
              <a:pPr/>
              <a:t>62</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42455554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Exploring </a:t>
            </a:r>
            <a:r>
              <a:rPr lang="EN-IN" sz="4000">
                <a:latin typeface="Courier New"/>
              </a:rPr>
              <a:t>Statement</a:t>
            </a:r>
            <a:r>
              <a:rPr lang="EN-IN"/>
              <a:t> Labels</a:t>
            </a:r>
          </a:p>
        </p:txBody>
      </p:sp>
      <p:sp>
        <p:nvSpPr>
          <p:cNvPr id="9" name="Content Placeholder 8"/>
          <p:cNvSpPr>
            <a:spLocks noGrp="1"/>
          </p:cNvSpPr>
          <p:nvPr>
            <p:ph idx="1"/>
          </p:nvPr>
        </p:nvSpPr>
        <p:spPr/>
        <p:txBody>
          <a:bodyPr/>
          <a:lstStyle/>
          <a:p>
            <a:r>
              <a:rPr lang="en-IN" sz="2600" b="1">
                <a:latin typeface="Courier New" panose="02070309020205020404" pitchFamily="49" charset="0"/>
                <a:cs typeface="Courier New" panose="02070309020205020404" pitchFamily="49" charset="0"/>
              </a:rPr>
              <a:t>Statement</a:t>
            </a:r>
            <a:r>
              <a:rPr lang="en-IN" b="1"/>
              <a:t> labels:</a:t>
            </a:r>
            <a:r>
              <a:rPr lang="en-IN"/>
              <a:t> Identifies statements in JavaScript code</a:t>
            </a:r>
          </a:p>
          <a:p>
            <a:r>
              <a:rPr lang="en-IN"/>
              <a:t>Can be referenced elsewhere in a program</a:t>
            </a:r>
          </a:p>
          <a:p>
            <a:r>
              <a:rPr lang="en-IN"/>
              <a:t>Syntax of the </a:t>
            </a:r>
            <a:r>
              <a:rPr lang="en-IN" sz="2600">
                <a:latin typeface="Courier New" panose="02070309020205020404" pitchFamily="49" charset="0"/>
                <a:cs typeface="Courier New" panose="02070309020205020404" pitchFamily="49" charset="0"/>
              </a:rPr>
              <a:t>statement</a:t>
            </a:r>
            <a:r>
              <a:rPr lang="en-IN"/>
              <a:t> label</a:t>
            </a:r>
          </a:p>
          <a:p>
            <a:pPr marL="363538" lvl="1" indent="0">
              <a:buNone/>
            </a:pPr>
            <a:r>
              <a:rPr lang="en-IN" sz="2600" i="1">
                <a:latin typeface="Courier New" panose="02070309020205020404" pitchFamily="49" charset="0"/>
                <a:cs typeface="Courier New" panose="02070309020205020404" pitchFamily="49" charset="0"/>
              </a:rPr>
              <a:t>label</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statements</a:t>
            </a:r>
          </a:p>
          <a:p>
            <a:pPr marL="363538" lvl="1" indent="0">
              <a:buNone/>
            </a:pPr>
            <a:r>
              <a:rPr lang="en-IN" sz="3200"/>
              <a:t>where </a:t>
            </a:r>
            <a:r>
              <a:rPr lang="en-IN" sz="2600" i="1">
                <a:latin typeface="Courier New" panose="02070309020205020404" pitchFamily="49" charset="0"/>
                <a:cs typeface="Courier New" panose="02070309020205020404" pitchFamily="49" charset="0"/>
              </a:rPr>
              <a:t>label</a:t>
            </a:r>
            <a:r>
              <a:rPr lang="en-IN" sz="3200" i="1"/>
              <a:t> </a:t>
            </a:r>
            <a:r>
              <a:rPr lang="en-IN" sz="3200"/>
              <a:t>is the text of the label and </a:t>
            </a:r>
            <a:r>
              <a:rPr lang="en-IN" sz="2600" i="1">
                <a:latin typeface="Courier New" panose="02070309020205020404" pitchFamily="49" charset="0"/>
                <a:cs typeface="Courier New" panose="02070309020205020404" pitchFamily="49" charset="0"/>
              </a:rPr>
              <a:t>statements</a:t>
            </a:r>
            <a:r>
              <a:rPr lang="en-IN" sz="3200" i="1"/>
              <a:t> </a:t>
            </a:r>
            <a:r>
              <a:rPr lang="en-IN" sz="3200"/>
              <a:t>are the statements identified by the label</a:t>
            </a:r>
          </a:p>
        </p:txBody>
      </p:sp>
      <p:sp>
        <p:nvSpPr>
          <p:cNvPr id="8" name="Slide Number Placeholder 7"/>
          <p:cNvSpPr>
            <a:spLocks noGrp="1"/>
          </p:cNvSpPr>
          <p:nvPr>
            <p:ph type="sldNum" sz="quarter" idx="11"/>
          </p:nvPr>
        </p:nvSpPr>
        <p:spPr/>
        <p:txBody>
          <a:bodyPr/>
          <a:lstStyle/>
          <a:p>
            <a:fld id="{0409CDF1-C2B6-4988-8428-22D9775637BC}" type="slidenum">
              <a:rPr lang="en-US" smtClean="0"/>
              <a:pPr/>
              <a:t>63</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42249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Adding the calendar() Function</a:t>
            </a:r>
          </a:p>
        </p:txBody>
      </p:sp>
      <p:sp>
        <p:nvSpPr>
          <p:cNvPr id="2" name="Content Placeholder 1"/>
          <p:cNvSpPr>
            <a:spLocks noGrp="1"/>
          </p:cNvSpPr>
          <p:nvPr>
            <p:ph idx="1"/>
          </p:nvPr>
        </p:nvSpPr>
        <p:spPr/>
        <p:txBody>
          <a:bodyPr/>
          <a:lstStyle/>
          <a:p>
            <a:r>
              <a:rPr lang="en-IN"/>
              <a:t>Place the commands that generate the calendar within a single function named </a:t>
            </a:r>
            <a:r>
              <a:rPr lang="en-IN" err="1"/>
              <a:t>createCalendar</a:t>
            </a:r>
            <a:r>
              <a:rPr lang="en-IN"/>
              <a:t>()</a:t>
            </a:r>
          </a:p>
          <a:p>
            <a:r>
              <a:rPr lang="en-IN"/>
              <a:t>Initial code to generate the calendar</a:t>
            </a:r>
          </a:p>
          <a:p>
            <a:pPr marL="357188" lvl="1" indent="0">
              <a:buNone/>
            </a:pPr>
            <a:r>
              <a:rPr lang="en-IN" sz="2600" err="1">
                <a:latin typeface="Courier New" panose="02070309020205020404" pitchFamily="49" charset="0"/>
                <a:cs typeface="Courier New" panose="02070309020205020404" pitchFamily="49" charset="0"/>
              </a:rPr>
              <a:t>var</a:t>
            </a:r>
            <a:r>
              <a:rPr lang="en-IN" sz="2600">
                <a:latin typeface="Courier New" panose="02070309020205020404" pitchFamily="49" charset="0"/>
                <a:cs typeface="Courier New" panose="02070309020205020404" pitchFamily="49" charset="0"/>
              </a:rPr>
              <a:t> </a:t>
            </a:r>
            <a:r>
              <a:rPr lang="en-IN" sz="2600" err="1">
                <a:latin typeface="Courier New" panose="02070309020205020404" pitchFamily="49" charset="0"/>
                <a:cs typeface="Courier New" panose="02070309020205020404" pitchFamily="49" charset="0"/>
              </a:rPr>
              <a:t>thisDay</a:t>
            </a:r>
            <a:r>
              <a:rPr lang="en-IN" sz="2600">
                <a:latin typeface="Courier New" panose="02070309020205020404" pitchFamily="49" charset="0"/>
                <a:cs typeface="Courier New" panose="02070309020205020404" pitchFamily="49" charset="0"/>
              </a:rPr>
              <a:t> = new Date(“August 24, 2018”);</a:t>
            </a:r>
          </a:p>
          <a:p>
            <a:pPr marL="357188" lvl="1" indent="0">
              <a:buNone/>
            </a:pPr>
            <a:r>
              <a:rPr lang="en-IN" sz="2600" err="1">
                <a:latin typeface="Courier New" panose="02070309020205020404" pitchFamily="49" charset="0"/>
                <a:cs typeface="Courier New" panose="02070309020205020404" pitchFamily="49" charset="0"/>
              </a:rPr>
              <a:t>document.getElementById</a:t>
            </a:r>
            <a:r>
              <a:rPr lang="en-IN" sz="2600">
                <a:latin typeface="Courier New" panose="02070309020205020404" pitchFamily="49" charset="0"/>
                <a:cs typeface="Courier New" panose="02070309020205020404" pitchFamily="49" charset="0"/>
              </a:rPr>
              <a:t>(“calendar”).</a:t>
            </a:r>
            <a:r>
              <a:rPr lang="en-IN" sz="2600" err="1">
                <a:latin typeface="Courier New" panose="02070309020205020404" pitchFamily="49" charset="0"/>
                <a:cs typeface="Courier New" panose="02070309020205020404" pitchFamily="49" charset="0"/>
              </a:rPr>
              <a:t>innerHTML</a:t>
            </a:r>
            <a:r>
              <a:rPr lang="en-IN" sz="2600">
                <a:latin typeface="Courier New" panose="02070309020205020404" pitchFamily="49" charset="0"/>
                <a:cs typeface="Courier New" panose="02070309020205020404" pitchFamily="49" charset="0"/>
              </a:rPr>
              <a:t> = </a:t>
            </a:r>
            <a:r>
              <a:rPr lang="en-IN" sz="2600" err="1">
                <a:latin typeface="Courier New" panose="02070309020205020404" pitchFamily="49" charset="0"/>
                <a:cs typeface="Courier New" panose="02070309020205020404" pitchFamily="49" charset="0"/>
              </a:rPr>
              <a:t>createCalendar</a:t>
            </a:r>
            <a:r>
              <a:rPr lang="en-IN" sz="2600">
                <a:latin typeface="Courier New" panose="02070309020205020404" pitchFamily="49" charset="0"/>
                <a:cs typeface="Courier New" panose="02070309020205020404" pitchFamily="49" charset="0"/>
              </a:rPr>
              <a:t>(</a:t>
            </a:r>
            <a:r>
              <a:rPr lang="en-IN" sz="2600" err="1">
                <a:latin typeface="Courier New" panose="02070309020205020404" pitchFamily="49" charset="0"/>
                <a:cs typeface="Courier New" panose="02070309020205020404" pitchFamily="49" charset="0"/>
              </a:rPr>
              <a:t>thisDay</a:t>
            </a:r>
            <a:r>
              <a:rPr lang="en-IN" sz="2600">
                <a:latin typeface="Courier New" panose="02070309020205020404" pitchFamily="49" charset="0"/>
                <a:cs typeface="Courier New" panose="02070309020205020404" pitchFamily="49" charset="0"/>
              </a:rPr>
              <a:t>);</a:t>
            </a:r>
          </a:p>
        </p:txBody>
      </p:sp>
      <p:sp>
        <p:nvSpPr>
          <p:cNvPr id="8" name="Slide Number Placeholder 7"/>
          <p:cNvSpPr>
            <a:spLocks noGrp="1"/>
          </p:cNvSpPr>
          <p:nvPr>
            <p:ph type="sldNum" sz="quarter" idx="11"/>
          </p:nvPr>
        </p:nvSpPr>
        <p:spPr/>
        <p:txBody>
          <a:bodyPr/>
          <a:lstStyle/>
          <a:p>
            <a:pPr>
              <a:defRPr/>
            </a:pPr>
            <a:fld id="{0409CDF1-C2B6-4988-8428-22D9775637BC}" type="slidenum">
              <a:rPr lang="en-US"/>
              <a:pPr>
                <a:defRPr/>
              </a:pPr>
              <a:t>7</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734739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a:t>Adding the calendar() Function (continued)</a:t>
            </a:r>
          </a:p>
        </p:txBody>
      </p:sp>
      <p:sp>
        <p:nvSpPr>
          <p:cNvPr id="2" name="Content Placeholder 1"/>
          <p:cNvSpPr>
            <a:spLocks noGrp="1"/>
          </p:cNvSpPr>
          <p:nvPr>
            <p:ph idx="1"/>
          </p:nvPr>
        </p:nvSpPr>
        <p:spPr/>
        <p:txBody>
          <a:bodyPr/>
          <a:lstStyle/>
          <a:p>
            <a:pPr marL="357188" lvl="1" indent="0">
              <a:buNone/>
            </a:pPr>
            <a:r>
              <a:rPr lang="en-IN" sz="2600">
                <a:latin typeface="Courier New" panose="02070309020205020404" pitchFamily="49" charset="0"/>
                <a:cs typeface="Courier New" panose="02070309020205020404" pitchFamily="49" charset="0"/>
              </a:rPr>
              <a:t>function </a:t>
            </a:r>
            <a:r>
              <a:rPr lang="en-IN" sz="2600" err="1">
                <a:latin typeface="Courier New" panose="02070309020205020404" pitchFamily="49" charset="0"/>
                <a:cs typeface="Courier New" panose="02070309020205020404" pitchFamily="49" charset="0"/>
              </a:rPr>
              <a:t>createCalendar</a:t>
            </a:r>
            <a:r>
              <a:rPr lang="en-IN" sz="2600">
                <a:latin typeface="Courier New" panose="02070309020205020404" pitchFamily="49" charset="0"/>
                <a:cs typeface="Courier New" panose="02070309020205020404" pitchFamily="49" charset="0"/>
              </a:rPr>
              <a:t>(</a:t>
            </a:r>
            <a:r>
              <a:rPr lang="en-IN" sz="2600" err="1">
                <a:latin typeface="Courier New" panose="02070309020205020404" pitchFamily="49" charset="0"/>
                <a:cs typeface="Courier New" panose="02070309020205020404" pitchFamily="49" charset="0"/>
              </a:rPr>
              <a:t>calDate</a:t>
            </a:r>
            <a:r>
              <a:rPr lang="en-IN" sz="2600">
                <a:latin typeface="Courier New" panose="02070309020205020404" pitchFamily="49" charset="0"/>
                <a:cs typeface="Courier New" panose="02070309020205020404" pitchFamily="49" charset="0"/>
              </a:rPr>
              <a:t>) {</a:t>
            </a:r>
          </a:p>
          <a:p>
            <a:pPr marL="357188" lvl="1" indent="0">
              <a:buNone/>
            </a:pPr>
            <a:r>
              <a:rPr lang="en-IN" sz="2600" err="1">
                <a:latin typeface="Courier New" panose="02070309020205020404" pitchFamily="49" charset="0"/>
                <a:cs typeface="Courier New" panose="02070309020205020404" pitchFamily="49" charset="0"/>
              </a:rPr>
              <a:t>var</a:t>
            </a:r>
            <a:r>
              <a:rPr lang="en-IN" sz="2600">
                <a:latin typeface="Courier New" panose="02070309020205020404" pitchFamily="49" charset="0"/>
                <a:cs typeface="Courier New" panose="02070309020205020404" pitchFamily="49" charset="0"/>
              </a:rPr>
              <a:t> </a:t>
            </a:r>
            <a:r>
              <a:rPr lang="en-IN" sz="2600" err="1">
                <a:latin typeface="Courier New" panose="02070309020205020404" pitchFamily="49" charset="0"/>
                <a:cs typeface="Courier New" panose="02070309020205020404" pitchFamily="49" charset="0"/>
              </a:rPr>
              <a:t>calendarHTML</a:t>
            </a:r>
            <a:r>
              <a:rPr lang="en-IN" sz="2600">
                <a:latin typeface="Courier New" panose="02070309020205020404" pitchFamily="49" charset="0"/>
                <a:cs typeface="Courier New" panose="02070309020205020404" pitchFamily="49" charset="0"/>
              </a:rPr>
              <a:t> = “&lt;table id='</a:t>
            </a:r>
            <a:r>
              <a:rPr lang="en-IN" sz="2600" err="1">
                <a:latin typeface="Courier New" panose="02070309020205020404" pitchFamily="49" charset="0"/>
                <a:cs typeface="Courier New" panose="02070309020205020404" pitchFamily="49" charset="0"/>
              </a:rPr>
              <a:t>calendar_table</a:t>
            </a:r>
            <a:r>
              <a:rPr lang="en-IN" sz="2600">
                <a:latin typeface="Courier New" panose="02070309020205020404" pitchFamily="49" charset="0"/>
                <a:cs typeface="Courier New" panose="02070309020205020404" pitchFamily="49" charset="0"/>
              </a:rPr>
              <a:t>'&gt;”;</a:t>
            </a:r>
          </a:p>
          <a:p>
            <a:pPr marL="357188" lvl="1" indent="0">
              <a:buNone/>
            </a:pPr>
            <a:r>
              <a:rPr lang="en-IN" sz="2600" err="1">
                <a:latin typeface="Courier New" panose="02070309020205020404" pitchFamily="49" charset="0"/>
                <a:cs typeface="Courier New" panose="02070309020205020404" pitchFamily="49" charset="0"/>
              </a:rPr>
              <a:t>calendarHTML</a:t>
            </a:r>
            <a:r>
              <a:rPr lang="en-IN" sz="2600">
                <a:latin typeface="Courier New" panose="02070309020205020404" pitchFamily="49" charset="0"/>
                <a:cs typeface="Courier New" panose="02070309020205020404" pitchFamily="49" charset="0"/>
              </a:rPr>
              <a:t> += “&lt;/table&gt;”;</a:t>
            </a:r>
          </a:p>
          <a:p>
            <a:pPr marL="357188" lvl="1" indent="0">
              <a:buNone/>
            </a:pPr>
            <a:r>
              <a:rPr lang="en-IN" sz="2600">
                <a:latin typeface="Courier New" panose="02070309020205020404" pitchFamily="49" charset="0"/>
                <a:cs typeface="Courier New" panose="02070309020205020404" pitchFamily="49" charset="0"/>
              </a:rPr>
              <a:t>return </a:t>
            </a:r>
            <a:r>
              <a:rPr lang="en-IN" sz="2600" err="1">
                <a:latin typeface="Courier New" panose="02070309020205020404" pitchFamily="49" charset="0"/>
                <a:cs typeface="Courier New" panose="02070309020205020404" pitchFamily="49" charset="0"/>
              </a:rPr>
              <a:t>calendarHTML</a:t>
            </a:r>
            <a:r>
              <a:rPr lang="en-IN" sz="2600">
                <a:latin typeface="Courier New" panose="02070309020205020404" pitchFamily="49" charset="0"/>
                <a:cs typeface="Courier New" panose="02070309020205020404" pitchFamily="49" charset="0"/>
              </a:rPr>
              <a:t>;</a:t>
            </a:r>
          </a:p>
          <a:p>
            <a:pPr marL="357188" lvl="1" indent="0">
              <a:buNone/>
            </a:pPr>
            <a:r>
              <a:rPr lang="en-IN" sz="2600">
                <a:latin typeface="Courier New" panose="02070309020205020404" pitchFamily="49" charset="0"/>
                <a:cs typeface="Courier New" panose="02070309020205020404" pitchFamily="49" charset="0"/>
              </a:rPr>
              <a:t>}</a:t>
            </a:r>
          </a:p>
          <a:p>
            <a:r>
              <a:rPr lang="en-IN" sz="2600" err="1">
                <a:latin typeface="Courier New" panose="02070309020205020404" pitchFamily="49" charset="0"/>
                <a:cs typeface="Courier New" panose="02070309020205020404" pitchFamily="49" charset="0"/>
              </a:rPr>
              <a:t>thisDay</a:t>
            </a:r>
            <a:r>
              <a:rPr lang="en-IN"/>
              <a:t> variable: Stores the current date</a:t>
            </a:r>
          </a:p>
        </p:txBody>
      </p:sp>
      <p:sp>
        <p:nvSpPr>
          <p:cNvPr id="8" name="Slide Number Placeholder 7"/>
          <p:cNvSpPr>
            <a:spLocks noGrp="1"/>
          </p:cNvSpPr>
          <p:nvPr>
            <p:ph type="sldNum" sz="quarter" idx="11"/>
          </p:nvPr>
        </p:nvSpPr>
        <p:spPr/>
        <p:txBody>
          <a:bodyPr/>
          <a:lstStyle/>
          <a:p>
            <a:pPr>
              <a:defRPr/>
            </a:pPr>
            <a:fld id="{0409CDF1-C2B6-4988-8428-22D9775637BC}" type="slidenum">
              <a:rPr lang="en-US"/>
              <a:pPr>
                <a:defRPr/>
              </a:pPr>
              <a:t>8</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17408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Introducing Arrays</a:t>
            </a:r>
          </a:p>
        </p:txBody>
      </p:sp>
      <p:sp>
        <p:nvSpPr>
          <p:cNvPr id="2" name="Content Placeholder 1"/>
          <p:cNvSpPr>
            <a:spLocks noGrp="1"/>
          </p:cNvSpPr>
          <p:nvPr>
            <p:ph idx="1"/>
          </p:nvPr>
        </p:nvSpPr>
        <p:spPr/>
        <p:txBody>
          <a:bodyPr/>
          <a:lstStyle/>
          <a:p>
            <a:r>
              <a:rPr lang="en-IN" sz="2600" err="1">
                <a:latin typeface="Courier New" panose="02070309020205020404" pitchFamily="49" charset="0"/>
                <a:cs typeface="Courier New" panose="02070309020205020404" pitchFamily="49" charset="0"/>
              </a:rPr>
              <a:t>getMonth</a:t>
            </a:r>
            <a:r>
              <a:rPr lang="en-IN" sz="2600">
                <a:latin typeface="Courier New" panose="02070309020205020404" pitchFamily="49" charset="0"/>
                <a:cs typeface="Courier New" panose="02070309020205020404" pitchFamily="49" charset="0"/>
              </a:rPr>
              <a:t>()</a:t>
            </a:r>
            <a:r>
              <a:rPr lang="en-IN">
                <a:cs typeface="Courier New" panose="02070309020205020404" pitchFamily="49" charset="0"/>
              </a:rPr>
              <a:t> </a:t>
            </a:r>
            <a:r>
              <a:rPr lang="en-IN"/>
              <a:t>method: Extracts a month number </a:t>
            </a:r>
          </a:p>
          <a:p>
            <a:r>
              <a:rPr lang="en-IN" sz="2600" err="1">
                <a:latin typeface="Courier New" panose="02070309020205020404" pitchFamily="49" charset="0"/>
                <a:cs typeface="Courier New" panose="02070309020205020404" pitchFamily="49" charset="0"/>
              </a:rPr>
              <a:t>getFullYear</a:t>
            </a:r>
            <a:r>
              <a:rPr lang="en-IN" sz="2600">
                <a:latin typeface="Courier New" panose="02070309020205020404" pitchFamily="49" charset="0"/>
                <a:cs typeface="Courier New" panose="02070309020205020404" pitchFamily="49" charset="0"/>
              </a:rPr>
              <a:t>()</a:t>
            </a:r>
            <a:r>
              <a:rPr lang="en-IN">
                <a:cs typeface="Courier New" panose="02070309020205020404" pitchFamily="49" charset="0"/>
              </a:rPr>
              <a:t> </a:t>
            </a:r>
            <a:r>
              <a:rPr lang="en-IN"/>
              <a:t>method: Extracts the four-digit year value</a:t>
            </a:r>
          </a:p>
          <a:p>
            <a:r>
              <a:rPr lang="en-IN"/>
              <a:t>The </a:t>
            </a:r>
            <a:r>
              <a:rPr lang="en-IN" sz="2600">
                <a:latin typeface="Courier New" panose="02070309020205020404" pitchFamily="49" charset="0"/>
                <a:cs typeface="Courier New" panose="02070309020205020404" pitchFamily="49" charset="0"/>
              </a:rPr>
              <a:t>Date</a:t>
            </a:r>
            <a:r>
              <a:rPr lang="en-IN"/>
              <a:t> method does not return the name of the month</a:t>
            </a:r>
          </a:p>
          <a:p>
            <a:r>
              <a:rPr lang="en-IN"/>
              <a:t>One way to associate each month number with a month name is by using an array</a:t>
            </a:r>
          </a:p>
          <a:p>
            <a:pPr marL="0" indent="0">
              <a:buNone/>
            </a:pPr>
            <a:endParaRPr lang="en-IN"/>
          </a:p>
        </p:txBody>
      </p:sp>
      <p:sp>
        <p:nvSpPr>
          <p:cNvPr id="8" name="Slide Number Placeholder 7"/>
          <p:cNvSpPr>
            <a:spLocks noGrp="1"/>
          </p:cNvSpPr>
          <p:nvPr>
            <p:ph type="sldNum" sz="quarter" idx="11"/>
          </p:nvPr>
        </p:nvSpPr>
        <p:spPr/>
        <p:txBody>
          <a:bodyPr/>
          <a:lstStyle/>
          <a:p>
            <a:fld id="{0409CDF1-C2B6-4988-8428-22D9775637BC}" type="slidenum">
              <a:rPr lang="en-US" smtClean="0"/>
              <a:pPr/>
              <a:t>9</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942956777"/>
      </p:ext>
    </p:extLst>
  </p:cSld>
  <p:clrMapOvr>
    <a:masterClrMapping/>
  </p:clrMapOvr>
</p:sld>
</file>

<file path=ppt/theme/theme1.xml><?xml version="1.0" encoding="utf-8"?>
<a:theme xmlns:a="http://schemas.openxmlformats.org/drawingml/2006/main" name="3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est1 xmlns="dbac95d4-689a-4a2b-9845-ea50641fb23b" xsi:nil="true"/>
    <Team_x0020_Members xmlns="dbac95d4-689a-4a2b-9845-ea50641fb23b">
      <UserInfo>
        <DisplayName/>
        <AccountId xsi:nil="true"/>
        <AccountType/>
      </UserInfo>
    </Team_x0020_Memb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CBD9E0DAEFC3E40A59C31973342194A" ma:contentTypeVersion="" ma:contentTypeDescription="Create a new document." ma:contentTypeScope="" ma:versionID="e3c64ba551016adc573befab8c0cca30">
  <xsd:schema xmlns:xsd="http://www.w3.org/2001/XMLSchema" xmlns:xs="http://www.w3.org/2001/XMLSchema" xmlns:p="http://schemas.microsoft.com/office/2006/metadata/properties" xmlns:ns2="5b47f0fb-e24d-44b9-89a4-ff46b5ce035f" xmlns:ns3="dbac95d4-689a-4a2b-9845-ea50641fb23b" targetNamespace="http://schemas.microsoft.com/office/2006/metadata/properties" ma:root="true" ma:fieldsID="cb1c1897da468322b82511c31e0288ea" ns2:_="" ns3:_="">
    <xsd:import namespace="5b47f0fb-e24d-44b9-89a4-ff46b5ce035f"/>
    <xsd:import namespace="dbac95d4-689a-4a2b-9845-ea50641fb23b"/>
    <xsd:element name="properties">
      <xsd:complexType>
        <xsd:sequence>
          <xsd:element name="documentManagement">
            <xsd:complexType>
              <xsd:all>
                <xsd:element ref="ns2:SharedWithUsers" minOccurs="0"/>
                <xsd:element ref="ns2:SharedWithDetails" minOccurs="0"/>
                <xsd:element ref="ns3:Team_x0020_Members" minOccurs="0"/>
                <xsd:element ref="ns3:test1"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47f0fb-e24d-44b9-89a4-ff46b5ce035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bac95d4-689a-4a2b-9845-ea50641fb23b" elementFormDefault="qualified">
    <xsd:import namespace="http://schemas.microsoft.com/office/2006/documentManagement/types"/>
    <xsd:import namespace="http://schemas.microsoft.com/office/infopath/2007/PartnerControls"/>
    <xsd:element name="Team_x0020_Members" ma:index="10" nillable="true" ma:displayName="Team Members" ma:SearchPeopleOnly="false" ma:SharePointGroup="0" ma:internalName="Team_x0020_Members">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est1" ma:index="11" nillable="true" ma:displayName="test1" ma:internalName="test1">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9C7D11-30F5-47C5-918B-0311A4878DEC}">
  <ds:schemaRefs>
    <ds:schemaRef ds:uri="dbac95d4-689a-4a2b-9845-ea50641fb23b"/>
    <ds:schemaRef ds:uri="5b47f0fb-e24d-44b9-89a4-ff46b5ce035f"/>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5264E017-E1F5-403F-B4EA-FB6A04ED3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47f0fb-e24d-44b9-89a4-ff46b5ce035f"/>
    <ds:schemaRef ds:uri="dbac95d4-689a-4a2b-9845-ea50641fb2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0FF77E-083E-41F2-AA6A-B1F45E4629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3649</Words>
  <Application>Microsoft Office PowerPoint</Application>
  <PresentationFormat>On-screen Show (4:3)</PresentationFormat>
  <Paragraphs>427</Paragraphs>
  <Slides>63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BatangChe</vt:lpstr>
      <vt:lpstr>Calibri</vt:lpstr>
      <vt:lpstr>Cambria</vt:lpstr>
      <vt:lpstr>Courier New</vt:lpstr>
      <vt:lpstr>Times New Roman</vt:lpstr>
      <vt:lpstr>3_Office Theme</vt:lpstr>
      <vt:lpstr>PowerPoint Presentation</vt:lpstr>
      <vt:lpstr>Objectives</vt:lpstr>
      <vt:lpstr>Introducing the Monthly Calendar</vt:lpstr>
      <vt:lpstr>Introducing the Monthly Calendar (continued)</vt:lpstr>
      <vt:lpstr>Reviewing the Calendar Structure</vt:lpstr>
      <vt:lpstr>Reviewing the Calendar Structure (continued)</vt:lpstr>
      <vt:lpstr>Adding the calendar() Function</vt:lpstr>
      <vt:lpstr>Adding the calendar() Function (continued)</vt:lpstr>
      <vt:lpstr>Introducing Arrays</vt:lpstr>
      <vt:lpstr>Introducing Arrays (continued 1)</vt:lpstr>
      <vt:lpstr>Introducing Arrays (continued 2)</vt:lpstr>
      <vt:lpstr>Creating and Populating an Array</vt:lpstr>
      <vt:lpstr>Creating and Populating an Array (continued 1)</vt:lpstr>
      <vt:lpstr>Creating and Populating an Array (continued 2)</vt:lpstr>
      <vt:lpstr>Creating and Populating an Array (continued 3)</vt:lpstr>
      <vt:lpstr>Creating and Populating an Array (continued 4)</vt:lpstr>
      <vt:lpstr>Working with Array Length</vt:lpstr>
      <vt:lpstr>Working with Array Length (continued)</vt:lpstr>
      <vt:lpstr>Reversing an Array</vt:lpstr>
      <vt:lpstr>Sorting an Array</vt:lpstr>
      <vt:lpstr>Sorting an Array (continued 1)</vt:lpstr>
      <vt:lpstr>Sorting an Array (continued 2)</vt:lpstr>
      <vt:lpstr>Sorting an Array (continued 3)</vt:lpstr>
      <vt:lpstr>Sorting an Array (continued 4)</vt:lpstr>
      <vt:lpstr>Extracting and Inserting Array Items</vt:lpstr>
      <vt:lpstr>Extracting and Inserting Array Items (continued)</vt:lpstr>
      <vt:lpstr>Using Arrays as Data Stacks</vt:lpstr>
      <vt:lpstr>Using Arrays as Data Stacks (continued 1)</vt:lpstr>
      <vt:lpstr>Using Arrays as Data Stacks (continued 2)</vt:lpstr>
      <vt:lpstr>Using Arrays as Data Stacks (continued 3)</vt:lpstr>
      <vt:lpstr>Working with Program Loops</vt:lpstr>
      <vt:lpstr>Exploring the for Loop</vt:lpstr>
      <vt:lpstr>Exploring the for Loop (continued 1)</vt:lpstr>
      <vt:lpstr>Exploring the for Loop (continued 2)</vt:lpstr>
      <vt:lpstr>Exploring the while Loop</vt:lpstr>
      <vt:lpstr>Exploring the do/while Loop</vt:lpstr>
      <vt:lpstr>Comparison and Logical Operators</vt:lpstr>
      <vt:lpstr>Comparison and Logical Operators (continued)</vt:lpstr>
      <vt:lpstr>Program Loops and Arrays</vt:lpstr>
      <vt:lpstr>Array Methods to Loop Through Arrays</vt:lpstr>
      <vt:lpstr>Array Methods to Loop Through Arrays (continued 1)</vt:lpstr>
      <vt:lpstr>Array Methods to Loop Through Arrays (continued 2)</vt:lpstr>
      <vt:lpstr>Running a Function for Each Array Item</vt:lpstr>
      <vt:lpstr>Mapping an Array</vt:lpstr>
      <vt:lpstr>Filtering an Array</vt:lpstr>
      <vt:lpstr>Filtering an Array (continued 1)</vt:lpstr>
      <vt:lpstr>Filtering an Array (continued 2)</vt:lpstr>
      <vt:lpstr>Introducing Conditional Statements</vt:lpstr>
      <vt:lpstr>Exploring the if Statement</vt:lpstr>
      <vt:lpstr>Exploring the if Statement (continued)</vt:lpstr>
      <vt:lpstr>Nesting if Statements</vt:lpstr>
      <vt:lpstr>Exploring the if else Statement</vt:lpstr>
      <vt:lpstr>Using Multiple else if Statements</vt:lpstr>
      <vt:lpstr>Completing the Calendar App</vt:lpstr>
      <vt:lpstr>Completing the Calendar App (continued)</vt:lpstr>
      <vt:lpstr>Setting the First Day of the Month</vt:lpstr>
      <vt:lpstr>Placing the First Day of the Month</vt:lpstr>
      <vt:lpstr>Writing the Calendar Days</vt:lpstr>
      <vt:lpstr>Highlighting the Current Date</vt:lpstr>
      <vt:lpstr>Displaying Daily Events</vt:lpstr>
      <vt:lpstr>Exploring the break Command</vt:lpstr>
      <vt:lpstr>Exploring the continue Command</vt:lpstr>
      <vt:lpstr>Exploring Statement Labels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Garguilo, Maria</cp:lastModifiedBy>
  <cp:revision>2</cp:revision>
  <dcterms:modified xsi:type="dcterms:W3CDTF">2017-06-23T19:56:08Z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0x010100DCBD9E0DAEFC3E40A59C31973342194A</vt:lpwstr>
  </property>
</Properties>
</file>