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4"/>
  </p:sldMasterIdLst>
  <p:notesMasterIdLst>
    <p:notesMasterId r:id="rId75"/>
  </p:notesMasterIdLst>
  <p:sldIdLst>
    <p:sldId id="258" r:id="rId5"/>
    <p:sldId id="259" r:id="rId6"/>
    <p:sldId id="260" r:id="rId7"/>
    <p:sldId id="261" r:id="rId8"/>
    <p:sldId id="333" r:id="rId9"/>
    <p:sldId id="262" r:id="rId10"/>
    <p:sldId id="263" r:id="rId11"/>
    <p:sldId id="264" r:id="rId12"/>
    <p:sldId id="265" r:id="rId13"/>
    <p:sldId id="266" r:id="rId14"/>
    <p:sldId id="310" r:id="rId15"/>
    <p:sldId id="267" r:id="rId16"/>
    <p:sldId id="268" r:id="rId17"/>
    <p:sldId id="328" r:id="rId18"/>
    <p:sldId id="269" r:id="rId19"/>
    <p:sldId id="270" r:id="rId20"/>
    <p:sldId id="271" r:id="rId21"/>
    <p:sldId id="311" r:id="rId22"/>
    <p:sldId id="274" r:id="rId23"/>
    <p:sldId id="312" r:id="rId24"/>
    <p:sldId id="275" r:id="rId25"/>
    <p:sldId id="329" r:id="rId26"/>
    <p:sldId id="276" r:id="rId27"/>
    <p:sldId id="313" r:id="rId28"/>
    <p:sldId id="277" r:id="rId29"/>
    <p:sldId id="314" r:id="rId30"/>
    <p:sldId id="315" r:id="rId31"/>
    <p:sldId id="278" r:id="rId32"/>
    <p:sldId id="279" r:id="rId33"/>
    <p:sldId id="280" r:id="rId34"/>
    <p:sldId id="281" r:id="rId35"/>
    <p:sldId id="282" r:id="rId36"/>
    <p:sldId id="283" r:id="rId37"/>
    <p:sldId id="284" r:id="rId38"/>
    <p:sldId id="316" r:id="rId39"/>
    <p:sldId id="285" r:id="rId40"/>
    <p:sldId id="286" r:id="rId41"/>
    <p:sldId id="317" r:id="rId42"/>
    <p:sldId id="287" r:id="rId43"/>
    <p:sldId id="288" r:id="rId44"/>
    <p:sldId id="289" r:id="rId45"/>
    <p:sldId id="318" r:id="rId46"/>
    <p:sldId id="290" r:id="rId47"/>
    <p:sldId id="291" r:id="rId48"/>
    <p:sldId id="319" r:id="rId49"/>
    <p:sldId id="292" r:id="rId50"/>
    <p:sldId id="330" r:id="rId51"/>
    <p:sldId id="293" r:id="rId52"/>
    <p:sldId id="294" r:id="rId53"/>
    <p:sldId id="320" r:id="rId54"/>
    <p:sldId id="295" r:id="rId55"/>
    <p:sldId id="321" r:id="rId56"/>
    <p:sldId id="296" r:id="rId57"/>
    <p:sldId id="322" r:id="rId58"/>
    <p:sldId id="297" r:id="rId59"/>
    <p:sldId id="331" r:id="rId60"/>
    <p:sldId id="298" r:id="rId61"/>
    <p:sldId id="323" r:id="rId62"/>
    <p:sldId id="324" r:id="rId63"/>
    <p:sldId id="301" r:id="rId64"/>
    <p:sldId id="325" r:id="rId65"/>
    <p:sldId id="302" r:id="rId66"/>
    <p:sldId id="303" r:id="rId67"/>
    <p:sldId id="304" r:id="rId68"/>
    <p:sldId id="326" r:id="rId69"/>
    <p:sldId id="332" r:id="rId70"/>
    <p:sldId id="305" r:id="rId71"/>
    <p:sldId id="306" r:id="rId72"/>
    <p:sldId id="307" r:id="rId73"/>
    <p:sldId id="327" r:id="rId7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poorva N" initials="AN" lastIdx="46" clrIdx="0">
    <p:extLst/>
  </p:cmAuthor>
  <p:cmAuthor id="2" name="Soumyavathi V" initials="SV"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DE9E"/>
    <a:srgbClr val="FAF7D8"/>
    <a:srgbClr val="2053A5"/>
    <a:srgbClr val="78A2CA"/>
    <a:srgbClr val="2054A5"/>
    <a:srgbClr val="233C8F"/>
    <a:srgbClr val="F47522"/>
    <a:srgbClr val="EE1D25"/>
    <a:srgbClr val="F68D1F"/>
    <a:srgbClr val="F26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autoAdjust="0"/>
    <p:restoredTop sz="97513" autoAdjust="0"/>
  </p:normalViewPr>
  <p:slideViewPr>
    <p:cSldViewPr>
      <p:cViewPr>
        <p:scale>
          <a:sx n="70" d="100"/>
          <a:sy n="70" d="100"/>
        </p:scale>
        <p:origin x="-141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8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8FD0BC6-8D0F-4AA6-92ED-A084BB254BA3}" type="slidenum">
              <a:rPr lang="en-US"/>
              <a:pPr>
                <a:defRPr/>
              </a:pPr>
              <a:t>‹#›</a:t>
            </a:fld>
            <a:endParaRPr lang="en-US"/>
          </a:p>
        </p:txBody>
      </p:sp>
    </p:spTree>
    <p:extLst>
      <p:ext uri="{BB962C8B-B14F-4D97-AF65-F5344CB8AC3E}">
        <p14:creationId xmlns:p14="http://schemas.microsoft.com/office/powerpoint/2010/main" val="41809710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11</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12</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13</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14</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15</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16</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17</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18</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19</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20</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21</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22</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23</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24</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25</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26</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27</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28</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29</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30</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31</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32</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33</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34</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35</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36</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37</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38</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39</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40</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41</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42</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43</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44</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45</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46</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47</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48</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49</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50</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51</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52</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53</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54</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55</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56</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57</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58</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59</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60</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7</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61</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62</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63</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64</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65</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66</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67</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68</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69</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70</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8</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9</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10</a:t>
            </a:fld>
            <a:endParaRPr lang="en-US"/>
          </a:p>
        </p:txBody>
      </p:sp>
    </p:spTree>
    <p:extLst>
      <p:ext uri="{BB962C8B-B14F-4D97-AF65-F5344CB8AC3E}">
        <p14:creationId xmlns:p14="http://schemas.microsoft.com/office/powerpoint/2010/main" val="30380561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Rectangle 8"/>
          <p:cNvSpPr/>
          <p:nvPr userDrawn="1"/>
        </p:nvSpPr>
        <p:spPr>
          <a:xfrm rot="10800000" flipV="1">
            <a:off x="4191000" y="14514"/>
            <a:ext cx="5255985" cy="3733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dirty="0">
              <a:solidFill>
                <a:srgbClr val="314EA2"/>
              </a:solidFill>
              <a:latin typeface="+mj-lt"/>
            </a:endParaRPr>
          </a:p>
          <a:p>
            <a:pPr algn="ctr"/>
            <a:r>
              <a:rPr lang="en-IN" sz="5400" b="1" dirty="0">
                <a:solidFill>
                  <a:srgbClr val="2053A5"/>
                </a:solidFill>
                <a:latin typeface="+mj-lt"/>
              </a:rPr>
              <a:t>HTML5,</a:t>
            </a:r>
            <a:r>
              <a:rPr lang="en-IN" sz="6600" b="1" baseline="0" dirty="0">
                <a:solidFill>
                  <a:srgbClr val="2053A5"/>
                </a:solidFill>
                <a:latin typeface="+mj-lt"/>
              </a:rPr>
              <a:t> </a:t>
            </a:r>
            <a:r>
              <a:rPr lang="en-IN" sz="5400" b="1" baseline="0" dirty="0">
                <a:solidFill>
                  <a:srgbClr val="2053A5"/>
                </a:solidFill>
                <a:latin typeface="+mj-lt"/>
              </a:rPr>
              <a:t>CSS3, and JavaScript</a:t>
            </a:r>
          </a:p>
          <a:p>
            <a:pPr algn="ctr"/>
            <a:r>
              <a:rPr lang="en-IN" sz="4800" b="1" baseline="0" dirty="0">
                <a:solidFill>
                  <a:srgbClr val="2053A5"/>
                </a:solidFill>
                <a:latin typeface="+mj-lt"/>
              </a:rPr>
              <a:t>6</a:t>
            </a:r>
            <a:r>
              <a:rPr lang="en-IN" sz="4800" b="1" baseline="30000" dirty="0">
                <a:solidFill>
                  <a:srgbClr val="2053A5"/>
                </a:solidFill>
                <a:latin typeface="+mj-lt"/>
              </a:rPr>
              <a:t>th</a:t>
            </a:r>
            <a:r>
              <a:rPr lang="en-IN" sz="5400" b="1" baseline="0" dirty="0">
                <a:solidFill>
                  <a:srgbClr val="2053A5"/>
                </a:solidFill>
                <a:latin typeface="+mj-lt"/>
              </a:rPr>
              <a:t> </a:t>
            </a:r>
            <a:r>
              <a:rPr lang="en-IN" sz="4800" b="1" baseline="0" dirty="0">
                <a:solidFill>
                  <a:srgbClr val="2053A5"/>
                </a:solidFill>
                <a:latin typeface="+mj-lt"/>
              </a:rPr>
              <a:t>Edition</a:t>
            </a:r>
            <a:endParaRPr lang="en-US" sz="4800" b="1" dirty="0">
              <a:solidFill>
                <a:srgbClr val="2053A5"/>
              </a:solidFill>
              <a:latin typeface="+mj-lt"/>
            </a:endParaRPr>
          </a:p>
        </p:txBody>
      </p:sp>
      <p:sp>
        <p:nvSpPr>
          <p:cNvPr id="12" name="Rectangle 11"/>
          <p:cNvSpPr/>
          <p:nvPr userDrawn="1"/>
        </p:nvSpPr>
        <p:spPr>
          <a:xfrm rot="10800000" flipV="1">
            <a:off x="18143" y="5562600"/>
            <a:ext cx="9020630" cy="99060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kern="1200" dirty="0">
                <a:solidFill>
                  <a:srgbClr val="2053A5"/>
                </a:solidFill>
                <a:latin typeface="+mn-lt"/>
                <a:ea typeface="+mn-ea"/>
                <a:cs typeface="+mn-cs"/>
              </a:rPr>
              <a:t>Working with Events and Styles</a:t>
            </a:r>
            <a:endParaRPr lang="en-US" sz="4800" b="1" kern="1200" dirty="0">
              <a:solidFill>
                <a:srgbClr val="2053A5"/>
              </a:solidFill>
              <a:latin typeface="+mn-lt"/>
              <a:ea typeface="+mn-ea"/>
              <a:cs typeface="+mn-cs"/>
            </a:endParaRPr>
          </a:p>
        </p:txBody>
      </p:sp>
      <p:sp>
        <p:nvSpPr>
          <p:cNvPr id="13" name="Rectangle 12"/>
          <p:cNvSpPr/>
          <p:nvPr userDrawn="1"/>
        </p:nvSpPr>
        <p:spPr>
          <a:xfrm rot="10800000" flipV="1">
            <a:off x="1168400" y="4805540"/>
            <a:ext cx="6720115" cy="800099"/>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2053A5"/>
                </a:solidFill>
              </a:rPr>
              <a:t>Tutorial 11</a:t>
            </a:r>
            <a:endParaRPr lang="en-US" sz="4800" b="1" dirty="0">
              <a:solidFill>
                <a:srgbClr val="2053A5"/>
              </a:solidFill>
              <a:latin typeface="+mj-lt"/>
            </a:endParaRPr>
          </a:p>
        </p:txBody>
      </p:sp>
      <p:pic>
        <p:nvPicPr>
          <p:cNvPr id="2" name="Picture 1">
            <a:extLst>
              <a:ext uri="{FF2B5EF4-FFF2-40B4-BE49-F238E27FC236}">
                <a16:creationId xmlns="" xmlns:a16="http://schemas.microsoft.com/office/drawing/2014/main" id="{C1EA7C5C-30A1-410F-A288-B3BEC7BA54EF}"/>
              </a:ext>
            </a:extLst>
          </p:cNvPr>
          <p:cNvPicPr>
            <a:picLocks noChangeAspect="1"/>
          </p:cNvPicPr>
          <p:nvPr userDrawn="1"/>
        </p:nvPicPr>
        <p:blipFill>
          <a:blip r:embed="rId2"/>
          <a:stretch>
            <a:fillRect/>
          </a:stretch>
        </p:blipFill>
        <p:spPr>
          <a:xfrm>
            <a:off x="0" y="0"/>
            <a:ext cx="4630057" cy="4211320"/>
          </a:xfrm>
          <a:prstGeom prst="rect">
            <a:avLst/>
          </a:prstGeom>
        </p:spPr>
      </p:pic>
      <p:sp>
        <p:nvSpPr>
          <p:cNvPr id="10" name="Title Placeholder 1"/>
          <p:cNvSpPr txBox="1">
            <a:spLocks/>
          </p:cNvSpPr>
          <p:nvPr userDrawn="1"/>
        </p:nvSpPr>
        <p:spPr bwMode="auto">
          <a:xfrm>
            <a:off x="0" y="4211320"/>
            <a:ext cx="9144000" cy="294053"/>
          </a:xfrm>
          <a:prstGeom prst="rect">
            <a:avLst/>
          </a:prstGeom>
          <a:solidFill>
            <a:srgbClr val="2053A5"/>
          </a:solidFill>
          <a:ln w="9525">
            <a:noFill/>
            <a:miter lim="800000"/>
            <a:headEnd/>
            <a:tailEnd/>
          </a:ln>
        </p:spPr>
        <p:txBody>
          <a:bodyPr vert="horz" wrap="square" lIns="91440" tIns="45720" rIns="91440" bIns="45720" numCol="1" anchor="ctr"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5400" b="1">
                <a:solidFill>
                  <a:schemeClr val="tx2"/>
                </a:solidFill>
                <a:latin typeface="Niagara Engraved" panose="04020502070703030202" pitchFamily="82" charset="0"/>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a:lstStyle>
          <a:p>
            <a:pPr algn="l"/>
            <a:endParaRPr lang="en-US" sz="1100" kern="0" dirty="0">
              <a:solidFill>
                <a:srgbClr val="E2DE9E"/>
              </a:solidFill>
              <a:latin typeface="Cambria" panose="02040503050406030204" pitchFamily="18" charset="0"/>
              <a:ea typeface="BatangChe" pitchFamily="49" charset="-127"/>
              <a:cs typeface="Arial" pitchFamily="34" charset="0"/>
            </a:endParaRPr>
          </a:p>
        </p:txBody>
      </p:sp>
      <p:sp>
        <p:nvSpPr>
          <p:cNvPr id="11" name="Rectangle 10"/>
          <p:cNvSpPr/>
          <p:nvPr userDrawn="1"/>
        </p:nvSpPr>
        <p:spPr>
          <a:xfrm>
            <a:off x="4696" y="6595792"/>
            <a:ext cx="708848" cy="261610"/>
          </a:xfrm>
          <a:prstGeom prst="rect">
            <a:avLst/>
          </a:prstGeom>
        </p:spPr>
        <p:txBody>
          <a:bodyPr wrap="none">
            <a:spAutoFit/>
          </a:bodyPr>
          <a:lstStyle/>
          <a:p>
            <a:pPr marL="0" indent="0">
              <a:buFont typeface="Arial" panose="020B0604020202020204" pitchFamily="34" charset="0"/>
              <a:buNone/>
            </a:pPr>
            <a:r>
              <a:rPr lang="en-US" sz="1100" b="1" kern="0" dirty="0" smtClean="0">
                <a:solidFill>
                  <a:srgbClr val="2053A5"/>
                </a:solidFill>
                <a:latin typeface="Cambria" panose="02040503050406030204" pitchFamily="18" charset="0"/>
              </a:rPr>
              <a:t>     Carey</a:t>
            </a:r>
            <a:endParaRPr lang="en-IN" sz="1100" b="1" dirty="0">
              <a:solidFill>
                <a:srgbClr val="2053A5"/>
              </a:solidFill>
              <a:latin typeface="Cambria" panose="02040503050406030204" pitchFamily="18" charset="0"/>
            </a:endParaRPr>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19200"/>
            <a:ext cx="8229600" cy="4906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7E68308-05FC-4E0E-B40C-6888CC4CB716}" type="slidenum">
              <a:rPr lang="en-US" smtClean="0"/>
              <a:pPr>
                <a:defRPr/>
              </a:pPr>
              <a:t>‹#›</a:t>
            </a:fld>
            <a:endParaRPr lang="en-US"/>
          </a:p>
        </p:txBody>
      </p:sp>
      <p:sp>
        <p:nvSpPr>
          <p:cNvPr id="6"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and CSS3, 7th Edition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737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2DF1A2F-29E8-4233-ACB0-F4A965379721}" type="slidenum">
              <a:rPr lang="en-US" smtClean="0"/>
              <a:pPr>
                <a:defRPr/>
              </a:pPr>
              <a:t>‹#›</a:t>
            </a:fld>
            <a:endParaRPr lang="en-US"/>
          </a:p>
        </p:txBody>
      </p:sp>
      <p:sp>
        <p:nvSpPr>
          <p:cNvPr id="6"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and CSS3, 7th Edition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05800" cy="944563"/>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0" y="1219200"/>
            <a:ext cx="4267200" cy="490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E8176FCD-123C-43DF-9841-58750E1848FB}" type="slidenum">
              <a:rPr lang="en-US"/>
              <a:pPr>
                <a:defRPr/>
              </a:pPr>
              <a:t>‹#›</a:t>
            </a:fld>
            <a:endParaRPr lang="en-US" dirty="0"/>
          </a:p>
        </p:txBody>
      </p:sp>
      <p:sp>
        <p:nvSpPr>
          <p:cNvPr id="7"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and CSS3, 7th Edition</a:t>
            </a:r>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457200" y="1219200"/>
            <a:ext cx="8305800" cy="490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D088EE75-1E5F-46E6-9335-A082CDF6502C}" type="slidenum">
              <a:rPr lang="en-US" smtClean="0"/>
              <a:pPr>
                <a:defRPr/>
              </a:pPr>
              <a:t>‹#›</a:t>
            </a:fld>
            <a:endParaRPr lang="en-US" dirty="0"/>
          </a:p>
        </p:txBody>
      </p:sp>
      <p:cxnSp>
        <p:nvCxnSpPr>
          <p:cNvPr id="6" name="Straight Connector 5"/>
          <p:cNvCxnSpPr/>
          <p:nvPr userDrawn="1"/>
        </p:nvCxnSpPr>
        <p:spPr>
          <a:xfrm>
            <a:off x="304800" y="64008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7"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and CSS3, 7th Edition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B4267854-6943-4EA1-A35F-6D0D6AF6D24E}" type="slidenum">
              <a:rPr lang="en-US" smtClean="0"/>
              <a:pPr>
                <a:defRPr/>
              </a:pPr>
              <a:t>‹#›</a:t>
            </a:fld>
            <a:endParaRPr lang="en-US"/>
          </a:p>
        </p:txBody>
      </p:sp>
      <p:sp>
        <p:nvSpPr>
          <p:cNvPr id="6"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and CSS3, 7th Edition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E9069E21-BE48-430B-900D-611290B0DBE4}" type="slidenum">
              <a:rPr lang="en-US" smtClean="0"/>
              <a:pPr>
                <a:defRPr/>
              </a:pPr>
              <a:t>‹#›</a:t>
            </a:fld>
            <a:endParaRPr lang="en-US"/>
          </a:p>
        </p:txBody>
      </p:sp>
      <p:sp>
        <p:nvSpPr>
          <p:cNvPr id="7"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and CSS3, 7th Edition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3BAE895E-8795-47A2-AC5D-08DF663D8F59}" type="slidenum">
              <a:rPr lang="en-US" smtClean="0"/>
              <a:pPr>
                <a:defRPr/>
              </a:pPr>
              <a:t>‹#›</a:t>
            </a:fld>
            <a:endParaRPr lang="en-US"/>
          </a:p>
        </p:txBody>
      </p:sp>
      <p:sp>
        <p:nvSpPr>
          <p:cNvPr id="9" name="Footer Placeholder 4"/>
          <p:cNvSpPr>
            <a:spLocks noGrp="1"/>
          </p:cNvSpPr>
          <p:nvPr>
            <p:ph type="ftr" sz="quarter" idx="12"/>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and CSS3, 7th Edition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p>
        </p:txBody>
      </p:sp>
      <p:sp>
        <p:nvSpPr>
          <p:cNvPr id="4"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793D0548-38AA-46C2-A9F1-2327DE349312}" type="slidenum">
              <a:rPr lang="en-US" smtClean="0"/>
              <a:pPr>
                <a:defRPr/>
              </a:pPr>
              <a:t>‹#›</a:t>
            </a:fld>
            <a:endParaRPr lang="en-US"/>
          </a:p>
        </p:txBody>
      </p:sp>
      <p:sp>
        <p:nvSpPr>
          <p:cNvPr id="5"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and CSS3, 7th Edition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4DADDAD3-53C8-432F-AA8D-8B36CD6B77D3}" type="slidenum">
              <a:rPr lang="en-US" smtClean="0"/>
              <a:pPr>
                <a:defRPr/>
              </a:pPr>
              <a:t>‹#›</a:t>
            </a:fld>
            <a:endParaRPr lang="en-US"/>
          </a:p>
        </p:txBody>
      </p:sp>
      <p:sp>
        <p:nvSpPr>
          <p:cNvPr id="4"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and CSS3, 7th Edition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170FCC15-0FF2-464A-88D5-4891C16B5D27}" type="slidenum">
              <a:rPr lang="en-US" smtClean="0"/>
              <a:pPr>
                <a:defRPr/>
              </a:pPr>
              <a:t>‹#›</a:t>
            </a:fld>
            <a:endParaRPr lang="en-US"/>
          </a:p>
        </p:txBody>
      </p:sp>
      <p:sp>
        <p:nvSpPr>
          <p:cNvPr id="7"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and CSS3, 7th Edition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AD0E3A4-01D6-4927-AB27-24638F64E5B0}" type="slidenum">
              <a:rPr lang="en-US" smtClean="0"/>
              <a:pPr>
                <a:defRPr/>
              </a:pPr>
              <a:t>‹#›</a:t>
            </a:fld>
            <a:endParaRPr lang="en-US"/>
          </a:p>
        </p:txBody>
      </p:sp>
      <p:sp>
        <p:nvSpPr>
          <p:cNvPr id="7"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and CSS3, 7th Edition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a:xfrm>
            <a:off x="8763000" y="0"/>
            <a:ext cx="381000" cy="6858000"/>
          </a:xfrm>
          <a:prstGeom prst="rect">
            <a:avLst/>
          </a:prstGeom>
          <a:solidFill>
            <a:srgbClr val="2053A5"/>
          </a:solidFill>
          <a:ln>
            <a:noFill/>
          </a:ln>
          <a:effectLst>
            <a:innerShdw blurRad="63500" dist="50800">
              <a:prstClr val="black">
                <a:alpha val="50000"/>
              </a:prstClr>
            </a:innerShdw>
          </a:effectLst>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0" y="0"/>
            <a:ext cx="381000" cy="6858000"/>
          </a:xfrm>
          <a:prstGeom prst="rect">
            <a:avLst/>
          </a:prstGeom>
          <a:solidFill>
            <a:srgbClr val="2053A5"/>
          </a:solidFill>
          <a:ln>
            <a:noFill/>
          </a:ln>
          <a:effectLst>
            <a:innerShdw blurRad="63500" dist="50800" dir="10800000">
              <a:prstClr val="black">
                <a:alpha val="50000"/>
              </a:prstClr>
            </a:innerShdw>
          </a:effectLst>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53A5"/>
              </a:solidFill>
            </a:endParaRPr>
          </a:p>
        </p:txBody>
      </p:sp>
      <p:cxnSp>
        <p:nvCxnSpPr>
          <p:cNvPr id="21" name="Straight Connector 20"/>
          <p:cNvCxnSpPr/>
          <p:nvPr userDrawn="1"/>
        </p:nvCxnSpPr>
        <p:spPr>
          <a:xfrm>
            <a:off x="304800" y="11430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22" name="Title Placeholder 1"/>
          <p:cNvSpPr>
            <a:spLocks noGrp="1"/>
          </p:cNvSpPr>
          <p:nvPr>
            <p:ph type="title"/>
          </p:nvPr>
        </p:nvSpPr>
        <p:spPr bwMode="auto">
          <a:xfrm>
            <a:off x="45720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23"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
        <p:nvSpPr>
          <p:cNvPr id="25" name="Slide Number Placeholder 5"/>
          <p:cNvSpPr>
            <a:spLocks noGrp="1"/>
          </p:cNvSpPr>
          <p:nvPr>
            <p:ph type="sldNum" sz="quarter" idx="4"/>
          </p:nvPr>
        </p:nvSpPr>
        <p:spPr>
          <a:xfrm>
            <a:off x="8458200" y="6553200"/>
            <a:ext cx="533400" cy="457200"/>
          </a:xfrm>
          <a:prstGeom prst="rect">
            <a:avLst/>
          </a:prstGeom>
        </p:spPr>
        <p:txBody>
          <a:bodyPr vert="horz" lIns="91440" tIns="45720" rIns="91440" bIns="45720" rtlCol="0" anchor="ctr"/>
          <a:lstStyle>
            <a:lvl1pPr algn="r" fontAlgn="auto">
              <a:spcBef>
                <a:spcPts val="0"/>
              </a:spcBef>
              <a:spcAft>
                <a:spcPts val="0"/>
              </a:spcAft>
              <a:defRPr sz="1200" b="1" smtClean="0">
                <a:latin typeface="+mn-lt"/>
                <a:cs typeface="+mn-cs"/>
              </a:defRPr>
            </a:lvl1pPr>
          </a:lstStyle>
          <a:p>
            <a:pPr>
              <a:defRPr/>
            </a:pPr>
            <a:fld id="{B725BB79-D32A-467B-BABB-CD11575A6E11}" type="slidenum">
              <a:rPr lang="en-US" smtClean="0"/>
              <a:pPr>
                <a:defRPr/>
              </a:pPr>
              <a:t>‹#›</a:t>
            </a:fld>
            <a:endParaRPr lang="en-US" dirty="0"/>
          </a:p>
        </p:txBody>
      </p:sp>
      <p:sp>
        <p:nvSpPr>
          <p:cNvPr id="26"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27"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28"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cxnSp>
        <p:nvCxnSpPr>
          <p:cNvPr id="29" name="Straight Connector 28"/>
          <p:cNvCxnSpPr/>
          <p:nvPr userDrawn="1"/>
        </p:nvCxnSpPr>
        <p:spPr>
          <a:xfrm>
            <a:off x="304800" y="64008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30"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31"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dt="0"/>
  <p:txStyles>
    <p:titleStyle>
      <a:lvl1pPr algn="l" rtl="0" eaLnBrk="1" fontAlgn="base" hangingPunct="1">
        <a:spcBef>
          <a:spcPct val="0"/>
        </a:spcBef>
        <a:spcAft>
          <a:spcPct val="0"/>
        </a:spcAft>
        <a:defRPr sz="4400" b="1">
          <a:solidFill>
            <a:srgbClr val="20409A"/>
          </a:solidFill>
          <a:latin typeface="+mj-lt"/>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Clr>
          <a:srgbClr val="20409A"/>
        </a:buClr>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20409A"/>
        </a:buClr>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Clr>
          <a:srgbClr val="20409A"/>
        </a:buClr>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Creating an Event Handler (continued 4)</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10</a:t>
            </a:fld>
            <a:endParaRPr lang="en-US"/>
          </a:p>
        </p:txBody>
      </p:sp>
      <p:pic>
        <p:nvPicPr>
          <p:cNvPr id="4" name="Content Placeholder 3" descr="This figure explains the process of applying the onload event handler.&#10;The figure consists of five rectangular boxes and a few lines of code.&#10;The first line of the code reads “*/”. The second line of the code reads “// Run the init() function when page loads ”. The third line of the code reads “window.onload = init;”. The fourth line of the code reads “function init() {”. The fifth line of the code reads “// Insert the title for the first puzzle”. The sixth line of the code reads “document.getElementById(“puzzleTitle”).innerHTML = “Puzzle 1”;”. The seventh line of the code reads “// Insert the HTML code for the first puzzle table”. The eighth line of the code reads “document.getElementById(“puzzle”).innerHTML = ”. The ninth line of the code reads “drawPuzzle(puzzle1Hint, puzzle1Rating, puzzle1);”. The tenth line of the code reads “}”.&#10;The first rectangular box labeled “onload event handler for the window object” is positioned on the left side of the code. An arrow originating from this rectangular box points to “window.onload” in the third line of the code.&#10;The second rectangular box labeled “name of the function to run when the page loads” is positioned on the right side of the code. An arrow originating from this rectangular box points to “init” in the third line of the code.&#10;The third rectangular box labeled “inserts the text “Puzzle 1” into the puzzleTitle element” is positioned below the first rectangular box. An arrow originating from the third rectangular box points to the sixth line of the code.&#10;The fourth rectangular box labeled “inserts the code of the puzzle table into the puzzle element” is positioned below the third rectangular box. An arrow originating from the fourth rectangular box points to the eighth line of the code.&#10;The fifth rectangular box labeled “calls the drawPuzzle() function to generate the HTML code for the puzzle table” is positioned below the lines of code. An arrow originating from this rectangular box points to “drawPuzzle” in the ninth line of the code.&#10;" title="Figure 11-7 Applying the onload event handle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709886"/>
            <a:ext cx="8305800" cy="3925591"/>
          </a:xfrm>
        </p:spPr>
      </p:pic>
    </p:spTree>
    <p:extLst>
      <p:ext uri="{BB962C8B-B14F-4D97-AF65-F5344CB8AC3E}">
        <p14:creationId xmlns:p14="http://schemas.microsoft.com/office/powerpoint/2010/main" val="4042199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Creating an Event Handler (continued 5)</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11</a:t>
            </a:fld>
            <a:endParaRPr lang="en-US"/>
          </a:p>
        </p:txBody>
      </p:sp>
      <p:pic>
        <p:nvPicPr>
          <p:cNvPr id="3" name="Content Placeholder 2" descr="This figure shows the Puzzle 1 table loaded into the webpage.&#10;The figure consists of seven rectangular boxes, two labels, and a square grid.&#10;The first rectangular box is labeled “Puzzle 1”. The second rectangular box labeled “Puzzle 2” is positioned on the right side of the first rectangular box. The third rectangular box labeled “Puzzle 3” is positioned on the right side of the second rectangular box.&#10;The first label reads “Puzzle 1” and is positioned below the second rectangular box.&#10;The square grid contains 6 rows and 6 columns. The header of column 2 reads “5”, the header of column 3 reads “4”, the header of column 4 reads “3”, the header of column 5 reads “2”, and the header of column 6 reads “1”.&#10;In row 2, column 1 reads “5”. In row 3, column 1 reads “4”. In row 4, column 1 reads “3”. In row 5, column 1 reads “2”. In row 6, column 1 reads “1”.&#10;The second label reads “Triangle (Easy)” and is positioned below the square grid.&#10;The fourth rectangular box labeled “Peek!” is positioned below the second label. The fifth rectangular box labeled “Show Solution” is positioned on the right side of the fourth rectangular box. The sixth rectangular box labeled “puzzle title” is positioned on the left side of the first label. An arrow originating from this rectangular box points to the first label. The seventh rectangular box labeled “puzzle table as rendered by the browser” is positioned on the left side of the square grid. An arrow originating from this rectangular box points to the square grid.&#10;" title="Figure 11-8 The Puzzle 1 table loaded into the webpag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000" y="1679414"/>
            <a:ext cx="8305800" cy="4035586"/>
          </a:xfrm>
        </p:spPr>
      </p:pic>
    </p:spTree>
    <p:extLst>
      <p:ext uri="{BB962C8B-B14F-4D97-AF65-F5344CB8AC3E}">
        <p14:creationId xmlns:p14="http://schemas.microsoft.com/office/powerpoint/2010/main" val="2797364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Creating an Event Handler (continued 6)</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12</a:t>
            </a:fld>
            <a:endParaRPr lang="en-US"/>
          </a:p>
        </p:txBody>
      </p:sp>
      <p:sp>
        <p:nvSpPr>
          <p:cNvPr id="2" name="Content Placeholder 1"/>
          <p:cNvSpPr>
            <a:spLocks noGrp="1"/>
          </p:cNvSpPr>
          <p:nvPr>
            <p:ph idx="1"/>
          </p:nvPr>
        </p:nvSpPr>
        <p:spPr/>
        <p:txBody>
          <a:bodyPr/>
          <a:lstStyle/>
          <a:p>
            <a:r>
              <a:rPr lang="en-IN" dirty="0"/>
              <a:t>Add an event handler to the buttons in the Figure 11-8</a:t>
            </a:r>
          </a:p>
          <a:p>
            <a:r>
              <a:rPr lang="en-IN" dirty="0"/>
              <a:t>Apply the following </a:t>
            </a:r>
            <a:r>
              <a:rPr lang="en-IN" sz="2600" dirty="0" err="1">
                <a:latin typeface="Courier New" pitchFamily="49" charset="0"/>
                <a:cs typeface="Courier New" pitchFamily="49" charset="0"/>
              </a:rPr>
              <a:t>onclick</a:t>
            </a:r>
            <a:r>
              <a:rPr lang="en-IN" dirty="0"/>
              <a:t> event handler to respond to a mouse click:</a:t>
            </a:r>
          </a:p>
          <a:p>
            <a:pPr marL="0" indent="0">
              <a:buNone/>
            </a:pPr>
            <a:r>
              <a:rPr lang="en-IN" i="1" dirty="0"/>
              <a:t>	</a:t>
            </a:r>
            <a:r>
              <a:rPr lang="en-IN" sz="2600" i="1" dirty="0" err="1">
                <a:latin typeface="Courier New" pitchFamily="49" charset="0"/>
                <a:cs typeface="Courier New" pitchFamily="49" charset="0"/>
              </a:rPr>
              <a:t>object</a:t>
            </a:r>
            <a:r>
              <a:rPr lang="en-IN" sz="2600" dirty="0" err="1">
                <a:latin typeface="Courier New" pitchFamily="49" charset="0"/>
                <a:cs typeface="Courier New" pitchFamily="49" charset="0"/>
              </a:rPr>
              <a:t>.onclick</a:t>
            </a:r>
            <a:r>
              <a:rPr lang="en-IN" sz="2600" dirty="0">
                <a:latin typeface="Courier New" pitchFamily="49" charset="0"/>
                <a:cs typeface="Courier New" pitchFamily="49" charset="0"/>
              </a:rPr>
              <a:t> = </a:t>
            </a:r>
            <a:r>
              <a:rPr lang="en-IN" sz="2600" i="1" dirty="0">
                <a:latin typeface="Courier New" pitchFamily="49" charset="0"/>
                <a:cs typeface="Courier New" pitchFamily="49" charset="0"/>
              </a:rPr>
              <a:t>function</a:t>
            </a:r>
            <a:r>
              <a:rPr lang="en-IN" sz="2600" dirty="0">
                <a:latin typeface="Courier New" pitchFamily="49" charset="0"/>
                <a:cs typeface="Courier New" pitchFamily="49" charset="0"/>
              </a:rPr>
              <a:t>;</a:t>
            </a:r>
          </a:p>
          <a:p>
            <a:pPr marL="355600" indent="0">
              <a:buNone/>
            </a:pPr>
            <a:r>
              <a:rPr lang="en-IN" dirty="0"/>
              <a:t>where </a:t>
            </a:r>
            <a:r>
              <a:rPr lang="en-IN" sz="2600" i="1" dirty="0">
                <a:latin typeface="Courier New" pitchFamily="49" charset="0"/>
                <a:cs typeface="Courier New" pitchFamily="49" charset="0"/>
              </a:rPr>
              <a:t>object</a:t>
            </a:r>
            <a:r>
              <a:rPr lang="en-IN" i="1" dirty="0"/>
              <a:t> </a:t>
            </a:r>
            <a:r>
              <a:rPr lang="en-IN" dirty="0"/>
              <a:t>is the page element that is being clicked and </a:t>
            </a:r>
            <a:r>
              <a:rPr lang="en-IN" sz="2600" i="1" dirty="0">
                <a:latin typeface="Courier New" pitchFamily="49" charset="0"/>
                <a:cs typeface="Courier New" pitchFamily="49" charset="0"/>
              </a:rPr>
              <a:t>function</a:t>
            </a:r>
            <a:r>
              <a:rPr lang="en-IN" i="1" dirty="0"/>
              <a:t> </a:t>
            </a:r>
            <a:r>
              <a:rPr lang="en-IN" dirty="0"/>
              <a:t>is the function run in response to the </a:t>
            </a:r>
            <a:r>
              <a:rPr lang="en-IN" sz="2600" dirty="0">
                <a:latin typeface="Courier New" pitchFamily="49" charset="0"/>
                <a:cs typeface="Courier New" pitchFamily="49" charset="0"/>
              </a:rPr>
              <a:t>click</a:t>
            </a:r>
            <a:r>
              <a:rPr lang="en-IN" dirty="0"/>
              <a:t> event</a:t>
            </a:r>
          </a:p>
        </p:txBody>
      </p:sp>
    </p:spTree>
    <p:extLst>
      <p:ext uri="{BB962C8B-B14F-4D97-AF65-F5344CB8AC3E}">
        <p14:creationId xmlns:p14="http://schemas.microsoft.com/office/powerpoint/2010/main" val="2441021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Creating an Event Handler (continued 7)</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13</a:t>
            </a:fld>
            <a:endParaRPr lang="en-US"/>
          </a:p>
        </p:txBody>
      </p:sp>
      <p:pic>
        <p:nvPicPr>
          <p:cNvPr id="3" name="Content Placeholder 2" descr="This figure explains the process of assigning the onclick event handler.&#10;The figure consists of four rectangular boxes and a few lines of code.&#10;The first line of the code reads “function init() {”. The second line of the code reads “// Insert the title for the first puzzle”. The third line of the code reads “document.getElementById(“puzzleTitle”).innerHTML = “Puzzle 1”;”. The fourth line of the code reads “// Insert the HTML code for the first puzzle table”. The fifth line of the code reads “document.getElementById(“puzzle”).innerHTML = ”. The sixth line of the code reads “drawPuzzle(puzzle1Hint, puzzle1Rating, puzzle1);”. The seventh line of the code reads “//Add event handlers for the puzzle buttons”. The eighth line of the code reads “var puzzleButtons = document.getElementByClassName(“puzzles”);”. The ninth line of the code reads “for (var i = 0;iI &lt; puzzleButtons.length; i++) {”. The tenth line of the code reads “puzzleButtons[i].onclick=swapPuzzle;”. The eleventh line of the code reads “}”. The twelfth line of the code reads “}”.&#10;The first rectangular box labeled “creates an object collection of all elements in the puzzles class” is positioned on the left side of the code. An arrow originating from this rectangular box points to the eighth line of the code.&#10;The second rectangular box labeled “loops through every object in the puzzleButtons collection” is positioned below the first rectangular box. An arrow originating from the second rectangular box points to the ninth line of the code.&#10;The third rectangular box labeled “attaches an onclick event handler to each puzzle button” is positioned below the lines of code. An arrow originating from this rectangular box points to “onclick” in the tenth line of the code.&#10;The fourth rectangular box labeled “runs the swapPuzzle() function when the button is clicked” is positioned on the right side of the third rectangular box. An arrow originating from the fourth rectangular box points to “swapPuzzle” in the tenth line of the code.&#10;" title="Figure 11-9 Assigning the onclick event handle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773378"/>
            <a:ext cx="8305800" cy="3798607"/>
          </a:xfrm>
        </p:spPr>
      </p:pic>
    </p:spTree>
    <p:extLst>
      <p:ext uri="{BB962C8B-B14F-4D97-AF65-F5344CB8AC3E}">
        <p14:creationId xmlns:p14="http://schemas.microsoft.com/office/powerpoint/2010/main" val="1896681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Creating an Event Handler (continued 8)</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14</a:t>
            </a:fld>
            <a:endParaRPr lang="en-US"/>
          </a:p>
        </p:txBody>
      </p:sp>
      <p:sp>
        <p:nvSpPr>
          <p:cNvPr id="2" name="Content Placeholder 1"/>
          <p:cNvSpPr>
            <a:spLocks noGrp="1"/>
          </p:cNvSpPr>
          <p:nvPr>
            <p:ph idx="1"/>
          </p:nvPr>
        </p:nvSpPr>
        <p:spPr/>
        <p:txBody>
          <a:bodyPr/>
          <a:lstStyle/>
          <a:p>
            <a:r>
              <a:rPr lang="en-IN" dirty="0"/>
              <a:t>The challenge lies in determining which button was clicked</a:t>
            </a:r>
          </a:p>
          <a:p>
            <a:r>
              <a:rPr lang="en-IN" dirty="0"/>
              <a:t>There is no way of knowing which puzzle to load into the page without knowing which button activated the </a:t>
            </a:r>
            <a:r>
              <a:rPr lang="en-IN" sz="2600" dirty="0" err="1">
                <a:latin typeface="Courier New" panose="02070309020205020404" pitchFamily="49" charset="0"/>
                <a:cs typeface="Courier New" panose="02070309020205020404" pitchFamily="49" charset="0"/>
              </a:rPr>
              <a:t>onclick</a:t>
            </a:r>
            <a:r>
              <a:rPr lang="en-IN" dirty="0"/>
              <a:t> event handler</a:t>
            </a:r>
          </a:p>
          <a:p>
            <a:r>
              <a:rPr lang="en-IN" dirty="0"/>
              <a:t>This information can be determined using the event object</a:t>
            </a:r>
          </a:p>
        </p:txBody>
      </p:sp>
    </p:spTree>
    <p:extLst>
      <p:ext uri="{BB962C8B-B14F-4D97-AF65-F5344CB8AC3E}">
        <p14:creationId xmlns:p14="http://schemas.microsoft.com/office/powerpoint/2010/main" val="2127606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dirty="0"/>
              <a:t>Using the Event Object</a:t>
            </a:r>
            <a:endParaRPr lang="en-US"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15</a:t>
            </a:fld>
            <a:endParaRPr lang="en-US"/>
          </a:p>
        </p:txBody>
      </p:sp>
      <p:sp>
        <p:nvSpPr>
          <p:cNvPr id="2" name="Content Placeholder 1"/>
          <p:cNvSpPr>
            <a:spLocks noGrp="1"/>
          </p:cNvSpPr>
          <p:nvPr>
            <p:ph idx="1"/>
          </p:nvPr>
        </p:nvSpPr>
        <p:spPr/>
        <p:txBody>
          <a:bodyPr/>
          <a:lstStyle/>
          <a:p>
            <a:r>
              <a:rPr lang="en-IN" dirty="0"/>
              <a:t>Event object is an object that contains properties and methods associated with an event</a:t>
            </a:r>
          </a:p>
          <a:p>
            <a:r>
              <a:rPr lang="en-IN" dirty="0"/>
              <a:t>Example: The action of clicking a mouse button generates an event object containing information such as which mouse button was clicked, where in the page it was clicked, the time at which it was clicked, and so forth</a:t>
            </a:r>
          </a:p>
        </p:txBody>
      </p:sp>
    </p:spTree>
    <p:extLst>
      <p:ext uri="{BB962C8B-B14F-4D97-AF65-F5344CB8AC3E}">
        <p14:creationId xmlns:p14="http://schemas.microsoft.com/office/powerpoint/2010/main" val="23571795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4000" dirty="0"/>
              <a:t>Using the Event Object (continued 1)</a:t>
            </a:r>
            <a:endParaRPr lang="en-US" sz="40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16</a:t>
            </a:fld>
            <a:endParaRPr lang="en-US"/>
          </a:p>
        </p:txBody>
      </p:sp>
      <p:sp>
        <p:nvSpPr>
          <p:cNvPr id="2" name="Content Placeholder 1"/>
          <p:cNvSpPr>
            <a:spLocks noGrp="1"/>
          </p:cNvSpPr>
          <p:nvPr>
            <p:ph idx="1"/>
          </p:nvPr>
        </p:nvSpPr>
        <p:spPr>
          <a:xfrm>
            <a:off x="457200" y="1219200"/>
            <a:ext cx="8305800" cy="4906963"/>
          </a:xfrm>
        </p:spPr>
        <p:txBody>
          <a:bodyPr/>
          <a:lstStyle/>
          <a:p>
            <a:r>
              <a:rPr lang="en-IN" dirty="0"/>
              <a:t>Event object is passed as an argument to the function handling the event to retrieve the information contained in the event object </a:t>
            </a:r>
          </a:p>
          <a:p>
            <a:r>
              <a:rPr lang="en-IN" dirty="0"/>
              <a:t>Example:</a:t>
            </a:r>
          </a:p>
          <a:p>
            <a:pPr marL="800100" lvl="2" indent="0">
              <a:buNone/>
            </a:pPr>
            <a:r>
              <a:rPr lang="en-IN" sz="2600" dirty="0">
                <a:latin typeface="Courier New" pitchFamily="49" charset="0"/>
                <a:cs typeface="Courier New" pitchFamily="49" charset="0"/>
              </a:rPr>
              <a:t>function myFunction</a:t>
            </a:r>
            <a:r>
              <a:rPr lang="en-IN" sz="2600" i="1" dirty="0">
                <a:latin typeface="Courier New" pitchFamily="49" charset="0"/>
                <a:cs typeface="Courier New" pitchFamily="49" charset="0"/>
              </a:rPr>
              <a:t>(evt) {</a:t>
            </a:r>
          </a:p>
          <a:p>
            <a:pPr marL="800100" lvl="2" indent="0">
              <a:buNone/>
            </a:pPr>
            <a:r>
              <a:rPr lang="en-IN" sz="2600" i="1" dirty="0">
                <a:latin typeface="Courier New" pitchFamily="49" charset="0"/>
                <a:cs typeface="Courier New" pitchFamily="49" charset="0"/>
              </a:rPr>
              <a:t>function code</a:t>
            </a:r>
          </a:p>
          <a:p>
            <a:pPr marL="800100" lvl="2" indent="0">
              <a:buNone/>
            </a:pPr>
            <a:r>
              <a:rPr lang="en-IN" sz="2600" dirty="0">
                <a:latin typeface="Courier New" pitchFamily="49" charset="0"/>
                <a:cs typeface="Courier New" pitchFamily="49" charset="0"/>
              </a:rPr>
              <a:t>}</a:t>
            </a:r>
          </a:p>
          <a:p>
            <a:pPr marL="355600" indent="0">
              <a:buNone/>
            </a:pPr>
            <a:r>
              <a:rPr lang="en-IN" dirty="0"/>
              <a:t>where </a:t>
            </a:r>
            <a:r>
              <a:rPr lang="en-IN" sz="2600" i="1" dirty="0">
                <a:latin typeface="Courier New" pitchFamily="49" charset="0"/>
                <a:cs typeface="Courier New" pitchFamily="49" charset="0"/>
              </a:rPr>
              <a:t>evt</a:t>
            </a:r>
            <a:r>
              <a:rPr lang="en-IN" i="1" dirty="0"/>
              <a:t> </a:t>
            </a:r>
            <a:r>
              <a:rPr lang="en-IN" dirty="0"/>
              <a:t>is the name assigned to the parameter receiving the event object from the event handler</a:t>
            </a:r>
          </a:p>
        </p:txBody>
      </p:sp>
    </p:spTree>
    <p:extLst>
      <p:ext uri="{BB962C8B-B14F-4D97-AF65-F5344CB8AC3E}">
        <p14:creationId xmlns:p14="http://schemas.microsoft.com/office/powerpoint/2010/main" val="6059366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4000" dirty="0"/>
              <a:t>Using the Event Object (continued 2)</a:t>
            </a:r>
            <a:endParaRPr lang="en-US" sz="40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17</a:t>
            </a:fld>
            <a:endParaRPr lang="en-US"/>
          </a:p>
        </p:txBody>
      </p:sp>
      <p:pic>
        <p:nvPicPr>
          <p:cNvPr id="3" name="Content Placeholder 2" descr="This table provides data about the event object properties and methods. It has 2 columns and 15 rows. The header of column 1 reads “Property”, and the header of column 2 reads “Description”.&#10;In row 2, column 1 reads “evt.bubbles” and column 2 reads “Returns a Boolean value indicating whether the event is bubbling up through the object hierarchy, where evt is the event object for the event”.&#10;In row 3, column 1 reads “evt.cancelable” and column 2 reads “Returns a Boolean value indicating whether the event can have its default action canceled”.&#10;In row 4, column 1 reads “evt.currentTarget” and column 2 reads “Returns the object that is currently experiencing the event”.&#10;In row 5, column 1 reads “evt.defaultPrevented” and column 2 reads “Returns a Boolean value indicating whether the preventDefault() method was called for the event”.&#10;In row 6, column 1 reads “evt.eventPhase” and column 2 reads “Returns the phase of the event propagation the event object is currently at, where 0 = NONE, 1 = CAPTURING_PHASE, 2 = AT_TARGET, and 3 = BUBBLING_PHASE”.&#10;In row 7, column 1 reads “evt.isTrusted” and column 2 reads “Returns a Boolean value indicating whether the event is trusted by the browser”.&#10;In row 8, column 1 reads “evt.target” and column 2 reads “Returns the object in which the event was initiated”.&#10;In row 9, column 1 reads “evt.timeStamp” and column 2 reads “Returns the time (in milliseconds) when the event occurred”.&#10;In row 10, column 1 reads “evt.type” and column 2 reads “Returns the type of the event”.&#10;In row 11, column 1 reads “evt.view” and column 2 reads “Reference the browser window in which the event occurred”.&#10;Row 12 consists of a header. The header of column 1 reads “Method”, and the header of column 2 reads “Description”.&#10;In row 13, column 1 reads “evt.preventDefault()” and column 2 reads “Cancels the default action associated with the event”.&#10;In row 14, column 1 reads “evt.stopImmediatePropagation()” and column 2 reads “Prevents other event listeners of the event from being called”.&#10;In row 15, column 1 reads “evt.stopPropagation()” and column 2 reads “Prevents further propagation of the event in the capturing and bubbling phase”.&#10;" title="Figure 11-10 Event object properties and method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23432" y="1219200"/>
            <a:ext cx="6906167" cy="5155421"/>
          </a:xfrm>
        </p:spPr>
      </p:pic>
    </p:spTree>
    <p:extLst>
      <p:ext uri="{BB962C8B-B14F-4D97-AF65-F5344CB8AC3E}">
        <p14:creationId xmlns:p14="http://schemas.microsoft.com/office/powerpoint/2010/main" val="36048149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4000" dirty="0"/>
              <a:t>Using the Event Object (continued 3)</a:t>
            </a:r>
            <a:endParaRPr lang="en-US" sz="40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18</a:t>
            </a:fld>
            <a:endParaRPr lang="en-US"/>
          </a:p>
        </p:txBody>
      </p:sp>
      <p:pic>
        <p:nvPicPr>
          <p:cNvPr id="4" name="Content Placeholder 3" descr="This figure explains the process of creating the swapPuzzle() function.&#10;The figure consists of five rectangular boxes and a few lines of code.&#10;The first line of the code reads “//Add event handlers for the puzzle buttons”. The second line of the code reads “var puzzleButtons = document.getElementByClassName(“puzzles”);”. The third line of the code reads “for (var i = 0; i &lt; puzzleButtons.length; i++) {”. The fourth line of the code reads “puzzleButtons[i].onclick=swapPuzzle;”. The fifth line of the code reads “}”. The sixth line of the code reads “}”.&#10;The seventh line of the code reads “function swapPuzzle(e) {”. The eighth line of the code reads “var puzzleID = e.target.id”. The ninth line of the code reads “var puzzleTitle = e.target.value”. The tenth line of the code reads “document.getElementById(“puzzleTitle”).innerHTML=puzzleTitle;”. The eleventh line of the code reads “switch (puzzleID) {”. The twelfth line of the code reads “case “puzzle1”:”. The thirteenth line of the code reads “document.getElementById(“puzzle”).innerHTML=”. The fourteenth line of the code reads “drawPuzzle(puzzle1Hint, puzzle1Rating, puzzle1);”. The fifteenth line of the code reads “break;”.&#10;The sixteenth line of the code reads “case “puzzle2”:”. The seventeenth line of the code reads “document.getElementById(“puzzle”).innerHTML=”. The eighteenth line of the code reads “drawPuzzle(puzzle2Hint, puzzle2Rating, puzzle2);”. The ninteenth line of the code reads “break;”.&#10;The twentieth line of the code reads “case “puzzle3”:”. The twenty-first line of the code reads “document.getElementById(“puzzle”).innerHTML=”. The twenty-second line of the code reads “drawPuzzle(puzzle3Hint, puzzle3Rating, puzzle3);”. The twenty-third line of the code reads “break;”. The twenty-fourth line of the code reads “}”. The twenty-fifth line of the code reads “}”.&#10;The first rectangular box labeled “event object for the event handler” is positioned on the left side of the code. An arrow originating from this rectangular box points to “(e)” in the seventh line of the code.&#10;The second rectangular box labeled “the target property references the button that was clicked” is positioned on the right side of the code. An arrow originating from this rectangular box points to the seventh line of the code.&#10;The third rectangular box labeled “retrieves the ID of the clicked button” is positioned below the second rectangular box. An arrow originating from the third rectangular box points to the eighth line of the code.&#10;The fourth rectangular box labeled “retrieves the value of the clicked button” is positioned below the first rectangular box. An arrow originating from the fourth rectangular box points to the ninth line of the code.&#10;The fifth rectangular box labeled “displays the puzzle based on the value of the puzzleID variable” is positioned below the fourth rectangular box. An arrow originating from the third rectangular box points from the eleventh line to the twenty-fourth line of the code.&#10;" title="Figure 11-11 Creating the swapPuzzle() function"/>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19200" y="1219200"/>
            <a:ext cx="6786230" cy="5134212"/>
          </a:xfrm>
        </p:spPr>
      </p:pic>
    </p:spTree>
    <p:extLst>
      <p:ext uri="{BB962C8B-B14F-4D97-AF65-F5344CB8AC3E}">
        <p14:creationId xmlns:p14="http://schemas.microsoft.com/office/powerpoint/2010/main" val="6577576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4000" dirty="0"/>
              <a:t>Exploring Object Properties</a:t>
            </a:r>
            <a:endParaRPr lang="en-US" sz="40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19</a:t>
            </a:fld>
            <a:endParaRPr lang="en-US"/>
          </a:p>
        </p:txBody>
      </p:sp>
      <p:sp>
        <p:nvSpPr>
          <p:cNvPr id="2" name="Content Placeholder 1"/>
          <p:cNvSpPr>
            <a:spLocks noGrp="1"/>
          </p:cNvSpPr>
          <p:nvPr>
            <p:ph idx="1"/>
          </p:nvPr>
        </p:nvSpPr>
        <p:spPr/>
        <p:txBody>
          <a:bodyPr/>
          <a:lstStyle/>
          <a:p>
            <a:r>
              <a:rPr lang="en-IN" dirty="0"/>
              <a:t>JavaScript object properties that mirror HTML attributes follow certain conventions</a:t>
            </a:r>
          </a:p>
          <a:p>
            <a:r>
              <a:rPr lang="en-IN" dirty="0"/>
              <a:t>All JavaScript properties must begin with a lowercase letter</a:t>
            </a:r>
          </a:p>
          <a:p>
            <a:r>
              <a:rPr lang="en-IN" dirty="0"/>
              <a:t>If the HTML attribute consists of multiple words, JavaScript property follows a format known as </a:t>
            </a:r>
            <a:r>
              <a:rPr lang="en-IN" b="1" dirty="0"/>
              <a:t>camel case</a:t>
            </a:r>
            <a:r>
              <a:rPr lang="en-IN" dirty="0"/>
              <a:t>,</a:t>
            </a:r>
            <a:r>
              <a:rPr lang="en-IN" b="1" dirty="0"/>
              <a:t> </a:t>
            </a:r>
            <a:r>
              <a:rPr lang="en-IN" dirty="0"/>
              <a:t>i.e., the initial word is in lowercase and the first letter of each subsequent word is in uppercase</a:t>
            </a:r>
          </a:p>
        </p:txBody>
      </p:sp>
    </p:spTree>
    <p:extLst>
      <p:ext uri="{BB962C8B-B14F-4D97-AF65-F5344CB8AC3E}">
        <p14:creationId xmlns:p14="http://schemas.microsoft.com/office/powerpoint/2010/main" val="429054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pPr eaLnBrk="1" hangingPunct="1"/>
            <a:r>
              <a:rPr lang="en-US" dirty="0"/>
              <a:t>Objectives</a:t>
            </a:r>
          </a:p>
        </p:txBody>
      </p:sp>
      <p:sp>
        <p:nvSpPr>
          <p:cNvPr id="27650" name="Rectangle 3"/>
          <p:cNvSpPr>
            <a:spLocks noGrp="1" noChangeArrowheads="1"/>
          </p:cNvSpPr>
          <p:nvPr>
            <p:ph idx="1"/>
          </p:nvPr>
        </p:nvSpPr>
        <p:spPr/>
        <p:txBody>
          <a:bodyPr/>
          <a:lstStyle/>
          <a:p>
            <a:r>
              <a:rPr lang="en-IN" dirty="0"/>
              <a:t>Create an event handler</a:t>
            </a:r>
          </a:p>
          <a:p>
            <a:r>
              <a:rPr lang="en-IN" dirty="0"/>
              <a:t>Reference an attribute from a page element</a:t>
            </a:r>
          </a:p>
          <a:p>
            <a:r>
              <a:rPr lang="en-IN" dirty="0"/>
              <a:t>Change the inline style of a page element</a:t>
            </a:r>
          </a:p>
          <a:p>
            <a:r>
              <a:rPr lang="en-IN" dirty="0"/>
              <a:t>Create code for mouse events</a:t>
            </a:r>
          </a:p>
          <a:p>
            <a:r>
              <a:rPr lang="en-IN" dirty="0"/>
              <a:t>Create code for keyboard events</a:t>
            </a:r>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Exploring Object Properties (continued)</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20</a:t>
            </a:fld>
            <a:endParaRPr lang="en-US"/>
          </a:p>
        </p:txBody>
      </p:sp>
      <p:sp>
        <p:nvSpPr>
          <p:cNvPr id="2" name="Content Placeholder 1"/>
          <p:cNvSpPr>
            <a:spLocks noGrp="1"/>
          </p:cNvSpPr>
          <p:nvPr>
            <p:ph idx="1"/>
          </p:nvPr>
        </p:nvSpPr>
        <p:spPr/>
        <p:txBody>
          <a:bodyPr/>
          <a:lstStyle/>
          <a:p>
            <a:r>
              <a:rPr lang="en-IN" dirty="0"/>
              <a:t>If the name of the HTML attribute is a reserved JavaScript name or keyword, the corresponding JavaScript property is often prefaced with the text string </a:t>
            </a:r>
            <a:r>
              <a:rPr lang="en-IN" sz="2600" dirty="0">
                <a:latin typeface="Courier New" panose="02070309020205020404" pitchFamily="49" charset="0"/>
                <a:cs typeface="Courier New" panose="02070309020205020404" pitchFamily="49" charset="0"/>
              </a:rPr>
              <a:t>html</a:t>
            </a:r>
          </a:p>
          <a:p>
            <a:r>
              <a:rPr lang="en-IN" sz="2600" dirty="0">
                <a:latin typeface="Courier New" panose="02070309020205020404" pitchFamily="49" charset="0"/>
                <a:cs typeface="Courier New" panose="02070309020205020404" pitchFamily="49" charset="0"/>
              </a:rPr>
              <a:t>class</a:t>
            </a:r>
            <a:r>
              <a:rPr lang="en-IN" dirty="0"/>
              <a:t> attribute is an exception to this convention because the class name is reserved by JavaScript for other purposes</a:t>
            </a:r>
          </a:p>
          <a:p>
            <a:r>
              <a:rPr lang="en-IN" dirty="0"/>
              <a:t>References to the HTML class attribute use the </a:t>
            </a:r>
            <a:r>
              <a:rPr lang="en-IN" sz="2600" dirty="0" err="1">
                <a:latin typeface="Courier New" pitchFamily="49" charset="0"/>
                <a:cs typeface="Courier New" pitchFamily="49" charset="0"/>
              </a:rPr>
              <a:t>className</a:t>
            </a:r>
            <a:r>
              <a:rPr lang="en-IN" dirty="0"/>
              <a:t> property</a:t>
            </a:r>
          </a:p>
        </p:txBody>
      </p:sp>
    </p:spTree>
    <p:extLst>
      <p:ext uri="{BB962C8B-B14F-4D97-AF65-F5344CB8AC3E}">
        <p14:creationId xmlns:p14="http://schemas.microsoft.com/office/powerpoint/2010/main" val="37051766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4000" dirty="0"/>
              <a:t>Object Properties and Inline Styles</a:t>
            </a:r>
            <a:endParaRPr lang="en-US" sz="40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21</a:t>
            </a:fld>
            <a:endParaRPr lang="en-US"/>
          </a:p>
        </p:txBody>
      </p:sp>
      <p:sp>
        <p:nvSpPr>
          <p:cNvPr id="2" name="Content Placeholder 1"/>
          <p:cNvSpPr>
            <a:spLocks noGrp="1"/>
          </p:cNvSpPr>
          <p:nvPr>
            <p:ph idx="1"/>
          </p:nvPr>
        </p:nvSpPr>
        <p:spPr/>
        <p:txBody>
          <a:bodyPr/>
          <a:lstStyle/>
          <a:p>
            <a:r>
              <a:rPr lang="en-IN" dirty="0"/>
              <a:t>Inline styles for each page element can be applied using the following </a:t>
            </a:r>
            <a:r>
              <a:rPr lang="en-IN" sz="2600" dirty="0">
                <a:latin typeface="Courier New" pitchFamily="49" charset="0"/>
                <a:cs typeface="Courier New" pitchFamily="49" charset="0"/>
              </a:rPr>
              <a:t>style</a:t>
            </a:r>
            <a:r>
              <a:rPr lang="en-IN" dirty="0"/>
              <a:t> attribute:</a:t>
            </a:r>
          </a:p>
          <a:p>
            <a:pPr marL="0" indent="0">
              <a:buNone/>
            </a:pPr>
            <a:r>
              <a:rPr lang="en-IN" sz="2600" dirty="0">
                <a:latin typeface="Courier New" pitchFamily="49" charset="0"/>
                <a:cs typeface="Courier New" pitchFamily="49" charset="0"/>
              </a:rPr>
              <a:t>	&lt;</a:t>
            </a:r>
            <a:r>
              <a:rPr lang="en-IN" sz="2600" i="1" dirty="0">
                <a:latin typeface="Courier New" pitchFamily="49" charset="0"/>
                <a:cs typeface="Courier New" pitchFamily="49" charset="0"/>
              </a:rPr>
              <a:t>element </a:t>
            </a:r>
            <a:r>
              <a:rPr lang="en-IN" sz="2600" dirty="0">
                <a:latin typeface="Courier New" pitchFamily="49" charset="0"/>
                <a:cs typeface="Courier New" pitchFamily="49" charset="0"/>
              </a:rPr>
              <a:t>style = “</a:t>
            </a:r>
            <a:r>
              <a:rPr lang="en-IN" sz="2600" i="1" dirty="0" err="1">
                <a:latin typeface="Courier New" pitchFamily="49" charset="0"/>
                <a:cs typeface="Courier New" pitchFamily="49" charset="0"/>
              </a:rPr>
              <a:t>property</a:t>
            </a:r>
            <a:r>
              <a:rPr lang="en-IN" sz="2600" dirty="0" err="1">
                <a:latin typeface="Courier New" pitchFamily="49" charset="0"/>
                <a:cs typeface="Courier New" pitchFamily="49" charset="0"/>
              </a:rPr>
              <a:t>:</a:t>
            </a:r>
            <a:r>
              <a:rPr lang="en-IN" sz="2600" i="1" dirty="0" err="1">
                <a:latin typeface="Courier New" pitchFamily="49" charset="0"/>
                <a:cs typeface="Courier New" pitchFamily="49" charset="0"/>
              </a:rPr>
              <a:t>value</a:t>
            </a:r>
            <a:r>
              <a:rPr lang="en-IN" sz="2600" dirty="0">
                <a:latin typeface="Courier New" pitchFamily="49" charset="0"/>
                <a:cs typeface="Courier New" pitchFamily="49" charset="0"/>
              </a:rPr>
              <a:t>”&gt; …</a:t>
            </a:r>
          </a:p>
          <a:p>
            <a:pPr marL="355600" indent="0">
              <a:buNone/>
            </a:pPr>
            <a:r>
              <a:rPr lang="en-IN" dirty="0"/>
              <a:t>where</a:t>
            </a:r>
          </a:p>
          <a:p>
            <a:pPr lvl="1"/>
            <a:r>
              <a:rPr lang="en-IN" sz="2600" i="1" dirty="0">
                <a:latin typeface="Courier New" pitchFamily="49" charset="0"/>
                <a:cs typeface="Courier New" pitchFamily="49" charset="0"/>
              </a:rPr>
              <a:t>element</a:t>
            </a:r>
            <a:r>
              <a:rPr lang="en-IN" i="1" dirty="0"/>
              <a:t> </a:t>
            </a:r>
            <a:r>
              <a:rPr lang="en-IN" dirty="0"/>
              <a:t>is the page element</a:t>
            </a:r>
          </a:p>
          <a:p>
            <a:pPr lvl="1"/>
            <a:r>
              <a:rPr lang="en-IN" sz="2600" i="1" dirty="0">
                <a:latin typeface="Courier New" pitchFamily="49" charset="0"/>
                <a:cs typeface="Courier New" pitchFamily="49" charset="0"/>
              </a:rPr>
              <a:t>property</a:t>
            </a:r>
            <a:r>
              <a:rPr lang="en-IN" i="1" dirty="0"/>
              <a:t> </a:t>
            </a:r>
            <a:r>
              <a:rPr lang="en-IN" dirty="0"/>
              <a:t>is a CSS style property</a:t>
            </a:r>
          </a:p>
          <a:p>
            <a:pPr lvl="1"/>
            <a:r>
              <a:rPr lang="en-IN" sz="2600" i="1" dirty="0">
                <a:latin typeface="Courier New" pitchFamily="49" charset="0"/>
                <a:cs typeface="Courier New" pitchFamily="49" charset="0"/>
              </a:rPr>
              <a:t>value</a:t>
            </a:r>
            <a:r>
              <a:rPr lang="en-IN" i="1" dirty="0"/>
              <a:t> </a:t>
            </a:r>
            <a:r>
              <a:rPr lang="en-IN" dirty="0"/>
              <a:t>is the value assigned to that property</a:t>
            </a:r>
          </a:p>
          <a:p>
            <a:endParaRPr lang="en-IN" dirty="0"/>
          </a:p>
          <a:p>
            <a:pPr marL="0" indent="0">
              <a:buNone/>
            </a:pPr>
            <a:r>
              <a:rPr lang="en-IN" dirty="0"/>
              <a:t>	</a:t>
            </a:r>
          </a:p>
        </p:txBody>
      </p:sp>
    </p:spTree>
    <p:extLst>
      <p:ext uri="{BB962C8B-B14F-4D97-AF65-F5344CB8AC3E}">
        <p14:creationId xmlns:p14="http://schemas.microsoft.com/office/powerpoint/2010/main" val="34931620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Object Properties and Inline Styles (continued)</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22</a:t>
            </a:fld>
            <a:endParaRPr lang="en-US"/>
          </a:p>
        </p:txBody>
      </p:sp>
      <p:sp>
        <p:nvSpPr>
          <p:cNvPr id="2" name="Content Placeholder 1"/>
          <p:cNvSpPr>
            <a:spLocks noGrp="1"/>
          </p:cNvSpPr>
          <p:nvPr>
            <p:ph idx="1"/>
          </p:nvPr>
        </p:nvSpPr>
        <p:spPr/>
        <p:txBody>
          <a:bodyPr/>
          <a:lstStyle/>
          <a:p>
            <a:r>
              <a:rPr lang="en-IN" dirty="0"/>
              <a:t>The equivalent command in JavaScript is</a:t>
            </a:r>
          </a:p>
          <a:p>
            <a:pPr marL="0" indent="0">
              <a:buNone/>
            </a:pPr>
            <a:r>
              <a:rPr lang="en-IN" i="1" dirty="0">
                <a:latin typeface="Courier New" pitchFamily="49" charset="0"/>
                <a:cs typeface="Courier New" pitchFamily="49" charset="0"/>
              </a:rPr>
              <a:t>	</a:t>
            </a:r>
            <a:r>
              <a:rPr lang="en-IN" sz="2600" i="1" dirty="0" err="1">
                <a:latin typeface="Courier New" pitchFamily="49" charset="0"/>
                <a:cs typeface="Courier New" pitchFamily="49" charset="0"/>
              </a:rPr>
              <a:t>object</a:t>
            </a:r>
            <a:r>
              <a:rPr lang="en-IN" sz="2600" dirty="0" err="1">
                <a:latin typeface="Courier New" pitchFamily="49" charset="0"/>
                <a:cs typeface="Courier New" pitchFamily="49" charset="0"/>
              </a:rPr>
              <a:t>.style.</a:t>
            </a:r>
            <a:r>
              <a:rPr lang="en-IN" sz="2600" i="1" dirty="0" err="1">
                <a:latin typeface="Courier New" pitchFamily="49" charset="0"/>
                <a:cs typeface="Courier New" pitchFamily="49" charset="0"/>
              </a:rPr>
              <a:t>property</a:t>
            </a:r>
            <a:r>
              <a:rPr lang="en-IN" sz="2600" i="1" dirty="0">
                <a:latin typeface="Courier New" pitchFamily="49" charset="0"/>
                <a:cs typeface="Courier New" pitchFamily="49" charset="0"/>
              </a:rPr>
              <a:t> </a:t>
            </a:r>
            <a:r>
              <a:rPr lang="en-IN" sz="2600" dirty="0">
                <a:latin typeface="Courier New" pitchFamily="49" charset="0"/>
                <a:cs typeface="Courier New" pitchFamily="49" charset="0"/>
              </a:rPr>
              <a:t>= “</a:t>
            </a:r>
            <a:r>
              <a:rPr lang="en-IN" sz="2600" i="1" dirty="0">
                <a:latin typeface="Courier New" pitchFamily="49" charset="0"/>
                <a:cs typeface="Courier New" pitchFamily="49" charset="0"/>
              </a:rPr>
              <a:t>value</a:t>
            </a:r>
            <a:r>
              <a:rPr lang="en-IN" sz="2600" dirty="0">
                <a:latin typeface="Courier New" pitchFamily="49" charset="0"/>
                <a:cs typeface="Courier New" pitchFamily="49" charset="0"/>
              </a:rPr>
              <a:t>”;</a:t>
            </a:r>
          </a:p>
          <a:p>
            <a:pPr marL="355600" indent="0">
              <a:buNone/>
            </a:pPr>
            <a:r>
              <a:rPr lang="en-IN" dirty="0"/>
              <a:t>with the </a:t>
            </a:r>
            <a:r>
              <a:rPr lang="en-IN" sz="2600" i="1" dirty="0">
                <a:latin typeface="Courier New" pitchFamily="49" charset="0"/>
                <a:cs typeface="Courier New" pitchFamily="49" charset="0"/>
              </a:rPr>
              <a:t>property</a:t>
            </a:r>
            <a:r>
              <a:rPr lang="en-IN" i="1" dirty="0"/>
              <a:t> </a:t>
            </a:r>
            <a:r>
              <a:rPr lang="en-IN" dirty="0"/>
              <a:t>style written in camel case</a:t>
            </a:r>
          </a:p>
          <a:p>
            <a:r>
              <a:rPr lang="en-IN" dirty="0"/>
              <a:t>Inline styles have precedence over style sheets</a:t>
            </a:r>
            <a:endParaRPr lang="en-US" dirty="0"/>
          </a:p>
          <a:p>
            <a:endParaRPr lang="en-IN" dirty="0"/>
          </a:p>
          <a:p>
            <a:endParaRPr lang="en-IN" dirty="0"/>
          </a:p>
          <a:p>
            <a:pPr marL="0" indent="0">
              <a:buNone/>
            </a:pPr>
            <a:r>
              <a:rPr lang="en-IN" i="1" dirty="0"/>
              <a:t>	</a:t>
            </a:r>
            <a:endParaRPr lang="en-IN" dirty="0"/>
          </a:p>
        </p:txBody>
      </p:sp>
    </p:spTree>
    <p:extLst>
      <p:ext uri="{BB962C8B-B14F-4D97-AF65-F5344CB8AC3E}">
        <p14:creationId xmlns:p14="http://schemas.microsoft.com/office/powerpoint/2010/main" val="18063824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4000" dirty="0"/>
              <a:t>Creating Object Collections with CSS Selectors</a:t>
            </a:r>
            <a:endParaRPr lang="en-US" sz="40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23</a:t>
            </a:fld>
            <a:endParaRPr lang="en-US"/>
          </a:p>
        </p:txBody>
      </p:sp>
      <p:sp>
        <p:nvSpPr>
          <p:cNvPr id="2" name="Content Placeholder 1"/>
          <p:cNvSpPr>
            <a:spLocks noGrp="1"/>
          </p:cNvSpPr>
          <p:nvPr>
            <p:ph idx="1"/>
          </p:nvPr>
        </p:nvSpPr>
        <p:spPr/>
        <p:txBody>
          <a:bodyPr/>
          <a:lstStyle/>
          <a:p>
            <a:r>
              <a:rPr lang="en-IN" dirty="0"/>
              <a:t>Change the background </a:t>
            </a:r>
            <a:r>
              <a:rPr lang="en-US" dirty="0"/>
              <a:t>color</a:t>
            </a:r>
            <a:r>
              <a:rPr lang="en-IN" dirty="0"/>
              <a:t> of all table cells by applying the following CSS style rule for all td elements:</a:t>
            </a:r>
          </a:p>
          <a:p>
            <a:pPr marL="400050" lvl="1" indent="0">
              <a:buNone/>
            </a:pPr>
            <a:r>
              <a:rPr lang="en-IN" sz="2600" dirty="0" err="1">
                <a:latin typeface="Courier New" pitchFamily="49" charset="0"/>
                <a:cs typeface="Courier New" pitchFamily="49" charset="0"/>
              </a:rPr>
              <a:t>table#hanjieGrid</a:t>
            </a:r>
            <a:r>
              <a:rPr lang="en-IN" sz="2600" dirty="0">
                <a:latin typeface="Courier New" pitchFamily="49" charset="0"/>
                <a:cs typeface="Courier New" pitchFamily="49" charset="0"/>
              </a:rPr>
              <a:t> td {</a:t>
            </a:r>
          </a:p>
          <a:p>
            <a:pPr marL="400050" lvl="1" indent="0">
              <a:buNone/>
            </a:pPr>
            <a:r>
              <a:rPr lang="en-IN" sz="2600" dirty="0">
                <a:latin typeface="Courier New" pitchFamily="49" charset="0"/>
                <a:cs typeface="Courier New" pitchFamily="49" charset="0"/>
              </a:rPr>
              <a:t>background-</a:t>
            </a:r>
            <a:r>
              <a:rPr lang="en-IN" sz="2600" dirty="0" err="1">
                <a:latin typeface="Courier New" pitchFamily="49" charset="0"/>
                <a:cs typeface="Courier New" pitchFamily="49" charset="0"/>
              </a:rPr>
              <a:t>color</a:t>
            </a:r>
            <a:r>
              <a:rPr lang="en-IN" sz="2600" dirty="0">
                <a:latin typeface="Courier New" pitchFamily="49" charset="0"/>
                <a:cs typeface="Courier New" pitchFamily="49" charset="0"/>
              </a:rPr>
              <a:t>: </a:t>
            </a:r>
            <a:r>
              <a:rPr lang="en-IN" sz="2600" dirty="0" err="1">
                <a:latin typeface="Courier New" pitchFamily="49" charset="0"/>
                <a:cs typeface="Courier New" pitchFamily="49" charset="0"/>
              </a:rPr>
              <a:t>rgb</a:t>
            </a:r>
            <a:r>
              <a:rPr lang="en-IN" sz="2600" dirty="0">
                <a:latin typeface="Courier New" pitchFamily="49" charset="0"/>
                <a:cs typeface="Courier New" pitchFamily="49" charset="0"/>
              </a:rPr>
              <a:t>(233, 207, 29);</a:t>
            </a:r>
          </a:p>
          <a:p>
            <a:pPr marL="400050" lvl="1" indent="0">
              <a:buNone/>
            </a:pPr>
            <a:r>
              <a:rPr lang="en-IN" sz="2600" dirty="0">
                <a:latin typeface="Courier New" pitchFamily="49" charset="0"/>
                <a:cs typeface="Courier New" pitchFamily="49" charset="0"/>
              </a:rPr>
              <a:t>}</a:t>
            </a:r>
          </a:p>
        </p:txBody>
      </p:sp>
    </p:spTree>
    <p:extLst>
      <p:ext uri="{BB962C8B-B14F-4D97-AF65-F5344CB8AC3E}">
        <p14:creationId xmlns:p14="http://schemas.microsoft.com/office/powerpoint/2010/main" val="21065247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Creating Object Collections with CSS Selectors (continued 1)</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24</a:t>
            </a:fld>
            <a:endParaRPr lang="en-US"/>
          </a:p>
        </p:txBody>
      </p:sp>
      <p:sp>
        <p:nvSpPr>
          <p:cNvPr id="2" name="Content Placeholder 1"/>
          <p:cNvSpPr>
            <a:spLocks noGrp="1"/>
          </p:cNvSpPr>
          <p:nvPr>
            <p:ph idx="1"/>
          </p:nvPr>
        </p:nvSpPr>
        <p:spPr/>
        <p:txBody>
          <a:bodyPr/>
          <a:lstStyle/>
          <a:p>
            <a:r>
              <a:rPr lang="en-IN" dirty="0"/>
              <a:t>In JavaScript, to change the background </a:t>
            </a:r>
            <a:r>
              <a:rPr lang="en-IN" dirty="0" err="1"/>
              <a:t>color</a:t>
            </a:r>
            <a:r>
              <a:rPr lang="en-IN" dirty="0"/>
              <a:t> of all table cells, you must first define an object collection based on a CSS selector using the following </a:t>
            </a:r>
            <a:r>
              <a:rPr lang="en-IN" sz="2600" dirty="0" err="1">
                <a:latin typeface="Courier New" pitchFamily="49" charset="0"/>
                <a:cs typeface="Courier New" pitchFamily="49" charset="0"/>
              </a:rPr>
              <a:t>querySelectorAll</a:t>
            </a:r>
            <a:r>
              <a:rPr lang="en-IN" sz="2600" dirty="0">
                <a:latin typeface="Courier New" pitchFamily="49" charset="0"/>
                <a:cs typeface="Courier New" pitchFamily="49" charset="0"/>
              </a:rPr>
              <a:t>()</a:t>
            </a:r>
            <a:r>
              <a:rPr lang="en-IN" dirty="0"/>
              <a:t> method:</a:t>
            </a:r>
          </a:p>
          <a:p>
            <a:pPr marL="0" indent="0">
              <a:buNone/>
            </a:pPr>
            <a:r>
              <a:rPr lang="en-IN" dirty="0"/>
              <a:t>	</a:t>
            </a:r>
            <a:r>
              <a:rPr lang="en-IN" sz="2600" dirty="0">
                <a:latin typeface="Courier New" pitchFamily="49" charset="0"/>
                <a:cs typeface="Courier New" pitchFamily="49" charset="0"/>
              </a:rPr>
              <a:t>document.querySelectorAll(</a:t>
            </a:r>
            <a:r>
              <a:rPr lang="en-IN" sz="2600" i="1" dirty="0">
                <a:latin typeface="Courier New" pitchFamily="49" charset="0"/>
                <a:cs typeface="Courier New" pitchFamily="49" charset="0"/>
              </a:rPr>
              <a:t>selector</a:t>
            </a:r>
            <a:r>
              <a:rPr lang="en-IN" sz="2600" dirty="0">
                <a:latin typeface="Courier New" pitchFamily="49" charset="0"/>
                <a:cs typeface="Courier New" pitchFamily="49" charset="0"/>
              </a:rPr>
              <a:t>)</a:t>
            </a:r>
          </a:p>
          <a:p>
            <a:pPr marL="355600" indent="0">
              <a:buNone/>
            </a:pPr>
            <a:r>
              <a:rPr lang="en-IN" dirty="0"/>
              <a:t>where </a:t>
            </a:r>
            <a:r>
              <a:rPr lang="en-IN" sz="2600" i="1" dirty="0">
                <a:latin typeface="Courier New" pitchFamily="49" charset="0"/>
                <a:cs typeface="Courier New" pitchFamily="49" charset="0"/>
              </a:rPr>
              <a:t>selector</a:t>
            </a:r>
            <a:r>
              <a:rPr lang="en-IN" i="1" dirty="0"/>
              <a:t> </a:t>
            </a:r>
            <a:r>
              <a:rPr lang="en-IN" dirty="0"/>
              <a:t>is the CSS selector that the object collection is based on</a:t>
            </a:r>
          </a:p>
        </p:txBody>
      </p:sp>
    </p:spTree>
    <p:extLst>
      <p:ext uri="{BB962C8B-B14F-4D97-AF65-F5344CB8AC3E}">
        <p14:creationId xmlns:p14="http://schemas.microsoft.com/office/powerpoint/2010/main" val="22428973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Creating Object Collections with CSS Selectors (continued 2)</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25</a:t>
            </a:fld>
            <a:endParaRPr lang="en-US"/>
          </a:p>
        </p:txBody>
      </p:sp>
      <p:sp>
        <p:nvSpPr>
          <p:cNvPr id="2" name="Content Placeholder 1"/>
          <p:cNvSpPr>
            <a:spLocks noGrp="1"/>
          </p:cNvSpPr>
          <p:nvPr>
            <p:ph idx="1"/>
          </p:nvPr>
        </p:nvSpPr>
        <p:spPr/>
        <p:txBody>
          <a:bodyPr/>
          <a:lstStyle/>
          <a:p>
            <a:r>
              <a:rPr lang="en-IN" dirty="0"/>
              <a:t>Once the object collection has been defined, change the </a:t>
            </a:r>
            <a:r>
              <a:rPr lang="en-IN" sz="2600" dirty="0">
                <a:latin typeface="Courier New" pitchFamily="49" charset="0"/>
                <a:cs typeface="Courier New" pitchFamily="49" charset="0"/>
              </a:rPr>
              <a:t>background-</a:t>
            </a:r>
            <a:r>
              <a:rPr lang="en-IN" sz="2600" dirty="0" err="1">
                <a:latin typeface="Courier New" pitchFamily="49" charset="0"/>
                <a:cs typeface="Courier New" pitchFamily="49" charset="0"/>
              </a:rPr>
              <a:t>color</a:t>
            </a:r>
            <a:r>
              <a:rPr lang="en-IN" dirty="0"/>
              <a:t> style of each </a:t>
            </a:r>
            <a:r>
              <a:rPr lang="en-IN" sz="2600" dirty="0">
                <a:latin typeface="Courier New" pitchFamily="49" charset="0"/>
                <a:cs typeface="Courier New" pitchFamily="49" charset="0"/>
              </a:rPr>
              <a:t>td</a:t>
            </a:r>
            <a:r>
              <a:rPr lang="en-IN" dirty="0"/>
              <a:t> element by applying the </a:t>
            </a:r>
            <a:r>
              <a:rPr lang="en-IN" sz="2600" dirty="0" err="1">
                <a:latin typeface="Courier New" pitchFamily="49" charset="0"/>
                <a:cs typeface="Courier New" pitchFamily="49" charset="0"/>
              </a:rPr>
              <a:t>backgroundColor</a:t>
            </a:r>
            <a:r>
              <a:rPr lang="en-IN" dirty="0"/>
              <a:t> property to the objects in the object collection </a:t>
            </a:r>
          </a:p>
          <a:p>
            <a:r>
              <a:rPr lang="en-IN" dirty="0"/>
              <a:t>Reference only the first element that matches a selector pattern using the following JavaScript method:</a:t>
            </a:r>
          </a:p>
          <a:p>
            <a:pPr marL="0" indent="0">
              <a:buNone/>
            </a:pPr>
            <a:r>
              <a:rPr lang="en-IN" dirty="0"/>
              <a:t>	</a:t>
            </a:r>
            <a:r>
              <a:rPr lang="en-IN" sz="2600" dirty="0" err="1">
                <a:latin typeface="Courier New" pitchFamily="49" charset="0"/>
                <a:cs typeface="Courier New" pitchFamily="49" charset="0"/>
              </a:rPr>
              <a:t>document.querySelector</a:t>
            </a:r>
            <a:r>
              <a:rPr lang="en-IN" sz="2600" dirty="0">
                <a:latin typeface="Courier New" pitchFamily="49" charset="0"/>
                <a:cs typeface="Courier New" pitchFamily="49" charset="0"/>
              </a:rPr>
              <a:t>(</a:t>
            </a:r>
            <a:r>
              <a:rPr lang="en-IN" sz="2600" i="1" dirty="0">
                <a:latin typeface="Courier New" pitchFamily="49" charset="0"/>
                <a:cs typeface="Courier New" pitchFamily="49" charset="0"/>
              </a:rPr>
              <a:t>selector</a:t>
            </a:r>
            <a:r>
              <a:rPr lang="en-IN" sz="2600" dirty="0">
                <a:latin typeface="Courier New" pitchFamily="49" charset="0"/>
                <a:cs typeface="Courier New" pitchFamily="49" charset="0"/>
              </a:rPr>
              <a:t>)</a:t>
            </a:r>
          </a:p>
          <a:p>
            <a:pPr marL="355600" indent="0">
              <a:buNone/>
            </a:pPr>
            <a:r>
              <a:rPr lang="en-IN" dirty="0"/>
              <a:t>where </a:t>
            </a:r>
            <a:r>
              <a:rPr lang="en-IN" sz="2600" i="1" dirty="0">
                <a:latin typeface="Courier New" pitchFamily="49" charset="0"/>
                <a:cs typeface="Courier New" pitchFamily="49" charset="0"/>
              </a:rPr>
              <a:t>selector</a:t>
            </a:r>
            <a:r>
              <a:rPr lang="en-IN" i="1" dirty="0"/>
              <a:t> </a:t>
            </a:r>
            <a:r>
              <a:rPr lang="en-IN" dirty="0"/>
              <a:t>is a CSS selector</a:t>
            </a:r>
          </a:p>
          <a:p>
            <a:endParaRPr lang="en-IN" dirty="0"/>
          </a:p>
        </p:txBody>
      </p:sp>
    </p:spTree>
    <p:extLst>
      <p:ext uri="{BB962C8B-B14F-4D97-AF65-F5344CB8AC3E}">
        <p14:creationId xmlns:p14="http://schemas.microsoft.com/office/powerpoint/2010/main" val="25933362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Creating Object Collections with CSS Selectors (continued 3)</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26</a:t>
            </a:fld>
            <a:endParaRPr lang="en-US"/>
          </a:p>
        </p:txBody>
      </p:sp>
      <p:pic>
        <p:nvPicPr>
          <p:cNvPr id="3" name="Content Placeholder 2" descr="This figure explains the process of creating the setupPuzzle() function.&#10;The figure consists of three rectangular boxes and a few lines of code.&#10;The first line of the code reads “}”. The second line of the code reads “function setupPuzzle() {”. The third line of the code reads “/* Match all of the data cells in the puzzle */”. The fourth line of the code reads “puzzleCells = document.querySelectorAll(“table#hanjieGrid td”);”. The fifth line of the code reads “/* Set the initial color of each cell to gold */”. The sixth line of the code reads “for (var i = 0; i &lt; puzzleCells.length; i++) {”. The seventh line of the code reads “puzzleCells[i].style.backgroundColor = “rgb(233, 207, 29)”;”. The eighth line of the code reads “}”. The ninth line of the code reads “}”.&#10;The first rectangular box labeled “creates an object collection of all of the td elements in the hanjieGrid table” is positioned above the lines of code. An arrow originating from this rectangular box points to “(“table#hanjieGrid td”)” in the fourth line of the code.&#10;The second rectangular box labeled “loops through every td element in the puzzleCells collection” is positioned on the left side of the code. An arrow originating from this rectangular box points to the sixth line of the code.&#10;The third rectangular box labeled “changes the value of the background-color inline style for each td element to gold” is positioned below the second rectangular box. An arrow originating from the third rectangular box points to “backgroundColor” in the seventh line of the code.&#10;" title="Figure 11-13 Creating the setupPuzzle() function"/>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000" y="2133600"/>
            <a:ext cx="8305800" cy="2981759"/>
          </a:xfrm>
        </p:spPr>
      </p:pic>
    </p:spTree>
    <p:extLst>
      <p:ext uri="{BB962C8B-B14F-4D97-AF65-F5344CB8AC3E}">
        <p14:creationId xmlns:p14="http://schemas.microsoft.com/office/powerpoint/2010/main" val="17910641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Creating Object Collections with CSS Selectors (continued 4)</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27</a:t>
            </a:fld>
            <a:endParaRPr lang="en-US"/>
          </a:p>
        </p:txBody>
      </p:sp>
      <p:pic>
        <p:nvPicPr>
          <p:cNvPr id="4" name="Content Placeholder 3" descr="This figure explains the process of revising the init() function.&#10;The figure consists of two rectangular boxes and a few lines of code.&#10;The first line of the code reads “var puzzleCells;”. The second line of the code reads “function init() {”. The third line of the code reads “// Insert the title for the first puzzle”. The fourth line of the code reads “document.getElementById(“puzzleTitle”).innerHTML = “Puzzle 1”;”. The fifth line of the code reads “// Insert the HTML code for the first puzzle table”. The sixth line of the code reads “document.getElementById(“puzzle”).innerHTML = ”. The seventh line of the code reads “drawPuzzle(puzzle1Hint, puzzle1Rating, puzzle1);”. The eighth line of the code reads “//Add event handlers for the puzzle buttons”. The ninth line of the code reads “var puzzleButtons = document.getElementByClassName(“puzzles”);”. The tenth line of the code reads “for (var i = 0; i &lt; puzzleButtons.length; i++) {”. The eleventh line of the code reads “puzzleButtons[i].onclick=swapPuzzle;”. The twelfth line of the code reads “}”. The thirteenth line of the code reads “setupPuzzle();”. The fourteenth line of the code reads “}”.&#10;The first rectangular box labeled “defines puzzleCells as a global variable so it can be used in all functions” is positioned on the left side of the code. An arrow originating from this rectangular box points to the first line of the code.&#10;The second rectangular box labeled “sets up the initial puzzle displayed in the web page” is positioned below the first rectangular box. An arrow originating from the second rectangular box points to the thirteenth line of the code.&#10;" title="Figure 11-14 Revising the init() function"/>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545320"/>
            <a:ext cx="8305800" cy="4254722"/>
          </a:xfrm>
        </p:spPr>
      </p:pic>
    </p:spTree>
    <p:extLst>
      <p:ext uri="{BB962C8B-B14F-4D97-AF65-F5344CB8AC3E}">
        <p14:creationId xmlns:p14="http://schemas.microsoft.com/office/powerpoint/2010/main" val="41591269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4000" dirty="0"/>
              <a:t>Working with Mouse Events</a:t>
            </a:r>
            <a:endParaRPr lang="en-US" sz="40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28</a:t>
            </a:fld>
            <a:endParaRPr lang="en-US"/>
          </a:p>
        </p:txBody>
      </p:sp>
      <p:sp>
        <p:nvSpPr>
          <p:cNvPr id="2" name="Content Placeholder 1"/>
          <p:cNvSpPr>
            <a:spLocks noGrp="1"/>
          </p:cNvSpPr>
          <p:nvPr>
            <p:ph idx="1"/>
          </p:nvPr>
        </p:nvSpPr>
        <p:spPr/>
        <p:txBody>
          <a:bodyPr/>
          <a:lstStyle/>
          <a:p>
            <a:r>
              <a:rPr lang="en-IN" dirty="0"/>
              <a:t>JavaScript supports events associated with the mouse such as clicking, right-clicking, double-clicking, and moving the pointer over and out of page elements</a:t>
            </a:r>
          </a:p>
        </p:txBody>
      </p:sp>
      <p:pic>
        <p:nvPicPr>
          <p:cNvPr id="3" name="Picture 2" descr="This table provides data about mouse and pointer events. It has 2 columns and 13 rows. The header of column 1 reads “Event”, and the header of column 2 reads “Description”.&#10;In row 2, column 1 reads “click” and column 2 reads “The mouse button has been pressed and released”.&#10;In row 3, column 1 reads “contextmenu” and column 2 reads “The right mouse button has been pressed and released”.&#10;In row 4, column 1 reads “dblclick” and column 2 reads “The mouse button has been double-clicked”.&#10;In row 5, column 1 reads “mousedown” and column 2 reads “The mouse button is pressed”.&#10;In row 6, column 1 reads “mouseenter” and column 2 reads “The mouse pointer is moved onto the element”.&#10;In row 7, column 1 reads “mouseleave” and column 2 reads “The pointer is moved off the element”.&#10;In row 8, column 1 reads “mousemove” and column 2 reads “The pointer is moving over the element”.&#10;In row 9, column 1 reads “mouseout” and column 2 reads “The pointer is moved off the element and any nested elements”.&#10;In row 10, column 1 reads “mouseover” and column 2 reads “The pointer is moved onto the element and any nested elements”.&#10;In row 11, column 1 reads “mouseup” and column 2 reads “The mouse button is released”.&#10;In row 12, column 1 reads “select” and column 2 reads “Text is selected by the pointer”.&#10;In row 13, column 1 reads “wheel” and column 2 reads “The mouse scroll wheel has been rotated”.&#10;" title="Figure 11-17 Mouse and pointer even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3200400"/>
            <a:ext cx="5943600" cy="3145180"/>
          </a:xfrm>
          <a:prstGeom prst="rect">
            <a:avLst/>
          </a:prstGeom>
        </p:spPr>
      </p:pic>
    </p:spTree>
    <p:extLst>
      <p:ext uri="{BB962C8B-B14F-4D97-AF65-F5344CB8AC3E}">
        <p14:creationId xmlns:p14="http://schemas.microsoft.com/office/powerpoint/2010/main" val="10670235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Working with Mouse Events (continued 1)</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29</a:t>
            </a:fld>
            <a:endParaRPr lang="en-US"/>
          </a:p>
        </p:txBody>
      </p:sp>
      <p:sp>
        <p:nvSpPr>
          <p:cNvPr id="2" name="Content Placeholder 1"/>
          <p:cNvSpPr>
            <a:spLocks noGrp="1"/>
          </p:cNvSpPr>
          <p:nvPr>
            <p:ph idx="1"/>
          </p:nvPr>
        </p:nvSpPr>
        <p:spPr/>
        <p:txBody>
          <a:bodyPr/>
          <a:lstStyle/>
          <a:p>
            <a:r>
              <a:rPr lang="en-IN" dirty="0"/>
              <a:t>A mouse action can be comprised of several events</a:t>
            </a:r>
          </a:p>
          <a:p>
            <a:r>
              <a:rPr lang="en-IN" dirty="0"/>
              <a:t>The action of clicking the mouse button is comprised of three events, fired in the following order:</a:t>
            </a:r>
          </a:p>
          <a:p>
            <a:pPr lvl="1"/>
            <a:r>
              <a:rPr lang="en-IN" sz="2600" dirty="0" err="1">
                <a:latin typeface="Courier New" pitchFamily="49" charset="0"/>
                <a:cs typeface="Courier New" pitchFamily="49" charset="0"/>
              </a:rPr>
              <a:t>mousedown</a:t>
            </a:r>
            <a:r>
              <a:rPr lang="en-IN" dirty="0"/>
              <a:t> (the button is pressed down)</a:t>
            </a:r>
          </a:p>
          <a:p>
            <a:pPr lvl="1"/>
            <a:r>
              <a:rPr lang="en-IN" sz="2600" dirty="0" err="1">
                <a:latin typeface="Courier New" pitchFamily="49" charset="0"/>
                <a:cs typeface="Courier New" pitchFamily="49" charset="0"/>
              </a:rPr>
              <a:t>mouseup</a:t>
            </a:r>
            <a:r>
              <a:rPr lang="en-IN" dirty="0"/>
              <a:t> (the button is released)</a:t>
            </a:r>
          </a:p>
          <a:p>
            <a:pPr lvl="1"/>
            <a:r>
              <a:rPr lang="en-IN" sz="2600" dirty="0">
                <a:latin typeface="Courier New" pitchFamily="49" charset="0"/>
                <a:cs typeface="Courier New" pitchFamily="49" charset="0"/>
              </a:rPr>
              <a:t>click</a:t>
            </a:r>
            <a:r>
              <a:rPr lang="en-IN" dirty="0"/>
              <a:t> (the button has been pressed and released)</a:t>
            </a:r>
          </a:p>
        </p:txBody>
      </p:sp>
    </p:spTree>
    <p:extLst>
      <p:ext uri="{BB962C8B-B14F-4D97-AF65-F5344CB8AC3E}">
        <p14:creationId xmlns:p14="http://schemas.microsoft.com/office/powerpoint/2010/main" val="2785842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pPr eaLnBrk="1" hangingPunct="1"/>
            <a:r>
              <a:rPr lang="en-US" dirty="0"/>
              <a:t>Objectives (continued)</a:t>
            </a:r>
          </a:p>
        </p:txBody>
      </p:sp>
      <p:sp>
        <p:nvSpPr>
          <p:cNvPr id="27650" name="Rectangle 3"/>
          <p:cNvSpPr>
            <a:spLocks noGrp="1" noChangeArrowheads="1"/>
          </p:cNvSpPr>
          <p:nvPr>
            <p:ph idx="1"/>
          </p:nvPr>
        </p:nvSpPr>
        <p:spPr/>
        <p:txBody>
          <a:bodyPr/>
          <a:lstStyle/>
          <a:p>
            <a:r>
              <a:rPr lang="en-IN" dirty="0"/>
              <a:t>Design and apply custom cursors</a:t>
            </a:r>
            <a:endParaRPr lang="en-US" dirty="0"/>
          </a:p>
          <a:p>
            <a:r>
              <a:rPr lang="en-IN" dirty="0"/>
              <a:t>Create and apply anonymous functions</a:t>
            </a:r>
          </a:p>
          <a:p>
            <a:r>
              <a:rPr lang="en-IN" dirty="0"/>
              <a:t>Work with alert, confirm, and prompt dialog boxes</a:t>
            </a:r>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3</a:t>
            </a:fld>
            <a:endParaRPr lang="en-US"/>
          </a:p>
        </p:txBody>
      </p:sp>
    </p:spTree>
    <p:extLst>
      <p:ext uri="{BB962C8B-B14F-4D97-AF65-F5344CB8AC3E}">
        <p14:creationId xmlns:p14="http://schemas.microsoft.com/office/powerpoint/2010/main" val="13033886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Working with Mouse Events (continued 2)</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30</a:t>
            </a:fld>
            <a:endParaRPr lang="en-US"/>
          </a:p>
        </p:txBody>
      </p:sp>
      <p:sp>
        <p:nvSpPr>
          <p:cNvPr id="2" name="Content Placeholder 1"/>
          <p:cNvSpPr>
            <a:spLocks noGrp="1"/>
          </p:cNvSpPr>
          <p:nvPr>
            <p:ph idx="1"/>
          </p:nvPr>
        </p:nvSpPr>
        <p:spPr/>
        <p:txBody>
          <a:bodyPr/>
          <a:lstStyle/>
          <a:p>
            <a:r>
              <a:rPr lang="en-IN" dirty="0"/>
              <a:t>The event object for mouse events has a set of properties that can be used to give specific information about the state of the mouse</a:t>
            </a:r>
          </a:p>
          <a:p>
            <a:endParaRPr lang="en-IN" dirty="0"/>
          </a:p>
        </p:txBody>
      </p:sp>
      <p:pic>
        <p:nvPicPr>
          <p:cNvPr id="3" name="Picture 2" descr="This table provides data about mouse event object properties. It has 2 columns and 12 rows. The header of column 1 reads “Event Property”, and the header of column 2 reads “Description”.&#10;In row 2, column 1 reads “evt.button” and column 2 reads “Returns a number indicating the mouse button that was pressed, where 0 = left, 1 = wheel or middle, and 3 = right and evt is event object for the mouse event”.&#10;In row 3, column 1 reads “evt.buttons” and column 2 reads “Returns a number indicating the mouse button or buttons that were pressed, where 1 = left, 2 = right, 4 = wheel or middle, 8 = back, 16 = forward, and other multiple buttons are indicated by the sum of their numbers”.&#10;In row 4, column 1 reads “evt.clientX” and column 2 reads “Returns the horizontal coordinate (in pixels) of the mouse pointer relative to the browser window”.&#10;In row 5, column 1 reads “evt.clientY” and column 2 reads “Returns the vertical coordinate (in pixels) of the mouse pointer relative to the browser window”.&#10;In row 6, column 1 reads “evt.detail” and column 2 reads “Returns the number of times the mouse button was clicked”.&#10;In row 7, column 1 reads “evt.pageX” and column 2 reads “Returns the horizontal coordinate (in pixels) of the mouse pointer relative to the document”.&#10;In row 8, column 1 reads “evt.pageY” and column 2 reads “Returns the vertical coordinate (in pixels) of the mouse pointer relative to the document”.&#10;In row 9, column 1 reads “evt.relatedTarget” and column 2 reads “References the secondary target of the event; for the mouseover event this is the element that the pointer is leaving and for the mouseout event this is the element that the pointer is entering”.&#10;In row 10, column 1 reads “evt.screenX” and column 2 reads “Returns the horizontal coordinate (in pixels) of the mouse pointer relative to the physical screen”.&#10;In row 11, column 1 reads “evt.screenY” and column 2 reads “Returns the vertical coordinate (in pixels) of the mouse pointer relative to the physical screen”.&#10;In row 12, column 1 reads “evt.which” and column 2 reads “Returns a number indicating the mouse button that was pressed, where 0 = none, 1 = left, 2 = wheel or middle, and 3 = right”.&#10;" title="Figure 11-48 Mouse event object properti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2700118"/>
            <a:ext cx="4800600" cy="3624482"/>
          </a:xfrm>
          <a:prstGeom prst="rect">
            <a:avLst/>
          </a:prstGeom>
        </p:spPr>
      </p:pic>
    </p:spTree>
    <p:extLst>
      <p:ext uri="{BB962C8B-B14F-4D97-AF65-F5344CB8AC3E}">
        <p14:creationId xmlns:p14="http://schemas.microsoft.com/office/powerpoint/2010/main" val="27873885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Working with Mouse </a:t>
            </a:r>
            <a:r>
              <a:rPr lang="en-IN" sz="3600" dirty="0" smtClean="0"/>
              <a:t>Events (</a:t>
            </a:r>
            <a:r>
              <a:rPr lang="en-IN" sz="3600" dirty="0"/>
              <a:t>continued 3)</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31</a:t>
            </a:fld>
            <a:endParaRPr lang="en-US"/>
          </a:p>
        </p:txBody>
      </p:sp>
      <p:pic>
        <p:nvPicPr>
          <p:cNvPr id="4" name="Content Placeholder 3" descr="This figure explains the process of applying the onmousedown event handler.&#10;The figure consists of four rectangular boxes and a few lines of code.&#10;The first line of the code reads “var puzzleCells;”. The second line of the code reads “var cellBackground;”. The third line of the code reads “function setupPuzzle() {”. The fourth line of the code reads “/* Match all of the data cells in the puzzle */”. The fifth line of the code reads “puzzleCells = document.querySelectorAll(“table#hanjieGrid td”);”. The sixth line of the code reads “/* Set the initial color of each cell to gold */”. The seventh line of the code reads “for (var i = 0; i &lt; puzzleCells.length; i++) {”. The eighth line of the code reads “puzzleCells[i].style.backgroundColor = “rgb(233, 207, 29)”;”. The ninth line of the code reads “// set the cell background color in response to the mousedown event”. The tenth line of the code reads “puzzleCells[i].onmousedown = setBackground;”. The eleventh line of the code reads “}”. The twelfth line of the code reads “}”. The thirteenth line of the code reads “function setBackground(e) {”. The fourteenth line of the code reads “cellBackground = “rgb(101, 101, 101)”;”. The fifteenth line of the code reads “e.target.style.backgroundColor = cellBackground;”. The sixteenth line of the code reads “}”.&#10;The first rectangular box labeled “global variable for storing the cell background color” is positioned on the right side of the code. An arrow originating from this rectangular box points to the second line of the code.&#10;The second rectangular box labeled “adds an event handler to every mousedown event in the puzzle cells” is positioned on the left side of the code. An arrow originating from this rectangular box points to the tenth line of the code.&#10;The third rectangular box labeled “runs the setBackground() function in response to the mousedown event” is positioned below the first rectangular box. An arrow originating from the third rectangular box points to “setBackground” in the tenth line of the code.&#10;The fourth rectangular box labeled “sets the background-color style to the value of the cellBackground variable” is positioned below the lines of code. An arrow originating from this rectangular box points to the fifteenth line of the code.&#10;" title="Figure 11-19 Applying the onmousedown event handle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6580" y="1219200"/>
            <a:ext cx="7587040" cy="4906963"/>
          </a:xfrm>
        </p:spPr>
      </p:pic>
    </p:spTree>
    <p:extLst>
      <p:ext uri="{BB962C8B-B14F-4D97-AF65-F5344CB8AC3E}">
        <p14:creationId xmlns:p14="http://schemas.microsoft.com/office/powerpoint/2010/main" val="20694047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4000" dirty="0"/>
              <a:t>Introducing the Event Model</a:t>
            </a:r>
            <a:endParaRPr lang="en-US" sz="40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32</a:t>
            </a:fld>
            <a:endParaRPr lang="en-US"/>
          </a:p>
        </p:txBody>
      </p:sp>
      <p:sp>
        <p:nvSpPr>
          <p:cNvPr id="2" name="Content Placeholder 1"/>
          <p:cNvSpPr>
            <a:spLocks noGrp="1"/>
          </p:cNvSpPr>
          <p:nvPr>
            <p:ph idx="1"/>
          </p:nvPr>
        </p:nvSpPr>
        <p:spPr/>
        <p:txBody>
          <a:bodyPr/>
          <a:lstStyle/>
          <a:p>
            <a:r>
              <a:rPr lang="en-IN" b="1" dirty="0"/>
              <a:t>Event model: </a:t>
            </a:r>
            <a:r>
              <a:rPr lang="en-IN" dirty="0"/>
              <a:t>Describes how events and objects interact within the web page and web browser</a:t>
            </a:r>
          </a:p>
          <a:p>
            <a:r>
              <a:rPr lang="en-IN" dirty="0"/>
              <a:t>The process in which a single event is applied to a hierarchy of objects is part of the event model</a:t>
            </a:r>
          </a:p>
        </p:txBody>
      </p:sp>
    </p:spTree>
    <p:extLst>
      <p:ext uri="{BB962C8B-B14F-4D97-AF65-F5344CB8AC3E}">
        <p14:creationId xmlns:p14="http://schemas.microsoft.com/office/powerpoint/2010/main" val="40739547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Introducing the Event Model (continued 1)</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33</a:t>
            </a:fld>
            <a:endParaRPr lang="en-US"/>
          </a:p>
        </p:txBody>
      </p:sp>
      <p:sp>
        <p:nvSpPr>
          <p:cNvPr id="2" name="Content Placeholder 1"/>
          <p:cNvSpPr>
            <a:spLocks noGrp="1"/>
          </p:cNvSpPr>
          <p:nvPr>
            <p:ph idx="1"/>
          </p:nvPr>
        </p:nvSpPr>
        <p:spPr/>
        <p:txBody>
          <a:bodyPr/>
          <a:lstStyle/>
          <a:p>
            <a:r>
              <a:rPr lang="en-IN" dirty="0"/>
              <a:t>Once an event has been initiated, it propagates through the object hierarchy in three phases</a:t>
            </a:r>
          </a:p>
          <a:p>
            <a:pPr lvl="1"/>
            <a:r>
              <a:rPr lang="en-IN" b="1" dirty="0"/>
              <a:t>Capture phase: </a:t>
            </a:r>
            <a:r>
              <a:rPr lang="en-IN" dirty="0"/>
              <a:t>The event moves down the object hierarchy starting from the root element (the browser window) and moving inward until it reaches the object that initiated the event</a:t>
            </a:r>
            <a:endParaRPr lang="en-IN" b="1" dirty="0"/>
          </a:p>
          <a:p>
            <a:pPr lvl="1"/>
            <a:r>
              <a:rPr lang="en-IN" b="1" dirty="0"/>
              <a:t>Target phase: </a:t>
            </a:r>
            <a:r>
              <a:rPr lang="en-IN" dirty="0"/>
              <a:t>The event has reached the target of the event object and no longer moves down the object hierarchy</a:t>
            </a:r>
            <a:endParaRPr lang="en-IN" b="1" dirty="0"/>
          </a:p>
        </p:txBody>
      </p:sp>
    </p:spTree>
    <p:extLst>
      <p:ext uri="{BB962C8B-B14F-4D97-AF65-F5344CB8AC3E}">
        <p14:creationId xmlns:p14="http://schemas.microsoft.com/office/powerpoint/2010/main" val="21874186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Introducing the Event Model (continued 2)</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34</a:t>
            </a:fld>
            <a:endParaRPr lang="en-US"/>
          </a:p>
        </p:txBody>
      </p:sp>
      <p:sp>
        <p:nvSpPr>
          <p:cNvPr id="2" name="Content Placeholder 1"/>
          <p:cNvSpPr>
            <a:spLocks noGrp="1"/>
          </p:cNvSpPr>
          <p:nvPr>
            <p:ph idx="1"/>
          </p:nvPr>
        </p:nvSpPr>
        <p:spPr/>
        <p:txBody>
          <a:bodyPr/>
          <a:lstStyle/>
          <a:p>
            <a:pPr lvl="1"/>
            <a:r>
              <a:rPr lang="en-IN" b="1" dirty="0"/>
              <a:t>Bubbling phase: </a:t>
            </a:r>
            <a:r>
              <a:rPr lang="en-IN" dirty="0"/>
              <a:t>The event propagates up the object hierarchy back to the root element (browser window) where the propagation stops</a:t>
            </a:r>
          </a:p>
        </p:txBody>
      </p:sp>
      <p:pic>
        <p:nvPicPr>
          <p:cNvPr id="3" name="Picture 2" descr="This figure shows the event propagation in the event model.&#10;The figure consists of four rectangular boxes, six arrow pointers, and seven labels.&#10;The first label “window” is positioned at the top-left corner of the first rectangular box. The second rectangular box is positioned within the first rectangular box. The second label “document” is positioned at the top-left corner of the second rectangular box. The third rectangular box is positioned within the second rectangular box. The third label “section” is positioned at the top-left corner of the third rectangular box. The fourth rectangular box is positioned within the third rectangular box. The fourth label “figure” is positioned at the top-left corner of the fourth rectangular box. The fifth label “target phase” is positioned at the center of the fourth rectangular box. The sixth label “capture phase” is positioned above the second rectangular box. &#10;The first arrow is positioned vertically below the sixth label. The arrow tail starts from the sixth label and the arrow head points to the third rectangular box.&#10;The second arrow is positioned vertically below the first arrow. The arrow tail of the second arrow starts from the third rectangular box and the arrow head points to the fourth rectangular box.&#10;The third arrow is positioned vertically downward below the second arrow within the fourth rectangular box.&#10;The seventh label “bubbling phase” is positioned on the right side of the sixth label.&#10;The fourth arrow is positioned vertically on the right side of the third arrow. The arrow tail of the fourth arrow starts from the fourth rectangular box and the arrow head points to the third rectangular box.&#10;The fifth arrow is positioned vertically above the fourth arrow. The arrow tail of the fifth arrow starts from the third rectangular box and the arrow head points to the second rectangular box.&#10;The sixth arrow is positioned vertically above the fifth arrow. The arrow tail of the fifth arrow starts from the second rectangular box and the arrow head points to the first rectangular box.&#10;" title="Figure 11-21 event propagation in the event mode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590800"/>
            <a:ext cx="5715000" cy="3760680"/>
          </a:xfrm>
          <a:prstGeom prst="rect">
            <a:avLst/>
          </a:prstGeom>
        </p:spPr>
      </p:pic>
    </p:spTree>
    <p:extLst>
      <p:ext uri="{BB962C8B-B14F-4D97-AF65-F5344CB8AC3E}">
        <p14:creationId xmlns:p14="http://schemas.microsoft.com/office/powerpoint/2010/main" val="29130189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Introducing the Event Model (continued 3)</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35</a:t>
            </a:fld>
            <a:endParaRPr lang="en-US"/>
          </a:p>
        </p:txBody>
      </p:sp>
      <p:sp>
        <p:nvSpPr>
          <p:cNvPr id="2" name="Content Placeholder 1"/>
          <p:cNvSpPr>
            <a:spLocks noGrp="1"/>
          </p:cNvSpPr>
          <p:nvPr>
            <p:ph idx="1"/>
          </p:nvPr>
        </p:nvSpPr>
        <p:spPr/>
        <p:txBody>
          <a:bodyPr/>
          <a:lstStyle/>
          <a:p>
            <a:r>
              <a:rPr lang="en-IN" dirty="0"/>
              <a:t>Limitations of event handlers</a:t>
            </a:r>
          </a:p>
          <a:p>
            <a:pPr lvl="1"/>
            <a:r>
              <a:rPr lang="en-IN" dirty="0"/>
              <a:t>Event handlers, such as </a:t>
            </a:r>
            <a:r>
              <a:rPr lang="en-IN" sz="2600" dirty="0" err="1">
                <a:latin typeface="Courier New" pitchFamily="49" charset="0"/>
                <a:cs typeface="Courier New" pitchFamily="49" charset="0"/>
              </a:rPr>
              <a:t>onclick</a:t>
            </a:r>
            <a:r>
              <a:rPr lang="en-IN" dirty="0"/>
              <a:t> and </a:t>
            </a:r>
            <a:r>
              <a:rPr lang="en-IN" sz="2600" dirty="0" err="1">
                <a:latin typeface="Courier New" pitchFamily="49" charset="0"/>
                <a:cs typeface="Courier New" pitchFamily="49" charset="0"/>
              </a:rPr>
              <a:t>onmousedown</a:t>
            </a:r>
            <a:r>
              <a:rPr lang="en-IN" dirty="0"/>
              <a:t>, respond to events during the target phase, but they do not recognize the propagation of events through the capture and bubbling phases</a:t>
            </a:r>
          </a:p>
          <a:p>
            <a:pPr lvl="1"/>
            <a:r>
              <a:rPr lang="en-IN" dirty="0"/>
              <a:t>Only one function can be applied to an event handler at a time</a:t>
            </a:r>
          </a:p>
        </p:txBody>
      </p:sp>
    </p:spTree>
    <p:extLst>
      <p:ext uri="{BB962C8B-B14F-4D97-AF65-F5344CB8AC3E}">
        <p14:creationId xmlns:p14="http://schemas.microsoft.com/office/powerpoint/2010/main" val="30888116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4000" dirty="0"/>
              <a:t>Adding an Event Listener</a:t>
            </a:r>
            <a:endParaRPr lang="en-US" sz="40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36</a:t>
            </a:fld>
            <a:endParaRPr lang="en-US"/>
          </a:p>
        </p:txBody>
      </p:sp>
      <p:sp>
        <p:nvSpPr>
          <p:cNvPr id="2" name="Content Placeholder 1"/>
          <p:cNvSpPr>
            <a:spLocks noGrp="1"/>
          </p:cNvSpPr>
          <p:nvPr>
            <p:ph idx="1"/>
          </p:nvPr>
        </p:nvSpPr>
        <p:spPr/>
        <p:txBody>
          <a:bodyPr/>
          <a:lstStyle/>
          <a:p>
            <a:r>
              <a:rPr lang="en-IN" b="1" dirty="0"/>
              <a:t>Event listener</a:t>
            </a:r>
            <a:r>
              <a:rPr lang="en-IN" dirty="0"/>
              <a:t>: Listens for events as they propagate through the capture, target, and bubble phases, allowing the script to respond to an event within any phase</a:t>
            </a:r>
          </a:p>
          <a:p>
            <a:r>
              <a:rPr lang="en-IN" dirty="0"/>
              <a:t>Unlike event handlers, more than one function can be applied to an event using event listeners</a:t>
            </a:r>
          </a:p>
          <a:p>
            <a:endParaRPr lang="en-IN" dirty="0"/>
          </a:p>
        </p:txBody>
      </p:sp>
    </p:spTree>
    <p:extLst>
      <p:ext uri="{BB962C8B-B14F-4D97-AF65-F5344CB8AC3E}">
        <p14:creationId xmlns:p14="http://schemas.microsoft.com/office/powerpoint/2010/main" val="36069217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Adding an Event Listener (continued 1)</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37</a:t>
            </a:fld>
            <a:endParaRPr lang="en-US"/>
          </a:p>
        </p:txBody>
      </p:sp>
      <p:sp>
        <p:nvSpPr>
          <p:cNvPr id="2" name="Content Placeholder 1"/>
          <p:cNvSpPr>
            <a:spLocks noGrp="1"/>
          </p:cNvSpPr>
          <p:nvPr>
            <p:ph idx="1"/>
          </p:nvPr>
        </p:nvSpPr>
        <p:spPr/>
        <p:txBody>
          <a:bodyPr/>
          <a:lstStyle/>
          <a:p>
            <a:r>
              <a:rPr lang="en-IN" dirty="0"/>
              <a:t>Add an event listener to an object by applying the </a:t>
            </a:r>
            <a:r>
              <a:rPr lang="en-IN" sz="2600" dirty="0" err="1">
                <a:latin typeface="Courier New" pitchFamily="49" charset="0"/>
                <a:cs typeface="Courier New" pitchFamily="49" charset="0"/>
              </a:rPr>
              <a:t>addEventListener</a:t>
            </a:r>
            <a:r>
              <a:rPr lang="en-IN" sz="2600" dirty="0">
                <a:latin typeface="Courier New" pitchFamily="49" charset="0"/>
                <a:cs typeface="Courier New" pitchFamily="49" charset="0"/>
              </a:rPr>
              <a:t>()</a:t>
            </a:r>
            <a:r>
              <a:rPr lang="en-IN" dirty="0"/>
              <a:t>method</a:t>
            </a:r>
          </a:p>
          <a:p>
            <a:pPr marL="800100" lvl="2" indent="0">
              <a:buNone/>
            </a:pPr>
            <a:r>
              <a:rPr lang="en-IN" sz="2600" i="1" dirty="0" err="1">
                <a:latin typeface="Courier New" pitchFamily="49" charset="0"/>
                <a:cs typeface="Courier New" pitchFamily="49" charset="0"/>
              </a:rPr>
              <a:t>object</a:t>
            </a:r>
            <a:r>
              <a:rPr lang="en-IN" sz="2600" dirty="0" err="1">
                <a:latin typeface="Courier New" pitchFamily="49" charset="0"/>
                <a:cs typeface="Courier New" pitchFamily="49" charset="0"/>
              </a:rPr>
              <a:t>.addEventListener</a:t>
            </a:r>
            <a:r>
              <a:rPr lang="en-IN" sz="2600" dirty="0">
                <a:latin typeface="Courier New" pitchFamily="49" charset="0"/>
                <a:cs typeface="Courier New" pitchFamily="49" charset="0"/>
              </a:rPr>
              <a:t>(</a:t>
            </a:r>
            <a:r>
              <a:rPr lang="en-IN" sz="2600" i="1" dirty="0">
                <a:latin typeface="Courier New" pitchFamily="49" charset="0"/>
                <a:cs typeface="Courier New" pitchFamily="49" charset="0"/>
              </a:rPr>
              <a:t>event</a:t>
            </a:r>
            <a:r>
              <a:rPr lang="en-IN" sz="2600" dirty="0">
                <a:latin typeface="Courier New" pitchFamily="49" charset="0"/>
                <a:cs typeface="Courier New" pitchFamily="49" charset="0"/>
              </a:rPr>
              <a:t>, </a:t>
            </a:r>
            <a:r>
              <a:rPr lang="en-IN" sz="2600" i="1" dirty="0">
                <a:latin typeface="Courier New" pitchFamily="49" charset="0"/>
                <a:cs typeface="Courier New" pitchFamily="49" charset="0"/>
              </a:rPr>
              <a:t>function </a:t>
            </a:r>
            <a:r>
              <a:rPr lang="en-IN" sz="2600" dirty="0">
                <a:latin typeface="Courier New" pitchFamily="49" charset="0"/>
                <a:cs typeface="Courier New" pitchFamily="49" charset="0"/>
              </a:rPr>
              <a:t>[, </a:t>
            </a:r>
            <a:r>
              <a:rPr lang="en-IN" sz="2600" i="1" dirty="0">
                <a:latin typeface="Courier New" pitchFamily="49" charset="0"/>
                <a:cs typeface="Courier New" pitchFamily="49" charset="0"/>
              </a:rPr>
              <a:t>capture </a:t>
            </a:r>
            <a:r>
              <a:rPr lang="en-IN" sz="2600" dirty="0">
                <a:latin typeface="Courier New" pitchFamily="49" charset="0"/>
                <a:cs typeface="Courier New" pitchFamily="49" charset="0"/>
              </a:rPr>
              <a:t>= false]);</a:t>
            </a:r>
          </a:p>
          <a:p>
            <a:pPr marL="341313" lvl="1" indent="0">
              <a:buNone/>
            </a:pPr>
            <a:r>
              <a:rPr lang="en-IN" sz="3200" dirty="0">
                <a:cs typeface="Courier New" panose="02070309020205020404" pitchFamily="49" charset="0"/>
              </a:rPr>
              <a:t>where</a:t>
            </a:r>
          </a:p>
          <a:p>
            <a:pPr marL="798513" lvl="1" indent="-457200"/>
            <a:r>
              <a:rPr lang="en-IN" sz="2600" i="1" dirty="0">
                <a:latin typeface="Courier New" pitchFamily="49" charset="0"/>
                <a:cs typeface="Courier New" pitchFamily="49" charset="0"/>
              </a:rPr>
              <a:t>object</a:t>
            </a:r>
            <a:r>
              <a:rPr lang="en-IN" i="1" dirty="0"/>
              <a:t> </a:t>
            </a:r>
            <a:r>
              <a:rPr lang="en-IN" dirty="0"/>
              <a:t>is the object in which the event occurs</a:t>
            </a:r>
          </a:p>
          <a:p>
            <a:pPr lvl="1"/>
            <a:r>
              <a:rPr lang="en-IN" sz="2600" i="1" dirty="0">
                <a:latin typeface="Courier New" pitchFamily="49" charset="0"/>
                <a:cs typeface="Courier New" pitchFamily="49" charset="0"/>
              </a:rPr>
              <a:t>event</a:t>
            </a:r>
            <a:r>
              <a:rPr lang="en-IN" i="1" dirty="0"/>
              <a:t> </a:t>
            </a:r>
            <a:r>
              <a:rPr lang="en-IN" dirty="0"/>
              <a:t>is the event</a:t>
            </a:r>
          </a:p>
          <a:p>
            <a:pPr lvl="1"/>
            <a:r>
              <a:rPr lang="en-IN" sz="2600" i="1" dirty="0">
                <a:latin typeface="Courier New" pitchFamily="49" charset="0"/>
                <a:cs typeface="Courier New" pitchFamily="49" charset="0"/>
              </a:rPr>
              <a:t>function</a:t>
            </a:r>
            <a:r>
              <a:rPr lang="en-IN" i="1" dirty="0"/>
              <a:t> </a:t>
            </a:r>
            <a:r>
              <a:rPr lang="en-IN" dirty="0"/>
              <a:t>is the function that is run in response to the event</a:t>
            </a:r>
          </a:p>
        </p:txBody>
      </p:sp>
    </p:spTree>
    <p:extLst>
      <p:ext uri="{BB962C8B-B14F-4D97-AF65-F5344CB8AC3E}">
        <p14:creationId xmlns:p14="http://schemas.microsoft.com/office/powerpoint/2010/main" val="33419165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Adding an Event Listener (continued 2)</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38</a:t>
            </a:fld>
            <a:endParaRPr lang="en-US"/>
          </a:p>
        </p:txBody>
      </p:sp>
      <p:sp>
        <p:nvSpPr>
          <p:cNvPr id="2" name="Content Placeholder 1"/>
          <p:cNvSpPr>
            <a:spLocks noGrp="1"/>
          </p:cNvSpPr>
          <p:nvPr>
            <p:ph idx="1"/>
          </p:nvPr>
        </p:nvSpPr>
        <p:spPr/>
        <p:txBody>
          <a:bodyPr/>
          <a:lstStyle/>
          <a:p>
            <a:pPr lvl="1"/>
            <a:r>
              <a:rPr lang="en-IN" sz="2600" i="1" dirty="0">
                <a:latin typeface="Courier New" pitchFamily="49" charset="0"/>
                <a:cs typeface="Courier New" pitchFamily="49" charset="0"/>
              </a:rPr>
              <a:t>capture</a:t>
            </a:r>
            <a:r>
              <a:rPr lang="en-IN" i="1" dirty="0"/>
              <a:t> </a:t>
            </a:r>
            <a:r>
              <a:rPr lang="en-IN" dirty="0"/>
              <a:t>is an optional Boolean value </a:t>
            </a:r>
          </a:p>
          <a:p>
            <a:pPr lvl="2"/>
            <a:r>
              <a:rPr lang="en-IN" sz="2600" dirty="0">
                <a:latin typeface="Courier New" pitchFamily="49" charset="0"/>
                <a:cs typeface="Courier New" pitchFamily="49" charset="0"/>
              </a:rPr>
              <a:t>true</a:t>
            </a:r>
            <a:r>
              <a:rPr lang="en-IN" dirty="0"/>
              <a:t> indicates that the function is executed during the capture phase </a:t>
            </a:r>
          </a:p>
          <a:p>
            <a:pPr lvl="2"/>
            <a:r>
              <a:rPr lang="en-IN" sz="2600" dirty="0">
                <a:latin typeface="Courier New" pitchFamily="49" charset="0"/>
                <a:cs typeface="Courier New" pitchFamily="49" charset="0"/>
              </a:rPr>
              <a:t>false</a:t>
            </a:r>
            <a:r>
              <a:rPr lang="en-IN" dirty="0"/>
              <a:t> (the default) indicates that the function is run during the bubbling phase</a:t>
            </a:r>
          </a:p>
          <a:p>
            <a:pPr lvl="2"/>
            <a:endParaRPr lang="en-IN" dirty="0"/>
          </a:p>
        </p:txBody>
      </p:sp>
      <p:pic>
        <p:nvPicPr>
          <p:cNvPr id="6" name="Content Placeholder 2" descr="This figure explains the process of adding an event listener for the mouseup event.&#10;The figure consists of two rectangular boxes and a few lines of code.&#10;The first line of the code reads “//Add event handlers for the puzzle buttons”. The second line of the code reads “var puzzleButtons = document.getElementsByClassName(“puzzles”);”. The third line of the code reads “for (var i = 0; i &lt; puzzleButtons.length; i++) {”. The fourth line of the code reads “puzzleButtons[i].onclick=swapPuzzle;”. The fifth line of the code reads “}”. The sixth line of the code reads “setupPuzzle();”. The seventh line of the code reads “// Add an event listener for the mouseup event”. The eighth line of the code reads “document. addEventListener(“mouseup”, endBackground);”. The ninth line of the code reads “}”.&#10;The first rectangular box labeled “runs the endBackground() function in response to the mouseup event” is positioned on the left side of the code. An arrow originating from this rectangular box points to “endBackground” in the eighth line of the code.&#10;The second rectangular box labeled “listens for the mouseup event occurring anywhere within document” is positioned below the first rectangular box. An arrow originating from the second rectangular box points to “mouseup” in the eighth line of the code.&#10;" title="Figure 11-23 Adding an event listener for the mouseup event"/>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57200" y="3444755"/>
            <a:ext cx="8305800" cy="2803645"/>
          </a:xfrm>
          <a:prstGeom prst="rect">
            <a:avLst/>
          </a:prstGeom>
          <a:noFill/>
          <a:ln w="9525">
            <a:noFill/>
            <a:miter lim="800000"/>
            <a:headEnd/>
            <a:tailEnd/>
          </a:ln>
        </p:spPr>
      </p:pic>
    </p:spTree>
    <p:extLst>
      <p:ext uri="{BB962C8B-B14F-4D97-AF65-F5344CB8AC3E}">
        <p14:creationId xmlns:p14="http://schemas.microsoft.com/office/powerpoint/2010/main" val="8836258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4000" dirty="0"/>
              <a:t>Removing an Event Listener</a:t>
            </a:r>
            <a:endParaRPr lang="en-US" sz="40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39</a:t>
            </a:fld>
            <a:endParaRPr lang="en-US"/>
          </a:p>
        </p:txBody>
      </p:sp>
      <p:sp>
        <p:nvSpPr>
          <p:cNvPr id="2" name="Content Placeholder 1"/>
          <p:cNvSpPr>
            <a:spLocks noGrp="1"/>
          </p:cNvSpPr>
          <p:nvPr>
            <p:ph idx="1"/>
          </p:nvPr>
        </p:nvSpPr>
        <p:spPr/>
        <p:txBody>
          <a:bodyPr/>
          <a:lstStyle/>
          <a:p>
            <a:r>
              <a:rPr lang="en-IN" dirty="0"/>
              <a:t>The event model allows to remove event listeners from the document by applying </a:t>
            </a:r>
            <a:r>
              <a:rPr lang="en-IN" sz="2600" dirty="0" err="1">
                <a:latin typeface="Courier New" pitchFamily="49" charset="0"/>
                <a:cs typeface="Courier New" pitchFamily="49" charset="0"/>
              </a:rPr>
              <a:t>removeEventListener</a:t>
            </a:r>
            <a:r>
              <a:rPr lang="en-IN" sz="2600" dirty="0">
                <a:latin typeface="Courier New" pitchFamily="49" charset="0"/>
                <a:cs typeface="Courier New" pitchFamily="49" charset="0"/>
              </a:rPr>
              <a:t>()</a:t>
            </a:r>
            <a:r>
              <a:rPr lang="en-IN" sz="2600" dirty="0">
                <a:latin typeface="+mj-lt"/>
                <a:cs typeface="Courier New" pitchFamily="49" charset="0"/>
              </a:rPr>
              <a:t> </a:t>
            </a:r>
            <a:r>
              <a:rPr lang="en-IN" dirty="0"/>
              <a:t>method </a:t>
            </a:r>
            <a:r>
              <a:rPr lang="en-IN" i="1" dirty="0"/>
              <a:t>	</a:t>
            </a:r>
            <a:r>
              <a:rPr lang="en-IN" sz="2600" i="1" dirty="0" err="1">
                <a:latin typeface="Courier New" pitchFamily="49" charset="0"/>
                <a:cs typeface="Courier New" pitchFamily="49" charset="0"/>
              </a:rPr>
              <a:t>object</a:t>
            </a:r>
            <a:r>
              <a:rPr lang="en-IN" sz="2600" dirty="0" err="1">
                <a:latin typeface="Courier New" pitchFamily="49" charset="0"/>
                <a:cs typeface="Courier New" pitchFamily="49" charset="0"/>
              </a:rPr>
              <a:t>.removeEventListener</a:t>
            </a:r>
            <a:r>
              <a:rPr lang="en-IN" sz="2600" dirty="0">
                <a:latin typeface="Courier New" pitchFamily="49" charset="0"/>
                <a:cs typeface="Courier New" pitchFamily="49" charset="0"/>
              </a:rPr>
              <a:t>(</a:t>
            </a:r>
            <a:r>
              <a:rPr lang="en-IN" sz="2600" i="1" dirty="0">
                <a:latin typeface="Courier New" pitchFamily="49" charset="0"/>
                <a:cs typeface="Courier New" pitchFamily="49" charset="0"/>
              </a:rPr>
              <a:t>event</a:t>
            </a:r>
            <a:r>
              <a:rPr lang="en-IN" sz="2600" dirty="0">
                <a:latin typeface="Courier New" pitchFamily="49" charset="0"/>
                <a:cs typeface="Courier New" pitchFamily="49" charset="0"/>
              </a:rPr>
              <a:t>, 	</a:t>
            </a:r>
            <a:r>
              <a:rPr lang="en-IN" sz="2600" i="1" dirty="0">
                <a:latin typeface="Courier New" pitchFamily="49" charset="0"/>
                <a:cs typeface="Courier New" pitchFamily="49" charset="0"/>
              </a:rPr>
              <a:t>function </a:t>
            </a:r>
            <a:r>
              <a:rPr lang="en-IN" sz="2600" dirty="0">
                <a:latin typeface="Courier New" pitchFamily="49" charset="0"/>
                <a:cs typeface="Courier New" pitchFamily="49" charset="0"/>
              </a:rPr>
              <a:t>[, </a:t>
            </a:r>
            <a:r>
              <a:rPr lang="en-IN" sz="2600" i="1" dirty="0">
                <a:latin typeface="Courier New" pitchFamily="49" charset="0"/>
                <a:cs typeface="Courier New" pitchFamily="49" charset="0"/>
              </a:rPr>
              <a:t>capture </a:t>
            </a:r>
            <a:r>
              <a:rPr lang="en-IN" sz="2600" dirty="0">
                <a:latin typeface="Courier New" pitchFamily="49" charset="0"/>
                <a:cs typeface="Courier New" pitchFamily="49" charset="0"/>
              </a:rPr>
              <a:t>= false]);</a:t>
            </a:r>
          </a:p>
          <a:p>
            <a:pPr marL="355600" indent="0">
              <a:buNone/>
            </a:pPr>
            <a:r>
              <a:rPr lang="en-IN" dirty="0"/>
              <a:t>where </a:t>
            </a:r>
            <a:r>
              <a:rPr lang="en-IN" sz="2600" i="1" dirty="0">
                <a:latin typeface="Courier New" pitchFamily="49" charset="0"/>
                <a:cs typeface="Courier New" pitchFamily="49" charset="0"/>
              </a:rPr>
              <a:t>object</a:t>
            </a:r>
            <a:r>
              <a:rPr lang="en-IN" dirty="0"/>
              <a:t>, </a:t>
            </a:r>
            <a:r>
              <a:rPr lang="en-IN" sz="2600" i="1" dirty="0">
                <a:latin typeface="Courier New" pitchFamily="49" charset="0"/>
                <a:cs typeface="Courier New" pitchFamily="49" charset="0"/>
              </a:rPr>
              <a:t>event</a:t>
            </a:r>
            <a:r>
              <a:rPr lang="en-IN" dirty="0"/>
              <a:t>, </a:t>
            </a:r>
            <a:r>
              <a:rPr lang="en-IN" sz="2600" i="1" dirty="0">
                <a:latin typeface="Courier New" pitchFamily="49" charset="0"/>
                <a:cs typeface="Courier New" pitchFamily="49" charset="0"/>
              </a:rPr>
              <a:t>function</a:t>
            </a:r>
            <a:r>
              <a:rPr lang="en-IN" dirty="0"/>
              <a:t>, and </a:t>
            </a:r>
            <a:r>
              <a:rPr lang="en-IN" sz="2600" i="1" dirty="0">
                <a:latin typeface="Courier New" pitchFamily="49" charset="0"/>
                <a:cs typeface="Courier New" pitchFamily="49" charset="0"/>
              </a:rPr>
              <a:t>capture</a:t>
            </a:r>
            <a:r>
              <a:rPr lang="en-IN" i="1" dirty="0"/>
              <a:t> </a:t>
            </a:r>
            <a:r>
              <a:rPr lang="en-IN" dirty="0"/>
              <a:t>have the same meanings as the </a:t>
            </a:r>
            <a:r>
              <a:rPr lang="en-IN" sz="2600" dirty="0" err="1">
                <a:latin typeface="Courier New" pitchFamily="49" charset="0"/>
                <a:cs typeface="Courier New" pitchFamily="49" charset="0"/>
              </a:rPr>
              <a:t>addEventListener</a:t>
            </a:r>
            <a:r>
              <a:rPr lang="en-IN" sz="2600" dirty="0">
                <a:latin typeface="Courier New" pitchFamily="49" charset="0"/>
                <a:cs typeface="Courier New" pitchFamily="49" charset="0"/>
              </a:rPr>
              <a:t>()</a:t>
            </a:r>
            <a:r>
              <a:rPr lang="en-IN" dirty="0"/>
              <a:t> method</a:t>
            </a:r>
          </a:p>
        </p:txBody>
      </p:sp>
    </p:spTree>
    <p:extLst>
      <p:ext uri="{BB962C8B-B14F-4D97-AF65-F5344CB8AC3E}">
        <p14:creationId xmlns:p14="http://schemas.microsoft.com/office/powerpoint/2010/main" val="4075969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dirty="0"/>
              <a:t>Introducing JavaScript Events</a:t>
            </a:r>
            <a:endParaRPr lang="en-US" dirty="0"/>
          </a:p>
        </p:txBody>
      </p:sp>
      <p:sp>
        <p:nvSpPr>
          <p:cNvPr id="27650" name="Rectangle 3"/>
          <p:cNvSpPr>
            <a:spLocks noGrp="1" noChangeArrowheads="1"/>
          </p:cNvSpPr>
          <p:nvPr>
            <p:ph idx="1"/>
          </p:nvPr>
        </p:nvSpPr>
        <p:spPr/>
        <p:txBody>
          <a:bodyPr/>
          <a:lstStyle/>
          <a:p>
            <a:r>
              <a:rPr lang="en-IN" dirty="0"/>
              <a:t>JavaScript programs run in response to events</a:t>
            </a:r>
          </a:p>
          <a:p>
            <a:r>
              <a:rPr lang="en-IN" b="1" dirty="0"/>
              <a:t>Events: </a:t>
            </a:r>
            <a:r>
              <a:rPr lang="en-IN" dirty="0"/>
              <a:t>Actions initiated by the user or by the browser</a:t>
            </a:r>
          </a:p>
          <a:p>
            <a:r>
              <a:rPr lang="en-IN" dirty="0"/>
              <a:t>Example:</a:t>
            </a:r>
          </a:p>
          <a:p>
            <a:pPr lvl="1"/>
            <a:r>
              <a:rPr lang="en-IN" dirty="0"/>
              <a:t>Clicking an object on a form </a:t>
            </a:r>
          </a:p>
          <a:p>
            <a:pPr lvl="1"/>
            <a:r>
              <a:rPr lang="en-IN" dirty="0"/>
              <a:t>Closing a web page</a:t>
            </a:r>
          </a:p>
          <a:p>
            <a:r>
              <a:rPr lang="en-IN" dirty="0"/>
              <a:t>JavaScript events can be used to build a </a:t>
            </a:r>
            <a:r>
              <a:rPr lang="en-IN" dirty="0" err="1"/>
              <a:t>Hanjie</a:t>
            </a:r>
            <a:r>
              <a:rPr lang="en-IN" dirty="0"/>
              <a:t> puzzle, i.e., a grid in which each grid cell is either filled or left empty</a:t>
            </a:r>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4</a:t>
            </a:fld>
            <a:endParaRPr lang="en-US"/>
          </a:p>
        </p:txBody>
      </p:sp>
    </p:spTree>
    <p:extLst>
      <p:ext uri="{BB962C8B-B14F-4D97-AF65-F5344CB8AC3E}">
        <p14:creationId xmlns:p14="http://schemas.microsoft.com/office/powerpoint/2010/main" val="33015191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Removing an Event Listener (continued) </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40</a:t>
            </a:fld>
            <a:endParaRPr lang="en-US"/>
          </a:p>
        </p:txBody>
      </p:sp>
      <p:pic>
        <p:nvPicPr>
          <p:cNvPr id="3" name="Content Placeholder 2" descr="This figure explains the process of removing an event listener.&#10;The figure consists of a rectangular box and a few lines of code.&#10;The first line of the code reads “function extendBackground(e) {”. The second line of the code reads “e.target.style.backgroundColor = cellBackground;”. The third line of the code reads “}”. The fourth line of the code reads “function endBackground() {”. The fifth line of the code reads “// Remove the event listener for every puzzle cell”. The sixth line of the code reads “for (var i = 0; i &lt; puzzleCells.length; i++) {”. The seventh line of the code reads “puzzleCells[i].removeEventListener(“mouseenter”, extendBackground);”. The eighth line of the code reads “}”. The ninth line of the code reads “}”.&#10;The rectangular box labeled “removes the event listener that runs the extendBackground() function in response to the mouseenter event” is positioned below the lines of code. An arrow originating from this rectangular box points to the seventh line of the code.&#10;" title="Figure 11-24 Removing an event listene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860220"/>
            <a:ext cx="8305800" cy="3624922"/>
          </a:xfrm>
        </p:spPr>
      </p:pic>
    </p:spTree>
    <p:extLst>
      <p:ext uri="{BB962C8B-B14F-4D97-AF65-F5344CB8AC3E}">
        <p14:creationId xmlns:p14="http://schemas.microsoft.com/office/powerpoint/2010/main" val="17687933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4000" dirty="0"/>
              <a:t>Controlling Event Propagation</a:t>
            </a:r>
            <a:endParaRPr lang="en-US" sz="40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41</a:t>
            </a:fld>
            <a:endParaRPr lang="en-US"/>
          </a:p>
        </p:txBody>
      </p:sp>
      <p:sp>
        <p:nvSpPr>
          <p:cNvPr id="2" name="Content Placeholder 1"/>
          <p:cNvSpPr>
            <a:spLocks noGrp="1"/>
          </p:cNvSpPr>
          <p:nvPr>
            <p:ph idx="1"/>
          </p:nvPr>
        </p:nvSpPr>
        <p:spPr/>
        <p:txBody>
          <a:bodyPr/>
          <a:lstStyle/>
          <a:p>
            <a:r>
              <a:rPr lang="en-IN" dirty="0"/>
              <a:t>The browser has its own default responses to events</a:t>
            </a:r>
          </a:p>
          <a:p>
            <a:r>
              <a:rPr lang="en-IN" dirty="0"/>
              <a:t>Apply the following </a:t>
            </a:r>
            <a:r>
              <a:rPr lang="en-IN" sz="2600" dirty="0" err="1">
                <a:latin typeface="Courier New" pitchFamily="49" charset="0"/>
                <a:cs typeface="Courier New" pitchFamily="49" charset="0"/>
              </a:rPr>
              <a:t>preventDefault</a:t>
            </a:r>
            <a:r>
              <a:rPr lang="en-IN" sz="2600" dirty="0">
                <a:latin typeface="Courier New" pitchFamily="49" charset="0"/>
                <a:cs typeface="Courier New" pitchFamily="49" charset="0"/>
              </a:rPr>
              <a:t>()</a:t>
            </a:r>
            <a:r>
              <a:rPr lang="en-IN" dirty="0"/>
              <a:t> method to the event object to prevent the occurrence of the browser’s default actions:</a:t>
            </a:r>
          </a:p>
          <a:p>
            <a:pPr marL="0" indent="0">
              <a:buNone/>
            </a:pPr>
            <a:r>
              <a:rPr lang="en-IN" i="1" dirty="0"/>
              <a:t>	</a:t>
            </a:r>
            <a:r>
              <a:rPr lang="en-IN" sz="2600" i="1" dirty="0" err="1">
                <a:latin typeface="Courier New" pitchFamily="49" charset="0"/>
                <a:cs typeface="Courier New" pitchFamily="49" charset="0"/>
              </a:rPr>
              <a:t>evt</a:t>
            </a:r>
            <a:r>
              <a:rPr lang="en-IN" sz="2600" dirty="0" err="1">
                <a:latin typeface="Courier New" pitchFamily="49" charset="0"/>
                <a:cs typeface="Courier New" pitchFamily="49" charset="0"/>
              </a:rPr>
              <a:t>.preventDefault</a:t>
            </a:r>
            <a:r>
              <a:rPr lang="en-IN" sz="2600" dirty="0">
                <a:latin typeface="Courier New" pitchFamily="49" charset="0"/>
                <a:cs typeface="Courier New" pitchFamily="49" charset="0"/>
              </a:rPr>
              <a:t>()</a:t>
            </a:r>
          </a:p>
        </p:txBody>
      </p:sp>
    </p:spTree>
    <p:extLst>
      <p:ext uri="{BB962C8B-B14F-4D97-AF65-F5344CB8AC3E}">
        <p14:creationId xmlns:p14="http://schemas.microsoft.com/office/powerpoint/2010/main" val="18075696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800" dirty="0"/>
              <a:t>Controlling Event Propagation (continued 1)</a:t>
            </a:r>
            <a:endParaRPr lang="en-US" sz="38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42</a:t>
            </a:fld>
            <a:endParaRPr lang="en-US"/>
          </a:p>
        </p:txBody>
      </p:sp>
      <p:sp>
        <p:nvSpPr>
          <p:cNvPr id="2" name="Content Placeholder 1"/>
          <p:cNvSpPr>
            <a:spLocks noGrp="1"/>
          </p:cNvSpPr>
          <p:nvPr>
            <p:ph idx="1"/>
          </p:nvPr>
        </p:nvSpPr>
        <p:spPr/>
        <p:txBody>
          <a:bodyPr/>
          <a:lstStyle/>
          <a:p>
            <a:r>
              <a:rPr lang="en-IN" dirty="0"/>
              <a:t>Alternatively, you can prevent the browser’s default action by returning the value </a:t>
            </a:r>
            <a:r>
              <a:rPr lang="en-IN" sz="2600" dirty="0">
                <a:latin typeface="Courier New" pitchFamily="49" charset="0"/>
                <a:cs typeface="Courier New" pitchFamily="49" charset="0"/>
              </a:rPr>
              <a:t>false</a:t>
            </a:r>
            <a:r>
              <a:rPr lang="en-IN" dirty="0"/>
              <a:t> from the event handler function</a:t>
            </a:r>
          </a:p>
          <a:p>
            <a:r>
              <a:rPr lang="en-IN" dirty="0"/>
              <a:t>The</a:t>
            </a:r>
            <a:r>
              <a:rPr lang="en-IN" sz="2600" dirty="0">
                <a:latin typeface="Courier New" pitchFamily="49" charset="0"/>
                <a:cs typeface="Courier New" pitchFamily="49" charset="0"/>
              </a:rPr>
              <a:t> return false;</a:t>
            </a:r>
            <a:r>
              <a:rPr lang="en-IN" dirty="0"/>
              <a:t> statement does not prevent default actions if event listeners are used in place of event handlers</a:t>
            </a:r>
          </a:p>
        </p:txBody>
      </p:sp>
    </p:spTree>
    <p:extLst>
      <p:ext uri="{BB962C8B-B14F-4D97-AF65-F5344CB8AC3E}">
        <p14:creationId xmlns:p14="http://schemas.microsoft.com/office/powerpoint/2010/main" val="39682171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800" dirty="0"/>
              <a:t>Controlling Event Propagation (continued 2)</a:t>
            </a:r>
            <a:endParaRPr lang="en-US" sz="38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43</a:t>
            </a:fld>
            <a:endParaRPr lang="en-US"/>
          </a:p>
        </p:txBody>
      </p:sp>
      <p:pic>
        <p:nvPicPr>
          <p:cNvPr id="3" name="Content Placeholder 2" descr="This figure explains the process of preventing the default browser action.&#10;The figure consists of a rectangular box and a few lines of code.&#10;The first line of the code reads “function setBackground(e) {”. The second line of the code reads “cellBackground = “rgb(101, 101, 101)”;”. The third line of the code reads “e.target.style.backgroundColor = cellBackground;”. The fourth line of the code reads “//Create an event listener for every puzzle cell”. The fifth line of the code reads “for (var i = 0; i &lt; puzzleCells.length; i++) {”. The sixth line of the code reads “puzzleCells[i].addEventListener(“mouseenter”, extendBackground);”. The seventh line of the code reads “}”. The eighth line of the code reads “// Prevent the default action of selecting table text”. The ninth line of the code reads “e.preventDefault();”. The tenth line of the code reads “}”.&#10;The rectangular box labeled “prevents the default browser action of selecting text in the table” is positioned on the left side of the code. An arrow originating from this rectangular box points to the ninth line of the code.&#10;" title="Figure 11-26 Preventing the default browser action "/>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149089"/>
            <a:ext cx="8305800" cy="3047185"/>
          </a:xfrm>
        </p:spPr>
      </p:pic>
    </p:spTree>
    <p:extLst>
      <p:ext uri="{BB962C8B-B14F-4D97-AF65-F5344CB8AC3E}">
        <p14:creationId xmlns:p14="http://schemas.microsoft.com/office/powerpoint/2010/main" val="19124228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4000" dirty="0"/>
              <a:t>Exploring Keyboard Events</a:t>
            </a:r>
            <a:endParaRPr lang="en-US" sz="40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44</a:t>
            </a:fld>
            <a:endParaRPr lang="en-US"/>
          </a:p>
        </p:txBody>
      </p:sp>
      <p:sp>
        <p:nvSpPr>
          <p:cNvPr id="2" name="Content Placeholder 1"/>
          <p:cNvSpPr>
            <a:spLocks noGrp="1"/>
          </p:cNvSpPr>
          <p:nvPr>
            <p:ph idx="1"/>
          </p:nvPr>
        </p:nvSpPr>
        <p:spPr/>
        <p:txBody>
          <a:bodyPr/>
          <a:lstStyle/>
          <a:p>
            <a:r>
              <a:rPr lang="en-IN" dirty="0"/>
              <a:t>JavaScript supports the </a:t>
            </a:r>
            <a:r>
              <a:rPr lang="en-IN" dirty="0" err="1"/>
              <a:t>keydown</a:t>
            </a:r>
            <a:r>
              <a:rPr lang="en-IN" dirty="0"/>
              <a:t>, </a:t>
            </a:r>
            <a:r>
              <a:rPr lang="en-IN" dirty="0" err="1"/>
              <a:t>keypress</a:t>
            </a:r>
            <a:r>
              <a:rPr lang="en-IN" dirty="0"/>
              <a:t>, and </a:t>
            </a:r>
            <a:r>
              <a:rPr lang="en-IN" dirty="0" err="1"/>
              <a:t>keyup</a:t>
            </a:r>
            <a:r>
              <a:rPr lang="en-IN" dirty="0"/>
              <a:t> events that allow users to interact with the web page and browser through the keyboard</a:t>
            </a:r>
          </a:p>
          <a:p>
            <a:endParaRPr lang="en-IN" dirty="0"/>
          </a:p>
        </p:txBody>
      </p:sp>
      <p:pic>
        <p:nvPicPr>
          <p:cNvPr id="4" name="Picture 3" descr="This table provides data about keyboard events. It has 2 columns and 4 rows. The header of column 1 reads “Event”, and the header of column 2 reads “Description”.&#10;In row 2, column 1 reads “keydown” and column 2 reads “A key is pressed down”.&#10;In row 3, column 1 reads “keypress” and column 2 reads “A key is pressed down and released, resulting in a character being typed”.&#10;In row 4, column 1 reads “keyup” and column 2 reads “A key is released”.&#10;" title="Figure 11-27 Keyboard Events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733800"/>
            <a:ext cx="8202360" cy="1828800"/>
          </a:xfrm>
          <a:prstGeom prst="rect">
            <a:avLst/>
          </a:prstGeom>
        </p:spPr>
      </p:pic>
    </p:spTree>
    <p:extLst>
      <p:ext uri="{BB962C8B-B14F-4D97-AF65-F5344CB8AC3E}">
        <p14:creationId xmlns:p14="http://schemas.microsoft.com/office/powerpoint/2010/main" val="27004376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Exploring Keyboard Events (continued 1)</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45</a:t>
            </a:fld>
            <a:endParaRPr lang="en-US"/>
          </a:p>
        </p:txBody>
      </p:sp>
      <p:sp>
        <p:nvSpPr>
          <p:cNvPr id="2" name="Content Placeholder 1"/>
          <p:cNvSpPr>
            <a:spLocks noGrp="1"/>
          </p:cNvSpPr>
          <p:nvPr>
            <p:ph idx="1"/>
          </p:nvPr>
        </p:nvSpPr>
        <p:spPr/>
        <p:txBody>
          <a:bodyPr/>
          <a:lstStyle/>
          <a:p>
            <a:r>
              <a:rPr lang="en-IN" dirty="0"/>
              <a:t>The </a:t>
            </a:r>
            <a:r>
              <a:rPr lang="en-IN" sz="2600" dirty="0" err="1">
                <a:latin typeface="Courier New" pitchFamily="49" charset="0"/>
                <a:cs typeface="Courier New" pitchFamily="49" charset="0"/>
              </a:rPr>
              <a:t>keydown</a:t>
            </a:r>
            <a:r>
              <a:rPr lang="en-IN" dirty="0"/>
              <a:t> and </a:t>
            </a:r>
            <a:r>
              <a:rPr lang="en-IN" sz="2600" dirty="0">
                <a:latin typeface="Courier New" pitchFamily="49" charset="0"/>
                <a:cs typeface="Courier New" pitchFamily="49" charset="0"/>
              </a:rPr>
              <a:t>keypress</a:t>
            </a:r>
            <a:r>
              <a:rPr lang="en-IN" dirty="0"/>
              <a:t> events are similar in name; the difference between them is as follows:</a:t>
            </a:r>
          </a:p>
          <a:p>
            <a:pPr lvl="1"/>
            <a:r>
              <a:rPr lang="en-IN" dirty="0"/>
              <a:t>The </a:t>
            </a:r>
            <a:r>
              <a:rPr lang="en-IN" sz="2600" dirty="0" err="1">
                <a:latin typeface="Courier New" pitchFamily="49" charset="0"/>
                <a:ea typeface="+mn-ea"/>
                <a:cs typeface="Courier New" pitchFamily="49" charset="0"/>
              </a:rPr>
              <a:t>keydown</a:t>
            </a:r>
            <a:r>
              <a:rPr lang="en-IN" dirty="0"/>
              <a:t> and </a:t>
            </a:r>
            <a:r>
              <a:rPr lang="en-IN" sz="2600" dirty="0" err="1">
                <a:latin typeface="Courier New" pitchFamily="49" charset="0"/>
                <a:ea typeface="+mn-ea"/>
                <a:cs typeface="Courier New" pitchFamily="49" charset="0"/>
              </a:rPr>
              <a:t>keyup</a:t>
            </a:r>
            <a:r>
              <a:rPr lang="en-IN" dirty="0"/>
              <a:t> events are fired in response to the physical act of pressing the key down and of a key moving up when it is no longer held down</a:t>
            </a:r>
          </a:p>
          <a:p>
            <a:pPr lvl="1"/>
            <a:r>
              <a:rPr lang="en-IN" dirty="0"/>
              <a:t>The </a:t>
            </a:r>
            <a:r>
              <a:rPr lang="en-IN" sz="2600" dirty="0" err="1">
                <a:latin typeface="Courier New" pitchFamily="49" charset="0"/>
                <a:ea typeface="+mn-ea"/>
                <a:cs typeface="Courier New" pitchFamily="49" charset="0"/>
              </a:rPr>
              <a:t>keypress</a:t>
            </a:r>
            <a:r>
              <a:rPr lang="en-IN" dirty="0"/>
              <a:t> event is fired in response to the computer generating a character</a:t>
            </a:r>
          </a:p>
        </p:txBody>
      </p:sp>
    </p:spTree>
    <p:extLst>
      <p:ext uri="{BB962C8B-B14F-4D97-AF65-F5344CB8AC3E}">
        <p14:creationId xmlns:p14="http://schemas.microsoft.com/office/powerpoint/2010/main" val="2579282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Exploring Keyboard Events (continued 2)</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46</a:t>
            </a:fld>
            <a:endParaRPr lang="en-US"/>
          </a:p>
        </p:txBody>
      </p:sp>
      <p:pic>
        <p:nvPicPr>
          <p:cNvPr id="3" name="Content Placeholder 2" descr="This table provides data about keyboard event properties. It has 2 columns and 10 rows. The header of column 1 reads “Event Property”, and the header of column 2 reads “Description”.&#10;In row 2, column 1 reads “evt.altKey” and column 2 reads “Returns a Boolean value indicating whether the Alt key was used in the event object, evt”.&#10;In row 3, column 1 reads “evt.ctrlKey” and column 2 reads “Returns a Boolean value indicating whether the Ctrl key was used in the event”.&#10;In row 4, column 1 reads “evt.charCode” and column 2 reads “Returns the Unicode character code of the key used in the keypress event”.&#10;In row 5, column 1 reads “evt.key” and column 2 reads “Returns the text of the key used in the event (not supported by the Safari browser)”.&#10;In row 6, column 1 reads “evt.keyCode” and column 2 reads “Returns the Unicode character code of the key used in the keypress event or the key code used in the keydown or keyup events”.&#10;In row 7, column 1 reads “evt.location” and column 2 reads “Returns the location number of the key where 0 = key located in the standard position, 1 = a key on the keyboard’s left edge, 2 = a key on the keyboard’s right edge, and 3 = a key on the numeric keypad”.&#10;In row 8, column 1 reads “evt.metaKey” and column 2 reads “Returns a Boolean value indicating whether the meta key (the Command key on Mac keyboards or the Windows key on PC keyboards) was used in the event”.&#10;In row 9, column 1 reads “evt.shiftKey” and column 2 reads “Returns a Boolean value indicating whether the Shift key was used in the event”.&#10;In row 10, column 1 reads “evt.which” and column 2 reads “Returns the Unicode character code of the key used in the keypress event or the key code used in the keydown or keyup events”.&#10;" title="Figure 11-28 Keyboard Event Properties "/>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360717"/>
            <a:ext cx="8305800" cy="4623928"/>
          </a:xfrm>
        </p:spPr>
      </p:pic>
    </p:spTree>
    <p:extLst>
      <p:ext uri="{BB962C8B-B14F-4D97-AF65-F5344CB8AC3E}">
        <p14:creationId xmlns:p14="http://schemas.microsoft.com/office/powerpoint/2010/main" val="150661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Exploring Keyboard Events (continued 3)</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47</a:t>
            </a:fld>
            <a:endParaRPr lang="en-US"/>
          </a:p>
        </p:txBody>
      </p:sp>
      <p:sp>
        <p:nvSpPr>
          <p:cNvPr id="2" name="Content Placeholder 1"/>
          <p:cNvSpPr>
            <a:spLocks noGrp="1"/>
          </p:cNvSpPr>
          <p:nvPr>
            <p:ph idx="1"/>
          </p:nvPr>
        </p:nvSpPr>
        <p:spPr/>
        <p:txBody>
          <a:bodyPr/>
          <a:lstStyle/>
          <a:p>
            <a:r>
              <a:rPr lang="en-IN" dirty="0"/>
              <a:t>The value associated with a key event property is affected by the event itself</a:t>
            </a:r>
          </a:p>
          <a:p>
            <a:r>
              <a:rPr lang="en-IN" dirty="0"/>
              <a:t>For the </a:t>
            </a:r>
            <a:r>
              <a:rPr lang="en-IN" sz="2600" dirty="0" err="1">
                <a:latin typeface="Courier New" panose="02070309020205020404" pitchFamily="49" charset="0"/>
                <a:cs typeface="Courier New" panose="02070309020205020404" pitchFamily="49" charset="0"/>
              </a:rPr>
              <a:t>keypress</a:t>
            </a:r>
            <a:r>
              <a:rPr lang="en-IN" dirty="0"/>
              <a:t> event, the </a:t>
            </a:r>
            <a:r>
              <a:rPr lang="en-IN" sz="2600" dirty="0" err="1">
                <a:latin typeface="Courier New" panose="02070309020205020404" pitchFamily="49" charset="0"/>
                <a:cs typeface="Courier New" panose="02070309020205020404" pitchFamily="49" charset="0"/>
              </a:rPr>
              <a:t>charCode</a:t>
            </a:r>
            <a:r>
              <a:rPr lang="en-IN" dirty="0"/>
              <a:t>, </a:t>
            </a:r>
            <a:r>
              <a:rPr lang="en-IN" sz="2600" dirty="0" err="1">
                <a:latin typeface="Courier New" panose="02070309020205020404" pitchFamily="49" charset="0"/>
                <a:cs typeface="Courier New" panose="02070309020205020404" pitchFamily="49" charset="0"/>
              </a:rPr>
              <a:t>keyCode</a:t>
            </a:r>
            <a:r>
              <a:rPr lang="en-IN" dirty="0"/>
              <a:t>, and </a:t>
            </a:r>
            <a:r>
              <a:rPr lang="en-IN" sz="2600" dirty="0">
                <a:latin typeface="Courier New" panose="02070309020205020404" pitchFamily="49" charset="0"/>
                <a:cs typeface="Courier New" panose="02070309020205020404" pitchFamily="49" charset="0"/>
              </a:rPr>
              <a:t>which</a:t>
            </a:r>
            <a:r>
              <a:rPr lang="en-IN" dirty="0"/>
              <a:t> properties all return a Unicode character number</a:t>
            </a:r>
          </a:p>
          <a:p>
            <a:r>
              <a:rPr lang="en-IN" dirty="0"/>
              <a:t>Sample values of the </a:t>
            </a:r>
            <a:r>
              <a:rPr lang="en-IN" sz="2600" dirty="0" err="1">
                <a:latin typeface="Courier New" panose="02070309020205020404" pitchFamily="49" charset="0"/>
                <a:cs typeface="Courier New" panose="02070309020205020404" pitchFamily="49" charset="0"/>
              </a:rPr>
              <a:t>charCode</a:t>
            </a:r>
            <a:r>
              <a:rPr lang="en-IN" dirty="0"/>
              <a:t>, </a:t>
            </a:r>
            <a:r>
              <a:rPr lang="en-IN" sz="2600" dirty="0" err="1">
                <a:latin typeface="Courier New" panose="02070309020205020404" pitchFamily="49" charset="0"/>
                <a:cs typeface="Courier New" panose="02070309020205020404" pitchFamily="49" charset="0"/>
              </a:rPr>
              <a:t>keyCode</a:t>
            </a:r>
            <a:r>
              <a:rPr lang="en-IN" dirty="0"/>
              <a:t>, </a:t>
            </a:r>
            <a:r>
              <a:rPr lang="en-IN" sz="2600" dirty="0">
                <a:latin typeface="Courier New" panose="02070309020205020404" pitchFamily="49" charset="0"/>
                <a:cs typeface="Courier New" panose="02070309020205020404" pitchFamily="49" charset="0"/>
              </a:rPr>
              <a:t>which</a:t>
            </a:r>
            <a:r>
              <a:rPr lang="en-IN" dirty="0"/>
              <a:t>, and </a:t>
            </a:r>
            <a:r>
              <a:rPr lang="en-IN" sz="2600" dirty="0">
                <a:latin typeface="Courier New" panose="02070309020205020404" pitchFamily="49" charset="0"/>
                <a:cs typeface="Courier New" panose="02070309020205020404" pitchFamily="49" charset="0"/>
              </a:rPr>
              <a:t>key</a:t>
            </a:r>
            <a:r>
              <a:rPr lang="en-IN" dirty="0"/>
              <a:t> properties for different keyboard keys and events are shown in Figure 11-29</a:t>
            </a:r>
          </a:p>
          <a:p>
            <a:endParaRPr lang="en-IN" dirty="0"/>
          </a:p>
        </p:txBody>
      </p:sp>
    </p:spTree>
    <p:extLst>
      <p:ext uri="{BB962C8B-B14F-4D97-AF65-F5344CB8AC3E}">
        <p14:creationId xmlns:p14="http://schemas.microsoft.com/office/powerpoint/2010/main" val="8815144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Exploring Keyboard Events (continued 4)</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48</a:t>
            </a:fld>
            <a:endParaRPr lang="en-US"/>
          </a:p>
        </p:txBody>
      </p:sp>
      <p:pic>
        <p:nvPicPr>
          <p:cNvPr id="4" name="Content Placeholder 3" descr="This table provides data about keyboard event properties. It has 3 columns and 6 rows. The header of column 1 reads “Key(s)”, the header of column 2 reads “Values with keypress”, and the header of column 3 reads “Values with keydown and keyup”.&#10;In row 2, column 1 reads “a, z”, column 2 contains four lines of text. The first line of text reads “charCode = 97, 122”. The second line of text reads “keyCode = 97, 122”. The third line of text reads “which = 97, 122”. The fourth line of text reads “key = “a”, “z””. Column 3 contains four lines of text. The first line of text reads “charCode = 0, 0”. The second line of text reads “keyCode = 65, 90”. The third line of text reads “which = 65, 90”. The fourth line of text reads “key = “a”, “z””.&#10;In row 3, column 1 reads “1, 9 (on numeric keypad)”, column 2 contains four lines of text. The first line of text reads “charCode = 49, 57”. The second line of text reads “keyCode = 49, 57”. The third line of text reads “which = 49, 57”. The fourth line of text reads “key = “1”, “9””. Column 3 contains four lines of text. The first line of text reads “charCode = 0, 0. The second line of text reads “keyCode = 97, 105”. The third line of text reads “which = 97, 105”.  The fourth line of text reads “key = “1”, “9””.&#10;In row 4, column 1 reads “1, 9 (on top keyboard row)”, column 2 contains four lines of text. The first line of text reads “charCode = 49, 57”. The second line of text reads “keyCode = 49, 57”. The third line of text reads “which = 49, 57”. The fourth line of text reads “key = “1”, “9””. Column 3 contains four lines of text. The first line of text reads “charCode = 0, 0”.  The second line of text reads “keyCode = 49, 57”. The third line of text reads “which = 49, 57”. The fourth line of text reads “key = “1”, “9””.&#10;In row 5, column 1 reads “Shift, Ctrl, Alt, Meta (Mac Command key; PC Window key) Command”, column 2 reads “no event detected”, and column 3 contains four lines of text. The first line of text reads “charCode = 0, 0, 0, 0”. The second line of text reads “keyCode = 16, 17, 18, 91”.  The third line of text reads “which = 16, 17, 18, 91”. The fourth line of text reads “key = “Shift”, “Control”, “Alt”, “Meta””.&#10;In row 6, column 1 contains four directional arrows facing left, up, right, and down, respectively, column 2 reads “no event detected”, and column 3 contains four lines of text. The first line of text reads “charCode = 0, 0, 0, 0”.  The second line of text reads “keyCode = 37, 38, 39, 40”. The third line of text reads “which = 37, 38, 39, 40”. The fourth line of text reads “key = “ArrowLeft”, “ArrowUp”, “ArrowRight”, “ArrowDown””.&#10;" title="Figure 11-29 Keyboard Event Properties "/>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47800" y="1284035"/>
            <a:ext cx="6458223" cy="5040565"/>
          </a:xfrm>
        </p:spPr>
      </p:pic>
    </p:spTree>
    <p:extLst>
      <p:ext uri="{BB962C8B-B14F-4D97-AF65-F5344CB8AC3E}">
        <p14:creationId xmlns:p14="http://schemas.microsoft.com/office/powerpoint/2010/main" val="15978967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Exploring Keyboard Events (continued 5)</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49</a:t>
            </a:fld>
            <a:endParaRPr lang="en-US"/>
          </a:p>
        </p:txBody>
      </p:sp>
      <p:sp>
        <p:nvSpPr>
          <p:cNvPr id="2" name="Content Placeholder 1"/>
          <p:cNvSpPr>
            <a:spLocks noGrp="1"/>
          </p:cNvSpPr>
          <p:nvPr>
            <p:ph idx="1"/>
          </p:nvPr>
        </p:nvSpPr>
        <p:spPr/>
        <p:txBody>
          <a:bodyPr/>
          <a:lstStyle/>
          <a:p>
            <a:r>
              <a:rPr lang="en-IN" b="1" dirty="0"/>
              <a:t>Modifier keys: </a:t>
            </a:r>
            <a:r>
              <a:rPr lang="en-IN" dirty="0"/>
              <a:t>Alt, Ctrl, Shift, and Command keys</a:t>
            </a:r>
          </a:p>
          <a:p>
            <a:r>
              <a:rPr lang="en-IN" dirty="0"/>
              <a:t>In addition to character keys, JavaScript supports the modifier keys through the use of the </a:t>
            </a:r>
            <a:r>
              <a:rPr lang="en-IN" sz="2600" dirty="0" err="1">
                <a:latin typeface="Courier New" panose="02070309020205020404" pitchFamily="49" charset="0"/>
                <a:cs typeface="Courier New" panose="02070309020205020404" pitchFamily="49" charset="0"/>
              </a:rPr>
              <a:t>altKey</a:t>
            </a:r>
            <a:r>
              <a:rPr lang="en-IN" dirty="0"/>
              <a:t>, </a:t>
            </a:r>
            <a:r>
              <a:rPr lang="en-IN" sz="2600" dirty="0" err="1">
                <a:latin typeface="Courier New" panose="02070309020205020404" pitchFamily="49" charset="0"/>
                <a:cs typeface="Courier New" panose="02070309020205020404" pitchFamily="49" charset="0"/>
              </a:rPr>
              <a:t>ctrlKey</a:t>
            </a:r>
            <a:r>
              <a:rPr lang="en-IN" dirty="0"/>
              <a:t>, </a:t>
            </a:r>
            <a:r>
              <a:rPr lang="en-IN" sz="2600" dirty="0" err="1">
                <a:latin typeface="Courier New" panose="02070309020205020404" pitchFamily="49" charset="0"/>
                <a:cs typeface="Courier New" panose="02070309020205020404" pitchFamily="49" charset="0"/>
              </a:rPr>
              <a:t>shiftKey</a:t>
            </a:r>
            <a:r>
              <a:rPr lang="en-IN" dirty="0"/>
              <a:t>, and </a:t>
            </a:r>
            <a:r>
              <a:rPr lang="en-IN" sz="2600" dirty="0" err="1">
                <a:latin typeface="Courier New" panose="02070309020205020404" pitchFamily="49" charset="0"/>
                <a:cs typeface="Courier New" panose="02070309020205020404" pitchFamily="49" charset="0"/>
              </a:rPr>
              <a:t>metaKey</a:t>
            </a:r>
            <a:r>
              <a:rPr lang="en-IN" dirty="0"/>
              <a:t> properties</a:t>
            </a:r>
          </a:p>
        </p:txBody>
      </p:sp>
    </p:spTree>
    <p:extLst>
      <p:ext uri="{BB962C8B-B14F-4D97-AF65-F5344CB8AC3E}">
        <p14:creationId xmlns:p14="http://schemas.microsoft.com/office/powerpoint/2010/main" val="3128595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Introducing JavaScript Events (continued)</a:t>
            </a:r>
            <a:endParaRPr lang="en-US" sz="3600" dirty="0"/>
          </a:p>
        </p:txBody>
      </p:sp>
      <p:sp>
        <p:nvSpPr>
          <p:cNvPr id="27650" name="Rectangle 3"/>
          <p:cNvSpPr>
            <a:spLocks noGrp="1" noChangeArrowheads="1"/>
          </p:cNvSpPr>
          <p:nvPr>
            <p:ph idx="1"/>
          </p:nvPr>
        </p:nvSpPr>
        <p:spPr/>
        <p:txBody>
          <a:bodyPr/>
          <a:lstStyle/>
          <a:p>
            <a:r>
              <a:rPr lang="en-IN" dirty="0"/>
              <a:t>The </a:t>
            </a:r>
            <a:r>
              <a:rPr lang="en-IN" dirty="0" err="1"/>
              <a:t>Hanjie</a:t>
            </a:r>
            <a:r>
              <a:rPr lang="en-IN" dirty="0"/>
              <a:t> puzzle app contains three puzzles named puzzle1, puzzle2, and puzzle3</a:t>
            </a:r>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5</a:t>
            </a:fld>
            <a:endParaRPr lang="en-US"/>
          </a:p>
        </p:txBody>
      </p:sp>
      <p:pic>
        <p:nvPicPr>
          <p:cNvPr id="6" name="Content Placeholder 1" descr="This figure shows the HTML code for the puzzle1 table generated by the drawPuzzle() function.&#10;The figure consists of three rectangular boxes and a few lines of code.&#10;The first line of the code reads “&lt;table id=“hanjieGrid”&gt;”. The second line of the code reads “&lt;caption&gt;Triangle (Easy)&lt;/caption&gt; ”. The third line of the code reads “&lt;tr&gt;”. The fourth line of the code reads “&lt;th&gt;&lt;/th&gt;&lt;th class=“cols”&gt;5&lt;/th&gt;&lt;th class=“cols”&gt;4&lt;/th&gt;”. The fifth line of the code reads “&lt;th class=“cols”&gt;3&lt;/th&gt;&lt;th class=“cols”&gt;2&lt;/th&gt;&lt;th class=“cols”&gt;1&lt;/th&gt;”. The sixth line of the code reads “&lt;/tr&gt;”.&#10;The seventh line of the code reads “&lt;tr&gt;”. The eighth line of the code reads “&lt;th class=“rows”&gt;5&lt;/th&gt;&lt;td class=“filled”&gt;&lt;/td&gt;&lt;td class=“filled”&gt;&lt;/td&gt;”. The ninth line of the code reads “&lt;td class=“filled”&gt;&lt;/td&gt;&lt;td class=“filled”&gt;&lt;/td&gt;&lt;td class=“filled”&gt;&lt;/td&gt;”. The tenth line of the code reads “&lt;/tr&gt;”.&#10;The eleventh line of the code reads “&lt;tr&gt;”. The twelfth line of the code reads “&lt;th class=“rows”&gt;4&lt;/th&gt;&lt;td class=“filled”&gt;&lt;/td&gt;&lt;td class=“filled”&gt;&lt;/td&gt;”. The thirteenth line of the code reads “&lt;td class=“filled”&gt;&lt;/td&gt;&lt;td class=“filled”&gt;&lt;/td&gt;&lt;td class=“empty”&gt;&lt;/td&gt;”. The fourteenth line of the code reads “&lt;/tr&gt;”.&#10;The fifteenth line of the code reads “&lt;tr&gt;”. The sixteenth line of the code reads “&lt;th class=“rows”&gt;3&lt;/th&gt;&lt;td class=“filled”&gt;&lt;/td&gt;&lt;td class=“filled”&gt;&lt;/td&gt;”. The seventeenth line of the code reads “&lt;td class=“filled”&gt;&lt;/td&gt;&lt;td class=“empty”&gt;&lt;/td&gt;&lt;td class=“empty”&gt;&lt;/td&gt;”. The eighteenth line of the code reads “&lt;/tr&gt;”.&#10;The nineteenth line of the code reads “&lt;tr&gt;”. The twentieth line of the code reads “&lt;th class=“rows”&gt;2&lt;/th&gt;&lt;td class=“filled”&gt;&lt;/td&gt;&lt;td class=“filled”&gt;&lt;/td&gt;”. The twenty-first line of the code reads “&lt;td class=“empty”&gt;&lt;/td&gt;&lt;td class=“empty”&gt;&lt;/td&gt;&lt;td class=“empty”&gt;&lt;/td&gt;”. The twenty-second line of the code reads “&lt;/tr&gt;”.&#10;The twenty-third line of the code reads “&lt;tr&gt;”. The twenty-fourth line of the code reads “&lt;th class=“rows”&gt;1&lt;/th&gt;&lt;td class=“filled”&gt;&lt;/td&gt;&lt;td class=“empty”&gt;&lt;/td&gt;”. The twenty-fifth line of the code reads “&lt;td class=“empty”&gt;&lt;/td&gt;&lt;td class=“empty”&gt;&lt;/td&gt;&lt;td class=“empty”&gt;&lt;/td&gt;”. The twenty-sixth line of the code reads “&lt;/tr&gt;”. The twenty-seventh line of the code reads “&lt;table&gt;”.&#10;The first rectangular box labeled “column and row totals are calculated by the drawPuzzle() function” is positioned on the left side of the code. An arrow originating from this rectangular box points to the fourth line and the eighth line of the code.&#10;The second rectangular box labeled “filled cells are placed in the filled class” is positioned below the first rectangular box. An arrow originating from the second rectangular box points to “class=“filled”” in the twenty-fourth line of the code.&#10;The third rectangular box labeled “empty cells are placed in the empty class” is positioned below the second rectangular box. An arrow originating from the third rectangular box points to “class=“empty”” in the twenty-fifth line of the code.&#10;" title="Figure 11-4 HTML code for the puzzle1 table generated by the drawPuzzle() function"/>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295400" y="2209800"/>
            <a:ext cx="6485877" cy="4000272"/>
          </a:xfrm>
          <a:prstGeom prst="rect">
            <a:avLst/>
          </a:prstGeom>
          <a:noFill/>
          <a:ln w="9525">
            <a:noFill/>
            <a:miter lim="800000"/>
            <a:headEnd/>
            <a:tailEnd/>
          </a:ln>
        </p:spPr>
      </p:pic>
    </p:spTree>
    <p:extLst>
      <p:ext uri="{BB962C8B-B14F-4D97-AF65-F5344CB8AC3E}">
        <p14:creationId xmlns:p14="http://schemas.microsoft.com/office/powerpoint/2010/main" val="16291199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Exploring Keyboard Events (continued 6)</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50</a:t>
            </a:fld>
            <a:endParaRPr lang="en-US"/>
          </a:p>
        </p:txBody>
      </p:sp>
      <p:pic>
        <p:nvPicPr>
          <p:cNvPr id="3" name="Content Placeholder 2" descr="This figure explains the process of changing the background color for different modifier keys.&#10;The figure consists of four rectangular boxes and a few lines of code.&#10;The first line of the code reads “function setBackground(e) {”. The second line of the code reads “// Set the background based on the keyboard key”. The third line of the code reads “if (e.shiftKey){”. The fourth line of the code reads “cellBackground = “rgb(233, 207, 29)”;”. The fifth line of the code reads “} else if (e.altKey) {”. The sixth line of the code reads “cellBackground = “rgb(255, 255, 255)”;”. The seventh line of the code reads “} else {”. The eighth line of the code reads “cellBackground = “rgb(101, 101, 101)”;”. The ninth line of the code reads “}”. The tenth line of the code reads “e.target.style.backgroundColor = cellBackground;”.&#10;The first rectangular box labeled “if the Shift key is pressed down, changes the background to gold” is positioned on the left side of the code. An arrow originating from this rectangular box points to the fourth line of the code.&#10;The second rectangular box labeled “if the Alt key is pressed down, changes the background to white” is positioned below the first rectangular box. An arrow originating from the second rectangular box points to the sixth line of the code.&#10;The third rectangular box labeled “otherwise, changes the background to gray” is positioned below the second rectangular box. An arrow originating from this rectangular box points to the eighth line of the code.&#10;The fourth rectangular box labeled “sets the background-color style to the value of the cellBackground variable” is positioned below the lines of code. An arrow originating from the fourth rectangular box points to “backgroundColor” in the tenth line of the code.&#10;" title="Figure 11-30 Changing the background color for different modifier keys "/>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747317"/>
            <a:ext cx="8305800" cy="3850729"/>
          </a:xfrm>
        </p:spPr>
      </p:pic>
    </p:spTree>
    <p:extLst>
      <p:ext uri="{BB962C8B-B14F-4D97-AF65-F5344CB8AC3E}">
        <p14:creationId xmlns:p14="http://schemas.microsoft.com/office/powerpoint/2010/main" val="22313761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dirty="0"/>
              <a:t>Changing the Cursor Style</a:t>
            </a:r>
            <a:endParaRPr lang="en-US"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51</a:t>
            </a:fld>
            <a:endParaRPr lang="en-US"/>
          </a:p>
        </p:txBody>
      </p:sp>
      <p:sp>
        <p:nvSpPr>
          <p:cNvPr id="2" name="Content Placeholder 1"/>
          <p:cNvSpPr>
            <a:spLocks noGrp="1"/>
          </p:cNvSpPr>
          <p:nvPr>
            <p:ph idx="1"/>
          </p:nvPr>
        </p:nvSpPr>
        <p:spPr/>
        <p:txBody>
          <a:bodyPr/>
          <a:lstStyle/>
          <a:p>
            <a:r>
              <a:rPr lang="en-IN" dirty="0"/>
              <a:t>Cursors can be defined using the following CSS cursor style:</a:t>
            </a:r>
          </a:p>
          <a:p>
            <a:pPr marL="0" indent="0">
              <a:buNone/>
            </a:pPr>
            <a:r>
              <a:rPr lang="en-IN" dirty="0"/>
              <a:t>	</a:t>
            </a:r>
            <a:r>
              <a:rPr lang="en-IN" sz="2600" dirty="0">
                <a:latin typeface="Courier New" pitchFamily="49" charset="0"/>
                <a:cs typeface="Courier New" pitchFamily="49" charset="0"/>
              </a:rPr>
              <a:t>cursor: </a:t>
            </a:r>
            <a:r>
              <a:rPr lang="en-IN" sz="2600" i="1" dirty="0" err="1">
                <a:latin typeface="Courier New" pitchFamily="49" charset="0"/>
                <a:cs typeface="Courier New" pitchFamily="49" charset="0"/>
              </a:rPr>
              <a:t>cursorTypes</a:t>
            </a:r>
            <a:r>
              <a:rPr lang="en-IN" sz="2600" dirty="0">
                <a:latin typeface="Courier New" pitchFamily="49" charset="0"/>
                <a:cs typeface="Courier New" pitchFamily="49" charset="0"/>
              </a:rPr>
              <a:t>;</a:t>
            </a:r>
          </a:p>
          <a:p>
            <a:pPr marL="355600" indent="0">
              <a:buNone/>
            </a:pPr>
            <a:r>
              <a:rPr lang="en-IN" dirty="0"/>
              <a:t>where </a:t>
            </a:r>
            <a:r>
              <a:rPr lang="en-IN" sz="2600" i="1" dirty="0" err="1">
                <a:latin typeface="Courier New" pitchFamily="49" charset="0"/>
                <a:cs typeface="Courier New" pitchFamily="49" charset="0"/>
              </a:rPr>
              <a:t>cursorTypes</a:t>
            </a:r>
            <a:r>
              <a:rPr lang="en-IN" i="1" dirty="0"/>
              <a:t> </a:t>
            </a:r>
            <a:r>
              <a:rPr lang="en-IN" dirty="0"/>
              <a:t>is a comma-separated list of cursor types</a:t>
            </a:r>
          </a:p>
        </p:txBody>
      </p:sp>
    </p:spTree>
    <p:extLst>
      <p:ext uri="{BB962C8B-B14F-4D97-AF65-F5344CB8AC3E}">
        <p14:creationId xmlns:p14="http://schemas.microsoft.com/office/powerpoint/2010/main" val="34365697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Changing the Cursor Style (continued 1)</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52</a:t>
            </a:fld>
            <a:endParaRPr lang="en-US"/>
          </a:p>
        </p:txBody>
      </p:sp>
      <p:sp>
        <p:nvSpPr>
          <p:cNvPr id="2" name="Content Placeholder 1"/>
          <p:cNvSpPr>
            <a:spLocks noGrp="1"/>
          </p:cNvSpPr>
          <p:nvPr>
            <p:ph idx="1"/>
          </p:nvPr>
        </p:nvSpPr>
        <p:spPr/>
        <p:txBody>
          <a:bodyPr/>
          <a:lstStyle/>
          <a:p>
            <a:r>
              <a:rPr lang="en-IN" dirty="0"/>
              <a:t>JavaScript command to define cursors is as follows:</a:t>
            </a:r>
          </a:p>
          <a:p>
            <a:pPr marL="0" indent="0">
              <a:buNone/>
            </a:pPr>
            <a:r>
              <a:rPr lang="en-IN" i="1" dirty="0"/>
              <a:t>	</a:t>
            </a:r>
            <a:r>
              <a:rPr lang="en-IN" sz="2600" i="1" dirty="0" err="1">
                <a:latin typeface="Courier New" pitchFamily="49" charset="0"/>
                <a:cs typeface="Courier New" pitchFamily="49" charset="0"/>
              </a:rPr>
              <a:t>object</a:t>
            </a:r>
            <a:r>
              <a:rPr lang="en-IN" sz="2600" dirty="0" err="1">
                <a:latin typeface="Courier New" pitchFamily="49" charset="0"/>
                <a:cs typeface="Courier New" pitchFamily="49" charset="0"/>
              </a:rPr>
              <a:t>.style.cursor</a:t>
            </a:r>
            <a:r>
              <a:rPr lang="en-IN" sz="2600" dirty="0">
                <a:latin typeface="Courier New" pitchFamily="49" charset="0"/>
                <a:cs typeface="Courier New" pitchFamily="49" charset="0"/>
              </a:rPr>
              <a:t> = </a:t>
            </a:r>
            <a:r>
              <a:rPr lang="en-IN" sz="2600" i="1" dirty="0" err="1">
                <a:latin typeface="Courier New" pitchFamily="49" charset="0"/>
                <a:cs typeface="Courier New" pitchFamily="49" charset="0"/>
              </a:rPr>
              <a:t>cursorTypes</a:t>
            </a:r>
            <a:r>
              <a:rPr lang="en-IN" sz="2600" dirty="0">
                <a:latin typeface="Courier New" pitchFamily="49" charset="0"/>
                <a:cs typeface="Courier New" pitchFamily="49" charset="0"/>
              </a:rPr>
              <a:t>;</a:t>
            </a:r>
          </a:p>
          <a:p>
            <a:pPr marL="355600" indent="0">
              <a:buNone/>
            </a:pPr>
            <a:r>
              <a:rPr lang="en-IN" dirty="0"/>
              <a:t>where </a:t>
            </a:r>
            <a:r>
              <a:rPr lang="en-IN" sz="2600" i="1" dirty="0">
                <a:latin typeface="Courier New" pitchFamily="49" charset="0"/>
                <a:cs typeface="Courier New" pitchFamily="49" charset="0"/>
              </a:rPr>
              <a:t>object</a:t>
            </a:r>
            <a:r>
              <a:rPr lang="en-IN" dirty="0"/>
              <a:t> is the page object that will display the cursor style when hovered over by the mouse pointer</a:t>
            </a:r>
            <a:endParaRPr lang="en-IN" sz="2600" dirty="0">
              <a:latin typeface="Courier New" pitchFamily="49" charset="0"/>
              <a:cs typeface="Courier New" pitchFamily="49" charset="0"/>
            </a:endParaRPr>
          </a:p>
        </p:txBody>
      </p:sp>
    </p:spTree>
    <p:extLst>
      <p:ext uri="{BB962C8B-B14F-4D97-AF65-F5344CB8AC3E}">
        <p14:creationId xmlns:p14="http://schemas.microsoft.com/office/powerpoint/2010/main" val="42654336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Changing the Cursor Style (continued 2)</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53</a:t>
            </a:fld>
            <a:endParaRPr lang="en-US"/>
          </a:p>
        </p:txBody>
      </p:sp>
      <p:sp>
        <p:nvSpPr>
          <p:cNvPr id="2" name="Content Placeholder 1"/>
          <p:cNvSpPr>
            <a:spLocks noGrp="1"/>
          </p:cNvSpPr>
          <p:nvPr>
            <p:ph idx="1"/>
          </p:nvPr>
        </p:nvSpPr>
        <p:spPr/>
        <p:txBody>
          <a:bodyPr/>
          <a:lstStyle/>
          <a:p>
            <a:r>
              <a:rPr lang="en-IN" dirty="0"/>
              <a:t>Create a customized cursor from an image file using </a:t>
            </a:r>
            <a:r>
              <a:rPr lang="en-IN" sz="2600" dirty="0" err="1">
                <a:latin typeface="Courier New" pitchFamily="49" charset="0"/>
                <a:cs typeface="Courier New" pitchFamily="49" charset="0"/>
              </a:rPr>
              <a:t>url</a:t>
            </a:r>
            <a:r>
              <a:rPr lang="en-IN" sz="2600" dirty="0">
                <a:latin typeface="Courier New" pitchFamily="49" charset="0"/>
                <a:cs typeface="Courier New" pitchFamily="49" charset="0"/>
              </a:rPr>
              <a:t>(</a:t>
            </a:r>
            <a:r>
              <a:rPr lang="en-IN" sz="2600" i="1" dirty="0">
                <a:latin typeface="Courier New" pitchFamily="49" charset="0"/>
                <a:cs typeface="Courier New" pitchFamily="49" charset="0"/>
              </a:rPr>
              <a:t>image</a:t>
            </a:r>
            <a:r>
              <a:rPr lang="en-IN" sz="2600" dirty="0">
                <a:latin typeface="Courier New" pitchFamily="49" charset="0"/>
                <a:cs typeface="Courier New" pitchFamily="49" charset="0"/>
              </a:rPr>
              <a:t>)</a:t>
            </a:r>
            <a:r>
              <a:rPr lang="en-IN" dirty="0"/>
              <a:t>where </a:t>
            </a:r>
            <a:r>
              <a:rPr lang="en-IN" sz="2600" i="1" dirty="0">
                <a:latin typeface="Courier New" pitchFamily="49" charset="0"/>
                <a:cs typeface="Courier New" pitchFamily="49" charset="0"/>
              </a:rPr>
              <a:t>image</a:t>
            </a:r>
            <a:r>
              <a:rPr lang="en-IN" i="1" dirty="0"/>
              <a:t> </a:t>
            </a:r>
            <a:r>
              <a:rPr lang="en-IN" dirty="0"/>
              <a:t>is an image file</a:t>
            </a:r>
          </a:p>
          <a:p>
            <a:r>
              <a:rPr lang="en-IN" dirty="0"/>
              <a:t>Example: </a:t>
            </a:r>
            <a:r>
              <a:rPr lang="en-IN" sz="2600" dirty="0">
                <a:latin typeface="Courier New" pitchFamily="49" charset="0"/>
                <a:cs typeface="Courier New" pitchFamily="49" charset="0"/>
              </a:rPr>
              <a:t>cursor: </a:t>
            </a:r>
            <a:r>
              <a:rPr lang="en-IN" sz="2600" dirty="0" err="1">
                <a:latin typeface="Courier New" pitchFamily="49" charset="0"/>
                <a:cs typeface="Courier New" pitchFamily="49" charset="0"/>
              </a:rPr>
              <a:t>url</a:t>
            </a:r>
            <a:r>
              <a:rPr lang="en-IN" sz="2600" dirty="0">
                <a:latin typeface="Courier New" pitchFamily="49" charset="0"/>
                <a:cs typeface="Courier New" pitchFamily="49" charset="0"/>
              </a:rPr>
              <a:t>(jpf_pencil.png), pointer;</a:t>
            </a:r>
          </a:p>
        </p:txBody>
      </p:sp>
      <p:pic>
        <p:nvPicPr>
          <p:cNvPr id="3" name="Picture 2" descr="This figure explains the process of setting cursor style for the puzzle cells.&#10;The figure consists of two rectangular boxes and a few lines of code.&#10;The first line of the code reads “function setupPuzzle() {”. The second line of the code reads “/* Match all of the data cells in the puzzle */”. The third line of the code reads “puzzleCells = document.querySelectorAll(“table#hanjieGrid td”);”. The fourth line of the code reads “/* Set the initial color of each cell to gold */”. The fifth line of the code reads “for (var i = 0; i &lt; puzzleCells.length; i++) {”. The sixth line of the code reads “puzzleCells[i].style.backgroundColor = “rgb(233, 207, 29)”;”.&#10;The seventh line of the code reads “// Set the cell background color in response to the mousedown event”. The eighth line of the code reads “puzzleCells[i].onmousedown = setBackground;”. The ninth line of the code reads “// Use a pencil image as the cursor”. The tenth line of the code reads “puzzleCells[i].style.cursor = “url(jpf_pencil.png) , pointer”;”. The eleventh line of the code reads “}”. The twelfth line of the code reads “}”.&#10;The first rectangular box labeled “uses the pencil image as the cursor for puzzle cells” is positioned on the left side of the code. An arrow originating from this rectangular box points to “jpf_pencil.png” in the tenth line of the code.&#10;The second rectangular box labeled “if the image fi¬le is not supported, uses the generic pointer cursor” is positioned below the code. An arrow originating from this rectangular box points to “pointer” in the tenth line of the code.&#10;" title="Figure 11-33 Setting cursor style for the puzzle cells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3206086"/>
            <a:ext cx="7086600" cy="3093456"/>
          </a:xfrm>
          <a:prstGeom prst="rect">
            <a:avLst/>
          </a:prstGeom>
        </p:spPr>
      </p:pic>
    </p:spTree>
    <p:extLst>
      <p:ext uri="{BB962C8B-B14F-4D97-AF65-F5344CB8AC3E}">
        <p14:creationId xmlns:p14="http://schemas.microsoft.com/office/powerpoint/2010/main" val="42144566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Changing the Cursor Style (continued 3)</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54</a:t>
            </a:fld>
            <a:endParaRPr lang="en-US"/>
          </a:p>
        </p:txBody>
      </p:sp>
      <p:sp>
        <p:nvSpPr>
          <p:cNvPr id="2" name="Content Placeholder 1"/>
          <p:cNvSpPr>
            <a:spLocks noGrp="1"/>
          </p:cNvSpPr>
          <p:nvPr>
            <p:ph idx="1"/>
          </p:nvPr>
        </p:nvSpPr>
        <p:spPr/>
        <p:txBody>
          <a:bodyPr/>
          <a:lstStyle/>
          <a:p>
            <a:r>
              <a:rPr lang="en-IN" dirty="0"/>
              <a:t>By default, the click point for a cursor is located in the top-left corner of the cursor image at the coordinates (0, 0)</a:t>
            </a:r>
          </a:p>
          <a:p>
            <a:r>
              <a:rPr lang="en-IN" dirty="0"/>
              <a:t>Specify a different location by adding the (x, y) coordinates of the click point to the cursor definition as follows:</a:t>
            </a:r>
          </a:p>
          <a:p>
            <a:pPr marL="0" indent="0">
              <a:buNone/>
            </a:pPr>
            <a:r>
              <a:rPr lang="en-IN" sz="2800" dirty="0">
                <a:ea typeface="+mn-ea"/>
                <a:cs typeface="+mn-cs"/>
              </a:rPr>
              <a:t>	</a:t>
            </a:r>
            <a:r>
              <a:rPr lang="en-IN" sz="2600" dirty="0" err="1">
                <a:latin typeface="Courier New" pitchFamily="49" charset="0"/>
                <a:cs typeface="Courier New" pitchFamily="49" charset="0"/>
              </a:rPr>
              <a:t>url</a:t>
            </a:r>
            <a:r>
              <a:rPr lang="en-IN" sz="2600" dirty="0">
                <a:latin typeface="Courier New" pitchFamily="49" charset="0"/>
                <a:cs typeface="Courier New" pitchFamily="49" charset="0"/>
              </a:rPr>
              <a:t>(</a:t>
            </a:r>
            <a:r>
              <a:rPr lang="en-IN" sz="2600" i="1" dirty="0">
                <a:latin typeface="Courier New" pitchFamily="49" charset="0"/>
                <a:cs typeface="Courier New" pitchFamily="49" charset="0"/>
              </a:rPr>
              <a:t>image</a:t>
            </a:r>
            <a:r>
              <a:rPr lang="en-IN" sz="2600" dirty="0">
                <a:latin typeface="Courier New" pitchFamily="49" charset="0"/>
                <a:cs typeface="Courier New" pitchFamily="49" charset="0"/>
              </a:rPr>
              <a:t>) </a:t>
            </a:r>
            <a:r>
              <a:rPr lang="en-IN" sz="2600" i="1" dirty="0">
                <a:latin typeface="Courier New" pitchFamily="49" charset="0"/>
                <a:cs typeface="Courier New" pitchFamily="49" charset="0"/>
              </a:rPr>
              <a:t>x y</a:t>
            </a:r>
          </a:p>
          <a:p>
            <a:pPr marL="355600" indent="0">
              <a:buNone/>
            </a:pPr>
            <a:r>
              <a:rPr lang="en-IN" dirty="0"/>
              <a:t>where </a:t>
            </a:r>
            <a:r>
              <a:rPr lang="en-IN" sz="2600" i="1" dirty="0">
                <a:latin typeface="Courier New" pitchFamily="49" charset="0"/>
                <a:cs typeface="Courier New" pitchFamily="49" charset="0"/>
              </a:rPr>
              <a:t>x</a:t>
            </a:r>
            <a:r>
              <a:rPr lang="en-IN" dirty="0"/>
              <a:t> is the x-coordinate and </a:t>
            </a:r>
            <a:r>
              <a:rPr lang="en-IN" sz="2600" i="1" dirty="0">
                <a:latin typeface="Courier New" pitchFamily="49" charset="0"/>
                <a:cs typeface="Courier New" pitchFamily="49" charset="0"/>
              </a:rPr>
              <a:t>y</a:t>
            </a:r>
            <a:r>
              <a:rPr lang="en-IN" dirty="0"/>
              <a:t> is the y-coordinate of the click point in pixels</a:t>
            </a:r>
          </a:p>
        </p:txBody>
      </p:sp>
    </p:spTree>
    <p:extLst>
      <p:ext uri="{BB962C8B-B14F-4D97-AF65-F5344CB8AC3E}">
        <p14:creationId xmlns:p14="http://schemas.microsoft.com/office/powerpoint/2010/main" val="11431174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4000" dirty="0"/>
              <a:t>Working with Functions as Objects</a:t>
            </a:r>
            <a:endParaRPr lang="en-US" sz="40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55</a:t>
            </a:fld>
            <a:endParaRPr lang="en-US"/>
          </a:p>
        </p:txBody>
      </p:sp>
      <p:sp>
        <p:nvSpPr>
          <p:cNvPr id="2" name="Content Placeholder 1"/>
          <p:cNvSpPr>
            <a:spLocks noGrp="1"/>
          </p:cNvSpPr>
          <p:nvPr>
            <p:ph idx="1"/>
          </p:nvPr>
        </p:nvSpPr>
        <p:spPr/>
        <p:txBody>
          <a:bodyPr/>
          <a:lstStyle/>
          <a:p>
            <a:r>
              <a:rPr lang="en-IN" dirty="0"/>
              <a:t>Everything in JavaScript is an object, including functions</a:t>
            </a:r>
          </a:p>
          <a:p>
            <a:r>
              <a:rPr lang="en-IN" dirty="0"/>
              <a:t>Anything that can be done with an object can be done with a function, including</a:t>
            </a:r>
          </a:p>
          <a:p>
            <a:pPr lvl="1"/>
            <a:r>
              <a:rPr lang="en-IN" dirty="0"/>
              <a:t>Storing a function as variable</a:t>
            </a:r>
          </a:p>
          <a:p>
            <a:pPr lvl="1"/>
            <a:r>
              <a:rPr lang="en-IN" dirty="0"/>
              <a:t>Storing a function as an object property</a:t>
            </a:r>
          </a:p>
        </p:txBody>
      </p:sp>
    </p:spTree>
    <p:extLst>
      <p:ext uri="{BB962C8B-B14F-4D97-AF65-F5344CB8AC3E}">
        <p14:creationId xmlns:p14="http://schemas.microsoft.com/office/powerpoint/2010/main" val="10128152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Working with Functions as Objects (continued)</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56</a:t>
            </a:fld>
            <a:endParaRPr lang="en-US"/>
          </a:p>
        </p:txBody>
      </p:sp>
      <p:sp>
        <p:nvSpPr>
          <p:cNvPr id="2" name="Content Placeholder 1"/>
          <p:cNvSpPr>
            <a:spLocks noGrp="1"/>
          </p:cNvSpPr>
          <p:nvPr>
            <p:ph idx="1"/>
          </p:nvPr>
        </p:nvSpPr>
        <p:spPr/>
        <p:txBody>
          <a:bodyPr/>
          <a:lstStyle/>
          <a:p>
            <a:pPr lvl="1"/>
            <a:r>
              <a:rPr lang="en-IN" dirty="0"/>
              <a:t>Using one function as a parameter in another function</a:t>
            </a:r>
          </a:p>
          <a:p>
            <a:pPr lvl="1"/>
            <a:r>
              <a:rPr lang="en-IN" dirty="0"/>
              <a:t>Nesting one function within another function</a:t>
            </a:r>
          </a:p>
          <a:p>
            <a:pPr lvl="1"/>
            <a:r>
              <a:rPr lang="en-IN" dirty="0"/>
              <a:t>Returning a function as the result of another function</a:t>
            </a:r>
          </a:p>
          <a:p>
            <a:pPr lvl="1"/>
            <a:r>
              <a:rPr lang="en-IN" dirty="0"/>
              <a:t>Modifying the properties of a function</a:t>
            </a:r>
          </a:p>
          <a:p>
            <a:pPr lvl="1"/>
            <a:endParaRPr lang="en-IN" dirty="0"/>
          </a:p>
        </p:txBody>
      </p:sp>
    </p:spTree>
    <p:extLst>
      <p:ext uri="{BB962C8B-B14F-4D97-AF65-F5344CB8AC3E}">
        <p14:creationId xmlns:p14="http://schemas.microsoft.com/office/powerpoint/2010/main" val="32223327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Function Declarations and Function Operators</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57</a:t>
            </a:fld>
            <a:endParaRPr lang="en-US"/>
          </a:p>
        </p:txBody>
      </p:sp>
      <p:sp>
        <p:nvSpPr>
          <p:cNvPr id="2" name="Content Placeholder 1"/>
          <p:cNvSpPr>
            <a:spLocks noGrp="1"/>
          </p:cNvSpPr>
          <p:nvPr>
            <p:ph idx="1"/>
          </p:nvPr>
        </p:nvSpPr>
        <p:spPr/>
        <p:txBody>
          <a:bodyPr/>
          <a:lstStyle/>
          <a:p>
            <a:r>
              <a:rPr lang="en-IN" dirty="0"/>
              <a:t>The following hello() function is created using the </a:t>
            </a:r>
            <a:r>
              <a:rPr lang="en-IN" b="1" dirty="0"/>
              <a:t>function declaration </a:t>
            </a:r>
            <a:r>
              <a:rPr lang="en-IN" dirty="0"/>
              <a:t>format:</a:t>
            </a:r>
          </a:p>
          <a:p>
            <a:pPr marL="400050" lvl="1" indent="0">
              <a:buNone/>
            </a:pPr>
            <a:r>
              <a:rPr lang="en-IN" sz="2600" dirty="0">
                <a:latin typeface="Courier New" pitchFamily="49" charset="0"/>
                <a:cs typeface="Courier New" pitchFamily="49" charset="0"/>
              </a:rPr>
              <a:t>function hello(){</a:t>
            </a:r>
          </a:p>
          <a:p>
            <a:pPr marL="400050" lvl="1" indent="0">
              <a:buNone/>
            </a:pPr>
            <a:r>
              <a:rPr lang="en-IN" sz="2600" dirty="0">
                <a:latin typeface="Courier New" pitchFamily="49" charset="0"/>
                <a:cs typeface="Courier New" pitchFamily="49" charset="0"/>
              </a:rPr>
              <a:t>	alert(“Welcome to </a:t>
            </a:r>
            <a:r>
              <a:rPr lang="en-IN" sz="2600" dirty="0" err="1">
                <a:latin typeface="Courier New" pitchFamily="49" charset="0"/>
                <a:cs typeface="Courier New" pitchFamily="49" charset="0"/>
              </a:rPr>
              <a:t>Hanjie</a:t>
            </a:r>
            <a:r>
              <a:rPr lang="en-IN" sz="2600" dirty="0">
                <a:latin typeface="Courier New" pitchFamily="49" charset="0"/>
                <a:cs typeface="Courier New" pitchFamily="49" charset="0"/>
              </a:rPr>
              <a:t>!”);}</a:t>
            </a:r>
          </a:p>
          <a:p>
            <a:pPr marL="457200" indent="-457200"/>
            <a:r>
              <a:rPr lang="en-IN" b="1" dirty="0"/>
              <a:t>Function operator:</a:t>
            </a:r>
            <a:r>
              <a:rPr lang="en-IN" dirty="0"/>
              <a:t> The definition of the function becomes the variable’s “value”</a:t>
            </a:r>
          </a:p>
          <a:p>
            <a:pPr marL="400050" lvl="1" indent="0">
              <a:buNone/>
            </a:pPr>
            <a:r>
              <a:rPr lang="en-IN" sz="2600" dirty="0" err="1">
                <a:latin typeface="Courier New" pitchFamily="49" charset="0"/>
                <a:cs typeface="Courier New" pitchFamily="49" charset="0"/>
              </a:rPr>
              <a:t>var</a:t>
            </a:r>
            <a:r>
              <a:rPr lang="en-IN" sz="2600" dirty="0">
                <a:latin typeface="Courier New" pitchFamily="49" charset="0"/>
                <a:cs typeface="Courier New" pitchFamily="49" charset="0"/>
              </a:rPr>
              <a:t> hello = function (){</a:t>
            </a:r>
          </a:p>
          <a:p>
            <a:pPr marL="400050" lvl="1" indent="0">
              <a:buNone/>
            </a:pPr>
            <a:r>
              <a:rPr lang="en-IN" sz="2600" dirty="0">
                <a:latin typeface="Courier New" pitchFamily="49" charset="0"/>
                <a:cs typeface="Courier New" pitchFamily="49" charset="0"/>
              </a:rPr>
              <a:t>	alert(“Welcome to </a:t>
            </a:r>
            <a:r>
              <a:rPr lang="en-IN" sz="2600" dirty="0" err="1">
                <a:latin typeface="Courier New" pitchFamily="49" charset="0"/>
                <a:cs typeface="Courier New" pitchFamily="49" charset="0"/>
              </a:rPr>
              <a:t>Hanjie</a:t>
            </a:r>
            <a:r>
              <a:rPr lang="en-IN" sz="2600" dirty="0">
                <a:latin typeface="Courier New" pitchFamily="49" charset="0"/>
                <a:cs typeface="Courier New" pitchFamily="49" charset="0"/>
              </a:rPr>
              <a:t>!”);</a:t>
            </a:r>
          </a:p>
          <a:p>
            <a:pPr marL="400050" lvl="1" indent="0">
              <a:buNone/>
            </a:pPr>
            <a:r>
              <a:rPr lang="en-IN" sz="2600" dirty="0">
                <a:latin typeface="Courier New" pitchFamily="49" charset="0"/>
                <a:cs typeface="Courier New" pitchFamily="49" charset="0"/>
              </a:rPr>
              <a:t>}</a:t>
            </a:r>
          </a:p>
          <a:p>
            <a:pPr marL="457200" indent="-457200"/>
            <a:endParaRPr lang="en-IN" dirty="0"/>
          </a:p>
        </p:txBody>
      </p:sp>
    </p:spTree>
    <p:extLst>
      <p:ext uri="{BB962C8B-B14F-4D97-AF65-F5344CB8AC3E}">
        <p14:creationId xmlns:p14="http://schemas.microsoft.com/office/powerpoint/2010/main" val="295804926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Function Declarations and Function Operators (continued 1)</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58</a:t>
            </a:fld>
            <a:endParaRPr lang="en-US"/>
          </a:p>
        </p:txBody>
      </p:sp>
      <p:sp>
        <p:nvSpPr>
          <p:cNvPr id="2" name="Content Placeholder 1"/>
          <p:cNvSpPr>
            <a:spLocks noGrp="1"/>
          </p:cNvSpPr>
          <p:nvPr>
            <p:ph idx="1"/>
          </p:nvPr>
        </p:nvSpPr>
        <p:spPr/>
        <p:txBody>
          <a:bodyPr/>
          <a:lstStyle/>
          <a:p>
            <a:r>
              <a:rPr lang="en-IN" dirty="0"/>
              <a:t>The two ways of defining the hello() function differ in how they are stored</a:t>
            </a:r>
          </a:p>
          <a:p>
            <a:pPr lvl="1"/>
            <a:r>
              <a:rPr lang="en-IN" dirty="0"/>
              <a:t>Functions defined with a function declaration are created and saved as the browser parses the code prior to the script being run</a:t>
            </a:r>
          </a:p>
          <a:p>
            <a:pPr lvl="2"/>
            <a:r>
              <a:rPr lang="en-IN" dirty="0"/>
              <a:t>Since the function is already stored in memory, the statements that run the function can be placed prior to the statement that declares the function</a:t>
            </a:r>
          </a:p>
        </p:txBody>
      </p:sp>
    </p:spTree>
    <p:extLst>
      <p:ext uri="{BB962C8B-B14F-4D97-AF65-F5344CB8AC3E}">
        <p14:creationId xmlns:p14="http://schemas.microsoft.com/office/powerpoint/2010/main" val="27843523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Function Declarations and Function Operators (continued 2)</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59</a:t>
            </a:fld>
            <a:endParaRPr lang="en-US"/>
          </a:p>
        </p:txBody>
      </p:sp>
      <p:sp>
        <p:nvSpPr>
          <p:cNvPr id="2" name="Content Placeholder 1"/>
          <p:cNvSpPr>
            <a:spLocks noGrp="1"/>
          </p:cNvSpPr>
          <p:nvPr>
            <p:ph idx="1"/>
          </p:nvPr>
        </p:nvSpPr>
        <p:spPr/>
        <p:txBody>
          <a:bodyPr/>
          <a:lstStyle/>
          <a:p>
            <a:pPr lvl="1"/>
            <a:r>
              <a:rPr lang="en-IN" dirty="0"/>
              <a:t>Function operators are evaluated as they appear in the script after the code has been parsed by the browser</a:t>
            </a:r>
          </a:p>
          <a:p>
            <a:pPr lvl="2"/>
            <a:r>
              <a:rPr lang="en-IN" dirty="0"/>
              <a:t>Function operators are more flexible than function declarations, allowing a function to be placed anywhere a variable can be placed</a:t>
            </a:r>
            <a:endParaRPr lang="en-IN" sz="2200" dirty="0">
              <a:latin typeface="Courier New" pitchFamily="49" charset="0"/>
              <a:cs typeface="Courier New" pitchFamily="49" charset="0"/>
            </a:endParaRPr>
          </a:p>
        </p:txBody>
      </p:sp>
    </p:spTree>
    <p:extLst>
      <p:ext uri="{BB962C8B-B14F-4D97-AF65-F5344CB8AC3E}">
        <p14:creationId xmlns:p14="http://schemas.microsoft.com/office/powerpoint/2010/main" val="18545414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dirty="0"/>
              <a:t>Creating an Event Handler</a:t>
            </a:r>
            <a:endParaRPr lang="en-US" dirty="0"/>
          </a:p>
        </p:txBody>
      </p:sp>
      <p:sp>
        <p:nvSpPr>
          <p:cNvPr id="27650" name="Rectangle 3"/>
          <p:cNvSpPr>
            <a:spLocks noGrp="1" noChangeArrowheads="1"/>
          </p:cNvSpPr>
          <p:nvPr>
            <p:ph idx="1"/>
          </p:nvPr>
        </p:nvSpPr>
        <p:spPr/>
        <p:txBody>
          <a:bodyPr/>
          <a:lstStyle/>
          <a:p>
            <a:r>
              <a:rPr lang="en-IN" b="1" dirty="0"/>
              <a:t>Event handler: </a:t>
            </a:r>
            <a:r>
              <a:rPr lang="en-IN" dirty="0"/>
              <a:t>A property that controls how an object will respond to an event</a:t>
            </a:r>
          </a:p>
          <a:p>
            <a:r>
              <a:rPr lang="en-IN" dirty="0"/>
              <a:t>Event handler waits until the event occurs and then responds by running a function or command block to execute an action</a:t>
            </a:r>
          </a:p>
          <a:p>
            <a:endParaRPr lang="en-IN" dirty="0"/>
          </a:p>
          <a:p>
            <a:endParaRPr lang="en-IN"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6</a:t>
            </a:fld>
            <a:endParaRPr lang="en-US"/>
          </a:p>
        </p:txBody>
      </p:sp>
    </p:spTree>
    <p:extLst>
      <p:ext uri="{BB962C8B-B14F-4D97-AF65-F5344CB8AC3E}">
        <p14:creationId xmlns:p14="http://schemas.microsoft.com/office/powerpoint/2010/main" val="301340606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4000" dirty="0"/>
              <a:t>Anonymous Functions</a:t>
            </a:r>
            <a:endParaRPr lang="en-US" sz="40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60</a:t>
            </a:fld>
            <a:endParaRPr lang="en-US"/>
          </a:p>
        </p:txBody>
      </p:sp>
      <p:sp>
        <p:nvSpPr>
          <p:cNvPr id="2" name="Content Placeholder 1"/>
          <p:cNvSpPr>
            <a:spLocks noGrp="1"/>
          </p:cNvSpPr>
          <p:nvPr>
            <p:ph idx="1"/>
          </p:nvPr>
        </p:nvSpPr>
        <p:spPr/>
        <p:txBody>
          <a:bodyPr/>
          <a:lstStyle/>
          <a:p>
            <a:r>
              <a:rPr lang="en-IN" dirty="0"/>
              <a:t>Anonymous function has function declaration without the function name</a:t>
            </a:r>
          </a:p>
          <a:p>
            <a:r>
              <a:rPr lang="en-IN" dirty="0"/>
              <a:t>Example: The following structure is an anonymous function:</a:t>
            </a:r>
          </a:p>
          <a:p>
            <a:pPr marL="400050" lvl="1" indent="0">
              <a:buNone/>
            </a:pPr>
            <a:r>
              <a:rPr lang="en-IN" sz="2600" dirty="0">
                <a:latin typeface="Courier New" pitchFamily="49" charset="0"/>
                <a:cs typeface="Courier New" pitchFamily="49" charset="0"/>
              </a:rPr>
              <a:t>function() {</a:t>
            </a:r>
          </a:p>
          <a:p>
            <a:pPr marL="400050" lvl="1" indent="0">
              <a:buNone/>
            </a:pPr>
            <a:r>
              <a:rPr lang="en-IN" sz="2600" i="1" dirty="0">
                <a:latin typeface="Courier New" pitchFamily="49" charset="0"/>
                <a:cs typeface="Courier New" pitchFamily="49" charset="0"/>
              </a:rPr>
              <a:t>commands</a:t>
            </a:r>
          </a:p>
          <a:p>
            <a:pPr marL="400050" lvl="1" indent="0">
              <a:buNone/>
            </a:pPr>
            <a:r>
              <a:rPr lang="en-IN" sz="2600" dirty="0">
                <a:latin typeface="Courier New" pitchFamily="49" charset="0"/>
                <a:cs typeface="Courier New" pitchFamily="49" charset="0"/>
              </a:rPr>
              <a:t>} </a:t>
            </a:r>
          </a:p>
          <a:p>
            <a:r>
              <a:rPr lang="en-IN" dirty="0"/>
              <a:t>An anonymous function can be inserted into any expression where a function reference is required</a:t>
            </a:r>
            <a:endParaRPr lang="en-IN" sz="2600" dirty="0">
              <a:latin typeface="Courier New" pitchFamily="49" charset="0"/>
              <a:cs typeface="Courier New" pitchFamily="49" charset="0"/>
            </a:endParaRPr>
          </a:p>
        </p:txBody>
      </p:sp>
    </p:spTree>
    <p:extLst>
      <p:ext uri="{BB962C8B-B14F-4D97-AF65-F5344CB8AC3E}">
        <p14:creationId xmlns:p14="http://schemas.microsoft.com/office/powerpoint/2010/main" val="37495931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4000" dirty="0"/>
              <a:t>Anonymous Functions (continued 1)</a:t>
            </a:r>
            <a:endParaRPr lang="en-US" sz="40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61</a:t>
            </a:fld>
            <a:endParaRPr lang="en-US"/>
          </a:p>
        </p:txBody>
      </p:sp>
      <p:sp>
        <p:nvSpPr>
          <p:cNvPr id="2" name="Content Placeholder 1"/>
          <p:cNvSpPr>
            <a:spLocks noGrp="1"/>
          </p:cNvSpPr>
          <p:nvPr>
            <p:ph idx="1"/>
          </p:nvPr>
        </p:nvSpPr>
        <p:spPr/>
        <p:txBody>
          <a:bodyPr/>
          <a:lstStyle/>
          <a:p>
            <a:r>
              <a:rPr lang="en-IN" dirty="0"/>
              <a:t>Functions that are named are called </a:t>
            </a:r>
            <a:r>
              <a:rPr lang="en-IN" b="1" dirty="0"/>
              <a:t>named functions</a:t>
            </a:r>
          </a:p>
          <a:p>
            <a:r>
              <a:rPr lang="en-IN" dirty="0"/>
              <a:t>Anonymous functions are more concise and easier to manage because the function is directly included with the expression that invokes it</a:t>
            </a:r>
          </a:p>
          <a:p>
            <a:r>
              <a:rPr lang="en-IN" dirty="0"/>
              <a:t>Anonymous functions limit the scope of the function to exactly where it is needed</a:t>
            </a:r>
          </a:p>
        </p:txBody>
      </p:sp>
    </p:spTree>
    <p:extLst>
      <p:ext uri="{BB962C8B-B14F-4D97-AF65-F5344CB8AC3E}">
        <p14:creationId xmlns:p14="http://schemas.microsoft.com/office/powerpoint/2010/main" val="3881934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4000" dirty="0"/>
              <a:t>Anonymous Functions (continued 2)</a:t>
            </a:r>
            <a:endParaRPr lang="en-US" sz="40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62</a:t>
            </a:fld>
            <a:endParaRPr lang="en-US"/>
          </a:p>
        </p:txBody>
      </p:sp>
      <p:pic>
        <p:nvPicPr>
          <p:cNvPr id="3" name="Content Placeholder 2" descr="This figure explains the process of using an anonymous function.&#10;The figure consists of three rectangular boxes and a few lines of code.&#10;The first line of the code reads “setupPuzzle();”. The second line of the code reads “// Add an event handler for the mouseup event”. The third line of the code reads “document. addEventListener(“mouseup”, endBackground);”. The fourth line of the code reads “// Add an event listener to the Show Solution button”. The fifth line of the code reads “document.getElementById(“solve”).addEventListener(“click”,”. The sixth line of the code reads “function() {”. The seventh line of the code reads “// Remove the inline backgroundColor style from each cell”. The eighth line of the code reads “for (var i = 0, i &lt; puzzleCells.length; i++) {”. The ninth line of the code reads “puzzleCells[i].style.backgroundColor = “”;”. The tenth line of the code reads “}”. The eleventh line of the code reads “}”. The twelfth line of the code reads “);”. The thirteenth line of the code reads “}”.&#10;The first rectangular box labeled “listens for the Show Solution button click event” is positioned above the lines of code. An arrow originating from this rectangular box points to “click” in the fifth line of the code.&#10;The second rectangular box labeled “inserts the response to the click event as an anonymous function” is positioned on the left side of the code. An arrow originating from this rectangular box points from the sixth line to the twelfth line of the code.&#10;The third rectangular box labeled “erases the inline background-color style from each puzzle cell by setting the style value to an empty text string” is positioned below the lines of code. An arrow originating from this rectangular box points to ““”” in the ninth line of the code.&#10;" title="Figure 11-37 Using an anonymous function "/>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861615"/>
            <a:ext cx="8305800" cy="3622132"/>
          </a:xfrm>
        </p:spPr>
      </p:pic>
    </p:spTree>
    <p:extLst>
      <p:ext uri="{BB962C8B-B14F-4D97-AF65-F5344CB8AC3E}">
        <p14:creationId xmlns:p14="http://schemas.microsoft.com/office/powerpoint/2010/main" val="40334991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Passing Variable Values into Anonymous Functions </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63</a:t>
            </a:fld>
            <a:endParaRPr lang="en-US"/>
          </a:p>
        </p:txBody>
      </p:sp>
      <p:sp>
        <p:nvSpPr>
          <p:cNvPr id="2" name="Content Placeholder 1"/>
          <p:cNvSpPr>
            <a:spLocks noGrp="1"/>
          </p:cNvSpPr>
          <p:nvPr>
            <p:ph idx="1"/>
          </p:nvPr>
        </p:nvSpPr>
        <p:spPr/>
        <p:txBody>
          <a:bodyPr/>
          <a:lstStyle/>
          <a:p>
            <a:r>
              <a:rPr lang="en-IN" dirty="0"/>
              <a:t>JavaScript supports two types of variables:</a:t>
            </a:r>
          </a:p>
          <a:p>
            <a:pPr lvl="1"/>
            <a:r>
              <a:rPr lang="en-IN" dirty="0"/>
              <a:t>Global variables: Declared outside of any function and thus are accessible throughout the app</a:t>
            </a:r>
          </a:p>
          <a:p>
            <a:pPr lvl="1"/>
            <a:r>
              <a:rPr lang="en-IN" dirty="0"/>
              <a:t>Local variables: Declared within a function and are only accessible to code within that function</a:t>
            </a:r>
          </a:p>
          <a:p>
            <a:endParaRPr lang="en-IN" dirty="0"/>
          </a:p>
        </p:txBody>
      </p:sp>
    </p:spTree>
    <p:extLst>
      <p:ext uri="{BB962C8B-B14F-4D97-AF65-F5344CB8AC3E}">
        <p14:creationId xmlns:p14="http://schemas.microsoft.com/office/powerpoint/2010/main" val="8795259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Passing Variable Values into Anonymous Functions (continued 1)</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64</a:t>
            </a:fld>
            <a:endParaRPr lang="en-US"/>
          </a:p>
        </p:txBody>
      </p:sp>
      <p:sp>
        <p:nvSpPr>
          <p:cNvPr id="2" name="Content Placeholder 1"/>
          <p:cNvSpPr>
            <a:spLocks noGrp="1"/>
          </p:cNvSpPr>
          <p:nvPr>
            <p:ph idx="1"/>
          </p:nvPr>
        </p:nvSpPr>
        <p:spPr/>
        <p:txBody>
          <a:bodyPr/>
          <a:lstStyle/>
          <a:p>
            <a:r>
              <a:rPr lang="en-IN" dirty="0"/>
              <a:t>Global variables should be avoided when possible because</a:t>
            </a:r>
          </a:p>
          <a:p>
            <a:pPr lvl="1"/>
            <a:r>
              <a:rPr lang="en-IN" dirty="0"/>
              <a:t>global variables are accessible to every function in the application</a:t>
            </a:r>
          </a:p>
          <a:p>
            <a:pPr lvl="1"/>
            <a:r>
              <a:rPr lang="en-IN" dirty="0"/>
              <a:t>the task of tracking which functions are using and modifying the global variables becomes increasingly difficult as the application grows in size and complexity</a:t>
            </a:r>
          </a:p>
        </p:txBody>
      </p:sp>
    </p:spTree>
    <p:extLst>
      <p:ext uri="{BB962C8B-B14F-4D97-AF65-F5344CB8AC3E}">
        <p14:creationId xmlns:p14="http://schemas.microsoft.com/office/powerpoint/2010/main" val="28721061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Passing Variable Values into Anonymous Functions (continued 2)</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65</a:t>
            </a:fld>
            <a:endParaRPr lang="en-US"/>
          </a:p>
        </p:txBody>
      </p:sp>
      <p:sp>
        <p:nvSpPr>
          <p:cNvPr id="2" name="Content Placeholder 1"/>
          <p:cNvSpPr>
            <a:spLocks noGrp="1"/>
          </p:cNvSpPr>
          <p:nvPr>
            <p:ph idx="1"/>
          </p:nvPr>
        </p:nvSpPr>
        <p:spPr/>
        <p:txBody>
          <a:bodyPr/>
          <a:lstStyle/>
          <a:p>
            <a:r>
              <a:rPr lang="en-IN" dirty="0"/>
              <a:t>An advantage of using anonymous functions is that they reduce the need for global variables because they perform their actions locally within a function</a:t>
            </a:r>
          </a:p>
          <a:p>
            <a:r>
              <a:rPr lang="en-IN" dirty="0"/>
              <a:t>One of the challenges of anonymous functions is keeping track of all of the nested levels of functions and procedures</a:t>
            </a:r>
          </a:p>
        </p:txBody>
      </p:sp>
    </p:spTree>
    <p:extLst>
      <p:ext uri="{BB962C8B-B14F-4D97-AF65-F5344CB8AC3E}">
        <p14:creationId xmlns:p14="http://schemas.microsoft.com/office/powerpoint/2010/main" val="39087165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Passing Variable Values into Anonymous Functions (continued 3)</a:t>
            </a:r>
            <a:endParaRPr lang="en-US" sz="36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66</a:t>
            </a:fld>
            <a:endParaRPr lang="en-US"/>
          </a:p>
        </p:txBody>
      </p:sp>
      <p:pic>
        <p:nvPicPr>
          <p:cNvPr id="4" name="Picture 3" descr="This figure explains the process of using an anonymous function with the setTimeout() method.&#10;The figure consists of two rectangular boxes and a few lines of code.&#10;The first line of the code reads “// Display incorrect gray cells in red”. The second line of the code reads “for(var i = 0; i &lt; empty.length; i++) {”. The third line of the code reads “if (empty[i].style.backgroundColor === “rgb(101, 101, 101)”) {”. The fourth line of the code reads “empty[i].style.backgroundColor = “rgb(255, 101, 101)”;”. The fifth line of the code reads “}”. The sixth line of the code reads “}”.The seventh line of the code reads “// Remove the hints after 0.5 seconds”. The eighth line of the code reads “setTimeout(”. The ninth line of the code reads “function() {”. The tenth line of the code reads “}, 500);”. The eleventh line of the code reads “}”. The twelfth line of the code reads “);”.&#10;The first rectangular box labeled “runs anonymous function after a 0.5 second delay” is positioned on the left side of the code. An arrow originating from this rectangular box points to the ninth line of the code.&#10;The second rectangular box labeled “sets the delay time in milliseconds” is positioned below the lines of code. An arrow originating from this rectangular box points to “500” in the tenth line of the code.&#10;" title="Figure 11-43 Using an anonymous function with the setTimeout() method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873" y="2209800"/>
            <a:ext cx="7973527" cy="3036551"/>
          </a:xfrm>
          <a:prstGeom prst="rect">
            <a:avLst/>
          </a:prstGeom>
        </p:spPr>
      </p:pic>
    </p:spTree>
    <p:extLst>
      <p:ext uri="{BB962C8B-B14F-4D97-AF65-F5344CB8AC3E}">
        <p14:creationId xmlns:p14="http://schemas.microsoft.com/office/powerpoint/2010/main" val="35721892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4000" dirty="0"/>
              <a:t>Displaying Dialog Boxes</a:t>
            </a:r>
            <a:endParaRPr lang="en-US" sz="40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67</a:t>
            </a:fld>
            <a:endParaRPr lang="en-US"/>
          </a:p>
        </p:txBody>
      </p:sp>
      <p:sp>
        <p:nvSpPr>
          <p:cNvPr id="2" name="Content Placeholder 1"/>
          <p:cNvSpPr>
            <a:spLocks noGrp="1"/>
          </p:cNvSpPr>
          <p:nvPr>
            <p:ph idx="1"/>
          </p:nvPr>
        </p:nvSpPr>
        <p:spPr/>
        <p:txBody>
          <a:bodyPr/>
          <a:lstStyle/>
          <a:p>
            <a:r>
              <a:rPr lang="en-IN" dirty="0"/>
              <a:t>Alert dialog box can be created using the following </a:t>
            </a:r>
            <a:r>
              <a:rPr lang="en-IN" sz="2600" dirty="0">
                <a:latin typeface="Courier New" pitchFamily="49" charset="0"/>
                <a:cs typeface="Courier New" pitchFamily="49" charset="0"/>
              </a:rPr>
              <a:t>alert()</a:t>
            </a:r>
            <a:r>
              <a:rPr lang="en-IN" sz="2600" dirty="0">
                <a:latin typeface="+mj-lt"/>
                <a:cs typeface="Courier New" pitchFamily="49" charset="0"/>
              </a:rPr>
              <a:t> </a:t>
            </a:r>
            <a:r>
              <a:rPr lang="en-IN" dirty="0"/>
              <a:t>method:</a:t>
            </a:r>
          </a:p>
          <a:p>
            <a:pPr marL="0" indent="0">
              <a:buNone/>
            </a:pPr>
            <a:r>
              <a:rPr lang="en-IN" dirty="0"/>
              <a:t>	</a:t>
            </a:r>
            <a:r>
              <a:rPr lang="en-IN" sz="2600" dirty="0">
                <a:latin typeface="Courier New" pitchFamily="49" charset="0"/>
                <a:cs typeface="Courier New" pitchFamily="49" charset="0"/>
              </a:rPr>
              <a:t>alert(</a:t>
            </a:r>
            <a:r>
              <a:rPr lang="en-IN" sz="2600" i="1" dirty="0">
                <a:latin typeface="Courier New" pitchFamily="49" charset="0"/>
                <a:cs typeface="Courier New" pitchFamily="49" charset="0"/>
              </a:rPr>
              <a:t>text</a:t>
            </a:r>
            <a:r>
              <a:rPr lang="en-IN" sz="2600" dirty="0">
                <a:latin typeface="Courier New" pitchFamily="49" charset="0"/>
                <a:cs typeface="Courier New" pitchFamily="49" charset="0"/>
              </a:rPr>
              <a:t>)</a:t>
            </a:r>
          </a:p>
          <a:p>
            <a:pPr marL="355600" indent="0">
              <a:buNone/>
            </a:pPr>
            <a:r>
              <a:rPr lang="en-IN" dirty="0"/>
              <a:t>where </a:t>
            </a:r>
            <a:r>
              <a:rPr lang="en-IN" sz="2600" i="1" dirty="0">
                <a:latin typeface="Courier New" pitchFamily="49" charset="0"/>
                <a:cs typeface="Courier New" pitchFamily="49" charset="0"/>
              </a:rPr>
              <a:t>text</a:t>
            </a:r>
            <a:r>
              <a:rPr lang="en-IN" i="1" dirty="0"/>
              <a:t> </a:t>
            </a:r>
            <a:r>
              <a:rPr lang="en-IN" dirty="0"/>
              <a:t>is the message displayed in the alert dialog box</a:t>
            </a:r>
          </a:p>
          <a:p>
            <a:r>
              <a:rPr lang="en-IN" dirty="0"/>
              <a:t>When an alert dialog box is displayed, the execution of the program code halts until the user clicks the OK button in the dialog box</a:t>
            </a:r>
          </a:p>
        </p:txBody>
      </p:sp>
    </p:spTree>
    <p:extLst>
      <p:ext uri="{BB962C8B-B14F-4D97-AF65-F5344CB8AC3E}">
        <p14:creationId xmlns:p14="http://schemas.microsoft.com/office/powerpoint/2010/main" val="216357364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4000" dirty="0"/>
              <a:t>Displaying Dialog Boxes (continued 1)</a:t>
            </a:r>
            <a:endParaRPr lang="en-US" sz="40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68</a:t>
            </a:fld>
            <a:endParaRPr lang="en-US"/>
          </a:p>
        </p:txBody>
      </p:sp>
      <p:sp>
        <p:nvSpPr>
          <p:cNvPr id="2" name="Content Placeholder 1"/>
          <p:cNvSpPr>
            <a:spLocks noGrp="1"/>
          </p:cNvSpPr>
          <p:nvPr>
            <p:ph idx="1"/>
          </p:nvPr>
        </p:nvSpPr>
        <p:spPr/>
        <p:txBody>
          <a:bodyPr/>
          <a:lstStyle/>
          <a:p>
            <a:r>
              <a:rPr lang="en-IN" dirty="0"/>
              <a:t>JavaScript supports confirmation and prompt dialog boxes</a:t>
            </a:r>
          </a:p>
          <a:p>
            <a:endParaRPr lang="en-IN" dirty="0"/>
          </a:p>
        </p:txBody>
      </p:sp>
      <p:pic>
        <p:nvPicPr>
          <p:cNvPr id="3" name="Picture 2" descr="This table provides data about JavaScript dialog boxes. It has 3 columns and 4 rows. The header of column 1 reads “Dialog Box”, the header of column 2 reads “Description”, and the header of column 3 reads “Example”.&#10;In row 2, column 1 reads “alert(text)”, column 2 reads “Displays an alert message”, and column 3 consists of a text that reads “alert(“Welcome to Hanjie!”);” and an alert box. The alert box consists of two lines of text and two buttons. The first line of text reads “This page says:”. The second line of text reads “Welcome to Hanjie!” and is positioned below the first line of text. The first button labeled “OK” is positioned at the bottom-right corner of the alert box. The second button labeled “X” is positioned at the top-right corner of the alert box.&#10;In row 3, column 1 reads “confirm(text)”, column 2 reads “Displays a confirmation box, returning a value of true if the user clicks the OK button and false if the Cancel button is clicked”, and column 3 consists of a text that reads “var quitGame = confirm(“Quit the Game?”);” and a confirmation box. The confirmation box consists of two lines of text and three buttons. The first line of text reads “This page says:”. The second line of text reads “Quit the Game?” and is positioned below the first line of text. The first button labeled “OK” is positioned at the bottom-right corner of the confirmation box. The second button labeled “Cancel” is positioned on the right side of the first button. The third button labeled “X” is positioned at the top-right corner of the confirmation box.&#10;In row 4, column 1 reads “prompt(text [, defaultInput])”, column 2 reads “Displays a prompt box, &#10;prompting the user to enter input text, where defaultInput is an optional attribute specifying the default input value; if the user clicks OK the input text is returned, if the Cancel button is clicked a&#10;value of null is returned”, and column 3 consists of a text that reads “var gameType = prompt(“Enter your Game”, “Hanjie”);” and a prompt box. The prompt box consists of two lines of text, a rectangular box, and three buttons. The first line of text reads “This page says:”. The second line of text reads “Enter your Game” and is positioned below the first line of text. The rectangular box labeled “Hanjie” is positioned below the second line of text. The first button labeled “OK” is positioned at the bottom-right corner of the prompt box. The second button labeled “Cancel” is positioned on the right side of the first button. The third button labeled “X” is positioned at the top-right corner of the prompt box.&#10;" title="Figure 11-45 JavaScript dialog boxes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1429" y="2209800"/>
            <a:ext cx="5998571" cy="4094058"/>
          </a:xfrm>
          <a:prstGeom prst="rect">
            <a:avLst/>
          </a:prstGeom>
        </p:spPr>
      </p:pic>
    </p:spTree>
    <p:extLst>
      <p:ext uri="{BB962C8B-B14F-4D97-AF65-F5344CB8AC3E}">
        <p14:creationId xmlns:p14="http://schemas.microsoft.com/office/powerpoint/2010/main" val="244538200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4000" dirty="0"/>
              <a:t>Displaying Dialog Boxes (continued 2)</a:t>
            </a:r>
            <a:endParaRPr lang="en-US" sz="40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69</a:t>
            </a:fld>
            <a:endParaRPr lang="en-US"/>
          </a:p>
        </p:txBody>
      </p:sp>
      <p:pic>
        <p:nvPicPr>
          <p:cNvPr id="4" name="Content Placeholder 3" descr="This figure explains the process applying a confirm dialog box.&#10;The figure consists of four rectangular boxes and a few lines of code.&#10;The first line of the code reads “function swapPuzzle(e) {”. The second line of the code reads “if (confirm(“You will lose all of your work on the puzzle! Continue?”)) {”. The third line of the code reads “var puzzleID = e.target.id”. The fourth line of the code reads “var puzzleTitle = e.target.value”. The fifth line of the code reads “document.getElementById(“puzzleTitle”).innerHTML=puzzleTitle;”. The sixth line of the code reads “setupPuzzle();”. The seventh line of the code reads “}”. The eighth line of the code reads “}”.&#10;The first rectangular box labeled “opens the if statement with a curly brace” is positioned above the code. An arrow originating from this rectangular box points to “{” in the first line of the code.&#10;The second rectangular box labeled “message in the confirm dialog box” is positioned on the right side of the first rectangular box. An arrow originating from the second rectangular box points to the second line of the code.&#10;The third rectangular box labeled “runs the enclosed code only if the user clicks the OK button in the confirm dialog box” is positioned on the left side of the code. An arrow originating from this rectangular box points to the fourth and the sixth line of the code.&#10;The fourth rectangular box labeled “closes off the if statement with a curly brace” is positioned below the third rectangular box. An arrow originating from the fourth rectangular box points to “}” in the seventh line of the code.&#10;" title="Figure 11-46 Applying a confirm dialog box "/>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757871"/>
            <a:ext cx="8305800" cy="3829620"/>
          </a:xfrm>
        </p:spPr>
      </p:pic>
    </p:spTree>
    <p:extLst>
      <p:ext uri="{BB962C8B-B14F-4D97-AF65-F5344CB8AC3E}">
        <p14:creationId xmlns:p14="http://schemas.microsoft.com/office/powerpoint/2010/main" val="4012750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Creating an Event Handler (continued 1)</a:t>
            </a:r>
            <a:endParaRPr lang="en-US" sz="3600" dirty="0"/>
          </a:p>
        </p:txBody>
      </p:sp>
      <p:sp>
        <p:nvSpPr>
          <p:cNvPr id="27650" name="Rectangle 3"/>
          <p:cNvSpPr>
            <a:spLocks noGrp="1" noChangeArrowheads="1"/>
          </p:cNvSpPr>
          <p:nvPr>
            <p:ph idx="1"/>
          </p:nvPr>
        </p:nvSpPr>
        <p:spPr/>
        <p:txBody>
          <a:bodyPr/>
          <a:lstStyle/>
          <a:p>
            <a:r>
              <a:rPr lang="en-IN" dirty="0"/>
              <a:t>Event handlers can be added to a page element using the following attribute:</a:t>
            </a:r>
          </a:p>
          <a:p>
            <a:pPr marL="0" indent="0">
              <a:buNone/>
            </a:pPr>
            <a:r>
              <a:rPr lang="en-IN" dirty="0"/>
              <a:t>	</a:t>
            </a:r>
            <a:r>
              <a:rPr lang="en-IN" sz="2600" dirty="0">
                <a:latin typeface="Courier New" pitchFamily="49" charset="0"/>
                <a:cs typeface="Courier New" pitchFamily="49" charset="0"/>
              </a:rPr>
              <a:t>&lt;</a:t>
            </a:r>
            <a:r>
              <a:rPr lang="en-IN" sz="2600" i="1" dirty="0">
                <a:latin typeface="Courier New" pitchFamily="49" charset="0"/>
                <a:cs typeface="Courier New" pitchFamily="49" charset="0"/>
              </a:rPr>
              <a:t>element </a:t>
            </a:r>
            <a:r>
              <a:rPr lang="en-IN" sz="2600" dirty="0" err="1">
                <a:latin typeface="Courier New" pitchFamily="49" charset="0"/>
                <a:cs typeface="Courier New" pitchFamily="49" charset="0"/>
              </a:rPr>
              <a:t>on</a:t>
            </a:r>
            <a:r>
              <a:rPr lang="en-IN" sz="2600" i="1" dirty="0" err="1">
                <a:latin typeface="Courier New" pitchFamily="49" charset="0"/>
                <a:cs typeface="Courier New" pitchFamily="49" charset="0"/>
              </a:rPr>
              <a:t>event</a:t>
            </a:r>
            <a:r>
              <a:rPr lang="en-IN" sz="2600" i="1" dirty="0">
                <a:latin typeface="Courier New" pitchFamily="49" charset="0"/>
                <a:cs typeface="Courier New" pitchFamily="49" charset="0"/>
              </a:rPr>
              <a:t> </a:t>
            </a:r>
            <a:r>
              <a:rPr lang="en-IN" sz="2600" dirty="0">
                <a:latin typeface="Courier New" pitchFamily="49" charset="0"/>
                <a:cs typeface="Courier New" pitchFamily="49" charset="0"/>
              </a:rPr>
              <a:t>= “</a:t>
            </a:r>
            <a:r>
              <a:rPr lang="en-IN" sz="2600" i="1" dirty="0">
                <a:latin typeface="Courier New" pitchFamily="49" charset="0"/>
                <a:cs typeface="Courier New" pitchFamily="49" charset="0"/>
              </a:rPr>
              <a:t>script</a:t>
            </a:r>
            <a:r>
              <a:rPr lang="en-IN" sz="2600" dirty="0">
                <a:latin typeface="Courier New" pitchFamily="49" charset="0"/>
                <a:cs typeface="Courier New" pitchFamily="49" charset="0"/>
              </a:rPr>
              <a:t>”&gt;</a:t>
            </a:r>
          </a:p>
          <a:p>
            <a:pPr marL="355600" indent="0">
              <a:buNone/>
            </a:pPr>
            <a:r>
              <a:rPr lang="en-IN" dirty="0"/>
              <a:t>where </a:t>
            </a:r>
            <a:r>
              <a:rPr lang="en-IN" sz="2600" i="1" dirty="0">
                <a:latin typeface="Courier New" pitchFamily="49" charset="0"/>
                <a:cs typeface="Courier New" pitchFamily="49" charset="0"/>
              </a:rPr>
              <a:t>element</a:t>
            </a:r>
            <a:r>
              <a:rPr lang="en-IN" i="1" dirty="0"/>
              <a:t> </a:t>
            </a:r>
            <a:r>
              <a:rPr lang="en-IN" dirty="0"/>
              <a:t>is the element in which the event occurs, </a:t>
            </a:r>
            <a:r>
              <a:rPr lang="en-IN" sz="2600" i="1" dirty="0">
                <a:latin typeface="Courier New" pitchFamily="49" charset="0"/>
                <a:cs typeface="Courier New" pitchFamily="49" charset="0"/>
              </a:rPr>
              <a:t>event</a:t>
            </a:r>
            <a:r>
              <a:rPr lang="en-IN" i="1" dirty="0"/>
              <a:t> </a:t>
            </a:r>
            <a:r>
              <a:rPr lang="en-IN" dirty="0"/>
              <a:t>is the name of the event, and </a:t>
            </a:r>
            <a:r>
              <a:rPr lang="en-IN" sz="2600" i="1" dirty="0">
                <a:latin typeface="Courier New" pitchFamily="49" charset="0"/>
                <a:cs typeface="Courier New" pitchFamily="49" charset="0"/>
              </a:rPr>
              <a:t>script</a:t>
            </a:r>
            <a:r>
              <a:rPr lang="en-IN" i="1" dirty="0"/>
              <a:t> </a:t>
            </a:r>
            <a:r>
              <a:rPr lang="en-IN" dirty="0"/>
              <a:t>are the commands that the browser runs in response to the event</a:t>
            </a:r>
          </a:p>
          <a:p>
            <a:endParaRPr lang="en-IN"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7</a:t>
            </a:fld>
            <a:endParaRPr lang="en-US"/>
          </a:p>
        </p:txBody>
      </p:sp>
    </p:spTree>
    <p:extLst>
      <p:ext uri="{BB962C8B-B14F-4D97-AF65-F5344CB8AC3E}">
        <p14:creationId xmlns:p14="http://schemas.microsoft.com/office/powerpoint/2010/main" val="428948728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4000" dirty="0"/>
              <a:t>Displaying Dialog Boxes (continued 3)</a:t>
            </a:r>
            <a:endParaRPr lang="en-US" sz="4000"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70</a:t>
            </a:fld>
            <a:endParaRPr lang="en-US"/>
          </a:p>
        </p:txBody>
      </p:sp>
      <p:pic>
        <p:nvPicPr>
          <p:cNvPr id="3" name="Content Placeholder 2" descr="This figure shows a successfully completed puzzle.&#10;The figure consists of seven rectangular boxes, two labels, a dialog box, and a square grid.&#10;The first rectangular box is labeled “Puzzle 1”. The second rectangular box labeled “Puzzle 2” is positioned on the right side of the first rectangular box. The third rectangular box labeled “Puzzle 3” is positioned on the right side of the second rectangular box.&#10;The first label reads “Puzzle 1” and is positioned below the second rectangular box.&#10;The square grid contains 6 rows and 6 columns. The header of column 2 reads “5”, the header of column 3 reads “4”, the header of column 4 reads “3”, the header of column 5 reads “2”, and the header of column 6 reads “1”.&#10;In row 2, column 1 reads “5”. In row 3, column 1 reads “4”. In row 4, column 1 reads “3”. In row 5, column 1 reads “2”. In row 6, column 1 reads “1”.&#10;The second label reads “Triangle (Easy)” and is positioned below the square grid.&#10;The fourth rectangular box labeled “Peek!” is positioned below the second label. The fifth rectangular box labeled “Show Solution” is positioned on the right side of the fourth rectangular box.&#10;The sixth rectangular box labeled “The complete puzzle image drawn with no missing or extra cells” is positioned to the left of the first label. An arrow originating from this rectangular box points to the square grid.&#10;The dialog box consists of three lines of text, a square box, and two buttons and is positioned on the right side of the square grid. The first line of text reads “This page says:”. The second line of text reads “You Solved the Puzzle” and is positioned below the first line of text. The square box is positioned below the second line of text. The third line of text reads “Prevent this page from creating additional dialogs.” and is positioned on the right side of the square box. The first button labeled “OK” is positioned at the bottom-right corner of the dialog box. The second button labeled “X” is positioned at the top-right corner of the dialog box.&#10;The seventh rectangular box labeled “dialog box notifying the user of the solved puzzle” is positioned below the sixth rectangular box. An arrow originating from the seventh rectangular box points to the dialog box.&#10;" title="Figure 11-50 A successfully completed puzzle "/>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793136"/>
            <a:ext cx="8305800" cy="3759090"/>
          </a:xfrm>
        </p:spPr>
      </p:pic>
    </p:spTree>
    <p:extLst>
      <p:ext uri="{BB962C8B-B14F-4D97-AF65-F5344CB8AC3E}">
        <p14:creationId xmlns:p14="http://schemas.microsoft.com/office/powerpoint/2010/main" val="2340880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Creating an Event Handler (continued 2)</a:t>
            </a:r>
            <a:endParaRPr lang="en-US" sz="3600" dirty="0"/>
          </a:p>
        </p:txBody>
      </p:sp>
      <p:sp>
        <p:nvSpPr>
          <p:cNvPr id="27650" name="Rectangle 3"/>
          <p:cNvSpPr>
            <a:spLocks noGrp="1" noChangeArrowheads="1"/>
          </p:cNvSpPr>
          <p:nvPr>
            <p:ph idx="1"/>
          </p:nvPr>
        </p:nvSpPr>
        <p:spPr/>
        <p:txBody>
          <a:bodyPr/>
          <a:lstStyle/>
          <a:p>
            <a:r>
              <a:rPr lang="en-IN" dirty="0"/>
              <a:t>Event handlers can also be defined as object properties using the command</a:t>
            </a:r>
          </a:p>
          <a:p>
            <a:pPr marL="0" indent="0">
              <a:buNone/>
            </a:pPr>
            <a:r>
              <a:rPr lang="en-IN" dirty="0"/>
              <a:t>	</a:t>
            </a:r>
            <a:r>
              <a:rPr lang="en-IN" sz="2600" dirty="0" err="1">
                <a:latin typeface="Courier New" pitchFamily="49" charset="0"/>
                <a:cs typeface="Courier New" pitchFamily="49" charset="0"/>
              </a:rPr>
              <a:t>object.on</a:t>
            </a:r>
            <a:r>
              <a:rPr lang="en-IN" sz="2600" i="1" dirty="0" err="1">
                <a:latin typeface="Courier New" pitchFamily="49" charset="0"/>
                <a:cs typeface="Courier New" pitchFamily="49" charset="0"/>
              </a:rPr>
              <a:t>event</a:t>
            </a:r>
            <a:r>
              <a:rPr lang="en-IN" sz="2600" i="1" dirty="0">
                <a:latin typeface="Courier New" pitchFamily="49" charset="0"/>
                <a:cs typeface="Courier New" pitchFamily="49" charset="0"/>
              </a:rPr>
              <a:t> </a:t>
            </a:r>
            <a:r>
              <a:rPr lang="en-IN" sz="2600" dirty="0">
                <a:latin typeface="Courier New" pitchFamily="49" charset="0"/>
                <a:cs typeface="Courier New" pitchFamily="49" charset="0"/>
              </a:rPr>
              <a:t>= </a:t>
            </a:r>
            <a:r>
              <a:rPr lang="en-IN" sz="2600" i="1" dirty="0">
                <a:latin typeface="Courier New" pitchFamily="49" charset="0"/>
                <a:cs typeface="Courier New" pitchFamily="49" charset="0"/>
              </a:rPr>
              <a:t>function</a:t>
            </a:r>
            <a:r>
              <a:rPr lang="en-IN" sz="2600" dirty="0">
                <a:latin typeface="Courier New" pitchFamily="49" charset="0"/>
                <a:cs typeface="Courier New" pitchFamily="49" charset="0"/>
              </a:rPr>
              <a:t>;</a:t>
            </a:r>
          </a:p>
          <a:p>
            <a:pPr marL="355600" indent="0">
              <a:buNone/>
            </a:pPr>
            <a:r>
              <a:rPr lang="en-IN" dirty="0"/>
              <a:t>where </a:t>
            </a:r>
            <a:r>
              <a:rPr lang="en-IN" sz="2600" i="1" dirty="0">
                <a:latin typeface="Courier New" pitchFamily="49" charset="0"/>
                <a:cs typeface="Courier New" pitchFamily="49" charset="0"/>
              </a:rPr>
              <a:t>object</a:t>
            </a:r>
            <a:r>
              <a:rPr lang="en-IN" i="1" dirty="0"/>
              <a:t> </a:t>
            </a:r>
            <a:r>
              <a:rPr lang="en-IN" dirty="0"/>
              <a:t>is the object in which the event occurs, </a:t>
            </a:r>
            <a:r>
              <a:rPr lang="en-IN" sz="2600" i="1" dirty="0">
                <a:latin typeface="Courier New" pitchFamily="49" charset="0"/>
                <a:cs typeface="Courier New" pitchFamily="49" charset="0"/>
              </a:rPr>
              <a:t>event</a:t>
            </a:r>
            <a:r>
              <a:rPr lang="en-IN" i="1" dirty="0"/>
              <a:t> </a:t>
            </a:r>
            <a:r>
              <a:rPr lang="en-IN" dirty="0"/>
              <a:t>is the name of the event, and </a:t>
            </a:r>
            <a:r>
              <a:rPr lang="en-IN" sz="2600" i="1" dirty="0">
                <a:latin typeface="Courier New" pitchFamily="49" charset="0"/>
                <a:cs typeface="Courier New" pitchFamily="49" charset="0"/>
              </a:rPr>
              <a:t>function</a:t>
            </a:r>
            <a:r>
              <a:rPr lang="en-IN" i="1" dirty="0"/>
              <a:t> </a:t>
            </a:r>
            <a:r>
              <a:rPr lang="en-IN" dirty="0"/>
              <a:t>is the name of a function run in response to the event</a:t>
            </a:r>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8</a:t>
            </a:fld>
            <a:endParaRPr lang="en-US"/>
          </a:p>
        </p:txBody>
      </p:sp>
    </p:spTree>
    <p:extLst>
      <p:ext uri="{BB962C8B-B14F-4D97-AF65-F5344CB8AC3E}">
        <p14:creationId xmlns:p14="http://schemas.microsoft.com/office/powerpoint/2010/main" val="285629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305800" cy="944563"/>
          </a:xfrm>
        </p:spPr>
        <p:txBody>
          <a:bodyPr/>
          <a:lstStyle/>
          <a:p>
            <a:r>
              <a:rPr lang="en-IN" sz="3600" dirty="0"/>
              <a:t>Creating an Event Handler (continued 3)</a:t>
            </a:r>
            <a:endParaRPr lang="en-US" sz="3600" dirty="0"/>
          </a:p>
        </p:txBody>
      </p:sp>
      <p:pic>
        <p:nvPicPr>
          <p:cNvPr id="2" name="Content Placeholder 1" descr="This table provides data about the event handlers for the browser window. It has 2 columns and 9 rows. The header of column 1 reads “Event Handler”, and the header of column 2 reads “Run Script”.&#10;In row 2, column 1 reads “onbeforeunload” and column 2 reads “when page is about to be unloaded by the browser”.&#10;In row 3, column 1 reads “oncopy” and column 2 reads “when the user copies the content of an element”.&#10;In row 4, column 1 reads “oncut” and column 2 reads “when the user cuts the content of an element”.&#10;In row 5, column 1 reads “onerror” and column 2 reads “when an error occurs while loading an external file, such as an image or a video clip”.&#10;In row 6, column 1 reads “onload” and column 2 reads “after the page has finished loading”.&#10;In row 7, column 1 reads “onpaste” and column 2 reads “when the user pastes some content into an element”.&#10;In row 8, column 1 reads “onresize” and column 2 reads “when the browser window is resized”.&#10;In row 9, column 1 reads “onunload” and column 2 reads “when the page is unloaded by the browser (or the browser window is closed)”.&#10;" title="Figure 11-6 Event handlers for the browser window"/>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947511"/>
            <a:ext cx="8305800" cy="3450341"/>
          </a:xfrm>
        </p:spPr>
      </p:pic>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9</a:t>
            </a:fld>
            <a:endParaRPr lang="en-US"/>
          </a:p>
        </p:txBody>
      </p:sp>
    </p:spTree>
    <p:extLst>
      <p:ext uri="{BB962C8B-B14F-4D97-AF65-F5344CB8AC3E}">
        <p14:creationId xmlns:p14="http://schemas.microsoft.com/office/powerpoint/2010/main" val="2018404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A4E67DBD434D4D9B1F600B93AA2120" ma:contentTypeVersion="2" ma:contentTypeDescription="Create a new document." ma:contentTypeScope="" ma:versionID="7ac98ca5d0e8ccce053afaacc365ec7f">
  <xsd:schema xmlns:xsd="http://www.w3.org/2001/XMLSchema" xmlns:xs="http://www.w3.org/2001/XMLSchema" xmlns:p="http://schemas.microsoft.com/office/2006/metadata/properties" xmlns:ns2="5b47f0fb-e24d-44b9-89a4-ff46b5ce035f" targetNamespace="http://schemas.microsoft.com/office/2006/metadata/properties" ma:root="true" ma:fieldsID="d91239c960d4e18d6e410bb653dfd5b5" ns2:_="">
    <xsd:import namespace="5b47f0fb-e24d-44b9-89a4-ff46b5ce035f"/>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47f0fb-e24d-44b9-89a4-ff46b5ce035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93A1A2-BC1C-4464-92FB-5F0CA06B4F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47f0fb-e24d-44b9-89a4-ff46b5ce03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2F6848-421E-459D-80AC-896F72D1AAE8}">
  <ds:schemaRefs>
    <ds:schemaRef ds:uri="http://schemas.microsoft.com/sharepoint/v3/contenttype/forms"/>
  </ds:schemaRefs>
</ds:datastoreItem>
</file>

<file path=customXml/itemProps3.xml><?xml version="1.0" encoding="utf-8"?>
<ds:datastoreItem xmlns:ds="http://schemas.openxmlformats.org/officeDocument/2006/customXml" ds:itemID="{DBDDB822-A88E-4996-A13B-6B304823B087}">
  <ds:schemaRefs>
    <ds:schemaRef ds:uri="http://schemas.microsoft.com/office/2006/metadata/properties"/>
    <ds:schemaRef ds:uri="http://purl.org/dc/dcmitype/"/>
    <ds:schemaRef ds:uri="http://schemas.microsoft.com/office/2006/documentManagement/types"/>
    <ds:schemaRef ds:uri="http://purl.org/dc/elements/1.1/"/>
    <ds:schemaRef ds:uri="http://purl.org/dc/terms/"/>
    <ds:schemaRef ds:uri="http://www.w3.org/XML/1998/namespace"/>
    <ds:schemaRef ds:uri="http://schemas.microsoft.com/office/infopath/2007/PartnerControls"/>
    <ds:schemaRef ds:uri="http://schemas.openxmlformats.org/package/2006/metadata/core-properties"/>
    <ds:schemaRef ds:uri="5b47f0fb-e24d-44b9-89a4-ff46b5ce035f"/>
  </ds:schemaRefs>
</ds:datastoreItem>
</file>

<file path=docProps/app.xml><?xml version="1.0" encoding="utf-8"?>
<Properties xmlns="http://schemas.openxmlformats.org/officeDocument/2006/extended-properties" xmlns:vt="http://schemas.openxmlformats.org/officeDocument/2006/docPropsVTypes">
  <Template>Tutorial.01</Template>
  <TotalTime>8620</TotalTime>
  <Words>3198</Words>
  <Application>Microsoft Office PowerPoint</Application>
  <PresentationFormat>On-screen Show (4:3)</PresentationFormat>
  <Paragraphs>443</Paragraphs>
  <Slides>70</Slides>
  <Notes>69</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2_Office Theme</vt:lpstr>
      <vt:lpstr>PowerPoint Presentation</vt:lpstr>
      <vt:lpstr>Objectives</vt:lpstr>
      <vt:lpstr>Objectives (continued)</vt:lpstr>
      <vt:lpstr>Introducing JavaScript Events</vt:lpstr>
      <vt:lpstr>Introducing JavaScript Events (continued)</vt:lpstr>
      <vt:lpstr>Creating an Event Handler</vt:lpstr>
      <vt:lpstr>Creating an Event Handler (continued 1)</vt:lpstr>
      <vt:lpstr>Creating an Event Handler (continued 2)</vt:lpstr>
      <vt:lpstr>Creating an Event Handler (continued 3)</vt:lpstr>
      <vt:lpstr>Creating an Event Handler (continued 4)</vt:lpstr>
      <vt:lpstr>Creating an Event Handler (continued 5)</vt:lpstr>
      <vt:lpstr>Creating an Event Handler (continued 6)</vt:lpstr>
      <vt:lpstr>Creating an Event Handler (continued 7)</vt:lpstr>
      <vt:lpstr>Creating an Event Handler (continued 8)</vt:lpstr>
      <vt:lpstr>Using the Event Object</vt:lpstr>
      <vt:lpstr>Using the Event Object (continued 1)</vt:lpstr>
      <vt:lpstr>Using the Event Object (continued 2)</vt:lpstr>
      <vt:lpstr>Using the Event Object (continued 3)</vt:lpstr>
      <vt:lpstr>Exploring Object Properties</vt:lpstr>
      <vt:lpstr>Exploring Object Properties (continued)</vt:lpstr>
      <vt:lpstr>Object Properties and Inline Styles</vt:lpstr>
      <vt:lpstr>Object Properties and Inline Styles (continued)</vt:lpstr>
      <vt:lpstr>Creating Object Collections with CSS Selectors</vt:lpstr>
      <vt:lpstr>Creating Object Collections with CSS Selectors (continued 1)</vt:lpstr>
      <vt:lpstr>Creating Object Collections with CSS Selectors (continued 2)</vt:lpstr>
      <vt:lpstr>Creating Object Collections with CSS Selectors (continued 3)</vt:lpstr>
      <vt:lpstr>Creating Object Collections with CSS Selectors (continued 4)</vt:lpstr>
      <vt:lpstr>Working with Mouse Events</vt:lpstr>
      <vt:lpstr>Working with Mouse Events (continued 1)</vt:lpstr>
      <vt:lpstr>Working with Mouse Events (continued 2)</vt:lpstr>
      <vt:lpstr>Working with Mouse Events (continued 3)</vt:lpstr>
      <vt:lpstr>Introducing the Event Model</vt:lpstr>
      <vt:lpstr>Introducing the Event Model (continued 1)</vt:lpstr>
      <vt:lpstr>Introducing the Event Model (continued 2)</vt:lpstr>
      <vt:lpstr>Introducing the Event Model (continued 3)</vt:lpstr>
      <vt:lpstr>Adding an Event Listener</vt:lpstr>
      <vt:lpstr>Adding an Event Listener (continued 1)</vt:lpstr>
      <vt:lpstr>Adding an Event Listener (continued 2)</vt:lpstr>
      <vt:lpstr>Removing an Event Listener</vt:lpstr>
      <vt:lpstr>Removing an Event Listener (continued) </vt:lpstr>
      <vt:lpstr>Controlling Event Propagation</vt:lpstr>
      <vt:lpstr>Controlling Event Propagation (continued 1)</vt:lpstr>
      <vt:lpstr>Controlling Event Propagation (continued 2)</vt:lpstr>
      <vt:lpstr>Exploring Keyboard Events</vt:lpstr>
      <vt:lpstr>Exploring Keyboard Events (continued 1)</vt:lpstr>
      <vt:lpstr>Exploring Keyboard Events (continued 2)</vt:lpstr>
      <vt:lpstr>Exploring Keyboard Events (continued 3)</vt:lpstr>
      <vt:lpstr>Exploring Keyboard Events (continued 4)</vt:lpstr>
      <vt:lpstr>Exploring Keyboard Events (continued 5)</vt:lpstr>
      <vt:lpstr>Exploring Keyboard Events (continued 6)</vt:lpstr>
      <vt:lpstr>Changing the Cursor Style</vt:lpstr>
      <vt:lpstr>Changing the Cursor Style (continued 1)</vt:lpstr>
      <vt:lpstr>Changing the Cursor Style (continued 2)</vt:lpstr>
      <vt:lpstr>Changing the Cursor Style (continued 3)</vt:lpstr>
      <vt:lpstr>Working with Functions as Objects</vt:lpstr>
      <vt:lpstr>Working with Functions as Objects (continued)</vt:lpstr>
      <vt:lpstr>Function Declarations and Function Operators</vt:lpstr>
      <vt:lpstr>Function Declarations and Function Operators (continued 1)</vt:lpstr>
      <vt:lpstr>Function Declarations and Function Operators (continued 2)</vt:lpstr>
      <vt:lpstr>Anonymous Functions</vt:lpstr>
      <vt:lpstr>Anonymous Functions (continued 1)</vt:lpstr>
      <vt:lpstr>Anonymous Functions (continued 2)</vt:lpstr>
      <vt:lpstr>Passing Variable Values into Anonymous Functions </vt:lpstr>
      <vt:lpstr>Passing Variable Values into Anonymous Functions (continued 1)</vt:lpstr>
      <vt:lpstr>Passing Variable Values into Anonymous Functions (continued 2)</vt:lpstr>
      <vt:lpstr>Passing Variable Values into Anonymous Functions (continued 3)</vt:lpstr>
      <vt:lpstr>Displaying Dialog Boxes</vt:lpstr>
      <vt:lpstr>Displaying Dialog Boxes (continued 1)</vt:lpstr>
      <vt:lpstr>Displaying Dialog Boxes (continued 2)</vt:lpstr>
      <vt:lpstr>Displaying Dialog Boxes (continued 3)</vt:lpstr>
    </vt:vector>
  </TitlesOfParts>
  <Company>Course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Course Technology</dc:creator>
  <cp:lastModifiedBy>Soumyavathi V</cp:lastModifiedBy>
  <cp:revision>1216</cp:revision>
  <dcterms:created xsi:type="dcterms:W3CDTF">2001-08-29T21:35:42Z</dcterms:created>
  <dcterms:modified xsi:type="dcterms:W3CDTF">2017-06-23T08:51:35Z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0x01010057A4E67DBD434D4D9B1F600B93AA2120</vt:lpwstr>
  </property>
</Properties>
</file>