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4"/>
  </p:sldMasterIdLst>
  <p:notesMasterIdLst>
    <p:notesMasterId r:id="rId73"/>
  </p:notesMasterIdLst>
  <p:handoutMasterIdLst>
    <p:handoutMasterId r:id="rId74"/>
  </p:handoutMasterIdLst>
  <p:sldIdLst>
    <p:sldId id="258" r:id="rId5"/>
    <p:sldId id="259" r:id="rId6"/>
    <p:sldId id="260" r:id="rId7"/>
    <p:sldId id="261" r:id="rId8"/>
    <p:sldId id="262" r:id="rId9"/>
    <p:sldId id="263" r:id="rId10"/>
    <p:sldId id="338" r:id="rId11"/>
    <p:sldId id="265" r:id="rId12"/>
    <p:sldId id="266" r:id="rId13"/>
    <p:sldId id="267" r:id="rId14"/>
    <p:sldId id="268" r:id="rId15"/>
    <p:sldId id="269" r:id="rId16"/>
    <p:sldId id="328" r:id="rId17"/>
    <p:sldId id="329" r:id="rId18"/>
    <p:sldId id="330" r:id="rId19"/>
    <p:sldId id="274" r:id="rId20"/>
    <p:sldId id="331"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32" r:id="rId35"/>
    <p:sldId id="333" r:id="rId36"/>
    <p:sldId id="334" r:id="rId37"/>
    <p:sldId id="335" r:id="rId38"/>
    <p:sldId id="336" r:id="rId39"/>
    <p:sldId id="293" r:id="rId40"/>
    <p:sldId id="295" r:id="rId41"/>
    <p:sldId id="337"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oorva N" initials="AN" lastIdx="46" clrIdx="0">
    <p:extLst/>
  </p:cmAuthor>
  <p:cmAuthor id="2" name="Soumyavathi V" initials="SV"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E9E"/>
    <a:srgbClr val="FAF7D8"/>
    <a:srgbClr val="2053A5"/>
    <a:srgbClr val="78A2CA"/>
    <a:srgbClr val="2054A5"/>
    <a:srgbClr val="233C8F"/>
    <a:srgbClr val="F47522"/>
    <a:srgbClr val="EE1D25"/>
    <a:srgbClr val="F68D1F"/>
    <a:srgbClr val="F26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7513" autoAdjust="0"/>
  </p:normalViewPr>
  <p:slideViewPr>
    <p:cSldViewPr>
      <p:cViewPr varScale="1">
        <p:scale>
          <a:sx n="68" d="100"/>
          <a:sy n="68" d="100"/>
        </p:scale>
        <p:origin x="-13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F94D55-67D7-4044-AB78-181A6EA04C57}" type="datetimeFigureOut">
              <a:rPr lang="en-US" smtClean="0"/>
              <a:t>6/23/2017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C3244-F3ED-42D7-A7F0-00FD7EDA01CD}" type="slidenum">
              <a:rPr lang="en-US" smtClean="0"/>
              <a:t>‹#›</a:t>
            </a:fld>
            <a:endParaRPr lang="en-US"/>
          </a:p>
        </p:txBody>
      </p:sp>
    </p:spTree>
    <p:extLst>
      <p:ext uri="{BB962C8B-B14F-4D97-AF65-F5344CB8AC3E}">
        <p14:creationId xmlns:p14="http://schemas.microsoft.com/office/powerpoint/2010/main" val="2938058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2024652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19</a:t>
            </a:fld>
            <a:endParaRPr lang="en-US"/>
          </a:p>
        </p:txBody>
      </p:sp>
    </p:spTree>
    <p:extLst>
      <p:ext uri="{BB962C8B-B14F-4D97-AF65-F5344CB8AC3E}">
        <p14:creationId xmlns:p14="http://schemas.microsoft.com/office/powerpoint/2010/main" val="1027044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20</a:t>
            </a:fld>
            <a:endParaRPr lang="en-US"/>
          </a:p>
        </p:txBody>
      </p:sp>
    </p:spTree>
    <p:extLst>
      <p:ext uri="{BB962C8B-B14F-4D97-AF65-F5344CB8AC3E}">
        <p14:creationId xmlns:p14="http://schemas.microsoft.com/office/powerpoint/2010/main" val="3094544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22</a:t>
            </a:fld>
            <a:endParaRPr lang="en-US"/>
          </a:p>
        </p:txBody>
      </p:sp>
    </p:spTree>
    <p:extLst>
      <p:ext uri="{BB962C8B-B14F-4D97-AF65-F5344CB8AC3E}">
        <p14:creationId xmlns:p14="http://schemas.microsoft.com/office/powerpoint/2010/main" val="681032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26937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24</a:t>
            </a:fld>
            <a:endParaRPr lang="en-US"/>
          </a:p>
        </p:txBody>
      </p:sp>
    </p:spTree>
    <p:extLst>
      <p:ext uri="{BB962C8B-B14F-4D97-AF65-F5344CB8AC3E}">
        <p14:creationId xmlns:p14="http://schemas.microsoft.com/office/powerpoint/2010/main" val="2038429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25</a:t>
            </a:fld>
            <a:endParaRPr lang="en-US"/>
          </a:p>
        </p:txBody>
      </p:sp>
    </p:spTree>
    <p:extLst>
      <p:ext uri="{BB962C8B-B14F-4D97-AF65-F5344CB8AC3E}">
        <p14:creationId xmlns:p14="http://schemas.microsoft.com/office/powerpoint/2010/main" val="4151029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27</a:t>
            </a:fld>
            <a:endParaRPr lang="en-US"/>
          </a:p>
        </p:txBody>
      </p:sp>
    </p:spTree>
    <p:extLst>
      <p:ext uri="{BB962C8B-B14F-4D97-AF65-F5344CB8AC3E}">
        <p14:creationId xmlns:p14="http://schemas.microsoft.com/office/powerpoint/2010/main" val="815307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2232151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30</a:t>
            </a:fld>
            <a:endParaRPr lang="en-US"/>
          </a:p>
        </p:txBody>
      </p:sp>
    </p:spTree>
    <p:extLst>
      <p:ext uri="{BB962C8B-B14F-4D97-AF65-F5344CB8AC3E}">
        <p14:creationId xmlns:p14="http://schemas.microsoft.com/office/powerpoint/2010/main" val="1664345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31</a:t>
            </a:fld>
            <a:endParaRPr lang="en-US"/>
          </a:p>
        </p:txBody>
      </p:sp>
    </p:spTree>
    <p:extLst>
      <p:ext uri="{BB962C8B-B14F-4D97-AF65-F5344CB8AC3E}">
        <p14:creationId xmlns:p14="http://schemas.microsoft.com/office/powerpoint/2010/main" val="1664345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a:t>
            </a:fld>
            <a:endParaRPr lang="en-US"/>
          </a:p>
        </p:txBody>
      </p:sp>
    </p:spTree>
    <p:extLst>
      <p:ext uri="{BB962C8B-B14F-4D97-AF65-F5344CB8AC3E}">
        <p14:creationId xmlns:p14="http://schemas.microsoft.com/office/powerpoint/2010/main" val="1407171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1664345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33</a:t>
            </a:fld>
            <a:endParaRPr lang="en-US"/>
          </a:p>
        </p:txBody>
      </p:sp>
    </p:spTree>
    <p:extLst>
      <p:ext uri="{BB962C8B-B14F-4D97-AF65-F5344CB8AC3E}">
        <p14:creationId xmlns:p14="http://schemas.microsoft.com/office/powerpoint/2010/main" val="1664345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1664345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sz="1200" b="0" i="0" u="none" strike="noStrike" kern="1200" baseline="0" dirty="0">
              <a:solidFill>
                <a:schemeClr val="tx1"/>
              </a:solidFill>
              <a:latin typeface="Times New Roman" pitchFamily="18" charset="0"/>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1664345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36</a:t>
            </a:fld>
            <a:endParaRPr lang="en-US"/>
          </a:p>
        </p:txBody>
      </p:sp>
    </p:spTree>
    <p:extLst>
      <p:ext uri="{BB962C8B-B14F-4D97-AF65-F5344CB8AC3E}">
        <p14:creationId xmlns:p14="http://schemas.microsoft.com/office/powerpoint/2010/main" val="4211895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rgbClr val="FF0000"/>
              </a:solidFill>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2206287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43</a:t>
            </a:fld>
            <a:endParaRPr lang="en-US"/>
          </a:p>
        </p:txBody>
      </p:sp>
    </p:spTree>
    <p:extLst>
      <p:ext uri="{BB962C8B-B14F-4D97-AF65-F5344CB8AC3E}">
        <p14:creationId xmlns:p14="http://schemas.microsoft.com/office/powerpoint/2010/main" val="3103790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44</a:t>
            </a:fld>
            <a:endParaRPr lang="en-US"/>
          </a:p>
        </p:txBody>
      </p:sp>
    </p:spTree>
    <p:extLst>
      <p:ext uri="{BB962C8B-B14F-4D97-AF65-F5344CB8AC3E}">
        <p14:creationId xmlns:p14="http://schemas.microsoft.com/office/powerpoint/2010/main" val="3892055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47</a:t>
            </a:fld>
            <a:endParaRPr lang="en-US"/>
          </a:p>
        </p:txBody>
      </p:sp>
    </p:spTree>
    <p:extLst>
      <p:ext uri="{BB962C8B-B14F-4D97-AF65-F5344CB8AC3E}">
        <p14:creationId xmlns:p14="http://schemas.microsoft.com/office/powerpoint/2010/main" val="4260007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799347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3683950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49</a:t>
            </a:fld>
            <a:endParaRPr lang="en-US"/>
          </a:p>
        </p:txBody>
      </p:sp>
    </p:spTree>
    <p:extLst>
      <p:ext uri="{BB962C8B-B14F-4D97-AF65-F5344CB8AC3E}">
        <p14:creationId xmlns:p14="http://schemas.microsoft.com/office/powerpoint/2010/main" val="425938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51</a:t>
            </a:fld>
            <a:endParaRPr lang="en-US"/>
          </a:p>
        </p:txBody>
      </p:sp>
    </p:spTree>
    <p:extLst>
      <p:ext uri="{BB962C8B-B14F-4D97-AF65-F5344CB8AC3E}">
        <p14:creationId xmlns:p14="http://schemas.microsoft.com/office/powerpoint/2010/main" val="3354849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56</a:t>
            </a:fld>
            <a:endParaRPr lang="en-US"/>
          </a:p>
        </p:txBody>
      </p:sp>
    </p:spTree>
    <p:extLst>
      <p:ext uri="{BB962C8B-B14F-4D97-AF65-F5344CB8AC3E}">
        <p14:creationId xmlns:p14="http://schemas.microsoft.com/office/powerpoint/2010/main" val="3600510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59</a:t>
            </a:fld>
            <a:endParaRPr lang="en-US"/>
          </a:p>
        </p:txBody>
      </p:sp>
    </p:spTree>
    <p:extLst>
      <p:ext uri="{BB962C8B-B14F-4D97-AF65-F5344CB8AC3E}">
        <p14:creationId xmlns:p14="http://schemas.microsoft.com/office/powerpoint/2010/main" val="1890667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60</a:t>
            </a:fld>
            <a:endParaRPr lang="en-US"/>
          </a:p>
        </p:txBody>
      </p:sp>
    </p:spTree>
    <p:extLst>
      <p:ext uri="{BB962C8B-B14F-4D97-AF65-F5344CB8AC3E}">
        <p14:creationId xmlns:p14="http://schemas.microsoft.com/office/powerpoint/2010/main" val="1363045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61</a:t>
            </a:fld>
            <a:endParaRPr lang="en-US"/>
          </a:p>
        </p:txBody>
      </p:sp>
    </p:spTree>
    <p:extLst>
      <p:ext uri="{BB962C8B-B14F-4D97-AF65-F5344CB8AC3E}">
        <p14:creationId xmlns:p14="http://schemas.microsoft.com/office/powerpoint/2010/main" val="1996367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64</a:t>
            </a:fld>
            <a:endParaRPr lang="en-US"/>
          </a:p>
        </p:txBody>
      </p:sp>
    </p:spTree>
    <p:extLst>
      <p:ext uri="{BB962C8B-B14F-4D97-AF65-F5344CB8AC3E}">
        <p14:creationId xmlns:p14="http://schemas.microsoft.com/office/powerpoint/2010/main" val="2378160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65</a:t>
            </a:fld>
            <a:endParaRPr lang="en-US"/>
          </a:p>
        </p:txBody>
      </p:sp>
    </p:spTree>
    <p:extLst>
      <p:ext uri="{BB962C8B-B14F-4D97-AF65-F5344CB8AC3E}">
        <p14:creationId xmlns:p14="http://schemas.microsoft.com/office/powerpoint/2010/main" val="3495588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66</a:t>
            </a:fld>
            <a:endParaRPr lang="en-US"/>
          </a:p>
        </p:txBody>
      </p:sp>
    </p:spTree>
    <p:extLst>
      <p:ext uri="{BB962C8B-B14F-4D97-AF65-F5344CB8AC3E}">
        <p14:creationId xmlns:p14="http://schemas.microsoft.com/office/powerpoint/2010/main" val="3460391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67</a:t>
            </a:fld>
            <a:endParaRPr lang="en-US"/>
          </a:p>
        </p:txBody>
      </p:sp>
    </p:spTree>
    <p:extLst>
      <p:ext uri="{BB962C8B-B14F-4D97-AF65-F5344CB8AC3E}">
        <p14:creationId xmlns:p14="http://schemas.microsoft.com/office/powerpoint/2010/main" val="187392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38479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68</a:t>
            </a:fld>
            <a:endParaRPr lang="en-US"/>
          </a:p>
        </p:txBody>
      </p:sp>
    </p:spTree>
    <p:extLst>
      <p:ext uri="{BB962C8B-B14F-4D97-AF65-F5344CB8AC3E}">
        <p14:creationId xmlns:p14="http://schemas.microsoft.com/office/powerpoint/2010/main" val="1092472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a:t>
            </a:fld>
            <a:endParaRPr lang="en-US"/>
          </a:p>
        </p:txBody>
      </p:sp>
    </p:spTree>
    <p:extLst>
      <p:ext uri="{BB962C8B-B14F-4D97-AF65-F5344CB8AC3E}">
        <p14:creationId xmlns:p14="http://schemas.microsoft.com/office/powerpoint/2010/main" val="3847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8</a:t>
            </a:fld>
            <a:endParaRPr lang="en-US"/>
          </a:p>
        </p:txBody>
      </p:sp>
    </p:spTree>
    <p:extLst>
      <p:ext uri="{BB962C8B-B14F-4D97-AF65-F5344CB8AC3E}">
        <p14:creationId xmlns:p14="http://schemas.microsoft.com/office/powerpoint/2010/main" val="30883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16</a:t>
            </a:fld>
            <a:endParaRPr lang="en-US"/>
          </a:p>
        </p:txBody>
      </p:sp>
    </p:spTree>
    <p:extLst>
      <p:ext uri="{BB962C8B-B14F-4D97-AF65-F5344CB8AC3E}">
        <p14:creationId xmlns:p14="http://schemas.microsoft.com/office/powerpoint/2010/main" val="100723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17</a:t>
            </a:fld>
            <a:endParaRPr lang="en-US"/>
          </a:p>
        </p:txBody>
      </p:sp>
    </p:spTree>
    <p:extLst>
      <p:ext uri="{BB962C8B-B14F-4D97-AF65-F5344CB8AC3E}">
        <p14:creationId xmlns:p14="http://schemas.microsoft.com/office/powerpoint/2010/main" val="1007231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2077952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kern="1200" dirty="0">
                <a:solidFill>
                  <a:srgbClr val="2053A5"/>
                </a:solidFill>
                <a:latin typeface="+mn-lt"/>
                <a:ea typeface="+mn-ea"/>
                <a:cs typeface="+mn-cs"/>
              </a:rPr>
              <a:t>Working with Document Nodes</a:t>
            </a:r>
            <a:r>
              <a:rPr lang="en-IN" sz="3600" b="1" kern="1200" baseline="0" dirty="0">
                <a:solidFill>
                  <a:srgbClr val="2053A5"/>
                </a:solidFill>
                <a:latin typeface="+mn-lt"/>
                <a:ea typeface="+mn-ea"/>
                <a:cs typeface="+mn-cs"/>
              </a:rPr>
              <a:t> and Style Sheets</a:t>
            </a:r>
            <a:endParaRPr lang="en-US" sz="36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a:t>
            </a:r>
            <a:r>
              <a:rPr lang="en-US" sz="4800" b="1" dirty="0" smtClean="0">
                <a:solidFill>
                  <a:srgbClr val="2053A5"/>
                </a:solidFill>
              </a:rPr>
              <a:t>12</a:t>
            </a:r>
            <a:endParaRPr lang="en-US" sz="4800" b="1" dirty="0">
              <a:solidFill>
                <a:srgbClr val="2053A5"/>
              </a:solidFill>
              <a:latin typeface="+mj-lt"/>
            </a:endParaRPr>
          </a:p>
        </p:txBody>
      </p:sp>
      <p:pic>
        <p:nvPicPr>
          <p:cNvPr id="2" name="Picture 1">
            <a:extLst>
              <a:ext uri="{FF2B5EF4-FFF2-40B4-BE49-F238E27FC236}">
                <a16:creationId xmlns=""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and CSS3, 7th Edition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Restructuring the Node Tree (continued 1)</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7" name="Content Placeholder 6" descr="This figure shows document headings restructured as an outline.&#10;&#10;The figure consists of two rectangular boxes and an arrow pointing towards the right from the first rectangular box to the second rectangular box.&#10;&#10;The first rectangular box labeled “document content” contains a few lines of code.&#10;&#10;The first line of the code in the first rectangular box reads “&lt;h1&gt;Main I&lt;/h1&gt;”.&#10;&#10;The second line of the code in the first rectangular box reads “…”.&#10;&#10;The third line of the code in the first rectangular box reads “&lt;h2&gt;Sub A&lt;/h2&gt;”.&#10;&#10;The fourth line of the code in the first rectangular box reads “…”.&#10;&#10;The fifth line of the code in the first rectangular box reads “&lt;h3&gt;Minor 1&lt;/h3&gt;”.&#10;&#10;The sixth line of the code in the first rectangular box reads “…”.&#10;&#10;The seventh line of the code in the first rectangular box reads “&lt;h3&gt;Minor 2&lt;/h3&gt;”.&#10;&#10;The eighth line of the code in the first rectangular box reads “…”.&#10;&#10;The ninth line of the code in the first rectangular box reads “&lt;h2&gt;Sub B&lt;/h2&gt;”.&#10;&#10;The tenth line of the code in the first rectangular box reads “…”.&#10;&#10;The eleventh line of the code in the first rectangular box reads “&lt;h1&gt;Main II&lt;/h1&gt;”.&#10;&#10;The twelfth line of the code in the first rectangular box reads “…”.&#10;&#10;The thirteenth line of the code in the first rectangular box reads “&lt;h2&gt;Sub A&lt;/h2&gt;”.&#10;&#10;The fourteenth line of the code in the first rectangular box reads “…”.&#10;&#10;The fifteenth line of the code in the first rectangular box reads “&lt;h3&gt;Minor 1&lt;/h3&gt;”.&#10;&#10;The sixteenth line of the code in the first rectangular box reads “…”.&#10;&#10;The second rectangular box labeled “nested list generated by the outlining function” contains a few lines of code and is positioned on the right side of the first rectangular box.&#10;&#10;The first line of the code in the second rectangular box reads “&lt;ol&gt;”.&#10;&#10;The second line of the code in the second rectangular box reads “&lt;li&gt;Main I”.&#10;&#10;The third line of the code in the second rectangular box reads “&lt;ol&gt;”.&#10;&#10;The fourth line of the code in the second rectangular box reads “&lt;li&gt;Sub A”.&#10;&#10;The fifth line of the code in the second rectangular box reads “&lt;ol&gt;”.&#10;&#10;The sixth line of the code in the second rectangular box reads “&lt;li&gt;Minor 1&lt;/li&gt;”.&#10;&#10;The seventh line of the code in the second rectangular box reads “&lt;li&gt;Minor 2&lt;/li&gt;”.&#10;&#10;The eighth line of the code in the second rectangular box reads “&lt;/ol&gt;”.&#10;&#10;The ninth line of the code in the second rectangular box reads “&lt;/li&gt;”.&#10;&#10;The tenth line of the code in the second rectangular box reads “&lt;li&gt;Sub B&lt;/li&gt;”.&#10;&#10;The eleventh line of the code in the second rectangular box reads “&lt;/ol&gt;”.&#10;&#10;The twelfth line of the code in the second rectangular box reads “&lt;/li&gt;”.&#10;&#10;The thirteenth line of the code in the second rectangular box reads “&lt;li&gt;Main II”.&#10;&#10;The fourteenth line of the code in the second rectangular box reads “&lt;ol&gt;”.&#10;&#10;The fifteenth line of the code in the second rectangular box reads “&lt;li&gt;Sub A”.&#10;&#10;The sixteenth line of the code in the second rectangular box reads “&lt;ol&gt;”.&#10;&#10;The seventeenth line of the code in the second rectangular box reads “&lt;li&gt;Minor 1&lt;/li&gt;”.&#10;&#10;The eighteenth line of the code in the second rectangular box reads “&lt;/ol&gt;”.&#10;&#10;The nineteenth line of the code in the second rectangular box reads “&lt;/li&gt;”.&#10;&#10;The twentieth line of the code in the second rectangular box reads “&lt;/ol&gt;”.&#10;&#10;The twenty-first line of the code in the second rectangular box reads “&lt;/li&gt;”.&#10;&#10;The twenty-second line of the code in the second rectangular box reads “&lt;/ol&gt;”.&#10;&#10;The right arrow connects the first and the second rectangular boxes. " title="Figure 12-5 Document headings restructured as an outline"/>
          <p:cNvPicPr>
            <a:picLocks noGrp="1" noChangeAspect="1"/>
          </p:cNvPicPr>
          <p:nvPr>
            <p:ph idx="1"/>
          </p:nvPr>
        </p:nvPicPr>
        <p:blipFill>
          <a:blip r:embed="rId2"/>
          <a:stretch>
            <a:fillRect/>
          </a:stretch>
        </p:blipFill>
        <p:spPr>
          <a:xfrm>
            <a:off x="595683" y="1219200"/>
            <a:ext cx="8028834" cy="4906963"/>
          </a:xfrm>
          <a:prstGeom prst="rect">
            <a:avLst/>
          </a:prstGeom>
        </p:spPr>
      </p:pic>
    </p:spTree>
    <p:extLst>
      <p:ext uri="{BB962C8B-B14F-4D97-AF65-F5344CB8AC3E}">
        <p14:creationId xmlns:p14="http://schemas.microsoft.com/office/powerpoint/2010/main" val="110517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Restructuring the Node Tree (continued 2)</a:t>
            </a:r>
          </a:p>
        </p:txBody>
      </p:sp>
      <p:sp>
        <p:nvSpPr>
          <p:cNvPr id="3" name="Content Placeholder 2"/>
          <p:cNvSpPr>
            <a:spLocks noGrp="1"/>
          </p:cNvSpPr>
          <p:nvPr>
            <p:ph idx="1"/>
          </p:nvPr>
        </p:nvSpPr>
        <p:spPr/>
        <p:txBody>
          <a:bodyPr/>
          <a:lstStyle/>
          <a:p>
            <a:r>
              <a:rPr lang="en-US" dirty="0" err="1"/>
              <a:t>makeOutline</a:t>
            </a:r>
            <a:r>
              <a:rPr lang="en-US" dirty="0"/>
              <a:t>() function is used to generate the code for the document outline</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6" name="Picture 5" descr="This figure explains the process of adding the makeOutline() function.&#10;&#10;The figure consists of three rectangular boxes and a few lines of code.&#10;&#10;The first line of the code reads “*/”.&#10;&#10;The second line of the code reads “/* Generate an outline based on h1 through h6 headings in the source document */”.&#10;&#10;The third line of the code reads “window.addEventListener (“load”, makeOutline);”.&#10;&#10;The fourth line of the code reads “function makeOutline() {”.&#10;&#10;The fifth line of the code reads “// Location of the document outline”.&#10;&#10;The sixth line of code reads “var outline = document.getElementById(“outline”);”.&#10;&#10;The seventh line of code reads “// Source document for the outline”.&#10;&#10;The eighth line of code reads “var source = document.getElementById(“doc”);”.&#10;&#10;The tenth line of code reads “}”.&#10;&#10;The first rectangular box labeled “event listener for the load event” is positioned on the left side of the code. An arrow originating from this rectangular box points to the third line of the code.&#10;&#10;The second rectangular box labeled “runs the makeOutline() function when the page is loaded” is positioned above the code. An arrow originating from this rectangular box points to “(“load”, makeOutline);” in the third line of the code.&#10;&#10;The third rectangular box labeled “defines the location of the outline and source variables” is positioned below the first rectangular box. An arrow originating from the third rectangular box points from the fifth line to the eighth line of the code. " title="Figure 12-6 Adding the makeOutline() function"/>
          <p:cNvPicPr>
            <a:picLocks noChangeAspect="1"/>
          </p:cNvPicPr>
          <p:nvPr/>
        </p:nvPicPr>
        <p:blipFill>
          <a:blip r:embed="rId2"/>
          <a:stretch>
            <a:fillRect/>
          </a:stretch>
        </p:blipFill>
        <p:spPr>
          <a:xfrm>
            <a:off x="922339" y="2314864"/>
            <a:ext cx="7307262" cy="4048120"/>
          </a:xfrm>
          <a:prstGeom prst="rect">
            <a:avLst/>
          </a:prstGeom>
        </p:spPr>
      </p:pic>
    </p:spTree>
    <p:extLst>
      <p:ext uri="{BB962C8B-B14F-4D97-AF65-F5344CB8AC3E}">
        <p14:creationId xmlns:p14="http://schemas.microsoft.com/office/powerpoint/2010/main" val="2410563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Appending Nodes</a:t>
            </a:r>
          </a:p>
        </p:txBody>
      </p:sp>
      <p:sp>
        <p:nvSpPr>
          <p:cNvPr id="3" name="Content Placeholder 2"/>
          <p:cNvSpPr>
            <a:spLocks noGrp="1"/>
          </p:cNvSpPr>
          <p:nvPr>
            <p:ph idx="1"/>
          </p:nvPr>
        </p:nvSpPr>
        <p:spPr/>
        <p:txBody>
          <a:bodyPr/>
          <a:lstStyle/>
          <a:p>
            <a:r>
              <a:rPr lang="en-US" dirty="0"/>
              <a:t>JavaScript’s document object model supports several methods to create nodes of different types</a:t>
            </a:r>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pic>
        <p:nvPicPr>
          <p:cNvPr id="7" name="Picture 6" descr="This table provides data about methods to create nodes. It has 2 columns and 6 rows. The header of column 1 reads “Method”, and the header of column 2 reads “Description”.&#10;&#10;In row 2, column 1 reads “document.createAttribute(att)” and column 2 reads “Creates an attribute node with the name att”.&#10;&#10;In row 3, column 1 reads “document.createComment(text)” and column 2 reads “Creates a comment node containing the comment text”.&#10;&#10;In row 4, column 1 reads “document.createElement(elem)” and column 2 reads “Creates an element node with the name elem”.&#10;&#10;In row 5, column 1 reads “document.createTextNode(text)” and column 2 reads “Creates a text node containing the text string text”.&#10;&#10;In row 6, column 1 reads “node.cloneNode(deep)” and column 2 reads “Creates a copy of node where deep is a Boolean value that indicates whether to copy all descendants of node (true) or only node itself (false)”. " title="Figure 12-7 Methods to create nodes"/>
          <p:cNvPicPr>
            <a:picLocks noChangeAspect="1"/>
          </p:cNvPicPr>
          <p:nvPr/>
        </p:nvPicPr>
        <p:blipFill>
          <a:blip r:embed="rId2"/>
          <a:stretch>
            <a:fillRect/>
          </a:stretch>
        </p:blipFill>
        <p:spPr>
          <a:xfrm>
            <a:off x="455107" y="3104197"/>
            <a:ext cx="8307893" cy="2641283"/>
          </a:xfrm>
          <a:prstGeom prst="rect">
            <a:avLst/>
          </a:prstGeom>
        </p:spPr>
      </p:pic>
    </p:spTree>
    <p:extLst>
      <p:ext uri="{BB962C8B-B14F-4D97-AF65-F5344CB8AC3E}">
        <p14:creationId xmlns:p14="http://schemas.microsoft.com/office/powerpoint/2010/main" val="4072055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and Appending </a:t>
            </a:r>
            <a:r>
              <a:rPr lang="en-US" sz="3800" dirty="0" smtClean="0"/>
              <a:t>Nodes (continued 1)</a:t>
            </a:r>
            <a:endParaRPr lang="en-US" sz="38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13</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pic>
        <p:nvPicPr>
          <p:cNvPr id="8" name="Content Placeholder 6" descr="This figure explains the process of creating element and text nodes.&#10;&#10;The figure consists of two rectangular boxes and a few lines of code.&#10;&#10;The first line of the code reads “function makeOutline() {”.&#10;&#10;The second line of the code reads “// Location of the document outline”.&#10;&#10;The third line of the code reads “var outline = document.getElementById(“outline”);”.&#10;&#10;The fourth line of the code reads “// Source document for the outline”.&#10;&#10;The fifth line of the code reads “var source = document.getElementById(“doc”);”.&#10;&#10;The sixth line of the code reads “var mainHeading = document.createElement(“h1”);”.&#10;&#10;The seventh line of the code reads “var outlineList = document.createElement(“ol”);”.&#10;&#10;The eighth line of the code reads “var headingText = document.createTextNode(“Outline”);”.&#10;&#10;The ninth line of the code reads “}”.&#10;&#10;The first rectangular box labeled “creates element nodes for the h1 and ol elements” is positioned on the left side of the code. An arrow originating from this rectangular box points from the sixth line to the seventh line of the code.&#10;&#10;The second rectangular box labeled “creates a text node containing the text string “Outline” is positioned below the code. An arrow originating from this rectangular box points to “createTextNode” in the eighth line of the code. " title="Figure 12-8 Creating element and text nodes"/>
          <p:cNvPicPr>
            <a:picLocks noChangeAspect="1"/>
          </p:cNvPicPr>
          <p:nvPr/>
        </p:nvPicPr>
        <p:blipFill>
          <a:blip r:embed="rId2"/>
          <a:stretch>
            <a:fillRect/>
          </a:stretch>
        </p:blipFill>
        <p:spPr bwMode="auto">
          <a:xfrm>
            <a:off x="685800" y="1661716"/>
            <a:ext cx="7848600" cy="3800542"/>
          </a:xfrm>
          <a:prstGeom prst="rect">
            <a:avLst/>
          </a:prstGeom>
          <a:noFill/>
          <a:ln w="9525">
            <a:noFill/>
            <a:miter lim="800000"/>
            <a:headEnd/>
            <a:tailEnd/>
          </a:ln>
        </p:spPr>
      </p:pic>
    </p:spTree>
    <p:extLst>
      <p:ext uri="{BB962C8B-B14F-4D97-AF65-F5344CB8AC3E}">
        <p14:creationId xmlns:p14="http://schemas.microsoft.com/office/powerpoint/2010/main" val="74839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and Appending </a:t>
            </a:r>
            <a:r>
              <a:rPr lang="en-US" sz="3800" dirty="0" smtClean="0"/>
              <a:t>Nodes (continued 2)</a:t>
            </a:r>
            <a:endParaRPr lang="en-US" sz="3800" dirty="0"/>
          </a:p>
        </p:txBody>
      </p:sp>
      <p:sp>
        <p:nvSpPr>
          <p:cNvPr id="3" name="Content Placeholder 2"/>
          <p:cNvSpPr>
            <a:spLocks noGrp="1"/>
          </p:cNvSpPr>
          <p:nvPr>
            <p:ph idx="1"/>
          </p:nvPr>
        </p:nvSpPr>
        <p:spPr/>
        <p:txBody>
          <a:bodyPr/>
          <a:lstStyle/>
          <a:p>
            <a:r>
              <a:rPr lang="en-US" dirty="0"/>
              <a:t>Nodes that are created are added to the computer memory as a </a:t>
            </a:r>
            <a:r>
              <a:rPr lang="en-US" b="1" dirty="0"/>
              <a:t>document fragment</a:t>
            </a:r>
          </a:p>
          <a:p>
            <a:r>
              <a:rPr lang="en-US" dirty="0"/>
              <a:t>Document fragment is not a part of the document’s node tree until it is appended to a node within the tree</a:t>
            </a:r>
            <a:endParaRPr lang="en-US" b="1"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14</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spTree>
    <p:extLst>
      <p:ext uri="{BB962C8B-B14F-4D97-AF65-F5344CB8AC3E}">
        <p14:creationId xmlns:p14="http://schemas.microsoft.com/office/powerpoint/2010/main" val="4123175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and Appending </a:t>
            </a:r>
            <a:r>
              <a:rPr lang="en-US" sz="3800" dirty="0" smtClean="0"/>
              <a:t>Nodes (continued 3)</a:t>
            </a:r>
            <a:endParaRPr lang="en-US" sz="38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15</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pic>
        <p:nvPicPr>
          <p:cNvPr id="6" name="Content Placeholder 5" descr="This figure explains the process of attaching element and text nodes.&#10;&#10;The figure consists of three rectangular boxes and a few lines of code.&#10;&#10;The first line of the code reads “var mainHeading = document.createElement(“h1”);”.&#10;&#10;The second line of the code reads “var outlineList = document.createElement(“ol”);”.&#10;&#10;The third line of the code reads “var headingText = document.createTextNode(“Outline”);”.&#10;&#10;The fourth line of the code reads “mainHeading.appendChild(headingText);”.&#10;&#10;The fifth line of the code reads “outline.appendChild(mainHeading);”.&#10;&#10;The sixth line of the code reads “outline.appendChild(outlineList);”.&#10;&#10;The seventh line of the code reads “}”.&#10;&#10;The first rectangular box labeled “appends the text node to the h1 element” is positioned on the left side of the code. An arrow originating from this rectangular box points to the fourth line of the code.&#10;&#10;The second rectangular box labeled “appends an ordered list to the outline”” is positioned below the first rectangular box. An arrow originating from the second rectangular box points to the sixth line of the code.&#10;&#10;The third rectangular box labeled “appends the h1 heading to the outline” is positioned on the right side of the code. An arrow originating from this rectangular box points to the fifth line of the code. " title="Figure 12-11 Attaching element and text nodes"/>
          <p:cNvPicPr>
            <a:picLocks noChangeAspect="1"/>
          </p:cNvPicPr>
          <p:nvPr/>
        </p:nvPicPr>
        <p:blipFill>
          <a:blip r:embed="rId2"/>
          <a:stretch>
            <a:fillRect/>
          </a:stretch>
        </p:blipFill>
        <p:spPr bwMode="auto">
          <a:xfrm>
            <a:off x="457200" y="3886604"/>
            <a:ext cx="8305800" cy="2406794"/>
          </a:xfrm>
          <a:prstGeom prst="rect">
            <a:avLst/>
          </a:prstGeom>
          <a:noFill/>
          <a:ln w="9525">
            <a:noFill/>
            <a:miter lim="800000"/>
            <a:headEnd/>
            <a:tailEnd/>
          </a:ln>
        </p:spPr>
      </p:pic>
      <p:pic>
        <p:nvPicPr>
          <p:cNvPr id="7" name="Content Placeholder 7" descr="This table provides data about methods to append and replace nodes. It has 2 columns and 6 rows.&#10;&#10;The header of column 1 reads “Method”, and the header of column 2 reads “Description”.&#10;&#10;In row 2, column 1 reads “node.appendChild(new)” and column 2 reads “Appends new node as a child of node”.&#10;&#10;In row 3, column 1 reads “node.insertBefore(new, child)” and column 2 reads “Inserts new node directly before child node (if no child node is specified then new node is added as the last child node)”.&#10;&#10;In row 4, column 1 reads “node.normalize()” and column 2 reads “Traverses all of the child nodes of node; any adjacent text nodes are merged into a single text node”.&#10;&#10;In row 5, column 1 reads “node.removeChild(old)” and column 2 reads “Removes old node from node”.&#10;&#10;In row 6, column 1 reads “node.replaceChild(new, old)” and column 2 reads “Replaces old node with new node”. " title="Figure 12-9 Methods to append and replace nodes"/>
          <p:cNvPicPr>
            <a:picLocks noChangeAspect="1"/>
          </p:cNvPicPr>
          <p:nvPr/>
        </p:nvPicPr>
        <p:blipFill>
          <a:blip r:embed="rId3"/>
          <a:stretch>
            <a:fillRect/>
          </a:stretch>
        </p:blipFill>
        <p:spPr bwMode="auto">
          <a:xfrm>
            <a:off x="1603811" y="1203644"/>
            <a:ext cx="5619949" cy="2544554"/>
          </a:xfrm>
          <a:prstGeom prst="rect">
            <a:avLst/>
          </a:prstGeom>
          <a:noFill/>
          <a:ln w="9525">
            <a:noFill/>
            <a:miter lim="800000"/>
            <a:headEnd/>
            <a:tailEnd/>
          </a:ln>
        </p:spPr>
      </p:pic>
    </p:spTree>
    <p:extLst>
      <p:ext uri="{BB962C8B-B14F-4D97-AF65-F5344CB8AC3E}">
        <p14:creationId xmlns:p14="http://schemas.microsoft.com/office/powerpoint/2010/main" val="75351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Working with Node Types, Names, and </a:t>
            </a:r>
            <a:r>
              <a:rPr lang="en-US" sz="4000" dirty="0" smtClean="0"/>
              <a:t>Values</a:t>
            </a:r>
            <a:endParaRPr lang="en-US" sz="4000" dirty="0"/>
          </a:p>
        </p:txBody>
      </p:sp>
      <p:sp>
        <p:nvSpPr>
          <p:cNvPr id="3" name="Content Placeholder 2"/>
          <p:cNvSpPr>
            <a:spLocks noGrp="1"/>
          </p:cNvSpPr>
          <p:nvPr>
            <p:ph idx="1"/>
          </p:nvPr>
        </p:nvSpPr>
        <p:spPr/>
        <p:txBody>
          <a:bodyPr/>
          <a:lstStyle/>
          <a:p>
            <a:r>
              <a:rPr lang="en-US" dirty="0"/>
              <a:t>Text for each entry in the outline list should match the text of a heading in the source article</a:t>
            </a:r>
          </a:p>
          <a:p>
            <a:r>
              <a:rPr lang="en-US" dirty="0"/>
              <a:t>To maintain uniformity throughout a document, outlining app does the following:</a:t>
            </a:r>
          </a:p>
          <a:p>
            <a:pPr lvl="1"/>
            <a:r>
              <a:rPr lang="en-US" dirty="0"/>
              <a:t>Loops through the child nodes of the source article</a:t>
            </a:r>
          </a:p>
          <a:p>
            <a:pPr marL="457200" lvl="1" indent="0">
              <a:buNone/>
            </a:pPr>
            <a:endParaRPr lang="en-US" dirty="0"/>
          </a:p>
          <a:p>
            <a:pPr marL="457200" lvl="1"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16</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91277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Node Types, Names, and Values (continued)</a:t>
            </a:r>
          </a:p>
        </p:txBody>
      </p:sp>
      <p:sp>
        <p:nvSpPr>
          <p:cNvPr id="3" name="Content Placeholder 2"/>
          <p:cNvSpPr>
            <a:spLocks noGrp="1"/>
          </p:cNvSpPr>
          <p:nvPr>
            <p:ph idx="1"/>
          </p:nvPr>
        </p:nvSpPr>
        <p:spPr/>
        <p:txBody>
          <a:bodyPr/>
          <a:lstStyle/>
          <a:p>
            <a:pPr lvl="1"/>
            <a:r>
              <a:rPr lang="en-US" dirty="0"/>
              <a:t>Tests whether each child node represents an </a:t>
            </a:r>
            <a:r>
              <a:rPr lang="en-US" sz="2600" dirty="0">
                <a:latin typeface="Courier New" pitchFamily="49" charset="0"/>
                <a:cs typeface="Courier New" pitchFamily="49" charset="0"/>
              </a:rPr>
              <a:t>h1</a:t>
            </a:r>
            <a:r>
              <a:rPr lang="en-US" dirty="0"/>
              <a:t> through </a:t>
            </a:r>
            <a:r>
              <a:rPr lang="en-US" sz="2600" dirty="0">
                <a:latin typeface="Courier New" pitchFamily="49" charset="0"/>
                <a:cs typeface="Courier New" pitchFamily="49" charset="0"/>
              </a:rPr>
              <a:t>h6</a:t>
            </a:r>
            <a:r>
              <a:rPr lang="en-US" dirty="0"/>
              <a:t> element node</a:t>
            </a:r>
          </a:p>
          <a:p>
            <a:pPr lvl="1"/>
            <a:r>
              <a:rPr lang="en-US" dirty="0"/>
              <a:t>Extracts the element’s text if it is a heading and creates a list item containing that same text string</a:t>
            </a:r>
          </a:p>
          <a:p>
            <a:pPr lvl="1"/>
            <a:r>
              <a:rPr lang="en-US" dirty="0"/>
              <a:t>Appends the list item as a new child of the outline’s ordered list</a:t>
            </a:r>
          </a:p>
          <a:p>
            <a:pPr marL="457200" lvl="1"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655656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Looping through the Child Nodes Collection</a:t>
            </a:r>
          </a:p>
        </p:txBody>
      </p:sp>
      <p:sp>
        <p:nvSpPr>
          <p:cNvPr id="3" name="Content Placeholder 2"/>
          <p:cNvSpPr>
            <a:spLocks noGrp="1"/>
          </p:cNvSpPr>
          <p:nvPr>
            <p:ph idx="1"/>
          </p:nvPr>
        </p:nvSpPr>
        <p:spPr/>
        <p:txBody>
          <a:bodyPr/>
          <a:lstStyle/>
          <a:p>
            <a:r>
              <a:rPr lang="en-US" dirty="0"/>
              <a:t>Use a counter variable starting with a value of 0 and increase by 1 for each node, up to the length of the </a:t>
            </a:r>
            <a:r>
              <a:rPr lang="en-US" sz="2600" dirty="0" err="1">
                <a:latin typeface="Courier New" pitchFamily="49" charset="0"/>
                <a:cs typeface="Courier New" pitchFamily="49" charset="0"/>
              </a:rPr>
              <a:t>childNodes</a:t>
            </a:r>
            <a:r>
              <a:rPr lang="en-US" dirty="0"/>
              <a:t> collection</a:t>
            </a:r>
          </a:p>
          <a:p>
            <a:pPr marL="0" indent="0">
              <a:buNone/>
            </a:pPr>
            <a:r>
              <a:rPr lang="nn-NO" sz="2400" dirty="0">
                <a:latin typeface="Courier New" panose="02070309020205020404" pitchFamily="49" charset="0"/>
                <a:cs typeface="Courier New" panose="02070309020205020404" pitchFamily="49" charset="0"/>
              </a:rPr>
              <a:t>	</a:t>
            </a:r>
            <a:r>
              <a:rPr lang="nn-NO" sz="2600" dirty="0">
                <a:latin typeface="Courier New" panose="02070309020205020404" pitchFamily="49" charset="0"/>
                <a:cs typeface="Courier New" panose="02070309020205020404" pitchFamily="49" charset="0"/>
              </a:rPr>
              <a:t>for (var </a:t>
            </a:r>
            <a:r>
              <a:rPr lang="nn-NO" sz="2600" i="1" dirty="0">
                <a:latin typeface="Courier New" panose="02070309020205020404" pitchFamily="49" charset="0"/>
                <a:cs typeface="Courier New" panose="02070309020205020404" pitchFamily="49" charset="0"/>
              </a:rPr>
              <a:t>i </a:t>
            </a:r>
            <a:r>
              <a:rPr lang="nn-NO" sz="2600" dirty="0">
                <a:latin typeface="Courier New" panose="02070309020205020404" pitchFamily="49" charset="0"/>
                <a:cs typeface="Courier New" panose="02070309020205020404" pitchFamily="49" charset="0"/>
              </a:rPr>
              <a:t>= 0; </a:t>
            </a:r>
          </a:p>
          <a:p>
            <a:pPr marL="0" indent="0">
              <a:buNone/>
            </a:pPr>
            <a:r>
              <a:rPr lang="nn-NO" sz="2600" i="1" dirty="0">
                <a:latin typeface="Courier New" panose="02070309020205020404" pitchFamily="49" charset="0"/>
                <a:cs typeface="Courier New" panose="02070309020205020404" pitchFamily="49" charset="0"/>
              </a:rPr>
              <a:t>		i </a:t>
            </a:r>
            <a:r>
              <a:rPr lang="nn-NO" sz="2600" dirty="0">
                <a:latin typeface="Courier New" panose="02070309020205020404" pitchFamily="49" charset="0"/>
                <a:cs typeface="Courier New" panose="02070309020205020404" pitchFamily="49" charset="0"/>
              </a:rPr>
              <a:t>&lt;</a:t>
            </a:r>
            <a:r>
              <a:rPr lang="nn-NO" sz="2600" i="1" dirty="0">
                <a:latin typeface="Courier New" panose="02070309020205020404" pitchFamily="49" charset="0"/>
                <a:cs typeface="Courier New" panose="02070309020205020404" pitchFamily="49" charset="0"/>
              </a:rPr>
              <a:t>node</a:t>
            </a:r>
            <a:r>
              <a:rPr lang="nn-NO" sz="2600" dirty="0">
                <a:latin typeface="Courier New" panose="02070309020205020404" pitchFamily="49" charset="0"/>
                <a:cs typeface="Courier New" panose="02070309020205020404" pitchFamily="49" charset="0"/>
              </a:rPr>
              <a:t>.childNodes.length; 			</a:t>
            </a:r>
            <a:r>
              <a:rPr lang="nn-NO" sz="2600" i="1" dirty="0">
                <a:latin typeface="Courier New" panose="02070309020205020404" pitchFamily="49" charset="0"/>
                <a:cs typeface="Courier New" panose="02070309020205020404" pitchFamily="49" charset="0"/>
              </a:rPr>
              <a:t>i++</a:t>
            </a:r>
            <a:r>
              <a:rPr lang="nn-NO" sz="2600" dirty="0">
                <a:latin typeface="Courier New" panose="02070309020205020404" pitchFamily="49" charset="0"/>
                <a:cs typeface="Courier New" panose="02070309020205020404" pitchFamily="49" charset="0"/>
              </a:rPr>
              <a:t>)</a:t>
            </a:r>
          </a:p>
          <a:p>
            <a:pPr marL="0" indent="0">
              <a:buNone/>
            </a:pPr>
            <a:r>
              <a:rPr lang="nn-NO" sz="2600" dirty="0">
                <a:latin typeface="Courier New" panose="02070309020205020404" pitchFamily="49" charset="0"/>
                <a:cs typeface="Courier New" panose="02070309020205020404" pitchFamily="49" charset="0"/>
              </a:rPr>
              <a:t>	{</a:t>
            </a:r>
          </a:p>
          <a:p>
            <a:pPr marL="0" indent="0">
              <a:buNone/>
            </a:pPr>
            <a:r>
              <a:rPr lang="en-US" sz="2600" i="1" dirty="0">
                <a:latin typeface="Courier New" panose="02070309020205020404" pitchFamily="49" charset="0"/>
                <a:cs typeface="Courier New" panose="02070309020205020404" pitchFamily="49" charset="0"/>
              </a:rPr>
              <a:t>		Commands</a:t>
            </a:r>
          </a:p>
          <a:p>
            <a:pPr marL="0" indent="0">
              <a:buNone/>
            </a:pPr>
            <a:r>
              <a:rPr lang="en-US" sz="2600" dirty="0">
                <a:latin typeface="Courier New" panose="02070309020205020404" pitchFamily="49" charset="0"/>
                <a:cs typeface="Courier New" panose="02070309020205020404" pitchFamily="49" charset="0"/>
              </a:rPr>
              <a:t>	}</a:t>
            </a:r>
          </a:p>
          <a:p>
            <a:pPr marL="0" indent="0">
              <a:buNone/>
            </a:pPr>
            <a:endParaRPr lang="en-US" dirty="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898304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Looping through the Child Nodes Collection (continued 1)</a:t>
            </a:r>
          </a:p>
        </p:txBody>
      </p:sp>
      <p:sp>
        <p:nvSpPr>
          <p:cNvPr id="3" name="Content Placeholder 2"/>
          <p:cNvSpPr>
            <a:spLocks noGrp="1"/>
          </p:cNvSpPr>
          <p:nvPr>
            <p:ph idx="1"/>
          </p:nvPr>
        </p:nvSpPr>
        <p:spPr/>
        <p:txBody>
          <a:bodyPr/>
          <a:lstStyle/>
          <a:p>
            <a:r>
              <a:rPr lang="en-US" dirty="0">
                <a:cs typeface="Courier New" panose="02070309020205020404" pitchFamily="49" charset="0"/>
              </a:rPr>
              <a:t>Object reference for child nodes in the </a:t>
            </a:r>
            <a:r>
              <a:rPr lang="en-US" sz="2600" dirty="0">
                <a:latin typeface="Courier New" pitchFamily="49" charset="0"/>
                <a:cs typeface="Courier New" pitchFamily="49" charset="0"/>
              </a:rPr>
              <a:t>for</a:t>
            </a:r>
            <a:r>
              <a:rPr lang="en-US" dirty="0">
                <a:cs typeface="Courier New" panose="02070309020205020404" pitchFamily="49" charset="0"/>
              </a:rPr>
              <a:t> loop is</a:t>
            </a:r>
          </a:p>
          <a:p>
            <a:pPr marL="0" indent="0">
              <a:buNone/>
            </a:pPr>
            <a:r>
              <a:rPr lang="en-US" i="1" dirty="0"/>
              <a:t>   	</a:t>
            </a:r>
            <a:r>
              <a:rPr lang="en-US" sz="2600" i="1" dirty="0" err="1">
                <a:latin typeface="Courier New" panose="02070309020205020404" pitchFamily="49" charset="0"/>
                <a:cs typeface="Courier New" panose="02070309020205020404" pitchFamily="49" charset="0"/>
              </a:rPr>
              <a:t>node</a:t>
            </a:r>
            <a:r>
              <a:rPr lang="en-US" sz="2600" dirty="0" err="1">
                <a:latin typeface="Courier New" panose="02070309020205020404" pitchFamily="49" charset="0"/>
                <a:cs typeface="Courier New" panose="02070309020205020404" pitchFamily="49" charset="0"/>
              </a:rPr>
              <a:t>.childNodes</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a:t>
            </a:r>
          </a:p>
          <a:p>
            <a:pPr marL="350838" indent="0">
              <a:buNone/>
            </a:pPr>
            <a:r>
              <a:rPr lang="en-IN" kern="1200" dirty="0"/>
              <a:t>where </a:t>
            </a:r>
            <a:r>
              <a:rPr lang="en-IN" sz="2600" i="1" kern="1200" dirty="0">
                <a:latin typeface="Courier New" panose="02070309020205020404" pitchFamily="49" charset="0"/>
                <a:cs typeface="Courier New" panose="02070309020205020404" pitchFamily="49" charset="0"/>
              </a:rPr>
              <a:t>node</a:t>
            </a:r>
            <a:r>
              <a:rPr lang="en-IN" i="1" kern="1200" dirty="0"/>
              <a:t> </a:t>
            </a:r>
            <a:r>
              <a:rPr lang="en-IN" kern="1200" dirty="0"/>
              <a:t>is the parent node of the child nodes collection, and </a:t>
            </a:r>
            <a:r>
              <a:rPr lang="en-IN" sz="2600" i="1" kern="1200" dirty="0" err="1">
                <a:latin typeface="Courier New" panose="02070309020205020404" pitchFamily="49" charset="0"/>
                <a:cs typeface="Courier New" panose="02070309020205020404" pitchFamily="49" charset="0"/>
              </a:rPr>
              <a:t>i</a:t>
            </a:r>
            <a:r>
              <a:rPr lang="en-IN" i="1" kern="1200" dirty="0"/>
              <a:t> </a:t>
            </a:r>
            <a:r>
              <a:rPr lang="en-IN" kern="1200" dirty="0"/>
              <a:t>is the value of the counter variable in the </a:t>
            </a:r>
            <a:r>
              <a:rPr lang="en-IN" sz="2600" kern="1200" dirty="0">
                <a:latin typeface="Courier New" panose="02070309020205020404" pitchFamily="49" charset="0"/>
                <a:cs typeface="Courier New" panose="02070309020205020404" pitchFamily="49" charset="0"/>
              </a:rPr>
              <a:t>for</a:t>
            </a:r>
            <a:r>
              <a:rPr lang="en-IN" kern="1200" dirty="0"/>
              <a:t> loop</a:t>
            </a:r>
            <a:endParaRPr lang="en-US" dirty="0">
              <a:cs typeface="Courier New" panose="02070309020205020404" pitchFamily="49" charset="0"/>
            </a:endParaRPr>
          </a:p>
          <a:p>
            <a:pPr marL="350838" indent="0">
              <a:buNone/>
            </a:pP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19</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958868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Explore nodes and the node tree</a:t>
            </a:r>
          </a:p>
          <a:p>
            <a:r>
              <a:rPr lang="en-US" dirty="0"/>
              <a:t>Create element and text nodes</a:t>
            </a:r>
          </a:p>
          <a:p>
            <a:r>
              <a:rPr lang="en-US" dirty="0"/>
              <a:t>Append nodes to a web document</a:t>
            </a:r>
          </a:p>
          <a:p>
            <a:r>
              <a:rPr lang="en-US" dirty="0"/>
              <a:t>Work with the properties and methods of element nodes</a:t>
            </a:r>
          </a:p>
          <a:p>
            <a:r>
              <a:rPr lang="en-US" dirty="0"/>
              <a:t>Create attribute nodes</a:t>
            </a:r>
            <a:endParaRPr lang="en-IN"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4057111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Looping through the Child Nodes Collection (continued 2)</a:t>
            </a:r>
          </a:p>
        </p:txBody>
      </p:sp>
      <p:sp>
        <p:nvSpPr>
          <p:cNvPr id="3" name="Content Placeholder 2"/>
          <p:cNvSpPr>
            <a:spLocks noGrp="1"/>
          </p:cNvSpPr>
          <p:nvPr>
            <p:ph idx="1"/>
          </p:nvPr>
        </p:nvSpPr>
        <p:spPr/>
        <p:txBody>
          <a:bodyPr/>
          <a:lstStyle/>
          <a:p>
            <a:r>
              <a:rPr lang="en-US" dirty="0"/>
              <a:t>Use familial references, starting with the first child of the parent node and traverse each subsequent sibling until no siblings remain</a:t>
            </a:r>
          </a:p>
          <a:p>
            <a:pPr marL="0" indent="0">
              <a:buNone/>
            </a:pPr>
            <a:r>
              <a:rPr lang="en-US" sz="2800"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for (var </a:t>
            </a:r>
            <a:r>
              <a:rPr lang="en-US" sz="2600" i="1" dirty="0">
                <a:latin typeface="Courier New" panose="02070309020205020404" pitchFamily="49" charset="0"/>
                <a:cs typeface="Courier New" panose="02070309020205020404" pitchFamily="49" charset="0"/>
              </a:rPr>
              <a:t>n </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node</a:t>
            </a:r>
            <a:r>
              <a:rPr lang="en-US" sz="2600" dirty="0">
                <a:latin typeface="Courier New" panose="02070309020205020404" pitchFamily="49" charset="0"/>
                <a:cs typeface="Courier New" panose="02070309020205020404" pitchFamily="49" charset="0"/>
              </a:rPr>
              <a:t>.firstChild; </a:t>
            </a:r>
            <a:r>
              <a:rPr lang="en-US" sz="2600" i="1" dirty="0">
                <a:latin typeface="Courier New" panose="02070309020205020404" pitchFamily="49" charset="0"/>
                <a:cs typeface="Courier New" panose="02070309020205020404" pitchFamily="49" charset="0"/>
              </a:rPr>
              <a:t>n 	</a:t>
            </a:r>
            <a:r>
              <a:rPr lang="en-US" sz="2600" dirty="0">
                <a:latin typeface="Courier New" panose="02070309020205020404" pitchFamily="49" charset="0"/>
                <a:cs typeface="Courier New" panose="02070309020205020404" pitchFamily="49" charset="0"/>
              </a:rPr>
              <a:t>!==   	null; </a:t>
            </a:r>
            <a:r>
              <a:rPr lang="en-US" sz="2600" i="1" dirty="0">
                <a:latin typeface="Courier New" panose="02070309020205020404" pitchFamily="49" charset="0"/>
                <a:cs typeface="Courier New" panose="02070309020205020404" pitchFamily="49" charset="0"/>
              </a:rPr>
              <a:t>n </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n</a:t>
            </a:r>
            <a:r>
              <a:rPr lang="en-US" sz="2600" dirty="0">
                <a:latin typeface="Courier New" panose="02070309020205020404" pitchFamily="49" charset="0"/>
                <a:cs typeface="Courier New" panose="02070309020205020404" pitchFamily="49" charset="0"/>
              </a:rPr>
              <a:t>.nextSibling) {</a:t>
            </a:r>
          </a:p>
          <a:p>
            <a:pPr marL="0" indent="0">
              <a:buNone/>
            </a:pPr>
            <a:r>
              <a:rPr lang="en-US" sz="2600" i="1" dirty="0">
                <a:latin typeface="Courier New" panose="02070309020205020404" pitchFamily="49" charset="0"/>
                <a:cs typeface="Courier New" panose="02070309020205020404" pitchFamily="49" charset="0"/>
              </a:rPr>
              <a:t>		commands</a:t>
            </a:r>
          </a:p>
          <a:p>
            <a:pPr marL="0" indent="0">
              <a:buNone/>
            </a:pPr>
            <a:r>
              <a:rPr lang="en-US" sz="2600" dirty="0">
                <a:latin typeface="Courier New" panose="02070309020205020404" pitchFamily="49" charset="0"/>
                <a:cs typeface="Courier New" panose="02070309020205020404" pitchFamily="49" charset="0"/>
              </a:rPr>
              <a:t>	}</a:t>
            </a:r>
          </a:p>
          <a:p>
            <a:r>
              <a:rPr lang="en-US" dirty="0">
                <a:cs typeface="Courier New" panose="02070309020205020404" pitchFamily="49" charset="0"/>
              </a:rPr>
              <a:t>Object reference for child nodes in the </a:t>
            </a:r>
            <a:r>
              <a:rPr lang="en-US" sz="2600" dirty="0">
                <a:latin typeface="Courier New" pitchFamily="49" charset="0"/>
                <a:cs typeface="Courier New" pitchFamily="49" charset="0"/>
              </a:rPr>
              <a:t>for</a:t>
            </a:r>
            <a:r>
              <a:rPr lang="en-US" dirty="0">
                <a:cs typeface="Courier New" panose="02070309020205020404" pitchFamily="49" charset="0"/>
              </a:rPr>
              <a:t> loop is </a:t>
            </a:r>
            <a:r>
              <a:rPr lang="en-US" sz="2600" i="1" dirty="0">
                <a:latin typeface="Courier New" panose="02070309020205020404" pitchFamily="49" charset="0"/>
                <a:cs typeface="Courier New" panose="02070309020205020404" pitchFamily="49" charset="0"/>
              </a:rPr>
              <a:t>n</a:t>
            </a:r>
            <a:r>
              <a:rPr lang="en-US" i="1" dirty="0"/>
              <a:t> </a:t>
            </a:r>
            <a:r>
              <a:rPr lang="en-US" dirty="0"/>
              <a:t>variable defined within the </a:t>
            </a:r>
            <a:r>
              <a:rPr lang="en-US" sz="2600" dirty="0">
                <a:latin typeface="Courier New" panose="02070309020205020404" pitchFamily="49" charset="0"/>
                <a:cs typeface="Courier New" panose="02070309020205020404" pitchFamily="49" charset="0"/>
              </a:rPr>
              <a:t>for</a:t>
            </a:r>
            <a:r>
              <a:rPr lang="en-US" dirty="0"/>
              <a:t> loop expression</a:t>
            </a:r>
            <a:endParaRPr lang="en-US" dirty="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20</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489532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Looping through the Child Nodes Collection (continued 3)</a:t>
            </a:r>
          </a:p>
        </p:txBody>
      </p:sp>
      <p:pic>
        <p:nvPicPr>
          <p:cNvPr id="6" name="Content Placeholder 5" descr="This figure explains the process of using sibling nodes in a for loop.&#10;&#10;The figure consists of three rectangular boxes and a few lines of code.&#10;&#10;The first line of the code reads “outline.appendChild(outlineList);”.&#10;&#10;The second line of the code reads “}”.&#10;&#10;The third line of the code reads “function createList(source, outlineList) {”.&#10;&#10;The fourth line of the code reads “/* Loop through all of the child nodes of source article until no child nodes are left */”.&#10;&#10;The fifth line of the code reads “for (var n = source.firstChild; n !== null; n = n.nextSibling) {”.&#10;&#10;The sixth line of the code reads “}”.&#10;&#10;The seventh line of the code reads “}”.&#10;&#10;The first rectangular box labeled “starts the loop with the first child node” is positioned below the code. An arrow originating from this rectangular box points to “source.firstChild” in the fifth line of the code.&#10;&#10;The second rectangular box labeled “runs the loop as long as the current node is not null” is positioned on the right side of the first rectangular box. An arrow originating from the second rectangular box points to “!==” in the fifth line of the code.&#10;&#10;The third rectangular box labeled “goes to the next sibling node each time through the loop” is positioned on the right side of the second rectangular box. An arrow originating from the third rectangular box points to “nextSibling” in the fifth line of the code. " title="Figure 12-14 Using sibling nodes in a for loop"/>
          <p:cNvPicPr>
            <a:picLocks noGrp="1" noChangeAspect="1"/>
          </p:cNvPicPr>
          <p:nvPr>
            <p:ph idx="1"/>
          </p:nvPr>
        </p:nvPicPr>
        <p:blipFill>
          <a:blip r:embed="rId2"/>
          <a:stretch>
            <a:fillRect/>
          </a:stretch>
        </p:blipFill>
        <p:spPr>
          <a:xfrm>
            <a:off x="457200" y="1768444"/>
            <a:ext cx="8305800" cy="3808474"/>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21</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101381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Properties</a:t>
            </a:r>
          </a:p>
        </p:txBody>
      </p:sp>
      <p:sp>
        <p:nvSpPr>
          <p:cNvPr id="3" name="Content Placeholder 2"/>
          <p:cNvSpPr>
            <a:spLocks noGrp="1"/>
          </p:cNvSpPr>
          <p:nvPr>
            <p:ph idx="1"/>
          </p:nvPr>
        </p:nvSpPr>
        <p:spPr/>
        <p:txBody>
          <a:bodyPr/>
          <a:lstStyle/>
          <a:p>
            <a:r>
              <a:rPr lang="en-IN" kern="1200" dirty="0"/>
              <a:t>The node has the following properties:</a:t>
            </a:r>
          </a:p>
          <a:p>
            <a:pPr lvl="1"/>
            <a:r>
              <a:rPr lang="en-IN" sz="2600" i="1" kern="1200" dirty="0" err="1">
                <a:latin typeface="Courier New" panose="02070309020205020404" pitchFamily="49" charset="0"/>
                <a:cs typeface="Courier New" panose="02070309020205020404" pitchFamily="49" charset="0"/>
              </a:rPr>
              <a:t>node</a:t>
            </a:r>
            <a:r>
              <a:rPr lang="en-IN" sz="2600" kern="1200" dirty="0" err="1">
                <a:latin typeface="Courier New" panose="02070309020205020404" pitchFamily="49" charset="0"/>
                <a:cs typeface="Courier New" panose="02070309020205020404" pitchFamily="49" charset="0"/>
              </a:rPr>
              <a:t>.nodeType</a:t>
            </a:r>
            <a:r>
              <a:rPr lang="en-IN" kern="1200" dirty="0"/>
              <a:t>: It indicates the type of node</a:t>
            </a:r>
          </a:p>
          <a:p>
            <a:pPr lvl="1"/>
            <a:r>
              <a:rPr lang="en-IN" sz="2600" i="1" kern="1200" dirty="0" err="1">
                <a:latin typeface="Courier New" panose="02070309020205020404" pitchFamily="49" charset="0"/>
                <a:cs typeface="Courier New" panose="02070309020205020404" pitchFamily="49" charset="0"/>
              </a:rPr>
              <a:t>node</a:t>
            </a:r>
            <a:r>
              <a:rPr lang="en-IN" sz="2600" kern="1200" dirty="0" err="1">
                <a:latin typeface="Courier New" panose="02070309020205020404" pitchFamily="49" charset="0"/>
                <a:cs typeface="Courier New" panose="02070309020205020404" pitchFamily="49" charset="0"/>
              </a:rPr>
              <a:t>.nodeName</a:t>
            </a:r>
            <a:r>
              <a:rPr lang="en-IN" kern="1200" dirty="0"/>
              <a:t>: It indicates the node name</a:t>
            </a:r>
          </a:p>
          <a:p>
            <a:pPr lvl="1"/>
            <a:r>
              <a:rPr lang="en-IN" sz="2600" i="1" kern="1200" dirty="0" err="1">
                <a:latin typeface="Courier New" panose="02070309020205020404" pitchFamily="49" charset="0"/>
                <a:cs typeface="Courier New" panose="02070309020205020404" pitchFamily="49" charset="0"/>
              </a:rPr>
              <a:t>node</a:t>
            </a:r>
            <a:r>
              <a:rPr lang="en-IN" sz="2600" kern="1200" dirty="0" err="1">
                <a:latin typeface="Courier New" panose="02070309020205020404" pitchFamily="49" charset="0"/>
                <a:cs typeface="Courier New" panose="02070309020205020404" pitchFamily="49" charset="0"/>
              </a:rPr>
              <a:t>.nodeValue</a:t>
            </a:r>
            <a:r>
              <a:rPr lang="en-IN" kern="1200" dirty="0"/>
              <a:t>: It indicates the node value for a </a:t>
            </a:r>
            <a:r>
              <a:rPr lang="en-IN" sz="2600" i="1" kern="1200" dirty="0">
                <a:latin typeface="Courier New" panose="02070309020205020404" pitchFamily="49" charset="0"/>
                <a:cs typeface="Courier New" panose="02070309020205020404" pitchFamily="49" charset="0"/>
              </a:rPr>
              <a:t>node</a:t>
            </a:r>
            <a:r>
              <a:rPr lang="en-IN" i="1" kern="1200" dirty="0"/>
              <a:t> </a:t>
            </a:r>
            <a:r>
              <a:rPr lang="en-IN" kern="1200" dirty="0"/>
              <a:t>in the document</a:t>
            </a:r>
          </a:p>
          <a:p>
            <a:r>
              <a:rPr lang="en-US" dirty="0"/>
              <a:t>To check whether a node refers to an element, attribute, text string, comment, document, or any other type of node, use</a:t>
            </a:r>
          </a:p>
          <a:p>
            <a:pPr marL="0" indent="0">
              <a:buNone/>
            </a:pPr>
            <a:r>
              <a:rPr lang="en-US" sz="28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node</a:t>
            </a:r>
            <a:r>
              <a:rPr lang="en-US" sz="2600" dirty="0" err="1">
                <a:latin typeface="Courier New" panose="02070309020205020404" pitchFamily="49" charset="0"/>
                <a:cs typeface="Courier New" panose="02070309020205020404" pitchFamily="49" charset="0"/>
              </a:rPr>
              <a:t>.nodeType</a:t>
            </a:r>
            <a:endParaRPr lang="en-US" sz="2600" dirty="0">
              <a:latin typeface="Courier New" panose="02070309020205020404" pitchFamily="49" charset="0"/>
              <a:cs typeface="Courier New" panose="02070309020205020404" pitchFamily="49" charset="0"/>
            </a:endParaRPr>
          </a:p>
          <a:p>
            <a:endParaRPr lang="en-IN" kern="1200" dirty="0"/>
          </a:p>
          <a:p>
            <a:endParaRPr lang="en-IN" kern="12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22</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765191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Properties (continued 1)</a:t>
            </a:r>
          </a:p>
        </p:txBody>
      </p:sp>
      <p:sp>
        <p:nvSpPr>
          <p:cNvPr id="3" name="Content Placeholder 2"/>
          <p:cNvSpPr>
            <a:spLocks noGrp="1"/>
          </p:cNvSpPr>
          <p:nvPr>
            <p:ph idx="1"/>
          </p:nvPr>
        </p:nvSpPr>
        <p:spPr/>
        <p:txBody>
          <a:bodyPr/>
          <a:lstStyle/>
          <a:p>
            <a:r>
              <a:rPr lang="en-US" dirty="0"/>
              <a:t>To </a:t>
            </a:r>
            <a:r>
              <a:rPr lang="en-US" dirty="0" smtClean="0"/>
              <a:t>retrieve </a:t>
            </a:r>
            <a:r>
              <a:rPr lang="en-US" dirty="0"/>
              <a:t>the name of a node within a document, use</a:t>
            </a:r>
          </a:p>
          <a:p>
            <a:pPr marL="0" indent="0">
              <a:buNone/>
            </a:pPr>
            <a:r>
              <a:rPr lang="en-US" sz="28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node</a:t>
            </a:r>
            <a:r>
              <a:rPr lang="en-US" sz="2600" dirty="0" err="1">
                <a:latin typeface="Courier New" panose="02070309020205020404" pitchFamily="49" charset="0"/>
                <a:cs typeface="Courier New" panose="02070309020205020404" pitchFamily="49" charset="0"/>
              </a:rPr>
              <a:t>.nodeName</a:t>
            </a:r>
            <a:endParaRPr lang="en-US" sz="2600" dirty="0">
              <a:latin typeface="Courier New" panose="02070309020205020404" pitchFamily="49" charset="0"/>
              <a:cs typeface="Courier New" panose="02070309020205020404" pitchFamily="49" charset="0"/>
            </a:endParaRPr>
          </a:p>
          <a:p>
            <a:r>
              <a:rPr lang="en-US" dirty="0"/>
              <a:t>To </a:t>
            </a:r>
            <a:r>
              <a:rPr lang="en-US" dirty="0" smtClean="0"/>
              <a:t>retrieve </a:t>
            </a:r>
            <a:r>
              <a:rPr lang="en-US" dirty="0"/>
              <a:t>a node’s value, use</a:t>
            </a:r>
          </a:p>
          <a:p>
            <a:pPr marL="0" indent="0">
              <a:buNone/>
            </a:pPr>
            <a:r>
              <a:rPr lang="en-US" sz="28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node</a:t>
            </a:r>
            <a:r>
              <a:rPr lang="en-US" sz="2600" dirty="0" err="1">
                <a:latin typeface="Courier New" panose="02070309020205020404" pitchFamily="49" charset="0"/>
                <a:cs typeface="Courier New" panose="02070309020205020404" pitchFamily="49" charset="0"/>
              </a:rPr>
              <a:t>.nodeValue</a:t>
            </a: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23</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4236584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Properties (continued 2)</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24</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6" name="Picture 5" descr="This table provides data about node types, names, and values. It has 4 columns and 6 rows.&#10;&#10;The header of column 1 reads “Node”, the header of column 2 reads “node.nodeType”, the header of column 3 reads “node.nodeName”, and the header of column 4 reads “node.nodeValue”.&#10;&#10;In row 2, column 1 reads “Element”, column 2 reads “1”, column 3 reads “ELEMENT NAME”, and column 4 reads “null”.&#10;&#10;In row 3, column 1 reads “Attribute”, column 2 reads “2”, column 3 reads “attribute name”, and column 4 reads “attribute value”.&#10;&#10;In row 4, column 1 reads “Text”, column 2 reads “3”, column 3 reads “#text”, and column 4 reads “text string”.&#10;&#10;In row 5, column 1 reads “Comment”, column 2 reads “8”, column 3 reads “#comment”, and column 4 reads “comment text”.&#10;&#10;In row 6, column 1 reads “Document”, column 2 reads “9”, column 3 reads “#document”, and column 4 reads “null”. " title="Figure 12-15 Node types, names, and values"/>
          <p:cNvPicPr>
            <a:picLocks noChangeAspect="1"/>
          </p:cNvPicPr>
          <p:nvPr/>
        </p:nvPicPr>
        <p:blipFill>
          <a:blip r:embed="rId3"/>
          <a:stretch>
            <a:fillRect/>
          </a:stretch>
        </p:blipFill>
        <p:spPr>
          <a:xfrm>
            <a:off x="457200" y="2260124"/>
            <a:ext cx="8305800" cy="2733675"/>
          </a:xfrm>
          <a:prstGeom prst="rect">
            <a:avLst/>
          </a:prstGeom>
        </p:spPr>
      </p:pic>
    </p:spTree>
    <p:extLst>
      <p:ext uri="{BB962C8B-B14F-4D97-AF65-F5344CB8AC3E}">
        <p14:creationId xmlns:p14="http://schemas.microsoft.com/office/powerpoint/2010/main" val="1488503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Properties (continued 3)</a:t>
            </a:r>
          </a:p>
        </p:txBody>
      </p:sp>
      <p:pic>
        <p:nvPicPr>
          <p:cNvPr id="6" name="Content Placeholder 5" descr="This figure explains the process of checking for article headings.&#10;&#10;The figure consists of three rectangular boxes and a few lines of code.&#10;&#10;The first line of the code reads “function createList(source, outlineList) {”.&#10;&#10;The second line of the code reads “//Headings for the outline”.&#10;&#10;The third line of the code reads “var headings = [ “H1”, “H2”, “H3”, “H4”, “H5”, “H6”];”.&#10;&#10;The fourth line of the code reads “/* Loop through all the child nodes of source article until no child nodes are left */”.&#10;&#10;The fifth line of the code reads “for (var n = source.firstchild; n ! == null; n = n.nextSibling) {”.&#10;&#10;The sixth line of the code reads “// Examine only article headings”.&#10;&#10;The seventh line of the code reads “var headLevel = headings.indexOf(n.nodeName);”.&#10;&#10;The eighth line of the code reads “if (headLevel ! == -1) {”.&#10;&#10;The tenth line of the code reads “}”.&#10;&#10;The eleventh line of the code reads “}”.&#10;&#10;The twelfth line of the code reads “}”.&#10;&#10;The first rectangular box labeled “array of headings to be displayed in the outline” is positioned at the left side of the code. An arrow originating from this rectangular box points to the third line of the code.&#10;&#10;The second rectangular box labeled “retrieves the index of the element node name” is positioned below the first rectangular box. An arrow originating from the second rectangular box points to the seventh line of the code.&#10;&#10;The third rectangular box labeled “tests whether the element node name appears in the headings array” is positioned below the second rectangular box. An arrow originating from the third rectangular box points to the eighth line of the code. " title="Figure 12-17 Checking for article headings"/>
          <p:cNvPicPr>
            <a:picLocks noGrp="1" noChangeAspect="1"/>
          </p:cNvPicPr>
          <p:nvPr>
            <p:ph idx="1"/>
          </p:nvPr>
        </p:nvPicPr>
        <p:blipFill>
          <a:blip r:embed="rId3"/>
          <a:stretch>
            <a:fillRect/>
          </a:stretch>
        </p:blipFill>
        <p:spPr>
          <a:xfrm>
            <a:off x="457200" y="1832362"/>
            <a:ext cx="8305800" cy="3680638"/>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25</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128290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Properties (continued 4)</a:t>
            </a:r>
          </a:p>
        </p:txBody>
      </p:sp>
      <p:sp>
        <p:nvSpPr>
          <p:cNvPr id="3" name="Content Placeholder 2"/>
          <p:cNvSpPr>
            <a:spLocks noGrp="1"/>
          </p:cNvSpPr>
          <p:nvPr>
            <p:ph idx="1"/>
          </p:nvPr>
        </p:nvSpPr>
        <p:spPr>
          <a:xfrm>
            <a:off x="342900" y="1295400"/>
            <a:ext cx="8305800" cy="4906963"/>
          </a:xfrm>
        </p:spPr>
        <p:txBody>
          <a:bodyPr/>
          <a:lstStyle/>
          <a:p>
            <a:r>
              <a:rPr lang="en-US" dirty="0"/>
              <a:t>Text node can be referenced within an element in order to access the text contained within the element</a:t>
            </a:r>
          </a:p>
          <a:p>
            <a:r>
              <a:rPr lang="en-US" dirty="0"/>
              <a:t>Example: </a:t>
            </a:r>
          </a:p>
          <a:p>
            <a:pPr marL="0" indent="0">
              <a:buNone/>
            </a:pPr>
            <a:r>
              <a:rPr lang="en-US"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&lt;h1 id=”title”&gt;History Online&lt;/h1&gt;</a:t>
            </a:r>
          </a:p>
          <a:p>
            <a:pPr marL="365125" indent="0">
              <a:buNone/>
            </a:pPr>
            <a:r>
              <a:rPr lang="en-US" dirty="0"/>
              <a:t>Text of the above </a:t>
            </a:r>
            <a:r>
              <a:rPr lang="en-US" sz="2600" dirty="0">
                <a:latin typeface="Courier New" panose="02070309020205020404" pitchFamily="49" charset="0"/>
                <a:cs typeface="Courier New" panose="02070309020205020404" pitchFamily="49" charset="0"/>
              </a:rPr>
              <a:t>h1</a:t>
            </a:r>
            <a:r>
              <a:rPr lang="en-US" dirty="0"/>
              <a:t> heading is obtained by</a:t>
            </a:r>
          </a:p>
          <a:p>
            <a:pPr marL="0" indent="0">
              <a:buNone/>
            </a:pPr>
            <a:r>
              <a:rPr lang="en-US" sz="28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document.getElementById</a:t>
            </a:r>
            <a:r>
              <a:rPr lang="en-US" sz="2600" dirty="0">
                <a:latin typeface="Courier New" panose="02070309020205020404" pitchFamily="49" charset="0"/>
                <a:cs typeface="Courier New" panose="02070309020205020404" pitchFamily="49" charset="0"/>
              </a:rPr>
              <a:t>(“title”).	</a:t>
            </a:r>
            <a:r>
              <a:rPr lang="en-US" sz="2600" dirty="0" err="1">
                <a:latin typeface="Courier New" panose="02070309020205020404" pitchFamily="49" charset="0"/>
                <a:cs typeface="Courier New" panose="02070309020205020404" pitchFamily="49" charset="0"/>
              </a:rPr>
              <a:t>firstChild.nodeValue</a:t>
            </a:r>
            <a:r>
              <a:rPr lang="en-US" sz="2600"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077830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Properties (continued 5)</a:t>
            </a:r>
          </a:p>
        </p:txBody>
      </p:sp>
      <p:pic>
        <p:nvPicPr>
          <p:cNvPr id="6" name="Content Placeholder 5" descr="This figure explains the process of adding a list item to the outline list.&#10;&#10;The figure consists of three rectangular boxes and a few lines of code.&#10;&#10;The first line of the code reads “if (headLevel ! == -1) {”.&#10;&#10;The second line of the code reads “var listElem = document.createElement(“li”);”.&#10;&#10;The third line of the code reads “listElem.innerHTML = n.firstChild.nodeValue;”.&#10;&#10;The fourth line of the code reads “outlineList.appendChild(listElem);”.&#10;&#10;The fifth line of the code reads “}”.&#10;&#10;The first rectangular box labeled “creates an li element” is positioned above the code. An arrow originating from this rectangular box points to the second line of the code.&#10;&#10;The second rectangular box labeled “sets the inner HTML of the li element to the value of the heading’s text node” is positioned on the left side of the code. An arrow originating from this rectangular box points to the third line of the code.&#10;&#10;The third rectangular box labeled “appends the li element to the outline list” is positioned below the code. An arrow originating from this rectangular box points to the fourth line of the code. " title="Figure 12-18 Adding a list item to the outline list"/>
          <p:cNvPicPr>
            <a:picLocks noGrp="1" noChangeAspect="1"/>
          </p:cNvPicPr>
          <p:nvPr>
            <p:ph idx="1"/>
          </p:nvPr>
        </p:nvPicPr>
        <p:blipFill>
          <a:blip r:embed="rId3"/>
          <a:stretch>
            <a:fillRect/>
          </a:stretch>
        </p:blipFill>
        <p:spPr>
          <a:xfrm>
            <a:off x="457200" y="2061341"/>
            <a:ext cx="8305800" cy="3222681"/>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27</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744938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Properties (continued 6)</a:t>
            </a:r>
          </a:p>
        </p:txBody>
      </p:sp>
      <p:pic>
        <p:nvPicPr>
          <p:cNvPr id="6" name="Content Placeholder 5" descr="This figure explains the process of displaying the outline.&#10;&#10;The figure consists of three rectangular boxes and a few lines of code.&#10;&#10;The first line of the code reads “mainHeading.appendChild(headingText);”.&#10;&#10;The second line of code reads “outline.appendChild(mainHeading);”.&#10;&#10;The third line of code reads “outline.appendChild(outlineList);”.&#10;&#10;The fourth line of code reads “createList(source, outlineList);”.&#10;&#10;The fifth line of code reads “}”.&#10;&#10;The first rectangular box labeled “populates the outline list” is positioned below the code. An arrow originating from this rectangular box points to “createList” in the fourth line of the code.&#10;&#10;The second rectangular box labeled “source of the outline headings” is positioned on the right side of the first rectangular box. An arrow originating from the second rectangular box points to “source” in the fourth line of the code.&#10;&#10;The third rectangular box labeled “node containing the outline list” is positioned on the right side of the second rectangular box. An arrow originating from the third rectangular box points to “outlineList” in the fourth line of the code. " title="Figure 12-19 Displaying the outline"/>
          <p:cNvPicPr>
            <a:picLocks noGrp="1" noChangeAspect="1"/>
          </p:cNvPicPr>
          <p:nvPr>
            <p:ph idx="1"/>
          </p:nvPr>
        </p:nvPicPr>
        <p:blipFill>
          <a:blip r:embed="rId2"/>
          <a:stretch>
            <a:fillRect/>
          </a:stretch>
        </p:blipFill>
        <p:spPr>
          <a:xfrm>
            <a:off x="457200" y="2257009"/>
            <a:ext cx="8305800" cy="2831344"/>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4072823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68062"/>
          </a:xfrm>
        </p:spPr>
        <p:txBody>
          <a:bodyPr/>
          <a:lstStyle/>
          <a:p>
            <a:r>
              <a:rPr lang="en-US" dirty="0"/>
              <a:t>Creating a Nested List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7" name="Content Placeholder 6" descr="This figure explains the process of creating a nested list.&#10;&#10;The figure consists of three rectangular boxes and a right arrow.&#10;&#10;The first rectangular box is divided into two columns. The first column contains a line of text that reads “Heading levels”. The second column contains three lines of text. The first line of text in the second column reads “h1 heading”. The second line of text in the second column reads “h2 heading”. The third line of text in the second column reads “h3 heading”.&#10;&#10;The second rectangular box labeled “current list” contains a few lines of code and is positioned below the first rectangular.&#10;&#10;The first line of the code in the second rectangular box reads “&lt;ol&gt;”.&#10;&#10;The second line of the code in the second rectangular box reads “&lt;li&gt;Preamble&lt;/li&gt;”.&#10;&#10;The third line of the code in the second rectangular box reads “&lt;li&gt;Articles of the Constitution&lt;/li&gt;”.&#10;&#10;The fourth line of the code in the second rectangular box reads “&lt;li&gt;The Legislative Branch&lt;/li&gt;”.&#10;&#10;The fifth line of the code in the second rectangular box reads “&lt;li&gt;The Legislature&lt;/li&gt;”.&#10;&#10;The sixth line of the code in the second rectangular box reads “&lt;li&gt;The House&lt;/li&gt;”.&#10;&#10;The seventh line of the code in the second rectangular box reads “&lt;li&gt;The Senate&lt;/li&gt;”.&#10;&#10;The eighth line of the code in the second rectangular box reads “…”.&#10;&#10;The ninth line of the code in the second rectangular box reads “&lt;li&gt;The Executive Branch&lt;/li&gt;”.&#10;&#10;The tenth line of the code in the second rectangular box reads “&lt;li&gt;The President&lt;/li&gt;”.&#10;&#10;The eleventh line of the code in the second rectangular box reads “&lt;li&gt;Presidential Powers&lt;/li&gt;”.&#10;&#10;The twelfth line of the code in the second rectangular box reads “…”.&#10;&#10;The thirteenth line of the code in the second rectangular box reads “&lt;li&gt;Amendments&lt;/li&gt;”.&#10;&#10;The fourteenth line of the code in the second rectangular box reads “&lt;li&gt;I. Freedom of Expression&lt;/li&gt;”.&#10;&#10;The fifteenth line of the code in the second rectangular box reads “&lt;li&gt;II. Right to Bear Arms&lt;/li&gt;”.&#10;&#10;The sixteenth line of the code in the second rectangular box reads “…”.&#10;&#10;The seventeenth line of the code in the second rectangular box reads “&lt;/ol&gt;”.&#10;&#10;The third rectangular box labeled “nested list” contains a few lines of code and is positioned on the right side of the second rectangular box.&#10;&#10;The first line of the code in the third rectangular box reads “&lt;ol&gt;”.&#10;&#10;The second line of the code in the third rectangular box reads “&lt;li&gt;Preamble&lt;/li&gt;”.&#10;&#10;The third line of the code in the third rectangular box reads “&lt;li&gt;Articles of the Constitution”.&#10;&#10;The fourth line of the code in the third rectangular box reads “&lt;ol&gt;”.&#10;&#10;The fifth line of the code in the third rectangular box reads “&lt;li&gt;The Legislative Branch”.&#10;&#10;The sixth line of the code in the third rectangular box reads “&lt;ol&gt;”.&#10;&#10;The seventh line of the code in the third rectangular box reads “&lt;li&gt;The Legislature&lt;/li&gt;”.&#10;&#10;The eighth line of the code in the third rectangular box reads “&lt;li&gt;The House&lt;/li&gt;”.&#10;&#10;The ninth line of the code in the third rectangular box reads “&lt;li&gt;The Senate&lt;/li&gt;”.&#10;&#10;The tenth line of the code in the third rectangular box reads “…”.&#10;&#10;The eleventh line of the code in the third rectangular box reads “&lt;/ol&gt;”.&#10;&#10;The twelfth line of the code in the third rectangular box reads “&lt;/li&gt;”.&#10;&#10;The thirteenth line of the code in the third rectangular box reads “&lt;li&gt;The Executive Branch”.&#10;&#10;The fourteenth line of the code in the third rectangular box reads “&lt;ol&gt;”.&#10;&#10;The fifteenth line of the code in the third rectangular box reads “&lt;li&gt;The President&lt;/li&gt;”.&#10;&#10;The sixteenth line of the code in the third rectangular box reads “&lt;li&gt;Presidential Powers&lt;/li&gt;”.&#10;&#10;The seventeenth line of the code in the third rectangular box reads “…”.&#10;&#10;The eighteenth line of the code in the third rectangular box reads “&lt;/ol&gt;”.&#10;&#10;The nineteenth line of the code in the third rectangular box reads “&lt;/li&gt;”.&#10;&#10;The twentieth line of the code in the third rectangular box reads “&lt;/ol&gt;”.&#10;&#10;The twenty-first line of the code in the third rectangular box reads “&lt;/li&gt;”.&#10;&#10;The twenty-second line of the code in the third rectangular box reads “…”.&#10;&#10;The twenty-third line of the code in the third rectangular box reads “&lt;li&gt;Amendments”.&#10;&#10;The twenty-fourth line of the code in the third rectangular box reads “&lt;ol&gt;”.&#10;&#10;The twenty-fifth line of the code in the third rectangular box reads “&lt;li&gt;I. Freedom of Expression&lt;/li&gt;”.&#10;&#10;The twenty-sixth line of the code in the third rectangular box reads “&lt;li&gt;II. Right to Bear Arms&lt;/li&gt;”.&#10;&#10;The twenty-seventh line of the code in the third rectangular box reads “…”.&#10;&#10;The twenty-eighth line of the code in the third rectangular box reads “&lt;/ol&gt;”.&#10;&#10;The twenty-ninth line of the code in the third rectangular box reads “&lt;/li&gt;”.&#10;&#10;The thirtieth line of the code in the third rectangular box reads “&lt;/ol&gt;”.&#10;&#10;The right arrow connects the second and the third rectangular boxes. " title="Figure 12-21 C reating a nested list"/>
          <p:cNvPicPr>
            <a:picLocks noGrp="1" noChangeAspect="1"/>
          </p:cNvPicPr>
          <p:nvPr>
            <p:ph idx="1"/>
          </p:nvPr>
        </p:nvPicPr>
        <p:blipFill>
          <a:blip r:embed="rId3"/>
          <a:stretch>
            <a:fillRect/>
          </a:stretch>
        </p:blipFill>
        <p:spPr>
          <a:xfrm>
            <a:off x="1389406" y="1219200"/>
            <a:ext cx="6569261" cy="5004376"/>
          </a:xfrm>
          <a:prstGeom prst="rect">
            <a:avLst/>
          </a:prstGeom>
        </p:spPr>
      </p:pic>
    </p:spTree>
    <p:extLst>
      <p:ext uri="{BB962C8B-B14F-4D97-AF65-F5344CB8AC3E}">
        <p14:creationId xmlns:p14="http://schemas.microsoft.com/office/powerpoint/2010/main" val="1572968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(continued)</a:t>
            </a:r>
          </a:p>
        </p:txBody>
      </p:sp>
      <p:sp>
        <p:nvSpPr>
          <p:cNvPr id="3" name="Content Placeholder 2"/>
          <p:cNvSpPr>
            <a:spLocks noGrp="1"/>
          </p:cNvSpPr>
          <p:nvPr>
            <p:ph idx="1"/>
          </p:nvPr>
        </p:nvSpPr>
        <p:spPr/>
        <p:txBody>
          <a:bodyPr/>
          <a:lstStyle/>
          <a:p>
            <a:r>
              <a:rPr lang="en-US" dirty="0"/>
              <a:t>Add attribute nodes to page elements</a:t>
            </a:r>
          </a:p>
          <a:p>
            <a:r>
              <a:rPr lang="en-US" dirty="0"/>
              <a:t>Create external and embedded style sheets with JavaScript</a:t>
            </a:r>
          </a:p>
          <a:p>
            <a:r>
              <a:rPr lang="en-US" dirty="0"/>
              <a:t>Add style sheets to a web document</a:t>
            </a:r>
          </a:p>
          <a:p>
            <a:r>
              <a:rPr lang="en-US" dirty="0"/>
              <a:t>Create a style rule for an embedded style sheet</a:t>
            </a:r>
          </a:p>
          <a:p>
            <a:r>
              <a:rPr lang="en-US" dirty="0"/>
              <a:t>Enable and disable style sheets</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5144644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a Nested List (continued 1)</a:t>
            </a:r>
          </a:p>
        </p:txBody>
      </p:sp>
      <p:sp>
        <p:nvSpPr>
          <p:cNvPr id="3" name="Content Placeholder 2"/>
          <p:cNvSpPr>
            <a:spLocks noGrp="1"/>
          </p:cNvSpPr>
          <p:nvPr>
            <p:ph idx="1"/>
          </p:nvPr>
        </p:nvSpPr>
        <p:spPr/>
        <p:txBody>
          <a:bodyPr/>
          <a:lstStyle/>
          <a:p>
            <a:r>
              <a:rPr lang="en-US" dirty="0"/>
              <a:t>In a nested list, lower-level headings are nested within upper-level headings</a:t>
            </a:r>
          </a:p>
          <a:p>
            <a:r>
              <a:rPr lang="en-US" dirty="0"/>
              <a:t>All </a:t>
            </a:r>
            <a:r>
              <a:rPr lang="en-US" sz="2600" dirty="0">
                <a:latin typeface="Courier New" panose="02070309020205020404" pitchFamily="49" charset="0"/>
                <a:cs typeface="Courier New" panose="02070309020205020404" pitchFamily="49" charset="0"/>
              </a:rPr>
              <a:t>h1</a:t>
            </a:r>
            <a:r>
              <a:rPr lang="en-US" dirty="0"/>
              <a:t> heading are placed at the top most level of the table of contents, all </a:t>
            </a:r>
            <a:r>
              <a:rPr lang="en-US" sz="2600" dirty="0">
                <a:latin typeface="Courier New" panose="02070309020205020404" pitchFamily="49" charset="0"/>
                <a:cs typeface="Courier New" panose="02070309020205020404" pitchFamily="49" charset="0"/>
              </a:rPr>
              <a:t>h2</a:t>
            </a:r>
            <a:r>
              <a:rPr lang="en-US" dirty="0"/>
              <a:t> headings are placed at the next lower level, and so forth</a:t>
            </a:r>
          </a:p>
          <a:p>
            <a:r>
              <a:rPr lang="en-US" sz="2600" dirty="0" err="1">
                <a:latin typeface="Courier New" panose="02070309020205020404" pitchFamily="49" charset="0"/>
                <a:cs typeface="Courier New" panose="02070309020205020404" pitchFamily="49" charset="0"/>
              </a:rPr>
              <a:t>indexOf</a:t>
            </a:r>
            <a:r>
              <a:rPr lang="en-US" sz="2600" dirty="0">
                <a:latin typeface="Courier New" panose="02070309020205020404" pitchFamily="49" charset="0"/>
                <a:cs typeface="Courier New" panose="02070309020205020404" pitchFamily="49" charset="0"/>
              </a:rPr>
              <a:t>()</a:t>
            </a:r>
            <a:r>
              <a:rPr lang="en-US" dirty="0"/>
              <a:t>function is used to determine the level of each list item</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30</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41646017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a Nested List (continued </a:t>
            </a:r>
            <a:r>
              <a:rPr lang="en-US" sz="4000" dirty="0" smtClean="0"/>
              <a:t>2)</a:t>
            </a:r>
            <a:endParaRPr lang="en-US" sz="4000" dirty="0"/>
          </a:p>
        </p:txBody>
      </p:sp>
      <p:sp>
        <p:nvSpPr>
          <p:cNvPr id="3" name="Content Placeholder 2"/>
          <p:cNvSpPr>
            <a:spLocks noGrp="1"/>
          </p:cNvSpPr>
          <p:nvPr>
            <p:ph idx="1"/>
          </p:nvPr>
        </p:nvSpPr>
        <p:spPr/>
        <p:txBody>
          <a:bodyPr/>
          <a:lstStyle/>
          <a:p>
            <a:r>
              <a:rPr lang="en-US" dirty="0"/>
              <a:t>To test the three possibilities for the comparison of the index numbers, use:</a:t>
            </a:r>
          </a:p>
          <a:p>
            <a:pPr marL="400050" lvl="1" indent="0">
              <a:buNone/>
            </a:pPr>
            <a:r>
              <a:rPr lang="en-US" sz="2600" dirty="0">
                <a:latin typeface="Courier New" panose="02070309020205020404" pitchFamily="49" charset="0"/>
                <a:cs typeface="Courier New" panose="02070309020205020404" pitchFamily="49" charset="0"/>
              </a:rPr>
              <a:t>if (</a:t>
            </a:r>
            <a:r>
              <a:rPr lang="en-US" sz="2600" dirty="0" err="1">
                <a:latin typeface="Courier New" panose="02070309020205020404" pitchFamily="49" charset="0"/>
                <a:cs typeface="Courier New" panose="02070309020205020404" pitchFamily="49" charset="0"/>
              </a:rPr>
              <a:t>headLevel</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prevLevel</a:t>
            </a:r>
            <a:r>
              <a:rPr lang="en-US" sz="2600" dirty="0">
                <a:latin typeface="Courier New" panose="02070309020205020404" pitchFamily="49" charset="0"/>
                <a:cs typeface="Courier New" panose="02070309020205020404" pitchFamily="49" charset="0"/>
              </a:rPr>
              <a:t>) {</a:t>
            </a:r>
          </a:p>
          <a:p>
            <a:pPr marL="400050" lvl="1" indent="0">
              <a:buNone/>
            </a:pPr>
            <a:r>
              <a:rPr lang="en-US" sz="2600" dirty="0">
                <a:latin typeface="Courier New" panose="02070309020205020404" pitchFamily="49" charset="0"/>
                <a:cs typeface="Courier New" panose="02070309020205020404" pitchFamily="49" charset="0"/>
              </a:rPr>
              <a:t>	// Append the list item to the   current list</a:t>
            </a:r>
          </a:p>
          <a:p>
            <a:pPr marL="400050" lvl="1" indent="0">
              <a:buNone/>
            </a:pPr>
            <a:r>
              <a:rPr lang="en-US" sz="2600" dirty="0">
                <a:latin typeface="Courier New" panose="02070309020205020404" pitchFamily="49" charset="0"/>
                <a:cs typeface="Courier New" panose="02070309020205020404" pitchFamily="49" charset="0"/>
              </a:rPr>
              <a:t>} else if (</a:t>
            </a:r>
            <a:r>
              <a:rPr lang="en-US" sz="2600" dirty="0" err="1">
                <a:latin typeface="Courier New" panose="02070309020205020404" pitchFamily="49" charset="0"/>
                <a:cs typeface="Courier New" panose="02070309020205020404" pitchFamily="49" charset="0"/>
              </a:rPr>
              <a:t>headLevel</a:t>
            </a:r>
            <a:r>
              <a:rPr lang="en-US" sz="2600" dirty="0">
                <a:latin typeface="Courier New" panose="02070309020205020404" pitchFamily="49" charset="0"/>
                <a:cs typeface="Courier New" panose="02070309020205020404" pitchFamily="49" charset="0"/>
              </a:rPr>
              <a:t> &gt; </a:t>
            </a:r>
            <a:r>
              <a:rPr lang="en-US" sz="2600" dirty="0" err="1">
                <a:latin typeface="Courier New" panose="02070309020205020404" pitchFamily="49" charset="0"/>
                <a:cs typeface="Courier New" panose="02070309020205020404" pitchFamily="49" charset="0"/>
              </a:rPr>
              <a:t>prevLevel</a:t>
            </a:r>
            <a:r>
              <a:rPr lang="en-US" sz="2600" dirty="0">
                <a:latin typeface="Courier New" panose="02070309020205020404" pitchFamily="49" charset="0"/>
                <a:cs typeface="Courier New" panose="02070309020205020404" pitchFamily="49" charset="0"/>
              </a:rPr>
              <a:t>) {</a:t>
            </a:r>
          </a:p>
          <a:p>
            <a:pPr marL="400050" lvl="1" indent="0">
              <a:buNone/>
            </a:pPr>
            <a:r>
              <a:rPr lang="en-US" sz="2600" dirty="0">
                <a:latin typeface="Courier New" panose="02070309020205020404" pitchFamily="49" charset="0"/>
                <a:cs typeface="Courier New" panose="02070309020205020404" pitchFamily="49" charset="0"/>
              </a:rPr>
              <a:t>	// Start a new nested list</a:t>
            </a:r>
          </a:p>
          <a:p>
            <a:pPr marL="400050" lvl="1" indent="0">
              <a:buNone/>
            </a:pPr>
            <a:r>
              <a:rPr lang="en-US" sz="2600" dirty="0">
                <a:latin typeface="Courier New" panose="02070309020205020404" pitchFamily="49" charset="0"/>
                <a:cs typeface="Courier New" panose="02070309020205020404" pitchFamily="49" charset="0"/>
              </a:rPr>
              <a:t>} else {</a:t>
            </a:r>
          </a:p>
          <a:p>
            <a:pPr marL="400050" lvl="1" indent="0">
              <a:buNone/>
            </a:pPr>
            <a:r>
              <a:rPr lang="en-US" sz="2600" dirty="0">
                <a:latin typeface="Courier New" panose="02070309020205020404" pitchFamily="49" charset="0"/>
                <a:cs typeface="Courier New" panose="02070309020205020404" pitchFamily="49" charset="0"/>
              </a:rPr>
              <a:t>	// Append the entry to a higher list</a:t>
            </a:r>
          </a:p>
          <a:p>
            <a:pPr marL="400050" lvl="1" indent="0">
              <a:buNone/>
            </a:pPr>
            <a:r>
              <a:rPr lang="en-US" sz="2600" dirty="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784030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a Nested List (continued </a:t>
            </a:r>
            <a:r>
              <a:rPr lang="en-US" sz="4000" dirty="0"/>
              <a:t>3</a:t>
            </a:r>
            <a:r>
              <a:rPr lang="en-US" sz="4000" dirty="0" smtClean="0"/>
              <a:t>)</a:t>
            </a:r>
            <a:endParaRPr lang="en-US" sz="40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6" name="Content Placeholder 6" descr="This figure explains the process of appending a nested list.&#10;&#10;The figure consists of three rectangular boxes and a flowchart. The first rectangular box contains a few lines of code.&#10;&#10;The first line of the code in the first rectangular box reads “&lt;ol&gt;”.&#10;&#10;The second line of the code in the first rectangular box reads “&lt;li&gt;item 1&lt;/li&gt;”.&#10;&#10;The third line of the code in the first rectangular box reads “&lt;li&gt;item 2”.&#10;&#10;The fourth line of the code in the first rectangular box reads “&lt;ol&gt;”.&#10;&#10;The fifth line of the code in the first rectangular box reads “&lt;li&gt;item 3&lt;/li&gt;”.&#10;&#10;The sixth line of the code in the first rectangular box reads “&lt;/ol&gt;”.&#10;&#10;The seventh line of the code in the first rectangular box reads “&lt;/li&gt;”.&#10;&#10;The eighth line of the code in the first rectangular box the code reads “&lt;/ol&gt;”.&#10;&#10;The second rectangular box labeled “nested item in HTML fragment” is positioned on the left side of the first rectangular box. An arrow originating from this rectangular box points from the fourth line to the sixth line of the code.&#10;&#10;The flowchart contains eight rectangular boxes and is positioned below the first rectangular box.&#10;&#10;The first rectangular box in the flowchart is labeled as “OL”.&#10;&#10;The first rectangular box is branched out into second and third rectangular boxes labeled “LI” and “LI” respectively.&#10;&#10;The fourth rectangular box in the flowchart labeled “item 1” is positioned below the second rectangular box in the flowchart and is linked to the second rectangular box.&#10;&#10;The third rectangular box is branched out into fifth and sixth rectangular boxes labeled “item 2” and “OL” respectively.&#10;&#10;The seventh rectangular box in the flowchart labeled “LI” is positioned below the sixth rectangular box in the flowchart and is linked to the sixth rectangular box.&#10;&#10;The eighth rectangular box in the flowchart labeled “item 3” is positioned below the seventh rectangular box in the flowchart and is linked to the seventh rectangular box.&#10;&#10;The third rectangular box labeled “same nested item in corresponding node tree” is positioned on the left side of the flowchart. An arrow originating from this rectangular box points to the sixth, the seventh, and the eighth rectangular boxes in the flowchart. " title="Figure 12-25 Appending a nested list"/>
          <p:cNvPicPr>
            <a:picLocks noGrp="1" noChangeAspect="1"/>
          </p:cNvPicPr>
          <p:nvPr>
            <p:ph idx="1"/>
          </p:nvPr>
        </p:nvPicPr>
        <p:blipFill>
          <a:blip r:embed="rId3"/>
          <a:stretch>
            <a:fillRect/>
          </a:stretch>
        </p:blipFill>
        <p:spPr>
          <a:xfrm>
            <a:off x="1922183" y="1219200"/>
            <a:ext cx="5509749" cy="5029200"/>
          </a:xfrm>
          <a:prstGeom prst="rect">
            <a:avLst/>
          </a:prstGeom>
        </p:spPr>
      </p:pic>
    </p:spTree>
    <p:extLst>
      <p:ext uri="{BB962C8B-B14F-4D97-AF65-F5344CB8AC3E}">
        <p14:creationId xmlns:p14="http://schemas.microsoft.com/office/powerpoint/2010/main" val="2127662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a Nested List (continued </a:t>
            </a:r>
            <a:r>
              <a:rPr lang="en-US" sz="4000" dirty="0"/>
              <a:t>4</a:t>
            </a:r>
            <a:r>
              <a:rPr lang="en-US" sz="4000" dirty="0" smtClean="0"/>
              <a:t>)</a:t>
            </a:r>
            <a:endParaRPr lang="en-US" sz="4000" dirty="0"/>
          </a:p>
        </p:txBody>
      </p:sp>
      <p:sp>
        <p:nvSpPr>
          <p:cNvPr id="3" name="Content Placeholder 2"/>
          <p:cNvSpPr>
            <a:spLocks noGrp="1"/>
          </p:cNvSpPr>
          <p:nvPr>
            <p:ph idx="1"/>
          </p:nvPr>
        </p:nvSpPr>
        <p:spPr/>
        <p:txBody>
          <a:bodyPr/>
          <a:lstStyle/>
          <a:p>
            <a:r>
              <a:rPr lang="en-US" dirty="0"/>
              <a:t>In JavaScript, following commands are used to append a nested list:</a:t>
            </a:r>
          </a:p>
          <a:p>
            <a:pPr marL="0" indent="0">
              <a:buNone/>
            </a:pPr>
            <a:r>
              <a:rPr lang="en-US"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nestedList</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document.createElement</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ol</a:t>
            </a:r>
            <a:r>
              <a:rPr lang="en-US" sz="2600" dirty="0">
                <a:latin typeface="Courier New" panose="02070309020205020404" pitchFamily="49" charset="0"/>
                <a:cs typeface="Courier New" panose="02070309020205020404" pitchFamily="49" charset="0"/>
              </a:rPr>
              <a:t>”);</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NestedList.appendChild</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listElem</a:t>
            </a:r>
            <a:r>
              <a:rPr lang="en-US" sz="2600" dirty="0">
                <a:latin typeface="Courier New" panose="02070309020205020404" pitchFamily="49" charset="0"/>
                <a:cs typeface="Courier New" panose="02070309020205020404" pitchFamily="49" charset="0"/>
              </a:rPr>
              <a:t>);</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outlineList.lastChild.appendChild</a:t>
            </a:r>
            <a:r>
              <a:rPr lang="en-US" sz="2600" dirty="0">
                <a:latin typeface="Courier New" panose="02070309020205020404" pitchFamily="49" charset="0"/>
                <a:cs typeface="Courier New" panose="02070309020205020404" pitchFamily="49" charset="0"/>
              </a:rPr>
              <a:t>(ne	</a:t>
            </a:r>
            <a:r>
              <a:rPr lang="en-US" sz="2600" dirty="0" err="1">
                <a:latin typeface="Courier New" panose="02070309020205020404" pitchFamily="49" charset="0"/>
                <a:cs typeface="Courier New" panose="02070309020205020404" pitchFamily="49" charset="0"/>
              </a:rPr>
              <a:t>stedList</a:t>
            </a:r>
            <a:r>
              <a:rPr lang="en-US" sz="2600" dirty="0">
                <a:latin typeface="Courier New" panose="02070309020205020404" pitchFamily="49" charset="0"/>
                <a:cs typeface="Courier New" panose="02070309020205020404" pitchFamily="49" charset="0"/>
              </a:rPr>
              <a:t>);</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outlineList</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nestedList</a:t>
            </a:r>
            <a:r>
              <a:rPr lang="en-US" sz="2600" dirty="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33</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33488964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a Nested List (continued </a:t>
            </a:r>
            <a:r>
              <a:rPr lang="en-US" sz="4000" dirty="0" smtClean="0"/>
              <a:t>5)</a:t>
            </a:r>
            <a:endParaRPr lang="en-US" sz="4000" dirty="0"/>
          </a:p>
        </p:txBody>
      </p:sp>
      <p:sp>
        <p:nvSpPr>
          <p:cNvPr id="3" name="Content Placeholder 2"/>
          <p:cNvSpPr>
            <a:spLocks noGrp="1"/>
          </p:cNvSpPr>
          <p:nvPr>
            <p:ph idx="1"/>
          </p:nvPr>
        </p:nvSpPr>
        <p:spPr/>
        <p:txBody>
          <a:bodyPr/>
          <a:lstStyle/>
          <a:p>
            <a:r>
              <a:rPr lang="en-US" dirty="0"/>
              <a:t>Use the following command to calculate the difference between </a:t>
            </a:r>
            <a:r>
              <a:rPr lang="en-IN" dirty="0"/>
              <a:t>the index number of the previous heading and the current heading:</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levelUp</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prevLevel</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headLevel</a:t>
            </a:r>
            <a:r>
              <a:rPr lang="en-US" sz="2600" dirty="0">
                <a:latin typeface="Courier New" panose="02070309020205020404" pitchFamily="49" charset="0"/>
                <a:cs typeface="Courier New" panose="02070309020205020404" pitchFamily="49" charset="0"/>
              </a:rPr>
              <a:t>;</a:t>
            </a:r>
          </a:p>
          <a:p>
            <a:r>
              <a:rPr lang="en-US" dirty="0"/>
              <a:t>Use the </a:t>
            </a:r>
            <a:r>
              <a:rPr lang="en-IN" sz="2600" dirty="0" err="1">
                <a:latin typeface="Courier New" pitchFamily="49" charset="0"/>
                <a:cs typeface="Courier New" pitchFamily="49" charset="0"/>
              </a:rPr>
              <a:t>parentNode</a:t>
            </a:r>
            <a:r>
              <a:rPr lang="en-IN" dirty="0"/>
              <a:t> property twice for each difference in level </a:t>
            </a:r>
            <a:r>
              <a:rPr lang="en-US" dirty="0"/>
              <a:t>to move up the node tree, as shown below:</a:t>
            </a:r>
          </a:p>
          <a:p>
            <a:pPr marL="0" indent="0">
              <a:buNone/>
            </a:pPr>
            <a:r>
              <a:rPr lang="en-IN" sz="2600" dirty="0">
                <a:latin typeface="Courier New" pitchFamily="49" charset="0"/>
                <a:cs typeface="Courier New" pitchFamily="49" charset="0"/>
              </a:rPr>
              <a:t>	for (</a:t>
            </a:r>
            <a:r>
              <a:rPr lang="en-IN" sz="2600" dirty="0" err="1">
                <a:latin typeface="Courier New" pitchFamily="49" charset="0"/>
                <a:cs typeface="Courier New" pitchFamily="49" charset="0"/>
              </a:rPr>
              <a:t>var</a:t>
            </a:r>
            <a:r>
              <a:rPr lang="en-IN" sz="2600" dirty="0">
                <a:latin typeface="Courier New" pitchFamily="49" charset="0"/>
                <a:cs typeface="Courier New" pitchFamily="49" charset="0"/>
              </a:rPr>
              <a:t> </a:t>
            </a:r>
            <a:r>
              <a:rPr lang="en-IN" sz="2600" dirty="0" err="1">
                <a:latin typeface="Courier New" pitchFamily="49" charset="0"/>
                <a:cs typeface="Courier New" pitchFamily="49" charset="0"/>
              </a:rPr>
              <a:t>i</a:t>
            </a:r>
            <a:r>
              <a:rPr lang="en-IN" sz="2600" dirty="0">
                <a:latin typeface="Courier New" pitchFamily="49" charset="0"/>
                <a:cs typeface="Courier New" pitchFamily="49" charset="0"/>
              </a:rPr>
              <a:t> = 1; </a:t>
            </a:r>
            <a:r>
              <a:rPr lang="en-IN" sz="2600" dirty="0" err="1">
                <a:latin typeface="Courier New" pitchFamily="49" charset="0"/>
                <a:cs typeface="Courier New" pitchFamily="49" charset="0"/>
              </a:rPr>
              <a:t>i</a:t>
            </a:r>
            <a:r>
              <a:rPr lang="en-IN" sz="2600" dirty="0">
                <a:latin typeface="Courier New" pitchFamily="49" charset="0"/>
                <a:cs typeface="Courier New" pitchFamily="49" charset="0"/>
              </a:rPr>
              <a:t> &lt;= </a:t>
            </a:r>
            <a:r>
              <a:rPr lang="en-IN" sz="2600" dirty="0" err="1">
                <a:latin typeface="Courier New" pitchFamily="49" charset="0"/>
                <a:cs typeface="Courier New" pitchFamily="49" charset="0"/>
              </a:rPr>
              <a:t>levelUp</a:t>
            </a:r>
            <a:r>
              <a:rPr lang="en-IN" sz="2600" dirty="0">
                <a:latin typeface="Courier New" pitchFamily="49" charset="0"/>
                <a:cs typeface="Courier New" pitchFamily="49" charset="0"/>
              </a:rPr>
              <a:t>; </a:t>
            </a:r>
            <a:r>
              <a:rPr lang="en-IN" sz="2600" dirty="0" err="1">
                <a:latin typeface="Courier New" pitchFamily="49" charset="0"/>
                <a:cs typeface="Courier New" pitchFamily="49" charset="0"/>
              </a:rPr>
              <a:t>i</a:t>
            </a:r>
            <a:r>
              <a:rPr lang="en-IN" sz="2600" dirty="0">
                <a:latin typeface="Courier New" pitchFamily="49" charset="0"/>
                <a:cs typeface="Courier New" pitchFamily="49" charset="0"/>
              </a:rPr>
              <a:t>++) {</a:t>
            </a:r>
          </a:p>
          <a:p>
            <a:pPr marL="0" indent="0">
              <a:buNone/>
            </a:pPr>
            <a:r>
              <a:rPr lang="en-IN" sz="2600" dirty="0">
                <a:latin typeface="Courier New" pitchFamily="49" charset="0"/>
                <a:cs typeface="Courier New" pitchFamily="49" charset="0"/>
              </a:rPr>
              <a:t>	</a:t>
            </a:r>
            <a:r>
              <a:rPr lang="en-IN" sz="2600" dirty="0" err="1">
                <a:latin typeface="Courier New" pitchFamily="49" charset="0"/>
                <a:cs typeface="Courier New" pitchFamily="49" charset="0"/>
              </a:rPr>
              <a:t>outlineList</a:t>
            </a:r>
            <a:r>
              <a:rPr lang="en-IN" sz="2600" dirty="0">
                <a:latin typeface="Courier New" pitchFamily="49" charset="0"/>
                <a:cs typeface="Courier New" pitchFamily="49" charset="0"/>
              </a:rPr>
              <a:t> = 	</a:t>
            </a:r>
            <a:r>
              <a:rPr lang="en-IN" sz="2600" dirty="0" err="1">
                <a:latin typeface="Courier New" pitchFamily="49" charset="0"/>
                <a:cs typeface="Courier New" pitchFamily="49" charset="0"/>
              </a:rPr>
              <a:t>outlineList.parentNode.parentNode</a:t>
            </a:r>
            <a:r>
              <a:rPr lang="en-IN" sz="2600" dirty="0">
                <a:latin typeface="Courier New" pitchFamily="49" charset="0"/>
                <a:cs typeface="Courier New" pitchFamily="49" charset="0"/>
              </a:rPr>
              <a:t>;}</a:t>
            </a:r>
            <a:endParaRPr lang="en-US" sz="2600" dirty="0">
              <a:latin typeface="Courier New" pitchFamily="49" charset="0"/>
              <a:cs typeface="Courier New"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34</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5422965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a Nested List (continued </a:t>
            </a:r>
            <a:r>
              <a:rPr lang="en-US" sz="4000" dirty="0" smtClean="0"/>
              <a:t>6)</a:t>
            </a:r>
            <a:endParaRPr lang="en-US" sz="4000" dirty="0"/>
          </a:p>
        </p:txBody>
      </p:sp>
      <p:sp>
        <p:nvSpPr>
          <p:cNvPr id="3" name="Content Placeholder 2"/>
          <p:cNvSpPr>
            <a:spLocks noGrp="1"/>
          </p:cNvSpPr>
          <p:nvPr>
            <p:ph idx="1"/>
          </p:nvPr>
        </p:nvSpPr>
        <p:spPr/>
        <p:txBody>
          <a:bodyPr/>
          <a:lstStyle/>
          <a:p>
            <a:pPr marL="0" indent="0">
              <a:buNone/>
            </a:pPr>
            <a:r>
              <a:rPr lang="en-US" sz="2600" dirty="0" smtClean="0">
                <a:latin typeface="Courier New" panose="02070309020205020404" pitchFamily="49" charset="0"/>
                <a:cs typeface="Courier New" panose="02070309020205020404" pitchFamily="49" charset="0"/>
              </a:rPr>
              <a:t>	for </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 = 1; </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 &lt;= </a:t>
            </a:r>
            <a:r>
              <a:rPr lang="en-US" sz="2600" dirty="0" err="1">
                <a:latin typeface="Courier New" panose="02070309020205020404" pitchFamily="49" charset="0"/>
                <a:cs typeface="Courier New" panose="02070309020205020404" pitchFamily="49" charset="0"/>
              </a:rPr>
              <a:t>levelUp</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a:t>
            </a:r>
          </a:p>
          <a:p>
            <a:pPr marL="0" indent="0">
              <a:buNone/>
            </a:pPr>
            <a:r>
              <a:rPr lang="en-US" sz="2600" dirty="0" smtClean="0">
                <a:latin typeface="Courier New" panose="02070309020205020404" pitchFamily="49" charset="0"/>
                <a:cs typeface="Courier New" panose="02070309020205020404" pitchFamily="49" charset="0"/>
              </a:rPr>
              <a:t>	{</a:t>
            </a:r>
          </a:p>
          <a:p>
            <a:pPr marL="0" indent="0">
              <a:buNone/>
            </a:pP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outlineList</a:t>
            </a:r>
            <a:r>
              <a:rPr lang="en-US" sz="2600" dirty="0" smtClean="0">
                <a:latin typeface="Courier New" panose="02070309020205020404" pitchFamily="49" charset="0"/>
                <a:cs typeface="Courier New" panose="02070309020205020404" pitchFamily="49" charset="0"/>
              </a:rPr>
              <a:t> = 	</a:t>
            </a:r>
            <a:r>
              <a:rPr lang="en-US" sz="2600" dirty="0" err="1" smtClean="0">
                <a:latin typeface="Courier New" panose="02070309020205020404" pitchFamily="49" charset="0"/>
                <a:cs typeface="Courier New" panose="02070309020205020404" pitchFamily="49" charset="0"/>
              </a:rPr>
              <a:t>outlineList.parentNode.parentNode</a:t>
            </a:r>
            <a:r>
              <a:rPr lang="en-US" sz="2600" dirty="0" smtClean="0">
                <a:latin typeface="Courier New" panose="02070309020205020404" pitchFamily="49" charset="0"/>
                <a:cs typeface="Courier New" panose="02070309020205020404" pitchFamily="49" charset="0"/>
              </a:rPr>
              <a:t>;</a:t>
            </a:r>
          </a:p>
          <a:p>
            <a:pPr marL="0" indent="0">
              <a:buNone/>
            </a:pPr>
            <a:r>
              <a:rPr lang="en-US" sz="2600" dirty="0" smtClean="0">
                <a:latin typeface="Courier New" panose="02070309020205020404" pitchFamily="49" charset="0"/>
                <a:cs typeface="Courier New" panose="02070309020205020404" pitchFamily="49" charset="0"/>
              </a:rPr>
              <a:t>	}</a:t>
            </a:r>
            <a:endParaRPr lang="en-US" sz="2600" dirty="0">
              <a:latin typeface="Courier New" panose="02070309020205020404" pitchFamily="49" charset="0"/>
              <a:cs typeface="Courier New" panose="02070309020205020404" pitchFamily="49" charset="0"/>
            </a:endParaRPr>
          </a:p>
          <a:p>
            <a:r>
              <a:rPr lang="en-US" dirty="0"/>
              <a:t>Use the following command to append a list item to a higher-order list:</a:t>
            </a:r>
          </a:p>
          <a:p>
            <a:pPr marL="0" indent="0">
              <a:buNone/>
            </a:pPr>
            <a:r>
              <a:rPr lang="en-US"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outlineList.appendChild</a:t>
            </a:r>
            <a:r>
              <a:rPr lang="en-US" sz="2600" dirty="0" smtClean="0">
                <a:latin typeface="Courier New" panose="02070309020205020404" pitchFamily="49" charset="0"/>
                <a:cs typeface="Courier New" panose="02070309020205020404" pitchFamily="49" charset="0"/>
              </a:rPr>
              <a:t>(</a:t>
            </a:r>
            <a:r>
              <a:rPr lang="en-US" sz="2600" dirty="0" err="1" smtClean="0">
                <a:latin typeface="Courier New" panose="02070309020205020404" pitchFamily="49" charset="0"/>
                <a:cs typeface="Courier New" panose="02070309020205020404" pitchFamily="49" charset="0"/>
              </a:rPr>
              <a:t>listElem</a:t>
            </a:r>
            <a:r>
              <a:rPr lang="en-US" sz="2600" dirty="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35</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30271296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Attribute Nodes</a:t>
            </a:r>
          </a:p>
        </p:txBody>
      </p:sp>
      <p:sp>
        <p:nvSpPr>
          <p:cNvPr id="3" name="Content Placeholder 2"/>
          <p:cNvSpPr>
            <a:spLocks noGrp="1"/>
          </p:cNvSpPr>
          <p:nvPr>
            <p:ph idx="1"/>
          </p:nvPr>
        </p:nvSpPr>
        <p:spPr/>
        <p:txBody>
          <a:bodyPr/>
          <a:lstStyle/>
          <a:p>
            <a:r>
              <a:rPr lang="en-US" dirty="0"/>
              <a:t>Attribute node contains an attribute that can be attached to an element node</a:t>
            </a:r>
          </a:p>
          <a:p>
            <a:r>
              <a:rPr lang="en-US" dirty="0"/>
              <a:t>Attribute nodes are not part of the node tree because they are not the child or parent of any node</a:t>
            </a:r>
          </a:p>
          <a:p>
            <a:r>
              <a:rPr lang="en-US" dirty="0"/>
              <a:t>Attribute nodes cannot be placed in a node hierarchy</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36</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260170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Working with Attribute Nodes (continued </a:t>
            </a:r>
            <a:r>
              <a:rPr lang="en-US" sz="3200" dirty="0" smtClean="0"/>
              <a:t>1)</a:t>
            </a:r>
            <a:endParaRPr lang="en-US" sz="32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37</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pic>
        <p:nvPicPr>
          <p:cNvPr id="7" name="Content Placeholder 6" descr="This figure shows attribute nodes.&#10;&#10;The figure consists of three rectangular boxes.&#10;&#10;The first rectangular box labeled “HTML fragment” contains a few lines of code.&#10;&#10;The first line of the code in the first rectangular box reads “&lt;li&gt;”.&#10;&#10;The second line of the code in the first rectangular box reads “&lt;a href=&quot;#head4&quot;&gt;”.&#10;&#10;The third line of the code in the first rectangular box reads “The House”.&#10;&#10;The fourth line of the code in the first rectangular box reads “&lt;/a&gt;”.&#10;&#10;The fifth line of the code in the first rectangular box reads “&lt;/li&gt;”.&#10;&#10;The second rectangular box labeled “node tree” contains a flowchart and is positioned on the right side of the first rectangular box. The flowchart contains four rectangular boxes.&#10;&#10;The first rectangular box in the flowchart is labeled as “LI”.&#10;&#10;The second rectangular box in the flowchart labeled “A” is positioned below the first rectangular box in the flowchart and is linked to it.&#10;&#10;The third rectangular box in the flowchart labeled “href=&quot;#head4”” is attached to the second rectangular box in the flowchart.&#10;&#10;The fourth rectangular box in the flowchart labeled “The House” is positioned below the third rectangular box in the flowchart and is linked to the third rectangular box.&#10;&#10;The third rectangular box labeled “an attribute node is not treated as a child node of the hypertext element” is positioned on the right side of the second rectangular box. An arrow originating from this rectangular box points to the third rectangular box in the flowchart. " title="Figure 12-31 Attribute nodes"/>
          <p:cNvPicPr>
            <a:picLocks noGrp="1" noChangeAspect="1"/>
          </p:cNvPicPr>
          <p:nvPr>
            <p:ph idx="1"/>
          </p:nvPr>
        </p:nvPicPr>
        <p:blipFill>
          <a:blip r:embed="rId2"/>
          <a:stretch>
            <a:fillRect/>
          </a:stretch>
        </p:blipFill>
        <p:spPr>
          <a:xfrm>
            <a:off x="457200" y="2009825"/>
            <a:ext cx="8305800" cy="3325713"/>
          </a:xfrm>
          <a:prstGeom prst="rect">
            <a:avLst/>
          </a:prstGeom>
        </p:spPr>
      </p:pic>
    </p:spTree>
    <p:extLst>
      <p:ext uri="{BB962C8B-B14F-4D97-AF65-F5344CB8AC3E}">
        <p14:creationId xmlns:p14="http://schemas.microsoft.com/office/powerpoint/2010/main" val="20130279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Working with Attribute Nodes (continued 2)</a:t>
            </a:r>
          </a:p>
        </p:txBody>
      </p:sp>
      <p:sp>
        <p:nvSpPr>
          <p:cNvPr id="3" name="Content Placeholder 2"/>
          <p:cNvSpPr>
            <a:spLocks noGrp="1"/>
          </p:cNvSpPr>
          <p:nvPr>
            <p:ph idx="1"/>
          </p:nvPr>
        </p:nvSpPr>
        <p:spPr/>
        <p:txBody>
          <a:bodyPr/>
          <a:lstStyle/>
          <a:p>
            <a:r>
              <a:rPr lang="en-IN" kern="1200" dirty="0"/>
              <a:t>Document object model supports several methods to create, attach, and set the values of attributes</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38</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pic>
        <p:nvPicPr>
          <p:cNvPr id="6" name="Content Placeholder 5" descr="This table provides data about methods of attribute nodes. It has 2 columns and 10 rows. The header of column 1 reads “Method”, and the header of column 2 reads “Description”.&#10;&#10;In row 2, column 1 reads “node.attributes” and column 2 reads “Returns the collection of attributes associated with node”.&#10;&#10;In row 3, column 1 reads “node.attributes[i].nodeName” and column 2 reads “Returns the attribute name from an item in the attributes collection where i is the index number”.&#10;&#10;In row 4, column 1 reads “node.attributes[i].nodeValue” and column 2 reads “Returns the attribute value from an item in the attributes collection”.&#10;&#10;In row 5, column 1 reads “document.createAttribute(att)” and column 2 reads “Creates an attribute node with the name att”.&#10;&#10;In row 6, column 1 reads “node.getAttribute(att)” and column 2 reads “Returns the value of the att attribute associated with node”.&#10;&#10;In row 7, column 1 reads “node.hasAttribute(att)” and column 2 reads “Returns a Boolean value indicating whether node is associated with the att attribute”.&#10;&#10;In row 8, column 1 reads “node.removeAttribute(att)” and column 2 reads “Removes the att attribute from the node”.&#10;&#10;In row 9, column 1 reads “node.removeAttributeNode(att)” and column 2 reads “Removes att attribute node from the node”.&#10;&#10;In row 10, column 1 reads “node.setAttribute(att, value)” and column 2 reads “Creates or changes the value of the att attribute of the node”. " title="Figure 12-32 Methods of attribute nodes"/>
          <p:cNvPicPr>
            <a:picLocks noChangeAspect="1"/>
          </p:cNvPicPr>
          <p:nvPr/>
        </p:nvPicPr>
        <p:blipFill>
          <a:blip r:embed="rId2"/>
          <a:stretch>
            <a:fillRect/>
          </a:stretch>
        </p:blipFill>
        <p:spPr bwMode="auto">
          <a:xfrm>
            <a:off x="588811" y="2665928"/>
            <a:ext cx="8042578" cy="3734872"/>
          </a:xfrm>
          <a:prstGeom prst="rect">
            <a:avLst/>
          </a:prstGeom>
          <a:noFill/>
          <a:ln w="9525">
            <a:noFill/>
            <a:miter lim="800000"/>
            <a:headEnd/>
            <a:tailEnd/>
          </a:ln>
        </p:spPr>
      </p:pic>
    </p:spTree>
    <p:extLst>
      <p:ext uri="{BB962C8B-B14F-4D97-AF65-F5344CB8AC3E}">
        <p14:creationId xmlns:p14="http://schemas.microsoft.com/office/powerpoint/2010/main" val="193667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Heading IDs</a:t>
            </a:r>
          </a:p>
        </p:txBody>
      </p:sp>
      <p:sp>
        <p:nvSpPr>
          <p:cNvPr id="3" name="Content Placeholder 2"/>
          <p:cNvSpPr>
            <a:spLocks noGrp="1"/>
          </p:cNvSpPr>
          <p:nvPr>
            <p:ph idx="1"/>
          </p:nvPr>
        </p:nvSpPr>
        <p:spPr/>
        <p:txBody>
          <a:bodyPr/>
          <a:lstStyle/>
          <a:p>
            <a:r>
              <a:rPr lang="en-IN" kern="1200" dirty="0"/>
              <a:t>Creating hypertext links involves two steps,</a:t>
            </a:r>
          </a:p>
          <a:p>
            <a:pPr lvl="1"/>
            <a:r>
              <a:rPr lang="en-IN" kern="1200" dirty="0"/>
              <a:t>Adding an ID attribute to each heading (if it doesn’t already have one) to mark its location within the web page.</a:t>
            </a:r>
          </a:p>
          <a:p>
            <a:pPr lvl="1"/>
            <a:r>
              <a:rPr lang="en-IN" kern="1200" dirty="0"/>
              <a:t>Changing the content of each list item to a hypertext link pointing to the corresponding heading </a:t>
            </a: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39</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spTree>
    <p:extLst>
      <p:ext uri="{BB962C8B-B14F-4D97-AF65-F5344CB8AC3E}">
        <p14:creationId xmlns:p14="http://schemas.microsoft.com/office/powerpoint/2010/main" val="1791214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 and Document Structure</a:t>
            </a:r>
          </a:p>
        </p:txBody>
      </p:sp>
      <p:sp>
        <p:nvSpPr>
          <p:cNvPr id="3" name="Content Placeholder 2"/>
          <p:cNvSpPr>
            <a:spLocks noGrp="1"/>
          </p:cNvSpPr>
          <p:nvPr>
            <p:ph idx="1"/>
          </p:nvPr>
        </p:nvSpPr>
        <p:spPr/>
        <p:txBody>
          <a:bodyPr/>
          <a:lstStyle/>
          <a:p>
            <a:r>
              <a:rPr lang="en-US" b="1" dirty="0"/>
              <a:t>Node: </a:t>
            </a:r>
            <a:r>
              <a:rPr lang="en-US" dirty="0"/>
              <a:t>Any object within an HTML file</a:t>
            </a:r>
          </a:p>
          <a:p>
            <a:r>
              <a:rPr lang="en-US" b="1" dirty="0"/>
              <a:t>Node tree: </a:t>
            </a:r>
            <a:r>
              <a:rPr lang="en-US" dirty="0"/>
              <a:t>Hierarchical structure of nodes</a:t>
            </a:r>
          </a:p>
          <a:p>
            <a:endParaRPr lang="en-US" dirty="0"/>
          </a:p>
          <a:p>
            <a:pPr marL="0" indent="0">
              <a:buNone/>
            </a:pPr>
            <a:endParaRPr lang="en-US" dirty="0">
              <a:cs typeface="Courier New" panose="02070309020205020404" pitchFamily="49" charset="0"/>
            </a:endParaRPr>
          </a:p>
          <a:p>
            <a:endParaRPr lang="en-US" dirty="0"/>
          </a:p>
          <a:p>
            <a:pPr marL="0" indent="0">
              <a:buNone/>
            </a:pPr>
            <a:r>
              <a:rPr lang="en-US" dirty="0"/>
              <a:t>   </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7" name="Picture 6" descr="This figure shows a sample node tree.&#10;&#10;The figure consists of a flowchart and a rectangular box.&#10;&#10;The flowchart consists of thirteen rectangular boxes.&#10;&#10;The first rectangular box in the flowchart is labeled as “document”.&#10;&#10;The second rectangular box in the flowchart labeled “html” is linked to the first rectangular box in the flow chart and is positioned below it.&#10;&#10;The second rectangular box is branched out into third and fourth rectangular boxes labeled “head” and “body” respectively.&#10;&#10;The fifth rectangular box in the flowchart labeled “title” is linked to the third rectangular box and is positioned below it.&#10;&#10;The sixth rectangular box in the flowchart labeled “Historic Documents” is linked to the fifth rectangular box and is positioned below it.&#10;&#10;The fourth rectangular box is branched out into seventh and eighth rectangular boxes labeled “h1” and “p” respectively.&#10;&#10;The ninth rectangular box in the flowchart labeled “Dept. of History” is linked to the seventh rectangular box and is positioned below it.&#10;&#10;The eighth rectangular box is branched out into tenth, eleventh, and twelfth rectangular boxes labeled “The”, “b”, and “online.” respectively.&#10;&#10;The thirteenth rectangular box in the flowchart labeled “constitution” is linked to the eleventh rectangular box and is positioned below it.&#10;&#10;The rectangular box is positioned on the top right side of the flowchart and contains a few lines of code.&#10;&#10;The first line of the code reads “&lt;html&gt;”.&#10;&#10;The second line of the code reads “&lt;head&gt;”.&#10;&#10;The third line of the code reads “&lt;title&gt;Historic Documents&lt;/title&gt;”.&#10;&#10;The fourth line of the code reads “&lt;/head&gt;”.&#10;&#10;The fifth line of the code reads “&lt;body&gt;”.&#10;&#10;The sixth line of the code reads “&lt;h1&gt;Dept. of History&lt;/h1&gt;”.&#10;&#10;The seventh line of the code reads “&lt;p&gt; The &lt;b&gt;constitution&lt;/b&gt; online. &lt;/p&gt;”.&#10;&#10;The eighth line of the code reads “&lt;/body&gt;”.&#10;&#10;The ninth line of the code reads “&lt;/html&gt;”. " title="Figure 12-1 A sample node tree"/>
          <p:cNvPicPr>
            <a:picLocks noChangeAspect="1"/>
          </p:cNvPicPr>
          <p:nvPr/>
        </p:nvPicPr>
        <p:blipFill>
          <a:blip r:embed="rId3"/>
          <a:stretch>
            <a:fillRect/>
          </a:stretch>
        </p:blipFill>
        <p:spPr>
          <a:xfrm>
            <a:off x="1163210" y="2322035"/>
            <a:ext cx="6893782" cy="4078765"/>
          </a:xfrm>
          <a:prstGeom prst="rect">
            <a:avLst/>
          </a:prstGeom>
        </p:spPr>
      </p:pic>
    </p:spTree>
    <p:extLst>
      <p:ext uri="{BB962C8B-B14F-4D97-AF65-F5344CB8AC3E}">
        <p14:creationId xmlns:p14="http://schemas.microsoft.com/office/powerpoint/2010/main" val="5266539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Heading IDs (continued 1)</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40</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7" name="Content Placeholder 6" descr="This figure explains the process of linking list items to their headings.&#10;&#10;The figure consists of two rectangular boxes.&#10;&#10;The first rectangular box labeled “headings with id values” contains a few lines of code.&#10;&#10;The first line of the code in the first rectangular box reads “&lt;h1 id=&quot;head1&quot;&gt;Preamble&lt;/h1&gt;”.&#10;&#10;The second line of the code in the first rectangular box reads “…”.&#10;&#10;The third line of the code in the first rectangular box reads “&lt;h1 id=&quot;head2&quot;&gt;Articles of the Constitution&lt;/h1&gt;”.&#10;&#10;The fourth line of the code in the first rectangular box reads “…”.&#10;&#10;The fifth line of the code in the first rectangular box reads “&lt;h2 id=&quot;head3&quot;&gt;Legislative Branch&lt;/h2&gt;”.&#10;&#10;The sixth line of the code in the first rectangular box reads “…”.&#10;&#10;The seventh line of the code in the first rectangular box reads “&lt;h3 id=&quot;head4&quot;&gt;Section 1: The Legislature&lt;/h3&gt;”.&#10;&#10;The eighth line of the code in the first rectangular box the code reads “…”.&#10;&#10;The ninth line of the code in the first rectangular box reads “&lt;h3 id=&quot;head5&quot;&gt;Section 2: The House&lt;/h3&gt;”.&#10;&#10;The tenth line of the code in the first rectangular box reads “…”.&#10;&#10;The eleventh line of the code in the first rectangular box reads “&lt;h3 id=&quot;head6&quot;&gt;Section 3: The Senate&lt;/h3&gt;”.&#10;&#10;The twelfth line of the code in the first rectangular box reads “…”.&#10;&#10;The second rectangular box labeled “outline with links to each heading tag” contains a few lines of code and is positioned below the first rectangular box.&#10;&#10;The first line of the code in the second rectangular box reads “&lt;ol&gt;”.&#10;&#10;The second line of the code in the second rectangular box reads “&lt;li&gt;&lt;a href=&quot;#head1&quot;&gt;Preamble&lt;/a&gt;&lt;/li&gt;”.&#10;&#10;The third line of the code in the second rectangular box reads “&lt;li&gt;&lt;a href=&quot;#head2&quot;&gt;Articles of the Constitution&lt;/a&gt;&lt;/li&gt;”.&#10;&#10;The fourth line of the code in the second rectangular box reads “&lt;ol&gt;”.&#10;&#10;The fifth line of the code in the second rectangular box reads “&lt;li&gt;&lt;a href=&quot;#head3&quot;&gt;Legislative Branch&lt;/a&gt;&lt;/li&gt;”.&#10;&#10;The sixth line of the code in the second rectangular box reads “&lt;ol&gt;”.&#10;&#10;The seventh line of the code in the second rectangular box reads “&lt;li&gt;&lt;a href=&quot;#head4&quot;&gt;Section 1: The Legislature&lt;/a&gt;&lt;/li&gt;”.&#10;&#10;The eighth line of the code in the second rectangular box the code reads “&lt;li&gt;&lt;a href=&quot;#head5&quot;&gt;Section 2: The House&lt;/a&gt;&lt;/li&gt;”.&#10;&#10;The ninth line of the code in the second rectangular box reads “&lt;li&gt;&lt;a href=&quot;#head6&quot;&gt;Section 3: The Senate&lt;/a&gt;&lt;/li&gt;”.&#10;&#10;The tenth line of the code in the second rectangular box reads “…”. " title="Figure 12-33 Linking list items to their headings"/>
          <p:cNvPicPr>
            <a:picLocks noGrp="1" noChangeAspect="1"/>
          </p:cNvPicPr>
          <p:nvPr>
            <p:ph idx="1"/>
          </p:nvPr>
        </p:nvPicPr>
        <p:blipFill>
          <a:blip r:embed="rId3"/>
          <a:stretch>
            <a:fillRect/>
          </a:stretch>
        </p:blipFill>
        <p:spPr>
          <a:xfrm>
            <a:off x="457200" y="1412456"/>
            <a:ext cx="8305800" cy="4520450"/>
          </a:xfrm>
          <a:prstGeom prst="rect">
            <a:avLst/>
          </a:prstGeom>
        </p:spPr>
      </p:pic>
    </p:spTree>
    <p:extLst>
      <p:ext uri="{BB962C8B-B14F-4D97-AF65-F5344CB8AC3E}">
        <p14:creationId xmlns:p14="http://schemas.microsoft.com/office/powerpoint/2010/main" val="3969018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Heading IDs (continued 2)</a:t>
            </a:r>
          </a:p>
        </p:txBody>
      </p:sp>
      <p:sp>
        <p:nvSpPr>
          <p:cNvPr id="3" name="Content Placeholder 2"/>
          <p:cNvSpPr>
            <a:spLocks noGrp="1"/>
          </p:cNvSpPr>
          <p:nvPr>
            <p:ph idx="1"/>
          </p:nvPr>
        </p:nvSpPr>
        <p:spPr/>
        <p:txBody>
          <a:bodyPr/>
          <a:lstStyle/>
          <a:p>
            <a:r>
              <a:rPr lang="en-US" dirty="0"/>
              <a:t>Counter variable </a:t>
            </a:r>
            <a:r>
              <a:rPr lang="en-US" sz="2600" dirty="0" err="1">
                <a:latin typeface="Courier New" panose="02070309020205020404" pitchFamily="49" charset="0"/>
                <a:cs typeface="Courier New" panose="02070309020205020404" pitchFamily="49" charset="0"/>
              </a:rPr>
              <a:t>headNum</a:t>
            </a:r>
            <a:r>
              <a:rPr lang="en-US" sz="2800" dirty="0">
                <a:latin typeface="Courier New" panose="02070309020205020404" pitchFamily="49" charset="0"/>
                <a:cs typeface="Courier New" panose="02070309020205020404" pitchFamily="49" charset="0"/>
              </a:rPr>
              <a:t> </a:t>
            </a:r>
            <a:r>
              <a:rPr lang="en-US" dirty="0">
                <a:cs typeface="Courier New" panose="02070309020205020404" pitchFamily="49" charset="0"/>
              </a:rPr>
              <a:t>is created</a:t>
            </a:r>
            <a:r>
              <a:rPr lang="en-US" dirty="0"/>
              <a:t> to maintain the uniqueness of each ID</a:t>
            </a:r>
          </a:p>
          <a:p>
            <a:r>
              <a:rPr lang="en-US" sz="2600" dirty="0" err="1">
                <a:latin typeface="Courier New" panose="02070309020205020404" pitchFamily="49" charset="0"/>
                <a:cs typeface="Courier New" panose="02070309020205020404" pitchFamily="49" charset="0"/>
              </a:rPr>
              <a:t>headNum</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is set with initial value = 0, and</a:t>
            </a:r>
            <a:r>
              <a:rPr lang="en-US" dirty="0"/>
              <a:t> it increases by 1 for each heading found in the source document</a:t>
            </a:r>
          </a:p>
          <a:p>
            <a:r>
              <a:rPr lang="en-US" dirty="0">
                <a:cs typeface="Courier New" panose="02070309020205020404" pitchFamily="49" charset="0"/>
              </a:rPr>
              <a:t>Use the following code </a:t>
            </a:r>
            <a:r>
              <a:rPr lang="en-US" dirty="0"/>
              <a:t>to create the </a:t>
            </a:r>
            <a:r>
              <a:rPr lang="en-US" sz="2600" dirty="0" err="1">
                <a:latin typeface="Courier New" panose="02070309020205020404" pitchFamily="49" charset="0"/>
                <a:cs typeface="Courier New" panose="02070309020205020404" pitchFamily="49" charset="0"/>
              </a:rPr>
              <a:t>headNum</a:t>
            </a:r>
            <a:r>
              <a:rPr lang="en-US" sz="2800" dirty="0">
                <a:latin typeface="Courier New" panose="02070309020205020404" pitchFamily="49" charset="0"/>
                <a:cs typeface="Courier New" panose="02070309020205020404" pitchFamily="49" charset="0"/>
              </a:rPr>
              <a:t> </a:t>
            </a:r>
            <a:r>
              <a:rPr lang="en-US" dirty="0">
                <a:cs typeface="Courier New" panose="02070309020205020404" pitchFamily="49" charset="0"/>
              </a:rPr>
              <a:t>variable:</a:t>
            </a:r>
          </a:p>
          <a:p>
            <a:pPr marL="0" indent="0">
              <a:buNone/>
            </a:pPr>
            <a:r>
              <a:rPr lang="en-US" sz="28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headNum</a:t>
            </a:r>
            <a:r>
              <a:rPr lang="en-US" sz="2600" dirty="0">
                <a:latin typeface="Courier New" panose="02070309020205020404" pitchFamily="49" charset="0"/>
                <a:cs typeface="Courier New" panose="02070309020205020404" pitchFamily="49" charset="0"/>
              </a:rPr>
              <a:t> = 0;</a:t>
            </a:r>
          </a:p>
          <a:p>
            <a:endParaRPr lang="en-US" sz="2800"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41</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3124540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Heading IDs (continued 3)</a:t>
            </a:r>
          </a:p>
        </p:txBody>
      </p:sp>
      <p:pic>
        <p:nvPicPr>
          <p:cNvPr id="6" name="Content Placeholder 5" descr="This figure explains the process of inserting heading ids.&#10;&#10;The figure consists of three rectangular boxes and a few lines of code.&#10;&#10;The first line of the code reads “if (headLevel ! == -1) {”.&#10;&#10;The second line of the code reads “//Add an id to the heading if it is missing”.&#10;&#10;The third line of the code reads “headNum++;”.&#10;&#10;The fourth line of the code reads “if (n.hasAttribute(“id”) === false) {”.&#10;&#10;The fifth line of the code reads “n.setAttribute (“id”, “head” + headNum);”.&#10;&#10;The sixth line of code reads “}”.&#10;&#10;The seventh line of code reads “var listElem = document.createElement(“li”);”.&#10;&#10;The eighth line of code reads “listElem.innerHTML = n.firstchild.nodevalue;”.&#10;&#10;The first rectangular box labeled “increases the value of headNum by 1” is positioned on the left side of the code. An arrow originating from this rectangular box points to the third line of the code.&#10;&#10;The second rectangular box labeled “tests whether an id attribute already exists for the heading” is positioned below the first rectangular box. An arrow originating from the second rectangular box points to the fourth line of the code.&#10;&#10;The third rectangular box labeled “if no id attribute exists, adds one using the headNum variable” is positioned below the second rectangular box. An arrow originating from the third rectangular box points to the fifth line of the code. " title="Figure 12-35 I nserting heading ids"/>
          <p:cNvPicPr>
            <a:picLocks noGrp="1" noChangeAspect="1"/>
          </p:cNvPicPr>
          <p:nvPr>
            <p:ph idx="1"/>
          </p:nvPr>
        </p:nvPicPr>
        <p:blipFill>
          <a:blip r:embed="rId2"/>
          <a:stretch>
            <a:fillRect/>
          </a:stretch>
        </p:blipFill>
        <p:spPr>
          <a:xfrm>
            <a:off x="457200" y="2058758"/>
            <a:ext cx="8305800" cy="3227846"/>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42</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3500261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Looping through the Attributes Collection</a:t>
            </a:r>
          </a:p>
        </p:txBody>
      </p:sp>
      <p:sp>
        <p:nvSpPr>
          <p:cNvPr id="3" name="Content Placeholder 2"/>
          <p:cNvSpPr>
            <a:spLocks noGrp="1"/>
          </p:cNvSpPr>
          <p:nvPr>
            <p:ph idx="1"/>
          </p:nvPr>
        </p:nvSpPr>
        <p:spPr/>
        <p:txBody>
          <a:bodyPr/>
          <a:lstStyle/>
          <a:p>
            <a:r>
              <a:rPr lang="en-US" dirty="0"/>
              <a:t>To examine each HTML attribute associated with an element, use the following code:</a:t>
            </a:r>
          </a:p>
          <a:p>
            <a:pPr marL="0" indent="0">
              <a:buNone/>
            </a:pPr>
            <a:r>
              <a:rPr lang="en-US" sz="2800" i="1" dirty="0">
                <a:latin typeface="Courier New" panose="02070309020205020404" pitchFamily="49" charset="0"/>
                <a:cs typeface="Courier New" panose="02070309020205020404" pitchFamily="49" charset="0"/>
              </a:rPr>
              <a:t>	</a:t>
            </a:r>
            <a:r>
              <a:rPr lang="en-US" sz="2800" i="1" dirty="0" err="1">
                <a:latin typeface="Courier New" panose="02070309020205020404" pitchFamily="49" charset="0"/>
                <a:cs typeface="Courier New" panose="02070309020205020404" pitchFamily="49" charset="0"/>
              </a:rPr>
              <a:t>node</a:t>
            </a:r>
            <a:r>
              <a:rPr lang="en-US" sz="2800" dirty="0" err="1">
                <a:latin typeface="Courier New" panose="02070309020205020404" pitchFamily="49" charset="0"/>
                <a:cs typeface="Courier New" panose="02070309020205020404" pitchFamily="49" charset="0"/>
              </a:rPr>
              <a:t>.attributes</a:t>
            </a:r>
            <a:endParaRPr lang="en-US" sz="2800" dirty="0">
              <a:latin typeface="Courier New" panose="02070309020205020404" pitchFamily="49" charset="0"/>
              <a:cs typeface="Courier New" panose="02070309020205020404" pitchFamily="49" charset="0"/>
            </a:endParaRPr>
          </a:p>
          <a:p>
            <a:r>
              <a:rPr lang="en-US" dirty="0"/>
              <a:t>Named node map is an unordered list of nodes that can be referenced by their names</a:t>
            </a:r>
          </a:p>
          <a:p>
            <a:r>
              <a:rPr lang="en-US" dirty="0"/>
              <a:t>Named node map refers to the names of attributes in an attributes collection</a:t>
            </a:r>
          </a:p>
          <a:p>
            <a:r>
              <a:rPr lang="en-US" dirty="0">
                <a:cs typeface="Courier New" panose="02070309020205020404" pitchFamily="49" charset="0"/>
              </a:rPr>
              <a:t>Index numbers are also used to refer to the attributes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43</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39206275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Hypertext Links</a:t>
            </a:r>
          </a:p>
        </p:txBody>
      </p:sp>
      <p:sp>
        <p:nvSpPr>
          <p:cNvPr id="3" name="Content Placeholder 2"/>
          <p:cNvSpPr>
            <a:spLocks noGrp="1"/>
          </p:cNvSpPr>
          <p:nvPr>
            <p:ph idx="1"/>
          </p:nvPr>
        </p:nvSpPr>
        <p:spPr/>
        <p:txBody>
          <a:bodyPr/>
          <a:lstStyle/>
          <a:p>
            <a:r>
              <a:rPr lang="en-IN" kern="1200" dirty="0"/>
              <a:t>Each list item can be changed to a hypertext link pointing to the corresponding heading using the </a:t>
            </a:r>
            <a:r>
              <a:rPr lang="en-IN" sz="2600" kern="1200" dirty="0" err="1">
                <a:latin typeface="Courier New" panose="02070309020205020404" pitchFamily="49" charset="0"/>
                <a:cs typeface="Courier New" panose="02070309020205020404" pitchFamily="49" charset="0"/>
              </a:rPr>
              <a:t>href</a:t>
            </a:r>
            <a:r>
              <a:rPr lang="en-IN" sz="2600" kern="1200" dirty="0">
                <a:latin typeface="Courier New" panose="02070309020205020404" pitchFamily="49" charset="0"/>
                <a:cs typeface="Courier New" panose="02070309020205020404" pitchFamily="49" charset="0"/>
              </a:rPr>
              <a:t> </a:t>
            </a:r>
            <a:r>
              <a:rPr lang="en-IN" kern="1200" dirty="0"/>
              <a:t>attribute</a:t>
            </a:r>
          </a:p>
          <a:p>
            <a:r>
              <a:rPr lang="en-US" dirty="0"/>
              <a:t>Value of the </a:t>
            </a:r>
            <a:r>
              <a:rPr lang="en-US" sz="2600" dirty="0" err="1">
                <a:latin typeface="Courier New" panose="02070309020205020404" pitchFamily="49" charset="0"/>
                <a:cs typeface="Courier New" panose="02070309020205020404" pitchFamily="49" charset="0"/>
              </a:rPr>
              <a:t>href</a:t>
            </a:r>
            <a:r>
              <a:rPr lang="en-US" dirty="0"/>
              <a:t> attribute for each list item is </a:t>
            </a:r>
            <a:r>
              <a:rPr lang="en-US" sz="2600" dirty="0">
                <a:latin typeface="Courier New" panose="02070309020205020404" pitchFamily="49" charset="0"/>
                <a:cs typeface="Courier New" panose="02070309020205020404" pitchFamily="49" charset="0"/>
              </a:rPr>
              <a:t>#id </a:t>
            </a:r>
            <a:r>
              <a:rPr lang="en-US" dirty="0">
                <a:cs typeface="Courier New" panose="02070309020205020404" pitchFamily="49" charset="0"/>
              </a:rPr>
              <a:t>where</a:t>
            </a:r>
            <a:r>
              <a:rPr lang="en-US" dirty="0"/>
              <a:t> </a:t>
            </a:r>
            <a:r>
              <a:rPr lang="en-US" sz="2600" dirty="0">
                <a:latin typeface="Courier New" panose="02070309020205020404" pitchFamily="49" charset="0"/>
                <a:cs typeface="Courier New" panose="02070309020205020404" pitchFamily="49" charset="0"/>
              </a:rPr>
              <a:t>id</a:t>
            </a:r>
            <a:r>
              <a:rPr lang="en-US" i="1" dirty="0"/>
              <a:t> </a:t>
            </a:r>
            <a:r>
              <a:rPr lang="en-US" dirty="0"/>
              <a:t>is the ID value assigned to the corresponding heading</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44</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7992181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Hypertext Links (continued 1)</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45</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7" name="Content Placeholder 6" descr="This figure shows node structure of the linked list items.&#10;&#10;The figure consists of a rectangular box and a flowchart. The rectangular box labeled “HTML fragment” contains a few lines of code.&#10;&#10;The first line of the code reads “&lt;ol&gt;”.&#10;&#10;The second line of the code reads “&lt;li&gt;“.&#10;&#10;The third line of the code reads “&lt;a href=&quot;#head&quot;&gt;”.&#10;&#10;The fourth line of the code reads “heading text”.&#10;&#10;The fifth line of the code reads “&lt;/a&gt;“.&#10;&#10;The sixth line of the code reads “&lt;/li&gt;”.&#10;&#10;The flowchart labeled “node structure” is positioned on the right side of the rectangular box. The flowchart contains five rectangular boxes.&#10;&#10;The first rectangular box in the flowchart is labeled as “OL”. The first rectangular box is branched out into a second rectangular box labeled “LI” and a line of text that reads “…” respectively.&#10;&#10;The third rectangular box in the flowchart labeled “A” is positioned below the second rectangular box in the flowchart and is linked to the second rectangular box.&#10;&#10;The fourth rectangular box in the flowchart labeled “href=&quot;#head” is positioned below the third rectangular box in the flowchart and is attached to the third rectangular box.&#10;&#10;The fifth rectangular box in the flowchart labeled “heading text” is positioned below the fourth rectangular box in the flowchart and is linked to the fourth rectangular box. " title="Figure 12-37 Node structure of the linked list items"/>
          <p:cNvPicPr>
            <a:picLocks noGrp="1" noChangeAspect="1"/>
          </p:cNvPicPr>
          <p:nvPr>
            <p:ph idx="1"/>
          </p:nvPr>
        </p:nvPicPr>
        <p:blipFill>
          <a:blip r:embed="rId2"/>
          <a:stretch>
            <a:fillRect/>
          </a:stretch>
        </p:blipFill>
        <p:spPr>
          <a:xfrm>
            <a:off x="457200" y="2176383"/>
            <a:ext cx="8305800" cy="2992596"/>
          </a:xfrm>
          <a:prstGeom prst="rect">
            <a:avLst/>
          </a:prstGeom>
        </p:spPr>
      </p:pic>
    </p:spTree>
    <p:extLst>
      <p:ext uri="{BB962C8B-B14F-4D97-AF65-F5344CB8AC3E}">
        <p14:creationId xmlns:p14="http://schemas.microsoft.com/office/powerpoint/2010/main" val="14147798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Hypertext Links (continued 2)</a:t>
            </a:r>
          </a:p>
        </p:txBody>
      </p:sp>
      <p:pic>
        <p:nvPicPr>
          <p:cNvPr id="6" name="Content Placeholder 5" descr="This figure explains the process of creating hypertext links.&#10;&#10;The figure consists of two rectangular boxes and a few lines of code.&#10;&#10;The first line of the code reads “if (headLevel ! == -1) {”.&#10;&#10;The second line of the code reads “//Add an id to the heading if it is missing”.&#10;&#10;The third line of the code reads “headNum++;”.&#10;&#10;The fourth line of the code reads “if (n.hasAttribute(“id”) === false) {”.&#10;&#10;The fifth line of the code reads “n.setAttribute (“id”, “head” + headNum);”.&#10;&#10;The sixth line of the code reads “}”.&#10;&#10;The seventh line of the code reads “var listElem = document.createElement(“li”);”.&#10;&#10;The eighth line of the code reads “// Create hypertext links to the document headings”.&#10;&#10;The ninth line of the code reads “var linkElem = document.createElement(“a”);”.&#10;&#10;The tenth line of the code reads “linkElem.innerHTML = n.innerHTML;”.&#10;&#10;The eleventh line of the code reads “linkElem.setAttribute(“href”, “#” + n.id);”.&#10;&#10;The twelfth line of the code reads “// Append the hypertext link to the list item”.&#10;&#10;The thirteenth line of the code reads “listElem.appendChild(linkElem);”.&#10;&#10;The first rectangular box labeled “creates a hypertext link within each list item” is positioned on the left side of the code. An arrow originating from this rectangular box points to the tenth line of the code.&#10;&#10;The second rectangular box labeled “appends the hypertext link to the list item” is positioned below the first rectangular box. An arrow originating from the second rectangular box points to the thirteenth line of the code. " title="Figure 12-38 Creating hypertext links"/>
          <p:cNvPicPr>
            <a:picLocks noGrp="1" noChangeAspect="1"/>
          </p:cNvPicPr>
          <p:nvPr>
            <p:ph idx="1"/>
          </p:nvPr>
        </p:nvPicPr>
        <p:blipFill>
          <a:blip r:embed="rId2"/>
          <a:stretch>
            <a:fillRect/>
          </a:stretch>
        </p:blipFill>
        <p:spPr>
          <a:xfrm>
            <a:off x="457200" y="1445217"/>
            <a:ext cx="8305800" cy="4454929"/>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46</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3932117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Style Sheets</a:t>
            </a:r>
          </a:p>
        </p:txBody>
      </p:sp>
      <p:sp>
        <p:nvSpPr>
          <p:cNvPr id="3" name="Content Placeholder 2"/>
          <p:cNvSpPr>
            <a:spLocks noGrp="1"/>
          </p:cNvSpPr>
          <p:nvPr>
            <p:ph idx="1"/>
          </p:nvPr>
        </p:nvSpPr>
        <p:spPr/>
        <p:txBody>
          <a:bodyPr/>
          <a:lstStyle/>
          <a:p>
            <a:r>
              <a:rPr lang="en-US" dirty="0"/>
              <a:t>Inline styles are created by modifying the </a:t>
            </a:r>
            <a:r>
              <a:rPr lang="en-US" sz="2600" dirty="0">
                <a:latin typeface="Courier New" pitchFamily="49" charset="0"/>
                <a:cs typeface="Courier New" pitchFamily="49" charset="0"/>
              </a:rPr>
              <a:t>style</a:t>
            </a:r>
            <a:r>
              <a:rPr lang="en-US" dirty="0"/>
              <a:t> property of various page elements</a:t>
            </a:r>
          </a:p>
          <a:p>
            <a:r>
              <a:rPr lang="en-US" dirty="0"/>
              <a:t>In inline styles, the </a:t>
            </a:r>
            <a:r>
              <a:rPr lang="en-US" sz="2600" dirty="0">
                <a:latin typeface="Courier New" pitchFamily="49" charset="0"/>
                <a:cs typeface="Courier New" pitchFamily="49" charset="0"/>
              </a:rPr>
              <a:t>style</a:t>
            </a:r>
            <a:r>
              <a:rPr lang="en-US" dirty="0"/>
              <a:t> property is applied to specific elements in a document</a:t>
            </a:r>
          </a:p>
          <a:p>
            <a:r>
              <a:rPr lang="en-US" dirty="0"/>
              <a:t>JavaScript can be used to create and modify style sheets that can be applied to </a:t>
            </a:r>
            <a:r>
              <a:rPr lang="en-US" dirty="0" err="1"/>
              <a:t>en</a:t>
            </a:r>
            <a:r>
              <a:rPr lang="en-US" dirty="0"/>
              <a:t> entire document</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47</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1010235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styleSheets Collection</a:t>
            </a:r>
          </a:p>
        </p:txBody>
      </p:sp>
      <p:sp>
        <p:nvSpPr>
          <p:cNvPr id="3" name="Content Placeholder 2"/>
          <p:cNvSpPr>
            <a:spLocks noGrp="1"/>
          </p:cNvSpPr>
          <p:nvPr>
            <p:ph idx="1"/>
          </p:nvPr>
        </p:nvSpPr>
        <p:spPr>
          <a:xfrm>
            <a:off x="457200" y="1219200"/>
            <a:ext cx="8305800" cy="5067300"/>
          </a:xfrm>
        </p:spPr>
        <p:txBody>
          <a:bodyPr/>
          <a:lstStyle/>
          <a:p>
            <a:r>
              <a:rPr lang="en-US" dirty="0"/>
              <a:t>Both external and embedded style sheets are part of the following object collection:</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document.styleSheets</a:t>
            </a:r>
            <a:endParaRPr lang="en-US" sz="2600" dirty="0">
              <a:latin typeface="Courier New" panose="02070309020205020404" pitchFamily="49" charset="0"/>
              <a:cs typeface="Courier New" panose="02070309020205020404" pitchFamily="49" charset="0"/>
            </a:endParaRPr>
          </a:p>
          <a:p>
            <a:r>
              <a:rPr lang="en-US" dirty="0"/>
              <a:t>Arrangement of style sheets within a collection follows their order of declaration within a document head</a:t>
            </a:r>
          </a:p>
          <a:p>
            <a:r>
              <a:rPr lang="en-IN" kern="1200" dirty="0"/>
              <a:t>First style sheet declared in a document is </a:t>
            </a:r>
            <a:r>
              <a:rPr lang="en-IN" dirty="0"/>
              <a:t>referenced</a:t>
            </a:r>
            <a:r>
              <a:rPr lang="en-IN" kern="1200" dirty="0"/>
              <a:t> as </a:t>
            </a:r>
            <a:r>
              <a:rPr lang="en-IN" sz="2600" kern="1200" dirty="0" err="1">
                <a:latin typeface="Courier New" panose="02070309020205020404" pitchFamily="49" charset="0"/>
                <a:cs typeface="Courier New" panose="02070309020205020404" pitchFamily="49" charset="0"/>
              </a:rPr>
              <a:t>document.styleSheets</a:t>
            </a:r>
            <a:r>
              <a:rPr lang="en-IN" sz="2600" kern="1200" dirty="0">
                <a:latin typeface="Courier New" panose="02070309020205020404" pitchFamily="49" charset="0"/>
                <a:cs typeface="Courier New" panose="02070309020205020404" pitchFamily="49" charset="0"/>
              </a:rPr>
              <a:t>[0]; </a:t>
            </a: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48</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266980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a:t>
            </a:r>
            <a:r>
              <a:rPr lang="en-US" sz="3600" dirty="0" err="1"/>
              <a:t>styleSheets</a:t>
            </a:r>
            <a:r>
              <a:rPr lang="en-US" sz="3600" dirty="0"/>
              <a:t> Collection (continued 1)</a:t>
            </a:r>
          </a:p>
        </p:txBody>
      </p:sp>
      <p:sp>
        <p:nvSpPr>
          <p:cNvPr id="3" name="Content Placeholder 2"/>
          <p:cNvSpPr>
            <a:spLocks noGrp="1"/>
          </p:cNvSpPr>
          <p:nvPr>
            <p:ph idx="1"/>
          </p:nvPr>
        </p:nvSpPr>
        <p:spPr>
          <a:xfrm>
            <a:off x="457200" y="1219200"/>
            <a:ext cx="8305800" cy="5067300"/>
          </a:xfrm>
        </p:spPr>
        <p:txBody>
          <a:bodyPr/>
          <a:lstStyle/>
          <a:p>
            <a:r>
              <a:rPr lang="en-IN" kern="1200" dirty="0"/>
              <a:t>Subsequent style sheets would be referenced as </a:t>
            </a:r>
            <a:r>
              <a:rPr lang="en-IN" sz="2600" kern="1200" dirty="0" err="1">
                <a:latin typeface="Courier New" panose="02070309020205020404" pitchFamily="49" charset="0"/>
                <a:cs typeface="Courier New" panose="02070309020205020404" pitchFamily="49" charset="0"/>
              </a:rPr>
              <a:t>document.styleSheets</a:t>
            </a:r>
            <a:r>
              <a:rPr lang="en-IN" sz="2600" kern="1200" dirty="0">
                <a:latin typeface="Courier New" panose="02070309020205020404" pitchFamily="49" charset="0"/>
                <a:cs typeface="Courier New" panose="02070309020205020404" pitchFamily="49" charset="0"/>
              </a:rPr>
              <a:t>[1]</a:t>
            </a:r>
            <a:r>
              <a:rPr lang="en-IN" kern="1200" dirty="0"/>
              <a:t>, </a:t>
            </a:r>
            <a:r>
              <a:rPr lang="en-IN" sz="2600" kern="1200" dirty="0" err="1">
                <a:latin typeface="Courier New" panose="02070309020205020404" pitchFamily="49" charset="0"/>
                <a:cs typeface="Courier New" panose="02070309020205020404" pitchFamily="49" charset="0"/>
              </a:rPr>
              <a:t>document.styleSheets</a:t>
            </a:r>
            <a:r>
              <a:rPr lang="en-IN" sz="2600" kern="1200" dirty="0">
                <a:latin typeface="Courier New" panose="02070309020205020404" pitchFamily="49" charset="0"/>
                <a:cs typeface="Courier New" panose="02070309020205020404" pitchFamily="49" charset="0"/>
              </a:rPr>
              <a:t>[2],</a:t>
            </a:r>
            <a:r>
              <a:rPr lang="en-IN" kern="1200" dirty="0"/>
              <a:t>and so forth</a:t>
            </a:r>
          </a:p>
          <a:p>
            <a:r>
              <a:rPr lang="en-IN" kern="1200" dirty="0"/>
              <a:t>Total number of style sheets in a document is given by the   </a:t>
            </a:r>
            <a:r>
              <a:rPr lang="en-IN" sz="2600" kern="1200" dirty="0" err="1">
                <a:latin typeface="Courier New" panose="02070309020205020404" pitchFamily="49" charset="0"/>
                <a:cs typeface="Courier New" panose="02070309020205020404" pitchFamily="49" charset="0"/>
              </a:rPr>
              <a:t>document.styleSheets.length</a:t>
            </a:r>
            <a:r>
              <a:rPr lang="en-IN" kern="1200" dirty="0">
                <a:latin typeface="Times New Roman" pitchFamily="18" charset="0"/>
              </a:rPr>
              <a:t> </a:t>
            </a:r>
            <a:r>
              <a:rPr lang="en-IN" kern="1200" dirty="0">
                <a:cs typeface="Courier New" panose="02070309020205020404" pitchFamily="49" charset="0"/>
              </a:rPr>
              <a:t>property</a:t>
            </a:r>
          </a:p>
          <a:p>
            <a:r>
              <a:rPr lang="en-US" dirty="0"/>
              <a:t>Last style sheet in a collection can be referred using the following property:</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document.styleSheets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document.styleS</a:t>
            </a:r>
            <a:r>
              <a:rPr lang="en-US" sz="2600" dirty="0">
                <a:latin typeface="Courier New" panose="02070309020205020404" pitchFamily="49" charset="0"/>
                <a:cs typeface="Courier New" panose="02070309020205020404" pitchFamily="49" charset="0"/>
              </a:rPr>
              <a:t>	heets.length-1]</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49</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702221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Nodes and Document Structure (continued 1)</a:t>
            </a:r>
          </a:p>
        </p:txBody>
      </p:sp>
      <p:sp>
        <p:nvSpPr>
          <p:cNvPr id="3" name="Content Placeholder 2"/>
          <p:cNvSpPr>
            <a:spLocks noGrp="1"/>
          </p:cNvSpPr>
          <p:nvPr>
            <p:ph idx="1"/>
          </p:nvPr>
        </p:nvSpPr>
        <p:spPr>
          <a:xfrm>
            <a:off x="457200" y="1219200"/>
            <a:ext cx="8305800" cy="4906963"/>
          </a:xfrm>
        </p:spPr>
        <p:txBody>
          <a:bodyPr/>
          <a:lstStyle/>
          <a:p>
            <a:r>
              <a:rPr lang="en-IN" kern="1200" dirty="0">
                <a:cs typeface="Shonar Bangla" panose="020B0502040204020203" pitchFamily="34" charset="0"/>
              </a:rPr>
              <a:t>Nodes in the node tree have a familial relationship</a:t>
            </a:r>
          </a:p>
          <a:p>
            <a:r>
              <a:rPr lang="en-IN" kern="1200" dirty="0">
                <a:cs typeface="Shonar Bangla" panose="020B0502040204020203" pitchFamily="34" charset="0"/>
              </a:rPr>
              <a:t>Each node can be a parent, child, and/or sibling of other nodes</a:t>
            </a:r>
          </a:p>
          <a:p>
            <a:r>
              <a:rPr lang="en-IN" kern="1200" dirty="0">
                <a:cs typeface="Shonar Bangla" panose="020B0502040204020203" pitchFamily="34" charset="0"/>
              </a:rPr>
              <a:t>Node relationship is indicated using the following expression:</a:t>
            </a:r>
          </a:p>
          <a:p>
            <a:pPr marL="0" indent="0">
              <a:buNone/>
            </a:pPr>
            <a:r>
              <a:rPr lang="en-IN" sz="2200" i="1" kern="1200" dirty="0">
                <a:latin typeface="Courier New" panose="02070309020205020404" pitchFamily="49" charset="0"/>
                <a:cs typeface="Shonar Bangla" panose="020B0502040204020203" pitchFamily="34" charset="0"/>
              </a:rPr>
              <a:t>	</a:t>
            </a:r>
            <a:r>
              <a:rPr lang="en-IN" sz="2600" i="1" kern="1200" dirty="0" err="1">
                <a:latin typeface="Courier New" panose="02070309020205020404" pitchFamily="49" charset="0"/>
                <a:cs typeface="Courier New" panose="02070309020205020404" pitchFamily="49" charset="0"/>
              </a:rPr>
              <a:t>node</a:t>
            </a:r>
            <a:r>
              <a:rPr lang="en-IN" sz="2600" kern="1200" dirty="0" err="1">
                <a:latin typeface="Courier New" panose="02070309020205020404" pitchFamily="49" charset="0"/>
                <a:cs typeface="Courier New" panose="02070309020205020404" pitchFamily="49" charset="0"/>
              </a:rPr>
              <a:t>.relationship</a:t>
            </a:r>
            <a:endParaRPr lang="en-IN" sz="2600" kern="1200" dirty="0">
              <a:latin typeface="Courier New" panose="02070309020205020404" pitchFamily="49" charset="0"/>
              <a:cs typeface="Courier New" panose="02070309020205020404" pitchFamily="49" charset="0"/>
            </a:endParaRPr>
          </a:p>
          <a:p>
            <a:pPr marL="350838" indent="0">
              <a:buNone/>
            </a:pPr>
            <a:r>
              <a:rPr lang="en-IN" kern="1200" dirty="0">
                <a:cs typeface="Shonar Bangla" panose="020B0502040204020203" pitchFamily="34" charset="0"/>
              </a:rPr>
              <a:t>where </a:t>
            </a:r>
            <a:r>
              <a:rPr lang="en-IN" sz="2600" i="1" kern="1200" dirty="0">
                <a:latin typeface="Courier New" panose="02070309020205020404" pitchFamily="49" charset="0"/>
                <a:cs typeface="Courier New" panose="02070309020205020404" pitchFamily="49" charset="0"/>
              </a:rPr>
              <a:t>node</a:t>
            </a:r>
            <a:r>
              <a:rPr lang="en-IN" i="1" kern="1200" dirty="0">
                <a:cs typeface="Shonar Bangla" panose="020B0502040204020203" pitchFamily="34" charset="0"/>
              </a:rPr>
              <a:t> </a:t>
            </a:r>
            <a:r>
              <a:rPr lang="en-IN" kern="1200" dirty="0">
                <a:cs typeface="Shonar Bangla" panose="020B0502040204020203" pitchFamily="34" charset="0"/>
              </a:rPr>
              <a:t>is a currently selected node and </a:t>
            </a:r>
            <a:r>
              <a:rPr lang="en-IN" sz="2600" i="1" kern="1200" dirty="0">
                <a:latin typeface="Courier New" panose="02070309020205020404" pitchFamily="49" charset="0"/>
                <a:cs typeface="Courier New" panose="02070309020205020404" pitchFamily="49" charset="0"/>
              </a:rPr>
              <a:t>relationship</a:t>
            </a:r>
            <a:r>
              <a:rPr lang="en-IN" i="1" kern="1200" dirty="0">
                <a:cs typeface="Shonar Bangla" panose="020B0502040204020203" pitchFamily="34" charset="0"/>
              </a:rPr>
              <a:t> </a:t>
            </a:r>
            <a:r>
              <a:rPr lang="en-IN" kern="1200" dirty="0">
                <a:cs typeface="Shonar Bangla" panose="020B0502040204020203" pitchFamily="34" charset="0"/>
              </a:rPr>
              <a:t>is the relationship of another node to the current node</a:t>
            </a:r>
            <a:endParaRPr lang="en-US" dirty="0">
              <a:cs typeface="Shonar Bangla" panose="020B0502040204020203" pitchFamily="34"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spTree>
    <p:extLst>
      <p:ext uri="{BB962C8B-B14F-4D97-AF65-F5344CB8AC3E}">
        <p14:creationId xmlns:p14="http://schemas.microsoft.com/office/powerpoint/2010/main" val="36970478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styleSheet</a:t>
            </a:r>
            <a:r>
              <a:rPr lang="en-US" dirty="0"/>
              <a:t> Object</a:t>
            </a:r>
          </a:p>
        </p:txBody>
      </p:sp>
      <p:sp>
        <p:nvSpPr>
          <p:cNvPr id="3" name="Content Placeholder 2"/>
          <p:cNvSpPr>
            <a:spLocks noGrp="1"/>
          </p:cNvSpPr>
          <p:nvPr>
            <p:ph idx="1"/>
          </p:nvPr>
        </p:nvSpPr>
        <p:spPr/>
        <p:txBody>
          <a:bodyPr/>
          <a:lstStyle/>
          <a:p>
            <a:r>
              <a:rPr lang="en-IN" kern="1200" dirty="0"/>
              <a:t>Each style sheet in a </a:t>
            </a:r>
            <a:r>
              <a:rPr lang="en-IN" kern="1200" dirty="0" err="1"/>
              <a:t>styleSheets</a:t>
            </a:r>
            <a:r>
              <a:rPr lang="en-IN" kern="1200" dirty="0"/>
              <a:t> collection is a </a:t>
            </a:r>
            <a:r>
              <a:rPr lang="en-IN" kern="1200" dirty="0" err="1"/>
              <a:t>styleSheet</a:t>
            </a:r>
            <a:r>
              <a:rPr lang="en-IN" kern="1200" dirty="0"/>
              <a:t> object</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50</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pic>
        <p:nvPicPr>
          <p:cNvPr id="6" name="Content Placeholder 5" descr="This table provides data about styleSheet object properties. It has 2 columns and 9 rows. The header of column 1 reads “Property”, and the header of column 2 reads “Description”.&#10;&#10;In row 2, column 1 reads “sheet.cssRules” and column 2 reads “The object collection of style rules within the style sheet”.&#10;&#10;In row 3, column 1 reads “sheet.disabled” and column 2 reads “A Boolean value indicating whether the style sheet is disabled (true) or enabled (false)”.&#10;&#10;In row 4, column 1 reads “sheet.href” and column 2 reads “The URL of the style sheet file or an empty text string for an embedded style sheet (read-only)”.&#10;&#10;In row 5, column 1 reads “sheet.media” and column 2 reads “A text string containing the list of media types associated with the style sheet (read-only)”.&#10;&#10;In row 6, column 1 reads “sheet.ownerNode” and column 2 reads “The embed or link element node that created the style sheet (read-only)”.&#10;&#10;In row 7, column 1 reads “sheet.parentStyleSheet” and column 2 reads “The styleSheet object containing the style sheet inserted via the @import rule (read-only)”.&#10;&#10;In row 8, column 1 reads “sheet.title” and column 2 reads “The title of the style sheet (read-only)”.&#10;&#10;In row 9, column 1 reads “sheet.type” and column 2 reads “The MIME type of the style sheet (read-only)”. " title="Figure 12-41 styleSheet object properties"/>
          <p:cNvPicPr>
            <a:picLocks noChangeAspect="1"/>
          </p:cNvPicPr>
          <p:nvPr/>
        </p:nvPicPr>
        <p:blipFill>
          <a:blip r:embed="rId2"/>
          <a:stretch>
            <a:fillRect/>
          </a:stretch>
        </p:blipFill>
        <p:spPr bwMode="auto">
          <a:xfrm>
            <a:off x="457200" y="2337082"/>
            <a:ext cx="8305800" cy="3911318"/>
          </a:xfrm>
          <a:prstGeom prst="rect">
            <a:avLst/>
          </a:prstGeom>
          <a:noFill/>
          <a:ln w="9525">
            <a:noFill/>
            <a:miter lim="800000"/>
            <a:headEnd/>
            <a:tailEnd/>
          </a:ln>
        </p:spPr>
      </p:pic>
    </p:spTree>
    <p:extLst>
      <p:ext uri="{BB962C8B-B14F-4D97-AF65-F5344CB8AC3E}">
        <p14:creationId xmlns:p14="http://schemas.microsoft.com/office/powerpoint/2010/main" val="28821332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styleSheet Object (continued 1)</a:t>
            </a:r>
          </a:p>
        </p:txBody>
      </p:sp>
      <p:sp>
        <p:nvSpPr>
          <p:cNvPr id="3" name="Content Placeholder 2"/>
          <p:cNvSpPr>
            <a:spLocks noGrp="1"/>
          </p:cNvSpPr>
          <p:nvPr>
            <p:ph idx="1"/>
          </p:nvPr>
        </p:nvSpPr>
        <p:spPr/>
        <p:txBody>
          <a:bodyPr/>
          <a:lstStyle/>
          <a:p>
            <a:r>
              <a:rPr lang="en-US" dirty="0"/>
              <a:t>To reference a specific style sheet, use the following code:</a:t>
            </a:r>
          </a:p>
          <a:p>
            <a:pPr marL="0" indent="0">
              <a:buNone/>
            </a:pPr>
            <a:r>
              <a:rPr lang="en-US" dirty="0"/>
              <a:t>	</a:t>
            </a:r>
            <a:r>
              <a:rPr lang="en-US" sz="2600" dirty="0" err="1">
                <a:latin typeface="Courier New" panose="02070309020205020404" pitchFamily="49" charset="0"/>
                <a:cs typeface="Courier New" panose="02070309020205020404" pitchFamily="49" charset="0"/>
              </a:rPr>
              <a:t>document</a:t>
            </a:r>
            <a:r>
              <a:rPr lang="en-US" sz="2600" i="1" dirty="0" err="1">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styleSheets</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index</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index</a:t>
            </a:r>
            <a:r>
              <a:rPr lang="en-US" i="1" dirty="0"/>
              <a:t> </a:t>
            </a:r>
            <a:r>
              <a:rPr lang="en-US" dirty="0"/>
              <a:t>is the index number of the style  sheet, starting with 0 for the first style sheet</a:t>
            </a:r>
          </a:p>
          <a:p>
            <a:r>
              <a:rPr lang="en-US" b="1" dirty="0"/>
              <a:t>Style sheet switcher</a:t>
            </a:r>
            <a:r>
              <a:rPr lang="en-US" dirty="0"/>
              <a:t> is an application used to choose among different style sheets to display a web document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51</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0330040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styleSheet Object (continued 2)</a:t>
            </a:r>
          </a:p>
        </p:txBody>
      </p:sp>
      <p:pic>
        <p:nvPicPr>
          <p:cNvPr id="6" name="Content Placeholder 5" descr="This figure explains the process of inserting the setupStyles() function.&#10;&#10;The figure consists of five rectangular boxes and a few lines of code.&#10;&#10;The first line of the code reads “*/”.&#10;&#10;The second line of the code reads “window.addEventListener (“load”, setupStyles);”.&#10;&#10;The third line of the code reads “function setupStyles() {”.&#10;&#10;The fourth line of the code reads “// Create a link element for the page view styles”.&#10;&#10;The fifth line of the code reads “var pageStyle = document.createElement(“link”);”.&#10;&#10;The sixth line of code reads “pageStyle.setAttribute (“href”, “bc_page.css”);”.&#10;&#10;The seventh line of code reads “pageStyle.setAttribute (“rel”, “stylesheet”);”.&#10;&#10;The eighth line of code reads “// Append the link element to the document head”.&#10;&#10;The ninth line of code reads “document.head.appendChild(pageStyle);”.&#10;&#10;The tenth line of code reads “}”.&#10;&#10;The first rectangular box labeled “runs the setupStyles() function when the page is loaded” is positioned on the left side of the code. An arrow originating from this rectangular box points to the second line of the code.&#10;&#10;The second rectangular box labeled “creates a link element” is positioned below the first rectangular box. An arrow originating from the second rectangular box points to the fifth line of the code.&#10;&#10;The third rectangular box labeled “defines the source of the style sheet file” is positioned below the second rectangular box. An arrow originating from the third rectangular box points to the sixth line of the code.&#10;&#10;The fourth rectangular box labeled “defines the link element as pointing to a style sheet file” is positioned below the third rectangular box. An arrow originating from the fourth rectangular box points to the seventh line of the code.&#10;&#10;The fifth rectangular box labeled “appends the link element to the document head, adding it to the styleSheets collection” is positioned below the code. An arrow originating from this rectangular box points to the ninth line of the code. " title="Figure 12-43 Inserting the setupStyles() function"/>
          <p:cNvPicPr>
            <a:picLocks noGrp="1" noChangeAspect="1"/>
          </p:cNvPicPr>
          <p:nvPr>
            <p:ph idx="1"/>
          </p:nvPr>
        </p:nvPicPr>
        <p:blipFill>
          <a:blip r:embed="rId2"/>
          <a:stretch>
            <a:fillRect/>
          </a:stretch>
        </p:blipFill>
        <p:spPr>
          <a:xfrm>
            <a:off x="457200" y="1337215"/>
            <a:ext cx="8305800" cy="4670933"/>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52</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1388243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styleSheet Object (continued 3)</a:t>
            </a:r>
          </a:p>
        </p:txBody>
      </p:sp>
      <p:pic>
        <p:nvPicPr>
          <p:cNvPr id="6" name="Content Placeholder 5" descr="This figure explains the process of disabling a style sheet.&#10;&#10;The figure consists of two rectangular boxes and a few lines of code.&#10;&#10;The first line of the code reads “function setupStyles() {”.&#10;&#10;The second line of the code reads “// Create a link element for the page view styles”.&#10;&#10;The third line of the code reads “var pageStyle = document.createElement (“link”);”.&#10;&#10;The fourth line of the code reads “pageStyle.setAttribute(“href”, “bc_page.css”);”.&#10;&#10;The fifth line of the code reads “pageStyle.setAttribute(“rel”, “stylesheet”);”.&#10;&#10;The sixth line of the code reads “pageStyle.setAttribute(“disabled”, “disabled”);”.&#10;&#10;The seventh line of the code reads “// Append the link element to the document head”.&#10;&#10;The eighth line of the code reads document.head.appendChild(pageStyle);”.&#10;&#10;The ninth line of the code reads “pageStyle.disabled = true;”.&#10;&#10;The tenth line of the code reads “}”.&#10;&#10;The first rectangular box labeled “adds the disabled attribute to the link element” is positioned on the left side of the code. An arrow originating from this rectangular box points to the sixth line of the code.&#10;&#10;The second rectangular box labeled “disables the page view style sheet object for browsers that don’t support the disabled attribute” is positioned below the first rectangular box. An arrow originating from the second rectangular box points to the ninth line of the code. " title="Figure 12-44 Disabling a style sheet"/>
          <p:cNvPicPr>
            <a:picLocks noGrp="1" noChangeAspect="1"/>
          </p:cNvPicPr>
          <p:nvPr>
            <p:ph idx="1"/>
          </p:nvPr>
        </p:nvPicPr>
        <p:blipFill>
          <a:blip r:embed="rId2"/>
          <a:stretch>
            <a:fillRect/>
          </a:stretch>
        </p:blipFill>
        <p:spPr>
          <a:xfrm>
            <a:off x="457200" y="2003799"/>
            <a:ext cx="8305800" cy="3337764"/>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53</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4753168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styleSheet Object (continued 4)</a:t>
            </a:r>
          </a:p>
        </p:txBody>
      </p:sp>
      <p:sp>
        <p:nvSpPr>
          <p:cNvPr id="3" name="Content Placeholder 2"/>
          <p:cNvSpPr>
            <a:spLocks noGrp="1"/>
          </p:cNvSpPr>
          <p:nvPr>
            <p:ph idx="1"/>
          </p:nvPr>
        </p:nvSpPr>
        <p:spPr/>
        <p:txBody>
          <a:bodyPr/>
          <a:lstStyle/>
          <a:p>
            <a:r>
              <a:rPr lang="en-US" dirty="0"/>
              <a:t>Form buttons are used to switch between the two views of a page</a:t>
            </a:r>
          </a:p>
          <a:p>
            <a:r>
              <a:rPr lang="en-US" dirty="0"/>
              <a:t>HTML code for the form buttons is as follows:</a:t>
            </a:r>
          </a:p>
          <a:p>
            <a:pPr marL="0" indent="0">
              <a:buNone/>
            </a:pPr>
            <a:r>
              <a:rPr lang="en-US" sz="2600" dirty="0">
                <a:latin typeface="Courier New" panose="02070309020205020404" pitchFamily="49" charset="0"/>
                <a:cs typeface="Courier New" panose="02070309020205020404" pitchFamily="49" charset="0"/>
              </a:rPr>
              <a:t>	&lt;div id=”</a:t>
            </a:r>
            <a:r>
              <a:rPr lang="en-US" sz="2600" dirty="0" err="1">
                <a:latin typeface="Courier New" panose="02070309020205020404" pitchFamily="49" charset="0"/>
                <a:cs typeface="Courier New" panose="02070309020205020404" pitchFamily="49" charset="0"/>
              </a:rPr>
              <a:t>styleButtons</a:t>
            </a:r>
            <a:r>
              <a:rPr lang="en-US" sz="2600" dirty="0">
                <a:latin typeface="Courier New" panose="02070309020205020404" pitchFamily="49" charset="0"/>
                <a:cs typeface="Courier New" panose="02070309020205020404" pitchFamily="49" charset="0"/>
              </a:rPr>
              <a:t>”&gt;</a:t>
            </a:r>
          </a:p>
          <a:p>
            <a:pPr marL="0" indent="0">
              <a:buNone/>
            </a:pPr>
            <a:r>
              <a:rPr lang="en-US" sz="2600" dirty="0">
                <a:latin typeface="Courier New" panose="02070309020205020404" pitchFamily="49" charset="0"/>
                <a:cs typeface="Courier New" panose="02070309020205020404" pitchFamily="49" charset="0"/>
              </a:rPr>
              <a:t>	&lt;input type=”button” value=”Web 	View”  /&gt;</a:t>
            </a:r>
          </a:p>
          <a:p>
            <a:pPr marL="0" indent="0">
              <a:buNone/>
            </a:pPr>
            <a:r>
              <a:rPr lang="en-US" sz="2600" dirty="0">
                <a:latin typeface="Courier New" panose="02070309020205020404" pitchFamily="49" charset="0"/>
                <a:cs typeface="Courier New" panose="02070309020205020404" pitchFamily="49" charset="0"/>
              </a:rPr>
              <a:t>	&lt;input type=”button” value=”Page 	View” /&gt;</a:t>
            </a:r>
          </a:p>
          <a:p>
            <a:pPr marL="0" indent="0">
              <a:buNone/>
            </a:pPr>
            <a:r>
              <a:rPr lang="en-US" sz="2600" dirty="0">
                <a:latin typeface="Courier New" panose="02070309020205020404" pitchFamily="49" charset="0"/>
                <a:cs typeface="Courier New" panose="02070309020205020404" pitchFamily="49" charset="0"/>
              </a:rPr>
              <a:t>	&lt;/div&gt;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54</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4174087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styleSheet Object (continued 5)</a:t>
            </a:r>
          </a:p>
        </p:txBody>
      </p:sp>
      <p:pic>
        <p:nvPicPr>
          <p:cNvPr id="6" name="Content Placeholder 5" descr="This figure explains the process of adding style buttons using the setupStyles() function.&#10;&#10;The figure consists of five rectangular boxes and a few lines of code.&#10;&#10;The first line of the code reads “// Append the link element to the document head”.&#10;&#10;The second line of the code reads “document.head.appendChild(pageStyle);”.&#10;&#10;The third line of the code reads “pageStyle.disabled = true;”.&#10;&#10;The fourth line of the code reads “//Insert buttons for the style switcher”.&#10;&#10;The fifth line of the code reads “var buttonDIV = document.createElement(“div”);”.&#10;&#10;The sixth line of the code reads” buttonDIV.setAttribute(“id”, “styleButtons”);”.&#10;&#10;The seventh line of the code reads “var webButton = document.createElement(“input”);”.&#10;&#10;The eighth line of the code reads “webButton.setAttribute(“type”, “button”);”.&#10;&#10;The ninth line of the code reads “webButton.setAttribute (“value”, “Web View”);”.&#10;&#10;The tenth line of the code reads “var pageButton = document.createElement(“input”);”.&#10;&#10;The eleventh line of the code reads “pageButton.setAttribute(“type”, “button”);”.&#10;&#10;The twelfth line of the code reads “pageButton.setAttribute(“value”, “Page View”);”.&#10;&#10;The thirteenth line of the code reads “buttonDIV.appendChild(webButton);”.&#10;&#10;The fourteenth line of the code reads “buttonDIV.appendChild(pageButton);”.&#10;&#10;The fifteenth line of the code reads “document.body.insertBefore(buttonDIV, document.body.firstChild);”.&#10;&#10;The sixteenth line of the code reads “} “.&#10;&#10;The first rectangular box labeled “div element containing the style buttons” is positioned on the left side of the code. An arrow originating from this rectangular box points to the sixth line of the code.&#10;&#10;The second rectangular box labeled “input button for Web View” is positioned below the first rectangular box. An arrow originating from the second rectangular box points to the ninth line of the code.&#10;&#10;The third rectangular box labeled “input button for Page View” is positioned below the second rectangular box. An arrow originating from the third rectangular box points to the twelfth line of the code.&#10;&#10;The fourth rectangular box labeled “append the buttons to the div element” is positioned below the third rectangular box. An arrow originating from the fourth rectangular box points from the thirteenth line to the fourteenth line of the code.&#10;&#10;The fifth rectangular box labeled “insert the div element at the start of the page body” is positioned below the fourth rectangular box. An arrow originating from the fifth rectangular box points to the fifteenth line of the code. " title="Figure 12-46 Adding style buttons using the setupStyles() function"/>
          <p:cNvPicPr>
            <a:picLocks noGrp="1" noChangeAspect="1"/>
          </p:cNvPicPr>
          <p:nvPr>
            <p:ph idx="1"/>
          </p:nvPr>
        </p:nvPicPr>
        <p:blipFill>
          <a:blip r:embed="rId2"/>
          <a:stretch>
            <a:fillRect/>
          </a:stretch>
        </p:blipFill>
        <p:spPr>
          <a:xfrm>
            <a:off x="860289" y="1219200"/>
            <a:ext cx="7744673" cy="5067300"/>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55</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37773487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Style Sheet Rules</a:t>
            </a:r>
          </a:p>
        </p:txBody>
      </p:sp>
      <p:sp>
        <p:nvSpPr>
          <p:cNvPr id="3" name="Content Placeholder 2"/>
          <p:cNvSpPr>
            <a:spLocks noGrp="1"/>
          </p:cNvSpPr>
          <p:nvPr>
            <p:ph idx="1"/>
          </p:nvPr>
        </p:nvSpPr>
        <p:spPr/>
        <p:txBody>
          <a:bodyPr/>
          <a:lstStyle/>
          <a:p>
            <a:r>
              <a:rPr lang="en-US" dirty="0"/>
              <a:t>Style rules within the sheet are part of a following object collection:</a:t>
            </a:r>
          </a:p>
          <a:p>
            <a:pPr marL="0" indent="0">
              <a:buNone/>
            </a:pPr>
            <a:r>
              <a:rPr lang="en-US" sz="28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stylesheet.cssRules</a:t>
            </a:r>
            <a:endParaRPr lang="en-US" sz="2600" dirty="0">
              <a:latin typeface="Courier New" panose="02070309020205020404" pitchFamily="49" charset="0"/>
              <a:cs typeface="Courier New" panose="02070309020205020404" pitchFamily="49" charset="0"/>
            </a:endParaRPr>
          </a:p>
          <a:p>
            <a:pPr marL="365125" indent="0">
              <a:buNone/>
            </a:pPr>
            <a:r>
              <a:rPr lang="en-US" dirty="0"/>
              <a:t>where stylesheet is a reference to a sheet within the  </a:t>
            </a:r>
            <a:r>
              <a:rPr lang="en-US" sz="2600" dirty="0" err="1">
                <a:latin typeface="Courier New" panose="02070309020205020404" pitchFamily="49" charset="0"/>
                <a:cs typeface="Courier New" panose="02070309020205020404" pitchFamily="49" charset="0"/>
              </a:rPr>
              <a:t>document.styleSheets</a:t>
            </a:r>
            <a:r>
              <a:rPr lang="en-US" sz="2800" dirty="0">
                <a:latin typeface="Courier New" panose="02070309020205020404" pitchFamily="49" charset="0"/>
                <a:cs typeface="Courier New" panose="02070309020205020404" pitchFamily="49" charset="0"/>
              </a:rPr>
              <a:t> </a:t>
            </a:r>
            <a:r>
              <a:rPr lang="en-US" dirty="0"/>
              <a:t>object collection</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56</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8902819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Style Sheet Rules</a:t>
            </a:r>
            <a:br>
              <a:rPr lang="en-US" sz="3600" dirty="0"/>
            </a:br>
            <a:r>
              <a:rPr lang="en-US" sz="3600" dirty="0"/>
              <a:t>(continued 1)</a:t>
            </a:r>
          </a:p>
        </p:txBody>
      </p:sp>
      <p:sp>
        <p:nvSpPr>
          <p:cNvPr id="3" name="Content Placeholder 2"/>
          <p:cNvSpPr>
            <a:spLocks noGrp="1"/>
          </p:cNvSpPr>
          <p:nvPr>
            <p:ph idx="1"/>
          </p:nvPr>
        </p:nvSpPr>
        <p:spPr/>
        <p:txBody>
          <a:bodyPr/>
          <a:lstStyle/>
          <a:p>
            <a:r>
              <a:rPr lang="en-US" dirty="0"/>
              <a:t>Example: If the first style sheet contains the following rules:</a:t>
            </a:r>
            <a:endParaRPr lang="en-US" dirty="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	&lt;style id=”</a:t>
            </a:r>
            <a:r>
              <a:rPr lang="en-US" sz="2600" dirty="0" err="1">
                <a:latin typeface="Courier New" panose="02070309020205020404" pitchFamily="49" charset="0"/>
                <a:cs typeface="Courier New" panose="02070309020205020404" pitchFamily="49" charset="0"/>
              </a:rPr>
              <a:t>hStyles</a:t>
            </a:r>
            <a:r>
              <a:rPr lang="en-US" sz="2600" dirty="0">
                <a:latin typeface="Courier New" panose="02070309020205020404" pitchFamily="49" charset="0"/>
                <a:cs typeface="Courier New" panose="02070309020205020404" pitchFamily="49" charset="0"/>
              </a:rPr>
              <a:t>”&gt;</a:t>
            </a:r>
          </a:p>
          <a:p>
            <a:pPr marL="0" indent="0">
              <a:buNone/>
            </a:pPr>
            <a:r>
              <a:rPr lang="en-US" sz="2600" dirty="0">
                <a:latin typeface="Courier New" panose="02070309020205020404" pitchFamily="49" charset="0"/>
                <a:cs typeface="Courier New" panose="02070309020205020404" pitchFamily="49" charset="0"/>
              </a:rPr>
              <a:t>		h1 {color: red;}</a:t>
            </a:r>
          </a:p>
          <a:p>
            <a:pPr marL="0" indent="0">
              <a:buNone/>
            </a:pPr>
            <a:r>
              <a:rPr lang="en-US" sz="2600" dirty="0">
                <a:latin typeface="Courier New" panose="02070309020205020404" pitchFamily="49" charset="0"/>
                <a:cs typeface="Courier New" panose="02070309020205020404" pitchFamily="49" charset="0"/>
              </a:rPr>
              <a:t>		h2 {color: blue;}</a:t>
            </a:r>
          </a:p>
          <a:p>
            <a:pPr marL="0" indent="0">
              <a:buNone/>
            </a:pPr>
            <a:r>
              <a:rPr lang="en-US" sz="2600" dirty="0">
                <a:latin typeface="Courier New" panose="02070309020205020404" pitchFamily="49" charset="0"/>
                <a:cs typeface="Courier New" panose="02070309020205020404" pitchFamily="49" charset="0"/>
              </a:rPr>
              <a:t>	&lt;/style&gt;</a:t>
            </a:r>
          </a:p>
          <a:p>
            <a:pPr marL="0" indent="0">
              <a:buNone/>
            </a:pPr>
            <a:r>
              <a:rPr lang="en-US" dirty="0"/>
              <a:t>   then the following object reference</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document.styleSheets</a:t>
            </a:r>
            <a:r>
              <a:rPr lang="en-US" sz="2600" dirty="0">
                <a:latin typeface="Courier New" panose="02070309020205020404" pitchFamily="49" charset="0"/>
                <a:cs typeface="Courier New" panose="02070309020205020404" pitchFamily="49" charset="0"/>
              </a:rPr>
              <a:t>[0].</a:t>
            </a:r>
            <a:r>
              <a:rPr lang="en-US" sz="2600" dirty="0" err="1">
                <a:latin typeface="Courier New" panose="02070309020205020404" pitchFamily="49" charset="0"/>
                <a:cs typeface="Courier New" panose="02070309020205020404" pitchFamily="49" charset="0"/>
              </a:rPr>
              <a:t>cssRules</a:t>
            </a:r>
            <a:r>
              <a:rPr lang="en-US" sz="2600" dirty="0">
                <a:latin typeface="Courier New" panose="02070309020205020404" pitchFamily="49" charset="0"/>
                <a:cs typeface="Courier New" panose="02070309020205020404" pitchFamily="49" charset="0"/>
              </a:rPr>
              <a:t>[1]</a:t>
            </a:r>
          </a:p>
          <a:p>
            <a:pPr marL="0" indent="0">
              <a:buNone/>
            </a:pPr>
            <a:r>
              <a:rPr lang="en-US" dirty="0"/>
              <a:t>   points to the second style rule</a:t>
            </a:r>
          </a:p>
          <a:p>
            <a:pPr marL="0" indent="0">
              <a:buNone/>
            </a:pPr>
            <a:r>
              <a:rPr lang="en-US" sz="2600" dirty="0">
                <a:latin typeface="Courier New" panose="02070309020205020404" pitchFamily="49" charset="0"/>
                <a:cs typeface="Courier New" panose="02070309020205020404" pitchFamily="49" charset="0"/>
              </a:rPr>
              <a:t>	h2 {color: blue;}</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57</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1274682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Rule Objects</a:t>
            </a:r>
          </a:p>
        </p:txBody>
      </p:sp>
      <p:sp>
        <p:nvSpPr>
          <p:cNvPr id="3" name="Content Placeholder 2"/>
          <p:cNvSpPr>
            <a:spLocks noGrp="1"/>
          </p:cNvSpPr>
          <p:nvPr>
            <p:ph idx="1"/>
          </p:nvPr>
        </p:nvSpPr>
        <p:spPr/>
        <p:txBody>
          <a:bodyPr/>
          <a:lstStyle/>
          <a:p>
            <a:r>
              <a:rPr lang="en-IN" kern="1200" dirty="0"/>
              <a:t>Each individual rule within a </a:t>
            </a:r>
            <a:r>
              <a:rPr lang="en-IN" kern="1200" dirty="0" err="1"/>
              <a:t>cssRules</a:t>
            </a:r>
            <a:r>
              <a:rPr lang="en-IN" kern="1200" dirty="0"/>
              <a:t> collection is treated as an object</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58</a:t>
            </a:fld>
            <a:endParaRPr lang="en-US"/>
          </a:p>
        </p:txBody>
      </p:sp>
      <p:sp>
        <p:nvSpPr>
          <p:cNvPr id="5" name="Footer Placeholder 4"/>
          <p:cNvSpPr>
            <a:spLocks noGrp="1"/>
          </p:cNvSpPr>
          <p:nvPr>
            <p:ph type="ftr" sz="quarter" idx="3"/>
          </p:nvPr>
        </p:nvSpPr>
        <p:spPr/>
        <p:txBody>
          <a:bodyPr/>
          <a:lstStyle/>
          <a:p>
            <a:pPr>
              <a:defRPr/>
            </a:pPr>
            <a:r>
              <a:rPr lang="en-US" dirty="0"/>
              <a:t>         New Perspectives on HTML5, </a:t>
            </a:r>
            <a:r>
              <a:rPr lang="en-US" dirty="0" smtClean="0"/>
              <a:t>CSS3, </a:t>
            </a:r>
            <a:r>
              <a:rPr lang="en-US" dirty="0"/>
              <a:t>and JavaScript, 6th Edition</a:t>
            </a:r>
          </a:p>
        </p:txBody>
      </p:sp>
      <p:pic>
        <p:nvPicPr>
          <p:cNvPr id="6" name="Content Placeholder 5" descr="This table provides data about cssRule object properties. It has 2 columns and 7 rows. The header of column 1 reads “Property”, and the header of column 2 reads “Description”.&#10;&#10;In row 2, column 1 reads “rule.cssText” and column 2 reads “The contents of rule as a text string (read-only)”.&#10;&#10;In row 3, column 1 reads “rule.parentRule” and column 2 reads “The style rule containing rule as a parent (read-only)”.&#10;&#10;In row 4, column 1 reads “rule.parentStyleSheet” and column 2 reads “The style sheet containing rule (read-only)”.&#10;&#10;In row 5, column 1 reads “rule.selectorText” and column 2 reads “The text of the selector for rule”.&#10;&#10;In row 6, column 1 reads “rule.style.property” and column 2 reads “The value of a specific style property within rule”.&#10;&#10;In row 7, column 1 reads “rule.type” and column 2 reads “An integer representing the type of rule where 0=unknown, 1=style rule, 2=@charset, 3=@import, 4=@media, 5=@font-face, and 6=@page (read-only)”. " title="Figure 12-48 cssRule object properties"/>
          <p:cNvPicPr>
            <a:picLocks noChangeAspect="1"/>
          </p:cNvPicPr>
          <p:nvPr/>
        </p:nvPicPr>
        <p:blipFill>
          <a:blip r:embed="rId2"/>
          <a:stretch>
            <a:fillRect/>
          </a:stretch>
        </p:blipFill>
        <p:spPr bwMode="auto">
          <a:xfrm>
            <a:off x="457200" y="2579234"/>
            <a:ext cx="8368198" cy="2919866"/>
          </a:xfrm>
          <a:prstGeom prst="rect">
            <a:avLst/>
          </a:prstGeom>
          <a:noFill/>
          <a:ln w="9525">
            <a:noFill/>
            <a:miter lim="800000"/>
            <a:headEnd/>
            <a:tailEnd/>
          </a:ln>
        </p:spPr>
      </p:pic>
    </p:spTree>
    <p:extLst>
      <p:ext uri="{BB962C8B-B14F-4D97-AF65-F5344CB8AC3E}">
        <p14:creationId xmlns:p14="http://schemas.microsoft.com/office/powerpoint/2010/main" val="20554228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and Removing Style Rules</a:t>
            </a:r>
          </a:p>
        </p:txBody>
      </p:sp>
      <p:sp>
        <p:nvSpPr>
          <p:cNvPr id="3" name="Content Placeholder 2"/>
          <p:cNvSpPr>
            <a:spLocks noGrp="1"/>
          </p:cNvSpPr>
          <p:nvPr>
            <p:ph idx="1"/>
          </p:nvPr>
        </p:nvSpPr>
        <p:spPr>
          <a:xfrm>
            <a:off x="457200" y="1219200"/>
            <a:ext cx="8305800" cy="5181600"/>
          </a:xfrm>
        </p:spPr>
        <p:txBody>
          <a:bodyPr/>
          <a:lstStyle/>
          <a:p>
            <a:r>
              <a:rPr lang="en-IN" kern="1200" dirty="0"/>
              <a:t>To add a new rule at the end of a style sheet, use </a:t>
            </a:r>
            <a:r>
              <a:rPr lang="en-IN" sz="2600" i="1" kern="1200" dirty="0" err="1">
                <a:latin typeface="Courier New" panose="02070309020205020404" pitchFamily="49" charset="0"/>
                <a:cs typeface="Courier New" panose="02070309020205020404" pitchFamily="49" charset="0"/>
              </a:rPr>
              <a:t>sheet</a:t>
            </a:r>
            <a:r>
              <a:rPr lang="en-IN" sz="2600" kern="1200" dirty="0" err="1">
                <a:latin typeface="Courier New" panose="02070309020205020404" pitchFamily="49" charset="0"/>
                <a:cs typeface="Courier New" panose="02070309020205020404" pitchFamily="49" charset="0"/>
              </a:rPr>
              <a:t>.cssRules.length</a:t>
            </a:r>
            <a:r>
              <a:rPr lang="en-IN" kern="1200" dirty="0">
                <a:latin typeface="Times New Roman" pitchFamily="18" charset="0"/>
              </a:rPr>
              <a:t> </a:t>
            </a:r>
            <a:r>
              <a:rPr lang="en-IN" kern="1200" dirty="0"/>
              <a:t>as the index value</a:t>
            </a:r>
          </a:p>
          <a:p>
            <a:r>
              <a:rPr lang="en-IN" kern="1200" dirty="0"/>
              <a:t>Once a rule has been removed, all subsequent rules move up in the </a:t>
            </a:r>
            <a:r>
              <a:rPr lang="en-IN" kern="1200" dirty="0" err="1"/>
              <a:t>cssRules</a:t>
            </a:r>
            <a:r>
              <a:rPr lang="en-IN" kern="1200" dirty="0"/>
              <a:t> collection and their index values change subsequently</a:t>
            </a: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59</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149527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Nodes and Document Structure (continued 2)</a:t>
            </a:r>
          </a:p>
        </p:txBody>
      </p:sp>
      <p:sp>
        <p:nvSpPr>
          <p:cNvPr id="3" name="Content Placeholder 2"/>
          <p:cNvSpPr>
            <a:spLocks noGrp="1"/>
          </p:cNvSpPr>
          <p:nvPr>
            <p:ph idx="1"/>
          </p:nvPr>
        </p:nvSpPr>
        <p:spPr/>
        <p:txBody>
          <a:bodyPr/>
          <a:lstStyle/>
          <a:p>
            <a:r>
              <a:rPr lang="en-US" b="1" dirty="0"/>
              <a:t>Root node</a:t>
            </a:r>
            <a:r>
              <a:rPr lang="en-US" dirty="0"/>
              <a:t> is the base node from which all other nodes originate</a:t>
            </a:r>
          </a:p>
          <a:p>
            <a:r>
              <a:rPr lang="en-US" dirty="0"/>
              <a:t>Root node is an elementary node in the hierarchy of a node tree</a:t>
            </a:r>
          </a:p>
          <a:p>
            <a:r>
              <a:rPr lang="en-US" dirty="0"/>
              <a:t>Each node can contain one or more </a:t>
            </a:r>
            <a:r>
              <a:rPr lang="en-US" b="1" dirty="0"/>
              <a:t>child nodes</a:t>
            </a:r>
            <a:r>
              <a:rPr lang="en-US" dirty="0"/>
              <a:t> to transfer the required information</a:t>
            </a:r>
          </a:p>
          <a:p>
            <a:pPr marL="0" indent="0">
              <a:buNone/>
            </a:pPr>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4884812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Adding and Removing Style Rules (continued 1)</a:t>
            </a:r>
          </a:p>
        </p:txBody>
      </p:sp>
      <p:sp>
        <p:nvSpPr>
          <p:cNvPr id="3" name="Content Placeholder 2"/>
          <p:cNvSpPr>
            <a:spLocks noGrp="1"/>
          </p:cNvSpPr>
          <p:nvPr>
            <p:ph idx="1"/>
          </p:nvPr>
        </p:nvSpPr>
        <p:spPr>
          <a:xfrm>
            <a:off x="457200" y="1219200"/>
            <a:ext cx="8305800" cy="5181600"/>
          </a:xfrm>
        </p:spPr>
        <p:txBody>
          <a:bodyPr/>
          <a:lstStyle/>
          <a:p>
            <a:r>
              <a:rPr lang="en-US" dirty="0"/>
              <a:t>Use the following code to insert a new style rule into a style sheet:</a:t>
            </a:r>
          </a:p>
          <a:p>
            <a:pPr marL="0" indent="0">
              <a:buNone/>
            </a:pPr>
            <a:r>
              <a:rPr lang="en-US" sz="28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sheet</a:t>
            </a:r>
            <a:r>
              <a:rPr lang="en-US" sz="2600" dirty="0" err="1">
                <a:latin typeface="Courier New" panose="02070309020205020404" pitchFamily="49" charset="0"/>
                <a:cs typeface="Courier New" panose="02070309020205020404" pitchFamily="49" charset="0"/>
              </a:rPr>
              <a:t>.insertRule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rule</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index</a:t>
            </a:r>
            <a:r>
              <a:rPr lang="en-US" sz="2600" dirty="0">
                <a:latin typeface="Courier New" panose="02070309020205020404" pitchFamily="49" charset="0"/>
                <a:cs typeface="Courier New" panose="02070309020205020404" pitchFamily="49" charset="0"/>
              </a:rPr>
              <a:t>)</a:t>
            </a:r>
          </a:p>
          <a:p>
            <a:pPr marL="365125" indent="0">
              <a:buNone/>
            </a:pPr>
            <a:r>
              <a:rPr lang="en-US" dirty="0"/>
              <a:t>where </a:t>
            </a:r>
            <a:r>
              <a:rPr lang="en-US" sz="2600" i="1" dirty="0">
                <a:latin typeface="Courier New" panose="02070309020205020404" pitchFamily="49" charset="0"/>
                <a:cs typeface="Courier New" panose="02070309020205020404" pitchFamily="49" charset="0"/>
              </a:rPr>
              <a:t>sheet</a:t>
            </a:r>
            <a:r>
              <a:rPr lang="en-US" i="1" dirty="0"/>
              <a:t> </a:t>
            </a:r>
            <a:r>
              <a:rPr lang="en-US" dirty="0"/>
              <a:t>is the style sheet, </a:t>
            </a:r>
            <a:r>
              <a:rPr lang="en-US" sz="2600" i="1" dirty="0">
                <a:latin typeface="Courier New" panose="02070309020205020404" pitchFamily="49" charset="0"/>
                <a:cs typeface="Courier New" panose="02070309020205020404" pitchFamily="49" charset="0"/>
              </a:rPr>
              <a:t>rule</a:t>
            </a:r>
            <a:r>
              <a:rPr lang="en-US" i="1" dirty="0"/>
              <a:t> </a:t>
            </a:r>
            <a:r>
              <a:rPr lang="en-US" dirty="0"/>
              <a:t>is the text of the style rule, and </a:t>
            </a:r>
            <a:r>
              <a:rPr lang="en-US" sz="2600" i="1" dirty="0">
                <a:latin typeface="Courier New" panose="02070309020205020404" pitchFamily="49" charset="0"/>
                <a:cs typeface="Courier New" panose="02070309020205020404" pitchFamily="49" charset="0"/>
              </a:rPr>
              <a:t>index</a:t>
            </a:r>
            <a:r>
              <a:rPr lang="en-US" i="1" dirty="0"/>
              <a:t> </a:t>
            </a:r>
            <a:r>
              <a:rPr lang="en-US" dirty="0"/>
              <a:t>is the index value of the new rule</a:t>
            </a:r>
          </a:p>
          <a:p>
            <a:r>
              <a:rPr lang="en-US" dirty="0"/>
              <a:t>Use the following code to remove a rule from a style sheet:</a:t>
            </a:r>
          </a:p>
          <a:p>
            <a:pPr marL="0" indent="0">
              <a:buNone/>
            </a:pPr>
            <a:r>
              <a:rPr lang="en-US" sz="28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sheet</a:t>
            </a:r>
            <a:r>
              <a:rPr lang="en-US" sz="2600" dirty="0" err="1">
                <a:latin typeface="Courier New" panose="02070309020205020404" pitchFamily="49" charset="0"/>
                <a:cs typeface="Courier New" panose="02070309020205020404" pitchFamily="49" charset="0"/>
              </a:rPr>
              <a:t>.deleteRule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index)</a:t>
            </a:r>
          </a:p>
          <a:p>
            <a:pPr marL="365125" indent="0">
              <a:buNone/>
            </a:pPr>
            <a:r>
              <a:rPr lang="en-US" dirty="0"/>
              <a:t>where </a:t>
            </a:r>
            <a:r>
              <a:rPr lang="en-US" sz="2600" i="1" dirty="0">
                <a:latin typeface="Courier New" panose="02070309020205020404" pitchFamily="49" charset="0"/>
                <a:cs typeface="Courier New" panose="02070309020205020404" pitchFamily="49" charset="0"/>
              </a:rPr>
              <a:t>index</a:t>
            </a:r>
            <a:r>
              <a:rPr lang="en-US" i="1" dirty="0"/>
              <a:t> </a:t>
            </a:r>
            <a:r>
              <a:rPr lang="en-US" dirty="0"/>
              <a:t>is the index value of the rule</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60</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8810709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Adding and Removing Style Rules (continued 2)</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61</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
        <p:nvSpPr>
          <p:cNvPr id="7" name="Content Placeholder 6"/>
          <p:cNvSpPr>
            <a:spLocks noGrp="1"/>
          </p:cNvSpPr>
          <p:nvPr>
            <p:ph idx="1"/>
          </p:nvPr>
        </p:nvSpPr>
        <p:spPr/>
        <p:txBody>
          <a:bodyPr/>
          <a:lstStyle/>
          <a:p>
            <a:r>
              <a:rPr lang="en-US" dirty="0"/>
              <a:t>JavaScript can be used to append an embedded style sheet to the end of a document head</a:t>
            </a:r>
          </a:p>
          <a:p>
            <a:endParaRPr lang="en-US" dirty="0"/>
          </a:p>
        </p:txBody>
      </p:sp>
      <p:pic>
        <p:nvPicPr>
          <p:cNvPr id="9" name="Picture 8" descr="This figure explains the process of creating an embedded style sheet. The figure consists of two rectangular boxes and a few lines of code.&#10;&#10;The first line of the code reads “document.body.insertBefore(buttonDIV, document.body.firstchild);”.&#10;&#10;The second line of the code reads “// Append an embedded style sheet to the document head”.&#10;&#10;The third line of the code reads “var buttonStyles = document.createElement(“style”);”.&#10;&#10;The fourth line of the code reads document.head.appendChild(buttonStyles);”. The fifth line of the code reads “}”.&#10;&#10;The first rectangular box labeled “creates the style element” is positioned on the left side of the code. An arrow originating from this rectangular box points to the third line of the code.&#10;&#10;The second rectangular box labeled “appends the style element to the end of the document head” is positioned below the first rectangular box. An arrow originating from the second rectangular box points to the fourth line of the code. " title="Figure 12-49 Creating an embedded style sheet"/>
          <p:cNvPicPr>
            <a:picLocks noChangeAspect="1"/>
          </p:cNvPicPr>
          <p:nvPr/>
        </p:nvPicPr>
        <p:blipFill>
          <a:blip r:embed="rId3"/>
          <a:stretch>
            <a:fillRect/>
          </a:stretch>
        </p:blipFill>
        <p:spPr>
          <a:xfrm>
            <a:off x="457200" y="3353594"/>
            <a:ext cx="8190211" cy="2009775"/>
          </a:xfrm>
          <a:prstGeom prst="rect">
            <a:avLst/>
          </a:prstGeom>
        </p:spPr>
      </p:pic>
    </p:spTree>
    <p:extLst>
      <p:ext uri="{BB962C8B-B14F-4D97-AF65-F5344CB8AC3E}">
        <p14:creationId xmlns:p14="http://schemas.microsoft.com/office/powerpoint/2010/main" val="6840629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Adding and Removing Style Rules (continued 3)</a:t>
            </a:r>
          </a:p>
        </p:txBody>
      </p:sp>
      <p:pic>
        <p:nvPicPr>
          <p:cNvPr id="6" name="Content Placeholder 5" descr="This figure explains the process of adding style rules to the embedded style sheet. The figure consists of nine rectangular boxes and a few lines of code.&#10;&#10;The first line of the code reads “// Append an embedded style sheet to the document head”.&#10;&#10;The second line of the code reads “var buttonStyles = document.createElement(“style”);”.&#10;&#10;The third line of the code reads document.head.appendChild(buttonStyles);”.&#10;&#10;The fourth line of the code reads “//Add style rules to the embedded style sheet”.&#10;&#10;The fifth line of the code reads “document.styleSheets[document.styleSheets.length-1]. insertRule(”.&#10;&#10;The sixth line of the code reads ““div#styleButtons { \”.&#10;&#10;The seventh line of the code reads “position: fixed; \”.&#10;&#10;The eighth line of the code reads “}”, 0);”.&#10;&#10;The ninth line of the code reads “document.styleSheets[document.styleSheets.length-1]. insertRule(”.&#10;&#10;The tenth line of the code reads ““div#styleButtons input { \”.&#10;&#10;The eleventh line of the code reads “background-color: rgba (68, 94, 186, 0.6); \”.&#10;&#10;The twelfth line of the code reads “border: 3px solid rgba (0, 24, 123, 0.6); \”.&#10;&#10;The thirteenth line of the code reads “border-radius: 50%; \”.&#10;&#10;The fourteenth line of the code reads “cursor: pointer; \”.&#10;&#10;The fifteenth line of the code reads “color: white; \”.&#10;&#10;The sixteenth line of the code reads “display: inline-block; \”.&#10;&#10;The seventeenth line of the code reads “font-size: 1.2em; \”.&#10;&#10;The eighteenth line of the code reads “height: 60px; \”.&#10;&#10;The nineteenth line of the code reads “margin: 5px 10px; \”.&#10;&#10;The twentieth line of the code reads “width: 100px; \”.&#10;&#10;The twenty-first line of the code reads “}”, 1);”.&#10;&#10;The twenty-second line of the code reads “document.styleSheets[document.styleSheets.length-1]. insertRule(”.&#10;&#10;The twenty-third line of the code reads ““@media print { \”.&#10;&#10;The twenty-fourth line of the code reads “div#styleButtons { \”.&#10;&#10;The twenty-fifth of the code reads “display: none;\“.&#10;&#10;The thirty-sixth line of the code reads “} \”.&#10;&#10;The thirty-seventh line of the code reads “}”, 2);”.&#10;&#10;The thirty-eighth line of the code reads “}”.&#10;&#10;The first rectangular box labeled “references the last sheet in the document.styleSheets collection” is positioned on the left side of the code. An arrow originating from this rectangular box points to “document.styleSheets” in the fifth line of the code.&#10;&#10;The second rectangular box labeled “places the styleButtons div element with fixed positioning” is positioned below the first rectangular box. An arrow originating from the second rectangular box points from the sixth line to the eight line of the code.&#10;&#10;The third rectangular box labeled “inserts a new rule at the start of the style sheet” is positioned on the right side of the code. An arrow originating from this rectangular box points to “0” in the eighth line of the code.&#10;&#10;The fourth rectangular box labeled “inserts a new rule in the last style sheet” is positioned on the right side of the third rectangular box. An arrow originating from the fourth rectangular box points to the “insertRule” in the fifth line of the code.&#10;&#10;The fifth rectangular box labeled “formats the Web View and Page View buttons” is positioned below the second rectangular box. An arrow originating from the fifth rectangular box points from the tenth line to the twenty-first line of the code.&#10;&#10;The sixth rectangular box labeled “the \ character extends the text string to the next line” is positioned below the fourth rectangular box. An arrow originating from the sixth rectangular box points to “\” in the twelfth line of the code.&#10;&#10;The seventh rectangular box labeled “places the new rule in the second position of the last style sheet” is positioned below the sixth rectangular box. An arrow originating from the seventh rectangular box points to “1” in the twenty-first line of the code.&#10;&#10;The eighth rectangular box labeled “hides the styleButtons div element under print media” is positioned below the fifth rectangular box. An arrow originating from the eighth rectangular box points from the twenty-third line to the twenty-seventh line of the code.&#10;&#10;The ninth rectangular box labeled “places the new rule in the third position of the last style sheet” is positioned below the seventh rectangular box. An arrow originating from the ninth rectangular box points to “2” in the twenty-seventh line of the code. " title="Figure 12-50 Adding style rules to the embedded style sheet"/>
          <p:cNvPicPr>
            <a:picLocks noGrp="1" noChangeAspect="1"/>
          </p:cNvPicPr>
          <p:nvPr>
            <p:ph idx="1"/>
          </p:nvPr>
        </p:nvPicPr>
        <p:blipFill>
          <a:blip r:embed="rId2"/>
          <a:stretch>
            <a:fillRect/>
          </a:stretch>
        </p:blipFill>
        <p:spPr>
          <a:xfrm>
            <a:off x="1594693" y="1219200"/>
            <a:ext cx="6277720" cy="5107857"/>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62</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9111330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Adding and Removing Style Rules (continued 4)</a:t>
            </a:r>
          </a:p>
        </p:txBody>
      </p:sp>
      <p:pic>
        <p:nvPicPr>
          <p:cNvPr id="6" name="Content Placeholder 5" descr="This figure explains the process of disabling and enabling the Style Sheet. The figure consists of two rectangular boxes and a few lines of code.&#10;&#10;The first line of code reads “display: none; \”.&#10;&#10;The second line of code reads “} \”.&#10;&#10;The third line of code reads “}”, 2);”.&#10;&#10;The fourth line of code reads “// Turn the Page View style off and on”.&#10;&#10;The fifth line of code reads “webButton.onclick = function () {”.&#10;&#10;The sixth line of code reads “pageStyle.disabled = true;”.&#10;&#10;The seventh line of code reads “}”.&#10;&#10;The eighth line of code reads “pageButton.onclick = function () {”.&#10;&#10;The ninth line of code reads “pageStyle.disabled = false;”.&#10;&#10;The tenth line of code reads “};”.&#10;&#10;The eleventh line of code reads “}”.&#10;&#10;The first rectangular box labeled “disables the Page View style sheet when clicked” is positioned on the left side of the code. An arrow originating from this rectangular box points to the sixth line of the code.&#10;&#10;The second rectangular box labeled “enables the Page View style sheet when clicked” is positioned below the first rectangular box. An arrow originating from the second rectangular box points to the ninth line of the code. " title="Figure 12-52 Disabling and enabling the Style Sheet"/>
          <p:cNvPicPr>
            <a:picLocks noGrp="1" noChangeAspect="1"/>
          </p:cNvPicPr>
          <p:nvPr>
            <p:ph idx="1"/>
          </p:nvPr>
        </p:nvPicPr>
        <p:blipFill>
          <a:blip r:embed="rId2"/>
          <a:stretch>
            <a:fillRect/>
          </a:stretch>
        </p:blipFill>
        <p:spPr>
          <a:xfrm>
            <a:off x="638170" y="1596231"/>
            <a:ext cx="8124830" cy="4089054"/>
          </a:xfrm>
          <a:prstGeom prst="rect">
            <a:avLst/>
          </a:prstGeo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63</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7968015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Calculated Styles</a:t>
            </a:r>
          </a:p>
        </p:txBody>
      </p:sp>
      <p:sp>
        <p:nvSpPr>
          <p:cNvPr id="3" name="Content Placeholder 2"/>
          <p:cNvSpPr>
            <a:spLocks noGrp="1"/>
          </p:cNvSpPr>
          <p:nvPr>
            <p:ph idx="1"/>
          </p:nvPr>
        </p:nvSpPr>
        <p:spPr/>
        <p:txBody>
          <a:bodyPr/>
          <a:lstStyle/>
          <a:p>
            <a:r>
              <a:rPr lang="en-IN" dirty="0"/>
              <a:t>Final appearance of any page element is a </a:t>
            </a:r>
            <a:r>
              <a:rPr lang="en-US" b="1" dirty="0"/>
              <a:t>calculated style</a:t>
            </a:r>
            <a:r>
              <a:rPr lang="en-US" dirty="0"/>
              <a:t> based on all the styles found within the following:</a:t>
            </a:r>
          </a:p>
          <a:p>
            <a:pPr lvl="1"/>
            <a:r>
              <a:rPr lang="en-US" dirty="0"/>
              <a:t>External style sheets</a:t>
            </a:r>
          </a:p>
          <a:p>
            <a:pPr lvl="1"/>
            <a:r>
              <a:rPr lang="en-US" dirty="0"/>
              <a:t>Embedded sheets</a:t>
            </a:r>
          </a:p>
          <a:p>
            <a:pPr lvl="1"/>
            <a:r>
              <a:rPr lang="en-US" dirty="0"/>
              <a:t>Inline styles</a:t>
            </a:r>
          </a:p>
          <a:p>
            <a:pPr lvl="1"/>
            <a:r>
              <a:rPr lang="en-US" dirty="0"/>
              <a:t>Styles built into the browser</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64</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5390426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Exploring Calculated Styles (continued 1)</a:t>
            </a:r>
          </a:p>
        </p:txBody>
      </p:sp>
      <p:sp>
        <p:nvSpPr>
          <p:cNvPr id="3" name="Content Placeholder 2"/>
          <p:cNvSpPr>
            <a:spLocks noGrp="1"/>
          </p:cNvSpPr>
          <p:nvPr>
            <p:ph idx="1"/>
          </p:nvPr>
        </p:nvSpPr>
        <p:spPr/>
        <p:txBody>
          <a:bodyPr/>
          <a:lstStyle/>
          <a:p>
            <a:r>
              <a:rPr lang="en-US" dirty="0"/>
              <a:t>Following </a:t>
            </a:r>
            <a:r>
              <a:rPr lang="en-IN" sz="2600" dirty="0" err="1">
                <a:latin typeface="Courier New" panose="02070309020205020404" pitchFamily="49" charset="0"/>
                <a:cs typeface="Courier New" panose="02070309020205020404" pitchFamily="49" charset="0"/>
              </a:rPr>
              <a:t>getComputedStyle</a:t>
            </a:r>
            <a:r>
              <a:rPr lang="en-IN" sz="2600" dirty="0">
                <a:latin typeface="Courier New" panose="02070309020205020404" pitchFamily="49" charset="0"/>
                <a:cs typeface="Courier New" panose="02070309020205020404" pitchFamily="49" charset="0"/>
              </a:rPr>
              <a:t>()</a:t>
            </a:r>
            <a:r>
              <a:rPr lang="en-IN" dirty="0"/>
              <a:t> method can be used t</a:t>
            </a:r>
            <a:r>
              <a:rPr lang="en-US" dirty="0"/>
              <a:t>o retrieve the calculated styles:</a:t>
            </a:r>
          </a:p>
          <a:p>
            <a:pPr marL="0" indent="0">
              <a:buNone/>
            </a:pPr>
            <a:r>
              <a:rPr lang="en-US" dirty="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document.getComputedStyle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object</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pseudo</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object</a:t>
            </a:r>
            <a:r>
              <a:rPr lang="en-US" i="1" dirty="0"/>
              <a:t> </a:t>
            </a:r>
            <a:r>
              <a:rPr lang="en-US" dirty="0"/>
              <a:t>is a page object, and </a:t>
            </a:r>
            <a:r>
              <a:rPr lang="en-US" sz="2600" i="1" dirty="0">
                <a:latin typeface="Courier New" panose="02070309020205020404" pitchFamily="49" charset="0"/>
                <a:cs typeface="Courier New" panose="02070309020205020404" pitchFamily="49" charset="0"/>
              </a:rPr>
              <a:t>pseudo</a:t>
            </a:r>
            <a:r>
              <a:rPr lang="en-US" i="1" dirty="0"/>
              <a:t> </a:t>
            </a:r>
            <a:r>
              <a:rPr lang="en-US" dirty="0"/>
              <a:t>is a text string containing a pseudo-element that is applied to the page object</a:t>
            </a:r>
          </a:p>
          <a:p>
            <a:r>
              <a:rPr lang="en-IN" kern="1200" dirty="0"/>
              <a:t>If no pseudo-element is used, set the </a:t>
            </a:r>
            <a:r>
              <a:rPr lang="en-US" sz="2600" i="1" dirty="0">
                <a:latin typeface="Courier New" panose="02070309020205020404" pitchFamily="49" charset="0"/>
                <a:cs typeface="Courier New" panose="02070309020205020404" pitchFamily="49" charset="0"/>
              </a:rPr>
              <a:t>pseudo</a:t>
            </a:r>
            <a:r>
              <a:rPr lang="en-IN" i="1" kern="1200" dirty="0"/>
              <a:t> </a:t>
            </a:r>
            <a:r>
              <a:rPr lang="en-IN" kern="1200" dirty="0"/>
              <a:t>value to null</a:t>
            </a: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65</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26974643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Exploring Calculated Styles (continued 2)</a:t>
            </a:r>
          </a:p>
        </p:txBody>
      </p:sp>
      <p:sp>
        <p:nvSpPr>
          <p:cNvPr id="3" name="Content Placeholder 2"/>
          <p:cNvSpPr>
            <a:spLocks noGrp="1"/>
          </p:cNvSpPr>
          <p:nvPr>
            <p:ph idx="1"/>
          </p:nvPr>
        </p:nvSpPr>
        <p:spPr/>
        <p:txBody>
          <a:bodyPr/>
          <a:lstStyle/>
          <a:p>
            <a:r>
              <a:rPr lang="en-US" dirty="0"/>
              <a:t>To retrieve the calculated styles for the first paragraph of the current document, use:</a:t>
            </a:r>
          </a:p>
          <a:p>
            <a:pPr marL="0" indent="0">
              <a:buNone/>
            </a:pPr>
            <a:r>
              <a:rPr lang="en-US" dirty="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p1 =  	</a:t>
            </a:r>
            <a:r>
              <a:rPr lang="en-US" sz="2600" dirty="0" err="1">
                <a:latin typeface="Courier New" panose="02070309020205020404" pitchFamily="49" charset="0"/>
                <a:cs typeface="Courier New" panose="02070309020205020404" pitchFamily="49" charset="0"/>
              </a:rPr>
              <a:t>document.getElementsByTagName</a:t>
            </a:r>
            <a:r>
              <a:rPr lang="en-US" sz="2600" dirty="0">
                <a:latin typeface="Courier New" panose="02070309020205020404" pitchFamily="49" charset="0"/>
                <a:cs typeface="Courier New" panose="02070309020205020404" pitchFamily="49" charset="0"/>
              </a:rPr>
              <a:t>(“p”)[0	];</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p1Styles = 	</a:t>
            </a:r>
            <a:r>
              <a:rPr lang="en-US" sz="2600" dirty="0" err="1">
                <a:latin typeface="Courier New" panose="02070309020205020404" pitchFamily="49" charset="0"/>
                <a:cs typeface="Courier New" panose="02070309020205020404" pitchFamily="49" charset="0"/>
              </a:rPr>
              <a:t>document.getComputedStyle</a:t>
            </a:r>
            <a:r>
              <a:rPr lang="en-US" sz="2600" dirty="0">
                <a:latin typeface="Courier New" panose="02070309020205020404" pitchFamily="49" charset="0"/>
                <a:cs typeface="Courier New" panose="02070309020205020404" pitchFamily="49" charset="0"/>
              </a:rPr>
              <a:t>(p1, null);</a:t>
            </a:r>
          </a:p>
          <a:p>
            <a:pPr marL="0" indent="0">
              <a:buNone/>
            </a:pPr>
            <a:r>
              <a:rPr lang="en-US" sz="2800" dirty="0"/>
              <a:t>    </a:t>
            </a: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66</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14792543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Exploring Calculated Styles (continued 3)</a:t>
            </a:r>
          </a:p>
        </p:txBody>
      </p:sp>
      <p:sp>
        <p:nvSpPr>
          <p:cNvPr id="3" name="Content Placeholder 2"/>
          <p:cNvSpPr>
            <a:spLocks noGrp="1"/>
          </p:cNvSpPr>
          <p:nvPr>
            <p:ph idx="1"/>
          </p:nvPr>
        </p:nvSpPr>
        <p:spPr/>
        <p:txBody>
          <a:bodyPr/>
          <a:lstStyle/>
          <a:p>
            <a:r>
              <a:rPr lang="en-US" dirty="0"/>
              <a:t>To retrieve the calculated value of a specific style, use:</a:t>
            </a:r>
            <a:endParaRPr lang="en-US" sz="2600" dirty="0">
              <a:latin typeface="Courier New" panose="02070309020205020404" pitchFamily="49" charset="0"/>
              <a:cs typeface="Courier New" panose="02070309020205020404" pitchFamily="49" charset="0"/>
            </a:endParaRPr>
          </a:p>
          <a:p>
            <a:pPr marL="0" indent="0">
              <a:buNone/>
            </a:pPr>
            <a:r>
              <a:rPr lang="en-US" sz="26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styleDeclaration.getPropertyValue</a:t>
            </a:r>
            <a:r>
              <a:rPr lang="en-US" sz="2600" i="1"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styleText</a:t>
            </a:r>
            <a:r>
              <a:rPr lang="en-US" sz="2600" dirty="0">
                <a:latin typeface="Courier New" panose="02070309020205020404" pitchFamily="49" charset="0"/>
                <a:cs typeface="Courier New" panose="02070309020205020404" pitchFamily="49" charset="0"/>
              </a:rPr>
              <a:t>)</a:t>
            </a:r>
          </a:p>
          <a:p>
            <a:pPr marL="0" indent="0">
              <a:buNone/>
            </a:pPr>
            <a:r>
              <a:rPr lang="en-US" dirty="0"/>
              <a:t>    or</a:t>
            </a:r>
          </a:p>
          <a:p>
            <a:pPr marL="0" indent="0">
              <a:buNone/>
            </a:pPr>
            <a:r>
              <a:rPr lang="en-US" sz="26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styleDeclaration.style</a:t>
            </a:r>
            <a:endParaRPr lang="en-US" sz="2600" dirty="0">
              <a:latin typeface="Courier New" panose="02070309020205020404" pitchFamily="49" charset="0"/>
              <a:cs typeface="Courier New" panose="02070309020205020404" pitchFamily="49" charset="0"/>
            </a:endParaRPr>
          </a:p>
          <a:p>
            <a:pPr marL="365125" indent="0">
              <a:buNone/>
            </a:pPr>
            <a:r>
              <a:rPr lang="en-US" dirty="0"/>
              <a:t>where </a:t>
            </a:r>
            <a:r>
              <a:rPr lang="en-US" sz="2600" i="1" dirty="0" err="1">
                <a:latin typeface="Courier New" panose="02070309020205020404" pitchFamily="49" charset="0"/>
                <a:cs typeface="Courier New" panose="02070309020205020404" pitchFamily="49" charset="0"/>
              </a:rPr>
              <a:t>styleDeclaration</a:t>
            </a:r>
            <a:r>
              <a:rPr lang="en-US" i="1" dirty="0"/>
              <a:t> </a:t>
            </a:r>
            <a:r>
              <a:rPr lang="en-US" dirty="0"/>
              <a:t>is a </a:t>
            </a:r>
            <a:r>
              <a:rPr lang="en-US" dirty="0" err="1"/>
              <a:t>CSSStyleDeclaration</a:t>
            </a:r>
            <a:r>
              <a:rPr lang="en-US" dirty="0"/>
              <a:t> object, </a:t>
            </a:r>
            <a:r>
              <a:rPr lang="en-US" sz="2600" i="1" dirty="0" err="1">
                <a:latin typeface="Courier New" panose="02070309020205020404" pitchFamily="49" charset="0"/>
                <a:cs typeface="Courier New" panose="02070309020205020404" pitchFamily="49" charset="0"/>
              </a:rPr>
              <a:t>styleText</a:t>
            </a:r>
            <a:r>
              <a:rPr lang="en-US" i="1" dirty="0"/>
              <a:t> </a:t>
            </a:r>
            <a:r>
              <a:rPr lang="en-US" dirty="0"/>
              <a:t>is a text string, and </a:t>
            </a:r>
            <a:r>
              <a:rPr lang="en-US" sz="2600" i="1" dirty="0">
                <a:latin typeface="Courier New" panose="02070309020205020404" pitchFamily="49" charset="0"/>
                <a:cs typeface="Courier New" panose="02070309020205020404" pitchFamily="49" charset="0"/>
              </a:rPr>
              <a:t>style</a:t>
            </a:r>
            <a:r>
              <a:rPr lang="en-US" i="1" dirty="0"/>
              <a:t> </a:t>
            </a:r>
            <a:r>
              <a:rPr lang="en-US" dirty="0"/>
              <a:t>is the JavaScript name of a style property</a:t>
            </a:r>
          </a:p>
          <a:p>
            <a:pPr marL="400050" indent="-400050">
              <a:buNone/>
            </a:pPr>
            <a:r>
              <a:rPr lang="en-US" sz="2800"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67</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36819745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Exploring Calculated Styles (continued 4)</a:t>
            </a:r>
          </a:p>
        </p:txBody>
      </p:sp>
      <p:sp>
        <p:nvSpPr>
          <p:cNvPr id="3" name="Content Placeholder 2"/>
          <p:cNvSpPr>
            <a:spLocks noGrp="1"/>
          </p:cNvSpPr>
          <p:nvPr>
            <p:ph idx="1"/>
          </p:nvPr>
        </p:nvSpPr>
        <p:spPr/>
        <p:txBody>
          <a:bodyPr/>
          <a:lstStyle/>
          <a:p>
            <a:r>
              <a:rPr lang="en-US" dirty="0"/>
              <a:t>Calculated styles are read-only values and cannot be changed using JavaScript</a:t>
            </a:r>
          </a:p>
          <a:p>
            <a:r>
              <a:rPr lang="en-IN" dirty="0"/>
              <a:t>Values are expressed in absolute units</a:t>
            </a:r>
          </a:p>
          <a:p>
            <a:r>
              <a:rPr lang="en-US" dirty="0"/>
              <a:t>Calculated property that measures a size is expressed only in pixels</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68</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860220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Nodes and Document Structure (continued </a:t>
            </a:r>
            <a:r>
              <a:rPr lang="en-US" sz="3200" dirty="0" smtClean="0"/>
              <a:t>3)</a:t>
            </a:r>
            <a:endParaRPr lang="en-US" sz="32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7</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7" name="Content Placeholder 7" descr="This table provides data about node relationships. It has 2 columns and 8 rows. The header of column 1 reads “Expression”, and the header of column 2 reads “Description”.&#10;&#10;In row 2, column 1 reads “node.firstChild” and column 2 reads “The first child of node”.&#10;&#10;In row 3, column 1 reads “node.lastChild” and column 2 reads “The last child of node”.&#10;&#10;In row 4, column 1 reads “node.childNodes” and column 2 reads “A collection of all of the nodes that are direct children of node”.&#10;&#10;In row 5, column 1 reads “node.previousSibling” and column 2 reads “The sibling prior to node”.&#10;&#10;In row 6, column 1 reads “node.nextSibling” and column 2 reads “The sibling after node”.&#10;&#10;In row 7, column 1 reads “node.ownerDocument” and column 2 reads “The root node of the document”.&#10;&#10;In row 8, column 1 reads “node.parentNode” and column 2 reads “The parent of node”. " title="Figure 12-2 Node relationships"/>
          <p:cNvPicPr>
            <a:picLocks noChangeAspect="1"/>
          </p:cNvPicPr>
          <p:nvPr/>
        </p:nvPicPr>
        <p:blipFill>
          <a:blip r:embed="rId3"/>
          <a:stretch>
            <a:fillRect/>
          </a:stretch>
        </p:blipFill>
        <p:spPr bwMode="auto">
          <a:xfrm>
            <a:off x="457200" y="2244054"/>
            <a:ext cx="8305800" cy="2857255"/>
          </a:xfrm>
          <a:prstGeom prst="rect">
            <a:avLst/>
          </a:prstGeom>
          <a:noFill/>
          <a:ln w="9525">
            <a:noFill/>
            <a:miter lim="800000"/>
            <a:headEnd/>
            <a:tailEnd/>
          </a:ln>
        </p:spPr>
      </p:pic>
    </p:spTree>
    <p:extLst>
      <p:ext uri="{BB962C8B-B14F-4D97-AF65-F5344CB8AC3E}">
        <p14:creationId xmlns:p14="http://schemas.microsoft.com/office/powerpoint/2010/main" val="3535528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Nodes and Document Structure (continued </a:t>
            </a:r>
            <a:r>
              <a:rPr lang="en-US" sz="3200" dirty="0"/>
              <a:t>4</a:t>
            </a:r>
            <a:r>
              <a:rPr lang="en-US" sz="3200" dirty="0" smtClean="0"/>
              <a:t>)</a:t>
            </a:r>
            <a:endParaRPr lang="en-US" sz="32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8</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pic>
        <p:nvPicPr>
          <p:cNvPr id="6" name="Picture 5" descr="This table provides data about element node relationships. It has 2 columns and 8 rows. The header of column 1 reads “Property”, and the header of column 2 reads “Description”.&#10;&#10;In row 2, column 1 reads “node.children” and column 2 reads “A collection of all of the element nodes contained within node”.&#10;&#10;In row 3, column 1 reads “node.firstElementChild” and column 2 reads “The first element within node”.&#10;&#10;In row 4, column 1 reads “node.lastElementChild” and column 2 reads “The last element within node”.&#10;&#10;In row 5, column 1 reads “node.nextElementSibling” and column 2 reads “The next sibling element to node”.&#10;&#10;In row 6, column 1 reads “node.previousElementSibling” and column 2 reads “The previous sibling element to node”.&#10;&#10;In row 7, column 1 reads “node.childElementCount” and column 2 reads “The number of child elements within node”.&#10;&#10;In row 8, column 1 reads “node.children.length” and column 2 reads “The number of child elements within node”. " title="Figure 12-3 Element node relationships"/>
          <p:cNvPicPr>
            <a:picLocks noChangeAspect="1"/>
          </p:cNvPicPr>
          <p:nvPr/>
        </p:nvPicPr>
        <p:blipFill>
          <a:blip r:embed="rId3"/>
          <a:stretch>
            <a:fillRect/>
          </a:stretch>
        </p:blipFill>
        <p:spPr>
          <a:xfrm>
            <a:off x="457200" y="2133600"/>
            <a:ext cx="8305800" cy="3657600"/>
          </a:xfrm>
          <a:prstGeom prst="rect">
            <a:avLst/>
          </a:prstGeom>
        </p:spPr>
      </p:pic>
    </p:spTree>
    <p:extLst>
      <p:ext uri="{BB962C8B-B14F-4D97-AF65-F5344CB8AC3E}">
        <p14:creationId xmlns:p14="http://schemas.microsoft.com/office/powerpoint/2010/main" val="163127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Restructuring the Node Tree</a:t>
            </a:r>
          </a:p>
        </p:txBody>
      </p:sp>
      <p:sp>
        <p:nvSpPr>
          <p:cNvPr id="3" name="Content Placeholder 2"/>
          <p:cNvSpPr>
            <a:spLocks noGrp="1"/>
          </p:cNvSpPr>
          <p:nvPr>
            <p:ph idx="1"/>
          </p:nvPr>
        </p:nvSpPr>
        <p:spPr/>
        <p:txBody>
          <a:bodyPr/>
          <a:lstStyle/>
          <a:p>
            <a:r>
              <a:rPr lang="en-US" dirty="0"/>
              <a:t>Working with nodes is better than writing HTML code through the </a:t>
            </a:r>
            <a:r>
              <a:rPr lang="en-US" sz="2600" dirty="0">
                <a:latin typeface="Courier New" panose="02070309020205020404" pitchFamily="49" charset="0"/>
                <a:cs typeface="Courier New" panose="02070309020205020404" pitchFamily="49" charset="0"/>
              </a:rPr>
              <a:t>innerHTML</a:t>
            </a:r>
            <a:r>
              <a:rPr lang="en-US" dirty="0"/>
              <a:t> property</a:t>
            </a:r>
          </a:p>
          <a:p>
            <a:r>
              <a:rPr lang="en-US" dirty="0"/>
              <a:t>Node tree can be rearranged to form a new structure</a:t>
            </a:r>
          </a:p>
          <a:p>
            <a:r>
              <a:rPr lang="en-US" dirty="0"/>
              <a:t>Restructuring a node tree helps in ordering an HTML content with more accuracy</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9</a:t>
            </a:fld>
            <a:endParaRPr lang="en-US"/>
          </a:p>
        </p:txBody>
      </p:sp>
      <p:sp>
        <p:nvSpPr>
          <p:cNvPr id="5" name="Footer Placeholder 4"/>
          <p:cNvSpPr>
            <a:spLocks noGrp="1"/>
          </p:cNvSpPr>
          <p:nvPr>
            <p:ph type="ftr" sz="quarter" idx="3"/>
          </p:nvPr>
        </p:nvSpPr>
        <p:spPr/>
        <p:txBody>
          <a:bodyPr/>
          <a:lstStyle/>
          <a:p>
            <a:pPr>
              <a:defRPr/>
            </a:pPr>
            <a:r>
              <a:rPr lang="en-US" dirty="0"/>
              <a:t>         </a:t>
            </a:r>
            <a:r>
              <a:rPr lang="en-IN" dirty="0"/>
              <a:t>New Perspectives on HTML5, CSS3, and JavaScript, 6th Edition</a:t>
            </a:r>
            <a:endParaRPr lang="en-US" dirty="0"/>
          </a:p>
        </p:txBody>
      </p:sp>
    </p:spTree>
    <p:extLst>
      <p:ext uri="{BB962C8B-B14F-4D97-AF65-F5344CB8AC3E}">
        <p14:creationId xmlns:p14="http://schemas.microsoft.com/office/powerpoint/2010/main" val="3697174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A4E67DBD434D4D9B1F600B93AA2120" ma:contentTypeVersion="2" ma:contentTypeDescription="Create a new document." ma:contentTypeScope="" ma:versionID="7ac98ca5d0e8ccce053afaacc365ec7f">
  <xsd:schema xmlns:xsd="http://www.w3.org/2001/XMLSchema" xmlns:xs="http://www.w3.org/2001/XMLSchema" xmlns:p="http://schemas.microsoft.com/office/2006/metadata/properties" xmlns:ns2="5b47f0fb-e24d-44b9-89a4-ff46b5ce035f" targetNamespace="http://schemas.microsoft.com/office/2006/metadata/properties" ma:root="true" ma:fieldsID="d91239c960d4e18d6e410bb653dfd5b5" ns2:_="">
    <xsd:import namespace="5b47f0fb-e24d-44b9-89a4-ff46b5ce035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2F6848-421E-459D-80AC-896F72D1AAE8}">
  <ds:schemaRefs>
    <ds:schemaRef ds:uri="http://schemas.microsoft.com/sharepoint/v3/contenttype/forms"/>
  </ds:schemaRefs>
</ds:datastoreItem>
</file>

<file path=customXml/itemProps2.xml><?xml version="1.0" encoding="utf-8"?>
<ds:datastoreItem xmlns:ds="http://schemas.openxmlformats.org/officeDocument/2006/customXml" ds:itemID="{DBDDB822-A88E-4996-A13B-6B304823B087}">
  <ds:schemaRefs>
    <ds:schemaRef ds:uri="http://purl.org/dc/terms/"/>
    <ds:schemaRef ds:uri="http://schemas.openxmlformats.org/package/2006/metadata/core-properties"/>
    <ds:schemaRef ds:uri="http://www.w3.org/XML/1998/namespace"/>
    <ds:schemaRef ds:uri="http://purl.org/dc/dcmitype/"/>
    <ds:schemaRef ds:uri="http://schemas.microsoft.com/office/2006/metadata/properties"/>
    <ds:schemaRef ds:uri="http://schemas.microsoft.com/office/infopath/2007/PartnerControls"/>
    <ds:schemaRef ds:uri="http://schemas.microsoft.com/office/2006/documentManagement/types"/>
    <ds:schemaRef ds:uri="5b47f0fb-e24d-44b9-89a4-ff46b5ce035f"/>
    <ds:schemaRef ds:uri="http://purl.org/dc/elements/1.1/"/>
  </ds:schemaRefs>
</ds:datastoreItem>
</file>

<file path=customXml/itemProps3.xml><?xml version="1.0" encoding="utf-8"?>
<ds:datastoreItem xmlns:ds="http://schemas.openxmlformats.org/officeDocument/2006/customXml" ds:itemID="{3B93A1A2-BC1C-4464-92FB-5F0CA06B4F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Tutorial.01</Template>
  <TotalTime>8679</TotalTime>
  <Words>2582</Words>
  <Application>Microsoft Office PowerPoint</Application>
  <PresentationFormat>On-screen Show (4:3)</PresentationFormat>
  <Paragraphs>430</Paragraphs>
  <Slides>68</Slides>
  <Notes>40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2_Office Theme</vt:lpstr>
      <vt:lpstr>PowerPoint Presentation</vt:lpstr>
      <vt:lpstr>Objectives</vt:lpstr>
      <vt:lpstr>Objectives (continued)</vt:lpstr>
      <vt:lpstr>Nodes and Document Structure</vt:lpstr>
      <vt:lpstr>Nodes and Document Structure (continued 1)</vt:lpstr>
      <vt:lpstr>Nodes and Document Structure (continued 2)</vt:lpstr>
      <vt:lpstr>Nodes and Document Structure (continued 3)</vt:lpstr>
      <vt:lpstr>Nodes and Document Structure (continued 4)</vt:lpstr>
      <vt:lpstr>Restructuring the Node Tree</vt:lpstr>
      <vt:lpstr>Restructuring the Node Tree (continued 1)</vt:lpstr>
      <vt:lpstr>Restructuring the Node Tree (continued 2)</vt:lpstr>
      <vt:lpstr>Creating and Appending Nodes</vt:lpstr>
      <vt:lpstr>Creating and Appending Nodes (continued 1)</vt:lpstr>
      <vt:lpstr>Creating and Appending Nodes (continued 2)</vt:lpstr>
      <vt:lpstr>Creating and Appending Nodes (continued 3)</vt:lpstr>
      <vt:lpstr>Working with Node Types, Names, and Values</vt:lpstr>
      <vt:lpstr>Working with Node Types, Names, and Values (continued)</vt:lpstr>
      <vt:lpstr>Looping through the Child Nodes Collection</vt:lpstr>
      <vt:lpstr>Looping through the Child Nodes Collection (continued 1)</vt:lpstr>
      <vt:lpstr>Looping through the Child Nodes Collection (continued 2)</vt:lpstr>
      <vt:lpstr>Looping through the Child Nodes Collection (continued 3)</vt:lpstr>
      <vt:lpstr>Node Properties</vt:lpstr>
      <vt:lpstr>Node Properties (continued 1)</vt:lpstr>
      <vt:lpstr>Node Properties (continued 2)</vt:lpstr>
      <vt:lpstr>Node Properties (continued 3)</vt:lpstr>
      <vt:lpstr>Node Properties (continued 4)</vt:lpstr>
      <vt:lpstr>Node Properties (continued 5)</vt:lpstr>
      <vt:lpstr>Node Properties (continued 6)</vt:lpstr>
      <vt:lpstr>Creating a Nested List</vt:lpstr>
      <vt:lpstr>Creating a Nested List (continued 1)</vt:lpstr>
      <vt:lpstr>Creating a Nested List (continued 2)</vt:lpstr>
      <vt:lpstr>Creating a Nested List (continued 3)</vt:lpstr>
      <vt:lpstr>Creating a Nested List (continued 4)</vt:lpstr>
      <vt:lpstr>Creating a Nested List (continued 5)</vt:lpstr>
      <vt:lpstr>Creating a Nested List (continued 6)</vt:lpstr>
      <vt:lpstr>Working with Attribute Nodes</vt:lpstr>
      <vt:lpstr>Working with Attribute Nodes (continued 1)</vt:lpstr>
      <vt:lpstr>Working with Attribute Nodes (continued 2)</vt:lpstr>
      <vt:lpstr>Creating Heading IDs</vt:lpstr>
      <vt:lpstr>Creating Heading IDs (continued 1)</vt:lpstr>
      <vt:lpstr>Creating Heading IDs (continued 2)</vt:lpstr>
      <vt:lpstr>Creating Heading IDs (continued 3)</vt:lpstr>
      <vt:lpstr>Looping through the Attributes Collection</vt:lpstr>
      <vt:lpstr>Creating Hypertext Links</vt:lpstr>
      <vt:lpstr>Creating Hypertext Links (continued 1)</vt:lpstr>
      <vt:lpstr>Creating Hypertext Links (continued 2)</vt:lpstr>
      <vt:lpstr>Working with Style Sheets</vt:lpstr>
      <vt:lpstr>The styleSheets Collection</vt:lpstr>
      <vt:lpstr>The styleSheets Collection (continued 1)</vt:lpstr>
      <vt:lpstr>The styleSheet Object</vt:lpstr>
      <vt:lpstr>The styleSheet Object (continued 1)</vt:lpstr>
      <vt:lpstr>The styleSheet Object (continued 2)</vt:lpstr>
      <vt:lpstr>The styleSheet Object (continued 3)</vt:lpstr>
      <vt:lpstr>The styleSheet Object (continued 4)</vt:lpstr>
      <vt:lpstr>The styleSheet Object (continued 5)</vt:lpstr>
      <vt:lpstr>Working with Style Sheet Rules</vt:lpstr>
      <vt:lpstr>Working with Style Sheet Rules (continued 1)</vt:lpstr>
      <vt:lpstr>Style Rule Objects</vt:lpstr>
      <vt:lpstr>Adding and Removing Style Rules</vt:lpstr>
      <vt:lpstr>Adding and Removing Style Rules (continued 1)</vt:lpstr>
      <vt:lpstr>Adding and Removing Style Rules (continued 2)</vt:lpstr>
      <vt:lpstr>Adding and Removing Style Rules (continued 3)</vt:lpstr>
      <vt:lpstr>Adding and Removing Style Rules (continued 4)</vt:lpstr>
      <vt:lpstr>Exploring Calculated Styles</vt:lpstr>
      <vt:lpstr>Exploring Calculated Styles (continued 1)</vt:lpstr>
      <vt:lpstr>Exploring Calculated Styles (continued 2)</vt:lpstr>
      <vt:lpstr>Exploring Calculated Styles (continued 3)</vt:lpstr>
      <vt:lpstr>Exploring Calculated Styles (continued 4)</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Soumyavathi V</cp:lastModifiedBy>
  <cp:revision>1243</cp:revision>
  <dcterms:created xsi:type="dcterms:W3CDTF">2001-08-29T21:35:42Z</dcterms:created>
  <dcterms:modified xsi:type="dcterms:W3CDTF">2017-06-23T09:45:56Z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0x01010057A4E67DBD434D4D9B1F600B93AA2120</vt:lpwstr>
  </property>
</Properties>
</file>