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4"/>
  </p:sldMasterIdLst>
  <p:notesMasterIdLst>
    <p:notesMasterId r:id="rId78"/>
  </p:notesMasterIdLst>
  <p:sldIdLst>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oorva N" initials="AN" lastIdx="46" clrIdx="0">
    <p:extLst/>
  </p:cmAuthor>
  <p:cmAuthor id="2" name="Soumyavathi V" initials="SV"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E9E"/>
    <a:srgbClr val="FAF7D8"/>
    <a:srgbClr val="2053A5"/>
    <a:srgbClr val="78A2CA"/>
    <a:srgbClr val="2054A5"/>
    <a:srgbClr val="233C8F"/>
    <a:srgbClr val="F47522"/>
    <a:srgbClr val="EE1D25"/>
    <a:srgbClr val="F68D1F"/>
    <a:srgbClr val="F26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7513" autoAdjust="0"/>
  </p:normalViewPr>
  <p:slideViewPr>
    <p:cSldViewPr>
      <p:cViewPr varScale="1">
        <p:scale>
          <a:sx n="68" d="100"/>
          <a:sy n="68" d="100"/>
        </p:scale>
        <p:origin x="156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a:t>
            </a:fld>
            <a:endParaRPr lang="en-US"/>
          </a:p>
        </p:txBody>
      </p:sp>
    </p:spTree>
    <p:extLst>
      <p:ext uri="{BB962C8B-B14F-4D97-AF65-F5344CB8AC3E}">
        <p14:creationId xmlns:p14="http://schemas.microsoft.com/office/powerpoint/2010/main" val="657864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1021563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229215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25</a:t>
            </a:fld>
            <a:endParaRPr lang="en-US"/>
          </a:p>
        </p:txBody>
      </p:sp>
    </p:spTree>
    <p:extLst>
      <p:ext uri="{BB962C8B-B14F-4D97-AF65-F5344CB8AC3E}">
        <p14:creationId xmlns:p14="http://schemas.microsoft.com/office/powerpoint/2010/main" val="1342164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27</a:t>
            </a:fld>
            <a:endParaRPr lang="en-US"/>
          </a:p>
        </p:txBody>
      </p:sp>
    </p:spTree>
    <p:extLst>
      <p:ext uri="{BB962C8B-B14F-4D97-AF65-F5344CB8AC3E}">
        <p14:creationId xmlns:p14="http://schemas.microsoft.com/office/powerpoint/2010/main" val="386689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1057730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3184361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448080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41</a:t>
            </a:fld>
            <a:endParaRPr lang="en-US"/>
          </a:p>
        </p:txBody>
      </p:sp>
    </p:spTree>
    <p:extLst>
      <p:ext uri="{BB962C8B-B14F-4D97-AF65-F5344CB8AC3E}">
        <p14:creationId xmlns:p14="http://schemas.microsoft.com/office/powerpoint/2010/main" val="342344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44</a:t>
            </a:fld>
            <a:endParaRPr lang="en-US"/>
          </a:p>
        </p:txBody>
      </p:sp>
    </p:spTree>
    <p:extLst>
      <p:ext uri="{BB962C8B-B14F-4D97-AF65-F5344CB8AC3E}">
        <p14:creationId xmlns:p14="http://schemas.microsoft.com/office/powerpoint/2010/main" val="77385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46</a:t>
            </a:fld>
            <a:endParaRPr lang="en-US"/>
          </a:p>
        </p:txBody>
      </p:sp>
    </p:spTree>
    <p:extLst>
      <p:ext uri="{BB962C8B-B14F-4D97-AF65-F5344CB8AC3E}">
        <p14:creationId xmlns:p14="http://schemas.microsoft.com/office/powerpoint/2010/main" val="39194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308510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49</a:t>
            </a:fld>
            <a:endParaRPr lang="en-US"/>
          </a:p>
        </p:txBody>
      </p:sp>
    </p:spTree>
    <p:extLst>
      <p:ext uri="{BB962C8B-B14F-4D97-AF65-F5344CB8AC3E}">
        <p14:creationId xmlns:p14="http://schemas.microsoft.com/office/powerpoint/2010/main" val="388373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52</a:t>
            </a:fld>
            <a:endParaRPr lang="en-US"/>
          </a:p>
        </p:txBody>
      </p:sp>
    </p:spTree>
    <p:extLst>
      <p:ext uri="{BB962C8B-B14F-4D97-AF65-F5344CB8AC3E}">
        <p14:creationId xmlns:p14="http://schemas.microsoft.com/office/powerpoint/2010/main" val="4241543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55</a:t>
            </a:fld>
            <a:endParaRPr lang="en-US"/>
          </a:p>
        </p:txBody>
      </p:sp>
    </p:spTree>
    <p:extLst>
      <p:ext uri="{BB962C8B-B14F-4D97-AF65-F5344CB8AC3E}">
        <p14:creationId xmlns:p14="http://schemas.microsoft.com/office/powerpoint/2010/main" val="156768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59</a:t>
            </a:fld>
            <a:endParaRPr lang="en-US"/>
          </a:p>
        </p:txBody>
      </p:sp>
    </p:spTree>
    <p:extLst>
      <p:ext uri="{BB962C8B-B14F-4D97-AF65-F5344CB8AC3E}">
        <p14:creationId xmlns:p14="http://schemas.microsoft.com/office/powerpoint/2010/main" val="1615911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62</a:t>
            </a:fld>
            <a:endParaRPr lang="en-US"/>
          </a:p>
        </p:txBody>
      </p:sp>
    </p:spTree>
    <p:extLst>
      <p:ext uri="{BB962C8B-B14F-4D97-AF65-F5344CB8AC3E}">
        <p14:creationId xmlns:p14="http://schemas.microsoft.com/office/powerpoint/2010/main" val="504921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63</a:t>
            </a:fld>
            <a:endParaRPr lang="en-US"/>
          </a:p>
        </p:txBody>
      </p:sp>
    </p:spTree>
    <p:extLst>
      <p:ext uri="{BB962C8B-B14F-4D97-AF65-F5344CB8AC3E}">
        <p14:creationId xmlns:p14="http://schemas.microsoft.com/office/powerpoint/2010/main" val="2027108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65</a:t>
            </a:fld>
            <a:endParaRPr lang="en-US"/>
          </a:p>
        </p:txBody>
      </p:sp>
    </p:spTree>
    <p:extLst>
      <p:ext uri="{BB962C8B-B14F-4D97-AF65-F5344CB8AC3E}">
        <p14:creationId xmlns:p14="http://schemas.microsoft.com/office/powerpoint/2010/main" val="2964703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66</a:t>
            </a:fld>
            <a:endParaRPr lang="en-US"/>
          </a:p>
        </p:txBody>
      </p:sp>
    </p:spTree>
    <p:extLst>
      <p:ext uri="{BB962C8B-B14F-4D97-AF65-F5344CB8AC3E}">
        <p14:creationId xmlns:p14="http://schemas.microsoft.com/office/powerpoint/2010/main" val="722839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71</a:t>
            </a:fld>
            <a:endParaRPr lang="en-US"/>
          </a:p>
        </p:txBody>
      </p:sp>
    </p:spTree>
    <p:extLst>
      <p:ext uri="{BB962C8B-B14F-4D97-AF65-F5344CB8AC3E}">
        <p14:creationId xmlns:p14="http://schemas.microsoft.com/office/powerpoint/2010/main" val="118125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73</a:t>
            </a:fld>
            <a:endParaRPr lang="en-US"/>
          </a:p>
        </p:txBody>
      </p:sp>
    </p:spTree>
    <p:extLst>
      <p:ext uri="{BB962C8B-B14F-4D97-AF65-F5344CB8AC3E}">
        <p14:creationId xmlns:p14="http://schemas.microsoft.com/office/powerpoint/2010/main" val="118449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277822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8</a:t>
            </a:fld>
            <a:endParaRPr lang="en-US"/>
          </a:p>
        </p:txBody>
      </p:sp>
    </p:spTree>
    <p:extLst>
      <p:ext uri="{BB962C8B-B14F-4D97-AF65-F5344CB8AC3E}">
        <p14:creationId xmlns:p14="http://schemas.microsoft.com/office/powerpoint/2010/main" val="46752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9</a:t>
            </a:fld>
            <a:endParaRPr lang="en-US"/>
          </a:p>
        </p:txBody>
      </p:sp>
    </p:spTree>
    <p:extLst>
      <p:ext uri="{BB962C8B-B14F-4D97-AF65-F5344CB8AC3E}">
        <p14:creationId xmlns:p14="http://schemas.microsoft.com/office/powerpoint/2010/main" val="140416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10</a:t>
            </a:fld>
            <a:endParaRPr lang="en-US"/>
          </a:p>
        </p:txBody>
      </p:sp>
    </p:spTree>
    <p:extLst>
      <p:ext uri="{BB962C8B-B14F-4D97-AF65-F5344CB8AC3E}">
        <p14:creationId xmlns:p14="http://schemas.microsoft.com/office/powerpoint/2010/main" val="3802914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11</a:t>
            </a:fld>
            <a:endParaRPr lang="en-US"/>
          </a:p>
        </p:txBody>
      </p:sp>
    </p:spTree>
    <p:extLst>
      <p:ext uri="{BB962C8B-B14F-4D97-AF65-F5344CB8AC3E}">
        <p14:creationId xmlns:p14="http://schemas.microsoft.com/office/powerpoint/2010/main" val="1396105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12</a:t>
            </a:fld>
            <a:endParaRPr lang="en-US"/>
          </a:p>
        </p:txBody>
      </p:sp>
    </p:spTree>
    <p:extLst>
      <p:ext uri="{BB962C8B-B14F-4D97-AF65-F5344CB8AC3E}">
        <p14:creationId xmlns:p14="http://schemas.microsoft.com/office/powerpoint/2010/main" val="264566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13</a:t>
            </a:fld>
            <a:endParaRPr lang="en-US"/>
          </a:p>
        </p:txBody>
      </p:sp>
    </p:spTree>
    <p:extLst>
      <p:ext uri="{BB962C8B-B14F-4D97-AF65-F5344CB8AC3E}">
        <p14:creationId xmlns:p14="http://schemas.microsoft.com/office/powerpoint/2010/main" val="872875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kern="1200" dirty="0">
                <a:solidFill>
                  <a:srgbClr val="2053A5"/>
                </a:solidFill>
                <a:latin typeface="+mn-lt"/>
                <a:ea typeface="+mn-ea"/>
                <a:cs typeface="+mn-cs"/>
              </a:rPr>
              <a:t>Programming</a:t>
            </a:r>
            <a:r>
              <a:rPr lang="en-IN" sz="4800" b="1" kern="1200" baseline="0" dirty="0">
                <a:solidFill>
                  <a:srgbClr val="2053A5"/>
                </a:solidFill>
                <a:latin typeface="+mn-lt"/>
                <a:ea typeface="+mn-ea"/>
                <a:cs typeface="+mn-cs"/>
              </a:rPr>
              <a:t> for Web Forms</a:t>
            </a:r>
            <a:endParaRPr lang="en-US" sz="48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13</a:t>
            </a:r>
            <a:endParaRPr lang="en-US" sz="4800" b="1" dirty="0">
              <a:solidFill>
                <a:srgbClr val="2053A5"/>
              </a:solidFill>
              <a:latin typeface="+mj-lt"/>
            </a:endParaRPr>
          </a:p>
        </p:txBody>
      </p:sp>
      <p:pic>
        <p:nvPicPr>
          <p:cNvPr id="2" name="Picture 1">
            <a:extLst>
              <a:ext uri="{FF2B5EF4-FFF2-40B4-BE49-F238E27FC236}">
                <a16:creationId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Form Elements (continued 2)</a:t>
            </a:r>
          </a:p>
        </p:txBody>
      </p:sp>
      <p:sp>
        <p:nvSpPr>
          <p:cNvPr id="3" name="Content Placeholder 2"/>
          <p:cNvSpPr>
            <a:spLocks noGrp="1"/>
          </p:cNvSpPr>
          <p:nvPr>
            <p:ph idx="1"/>
          </p:nvPr>
        </p:nvSpPr>
        <p:spPr>
          <a:xfrm>
            <a:off x="457200" y="1219200"/>
            <a:ext cx="8305800" cy="5181600"/>
          </a:xfrm>
        </p:spPr>
        <p:txBody>
          <a:bodyPr/>
          <a:lstStyle/>
          <a:p>
            <a:r>
              <a:rPr lang="en-US" dirty="0"/>
              <a:t>Reference a field using the value of the field name attribute using the following </a:t>
            </a:r>
            <a:r>
              <a:rPr lang="en-US" dirty="0">
                <a:ea typeface="Cambria Math" panose="02040503050406030204" pitchFamily="18" charset="0"/>
                <a:cs typeface="Courier New" panose="02070309020205020404" pitchFamily="49" charset="0"/>
              </a:rPr>
              <a:t>expression:</a:t>
            </a:r>
          </a:p>
          <a:p>
            <a:pPr marL="0" indent="0">
              <a:buNone/>
            </a:pPr>
            <a:r>
              <a:rPr lang="en-US" sz="2600" i="1" dirty="0">
                <a:latin typeface="Courier New" pitchFamily="49" charset="0"/>
                <a:ea typeface="Cambria Math" panose="02040503050406030204" pitchFamily="18" charset="0"/>
                <a:cs typeface="Courier New" panose="02070309020205020404" pitchFamily="49" charset="0"/>
              </a:rPr>
              <a:t>	</a:t>
            </a:r>
            <a:r>
              <a:rPr lang="en-US" sz="2600" i="1" dirty="0" err="1">
                <a:latin typeface="Courier New" pitchFamily="49" charset="0"/>
                <a:cs typeface="Courier New" panose="02070309020205020404" pitchFamily="49" charset="0"/>
              </a:rPr>
              <a:t>form.field</a:t>
            </a:r>
            <a:endParaRPr lang="en-US" sz="2600" dirty="0">
              <a:latin typeface="Courier New" pitchFamily="49" charset="0"/>
              <a:ea typeface="Cambria Math" panose="02040503050406030204" pitchFamily="18" charset="0"/>
              <a:cs typeface="Courier New" pitchFamily="49" charset="0"/>
            </a:endParaRPr>
          </a:p>
          <a:p>
            <a:pPr marL="228600" indent="-228600">
              <a:buNone/>
            </a:pPr>
            <a:r>
              <a:rPr lang="en-US" sz="2800" dirty="0"/>
              <a:t>    </a:t>
            </a:r>
            <a:r>
              <a:rPr lang="en-US" dirty="0"/>
              <a:t>where </a:t>
            </a:r>
            <a:r>
              <a:rPr lang="en-US" sz="2600" i="1" dirty="0">
                <a:latin typeface="Courier New" panose="02070309020205020404" pitchFamily="49" charset="0"/>
                <a:cs typeface="Courier New" panose="02070309020205020404" pitchFamily="49" charset="0"/>
              </a:rPr>
              <a:t>field</a:t>
            </a:r>
            <a:r>
              <a:rPr lang="en-US" i="1" dirty="0"/>
              <a:t> </a:t>
            </a:r>
            <a:r>
              <a:rPr lang="en-US" dirty="0"/>
              <a:t>is the value of the field name</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11454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Field Value</a:t>
            </a:r>
          </a:p>
        </p:txBody>
      </p:sp>
      <p:sp>
        <p:nvSpPr>
          <p:cNvPr id="3" name="Content Placeholder 2"/>
          <p:cNvSpPr>
            <a:spLocks noGrp="1"/>
          </p:cNvSpPr>
          <p:nvPr>
            <p:ph idx="1"/>
          </p:nvPr>
        </p:nvSpPr>
        <p:spPr>
          <a:xfrm>
            <a:off x="457200" y="1219200"/>
            <a:ext cx="8305800" cy="5038725"/>
          </a:xfrm>
        </p:spPr>
        <p:txBody>
          <a:bodyPr/>
          <a:lstStyle/>
          <a:p>
            <a:r>
              <a:rPr lang="en-US" dirty="0"/>
              <a:t>To set the value of an input control, use the following expression:</a:t>
            </a:r>
          </a:p>
          <a:p>
            <a:pPr marL="0" indent="0">
              <a:buNone/>
            </a:pPr>
            <a:r>
              <a:rPr lang="en-US" sz="22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element</a:t>
            </a:r>
            <a:r>
              <a:rPr lang="en-US" sz="2600" dirty="0" err="1">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 = </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a:t>
            </a:r>
          </a:p>
          <a:p>
            <a:pPr indent="0">
              <a:buNone/>
            </a:pPr>
            <a:r>
              <a:rPr lang="en-US" dirty="0"/>
              <a:t>where</a:t>
            </a:r>
          </a:p>
          <a:p>
            <a:pPr lvl="1"/>
            <a:r>
              <a:rPr lang="en-US" sz="2600" i="1" dirty="0">
                <a:latin typeface="Courier New" panose="02070309020205020404" pitchFamily="49" charset="0"/>
                <a:cs typeface="Courier New" panose="02070309020205020404" pitchFamily="49" charset="0"/>
              </a:rPr>
              <a:t>element</a:t>
            </a:r>
            <a:r>
              <a:rPr lang="en-US" i="1" dirty="0"/>
              <a:t> </a:t>
            </a:r>
            <a:r>
              <a:rPr lang="en-US" dirty="0"/>
              <a:t>is a reference to a form element</a:t>
            </a:r>
          </a:p>
          <a:p>
            <a:pPr lvl="1"/>
            <a:r>
              <a:rPr lang="en-US" sz="2600" i="1" dirty="0">
                <a:latin typeface="Courier New" panose="02070309020205020404" pitchFamily="49" charset="0"/>
                <a:cs typeface="Courier New" panose="02070309020205020404" pitchFamily="49" charset="0"/>
              </a:rPr>
              <a:t>value</a:t>
            </a:r>
            <a:r>
              <a:rPr lang="en-US" i="1" dirty="0"/>
              <a:t> </a:t>
            </a:r>
            <a:r>
              <a:rPr lang="en-US" dirty="0"/>
              <a:t>is the value to be stored in the element</a:t>
            </a:r>
          </a:p>
          <a:p>
            <a:r>
              <a:rPr lang="en-US" dirty="0"/>
              <a:t>Example: Store the text string “2018-03-10” in the </a:t>
            </a:r>
            <a:r>
              <a:rPr lang="en-US" dirty="0" err="1"/>
              <a:t>orderDate</a:t>
            </a:r>
            <a:r>
              <a:rPr lang="en-US" dirty="0"/>
              <a:t> field as follows:</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document.orderForm.orderData.value</a:t>
            </a:r>
            <a:r>
              <a:rPr lang="en-US" sz="2600" dirty="0">
                <a:latin typeface="Courier New" panose="02070309020205020404" pitchFamily="49" charset="0"/>
                <a:cs typeface="Courier New" panose="02070309020205020404" pitchFamily="49" charset="0"/>
              </a:rPr>
              <a:t> =  	“2018-03-01”;</a:t>
            </a:r>
          </a:p>
          <a:p>
            <a:pPr marL="0" indent="0">
              <a:buNone/>
            </a:pP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6767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Setting the Field Value (continued 1)</a:t>
            </a:r>
          </a:p>
        </p:txBody>
      </p:sp>
      <p:pic>
        <p:nvPicPr>
          <p:cNvPr id="6" name="Content Placeholder 5" descr="This table provides data about properties and methods of input boxes. It has 2 columns and 16 rows. The header of column 1 reads “Property or Method” and the header of column 2 reads “Description”.&#10;In row 2, column 1 reads “input.autocomplete” and column 2 reads “The value of the input box’s autocomplete attribute”.&#10;In row 3, column 1 reads “input.defaultValue” and column 2 reads “The default value for the input box”.&#10;In row 4, column 1 reads “input.form” and column 2 reads “The form containing the input box”.&#10;In row 5, column 1 reads “input.maxLength” and column 2 reads “The maximum number of characters allowed in the input box”.&#10;In row 6, column 1 reads “input.name” and column 2 reads “The name of the field associated with the input box”.&#10;In row 7, column 1 reads “input.pattern” and column 2 reads “The value of the input box’s pattern attribute”.&#10;In row 8, column 1 reads “input.placeholder” and column 2 reads “The value of the input box’s placeholder attribute”.&#10;In row 9, column 1 reads “input.readOnly” and column 2 reads “Returns whether the input box is read-only or not”.&#10;In row 10, column 1 reads “input.required” and column 2 reads “Returns whether the input box is required or not”.&#10;In row 11, column 1 reads “input.size” and column 2 reads “The value of the input box’s size attribute”.&#10;In row 12, column 1 reads “input.type” and column 2 reads “The data type associated with the input box”.&#10;In row 13, column 1 reads “input.value” and column 2 reads “The current value displayed in the input box”.&#10;In row 14, column 1 reads “input.blur ()” and column 2 reads “Removes the focus from the input box”.&#10;In row 15, column 1 reads “input.focus ()” and column 2 reads “Gives focus to the input box”.&#10;In row 16, column 1 reads “input.select ()” and column 2 reads “Selects the contents of the input box”.&#10;&#10;" title="Figure 13-4 Properties and methods of input boxes"/>
          <p:cNvPicPr>
            <a:picLocks noGrp="1" noChangeAspect="1"/>
          </p:cNvPicPr>
          <p:nvPr>
            <p:ph idx="1"/>
          </p:nvPr>
        </p:nvPicPr>
        <p:blipFill>
          <a:blip r:embed="rId3"/>
          <a:stretch>
            <a:fillRect/>
          </a:stretch>
        </p:blipFill>
        <p:spPr>
          <a:xfrm>
            <a:off x="457200" y="1259933"/>
            <a:ext cx="8305800" cy="4825497"/>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421096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Setting the Field Value (continued 2)</a:t>
            </a:r>
          </a:p>
        </p:txBody>
      </p:sp>
      <p:pic>
        <p:nvPicPr>
          <p:cNvPr id="6" name="Content Placeholder 5" descr="This figure explains the process of displaying the current date. &#10;The figure consists of six rectangular boxes and a few lines of code.&#10;The first line of the code reads “*/”.&#10;The second line of the code reads “window.addEventListener(“load”, function() {”. &#10;The third line of the code reads “var orderForm = document.forms.orderForm;”.&#10;The fourth line of the code reads “orderForm.elements.orderDate.value = new Date().&#10;toDateString();”. &#10;The fifth line of the code reads “});”.&#10;The first rectangular box labeled “event listener for the load event” is positioned above the code. An arrow originating from this rectangular box points to ““load”” in the second line of the code.&#10;The second rectangular box labeled “references the order form” is positioned on the right side of the first rectangular box. An arrow originating from the second rectangular box points to “forms.orderForm” in the third line of the code.&#10;The third rectangular box labeled “references the orderDate field” is positioned below the code. An arrow originating from this rectangular box points to “elements.orderDate” in the fourth line of the code.&#10;The fourth rectangular box labeled “sets the field value” is positioned on the right side of the fourth rectangular box. An arrow originating from the fifth rectangular box points to “value” in the fourth line of the code.&#10;The fifth rectangular box labeled “retrieves the current date and time” is positioned on the right side of the fourth rectangular box. An arrow originating from the sixth rectangular box points to “Date()” in the fourth line of the code.&#10;The sixth rectangular box labeled “displays the date object as a text string” is positioned on the right side of the second rectangular box. An arrow originating from the third rectangular box points to “toDateString()” in the fourth line of the code.&#10;" title="Figure 13-5 Displaying the current date"/>
          <p:cNvPicPr>
            <a:picLocks noGrp="1" noChangeAspect="1"/>
          </p:cNvPicPr>
          <p:nvPr>
            <p:ph idx="1"/>
          </p:nvPr>
        </p:nvPicPr>
        <p:blipFill>
          <a:blip r:embed="rId3"/>
          <a:stretch>
            <a:fillRect/>
          </a:stretch>
        </p:blipFill>
        <p:spPr>
          <a:xfrm>
            <a:off x="457200" y="1909548"/>
            <a:ext cx="8305800" cy="3526267"/>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13</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22652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between Fields</a:t>
            </a:r>
          </a:p>
        </p:txBody>
      </p:sp>
      <p:sp>
        <p:nvSpPr>
          <p:cNvPr id="3" name="Content Placeholder 2"/>
          <p:cNvSpPr>
            <a:spLocks noGrp="1"/>
          </p:cNvSpPr>
          <p:nvPr>
            <p:ph idx="1"/>
          </p:nvPr>
        </p:nvSpPr>
        <p:spPr/>
        <p:txBody>
          <a:bodyPr/>
          <a:lstStyle/>
          <a:p>
            <a:r>
              <a:rPr lang="en-IN" kern="1200" dirty="0"/>
              <a:t>A field can be selected automatically when the form opens so that it is ready for data entry</a:t>
            </a:r>
          </a:p>
          <a:p>
            <a:r>
              <a:rPr lang="en-IN" kern="1200" dirty="0"/>
              <a:t>When a form field is selected either by clicking it or by moving it using keyboard buttons or arrows, it receives the focus of the browser</a:t>
            </a:r>
          </a:p>
          <a:p>
            <a:r>
              <a:rPr lang="en-IN" kern="1200" dirty="0"/>
              <a:t>To program this action, you use the following focus() method:</a:t>
            </a:r>
          </a:p>
          <a:p>
            <a:pPr marL="0" indent="0">
              <a:buNone/>
            </a:pPr>
            <a:r>
              <a:rPr lang="en-IN" i="1" kern="1200" dirty="0">
                <a:latin typeface="Times New Roman" pitchFamily="18" charset="0"/>
              </a:rPr>
              <a:t>	</a:t>
            </a:r>
            <a:r>
              <a:rPr lang="en-IN" sz="2600" i="1" kern="1200" dirty="0" err="1">
                <a:latin typeface="Courier New" panose="02070309020205020404" pitchFamily="49" charset="0"/>
                <a:cs typeface="Courier New" panose="02070309020205020404" pitchFamily="49" charset="0"/>
              </a:rPr>
              <a:t>element</a:t>
            </a:r>
            <a:r>
              <a:rPr lang="en-IN" sz="2600" kern="1200" dirty="0" err="1">
                <a:latin typeface="Courier New" panose="02070309020205020404" pitchFamily="49" charset="0"/>
                <a:cs typeface="Courier New" panose="02070309020205020404" pitchFamily="49" charset="0"/>
              </a:rPr>
              <a:t>.focus</a:t>
            </a:r>
            <a:r>
              <a:rPr lang="en-IN" sz="2600" kern="1200" dirty="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14</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304637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Navigating between Fields (continued 1)</a:t>
            </a:r>
          </a:p>
        </p:txBody>
      </p:sp>
      <p:pic>
        <p:nvPicPr>
          <p:cNvPr id="6" name="Content Placeholder 5" descr="This figure explains the process of setting the form focus. &#10;The figure consists of a rectangular box and a few lines of code.&#10;The first line of the code reads “window.addEventListener(“load”, function() {”. &#10;The second line of the code reads “var orderForm = document.forms.orderForm;”.&#10;The third line of the code reads “orderForm.elements.orderDate.value = new Date().toDateString();”. &#10;The fourth line of the code reads “orderForm.elements.model.focus();”.&#10;The fifth line of the code reads “});”.&#10;The rectangular box labeled “applies the focus to the model field” is positioned below the code. An arrow originating from this rectangular box points to “focus” in the fourth line of the code.&#10;&#10;" title="Figure 13-7 Setting the form focus"/>
          <p:cNvPicPr>
            <a:picLocks noGrp="1" noChangeAspect="1"/>
          </p:cNvPicPr>
          <p:nvPr>
            <p:ph idx="1"/>
          </p:nvPr>
        </p:nvPicPr>
        <p:blipFill>
          <a:blip r:embed="rId3"/>
          <a:stretch>
            <a:fillRect/>
          </a:stretch>
        </p:blipFill>
        <p:spPr>
          <a:xfrm>
            <a:off x="457200" y="2487260"/>
            <a:ext cx="8305800" cy="2370842"/>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15</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86764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Selection Lists</a:t>
            </a:r>
          </a:p>
        </p:txBody>
      </p:sp>
      <p:sp>
        <p:nvSpPr>
          <p:cNvPr id="3" name="Content Placeholder 2"/>
          <p:cNvSpPr>
            <a:spLocks noGrp="1"/>
          </p:cNvSpPr>
          <p:nvPr>
            <p:ph idx="1"/>
          </p:nvPr>
        </p:nvSpPr>
        <p:spPr/>
        <p:txBody>
          <a:bodyPr/>
          <a:lstStyle/>
          <a:p>
            <a:r>
              <a:rPr lang="en-IN" kern="1200" dirty="0"/>
              <a:t>Various properties and methods are associated with the selection list object</a:t>
            </a:r>
          </a:p>
          <a:p>
            <a:pPr marL="0" indent="0">
              <a:buNone/>
            </a:pPr>
            <a:endParaRPr lang="en-IN" kern="1200" dirty="0">
              <a:latin typeface="Times New Roman" pitchFamily="18" charset="0"/>
            </a:endParaRP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16</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Content Placeholder 5" descr="This table provides data about selection list properties and methods. It has 2 columns and 9 rows. The header of column 1 reads “Property” and the header of column 2 reads “Description”.&#10;In row 2, column 1 reads “select.length” and column 2 reads “The number of options in the selection list, select”.&#10;In row 3, column 1 reads “select.multiple” and column 2 reads “Returns true if more than one option can be selected from the list”.&#10;In row 4, column 1 reads “select.name” and column 2 reads “The selection list field name”.&#10;In row 5, column 1 reads “select.options” and column 2 reads “The object collection of the selection list options”.&#10;In row 6, column 1 reads “select.selectedIndex” and column 2 reads “The index number of the currently selected option”.&#10;In row 7, column 1 reads “select.size” and column 2 reads “The number of options displayed in the selection list”.&#10;In row 8, column 1 reads “select.add(option)” and column 2 reads “Adds option to the selection list”.&#10;In row 9, column 1 reads “select.remove(index)” and column 2 reads “Removes the option with the index number, index, from the selection list”.&#10;&#10;&#10;&#10;&#10;" title="Figure 13-8 Selection list properties and methods"/>
          <p:cNvPicPr>
            <a:picLocks noChangeAspect="1"/>
          </p:cNvPicPr>
          <p:nvPr/>
        </p:nvPicPr>
        <p:blipFill>
          <a:blip r:embed="rId2"/>
          <a:stretch>
            <a:fillRect/>
          </a:stretch>
        </p:blipFill>
        <p:spPr bwMode="auto">
          <a:xfrm>
            <a:off x="457200" y="2678302"/>
            <a:ext cx="8305800" cy="3493093"/>
          </a:xfrm>
          <a:prstGeom prst="rect">
            <a:avLst/>
          </a:prstGeom>
          <a:noFill/>
          <a:ln w="9525">
            <a:noFill/>
            <a:miter lim="800000"/>
            <a:headEnd/>
            <a:tailEnd/>
          </a:ln>
        </p:spPr>
      </p:pic>
    </p:spTree>
    <p:extLst>
      <p:ext uri="{BB962C8B-B14F-4D97-AF65-F5344CB8AC3E}">
        <p14:creationId xmlns:p14="http://schemas.microsoft.com/office/powerpoint/2010/main" val="106560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Selection Lists (continued 1)</a:t>
            </a:r>
          </a:p>
        </p:txBody>
      </p:sp>
      <p:sp>
        <p:nvSpPr>
          <p:cNvPr id="3" name="Content Placeholder 2"/>
          <p:cNvSpPr>
            <a:spLocks noGrp="1"/>
          </p:cNvSpPr>
          <p:nvPr>
            <p:ph idx="1"/>
          </p:nvPr>
        </p:nvSpPr>
        <p:spPr/>
        <p:txBody>
          <a:bodyPr/>
          <a:lstStyle/>
          <a:p>
            <a:r>
              <a:rPr lang="en-US" dirty="0"/>
              <a:t>The value of a selection list is determined by the option that is selected by the user</a:t>
            </a:r>
          </a:p>
          <a:p>
            <a:r>
              <a:rPr lang="en-US" dirty="0"/>
              <a:t>The selection list options are organized into the following options object collection:</a:t>
            </a:r>
          </a:p>
          <a:p>
            <a:pPr marL="0" indent="0">
              <a:buNone/>
            </a:pPr>
            <a:r>
              <a:rPr lang="en-US" sz="28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select</a:t>
            </a:r>
            <a:r>
              <a:rPr lang="en-US" sz="2600" dirty="0" err="1">
                <a:latin typeface="Courier New" panose="02070309020205020404" pitchFamily="49" charset="0"/>
                <a:cs typeface="Courier New" panose="02070309020205020404" pitchFamily="49" charset="0"/>
              </a:rPr>
              <a:t>.options</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idref</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select</a:t>
            </a:r>
            <a:r>
              <a:rPr lang="en-US" i="1" dirty="0"/>
              <a:t> </a:t>
            </a:r>
            <a:r>
              <a:rPr lang="en-US" dirty="0"/>
              <a:t>is the reference to the selection list object and </a:t>
            </a:r>
            <a:r>
              <a:rPr lang="en-US" sz="2600" i="1" dirty="0" err="1">
                <a:latin typeface="Courier New" panose="02070309020205020404" pitchFamily="49" charset="0"/>
                <a:cs typeface="Courier New" panose="02070309020205020404" pitchFamily="49" charset="0"/>
              </a:rPr>
              <a:t>idref</a:t>
            </a:r>
            <a:r>
              <a:rPr lang="en-US" i="1" dirty="0"/>
              <a:t> </a:t>
            </a:r>
            <a:r>
              <a:rPr lang="en-US" dirty="0"/>
              <a:t>is the index number or ID of the option</a:t>
            </a:r>
          </a:p>
          <a:p>
            <a:pPr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16601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Working with Selection Lists (continued 2)</a:t>
            </a:r>
          </a:p>
        </p:txBody>
      </p:sp>
      <p:pic>
        <p:nvPicPr>
          <p:cNvPr id="6" name="Content Placeholder 5" descr="This table provides data about properties of selection list options. It has 2 columns and 6 rows. The header of column 1 reads “Property” and the header of column 2 reads “Description”.&#10;In row 2, column 1 reads “option.defaultSelected” and column 2 reads “Returns true if option is selected by default”.&#10;In row 3, column 1 reads “option.index” and column 2 reads “The index number of option within the options collection”.&#10;In row 4, column 1 reads “option.selected” and column 2 reads “Returns true if the option has been selected by the user”.&#10;In row 5, column 1 reads “option.text” and column 2 reads “The text associated with option”.&#10;In row 6, column 1 reads “option.value” and column 2 reads “The field value of option”.&#10;&#10;" title="Figure 13-9 Properties of selection list options"/>
          <p:cNvPicPr>
            <a:picLocks noGrp="1" noChangeAspect="1"/>
          </p:cNvPicPr>
          <p:nvPr>
            <p:ph idx="1"/>
          </p:nvPr>
        </p:nvPicPr>
        <p:blipFill>
          <a:blip r:embed="rId2"/>
          <a:stretch>
            <a:fillRect/>
          </a:stretch>
        </p:blipFill>
        <p:spPr>
          <a:xfrm>
            <a:off x="457200" y="2460463"/>
            <a:ext cx="8305800" cy="2424437"/>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17713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Working with Selection Lists (continued 3)</a:t>
            </a:r>
          </a:p>
        </p:txBody>
      </p:sp>
      <p:sp>
        <p:nvSpPr>
          <p:cNvPr id="3" name="Content Placeholder 2"/>
          <p:cNvSpPr>
            <a:spLocks noGrp="1"/>
          </p:cNvSpPr>
          <p:nvPr>
            <p:ph idx="1"/>
          </p:nvPr>
        </p:nvSpPr>
        <p:spPr>
          <a:xfrm>
            <a:off x="457200" y="1200150"/>
            <a:ext cx="8305800" cy="5200650"/>
          </a:xfrm>
        </p:spPr>
        <p:txBody>
          <a:bodyPr/>
          <a:lstStyle/>
          <a:p>
            <a:r>
              <a:rPr lang="en-IN" sz="2600" dirty="0" err="1">
                <a:latin typeface="Courier New" pitchFamily="49" charset="0"/>
                <a:cs typeface="Courier New" pitchFamily="49" charset="0"/>
              </a:rPr>
              <a:t>selectedIndex</a:t>
            </a:r>
            <a:r>
              <a:rPr lang="en-IN" dirty="0"/>
              <a:t> property returns the value of the selected option from a selection list </a:t>
            </a:r>
          </a:p>
          <a:p>
            <a:r>
              <a:rPr lang="en-US" dirty="0"/>
              <a:t>Example: </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orderForm</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document.forms.orderForm</a:t>
            </a:r>
            <a:r>
              <a:rPr lang="en-US" sz="2600" dirty="0">
                <a:latin typeface="Courier New" panose="02070309020205020404" pitchFamily="49" charset="0"/>
                <a:cs typeface="Courier New" panose="02070309020205020404" pitchFamily="49" charset="0"/>
              </a:rPr>
              <a:t>;</a:t>
            </a:r>
          </a:p>
          <a:p>
            <a:pPr marL="914400" lvl="1" indent="0">
              <a:buNone/>
            </a:pP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model = </a:t>
            </a:r>
            <a:r>
              <a:rPr lang="en-US" sz="2600" dirty="0" err="1">
                <a:latin typeface="Courier New" panose="02070309020205020404" pitchFamily="49" charset="0"/>
                <a:cs typeface="Courier New" panose="02070309020205020404" pitchFamily="49" charset="0"/>
              </a:rPr>
              <a:t>orderForm.elements.model</a:t>
            </a:r>
            <a:r>
              <a:rPr lang="en-US" sz="2600" dirty="0">
                <a:latin typeface="Courier New" panose="02070309020205020404" pitchFamily="49" charset="0"/>
                <a:cs typeface="Courier New" panose="02070309020205020404" pitchFamily="49" charset="0"/>
              </a:rPr>
              <a:t>;</a:t>
            </a:r>
          </a:p>
          <a:p>
            <a:pPr marL="914400" lvl="1" indent="0">
              <a:buNone/>
            </a:pP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modelIndex</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model.selectedIndex</a:t>
            </a:r>
            <a:r>
              <a:rPr lang="en-US" sz="2600" dirty="0">
                <a:latin typeface="Courier New" panose="02070309020205020404" pitchFamily="49" charset="0"/>
                <a:cs typeface="Courier New" panose="02070309020205020404" pitchFamily="49" charset="0"/>
              </a:rPr>
              <a:t>;</a:t>
            </a:r>
          </a:p>
          <a:p>
            <a:pPr marL="914400" lvl="1" indent="-45720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modelValue</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model.options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modelIndex</a:t>
            </a:r>
            <a:r>
              <a:rPr lang="en-US" sz="2600" dirty="0">
                <a:latin typeface="Courier New" panose="02070309020205020404" pitchFamily="49" charset="0"/>
                <a:cs typeface="Courier New" panose="02070309020205020404" pitchFamily="49" charset="0"/>
              </a:rPr>
              <a:t>].value;</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19</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29949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Reference forms and form fields</a:t>
            </a:r>
          </a:p>
          <a:p>
            <a:r>
              <a:rPr lang="en-US" dirty="0"/>
              <a:t>Create calculated fields</a:t>
            </a:r>
          </a:p>
          <a:p>
            <a:r>
              <a:rPr lang="en-US" dirty="0"/>
              <a:t>Retrieve field values from selection lists and radio buttons</a:t>
            </a:r>
          </a:p>
          <a:p>
            <a:r>
              <a:rPr lang="en-US" dirty="0"/>
              <a:t>Format numeric and currency data</a:t>
            </a:r>
          </a:p>
          <a:p>
            <a:r>
              <a:rPr lang="en-US" dirty="0"/>
              <a:t>Append field names and data to URLs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355892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Working with Selection Lists (continued 4)</a:t>
            </a:r>
          </a:p>
        </p:txBody>
      </p:sp>
      <p:pic>
        <p:nvPicPr>
          <p:cNvPr id="6" name="Content Placeholder 5" descr="This figure explains the process of calculating the cost of models ordered. &#10;The figure consists of five rectangular boxes and a few lines of code.&#10;The first line of the code reads “orderForm.elements.model.focus();”.&#10;The second line of the code reads “// Calculate the cost of the order”. &#10;The third line of the code reads “calcOrder();”.&#10;The fourth line of the code reads “});”. &#10;The fifth line of the code reads “function calcOrder() {”.&#10;The sixth line of the code reads “var orderForm = document.forms.orderForm;”.&#10;The seventh line of the code reads “// Calculate the initial cost of the order”.&#10;The eighth line of the code reads “var mIndex = orderForm.elements.model.selectedIndex;”.&#10;The ninth line of the code reads “var mCost = orderForm.elements.model.options[mIndex].value;”.&#10;The tenth line of the code reads “var qIndex = orderForm.elements.qty.selectedIndex;”.&#10;The eleventh line of the code reads “var quantity = orderForm.elements.qty[qIndex].value;”.&#10;The twelfth line of the code reads “// Initial cost = model cost x quantity”.&#10;The thirteenth line of the code reads “var initialCost = mCost*quantity;”.&#10;The fourteenth line of the code reads “orderForm.elements.initialCost.value = initialCost;”.&#10;The fifteenth line of the code reads “}”.&#10;The first rectangular box labeled “calculates the cost of the order when the page loads” is positioned on the left side of the code. An arrow originating from this rectangular box points to the third line of the code.&#10;The second rectangular box labeled “determines the index of the selected model option” is positioned on the right side of the code. An arrow originating from this rectangular box points to “selectedIndex” in the eighth line of the code.&#10;The third rectangular box labeled “retrieves the value of the selected model option” is positioned below the first rectangular box. An arrow originating from the third rectangular box points to the ninth line of the code.&#10;The fourth rectangular box labeled “retrieves the value of the selected qty option” is positioned below the third rectangular box. An arrow originating from the fourth rectangular box points to the eleventh line of the code.&#10;The fifth rectangular box labeled “calculates the cost of the models ordered” is positioned to the right side of the twelfth line of the code. An arrow originating from the fifth rectangular box points to the thirteenth line of the code.&#10;" title="Figure 13-10 Calculating the cost of models ordered"/>
          <p:cNvPicPr>
            <a:picLocks noGrp="1" noChangeAspect="1"/>
          </p:cNvPicPr>
          <p:nvPr>
            <p:ph idx="1"/>
          </p:nvPr>
        </p:nvPicPr>
        <p:blipFill>
          <a:blip r:embed="rId2"/>
          <a:stretch>
            <a:fillRect/>
          </a:stretch>
        </p:blipFill>
        <p:spPr>
          <a:xfrm>
            <a:off x="457200" y="1317707"/>
            <a:ext cx="8305800" cy="4709949"/>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20</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71142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Working with Options Buttons and</a:t>
            </a:r>
            <a:br>
              <a:rPr lang="en-US" sz="4000" dirty="0"/>
            </a:br>
            <a:r>
              <a:rPr lang="en-US" sz="4000" dirty="0"/>
              <a:t>Check Boxes</a:t>
            </a:r>
          </a:p>
        </p:txBody>
      </p:sp>
      <p:sp>
        <p:nvSpPr>
          <p:cNvPr id="3" name="Content Placeholder 2"/>
          <p:cNvSpPr>
            <a:spLocks noGrp="1"/>
          </p:cNvSpPr>
          <p:nvPr>
            <p:ph idx="1"/>
          </p:nvPr>
        </p:nvSpPr>
        <p:spPr/>
        <p:txBody>
          <a:bodyPr/>
          <a:lstStyle/>
          <a:p>
            <a:r>
              <a:rPr lang="en-US" dirty="0"/>
              <a:t>Option or radio buttons are grouped by a common field name placed within the following array:</a:t>
            </a:r>
          </a:p>
          <a:p>
            <a:pPr marL="0" indent="0">
              <a:buNone/>
            </a:pPr>
            <a:r>
              <a:rPr lang="en-US" sz="2800" i="1"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options</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idref</a:t>
            </a:r>
            <a:r>
              <a:rPr lang="en-US" sz="2600" dirty="0">
                <a:latin typeface="Courier New" panose="02070309020205020404" pitchFamily="49" charset="0"/>
                <a:cs typeface="Courier New" panose="02070309020205020404" pitchFamily="49" charset="0"/>
              </a:rPr>
              <a:t>]</a:t>
            </a:r>
          </a:p>
          <a:p>
            <a:pPr indent="0">
              <a:buNone/>
            </a:pPr>
            <a:r>
              <a:rPr lang="en-US" dirty="0"/>
              <a:t>where</a:t>
            </a:r>
          </a:p>
          <a:p>
            <a:pPr lvl="1"/>
            <a:r>
              <a:rPr lang="en-US" sz="2600" i="1" dirty="0">
                <a:latin typeface="Courier New" panose="02070309020205020404" pitchFamily="49" charset="0"/>
                <a:cs typeface="Courier New" panose="02070309020205020404" pitchFamily="49" charset="0"/>
              </a:rPr>
              <a:t>options</a:t>
            </a:r>
            <a:r>
              <a:rPr lang="en-US" i="1" dirty="0"/>
              <a:t> </a:t>
            </a:r>
            <a:r>
              <a:rPr lang="en-US" dirty="0"/>
              <a:t>is the common field name used by all the option buttons</a:t>
            </a:r>
          </a:p>
          <a:p>
            <a:pPr lvl="1"/>
            <a:r>
              <a:rPr lang="en-US" sz="2600" i="1" dirty="0" err="1">
                <a:latin typeface="Courier New" panose="02070309020205020404" pitchFamily="49" charset="0"/>
                <a:cs typeface="Courier New" panose="02070309020205020404" pitchFamily="49" charset="0"/>
              </a:rPr>
              <a:t>idref</a:t>
            </a:r>
            <a:r>
              <a:rPr lang="en-US" sz="2400" i="1" dirty="0">
                <a:latin typeface="Courier New" panose="02070309020205020404" pitchFamily="49" charset="0"/>
                <a:cs typeface="Courier New" panose="02070309020205020404" pitchFamily="49" charset="0"/>
              </a:rPr>
              <a:t> </a:t>
            </a:r>
            <a:r>
              <a:rPr lang="en-US" dirty="0"/>
              <a:t>is either the index number or ID of the option button</a:t>
            </a:r>
          </a:p>
          <a:p>
            <a:pPr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21</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625692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Options Buttons and</a:t>
            </a:r>
            <a:br>
              <a:rPr lang="en-US" sz="3600" dirty="0"/>
            </a:br>
            <a:r>
              <a:rPr lang="en-US" sz="3600" dirty="0"/>
              <a:t>Check Boxes (continued 1)</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22</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Content Placeholder 5" descr="This table provides data about the properties of option or radio buttons. It has 2 columns and 6 rows. The header of column 1 reads “Property” and the header of column 2 reads “Description”.&#10;In row 2, column 1 reads “option.checked” and column 2 reads “Boolean value indicating whether the option button, option, is currently checked by the user”.&#10;In row 3, column 1 reads “option.defaultChecked” and column 2 reads “Boolean value indicating whether option is checked by default”.&#10;In row 4, column 1 reads “option.disabled” and column 2 reads “Boolean value indicating whether option is disabled or not”.&#10;In row 5, column 1 reads “option.name” and column 2 reads “The field name associated with option”.&#10;In row 6, column 1 reads “option.value” and column 2 reads “The field value associated with option”.&#10;" title="Figure 13-12 Properties of option or radio buttons"/>
          <p:cNvPicPr>
            <a:picLocks noGrp="1" noChangeAspect="1"/>
          </p:cNvPicPr>
          <p:nvPr>
            <p:ph idx="1"/>
          </p:nvPr>
        </p:nvPicPr>
        <p:blipFill>
          <a:blip r:embed="rId2"/>
          <a:stretch>
            <a:fillRect/>
          </a:stretch>
        </p:blipFill>
        <p:spPr>
          <a:xfrm>
            <a:off x="441197" y="2679623"/>
            <a:ext cx="8321803" cy="2636611"/>
          </a:xfrm>
          <a:prstGeom prst="rect">
            <a:avLst/>
          </a:prstGeom>
        </p:spPr>
      </p:pic>
    </p:spTree>
    <p:extLst>
      <p:ext uri="{BB962C8B-B14F-4D97-AF65-F5344CB8AC3E}">
        <p14:creationId xmlns:p14="http://schemas.microsoft.com/office/powerpoint/2010/main" val="233426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Options Buttons and</a:t>
            </a:r>
            <a:br>
              <a:rPr lang="en-US" sz="3600" dirty="0"/>
            </a:br>
            <a:r>
              <a:rPr lang="en-US" sz="3600" dirty="0"/>
              <a:t>Check Boxes (continued 2)</a:t>
            </a:r>
          </a:p>
        </p:txBody>
      </p:sp>
      <p:sp>
        <p:nvSpPr>
          <p:cNvPr id="3" name="Content Placeholder 2"/>
          <p:cNvSpPr>
            <a:spLocks noGrp="1"/>
          </p:cNvSpPr>
          <p:nvPr>
            <p:ph idx="1"/>
          </p:nvPr>
        </p:nvSpPr>
        <p:spPr/>
        <p:txBody>
          <a:bodyPr/>
          <a:lstStyle/>
          <a:p>
            <a:r>
              <a:rPr lang="en-IN" kern="1200" dirty="0"/>
              <a:t>To retrieve the value of the checked option button without using a </a:t>
            </a:r>
            <a:r>
              <a:rPr lang="en-IN" sz="2600" kern="1200" dirty="0">
                <a:latin typeface="Courier New" panose="02070309020205020404" pitchFamily="49" charset="0"/>
                <a:cs typeface="Courier New" panose="02070309020205020404" pitchFamily="49" charset="0"/>
              </a:rPr>
              <a:t>for</a:t>
            </a:r>
            <a:r>
              <a:rPr lang="en-IN" kern="1200" dirty="0"/>
              <a:t> loop, use the following CSS selector:</a:t>
            </a:r>
          </a:p>
          <a:p>
            <a:pPr marL="0" indent="0">
              <a:buNone/>
            </a:pPr>
            <a:r>
              <a:rPr lang="en-IN" sz="2600" kern="1200" dirty="0">
                <a:latin typeface="Courier New" panose="02070309020205020404" pitchFamily="49" charset="0"/>
                <a:cs typeface="Courier New" panose="02070309020205020404" pitchFamily="49" charset="0"/>
              </a:rPr>
              <a:t>	input[name=”protection”]:checked</a:t>
            </a:r>
            <a:endParaRPr lang="en-US" sz="2600" dirty="0">
              <a:latin typeface="Courier New" panose="02070309020205020404" pitchFamily="49" charset="0"/>
              <a:cs typeface="Courier New" panose="02070309020205020404" pitchFamily="49" charset="0"/>
            </a:endParaRPr>
          </a:p>
          <a:p>
            <a:r>
              <a:rPr lang="en-US" dirty="0"/>
              <a:t>Example: Determine the option button that has been checked by the user as follows:</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orderForm</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document.forms.orderForm</a:t>
            </a:r>
            <a:r>
              <a:rPr lang="en-US" sz="2600" dirty="0">
                <a:latin typeface="Courier New" panose="02070309020205020404" pitchFamily="49" charset="0"/>
                <a:cs typeface="Courier New" panose="02070309020205020404" pitchFamily="49" charset="0"/>
              </a:rPr>
              <a:t>;</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protection = 	</a:t>
            </a:r>
            <a:r>
              <a:rPr lang="en-US" sz="2600" dirty="0" err="1">
                <a:latin typeface="Courier New" panose="02070309020205020404" pitchFamily="49" charset="0"/>
                <a:cs typeface="Courier New" panose="02070309020205020404" pitchFamily="49" charset="0"/>
              </a:rPr>
              <a:t>orderForm.elements.protection</a:t>
            </a:r>
            <a:r>
              <a:rPr lang="en-US" sz="2600" dirty="0">
                <a:latin typeface="Courier New" panose="02070309020205020404" pitchFamily="49" charset="0"/>
                <a:cs typeface="Courier New" panose="02070309020205020404" pitchFamily="49" charset="0"/>
              </a:rPr>
              <a:t>;</a:t>
            </a:r>
          </a:p>
          <a:p>
            <a:pPr marL="0" indent="0">
              <a:buNone/>
            </a:pPr>
            <a:r>
              <a:rPr lang="en-US" sz="2600"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23</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260732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Options Buttons and</a:t>
            </a:r>
            <a:br>
              <a:rPr lang="en-US" sz="3600" dirty="0"/>
            </a:br>
            <a:r>
              <a:rPr lang="en-US" sz="3600" dirty="0"/>
              <a:t>Check Boxes (continued 3)</a:t>
            </a:r>
          </a:p>
        </p:txBody>
      </p:sp>
      <p:sp>
        <p:nvSpPr>
          <p:cNvPr id="3" name="Content Placeholder 2"/>
          <p:cNvSpPr>
            <a:spLocks noGrp="1"/>
          </p:cNvSpPr>
          <p:nvPr>
            <p:ph idx="1"/>
          </p:nvPr>
        </p:nvSpPr>
        <p:spPr/>
        <p:txBody>
          <a:bodyPr/>
          <a:lstStyle/>
          <a:p>
            <a:pPr marL="0" indent="0">
              <a:buNone/>
            </a:pPr>
            <a:r>
              <a:rPr lang="en-US" sz="2600" dirty="0">
                <a:latin typeface="Courier New" panose="02070309020205020404" pitchFamily="49" charset="0"/>
                <a:cs typeface="Courier New" panose="02070309020205020404" pitchFamily="49" charset="0"/>
              </a:rPr>
              <a:t>	for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 = 0; </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 &lt; 	</a:t>
            </a:r>
            <a:r>
              <a:rPr lang="en-US" sz="2600" dirty="0" err="1">
                <a:latin typeface="Courier New" panose="02070309020205020404" pitchFamily="49" charset="0"/>
                <a:cs typeface="Courier New" panose="02070309020205020404" pitchFamily="49" charset="0"/>
              </a:rPr>
              <a:t>protection.length</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	if (protection[</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].checked === true){</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pCost</a:t>
            </a:r>
            <a:r>
              <a:rPr lang="en-US" sz="2600" dirty="0">
                <a:latin typeface="Courier New" panose="02070309020205020404" pitchFamily="49" charset="0"/>
                <a:cs typeface="Courier New" panose="02070309020205020404" pitchFamily="49" charset="0"/>
              </a:rPr>
              <a:t> = protection[</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].value;</a:t>
            </a:r>
          </a:p>
          <a:p>
            <a:pPr marL="0" indent="0">
              <a:buNone/>
            </a:pPr>
            <a:r>
              <a:rPr lang="en-US" sz="2600" dirty="0">
                <a:latin typeface="Courier New" panose="02070309020205020404" pitchFamily="49" charset="0"/>
                <a:cs typeface="Courier New" panose="02070309020205020404" pitchFamily="49" charset="0"/>
              </a:rPr>
              <a:t>	break;}}</a:t>
            </a:r>
          </a:p>
          <a:p>
            <a:pPr marL="0" indent="0">
              <a:buNone/>
            </a:pPr>
            <a:endParaRPr lang="en-US" sz="2600"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24</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Picture 5" descr="This figure explains the process of retrieving the cost of the selected protection plan. &#10;The figure consists of two rectangular boxes and a few lines of code.&#10;The first line of the code reads “// Initial cost = model cost x quantity”.&#10;The second line of the code reads “var initialCost = mCost*quantity;”.&#10;The third line of the code reads “orderForm.elements.initialCost.value = initialCost;”.&#10;The fourth line of the code reads “// Retrieve the cost of the user's protection plan”.&#10;The fifth line of the code reads “var pCost = document.querySelector('input[name=“protection”]:&#10;checked').value;”.&#10;The sixth line of the code reads “orderForm.elements.protectionCost.value = pCost;”.&#10;The seventh line of the code reads “}”.&#10;The first rectangular box labeled “query to select the option button that is checked for the protection field” is positioned below the code. An arrow originating from the second rectangular box points to “protection” in the sixth line of the code.&#10;The second rectangular box labeled “shows the protection plan cost in the order form” is positioned on the left side of the first rectangular box. An arrow originating from this rectangular box points to “pCost” in the sixth line of the code.&#10;" title="Figure 13-13 Retrieving the cost of the selected protection plan"/>
          <p:cNvPicPr>
            <a:picLocks noChangeAspect="1"/>
          </p:cNvPicPr>
          <p:nvPr/>
        </p:nvPicPr>
        <p:blipFill>
          <a:blip r:embed="rId2"/>
          <a:stretch>
            <a:fillRect/>
          </a:stretch>
        </p:blipFill>
        <p:spPr>
          <a:xfrm>
            <a:off x="723900" y="3458636"/>
            <a:ext cx="7924800" cy="2804845"/>
          </a:xfrm>
          <a:prstGeom prst="rect">
            <a:avLst/>
          </a:prstGeom>
        </p:spPr>
      </p:pic>
    </p:spTree>
    <p:extLst>
      <p:ext uri="{BB962C8B-B14F-4D97-AF65-F5344CB8AC3E}">
        <p14:creationId xmlns:p14="http://schemas.microsoft.com/office/powerpoint/2010/main" val="58317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Working with Check Boxes</a:t>
            </a:r>
          </a:p>
        </p:txBody>
      </p:sp>
      <p:sp>
        <p:nvSpPr>
          <p:cNvPr id="3" name="Content Placeholder 2"/>
          <p:cNvSpPr>
            <a:spLocks noGrp="1"/>
          </p:cNvSpPr>
          <p:nvPr>
            <p:ph idx="1"/>
          </p:nvPr>
        </p:nvSpPr>
        <p:spPr/>
        <p:txBody>
          <a:bodyPr/>
          <a:lstStyle/>
          <a:p>
            <a:r>
              <a:rPr lang="en-IN" kern="1200" dirty="0"/>
              <a:t>Check box controls work the same way as option buttons in which the </a:t>
            </a:r>
            <a:r>
              <a:rPr lang="en-IN" sz="2600" kern="1200" dirty="0">
                <a:latin typeface="Courier New" panose="02070309020205020404" pitchFamily="49" charset="0"/>
                <a:cs typeface="Courier New" panose="02070309020205020404" pitchFamily="49" charset="0"/>
              </a:rPr>
              <a:t>checked</a:t>
            </a:r>
            <a:r>
              <a:rPr lang="en-IN" kern="1200" dirty="0"/>
              <a:t> property indicates whether the box is checked </a:t>
            </a:r>
          </a:p>
          <a:p>
            <a:r>
              <a:rPr lang="en-IN" kern="1200" dirty="0"/>
              <a:t>The value associated with a checked box is stored in the value property of the check box object</a:t>
            </a: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25</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430796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Check Boxes (continued 1)</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Content Placeholder 5" descr="This figure explains the process of completing the calculations in the order form. &#10;The figure consists of three rectangular boxes and a few lines of code.&#10;The first line of the code reads “// Calculate the order subtotal”.&#10;The second line of the code reads “orderForm.elements.subtotal.value = initialCost + pCost;”.&#10;The third line of the code reads “// Calculate the sales tax”.&#10;The fourth line of the code reads “var salesTax = 0.05*(initialCost + pCost);”.&#10;The fifth line of the code reads “orderForm.elements.salesTax.value = salesTax;“.&#10;The sixth line of the code reads “// Calculate the cost of the total order”.&#10;The seventh line of the code reads “var totalCost = initialCost + pCost + salesTax;”.&#10;The eighth line of the code reads “orderForm.elements.totalCost.value = totalCost;”.&#10;The ninth line of the code reads “}”.&#10;&#10;The first rectangular box labeled “adds the cost of the models ordered and the cost of the protection plan” is positioned above the code. An arrow originating from this rectangular box points to “initialCost” in the second line of the code.&#10;The second rectangular box labeled ”calculates the sales tax as 5% of the order subtotal “is positioned below the code. An arrow originating from this rectangular box points to “salesTax” in the fifth line of the code.&#10;The third rectangular box labeled “adds the initial cost, the cost of the protection plan, and the sales tax” is positioned on the left side of the second rectangular box. An arrow originating from the third rectangular box points to “totalCost” in the eighth line of the code.&#10;&#10;" title="Figure 13-14 Completing the calculations in the order form"/>
          <p:cNvPicPr>
            <a:picLocks noGrp="1" noChangeAspect="1"/>
          </p:cNvPicPr>
          <p:nvPr>
            <p:ph idx="1"/>
          </p:nvPr>
        </p:nvPicPr>
        <p:blipFill>
          <a:blip r:embed="rId2"/>
          <a:stretch>
            <a:fillRect/>
          </a:stretch>
        </p:blipFill>
        <p:spPr>
          <a:xfrm>
            <a:off x="497637" y="1219200"/>
            <a:ext cx="8224926" cy="4906963"/>
          </a:xfrm>
          <a:prstGeom prst="rect">
            <a:avLst/>
          </a:prstGeom>
        </p:spPr>
      </p:pic>
    </p:spTree>
    <p:extLst>
      <p:ext uri="{BB962C8B-B14F-4D97-AF65-F5344CB8AC3E}">
        <p14:creationId xmlns:p14="http://schemas.microsoft.com/office/powerpoint/2010/main" val="2967300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Numeric Values</a:t>
            </a:r>
          </a:p>
        </p:txBody>
      </p:sp>
      <p:sp>
        <p:nvSpPr>
          <p:cNvPr id="3" name="Content Placeholder 2"/>
          <p:cNvSpPr>
            <a:spLocks noGrp="1"/>
          </p:cNvSpPr>
          <p:nvPr>
            <p:ph idx="1"/>
          </p:nvPr>
        </p:nvSpPr>
        <p:spPr>
          <a:xfrm>
            <a:off x="457200" y="1219200"/>
            <a:ext cx="8305800" cy="5053013"/>
          </a:xfrm>
        </p:spPr>
        <p:txBody>
          <a:bodyPr/>
          <a:lstStyle/>
          <a:p>
            <a:r>
              <a:rPr lang="en-US" dirty="0"/>
              <a:t>Numeric values are displayed by JavaScript to 16 decimal place accuracy</a:t>
            </a:r>
          </a:p>
          <a:p>
            <a:r>
              <a:rPr lang="en-IN" kern="1200" dirty="0"/>
              <a:t>To control the number of digits displayed by the browser, use </a:t>
            </a:r>
            <a:r>
              <a:rPr lang="en-IN" sz="2600" kern="1200" dirty="0" err="1">
                <a:latin typeface="Courier New" panose="02070309020205020404" pitchFamily="49" charset="0"/>
                <a:cs typeface="Courier New" panose="02070309020205020404" pitchFamily="49" charset="0"/>
              </a:rPr>
              <a:t>toFixed</a:t>
            </a:r>
            <a:r>
              <a:rPr lang="en-IN" sz="2600" kern="1200" dirty="0">
                <a:latin typeface="Courier New" panose="02070309020205020404" pitchFamily="49" charset="0"/>
                <a:cs typeface="Courier New" panose="02070309020205020404" pitchFamily="49" charset="0"/>
              </a:rPr>
              <a:t>()</a:t>
            </a:r>
            <a:r>
              <a:rPr lang="en-IN" kern="1200" dirty="0"/>
              <a:t>method</a:t>
            </a:r>
          </a:p>
          <a:p>
            <a:r>
              <a:rPr lang="en-IN" kern="1200" dirty="0">
                <a:cs typeface="Courier New" panose="02070309020205020404" pitchFamily="49" charset="0"/>
              </a:rPr>
              <a:t>The</a:t>
            </a:r>
            <a:r>
              <a:rPr lang="en-IN" sz="2600" kern="1200" dirty="0">
                <a:latin typeface="Courier New" panose="02070309020205020404" pitchFamily="49" charset="0"/>
                <a:cs typeface="Courier New" panose="02070309020205020404" pitchFamily="49" charset="0"/>
              </a:rPr>
              <a:t> </a:t>
            </a:r>
            <a:r>
              <a:rPr lang="en-IN" sz="2600" kern="1200" dirty="0" err="1">
                <a:latin typeface="Courier New" panose="02070309020205020404" pitchFamily="49" charset="0"/>
                <a:cs typeface="Courier New" panose="02070309020205020404" pitchFamily="49" charset="0"/>
              </a:rPr>
              <a:t>toFixed</a:t>
            </a:r>
            <a:r>
              <a:rPr lang="en-IN" sz="2600" kern="1200" dirty="0">
                <a:latin typeface="Courier New" panose="02070309020205020404" pitchFamily="49" charset="0"/>
                <a:cs typeface="Courier New" panose="02070309020205020404" pitchFamily="49" charset="0"/>
              </a:rPr>
              <a:t>()</a:t>
            </a:r>
            <a:r>
              <a:rPr lang="en-IN" kern="1200" dirty="0"/>
              <a:t>method is limited to only defining the decimal place accuracy and it does not format numbers as currency or separate thousands with the comma symbol</a:t>
            </a: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27</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31492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Formatting Numeric Values (continued 1)</a:t>
            </a:r>
          </a:p>
        </p:txBody>
      </p:sp>
      <p:sp>
        <p:nvSpPr>
          <p:cNvPr id="3" name="Content Placeholder 2"/>
          <p:cNvSpPr>
            <a:spLocks noGrp="1"/>
          </p:cNvSpPr>
          <p:nvPr>
            <p:ph idx="1"/>
          </p:nvPr>
        </p:nvSpPr>
        <p:spPr/>
        <p:txBody>
          <a:bodyPr/>
          <a:lstStyle/>
          <a:p>
            <a:r>
              <a:rPr lang="en-US" dirty="0"/>
              <a:t>To have more control over the numeric format, use the following method:</a:t>
            </a:r>
          </a:p>
          <a:p>
            <a:pPr marL="914400" indent="0">
              <a:buNone/>
            </a:pPr>
            <a:r>
              <a:rPr lang="en-US" sz="2600" dirty="0" err="1">
                <a:latin typeface="Courier New" panose="02070309020205020404" pitchFamily="49" charset="0"/>
                <a:cs typeface="Courier New" panose="02070309020205020404" pitchFamily="49" charset="0"/>
              </a:rPr>
              <a:t>value.toLocaleString</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locale</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options</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locale</a:t>
            </a:r>
            <a:r>
              <a:rPr lang="en-US" i="1" dirty="0"/>
              <a:t> </a:t>
            </a:r>
            <a:r>
              <a:rPr lang="en-US" dirty="0"/>
              <a:t>is a comma-separated list of  location and language codes and </a:t>
            </a:r>
            <a:r>
              <a:rPr lang="en-US" sz="2600" i="1" dirty="0">
                <a:latin typeface="Courier New" panose="02070309020205020404" pitchFamily="49" charset="0"/>
                <a:cs typeface="Courier New" panose="02070309020205020404" pitchFamily="49" charset="0"/>
              </a:rPr>
              <a:t>options</a:t>
            </a:r>
            <a:r>
              <a:rPr lang="en-US" i="1" dirty="0"/>
              <a:t> </a:t>
            </a:r>
            <a:r>
              <a:rPr lang="en-US" dirty="0"/>
              <a:t>is a comma-separated list of formatting options for numeric values</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88407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Formatting Numeric Values (continued 2)</a:t>
            </a:r>
          </a:p>
        </p:txBody>
      </p:sp>
      <p:pic>
        <p:nvPicPr>
          <p:cNvPr id="6" name="Content Placeholder 5" descr="This table provides data about options from the toLocaleString() method. It has 2 columns and 10 rows. The header of column 1 reads “Option” and the header of column 2 reads “Description”.&#10;In row 2, column 1 reads “style: type” and column 2 reads “Formatting style to use where type is “decimal”, “currency”, or “percent””.&#10;In row 3, column 1 reads “currency: code” and column 2 reads “Currency symbol to use for currency formatting where code designates the country or language”.&#10;In row 4, column 1 reads “currencyDisplay: type” and column 2 reads “Currency text to display where type is “symbol” for a currency symbol, “code” for the ISO currency code, or “name” for the currency name”.&#10;In row 5, column 1 reads “useGroup: Boolean” and column 2 reads “Indicates whether to use a thousand grouping symbol (true) or not (false)”.&#10;In row 6, column 1 reads “minimumIntegerDigits: num” and column 2 reads “The minimum number of digits to display where num ranges from 1 (the default) to 21”.&#10;In row 7, column 1 reads “minimumFractionDigits: num” and column 2 reads “The minimum number of fraction digits where num varies from 0 to 20; 2 digits are used for currency and 0 digits are used for plain number and percentages”.&#10;In row 8, column 1 reads “maximumFractionDigits: num” and column 2 reads “The maximum number of fraction digits where num varies from 0 to 20; 2 digits are used for currency and 0 digits are used for plain number and percentages”.&#10;In row 9, column 1 reads “minimumSignficantDigits: num” and column 2 reads “The minimum number of significant digits where num varies from 1 (the default) to 21”.&#10;In row 10, column 1 reads “maximumSignificantDigits: num” and column 2 reads “The maximum number of significant digits where num varies from 1 (the default) to 21”.&#10;" title="Figure 13-16 Options from the toLocaleString() method"/>
          <p:cNvPicPr>
            <a:picLocks noGrp="1" noChangeAspect="1"/>
          </p:cNvPicPr>
          <p:nvPr>
            <p:ph idx="1"/>
          </p:nvPr>
        </p:nvPicPr>
        <p:blipFill>
          <a:blip r:embed="rId2"/>
          <a:stretch>
            <a:fillRect/>
          </a:stretch>
        </p:blipFill>
        <p:spPr>
          <a:xfrm>
            <a:off x="1040667" y="1219200"/>
            <a:ext cx="7341333" cy="5046131"/>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55929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(continued)</a:t>
            </a:r>
          </a:p>
        </p:txBody>
      </p:sp>
      <p:sp>
        <p:nvSpPr>
          <p:cNvPr id="3" name="Content Placeholder 2"/>
          <p:cNvSpPr>
            <a:spLocks noGrp="1"/>
          </p:cNvSpPr>
          <p:nvPr>
            <p:ph idx="1"/>
          </p:nvPr>
        </p:nvSpPr>
        <p:spPr/>
        <p:txBody>
          <a:bodyPr/>
          <a:lstStyle/>
          <a:p>
            <a:r>
              <a:rPr lang="en-US" dirty="0"/>
              <a:t>Explore the syntax of regular expressions</a:t>
            </a:r>
          </a:p>
          <a:p>
            <a:r>
              <a:rPr lang="en-US" dirty="0"/>
              <a:t>Use a regular expression to extract data from the URL query string</a:t>
            </a:r>
          </a:p>
          <a:p>
            <a:r>
              <a:rPr lang="en-US" dirty="0"/>
              <a:t>Work with the </a:t>
            </a:r>
            <a:r>
              <a:rPr lang="en-US" dirty="0" err="1"/>
              <a:t>validityState</a:t>
            </a:r>
            <a:r>
              <a:rPr lang="en-US" dirty="0"/>
              <a:t> object</a:t>
            </a:r>
          </a:p>
          <a:p>
            <a:r>
              <a:rPr lang="en-US" dirty="0"/>
              <a:t>Create custom validation messages</a:t>
            </a:r>
          </a:p>
          <a:p>
            <a:r>
              <a:rPr lang="en-US" dirty="0"/>
              <a:t>Validate credit card numbers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58780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Formatting Numeric Values (continued 3)</a:t>
            </a:r>
          </a:p>
        </p:txBody>
      </p:sp>
      <p:pic>
        <p:nvPicPr>
          <p:cNvPr id="6" name="Content Placeholder 5" descr="This figure explains the process of defining functions to format numeric values. &#10;The figure consists of six rectangular boxes and a few lines of code.&#10;The first line of the code reads “orderForm.elements.totalCost.value = totalCost;”.&#10;The second line of the code reads “}”.&#10;The third line of the code reads “function formatNumber (val, decimals) {”.&#10;The fourth line of the code reads “return val.toLocaleString (undefined,”.&#10;The fifth line of the code reads “{minimumFractionDigits: decimals,”.&#10;The sixth line of the code reads “maximumFractionDigits: decimals});”.&#10;The seventh line of the code reads “}”.&#10;The eighth line of the code reads “function formatUSCurrency(val) {”.&#10;The ninth line of the code reads “return val.toLocaleString ('en-US',”.&#10;The tenth line of the code reads “{style: “currency”, currency: “USD”});”.&#10;The eleventh line of the code reads “}”.&#10;&#10;The first rectangular box labeled “numeric value” is positioned above the code. An arrow originating from this rectangular box points to “val” in the third line of the code.&#10;The second rectangular box labeled “number of decimals to display” is positioned on the right side of the first rectangular box. An arrow originating from the second rectangular box points to “decimals” in the third line of the code.&#10;The third rectangular box labeled “does not apply a locale number format” is positioned on the right side of the second rectangular box. An arrow originating from the third rectangular box points to “undefined” in the fourth line of the code.&#10;The fourth rectangular box labeled “applies the English United States number format” is positioned on left side of the code. An arrow originating from this rectangular box points to the ninth line of the code.&#10;The fifth rectangular box labeled “sets the currency style to U.S. dollars” is positioned below the code. An arrow originating from this rectangular box points to ““USD”” in the tenth line of the code.&#10;The sixth rectangular box labeled “sets the minimum and maximum number of decimals places to the value of decimals” is positioned on the right side of the fifth rectangular box. An arrow originating from the sixth rectangular box points to the fifth and sixth lines of the code.&#10;" title="Figure 13-17 Defining functions to format numeric values"/>
          <p:cNvPicPr>
            <a:picLocks noGrp="1" noChangeAspect="1"/>
          </p:cNvPicPr>
          <p:nvPr>
            <p:ph idx="1"/>
          </p:nvPr>
        </p:nvPicPr>
        <p:blipFill>
          <a:blip r:embed="rId2"/>
          <a:stretch>
            <a:fillRect/>
          </a:stretch>
        </p:blipFill>
        <p:spPr>
          <a:xfrm>
            <a:off x="483258" y="1219200"/>
            <a:ext cx="8253683" cy="4906963"/>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30</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030510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Form Events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
        <p:nvSpPr>
          <p:cNvPr id="7" name="Content Placeholder 6"/>
          <p:cNvSpPr>
            <a:spLocks noGrp="1"/>
          </p:cNvSpPr>
          <p:nvPr>
            <p:ph idx="1"/>
          </p:nvPr>
        </p:nvSpPr>
        <p:spPr/>
        <p:txBody>
          <a:bodyPr/>
          <a:lstStyle/>
          <a:p>
            <a:r>
              <a:rPr lang="en-US" dirty="0"/>
              <a:t>JavaScript supports event handlers to respond to user actions within a form</a:t>
            </a:r>
          </a:p>
          <a:p>
            <a:endParaRPr lang="en-US" dirty="0"/>
          </a:p>
        </p:txBody>
      </p:sp>
      <p:pic>
        <p:nvPicPr>
          <p:cNvPr id="8" name="Picture 7" descr="This table provides data about form event handlers. It has 2 columns and 10 rows. The header of column 1 reads “Event Handler” and the header of column 2 reads “Description”.&#10;In row 2, column 1 reads “element.onblur” and column 2 reads “The form element has lost the focus”.&#10;In row 3, column 1 reads “element.onchange” and column 2 reads “The value of element has changed”.&#10;In row 4, column 1 reads “element.onfocus” and column 2 reads “The element has received the focus”.&#10;In row 5, column 1 reads “element.oninput” and column 2 reads “The element has received user input”.&#10;In row 6, column 1 reads “element.oninvalid” and column 2 reads “The element value is invalid”.&#10;In row 7, column 1 reads “form.onreset” and column 2 reads “The form has been reset”.&#10;In row 8, column 1 reads “element.onsearch” and column 2 reads “The user has entered something into a search field”.&#10;In row 9, column 1 reads “element.onselect” and column 2 reads “Text has been selected within the element”.&#10;In row 10, column 1 reads “form.onsubmit” and column 2 reads “The form has been submitted”.&#10;" title="Figure 13-20 Form event handlers"/>
          <p:cNvPicPr>
            <a:picLocks noChangeAspect="1"/>
          </p:cNvPicPr>
          <p:nvPr/>
        </p:nvPicPr>
        <p:blipFill>
          <a:blip r:embed="rId2"/>
          <a:stretch>
            <a:fillRect/>
          </a:stretch>
        </p:blipFill>
        <p:spPr>
          <a:xfrm>
            <a:off x="559713" y="2600326"/>
            <a:ext cx="8088987" cy="3243262"/>
          </a:xfrm>
          <a:prstGeom prst="rect">
            <a:avLst/>
          </a:prstGeom>
        </p:spPr>
      </p:pic>
    </p:spTree>
    <p:extLst>
      <p:ext uri="{BB962C8B-B14F-4D97-AF65-F5344CB8AC3E}">
        <p14:creationId xmlns:p14="http://schemas.microsoft.com/office/powerpoint/2010/main" val="39528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Applying Form Events (continued 1)</a:t>
            </a:r>
          </a:p>
        </p:txBody>
      </p:sp>
      <p:sp>
        <p:nvSpPr>
          <p:cNvPr id="3" name="Content Placeholder 2"/>
          <p:cNvSpPr>
            <a:spLocks noGrp="1"/>
          </p:cNvSpPr>
          <p:nvPr>
            <p:ph idx="1"/>
          </p:nvPr>
        </p:nvSpPr>
        <p:spPr/>
        <p:txBody>
          <a:bodyPr/>
          <a:lstStyle/>
          <a:p>
            <a:r>
              <a:rPr lang="en-US" dirty="0"/>
              <a:t>Example: To rerun the </a:t>
            </a:r>
            <a:r>
              <a:rPr lang="en-US" dirty="0" err="1"/>
              <a:t>calcOrder</a:t>
            </a:r>
            <a:r>
              <a:rPr lang="en-US" dirty="0"/>
              <a:t>() function when the user changes the quantity of items to order, use the following event handler:</a:t>
            </a:r>
          </a:p>
          <a:p>
            <a:pPr marL="914400" indent="-91440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orderForm.elements.qty.onchange</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calcOrder</a:t>
            </a:r>
            <a:r>
              <a:rPr lang="en-US" sz="2600" dirty="0">
                <a:latin typeface="Courier New" panose="02070309020205020404" pitchFamily="49" charset="0"/>
                <a:cs typeface="Courier New" panose="02070309020205020404" pitchFamily="49" charset="0"/>
              </a:rPr>
              <a:t>;</a:t>
            </a:r>
          </a:p>
          <a:p>
            <a:pPr>
              <a:tabLst>
                <a:tab pos="342900" algn="l"/>
              </a:tabLst>
            </a:pPr>
            <a:r>
              <a:rPr lang="en-US" dirty="0"/>
              <a:t>Use the </a:t>
            </a:r>
            <a:r>
              <a:rPr lang="en-US" sz="2600" dirty="0" err="1">
                <a:latin typeface="Courier New" pitchFamily="49" charset="0"/>
                <a:cs typeface="Courier New" pitchFamily="49" charset="0"/>
              </a:rPr>
              <a:t>onclick</a:t>
            </a:r>
            <a:r>
              <a:rPr lang="en-US" dirty="0"/>
              <a:t> event handler for options buttons and check boxes</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454498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Applying Form Events (continued 2)</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33</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Content Placeholder 5" descr="This figure explains the process of adding event handlers to form elements. &#10;The figure consists of two rectangular boxes and a few lines of code.&#10;The first line of the code reads “// Calculate the cost of the order”.&#10;The second line of the code reads “calcOrder ();”.&#10;The third line of the code reads “// Event handlers for the web form”.&#10;The fourth line of the code reads “orderForm.elements.model.onchange = calcOrder;”.&#10;The fifth line of the code reads “orderForm.elements.qty.onchange = calcOrder;”.&#10;The sixth line of the code reads “var planOptions = document.querySelectorAll('input[name= “protection”]');”.&#10;The seventh line of the code reads “for (var i = 0; i &lt; planOptions.length; i++) {”.&#10;The eighth line of the code reads “planOptions[i].onclick = calcOrder;”.&#10;The ninth line of the code reads “}”.&#10;The tenth line of the code reads “});”&#10;&#10;The first rectangular box labeled “runs the calcOrder () function when the value of the model or qty field changes” is positioned on the left side of the code. An arrow originating from this rectangular box points to the fourth and fifth lines of the code.&#10;The second rectangular box labeled “loops through the option buttons for the protection field adding onclick event handlers to each button” is positioned below the first rectangular box. An arrow originating from the second rectangular box points to the seventh line of the code.&#10;" title="Figure 13-21 Adding event handlers to form elements"/>
          <p:cNvPicPr>
            <a:picLocks noGrp="1" noChangeAspect="1"/>
          </p:cNvPicPr>
          <p:nvPr>
            <p:ph idx="1"/>
          </p:nvPr>
        </p:nvPicPr>
        <p:blipFill>
          <a:blip r:embed="rId2"/>
          <a:stretch>
            <a:fillRect/>
          </a:stretch>
        </p:blipFill>
        <p:spPr>
          <a:xfrm>
            <a:off x="457200" y="2228507"/>
            <a:ext cx="8305800" cy="2888349"/>
          </a:xfrm>
          <a:prstGeom prst="rect">
            <a:avLst/>
          </a:prstGeom>
        </p:spPr>
      </p:pic>
    </p:spTree>
    <p:extLst>
      <p:ext uri="{BB962C8B-B14F-4D97-AF65-F5344CB8AC3E}">
        <p14:creationId xmlns:p14="http://schemas.microsoft.com/office/powerpoint/2010/main" val="1884635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Hidden Fields</a:t>
            </a:r>
          </a:p>
        </p:txBody>
      </p:sp>
      <p:sp>
        <p:nvSpPr>
          <p:cNvPr id="3" name="Content Placeholder 2"/>
          <p:cNvSpPr>
            <a:spLocks noGrp="1"/>
          </p:cNvSpPr>
          <p:nvPr>
            <p:ph idx="1"/>
          </p:nvPr>
        </p:nvSpPr>
        <p:spPr/>
        <p:txBody>
          <a:bodyPr/>
          <a:lstStyle/>
          <a:p>
            <a:r>
              <a:rPr lang="en-US" dirty="0"/>
              <a:t>Hidden fields are used to store important data</a:t>
            </a:r>
          </a:p>
          <a:p>
            <a:r>
              <a:rPr lang="en-US" dirty="0"/>
              <a:t>The data stored in hidden fields is available only to programmers and removed from the user’s control</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34</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pic>
        <p:nvPicPr>
          <p:cNvPr id="6" name="Picture 5" descr="This figure explains the process of storing data in hidden fields. &#10;The figure consists of four rectangular boxes and a few lines of code.&#10;The first line of the code reads “// Calculate the cost of the total order”.&#10;The second line of the code reads “var totalCost = initialCost + pCost + salesTax;”.&#10;The third line of the code reads “orderForm.elements.totalCost.value = formatUSCurrency(totalCost);”.&#10;The fourth line of the code reads “// Store the order details”.&#10;The fifth line of the code reads “orderForm.elements.modelName.value = orderForm.elements.model.options[mIndex].text;“.&#10;The sixth line of the code reads “orderForm.elements.protectionName.value =&#10;document.querySelector ('input [name=“protection”]: checked’).nextSibling.nodeValue;”.&#10;The seventh line of the code reads “}”.&#10;The first rectangular box labeled “hidden files” is positioned on the left side of the code. An arrow originating from this rectangular box points to the fifth and sixth lines of the code.&#10;The second rectangular box labeled “retrieves the text of the selected option in the selection list” is positioned on the right side of the code. An arrow originating from this rectangular box points to “text” in the fifth line of the code.&#10;The third rectangular box labeled “references the checked option button for the protection field” is positioned below the code. An arrow originating from this rectangular box points to “document.querySelector ('input [name=“protection”]: checked’)” in the sixth line of the code.&#10;The fourth rectangular box labeled “retrieves the text in the text node next to the checked option button” is positioned on the right side of the third rectangular box. An arrow originating from the fourth rectangular box points to “nextSibling.nodeValue” in the sixth line of the code.&#10;" title="Figure 13-22 Storing data in hidden fields"/>
          <p:cNvPicPr>
            <a:picLocks noChangeAspect="1"/>
          </p:cNvPicPr>
          <p:nvPr/>
        </p:nvPicPr>
        <p:blipFill>
          <a:blip r:embed="rId2"/>
          <a:stretch>
            <a:fillRect/>
          </a:stretch>
        </p:blipFill>
        <p:spPr>
          <a:xfrm>
            <a:off x="601604" y="3308766"/>
            <a:ext cx="8002749" cy="2987099"/>
          </a:xfrm>
          <a:prstGeom prst="rect">
            <a:avLst/>
          </a:prstGeom>
        </p:spPr>
      </p:pic>
    </p:spTree>
    <p:extLst>
      <p:ext uri="{BB962C8B-B14F-4D97-AF65-F5344CB8AC3E}">
        <p14:creationId xmlns:p14="http://schemas.microsoft.com/office/powerpoint/2010/main" val="1890976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Form Data</a:t>
            </a:r>
          </a:p>
        </p:txBody>
      </p:sp>
      <p:sp>
        <p:nvSpPr>
          <p:cNvPr id="3" name="Content Placeholder 2"/>
          <p:cNvSpPr>
            <a:spLocks noGrp="1"/>
          </p:cNvSpPr>
          <p:nvPr>
            <p:ph idx="1"/>
          </p:nvPr>
        </p:nvSpPr>
        <p:spPr/>
        <p:txBody>
          <a:bodyPr/>
          <a:lstStyle/>
          <a:p>
            <a:r>
              <a:rPr lang="en-US" dirty="0"/>
              <a:t>To append form data to the URL, add </a:t>
            </a:r>
            <a:r>
              <a:rPr lang="en-US" sz="2600" dirty="0">
                <a:latin typeface="Courier New" pitchFamily="49" charset="0"/>
                <a:cs typeface="Courier New" pitchFamily="49" charset="0"/>
              </a:rPr>
              <a:t>method</a:t>
            </a:r>
            <a:r>
              <a:rPr lang="en-US" dirty="0"/>
              <a:t> and </a:t>
            </a:r>
            <a:r>
              <a:rPr lang="en-US" sz="2600" dirty="0">
                <a:latin typeface="Courier New" pitchFamily="49" charset="0"/>
                <a:cs typeface="Courier New" pitchFamily="49" charset="0"/>
              </a:rPr>
              <a:t>action</a:t>
            </a:r>
            <a:r>
              <a:rPr lang="en-US" dirty="0"/>
              <a:t> attributes to the </a:t>
            </a:r>
            <a:r>
              <a:rPr lang="en-US" sz="2600" dirty="0">
                <a:latin typeface="Courier New" pitchFamily="49" charset="0"/>
                <a:cs typeface="Courier New" pitchFamily="49" charset="0"/>
              </a:rPr>
              <a:t>form</a:t>
            </a:r>
            <a:r>
              <a:rPr lang="en-US" dirty="0"/>
              <a:t> element as follows:</a:t>
            </a:r>
          </a:p>
          <a:p>
            <a:pPr marL="0" indent="0">
              <a:buNone/>
            </a:pPr>
            <a:r>
              <a:rPr lang="en-US" sz="2800"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&lt;form method="get" action="</a:t>
            </a:r>
            <a:r>
              <a:rPr lang="en-US" sz="2600" i="1" dirty="0" err="1">
                <a:latin typeface="Courier New" panose="02070309020205020404" pitchFamily="49" charset="0"/>
                <a:cs typeface="Courier New" panose="02070309020205020404" pitchFamily="49" charset="0"/>
              </a:rPr>
              <a:t>url</a:t>
            </a:r>
            <a:r>
              <a:rPr lang="en-US" sz="2600" dirty="0">
                <a:latin typeface="Courier New" panose="02070309020205020404" pitchFamily="49" charset="0"/>
                <a:cs typeface="Courier New" panose="02070309020205020404" pitchFamily="49" charset="0"/>
              </a:rPr>
              <a:t>"&gt;</a:t>
            </a:r>
          </a:p>
          <a:p>
            <a:pPr indent="0">
              <a:buNone/>
            </a:pPr>
            <a:r>
              <a:rPr lang="en-US" dirty="0"/>
              <a:t>where </a:t>
            </a:r>
            <a:r>
              <a:rPr lang="en-US" sz="2600" i="1" dirty="0" err="1">
                <a:latin typeface="Courier New" panose="02070309020205020404" pitchFamily="49" charset="0"/>
                <a:cs typeface="Courier New" panose="02070309020205020404" pitchFamily="49" charset="0"/>
              </a:rPr>
              <a:t>url</a:t>
            </a:r>
            <a:r>
              <a:rPr lang="en-US" i="1" dirty="0"/>
              <a:t> </a:t>
            </a:r>
            <a:r>
              <a:rPr lang="en-US" dirty="0"/>
              <a:t>is the URL of the page to which the form data has to be appended</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35</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786771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Appending Form Data (continued 1)</a:t>
            </a:r>
          </a:p>
        </p:txBody>
      </p:sp>
      <p:sp>
        <p:nvSpPr>
          <p:cNvPr id="3" name="Content Placeholder 2"/>
          <p:cNvSpPr>
            <a:spLocks noGrp="1"/>
          </p:cNvSpPr>
          <p:nvPr>
            <p:ph idx="1"/>
          </p:nvPr>
        </p:nvSpPr>
        <p:spPr/>
        <p:txBody>
          <a:bodyPr/>
          <a:lstStyle/>
          <a:p>
            <a:r>
              <a:rPr lang="en-US" dirty="0"/>
              <a:t>General format of the URL</a:t>
            </a:r>
          </a:p>
          <a:p>
            <a:pPr marL="0" indent="0">
              <a:buNone/>
            </a:pPr>
            <a:r>
              <a:rPr lang="en-US" sz="2600" dirty="0">
                <a:latin typeface="Courier New" panose="02070309020205020404" pitchFamily="49" charset="0"/>
                <a:cs typeface="Courier New" panose="02070309020205020404" pitchFamily="49" charset="0"/>
              </a:rPr>
              <a:t>	http://</a:t>
            </a:r>
            <a:r>
              <a:rPr lang="en-US" sz="2600" i="1" dirty="0">
                <a:latin typeface="Courier New" panose="02070309020205020404" pitchFamily="49" charset="0"/>
                <a:cs typeface="Courier New" panose="02070309020205020404" pitchFamily="49" charset="0"/>
              </a:rPr>
              <a:t>server</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path</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file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field1</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value	1</a:t>
            </a:r>
            <a:r>
              <a:rPr lang="en-US" sz="2600" dirty="0">
                <a:latin typeface="Courier New" panose="02070309020205020404" pitchFamily="49" charset="0"/>
                <a:cs typeface="Courier New" panose="02070309020205020404" pitchFamily="49" charset="0"/>
              </a:rPr>
              <a:t>&amp;</a:t>
            </a:r>
            <a:r>
              <a:rPr lang="en-US" sz="2600" i="1" dirty="0">
                <a:latin typeface="Courier New" panose="02070309020205020404" pitchFamily="49" charset="0"/>
                <a:cs typeface="Courier New" panose="02070309020205020404" pitchFamily="49" charset="0"/>
              </a:rPr>
              <a:t>field2</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value2</a:t>
            </a:r>
            <a:r>
              <a:rPr lang="en-US" sz="2600" dirty="0">
                <a:latin typeface="Courier New" panose="02070309020205020404" pitchFamily="49" charset="0"/>
                <a:cs typeface="Courier New" panose="02070309020205020404" pitchFamily="49" charset="0"/>
              </a:rPr>
              <a:t>&amp;</a:t>
            </a:r>
            <a:r>
              <a:rPr lang="en-US" sz="2600" i="1" dirty="0">
                <a:latin typeface="Courier New" panose="02070309020205020404" pitchFamily="49" charset="0"/>
                <a:cs typeface="Courier New" panose="02070309020205020404" pitchFamily="49" charset="0"/>
              </a:rPr>
              <a:t>field3</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value3</a:t>
            </a:r>
            <a:r>
              <a:rPr lang="en-US" sz="2600" dirty="0">
                <a:latin typeface="Courier New" panose="02070309020205020404" pitchFamily="49" charset="0"/>
                <a:cs typeface="Courier New" panose="02070309020205020404" pitchFamily="49" charset="0"/>
              </a:rPr>
              <a:t>...</a:t>
            </a:r>
          </a:p>
          <a:p>
            <a:pPr marL="360363" indent="0">
              <a:buNone/>
            </a:pPr>
            <a:r>
              <a:rPr lang="en-US" dirty="0"/>
              <a:t>where</a:t>
            </a:r>
          </a:p>
          <a:p>
            <a:pPr lvl="1"/>
            <a:r>
              <a:rPr lang="en-US" sz="2400" i="1" dirty="0">
                <a:latin typeface="Courier New" panose="02070309020205020404" pitchFamily="49" charset="0"/>
                <a:cs typeface="Courier New" panose="02070309020205020404" pitchFamily="49" charset="0"/>
              </a:rPr>
              <a:t>server</a:t>
            </a:r>
            <a:r>
              <a:rPr lang="en-US" i="1" dirty="0"/>
              <a:t> </a:t>
            </a:r>
            <a:r>
              <a:rPr lang="en-US" dirty="0"/>
              <a:t>and </a:t>
            </a:r>
            <a:r>
              <a:rPr lang="en-US" sz="2400" i="1" dirty="0">
                <a:latin typeface="Courier New" panose="02070309020205020404" pitchFamily="49" charset="0"/>
                <a:cs typeface="Courier New" panose="02070309020205020404" pitchFamily="49" charset="0"/>
              </a:rPr>
              <a:t>path</a:t>
            </a:r>
            <a:r>
              <a:rPr lang="en-US" i="1" dirty="0"/>
              <a:t> </a:t>
            </a:r>
            <a:r>
              <a:rPr lang="en-US" dirty="0"/>
              <a:t>are the server and path names for the web page </a:t>
            </a:r>
          </a:p>
          <a:p>
            <a:pPr lvl="1"/>
            <a:r>
              <a:rPr lang="en-US" sz="2400" i="1" dirty="0">
                <a:latin typeface="Courier New" panose="02070309020205020404" pitchFamily="49" charset="0"/>
                <a:cs typeface="Courier New" panose="02070309020205020404" pitchFamily="49" charset="0"/>
              </a:rPr>
              <a:t>file</a:t>
            </a:r>
            <a:r>
              <a:rPr lang="en-US" i="1" dirty="0"/>
              <a:t> </a:t>
            </a:r>
            <a:r>
              <a:rPr lang="en-US" dirty="0"/>
              <a:t>is the filename of the web page</a:t>
            </a:r>
          </a:p>
          <a:p>
            <a:pPr lvl="1"/>
            <a:r>
              <a:rPr lang="en-US" sz="2600" dirty="0">
                <a:latin typeface="Courier New" panose="02070309020205020404" pitchFamily="49" charset="0"/>
                <a:cs typeface="Courier New" panose="02070309020205020404" pitchFamily="49" charset="0"/>
              </a:rPr>
              <a:t>?</a:t>
            </a:r>
            <a:r>
              <a:rPr lang="en-US" dirty="0"/>
              <a:t> character followed by </a:t>
            </a:r>
            <a:r>
              <a:rPr lang="en-US" b="1" dirty="0">
                <a:cs typeface="Courier New" panose="02070309020205020404" pitchFamily="49" charset="0"/>
              </a:rPr>
              <a:t>query string </a:t>
            </a:r>
            <a:r>
              <a:rPr lang="en-US" dirty="0"/>
              <a:t>contains field names and data values appended to the URL</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36</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969590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the location Object</a:t>
            </a:r>
          </a:p>
        </p:txBody>
      </p:sp>
      <p:sp>
        <p:nvSpPr>
          <p:cNvPr id="3" name="Content Placeholder 2"/>
          <p:cNvSpPr>
            <a:spLocks noGrp="1"/>
          </p:cNvSpPr>
          <p:nvPr>
            <p:ph idx="1"/>
          </p:nvPr>
        </p:nvSpPr>
        <p:spPr>
          <a:xfrm>
            <a:off x="457200" y="1219200"/>
            <a:ext cx="8305800" cy="5181600"/>
          </a:xfrm>
        </p:spPr>
        <p:txBody>
          <a:bodyPr/>
          <a:lstStyle/>
          <a:p>
            <a:r>
              <a:rPr lang="en-US" b="1" dirty="0">
                <a:cs typeface="Courier New" panose="02070309020205020404" pitchFamily="49" charset="0"/>
              </a:rPr>
              <a:t>Location object </a:t>
            </a:r>
            <a:r>
              <a:rPr lang="en-US" dirty="0"/>
              <a:t>stores the current location of the web document </a:t>
            </a:r>
          </a:p>
          <a:p>
            <a:r>
              <a:rPr lang="en-US" dirty="0"/>
              <a:t>Location object is referenced using the following expressions:</a:t>
            </a:r>
          </a:p>
          <a:p>
            <a:pPr lvl="1"/>
            <a:r>
              <a:rPr lang="en-US" sz="2600" dirty="0" err="1">
                <a:latin typeface="Courier New" panose="02070309020205020404" pitchFamily="49" charset="0"/>
                <a:cs typeface="Courier New" panose="02070309020205020404" pitchFamily="49" charset="0"/>
              </a:rPr>
              <a:t>window.location</a:t>
            </a:r>
            <a:endParaRPr lang="en-US" sz="2600" dirty="0">
              <a:latin typeface="Courier New" panose="02070309020205020404" pitchFamily="49" charset="0"/>
              <a:cs typeface="Courier New" panose="02070309020205020404" pitchFamily="49" charset="0"/>
            </a:endParaRPr>
          </a:p>
          <a:p>
            <a:pPr lvl="1"/>
            <a:r>
              <a:rPr lang="en-US" sz="2600" dirty="0" err="1">
                <a:latin typeface="Courier New" panose="02070309020205020404" pitchFamily="49" charset="0"/>
                <a:cs typeface="Courier New" panose="02070309020205020404" pitchFamily="49" charset="0"/>
              </a:rPr>
              <a:t>document.location</a:t>
            </a:r>
            <a:endParaRPr lang="en-US" sz="2600" dirty="0">
              <a:latin typeface="Courier New" panose="02070309020205020404" pitchFamily="49" charset="0"/>
              <a:cs typeface="Courier New" panose="02070309020205020404" pitchFamily="49" charset="0"/>
            </a:endParaRPr>
          </a:p>
          <a:p>
            <a:pPr lvl="1"/>
            <a:r>
              <a:rPr lang="en-US" sz="2600" dirty="0">
                <a:latin typeface="Courier New" panose="02070309020205020404" pitchFamily="49" charset="0"/>
                <a:cs typeface="Courier New" panose="02070309020205020404" pitchFamily="49" charset="0"/>
              </a:rPr>
              <a:t>location</a:t>
            </a:r>
          </a:p>
          <a:p>
            <a:r>
              <a:rPr lang="en-US" dirty="0"/>
              <a:t>To load a new page in the current window, use</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window.location</a:t>
            </a:r>
            <a:r>
              <a:rPr lang="en-US" sz="2600" dirty="0">
                <a:latin typeface="Courier New" panose="02070309020205020404" pitchFamily="49" charset="0"/>
                <a:cs typeface="Courier New" panose="02070309020205020404" pitchFamily="49" charset="0"/>
              </a:rPr>
              <a:t> = </a:t>
            </a:r>
            <a:r>
              <a:rPr lang="en-US" sz="2600" i="1" dirty="0" err="1">
                <a:latin typeface="Courier New" panose="02070309020205020404" pitchFamily="49" charset="0"/>
                <a:cs typeface="Courier New" panose="02070309020205020404" pitchFamily="49" charset="0"/>
              </a:rPr>
              <a:t>url</a:t>
            </a:r>
            <a:endParaRPr lang="en-US" sz="2600" i="1" dirty="0">
              <a:latin typeface="Courier New" panose="02070309020205020404" pitchFamily="49" charset="0"/>
              <a:cs typeface="Courier New" panose="02070309020205020404" pitchFamily="49" charset="0"/>
            </a:endParaRPr>
          </a:p>
          <a:p>
            <a:pPr marL="0" indent="0">
              <a:buNone/>
            </a:pPr>
            <a:r>
              <a:rPr lang="en-US" dirty="0"/>
              <a:t>    where </a:t>
            </a:r>
            <a:r>
              <a:rPr lang="en-US" sz="2600" i="1" dirty="0" err="1">
                <a:latin typeface="Courier New" panose="02070309020205020404" pitchFamily="49" charset="0"/>
                <a:cs typeface="Courier New" panose="02070309020205020404" pitchFamily="49" charset="0"/>
              </a:rPr>
              <a:t>url</a:t>
            </a:r>
            <a:r>
              <a:rPr lang="en-US" sz="2800" i="1" dirty="0">
                <a:latin typeface="Courier New" panose="02070309020205020404" pitchFamily="49" charset="0"/>
                <a:cs typeface="Courier New" panose="02070309020205020404" pitchFamily="49" charset="0"/>
              </a:rPr>
              <a:t> </a:t>
            </a:r>
            <a:r>
              <a:rPr lang="en-US" dirty="0"/>
              <a:t>is the URL of the new page</a:t>
            </a:r>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37</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104783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Examining the location Object (continued 1)</a:t>
            </a:r>
          </a:p>
        </p:txBody>
      </p:sp>
      <p:pic>
        <p:nvPicPr>
          <p:cNvPr id="6" name="Content Placeholder 5" descr="This table provides data about location properties and methods. It has 2 columns and 14 rows. The header of column 1 reads “Property or Method” and the header of column 2 reads “Description”.&#10;In row 2, column 1 reads “location.hash” and column 2 reads “The anchor part of the location’s URL including the # symbol”.&#10;In row 3, column 1 reads “location.host” and column 2 reads “The hostname and port number of the URL”.&#10;In row 4, column 1 reads “location.hostname” and column 2 reads “The hostname of the URL”.&#10;In row 5, column 1 reads “location.href” and column 2 reads “The location’s entire URL”.&#10;In row 6, column 1 reads “location.origin” and column 2 reads “The protocol, hostname, and port number of the URL”.&#10;In row 7, column 1 reads “location.pathname” and column 2 reads “The pathname of the URL”.&#10;In row 8, column 1 reads “location.port” and column 2 reads “The port number of the URL”.&#10;In row 9, column 1 reads “location.protocol” and column 2 reads “The protocol of the URL”.&#10;In row 10, column 1 reads “location.search” and column 2 reads “The query string portion of the URL (all the text after the? Symbol)”.&#10;In row 11, column 1 reads “location.assign(newurl)” and column 2 reads “Loads a new document with the URL, newurl”.&#10;In row 12, column 1 reads “location.reload(fromServer)” and column 2 reads “Reloads the current location from the server where fromServer is false to load the location from the browser’s cache (the default) or true to reload from the server”.&#10;In row 13, column 1 reads “location.replace(newurl)” and column 2 reads “Loads a new document with the URL, newurl and replaces the current location in the browser history with newURL”.&#10;In row 14, column 1 reads “location.toString ()” and column 2 reads “Returns the href portion of the location’s URL”." title="Figure 13-25 Location properties and methods"/>
          <p:cNvPicPr>
            <a:picLocks noGrp="1" noChangeAspect="1"/>
          </p:cNvPicPr>
          <p:nvPr>
            <p:ph idx="1"/>
          </p:nvPr>
        </p:nvPicPr>
        <p:blipFill>
          <a:blip r:embed="rId2"/>
          <a:stretch>
            <a:fillRect/>
          </a:stretch>
        </p:blipFill>
        <p:spPr>
          <a:xfrm>
            <a:off x="786025" y="1219200"/>
            <a:ext cx="7648149" cy="4906963"/>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38</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4094734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Examining the location Object (continued 2)</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39</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Content Placeholder 5" descr="This figure explains the process of extracting the field/value pairs from the location URL. &#10;The figure consists of two rectangular boxes and a few lines of code.&#10;The first line of the code reads “*/”.&#10;The second line of the code reads “window.addEventListener (“load”, function() {”.&#10;The third line of the code reads “// Retrieve the field/value pairs from the URL”.&#10;The fourth line of the code reads “var formData = location.search;”.&#10;The fifth line of the code reads “});”.&#10;The first rectangular box labeled “references the location of the current page” is positioned below the code. An arrow originating from this rectangular box points to “location” in the fourth line of the code.&#10;The second rectangular box labeled “returns the query string portion of the location URL” is positioned on the right side of the first rectangular box. An arrow originating from the second rectangular box points to “search” in the fourth line of the code." title="Figure 13-26 Extracting the field/value pairs from the location URL"/>
          <p:cNvPicPr>
            <a:picLocks noGrp="1" noChangeAspect="1"/>
          </p:cNvPicPr>
          <p:nvPr>
            <p:ph idx="1"/>
          </p:nvPr>
        </p:nvPicPr>
        <p:blipFill>
          <a:blip r:embed="rId2"/>
          <a:stretch>
            <a:fillRect/>
          </a:stretch>
        </p:blipFill>
        <p:spPr>
          <a:xfrm>
            <a:off x="566737" y="2205831"/>
            <a:ext cx="8086725" cy="2933700"/>
          </a:xfrm>
          <a:prstGeom prst="rect">
            <a:avLst/>
          </a:prstGeom>
        </p:spPr>
      </p:pic>
    </p:spTree>
    <p:extLst>
      <p:ext uri="{BB962C8B-B14F-4D97-AF65-F5344CB8AC3E}">
        <p14:creationId xmlns:p14="http://schemas.microsoft.com/office/powerpoint/2010/main" val="310714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Forms Object</a:t>
            </a:r>
          </a:p>
        </p:txBody>
      </p:sp>
      <p:sp>
        <p:nvSpPr>
          <p:cNvPr id="3" name="Content Placeholder 2"/>
          <p:cNvSpPr>
            <a:spLocks noGrp="1"/>
          </p:cNvSpPr>
          <p:nvPr>
            <p:ph idx="1"/>
          </p:nvPr>
        </p:nvSpPr>
        <p:spPr/>
        <p:txBody>
          <a:bodyPr/>
          <a:lstStyle/>
          <a:p>
            <a:r>
              <a:rPr lang="en-US" dirty="0"/>
              <a:t>The knowledge of properties and methods of the </a:t>
            </a:r>
            <a:r>
              <a:rPr lang="en-US" sz="2600" dirty="0">
                <a:latin typeface="Courier New" pitchFamily="49" charset="0"/>
                <a:cs typeface="Courier New" pitchFamily="49" charset="0"/>
              </a:rPr>
              <a:t>form</a:t>
            </a:r>
            <a:r>
              <a:rPr lang="en-US" dirty="0"/>
              <a:t> object and the elements it contains is essential to program the behavior and contents of a web form </a:t>
            </a:r>
          </a:p>
          <a:p>
            <a:r>
              <a:rPr lang="en-US" dirty="0"/>
              <a:t>Web forms and their elements are part of the hierarchy of objects within the web document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770827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Text Strings</a:t>
            </a:r>
          </a:p>
        </p:txBody>
      </p:sp>
      <p:sp>
        <p:nvSpPr>
          <p:cNvPr id="3" name="Content Placeholder 2"/>
          <p:cNvSpPr>
            <a:spLocks noGrp="1"/>
          </p:cNvSpPr>
          <p:nvPr>
            <p:ph idx="1"/>
          </p:nvPr>
        </p:nvSpPr>
        <p:spPr/>
        <p:txBody>
          <a:bodyPr/>
          <a:lstStyle/>
          <a:p>
            <a:r>
              <a:rPr lang="en-US" dirty="0"/>
              <a:t>Text string objects are created implicitly </a:t>
            </a:r>
          </a:p>
          <a:p>
            <a:pPr lvl="1"/>
            <a:r>
              <a:rPr lang="en-US" dirty="0"/>
              <a:t>when storing any text string value within a variable or </a:t>
            </a:r>
          </a:p>
          <a:p>
            <a:pPr lvl="1"/>
            <a:r>
              <a:rPr lang="en-US" dirty="0"/>
              <a:t>by extracting a text string from a web form field or a location URL </a:t>
            </a:r>
          </a:p>
          <a:p>
            <a:r>
              <a:rPr lang="en-US" dirty="0"/>
              <a:t>Text string objects can be explicitly created using the following object constructor:</a:t>
            </a:r>
          </a:p>
          <a:p>
            <a:pPr marL="0" indent="0">
              <a:buNone/>
            </a:pPr>
            <a:r>
              <a:rPr lang="en-US" dirty="0"/>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stringVar</a:t>
            </a:r>
            <a:r>
              <a:rPr lang="en-US" sz="2600" i="1"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 new String(</a:t>
            </a:r>
            <a:r>
              <a:rPr lang="en-US" sz="2600" i="1" dirty="0">
                <a:latin typeface="Courier New" panose="02070309020205020404" pitchFamily="49" charset="0"/>
                <a:cs typeface="Courier New" panose="02070309020205020404" pitchFamily="49" charset="0"/>
              </a:rPr>
              <a:t>text</a:t>
            </a:r>
            <a:r>
              <a:rPr lang="en-US" sz="2600" dirty="0">
                <a:latin typeface="Courier New" panose="02070309020205020404" pitchFamily="49" charset="0"/>
                <a:cs typeface="Courier New" panose="02070309020205020404" pitchFamily="49" charset="0"/>
              </a:rPr>
              <a:t>);</a:t>
            </a:r>
          </a:p>
          <a:p>
            <a:pPr>
              <a:buNone/>
            </a:pPr>
            <a:r>
              <a:rPr lang="en-US" dirty="0"/>
              <a:t>    where </a:t>
            </a:r>
            <a:r>
              <a:rPr lang="en-US" sz="2600" i="1" dirty="0" err="1">
                <a:latin typeface="Courier New" panose="02070309020205020404" pitchFamily="49" charset="0"/>
                <a:cs typeface="Courier New" panose="02070309020205020404" pitchFamily="49" charset="0"/>
              </a:rPr>
              <a:t>stringVar</a:t>
            </a:r>
            <a:r>
              <a:rPr lang="en-US" i="1" dirty="0"/>
              <a:t> </a:t>
            </a:r>
            <a:r>
              <a:rPr lang="en-US" dirty="0"/>
              <a:t>is a variable that stores the  text string and </a:t>
            </a:r>
            <a:r>
              <a:rPr lang="en-US" sz="2600" i="1" dirty="0">
                <a:latin typeface="Courier New" panose="02070309020205020404" pitchFamily="49" charset="0"/>
                <a:cs typeface="Courier New" panose="02070309020205020404" pitchFamily="49" charset="0"/>
              </a:rPr>
              <a:t>text</a:t>
            </a:r>
            <a:r>
              <a:rPr lang="en-US" i="1" dirty="0"/>
              <a:t> </a:t>
            </a:r>
            <a:r>
              <a:rPr lang="en-US" dirty="0"/>
              <a:t>is the text of the string</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40</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690334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Extracting Substrings from a Text String</a:t>
            </a:r>
          </a:p>
        </p:txBody>
      </p:sp>
      <p:sp>
        <p:nvSpPr>
          <p:cNvPr id="3" name="Content Placeholder 2"/>
          <p:cNvSpPr>
            <a:spLocks noGrp="1"/>
          </p:cNvSpPr>
          <p:nvPr>
            <p:ph idx="1"/>
          </p:nvPr>
        </p:nvSpPr>
        <p:spPr/>
        <p:txBody>
          <a:bodyPr/>
          <a:lstStyle/>
          <a:p>
            <a:r>
              <a:rPr lang="en-US" dirty="0"/>
              <a:t>To extract a character in a text string, use</a:t>
            </a:r>
          </a:p>
          <a:p>
            <a:pPr marL="0" indent="0">
              <a:buNone/>
            </a:pPr>
            <a:r>
              <a:rPr lang="en-US" sz="26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string</a:t>
            </a:r>
            <a:r>
              <a:rPr lang="en-US" sz="2600" dirty="0" err="1">
                <a:latin typeface="Courier New" panose="02070309020205020404" pitchFamily="49" charset="0"/>
                <a:cs typeface="Courier New" panose="02070309020205020404" pitchFamily="49" charset="0"/>
              </a:rPr>
              <a:t>.charAt</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a:t>
            </a:r>
          </a:p>
          <a:p>
            <a:pPr marL="400050" indent="-57150">
              <a:buNone/>
            </a:pPr>
            <a:r>
              <a:rPr lang="en-US" dirty="0"/>
              <a:t>where </a:t>
            </a:r>
            <a:r>
              <a:rPr lang="en-US" sz="2600" i="1" dirty="0">
                <a:latin typeface="Courier New" panose="02070309020205020404" pitchFamily="49" charset="0"/>
                <a:cs typeface="Courier New" panose="02070309020205020404" pitchFamily="49" charset="0"/>
              </a:rPr>
              <a:t>string</a:t>
            </a:r>
            <a:r>
              <a:rPr lang="en-US" i="1" dirty="0"/>
              <a:t> </a:t>
            </a:r>
            <a:r>
              <a:rPr lang="en-US" dirty="0"/>
              <a:t>is the string object and </a:t>
            </a:r>
            <a:r>
              <a:rPr lang="en-US" sz="2600" i="1" dirty="0" err="1">
                <a:latin typeface="Courier New" panose="02070309020205020404" pitchFamily="49" charset="0"/>
                <a:cs typeface="Courier New" panose="02070309020205020404" pitchFamily="49" charset="0"/>
              </a:rPr>
              <a:t>i</a:t>
            </a:r>
            <a:r>
              <a:rPr lang="en-US" sz="2600" i="1" dirty="0">
                <a:latin typeface="Courier New" panose="02070309020205020404" pitchFamily="49" charset="0"/>
                <a:cs typeface="Courier New" panose="02070309020205020404" pitchFamily="49" charset="0"/>
              </a:rPr>
              <a:t> </a:t>
            </a:r>
            <a:r>
              <a:rPr lang="en-US" dirty="0"/>
              <a:t>is the index value of the character</a:t>
            </a:r>
          </a:p>
          <a:p>
            <a:r>
              <a:rPr lang="en-US" dirty="0"/>
              <a:t>The </a:t>
            </a:r>
            <a:r>
              <a:rPr lang="en-US" sz="2600" dirty="0" err="1">
                <a:latin typeface="Courier New" panose="02070309020205020404" pitchFamily="49" charset="0"/>
                <a:cs typeface="Courier New" panose="02070309020205020404" pitchFamily="49" charset="0"/>
              </a:rPr>
              <a:t>charAt</a:t>
            </a:r>
            <a:r>
              <a:rPr lang="en-US" sz="2600" dirty="0">
                <a:latin typeface="Courier New" panose="02070309020205020404" pitchFamily="49" charset="0"/>
                <a:cs typeface="Courier New" panose="02070309020205020404" pitchFamily="49" charset="0"/>
              </a:rPr>
              <a:t>()</a:t>
            </a:r>
            <a:r>
              <a:rPr lang="en-US" sz="2600" dirty="0"/>
              <a:t> </a:t>
            </a:r>
            <a:r>
              <a:rPr lang="en-US" dirty="0"/>
              <a:t>method extracts only a single character</a:t>
            </a:r>
          </a:p>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41</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21243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Extracting Substrings from a Text String (continued)</a:t>
            </a:r>
          </a:p>
        </p:txBody>
      </p:sp>
      <p:sp>
        <p:nvSpPr>
          <p:cNvPr id="3" name="Content Placeholder 2"/>
          <p:cNvSpPr>
            <a:spLocks noGrp="1"/>
          </p:cNvSpPr>
          <p:nvPr>
            <p:ph idx="1"/>
          </p:nvPr>
        </p:nvSpPr>
        <p:spPr>
          <a:xfrm>
            <a:off x="457200" y="1228724"/>
            <a:ext cx="8305800" cy="5172076"/>
          </a:xfrm>
        </p:spPr>
        <p:txBody>
          <a:bodyPr/>
          <a:lstStyle/>
          <a:p>
            <a:r>
              <a:rPr lang="en-US" dirty="0"/>
              <a:t>To extract </a:t>
            </a:r>
            <a:r>
              <a:rPr lang="en-US" b="1" dirty="0"/>
              <a:t>substrings</a:t>
            </a:r>
            <a:r>
              <a:rPr lang="en-US" dirty="0"/>
              <a:t>, use </a:t>
            </a:r>
            <a:r>
              <a:rPr lang="en-US" sz="26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string</a:t>
            </a:r>
            <a:r>
              <a:rPr lang="en-US" sz="2600" dirty="0" err="1">
                <a:latin typeface="Courier New" panose="02070309020205020404" pitchFamily="49" charset="0"/>
                <a:cs typeface="Courier New" panose="02070309020205020404" pitchFamily="49" charset="0"/>
              </a:rPr>
              <a:t>.slice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start </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end</a:t>
            </a:r>
            <a:r>
              <a:rPr lang="en-US" sz="2600" dirty="0">
                <a:latin typeface="Courier New" panose="02070309020205020404" pitchFamily="49" charset="0"/>
                <a:cs typeface="Courier New" panose="02070309020205020404" pitchFamily="49" charset="0"/>
              </a:rPr>
              <a:t>])</a:t>
            </a:r>
          </a:p>
          <a:p>
            <a:pPr marL="400050" indent="0">
              <a:buNone/>
            </a:pPr>
            <a:r>
              <a:rPr lang="en-US" dirty="0"/>
              <a:t>where </a:t>
            </a:r>
            <a:r>
              <a:rPr lang="en-US" sz="2600" i="1" dirty="0">
                <a:latin typeface="Courier New" panose="02070309020205020404" pitchFamily="49" charset="0"/>
                <a:cs typeface="Courier New" panose="02070309020205020404" pitchFamily="49" charset="0"/>
              </a:rPr>
              <a:t>start</a:t>
            </a:r>
            <a:r>
              <a:rPr lang="en-US" sz="2600" i="1" dirty="0"/>
              <a:t> </a:t>
            </a:r>
            <a:r>
              <a:rPr lang="en-US" dirty="0"/>
              <a:t>is the starting index value and </a:t>
            </a:r>
            <a:r>
              <a:rPr lang="en-US" sz="2600" i="1" dirty="0">
                <a:latin typeface="Courier New" panose="02070309020205020404" pitchFamily="49" charset="0"/>
                <a:cs typeface="Courier New" panose="02070309020205020404" pitchFamily="49" charset="0"/>
              </a:rPr>
              <a:t>end</a:t>
            </a:r>
            <a:r>
              <a:rPr lang="en-US" i="1" dirty="0"/>
              <a:t> </a:t>
            </a:r>
            <a:r>
              <a:rPr lang="en-US" dirty="0"/>
              <a:t>is the index value at which the slicing stops</a:t>
            </a:r>
          </a:p>
          <a:p>
            <a:r>
              <a:rPr lang="en-US" dirty="0"/>
              <a:t>To create an array of substrings, use </a:t>
            </a:r>
            <a:r>
              <a:rPr lang="en-US" sz="28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strArray</a:t>
            </a:r>
            <a:r>
              <a:rPr lang="en-US" sz="2600" i="1"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string.split</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str</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err="1">
                <a:latin typeface="Courier New" panose="02070309020205020404" pitchFamily="49" charset="0"/>
                <a:cs typeface="Courier New" panose="02070309020205020404" pitchFamily="49" charset="0"/>
              </a:rPr>
              <a:t>strArray</a:t>
            </a:r>
            <a:r>
              <a:rPr lang="en-US" i="1" dirty="0"/>
              <a:t> </a:t>
            </a:r>
            <a:r>
              <a:rPr lang="en-US" dirty="0"/>
              <a:t>is the array to store the substrings and </a:t>
            </a:r>
            <a:r>
              <a:rPr lang="en-US" sz="2600" i="1" dirty="0" err="1">
                <a:latin typeface="Courier New" panose="02070309020205020404" pitchFamily="49" charset="0"/>
                <a:cs typeface="Courier New" panose="02070309020205020404" pitchFamily="49" charset="0"/>
              </a:rPr>
              <a:t>str</a:t>
            </a:r>
            <a:r>
              <a:rPr lang="en-US" i="1" dirty="0"/>
              <a:t> </a:t>
            </a:r>
            <a:r>
              <a:rPr lang="en-US" dirty="0"/>
              <a:t>is a </a:t>
            </a:r>
            <a:r>
              <a:rPr lang="en-US" b="1" dirty="0">
                <a:cs typeface="Courier New" panose="02070309020205020404" pitchFamily="49" charset="0"/>
              </a:rPr>
              <a:t>delimiter</a:t>
            </a:r>
            <a:r>
              <a:rPr lang="en-US" b="1" dirty="0"/>
              <a:t> </a:t>
            </a:r>
            <a:r>
              <a:rPr lang="en-US" dirty="0"/>
              <a:t>that determines the break between substrings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42</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422686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within a Text String</a:t>
            </a:r>
          </a:p>
        </p:txBody>
      </p:sp>
      <p:sp>
        <p:nvSpPr>
          <p:cNvPr id="3" name="Content Placeholder 2"/>
          <p:cNvSpPr>
            <a:spLocks noGrp="1"/>
          </p:cNvSpPr>
          <p:nvPr>
            <p:ph idx="1"/>
          </p:nvPr>
        </p:nvSpPr>
        <p:spPr/>
        <p:txBody>
          <a:bodyPr/>
          <a:lstStyle/>
          <a:p>
            <a:r>
              <a:rPr lang="en-US" dirty="0"/>
              <a:t>To search for the occurrence of substrings within larger text strings, use</a:t>
            </a:r>
          </a:p>
          <a:p>
            <a:pPr marL="0" indent="0">
              <a:buNone/>
            </a:pPr>
            <a:r>
              <a:rPr lang="en-US" sz="28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string</a:t>
            </a:r>
            <a:r>
              <a:rPr lang="en-US" sz="2600" dirty="0" err="1">
                <a:latin typeface="Courier New" panose="02070309020205020404" pitchFamily="49" charset="0"/>
                <a:cs typeface="Courier New" panose="02070309020205020404" pitchFamily="49" charset="0"/>
              </a:rPr>
              <a:t>.indexOf</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str</a:t>
            </a:r>
            <a:r>
              <a:rPr lang="en-US" sz="2600" i="1"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start</a:t>
            </a:r>
            <a:r>
              <a:rPr lang="en-US" sz="2600" dirty="0">
                <a:latin typeface="Courier New" panose="02070309020205020404" pitchFamily="49" charset="0"/>
                <a:cs typeface="Courier New" panose="02070309020205020404" pitchFamily="49" charset="0"/>
              </a:rPr>
              <a:t>])</a:t>
            </a:r>
          </a:p>
          <a:p>
            <a:pPr lvl="1"/>
            <a:r>
              <a:rPr lang="en-US" dirty="0"/>
              <a:t>where </a:t>
            </a:r>
            <a:r>
              <a:rPr lang="en-US" sz="2200" i="1" dirty="0">
                <a:latin typeface="Courier New" panose="02070309020205020404" pitchFamily="49" charset="0"/>
                <a:cs typeface="Courier New" panose="02070309020205020404" pitchFamily="49" charset="0"/>
              </a:rPr>
              <a:t>start</a:t>
            </a:r>
            <a:r>
              <a:rPr lang="en-US" i="1" dirty="0"/>
              <a:t> </a:t>
            </a:r>
            <a:r>
              <a:rPr lang="en-US" dirty="0"/>
              <a:t>indicates the index value where the search starts</a:t>
            </a:r>
          </a:p>
          <a:p>
            <a:pPr marL="342900" lvl="1" indent="-342900">
              <a:buFont typeface="Arial" charset="0"/>
              <a:buChar char="•"/>
            </a:pPr>
            <a:r>
              <a:rPr lang="en-US" sz="3200" dirty="0">
                <a:cs typeface="Courier New" pitchFamily="49" charset="0"/>
              </a:rPr>
              <a:t>The</a:t>
            </a:r>
            <a:r>
              <a:rPr lang="en-US" sz="2600" dirty="0">
                <a:latin typeface="Courier New" pitchFamily="49" charset="0"/>
                <a:cs typeface="Courier New" pitchFamily="49" charset="0"/>
              </a:rPr>
              <a:t> </a:t>
            </a:r>
            <a:r>
              <a:rPr lang="en-US" sz="2600" dirty="0" err="1">
                <a:latin typeface="Courier New" pitchFamily="49" charset="0"/>
                <a:cs typeface="Courier New" pitchFamily="49" charset="0"/>
              </a:rPr>
              <a:t>indexOf</a:t>
            </a:r>
            <a:r>
              <a:rPr lang="en-US" sz="2600" dirty="0">
                <a:latin typeface="Courier New" pitchFamily="49" charset="0"/>
                <a:cs typeface="Courier New" pitchFamily="49" charset="0"/>
              </a:rPr>
              <a:t>()</a:t>
            </a:r>
            <a:r>
              <a:rPr lang="en-US" sz="3200" dirty="0"/>
              <a:t> method returns the index value of the first occurrence of the substring </a:t>
            </a:r>
            <a:r>
              <a:rPr lang="en-US" sz="2600" i="1" dirty="0" err="1">
                <a:latin typeface="Courier New" panose="02070309020205020404" pitchFamily="49" charset="0"/>
                <a:cs typeface="Courier New" panose="02070309020205020404" pitchFamily="49" charset="0"/>
              </a:rPr>
              <a:t>str</a:t>
            </a:r>
            <a:endParaRPr lang="en-US" sz="2600" dirty="0"/>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43</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635127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Regular Expressions</a:t>
            </a:r>
          </a:p>
        </p:txBody>
      </p:sp>
      <p:sp>
        <p:nvSpPr>
          <p:cNvPr id="3" name="Content Placeholder 2"/>
          <p:cNvSpPr>
            <a:spLocks noGrp="1"/>
          </p:cNvSpPr>
          <p:nvPr>
            <p:ph idx="1"/>
          </p:nvPr>
        </p:nvSpPr>
        <p:spPr/>
        <p:txBody>
          <a:bodyPr/>
          <a:lstStyle/>
          <a:p>
            <a:r>
              <a:rPr lang="en-US" b="1" dirty="0">
                <a:cs typeface="Courier New" panose="02070309020205020404" pitchFamily="49" charset="0"/>
              </a:rPr>
              <a:t>Regular expression: </a:t>
            </a:r>
            <a:r>
              <a:rPr lang="en-US" dirty="0">
                <a:cs typeface="Courier New" panose="02070309020205020404" pitchFamily="49" charset="0"/>
              </a:rPr>
              <a:t>T</a:t>
            </a:r>
            <a:r>
              <a:rPr lang="en-US" dirty="0"/>
              <a:t>ext string that defines a character pattern </a:t>
            </a:r>
          </a:p>
          <a:p>
            <a:r>
              <a:rPr lang="en-US" dirty="0"/>
              <a:t>General form:</a:t>
            </a:r>
          </a:p>
          <a:p>
            <a:pPr marL="0" indent="0">
              <a:buNone/>
            </a:pPr>
            <a:r>
              <a:rPr lang="en-US" dirty="0"/>
              <a:t>	</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pattern</a:t>
            </a:r>
            <a:r>
              <a:rPr lang="en-US" sz="2600" dirty="0">
                <a:latin typeface="Courier New" panose="02070309020205020404" pitchFamily="49" charset="0"/>
                <a:cs typeface="Courier New" panose="02070309020205020404" pitchFamily="49" charset="0"/>
              </a:rPr>
              <a:t>/</a:t>
            </a:r>
          </a:p>
          <a:p>
            <a:pPr marL="360363" indent="0">
              <a:buNone/>
            </a:pPr>
            <a:r>
              <a:rPr lang="en-US" dirty="0"/>
              <a:t>where </a:t>
            </a:r>
            <a:r>
              <a:rPr lang="en-US" sz="2600" i="1" dirty="0">
                <a:latin typeface="Courier New" panose="02070309020205020404" pitchFamily="49" charset="0"/>
                <a:cs typeface="Courier New" panose="02070309020205020404" pitchFamily="49" charset="0"/>
              </a:rPr>
              <a:t>pattern</a:t>
            </a:r>
            <a:r>
              <a:rPr lang="en-US" i="1" dirty="0"/>
              <a:t> </a:t>
            </a:r>
            <a:r>
              <a:rPr lang="en-US" dirty="0"/>
              <a:t>is the regular expression code that defines a character pattern</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44</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384311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a Substring</a:t>
            </a:r>
          </a:p>
        </p:txBody>
      </p:sp>
      <p:sp>
        <p:nvSpPr>
          <p:cNvPr id="3" name="Content Placeholder 2"/>
          <p:cNvSpPr>
            <a:spLocks noGrp="1"/>
          </p:cNvSpPr>
          <p:nvPr>
            <p:ph idx="1"/>
          </p:nvPr>
        </p:nvSpPr>
        <p:spPr/>
        <p:txBody>
          <a:bodyPr/>
          <a:lstStyle/>
          <a:p>
            <a:r>
              <a:rPr lang="en-US" dirty="0"/>
              <a:t>The most basic regular expression is </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chars</a:t>
            </a:r>
            <a:r>
              <a:rPr lang="en-US" sz="2600" dirty="0">
                <a:latin typeface="Courier New" panose="02070309020205020404" pitchFamily="49" charset="0"/>
                <a:cs typeface="Courier New" panose="02070309020205020404" pitchFamily="49" charset="0"/>
              </a:rPr>
              <a:t>/</a:t>
            </a:r>
          </a:p>
          <a:p>
            <a:pPr marL="360363" indent="0">
              <a:buNone/>
            </a:pPr>
            <a:r>
              <a:rPr lang="en-US" dirty="0"/>
              <a:t>where </a:t>
            </a:r>
            <a:r>
              <a:rPr lang="en-US" sz="2600" i="1" dirty="0">
                <a:latin typeface="Courier New" panose="02070309020205020404" pitchFamily="49" charset="0"/>
                <a:cs typeface="Courier New" panose="02070309020205020404" pitchFamily="49" charset="0"/>
              </a:rPr>
              <a:t>chars</a:t>
            </a:r>
            <a:r>
              <a:rPr lang="en-US" i="1" dirty="0"/>
              <a:t> </a:t>
            </a:r>
            <a:r>
              <a:rPr lang="en-US" dirty="0"/>
              <a:t>is the substring text</a:t>
            </a:r>
          </a:p>
          <a:p>
            <a:r>
              <a:rPr lang="en-IN" kern="1200" dirty="0">
                <a:cs typeface="Courier New" panose="02070309020205020404" pitchFamily="49" charset="0"/>
              </a:rPr>
              <a:t>To specify the beginning or end of the regular expressions, mark the beginning and end of a text string with the </a:t>
            </a:r>
            <a:r>
              <a:rPr lang="en-IN" kern="1200" dirty="0">
                <a:latin typeface="Courier New" panose="02070309020205020404" pitchFamily="49" charset="0"/>
                <a:cs typeface="Courier New" panose="02070309020205020404" pitchFamily="49" charset="0"/>
              </a:rPr>
              <a:t>^</a:t>
            </a:r>
            <a:r>
              <a:rPr lang="en-IN" kern="1200" dirty="0">
                <a:cs typeface="Courier New" panose="02070309020205020404" pitchFamily="49" charset="0"/>
              </a:rPr>
              <a:t> and </a:t>
            </a:r>
            <a:r>
              <a:rPr lang="en-IN" kern="1200" dirty="0">
                <a:latin typeface="Courier New" panose="02070309020205020404" pitchFamily="49" charset="0"/>
                <a:cs typeface="Courier New" panose="02070309020205020404" pitchFamily="49" charset="0"/>
              </a:rPr>
              <a:t>$</a:t>
            </a:r>
            <a:r>
              <a:rPr lang="en-IN" kern="1200" dirty="0">
                <a:cs typeface="Courier New" panose="02070309020205020404" pitchFamily="49" charset="0"/>
              </a:rPr>
              <a:t> characters, respectively</a:t>
            </a:r>
            <a:endParaRPr lang="en-US"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45</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1809460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Regular Expression Flags</a:t>
            </a:r>
          </a:p>
        </p:txBody>
      </p:sp>
      <p:sp>
        <p:nvSpPr>
          <p:cNvPr id="3" name="Content Placeholder 2"/>
          <p:cNvSpPr>
            <a:spLocks noGrp="1"/>
          </p:cNvSpPr>
          <p:nvPr>
            <p:ph idx="1"/>
          </p:nvPr>
        </p:nvSpPr>
        <p:spPr/>
        <p:txBody>
          <a:bodyPr/>
          <a:lstStyle/>
          <a:p>
            <a:r>
              <a:rPr lang="en-IN" kern="1200" dirty="0"/>
              <a:t>By default, pattern matching stops after the first match is discovered and </a:t>
            </a:r>
            <a:r>
              <a:rPr lang="en-IN" b="1" kern="1200" dirty="0"/>
              <a:t>flag </a:t>
            </a:r>
            <a:r>
              <a:rPr lang="en-IN" kern="1200" dirty="0"/>
              <a:t>is added to the end of a regular expression to override the default</a:t>
            </a:r>
          </a:p>
          <a:p>
            <a:r>
              <a:rPr lang="en-US" dirty="0"/>
              <a:t>To perform a global search and match all occurrences of a character pattern within the   text string, use</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pattern</a:t>
            </a:r>
            <a:r>
              <a:rPr lang="en-US" sz="2600" dirty="0">
                <a:latin typeface="Courier New" panose="02070309020205020404" pitchFamily="49" charset="0"/>
                <a:cs typeface="Courier New" panose="02070309020205020404" pitchFamily="49" charset="0"/>
              </a:rPr>
              <a:t>/g </a:t>
            </a:r>
            <a:r>
              <a:rPr lang="en-US" dirty="0">
                <a:cs typeface="Courier New" panose="02070309020205020404" pitchFamily="49" charset="0"/>
              </a:rPr>
              <a:t>method</a:t>
            </a:r>
          </a:p>
          <a:p>
            <a:r>
              <a:rPr lang="en-US" dirty="0"/>
              <a:t>To make a regular expression insensitive to case, use </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pattern</a:t>
            </a:r>
            <a:r>
              <a:rPr lang="en-US" sz="2600" dirty="0">
                <a:latin typeface="Courier New" panose="02070309020205020404" pitchFamily="49" charset="0"/>
                <a:cs typeface="Courier New" panose="02070309020205020404" pitchFamily="49" charset="0"/>
              </a:rPr>
              <a:t>/I </a:t>
            </a:r>
            <a:r>
              <a:rPr lang="en-US" dirty="0">
                <a:cs typeface="Courier New" panose="02070309020205020404" pitchFamily="49" charset="0"/>
              </a:rPr>
              <a:t>method</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46</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026034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Defining Character Types and Character Classes</a:t>
            </a:r>
          </a:p>
        </p:txBody>
      </p:sp>
      <p:sp>
        <p:nvSpPr>
          <p:cNvPr id="3" name="Content Placeholder 2"/>
          <p:cNvSpPr>
            <a:spLocks noGrp="1"/>
          </p:cNvSpPr>
          <p:nvPr>
            <p:ph idx="1"/>
          </p:nvPr>
        </p:nvSpPr>
        <p:spPr/>
        <p:txBody>
          <a:bodyPr/>
          <a:lstStyle/>
          <a:p>
            <a:r>
              <a:rPr lang="en-US" dirty="0"/>
              <a:t>Regular expression can match substrings </a:t>
            </a:r>
            <a:r>
              <a:rPr lang="en-IN" dirty="0"/>
              <a:t>based on the general type of character</a:t>
            </a:r>
          </a:p>
          <a:p>
            <a:r>
              <a:rPr lang="en-US" dirty="0"/>
              <a:t>The four general types of characters</a:t>
            </a:r>
          </a:p>
          <a:p>
            <a:pPr lvl="1"/>
            <a:r>
              <a:rPr lang="en-US" sz="3200" dirty="0"/>
              <a:t>Alphabetical characters</a:t>
            </a:r>
          </a:p>
          <a:p>
            <a:pPr lvl="1"/>
            <a:r>
              <a:rPr lang="en-US" sz="3200" dirty="0"/>
              <a:t>Digits (numbers 0 to 9)</a:t>
            </a:r>
          </a:p>
          <a:p>
            <a:pPr lvl="1"/>
            <a:r>
              <a:rPr lang="en-US" sz="3200" b="1" dirty="0">
                <a:cs typeface="Courier New" panose="02070309020205020404" pitchFamily="49" charset="0"/>
              </a:rPr>
              <a:t>Word characters:</a:t>
            </a:r>
            <a:r>
              <a:rPr lang="en-US" sz="3200" dirty="0"/>
              <a:t> Alphabetical characters, digits, or the underscore character ( _ )</a:t>
            </a:r>
          </a:p>
          <a:p>
            <a:pPr lvl="1"/>
            <a:r>
              <a:rPr lang="en-US" sz="3200" dirty="0"/>
              <a:t>White space characters (blank spaces, tabs, and new lines)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47</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466886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Defining Character Types and Character Classes (continued 1)</a:t>
            </a:r>
          </a:p>
        </p:txBody>
      </p:sp>
      <p:pic>
        <p:nvPicPr>
          <p:cNvPr id="6" name="Content Placeholder 5" descr="This table provides data about character types. It has 2 columns and 10 rows. &#10;The header of column 1 reads “Character” and the header of column 2 reads “Description”.&#10;In row 2, column 1 reads “\b” and column 2 reads “a word boundary”.&#10;In row 3, column 1 reads “\B” and column 2 reads “not a word boundary”.&#10;In row 4, column 1 reads “\d” and column 2 reads “a digit from 0 to 9”.&#10;In row 5, column 1 reads “\D” and column 2 reads “any non-digit character”.&#10;In row 6, column 1 reads “\w” and column 2 reads “an alphabetical character (in uppercase or lowercase letters), a digit, or an underscore”.&#10;In row 7, column 1 reads “\W” and column 2 reads “any non-word character”.&#10;In row 8, column 1 reads “\s” and column 2 reads “a white-space character (a blank space, tab, new line, carriage return, or form feed)”.&#10;In row 9, column 1 reads “\S” and column 2 reads “any non-white-space character”.&#10;In row 10, column 1 reads “.” and column 2 reads “any character”." title="Figure 13-30 Character types"/>
          <p:cNvPicPr>
            <a:picLocks noGrp="1" noChangeAspect="1"/>
          </p:cNvPicPr>
          <p:nvPr>
            <p:ph idx="1"/>
          </p:nvPr>
        </p:nvPicPr>
        <p:blipFill>
          <a:blip r:embed="rId2"/>
          <a:stretch>
            <a:fillRect/>
          </a:stretch>
        </p:blipFill>
        <p:spPr>
          <a:xfrm>
            <a:off x="457200" y="1878171"/>
            <a:ext cx="8217996" cy="3551079"/>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48</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101462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Defining Character Types and Character Classes (continued 2)</a:t>
            </a:r>
          </a:p>
        </p:txBody>
      </p:sp>
      <p:sp>
        <p:nvSpPr>
          <p:cNvPr id="3" name="Content Placeholder 2"/>
          <p:cNvSpPr>
            <a:spLocks noGrp="1"/>
          </p:cNvSpPr>
          <p:nvPr>
            <p:ph idx="1"/>
          </p:nvPr>
        </p:nvSpPr>
        <p:spPr/>
        <p:txBody>
          <a:bodyPr/>
          <a:lstStyle/>
          <a:p>
            <a:r>
              <a:rPr lang="en-US" dirty="0">
                <a:cs typeface="Courier New" panose="02070309020205020404" pitchFamily="49" charset="0"/>
              </a:rPr>
              <a:t>I</a:t>
            </a:r>
            <a:r>
              <a:rPr lang="en-US" dirty="0"/>
              <a:t>n regular expression language, </a:t>
            </a:r>
            <a:r>
              <a:rPr lang="en-US" b="1" dirty="0">
                <a:ea typeface="Cambria Math" panose="02040503050406030204" pitchFamily="18" charset="0"/>
                <a:cs typeface="Courier New" panose="02070309020205020404" pitchFamily="49" charset="0"/>
              </a:rPr>
              <a:t>word</a:t>
            </a:r>
            <a:r>
              <a:rPr lang="en-US" dirty="0"/>
              <a:t> refers to any string of symbols consisting solely of word characters</a:t>
            </a:r>
          </a:p>
          <a:p>
            <a:r>
              <a:rPr lang="en-US" dirty="0"/>
              <a:t>Example: The string “R2D2” is considered a single word  but “R2D2&amp;C3PO” is considered two words with the </a:t>
            </a:r>
            <a:r>
              <a:rPr lang="en-US" dirty="0">
                <a:latin typeface="Courier New" panose="02070309020205020404" pitchFamily="49" charset="0"/>
                <a:cs typeface="Courier New" panose="02070309020205020404" pitchFamily="49" charset="0"/>
              </a:rPr>
              <a:t>&amp;</a:t>
            </a:r>
            <a:r>
              <a:rPr lang="en-US" dirty="0"/>
              <a:t> symbol marking the boundary between the words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49</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32743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Exploring the Forms Object (continued 1)</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pic>
        <p:nvPicPr>
          <p:cNvPr id="7" name="Content Placeholder 6" descr="This figure shows web form hierarchy. The figure consists of a flowchart and a rectangular box. &#10;The figure is a flowchart that consists of twelve rectangular boxes. &#10;The first rectangular box in the flowchart is labeled “window”. &#10;The second rectangular box in the flowchart labeled “document” is positioned below the first rectangular box and is linked to the first rectangular box. &#10;The second rectangular box in the flowchart is branched out into the third, fourth, and fifth rectangular boxes labeled “forms[0]”, “forms[1]”, and “forms[2]” respectively. &#10;The fifth rectangular box in the flowchart is branched out into the sixth, seventh, and eighth rectangular boxes labeled “elements[0]”, “elements[1]”, and “elements[2]” respectively. &#10;The sixth rectangular box in the flowchart is branched out into the ninth, tenth, eleventh, and twelfth rectangular boxes that are positioned one below the other and are labeled “options[0]”, “options [1]”, “options[2]” and “options[3]” respectively. &#10;The rectangular box labeled “Note: The elements[0] object represents a selection list.” is positioned on the right side of the flowchart. &#10;" title="Figure 13-1 Web form hierarchy"/>
          <p:cNvPicPr>
            <a:picLocks noGrp="1" noChangeAspect="1"/>
          </p:cNvPicPr>
          <p:nvPr>
            <p:ph idx="1"/>
          </p:nvPr>
        </p:nvPicPr>
        <p:blipFill>
          <a:blip r:embed="rId2"/>
          <a:stretch>
            <a:fillRect/>
          </a:stretch>
        </p:blipFill>
        <p:spPr>
          <a:xfrm>
            <a:off x="1031607" y="1219200"/>
            <a:ext cx="7156985" cy="4906963"/>
          </a:xfrm>
          <a:prstGeom prst="rect">
            <a:avLst/>
          </a:prstGeom>
        </p:spPr>
      </p:pic>
    </p:spTree>
    <p:extLst>
      <p:ext uri="{BB962C8B-B14F-4D97-AF65-F5344CB8AC3E}">
        <p14:creationId xmlns:p14="http://schemas.microsoft.com/office/powerpoint/2010/main" val="333253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Defining Character Types and Character Classes (continued 3)</a:t>
            </a:r>
          </a:p>
        </p:txBody>
      </p:sp>
      <p:sp>
        <p:nvSpPr>
          <p:cNvPr id="3" name="Content Placeholder 2"/>
          <p:cNvSpPr>
            <a:spLocks noGrp="1"/>
          </p:cNvSpPr>
          <p:nvPr>
            <p:ph idx="1"/>
          </p:nvPr>
        </p:nvSpPr>
        <p:spPr/>
        <p:txBody>
          <a:bodyPr/>
          <a:lstStyle/>
          <a:p>
            <a:r>
              <a:rPr lang="en-IN" b="1" kern="1200" dirty="0"/>
              <a:t>Character class </a:t>
            </a:r>
            <a:r>
              <a:rPr lang="en-IN" kern="1200" dirty="0"/>
              <a:t>is used to limit the regular expression to a select group of characters</a:t>
            </a:r>
          </a:p>
          <a:p>
            <a:endParaRPr lang="en-IN" kern="12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50</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Content Placeholder 5" descr="This table provides data about character classes. It has 2 columns and 10 rows. &#10;The header of column 1 reads “Pattern” and the header of column 2 reads “Description”.&#10;In row 2, column 1 reads “[chars]” and column 2 reads “Match any character in the chars list”.&#10;In row 3, column 1 reads “[^chars]” and column 2 reads “Do not match any character in the chars list”.&#10;In row 4, column 1 reads “[char1‑charN]” and column 2 reads “Match characters in the range char1 through charN”.&#10;In row 5, column 1 reads “[^char1‑charN]” and column 2 reads “Do not match any characters in the range char1 through charN”.&#10;In row 6, column 1 reads “[a-z]” and column 2 reads “Match any lowercase letter”.&#10;In row 7, column 1 reads “[A-Z]” and column 2 reads “Match any uppercase letter”.&#10;In row 8, column 1 reads “[a-zA-Z]” and column 2 reads “Match any lowercase or uppercase letter”.&#10;In row 9, column 1 reads “[0-9]” and column 2 reads “Match any digit”.&#10;In row 10, column 1 reads “[0-9a-zA-Z]” and column 2 reads “Match any digit or letter”.&#10;&#10;" title="Figure 13-32 Character classes"/>
          <p:cNvPicPr>
            <a:picLocks noChangeAspect="1"/>
          </p:cNvPicPr>
          <p:nvPr/>
        </p:nvPicPr>
        <p:blipFill>
          <a:blip r:embed="rId2"/>
          <a:stretch>
            <a:fillRect/>
          </a:stretch>
        </p:blipFill>
        <p:spPr bwMode="auto">
          <a:xfrm>
            <a:off x="457200" y="2316456"/>
            <a:ext cx="8305800" cy="3475754"/>
          </a:xfrm>
          <a:prstGeom prst="rect">
            <a:avLst/>
          </a:prstGeom>
          <a:noFill/>
          <a:ln w="9525">
            <a:noFill/>
            <a:miter lim="800000"/>
            <a:headEnd/>
            <a:tailEnd/>
          </a:ln>
        </p:spPr>
      </p:pic>
    </p:spTree>
    <p:extLst>
      <p:ext uri="{BB962C8B-B14F-4D97-AF65-F5344CB8AC3E}">
        <p14:creationId xmlns:p14="http://schemas.microsoft.com/office/powerpoint/2010/main" val="3668294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Repeating Characters</a:t>
            </a:r>
          </a:p>
        </p:txBody>
      </p:sp>
      <p:sp>
        <p:nvSpPr>
          <p:cNvPr id="3" name="Content Placeholder 2"/>
          <p:cNvSpPr>
            <a:spLocks noGrp="1"/>
          </p:cNvSpPr>
          <p:nvPr>
            <p:ph idx="1"/>
          </p:nvPr>
        </p:nvSpPr>
        <p:spPr/>
        <p:txBody>
          <a:bodyPr/>
          <a:lstStyle/>
          <a:p>
            <a:r>
              <a:rPr lang="en-US" dirty="0"/>
              <a:t>To specify the exact number of times to repeat a character, append the character with </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n</a:t>
            </a:r>
            <a:r>
              <a:rPr lang="en-US" sz="2600" dirty="0">
                <a:latin typeface="Courier New" panose="02070309020205020404" pitchFamily="49" charset="0"/>
                <a:cs typeface="Courier New" panose="02070309020205020404" pitchFamily="49" charset="0"/>
              </a:rPr>
              <a:t>} </a:t>
            </a:r>
            <a:r>
              <a:rPr lang="en-US" dirty="0"/>
              <a:t>symbol</a:t>
            </a:r>
          </a:p>
          <a:p>
            <a:pPr marL="360363" indent="0">
              <a:buNone/>
            </a:pPr>
            <a:r>
              <a:rPr lang="en-US" dirty="0"/>
              <a:t>where </a:t>
            </a:r>
            <a:r>
              <a:rPr lang="en-US" sz="2600" i="1" dirty="0">
                <a:latin typeface="Courier New" panose="02070309020205020404" pitchFamily="49" charset="0"/>
                <a:cs typeface="Courier New" panose="02070309020205020404" pitchFamily="49" charset="0"/>
              </a:rPr>
              <a:t>n</a:t>
            </a:r>
            <a:r>
              <a:rPr lang="en-US" i="1" dirty="0"/>
              <a:t> </a:t>
            </a:r>
            <a:r>
              <a:rPr lang="en-US" dirty="0"/>
              <a:t>is the number of times to repeat the  character</a:t>
            </a:r>
          </a:p>
          <a:p>
            <a:pPr marL="285750"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51</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pic>
        <p:nvPicPr>
          <p:cNvPr id="6" name="Picture 5" descr="This table provides data about repetition characters. It has 2 columns and 7 rows. &#10;The header of column 1 reads “Repetition Characters” and the header of column 2 reads “Description”.&#10;In row 2, column 1 reads “*” and column 2 reads “Repeat 0 or more times”.&#10;In row 3, column 1 reads “?” and column 2 reads “Repeat 0 or 1 time”.&#10;In row 4, column 1 reads “+” and column 2 reads “Repeat 1 or more times”.&#10;In row 5, column 1 reads “{n}” and column 2 reads “Repeat exactly n times”.&#10;In row 6, column 1 reads “{n,}” and column 2 reads “Repeat at least n times”.&#10;In row 7, column 1 reads “{n,m}” and column 2 reads “Repeat at least n times but no more than m times”.&#10;" title="Figure 13-34 Repetition characters"/>
          <p:cNvPicPr>
            <a:picLocks noChangeAspect="1"/>
          </p:cNvPicPr>
          <p:nvPr/>
        </p:nvPicPr>
        <p:blipFill>
          <a:blip r:embed="rId2"/>
          <a:stretch>
            <a:fillRect/>
          </a:stretch>
        </p:blipFill>
        <p:spPr>
          <a:xfrm>
            <a:off x="823912" y="3829427"/>
            <a:ext cx="7824788" cy="2418973"/>
          </a:xfrm>
          <a:prstGeom prst="rect">
            <a:avLst/>
          </a:prstGeom>
        </p:spPr>
      </p:pic>
    </p:spTree>
    <p:extLst>
      <p:ext uri="{BB962C8B-B14F-4D97-AF65-F5344CB8AC3E}">
        <p14:creationId xmlns:p14="http://schemas.microsoft.com/office/powerpoint/2010/main" val="631903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Escape Sequences</a:t>
            </a:r>
          </a:p>
        </p:txBody>
      </p:sp>
      <p:sp>
        <p:nvSpPr>
          <p:cNvPr id="3" name="Content Placeholder 2"/>
          <p:cNvSpPr>
            <a:spLocks noGrp="1"/>
          </p:cNvSpPr>
          <p:nvPr>
            <p:ph idx="1"/>
          </p:nvPr>
        </p:nvSpPr>
        <p:spPr/>
        <p:txBody>
          <a:bodyPr/>
          <a:lstStyle/>
          <a:p>
            <a:r>
              <a:rPr lang="en-US" b="1" dirty="0"/>
              <a:t>Escape sequence </a:t>
            </a:r>
            <a:r>
              <a:rPr lang="en-US" dirty="0"/>
              <a:t>is used by prefacing the character with the backslash character (\)</a:t>
            </a:r>
          </a:p>
          <a:p>
            <a:r>
              <a:rPr lang="en-IN" dirty="0"/>
              <a:t>The backslash character indicates that the character that follows should be interpreted as a character and not a command</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52</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899081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Using Escape Sequences (continued 1)</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53</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Content Placeholder 5" descr="This table provides data about escape sequences. It has 2 columns and 15 rows. &#10;The header of column 1 reads “Escape Sequence” and the header of column 2 reads “Represents”.&#10;In row 2, column 1 reads “\/” and column 2 reads “/”.&#10;In row 3, column 1 reads “\\” and column 2 reads “\”.&#10;In row 4, column 1 reads “\.” and column 2 reads “.”.&#10;In row 5, column 1 reads “\*” and column 2 reads “*”.&#10;In row 6, column 1 reads “\+” and column 2 reads “+”.&#10;In row 7, column 1 reads “\?” and column 2 reads “?”.&#10;In row 8, column 1 reads “\|” and column 2 reads “|”.&#10;In row 9, column 1 reads “\( \)” and column 2 reads “( )”.&#10;In row 10, column 1 reads “\{ \}” and column 2 reads “{ }”.&#10;In row 11, column 1 reads “\^” and column 2 reads “^”.&#10;In row 12, column 1 reads “\$” and column 2 reads “$”.&#10;In row 13, column 1 reads “\n” and column 2 reads “a new line”.&#10;In row 14, column 1 reads “\r” and column 2 reads “a carriage return”.&#10;In row 15, column 1 reads “\t” and column 2 reads “a tab”.&#10;" title="Figure 13-36 Escape sequences"/>
          <p:cNvPicPr>
            <a:picLocks noGrp="1" noChangeAspect="1"/>
          </p:cNvPicPr>
          <p:nvPr>
            <p:ph idx="1"/>
          </p:nvPr>
        </p:nvPicPr>
        <p:blipFill>
          <a:blip r:embed="rId2"/>
          <a:stretch>
            <a:fillRect/>
          </a:stretch>
        </p:blipFill>
        <p:spPr>
          <a:xfrm>
            <a:off x="457200" y="1555055"/>
            <a:ext cx="8305800" cy="4235252"/>
          </a:xfrm>
          <a:prstGeom prst="rect">
            <a:avLst/>
          </a:prstGeom>
        </p:spPr>
      </p:pic>
    </p:spTree>
    <p:extLst>
      <p:ext uri="{BB962C8B-B14F-4D97-AF65-F5344CB8AC3E}">
        <p14:creationId xmlns:p14="http://schemas.microsoft.com/office/powerpoint/2010/main" val="3065225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Specifying Alternate Patterns and Grouping</a:t>
            </a:r>
          </a:p>
        </p:txBody>
      </p:sp>
      <p:sp>
        <p:nvSpPr>
          <p:cNvPr id="3" name="Content Placeholder 2"/>
          <p:cNvSpPr>
            <a:spLocks noGrp="1"/>
          </p:cNvSpPr>
          <p:nvPr>
            <p:ph idx="1"/>
          </p:nvPr>
        </p:nvSpPr>
        <p:spPr/>
        <p:txBody>
          <a:bodyPr/>
          <a:lstStyle/>
          <a:p>
            <a:r>
              <a:rPr lang="en-US" dirty="0"/>
              <a:t>To define two patterns for the same text string, use the “|” character as follows:</a:t>
            </a:r>
          </a:p>
          <a:p>
            <a:pPr marL="0" indent="0">
              <a:buNone/>
            </a:pPr>
            <a:r>
              <a:rPr lang="en-US" dirty="0"/>
              <a:t>	</a:t>
            </a:r>
            <a:r>
              <a:rPr lang="en-US" sz="2600" i="1" dirty="0">
                <a:latin typeface="Courier New" panose="02070309020205020404" pitchFamily="49" charset="0"/>
                <a:cs typeface="Courier New" panose="02070309020205020404" pitchFamily="49" charset="0"/>
              </a:rPr>
              <a:t>pattern1</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pattern2</a:t>
            </a:r>
          </a:p>
          <a:p>
            <a:pPr indent="0">
              <a:buNone/>
            </a:pPr>
            <a:r>
              <a:rPr lang="en-US" dirty="0"/>
              <a:t>where </a:t>
            </a:r>
            <a:r>
              <a:rPr lang="en-US" sz="2600" i="1" dirty="0">
                <a:latin typeface="Courier New" panose="02070309020205020404" pitchFamily="49" charset="0"/>
                <a:cs typeface="Courier New" panose="02070309020205020404" pitchFamily="49" charset="0"/>
              </a:rPr>
              <a:t>pattern1</a:t>
            </a:r>
            <a:r>
              <a:rPr lang="en-US" i="1" dirty="0"/>
              <a:t> </a:t>
            </a:r>
            <a:r>
              <a:rPr lang="en-US" dirty="0"/>
              <a:t>and </a:t>
            </a:r>
            <a:r>
              <a:rPr lang="en-US" sz="2600" i="1" dirty="0">
                <a:latin typeface="Courier New" panose="02070309020205020404" pitchFamily="49" charset="0"/>
                <a:cs typeface="Courier New" panose="02070309020205020404" pitchFamily="49" charset="0"/>
              </a:rPr>
              <a:t>pattern2</a:t>
            </a:r>
            <a:r>
              <a:rPr lang="en-US" i="1" dirty="0"/>
              <a:t> </a:t>
            </a:r>
            <a:r>
              <a:rPr lang="en-US" dirty="0"/>
              <a:t>are two distinct patterns</a:t>
            </a:r>
          </a:p>
          <a:p>
            <a:r>
              <a:rPr lang="en-US" dirty="0"/>
              <a:t>To group character symbols as a single unit, use the following syntax:</a:t>
            </a:r>
          </a:p>
          <a:p>
            <a:pPr marL="0" indent="0">
              <a:buNone/>
            </a:pP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pattern</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pattern</a:t>
            </a:r>
            <a:r>
              <a:rPr lang="en-US" i="1" dirty="0"/>
              <a:t> </a:t>
            </a:r>
            <a:r>
              <a:rPr lang="en-US" dirty="0"/>
              <a:t>is a regular expression pattern</a:t>
            </a:r>
          </a:p>
          <a:p>
            <a:pPr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54</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986912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Programming with Regular Expressions</a:t>
            </a:r>
          </a:p>
        </p:txBody>
      </p:sp>
      <p:sp>
        <p:nvSpPr>
          <p:cNvPr id="3" name="Content Placeholder 2"/>
          <p:cNvSpPr>
            <a:spLocks noGrp="1"/>
          </p:cNvSpPr>
          <p:nvPr>
            <p:ph idx="1"/>
          </p:nvPr>
        </p:nvSpPr>
        <p:spPr/>
        <p:txBody>
          <a:bodyPr/>
          <a:lstStyle/>
          <a:p>
            <a:r>
              <a:rPr lang="en-US" b="1" dirty="0"/>
              <a:t>Regular expression literal </a:t>
            </a:r>
            <a:r>
              <a:rPr lang="en-US" dirty="0"/>
              <a:t>is used to directly enter the code of a regular expression in JavaScript</a:t>
            </a:r>
          </a:p>
          <a:p>
            <a:r>
              <a:rPr lang="en-US" dirty="0"/>
              <a:t>For example, the following command stores a regular expression in the </a:t>
            </a:r>
            <a:r>
              <a:rPr lang="en-US" dirty="0" err="1"/>
              <a:t>regx</a:t>
            </a:r>
            <a:r>
              <a:rPr lang="en-US" dirty="0"/>
              <a:t> variable:</a:t>
            </a:r>
          </a:p>
          <a:p>
            <a:pPr marL="0" indent="0">
              <a:buNone/>
            </a:pPr>
            <a:r>
              <a:rPr lang="en-US" sz="28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regx</a:t>
            </a:r>
            <a:r>
              <a:rPr lang="en-US" sz="2600" dirty="0">
                <a:latin typeface="Courier New" panose="02070309020205020404" pitchFamily="49" charset="0"/>
                <a:cs typeface="Courier New" panose="02070309020205020404" pitchFamily="49" charset="0"/>
              </a:rPr>
              <a:t> = /\d{5}-\d{4}/g;</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55</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7342600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Programming with Regular Expressions (continued)</a:t>
            </a:r>
          </a:p>
        </p:txBody>
      </p:sp>
      <p:sp>
        <p:nvSpPr>
          <p:cNvPr id="3" name="Content Placeholder 2"/>
          <p:cNvSpPr>
            <a:spLocks noGrp="1"/>
          </p:cNvSpPr>
          <p:nvPr>
            <p:ph idx="1"/>
          </p:nvPr>
        </p:nvSpPr>
        <p:spPr/>
        <p:txBody>
          <a:bodyPr/>
          <a:lstStyle/>
          <a:p>
            <a:r>
              <a:rPr lang="en-US" dirty="0"/>
              <a:t>A regular expression can be defined using </a:t>
            </a:r>
            <a:r>
              <a:rPr lang="en-US" sz="2600" dirty="0">
                <a:latin typeface="Courier New" pitchFamily="49" charset="0"/>
                <a:cs typeface="Courier New" pitchFamily="49" charset="0"/>
              </a:rPr>
              <a:t>new </a:t>
            </a:r>
            <a:r>
              <a:rPr lang="en-US" sz="2600" dirty="0" err="1">
                <a:latin typeface="Courier New" pitchFamily="49" charset="0"/>
                <a:cs typeface="Courier New" pitchFamily="49" charset="0"/>
              </a:rPr>
              <a:t>RegExp</a:t>
            </a:r>
            <a:r>
              <a:rPr lang="en-US" sz="2600" dirty="0">
                <a:latin typeface="Courier New" pitchFamily="49" charset="0"/>
                <a:cs typeface="Courier New" pitchFamily="49" charset="0"/>
              </a:rPr>
              <a:t>()</a:t>
            </a:r>
            <a:r>
              <a:rPr lang="en-US" dirty="0"/>
              <a:t> object constructor as follows:</a:t>
            </a:r>
          </a:p>
          <a:p>
            <a:pPr marL="0" indent="0">
              <a:buNone/>
            </a:pPr>
            <a:r>
              <a:rPr lang="en-US" sz="2800"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new </a:t>
            </a:r>
            <a:r>
              <a:rPr lang="en-US" sz="2600" dirty="0" err="1">
                <a:latin typeface="Courier New" panose="02070309020205020404" pitchFamily="49" charset="0"/>
                <a:cs typeface="Courier New" panose="02070309020205020404" pitchFamily="49" charset="0"/>
              </a:rPr>
              <a:t>RegExp</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pattern</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flags</a:t>
            </a:r>
            <a:r>
              <a:rPr lang="en-US" sz="2600" dirty="0">
                <a:latin typeface="Courier New" panose="02070309020205020404" pitchFamily="49" charset="0"/>
                <a:cs typeface="Courier New" panose="02070309020205020404" pitchFamily="49" charset="0"/>
              </a:rPr>
              <a:t>);</a:t>
            </a:r>
          </a:p>
          <a:p>
            <a:pPr marL="349250" indent="-349250">
              <a:buNone/>
            </a:pPr>
            <a:r>
              <a:rPr lang="en-IN" kern="1200" dirty="0"/>
              <a:t>    where </a:t>
            </a:r>
            <a:r>
              <a:rPr lang="en-IN" sz="2600" i="1" kern="1200" dirty="0">
                <a:latin typeface="Courier New" panose="02070309020205020404" pitchFamily="49" charset="0"/>
                <a:cs typeface="Courier New" panose="02070309020205020404" pitchFamily="49" charset="0"/>
              </a:rPr>
              <a:t>pattern</a:t>
            </a:r>
            <a:r>
              <a:rPr lang="en-IN" i="1" kern="1200" dirty="0"/>
              <a:t> </a:t>
            </a:r>
            <a:r>
              <a:rPr lang="en-IN" kern="1200" dirty="0"/>
              <a:t>is the regular expression pattern and </a:t>
            </a:r>
            <a:r>
              <a:rPr lang="en-IN" sz="2600" i="1" kern="1200" dirty="0">
                <a:latin typeface="Courier New" panose="02070309020205020404" pitchFamily="49" charset="0"/>
                <a:cs typeface="Courier New" panose="02070309020205020404" pitchFamily="49" charset="0"/>
              </a:rPr>
              <a:t>flags</a:t>
            </a:r>
            <a:r>
              <a:rPr lang="en-IN" i="1" kern="1200" dirty="0"/>
              <a:t> </a:t>
            </a:r>
            <a:r>
              <a:rPr lang="en-IN" kern="1200" dirty="0"/>
              <a:t>are any modifiers added to the pattern</a:t>
            </a:r>
          </a:p>
          <a:p>
            <a:r>
              <a:rPr lang="en-IN" kern="1200" dirty="0"/>
              <a:t>One of the advantages of using an object constructor is the ability of storing regular expressions as variables</a:t>
            </a: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56</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2940158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 Methods</a:t>
            </a:r>
          </a:p>
        </p:txBody>
      </p:sp>
      <p:sp>
        <p:nvSpPr>
          <p:cNvPr id="3" name="Content Placeholder 2"/>
          <p:cNvSpPr>
            <a:spLocks noGrp="1"/>
          </p:cNvSpPr>
          <p:nvPr>
            <p:ph idx="1"/>
          </p:nvPr>
        </p:nvSpPr>
        <p:spPr/>
        <p:txBody>
          <a:bodyPr/>
          <a:lstStyle/>
          <a:p>
            <a:r>
              <a:rPr lang="en-US" dirty="0"/>
              <a:t>Regular expressions have their own methods as they are another type of JavaScript object</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57</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pic>
        <p:nvPicPr>
          <p:cNvPr id="6" name="Picture 5" descr="This table provides data about regular expression methods. It has 2 columns and 8 rows. &#10;The header of column 1 reads “Method” and the header of column 2 reads “Description”.&#10;In row 2, column 1 reads “re.exec(str)” and column 2 reads “Searches the text string, str, for the character pattern expressed in the regular expression re, returning data about the search results in an array”.&#10;In row 3, column 1 reads “re.test(str)” and column 2 reads “Searches str for the character pattern re; if a match is found returns the Boolean value true”.&#10;In row 4, column 1 reads “re.toString()” and column 2 reads “Converts the regular expression re to a text string”.&#10;In row 5, column 1 reads “str.match(re)” and column 2 reads “Searches str for the character pattern expressed in the regular expression re, returning the search results in an array”.&#10;In row 6, column 1 reads “str.search(re)” and column 2 reads “Searches str for a substring matching the regular expression re; returns the index of the match, or -1 if no match is found”.&#10;In row 7, column 1 reads “str.replace(re, newsubstr)” and column 2 reads “Replaces the characters in str defined by the regular expression re with the text string newsubstr”.&#10;In row 8, column 1 reads “str.split(re)” and column 2 reads “Splits str at each point indicated by the regular expression re, storing each substring as an item in an array”." title="Figure 13-39 Regular expression methods"/>
          <p:cNvPicPr>
            <a:picLocks noChangeAspect="1"/>
          </p:cNvPicPr>
          <p:nvPr/>
        </p:nvPicPr>
        <p:blipFill>
          <a:blip r:embed="rId2"/>
          <a:stretch>
            <a:fillRect/>
          </a:stretch>
        </p:blipFill>
        <p:spPr>
          <a:xfrm>
            <a:off x="576831" y="2254398"/>
            <a:ext cx="8100444" cy="4009084"/>
          </a:xfrm>
          <a:prstGeom prst="rect">
            <a:avLst/>
          </a:prstGeom>
        </p:spPr>
      </p:pic>
    </p:spTree>
    <p:extLst>
      <p:ext uri="{BB962C8B-B14F-4D97-AF65-F5344CB8AC3E}">
        <p14:creationId xmlns:p14="http://schemas.microsoft.com/office/powerpoint/2010/main" val="4036260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URI Encoded Characters</a:t>
            </a:r>
          </a:p>
        </p:txBody>
      </p:sp>
      <p:sp>
        <p:nvSpPr>
          <p:cNvPr id="3" name="Content Placeholder 2"/>
          <p:cNvSpPr>
            <a:spLocks noGrp="1"/>
          </p:cNvSpPr>
          <p:nvPr>
            <p:ph idx="1"/>
          </p:nvPr>
        </p:nvSpPr>
        <p:spPr/>
        <p:txBody>
          <a:bodyPr/>
          <a:lstStyle/>
          <a:p>
            <a:r>
              <a:rPr lang="en-US" dirty="0"/>
              <a:t>When the browser finds a character in a field name or value that is reserved for other  purposes, it replaces the character with a character code known as </a:t>
            </a:r>
            <a:r>
              <a:rPr lang="en-US" b="1" dirty="0"/>
              <a:t>URI encoded character</a:t>
            </a:r>
          </a:p>
          <a:p>
            <a:r>
              <a:rPr lang="en-US" dirty="0"/>
              <a:t>To decode the field value back into its original values, use </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decodeURIComponent</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string</a:t>
            </a:r>
            <a:r>
              <a:rPr lang="en-US" sz="2600" dirty="0">
                <a:latin typeface="Courier New" panose="02070309020205020404" pitchFamily="49" charset="0"/>
                <a:cs typeface="Courier New" panose="02070309020205020404" pitchFamily="49" charset="0"/>
              </a:rPr>
              <a:t>)</a:t>
            </a:r>
          </a:p>
          <a:p>
            <a:pPr marL="360363" indent="0">
              <a:buNone/>
            </a:pPr>
            <a:r>
              <a:rPr lang="en-US" dirty="0"/>
              <a:t>where </a:t>
            </a:r>
            <a:r>
              <a:rPr lang="en-US" sz="2600" i="1" dirty="0">
                <a:latin typeface="Courier New" panose="02070309020205020404" pitchFamily="49" charset="0"/>
                <a:cs typeface="Courier New" panose="02070309020205020404" pitchFamily="49" charset="0"/>
              </a:rPr>
              <a:t>string</a:t>
            </a:r>
            <a:r>
              <a:rPr lang="en-US" i="1" dirty="0"/>
              <a:t> </a:t>
            </a:r>
            <a:r>
              <a:rPr lang="en-US" dirty="0"/>
              <a:t>is a text string containing URI─  encoded characters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58</a:t>
            </a:fld>
            <a:endParaRPr lang="en-US"/>
          </a:p>
        </p:txBody>
      </p:sp>
      <p:sp>
        <p:nvSpPr>
          <p:cNvPr id="5" name="Footer Placeholder 4"/>
          <p:cNvSpPr>
            <a:spLocks noGrp="1"/>
          </p:cNvSpPr>
          <p:nvPr>
            <p:ph type="ftr" sz="quarter" idx="3"/>
          </p:nvPr>
        </p:nvSpPr>
        <p:spPr/>
        <p:txBody>
          <a:bodyPr/>
          <a:lstStyle/>
          <a:p>
            <a:pPr>
              <a:defRPr/>
            </a:pPr>
            <a:r>
              <a:rPr lang="en-US" dirty="0"/>
              <a:t>         New Perspectives on </a:t>
            </a:r>
            <a:r>
              <a:rPr lang="en-IN" dirty="0"/>
              <a:t>HTML5, CSS3, and JavaScript</a:t>
            </a:r>
            <a:r>
              <a:rPr lang="en-US" dirty="0"/>
              <a:t>, 6th Edition</a:t>
            </a:r>
          </a:p>
        </p:txBody>
      </p:sp>
    </p:spTree>
    <p:extLst>
      <p:ext uri="{BB962C8B-B14F-4D97-AF65-F5344CB8AC3E}">
        <p14:creationId xmlns:p14="http://schemas.microsoft.com/office/powerpoint/2010/main" val="37063153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URL Data to a Web Form</a:t>
            </a:r>
          </a:p>
        </p:txBody>
      </p:sp>
      <p:sp>
        <p:nvSpPr>
          <p:cNvPr id="3" name="Content Placeholder 2"/>
          <p:cNvSpPr>
            <a:spLocks noGrp="1"/>
          </p:cNvSpPr>
          <p:nvPr>
            <p:ph idx="1"/>
          </p:nvPr>
        </p:nvSpPr>
        <p:spPr>
          <a:xfrm>
            <a:off x="457200" y="1219200"/>
            <a:ext cx="8305800" cy="5038725"/>
          </a:xfrm>
        </p:spPr>
        <p:txBody>
          <a:bodyPr/>
          <a:lstStyle/>
          <a:p>
            <a:r>
              <a:rPr lang="en-US" dirty="0"/>
              <a:t>To split the query string at each occurrence of the </a:t>
            </a:r>
            <a:r>
              <a:rPr lang="en-US" sz="2600" dirty="0">
                <a:latin typeface="Courier New" panose="02070309020205020404" pitchFamily="49" charset="0"/>
                <a:cs typeface="Courier New" panose="02070309020205020404" pitchFamily="49" charset="0"/>
              </a:rPr>
              <a:t>&amp;</a:t>
            </a:r>
            <a:r>
              <a:rPr lang="en-US" dirty="0"/>
              <a:t> or </a:t>
            </a:r>
            <a:r>
              <a:rPr lang="en-US" sz="2600" dirty="0">
                <a:latin typeface="Courier New" panose="02070309020205020404" pitchFamily="49" charset="0"/>
                <a:cs typeface="Courier New" panose="02070309020205020404" pitchFamily="49" charset="0"/>
              </a:rPr>
              <a:t>=</a:t>
            </a:r>
            <a:r>
              <a:rPr lang="en-US" dirty="0"/>
              <a:t> character in the form data, use the </a:t>
            </a:r>
            <a:r>
              <a:rPr lang="en-US" sz="2600" dirty="0">
                <a:latin typeface="Courier New" pitchFamily="49" charset="0"/>
                <a:cs typeface="Courier New" pitchFamily="49" charset="0"/>
              </a:rPr>
              <a:t>split()</a:t>
            </a:r>
            <a:r>
              <a:rPr lang="en-US" dirty="0"/>
              <a:t> method as follows:</a:t>
            </a:r>
          </a:p>
          <a:p>
            <a:pPr lvl="1" indent="0">
              <a:buNone/>
            </a:pP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formFields</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formData.split</a:t>
            </a:r>
            <a:r>
              <a:rPr lang="en-US" sz="2600" dirty="0">
                <a:latin typeface="Courier New" panose="02070309020205020404" pitchFamily="49" charset="0"/>
                <a:cs typeface="Courier New" panose="02070309020205020404" pitchFamily="49" charset="0"/>
              </a:rPr>
              <a:t>(/&amp;=/g);</a:t>
            </a:r>
          </a:p>
          <a:p>
            <a:pPr indent="0">
              <a:buNone/>
            </a:pPr>
            <a:r>
              <a:rPr lang="en-US" dirty="0"/>
              <a:t>where </a:t>
            </a:r>
            <a:r>
              <a:rPr lang="en-US" sz="2600" dirty="0">
                <a:latin typeface="Courier New" panose="02070309020205020404" pitchFamily="49" charset="0"/>
                <a:cs typeface="Courier New" panose="02070309020205020404" pitchFamily="49" charset="0"/>
              </a:rPr>
              <a:t>/&amp;=/g</a:t>
            </a:r>
            <a:r>
              <a:rPr lang="en-US" dirty="0">
                <a:latin typeface="Courier New" panose="02070309020205020404" pitchFamily="49" charset="0"/>
                <a:cs typeface="Courier New" panose="02070309020205020404" pitchFamily="49" charset="0"/>
              </a:rPr>
              <a:t> </a:t>
            </a:r>
            <a:r>
              <a:rPr lang="en-US" dirty="0"/>
              <a:t>is a regular expression that matches every “</a:t>
            </a:r>
            <a:r>
              <a:rPr lang="en-US" sz="2600" dirty="0">
                <a:latin typeface="Courier New" panose="02070309020205020404" pitchFamily="49" charset="0"/>
                <a:cs typeface="Courier New" panose="02070309020205020404" pitchFamily="49" charset="0"/>
              </a:rPr>
              <a:t>&amp;</a:t>
            </a:r>
            <a:r>
              <a:rPr lang="en-US" dirty="0"/>
              <a:t>” and “</a:t>
            </a:r>
            <a:r>
              <a:rPr lang="en-US" sz="2600" dirty="0">
                <a:latin typeface="Courier New" panose="02070309020205020404" pitchFamily="49" charset="0"/>
                <a:cs typeface="Courier New" panose="02070309020205020404" pitchFamily="49" charset="0"/>
              </a:rPr>
              <a:t>=</a:t>
            </a:r>
            <a:r>
              <a:rPr lang="en-US" dirty="0"/>
              <a:t>“ character in the </a:t>
            </a:r>
            <a:r>
              <a:rPr lang="en-US" dirty="0" err="1"/>
              <a:t>formData</a:t>
            </a:r>
            <a:r>
              <a:rPr lang="en-US" dirty="0"/>
              <a:t> text string</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59</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219115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Exploring the Forms Object (continued 2)</a:t>
            </a:r>
          </a:p>
        </p:txBody>
      </p:sp>
      <p:sp>
        <p:nvSpPr>
          <p:cNvPr id="3" name="Content Placeholder 2"/>
          <p:cNvSpPr>
            <a:spLocks noGrp="1"/>
          </p:cNvSpPr>
          <p:nvPr>
            <p:ph idx="1"/>
          </p:nvPr>
        </p:nvSpPr>
        <p:spPr/>
        <p:txBody>
          <a:bodyPr/>
          <a:lstStyle/>
          <a:p>
            <a:r>
              <a:rPr lang="en-US" dirty="0"/>
              <a:t>JavaScript organizes the forms into the following object collection:</a:t>
            </a:r>
          </a:p>
          <a:p>
            <a:pPr marL="0" indent="0">
              <a:buNone/>
            </a:pPr>
            <a:r>
              <a:rPr lang="en-US" dirty="0"/>
              <a:t>	</a:t>
            </a:r>
            <a:r>
              <a:rPr lang="en-US" sz="2600" dirty="0" err="1">
                <a:latin typeface="Courier New" panose="02070309020205020404" pitchFamily="49" charset="0"/>
                <a:cs typeface="Courier New" panose="02070309020205020404" pitchFamily="49" charset="0"/>
              </a:rPr>
              <a:t>document.forms</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idref</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err="1">
                <a:latin typeface="Courier New" panose="02070309020205020404" pitchFamily="49" charset="0"/>
                <a:cs typeface="Courier New" panose="02070309020205020404" pitchFamily="49" charset="0"/>
              </a:rPr>
              <a:t>idref</a:t>
            </a:r>
            <a:r>
              <a:rPr lang="en-US" sz="2800" i="1" dirty="0">
                <a:latin typeface="Courier New" panose="02070309020205020404" pitchFamily="49" charset="0"/>
                <a:cs typeface="Courier New" panose="02070309020205020404" pitchFamily="49" charset="0"/>
              </a:rPr>
              <a:t> </a:t>
            </a:r>
            <a:r>
              <a:rPr lang="en-US" dirty="0"/>
              <a:t>is the index number or ID of the  form</a:t>
            </a:r>
          </a:p>
          <a:p>
            <a:r>
              <a:rPr lang="en-US" dirty="0"/>
              <a:t>The form can be referenced using either the </a:t>
            </a:r>
            <a:r>
              <a:rPr lang="en-US" sz="2600" dirty="0">
                <a:latin typeface="Courier New" pitchFamily="49" charset="0"/>
                <a:cs typeface="Courier New" pitchFamily="49" charset="0"/>
              </a:rPr>
              <a:t>id</a:t>
            </a:r>
            <a:r>
              <a:rPr lang="en-US" dirty="0"/>
              <a:t> or </a:t>
            </a:r>
            <a:r>
              <a:rPr lang="en-US" sz="2600" dirty="0">
                <a:latin typeface="Courier New" pitchFamily="49" charset="0"/>
                <a:cs typeface="Courier New" pitchFamily="49" charset="0"/>
              </a:rPr>
              <a:t>name</a:t>
            </a:r>
            <a:r>
              <a:rPr lang="en-US" dirty="0"/>
              <a:t> attribute as follows:</a:t>
            </a:r>
          </a:p>
          <a:p>
            <a:pPr marL="0" indent="0">
              <a:buNone/>
            </a:pPr>
            <a:r>
              <a:rPr lang="en-US" sz="24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document.forms.</a:t>
            </a:r>
            <a:r>
              <a:rPr lang="en-US" sz="2600" i="1" dirty="0" err="1">
                <a:latin typeface="Courier New" panose="02070309020205020404" pitchFamily="49" charset="0"/>
                <a:cs typeface="Courier New" panose="02070309020205020404" pitchFamily="49" charset="0"/>
              </a:rPr>
              <a:t>fname</a:t>
            </a:r>
            <a:endParaRPr lang="en-US" sz="2600" i="1" dirty="0">
              <a:latin typeface="Courier New" panose="02070309020205020404" pitchFamily="49" charset="0"/>
              <a:cs typeface="Courier New" panose="02070309020205020404" pitchFamily="49" charset="0"/>
            </a:endParaRPr>
          </a:p>
          <a:p>
            <a:pPr marL="0" indent="0">
              <a:buNone/>
            </a:pPr>
            <a:r>
              <a:rPr lang="en-IN" sz="2800" kern="1200" dirty="0">
                <a:latin typeface="Times New Roman" pitchFamily="18" charset="0"/>
              </a:rPr>
              <a:t>    </a:t>
            </a:r>
            <a:r>
              <a:rPr lang="en-IN" kern="1200" dirty="0"/>
              <a:t>where </a:t>
            </a:r>
            <a:r>
              <a:rPr lang="en-IN" sz="2600" i="1" kern="1200" dirty="0" err="1">
                <a:latin typeface="Courier New" panose="02070309020205020404" pitchFamily="49" charset="0"/>
                <a:cs typeface="Courier New" panose="02070309020205020404" pitchFamily="49" charset="0"/>
              </a:rPr>
              <a:t>fname</a:t>
            </a:r>
            <a:r>
              <a:rPr lang="en-IN" i="1" kern="1200" dirty="0"/>
              <a:t> </a:t>
            </a:r>
            <a:r>
              <a:rPr lang="en-IN" kern="1200" dirty="0"/>
              <a:t>is either the form’s ID or name</a:t>
            </a:r>
            <a:endParaRPr lang="en-US"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948247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Data with JavaScript</a:t>
            </a:r>
          </a:p>
        </p:txBody>
      </p:sp>
      <p:sp>
        <p:nvSpPr>
          <p:cNvPr id="3" name="Content Placeholder 2"/>
          <p:cNvSpPr>
            <a:spLocks noGrp="1"/>
          </p:cNvSpPr>
          <p:nvPr>
            <p:ph idx="1"/>
          </p:nvPr>
        </p:nvSpPr>
        <p:spPr/>
        <p:txBody>
          <a:bodyPr/>
          <a:lstStyle/>
          <a:p>
            <a:r>
              <a:rPr lang="en-US" b="1" dirty="0"/>
              <a:t>Constraint Validation API: </a:t>
            </a:r>
            <a:r>
              <a:rPr lang="en-US" dirty="0"/>
              <a:t>Form</a:t>
            </a:r>
            <a:r>
              <a:rPr lang="en-IN" dirty="0"/>
              <a:t> validation properties and methods built into JavaScript</a:t>
            </a: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60</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Picture 5" descr="This table provides data about Constraint Validation API properties and methods. It has 2 columns and 9 rows. &#10;The header of column 1 reads “Property or Method” and the header of column 2 reads “Description”.&#10;In row 2, column 1 reads “form.noValidate” and column 2 reads “Set to true to prevent the native browser tools from validating the web form form”.&#10;In row 3, column 1 reads “form.reportValidity()” and column 2 reads “Reports on the validation status of form using the native browser validation tools”.&#10;In row 4, column 1 reads “element.willValidate” and column 2 reads “Returns true if element is capable of being validated by the browser (regardless of whether the data itself is actually valid)”.&#10;In row 5, column 1 reads “element.valid” and column 2 reads “Returns true if element contains valid data”.&#10;In row 6, column 1 reads “element.validationMessage” and column 2 reads “Returns the text of the validation message returned by the browser when element fails validation”.&#10;In row 7, column 1 reads “element.validity” and column 2 reads “Returns a ValidityState object containing specific information about the validation of element”.&#10;In row 8, column 1 reads “element.setCustomValidity(msg)” and column 2 reads “Sets the validity message displayed by the browser where msg is the text displayed when element fails validation (set msg to an empty text string to indicate that the element does not have a validation error)”.&#10;In row 9, column 1 reads “element.checkValidity()” and column 2 reads “Returns true if element is valid and false if it is not valid; a false value also fires the invalid event”.&#10;" title="Figure 13-47 Constraint Validation API properties and methods"/>
          <p:cNvPicPr>
            <a:picLocks noChangeAspect="1"/>
          </p:cNvPicPr>
          <p:nvPr/>
        </p:nvPicPr>
        <p:blipFill>
          <a:blip r:embed="rId2"/>
          <a:stretch>
            <a:fillRect/>
          </a:stretch>
        </p:blipFill>
        <p:spPr>
          <a:xfrm>
            <a:off x="1130117" y="2270509"/>
            <a:ext cx="6874630" cy="3992972"/>
          </a:xfrm>
          <a:prstGeom prst="rect">
            <a:avLst/>
          </a:prstGeom>
        </p:spPr>
      </p:pic>
    </p:spTree>
    <p:extLst>
      <p:ext uri="{BB962C8B-B14F-4D97-AF65-F5344CB8AC3E}">
        <p14:creationId xmlns:p14="http://schemas.microsoft.com/office/powerpoint/2010/main" val="2159722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ValidityState Object</a:t>
            </a:r>
          </a:p>
        </p:txBody>
      </p:sp>
      <p:sp>
        <p:nvSpPr>
          <p:cNvPr id="3" name="Content Placeholder 2"/>
          <p:cNvSpPr>
            <a:spLocks noGrp="1"/>
          </p:cNvSpPr>
          <p:nvPr>
            <p:ph idx="1"/>
          </p:nvPr>
        </p:nvSpPr>
        <p:spPr/>
        <p:txBody>
          <a:bodyPr/>
          <a:lstStyle/>
          <a:p>
            <a:r>
              <a:rPr lang="en-US" b="1" dirty="0" err="1"/>
              <a:t>ValidityState</a:t>
            </a:r>
            <a:r>
              <a:rPr lang="en-US" b="1" dirty="0"/>
              <a:t> </a:t>
            </a:r>
            <a:r>
              <a:rPr lang="en-US" dirty="0"/>
              <a:t>object: Stores the reason for validation fail of a data field</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61</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Picture 5" descr="This table provides data about validity properties. It has 2 columns and 11 rows. &#10;The header of column 1 reads “Validation State” and the header of column 2 reads “Description”.&#10;In row 2, column 1 reads “element.validity.badInput” and column 2 reads “The field element, element, contains data that the browser is unable to convert, such as when an e-mail address lacks the @ character”.&#10;In row 3, column 1 reads “element.validity.customError” and column 2 reads “A custom validation message has been set to a nonempty text string using the setCustomValidity() method”.&#10;In row 4, column 1 reads “element.validity.patternMismatch” and column 2 reads “The element contains data that does not match the character pattern specified in the pattern attribute”.&#10;In row 5, column 1 reads “element.validity.rangeOverflow” and column 2 reads “The element contains data greater than the value specified by the max attribute”.&#10;In row 6, column 1 reads “element.validity.rangeUnderflow” and column 2 reads “The element contains data less than the value specified by the min attribute”.&#10;In row 7, column 1 reads “element.validity.stepMismatch” and column 2 reads “The element contains a data value that does not fit the rules determined by the step attribute”.&#10;In row 8, column 1 reads “element.validity.tooLong” and column 2 reads “The element contains data whose character length exceeds the value of the length attribute”.&#10;In row 9, column 1 reads “element.validity.typeMismatch” and column 2 reads “The element contains data that does not match the data type specified by the type attribute”.&#10;In row 10, column 1 reads “element.validity.valid” and column 2 reads “The element contains valid data, satisfying all constraints”.&#10;In row 11, column 1 reads “element.validity.valueMissing” and column 2 reads “The element does not contain data though it is marked with the required attribute”." title="Figure 13-48 Validity properties"/>
          <p:cNvPicPr>
            <a:picLocks noChangeAspect="1"/>
          </p:cNvPicPr>
          <p:nvPr/>
        </p:nvPicPr>
        <p:blipFill>
          <a:blip r:embed="rId2"/>
          <a:stretch>
            <a:fillRect/>
          </a:stretch>
        </p:blipFill>
        <p:spPr>
          <a:xfrm>
            <a:off x="1567566" y="2233534"/>
            <a:ext cx="5805918" cy="4074918"/>
          </a:xfrm>
          <a:prstGeom prst="rect">
            <a:avLst/>
          </a:prstGeom>
        </p:spPr>
      </p:pic>
    </p:spTree>
    <p:extLst>
      <p:ext uri="{BB962C8B-B14F-4D97-AF65-F5344CB8AC3E}">
        <p14:creationId xmlns:p14="http://schemas.microsoft.com/office/powerpoint/2010/main" val="34556764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a Custom Validation Message</a:t>
            </a:r>
          </a:p>
        </p:txBody>
      </p:sp>
      <p:sp>
        <p:nvSpPr>
          <p:cNvPr id="3" name="Content Placeholder 2"/>
          <p:cNvSpPr>
            <a:spLocks noGrp="1"/>
          </p:cNvSpPr>
          <p:nvPr>
            <p:ph idx="1"/>
          </p:nvPr>
        </p:nvSpPr>
        <p:spPr/>
        <p:txBody>
          <a:bodyPr/>
          <a:lstStyle/>
          <a:p>
            <a:r>
              <a:rPr lang="en-US" dirty="0"/>
              <a:t>To display the same error message across all browsers, use the following method:</a:t>
            </a:r>
          </a:p>
          <a:p>
            <a:pPr marL="0" indent="0">
              <a:buNone/>
            </a:pPr>
            <a:r>
              <a:rPr lang="en-US" i="1" dirty="0"/>
              <a:t>	</a:t>
            </a:r>
            <a:r>
              <a:rPr lang="en-US" sz="2600" i="1" dirty="0" err="1">
                <a:latin typeface="Courier New" panose="02070309020205020404" pitchFamily="49" charset="0"/>
                <a:cs typeface="Courier New" panose="02070309020205020404" pitchFamily="49" charset="0"/>
              </a:rPr>
              <a:t>element</a:t>
            </a:r>
            <a:r>
              <a:rPr lang="en-US" sz="2600" dirty="0" err="1">
                <a:latin typeface="Courier New" panose="02070309020205020404" pitchFamily="49" charset="0"/>
                <a:cs typeface="Courier New" panose="02070309020205020404" pitchFamily="49" charset="0"/>
              </a:rPr>
              <a:t>.setCustomValidity</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msg</a:t>
            </a:r>
            <a:r>
              <a:rPr lang="en-US" sz="2600" dirty="0">
                <a:latin typeface="Courier New" panose="02070309020205020404" pitchFamily="49" charset="0"/>
                <a:cs typeface="Courier New" panose="02070309020205020404" pitchFamily="49" charset="0"/>
              </a:rPr>
              <a:t>)</a:t>
            </a:r>
          </a:p>
          <a:p>
            <a:pPr>
              <a:buNone/>
            </a:pPr>
            <a:r>
              <a:rPr lang="en-US" dirty="0"/>
              <a:t>    where </a:t>
            </a:r>
            <a:r>
              <a:rPr lang="en-US" sz="2600" i="1" dirty="0" err="1">
                <a:latin typeface="Courier New" panose="02070309020205020404" pitchFamily="49" charset="0"/>
                <a:cs typeface="Courier New" panose="02070309020205020404" pitchFamily="49" charset="0"/>
              </a:rPr>
              <a:t>msg</a:t>
            </a:r>
            <a:r>
              <a:rPr lang="en-US" i="1" dirty="0"/>
              <a:t> </a:t>
            </a:r>
            <a:r>
              <a:rPr lang="en-US" dirty="0"/>
              <a:t>is the custom message displayed by the browser when an element is invalid</a:t>
            </a:r>
          </a:p>
          <a:p>
            <a:pPr>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62</a:t>
            </a:fld>
            <a:endParaRPr lang="en-US"/>
          </a:p>
        </p:txBody>
      </p:sp>
      <p:sp>
        <p:nvSpPr>
          <p:cNvPr id="5" name="Footer Placeholder 4"/>
          <p:cNvSpPr>
            <a:spLocks noGrp="1"/>
          </p:cNvSpPr>
          <p:nvPr>
            <p:ph type="ftr" sz="quarter" idx="3"/>
          </p:nvPr>
        </p:nvSpPr>
        <p:spPr/>
        <p:txBody>
          <a:bodyPr/>
          <a:lstStyle/>
          <a:p>
            <a:pPr>
              <a:defRPr/>
            </a:pPr>
            <a:r>
              <a:rPr lang="en-US" dirty="0"/>
              <a:t>         New Perspectives on </a:t>
            </a:r>
            <a:r>
              <a:rPr lang="en-IN" dirty="0"/>
              <a:t>HTML5, CSS3, and JavaScript</a:t>
            </a:r>
            <a:r>
              <a:rPr lang="en-US" dirty="0"/>
              <a:t>, 6th Edition</a:t>
            </a:r>
          </a:p>
        </p:txBody>
      </p:sp>
      <p:pic>
        <p:nvPicPr>
          <p:cNvPr id="6" name="Picture 5" descr="This figure explains the process of creating the validateName() function. &#10;The figure consists of three rectangular boxes and a few lines of code.&#10;The first line of the code reads “document.forms.order.elements.salesTax.value = formFields[19];”.&#10;The second line of the code reads “document.forms.order.elements.totalCost.value = formFields[21];”.&#10;The third line of the code reads “});”.&#10;The fourth line of the code reads “function validateName() {”.&#10;The fifth line of the code reads “var cardName = document.getElementById(“cardName”);”.&#10;The sixth line of the code reads “if (cardName.validity.valueMissing) {”.&#10;The seventh line of the code reads “cardName.setCustomValidity(“Enter your name as it appears on the card”);”.&#10;The eighth line of the code reads “} else {”.&#10;The ninth line of the code reads “cardName.setCustomValidity(“”);”.&#10;The tenth line of the code reads “}”.&#10;The eleventh line of the code reads “}”.&#10;&#10;The first rectangular box labeled “tests if the required value is missing from the cardName field” is positioned on the left side of the code. An arrow originating from this rectangular box points to “validity.valueMissing” in the sixth line of the code.&#10;The second rectangular box labeled “pop-up error message when the field is invalid” is positioned below the code. An arrow originating from this rectangular box points to the seventh line of the code.&#10;The third rectangular box labeled “no pop-up error message when the field is valid” is positioned below the first rectangular box. An arrow originating from the third rectangular box points to “(“”)” in the ninth line of the code.&#10;" title="Figure 13-49 Creating the validateName() function"/>
          <p:cNvPicPr>
            <a:picLocks noChangeAspect="1"/>
          </p:cNvPicPr>
          <p:nvPr/>
        </p:nvPicPr>
        <p:blipFill>
          <a:blip r:embed="rId3"/>
          <a:stretch>
            <a:fillRect/>
          </a:stretch>
        </p:blipFill>
        <p:spPr>
          <a:xfrm>
            <a:off x="952500" y="3890035"/>
            <a:ext cx="7696200" cy="2510765"/>
          </a:xfrm>
          <a:prstGeom prst="rect">
            <a:avLst/>
          </a:prstGeom>
        </p:spPr>
      </p:pic>
    </p:spTree>
    <p:extLst>
      <p:ext uri="{BB962C8B-B14F-4D97-AF65-F5344CB8AC3E}">
        <p14:creationId xmlns:p14="http://schemas.microsoft.com/office/powerpoint/2010/main" val="1875198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Invalid Data</a:t>
            </a:r>
          </a:p>
        </p:txBody>
      </p:sp>
      <p:sp>
        <p:nvSpPr>
          <p:cNvPr id="3" name="Content Placeholder 2"/>
          <p:cNvSpPr>
            <a:spLocks noGrp="1"/>
          </p:cNvSpPr>
          <p:nvPr>
            <p:ph idx="1"/>
          </p:nvPr>
        </p:nvSpPr>
        <p:spPr/>
        <p:txBody>
          <a:bodyPr/>
          <a:lstStyle/>
          <a:p>
            <a:r>
              <a:rPr lang="en-US" dirty="0"/>
              <a:t>To check the validity of form data as it’s being inserted, use an event handler or event listener for the </a:t>
            </a:r>
            <a:r>
              <a:rPr lang="en-US" sz="2600" dirty="0">
                <a:latin typeface="Courier New" pitchFamily="49" charset="0"/>
                <a:cs typeface="Courier New" pitchFamily="49" charset="0"/>
              </a:rPr>
              <a:t>input</a:t>
            </a:r>
            <a:r>
              <a:rPr lang="en-US" dirty="0"/>
              <a:t> event</a:t>
            </a:r>
          </a:p>
          <a:p>
            <a:r>
              <a:rPr lang="en-IN" kern="1200" dirty="0"/>
              <a:t>To catch invalid data before the form is submitted, add an event handler or event listener for the click event of the form’s submit button</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63</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1869140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Responding to Invalid Data (continued)</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64</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Content Placeholder 5" descr="This figure explains the process of calling the validateName() function. &#10;The figure consists of three rectangular boxes and a few lines of code.&#10;The first line of the code reads “document.forms.order.elements.totalCost.value = formFields[21];”.&#10;The second line of the code reads “});”.&#10;The third line of the code reads “window.addEventListener (“load”, function() {”.&#10;The fourth line of the code reads “document.getElementById(“subButton”).onclick = runSubmit;”.&#10;The fifth line of the code reads “document.getElementById(“cardName”).oninput = validateName;”.&#10;The sixth line of the code reads “});”.&#10;The seventh line of the code reads “function runSubmit() {”.&#10;The eighth line of the code reads “validateName();”.&#10;The ninth line of the code reads “}”.&#10;The first rectangular box labeled “calls the runSubmit() function when the Submit Payment button is clicked” is positioned above the code. An arrow originating from this rectangular box points to “runSubmit” in the fourth line of the code.&#10;The second rectangular box labeled “calls the validateName() function when the user inputs data into the cardName field” is positioned below the code. An arrow originating from this rectangular box points to “validateName” in the fifth line of the code.&#10;The third rectangular box labeled “runs when the user clicks the Submit button” is positioned on the right side of the code. An arrow originating from this rectangular box points to the seventh line of the code." title="Figure 13-50 Calling the validateName() function"/>
          <p:cNvPicPr>
            <a:picLocks noGrp="1" noChangeAspect="1"/>
          </p:cNvPicPr>
          <p:nvPr>
            <p:ph idx="1"/>
          </p:nvPr>
        </p:nvPicPr>
        <p:blipFill>
          <a:blip r:embed="rId2"/>
          <a:stretch>
            <a:fillRect/>
          </a:stretch>
        </p:blipFill>
        <p:spPr>
          <a:xfrm>
            <a:off x="457200" y="1763724"/>
            <a:ext cx="8305800" cy="3817914"/>
          </a:xfrm>
          <a:prstGeom prst="rect">
            <a:avLst/>
          </a:prstGeom>
        </p:spPr>
      </p:pic>
    </p:spTree>
    <p:extLst>
      <p:ext uri="{BB962C8B-B14F-4D97-AF65-F5344CB8AC3E}">
        <p14:creationId xmlns:p14="http://schemas.microsoft.com/office/powerpoint/2010/main" val="27140666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Validating Data with Pattern Matching</a:t>
            </a:r>
          </a:p>
        </p:txBody>
      </p:sp>
      <p:sp>
        <p:nvSpPr>
          <p:cNvPr id="3" name="Content Placeholder 2"/>
          <p:cNvSpPr>
            <a:spLocks noGrp="1"/>
          </p:cNvSpPr>
          <p:nvPr>
            <p:ph idx="1"/>
          </p:nvPr>
        </p:nvSpPr>
        <p:spPr/>
        <p:txBody>
          <a:bodyPr/>
          <a:lstStyle/>
          <a:p>
            <a:r>
              <a:rPr lang="en-US" dirty="0"/>
              <a:t>Text strings can be matched against a regular expression pattern by adding the following </a:t>
            </a:r>
            <a:r>
              <a:rPr lang="en-US" sz="2600" dirty="0">
                <a:latin typeface="Courier New" pitchFamily="49" charset="0"/>
                <a:cs typeface="Courier New" pitchFamily="49" charset="0"/>
              </a:rPr>
              <a:t>pattern</a:t>
            </a:r>
            <a:r>
              <a:rPr lang="en-US" dirty="0"/>
              <a:t> attribute to the </a:t>
            </a:r>
            <a:r>
              <a:rPr lang="en-US" sz="2600" dirty="0">
                <a:latin typeface="Courier New" pitchFamily="49" charset="0"/>
                <a:cs typeface="Courier New" pitchFamily="49" charset="0"/>
              </a:rPr>
              <a:t>input</a:t>
            </a:r>
            <a:r>
              <a:rPr lang="en-US" dirty="0"/>
              <a:t> element:</a:t>
            </a:r>
          </a:p>
          <a:p>
            <a:pPr marL="0" indent="0">
              <a:buNone/>
            </a:pPr>
            <a:r>
              <a:rPr lang="en-US" sz="2600" dirty="0">
                <a:latin typeface="Courier New" panose="02070309020205020404" pitchFamily="49" charset="0"/>
                <a:cs typeface="Courier New" panose="02070309020205020404" pitchFamily="49" charset="0"/>
              </a:rPr>
              <a:t>	pattern = “</a:t>
            </a:r>
            <a:r>
              <a:rPr lang="en-US" sz="2600" i="1" dirty="0">
                <a:latin typeface="Courier New" panose="02070309020205020404" pitchFamily="49" charset="0"/>
                <a:cs typeface="Courier New" panose="02070309020205020404" pitchFamily="49" charset="0"/>
              </a:rPr>
              <a:t>regex</a:t>
            </a:r>
            <a:r>
              <a:rPr lang="en-US" sz="2600" dirty="0">
                <a:latin typeface="Courier New" panose="02070309020205020404" pitchFamily="49" charset="0"/>
                <a:cs typeface="Courier New" panose="02070309020205020404" pitchFamily="49" charset="0"/>
              </a:rPr>
              <a:t>”</a:t>
            </a:r>
          </a:p>
          <a:p>
            <a:pPr marL="0" indent="0">
              <a:buNone/>
            </a:pPr>
            <a:r>
              <a:rPr lang="en-US" dirty="0"/>
              <a:t>    where </a:t>
            </a:r>
            <a:r>
              <a:rPr lang="en-US" sz="2600" i="1" dirty="0">
                <a:latin typeface="Courier New" panose="02070309020205020404" pitchFamily="49" charset="0"/>
                <a:cs typeface="Courier New" panose="02070309020205020404" pitchFamily="49" charset="0"/>
              </a:rPr>
              <a:t>regex</a:t>
            </a:r>
            <a:r>
              <a:rPr lang="en-US" i="1" dirty="0"/>
              <a:t> </a:t>
            </a:r>
            <a:r>
              <a:rPr lang="en-US" dirty="0"/>
              <a:t>is the regular expression</a:t>
            </a:r>
          </a:p>
          <a:p>
            <a:r>
              <a:rPr lang="en-IN" kern="1200" dirty="0"/>
              <a:t>Use the </a:t>
            </a:r>
            <a:r>
              <a:rPr lang="en-IN" sz="2600" kern="1200" dirty="0" err="1">
                <a:latin typeface="Courier New" panose="02070309020205020404" pitchFamily="49" charset="0"/>
                <a:cs typeface="Courier New" panose="02070309020205020404" pitchFamily="49" charset="0"/>
              </a:rPr>
              <a:t>valueMissing</a:t>
            </a:r>
            <a:r>
              <a:rPr lang="en-IN" kern="1200" dirty="0"/>
              <a:t> property to test if the field has been left blank and </a:t>
            </a:r>
            <a:r>
              <a:rPr lang="en-IN" sz="2600" kern="1200" dirty="0" err="1">
                <a:latin typeface="Courier New" panose="02070309020205020404" pitchFamily="49" charset="0"/>
                <a:cs typeface="Courier New" panose="02070309020205020404" pitchFamily="49" charset="0"/>
              </a:rPr>
              <a:t>patternMismatch</a:t>
            </a:r>
            <a:r>
              <a:rPr lang="en-IN" kern="1200" dirty="0"/>
              <a:t> property to test for the correct pattern</a:t>
            </a:r>
            <a:endParaRPr lang="en-US" sz="26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65</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17905242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a Selection List</a:t>
            </a:r>
          </a:p>
        </p:txBody>
      </p:sp>
      <p:sp>
        <p:nvSpPr>
          <p:cNvPr id="3" name="Content Placeholder 2"/>
          <p:cNvSpPr>
            <a:spLocks noGrp="1"/>
          </p:cNvSpPr>
          <p:nvPr>
            <p:ph idx="1"/>
          </p:nvPr>
        </p:nvSpPr>
        <p:spPr/>
        <p:txBody>
          <a:bodyPr/>
          <a:lstStyle/>
          <a:p>
            <a:r>
              <a:rPr lang="en-US" dirty="0"/>
              <a:t>Use the </a:t>
            </a:r>
            <a:r>
              <a:rPr lang="en-US" sz="2600" dirty="0" err="1">
                <a:latin typeface="Courier New" panose="02070309020205020404" pitchFamily="49" charset="0"/>
                <a:cs typeface="Courier New" panose="02070309020205020404" pitchFamily="49" charset="0"/>
              </a:rPr>
              <a:t>selectedIndex</a:t>
            </a:r>
            <a:r>
              <a:rPr lang="en-US" dirty="0"/>
              <a:t> property to determine the value of the index that is selected </a:t>
            </a:r>
          </a:p>
          <a:p>
            <a:r>
              <a:rPr lang="en-US" dirty="0"/>
              <a:t>If the index is 0, the browser will declare the field value as invalid</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66</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793276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Testing a Form Field Against a Regular Expression</a:t>
            </a:r>
          </a:p>
        </p:txBody>
      </p:sp>
      <p:sp>
        <p:nvSpPr>
          <p:cNvPr id="3" name="Content Placeholder 2"/>
          <p:cNvSpPr>
            <a:spLocks noGrp="1"/>
          </p:cNvSpPr>
          <p:nvPr>
            <p:ph idx="1"/>
          </p:nvPr>
        </p:nvSpPr>
        <p:spPr>
          <a:xfrm>
            <a:off x="457200" y="1219200"/>
            <a:ext cx="8305800" cy="5181600"/>
          </a:xfrm>
        </p:spPr>
        <p:txBody>
          <a:bodyPr/>
          <a:lstStyle/>
          <a:p>
            <a:r>
              <a:rPr lang="en-US" dirty="0"/>
              <a:t>Credit card CVC numbers are either 3-digit numbers or 4-digit numbers </a:t>
            </a:r>
          </a:p>
          <a:p>
            <a:r>
              <a:rPr lang="en-US" dirty="0"/>
              <a:t>The regular expressions for 4-digit CVC numbers and 3-digit CVC numbers are </a:t>
            </a:r>
            <a:r>
              <a:rPr lang="en-US" sz="2600" dirty="0">
                <a:latin typeface="Courier New" panose="02070309020205020404" pitchFamily="49" charset="0"/>
                <a:cs typeface="Courier New" panose="02070309020205020404" pitchFamily="49" charset="0"/>
              </a:rPr>
              <a:t>/^\d{4}$/ </a:t>
            </a:r>
            <a:r>
              <a:rPr lang="en-US" dirty="0"/>
              <a:t>and</a:t>
            </a:r>
            <a:r>
              <a:rPr lang="en-US" sz="2600" dirty="0">
                <a:latin typeface="Courier New" panose="02070309020205020404" pitchFamily="49" charset="0"/>
                <a:cs typeface="Courier New" panose="02070309020205020404" pitchFamily="49" charset="0"/>
              </a:rPr>
              <a:t> /^\d{3}$/ </a:t>
            </a:r>
            <a:r>
              <a:rPr lang="en-US" dirty="0"/>
              <a:t>respectively</a:t>
            </a:r>
          </a:p>
          <a:p>
            <a:r>
              <a:rPr lang="en-IN" dirty="0"/>
              <a:t>Regular expression patterns can be tested using the </a:t>
            </a:r>
            <a:r>
              <a:rPr lang="en-IN" sz="2600" dirty="0">
                <a:latin typeface="Courier New" pitchFamily="49" charset="0"/>
                <a:cs typeface="Courier New" pitchFamily="49" charset="0"/>
              </a:rPr>
              <a:t>test()</a:t>
            </a:r>
            <a:r>
              <a:rPr lang="en-IN" dirty="0"/>
              <a:t> method</a:t>
            </a: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67</a:t>
            </a:fld>
            <a:endParaRPr lang="en-US"/>
          </a:p>
        </p:txBody>
      </p:sp>
      <p:sp>
        <p:nvSpPr>
          <p:cNvPr id="5" name="Footer Placeholder 4"/>
          <p:cNvSpPr>
            <a:spLocks noGrp="1"/>
          </p:cNvSpPr>
          <p:nvPr>
            <p:ph type="ftr" sz="quarter" idx="3"/>
          </p:nvPr>
        </p:nvSpPr>
        <p:spPr/>
        <p:txBody>
          <a:bodyPr/>
          <a:lstStyle/>
          <a:p>
            <a:pPr>
              <a:defRPr/>
            </a:pPr>
            <a:r>
              <a:rPr lang="en-US" dirty="0"/>
              <a:t>         New Perspectives on </a:t>
            </a:r>
            <a:r>
              <a:rPr lang="en-IN" dirty="0"/>
              <a:t>HTML5, CSS3, and JavaScript</a:t>
            </a:r>
            <a:r>
              <a:rPr lang="en-US" dirty="0"/>
              <a:t>, 6th Edition</a:t>
            </a:r>
          </a:p>
        </p:txBody>
      </p:sp>
    </p:spTree>
    <p:extLst>
      <p:ext uri="{BB962C8B-B14F-4D97-AF65-F5344CB8AC3E}">
        <p14:creationId xmlns:p14="http://schemas.microsoft.com/office/powerpoint/2010/main" val="651690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Testing for Legitimate Card Numbers</a:t>
            </a:r>
          </a:p>
        </p:txBody>
      </p:sp>
      <p:sp>
        <p:nvSpPr>
          <p:cNvPr id="3" name="Content Placeholder 2"/>
          <p:cNvSpPr>
            <a:spLocks noGrp="1"/>
          </p:cNvSpPr>
          <p:nvPr>
            <p:ph idx="1"/>
          </p:nvPr>
        </p:nvSpPr>
        <p:spPr/>
        <p:txBody>
          <a:bodyPr/>
          <a:lstStyle/>
          <a:p>
            <a:r>
              <a:rPr lang="en-US" b="1" dirty="0" err="1"/>
              <a:t>Luhn</a:t>
            </a:r>
            <a:r>
              <a:rPr lang="en-US" b="1" dirty="0"/>
              <a:t> Algorithm/Mod10 Algorithm:</a:t>
            </a:r>
            <a:r>
              <a:rPr lang="en-US" dirty="0"/>
              <a:t>  Provides a quick validation check on </a:t>
            </a:r>
            <a:r>
              <a:rPr lang="en-IN" dirty="0"/>
              <a:t>unique identification numbers </a:t>
            </a:r>
          </a:p>
          <a:p>
            <a:r>
              <a:rPr lang="en-US" dirty="0" err="1"/>
              <a:t>Luhn</a:t>
            </a:r>
            <a:r>
              <a:rPr lang="en-US" dirty="0"/>
              <a:t> Algorithm ensures that the sum of the digits in the number meet certain mathematical criteria</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68</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391164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for Legitimate Card Numbers (continued 1)</a:t>
            </a:r>
          </a:p>
        </p:txBody>
      </p:sp>
      <p:sp>
        <p:nvSpPr>
          <p:cNvPr id="3" name="Content Placeholder 2"/>
          <p:cNvSpPr>
            <a:spLocks noGrp="1"/>
          </p:cNvSpPr>
          <p:nvPr>
            <p:ph idx="1"/>
          </p:nvPr>
        </p:nvSpPr>
        <p:spPr>
          <a:xfrm>
            <a:off x="457200" y="1219200"/>
            <a:ext cx="8305800" cy="5067300"/>
          </a:xfrm>
        </p:spPr>
        <p:txBody>
          <a:bodyPr/>
          <a:lstStyle/>
          <a:p>
            <a:r>
              <a:rPr lang="en-US" dirty="0"/>
              <a:t>The steps involved in Luhn Algorithm are as follows:</a:t>
            </a:r>
          </a:p>
          <a:p>
            <a:pPr lvl="1"/>
            <a:r>
              <a:rPr lang="en-US" dirty="0"/>
              <a:t>Start from the last digit and move to the left. Divide the alternating digits of the ID number into two groups</a:t>
            </a:r>
          </a:p>
          <a:p>
            <a:pPr lvl="1"/>
            <a:r>
              <a:rPr lang="en-US" dirty="0"/>
              <a:t>Add the digits in the first group</a:t>
            </a:r>
          </a:p>
          <a:p>
            <a:pPr lvl="1"/>
            <a:r>
              <a:rPr lang="en-US" dirty="0"/>
              <a:t>Double the digits in the second group and then add the sum of the doubled digits</a:t>
            </a:r>
          </a:p>
          <a:p>
            <a:pPr lvl="1"/>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69</a:t>
            </a:fld>
            <a:endParaRPr lang="en-US"/>
          </a:p>
        </p:txBody>
      </p:sp>
      <p:sp>
        <p:nvSpPr>
          <p:cNvPr id="5" name="Footer Placeholder 4"/>
          <p:cNvSpPr>
            <a:spLocks noGrp="1"/>
          </p:cNvSpPr>
          <p:nvPr>
            <p:ph type="ftr" sz="quarter" idx="3"/>
          </p:nvPr>
        </p:nvSpPr>
        <p:spPr/>
        <p:txBody>
          <a:bodyPr/>
          <a:lstStyle/>
          <a:p>
            <a:pPr>
              <a:defRPr/>
            </a:pPr>
            <a:r>
              <a:rPr lang="en-US" dirty="0"/>
              <a:t>         New Perspectives on </a:t>
            </a:r>
            <a:r>
              <a:rPr lang="en-IN" dirty="0"/>
              <a:t>HTML5, CSS3, and JavaScript</a:t>
            </a:r>
            <a:r>
              <a:rPr lang="en-US" dirty="0"/>
              <a:t>, 6th Edition</a:t>
            </a:r>
          </a:p>
        </p:txBody>
      </p:sp>
    </p:spTree>
    <p:extLst>
      <p:ext uri="{BB962C8B-B14F-4D97-AF65-F5344CB8AC3E}">
        <p14:creationId xmlns:p14="http://schemas.microsoft.com/office/powerpoint/2010/main" val="33067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Exploring the Forms Object (continued 3)</a:t>
            </a:r>
          </a:p>
        </p:txBody>
      </p:sp>
      <p:pic>
        <p:nvPicPr>
          <p:cNvPr id="6" name="Content Placeholder 5" descr="This table provides data about form properties and methods. It has 2 columns and 11 rows. The header of column 1 reads “Property or Method” and the header of column 2 reads “Description”.&#10;In row 2, column 1 reads “form.action” and column 2 reads “Sets or returns the action attribute of the web form”.&#10;In row 3, column 1 reads “form.autocomplete” and column 2 reads “Sets or returns the autocomplete attribute; allows the browser to automatically complete form fields”.&#10;In row 4, column 1 reads “form.enctype” and column 2 reads “Sets or returns the enctype attribute”.&#10;In row 5, column 1 reads “form.length” and column 2 reads “Returns the number of elements in the form”.&#10;In row 6, column 1 reads “form.method” and column 2 reads “Sets or returns the method attribute”.&#10;In row 7, column 1 reads “form.name” and column 2 reads “Sets or returns the name attribute”.&#10;In row 8, column 1 reads “form.target” and column 2 reads “Sets or returns the target attribute”.&#10;In row 9, column 1 reads “form.reset()” and column 2 reads “Resets the web form”.&#10;In row 10, column 1 reads “form.submit()” and column 2 reads “Submits the web form”.&#10;In row 11, column 1 reads “form.requestAutocomplete ()” and column 2 reads “Triggers the browser to initiate autocompletion of those form fields that have autocomplete activated”.&#10;" title="Figure 13-2 Form properties and methods"/>
          <p:cNvPicPr>
            <a:picLocks noGrp="1" noChangeAspect="1"/>
          </p:cNvPicPr>
          <p:nvPr>
            <p:ph idx="1"/>
          </p:nvPr>
        </p:nvPicPr>
        <p:blipFill>
          <a:blip r:embed="rId2"/>
          <a:stretch>
            <a:fillRect/>
          </a:stretch>
        </p:blipFill>
        <p:spPr>
          <a:xfrm>
            <a:off x="457200" y="1763871"/>
            <a:ext cx="8305800" cy="3817620"/>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7</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9839592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for Legitimate Card Numbers (continued 2)</a:t>
            </a:r>
          </a:p>
        </p:txBody>
      </p:sp>
      <p:sp>
        <p:nvSpPr>
          <p:cNvPr id="3" name="Content Placeholder 2"/>
          <p:cNvSpPr>
            <a:spLocks noGrp="1"/>
          </p:cNvSpPr>
          <p:nvPr>
            <p:ph idx="1"/>
          </p:nvPr>
        </p:nvSpPr>
        <p:spPr/>
        <p:txBody>
          <a:bodyPr/>
          <a:lstStyle/>
          <a:p>
            <a:pPr lvl="1"/>
            <a:r>
              <a:rPr lang="en-US" dirty="0"/>
              <a:t>Calculate the total sum from the two groups</a:t>
            </a:r>
          </a:p>
          <a:p>
            <a:pPr lvl="1"/>
            <a:r>
              <a:rPr lang="en-US" dirty="0"/>
              <a:t>If the total sum is evenly divisible by 10, the ID number is considered legitimate, </a:t>
            </a:r>
            <a:r>
              <a:rPr lang="en-IN" dirty="0"/>
              <a:t>otherwise the ID number is illegitimate</a:t>
            </a: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70</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934008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for Legitimate Card Numbers (continued 3)</a:t>
            </a:r>
          </a:p>
        </p:txBody>
      </p:sp>
      <p:sp>
        <p:nvSpPr>
          <p:cNvPr id="3" name="Content Placeholder 2"/>
          <p:cNvSpPr>
            <a:spLocks noGrp="1"/>
          </p:cNvSpPr>
          <p:nvPr>
            <p:ph idx="1"/>
          </p:nvPr>
        </p:nvSpPr>
        <p:spPr/>
        <p:txBody>
          <a:bodyPr/>
          <a:lstStyle/>
          <a:p>
            <a:r>
              <a:rPr lang="en-US" dirty="0"/>
              <a:t>To sum the digits found within a text string, use</a:t>
            </a:r>
          </a:p>
          <a:p>
            <a:pPr lvl="1" indent="0">
              <a:buNone/>
            </a:pPr>
            <a:r>
              <a:rPr lang="en-US" sz="2600" dirty="0">
                <a:latin typeface="Courier New" panose="02070309020205020404" pitchFamily="49" charset="0"/>
                <a:cs typeface="Courier New" panose="02070309020205020404" pitchFamily="49" charset="0"/>
              </a:rPr>
              <a:t>function </a:t>
            </a:r>
            <a:r>
              <a:rPr lang="en-US" sz="2600" dirty="0" err="1">
                <a:latin typeface="Courier New" panose="02070309020205020404" pitchFamily="49" charset="0"/>
                <a:cs typeface="Courier New" panose="02070309020205020404" pitchFamily="49" charset="0"/>
              </a:rPr>
              <a:t>sumDigits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numStr</a:t>
            </a:r>
            <a:r>
              <a:rPr lang="en-US" sz="2600" dirty="0">
                <a:latin typeface="Courier New" panose="02070309020205020404" pitchFamily="49" charset="0"/>
                <a:cs typeface="Courier New" panose="02070309020205020404" pitchFamily="49" charset="0"/>
              </a:rPr>
              <a:t>) {</a:t>
            </a:r>
          </a:p>
          <a:p>
            <a:pPr lvl="1" indent="0">
              <a:buNone/>
            </a:pP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digitTotal</a:t>
            </a:r>
            <a:r>
              <a:rPr lang="en-US" sz="2600" dirty="0">
                <a:latin typeface="Courier New" panose="02070309020205020404" pitchFamily="49" charset="0"/>
                <a:cs typeface="Courier New" panose="02070309020205020404" pitchFamily="49" charset="0"/>
              </a:rPr>
              <a:t> = 0;</a:t>
            </a:r>
          </a:p>
          <a:p>
            <a:pPr lvl="1" indent="0">
              <a:buNone/>
            </a:pPr>
            <a:r>
              <a:rPr lang="nn-NO" sz="2600" dirty="0">
                <a:latin typeface="Courier New" panose="02070309020205020404" pitchFamily="49" charset="0"/>
                <a:cs typeface="Courier New" panose="02070309020205020404" pitchFamily="49" charset="0"/>
              </a:rPr>
              <a:t>for (var i = 0; i &lt; numStr.length; i++){</a:t>
            </a:r>
            <a:r>
              <a:rPr lang="en-US" sz="2600" dirty="0" err="1">
                <a:latin typeface="Courier New" panose="02070309020205020404" pitchFamily="49" charset="0"/>
                <a:cs typeface="Courier New" panose="02070309020205020404" pitchFamily="49" charset="0"/>
              </a:rPr>
              <a:t>digitTotal</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parseInt</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numStr.charAt</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a:t>
            </a:r>
          </a:p>
          <a:p>
            <a:pPr lvl="1" indent="0">
              <a:buNone/>
            </a:pPr>
            <a:r>
              <a:rPr lang="en-US" sz="2600" dirty="0">
                <a:latin typeface="Courier New" panose="02070309020205020404" pitchFamily="49" charset="0"/>
                <a:cs typeface="Courier New" panose="02070309020205020404" pitchFamily="49" charset="0"/>
              </a:rPr>
              <a:t>}</a:t>
            </a:r>
          </a:p>
          <a:p>
            <a:pPr lvl="1" indent="0">
              <a:buNone/>
            </a:pPr>
            <a:r>
              <a:rPr lang="en-US" sz="2600" dirty="0">
                <a:latin typeface="Courier New" panose="02070309020205020404" pitchFamily="49" charset="0"/>
                <a:cs typeface="Courier New" panose="02070309020205020404" pitchFamily="49" charset="0"/>
              </a:rPr>
              <a:t>return </a:t>
            </a:r>
            <a:r>
              <a:rPr lang="en-US" sz="2600" dirty="0" err="1">
                <a:latin typeface="Courier New" panose="02070309020205020404" pitchFamily="49" charset="0"/>
                <a:cs typeface="Courier New" panose="02070309020205020404" pitchFamily="49" charset="0"/>
              </a:rPr>
              <a:t>digitTotal</a:t>
            </a:r>
            <a:r>
              <a:rPr lang="en-US" sz="2600" dirty="0">
                <a:latin typeface="Courier New" panose="02070309020205020404" pitchFamily="49" charset="0"/>
                <a:cs typeface="Courier New" panose="02070309020205020404" pitchFamily="49" charset="0"/>
              </a:rPr>
              <a:t>;</a:t>
            </a:r>
          </a:p>
          <a:p>
            <a:pPr lvl="1" indent="0">
              <a:buNone/>
            </a:pPr>
            <a:r>
              <a:rPr lang="en-US" sz="26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71</a:t>
            </a:fld>
            <a:endParaRPr lang="en-US"/>
          </a:p>
        </p:txBody>
      </p:sp>
      <p:sp>
        <p:nvSpPr>
          <p:cNvPr id="5" name="Footer Placeholder 4"/>
          <p:cNvSpPr>
            <a:spLocks noGrp="1"/>
          </p:cNvSpPr>
          <p:nvPr>
            <p:ph type="ftr" sz="quarter" idx="3"/>
          </p:nvPr>
        </p:nvSpPr>
        <p:spPr/>
        <p:txBody>
          <a:bodyPr/>
          <a:lstStyle/>
          <a:p>
            <a:pPr>
              <a:defRPr/>
            </a:pPr>
            <a:r>
              <a:rPr lang="en-US" dirty="0"/>
              <a:t>         New Perspectives on </a:t>
            </a:r>
            <a:r>
              <a:rPr lang="en-IN" dirty="0"/>
              <a:t>HTML5, CSS3, and JavaScript</a:t>
            </a:r>
            <a:r>
              <a:rPr lang="en-US" dirty="0"/>
              <a:t>, 6th Edition</a:t>
            </a:r>
          </a:p>
        </p:txBody>
      </p:sp>
    </p:spTree>
    <p:extLst>
      <p:ext uri="{BB962C8B-B14F-4D97-AF65-F5344CB8AC3E}">
        <p14:creationId xmlns:p14="http://schemas.microsoft.com/office/powerpoint/2010/main" val="34014339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for Legitimate Card Numbers (continued 4)</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72</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pic>
        <p:nvPicPr>
          <p:cNvPr id="6" name="Content Placeholder 5" descr="This figure explains the process of creating the luhn () function. &#10;The figure consists of five rectangular boxes and a few lines of code.&#10;The first line of the code reads “return digitTotal;”.&#10;The second line of the code reads “}”.&#10;The third line of the code reads “function luhn(idNum) {”.&#10;The fourth line of the code reads “var string1 = “”;”.&#10;The fifth line of the code reads “var string2 = “”;”.&#10;The sixth line of the code reads “// Retrieve the odd-numbered digits”.&#10;The seventh line of the code reads “for (var i = idNum.length - 1; i &gt;= 0; i -= 2) {”.&#10;The eighth line of the code reads “string1 += idNum.charAt(i);”.&#10;The ninth line of the code reads “}”.&#10;The tenth line of the code reads “// Retrieve the even-numbered digits and double them”.&#10;The eleventh line of the code reads “for (var i = idNum.length - 2; i &gt;= 0; i -= 2) {”.&#10;The twelfth line of the code reads “string2 += 2*idNum.charAt(i);”.&#10;The thirteenth line of the code reads “}”.&#10;The fourteenth line of the code reads “// Return whether the sum of the digits is divisible by 10”.&#10;The fifteenth line of the code reads “return sumDigits(string1 + string2) % 10 === 0;”.&#10;The sixteenth line of the code reads “}”.&#10;&#10;The first rectangular box labeled “loops through the alternate digit characters starting with the last digit” is positioned above the code. An arrow originating from this rectangular box points to the seventh line of the code.&#10;The second rectangular box labeled “adds each digit in the string1 variable” is positioned on the left side of the code. An arrow originating from this rectangular box points to the eighth line of the code.&#10;The third rectangular box labeled “loops through the alternate digit characters starting with the second-to-last digit” is positioned below the code. An arrow originating from this rectangular box points to the eleventh line of the code.&#10;The fourth rectangular box labeled “adds the double of each digit to the string2 variable” is positioned below the second rectangular box. An arrow originating from the fourth rectangular box points to the twelfth line of the code.&#10;The fifth rectangular box labeled “returns a Boolean value indicating whether the total sum is divisible by 10” is positioned on the left side of the third rectangular box. An arrow originating from the fifth rectangular box points to the fifteenth line of the code.&#10;" title="Figure 13-60 Creating the luhn() function"/>
          <p:cNvPicPr>
            <a:picLocks noGrp="1" noChangeAspect="1"/>
          </p:cNvPicPr>
          <p:nvPr>
            <p:ph idx="1"/>
          </p:nvPr>
        </p:nvPicPr>
        <p:blipFill>
          <a:blip r:embed="rId2"/>
          <a:stretch>
            <a:fillRect/>
          </a:stretch>
        </p:blipFill>
        <p:spPr>
          <a:xfrm>
            <a:off x="766617" y="1196181"/>
            <a:ext cx="7686966" cy="5105400"/>
          </a:xfrm>
          <a:prstGeom prst="rect">
            <a:avLst/>
          </a:prstGeom>
        </p:spPr>
      </p:pic>
    </p:spTree>
    <p:extLst>
      <p:ext uri="{BB962C8B-B14F-4D97-AF65-F5344CB8AC3E}">
        <p14:creationId xmlns:p14="http://schemas.microsoft.com/office/powerpoint/2010/main" val="6796045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for Legitimate Card Numbers (continued 5)</a:t>
            </a:r>
          </a:p>
        </p:txBody>
      </p:sp>
      <p:pic>
        <p:nvPicPr>
          <p:cNvPr id="6" name="Content Placeholder 5" descr="This figure explains the process of validating with the Luhn algorithm. &#10;The figure consists of two rectangular boxes and a few lines of code.&#10;The first line of the code reads “function validateNumber() {”.&#10;The second line of the code reads “var cardNumber = document.getElementById(“cardNumber”);”.&#10;The third line of the code reads “if (cardNumber.validity.valueMissing) {”.&#10;The fourth line of the code reads “cardNumber.setCustomValidity(“Enter your card number”);”.&#10;The fifth line of the code reads “} else if (cardNumber.validity.patternMismatch) {”.&#10;The sixth line of the code reads “cardNumber.setCustomValidity(“Enter a valid card number”);”.&#10;The seventh line of the code reads “} else if (luhn(cardNumber.value) === false) {”.&#10;The eighth line of the code reads “cardNumber.setCustomValidity(“Enter a legitimate card number”);”.&#10;The ninth line of the code reads “} else {”.&#10;The tenth line of the code reads “cardNumber.setCustomValidity (“”);”.&#10;The eleventh line of the code reads “}”.&#10;The twelfth line of the code reads “}”.&#10;&#10;The first rectangular box labeled “tests whether the card number passes the Luhn test” is positioned on the left side of the code. An arrow originating from this rectangular box points to the seventh line of the code.&#10;The second rectangular box labeled “if the number fails validation, displays the validation error message” is positioned below the first rectangular box. An arrow originating from the second rectangular box points to “(“Enter a legitimate card number”)” in the eighth line of the code.&#10;" title="Figure 13-61 Validating with the Luhn algorithm"/>
          <p:cNvPicPr>
            <a:picLocks noGrp="1" noChangeAspect="1"/>
          </p:cNvPicPr>
          <p:nvPr>
            <p:ph idx="1"/>
          </p:nvPr>
        </p:nvPicPr>
        <p:blipFill>
          <a:blip r:embed="rId3"/>
          <a:stretch>
            <a:fillRect/>
          </a:stretch>
        </p:blipFill>
        <p:spPr>
          <a:xfrm>
            <a:off x="457200" y="2145178"/>
            <a:ext cx="8305800" cy="3055006"/>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73</a:t>
            </a:fld>
            <a:endParaRPr lang="en-US"/>
          </a:p>
        </p:txBody>
      </p:sp>
      <p:sp>
        <p:nvSpPr>
          <p:cNvPr id="5" name="Footer Placeholder 4"/>
          <p:cNvSpPr>
            <a:spLocks noGrp="1"/>
          </p:cNvSpPr>
          <p:nvPr>
            <p:ph type="ftr" sz="quarter" idx="3"/>
          </p:nvPr>
        </p:nvSpPr>
        <p:spPr/>
        <p:txBody>
          <a:bodyPr/>
          <a:lstStyle/>
          <a:p>
            <a:pPr>
              <a:defRPr/>
            </a:pPr>
            <a:r>
              <a:rPr lang="en-US"/>
              <a:t>         New Perspectives on </a:t>
            </a:r>
            <a:r>
              <a:rPr lang="en-IN"/>
              <a:t>HTML5, CSS3, and JavaScript</a:t>
            </a:r>
            <a:r>
              <a:rPr lang="en-US"/>
              <a:t>, 6th Edition</a:t>
            </a:r>
            <a:endParaRPr lang="en-US" dirty="0"/>
          </a:p>
        </p:txBody>
      </p:sp>
    </p:spTree>
    <p:extLst>
      <p:ext uri="{BB962C8B-B14F-4D97-AF65-F5344CB8AC3E}">
        <p14:creationId xmlns:p14="http://schemas.microsoft.com/office/powerpoint/2010/main" val="34080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Form Elements</a:t>
            </a:r>
          </a:p>
        </p:txBody>
      </p:sp>
      <p:sp>
        <p:nvSpPr>
          <p:cNvPr id="3" name="Content Placeholder 2"/>
          <p:cNvSpPr>
            <a:spLocks noGrp="1"/>
          </p:cNvSpPr>
          <p:nvPr>
            <p:ph idx="1"/>
          </p:nvPr>
        </p:nvSpPr>
        <p:spPr/>
        <p:txBody>
          <a:bodyPr/>
          <a:lstStyle/>
          <a:p>
            <a:r>
              <a:rPr lang="en-US" dirty="0"/>
              <a:t>A form’s input controls, selection lists, text area boxes, and field sets are organized into the following </a:t>
            </a:r>
            <a:r>
              <a:rPr lang="en-US" sz="2600" dirty="0">
                <a:latin typeface="Courier New" pitchFamily="49" charset="0"/>
                <a:cs typeface="Courier New" pitchFamily="49" charset="0"/>
              </a:rPr>
              <a:t>elements</a:t>
            </a:r>
            <a:r>
              <a:rPr lang="en-US" dirty="0"/>
              <a:t> collection:</a:t>
            </a:r>
          </a:p>
          <a:p>
            <a:pPr marL="0" indent="0">
              <a:buNone/>
            </a:pPr>
            <a:r>
              <a:rPr lang="en-US"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form</a:t>
            </a:r>
            <a:r>
              <a:rPr lang="en-US" sz="2600" dirty="0" err="1">
                <a:latin typeface="Courier New" panose="02070309020205020404" pitchFamily="49" charset="0"/>
                <a:cs typeface="Courier New" panose="02070309020205020404" pitchFamily="49" charset="0"/>
              </a:rPr>
              <a:t>.elements</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idref</a:t>
            </a:r>
            <a:r>
              <a:rPr lang="en-US" sz="2600" dirty="0">
                <a:latin typeface="Courier New" panose="02070309020205020404" pitchFamily="49" charset="0"/>
                <a:cs typeface="Courier New" panose="02070309020205020404" pitchFamily="49" charset="0"/>
              </a:rPr>
              <a:t>]</a:t>
            </a:r>
          </a:p>
          <a:p>
            <a:pPr marL="363538" indent="0">
              <a:buNone/>
            </a:pPr>
            <a:r>
              <a:rPr lang="en-US" dirty="0"/>
              <a:t>where</a:t>
            </a:r>
          </a:p>
          <a:p>
            <a:pPr lvl="1"/>
            <a:r>
              <a:rPr lang="en-US" sz="2600" i="1" dirty="0">
                <a:latin typeface="Courier New" panose="02070309020205020404" pitchFamily="49" charset="0"/>
                <a:cs typeface="Courier New" panose="02070309020205020404" pitchFamily="49" charset="0"/>
              </a:rPr>
              <a:t>form</a:t>
            </a:r>
            <a:r>
              <a:rPr lang="en-US" i="1" dirty="0"/>
              <a:t> </a:t>
            </a:r>
            <a:r>
              <a:rPr lang="en-US" dirty="0"/>
              <a:t>is the reference to the web form</a:t>
            </a:r>
          </a:p>
          <a:p>
            <a:pPr lvl="1"/>
            <a:r>
              <a:rPr lang="en-US" sz="2600" i="1" dirty="0" err="1">
                <a:latin typeface="Courier New" panose="02070309020205020404" pitchFamily="49" charset="0"/>
                <a:cs typeface="Courier New" panose="02070309020205020404" pitchFamily="49" charset="0"/>
              </a:rPr>
              <a:t>idref</a:t>
            </a:r>
            <a:r>
              <a:rPr lang="en-US" i="1" dirty="0"/>
              <a:t> </a:t>
            </a:r>
            <a:r>
              <a:rPr lang="en-US" dirty="0"/>
              <a:t>is the index number or ID of the element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8</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5556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Form Elements (continued 1)</a:t>
            </a:r>
          </a:p>
        </p:txBody>
      </p:sp>
      <p:sp>
        <p:nvSpPr>
          <p:cNvPr id="3" name="Content Placeholder 2"/>
          <p:cNvSpPr>
            <a:spLocks noGrp="1"/>
          </p:cNvSpPr>
          <p:nvPr>
            <p:ph idx="1"/>
          </p:nvPr>
        </p:nvSpPr>
        <p:spPr>
          <a:xfrm>
            <a:off x="457200" y="1219200"/>
            <a:ext cx="8305800" cy="5181600"/>
          </a:xfrm>
        </p:spPr>
        <p:txBody>
          <a:bodyPr/>
          <a:lstStyle/>
          <a:p>
            <a:r>
              <a:rPr lang="en-US" dirty="0"/>
              <a:t>Element can also be referenced using its name or id attribute using the following expression:</a:t>
            </a:r>
          </a:p>
          <a:p>
            <a:pPr marL="0" indent="0">
              <a:buNone/>
            </a:pPr>
            <a:r>
              <a:rPr lang="en-US" sz="28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form</a:t>
            </a:r>
            <a:r>
              <a:rPr lang="en-US" sz="2600" dirty="0" err="1">
                <a:latin typeface="Courier New" panose="02070309020205020404" pitchFamily="49" charset="0"/>
                <a:cs typeface="Courier New" panose="02070309020205020404" pitchFamily="49" charset="0"/>
              </a:rPr>
              <a:t>.elements.</a:t>
            </a:r>
            <a:r>
              <a:rPr lang="en-US" sz="2600" i="1" dirty="0" err="1">
                <a:latin typeface="Courier New" panose="02070309020205020404" pitchFamily="49" charset="0"/>
                <a:cs typeface="Courier New" panose="02070309020205020404" pitchFamily="49" charset="0"/>
              </a:rPr>
              <a:t>ename</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err="1">
                <a:latin typeface="Courier New" panose="02070309020205020404" pitchFamily="49" charset="0"/>
                <a:cs typeface="Courier New" panose="02070309020205020404" pitchFamily="49" charset="0"/>
              </a:rPr>
              <a:t>ename</a:t>
            </a:r>
            <a:r>
              <a:rPr lang="en-US" i="1" dirty="0"/>
              <a:t> </a:t>
            </a:r>
            <a:r>
              <a:rPr lang="en-US" dirty="0"/>
              <a:t>is either the element’s </a:t>
            </a:r>
            <a:r>
              <a:rPr lang="en-US" sz="2600" dirty="0">
                <a:latin typeface="Courier New" panose="02070309020205020404" pitchFamily="49" charset="0"/>
                <a:cs typeface="Courier New" panose="02070309020205020404" pitchFamily="49" charset="0"/>
              </a:rPr>
              <a:t>ID</a:t>
            </a:r>
            <a:r>
              <a:rPr lang="en-US" dirty="0"/>
              <a:t> or  name</a:t>
            </a:r>
          </a:p>
          <a:p>
            <a:r>
              <a:rPr lang="en-US" dirty="0"/>
              <a:t>Example: Refer the </a:t>
            </a:r>
            <a:r>
              <a:rPr lang="en-US" dirty="0" err="1"/>
              <a:t>orderDate</a:t>
            </a:r>
            <a:r>
              <a:rPr lang="en-US" dirty="0"/>
              <a:t> field from the </a:t>
            </a:r>
            <a:r>
              <a:rPr lang="en-US" dirty="0" err="1"/>
              <a:t>orderForm</a:t>
            </a:r>
            <a:r>
              <a:rPr lang="en-US" dirty="0"/>
              <a:t> using the following object reference:</a:t>
            </a:r>
          </a:p>
          <a:p>
            <a:pPr marL="914400" indent="-91440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document.orderForm.elements.orderDate</a:t>
            </a:r>
            <a:endParaRPr lang="en-US" sz="2600" dirty="0">
              <a:latin typeface="Courier New" panose="02070309020205020404" pitchFamily="49" charset="0"/>
              <a:cs typeface="Courier New" panose="02070309020205020404" pitchFamily="49" charset="0"/>
            </a:endParaRPr>
          </a:p>
          <a:p>
            <a:pPr marL="0" indent="0">
              <a:buNone/>
            </a:pPr>
            <a:endParaRPr lang="en-US" dirty="0">
              <a:ea typeface="Cambria Math" panose="02040503050406030204" pitchFamily="18"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9</a:t>
            </a:fld>
            <a:endParaRPr lang="en-US"/>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575500119"/>
      </p:ext>
    </p:extLst>
  </p:cSld>
  <p:clrMapOvr>
    <a:masterClrMapping/>
  </p:clrMapOvr>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A4E67DBD434D4D9B1F600B93AA2120" ma:contentTypeVersion="2" ma:contentTypeDescription="Create a new document." ma:contentTypeScope="" ma:versionID="7ac98ca5d0e8ccce053afaacc365ec7f">
  <xsd:schema xmlns:xsd="http://www.w3.org/2001/XMLSchema" xmlns:xs="http://www.w3.org/2001/XMLSchema" xmlns:p="http://schemas.microsoft.com/office/2006/metadata/properties" xmlns:ns2="5b47f0fb-e24d-44b9-89a4-ff46b5ce035f" targetNamespace="http://schemas.microsoft.com/office/2006/metadata/properties" ma:root="true" ma:fieldsID="d91239c960d4e18d6e410bb653dfd5b5" ns2:_="">
    <xsd:import namespace="5b47f0fb-e24d-44b9-89a4-ff46b5ce035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DDB822-A88E-4996-A13B-6B304823B087}">
  <ds:schemaRefs>
    <ds:schemaRef ds:uri="http://schemas.microsoft.com/office/2006/documentManagement/types"/>
    <ds:schemaRef ds:uri="5b47f0fb-e24d-44b9-89a4-ff46b5ce035f"/>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B93A1A2-BC1C-4464-92FB-5F0CA06B4F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2F6848-421E-459D-80AC-896F72D1AA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Tutorial.01</Template>
  <TotalTime>8612</TotalTime>
  <Words>2968</Words>
  <Application>Microsoft Office PowerPoint</Application>
  <PresentationFormat>On-screen Show (4:3)</PresentationFormat>
  <Paragraphs>437</Paragraphs>
  <Slides>73</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BatangChe</vt:lpstr>
      <vt:lpstr>Arial</vt:lpstr>
      <vt:lpstr>Calibri</vt:lpstr>
      <vt:lpstr>Cambria</vt:lpstr>
      <vt:lpstr>Cambria Math</vt:lpstr>
      <vt:lpstr>Courier New</vt:lpstr>
      <vt:lpstr>Times New Roman</vt:lpstr>
      <vt:lpstr>2_Office Theme</vt:lpstr>
      <vt:lpstr>PowerPoint Presentation</vt:lpstr>
      <vt:lpstr>Objectives</vt:lpstr>
      <vt:lpstr>Objectives (continued)</vt:lpstr>
      <vt:lpstr>Exploring the Forms Object</vt:lpstr>
      <vt:lpstr>Exploring the Forms Object (continued 1)</vt:lpstr>
      <vt:lpstr>Exploring the Forms Object (continued 2)</vt:lpstr>
      <vt:lpstr>Exploring the Forms Object (continued 3)</vt:lpstr>
      <vt:lpstr>Working with Form Elements</vt:lpstr>
      <vt:lpstr>Working with Form Elements (continued 1)</vt:lpstr>
      <vt:lpstr>Working with Form Elements (continued 2)</vt:lpstr>
      <vt:lpstr>Setting the Field Value</vt:lpstr>
      <vt:lpstr>Setting the Field Value (continued 1)</vt:lpstr>
      <vt:lpstr>Setting the Field Value (continued 2)</vt:lpstr>
      <vt:lpstr>Navigating between Fields</vt:lpstr>
      <vt:lpstr>Navigating between Fields (continued 1)</vt:lpstr>
      <vt:lpstr>Working with Selection Lists</vt:lpstr>
      <vt:lpstr>Working with Selection Lists (continued 1)</vt:lpstr>
      <vt:lpstr>Working with Selection Lists (continued 2)</vt:lpstr>
      <vt:lpstr>Working with Selection Lists (continued 3)</vt:lpstr>
      <vt:lpstr>Working with Selection Lists (continued 4)</vt:lpstr>
      <vt:lpstr>Working with Options Buttons and Check Boxes</vt:lpstr>
      <vt:lpstr>Working with Options Buttons and Check Boxes (continued 1)</vt:lpstr>
      <vt:lpstr>Working with Options Buttons and Check Boxes (continued 2)</vt:lpstr>
      <vt:lpstr>Working with Options Buttons and Check Boxes (continued 3)</vt:lpstr>
      <vt:lpstr>Working with Check Boxes</vt:lpstr>
      <vt:lpstr>Working with Check Boxes (continued 1)</vt:lpstr>
      <vt:lpstr>Formatting Numeric Values</vt:lpstr>
      <vt:lpstr>Formatting Numeric Values (continued 1)</vt:lpstr>
      <vt:lpstr>Formatting Numeric Values (continued 2)</vt:lpstr>
      <vt:lpstr>Formatting Numeric Values (continued 3)</vt:lpstr>
      <vt:lpstr>Applying Form Events</vt:lpstr>
      <vt:lpstr>Applying Form Events (continued 1)</vt:lpstr>
      <vt:lpstr>Applying Form Events (continued 2)</vt:lpstr>
      <vt:lpstr>Working with Hidden Fields</vt:lpstr>
      <vt:lpstr>Appending Form Data</vt:lpstr>
      <vt:lpstr>Appending Form Data (continued 1)</vt:lpstr>
      <vt:lpstr>Examining the location Object</vt:lpstr>
      <vt:lpstr>Examining the location Object (continued 1)</vt:lpstr>
      <vt:lpstr>Examining the location Object (continued 2)</vt:lpstr>
      <vt:lpstr>Working with Text Strings</vt:lpstr>
      <vt:lpstr>Extracting Substrings from a Text String</vt:lpstr>
      <vt:lpstr>Extracting Substrings from a Text String (continued)</vt:lpstr>
      <vt:lpstr>Searching within a Text String</vt:lpstr>
      <vt:lpstr>Introducing Regular Expressions</vt:lpstr>
      <vt:lpstr>Matching a Substring</vt:lpstr>
      <vt:lpstr>Setting Regular Expression Flags</vt:lpstr>
      <vt:lpstr>Defining Character Types and Character Classes</vt:lpstr>
      <vt:lpstr>Defining Character Types and Character Classes (continued 1)</vt:lpstr>
      <vt:lpstr>Defining Character Types and Character Classes (continued 2)</vt:lpstr>
      <vt:lpstr>Defining Character Types and Character Classes (continued 3)</vt:lpstr>
      <vt:lpstr>Specifying Repeating Characters</vt:lpstr>
      <vt:lpstr>Using Escape Sequences</vt:lpstr>
      <vt:lpstr>Using Escape Sequences (continued 1)</vt:lpstr>
      <vt:lpstr>Specifying Alternate Patterns and Grouping</vt:lpstr>
      <vt:lpstr>Programming with Regular Expressions</vt:lpstr>
      <vt:lpstr>Programming with Regular Expressions (continued)</vt:lpstr>
      <vt:lpstr>Regular Expression Methods</vt:lpstr>
      <vt:lpstr>Replacing URI Encoded Characters</vt:lpstr>
      <vt:lpstr>Writing URL Data to a Web Form</vt:lpstr>
      <vt:lpstr>Validating Data with JavaScript</vt:lpstr>
      <vt:lpstr>Exploring the ValidityState Object</vt:lpstr>
      <vt:lpstr>Creating a Custom Validation Message</vt:lpstr>
      <vt:lpstr>Responding to Invalid Data</vt:lpstr>
      <vt:lpstr>Responding to Invalid Data (continued)</vt:lpstr>
      <vt:lpstr>Validating Data with Pattern Matching</vt:lpstr>
      <vt:lpstr>Validating a Selection List</vt:lpstr>
      <vt:lpstr>Testing a Form Field Against a Regular Expression</vt:lpstr>
      <vt:lpstr>Testing for Legitimate Card Numbers</vt:lpstr>
      <vt:lpstr>Testing for Legitimate Card Numbers (continued 1)</vt:lpstr>
      <vt:lpstr>Testing for Legitimate Card Numbers (continued 2)</vt:lpstr>
      <vt:lpstr>Testing for Legitimate Card Numbers (continued 3)</vt:lpstr>
      <vt:lpstr>Testing for Legitimate Card Numbers (continued 4)</vt:lpstr>
      <vt:lpstr>Testing for Legitimate Card Numbers (continued 5)</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Soumyavathi V</cp:lastModifiedBy>
  <cp:revision>1219</cp:revision>
  <dcterms:created xsi:type="dcterms:W3CDTF">2001-08-29T21:35:42Z</dcterms:created>
  <dcterms:modified xsi:type="dcterms:W3CDTF">2017-11-28T05:08:21Z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0x01010057A4E67DBD434D4D9B1F600B93AA2120</vt:lpwstr>
  </property>
</Properties>
</file>