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7.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5.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75"/>
  </p:notesMasterIdLst>
  <p:sldIdLst>
    <p:sldId id="258" r:id="rId2"/>
    <p:sldId id="259" r:id="rId3"/>
    <p:sldId id="260" r:id="rId4"/>
    <p:sldId id="340" r:id="rId5"/>
    <p:sldId id="341" r:id="rId6"/>
    <p:sldId id="382" r:id="rId7"/>
    <p:sldId id="383" r:id="rId8"/>
    <p:sldId id="342" r:id="rId9"/>
    <p:sldId id="384" r:id="rId10"/>
    <p:sldId id="385" r:id="rId11"/>
    <p:sldId id="386" r:id="rId12"/>
    <p:sldId id="387" r:id="rId13"/>
    <p:sldId id="388" r:id="rId14"/>
    <p:sldId id="414" r:id="rId15"/>
    <p:sldId id="350" r:id="rId16"/>
    <p:sldId id="415" r:id="rId17"/>
    <p:sldId id="351" r:id="rId18"/>
    <p:sldId id="389" r:id="rId19"/>
    <p:sldId id="354" r:id="rId20"/>
    <p:sldId id="352" r:id="rId21"/>
    <p:sldId id="416" r:id="rId22"/>
    <p:sldId id="353" r:id="rId23"/>
    <p:sldId id="417" r:id="rId24"/>
    <p:sldId id="359" r:id="rId25"/>
    <p:sldId id="360" r:id="rId26"/>
    <p:sldId id="418" r:id="rId27"/>
    <p:sldId id="361" r:id="rId28"/>
    <p:sldId id="362" r:id="rId29"/>
    <p:sldId id="419" r:id="rId30"/>
    <p:sldId id="363" r:id="rId31"/>
    <p:sldId id="420" r:id="rId32"/>
    <p:sldId id="364" r:id="rId33"/>
    <p:sldId id="390" r:id="rId34"/>
    <p:sldId id="391" r:id="rId35"/>
    <p:sldId id="421" r:id="rId36"/>
    <p:sldId id="426" r:id="rId37"/>
    <p:sldId id="365" r:id="rId38"/>
    <p:sldId id="422" r:id="rId39"/>
    <p:sldId id="423" r:id="rId40"/>
    <p:sldId id="424" r:id="rId41"/>
    <p:sldId id="381" r:id="rId42"/>
    <p:sldId id="392" r:id="rId43"/>
    <p:sldId id="367" r:id="rId44"/>
    <p:sldId id="368" r:id="rId45"/>
    <p:sldId id="369" r:id="rId46"/>
    <p:sldId id="393" r:id="rId47"/>
    <p:sldId id="370" r:id="rId48"/>
    <p:sldId id="394" r:id="rId49"/>
    <p:sldId id="371" r:id="rId50"/>
    <p:sldId id="372" r:id="rId51"/>
    <p:sldId id="373" r:id="rId52"/>
    <p:sldId id="395" r:id="rId53"/>
    <p:sldId id="396" r:id="rId54"/>
    <p:sldId id="397" r:id="rId55"/>
    <p:sldId id="398" r:id="rId56"/>
    <p:sldId id="399" r:id="rId57"/>
    <p:sldId id="377" r:id="rId58"/>
    <p:sldId id="400" r:id="rId59"/>
    <p:sldId id="401" r:id="rId60"/>
    <p:sldId id="402" r:id="rId61"/>
    <p:sldId id="403" r:id="rId62"/>
    <p:sldId id="404" r:id="rId63"/>
    <p:sldId id="425" r:id="rId64"/>
    <p:sldId id="378" r:id="rId65"/>
    <p:sldId id="405" r:id="rId66"/>
    <p:sldId id="406" r:id="rId67"/>
    <p:sldId id="407" r:id="rId68"/>
    <p:sldId id="408" r:id="rId69"/>
    <p:sldId id="409" r:id="rId70"/>
    <p:sldId id="410" r:id="rId71"/>
    <p:sldId id="411" r:id="rId72"/>
    <p:sldId id="412" r:id="rId73"/>
    <p:sldId id="413" r:id="rId7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61" autoAdjust="0"/>
    <p:restoredTop sz="93238" autoAdjust="0"/>
  </p:normalViewPr>
  <p:slideViewPr>
    <p:cSldViewPr>
      <p:cViewPr varScale="1">
        <p:scale>
          <a:sx n="81" d="100"/>
          <a:sy n="81" d="100"/>
        </p:scale>
        <p:origin x="480" y="5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a:t>
            </a:fld>
            <a:endParaRPr lang="en-US"/>
          </a:p>
        </p:txBody>
      </p:sp>
    </p:spTree>
    <p:extLst>
      <p:ext uri="{BB962C8B-B14F-4D97-AF65-F5344CB8AC3E}">
        <p14:creationId xmlns:p14="http://schemas.microsoft.com/office/powerpoint/2010/main" val="4161146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33</a:t>
            </a:fld>
            <a:endParaRPr lang="en-US"/>
          </a:p>
        </p:txBody>
      </p:sp>
    </p:spTree>
    <p:extLst>
      <p:ext uri="{BB962C8B-B14F-4D97-AF65-F5344CB8AC3E}">
        <p14:creationId xmlns:p14="http://schemas.microsoft.com/office/powerpoint/2010/main" val="106050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35</a:t>
            </a:fld>
            <a:endParaRPr lang="en-US"/>
          </a:p>
        </p:txBody>
      </p:sp>
    </p:spTree>
    <p:extLst>
      <p:ext uri="{BB962C8B-B14F-4D97-AF65-F5344CB8AC3E}">
        <p14:creationId xmlns:p14="http://schemas.microsoft.com/office/powerpoint/2010/main" val="3340409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43</a:t>
            </a:fld>
            <a:endParaRPr lang="en-US"/>
          </a:p>
        </p:txBody>
      </p:sp>
    </p:spTree>
    <p:extLst>
      <p:ext uri="{BB962C8B-B14F-4D97-AF65-F5344CB8AC3E}">
        <p14:creationId xmlns:p14="http://schemas.microsoft.com/office/powerpoint/2010/main" val="4063558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47</a:t>
            </a:fld>
            <a:endParaRPr lang="en-US"/>
          </a:p>
        </p:txBody>
      </p:sp>
    </p:spTree>
    <p:extLst>
      <p:ext uri="{BB962C8B-B14F-4D97-AF65-F5344CB8AC3E}">
        <p14:creationId xmlns:p14="http://schemas.microsoft.com/office/powerpoint/2010/main" val="2189510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48</a:t>
            </a:fld>
            <a:endParaRPr lang="en-US"/>
          </a:p>
        </p:txBody>
      </p:sp>
    </p:spTree>
    <p:extLst>
      <p:ext uri="{BB962C8B-B14F-4D97-AF65-F5344CB8AC3E}">
        <p14:creationId xmlns:p14="http://schemas.microsoft.com/office/powerpoint/2010/main" val="2491594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50</a:t>
            </a:fld>
            <a:endParaRPr lang="en-US"/>
          </a:p>
        </p:txBody>
      </p:sp>
    </p:spTree>
    <p:extLst>
      <p:ext uri="{BB962C8B-B14F-4D97-AF65-F5344CB8AC3E}">
        <p14:creationId xmlns:p14="http://schemas.microsoft.com/office/powerpoint/2010/main" val="2820195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51</a:t>
            </a:fld>
            <a:endParaRPr lang="en-US"/>
          </a:p>
        </p:txBody>
      </p:sp>
    </p:spTree>
    <p:extLst>
      <p:ext uri="{BB962C8B-B14F-4D97-AF65-F5344CB8AC3E}">
        <p14:creationId xmlns:p14="http://schemas.microsoft.com/office/powerpoint/2010/main" val="3993321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52</a:t>
            </a:fld>
            <a:endParaRPr lang="en-US"/>
          </a:p>
        </p:txBody>
      </p:sp>
    </p:spTree>
    <p:extLst>
      <p:ext uri="{BB962C8B-B14F-4D97-AF65-F5344CB8AC3E}">
        <p14:creationId xmlns:p14="http://schemas.microsoft.com/office/powerpoint/2010/main" val="3369472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53</a:t>
            </a:fld>
            <a:endParaRPr lang="en-US"/>
          </a:p>
        </p:txBody>
      </p:sp>
    </p:spTree>
    <p:extLst>
      <p:ext uri="{BB962C8B-B14F-4D97-AF65-F5344CB8AC3E}">
        <p14:creationId xmlns:p14="http://schemas.microsoft.com/office/powerpoint/2010/main" val="3545838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54</a:t>
            </a:fld>
            <a:endParaRPr lang="en-US"/>
          </a:p>
        </p:txBody>
      </p:sp>
    </p:spTree>
    <p:extLst>
      <p:ext uri="{BB962C8B-B14F-4D97-AF65-F5344CB8AC3E}">
        <p14:creationId xmlns:p14="http://schemas.microsoft.com/office/powerpoint/2010/main" val="207498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a:t>
            </a:fld>
            <a:endParaRPr lang="en-US"/>
          </a:p>
        </p:txBody>
      </p:sp>
    </p:spTree>
    <p:extLst>
      <p:ext uri="{BB962C8B-B14F-4D97-AF65-F5344CB8AC3E}">
        <p14:creationId xmlns:p14="http://schemas.microsoft.com/office/powerpoint/2010/main" val="245705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56</a:t>
            </a:fld>
            <a:endParaRPr lang="en-US"/>
          </a:p>
        </p:txBody>
      </p:sp>
    </p:spTree>
    <p:extLst>
      <p:ext uri="{BB962C8B-B14F-4D97-AF65-F5344CB8AC3E}">
        <p14:creationId xmlns:p14="http://schemas.microsoft.com/office/powerpoint/2010/main" val="913714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58</a:t>
            </a:fld>
            <a:endParaRPr lang="en-US"/>
          </a:p>
        </p:txBody>
      </p:sp>
    </p:spTree>
    <p:extLst>
      <p:ext uri="{BB962C8B-B14F-4D97-AF65-F5344CB8AC3E}">
        <p14:creationId xmlns:p14="http://schemas.microsoft.com/office/powerpoint/2010/main" val="2928656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60</a:t>
            </a:fld>
            <a:endParaRPr lang="en-US"/>
          </a:p>
        </p:txBody>
      </p:sp>
    </p:spTree>
    <p:extLst>
      <p:ext uri="{BB962C8B-B14F-4D97-AF65-F5344CB8AC3E}">
        <p14:creationId xmlns:p14="http://schemas.microsoft.com/office/powerpoint/2010/main" val="1682786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62</a:t>
            </a:fld>
            <a:endParaRPr lang="en-US"/>
          </a:p>
        </p:txBody>
      </p:sp>
    </p:spTree>
    <p:extLst>
      <p:ext uri="{BB962C8B-B14F-4D97-AF65-F5344CB8AC3E}">
        <p14:creationId xmlns:p14="http://schemas.microsoft.com/office/powerpoint/2010/main" val="3200713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64</a:t>
            </a:fld>
            <a:endParaRPr lang="en-US"/>
          </a:p>
        </p:txBody>
      </p:sp>
    </p:spTree>
    <p:extLst>
      <p:ext uri="{BB962C8B-B14F-4D97-AF65-F5344CB8AC3E}">
        <p14:creationId xmlns:p14="http://schemas.microsoft.com/office/powerpoint/2010/main" val="3330284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65</a:t>
            </a:fld>
            <a:endParaRPr lang="en-US"/>
          </a:p>
        </p:txBody>
      </p:sp>
    </p:spTree>
    <p:extLst>
      <p:ext uri="{BB962C8B-B14F-4D97-AF65-F5344CB8AC3E}">
        <p14:creationId xmlns:p14="http://schemas.microsoft.com/office/powerpoint/2010/main" val="1103321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66</a:t>
            </a:fld>
            <a:endParaRPr lang="en-US"/>
          </a:p>
        </p:txBody>
      </p:sp>
    </p:spTree>
    <p:extLst>
      <p:ext uri="{BB962C8B-B14F-4D97-AF65-F5344CB8AC3E}">
        <p14:creationId xmlns:p14="http://schemas.microsoft.com/office/powerpoint/2010/main" val="4288048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68</a:t>
            </a:fld>
            <a:endParaRPr lang="en-US"/>
          </a:p>
        </p:txBody>
      </p:sp>
    </p:spTree>
    <p:extLst>
      <p:ext uri="{BB962C8B-B14F-4D97-AF65-F5344CB8AC3E}">
        <p14:creationId xmlns:p14="http://schemas.microsoft.com/office/powerpoint/2010/main" val="2769924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70</a:t>
            </a:fld>
            <a:endParaRPr lang="en-US"/>
          </a:p>
        </p:txBody>
      </p:sp>
    </p:spTree>
    <p:extLst>
      <p:ext uri="{BB962C8B-B14F-4D97-AF65-F5344CB8AC3E}">
        <p14:creationId xmlns:p14="http://schemas.microsoft.com/office/powerpoint/2010/main" val="3488112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73</a:t>
            </a:fld>
            <a:endParaRPr lang="en-US"/>
          </a:p>
        </p:txBody>
      </p:sp>
    </p:spTree>
    <p:extLst>
      <p:ext uri="{BB962C8B-B14F-4D97-AF65-F5344CB8AC3E}">
        <p14:creationId xmlns:p14="http://schemas.microsoft.com/office/powerpoint/2010/main" val="2446632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9</a:t>
            </a:fld>
            <a:endParaRPr lang="en-US"/>
          </a:p>
        </p:txBody>
      </p:sp>
    </p:spTree>
    <p:extLst>
      <p:ext uri="{BB962C8B-B14F-4D97-AF65-F5344CB8AC3E}">
        <p14:creationId xmlns:p14="http://schemas.microsoft.com/office/powerpoint/2010/main" val="531458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15</a:t>
            </a:fld>
            <a:endParaRPr lang="en-US"/>
          </a:p>
        </p:txBody>
      </p:sp>
    </p:spTree>
    <p:extLst>
      <p:ext uri="{BB962C8B-B14F-4D97-AF65-F5344CB8AC3E}">
        <p14:creationId xmlns:p14="http://schemas.microsoft.com/office/powerpoint/2010/main" val="1797884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18</a:t>
            </a:fld>
            <a:endParaRPr lang="en-US"/>
          </a:p>
        </p:txBody>
      </p:sp>
    </p:spTree>
    <p:extLst>
      <p:ext uri="{BB962C8B-B14F-4D97-AF65-F5344CB8AC3E}">
        <p14:creationId xmlns:p14="http://schemas.microsoft.com/office/powerpoint/2010/main" val="1944240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20</a:t>
            </a:fld>
            <a:endParaRPr lang="en-US"/>
          </a:p>
        </p:txBody>
      </p:sp>
    </p:spTree>
    <p:extLst>
      <p:ext uri="{BB962C8B-B14F-4D97-AF65-F5344CB8AC3E}">
        <p14:creationId xmlns:p14="http://schemas.microsoft.com/office/powerpoint/2010/main" val="1500118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25</a:t>
            </a:fld>
            <a:endParaRPr lang="en-US"/>
          </a:p>
        </p:txBody>
      </p:sp>
    </p:spTree>
    <p:extLst>
      <p:ext uri="{BB962C8B-B14F-4D97-AF65-F5344CB8AC3E}">
        <p14:creationId xmlns:p14="http://schemas.microsoft.com/office/powerpoint/2010/main" val="4130476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solidFill>
              <a:effectLst/>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28</a:t>
            </a:fld>
            <a:endParaRPr lang="en-US"/>
          </a:p>
        </p:txBody>
      </p:sp>
    </p:spTree>
    <p:extLst>
      <p:ext uri="{BB962C8B-B14F-4D97-AF65-F5344CB8AC3E}">
        <p14:creationId xmlns:p14="http://schemas.microsoft.com/office/powerpoint/2010/main" val="3908092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32</a:t>
            </a:fld>
            <a:endParaRPr lang="en-US"/>
          </a:p>
        </p:txBody>
      </p:sp>
    </p:spTree>
    <p:extLst>
      <p:ext uri="{BB962C8B-B14F-4D97-AF65-F5344CB8AC3E}">
        <p14:creationId xmlns:p14="http://schemas.microsoft.com/office/powerpoint/2010/main" val="1226191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rot="10800000" flipV="1">
            <a:off x="4191000" y="14514"/>
            <a:ext cx="5255985"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rgbClr val="314EA2"/>
              </a:solidFill>
              <a:latin typeface="+mj-lt"/>
            </a:endParaRPr>
          </a:p>
          <a:p>
            <a:pPr algn="ctr"/>
            <a:r>
              <a:rPr lang="en-IN" sz="5400" b="1" dirty="0">
                <a:solidFill>
                  <a:srgbClr val="2053A5"/>
                </a:solidFill>
                <a:latin typeface="+mj-lt"/>
              </a:rPr>
              <a:t>HTML5,</a:t>
            </a:r>
            <a:r>
              <a:rPr lang="en-IN" sz="6600" b="1" baseline="0" dirty="0">
                <a:solidFill>
                  <a:srgbClr val="2053A5"/>
                </a:solidFill>
                <a:latin typeface="+mj-lt"/>
              </a:rPr>
              <a:t> </a:t>
            </a:r>
            <a:r>
              <a:rPr lang="en-IN" sz="5400" b="1" baseline="0" dirty="0">
                <a:solidFill>
                  <a:srgbClr val="2053A5"/>
                </a:solidFill>
                <a:latin typeface="+mj-lt"/>
              </a:rPr>
              <a:t>CSS3, and JavaScript</a:t>
            </a:r>
          </a:p>
          <a:p>
            <a:pPr algn="ctr"/>
            <a:r>
              <a:rPr lang="en-IN" sz="4800" b="1" baseline="0" dirty="0">
                <a:solidFill>
                  <a:srgbClr val="2053A5"/>
                </a:solidFill>
                <a:latin typeface="+mj-lt"/>
              </a:rPr>
              <a:t>6</a:t>
            </a:r>
            <a:r>
              <a:rPr lang="en-IN" sz="4800" b="1" baseline="30000" dirty="0">
                <a:solidFill>
                  <a:srgbClr val="2053A5"/>
                </a:solidFill>
                <a:latin typeface="+mj-lt"/>
              </a:rPr>
              <a:t>th</a:t>
            </a:r>
            <a:r>
              <a:rPr lang="en-IN" sz="5400" b="1" baseline="0" dirty="0">
                <a:solidFill>
                  <a:srgbClr val="2053A5"/>
                </a:solidFill>
                <a:latin typeface="+mj-lt"/>
              </a:rPr>
              <a:t> </a:t>
            </a:r>
            <a:r>
              <a:rPr lang="en-IN" sz="4800" b="1" baseline="0" dirty="0">
                <a:solidFill>
                  <a:srgbClr val="2053A5"/>
                </a:solidFill>
                <a:latin typeface="+mj-lt"/>
              </a:rPr>
              <a:t>Edition</a:t>
            </a:r>
            <a:endParaRPr lang="en-US" sz="4800" b="1" dirty="0">
              <a:solidFill>
                <a:srgbClr val="2053A5"/>
              </a:solidFill>
              <a:latin typeface="+mj-lt"/>
            </a:endParaRPr>
          </a:p>
        </p:txBody>
      </p:sp>
      <p:sp>
        <p:nvSpPr>
          <p:cNvPr id="12" name="Rectangle 11"/>
          <p:cNvSpPr/>
          <p:nvPr userDrawn="1"/>
        </p:nvSpPr>
        <p:spPr>
          <a:xfrm rot="10800000" flipV="1">
            <a:off x="18143" y="5562600"/>
            <a:ext cx="9020630" cy="99060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kern="1200" dirty="0">
                <a:solidFill>
                  <a:srgbClr val="2053A5"/>
                </a:solidFill>
                <a:latin typeface="+mn-lt"/>
                <a:ea typeface="+mn-ea"/>
                <a:cs typeface="+mn-cs"/>
              </a:rPr>
              <a:t>Getting Started with CSS</a:t>
            </a:r>
            <a:endParaRPr lang="en-US" sz="4800" b="1" kern="1200" dirty="0">
              <a:solidFill>
                <a:srgbClr val="2053A5"/>
              </a:solidFill>
              <a:latin typeface="+mn-lt"/>
              <a:ea typeface="+mn-ea"/>
              <a:cs typeface="+mn-cs"/>
            </a:endParaRPr>
          </a:p>
        </p:txBody>
      </p:sp>
      <p:sp>
        <p:nvSpPr>
          <p:cNvPr id="13" name="Rectangle 12"/>
          <p:cNvSpPr/>
          <p:nvPr userDrawn="1"/>
        </p:nvSpPr>
        <p:spPr>
          <a:xfrm rot="10800000" flipV="1">
            <a:off x="1168400" y="4805540"/>
            <a:ext cx="6720115" cy="800099"/>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2053A5"/>
                </a:solidFill>
              </a:rPr>
              <a:t>Tutorial 2</a:t>
            </a:r>
            <a:endParaRPr lang="en-US" sz="4800" b="1" dirty="0">
              <a:solidFill>
                <a:srgbClr val="2053A5"/>
              </a:solidFill>
              <a:latin typeface="+mj-lt"/>
            </a:endParaRPr>
          </a:p>
        </p:txBody>
      </p:sp>
      <p:pic>
        <p:nvPicPr>
          <p:cNvPr id="2" name="Picture 1">
            <a:extLst>
              <a:ext uri="{FF2B5EF4-FFF2-40B4-BE49-F238E27FC236}">
                <a16:creationId xmlns:a16="http://schemas.microsoft.com/office/drawing/2014/main" id="{C1EA7C5C-30A1-410F-A288-B3BEC7BA54EF}"/>
              </a:ext>
            </a:extLst>
          </p:cNvPr>
          <p:cNvPicPr>
            <a:picLocks noChangeAspect="1"/>
          </p:cNvPicPr>
          <p:nvPr userDrawn="1"/>
        </p:nvPicPr>
        <p:blipFill>
          <a:blip r:embed="rId2"/>
          <a:stretch>
            <a:fillRect/>
          </a:stretch>
        </p:blipFill>
        <p:spPr>
          <a:xfrm>
            <a:off x="0" y="0"/>
            <a:ext cx="4630057" cy="4211320"/>
          </a:xfrm>
          <a:prstGeom prst="rect">
            <a:avLst/>
          </a:prstGeom>
        </p:spPr>
      </p:pic>
      <p:sp>
        <p:nvSpPr>
          <p:cNvPr id="10" name="Title Placeholder 1"/>
          <p:cNvSpPr txBox="1">
            <a:spLocks/>
          </p:cNvSpPr>
          <p:nvPr userDrawn="1"/>
        </p:nvSpPr>
        <p:spPr bwMode="auto">
          <a:xfrm>
            <a:off x="0" y="4211320"/>
            <a:ext cx="9144000" cy="294053"/>
          </a:xfrm>
          <a:prstGeom prst="rect">
            <a:avLst/>
          </a:prstGeom>
          <a:solidFill>
            <a:srgbClr val="2053A5"/>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5400" b="1">
                <a:solidFill>
                  <a:schemeClr val="tx2"/>
                </a:solidFill>
                <a:latin typeface="Niagara Engraved" panose="04020502070703030202" pitchFamily="82" charset="0"/>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a:lstStyle>
          <a:p>
            <a:pPr algn="l"/>
            <a:endParaRPr lang="en-US" sz="1100" kern="0" dirty="0">
              <a:solidFill>
                <a:srgbClr val="E2DE9E"/>
              </a:solidFill>
              <a:latin typeface="Cambria" panose="02040503050406030204" pitchFamily="18" charset="0"/>
              <a:ea typeface="BatangChe" pitchFamily="49" charset="-127"/>
              <a:cs typeface="Arial" pitchFamily="34" charset="0"/>
            </a:endParaRPr>
          </a:p>
        </p:txBody>
      </p:sp>
      <p:sp>
        <p:nvSpPr>
          <p:cNvPr id="11" name="Rectangle 10"/>
          <p:cNvSpPr/>
          <p:nvPr userDrawn="1"/>
        </p:nvSpPr>
        <p:spPr>
          <a:xfrm>
            <a:off x="4696" y="6595792"/>
            <a:ext cx="708848" cy="261610"/>
          </a:xfrm>
          <a:prstGeom prst="rect">
            <a:avLst/>
          </a:prstGeom>
        </p:spPr>
        <p:txBody>
          <a:bodyPr wrap="none">
            <a:spAutoFit/>
          </a:bodyPr>
          <a:lstStyle/>
          <a:p>
            <a:pPr marL="0" indent="0">
              <a:buFont typeface="Arial" panose="020B0604020202020204" pitchFamily="34" charset="0"/>
              <a:buNone/>
            </a:pPr>
            <a:r>
              <a:rPr lang="en-US" sz="1100" b="1" kern="0" dirty="0">
                <a:solidFill>
                  <a:srgbClr val="2053A5"/>
                </a:solidFill>
                <a:latin typeface="Cambria" panose="02040503050406030204" pitchFamily="18" charset="0"/>
              </a:rPr>
              <a:t>     Carey</a:t>
            </a:r>
            <a:endParaRPr lang="en-IN" sz="1100" b="1" dirty="0">
              <a:solidFill>
                <a:srgbClr val="2053A5"/>
              </a:solidFill>
              <a:latin typeface="Cambria" panose="02040503050406030204" pitchFamily="18" charset="0"/>
            </a:endParaRPr>
          </a:p>
        </p:txBody>
      </p:sp>
    </p:spTree>
    <p:extLst>
      <p:ext uri="{BB962C8B-B14F-4D97-AF65-F5344CB8AC3E}">
        <p14:creationId xmlns:p14="http://schemas.microsoft.com/office/powerpoint/2010/main" val="97899824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19200"/>
            <a:ext cx="8229600" cy="490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7E68308-05FC-4E0E-B40C-6888CC4CB716}"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129315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2DF1A2F-29E8-4233-ACB0-F4A965379721}" type="slidenum">
              <a:rPr lang="en-US" smtClean="0"/>
              <a:pPr>
                <a:defRPr/>
              </a:pPr>
              <a:t>‹#›</a:t>
            </a:fld>
            <a:endParaRPr lang="en-US"/>
          </a:p>
        </p:txBody>
      </p:sp>
      <p:sp>
        <p:nvSpPr>
          <p:cNvPr id="6"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4213774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944563"/>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8176FCD-123C-43DF-9841-58750E1848FB}" type="slidenum">
              <a:rPr lang="en-US"/>
              <a:pPr>
                <a:defRPr/>
              </a:pPr>
              <a:t>‹#›</a:t>
            </a:fld>
            <a:endParaRPr lang="en-US" dirty="0"/>
          </a:p>
        </p:txBody>
      </p: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149512050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D088EE75-1E5F-46E6-9335-A082CDF6502C}" type="slidenum">
              <a:rPr lang="en-US" smtClean="0"/>
              <a:pPr>
                <a:defRPr/>
              </a:pPr>
              <a:t>‹#›</a:t>
            </a:fld>
            <a:endParaRPr lang="en-US" dirty="0"/>
          </a:p>
        </p:txBody>
      </p:sp>
      <p:cxnSp>
        <p:nvCxnSpPr>
          <p:cNvPr id="6" name="Straight Connector 5"/>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7" name="Footer Placeholder 4"/>
          <p:cNvSpPr>
            <a:spLocks noGrp="1"/>
          </p:cNvSpPr>
          <p:nvPr>
            <p:ph type="ftr" sz="quarter" idx="3"/>
          </p:nvPr>
        </p:nvSpPr>
        <p:spPr>
          <a:xfrm>
            <a:off x="304800" y="6383215"/>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3975047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B4267854-6943-4EA1-A35F-6D0D6AF6D24E}" type="slidenum">
              <a:rPr lang="en-US" smtClean="0"/>
              <a:pPr>
                <a:defRPr/>
              </a:pPr>
              <a:t>‹#›</a:t>
            </a:fld>
            <a:endParaRPr lang="en-US"/>
          </a:p>
        </p:txBody>
      </p:sp>
      <p:sp>
        <p:nvSpPr>
          <p:cNvPr id="6" name="Footer Placeholder 4"/>
          <p:cNvSpPr>
            <a:spLocks noGrp="1"/>
          </p:cNvSpPr>
          <p:nvPr>
            <p:ph type="ftr" sz="quarter" idx="3"/>
          </p:nvPr>
        </p:nvSpPr>
        <p:spPr>
          <a:xfrm>
            <a:off x="398585" y="6418385"/>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396977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9069E21-BE48-430B-900D-611290B0DBE4}" type="slidenum">
              <a:rPr lang="en-US" smtClean="0"/>
              <a:pPr>
                <a:defRPr/>
              </a:pPr>
              <a:t>‹#›</a:t>
            </a:fld>
            <a:endParaRPr lang="en-US"/>
          </a:p>
        </p:txBody>
      </p: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160084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3BAE895E-8795-47A2-AC5D-08DF663D8F59}" type="slidenum">
              <a:rPr lang="en-US" smtClean="0"/>
              <a:pPr>
                <a:defRPr/>
              </a:pPr>
              <a:t>‹#›</a:t>
            </a:fld>
            <a:endParaRPr lang="en-US"/>
          </a:p>
        </p:txBody>
      </p:sp>
      <p:sp>
        <p:nvSpPr>
          <p:cNvPr id="9" name="Footer Placeholder 4"/>
          <p:cNvSpPr>
            <a:spLocks noGrp="1"/>
          </p:cNvSpPr>
          <p:nvPr>
            <p:ph type="ftr" sz="quarter" idx="12"/>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3539042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4"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793D0548-38AA-46C2-A9F1-2327DE349312}" type="slidenum">
              <a:rPr lang="en-US" smtClean="0"/>
              <a:pPr>
                <a:defRPr/>
              </a:pPr>
              <a:t>‹#›</a:t>
            </a:fld>
            <a:endParaRPr lang="en-US"/>
          </a:p>
        </p:txBody>
      </p:sp>
      <p:sp>
        <p:nvSpPr>
          <p:cNvPr id="5"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286085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4DADDAD3-53C8-432F-AA8D-8B36CD6B77D3}" type="slidenum">
              <a:rPr lang="en-US" smtClean="0"/>
              <a:pPr>
                <a:defRPr/>
              </a:pPr>
              <a:t>‹#›</a:t>
            </a:fld>
            <a:endParaRPr lang="en-US"/>
          </a:p>
        </p:txBody>
      </p:sp>
      <p:sp>
        <p:nvSpPr>
          <p:cNvPr id="4"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18096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170FCC15-0FF2-464A-88D5-4891C16B5D27}" type="slidenum">
              <a:rPr lang="en-US" smtClean="0"/>
              <a:pPr>
                <a:defRPr/>
              </a:pPr>
              <a:t>‹#›</a:t>
            </a:fld>
            <a:endParaRPr lang="en-US"/>
          </a:p>
        </p:txBody>
      </p:sp>
      <p:sp>
        <p:nvSpPr>
          <p:cNvPr id="7" name="Footer Placeholder 4"/>
          <p:cNvSpPr>
            <a:spLocks noGrp="1"/>
          </p:cNvSpPr>
          <p:nvPr>
            <p:ph type="ftr" sz="quarter" idx="3"/>
          </p:nvPr>
        </p:nvSpPr>
        <p:spPr>
          <a:xfrm>
            <a:off x="304800" y="6383215"/>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2403827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AD0E3A4-01D6-4927-AB27-24638F64E5B0}"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122749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8763000" y="0"/>
            <a:ext cx="381000" cy="6858000"/>
          </a:xfrm>
          <a:prstGeom prst="rect">
            <a:avLst/>
          </a:prstGeom>
          <a:solidFill>
            <a:srgbClr val="2053A5"/>
          </a:solidFill>
          <a:ln>
            <a:noFill/>
          </a:ln>
          <a:effectLst>
            <a:innerShdw blurRad="63500" dist="508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0"/>
            <a:ext cx="381000" cy="6858000"/>
          </a:xfrm>
          <a:prstGeom prst="rect">
            <a:avLst/>
          </a:prstGeom>
          <a:solidFill>
            <a:srgbClr val="2053A5"/>
          </a:solidFill>
          <a:ln>
            <a:noFill/>
          </a:ln>
          <a:effectLst>
            <a:innerShdw blurRad="63500" dist="50800" dir="108000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53A5"/>
              </a:solidFill>
            </a:endParaRPr>
          </a:p>
        </p:txBody>
      </p:sp>
      <p:cxnSp>
        <p:nvCxnSpPr>
          <p:cNvPr id="21" name="Straight Connector 20"/>
          <p:cNvCxnSpPr/>
          <p:nvPr userDrawn="1"/>
        </p:nvCxnSpPr>
        <p:spPr>
          <a:xfrm>
            <a:off x="304800" y="11430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22"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23"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
        <p:nvSpPr>
          <p:cNvPr id="25" name="Slide Number Placeholder 5"/>
          <p:cNvSpPr>
            <a:spLocks noGrp="1"/>
          </p:cNvSpPr>
          <p:nvPr>
            <p:ph type="sldNum" sz="quarter" idx="4"/>
          </p:nvPr>
        </p:nvSpPr>
        <p:spPr>
          <a:xfrm>
            <a:off x="8458200" y="65532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dirty="0"/>
          </a:p>
        </p:txBody>
      </p:sp>
      <p:sp>
        <p:nvSpPr>
          <p:cNvPr id="26"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7"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8"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29" name="Straight Connector 28"/>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30"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31"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extLst>
      <p:ext uri="{BB962C8B-B14F-4D97-AF65-F5344CB8AC3E}">
        <p14:creationId xmlns:p14="http://schemas.microsoft.com/office/powerpoint/2010/main" val="270699104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4.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2.xml"/><Relationship Id="rId5" Type="http://schemas.openxmlformats.org/officeDocument/2006/relationships/tags" Target="../tags/tag39.xml"/><Relationship Id="rId4" Type="http://schemas.openxmlformats.org/officeDocument/2006/relationships/tags" Target="../tags/tag38.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6.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Layout" Target="../slideLayouts/slideLayout2.xml"/><Relationship Id="rId5" Type="http://schemas.openxmlformats.org/officeDocument/2006/relationships/tags" Target="../tags/tag48.xml"/><Relationship Id="rId4" Type="http://schemas.openxmlformats.org/officeDocument/2006/relationships/tags" Target="../tags/tag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Layout" Target="../slideLayouts/slideLayout2.xml"/><Relationship Id="rId5" Type="http://schemas.openxmlformats.org/officeDocument/2006/relationships/tags" Target="../tags/tag53.xml"/><Relationship Id="rId4" Type="http://schemas.openxmlformats.org/officeDocument/2006/relationships/tags" Target="../tags/tag52.xml"/></Relationships>
</file>

<file path=ppt/slides/_rels/slide25.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7.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Layout" Target="../slideLayouts/slideLayout2.xml"/><Relationship Id="rId5" Type="http://schemas.openxmlformats.org/officeDocument/2006/relationships/tags" Target="../tags/tag62.xml"/><Relationship Id="rId4" Type="http://schemas.openxmlformats.org/officeDocument/2006/relationships/tags" Target="../tags/tag61.xml"/></Relationships>
</file>

<file path=ppt/slides/_rels/slide28.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8.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6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tags" Target="../tags/tag10.xml"/></Relationships>
</file>

<file path=ppt/slides/_rels/slide3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2.xml"/><Relationship Id="rId5" Type="http://schemas.openxmlformats.org/officeDocument/2006/relationships/tags" Target="../tags/tag71.xml"/><Relationship Id="rId4" Type="http://schemas.openxmlformats.org/officeDocument/2006/relationships/tags" Target="../tags/tag7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9.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7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Layout" Target="../slideLayouts/slideLayout2.xml"/><Relationship Id="rId5" Type="http://schemas.openxmlformats.org/officeDocument/2006/relationships/tags" Target="../tags/tag80.xml"/><Relationship Id="rId4" Type="http://schemas.openxmlformats.org/officeDocument/2006/relationships/tags" Target="../tags/tag7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2.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slideLayout" Target="../slideLayouts/slideLayout2.xml"/><Relationship Id="rId5" Type="http://schemas.openxmlformats.org/officeDocument/2006/relationships/tags" Target="../tags/tag85.xml"/><Relationship Id="rId4" Type="http://schemas.openxmlformats.org/officeDocument/2006/relationships/tags" Target="../tags/tag8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1.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89.xml"/></Relationships>
</file>

<file path=ppt/slides/_rels/slide44.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2.xml"/><Relationship Id="rId5" Type="http://schemas.openxmlformats.org/officeDocument/2006/relationships/tags" Target="../tags/tag94.xml"/><Relationship Id="rId4" Type="http://schemas.openxmlformats.org/officeDocument/2006/relationships/tags" Target="../tags/tag93.xml"/></Relationships>
</file>

<file path=ppt/slides/_rels/slide45.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slideLayout" Target="../slideLayouts/slideLayout2.xml"/><Relationship Id="rId5" Type="http://schemas.openxmlformats.org/officeDocument/2006/relationships/tags" Target="../tags/tag99.xml"/><Relationship Id="rId4" Type="http://schemas.openxmlformats.org/officeDocument/2006/relationships/tags" Target="../tags/tag9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103.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slideLayout" Target="../slideLayouts/slideLayout2.xml"/><Relationship Id="rId5" Type="http://schemas.openxmlformats.org/officeDocument/2006/relationships/tags" Target="../tags/tag108.xml"/><Relationship Id="rId4" Type="http://schemas.openxmlformats.org/officeDocument/2006/relationships/tags" Target="../tags/tag107.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2.xml"/><Relationship Id="rId5" Type="http://schemas.openxmlformats.org/officeDocument/2006/relationships/tags" Target="../tags/tag20.xml"/><Relationship Id="rId4" Type="http://schemas.openxmlformats.org/officeDocument/2006/relationships/tags" Target="../tags/tag19.xml"/></Relationships>
</file>

<file path=ppt/slides/_rels/slide5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11.xml"/><Relationship Id="rId7" Type="http://schemas.openxmlformats.org/officeDocument/2006/relationships/image" Target="../media/image13.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112.xml"/></Relationships>
</file>

<file path=ppt/slides/_rels/slide51.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16.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Layout" Target="../slideLayouts/slideLayout2.xml"/><Relationship Id="rId5" Type="http://schemas.openxmlformats.org/officeDocument/2006/relationships/tags" Target="../tags/tag121.xml"/><Relationship Id="rId4" Type="http://schemas.openxmlformats.org/officeDocument/2006/relationships/tags" Target="../tags/tag120.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124.xml"/><Relationship Id="rId7" Type="http://schemas.openxmlformats.org/officeDocument/2006/relationships/image" Target="../media/image22.pn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125.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tags" Target="../tags/tag2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Embedded Style Sheets </a:t>
            </a:r>
          </a:p>
        </p:txBody>
      </p:sp>
      <p:sp>
        <p:nvSpPr>
          <p:cNvPr id="3" name="Content Placeholder 2"/>
          <p:cNvSpPr>
            <a:spLocks noGrp="1"/>
          </p:cNvSpPr>
          <p:nvPr>
            <p:ph idx="1"/>
          </p:nvPr>
        </p:nvSpPr>
        <p:spPr/>
        <p:txBody>
          <a:bodyPr/>
          <a:lstStyle/>
          <a:p>
            <a:r>
              <a:rPr lang="en-IN" dirty="0"/>
              <a:t>They are inserted directly into the HTML file as metadata by adding the following element to the document head</a:t>
            </a:r>
          </a:p>
          <a:p>
            <a:pPr marL="457200" lvl="1" indent="0">
              <a:buNone/>
            </a:pPr>
            <a:r>
              <a:rPr lang="en-IN" sz="2600" dirty="0">
                <a:latin typeface="Courier New" panose="02070309020205020404" pitchFamily="49" charset="0"/>
                <a:cs typeface="Courier New" panose="02070309020205020404" pitchFamily="49" charset="0"/>
              </a:rPr>
              <a:t>&lt;style&gt;</a:t>
            </a:r>
          </a:p>
          <a:p>
            <a:pPr marL="457200" lvl="1" indent="0">
              <a:buNone/>
            </a:pPr>
            <a:r>
              <a:rPr lang="en-IN" sz="2600" i="1" dirty="0">
                <a:latin typeface="Courier New" panose="02070309020205020404" pitchFamily="49" charset="0"/>
                <a:cs typeface="Courier New" panose="02070309020205020404" pitchFamily="49" charset="0"/>
              </a:rPr>
              <a:t>	</a:t>
            </a:r>
            <a:r>
              <a:rPr lang="en-IN" sz="2600" b="1" i="1" dirty="0">
                <a:latin typeface="Courier New" panose="02070309020205020404" pitchFamily="49" charset="0"/>
                <a:cs typeface="Courier New" panose="02070309020205020404" pitchFamily="49" charset="0"/>
              </a:rPr>
              <a:t>style rules</a:t>
            </a:r>
            <a:endParaRPr lang="en-IN" sz="2600" b="1" dirty="0">
              <a:latin typeface="Courier New" panose="02070309020205020404" pitchFamily="49" charset="0"/>
              <a:cs typeface="Courier New" panose="02070309020205020404" pitchFamily="49" charset="0"/>
            </a:endParaRPr>
          </a:p>
          <a:p>
            <a:pPr marL="457200" lvl="1" indent="0">
              <a:buNone/>
            </a:pPr>
            <a:r>
              <a:rPr lang="en-IN" sz="2600" dirty="0">
                <a:latin typeface="Courier New" panose="02070309020205020404" pitchFamily="49" charset="0"/>
                <a:cs typeface="Courier New" panose="02070309020205020404" pitchFamily="49" charset="0"/>
              </a:rPr>
              <a:t>&lt;/style&gt;</a:t>
            </a:r>
          </a:p>
          <a:p>
            <a:pPr marL="457200" lvl="1" indent="0">
              <a:buNone/>
            </a:pPr>
            <a:r>
              <a:rPr lang="en-IN" sz="3200" dirty="0"/>
              <a:t>where </a:t>
            </a:r>
            <a:r>
              <a:rPr lang="en-IN" sz="2600" b="1" i="1" dirty="0">
                <a:latin typeface="Courier New" panose="02070309020205020404" pitchFamily="49" charset="0"/>
                <a:cs typeface="Courier New" panose="02070309020205020404" pitchFamily="49" charset="0"/>
              </a:rPr>
              <a:t>style rules</a:t>
            </a:r>
            <a:r>
              <a:rPr lang="en-IN" sz="2600" dirty="0">
                <a:latin typeface="Courier New" panose="02070309020205020404" pitchFamily="49" charset="0"/>
                <a:cs typeface="Courier New" panose="02070309020205020404" pitchFamily="49" charset="0"/>
              </a:rPr>
              <a:t> </a:t>
            </a:r>
            <a:r>
              <a:rPr lang="en-IN" sz="3200" dirty="0"/>
              <a:t>are the different rules embedded in the HTML page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10</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140819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Inline Styles</a:t>
            </a:r>
          </a:p>
        </p:txBody>
      </p:sp>
      <p:sp>
        <p:nvSpPr>
          <p:cNvPr id="3" name="Content Placeholder 2"/>
          <p:cNvSpPr>
            <a:spLocks noGrp="1"/>
          </p:cNvSpPr>
          <p:nvPr>
            <p:ph idx="1"/>
          </p:nvPr>
        </p:nvSpPr>
        <p:spPr>
          <a:xfrm>
            <a:off x="464457" y="1158080"/>
            <a:ext cx="8305800" cy="5242719"/>
          </a:xfrm>
        </p:spPr>
        <p:txBody>
          <a:bodyPr/>
          <a:lstStyle/>
          <a:p>
            <a:r>
              <a:rPr lang="en-IN" dirty="0"/>
              <a:t>They are styles applied directly to specific elements using the following </a:t>
            </a:r>
            <a:r>
              <a:rPr lang="en-IN" b="1" dirty="0"/>
              <a:t>style</a:t>
            </a:r>
            <a:r>
              <a:rPr lang="en-IN" dirty="0"/>
              <a:t> attribute</a:t>
            </a:r>
          </a:p>
          <a:p>
            <a:pPr marL="0" indent="0">
              <a:buNone/>
            </a:pPr>
            <a:r>
              <a:rPr lang="en-IN" dirty="0"/>
              <a:t> </a:t>
            </a:r>
            <a:r>
              <a:rPr lang="en-IN" sz="2600" dirty="0">
                <a:latin typeface="Courier New" panose="02070309020205020404" pitchFamily="49" charset="0"/>
                <a:cs typeface="Courier New" panose="02070309020205020404" pitchFamily="49" charset="0"/>
              </a:rPr>
              <a:t>&lt;element style=“</a:t>
            </a:r>
            <a:r>
              <a:rPr lang="en-IN" sz="2600" i="1" dirty="0">
                <a:latin typeface="Courier New" panose="02070309020205020404" pitchFamily="49" charset="0"/>
                <a:cs typeface="Courier New" panose="02070309020205020404" pitchFamily="49" charset="0"/>
              </a:rPr>
              <a:t>property1: value1; </a:t>
            </a:r>
          </a:p>
          <a:p>
            <a:pPr marL="0" indent="0">
              <a:buNone/>
            </a:pPr>
            <a:r>
              <a:rPr lang="en-IN" sz="2600" i="1" dirty="0">
                <a:latin typeface="Courier New" panose="02070309020205020404" pitchFamily="49" charset="0"/>
                <a:cs typeface="Courier New" panose="02070309020205020404" pitchFamily="49" charset="0"/>
              </a:rPr>
              <a:t>			  property2: value2; …</a:t>
            </a:r>
            <a:r>
              <a:rPr lang="en-IN" sz="2600" dirty="0">
                <a:latin typeface="Courier New" panose="02070309020205020404" pitchFamily="49" charset="0"/>
                <a:cs typeface="Courier New" panose="02070309020205020404" pitchFamily="49" charset="0"/>
              </a:rPr>
              <a:t>”&gt;</a:t>
            </a:r>
          </a:p>
          <a:p>
            <a:pPr marL="914400" lvl="2" indent="0">
              <a:buNone/>
            </a:pPr>
            <a:r>
              <a:rPr lang="en-IN" sz="2600" i="1" dirty="0">
                <a:latin typeface="Courier New" panose="02070309020205020404" pitchFamily="49" charset="0"/>
                <a:cs typeface="Courier New" panose="02070309020205020404" pitchFamily="49" charset="0"/>
              </a:rPr>
              <a:t>content</a:t>
            </a:r>
            <a:endParaRPr lang="en-IN" sz="2600" dirty="0">
              <a:latin typeface="Courier New" panose="02070309020205020404" pitchFamily="49" charset="0"/>
              <a:cs typeface="Courier New" panose="02070309020205020404" pitchFamily="49" charset="0"/>
            </a:endParaRPr>
          </a:p>
          <a:p>
            <a:pPr marL="114300" indent="0">
              <a:buNone/>
            </a:pPr>
            <a:r>
              <a:rPr lang="en-IN" sz="2600" dirty="0">
                <a:latin typeface="Courier New" panose="02070309020205020404" pitchFamily="49" charset="0"/>
                <a:cs typeface="Courier New" panose="02070309020205020404" pitchFamily="49" charset="0"/>
              </a:rPr>
              <a:t>&lt;/element&gt;</a:t>
            </a:r>
          </a:p>
          <a:p>
            <a:pPr marL="114300" indent="0">
              <a:buNone/>
            </a:pPr>
            <a:r>
              <a:rPr lang="en-IN" dirty="0"/>
              <a:t>where the </a:t>
            </a:r>
            <a:r>
              <a:rPr lang="en-IN" sz="2600" i="1" dirty="0">
                <a:latin typeface="Courier New" panose="02070309020205020404" pitchFamily="49" charset="0"/>
                <a:cs typeface="Courier New" panose="02070309020205020404" pitchFamily="49" charset="0"/>
              </a:rPr>
              <a:t>property: value</a:t>
            </a:r>
            <a:r>
              <a:rPr lang="en-IN" sz="2600" dirty="0">
                <a:latin typeface="Courier New" panose="02070309020205020404" pitchFamily="49" charset="0"/>
                <a:cs typeface="Courier New" panose="02070309020205020404" pitchFamily="49" charset="0"/>
              </a:rPr>
              <a:t> </a:t>
            </a:r>
            <a:r>
              <a:rPr lang="en-IN" dirty="0"/>
              <a:t>pairs define the styles applied directly to that element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11</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58794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Style Specificity and Precedence</a:t>
            </a:r>
          </a:p>
        </p:txBody>
      </p:sp>
      <p:sp>
        <p:nvSpPr>
          <p:cNvPr id="3" name="Content Placeholder 2"/>
          <p:cNvSpPr>
            <a:spLocks noGrp="1"/>
          </p:cNvSpPr>
          <p:nvPr>
            <p:ph idx="1"/>
          </p:nvPr>
        </p:nvSpPr>
        <p:spPr/>
        <p:txBody>
          <a:bodyPr/>
          <a:lstStyle/>
          <a:p>
            <a:r>
              <a:rPr lang="en-IN" dirty="0"/>
              <a:t>The more specific style rule has precedence over the more general style rule</a:t>
            </a:r>
          </a:p>
          <a:p>
            <a:r>
              <a:rPr lang="en-IN" dirty="0"/>
              <a:t>Specificity is an issue when two or more styles conflict</a:t>
            </a:r>
          </a:p>
          <a:p>
            <a:r>
              <a:rPr lang="en-IN" dirty="0"/>
              <a:t>If two rules have equal specificity and equal importance, then the one that is defined last has precedence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12</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175657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Style Inheritance</a:t>
            </a:r>
          </a:p>
        </p:txBody>
      </p:sp>
      <p:sp>
        <p:nvSpPr>
          <p:cNvPr id="3" name="Content Placeholder 2"/>
          <p:cNvSpPr>
            <a:spLocks noGrp="1"/>
          </p:cNvSpPr>
          <p:nvPr>
            <p:ph idx="1"/>
          </p:nvPr>
        </p:nvSpPr>
        <p:spPr/>
        <p:txBody>
          <a:bodyPr/>
          <a:lstStyle/>
          <a:p>
            <a:r>
              <a:rPr lang="en-IN" b="1" dirty="0"/>
              <a:t>Style inheritance</a:t>
            </a:r>
            <a:r>
              <a:rPr lang="en-IN" dirty="0"/>
              <a:t> – Process in which properties are passed from a parent element to its children</a:t>
            </a:r>
          </a:p>
          <a:p>
            <a:r>
              <a:rPr lang="en-IN" dirty="0"/>
              <a:t>For example, the following style rule sets the </a:t>
            </a:r>
            <a:r>
              <a:rPr lang="en-IN" dirty="0" err="1"/>
              <a:t>color</a:t>
            </a:r>
            <a:r>
              <a:rPr lang="en-IN" dirty="0"/>
              <a:t> of article text to blue and the rule is passed to any paragraph or other elements nested within that article</a:t>
            </a:r>
          </a:p>
          <a:p>
            <a:pPr marL="457200" lvl="1" indent="0">
              <a:buNone/>
            </a:pPr>
            <a:r>
              <a:rPr lang="en-IN" dirty="0"/>
              <a:t>	</a:t>
            </a:r>
            <a:r>
              <a:rPr lang="en-IN" sz="2600" dirty="0">
                <a:latin typeface="Courier New" panose="02070309020205020404" pitchFamily="49" charset="0"/>
                <a:cs typeface="Courier New" panose="02070309020205020404" pitchFamily="49" charset="0"/>
              </a:rPr>
              <a:t>article {</a:t>
            </a:r>
            <a:r>
              <a:rPr lang="en-IN" sz="2600" dirty="0" err="1">
                <a:latin typeface="Courier New" panose="02070309020205020404" pitchFamily="49" charset="0"/>
                <a:cs typeface="Courier New" panose="02070309020205020404" pitchFamily="49" charset="0"/>
              </a:rPr>
              <a:t>color</a:t>
            </a:r>
            <a:r>
              <a:rPr lang="en-IN" sz="2600" dirty="0">
                <a:latin typeface="Courier New" panose="02070309020205020404" pitchFamily="49" charset="0"/>
                <a:cs typeface="Courier New" panose="02070309020205020404" pitchFamily="49" charset="0"/>
              </a:rPr>
              <a:t>: blue;}</a:t>
            </a:r>
          </a:p>
          <a:p>
            <a:pPr marL="457200" lvl="1" indent="0">
              <a:buNone/>
            </a:pPr>
            <a:r>
              <a:rPr lang="en-IN" sz="2600" dirty="0">
                <a:latin typeface="Courier New" panose="02070309020205020404" pitchFamily="49" charset="0"/>
                <a:cs typeface="Courier New" panose="02070309020205020404" pitchFamily="49" charset="0"/>
              </a:rPr>
              <a:t>	p {text-align: </a:t>
            </a:r>
            <a:r>
              <a:rPr lang="en-IN" sz="2600" dirty="0" err="1">
                <a:latin typeface="Courier New" panose="02070309020205020404" pitchFamily="49" charset="0"/>
                <a:cs typeface="Courier New" panose="02070309020205020404" pitchFamily="49" charset="0"/>
              </a:rPr>
              <a:t>center</a:t>
            </a:r>
            <a:r>
              <a:rPr lang="en-IN" sz="2600"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13</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365295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Developer Tools	</a:t>
            </a:r>
          </a:p>
        </p:txBody>
      </p:sp>
      <p:sp>
        <p:nvSpPr>
          <p:cNvPr id="3" name="Content Placeholder 2"/>
          <p:cNvSpPr>
            <a:spLocks noGrp="1"/>
          </p:cNvSpPr>
          <p:nvPr>
            <p:ph idx="1"/>
          </p:nvPr>
        </p:nvSpPr>
        <p:spPr/>
        <p:txBody>
          <a:bodyPr/>
          <a:lstStyle/>
          <a:p>
            <a:r>
              <a:rPr lang="en-US" dirty="0"/>
              <a:t>They allow designers to view HTML code and CSS styles</a:t>
            </a:r>
          </a:p>
          <a:p>
            <a:r>
              <a:rPr lang="en-US" dirty="0"/>
              <a:t>They make it easier to locate the source of a style that has been applied to a specific page element</a:t>
            </a:r>
          </a:p>
          <a:p>
            <a:r>
              <a:rPr lang="en-US" dirty="0"/>
              <a:t>They are different in each browser and are updated and improved constantly</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14</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838703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Writing Style Comments</a:t>
            </a:r>
          </a:p>
        </p:txBody>
      </p:sp>
      <p:pic>
        <p:nvPicPr>
          <p:cNvPr id="6" name="Content Placeholder 5" descr="This figure explains how to add the @charset rule and style comments.&#10;The first line of the code in the figure reads “@charset “utf-8”;”. A rectangular box labeled “the charset rule defines the character encoding used in the style sheet” is placed to the left of the document. An arrow originating from the rectangular box points to the first line of the document.&#10;The second line of the code reads “/*” and the tenth lines of the code reads “*/”. The content between the second and the tenth line has the descriptions of the title of the book, edition of the book, style sheet type, name of the author, date, and filename. A rectangular box labeled “CSS comments provide information about the style sheet” is positioned below the first rectangular box. An arrow originating from the second rectangular box points to the data from the second line to the tenth line of the code.&#10;The seventh line of the code reads “Author: Alison Palmer” and the eighth line reads “Date: 2017-03-01”. A rectangular box labeled “author name and current date” is positioned to the right side of the code. An arrow originating from the third rectangular box points to the seventh and eighth lines of the code." title="Adding the @charset rule and style comments"/>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57200" y="1623734"/>
            <a:ext cx="8305800" cy="4097894"/>
          </a:xfrm>
        </p:spPr>
      </p:pic>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15</a:t>
            </a:fld>
            <a:endParaRPr lang="en-US"/>
          </a:p>
        </p:txBody>
      </p:sp>
      <p:sp>
        <p:nvSpPr>
          <p:cNvPr id="4" name="Footer Placeholder 3"/>
          <p:cNvSpPr>
            <a:spLocks noGrp="1"/>
          </p:cNvSpPr>
          <p:nvPr>
            <p:ph type="ftr" sz="quarter" idx="3"/>
            <p:custDataLst>
              <p:tags r:id="rId4"/>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250254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Style Sheets</a:t>
            </a:r>
          </a:p>
        </p:txBody>
      </p:sp>
      <p:sp>
        <p:nvSpPr>
          <p:cNvPr id="3" name="Content Placeholder 2"/>
          <p:cNvSpPr>
            <a:spLocks noGrp="1"/>
          </p:cNvSpPr>
          <p:nvPr>
            <p:ph idx="1"/>
          </p:nvPr>
        </p:nvSpPr>
        <p:spPr/>
        <p:txBody>
          <a:bodyPr/>
          <a:lstStyle/>
          <a:p>
            <a:r>
              <a:rPr lang="en-US" b="1" dirty="0"/>
              <a:t>@import </a:t>
            </a:r>
            <a:r>
              <a:rPr lang="en-US" dirty="0"/>
              <a:t>is a CSS at-rule used to import the content of a style sheet file</a:t>
            </a:r>
          </a:p>
          <a:p>
            <a:pPr marL="457200" lvl="1" indent="0">
              <a:buNone/>
            </a:pPr>
            <a:r>
              <a:rPr lang="en-IN" sz="2600" dirty="0">
                <a:latin typeface="Courier New" panose="02070309020205020404" pitchFamily="49" charset="0"/>
                <a:cs typeface="Courier New" panose="02070309020205020404" pitchFamily="49" charset="0"/>
              </a:rPr>
              <a:t>@import </a:t>
            </a:r>
            <a:r>
              <a:rPr lang="en-IN" sz="2600" dirty="0" err="1">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a:t>
            </a:r>
            <a:r>
              <a:rPr lang="en-IN" sz="2600" i="1" dirty="0" err="1">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a:t>
            </a:r>
          </a:p>
          <a:p>
            <a:pPr marL="457200" lvl="1" indent="0">
              <a:buNone/>
            </a:pPr>
            <a:r>
              <a:rPr lang="en-IN" sz="3200" dirty="0"/>
              <a:t>where </a:t>
            </a:r>
            <a:r>
              <a:rPr lang="en-IN" sz="2600" i="1" dirty="0" err="1">
                <a:latin typeface="Courier New" panose="02070309020205020404" pitchFamily="49" charset="0"/>
                <a:cs typeface="Courier New" panose="02070309020205020404" pitchFamily="49" charset="0"/>
              </a:rPr>
              <a:t>url</a:t>
            </a:r>
            <a:r>
              <a:rPr lang="en-IN" sz="2200" i="1" dirty="0">
                <a:latin typeface="Courier New" panose="02070309020205020404" pitchFamily="49" charset="0"/>
                <a:cs typeface="Courier New" panose="02070309020205020404" pitchFamily="49" charset="0"/>
              </a:rPr>
              <a:t> </a:t>
            </a:r>
            <a:r>
              <a:rPr lang="en-IN" sz="3200" dirty="0"/>
              <a:t>is the URL of an external stylesheet file</a:t>
            </a:r>
          </a:p>
          <a:p>
            <a:pPr marL="571500" indent="-457200"/>
            <a:r>
              <a:rPr lang="en-IN" dirty="0"/>
              <a:t>It is similar to adding</a:t>
            </a:r>
            <a:r>
              <a:rPr lang="en-IN" sz="2600" dirty="0">
                <a:latin typeface="Courier New" panose="02070309020205020404" pitchFamily="49" charset="0"/>
                <a:cs typeface="Courier New" panose="02070309020205020404" pitchFamily="49" charset="0"/>
              </a:rPr>
              <a:t> link </a:t>
            </a:r>
            <a:r>
              <a:rPr lang="en-IN" dirty="0"/>
              <a:t>elements to an HTML file</a:t>
            </a:r>
            <a:endParaRPr lang="en-US" dirty="0"/>
          </a:p>
          <a:p>
            <a:pPr marL="0" indent="0">
              <a:buNone/>
            </a:pPr>
            <a:r>
              <a:rPr lang="en-US" sz="2600" dirty="0">
                <a:latin typeface="Courier New" panose="02070309020205020404" pitchFamily="49" charset="0"/>
                <a:cs typeface="Courier New" panose="02070309020205020404" pitchFamily="49" charset="0"/>
              </a:rPr>
              <a:t>	</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16</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934938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IN" dirty="0"/>
              <a:t>Working with </a:t>
            </a:r>
            <a:r>
              <a:rPr lang="en-IN" dirty="0" err="1"/>
              <a:t>Color</a:t>
            </a:r>
            <a:r>
              <a:rPr lang="en-IN" dirty="0"/>
              <a:t> in CSS</a:t>
            </a:r>
            <a:endParaRPr lang="en-US" dirty="0"/>
          </a:p>
        </p:txBody>
      </p:sp>
      <p:sp>
        <p:nvSpPr>
          <p:cNvPr id="3" name="Content Placeholder 2"/>
          <p:cNvSpPr>
            <a:spLocks noGrp="1"/>
          </p:cNvSpPr>
          <p:nvPr>
            <p:ph idx="1"/>
            <p:custDataLst>
              <p:tags r:id="rId3"/>
            </p:custDataLst>
          </p:nvPr>
        </p:nvSpPr>
        <p:spPr>
          <a:xfrm>
            <a:off x="457200" y="1219200"/>
            <a:ext cx="8305800" cy="5181600"/>
          </a:xfrm>
        </p:spPr>
        <p:txBody>
          <a:bodyPr/>
          <a:lstStyle/>
          <a:p>
            <a:r>
              <a:rPr lang="en-US" b="1" dirty="0"/>
              <a:t>Color values </a:t>
            </a:r>
            <a:r>
              <a:rPr lang="en-US" dirty="0"/>
              <a:t>– Values in which the color is given by an exact numeric representation</a:t>
            </a:r>
          </a:p>
          <a:p>
            <a:r>
              <a:rPr lang="en-US" b="1" dirty="0"/>
              <a:t>RGB triplet </a:t>
            </a:r>
            <a:r>
              <a:rPr lang="en-US" dirty="0"/>
              <a:t>– The intensity of primary colors expressed as a set of numbers in CSS</a:t>
            </a:r>
          </a:p>
          <a:p>
            <a:pPr marL="0" indent="0">
              <a:buNone/>
            </a:pPr>
            <a:r>
              <a:rPr lang="en-US" dirty="0"/>
              <a:t>	</a:t>
            </a:r>
            <a:r>
              <a:rPr lang="en-US" sz="2600" dirty="0" err="1">
                <a:latin typeface="Courier New" panose="02070309020205020404" pitchFamily="49" charset="0"/>
                <a:cs typeface="Courier New" panose="02070309020205020404" pitchFamily="49" charset="0"/>
              </a:rPr>
              <a:t>rgb</a:t>
            </a:r>
            <a:r>
              <a:rPr lang="en-US" sz="2600" dirty="0">
                <a:latin typeface="Courier New" panose="02070309020205020404" pitchFamily="49" charset="0"/>
                <a:cs typeface="Courier New" panose="02070309020205020404" pitchFamily="49" charset="0"/>
              </a:rPr>
              <a:t>(red, green, blue)</a:t>
            </a:r>
          </a:p>
          <a:p>
            <a:r>
              <a:rPr lang="en-US" b="1" dirty="0">
                <a:cs typeface="Courier New" pitchFamily="49" charset="0"/>
              </a:rPr>
              <a:t>Hexadecimal numbers</a:t>
            </a:r>
            <a:r>
              <a:rPr lang="en-US" dirty="0">
                <a:cs typeface="Courier New" pitchFamily="49" charset="0"/>
              </a:rPr>
              <a:t>  – A number expressed in the base 16 numbering system</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17</a:t>
            </a:fld>
            <a:endParaRPr lang="en-US"/>
          </a:p>
        </p:txBody>
      </p:sp>
      <p:sp>
        <p:nvSpPr>
          <p:cNvPr id="4" name="Footer Placeholder 3"/>
          <p:cNvSpPr>
            <a:spLocks noGrp="1"/>
          </p:cNvSpPr>
          <p:nvPr>
            <p:ph type="ftr" sz="quarter" idx="3"/>
            <p:custDataLst>
              <p:tags r:id="rId5"/>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425234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RGB </a:t>
            </a:r>
            <a:r>
              <a:rPr lang="en-IN" dirty="0" err="1"/>
              <a:t>Color</a:t>
            </a:r>
            <a:r>
              <a:rPr lang="en-IN" dirty="0"/>
              <a:t> Values</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18</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pic>
        <p:nvPicPr>
          <p:cNvPr id="2051" name="Picture 3" descr="This figure explains color addition in the RGB color model.&#10;The figure consists of 3 circles overlapping each other partially. The first circle labeled “red” is placed at the top.&#10;The second circle labeled “blue” overlaps the first circle partially. The overlapped portion between the first and second circles reads “magenta”.&#10;The third circle labeled “green” overlaps the first and the second circles partially. The overlapped portion between the first and third circles reads “yellow”. The overlapped portion between the second and third circle reads “cyan”. The overlapped portion between the first, second, and third circles reads “white”." title="Color addition in the RGB color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23975"/>
            <a:ext cx="7191375"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209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HSL Color Values</a:t>
            </a:r>
          </a:p>
        </p:txBody>
      </p:sp>
      <p:sp>
        <p:nvSpPr>
          <p:cNvPr id="3" name="Content Placeholder 2"/>
          <p:cNvSpPr>
            <a:spLocks noGrp="1"/>
          </p:cNvSpPr>
          <p:nvPr>
            <p:ph idx="1"/>
            <p:custDataLst>
              <p:tags r:id="rId3"/>
            </p:custDataLst>
          </p:nvPr>
        </p:nvSpPr>
        <p:spPr/>
        <p:txBody>
          <a:bodyPr/>
          <a:lstStyle/>
          <a:p>
            <a:r>
              <a:rPr lang="en-US" b="1" dirty="0"/>
              <a:t>Hue</a:t>
            </a:r>
            <a:r>
              <a:rPr lang="en-US" dirty="0"/>
              <a:t> – Tint of a color, represented by a direction on a color wheel</a:t>
            </a:r>
            <a:endParaRPr lang="en-IN" dirty="0"/>
          </a:p>
          <a:p>
            <a:r>
              <a:rPr lang="en-IN" b="1" dirty="0">
                <a:cs typeface="Courier New" pitchFamily="49" charset="0"/>
              </a:rPr>
              <a:t>Saturation</a:t>
            </a:r>
            <a:r>
              <a:rPr lang="en-IN" dirty="0">
                <a:cs typeface="Courier New" pitchFamily="49" charset="0"/>
              </a:rPr>
              <a:t> – Measures the intensity of a </a:t>
            </a:r>
            <a:r>
              <a:rPr lang="en-IN" dirty="0" err="1">
                <a:cs typeface="Courier New" pitchFamily="49" charset="0"/>
              </a:rPr>
              <a:t>color</a:t>
            </a:r>
            <a:r>
              <a:rPr lang="en-IN" dirty="0">
                <a:cs typeface="Courier New" pitchFamily="49" charset="0"/>
              </a:rPr>
              <a:t> and ranges from 0% (no </a:t>
            </a:r>
            <a:r>
              <a:rPr lang="en-IN" dirty="0" err="1">
                <a:cs typeface="Courier New" pitchFamily="49" charset="0"/>
              </a:rPr>
              <a:t>color</a:t>
            </a:r>
            <a:r>
              <a:rPr lang="en-IN" dirty="0">
                <a:cs typeface="Courier New" pitchFamily="49" charset="0"/>
              </a:rPr>
              <a:t>) up to 100% (full </a:t>
            </a:r>
            <a:r>
              <a:rPr lang="en-IN" dirty="0" err="1">
                <a:cs typeface="Courier New" pitchFamily="49" charset="0"/>
              </a:rPr>
              <a:t>color</a:t>
            </a:r>
            <a:r>
              <a:rPr lang="en-IN" dirty="0">
                <a:cs typeface="Courier New" pitchFamily="49" charset="0"/>
              </a:rPr>
              <a:t>)</a:t>
            </a:r>
          </a:p>
          <a:p>
            <a:r>
              <a:rPr lang="en-IN" b="1" dirty="0">
                <a:cs typeface="Courier New" pitchFamily="49" charset="0"/>
              </a:rPr>
              <a:t>Lightness</a:t>
            </a:r>
            <a:r>
              <a:rPr lang="en-IN" dirty="0">
                <a:cs typeface="Courier New" pitchFamily="49" charset="0"/>
              </a:rPr>
              <a:t> – Measures the brightness of a </a:t>
            </a:r>
            <a:r>
              <a:rPr lang="en-IN" dirty="0" err="1">
                <a:cs typeface="Courier New" pitchFamily="49" charset="0"/>
              </a:rPr>
              <a:t>color</a:t>
            </a:r>
            <a:r>
              <a:rPr lang="en-IN" dirty="0">
                <a:cs typeface="Courier New" pitchFamily="49" charset="0"/>
              </a:rPr>
              <a:t> and ranges from 0% (black) up to 100% (white)</a:t>
            </a:r>
            <a:endParaRPr lang="en-US" b="1" dirty="0">
              <a:cs typeface="Courier New" pitchFamily="49" charset="0"/>
            </a:endParaRP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19</a:t>
            </a:fld>
            <a:endParaRPr lang="en-US"/>
          </a:p>
        </p:txBody>
      </p:sp>
      <p:sp>
        <p:nvSpPr>
          <p:cNvPr id="4" name="Footer Placeholder 3"/>
          <p:cNvSpPr>
            <a:spLocks noGrp="1"/>
          </p:cNvSpPr>
          <p:nvPr>
            <p:ph type="ftr" sz="quarter" idx="3"/>
            <p:custDataLst>
              <p:tags r:id="rId5"/>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214983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custDataLst>
              <p:tags r:id="rId2"/>
            </p:custDataLst>
          </p:nvPr>
        </p:nvSpPr>
        <p:spPr/>
        <p:txBody>
          <a:bodyPr/>
          <a:lstStyle/>
          <a:p>
            <a:pPr eaLnBrk="1" hangingPunct="1"/>
            <a:r>
              <a:rPr lang="en-US" dirty="0"/>
              <a:t>Objectives</a:t>
            </a:r>
          </a:p>
        </p:txBody>
      </p:sp>
      <p:sp>
        <p:nvSpPr>
          <p:cNvPr id="27650" name="Rectangle 3"/>
          <p:cNvSpPr>
            <a:spLocks noGrp="1" noChangeArrowheads="1"/>
          </p:cNvSpPr>
          <p:nvPr>
            <p:ph idx="1"/>
            <p:custDataLst>
              <p:tags r:id="rId3"/>
            </p:custDataLst>
          </p:nvPr>
        </p:nvSpPr>
        <p:spPr/>
        <p:txBody>
          <a:bodyPr/>
          <a:lstStyle/>
          <a:p>
            <a:r>
              <a:rPr lang="en-US" dirty="0"/>
              <a:t>Explore the history of CSS</a:t>
            </a:r>
          </a:p>
          <a:p>
            <a:r>
              <a:rPr lang="en-US" dirty="0"/>
              <a:t>Study different types of style sheets</a:t>
            </a:r>
          </a:p>
          <a:p>
            <a:r>
              <a:rPr lang="en-US" dirty="0"/>
              <a:t>Explore style precedence and inheritance</a:t>
            </a:r>
          </a:p>
          <a:p>
            <a:r>
              <a:rPr lang="en-US" dirty="0"/>
              <a:t>Apply color in CSS</a:t>
            </a:r>
          </a:p>
          <a:p>
            <a:r>
              <a:rPr lang="en-US" dirty="0"/>
              <a:t>Use contextual selectors</a:t>
            </a:r>
          </a:p>
          <a:p>
            <a:r>
              <a:rPr lang="en-US" dirty="0"/>
              <a:t>Work with attribute selectors</a:t>
            </a:r>
          </a:p>
          <a:p>
            <a:pPr marL="0" indent="0">
              <a:buNone/>
            </a:pPr>
            <a:endParaRPr lang="en-US" dirty="0"/>
          </a:p>
        </p:txBody>
      </p:sp>
      <p:sp>
        <p:nvSpPr>
          <p:cNvPr id="8" name="Slide Number Placeholder 7"/>
          <p:cNvSpPr>
            <a:spLocks noGrp="1"/>
          </p:cNvSpPr>
          <p:nvPr>
            <p:ph type="sldNum" sz="quarter" idx="11"/>
            <p:custDataLst>
              <p:tags r:id="rId4"/>
            </p:custDataLst>
          </p:nvPr>
        </p:nvSpPr>
        <p:spPr/>
        <p:txBody>
          <a:bodyPr/>
          <a:lstStyle/>
          <a:p>
            <a:pPr>
              <a:defRPr/>
            </a:pPr>
            <a:fld id="{17ED2C23-3AC0-4115-AA35-A72997F9173C}" type="slidenum">
              <a:rPr lang="en-US"/>
              <a:pPr>
                <a:defRPr/>
              </a:pPr>
              <a:t>2</a:t>
            </a:fld>
            <a:endParaRPr lang="en-US"/>
          </a:p>
        </p:txBody>
      </p:sp>
      <p:sp>
        <p:nvSpPr>
          <p:cNvPr id="7" name="Footer Placeholder 6"/>
          <p:cNvSpPr>
            <a:spLocks noGrp="1"/>
          </p:cNvSpPr>
          <p:nvPr>
            <p:ph type="ftr" sz="quarter" idx="3"/>
            <p:custDataLst>
              <p:tags r:id="rId5"/>
            </p:custDataLst>
          </p:nvPr>
        </p:nvSpPr>
        <p:spPr>
          <a:xfrm>
            <a:off x="304800" y="6400800"/>
            <a:ext cx="8229600" cy="457200"/>
          </a:xfrm>
        </p:spPr>
        <p:txBody>
          <a:bodyPr/>
          <a:lstStyle/>
          <a:p>
            <a:pPr>
              <a:defRPr/>
            </a:pPr>
            <a:r>
              <a:rPr lang="en-US" dirty="0"/>
              <a:t>New Perspectives on HTML5, CSS3, and JavaScript, 6th Edition</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HSL Color Values (continued)</a:t>
            </a:r>
          </a:p>
        </p:txBody>
      </p:sp>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20</a:t>
            </a:fld>
            <a:endParaRPr lang="en-US"/>
          </a:p>
        </p:txBody>
      </p:sp>
      <p:sp>
        <p:nvSpPr>
          <p:cNvPr id="4" name="Footer Placeholder 3"/>
          <p:cNvSpPr>
            <a:spLocks noGrp="1"/>
          </p:cNvSpPr>
          <p:nvPr>
            <p:ph type="ftr" sz="quarter" idx="3"/>
            <p:custDataLst>
              <p:tags r:id="rId4"/>
            </p:custDataLst>
          </p:nvPr>
        </p:nvSpPr>
        <p:spPr/>
        <p:txBody>
          <a:bodyPr/>
          <a:lstStyle/>
          <a:p>
            <a:pPr>
              <a:defRPr/>
            </a:pPr>
            <a:r>
              <a:rPr lang="en-US" dirty="0"/>
              <a:t>New Perspectives on HTML5, CSS3, and JavaScript, 6th Edition</a:t>
            </a:r>
          </a:p>
        </p:txBody>
      </p:sp>
      <p:pic>
        <p:nvPicPr>
          <p:cNvPr id="1028" name="Picture 4" descr="This figure explains how to define color under the HSL color model.&#10;The figure is divided in two section. The first section consists of a rectangle at the center. A label “hsl (38, 90%, 60%)” is positioned at the top of the rectangle.&#10;A circle with variations of color is positioned at the right of the second section. There are lot of spikes outside the circle in clockwise direction. These are marked as  0°, 45°, 90°, 135°, 180°, 225°, 270°, 315°. A rectangular box labeled “red = 0°” is positioned above the 0o marking. A line originating from the rectangular box points to the center of the circle.&#10;A second rectangular box labeled “orange at about 38°” is positioned above the 45o marking. A line originating from the second rectangular box points to the 38° marking.&#10;A third rectangular box labeled “green = 120°” is positioned at the angle of 120o. A line originating from the third rectangular box points to the center of the circle.&#10;A fourth rectangular box labeled “blue = 240°” is placed at the angle of 240°. A line originating from the fourth rectangular points to the center of the circle.&#10;A fifth rectangular box labeled “hue expressed as degrees on the color wheel” is positioned below the two concentric circles. An arrow originating from the fifth rectangular box points at the circle.&#10;A square with the markings of 0%, 50%, and 100% both vertically and horizontally is positioned to the right of the two concentric circles. A sixth rectangular box labeled “90% saturation; 60% lightness” is positioned above the square. A line originating from the sixth rectangular box points to the right end of the square.&#10;A seventh rectangular box labeled “saturation varies from 0% to 100%” is positioned below the square that reads “0% 50% 100%”. An arrow originating from the seventh rectangular box points to the bottom of the square.&#10;An eighth rectangular box labeled “lightness varies from 0% to 100%” is positioned to the right of the seventh rectangular box. An arrow originating from the eighth rectangular box points to the right of the square that reads “0% 50% 100%”." title="Defining the color orange under the HSL color mode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625" y="1371600"/>
            <a:ext cx="8410575"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499357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Semi-Opaque Colors	</a:t>
            </a:r>
          </a:p>
        </p:txBody>
      </p:sp>
      <p:sp>
        <p:nvSpPr>
          <p:cNvPr id="3" name="Content Placeholder 2"/>
          <p:cNvSpPr>
            <a:spLocks noGrp="1"/>
          </p:cNvSpPr>
          <p:nvPr>
            <p:ph idx="1"/>
          </p:nvPr>
        </p:nvSpPr>
        <p:spPr/>
        <p:txBody>
          <a:bodyPr/>
          <a:lstStyle/>
          <a:p>
            <a:r>
              <a:rPr lang="en-US" b="1" dirty="0"/>
              <a:t>Opacity </a:t>
            </a:r>
            <a:r>
              <a:rPr lang="en-US" dirty="0"/>
              <a:t>– Defines how solid a color appears</a:t>
            </a:r>
          </a:p>
          <a:p>
            <a:r>
              <a:rPr lang="en-US" dirty="0"/>
              <a:t>A color’s opacity is specified using the following properties:</a:t>
            </a:r>
          </a:p>
          <a:p>
            <a:pPr lvl="1"/>
            <a:r>
              <a:rPr lang="en-US" sz="2600" dirty="0" err="1">
                <a:latin typeface="Courier New" panose="02070309020205020404" pitchFamily="49" charset="0"/>
                <a:cs typeface="Courier New" panose="02070309020205020404" pitchFamily="49" charset="0"/>
              </a:rPr>
              <a:t>rgba</a:t>
            </a:r>
            <a:r>
              <a:rPr lang="en-US" sz="2600" dirty="0">
                <a:latin typeface="Courier New" panose="02070309020205020404" pitchFamily="49" charset="0"/>
                <a:cs typeface="Courier New" panose="02070309020205020404" pitchFamily="49" charset="0"/>
              </a:rPr>
              <a:t>(red, green, blue, opacity)</a:t>
            </a:r>
          </a:p>
          <a:p>
            <a:pPr lvl="1"/>
            <a:r>
              <a:rPr lang="en-US" sz="2600" dirty="0" err="1">
                <a:latin typeface="Courier New" panose="02070309020205020404" pitchFamily="49" charset="0"/>
                <a:cs typeface="Courier New" panose="02070309020205020404" pitchFamily="49" charset="0"/>
              </a:rPr>
              <a:t>hsla</a:t>
            </a:r>
            <a:r>
              <a:rPr lang="en-US" sz="2600" dirty="0">
                <a:latin typeface="Courier New" panose="02070309020205020404" pitchFamily="49" charset="0"/>
                <a:cs typeface="Courier New" panose="02070309020205020404" pitchFamily="49" charset="0"/>
              </a:rPr>
              <a:t>(hue, saturation, lightness, opacity)</a:t>
            </a:r>
            <a:r>
              <a:rPr lang="en-US" sz="2600" b="1" dirty="0">
                <a:latin typeface="Courier New" panose="02070309020205020404" pitchFamily="49" charset="0"/>
                <a:cs typeface="Courier New" panose="02070309020205020404" pitchFamily="49" charset="0"/>
              </a:rPr>
              <a:t> </a:t>
            </a:r>
          </a:p>
          <a:p>
            <a:pPr marL="457200" lvl="1" indent="0">
              <a:buNone/>
            </a:pPr>
            <a:r>
              <a:rPr lang="en-US" sz="3200" dirty="0">
                <a:cs typeface="Courier New" panose="02070309020205020404" pitchFamily="49" charset="0"/>
              </a:rPr>
              <a:t>where </a:t>
            </a:r>
            <a:r>
              <a:rPr lang="en-US" sz="2600" dirty="0">
                <a:latin typeface="Courier New" panose="02070309020205020404" pitchFamily="49" charset="0"/>
                <a:cs typeface="Courier New" panose="02070309020205020404" pitchFamily="49" charset="0"/>
              </a:rPr>
              <a:t>opacity</a:t>
            </a:r>
            <a:r>
              <a:rPr lang="en-US" sz="3200" dirty="0">
                <a:cs typeface="Courier New" panose="02070309020205020404" pitchFamily="49" charset="0"/>
              </a:rPr>
              <a:t> sets the opacity of the color ranging from 0 (completely transparent) up to 1.0 (completely opaque)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21</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03885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50234"/>
            <a:ext cx="8305800" cy="944563"/>
          </a:xfrm>
        </p:spPr>
        <p:txBody>
          <a:bodyPr/>
          <a:lstStyle/>
          <a:p>
            <a:r>
              <a:rPr lang="en-US" dirty="0"/>
              <a:t>Setting Text and Background Color</a:t>
            </a:r>
          </a:p>
        </p:txBody>
      </p:sp>
      <p:sp>
        <p:nvSpPr>
          <p:cNvPr id="3" name="Content Placeholder 2"/>
          <p:cNvSpPr>
            <a:spLocks noGrp="1"/>
          </p:cNvSpPr>
          <p:nvPr>
            <p:ph idx="1"/>
            <p:custDataLst>
              <p:tags r:id="rId3"/>
            </p:custDataLst>
          </p:nvPr>
        </p:nvSpPr>
        <p:spPr/>
        <p:txBody>
          <a:bodyPr/>
          <a:lstStyle/>
          <a:p>
            <a:r>
              <a:rPr lang="en-US" dirty="0"/>
              <a:t>CSS defines the text and background color for each element on a webpage</a:t>
            </a:r>
          </a:p>
          <a:p>
            <a:pPr marL="914400" lvl="2" indent="0">
              <a:buNone/>
            </a:pPr>
            <a:r>
              <a:rPr lang="en-US" sz="2600" dirty="0">
                <a:latin typeface="Courier New" panose="02070309020205020404" pitchFamily="49" charset="0"/>
                <a:cs typeface="Courier New" panose="02070309020205020404" pitchFamily="49" charset="0"/>
              </a:rPr>
              <a:t>color: </a:t>
            </a:r>
            <a:r>
              <a:rPr lang="en-US" sz="2600" i="1" dirty="0">
                <a:latin typeface="Courier New" panose="02070309020205020404" pitchFamily="49" charset="0"/>
                <a:cs typeface="Courier New" panose="02070309020205020404" pitchFamily="49" charset="0"/>
              </a:rPr>
              <a:t>color;</a:t>
            </a: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	background-color: </a:t>
            </a:r>
            <a:r>
              <a:rPr lang="en-US" sz="2600" i="1" dirty="0">
                <a:latin typeface="Courier New" panose="02070309020205020404" pitchFamily="49" charset="0"/>
                <a:cs typeface="Courier New" panose="02070309020205020404" pitchFamily="49" charset="0"/>
              </a:rPr>
              <a:t>color</a:t>
            </a:r>
            <a:r>
              <a:rPr lang="en-US" sz="2600" dirty="0">
                <a:latin typeface="Courier New" panose="02070309020205020404" pitchFamily="49" charset="0"/>
                <a:cs typeface="Courier New" panose="02070309020205020404" pitchFamily="49" charset="0"/>
              </a:rPr>
              <a:t>;</a:t>
            </a:r>
          </a:p>
          <a:p>
            <a:pPr marL="0" indent="0">
              <a:buNone/>
            </a:pPr>
            <a:r>
              <a:rPr lang="en-US" dirty="0"/>
              <a:t>    where </a:t>
            </a:r>
            <a:r>
              <a:rPr lang="en-US" sz="2600" i="1" dirty="0">
                <a:latin typeface="Courier New" panose="02070309020205020404" pitchFamily="49" charset="0"/>
                <a:cs typeface="Courier New" panose="02070309020205020404" pitchFamily="49" charset="0"/>
              </a:rPr>
              <a:t>color </a:t>
            </a:r>
            <a:r>
              <a:rPr lang="en-US" dirty="0"/>
              <a:t>is a color name or a color value</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22</a:t>
            </a:fld>
            <a:endParaRPr lang="en-US"/>
          </a:p>
        </p:txBody>
      </p:sp>
      <p:sp>
        <p:nvSpPr>
          <p:cNvPr id="4" name="Footer Placeholder 3"/>
          <p:cNvSpPr>
            <a:spLocks noGrp="1"/>
          </p:cNvSpPr>
          <p:nvPr>
            <p:ph type="ftr" sz="quarter" idx="3"/>
            <p:custDataLst>
              <p:tags r:id="rId5"/>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2811581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Employing Progressive Enhancement</a:t>
            </a:r>
          </a:p>
        </p:txBody>
      </p:sp>
      <p:sp>
        <p:nvSpPr>
          <p:cNvPr id="3" name="Content Placeholder 2"/>
          <p:cNvSpPr>
            <a:spLocks noGrp="1"/>
          </p:cNvSpPr>
          <p:nvPr>
            <p:ph idx="1"/>
          </p:nvPr>
        </p:nvSpPr>
        <p:spPr/>
        <p:txBody>
          <a:bodyPr/>
          <a:lstStyle/>
          <a:p>
            <a:r>
              <a:rPr lang="en-US" b="1" dirty="0"/>
              <a:t>Progressive enhancement </a:t>
            </a:r>
            <a:r>
              <a:rPr lang="en-US" dirty="0"/>
              <a:t>– A technique of placing the code conforming to elder standards before newer properties</a:t>
            </a:r>
          </a:p>
          <a:p>
            <a:r>
              <a:rPr lang="en-US" dirty="0"/>
              <a:t>It provides support for older browsers and allows newer standards to be used by the browsers that support them</a:t>
            </a:r>
          </a:p>
          <a:p>
            <a:pPr marL="0" indent="0">
              <a:buNone/>
            </a:pPr>
            <a:endParaRPr lang="en-US"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23</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721424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Contextual Selectors</a:t>
            </a:r>
          </a:p>
        </p:txBody>
      </p:sp>
      <p:sp>
        <p:nvSpPr>
          <p:cNvPr id="3" name="Content Placeholder 2"/>
          <p:cNvSpPr>
            <a:spLocks noGrp="1"/>
          </p:cNvSpPr>
          <p:nvPr>
            <p:ph idx="1"/>
            <p:custDataLst>
              <p:tags r:id="rId3"/>
            </p:custDataLst>
          </p:nvPr>
        </p:nvSpPr>
        <p:spPr/>
        <p:txBody>
          <a:bodyPr/>
          <a:lstStyle/>
          <a:p>
            <a:r>
              <a:rPr lang="en-US" b="1" dirty="0"/>
              <a:t>Contextual selector</a:t>
            </a:r>
            <a:r>
              <a:rPr lang="en-US" dirty="0"/>
              <a:t> – Specifies the context under which a particular page element is matched</a:t>
            </a:r>
          </a:p>
          <a:p>
            <a:r>
              <a:rPr lang="en-US" dirty="0"/>
              <a:t>Context is based on the hierarchical structure of a document, </a:t>
            </a:r>
            <a:r>
              <a:rPr lang="en-US" dirty="0" err="1"/>
              <a:t>whichs</a:t>
            </a:r>
            <a:r>
              <a:rPr lang="en-US" dirty="0"/>
              <a:t> involves the relationships between a </a:t>
            </a:r>
            <a:r>
              <a:rPr lang="en-US" b="1" dirty="0"/>
              <a:t>parent element</a:t>
            </a:r>
            <a:r>
              <a:rPr lang="en-US" dirty="0"/>
              <a:t> containing one or more </a:t>
            </a:r>
            <a:r>
              <a:rPr lang="en-US" b="1" dirty="0"/>
              <a:t>child elements</a:t>
            </a:r>
            <a:r>
              <a:rPr lang="en-US" dirty="0"/>
              <a:t> and within those child elements several levels of </a:t>
            </a:r>
            <a:r>
              <a:rPr lang="en-US" b="1" dirty="0"/>
              <a:t>descendant elements</a:t>
            </a:r>
            <a:endParaRPr lang="en-US" dirty="0"/>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24</a:t>
            </a:fld>
            <a:endParaRPr lang="en-US"/>
          </a:p>
        </p:txBody>
      </p:sp>
      <p:sp>
        <p:nvSpPr>
          <p:cNvPr id="4" name="Footer Placeholder 3"/>
          <p:cNvSpPr>
            <a:spLocks noGrp="1"/>
          </p:cNvSpPr>
          <p:nvPr>
            <p:ph type="ftr" sz="quarter" idx="3"/>
            <p:custDataLst>
              <p:tags r:id="rId5"/>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3528263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Contextual Selectors (continued 1)</a:t>
            </a:r>
          </a:p>
        </p:txBody>
      </p:sp>
      <p:pic>
        <p:nvPicPr>
          <p:cNvPr id="9" name="Content Placeholder 8" descr="This table provides data about contextual selectors. It has 2 columns and 8 rows. The header of column 1 reads “Selector”, and the header of column 2 reads “Description”.&#10;In row 2, column 1 reads “*” and column 2 reads “Matches any element”.&#10;In row 3, column 1 reads “elem” and column 2 reads “Matches the element elem located anywhere in the document”.&#10;In row 4, column 1 reads “elem1, elem2, …” and column 2 reads “Matches any of the elements elem1, elem2, etc”.&#10;In row 5, column 1 reads “parent descendant” and column 2 reads “Matches the descendant element that is nested within the parent element at some level”.&#10;In row 6, column 1 reads “parent &gt; child” and column 2 reads “Matches the child element that is a child of the parent element”.&#10;In row 7, column 1 reads “elem1 + elem2” and column 2 reads “Matches elem2  that is immediately preceded by the sibling element elem1”.&#10;In row 8, column 1 reads “elem1 – elem2” and column 2 reads “Matches elem2  that follows the sibling element elem1”." title="Contextual selectors"/>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57200" y="1727179"/>
            <a:ext cx="8305800" cy="3891005"/>
          </a:xfrm>
        </p:spPr>
      </p:pic>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25</a:t>
            </a:fld>
            <a:endParaRPr lang="en-US"/>
          </a:p>
        </p:txBody>
      </p:sp>
      <p:sp>
        <p:nvSpPr>
          <p:cNvPr id="4" name="Footer Placeholder 3"/>
          <p:cNvSpPr>
            <a:spLocks noGrp="1"/>
          </p:cNvSpPr>
          <p:nvPr>
            <p:ph type="ftr" sz="quarter" idx="3"/>
            <p:custDataLst>
              <p:tags r:id="rId4"/>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3349296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Contextual Selectors (continued 2)</a:t>
            </a:r>
          </a:p>
        </p:txBody>
      </p:sp>
      <p:sp>
        <p:nvSpPr>
          <p:cNvPr id="3" name="Content Placeholder 2"/>
          <p:cNvSpPr>
            <a:spLocks noGrp="1"/>
          </p:cNvSpPr>
          <p:nvPr>
            <p:ph idx="1"/>
          </p:nvPr>
        </p:nvSpPr>
        <p:spPr/>
        <p:txBody>
          <a:bodyPr/>
          <a:lstStyle/>
          <a:p>
            <a:r>
              <a:rPr lang="en-US" dirty="0"/>
              <a:t>To match any element, a </a:t>
            </a:r>
            <a:r>
              <a:rPr lang="en-US" b="1" dirty="0"/>
              <a:t>wildcard selector </a:t>
            </a:r>
            <a:r>
              <a:rPr lang="en-US" dirty="0"/>
              <a:t>with the * character is used</a:t>
            </a:r>
          </a:p>
          <a:p>
            <a:r>
              <a:rPr lang="en-US" b="1" dirty="0"/>
              <a:t>Sibling selectors </a:t>
            </a:r>
            <a:r>
              <a:rPr lang="en-US" dirty="0"/>
              <a:t>are used to select elements based on elements that are adjacent to them in the document hierarchy</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26</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683293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Attribute Selectors</a:t>
            </a:r>
          </a:p>
        </p:txBody>
      </p:sp>
      <p:sp>
        <p:nvSpPr>
          <p:cNvPr id="3" name="Content Placeholder 2"/>
          <p:cNvSpPr>
            <a:spLocks noGrp="1"/>
          </p:cNvSpPr>
          <p:nvPr>
            <p:ph idx="1"/>
            <p:custDataLst>
              <p:tags r:id="rId3"/>
            </p:custDataLst>
          </p:nvPr>
        </p:nvSpPr>
        <p:spPr/>
        <p:txBody>
          <a:bodyPr/>
          <a:lstStyle/>
          <a:p>
            <a:r>
              <a:rPr lang="en-US" dirty="0"/>
              <a:t>Selectors also can be defined based on attributes and attribute values within elements</a:t>
            </a:r>
          </a:p>
          <a:p>
            <a:pPr lvl="1"/>
            <a:r>
              <a:rPr lang="en-US" sz="2600" b="1" dirty="0">
                <a:latin typeface="Courier New" panose="02070309020205020404" pitchFamily="49" charset="0"/>
                <a:cs typeface="Courier New" panose="02070309020205020404" pitchFamily="49" charset="0"/>
              </a:rPr>
              <a:t>id</a:t>
            </a:r>
            <a:r>
              <a:rPr lang="en-US" b="1" dirty="0"/>
              <a:t> </a:t>
            </a:r>
            <a:r>
              <a:rPr lang="en-US" dirty="0"/>
              <a:t>– Identifies specific elements within the document</a:t>
            </a:r>
          </a:p>
          <a:p>
            <a:pPr lvl="1"/>
            <a:r>
              <a:rPr lang="en-US" sz="2600" b="1" dirty="0">
                <a:latin typeface="Courier New" panose="02070309020205020404" pitchFamily="49" charset="0"/>
                <a:cs typeface="Courier New" panose="02070309020205020404" pitchFamily="49" charset="0"/>
              </a:rPr>
              <a:t>class</a:t>
            </a:r>
            <a:r>
              <a:rPr lang="en-US" dirty="0"/>
              <a:t>– Identifies a group of elements that share a similar characteristic or property</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27</a:t>
            </a:fld>
            <a:endParaRPr lang="en-US"/>
          </a:p>
        </p:txBody>
      </p:sp>
      <p:sp>
        <p:nvSpPr>
          <p:cNvPr id="4" name="Footer Placeholder 3"/>
          <p:cNvSpPr>
            <a:spLocks noGrp="1"/>
          </p:cNvSpPr>
          <p:nvPr>
            <p:ph type="ftr" sz="quarter" idx="3"/>
            <p:custDataLst>
              <p:tags r:id="rId5"/>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2681743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Attribute Selectors (continued)</a:t>
            </a:r>
          </a:p>
        </p:txBody>
      </p:sp>
      <p:pic>
        <p:nvPicPr>
          <p:cNvPr id="6" name="Content Placeholder 5" descr="This table provides data about attribute selectors. It has 4 columns and 12 rows. The header of column 1 reads “Selector”, the header of column 2 reads “Selects”, the header of column 3 reads “Example”, and the header of column 4 reads “Selects”.&#10;In row 2, column 1 reads “elem#id”, column 2 reads “Element elem with the ID value id”, column 3 reads “h1#intro”, and column 4 reads “The h1 heading with the id intro”.&#10;In row 3, column 1 reads “#id”, column 2 reads “Any element with the ID value id”, column 3 reads “#intro”, and column 4 reads “Any element with the id intro”.&#10;In row 4, column 1 reads “elem.class”, column 2 reads “All elem elements with the class attribute value class”, column 3 reads “p.main”, and column 4 reads “All paragraphs belonging to the main class”.&#10;In row 5, column 1 reads “.class”, column 2 reads “All elements with the class value class”, column 3 reads “.main”, and column 4 reads “All elements belonging to the main class”.&#10;In row 6, column 1 reads “elem[att]”, column 2 reads “All elem elements containing the att attribute”, column 3 reads “a[href]”, and column 4 reads “All hypertext elements containing the href attribute”.&#10;In row 7, column 1 reads “elem[att = “text”]”, column 2 reads “All elem elements whose att attribute equals text”, column 3 reads “a[href = “top.html”]”, and column 4 reads “All hypertext elements whose href attribute equals top.html”.&#10;In row 8, column 1 reads “elem[att ~= ”text”]”, column 2 reads “All elem elements whose att attribute equals text”, column 3 reads “a[rel ~= “glossary”]”, and column 4 reads “All hypertext elements whose rel attribute contains the word glossary”.&#10;In row 9, column 1 reads “elem[att |= “text”]”, column 2 reads “All elem elements whose att attribute value is a hyphen-separated list of words beginning with text”, column 3 reads “p[id |= “first”]”, and column 4 reads “All paragraphs whose id attribute starts with the word first in a hyphen-separated list of words”.&#10;In row 10, column 1 reads “elem[att ^= “text”]”, column 2 reads “All elem elements whose att attribute begins with text [CSS3]”, column 3 reads “a[rel ^= “prev”]”, and column 4 reads “All hypertext elements whose rel attribute begins with prev”.&#10;In row 11, column 1 reads “elem[att $= “text”]”, column 2 reads “All elem elements whose att attribute ends with text [CSS3]”, column 3 reads “a[href $= ”org”]”, and column 4 reads “All hypertext elements whose href attribute end with org”.&#10;In row 12, column 1 reads “elem[att *= “text”]”, column 2 reads “All elem elements whose att attribute contains the value text [CSS3]”, column 3 reads “a[href *= “faq”]”, and column 4 reads “All hypertext elements whose href attribute contains the text string faq”." title="Attribute selectors"/>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105147" y="1219200"/>
            <a:ext cx="5009906" cy="4906963"/>
          </a:xfrm>
        </p:spPr>
      </p:pic>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28</a:t>
            </a:fld>
            <a:endParaRPr lang="en-US"/>
          </a:p>
        </p:txBody>
      </p:sp>
      <p:sp>
        <p:nvSpPr>
          <p:cNvPr id="4" name="Footer Placeholder 3"/>
          <p:cNvSpPr>
            <a:spLocks noGrp="1"/>
          </p:cNvSpPr>
          <p:nvPr>
            <p:ph type="ftr" sz="quarter" idx="3"/>
            <p:custDataLst>
              <p:tags r:id="rId4"/>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2897739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Fonts</a:t>
            </a:r>
          </a:p>
        </p:txBody>
      </p:sp>
      <p:sp>
        <p:nvSpPr>
          <p:cNvPr id="3" name="Content Placeholder 2"/>
          <p:cNvSpPr>
            <a:spLocks noGrp="1"/>
          </p:cNvSpPr>
          <p:nvPr>
            <p:ph idx="1"/>
          </p:nvPr>
        </p:nvSpPr>
        <p:spPr/>
        <p:txBody>
          <a:bodyPr/>
          <a:lstStyle/>
          <a:p>
            <a:r>
              <a:rPr lang="en-US" b="1" dirty="0"/>
              <a:t>Typography</a:t>
            </a:r>
            <a:r>
              <a:rPr lang="en-US" dirty="0"/>
              <a:t> is the art of designing the appearance of characters and letters on a page</a:t>
            </a:r>
          </a:p>
          <a:p>
            <a:r>
              <a:rPr lang="en-US" dirty="0"/>
              <a:t>Color and font are one of few properties in the CSS family of typographical styles</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29</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89319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custDataLst>
              <p:tags r:id="rId2"/>
            </p:custDataLst>
          </p:nvPr>
        </p:nvSpPr>
        <p:spPr/>
        <p:txBody>
          <a:bodyPr/>
          <a:lstStyle/>
          <a:p>
            <a:pPr eaLnBrk="1" hangingPunct="1"/>
            <a:r>
              <a:rPr lang="en-US" dirty="0"/>
              <a:t>Objectives (continued)</a:t>
            </a:r>
          </a:p>
        </p:txBody>
      </p:sp>
      <p:sp>
        <p:nvSpPr>
          <p:cNvPr id="28674" name="Rectangle 3"/>
          <p:cNvSpPr>
            <a:spLocks noGrp="1" noChangeArrowheads="1"/>
          </p:cNvSpPr>
          <p:nvPr>
            <p:ph idx="1"/>
            <p:custDataLst>
              <p:tags r:id="rId3"/>
            </p:custDataLst>
          </p:nvPr>
        </p:nvSpPr>
        <p:spPr/>
        <p:txBody>
          <a:bodyPr/>
          <a:lstStyle/>
          <a:p>
            <a:r>
              <a:rPr lang="en-US" dirty="0"/>
              <a:t>Apply text and font styles</a:t>
            </a:r>
          </a:p>
          <a:p>
            <a:r>
              <a:rPr lang="en-US" dirty="0"/>
              <a:t>Use a web font</a:t>
            </a:r>
          </a:p>
          <a:p>
            <a:r>
              <a:rPr lang="en-US" dirty="0"/>
              <a:t>Define list styles</a:t>
            </a:r>
          </a:p>
          <a:p>
            <a:r>
              <a:rPr lang="en-US" dirty="0"/>
              <a:t>Work with margins and padding space</a:t>
            </a:r>
          </a:p>
          <a:p>
            <a:r>
              <a:rPr lang="en-US" dirty="0"/>
              <a:t>Use pseudo-classes and pseudo-elements</a:t>
            </a:r>
          </a:p>
          <a:p>
            <a:r>
              <a:rPr lang="en-US" dirty="0"/>
              <a:t>Insert page content with CSS</a:t>
            </a:r>
          </a:p>
        </p:txBody>
      </p:sp>
      <p:sp>
        <p:nvSpPr>
          <p:cNvPr id="8" name="Slide Number Placeholder 7"/>
          <p:cNvSpPr>
            <a:spLocks noGrp="1"/>
          </p:cNvSpPr>
          <p:nvPr>
            <p:ph type="sldNum" sz="quarter" idx="11"/>
            <p:custDataLst>
              <p:tags r:id="rId4"/>
            </p:custDataLst>
          </p:nvPr>
        </p:nvSpPr>
        <p:spPr/>
        <p:txBody>
          <a:bodyPr/>
          <a:lstStyle/>
          <a:p>
            <a:pPr>
              <a:defRPr/>
            </a:pPr>
            <a:fld id="{0409CDF1-C2B6-4988-8428-22D9775637BC}" type="slidenum">
              <a:rPr lang="en-US"/>
              <a:pPr>
                <a:defRPr/>
              </a:pPr>
              <a:t>3</a:t>
            </a:fld>
            <a:endParaRPr lang="en-US"/>
          </a:p>
        </p:txBody>
      </p:sp>
      <p:sp>
        <p:nvSpPr>
          <p:cNvPr id="7" name="Footer Placeholder 6"/>
          <p:cNvSpPr>
            <a:spLocks noGrp="1"/>
          </p:cNvSpPr>
          <p:nvPr>
            <p:ph type="ftr" sz="quarter" idx="3"/>
            <p:custDataLst>
              <p:tags r:id="rId5"/>
            </p:custDataLst>
          </p:nvPr>
        </p:nvSpPr>
        <p:spPr>
          <a:xfrm>
            <a:off x="228600" y="6400800"/>
            <a:ext cx="8229600" cy="457200"/>
          </a:xfrm>
        </p:spPr>
        <p:txBody>
          <a:bodyPr/>
          <a:lstStyle/>
          <a:p>
            <a:pPr>
              <a:defRPr/>
            </a:pPr>
            <a:r>
              <a:rPr lang="en-US" dirty="0"/>
              <a:t>New Perspectives on HTML5, CSS3, and JavaScript, 6th Edition</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Choosing a Font</a:t>
            </a:r>
          </a:p>
        </p:txBody>
      </p:sp>
      <p:sp>
        <p:nvSpPr>
          <p:cNvPr id="3" name="Content Placeholder 2"/>
          <p:cNvSpPr>
            <a:spLocks noGrp="1"/>
          </p:cNvSpPr>
          <p:nvPr>
            <p:ph idx="1"/>
            <p:custDataLst>
              <p:tags r:id="rId3"/>
            </p:custDataLst>
          </p:nvPr>
        </p:nvSpPr>
        <p:spPr>
          <a:xfrm>
            <a:off x="457200" y="1219200"/>
            <a:ext cx="8305800" cy="5181600"/>
          </a:xfrm>
        </p:spPr>
        <p:txBody>
          <a:bodyPr/>
          <a:lstStyle/>
          <a:p>
            <a:r>
              <a:rPr lang="en-US" dirty="0"/>
              <a:t>Text characters are based on </a:t>
            </a:r>
            <a:r>
              <a:rPr lang="en-US" b="1" dirty="0"/>
              <a:t>fonts</a:t>
            </a:r>
            <a:r>
              <a:rPr lang="en-US" dirty="0"/>
              <a:t> that define the style and appearance of each character in the alphabet</a:t>
            </a:r>
          </a:p>
          <a:p>
            <a:r>
              <a:rPr lang="en-US" dirty="0"/>
              <a:t>The general structure of defining font for any page element is</a:t>
            </a:r>
          </a:p>
          <a:p>
            <a:pPr marL="0" indent="0">
              <a:buNone/>
            </a:pPr>
            <a:r>
              <a:rPr lang="en-US" dirty="0"/>
              <a:t>    </a:t>
            </a:r>
            <a:r>
              <a:rPr lang="en-US" sz="2600" dirty="0">
                <a:latin typeface="Courier New" panose="02070309020205020404" pitchFamily="49" charset="0"/>
                <a:cs typeface="Courier New" panose="02070309020205020404" pitchFamily="49" charset="0"/>
              </a:rPr>
              <a:t>font-family: </a:t>
            </a:r>
            <a:r>
              <a:rPr lang="en-US" sz="2600" i="1" dirty="0">
                <a:latin typeface="Courier New" panose="02070309020205020404" pitchFamily="49" charset="0"/>
                <a:cs typeface="Courier New" panose="02070309020205020404" pitchFamily="49" charset="0"/>
              </a:rPr>
              <a:t>fonts</a:t>
            </a:r>
            <a:r>
              <a:rPr lang="en-US" sz="2600" dirty="0">
                <a:latin typeface="Courier New" panose="02070309020205020404" pitchFamily="49" charset="0"/>
                <a:cs typeface="Courier New" panose="02070309020205020404" pitchFamily="49" charset="0"/>
              </a:rPr>
              <a:t>;</a:t>
            </a:r>
          </a:p>
          <a:p>
            <a:pPr marL="0" indent="0">
              <a:buNone/>
            </a:pPr>
            <a:r>
              <a:rPr lang="en-US" dirty="0">
                <a:cs typeface="Courier New" pitchFamily="49" charset="0"/>
              </a:rPr>
              <a:t>    where </a:t>
            </a:r>
            <a:r>
              <a:rPr lang="en-US" sz="2600" i="1" dirty="0">
                <a:latin typeface="Courier New" panose="02070309020205020404" pitchFamily="49" charset="0"/>
                <a:cs typeface="Courier New" panose="02070309020205020404" pitchFamily="49" charset="0"/>
              </a:rPr>
              <a:t>fonts</a:t>
            </a:r>
            <a:r>
              <a:rPr lang="en-US" dirty="0">
                <a:cs typeface="Courier New" pitchFamily="49" charset="0"/>
              </a:rPr>
              <a:t> is a comma-separated list, </a:t>
            </a:r>
          </a:p>
          <a:p>
            <a:pPr marL="0" indent="0">
              <a:buNone/>
            </a:pPr>
            <a:r>
              <a:rPr lang="en-US" dirty="0">
                <a:cs typeface="Courier New" pitchFamily="49" charset="0"/>
              </a:rPr>
              <a:t>    also known as a </a:t>
            </a:r>
            <a:r>
              <a:rPr lang="en-US" b="1" dirty="0">
                <a:cs typeface="Courier New" pitchFamily="49" charset="0"/>
              </a:rPr>
              <a:t>font stack</a:t>
            </a:r>
            <a:endParaRPr lang="en-US" dirty="0">
              <a:cs typeface="Courier New" pitchFamily="49" charset="0"/>
            </a:endParaRP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30</a:t>
            </a:fld>
            <a:endParaRPr lang="en-US"/>
          </a:p>
        </p:txBody>
      </p:sp>
      <p:sp>
        <p:nvSpPr>
          <p:cNvPr id="4" name="Footer Placeholder 3"/>
          <p:cNvSpPr>
            <a:spLocks noGrp="1"/>
          </p:cNvSpPr>
          <p:nvPr>
            <p:ph type="ftr" sz="quarter" idx="3"/>
            <p:custDataLst>
              <p:tags r:id="rId5"/>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2352413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Font (continued)</a:t>
            </a:r>
          </a:p>
        </p:txBody>
      </p:sp>
      <p:sp>
        <p:nvSpPr>
          <p:cNvPr id="3" name="Content Placeholder 2"/>
          <p:cNvSpPr>
            <a:spLocks noGrp="1"/>
          </p:cNvSpPr>
          <p:nvPr>
            <p:ph idx="1"/>
          </p:nvPr>
        </p:nvSpPr>
        <p:spPr/>
        <p:txBody>
          <a:bodyPr/>
          <a:lstStyle/>
          <a:p>
            <a:r>
              <a:rPr lang="en-US" b="1" dirty="0"/>
              <a:t>Specific font </a:t>
            </a:r>
            <a:r>
              <a:rPr lang="en-US" dirty="0"/>
              <a:t>– Identified by name and based on a font definition file stored in a user’s computer or accessible on the web</a:t>
            </a:r>
          </a:p>
          <a:p>
            <a:r>
              <a:rPr lang="en-US" b="1" dirty="0"/>
              <a:t>Generic font </a:t>
            </a:r>
            <a:r>
              <a:rPr lang="en-US" dirty="0"/>
              <a:t>– Describes the general appearance of the characters in the text  but does not specify any particular font definition file</a:t>
            </a:r>
          </a:p>
          <a:p>
            <a:pPr lvl="1"/>
            <a:r>
              <a:rPr lang="en-US" dirty="0"/>
              <a:t>Supports the font groups </a:t>
            </a:r>
            <a:r>
              <a:rPr lang="en-US" b="1" dirty="0"/>
              <a:t>serif, sans-serif, monospace, cursive, and fantasy</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31</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419372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Styling Web Page Text</a:t>
            </a:r>
          </a:p>
        </p:txBody>
      </p:sp>
      <p:pic>
        <p:nvPicPr>
          <p:cNvPr id="6" name="Content Placeholder 5" descr="This slide contains two vertical lists of web safe font stacks. Row 1 of the first list reads “Arial”, row 2 reads “a-z/1234567890”, and row 3 reads “font-family: Arial, Helvetica, sans-serif;”.&#10;There is a space after row 3. Row 4 reads “Arial black”. Row 5 reads “a-z/1234567890”. Row 6 reads “font-family: ‘Arial Black’, Gadget, sans-serif;”.&#10;There is a space after row 6. Row 7 reads “Century gothic”. Row 8 reads “a-z/1234567890”. Row 9 reads “font-family: ‘Century Gothic’, sans-serif;”.&#10;There is a space after row 9. Row 10 reads “Courier new”. Row 11 reads “a-z/1234567890”. Row 12 reads “font-family: ‘Courier New’, Courier, monospace;”.&#10;There is a space after row 12. Row 13 reads “Georgia”. Row 14 reads “a-z/1234567890”. Row 15 reads “font-family: Georgia, serif;”.&#10;There is a space after row 15. Row 16 reads “Impact”. Row 17 reads “a-z/1234567890”. Row 18 reads “font-family: Impact, Charcoal, sans-serif;”.&#10;In the second list, row 1 reads “Lucida Console”, row 2 reads “a-z/1234567890”. And row 3 reads “font-family: ‘Lucida Console’, Monaco, monospace;”.&#10;There is a space after row 3. Row 4 reads “Lucida Sans Unicode”. Row 5 reads “a-z/1234567890”. Row 6 reads “font-family: ‘Lucida Sans Unicode’, ‘Lucida Grande’, sans-serif;”.&#10;There is a space after row 6. Row 7 reads “Palatino linotype”. Row 8 reads “a-z/1234567890”. Row 9 reads “font-family: ‘Palatino Linotype’, ‘Book Antiqua’, Palatino, serif;”.&#10;There is a space after row 9. Row 10 reads “Tahoma”. Row 11 reads “a-z/1234567890”. Row 12 reads “font-family: Tahoma, Geneva, sans-serif;”.&#10;There is a space after row 12. Row 13 reads “Times new roman”. Row 14 reads “a-z/1234567890”. Row 15 reads “font-family: ‘Trebuchet MS’, Helvetica, sans-serif;”.&#10;There is a space after row 15. Row 16 reads “Verdana”. Row 17 reads “a-z/1234567890”. Row 18 reads “font-family: Verdana, Geneva, sans-serif;”." title="Web safe font stacks"/>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57200" y="1580441"/>
            <a:ext cx="8305800" cy="4184481"/>
          </a:xfrm>
        </p:spPr>
      </p:pic>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32</a:t>
            </a:fld>
            <a:endParaRPr lang="en-US"/>
          </a:p>
        </p:txBody>
      </p:sp>
      <p:sp>
        <p:nvSpPr>
          <p:cNvPr id="4" name="Footer Placeholder 3"/>
          <p:cNvSpPr>
            <a:spLocks noGrp="1"/>
          </p:cNvSpPr>
          <p:nvPr>
            <p:ph type="ftr" sz="quarter" idx="3"/>
            <p:custDataLst>
              <p:tags r:id="rId4"/>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3917173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Exploring Web Fonts</a:t>
            </a:r>
          </a:p>
        </p:txBody>
      </p:sp>
      <p:sp>
        <p:nvSpPr>
          <p:cNvPr id="3" name="Content Placeholder 2"/>
          <p:cNvSpPr>
            <a:spLocks noGrp="1"/>
          </p:cNvSpPr>
          <p:nvPr>
            <p:ph idx="1"/>
          </p:nvPr>
        </p:nvSpPr>
        <p:spPr/>
        <p:txBody>
          <a:bodyPr/>
          <a:lstStyle/>
          <a:p>
            <a:r>
              <a:rPr lang="en-IN" b="1" dirty="0"/>
              <a:t>Web font</a:t>
            </a:r>
            <a:r>
              <a:rPr lang="en-IN" dirty="0"/>
              <a:t> – Definition font is supplied to the browser in an external file because web safe fonts limit the number of fonts choices</a:t>
            </a:r>
          </a:p>
          <a:p>
            <a:pPr marL="0" indent="0">
              <a:buNone/>
            </a:pPr>
            <a:endParaRPr lang="en-IN"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33</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pic>
        <p:nvPicPr>
          <p:cNvPr id="6" name="Picture 5" descr="This table provides data about web font formats. It has 3 columns and 6 rows. The header of column 1 reads “Format”, the header of column 2 reads “Description”, and the header of column 3 reads “Browser”.&#10;In row 2, column 1 reads “Embedded OpenType (EOT)”, column 2 reads “A compact form of OpenType fonts designed for use as embedded fonts in style sheets”, and column 3 reads “IE”.&#10;In row 3, column 1 reads “TrueType (TTF)”, column 2 reads “Font standard used on the Mac OS and Microsoft Windows operating systems”, and column 3 reads “IE, Firefox, Chrome, Safari, Opera”.&#10;In row 4, column 1 reads “OpenType (OTF)”, column 2 reads “Font format built on the TrueType format developed by Microsoft”, and column 3 reads “IE, Firefox, Chrome, Safari, Opera”.&#10;In row 5, column 1 reads “Scalable Vector Graphics (SVG)”, column 2 reads “Font format based on an XML vocabulary designed to describe resizable graphics and vector images”, and column 3 reads “Chrome, Safari”.&#10;In row 6, column 1 reads “Web Open Font Format (WOFF)”, column 2 reads “The W3C recommendation font format based on OpenType and TrueType with compression and additional metadata”, and column 3 reads “IE, Firefox, Chrome, Safari, Opera”." title="Web font forma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59979"/>
            <a:ext cx="6553200" cy="3488421"/>
          </a:xfrm>
          <a:prstGeom prst="rect">
            <a:avLst/>
          </a:prstGeom>
        </p:spPr>
      </p:pic>
    </p:spTree>
    <p:extLst>
      <p:ext uri="{BB962C8B-B14F-4D97-AF65-F5344CB8AC3E}">
        <p14:creationId xmlns:p14="http://schemas.microsoft.com/office/powerpoint/2010/main" val="3515068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@font-face Rule</a:t>
            </a:r>
          </a:p>
        </p:txBody>
      </p:sp>
      <p:sp>
        <p:nvSpPr>
          <p:cNvPr id="3" name="Content Placeholder 2"/>
          <p:cNvSpPr>
            <a:spLocks noGrp="1"/>
          </p:cNvSpPr>
          <p:nvPr>
            <p:ph idx="1"/>
          </p:nvPr>
        </p:nvSpPr>
        <p:spPr>
          <a:xfrm>
            <a:off x="457200" y="1219200"/>
            <a:ext cx="8305800" cy="5181600"/>
          </a:xfrm>
        </p:spPr>
        <p:txBody>
          <a:bodyPr/>
          <a:lstStyle/>
          <a:p>
            <a:r>
              <a:rPr lang="en-IN" dirty="0"/>
              <a:t>To access and load a web font, add the </a:t>
            </a:r>
            <a:r>
              <a:rPr lang="en-IN" sz="2600" dirty="0">
                <a:latin typeface="Courier New" panose="02070309020205020404" pitchFamily="49" charset="0"/>
                <a:cs typeface="Courier New" panose="02070309020205020404" pitchFamily="49" charset="0"/>
              </a:rPr>
              <a:t>@font-face </a:t>
            </a:r>
            <a:r>
              <a:rPr lang="en-IN" dirty="0"/>
              <a:t>rule to the style sheet</a:t>
            </a:r>
          </a:p>
          <a:p>
            <a:r>
              <a:rPr lang="en-IN" dirty="0"/>
              <a:t>Once a web font is defined using the </a:t>
            </a:r>
            <a:r>
              <a:rPr lang="en-IN" sz="2600" dirty="0">
                <a:latin typeface="Courier New" panose="02070309020205020404" pitchFamily="49" charset="0"/>
                <a:cs typeface="Courier New" panose="02070309020205020404" pitchFamily="49" charset="0"/>
              </a:rPr>
              <a:t>@font-face</a:t>
            </a:r>
            <a:r>
              <a:rPr lang="en-IN" dirty="0"/>
              <a:t> rule, it is included in the font stack </a:t>
            </a:r>
          </a:p>
          <a:p>
            <a:pPr marL="0" indent="0">
              <a:buNone/>
            </a:pPr>
            <a:r>
              <a:rPr lang="en-IN" sz="2000" dirty="0">
                <a:latin typeface="Courier New" panose="02070309020205020404" pitchFamily="49" charset="0"/>
                <a:cs typeface="Courier New" panose="02070309020205020404" pitchFamily="49" charset="0"/>
              </a:rPr>
              <a:t>	</a:t>
            </a:r>
            <a:endParaRPr lang="en-IN" sz="3200" dirty="0">
              <a:latin typeface="+mj-lt"/>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34</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646872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@font-face Rule </a:t>
            </a:r>
            <a:r>
              <a:rPr lang="en-US" dirty="0"/>
              <a:t>(continued 1)</a:t>
            </a:r>
          </a:p>
        </p:txBody>
      </p:sp>
      <p:sp>
        <p:nvSpPr>
          <p:cNvPr id="3" name="Content Placeholder 2"/>
          <p:cNvSpPr>
            <a:spLocks noGrp="1"/>
          </p:cNvSpPr>
          <p:nvPr>
            <p:ph idx="1"/>
          </p:nvPr>
        </p:nvSpPr>
        <p:spPr>
          <a:xfrm>
            <a:off x="457200" y="1143000"/>
            <a:ext cx="8305800" cy="5181600"/>
          </a:xfrm>
        </p:spPr>
        <p:txBody>
          <a:bodyPr/>
          <a:lstStyle/>
          <a:p>
            <a:r>
              <a:rPr lang="en-US" dirty="0"/>
              <a:t>The general syntax to include </a:t>
            </a:r>
            <a:r>
              <a:rPr lang="en-US" sz="2600" dirty="0">
                <a:latin typeface="Courier New" panose="02070309020205020404" pitchFamily="49" charset="0"/>
                <a:cs typeface="Courier New" panose="02070309020205020404" pitchFamily="49" charset="0"/>
              </a:rPr>
              <a:t>@font-face </a:t>
            </a:r>
            <a:r>
              <a:rPr lang="en-US" dirty="0">
                <a:latin typeface="Calibri" panose="020F0502020204030204" pitchFamily="34" charset="0"/>
                <a:cs typeface="Courier New" panose="02070309020205020404" pitchFamily="49" charset="0"/>
              </a:rPr>
              <a:t>is</a:t>
            </a:r>
            <a:endParaRPr lang="en-IN" dirty="0">
              <a:latin typeface="Calibri" panose="020F0502020204030204" pitchFamily="34" charset="0"/>
              <a:cs typeface="Courier New" panose="02070309020205020404" pitchFamily="49" charset="0"/>
            </a:endParaRPr>
          </a:p>
          <a:p>
            <a:pPr marL="0" indent="0">
              <a:buNone/>
            </a:pPr>
            <a:r>
              <a:rPr lang="en-IN" sz="2000" dirty="0">
                <a:latin typeface="Courier New" panose="02070309020205020404" pitchFamily="49" charset="0"/>
                <a:cs typeface="Courier New" panose="02070309020205020404" pitchFamily="49" charset="0"/>
              </a:rPr>
              <a:t>	</a:t>
            </a:r>
            <a:r>
              <a:rPr lang="en-IN" sz="2600" dirty="0">
                <a:latin typeface="Courier New" panose="02070309020205020404" pitchFamily="49" charset="0"/>
                <a:cs typeface="Courier New" panose="02070309020205020404" pitchFamily="49" charset="0"/>
              </a:rPr>
              <a:t>@font-face {</a:t>
            </a:r>
          </a:p>
          <a:p>
            <a:pPr marL="914400" lvl="2" indent="0">
              <a:buNone/>
            </a:pPr>
            <a:r>
              <a:rPr lang="en-IN" sz="2600" dirty="0">
                <a:latin typeface="Courier New" panose="02070309020205020404" pitchFamily="49" charset="0"/>
                <a:cs typeface="Courier New" panose="02070309020205020404" pitchFamily="49" charset="0"/>
              </a:rPr>
              <a:t>  font-family: name;</a:t>
            </a:r>
          </a:p>
          <a:p>
            <a:pPr marL="914400" lvl="2" indent="0">
              <a:buNone/>
            </a:pPr>
            <a:r>
              <a:rPr lang="en-IN" sz="2600" dirty="0">
                <a:latin typeface="Courier New" panose="02070309020205020404" pitchFamily="49" charset="0"/>
                <a:cs typeface="Courier New" panose="02070309020205020404" pitchFamily="49" charset="0"/>
              </a:rPr>
              <a:t>  </a:t>
            </a:r>
            <a:r>
              <a:rPr lang="en-IN" sz="2600" dirty="0" err="1">
                <a:latin typeface="Courier New" panose="02070309020205020404" pitchFamily="49" charset="0"/>
                <a:cs typeface="Courier New" panose="02070309020205020404" pitchFamily="49" charset="0"/>
              </a:rPr>
              <a:t>src</a:t>
            </a:r>
            <a:r>
              <a:rPr lang="en-IN" sz="2600" dirty="0">
                <a:latin typeface="Courier New" panose="02070309020205020404" pitchFamily="49" charset="0"/>
                <a:cs typeface="Courier New" panose="02070309020205020404" pitchFamily="49" charset="0"/>
              </a:rPr>
              <a:t>: </a:t>
            </a:r>
            <a:r>
              <a:rPr lang="en-IN" sz="2600" dirty="0" err="1">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url1</a:t>
            </a:r>
            <a:r>
              <a:rPr lang="en-IN" sz="2600" dirty="0">
                <a:latin typeface="Courier New" panose="02070309020205020404" pitchFamily="49" charset="0"/>
                <a:cs typeface="Courier New" panose="02070309020205020404" pitchFamily="49" charset="0"/>
              </a:rPr>
              <a:t>’) format (‘</a:t>
            </a:r>
            <a:r>
              <a:rPr lang="en-IN" sz="2600" i="1" dirty="0">
                <a:latin typeface="Courier New" panose="02070309020205020404" pitchFamily="49" charset="0"/>
                <a:cs typeface="Courier New" panose="02070309020205020404" pitchFamily="49" charset="0"/>
              </a:rPr>
              <a:t>text1</a:t>
            </a:r>
            <a:r>
              <a:rPr lang="en-IN" sz="2600" dirty="0">
                <a:latin typeface="Courier New" panose="02070309020205020404" pitchFamily="49" charset="0"/>
                <a:cs typeface="Courier New" panose="02070309020205020404" pitchFamily="49" charset="0"/>
              </a:rPr>
              <a:t>’),</a:t>
            </a:r>
          </a:p>
          <a:p>
            <a:pPr marL="1371600" lvl="3" indent="0">
              <a:buNone/>
            </a:pPr>
            <a:r>
              <a:rPr lang="en-IN" sz="2600" dirty="0">
                <a:latin typeface="Courier New" panose="02070309020205020404" pitchFamily="49" charset="0"/>
                <a:cs typeface="Courier New" panose="02070309020205020404" pitchFamily="49" charset="0"/>
              </a:rPr>
              <a:t>  	</a:t>
            </a:r>
            <a:r>
              <a:rPr lang="en-IN" sz="2600" dirty="0" err="1">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url2</a:t>
            </a:r>
            <a:r>
              <a:rPr lang="en-IN" sz="2600" dirty="0">
                <a:latin typeface="Courier New" panose="02070309020205020404" pitchFamily="49" charset="0"/>
                <a:cs typeface="Courier New" panose="02070309020205020404" pitchFamily="49" charset="0"/>
              </a:rPr>
              <a:t>’) format (‘</a:t>
            </a:r>
            <a:r>
              <a:rPr lang="en-IN" sz="2600" i="1" dirty="0">
                <a:latin typeface="Courier New" panose="02070309020205020404" pitchFamily="49" charset="0"/>
                <a:cs typeface="Courier New" panose="02070309020205020404" pitchFamily="49" charset="0"/>
              </a:rPr>
              <a:t>text2</a:t>
            </a:r>
            <a:r>
              <a:rPr lang="en-IN" sz="2600" dirty="0">
                <a:latin typeface="Courier New" panose="02070309020205020404" pitchFamily="49" charset="0"/>
                <a:cs typeface="Courier New" panose="02070309020205020404" pitchFamily="49" charset="0"/>
              </a:rPr>
              <a:t>’),</a:t>
            </a:r>
          </a:p>
          <a:p>
            <a:pPr marL="1371600" lvl="3" indent="0">
              <a:buNone/>
            </a:pPr>
            <a:r>
              <a:rPr lang="en-IN" sz="2600" dirty="0">
                <a:latin typeface="Courier New" panose="02070309020205020404" pitchFamily="49" charset="0"/>
                <a:cs typeface="Courier New" panose="02070309020205020404" pitchFamily="49" charset="0"/>
              </a:rPr>
              <a:t>…;</a:t>
            </a:r>
          </a:p>
          <a:p>
            <a:pPr marL="1371600" lvl="3" indent="0">
              <a:buNone/>
            </a:pPr>
            <a:r>
              <a:rPr lang="en-IN" sz="2600" i="1" dirty="0">
                <a:latin typeface="Courier New" panose="02070309020205020404" pitchFamily="49" charset="0"/>
                <a:cs typeface="Courier New" panose="02070309020205020404" pitchFamily="49" charset="0"/>
              </a:rPr>
              <a:t>descriptor1</a:t>
            </a: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value1</a:t>
            </a:r>
            <a:r>
              <a:rPr lang="en-IN" sz="2600" dirty="0">
                <a:latin typeface="Courier New" panose="02070309020205020404" pitchFamily="49" charset="0"/>
                <a:cs typeface="Courier New" panose="02070309020205020404" pitchFamily="49" charset="0"/>
              </a:rPr>
              <a:t>;</a:t>
            </a:r>
          </a:p>
          <a:p>
            <a:pPr marL="1371600" lvl="3" indent="0">
              <a:buNone/>
            </a:pPr>
            <a:r>
              <a:rPr lang="en-IN" sz="2600" i="1" dirty="0">
                <a:latin typeface="Courier New" panose="02070309020205020404" pitchFamily="49" charset="0"/>
                <a:cs typeface="Courier New" panose="02070309020205020404" pitchFamily="49" charset="0"/>
              </a:rPr>
              <a:t>descriptor2</a:t>
            </a: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value2</a:t>
            </a:r>
            <a:r>
              <a:rPr lang="en-IN" sz="2600" dirty="0">
                <a:latin typeface="Courier New" panose="02070309020205020404" pitchFamily="49" charset="0"/>
                <a:cs typeface="Courier New" panose="02070309020205020404" pitchFamily="49" charset="0"/>
              </a:rPr>
              <a:t>;</a:t>
            </a:r>
          </a:p>
          <a:p>
            <a:pPr marL="1371600" lvl="3" indent="0">
              <a:buNone/>
            </a:pPr>
            <a:r>
              <a:rPr lang="en-IN" sz="2600" dirty="0">
                <a:latin typeface="Courier New" panose="02070309020205020404" pitchFamily="49" charset="0"/>
                <a:cs typeface="Courier New" panose="02070309020205020404" pitchFamily="49" charset="0"/>
              </a:rPr>
              <a:t>…</a:t>
            </a:r>
          </a:p>
          <a:p>
            <a:pPr marL="514350" lvl="1" indent="0">
              <a:buNone/>
            </a:pPr>
            <a:r>
              <a:rPr lang="en-IN" sz="2600" dirty="0">
                <a:latin typeface="Courier New" panose="02070309020205020404" pitchFamily="49" charset="0"/>
                <a:cs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35</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43351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@font-face Rule </a:t>
            </a:r>
            <a:r>
              <a:rPr lang="en-US" dirty="0"/>
              <a:t>(continued 2)</a:t>
            </a:r>
            <a:endParaRPr lang="en-IN" dirty="0"/>
          </a:p>
        </p:txBody>
      </p:sp>
      <p:sp>
        <p:nvSpPr>
          <p:cNvPr id="3" name="Content Placeholder 2"/>
          <p:cNvSpPr>
            <a:spLocks noGrp="1"/>
          </p:cNvSpPr>
          <p:nvPr>
            <p:ph idx="1"/>
          </p:nvPr>
        </p:nvSpPr>
        <p:spPr/>
        <p:txBody>
          <a:bodyPr/>
          <a:lstStyle/>
          <a:p>
            <a:pPr marL="514350" lvl="1" indent="0">
              <a:buNone/>
            </a:pPr>
            <a:r>
              <a:rPr lang="en-IN" sz="3200" dirty="0">
                <a:cs typeface="Courier New" panose="02070309020205020404" pitchFamily="49" charset="0"/>
              </a:rPr>
              <a:t>where </a:t>
            </a:r>
            <a:r>
              <a:rPr lang="en-IN" sz="2600" dirty="0">
                <a:latin typeface="Courier New" panose="02070309020205020404" pitchFamily="49" charset="0"/>
                <a:cs typeface="Courier New" panose="02070309020205020404" pitchFamily="49" charset="0"/>
              </a:rPr>
              <a:t>name</a:t>
            </a:r>
            <a:r>
              <a:rPr lang="en-IN" sz="3200" dirty="0">
                <a:cs typeface="Courier New" panose="02070309020205020404" pitchFamily="49" charset="0"/>
              </a:rPr>
              <a:t> is the name of the font, </a:t>
            </a:r>
            <a:r>
              <a:rPr lang="en-IN" sz="2600" dirty="0" err="1">
                <a:latin typeface="Courier New" panose="02070309020205020404" pitchFamily="49" charset="0"/>
                <a:cs typeface="Courier New" panose="02070309020205020404" pitchFamily="49" charset="0"/>
              </a:rPr>
              <a:t>url</a:t>
            </a:r>
            <a:r>
              <a:rPr lang="en-IN" sz="3200" dirty="0">
                <a:latin typeface="Courier New" panose="02070309020205020404" pitchFamily="49" charset="0"/>
                <a:cs typeface="Courier New" panose="02070309020205020404" pitchFamily="49" charset="0"/>
              </a:rPr>
              <a:t> </a:t>
            </a:r>
            <a:r>
              <a:rPr lang="en-IN" sz="3200" dirty="0">
                <a:cs typeface="Courier New" panose="02070309020205020404" pitchFamily="49" charset="0"/>
              </a:rPr>
              <a:t>is the location of the font definition file, </a:t>
            </a:r>
            <a:r>
              <a:rPr lang="en-IN" sz="3200" dirty="0">
                <a:latin typeface="Courier New" panose="02070309020205020404" pitchFamily="49" charset="0"/>
                <a:cs typeface="Courier New" panose="02070309020205020404" pitchFamily="49" charset="0"/>
              </a:rPr>
              <a:t>text</a:t>
            </a:r>
            <a:r>
              <a:rPr lang="en-IN" sz="3200" dirty="0">
                <a:cs typeface="Courier New" panose="02070309020205020404" pitchFamily="49" charset="0"/>
              </a:rPr>
              <a:t> is an optional text description of the font format, and the </a:t>
            </a:r>
            <a:r>
              <a:rPr lang="en-IN" sz="2600" dirty="0">
                <a:latin typeface="Courier New" panose="02070309020205020404" pitchFamily="49" charset="0"/>
                <a:cs typeface="Courier New" panose="02070309020205020404" pitchFamily="49" charset="0"/>
              </a:rPr>
              <a:t>descriptor1</a:t>
            </a:r>
            <a:r>
              <a:rPr lang="en-IN" sz="3200" dirty="0">
                <a:latin typeface="Courier New" panose="02070309020205020404" pitchFamily="49" charset="0"/>
                <a:cs typeface="Courier New" panose="02070309020205020404" pitchFamily="49" charset="0"/>
              </a:rPr>
              <a:t>:  </a:t>
            </a:r>
            <a:r>
              <a:rPr lang="en-IN" sz="2600" dirty="0">
                <a:latin typeface="Courier New" panose="02070309020205020404" pitchFamily="49" charset="0"/>
                <a:cs typeface="Courier New" panose="02070309020205020404" pitchFamily="49" charset="0"/>
              </a:rPr>
              <a:t>value1</a:t>
            </a:r>
            <a:r>
              <a:rPr lang="en-IN" sz="3200" dirty="0">
                <a:cs typeface="Courier New" panose="02070309020205020404" pitchFamily="49" charset="0"/>
              </a:rPr>
              <a:t>; pairs are optional style properties of the font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36</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802262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Setting the Font Size</a:t>
            </a:r>
          </a:p>
        </p:txBody>
      </p:sp>
      <p:sp>
        <p:nvSpPr>
          <p:cNvPr id="3" name="Content Placeholder 2"/>
          <p:cNvSpPr>
            <a:spLocks noGrp="1"/>
          </p:cNvSpPr>
          <p:nvPr>
            <p:ph idx="1"/>
            <p:custDataLst>
              <p:tags r:id="rId3"/>
            </p:custDataLst>
          </p:nvPr>
        </p:nvSpPr>
        <p:spPr>
          <a:xfrm>
            <a:off x="457200" y="1066800"/>
            <a:ext cx="8305800" cy="5303837"/>
          </a:xfrm>
        </p:spPr>
        <p:txBody>
          <a:bodyPr/>
          <a:lstStyle/>
          <a:p>
            <a:r>
              <a:rPr lang="en-US" dirty="0"/>
              <a:t>To set a font size, use the style property</a:t>
            </a:r>
          </a:p>
          <a:p>
            <a:pPr marL="0" indent="0">
              <a:buNone/>
            </a:pPr>
            <a:r>
              <a:rPr lang="en-US" dirty="0"/>
              <a:t>	</a:t>
            </a:r>
            <a:r>
              <a:rPr lang="en-US" sz="2600" dirty="0">
                <a:latin typeface="Courier New" panose="02070309020205020404" pitchFamily="49" charset="0"/>
                <a:cs typeface="Courier New" panose="02070309020205020404" pitchFamily="49" charset="0"/>
              </a:rPr>
              <a:t>font-size: </a:t>
            </a:r>
            <a:r>
              <a:rPr lang="en-US" sz="2600" i="1" dirty="0">
                <a:latin typeface="Courier New" panose="02070309020205020404" pitchFamily="49" charset="0"/>
                <a:cs typeface="Courier New" panose="02070309020205020404" pitchFamily="49" charset="0"/>
              </a:rPr>
              <a:t>size</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i="1" dirty="0">
                <a:cs typeface="Courier New" pitchFamily="49" charset="0"/>
              </a:rPr>
              <a:t>size</a:t>
            </a:r>
            <a:r>
              <a:rPr lang="en-US" i="1" dirty="0"/>
              <a:t> </a:t>
            </a:r>
            <a:r>
              <a:rPr lang="en-US" dirty="0"/>
              <a:t>is a CSS unit of length in either relative or absolute units.</a:t>
            </a:r>
          </a:p>
          <a:p>
            <a:r>
              <a:rPr lang="en-US" b="1" dirty="0"/>
              <a:t>Absolute units</a:t>
            </a:r>
            <a:r>
              <a:rPr lang="en-US" dirty="0"/>
              <a:t> – Fixed in size regardless of the output device and are used only with printed media</a:t>
            </a:r>
          </a:p>
          <a:p>
            <a:r>
              <a:rPr lang="en-US" b="1" dirty="0"/>
              <a:t>Relative units</a:t>
            </a:r>
            <a:r>
              <a:rPr lang="en-US" dirty="0"/>
              <a:t> – Expressed relative to the size of other objects within the web page or to the display properties of the device itself</a:t>
            </a:r>
            <a:endParaRPr lang="en-US" b="1" dirty="0"/>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37</a:t>
            </a:fld>
            <a:endParaRPr lang="en-US"/>
          </a:p>
        </p:txBody>
      </p:sp>
      <p:sp>
        <p:nvSpPr>
          <p:cNvPr id="4" name="Footer Placeholder 3"/>
          <p:cNvSpPr>
            <a:spLocks noGrp="1"/>
          </p:cNvSpPr>
          <p:nvPr>
            <p:ph type="ftr" sz="quarter" idx="3"/>
            <p:custDataLst>
              <p:tags r:id="rId5"/>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4126467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Fonts with ems and rems</a:t>
            </a:r>
          </a:p>
        </p:txBody>
      </p:sp>
      <p:sp>
        <p:nvSpPr>
          <p:cNvPr id="3" name="Content Placeholder 2"/>
          <p:cNvSpPr>
            <a:spLocks noGrp="1"/>
          </p:cNvSpPr>
          <p:nvPr>
            <p:ph idx="1"/>
          </p:nvPr>
        </p:nvSpPr>
        <p:spPr/>
        <p:txBody>
          <a:bodyPr/>
          <a:lstStyle/>
          <a:p>
            <a:r>
              <a:rPr lang="en-US" dirty="0"/>
              <a:t>Text is made scalable with all font sizes expressed relative to default font sizes</a:t>
            </a:r>
          </a:p>
          <a:p>
            <a:r>
              <a:rPr lang="en-US" dirty="0"/>
              <a:t>The three relative measurements used to provide scalability are</a:t>
            </a:r>
          </a:p>
          <a:p>
            <a:pPr lvl="1"/>
            <a:r>
              <a:rPr lang="en-US" dirty="0"/>
              <a:t>percentage</a:t>
            </a:r>
          </a:p>
          <a:p>
            <a:pPr lvl="1"/>
            <a:r>
              <a:rPr lang="en-US" dirty="0" err="1"/>
              <a:t>em</a:t>
            </a:r>
            <a:r>
              <a:rPr lang="en-US" dirty="0"/>
              <a:t> unit</a:t>
            </a:r>
          </a:p>
          <a:p>
            <a:pPr lvl="1"/>
            <a:r>
              <a:rPr lang="en-US" dirty="0"/>
              <a:t>rem or root </a:t>
            </a:r>
            <a:r>
              <a:rPr lang="en-US" dirty="0" err="1"/>
              <a:t>em</a:t>
            </a:r>
            <a:r>
              <a:rPr lang="en-US" dirty="0"/>
              <a:t> unit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38</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7200300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Viewport Units</a:t>
            </a:r>
          </a:p>
        </p:txBody>
      </p:sp>
      <p:sp>
        <p:nvSpPr>
          <p:cNvPr id="3" name="Content Placeholder 2"/>
          <p:cNvSpPr>
            <a:spLocks noGrp="1"/>
          </p:cNvSpPr>
          <p:nvPr>
            <p:ph idx="1"/>
          </p:nvPr>
        </p:nvSpPr>
        <p:spPr/>
        <p:txBody>
          <a:bodyPr/>
          <a:lstStyle/>
          <a:p>
            <a:r>
              <a:rPr lang="en-US" b="1" dirty="0"/>
              <a:t>Viewport unit </a:t>
            </a:r>
            <a:r>
              <a:rPr lang="en-US" dirty="0"/>
              <a:t>– A relative unit used to express length as a percentage if the width and height if the browser window</a:t>
            </a:r>
          </a:p>
          <a:p>
            <a:r>
              <a:rPr lang="en-US" dirty="0"/>
              <a:t>CSS3 introduced four viewport units</a:t>
            </a:r>
          </a:p>
          <a:p>
            <a:pPr lvl="1"/>
            <a:r>
              <a:rPr lang="en-US" dirty="0"/>
              <a:t>1 </a:t>
            </a:r>
            <a:r>
              <a:rPr lang="en-US" dirty="0" err="1"/>
              <a:t>vw</a:t>
            </a:r>
            <a:r>
              <a:rPr lang="en-US" dirty="0"/>
              <a:t> = 1% of the browser window width</a:t>
            </a:r>
          </a:p>
          <a:p>
            <a:pPr lvl="1"/>
            <a:r>
              <a:rPr lang="en-US" dirty="0"/>
              <a:t>1 </a:t>
            </a:r>
            <a:r>
              <a:rPr lang="en-US" dirty="0" err="1"/>
              <a:t>vh</a:t>
            </a:r>
            <a:r>
              <a:rPr lang="en-US" dirty="0"/>
              <a:t> = 1% of the browser window height</a:t>
            </a:r>
          </a:p>
          <a:p>
            <a:pPr lvl="1"/>
            <a:r>
              <a:rPr lang="en-US" dirty="0"/>
              <a:t>1 </a:t>
            </a:r>
            <a:r>
              <a:rPr lang="en-US" dirty="0" err="1"/>
              <a:t>vmin</a:t>
            </a:r>
            <a:r>
              <a:rPr lang="en-US" dirty="0"/>
              <a:t> = 1 </a:t>
            </a:r>
            <a:r>
              <a:rPr lang="en-US" dirty="0" err="1"/>
              <a:t>vw</a:t>
            </a:r>
            <a:r>
              <a:rPr lang="en-US" dirty="0"/>
              <a:t> or 1 </a:t>
            </a:r>
            <a:r>
              <a:rPr lang="en-US" dirty="0" err="1"/>
              <a:t>vh</a:t>
            </a:r>
            <a:r>
              <a:rPr lang="en-US" dirty="0"/>
              <a:t> (whichever is smaller)</a:t>
            </a:r>
          </a:p>
          <a:p>
            <a:pPr lvl="1"/>
            <a:r>
              <a:rPr lang="en-US" dirty="0"/>
              <a:t>1 </a:t>
            </a:r>
            <a:r>
              <a:rPr lang="en-US" dirty="0" err="1"/>
              <a:t>vmax</a:t>
            </a:r>
            <a:r>
              <a:rPr lang="en-US" dirty="0"/>
              <a:t> = 1 </a:t>
            </a:r>
            <a:r>
              <a:rPr lang="en-US" dirty="0" err="1"/>
              <a:t>vw</a:t>
            </a:r>
            <a:r>
              <a:rPr lang="en-US" dirty="0"/>
              <a:t> or 1 </a:t>
            </a:r>
            <a:r>
              <a:rPr lang="en-US" dirty="0" err="1"/>
              <a:t>vh</a:t>
            </a:r>
            <a:r>
              <a:rPr lang="en-US" dirty="0"/>
              <a:t> (whichever is larger)</a:t>
            </a:r>
          </a:p>
          <a:p>
            <a:pPr lvl="1"/>
            <a:endParaRPr lang="en-US" dirty="0"/>
          </a:p>
          <a:p>
            <a:pPr lvl="1"/>
            <a:endParaRPr lang="en-US"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39</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0875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lstStyle/>
          <a:p>
            <a:r>
              <a:rPr lang="en-US" dirty="0"/>
              <a:t>CSS Styles and Colors</a:t>
            </a:r>
          </a:p>
        </p:txBody>
      </p:sp>
      <p:pic>
        <p:nvPicPr>
          <p:cNvPr id="10" name="Content Placeholder 9" descr="This figure explains the CSS styles and colors applied to a page on a website.&#10;The web page consists of vertically positioned rectangle on either sides. A rectangular box 1 labeled “The browser window background color is set to the color value hsl(27, 73%, 72%) using the html style rule” is positioned above the vertical rectangle in the left. An arrow originating from rectangular box 1 points to the vertically positioned rectangle at the left.&#10;The figure consists of three horizontally placed rectangles at the top. The three rectangular boxes read “Links”, “About TSS”, and “Comments”. A rectangular box 2 labeled “The h1 headings appear in white on a dark orange background as specifies by the h1 style rule” is positioned to the right of rectangular box 1. An arrow originating from rectangular box 2 points to the three horizontally placed rectangles.&#10;The figure consists of two rectangles that reads “Classes” and “Our philosophy” listed below the three horizontally placed rectangles. Under the, “classes” rectangle a description about running, cycling, and swimming classes is given. Under the, “Our philosophy” rectangle a description about athletes and  a good coach is given. A rectangular box 3 labeled “The h2 headings appear in white on a light orange background as specified by the h2 style rule” is positioned at the left center of the document. An arrow originating from rectangular box 3 points to the “Classes” rectangle and “Our philosophy” rectangle.&#10;A rectangular box 4 labeled “Page body background color is set to ivory using the body style rule” is positioned at the left bottom of the document. An arrow origination from rectangular box 4 points to a plane area in the document.&#10;A rectangular box 5 labeled “Page text is set to the color value rgb(91, 91, 91)” is positioned at the bottom center of the document. An arrow originating from rectangular box 5 points to the text below “Our philosophy” rectangle that consists of the description about athletes and their training program." title="CSS Styles and Colors"/>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269049" y="1219200"/>
            <a:ext cx="4682102" cy="4906963"/>
          </a:xfrm>
        </p:spPr>
      </p:pic>
      <p:sp>
        <p:nvSpPr>
          <p:cNvPr id="3" name="Slide Number Placeholder 2"/>
          <p:cNvSpPr>
            <a:spLocks noGrp="1"/>
          </p:cNvSpPr>
          <p:nvPr>
            <p:ph type="sldNum" sz="quarter" idx="11"/>
            <p:custDataLst>
              <p:tags r:id="rId3"/>
            </p:custDataLst>
          </p:nvPr>
        </p:nvSpPr>
        <p:spPr/>
        <p:txBody>
          <a:bodyPr/>
          <a:lstStyle/>
          <a:p>
            <a:pPr>
              <a:defRPr/>
            </a:pPr>
            <a:fld id="{C7C7EE4F-D3D0-4D8F-9A2C-3A77E47CA366}" type="slidenum">
              <a:rPr lang="en-US" smtClean="0"/>
              <a:pPr>
                <a:defRPr/>
              </a:pPr>
              <a:t>4</a:t>
            </a:fld>
            <a:endParaRPr lang="en-US"/>
          </a:p>
        </p:txBody>
      </p:sp>
      <p:sp>
        <p:nvSpPr>
          <p:cNvPr id="2" name="Footer Placeholder 1"/>
          <p:cNvSpPr>
            <a:spLocks noGrp="1"/>
          </p:cNvSpPr>
          <p:nvPr>
            <p:ph type="ftr" sz="quarter" idx="3"/>
            <p:custDataLst>
              <p:tags r:id="rId4"/>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2013179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Sizing Keywords</a:t>
            </a:r>
          </a:p>
        </p:txBody>
      </p:sp>
      <p:sp>
        <p:nvSpPr>
          <p:cNvPr id="3" name="Content Placeholder 2"/>
          <p:cNvSpPr>
            <a:spLocks noGrp="1"/>
          </p:cNvSpPr>
          <p:nvPr>
            <p:ph idx="1"/>
          </p:nvPr>
        </p:nvSpPr>
        <p:spPr>
          <a:xfrm>
            <a:off x="457200" y="1066800"/>
            <a:ext cx="8305800" cy="4906963"/>
          </a:xfrm>
        </p:spPr>
        <p:txBody>
          <a:bodyPr/>
          <a:lstStyle/>
          <a:p>
            <a:r>
              <a:rPr lang="en-US" dirty="0"/>
              <a:t>Font sizes are expressed using the following keywords</a:t>
            </a:r>
          </a:p>
          <a:p>
            <a:pPr lvl="1"/>
            <a:r>
              <a:rPr lang="en-US" sz="2600" dirty="0">
                <a:latin typeface="Courier New" panose="02070309020205020404" pitchFamily="49" charset="0"/>
                <a:cs typeface="Courier New" panose="02070309020205020404" pitchFamily="49" charset="0"/>
              </a:rPr>
              <a:t>xx-small</a:t>
            </a:r>
          </a:p>
          <a:p>
            <a:pPr lvl="1"/>
            <a:r>
              <a:rPr lang="en-US" sz="2600" dirty="0">
                <a:latin typeface="Courier New" panose="02070309020205020404" pitchFamily="49" charset="0"/>
                <a:cs typeface="Courier New" panose="02070309020205020404" pitchFamily="49" charset="0"/>
              </a:rPr>
              <a:t>x-small</a:t>
            </a:r>
          </a:p>
          <a:p>
            <a:pPr lvl="1"/>
            <a:r>
              <a:rPr lang="en-US" sz="2600" dirty="0">
                <a:latin typeface="Courier New" panose="02070309020205020404" pitchFamily="49" charset="0"/>
                <a:cs typeface="Courier New" panose="02070309020205020404" pitchFamily="49" charset="0"/>
              </a:rPr>
              <a:t>small</a:t>
            </a:r>
          </a:p>
          <a:p>
            <a:pPr lvl="1"/>
            <a:r>
              <a:rPr lang="en-US" sz="2600" dirty="0">
                <a:latin typeface="Courier New" panose="02070309020205020404" pitchFamily="49" charset="0"/>
                <a:cs typeface="Courier New" panose="02070309020205020404" pitchFamily="49" charset="0"/>
              </a:rPr>
              <a:t>medium</a:t>
            </a:r>
          </a:p>
          <a:p>
            <a:pPr lvl="1"/>
            <a:r>
              <a:rPr lang="en-US" sz="2600" dirty="0">
                <a:latin typeface="Courier New" panose="02070309020205020404" pitchFamily="49" charset="0"/>
                <a:cs typeface="Courier New" panose="02070309020205020404" pitchFamily="49" charset="0"/>
              </a:rPr>
              <a:t>large</a:t>
            </a:r>
          </a:p>
          <a:p>
            <a:pPr lvl="1"/>
            <a:r>
              <a:rPr lang="en-US" sz="2600" dirty="0">
                <a:latin typeface="Courier New" panose="02070309020205020404" pitchFamily="49" charset="0"/>
                <a:cs typeface="Courier New" panose="02070309020205020404" pitchFamily="49" charset="0"/>
              </a:rPr>
              <a:t>x-large</a:t>
            </a:r>
          </a:p>
          <a:p>
            <a:pPr lvl="1"/>
            <a:r>
              <a:rPr lang="en-US" sz="2600" dirty="0">
                <a:latin typeface="Courier New" panose="02070309020205020404" pitchFamily="49" charset="0"/>
                <a:cs typeface="Courier New" panose="02070309020205020404" pitchFamily="49" charset="0"/>
              </a:rPr>
              <a:t>xx-large</a:t>
            </a:r>
            <a:endParaRPr lang="en-US" dirty="0">
              <a:cs typeface="Courier New" panose="02070309020205020404" pitchFamily="49" charset="0"/>
            </a:endParaRPr>
          </a:p>
          <a:p>
            <a:pPr lvl="1"/>
            <a:r>
              <a:rPr lang="en-US" sz="2600" dirty="0">
                <a:latin typeface="Courier New" panose="02070309020205020404" pitchFamily="49" charset="0"/>
                <a:cs typeface="Courier New" panose="02070309020205020404" pitchFamily="49" charset="0"/>
              </a:rPr>
              <a:t>larger</a:t>
            </a:r>
          </a:p>
          <a:p>
            <a:pPr lvl="1"/>
            <a:r>
              <a:rPr lang="en-US" sz="2600" dirty="0">
                <a:latin typeface="Courier New" panose="02070309020205020404" pitchFamily="49" charset="0"/>
                <a:cs typeface="Courier New" panose="02070309020205020404" pitchFamily="49" charset="0"/>
              </a:rPr>
              <a:t>smaller</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40</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0228475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108290"/>
            <a:ext cx="8305800" cy="944563"/>
          </a:xfrm>
        </p:spPr>
        <p:txBody>
          <a:bodyPr/>
          <a:lstStyle/>
          <a:p>
            <a:r>
              <a:rPr lang="en-US" dirty="0"/>
              <a:t>Controlling Spacing and Indentation</a:t>
            </a:r>
          </a:p>
        </p:txBody>
      </p:sp>
      <p:sp>
        <p:nvSpPr>
          <p:cNvPr id="3" name="Content Placeholder 2"/>
          <p:cNvSpPr>
            <a:spLocks noGrp="1"/>
          </p:cNvSpPr>
          <p:nvPr>
            <p:ph idx="1"/>
            <p:custDataLst>
              <p:tags r:id="rId3"/>
            </p:custDataLst>
          </p:nvPr>
        </p:nvSpPr>
        <p:spPr>
          <a:xfrm>
            <a:off x="457200" y="1077969"/>
            <a:ext cx="8305800" cy="5322831"/>
          </a:xfrm>
        </p:spPr>
        <p:txBody>
          <a:bodyPr/>
          <a:lstStyle/>
          <a:p>
            <a:r>
              <a:rPr lang="en-US" b="1" dirty="0"/>
              <a:t>Kerning</a:t>
            </a:r>
            <a:r>
              <a:rPr lang="en-US" dirty="0"/>
              <a:t> measures the amount of space between characters, while </a:t>
            </a:r>
            <a:r>
              <a:rPr lang="en-IN" b="1" dirty="0"/>
              <a:t>tracking</a:t>
            </a:r>
            <a:r>
              <a:rPr lang="en-IN" dirty="0"/>
              <a:t> measures the amount of space between words</a:t>
            </a:r>
            <a:endParaRPr lang="en-US" dirty="0"/>
          </a:p>
          <a:p>
            <a:r>
              <a:rPr lang="en-US" dirty="0"/>
              <a:t>The properties to control an element’s kerning and tracking are:</a:t>
            </a:r>
          </a:p>
          <a:p>
            <a:pPr marL="0" indent="0">
              <a:buNone/>
            </a:pPr>
            <a:r>
              <a:rPr lang="en-US" dirty="0"/>
              <a:t>	</a:t>
            </a:r>
            <a:r>
              <a:rPr lang="en-US" sz="2600" dirty="0">
                <a:latin typeface="Courier New" panose="02070309020205020404" pitchFamily="49" charset="0"/>
                <a:cs typeface="Courier New" panose="02070309020205020404" pitchFamily="49" charset="0"/>
              </a:rPr>
              <a:t>letter-spacing: </a:t>
            </a:r>
            <a:r>
              <a:rPr lang="en-US" sz="2600" i="1" dirty="0">
                <a:latin typeface="Courier New" panose="02070309020205020404" pitchFamily="49" charset="0"/>
                <a:cs typeface="Courier New" panose="02070309020205020404" pitchFamily="49" charset="0"/>
              </a:rPr>
              <a:t>value</a:t>
            </a:r>
            <a:r>
              <a:rPr lang="en-US" sz="2600" dirty="0">
                <a:latin typeface="Courier New" panose="02070309020205020404" pitchFamily="49" charset="0"/>
                <a:cs typeface="Courier New" panose="02070309020205020404" pitchFamily="49" charset="0"/>
              </a:rPr>
              <a:t>;</a:t>
            </a:r>
          </a:p>
          <a:p>
            <a:pPr marL="0" indent="0">
              <a:buNone/>
            </a:pPr>
            <a:r>
              <a:rPr lang="en-US" sz="2600" dirty="0">
                <a:latin typeface="Courier New" panose="02070309020205020404" pitchFamily="49" charset="0"/>
                <a:cs typeface="Courier New" panose="02070309020205020404" pitchFamily="49" charset="0"/>
              </a:rPr>
              <a:t>	word-spacing: </a:t>
            </a:r>
            <a:r>
              <a:rPr lang="en-US" sz="2600" i="1" dirty="0">
                <a:latin typeface="Courier New" panose="02070309020205020404" pitchFamily="49" charset="0"/>
                <a:cs typeface="Courier New" panose="02070309020205020404" pitchFamily="49" charset="0"/>
              </a:rPr>
              <a:t>value</a:t>
            </a:r>
            <a:r>
              <a:rPr lang="en-US" sz="2600"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41</a:t>
            </a:fld>
            <a:endParaRPr lang="en-US"/>
          </a:p>
        </p:txBody>
      </p:sp>
      <p:sp>
        <p:nvSpPr>
          <p:cNvPr id="4" name="Footer Placeholder 3"/>
          <p:cNvSpPr>
            <a:spLocks noGrp="1"/>
          </p:cNvSpPr>
          <p:nvPr>
            <p:ph type="ftr" sz="quarter" idx="3"/>
            <p:custDataLst>
              <p:tags r:id="rId5"/>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4126467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829" y="108290"/>
            <a:ext cx="8305800" cy="944563"/>
          </a:xfrm>
        </p:spPr>
        <p:txBody>
          <a:bodyPr/>
          <a:lstStyle/>
          <a:p>
            <a:r>
              <a:rPr lang="en-US" dirty="0"/>
              <a:t>Controlling Spacing and Indentation (continued 1)</a:t>
            </a:r>
            <a:endParaRPr lang="en-IN" dirty="0"/>
          </a:p>
        </p:txBody>
      </p:sp>
      <p:sp>
        <p:nvSpPr>
          <p:cNvPr id="3" name="Content Placeholder 2"/>
          <p:cNvSpPr>
            <a:spLocks noGrp="1"/>
          </p:cNvSpPr>
          <p:nvPr>
            <p:ph idx="1"/>
          </p:nvPr>
        </p:nvSpPr>
        <p:spPr/>
        <p:txBody>
          <a:bodyPr/>
          <a:lstStyle/>
          <a:p>
            <a:r>
              <a:rPr lang="en-US" b="1" dirty="0">
                <a:cs typeface="Courier New" pitchFamily="49" charset="0"/>
              </a:rPr>
              <a:t>Leading</a:t>
            </a:r>
            <a:r>
              <a:rPr lang="en-US" dirty="0">
                <a:cs typeface="Courier New" pitchFamily="49" charset="0"/>
              </a:rPr>
              <a:t> – Measures the amount of space between lines of text and is set using the following line-height property:</a:t>
            </a:r>
          </a:p>
          <a:p>
            <a:pPr marL="914400" lvl="2" indent="0">
              <a:buNone/>
            </a:pPr>
            <a:r>
              <a:rPr lang="en-IN" sz="2600" dirty="0">
                <a:latin typeface="Courier New" panose="02070309020205020404" pitchFamily="49" charset="0"/>
                <a:cs typeface="Courier New" panose="02070309020205020404" pitchFamily="49" charset="0"/>
              </a:rPr>
              <a:t>line-height: size;</a:t>
            </a:r>
          </a:p>
          <a:p>
            <a:pPr marL="571500" indent="-457200"/>
            <a:r>
              <a:rPr lang="en-IN" dirty="0"/>
              <a:t>Text spacing can be controlled by setting the indentation for the first line of text block by using the </a:t>
            </a:r>
            <a:r>
              <a:rPr lang="en-IN" b="1" dirty="0"/>
              <a:t>text-indent</a:t>
            </a:r>
            <a:r>
              <a:rPr lang="en-IN" dirty="0"/>
              <a:t> property</a:t>
            </a:r>
          </a:p>
          <a:p>
            <a:pPr marL="914400" lvl="2" indent="0">
              <a:buNone/>
            </a:pPr>
            <a:r>
              <a:rPr lang="en-IN" sz="2600" dirty="0">
                <a:latin typeface="Courier New" panose="02070309020205020404" pitchFamily="49" charset="0"/>
                <a:cs typeface="Courier New" panose="02070309020205020404" pitchFamily="49" charset="0"/>
              </a:rPr>
              <a:t>text-indent: size;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42</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728789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108858"/>
            <a:ext cx="8305800" cy="944563"/>
          </a:xfrm>
        </p:spPr>
        <p:txBody>
          <a:bodyPr/>
          <a:lstStyle/>
          <a:p>
            <a:r>
              <a:rPr lang="en-US" dirty="0"/>
              <a:t>Controlling Spacing and Indentation (continued 2)</a:t>
            </a:r>
          </a:p>
        </p:txBody>
      </p:sp>
      <p:pic>
        <p:nvPicPr>
          <p:cNvPr id="6" name="Content Placeholder 5" descr="This figure explains how to control letter spacing and line height.&#10;The third line of the code within the heading tag reads ”letter-spacing: 0.1em;”. A rectangular box labeled “sets the space between letters to 0.1em” is positioned on the right side of the figure. An arrow originating from the rectangular box points to the third line of the code.&#10;The fourth line of the code within the navigation tag reads “nav &gt; ul {”. The fifth line of the code within the navigation tag reads “line-height: 2em;”. A rectangular box labeled “double spaces the list of hypertext links” is positioned on the right side of the figure below the first rectangular box. An arrow originating from the second rectangular box points to the fourth and fifth lines of the navigation tag." title="Controlling letter spacing and line height"/>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57200" y="1326588"/>
            <a:ext cx="8305800" cy="4692186"/>
          </a:xfrm>
        </p:spPr>
      </p:pic>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43</a:t>
            </a:fld>
            <a:endParaRPr lang="en-US"/>
          </a:p>
        </p:txBody>
      </p:sp>
      <p:sp>
        <p:nvSpPr>
          <p:cNvPr id="4" name="Footer Placeholder 3"/>
          <p:cNvSpPr>
            <a:spLocks noGrp="1"/>
          </p:cNvSpPr>
          <p:nvPr>
            <p:ph type="ftr" sz="quarter" idx="3"/>
            <p:custDataLst>
              <p:tags r:id="rId4"/>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1788187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Working with Font Styles</a:t>
            </a:r>
          </a:p>
        </p:txBody>
      </p:sp>
      <p:sp>
        <p:nvSpPr>
          <p:cNvPr id="3" name="Content Placeholder 2"/>
          <p:cNvSpPr>
            <a:spLocks noGrp="1"/>
          </p:cNvSpPr>
          <p:nvPr>
            <p:ph idx="1"/>
            <p:custDataLst>
              <p:tags r:id="rId3"/>
            </p:custDataLst>
          </p:nvPr>
        </p:nvSpPr>
        <p:spPr/>
        <p:txBody>
          <a:bodyPr/>
          <a:lstStyle/>
          <a:p>
            <a:r>
              <a:rPr lang="en-US" dirty="0"/>
              <a:t>To specify the font style, use</a:t>
            </a:r>
          </a:p>
          <a:p>
            <a:pPr marL="457200" lvl="1" indent="0">
              <a:buNone/>
            </a:pPr>
            <a:r>
              <a:rPr lang="en-US" sz="2600" dirty="0">
                <a:latin typeface="Courier New" panose="02070309020205020404" pitchFamily="49" charset="0"/>
                <a:cs typeface="Courier New" panose="02070309020205020404" pitchFamily="49" charset="0"/>
              </a:rPr>
              <a:t>font-style: </a:t>
            </a:r>
            <a:r>
              <a:rPr lang="en-US" sz="2600" i="1" dirty="0">
                <a:latin typeface="Courier New" panose="02070309020205020404" pitchFamily="49" charset="0"/>
                <a:cs typeface="Courier New" panose="02070309020205020404" pitchFamily="49" charset="0"/>
              </a:rPr>
              <a:t>type;</a:t>
            </a:r>
            <a:endParaRPr lang="en-US" sz="2600" dirty="0">
              <a:latin typeface="Courier New" panose="02070309020205020404" pitchFamily="49" charset="0"/>
              <a:cs typeface="Courier New" panose="02070309020205020404" pitchFamily="49" charset="0"/>
            </a:endParaRPr>
          </a:p>
          <a:p>
            <a:pPr marL="457200" lvl="1" indent="0">
              <a:buNone/>
            </a:pPr>
            <a:r>
              <a:rPr lang="en-US" sz="3200" dirty="0"/>
              <a:t>where</a:t>
            </a:r>
            <a:r>
              <a:rPr lang="en-US" dirty="0"/>
              <a:t> </a:t>
            </a:r>
            <a:r>
              <a:rPr lang="en-US" sz="2600" i="1" dirty="0">
                <a:latin typeface="Courier New" panose="02070309020205020404" pitchFamily="49" charset="0"/>
                <a:cs typeface="Courier New" panose="02070309020205020404" pitchFamily="49" charset="0"/>
              </a:rPr>
              <a:t>type</a:t>
            </a:r>
            <a:r>
              <a:rPr lang="en-US" i="1" dirty="0"/>
              <a:t> </a:t>
            </a:r>
            <a:r>
              <a:rPr lang="en-US" sz="3200" dirty="0"/>
              <a:t>is </a:t>
            </a:r>
            <a:r>
              <a:rPr lang="en-US" sz="3200" dirty="0">
                <a:cs typeface="Courier New" pitchFamily="49" charset="0"/>
              </a:rPr>
              <a:t>normal</a:t>
            </a:r>
            <a:r>
              <a:rPr lang="en-US" sz="3200" dirty="0"/>
              <a:t>, </a:t>
            </a:r>
            <a:r>
              <a:rPr lang="en-US" sz="3200" dirty="0">
                <a:cs typeface="Courier New" pitchFamily="49" charset="0"/>
              </a:rPr>
              <a:t>italic</a:t>
            </a:r>
            <a:r>
              <a:rPr lang="en-US" sz="3200" dirty="0"/>
              <a:t>, or </a:t>
            </a:r>
            <a:r>
              <a:rPr lang="en-US" sz="3200" dirty="0">
                <a:cs typeface="Courier New" pitchFamily="49" charset="0"/>
              </a:rPr>
              <a:t>oblique</a:t>
            </a:r>
            <a:endParaRPr lang="en-US" sz="3200" dirty="0"/>
          </a:p>
          <a:p>
            <a:r>
              <a:rPr lang="en-US" dirty="0"/>
              <a:t>To change the weight of the font, use</a:t>
            </a:r>
          </a:p>
          <a:p>
            <a:pPr marL="457200" lvl="1" indent="0">
              <a:buNone/>
            </a:pPr>
            <a:r>
              <a:rPr lang="en-US" sz="2600" dirty="0">
                <a:latin typeface="Courier New" panose="02070309020205020404" pitchFamily="49" charset="0"/>
                <a:cs typeface="Courier New" panose="02070309020205020404" pitchFamily="49" charset="0"/>
              </a:rPr>
              <a:t>font-weight: </a:t>
            </a:r>
            <a:r>
              <a:rPr lang="en-US" sz="2600" i="1" dirty="0">
                <a:latin typeface="Courier New" panose="02070309020205020404" pitchFamily="49" charset="0"/>
                <a:cs typeface="Courier New" panose="02070309020205020404" pitchFamily="49" charset="0"/>
              </a:rPr>
              <a:t>weight</a:t>
            </a:r>
            <a:r>
              <a:rPr lang="en-US" sz="2600" dirty="0">
                <a:latin typeface="Courier New" panose="02070309020205020404" pitchFamily="49" charset="0"/>
                <a:cs typeface="Courier New" panose="02070309020205020404" pitchFamily="49" charset="0"/>
              </a:rPr>
              <a:t>;</a:t>
            </a:r>
          </a:p>
          <a:p>
            <a:pPr marL="457200" lvl="1" indent="0">
              <a:buNone/>
            </a:pPr>
            <a:r>
              <a:rPr lang="en-US" sz="3200" dirty="0"/>
              <a:t>where</a:t>
            </a:r>
            <a:r>
              <a:rPr lang="en-US" dirty="0"/>
              <a:t> </a:t>
            </a:r>
            <a:r>
              <a:rPr lang="en-US" sz="2600" i="1" dirty="0">
                <a:latin typeface="Courier New" panose="02070309020205020404" pitchFamily="49" charset="0"/>
                <a:cs typeface="Courier New" panose="02070309020205020404" pitchFamily="49" charset="0"/>
              </a:rPr>
              <a:t>weight</a:t>
            </a:r>
            <a:r>
              <a:rPr lang="en-US" i="1" dirty="0">
                <a:cs typeface="Courier New" pitchFamily="49" charset="0"/>
              </a:rPr>
              <a:t> </a:t>
            </a:r>
            <a:r>
              <a:rPr lang="en-US" sz="3200" dirty="0"/>
              <a:t>is the level of bold formatting applied to the text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44</a:t>
            </a:fld>
            <a:endParaRPr lang="en-US"/>
          </a:p>
        </p:txBody>
      </p:sp>
      <p:sp>
        <p:nvSpPr>
          <p:cNvPr id="4" name="Footer Placeholder 3"/>
          <p:cNvSpPr>
            <a:spLocks noGrp="1"/>
          </p:cNvSpPr>
          <p:nvPr>
            <p:ph type="ftr" sz="quarter" idx="3"/>
            <p:custDataLst>
              <p:tags r:id="rId5"/>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3216607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305800" cy="944563"/>
          </a:xfrm>
        </p:spPr>
        <p:txBody>
          <a:bodyPr/>
          <a:lstStyle/>
          <a:p>
            <a:r>
              <a:rPr lang="en-US" dirty="0"/>
              <a:t>Working with Font Styles (continued 1)</a:t>
            </a:r>
          </a:p>
        </p:txBody>
      </p:sp>
      <p:sp>
        <p:nvSpPr>
          <p:cNvPr id="3" name="Content Placeholder 2"/>
          <p:cNvSpPr>
            <a:spLocks noGrp="1"/>
          </p:cNvSpPr>
          <p:nvPr>
            <p:ph idx="1"/>
            <p:custDataLst>
              <p:tags r:id="rId3"/>
            </p:custDataLst>
          </p:nvPr>
        </p:nvSpPr>
        <p:spPr>
          <a:xfrm>
            <a:off x="457200" y="1067934"/>
            <a:ext cx="8305800" cy="5332866"/>
          </a:xfrm>
        </p:spPr>
        <p:txBody>
          <a:bodyPr/>
          <a:lstStyle/>
          <a:p>
            <a:r>
              <a:rPr lang="en-US" dirty="0"/>
              <a:t>To specify a text decoration, use</a:t>
            </a:r>
          </a:p>
          <a:p>
            <a:pPr marL="457200" lvl="1" indent="0">
              <a:buNone/>
            </a:pPr>
            <a:r>
              <a:rPr lang="en-US" sz="2600" dirty="0">
                <a:latin typeface="Courier New" panose="02070309020205020404" pitchFamily="49" charset="0"/>
                <a:cs typeface="Courier New" panose="02070309020205020404" pitchFamily="49" charset="0"/>
              </a:rPr>
              <a:t>text-decoration: </a:t>
            </a:r>
            <a:r>
              <a:rPr lang="en-US" sz="2600" i="1" dirty="0">
                <a:latin typeface="Courier New" panose="02070309020205020404" pitchFamily="49" charset="0"/>
                <a:cs typeface="Courier New" panose="02070309020205020404" pitchFamily="49" charset="0"/>
              </a:rPr>
              <a:t>type</a:t>
            </a:r>
            <a:r>
              <a:rPr lang="en-US" sz="2600" dirty="0">
                <a:latin typeface="Courier New" panose="02070309020205020404" pitchFamily="49" charset="0"/>
                <a:cs typeface="Courier New" panose="02070309020205020404" pitchFamily="49" charset="0"/>
              </a:rPr>
              <a:t>;</a:t>
            </a:r>
          </a:p>
          <a:p>
            <a:pPr marL="457200" lvl="1" indent="0">
              <a:buNone/>
            </a:pPr>
            <a:r>
              <a:rPr lang="en-US" sz="3200" dirty="0"/>
              <a:t>where </a:t>
            </a:r>
            <a:r>
              <a:rPr lang="en-US" sz="2600" i="1" dirty="0">
                <a:latin typeface="Courier New" panose="02070309020205020404" pitchFamily="49" charset="0"/>
                <a:cs typeface="Courier New" panose="02070309020205020404" pitchFamily="49" charset="0"/>
              </a:rPr>
              <a:t>type</a:t>
            </a:r>
            <a:r>
              <a:rPr lang="en-US" sz="3200" i="1" dirty="0"/>
              <a:t> </a:t>
            </a:r>
            <a:r>
              <a:rPr lang="en-US" sz="3200" dirty="0"/>
              <a:t>is none, </a:t>
            </a:r>
            <a:r>
              <a:rPr lang="en-US" sz="3200" dirty="0">
                <a:cs typeface="Courier New" pitchFamily="49" charset="0"/>
              </a:rPr>
              <a:t>underline</a:t>
            </a:r>
            <a:r>
              <a:rPr lang="en-US" sz="3200" dirty="0"/>
              <a:t>, </a:t>
            </a:r>
            <a:r>
              <a:rPr lang="en-US" sz="3200" dirty="0" err="1">
                <a:cs typeface="Courier New" pitchFamily="49" charset="0"/>
              </a:rPr>
              <a:t>overline</a:t>
            </a:r>
            <a:r>
              <a:rPr lang="en-US" sz="3200" dirty="0"/>
              <a:t>, or </a:t>
            </a:r>
            <a:r>
              <a:rPr lang="en-US" sz="3200" dirty="0">
                <a:cs typeface="Courier New" pitchFamily="49" charset="0"/>
              </a:rPr>
              <a:t>line-through</a:t>
            </a:r>
            <a:endParaRPr lang="en-US" sz="3200" dirty="0"/>
          </a:p>
          <a:p>
            <a:r>
              <a:rPr lang="en-US" dirty="0"/>
              <a:t>To transform text, use</a:t>
            </a:r>
          </a:p>
          <a:p>
            <a:pPr marL="457200" lvl="1" indent="0">
              <a:buNone/>
            </a:pPr>
            <a:r>
              <a:rPr lang="en-US" sz="2600" dirty="0">
                <a:latin typeface="Courier New" panose="02070309020205020404" pitchFamily="49" charset="0"/>
                <a:cs typeface="Courier New" panose="02070309020205020404" pitchFamily="49" charset="0"/>
              </a:rPr>
              <a:t>text-transform: </a:t>
            </a:r>
            <a:r>
              <a:rPr lang="en-US" sz="2600" i="1" dirty="0">
                <a:latin typeface="Courier New" panose="02070309020205020404" pitchFamily="49" charset="0"/>
                <a:cs typeface="Courier New" panose="02070309020205020404" pitchFamily="49" charset="0"/>
              </a:rPr>
              <a:t>type</a:t>
            </a:r>
            <a:r>
              <a:rPr lang="en-US" sz="2600" dirty="0">
                <a:latin typeface="Courier New" panose="02070309020205020404" pitchFamily="49" charset="0"/>
                <a:cs typeface="Courier New" panose="02070309020205020404" pitchFamily="49" charset="0"/>
              </a:rPr>
              <a:t>;</a:t>
            </a:r>
          </a:p>
          <a:p>
            <a:pPr marL="457200" lvl="1" indent="0">
              <a:buNone/>
            </a:pPr>
            <a:r>
              <a:rPr lang="en-US" sz="3200" dirty="0"/>
              <a:t>where </a:t>
            </a:r>
            <a:r>
              <a:rPr lang="en-US" sz="2600" i="1" dirty="0">
                <a:latin typeface="Courier New" panose="02070309020205020404" pitchFamily="49" charset="0"/>
                <a:cs typeface="Courier New" panose="02070309020205020404" pitchFamily="49" charset="0"/>
              </a:rPr>
              <a:t>type</a:t>
            </a:r>
            <a:r>
              <a:rPr lang="en-US" sz="3200" i="1" dirty="0"/>
              <a:t> </a:t>
            </a:r>
            <a:r>
              <a:rPr lang="en-US" sz="3200" dirty="0"/>
              <a:t>is </a:t>
            </a:r>
            <a:r>
              <a:rPr lang="en-US" sz="3200" dirty="0">
                <a:cs typeface="Courier New" pitchFamily="49" charset="0"/>
              </a:rPr>
              <a:t>capitalize</a:t>
            </a:r>
            <a:r>
              <a:rPr lang="en-US" sz="3200" dirty="0"/>
              <a:t>, </a:t>
            </a:r>
            <a:r>
              <a:rPr lang="en-US" sz="3200" dirty="0">
                <a:cs typeface="Courier New" pitchFamily="49" charset="0"/>
              </a:rPr>
              <a:t>uppercase</a:t>
            </a:r>
            <a:r>
              <a:rPr lang="en-US" sz="3200" dirty="0"/>
              <a:t>, </a:t>
            </a:r>
            <a:r>
              <a:rPr lang="en-US" sz="3200" dirty="0">
                <a:cs typeface="Courier New" pitchFamily="49" charset="0"/>
              </a:rPr>
              <a:t>lowercase</a:t>
            </a:r>
            <a:r>
              <a:rPr lang="en-US" sz="3200" dirty="0"/>
              <a:t>, or </a:t>
            </a:r>
            <a:r>
              <a:rPr lang="en-US" sz="3200" dirty="0">
                <a:cs typeface="Courier New" pitchFamily="49" charset="0"/>
              </a:rPr>
              <a:t>none</a:t>
            </a:r>
            <a:endParaRPr lang="en-US" sz="3200" dirty="0"/>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45</a:t>
            </a:fld>
            <a:endParaRPr lang="en-US"/>
          </a:p>
        </p:txBody>
      </p:sp>
      <p:sp>
        <p:nvSpPr>
          <p:cNvPr id="4" name="Footer Placeholder 3"/>
          <p:cNvSpPr>
            <a:spLocks noGrp="1"/>
          </p:cNvSpPr>
          <p:nvPr>
            <p:ph type="ftr" sz="quarter" idx="3"/>
            <p:custDataLst>
              <p:tags r:id="rId5"/>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4001735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Working with Font Styles (continued 2)</a:t>
            </a:r>
            <a:endParaRPr lang="en-IN" dirty="0"/>
          </a:p>
        </p:txBody>
      </p:sp>
      <p:sp>
        <p:nvSpPr>
          <p:cNvPr id="3" name="Content Placeholder 2"/>
          <p:cNvSpPr>
            <a:spLocks noGrp="1"/>
          </p:cNvSpPr>
          <p:nvPr>
            <p:ph idx="1"/>
          </p:nvPr>
        </p:nvSpPr>
        <p:spPr/>
        <p:txBody>
          <a:bodyPr/>
          <a:lstStyle/>
          <a:p>
            <a:r>
              <a:rPr lang="en-US" dirty="0"/>
              <a:t>To display a font variant of text, use</a:t>
            </a:r>
          </a:p>
          <a:p>
            <a:pPr marL="457200" lvl="1" indent="0">
              <a:buNone/>
            </a:pPr>
            <a:r>
              <a:rPr lang="en-US" sz="2600" dirty="0">
                <a:latin typeface="Courier New" panose="02070309020205020404" pitchFamily="49" charset="0"/>
                <a:cs typeface="Courier New" panose="02070309020205020404" pitchFamily="49" charset="0"/>
              </a:rPr>
              <a:t>font-variant: </a:t>
            </a:r>
            <a:r>
              <a:rPr lang="en-US" sz="2600" i="1" dirty="0">
                <a:latin typeface="Courier New" panose="02070309020205020404" pitchFamily="49" charset="0"/>
                <a:cs typeface="Courier New" panose="02070309020205020404" pitchFamily="49" charset="0"/>
              </a:rPr>
              <a:t>type</a:t>
            </a:r>
            <a:r>
              <a:rPr lang="en-US" sz="2600" dirty="0">
                <a:latin typeface="Courier New" panose="02070309020205020404" pitchFamily="49" charset="0"/>
                <a:cs typeface="Courier New" panose="02070309020205020404" pitchFamily="49" charset="0"/>
              </a:rPr>
              <a:t>;</a:t>
            </a:r>
          </a:p>
          <a:p>
            <a:pPr marL="457200" lvl="1" indent="0">
              <a:buNone/>
            </a:pPr>
            <a:r>
              <a:rPr lang="en-US" sz="3200" dirty="0"/>
              <a:t>where</a:t>
            </a:r>
            <a:r>
              <a:rPr lang="en-US" sz="2600" dirty="0"/>
              <a:t> </a:t>
            </a:r>
            <a:r>
              <a:rPr lang="en-US" sz="2600" i="1" dirty="0">
                <a:latin typeface="Courier New" panose="02070309020205020404" pitchFamily="49" charset="0"/>
                <a:cs typeface="Courier New" panose="02070309020205020404" pitchFamily="49" charset="0"/>
              </a:rPr>
              <a:t>type</a:t>
            </a:r>
            <a:r>
              <a:rPr lang="en-US" sz="2600" i="1" dirty="0"/>
              <a:t> </a:t>
            </a:r>
            <a:r>
              <a:rPr lang="en-US" sz="3200" dirty="0"/>
              <a:t>is </a:t>
            </a:r>
            <a:r>
              <a:rPr lang="en-US" sz="3200" dirty="0">
                <a:cs typeface="Courier New" pitchFamily="49" charset="0"/>
              </a:rPr>
              <a:t>normal</a:t>
            </a:r>
            <a:r>
              <a:rPr lang="en-US" sz="3200" dirty="0"/>
              <a:t> or </a:t>
            </a:r>
            <a:r>
              <a:rPr lang="en-US" sz="3200" dirty="0">
                <a:cs typeface="Courier New" pitchFamily="49" charset="0"/>
              </a:rPr>
              <a:t>small-caps</a:t>
            </a:r>
            <a:endParaRPr lang="en-US" sz="3200"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46</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4110571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50802"/>
            <a:ext cx="8305800" cy="1015998"/>
          </a:xfrm>
        </p:spPr>
        <p:txBody>
          <a:bodyPr/>
          <a:lstStyle/>
          <a:p>
            <a:r>
              <a:rPr lang="en-US" dirty="0"/>
              <a:t>Aligning Text Horizontally and Vertically</a:t>
            </a:r>
          </a:p>
        </p:txBody>
      </p:sp>
      <p:sp>
        <p:nvSpPr>
          <p:cNvPr id="8" name="Content Placeholder 7"/>
          <p:cNvSpPr>
            <a:spLocks noGrp="1"/>
          </p:cNvSpPr>
          <p:nvPr>
            <p:ph idx="1"/>
          </p:nvPr>
        </p:nvSpPr>
        <p:spPr/>
        <p:txBody>
          <a:bodyPr/>
          <a:lstStyle/>
          <a:p>
            <a:r>
              <a:rPr lang="en-IN" dirty="0"/>
              <a:t>To horizontally align the text , use</a:t>
            </a:r>
          </a:p>
          <a:p>
            <a:pPr marL="457200" lvl="1" indent="0">
              <a:buNone/>
            </a:pPr>
            <a:r>
              <a:rPr lang="en-IN" sz="2600" dirty="0">
                <a:latin typeface="Courier New" panose="02070309020205020404" pitchFamily="49" charset="0"/>
                <a:cs typeface="Courier New" panose="02070309020205020404" pitchFamily="49" charset="0"/>
              </a:rPr>
              <a:t>text-align: </a:t>
            </a:r>
            <a:r>
              <a:rPr lang="en-IN" sz="2600" i="1" dirty="0">
                <a:latin typeface="Courier New" panose="02070309020205020404" pitchFamily="49" charset="0"/>
                <a:cs typeface="Courier New" panose="02070309020205020404" pitchFamily="49" charset="0"/>
              </a:rPr>
              <a:t>alignment</a:t>
            </a:r>
            <a:r>
              <a:rPr lang="en-IN" sz="2600" dirty="0">
                <a:latin typeface="Courier New" panose="02070309020205020404" pitchFamily="49" charset="0"/>
                <a:cs typeface="Courier New" panose="02070309020205020404" pitchFamily="49" charset="0"/>
              </a:rPr>
              <a:t>;</a:t>
            </a:r>
          </a:p>
          <a:p>
            <a:pPr marL="457200" lvl="1" indent="0">
              <a:buNone/>
            </a:pPr>
            <a:r>
              <a:rPr lang="en-IN" sz="3200" dirty="0"/>
              <a:t>where </a:t>
            </a:r>
            <a:r>
              <a:rPr lang="en-IN" sz="2600" i="1" dirty="0">
                <a:latin typeface="Courier New" panose="02070309020205020404" pitchFamily="49" charset="0"/>
                <a:cs typeface="Courier New" panose="02070309020205020404" pitchFamily="49" charset="0"/>
              </a:rPr>
              <a:t>alignment</a:t>
            </a:r>
            <a:r>
              <a:rPr lang="en-IN" sz="3200" dirty="0"/>
              <a:t> is left, right, </a:t>
            </a:r>
            <a:r>
              <a:rPr lang="en-IN" sz="3200" dirty="0" err="1"/>
              <a:t>center</a:t>
            </a:r>
            <a:r>
              <a:rPr lang="en-IN" sz="3200" dirty="0"/>
              <a:t>, or justify</a:t>
            </a:r>
          </a:p>
          <a:p>
            <a:r>
              <a:rPr lang="en-IN" dirty="0"/>
              <a:t>To vertically align the text within each line, use</a:t>
            </a:r>
          </a:p>
          <a:p>
            <a:pPr marL="457200" lvl="1" indent="0">
              <a:buNone/>
            </a:pPr>
            <a:r>
              <a:rPr lang="en-IN" sz="2600" dirty="0">
                <a:latin typeface="Courier New" panose="02070309020205020404" pitchFamily="49" charset="0"/>
                <a:cs typeface="Courier New" panose="02070309020205020404" pitchFamily="49" charset="0"/>
              </a:rPr>
              <a:t>vertical-align: </a:t>
            </a:r>
            <a:r>
              <a:rPr lang="en-IN" sz="2600" i="1" dirty="0">
                <a:latin typeface="Courier New" panose="02070309020205020404" pitchFamily="49" charset="0"/>
                <a:cs typeface="Courier New" panose="02070309020205020404" pitchFamily="49" charset="0"/>
              </a:rPr>
              <a:t>alignment</a:t>
            </a:r>
            <a:r>
              <a:rPr lang="en-IN" sz="2600" dirty="0">
                <a:latin typeface="Courier New" panose="02070309020205020404" pitchFamily="49" charset="0"/>
                <a:cs typeface="Courier New" panose="02070309020205020404" pitchFamily="49" charset="0"/>
              </a:rPr>
              <a:t>;</a:t>
            </a:r>
          </a:p>
          <a:p>
            <a:pPr marL="457200" lvl="1" indent="0">
              <a:buNone/>
            </a:pPr>
            <a:r>
              <a:rPr lang="en-IN" sz="3200" dirty="0"/>
              <a:t>where </a:t>
            </a:r>
            <a:r>
              <a:rPr lang="en-IN" sz="2600" i="1" dirty="0">
                <a:latin typeface="Courier New" panose="02070309020205020404" pitchFamily="49" charset="0"/>
                <a:cs typeface="Courier New" panose="02070309020205020404" pitchFamily="49" charset="0"/>
              </a:rPr>
              <a:t>alignment</a:t>
            </a:r>
            <a:r>
              <a:rPr lang="en-IN" sz="3200" dirty="0"/>
              <a:t> is baseline, bottom, middle, sub, super, text-bottom, text-top, or top</a:t>
            </a:r>
          </a:p>
        </p:txBody>
      </p:sp>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47</a:t>
            </a:fld>
            <a:endParaRPr lang="en-US"/>
          </a:p>
        </p:txBody>
      </p:sp>
      <p:sp>
        <p:nvSpPr>
          <p:cNvPr id="4" name="Footer Placeholder 3"/>
          <p:cNvSpPr>
            <a:spLocks noGrp="1"/>
          </p:cNvSpPr>
          <p:nvPr>
            <p:ph type="ftr" sz="quarter" idx="3"/>
            <p:custDataLst>
              <p:tags r:id="rId4"/>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1348757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344"/>
            <a:ext cx="8305800" cy="944563"/>
          </a:xfrm>
        </p:spPr>
        <p:txBody>
          <a:bodyPr/>
          <a:lstStyle/>
          <a:p>
            <a:r>
              <a:rPr lang="en-US" dirty="0"/>
              <a:t>Aligning Text Horizontally and Vertically (continued)</a:t>
            </a:r>
            <a:endParaRPr lang="en-IN" dirty="0"/>
          </a:p>
        </p:txBody>
      </p:sp>
      <p:pic>
        <p:nvPicPr>
          <p:cNvPr id="6" name="Content Placeholder 5" descr="This table provides data about the values of the vertical align property. It has 2 columns and 9 rows. The header of column 1 reads “Value”, and the header of column 2 reads “Description”.&#10;In row 2, column 1 reads “baseline” and column 2 reads “Aligns the baseline of the element with the baseline of the parent element”.&#10;In row 3, column 1 reads “bottom” and column 2 reads “Aligns the bottom of the element with the bottom of the lowest element in the line”.&#10;In row 4, column 1 reads “middle” and column 2 reads “Aligns the middle of the element with the middle of the surrounding content in the line”.&#10;In row 5, column 1 reads “sub” and column 2 reads “Subscripts the element”.&#10;In row 6, column 1 reads “super” and column 2 reads “Superscripts the element”.&#10;In row 7, column 1 reads “text-bottom” and column 2 reads “Aligns the bottom of the element with the bottom of the text in the line”.&#10;In row 8, column 1 reads “text-top” and column 2 reads “Aligns the top of the element with the top of the text in the line”.&#10;In row 9, column 1 reads “top” and column 2 reads “Aligns the top of the element with the top of the tallest object in the line”." title="Values of the vertical-align property"/>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84575"/>
            <a:ext cx="8305800" cy="3376212"/>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48</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1599771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Combining All Text Formatting </a:t>
            </a:r>
            <a:br>
              <a:rPr lang="en-US" dirty="0"/>
            </a:br>
            <a:r>
              <a:rPr lang="en-US" dirty="0"/>
              <a:t>in a Single Style</a:t>
            </a:r>
          </a:p>
        </p:txBody>
      </p:sp>
      <p:sp>
        <p:nvSpPr>
          <p:cNvPr id="3" name="Content Placeholder 2"/>
          <p:cNvSpPr>
            <a:spLocks noGrp="1"/>
          </p:cNvSpPr>
          <p:nvPr>
            <p:ph idx="1"/>
            <p:custDataLst>
              <p:tags r:id="rId3"/>
            </p:custDataLst>
          </p:nvPr>
        </p:nvSpPr>
        <p:spPr/>
        <p:txBody>
          <a:bodyPr/>
          <a:lstStyle/>
          <a:p>
            <a:r>
              <a:rPr lang="en-US" dirty="0"/>
              <a:t>The text and font styles can be combined using the following shorthand font property:</a:t>
            </a:r>
          </a:p>
          <a:p>
            <a:pPr marL="914400" lvl="2" indent="0">
              <a:buNone/>
            </a:pPr>
            <a:r>
              <a:rPr lang="en-US" sz="2600" dirty="0">
                <a:latin typeface="Courier New" panose="02070309020205020404" pitchFamily="49" charset="0"/>
                <a:cs typeface="Courier New" panose="02070309020205020404" pitchFamily="49" charset="0"/>
              </a:rPr>
              <a:t>font: </a:t>
            </a:r>
            <a:r>
              <a:rPr lang="en-US" sz="2600" i="1" dirty="0">
                <a:latin typeface="Courier New" panose="02070309020205020404" pitchFamily="49" charset="0"/>
                <a:cs typeface="Courier New" panose="02070309020205020404" pitchFamily="49" charset="0"/>
              </a:rPr>
              <a:t>style variant weight size/height family</a:t>
            </a:r>
            <a:r>
              <a:rPr lang="en-US" sz="2600" dirty="0">
                <a:latin typeface="Courier New" panose="02070309020205020404" pitchFamily="49" charset="0"/>
                <a:cs typeface="Courier New" panose="02070309020205020404" pitchFamily="49" charset="0"/>
              </a:rPr>
              <a:t>;</a:t>
            </a:r>
          </a:p>
          <a:p>
            <a:pPr marL="400050" lvl="2" indent="0">
              <a:buNone/>
            </a:pPr>
            <a:r>
              <a:rPr lang="en-US" sz="3200" dirty="0">
                <a:cs typeface="Courier New" pitchFamily="49" charset="0"/>
              </a:rPr>
              <a:t>where </a:t>
            </a:r>
            <a:r>
              <a:rPr lang="en-US" sz="2600" i="1" dirty="0">
                <a:latin typeface="Courier New" panose="02070309020205020404" pitchFamily="49" charset="0"/>
                <a:cs typeface="Courier New" panose="02070309020205020404" pitchFamily="49" charset="0"/>
              </a:rPr>
              <a:t>style</a:t>
            </a:r>
            <a:r>
              <a:rPr lang="en-US" sz="3200" dirty="0">
                <a:cs typeface="Courier New" pitchFamily="49" charset="0"/>
              </a:rPr>
              <a:t> is the font’s style, </a:t>
            </a:r>
            <a:r>
              <a:rPr lang="en-US" sz="2600" i="1" dirty="0">
                <a:latin typeface="Courier New" panose="02070309020205020404" pitchFamily="49" charset="0"/>
                <a:cs typeface="Courier New" panose="02070309020205020404" pitchFamily="49" charset="0"/>
              </a:rPr>
              <a:t>variant</a:t>
            </a:r>
            <a:r>
              <a:rPr lang="en-US" sz="3200" dirty="0">
                <a:cs typeface="Courier New" pitchFamily="49" charset="0"/>
              </a:rPr>
              <a:t> is the font variant, </a:t>
            </a:r>
            <a:r>
              <a:rPr lang="en-US" sz="2600" i="1" dirty="0">
                <a:latin typeface="Courier New" panose="02070309020205020404" pitchFamily="49" charset="0"/>
                <a:cs typeface="Courier New" panose="02070309020205020404" pitchFamily="49" charset="0"/>
              </a:rPr>
              <a:t>weight</a:t>
            </a:r>
            <a:r>
              <a:rPr lang="en-US" sz="3200" dirty="0">
                <a:cs typeface="Courier New" pitchFamily="49" charset="0"/>
              </a:rPr>
              <a:t> is the font weight, </a:t>
            </a:r>
            <a:r>
              <a:rPr lang="en-US" sz="2600" i="1" dirty="0">
                <a:latin typeface="Courier New" panose="02070309020205020404" pitchFamily="49" charset="0"/>
                <a:cs typeface="Courier New" panose="02070309020205020404" pitchFamily="49" charset="0"/>
              </a:rPr>
              <a:t>size</a:t>
            </a:r>
            <a:r>
              <a:rPr lang="en-US" sz="2600" dirty="0">
                <a:latin typeface="Courier New" panose="02070309020205020404" pitchFamily="49" charset="0"/>
                <a:cs typeface="Courier New" panose="02070309020205020404" pitchFamily="49" charset="0"/>
              </a:rPr>
              <a:t> </a:t>
            </a:r>
            <a:r>
              <a:rPr lang="en-US" sz="3200" dirty="0">
                <a:cs typeface="Courier New" pitchFamily="49" charset="0"/>
              </a:rPr>
              <a:t>is the font size, </a:t>
            </a:r>
            <a:r>
              <a:rPr lang="en-US" sz="2600" i="1" dirty="0">
                <a:latin typeface="Courier New" panose="02070309020205020404" pitchFamily="49" charset="0"/>
                <a:cs typeface="Courier New" panose="02070309020205020404" pitchFamily="49" charset="0"/>
              </a:rPr>
              <a:t>height</a:t>
            </a:r>
            <a:r>
              <a:rPr lang="en-US" sz="3200" dirty="0">
                <a:cs typeface="Courier New" pitchFamily="49" charset="0"/>
              </a:rPr>
              <a:t> is the height of each line, and</a:t>
            </a: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family</a:t>
            </a:r>
            <a:r>
              <a:rPr lang="en-US" sz="3200" dirty="0">
                <a:cs typeface="Courier New" pitchFamily="49" charset="0"/>
              </a:rPr>
              <a:t> is the font stack</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49</a:t>
            </a:fld>
            <a:endParaRPr lang="en-US"/>
          </a:p>
        </p:txBody>
      </p:sp>
      <p:sp>
        <p:nvSpPr>
          <p:cNvPr id="4" name="Footer Placeholder 3"/>
          <p:cNvSpPr>
            <a:spLocks noGrp="1"/>
          </p:cNvSpPr>
          <p:nvPr>
            <p:ph type="ftr" sz="quarter" idx="3"/>
            <p:custDataLst>
              <p:tags r:id="rId5"/>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346630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custDataLst>
              <p:tags r:id="rId2"/>
            </p:custDataLst>
          </p:nvPr>
        </p:nvSpPr>
        <p:spPr/>
        <p:txBody>
          <a:bodyPr/>
          <a:lstStyle/>
          <a:p>
            <a:r>
              <a:rPr lang="en-US" dirty="0"/>
              <a:t>Introducing CSS</a:t>
            </a:r>
          </a:p>
        </p:txBody>
      </p:sp>
      <p:sp>
        <p:nvSpPr>
          <p:cNvPr id="13" name="Content Placeholder 12"/>
          <p:cNvSpPr>
            <a:spLocks noGrp="1"/>
          </p:cNvSpPr>
          <p:nvPr>
            <p:ph idx="1"/>
            <p:custDataLst>
              <p:tags r:id="rId3"/>
            </p:custDataLst>
          </p:nvPr>
        </p:nvSpPr>
        <p:spPr/>
        <p:txBody>
          <a:bodyPr/>
          <a:lstStyle/>
          <a:p>
            <a:r>
              <a:rPr lang="en-US" dirty="0"/>
              <a:t>The appearance of the page is determined by one or more style sheets written in the Cascading Style Sheets (CSS) language</a:t>
            </a:r>
          </a:p>
          <a:p>
            <a:r>
              <a:rPr lang="en-US" dirty="0"/>
              <a:t>The latest </a:t>
            </a:r>
            <a:r>
              <a:rPr lang="en-US"/>
              <a:t>version of the </a:t>
            </a:r>
            <a:r>
              <a:rPr lang="en-US" dirty="0"/>
              <a:t>CSS language is </a:t>
            </a:r>
            <a:r>
              <a:rPr lang="en-US" b="1" dirty="0"/>
              <a:t>CSS3</a:t>
            </a:r>
          </a:p>
          <a:p>
            <a:r>
              <a:rPr lang="en-US" dirty="0"/>
              <a:t>CSS3 is built upon several </a:t>
            </a:r>
            <a:r>
              <a:rPr lang="en-US" b="1" dirty="0"/>
              <a:t>modules</a:t>
            </a:r>
            <a:r>
              <a:rPr lang="en-US" dirty="0"/>
              <a:t>, where each module is focused on a separate design topic</a:t>
            </a:r>
          </a:p>
        </p:txBody>
      </p:sp>
      <p:sp>
        <p:nvSpPr>
          <p:cNvPr id="6" name="Slide Number Placeholder 5"/>
          <p:cNvSpPr>
            <a:spLocks noGrp="1"/>
          </p:cNvSpPr>
          <p:nvPr>
            <p:ph type="sldNum" sz="quarter" idx="11"/>
            <p:custDataLst>
              <p:tags r:id="rId4"/>
            </p:custDataLst>
          </p:nvPr>
        </p:nvSpPr>
        <p:spPr/>
        <p:txBody>
          <a:bodyPr/>
          <a:lstStyle/>
          <a:p>
            <a:fld id="{E9069E21-BE48-430B-900D-611290B0DBE4}" type="slidenum">
              <a:rPr lang="en-US" smtClean="0"/>
              <a:pPr/>
              <a:t>5</a:t>
            </a:fld>
            <a:endParaRPr lang="en-US"/>
          </a:p>
        </p:txBody>
      </p:sp>
      <p:sp>
        <p:nvSpPr>
          <p:cNvPr id="5" name="Footer Placeholder 4"/>
          <p:cNvSpPr>
            <a:spLocks noGrp="1"/>
          </p:cNvSpPr>
          <p:nvPr>
            <p:ph type="ftr" sz="quarter" idx="3"/>
            <p:custDataLst>
              <p:tags r:id="rId5"/>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32991928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65316"/>
            <a:ext cx="8305800" cy="944563"/>
          </a:xfrm>
        </p:spPr>
        <p:txBody>
          <a:bodyPr/>
          <a:lstStyle/>
          <a:p>
            <a:r>
              <a:rPr lang="en-US" dirty="0"/>
              <a:t>Combining All Text Formatting </a:t>
            </a:r>
            <a:br>
              <a:rPr lang="en-US" dirty="0"/>
            </a:br>
            <a:r>
              <a:rPr lang="en-US" dirty="0"/>
              <a:t>in a Single Style (continued)</a:t>
            </a:r>
          </a:p>
        </p:txBody>
      </p:sp>
      <p:pic>
        <p:nvPicPr>
          <p:cNvPr id="9" name="Content Placeholder 8" descr="The first line reads “/* Footer Styles */”.&#10;The second line reads “body &gt; footer address {”. A rectangular box labeled “applies the style rule to the address element within the body footer” is positioned at the top of the figure. An arrow originating from the rectangular box points to the second line.&#10;The third line reads “background-color: rgb (222, 128, 60);”. A rectangular box labeled “sets the background color to dark orange” is positioned to the right of the first rectangular box. An arrow originating from the second rectangular box points to the third line.&#10;The fourth line reads “color: white;”. The fifth line reads “color: rgba (255, 255, 255, 0.7);”. A rectangular box labeled “displays the text color in a semi-transparent white or white if semi-transparent colors are not supported” is positioned on the left side of the figure. An arrow originating from the third rectangular box collectively points to the third, fourth, and fifth lines of the code.&#10;The sixth line of the code reads “font: normal small-caps bold 0.9em/3em”. A rectangular box labeled “displays the text in a normal bold font with small caps” is positioned below the third rectangular box. An arrow originating from the fourth rectangular box points to the sixth line of the code. A rectangular box labeled “sets the font size to 0.9em” is positioned to the right of the document. An arrow originating from the fifth rectangular box points to “0.9em” in the sixth line of the document. A rectangular box labeled “sets the line height to 3em” is positioned at the bottom right corner of the figure. An arrow originating from the sixth rectangular box points to “3em” in the sixth line of the code.&#10;The seventh line of the code reads “Quicksand, Verdana, Geneva, sans-serif;”. A rectangular box labeled “displays the text in a Quicksand, Verdana, Geneva, or a default sans-serif font” is positioned to the left of the sixth rectangular box. An arrow originating from the seventh rectangular box points to the seventh line of the code.&#10;The eighth line of the document reads “text-align: center;”. A rectangular box labeled “horizontally centers the text” is positioned at the bottom to the left of the seventh box. An arrow originating from the eighth rectangular box points to the eighth line of the document. " title="Style rule for the body foote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057400" y="1219200"/>
            <a:ext cx="4901224" cy="3047999"/>
          </a:xfrm>
        </p:spPr>
      </p:pic>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50</a:t>
            </a:fld>
            <a:endParaRPr lang="en-US"/>
          </a:p>
        </p:txBody>
      </p:sp>
      <p:sp>
        <p:nvSpPr>
          <p:cNvPr id="4" name="Footer Placeholder 3"/>
          <p:cNvSpPr>
            <a:spLocks noGrp="1"/>
          </p:cNvSpPr>
          <p:nvPr>
            <p:ph type="ftr" sz="quarter" idx="3"/>
            <p:custDataLst>
              <p:tags r:id="rId4"/>
            </p:custDataLst>
          </p:nvPr>
        </p:nvSpPr>
        <p:spPr/>
        <p:txBody>
          <a:bodyPr/>
          <a:lstStyle/>
          <a:p>
            <a:pPr>
              <a:defRPr/>
            </a:pPr>
            <a:r>
              <a:rPr lang="en-US" dirty="0"/>
              <a:t>New Perspectives on HTML5, CSS3, and JavaScript, 6th Edition</a:t>
            </a:r>
          </a:p>
        </p:txBody>
      </p:sp>
      <p:pic>
        <p:nvPicPr>
          <p:cNvPr id="10" name="Picture 9" descr="A rectangular box that reads “TRI AND SUCCEED SPORTS * 41 VENTURE DR. * AUSTIN, TX 78711 * 512.555.9917” is positioned at the bottom of the document. A small rectangular box labeled “body footer” is positioned to the right of the document. An arrow originating from the small rectangular box points to the first rectangular box." title="Formatted body foote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4712" y="4362626"/>
            <a:ext cx="7086600" cy="1950005"/>
          </a:xfrm>
          <a:prstGeom prst="rect">
            <a:avLst/>
          </a:prstGeom>
        </p:spPr>
      </p:pic>
    </p:spTree>
    <p:custDataLst>
      <p:tags r:id="rId1"/>
    </p:custDataLst>
    <p:extLst>
      <p:ext uri="{BB962C8B-B14F-4D97-AF65-F5344CB8AC3E}">
        <p14:creationId xmlns:p14="http://schemas.microsoft.com/office/powerpoint/2010/main" val="142079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Formatting Lists</a:t>
            </a:r>
          </a:p>
        </p:txBody>
      </p:sp>
      <p:sp>
        <p:nvSpPr>
          <p:cNvPr id="3" name="Content Placeholder 2"/>
          <p:cNvSpPr>
            <a:spLocks noGrp="1"/>
          </p:cNvSpPr>
          <p:nvPr>
            <p:ph idx="1"/>
          </p:nvPr>
        </p:nvSpPr>
        <p:spPr/>
        <p:txBody>
          <a:bodyPr/>
          <a:lstStyle/>
          <a:p>
            <a:r>
              <a:rPr lang="en-IN" b="1" dirty="0"/>
              <a:t>List marker</a:t>
            </a:r>
            <a:r>
              <a:rPr lang="en-IN" dirty="0"/>
              <a:t> – It is the default browser style symbol displayed before each list item for unordered and ordered lists </a:t>
            </a:r>
          </a:p>
          <a:p>
            <a:r>
              <a:rPr lang="en-IN" dirty="0"/>
              <a:t>To change the type of list marker or to prevent any display of a list marker, use</a:t>
            </a:r>
          </a:p>
          <a:p>
            <a:pPr marL="0" indent="0">
              <a:buNone/>
            </a:pPr>
            <a:r>
              <a:rPr lang="en-IN" sz="2600" dirty="0">
                <a:latin typeface="Courier New" panose="02070309020205020404" pitchFamily="49" charset="0"/>
                <a:cs typeface="Courier New" panose="02070309020205020404" pitchFamily="49" charset="0"/>
              </a:rPr>
              <a:t>  list-style-type: </a:t>
            </a:r>
            <a:r>
              <a:rPr lang="en-IN" sz="2600" i="1" dirty="0">
                <a:latin typeface="Courier New" panose="02070309020205020404" pitchFamily="49" charset="0"/>
                <a:cs typeface="Courier New" panose="02070309020205020404" pitchFamily="49" charset="0"/>
              </a:rPr>
              <a:t>type</a:t>
            </a:r>
            <a:r>
              <a:rPr lang="en-IN" sz="2600" dirty="0">
                <a:latin typeface="Courier New" panose="02070309020205020404" pitchFamily="49" charset="0"/>
                <a:cs typeface="Courier New" panose="02070309020205020404" pitchFamily="49" charset="0"/>
              </a:rPr>
              <a:t>;</a:t>
            </a:r>
          </a:p>
          <a:p>
            <a:pPr marL="0" indent="0">
              <a:buNone/>
            </a:pPr>
            <a:r>
              <a:rPr lang="en-IN" dirty="0"/>
              <a:t>    where </a:t>
            </a:r>
            <a:r>
              <a:rPr lang="en-IN" sz="2600" i="1" dirty="0">
                <a:latin typeface="Courier New" panose="02070309020205020404" pitchFamily="49" charset="0"/>
                <a:cs typeface="Courier New" panose="02070309020205020404" pitchFamily="49" charset="0"/>
              </a:rPr>
              <a:t>type</a:t>
            </a:r>
            <a:r>
              <a:rPr lang="en-IN" dirty="0"/>
              <a:t> is the various types of markers</a:t>
            </a:r>
          </a:p>
        </p:txBody>
      </p:sp>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51</a:t>
            </a:fld>
            <a:endParaRPr lang="en-US"/>
          </a:p>
        </p:txBody>
      </p:sp>
      <p:sp>
        <p:nvSpPr>
          <p:cNvPr id="4" name="Footer Placeholder 3"/>
          <p:cNvSpPr>
            <a:spLocks noGrp="1"/>
          </p:cNvSpPr>
          <p:nvPr>
            <p:ph type="ftr" sz="quarter" idx="3"/>
            <p:custDataLst>
              <p:tags r:id="rId4"/>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1026886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Lists (continued)</a:t>
            </a:r>
            <a:endParaRPr lang="en-IN" dirty="0"/>
          </a:p>
        </p:txBody>
      </p:sp>
      <p:pic>
        <p:nvPicPr>
          <p:cNvPr id="6" name="Content Placeholder 5" descr="This table provides data on the values of the list-style-type property. It has 2 columns and 13 rows. The header of column 1 reads “list-style-type”, and the header of column 2 reads “Marker(s)”.&#10;In row 2, column 1 reads “disc” and column 2 displays a filled circle.&#10;In row 3, column 1 reads “circle” and column 2 displays the outline of a circle.&#10;In row 4, column 1 reads “square” and column 2 displays a filled square.&#10;In row 5, column 1 reads “decimal” and column 2 reads “1, 2, 3, 4, …”.&#10;In row 6, column 1 reads “decimal-leading-zero” and column 2 reads “01, 02, 03, 04, …”.&#10;In row 7, column 1 reads “lower-roman” and column 2 reads “i, ii, iii, iv, … ”.&#10;In row 8, column 1 reads “upper-roman” and column 2 reads “I, II, III, IV, …”.&#10;In row 9, column 1 reads “lower-alpha” and column 2 reads “a, b, c, d, …”.&#10;In row 10, column 1 reads “upper-alpha” and column 2 reads “A, B, C, D, …”.&#10;In row 11, column 1 reads “lower-greek” and column 2 reads “α, β, γ, δ, …”.&#10;In row 12, column 1 reads “upper-greek” and column 2 reads “Α, Β, Γ, Δ, …”.&#10;In row 13, column 1 reads “none” and column 2 reads “no marker displayed”." title="Values of the list-style-type property"/>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0" y="1272046"/>
            <a:ext cx="6382641" cy="4801270"/>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52</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842533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Images for List Markers</a:t>
            </a:r>
          </a:p>
        </p:txBody>
      </p:sp>
      <p:sp>
        <p:nvSpPr>
          <p:cNvPr id="3" name="Content Placeholder 2"/>
          <p:cNvSpPr>
            <a:spLocks noGrp="1"/>
          </p:cNvSpPr>
          <p:nvPr>
            <p:ph idx="1"/>
          </p:nvPr>
        </p:nvSpPr>
        <p:spPr/>
        <p:txBody>
          <a:bodyPr/>
          <a:lstStyle/>
          <a:p>
            <a:r>
              <a:rPr lang="en-IN" dirty="0"/>
              <a:t>A customized graphic image for the list marker can be supplied by the user</a:t>
            </a:r>
          </a:p>
          <a:p>
            <a:pPr marL="457200" lvl="1" indent="0">
              <a:buNone/>
            </a:pPr>
            <a:r>
              <a:rPr lang="en-IN" sz="2600" dirty="0">
                <a:latin typeface="Courier New" panose="02070309020205020404" pitchFamily="49" charset="0"/>
                <a:cs typeface="Courier New" panose="02070309020205020404" pitchFamily="49" charset="0"/>
              </a:rPr>
              <a:t>list-style-image: </a:t>
            </a:r>
            <a:r>
              <a:rPr lang="en-IN" sz="2600" dirty="0" err="1">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a:t>
            </a:r>
            <a:r>
              <a:rPr lang="en-IN" sz="2600" i="1" dirty="0" err="1">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a:t>
            </a:r>
          </a:p>
          <a:p>
            <a:pPr marL="457200" lvl="1" indent="0">
              <a:buNone/>
            </a:pPr>
            <a:r>
              <a:rPr lang="en-IN" sz="3200" dirty="0"/>
              <a:t>where </a:t>
            </a:r>
            <a:r>
              <a:rPr lang="en-IN" sz="2600" i="1" dirty="0" err="1">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 </a:t>
            </a:r>
            <a:r>
              <a:rPr lang="en-IN" sz="3200" dirty="0"/>
              <a:t>is the URL of a graphic file containing the marker image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53</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pic>
        <p:nvPicPr>
          <p:cNvPr id="6" name="Picture 5" descr="This figure explains how to display an image in place of a list marker.&#10;The first line reads “/* List Styles */”. The second line reads “article#about_tss ul {”. A rectangular box labeled “style rule applied to the unordered list within the about_tss article” is positioned on the left side of the figure. An arrow originating from the rectangular box points to the second line of the code.&#10;The third line of the code reads “list-style-image: url(runicon.png);”. A rectangular box labeled “displays the runicon.png file as the list marker” is positioned on the right side of the figure. An arrow originating from the second rectangular box points to the third line of the code.&#10;The fourth line reads “}”." title="Displaying an image in place of a list mark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464041"/>
            <a:ext cx="8458200" cy="1654865"/>
          </a:xfrm>
          <a:prstGeom prst="rect">
            <a:avLst/>
          </a:prstGeom>
        </p:spPr>
      </p:pic>
    </p:spTree>
    <p:extLst>
      <p:ext uri="{BB962C8B-B14F-4D97-AF65-F5344CB8AC3E}">
        <p14:creationId xmlns:p14="http://schemas.microsoft.com/office/powerpoint/2010/main" val="31078327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Using Images for List Markers </a:t>
            </a:r>
            <a:r>
              <a:rPr lang="en-US" dirty="0"/>
              <a:t>(continued)</a:t>
            </a:r>
            <a:endParaRPr lang="en-IN" dirty="0"/>
          </a:p>
        </p:txBody>
      </p:sp>
      <p:pic>
        <p:nvPicPr>
          <p:cNvPr id="6" name="Content Placeholder 5" descr="This figure explains an unordered list with the runicon.png image marker.&#10;The figure consists of a rectangular box that reads “Classes” positioned at the top of the figure. The second line reads “Winter instruction starts soon. Get a jump on your summer goals by joining us for individual or group instruction in:”.&#10;The third, fourth, and fifth line displays an icon at the beginning of the lines followed by points on running, cycling, and swimming. A small rectangular box labeled “runicon.png image file” is positioned to the left of the figure. An arrow originating from the small rectangular box points to the third, fourth, and fifth lines of the figure." title="Unordered list with the runicon.png image marke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333597"/>
            <a:ext cx="8305800" cy="4678168"/>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54</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121058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the List Marker Position</a:t>
            </a:r>
          </a:p>
        </p:txBody>
      </p:sp>
      <p:sp>
        <p:nvSpPr>
          <p:cNvPr id="3" name="Content Placeholder 2"/>
          <p:cNvSpPr>
            <a:spLocks noGrp="1"/>
          </p:cNvSpPr>
          <p:nvPr>
            <p:ph idx="1"/>
          </p:nvPr>
        </p:nvSpPr>
        <p:spPr/>
        <p:txBody>
          <a:bodyPr/>
          <a:lstStyle/>
          <a:p>
            <a:r>
              <a:rPr lang="en-IN" dirty="0"/>
              <a:t>CSS treats each list item as a block-level element, placed within a virtual box in which the list marker is placed outside of the list text</a:t>
            </a:r>
          </a:p>
          <a:p>
            <a:r>
              <a:rPr lang="en-IN" dirty="0"/>
              <a:t>To change the default behaviour, use </a:t>
            </a:r>
          </a:p>
          <a:p>
            <a:pPr marL="0" indent="0">
              <a:buNone/>
            </a:pPr>
            <a:r>
              <a:rPr lang="en-IN" sz="2600" dirty="0">
                <a:latin typeface="Courier New" panose="02070309020205020404" pitchFamily="49" charset="0"/>
                <a:cs typeface="Courier New" panose="02070309020205020404" pitchFamily="49" charset="0"/>
              </a:rPr>
              <a:t>  list-style-position: </a:t>
            </a:r>
            <a:r>
              <a:rPr lang="en-IN" sz="2600" i="1" dirty="0">
                <a:latin typeface="Courier New" panose="02070309020205020404" pitchFamily="49" charset="0"/>
                <a:cs typeface="Courier New" panose="02070309020205020404" pitchFamily="49" charset="0"/>
              </a:rPr>
              <a:t>position</a:t>
            </a:r>
            <a:r>
              <a:rPr lang="en-IN" sz="2600" dirty="0">
                <a:latin typeface="Courier New" panose="02070309020205020404" pitchFamily="49" charset="0"/>
                <a:cs typeface="Courier New" panose="02070309020205020404" pitchFamily="49" charset="0"/>
              </a:rPr>
              <a:t>;</a:t>
            </a:r>
          </a:p>
          <a:p>
            <a:pPr marL="0" indent="0">
              <a:buNone/>
            </a:pPr>
            <a:r>
              <a:rPr lang="en-IN" sz="3200" dirty="0"/>
              <a:t>    where </a:t>
            </a:r>
            <a:r>
              <a:rPr lang="en-IN" sz="2600" i="1" dirty="0">
                <a:latin typeface="Courier New" panose="02070309020205020404" pitchFamily="49" charset="0"/>
                <a:cs typeface="Courier New" panose="02070309020205020404" pitchFamily="49" charset="0"/>
              </a:rPr>
              <a:t>position</a:t>
            </a:r>
            <a:r>
              <a:rPr lang="en-IN" sz="3200" dirty="0"/>
              <a:t> is either outside or inside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55</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42281193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Setting the List Marker Position </a:t>
            </a:r>
            <a:r>
              <a:rPr lang="en-US" dirty="0"/>
              <a:t>(continued)</a:t>
            </a:r>
            <a:endParaRPr lang="en-IN" dirty="0"/>
          </a:p>
        </p:txBody>
      </p:sp>
      <p:pic>
        <p:nvPicPr>
          <p:cNvPr id="6" name="Content Placeholder 5" descr="This figure explains the values of the list-style-position property.&#10;The figure consists of two rectangular boxes placed horizontally. &#10;A rectangular box labeled “list-style-position: outside;” is positioned first in the document. Three bulleted lists are positioned inside a small rectangular box inside rectangular box 1. The bullets are placed outside the small rectangular box.&#10;A rectangular box labeled “list-style-position: inside;” is positioned to the right of rectangular box 1. Three bulleted lists are positioned inside a small rectangular box inside rectangular box 2. The bullets are placed inside the small rectangular box.&#10;A rectangular box 3 labeled “virtual box around each list item” is positioned to the left of the document. An arrow originating from rectangular box 3 points to rectangular box 1 and 2. " title="Values of the list-style-position property"/>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574917"/>
            <a:ext cx="8305800" cy="2195529"/>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56</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5792040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9830"/>
            <a:ext cx="8305800" cy="944563"/>
          </a:xfrm>
        </p:spPr>
        <p:txBody>
          <a:bodyPr/>
          <a:lstStyle/>
          <a:p>
            <a:r>
              <a:rPr lang="en-US" dirty="0"/>
              <a:t>Working with Margins and Padding</a:t>
            </a:r>
          </a:p>
        </p:txBody>
      </p:sp>
      <p:sp>
        <p:nvSpPr>
          <p:cNvPr id="3" name="Content Placeholder 2"/>
          <p:cNvSpPr>
            <a:spLocks noGrp="1"/>
          </p:cNvSpPr>
          <p:nvPr>
            <p:ph idx="1"/>
            <p:custDataLst>
              <p:tags r:id="rId3"/>
            </p:custDataLst>
          </p:nvPr>
        </p:nvSpPr>
        <p:spPr/>
        <p:txBody>
          <a:bodyPr/>
          <a:lstStyle/>
          <a:p>
            <a:r>
              <a:rPr lang="en-US" dirty="0"/>
              <a:t>Block-level elements follow the structure of the </a:t>
            </a:r>
            <a:r>
              <a:rPr lang="en-US" b="1" dirty="0"/>
              <a:t>box model</a:t>
            </a:r>
            <a:endParaRPr lang="en-US" dirty="0"/>
          </a:p>
          <a:p>
            <a:r>
              <a:rPr lang="en-US" dirty="0"/>
              <a:t>Contents in a </a:t>
            </a:r>
            <a:r>
              <a:rPr lang="en-US" b="1" dirty="0"/>
              <a:t>box model</a:t>
            </a:r>
            <a:r>
              <a:rPr lang="en-US" dirty="0"/>
              <a:t> are enclosed within the following series of concentric boxes:</a:t>
            </a:r>
          </a:p>
          <a:p>
            <a:pPr lvl="1"/>
            <a:r>
              <a:rPr lang="en-US" dirty="0"/>
              <a:t>The content of the element itself</a:t>
            </a:r>
          </a:p>
          <a:p>
            <a:pPr lvl="1"/>
            <a:r>
              <a:rPr lang="en-US" dirty="0"/>
              <a:t>The </a:t>
            </a:r>
            <a:r>
              <a:rPr lang="en-US" b="1" dirty="0"/>
              <a:t>padding space</a:t>
            </a:r>
            <a:r>
              <a:rPr lang="en-US" dirty="0"/>
              <a:t>, which extends from the element’s content to a border</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57</a:t>
            </a:fld>
            <a:endParaRPr lang="en-US"/>
          </a:p>
        </p:txBody>
      </p:sp>
      <p:sp>
        <p:nvSpPr>
          <p:cNvPr id="4" name="Footer Placeholder 3"/>
          <p:cNvSpPr>
            <a:spLocks noGrp="1"/>
          </p:cNvSpPr>
          <p:nvPr>
            <p:ph type="ftr" sz="quarter" idx="3"/>
            <p:custDataLst>
              <p:tags r:id="rId5"/>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4132770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830"/>
            <a:ext cx="8305800" cy="944563"/>
          </a:xfrm>
        </p:spPr>
        <p:txBody>
          <a:bodyPr/>
          <a:lstStyle/>
          <a:p>
            <a:r>
              <a:rPr lang="en-US" dirty="0"/>
              <a:t>Working with Margins and Padding (continued)</a:t>
            </a:r>
            <a:endParaRPr lang="en-IN" dirty="0"/>
          </a:p>
        </p:txBody>
      </p:sp>
      <p:sp>
        <p:nvSpPr>
          <p:cNvPr id="3" name="Content Placeholder 2"/>
          <p:cNvSpPr>
            <a:spLocks noGrp="1"/>
          </p:cNvSpPr>
          <p:nvPr>
            <p:ph idx="1"/>
          </p:nvPr>
        </p:nvSpPr>
        <p:spPr/>
        <p:txBody>
          <a:bodyPr/>
          <a:lstStyle/>
          <a:p>
            <a:pPr lvl="1"/>
            <a:r>
              <a:rPr lang="en-US" dirty="0"/>
              <a:t>The </a:t>
            </a:r>
            <a:r>
              <a:rPr lang="en-US" b="1" dirty="0"/>
              <a:t>border</a:t>
            </a:r>
            <a:r>
              <a:rPr lang="en-US" dirty="0"/>
              <a:t> surrounding the padding space</a:t>
            </a:r>
          </a:p>
          <a:p>
            <a:pPr lvl="1"/>
            <a:r>
              <a:rPr lang="en-US" dirty="0"/>
              <a:t>The </a:t>
            </a:r>
            <a:r>
              <a:rPr lang="en-US" b="1" dirty="0"/>
              <a:t>margin space </a:t>
            </a:r>
            <a:r>
              <a:rPr lang="en-US" dirty="0"/>
              <a:t>comprised of the space beyond the border up to the next page element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58</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pic>
        <p:nvPicPr>
          <p:cNvPr id="6" name="Picture 5" descr="This figure explains the CSS box model.&#10;It consists of four concentric dotted rectangles. The outermost rectangle is labeled “margin”.&#10;The second inner rectangle is labeled “border”.&#10;The third inner rectangle is labeled “padding”.&#10;The innermost rectangle, which is the fourth rectangle contains text." title="The CSS box mode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590800"/>
            <a:ext cx="7940684" cy="3730170"/>
          </a:xfrm>
          <a:prstGeom prst="rect">
            <a:avLst/>
          </a:prstGeom>
        </p:spPr>
      </p:pic>
    </p:spTree>
    <p:extLst>
      <p:ext uri="{BB962C8B-B14F-4D97-AF65-F5344CB8AC3E}">
        <p14:creationId xmlns:p14="http://schemas.microsoft.com/office/powerpoint/2010/main" val="2094800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the Padding Space</a:t>
            </a:r>
          </a:p>
        </p:txBody>
      </p:sp>
      <p:sp>
        <p:nvSpPr>
          <p:cNvPr id="3" name="Content Placeholder 2"/>
          <p:cNvSpPr>
            <a:spLocks noGrp="1"/>
          </p:cNvSpPr>
          <p:nvPr>
            <p:ph idx="1"/>
          </p:nvPr>
        </p:nvSpPr>
        <p:spPr/>
        <p:txBody>
          <a:bodyPr/>
          <a:lstStyle/>
          <a:p>
            <a:r>
              <a:rPr lang="en-IN" dirty="0"/>
              <a:t>To set the width of the padding space, use the following </a:t>
            </a:r>
            <a:r>
              <a:rPr lang="en-IN" b="1" dirty="0"/>
              <a:t>padding</a:t>
            </a:r>
            <a:r>
              <a:rPr lang="en-IN" dirty="0"/>
              <a:t> property</a:t>
            </a:r>
          </a:p>
          <a:p>
            <a:pPr marL="400050" lvl="1" indent="0">
              <a:buNone/>
            </a:pPr>
            <a:r>
              <a:rPr lang="en-IN" sz="2600" dirty="0">
                <a:latin typeface="Courier New" panose="02070309020205020404" pitchFamily="49" charset="0"/>
                <a:cs typeface="Courier New" panose="02070309020205020404" pitchFamily="49" charset="0"/>
              </a:rPr>
              <a:t>padding: </a:t>
            </a:r>
            <a:r>
              <a:rPr lang="en-IN" sz="2600" i="1" dirty="0">
                <a:latin typeface="Courier New" panose="02070309020205020404" pitchFamily="49" charset="0"/>
                <a:cs typeface="Courier New" panose="02070309020205020404" pitchFamily="49" charset="0"/>
              </a:rPr>
              <a:t>size</a:t>
            </a:r>
            <a:r>
              <a:rPr lang="en-IN" sz="2600" dirty="0">
                <a:latin typeface="Courier New" panose="02070309020205020404" pitchFamily="49" charset="0"/>
                <a:cs typeface="Courier New" panose="02070309020205020404" pitchFamily="49" charset="0"/>
              </a:rPr>
              <a:t>;</a:t>
            </a:r>
          </a:p>
          <a:p>
            <a:pPr marL="400050" lvl="1" indent="0">
              <a:buNone/>
            </a:pPr>
            <a:r>
              <a:rPr lang="en-IN" sz="3200" dirty="0"/>
              <a:t>where </a:t>
            </a:r>
            <a:r>
              <a:rPr lang="en-IN" sz="2600" i="1" dirty="0">
                <a:latin typeface="Courier New" panose="02070309020205020404" pitchFamily="49" charset="0"/>
                <a:cs typeface="Courier New" panose="02070309020205020404" pitchFamily="49" charset="0"/>
              </a:rPr>
              <a:t>size</a:t>
            </a:r>
            <a:r>
              <a:rPr lang="en-IN" sz="3200" dirty="0"/>
              <a:t> is expressed in one of the CSS units of length or the keyword </a:t>
            </a:r>
            <a:r>
              <a:rPr lang="en-IN" sz="2600" dirty="0">
                <a:latin typeface="Courier New" panose="02070309020205020404" pitchFamily="49" charset="0"/>
                <a:cs typeface="Courier New" panose="02070309020205020404" pitchFamily="49" charset="0"/>
              </a:rPr>
              <a:t>auto</a:t>
            </a:r>
            <a:r>
              <a:rPr lang="en-IN" sz="3200" dirty="0"/>
              <a:t> to let the browser automatically choose the padding</a:t>
            </a:r>
            <a:endParaRPr lang="en-IN" sz="3200"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59</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417610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Style Sheets</a:t>
            </a:r>
          </a:p>
        </p:txBody>
      </p:sp>
      <p:sp>
        <p:nvSpPr>
          <p:cNvPr id="3" name="Content Placeholder 2"/>
          <p:cNvSpPr>
            <a:spLocks noGrp="1"/>
          </p:cNvSpPr>
          <p:nvPr>
            <p:ph idx="1"/>
          </p:nvPr>
        </p:nvSpPr>
        <p:spPr>
          <a:xfrm>
            <a:off x="457200" y="1219200"/>
            <a:ext cx="8305800" cy="5181600"/>
          </a:xfrm>
        </p:spPr>
        <p:txBody>
          <a:bodyPr/>
          <a:lstStyle/>
          <a:p>
            <a:r>
              <a:rPr lang="en-IN" b="1" dirty="0"/>
              <a:t>Browser styles </a:t>
            </a:r>
            <a:r>
              <a:rPr lang="en-IN" dirty="0"/>
              <a:t>or </a:t>
            </a:r>
            <a:r>
              <a:rPr lang="en-IN" b="1" dirty="0"/>
              <a:t>user agent styles </a:t>
            </a:r>
            <a:r>
              <a:rPr lang="en-IN" dirty="0"/>
              <a:t>– Styles built into the browser </a:t>
            </a:r>
          </a:p>
          <a:p>
            <a:r>
              <a:rPr lang="en-IN" b="1" dirty="0"/>
              <a:t>User-defined styles </a:t>
            </a:r>
            <a:r>
              <a:rPr lang="en-IN" dirty="0"/>
              <a:t>– Styles defined by a user based on the configuration setting of the user’s browser</a:t>
            </a:r>
          </a:p>
          <a:p>
            <a:r>
              <a:rPr lang="en-IN" b="1" dirty="0"/>
              <a:t>External styles</a:t>
            </a:r>
            <a:r>
              <a:rPr lang="en-IN" dirty="0"/>
              <a:t> – Styles created by a website author, placed within a CSS file, and linked to the page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6242254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Setting the Padding Space </a:t>
            </a:r>
            <a:r>
              <a:rPr lang="en-US" dirty="0"/>
              <a:t>(continued)</a:t>
            </a:r>
            <a:endParaRPr lang="en-IN" dirty="0"/>
          </a:p>
        </p:txBody>
      </p:sp>
      <p:pic>
        <p:nvPicPr>
          <p:cNvPr id="6" name="Content Placeholder 5" descr="This figure explains how to set the size of the left padding space.&#10;The first line of the code reads “nav &gt; ul {”. A rectangular box labeled “selects unordered lists within the nav element” is positioned to the left of the figure. An arrow originating from the rectangular box points to the first line of the code.&#10;The second and the third lines of the code defines the height and style type of a list. The fourth line reads “padding-left: 5px;”. A rectangular box labeled “sets the padding on the left edge to 5 pixels” is placed to the right of the figure. An arrow originating from the second rectangular box points to the fourth line of the code." title="Setting the size of the left padding spac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827439"/>
            <a:ext cx="8305800" cy="1690485"/>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60</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7625677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344"/>
            <a:ext cx="8305800" cy="944563"/>
          </a:xfrm>
        </p:spPr>
        <p:txBody>
          <a:bodyPr/>
          <a:lstStyle/>
          <a:p>
            <a:r>
              <a:rPr lang="en-IN" dirty="0"/>
              <a:t>Setting the Margin and Border Spaces</a:t>
            </a:r>
          </a:p>
        </p:txBody>
      </p:sp>
      <p:sp>
        <p:nvSpPr>
          <p:cNvPr id="3" name="Content Placeholder 2"/>
          <p:cNvSpPr>
            <a:spLocks noGrp="1"/>
          </p:cNvSpPr>
          <p:nvPr>
            <p:ph idx="1"/>
          </p:nvPr>
        </p:nvSpPr>
        <p:spPr/>
        <p:txBody>
          <a:bodyPr/>
          <a:lstStyle/>
          <a:p>
            <a:r>
              <a:rPr lang="en-IN" dirty="0"/>
              <a:t>To set the size of the margin around block-level elements, use</a:t>
            </a:r>
          </a:p>
          <a:p>
            <a:pPr lvl="1"/>
            <a:r>
              <a:rPr lang="en-IN" sz="2600" dirty="0">
                <a:solidFill>
                  <a:srgbClr val="000000"/>
                </a:solidFill>
                <a:latin typeface="Courier New" panose="02070309020205020404" pitchFamily="49" charset="0"/>
                <a:cs typeface="Courier New" panose="02070309020205020404" pitchFamily="49" charset="0"/>
              </a:rPr>
              <a:t>margin: size;</a:t>
            </a:r>
          </a:p>
          <a:p>
            <a:pPr lvl="1"/>
            <a:r>
              <a:rPr lang="en-IN" sz="2600" dirty="0">
                <a:solidFill>
                  <a:srgbClr val="000000"/>
                </a:solidFill>
                <a:latin typeface="Courier New" panose="02070309020205020404" pitchFamily="49" charset="0"/>
                <a:cs typeface="Courier New" panose="02070309020205020404" pitchFamily="49" charset="0"/>
              </a:rPr>
              <a:t>margin: top right bottom left;</a:t>
            </a:r>
          </a:p>
          <a:p>
            <a:pPr lvl="0"/>
            <a:r>
              <a:rPr lang="en-IN" dirty="0">
                <a:solidFill>
                  <a:srgbClr val="000000"/>
                </a:solidFill>
              </a:rPr>
              <a:t>To set the size of the border space, use</a:t>
            </a:r>
          </a:p>
          <a:p>
            <a:pPr lvl="1"/>
            <a:r>
              <a:rPr lang="en-IN" sz="2600" dirty="0">
                <a:solidFill>
                  <a:srgbClr val="000000"/>
                </a:solidFill>
                <a:latin typeface="Courier New" panose="02070309020205020404" pitchFamily="49" charset="0"/>
                <a:cs typeface="Courier New" panose="02070309020205020404" pitchFamily="49" charset="0"/>
              </a:rPr>
              <a:t>border-width: size;</a:t>
            </a:r>
          </a:p>
          <a:p>
            <a:pPr lvl="1"/>
            <a:r>
              <a:rPr lang="en-IN" sz="2600" dirty="0">
                <a:solidFill>
                  <a:srgbClr val="000000"/>
                </a:solidFill>
                <a:latin typeface="Courier New" panose="02070309020205020404" pitchFamily="49" charset="0"/>
                <a:cs typeface="Courier New" panose="02070309020205020404" pitchFamily="49" charset="0"/>
              </a:rPr>
              <a:t>border-width: top right bottom left;</a:t>
            </a:r>
          </a:p>
          <a:p>
            <a:pPr marL="514350" lvl="1" indent="0">
              <a:buNone/>
            </a:pPr>
            <a:endParaRPr lang="en-IN"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61</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9482878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7"/>
            <a:ext cx="8305800" cy="944563"/>
          </a:xfrm>
        </p:spPr>
        <p:txBody>
          <a:bodyPr/>
          <a:lstStyle/>
          <a:p>
            <a:r>
              <a:rPr lang="en-IN" dirty="0"/>
              <a:t>Setting the Margin and Border Spaces </a:t>
            </a:r>
            <a:r>
              <a:rPr lang="en-US" dirty="0"/>
              <a:t>(continued)</a:t>
            </a:r>
            <a:endParaRPr lang="en-IN" dirty="0"/>
          </a:p>
        </p:txBody>
      </p:sp>
      <p:pic>
        <p:nvPicPr>
          <p:cNvPr id="6" name="Content Placeholder 5" descr="This figure explains how to set the size of the top margin.&#10;The first line of the code reads “nav &gt; ul {” and the fifth line of the document closes the nav &gt; ul tag. The sixth line of the code reads “nav &gt; ul &gt; li.newgroup {”. A rectangular box labeled “selects the list items belonging to the newgroup class found within the unordered navigation list” is positioned to the left of the figure. An arrow originating from the first rectangular box points to the sixth line of the code.&#10;The seventh line of the code reads “margin-top: 20px;”. A rectangular box labeled “sets the margin space on the top edge to 20 pixels” is positioned to the right of the figure. An arrow originating from the second rectangular box points to the seventh line of the code." title="Setting the size of the top margin"/>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342389"/>
            <a:ext cx="8305800" cy="2660584"/>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62</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3288705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Pseudo-Classes and   Pseudo-Elements</a:t>
            </a:r>
          </a:p>
        </p:txBody>
      </p:sp>
      <p:sp>
        <p:nvSpPr>
          <p:cNvPr id="3" name="Content Placeholder 2"/>
          <p:cNvSpPr>
            <a:spLocks noGrp="1"/>
          </p:cNvSpPr>
          <p:nvPr>
            <p:ph idx="1"/>
          </p:nvPr>
        </p:nvSpPr>
        <p:spPr/>
        <p:txBody>
          <a:bodyPr/>
          <a:lstStyle/>
          <a:p>
            <a:r>
              <a:rPr lang="en-US" b="1" dirty="0"/>
              <a:t>Pseudo-class</a:t>
            </a:r>
            <a:r>
              <a:rPr lang="en-US" dirty="0"/>
              <a:t> – classifies an element based on its current status, position, or use in the document</a:t>
            </a:r>
          </a:p>
          <a:p>
            <a:pPr marL="457200" lvl="1" indent="0">
              <a:buNone/>
            </a:pPr>
            <a:r>
              <a:rPr lang="en-US" sz="2600" i="1" dirty="0">
                <a:latin typeface="Courier New" pitchFamily="49" charset="0"/>
                <a:cs typeface="Courier New" pitchFamily="49" charset="0"/>
              </a:rPr>
              <a:t>element</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 pseudo-class</a:t>
            </a:r>
          </a:p>
          <a:p>
            <a:pPr marL="457200" lvl="1" indent="0">
              <a:buNone/>
            </a:pPr>
            <a:r>
              <a:rPr lang="en-US" sz="3200" dirty="0">
                <a:latin typeface="+mj-lt"/>
                <a:cs typeface="Courier New" pitchFamily="49" charset="0"/>
              </a:rPr>
              <a:t>where </a:t>
            </a:r>
            <a:r>
              <a:rPr lang="en-US" sz="2600" dirty="0">
                <a:latin typeface="Courier New" panose="02070309020205020404" pitchFamily="49" charset="0"/>
                <a:cs typeface="Courier New" panose="02070309020205020404" pitchFamily="49" charset="0"/>
              </a:rPr>
              <a:t>element </a:t>
            </a:r>
            <a:r>
              <a:rPr lang="en-US" sz="3200" dirty="0">
                <a:latin typeface="+mj-lt"/>
                <a:cs typeface="Courier New" pitchFamily="49" charset="0"/>
              </a:rPr>
              <a:t>is an element from the document and </a:t>
            </a:r>
            <a:r>
              <a:rPr lang="en-US" sz="2600" dirty="0">
                <a:latin typeface="Courier New" panose="02070309020205020404" pitchFamily="49" charset="0"/>
                <a:cs typeface="Courier New" panose="02070309020205020404" pitchFamily="49" charset="0"/>
              </a:rPr>
              <a:t>pseudo-class</a:t>
            </a:r>
            <a:r>
              <a:rPr lang="en-US" sz="3200" dirty="0">
                <a:latin typeface="+mj-lt"/>
                <a:cs typeface="Courier New" pitchFamily="49" charset="0"/>
              </a:rPr>
              <a:t> is the name of a </a:t>
            </a:r>
            <a:r>
              <a:rPr lang="en-US" sz="3200" dirty="0" err="1">
                <a:latin typeface="+mj-lt"/>
                <a:cs typeface="Courier New" pitchFamily="49" charset="0"/>
              </a:rPr>
              <a:t>css</a:t>
            </a:r>
            <a:r>
              <a:rPr lang="en-US" sz="3200" dirty="0">
                <a:latin typeface="+mj-lt"/>
                <a:cs typeface="Courier New" pitchFamily="49" charset="0"/>
              </a:rPr>
              <a:t> pseudo-class</a:t>
            </a:r>
          </a:p>
          <a:p>
            <a:pPr lvl="0"/>
            <a:r>
              <a:rPr lang="en-US" b="1" dirty="0">
                <a:solidFill>
                  <a:srgbClr val="000000"/>
                </a:solidFill>
              </a:rPr>
              <a:t>Structural pseudo-class</a:t>
            </a:r>
            <a:r>
              <a:rPr lang="en-US" dirty="0">
                <a:solidFill>
                  <a:srgbClr val="000000"/>
                </a:solidFill>
              </a:rPr>
              <a:t> – classifies an element based on its location within the structure of the HTML document</a:t>
            </a:r>
          </a:p>
          <a:p>
            <a:pPr marL="457200" lvl="1" indent="0">
              <a:buNone/>
            </a:pPr>
            <a:endParaRPr lang="en-US" sz="3200" dirty="0">
              <a:latin typeface="+mj-lt"/>
              <a:cs typeface="Courier New" pitchFamily="49" charset="0"/>
            </a:endParaRPr>
          </a:p>
          <a:p>
            <a:pPr marL="457200" lvl="1" indent="0">
              <a:buNone/>
            </a:pPr>
            <a:endParaRPr lang="en-US" sz="3200" dirty="0">
              <a:latin typeface="+mj-lt"/>
              <a:cs typeface="Courier New" pitchFamily="49" charset="0"/>
            </a:endParaRPr>
          </a:p>
          <a:p>
            <a:endParaRPr lang="en-US"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63</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0914441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305800" cy="944563"/>
          </a:xfrm>
        </p:spPr>
        <p:txBody>
          <a:bodyPr/>
          <a:lstStyle/>
          <a:p>
            <a:r>
              <a:rPr lang="en-US" dirty="0"/>
              <a:t>Using Pseudo-Classes and   Pseudo-Elements (continued 1)</a:t>
            </a:r>
          </a:p>
        </p:txBody>
      </p:sp>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64</a:t>
            </a:fld>
            <a:endParaRPr lang="en-US"/>
          </a:p>
        </p:txBody>
      </p:sp>
      <p:sp>
        <p:nvSpPr>
          <p:cNvPr id="4" name="Footer Placeholder 3"/>
          <p:cNvSpPr>
            <a:spLocks noGrp="1"/>
          </p:cNvSpPr>
          <p:nvPr>
            <p:ph type="ftr" sz="quarter" idx="3"/>
            <p:custDataLst>
              <p:tags r:id="rId4"/>
            </p:custDataLst>
          </p:nvPr>
        </p:nvSpPr>
        <p:spPr/>
        <p:txBody>
          <a:bodyPr/>
          <a:lstStyle/>
          <a:p>
            <a:pPr>
              <a:defRPr/>
            </a:pPr>
            <a:r>
              <a:rPr lang="en-US" dirty="0"/>
              <a:t>New Perspectives on HTML5, CSS3, and JavaScript, 6th Edition</a:t>
            </a:r>
          </a:p>
        </p:txBody>
      </p:sp>
      <p:pic>
        <p:nvPicPr>
          <p:cNvPr id="7" name="Picture 6" descr="This table provides data about the structural pseudo-classes. It has 2 columns and 13 rows. The header of column 1 reads “pseudo-class” and the header of column 2 reads “Matches”.&#10;In row 2, column 1 reads “:root” and column 2 reads “The top element in the document hierarchy (the html element)”.&#10;In row 3, column 1 reads “:empty” and column 2 reads “An element with no content”.&#10;In row 4, column 1 reads “:only-child” and column 2 reads “An element with no siblings”.&#10;In row 5, column 1 reads “:first-child” and column 2 reads “The first child of the parent element”.&#10;In row 6, column 1 reads “last-child” and column 2 reads “The last child of the parent element”.&#10;In row 7, column 1 reads “first-of-type” and column 2 reads “The first descendant of the parent that matches the specified type”.&#10;In row 8, column 1 reads “last-of-type” and column 2 reads “The last descendant of the parent that matches the specified type”.&#10;In row 9, column 1 reads “:nth-of-type (n)” and column 2 reads “The nth element of the parent that matches the specified type”.&#10;In row 10, column 1 reads “:nth-last-of-type (n)” and column 2 reads “The nth from the last element of the parent of the specified type”.&#10;In row 11, column 1 reads “:only-of-type” and column 2 reads “An element that has no siblings of the same type”.&#10;In row 12, column 1 reads “:lang (code)” and column 2 reads “The element that has the specified language indicated by code”.&#10;In row 13, column 1 reads “:not (selector)” and column 2 reads “An element not matching the specified selector”." title="Structural pseudo-classe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1447800"/>
            <a:ext cx="8153401" cy="4419600"/>
          </a:xfrm>
          <a:prstGeom prst="rect">
            <a:avLst/>
          </a:prstGeom>
        </p:spPr>
      </p:pic>
    </p:spTree>
    <p:custDataLst>
      <p:tags r:id="rId1"/>
    </p:custDataLst>
    <p:extLst>
      <p:ext uri="{BB962C8B-B14F-4D97-AF65-F5344CB8AC3E}">
        <p14:creationId xmlns:p14="http://schemas.microsoft.com/office/powerpoint/2010/main" val="8757811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714"/>
            <a:ext cx="8305800" cy="944563"/>
          </a:xfrm>
        </p:spPr>
        <p:txBody>
          <a:bodyPr/>
          <a:lstStyle/>
          <a:p>
            <a:r>
              <a:rPr lang="en-US" dirty="0"/>
              <a:t>Using Pseudo-Classes and   Pseudo-Elements (continued 2) </a:t>
            </a:r>
            <a:endParaRPr lang="en-IN" dirty="0"/>
          </a:p>
        </p:txBody>
      </p:sp>
      <p:pic>
        <p:nvPicPr>
          <p:cNvPr id="6" name="Content Placeholder 5" descr="This figure explains how to apply pseudo-classes to list items.&#10;The first line of the code reads “/* List Styles */”. The second line of the code reads “article#about_tss ul li:first-of-type {”. A rectangular box labeled “selects the first list item from the unordered list in the about_tss article” is positioned at the top right of the document. An arrow originating from the first rectangular box points to the second line of the code.&#10;The third line of the code reads “list-style-image: url(runicon.png);”. A rectangular box labeled “uses the runicon.png as the marker for the first list item” is positioned at the top left of the figure. An arrow originating from the second rectangular points to the third line of the code.&#10;The fourth line of the code reads “}”.&#10;The fifth line of the code reads “article#about_tss ul li:nth-of-type(2) {”. A rectangular box labeled “selects the second list item” is positioned to the right of the figure below the first rectangular box. An arrow originating from the third rectangular box points to the fifth line of the code.&#10;The sixth line of the code reads “list-style-image: url(bikeicon.png);”. A rectangular box labeled “uses the bikeicon.png image for the second marker” is positioned to the left of the figure below the second rectangular box. An arrow originating from the fourth rectangular box points to the sixth line of the code.&#10;The seventh line of the code reads “}”.&#10;The eighth line of the code reads “article#about_tss ul li:last-of-type {”. A rectangular box labeled “selects the last list item” is positioned to the right of the figure below the third rectangular box. An arrow originating from the fifth rectangular box points to the eighth line of the code.&#10;The ninth line of the code reads “list-style-image: url(swimicon.png);”. A rectangular box labeled “uses the swimicon.png image for the last marker” is positioned to the left of the figure below the fourth rectangular box. An arrow originating from the sixth rectangular box points to the ninth line of the code.&#10;The tenth line of the code reads “}”." title="Applying pseudo-classes to list item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75925"/>
            <a:ext cx="8305800" cy="3393512"/>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65</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9457455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Pseudo-classes for Hypertext</a:t>
            </a:r>
          </a:p>
        </p:txBody>
      </p:sp>
      <p:sp>
        <p:nvSpPr>
          <p:cNvPr id="3" name="Content Placeholder 2"/>
          <p:cNvSpPr>
            <a:spLocks noGrp="1"/>
          </p:cNvSpPr>
          <p:nvPr>
            <p:ph idx="1"/>
          </p:nvPr>
        </p:nvSpPr>
        <p:spPr/>
        <p:txBody>
          <a:bodyPr/>
          <a:lstStyle/>
          <a:p>
            <a:r>
              <a:rPr lang="en-IN" b="1" dirty="0"/>
              <a:t>Dynamic pseudo-class</a:t>
            </a:r>
            <a:r>
              <a:rPr lang="en-IN" dirty="0"/>
              <a:t> – A type of pseudo-class in which the class can change state based on the actions of the user</a:t>
            </a:r>
            <a:endParaRPr lang="en-IN"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66</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pic>
        <p:nvPicPr>
          <p:cNvPr id="6" name="Picture 5" descr="This table provides data about dynamic pseudo-classes. It has 2 columns and 6 rows. The header of column 1 reads “Pseudo-class” and the header of column 2 reads “Description”.&#10;In row 2, column 1 reads “:link” and column 2 reads “The link has not yet been visited by the user.”&#10;In row 3, column 1 reads “:visited” and column 2 reads “The link has been visited by the user.”&#10;In row 4, column 1 reads “:active” and column 2 reads “The element is in the process of being activated or clicked by the user.”&#10;In row 5, column 1 reads “:hover” and column 2 reads “the mouse printer is hovering over the element.”&#10;In row 6, column 1 reads “:focus” and column 2 reads “The element is receiving the focus of the keyboard or mouse pointer.”" title="Dynamic pseudo-class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429000"/>
            <a:ext cx="8331266" cy="2297409"/>
          </a:xfrm>
          <a:prstGeom prst="rect">
            <a:avLst/>
          </a:prstGeom>
        </p:spPr>
      </p:pic>
    </p:spTree>
    <p:extLst>
      <p:ext uri="{BB962C8B-B14F-4D97-AF65-F5344CB8AC3E}">
        <p14:creationId xmlns:p14="http://schemas.microsoft.com/office/powerpoint/2010/main" val="19970913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Pseudo-Elements</a:t>
            </a:r>
          </a:p>
        </p:txBody>
      </p:sp>
      <p:sp>
        <p:nvSpPr>
          <p:cNvPr id="3" name="Content Placeholder 2"/>
          <p:cNvSpPr>
            <a:spLocks noGrp="1"/>
          </p:cNvSpPr>
          <p:nvPr>
            <p:ph idx="1"/>
          </p:nvPr>
        </p:nvSpPr>
        <p:spPr/>
        <p:txBody>
          <a:bodyPr/>
          <a:lstStyle/>
          <a:p>
            <a:r>
              <a:rPr lang="en-IN" b="1" dirty="0"/>
              <a:t>Pseudo-element</a:t>
            </a:r>
            <a:r>
              <a:rPr lang="en-IN" dirty="0"/>
              <a:t> – An object that exists only in the rendered page</a:t>
            </a:r>
          </a:p>
          <a:p>
            <a:r>
              <a:rPr lang="en-IN" dirty="0"/>
              <a:t>Pseudo-elements can be selected using the following CSS selector:</a:t>
            </a:r>
          </a:p>
          <a:p>
            <a:pPr marL="457200" lvl="1" indent="0">
              <a:buNone/>
            </a:pPr>
            <a:r>
              <a:rPr lang="en-IN" sz="2600" i="1" dirty="0">
                <a:latin typeface="Courier New" panose="02070309020205020404" pitchFamily="49" charset="0"/>
                <a:cs typeface="Courier New" panose="02070309020205020404" pitchFamily="49" charset="0"/>
              </a:rPr>
              <a:t>element</a:t>
            </a:r>
            <a:r>
              <a:rPr lang="en-IN" sz="2600" dirty="0">
                <a:latin typeface="Courier New" panose="02070309020205020404" pitchFamily="49" charset="0"/>
                <a:cs typeface="Courier New" panose="02070309020205020404" pitchFamily="49" charset="0"/>
              </a:rPr>
              <a:t>::</a:t>
            </a:r>
            <a:r>
              <a:rPr lang="en-IN" sz="2600" i="1" dirty="0">
                <a:latin typeface="Courier New" panose="02070309020205020404" pitchFamily="49" charset="0"/>
                <a:cs typeface="Courier New" panose="02070309020205020404" pitchFamily="49" charset="0"/>
              </a:rPr>
              <a:t>pseudo-element</a:t>
            </a:r>
            <a:endParaRPr lang="en-IN" sz="2600" dirty="0">
              <a:latin typeface="Courier New" panose="02070309020205020404" pitchFamily="49" charset="0"/>
              <a:cs typeface="Courier New" panose="02070309020205020404" pitchFamily="49" charset="0"/>
            </a:endParaRPr>
          </a:p>
          <a:p>
            <a:pPr marL="457200" lvl="1" indent="0">
              <a:buNone/>
            </a:pPr>
            <a:r>
              <a:rPr lang="en-IN" sz="3200" dirty="0"/>
              <a:t>where </a:t>
            </a:r>
            <a:r>
              <a:rPr lang="en-IN" sz="2600" i="1" dirty="0">
                <a:latin typeface="Courier New" panose="02070309020205020404" pitchFamily="49" charset="0"/>
                <a:cs typeface="Courier New" panose="02070309020205020404" pitchFamily="49" charset="0"/>
              </a:rPr>
              <a:t>element</a:t>
            </a:r>
            <a:r>
              <a:rPr lang="en-IN" sz="3200" dirty="0"/>
              <a:t> is an element from the HTML file and </a:t>
            </a:r>
            <a:r>
              <a:rPr lang="en-IN" sz="2600" i="1" dirty="0">
                <a:latin typeface="Courier New" panose="02070309020205020404" pitchFamily="49" charset="0"/>
                <a:cs typeface="Courier New" panose="02070309020205020404" pitchFamily="49" charset="0"/>
              </a:rPr>
              <a:t>pseudo-element</a:t>
            </a:r>
            <a:r>
              <a:rPr lang="en-IN" sz="3200" dirty="0"/>
              <a:t> is the name of a CSS pseudo-element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67</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8897873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Pseudo-Elements </a:t>
            </a:r>
            <a:r>
              <a:rPr lang="en-US" dirty="0"/>
              <a:t>(continued)</a:t>
            </a:r>
            <a:endParaRPr lang="en-IN" dirty="0"/>
          </a:p>
        </p:txBody>
      </p:sp>
      <p:pic>
        <p:nvPicPr>
          <p:cNvPr id="6" name="Content Placeholder 5" descr="This table provides data about pseudo-elements. It has 2 columns and 5 rows. The header of column 1 reads “Pseudo-element”, and the header of column 2 reads “Description”.&#10;In row 2, column 1 reads “::first-letter” and column 2 reads “The first letter of the element text”.&#10;In row 3, column 1 reads “::first-line” and column 2 reads “The first line of the element text”.&#10;In row 4, column 1 reads “::before” and column 2 reads “Content inserted directly before the element”.&#10;In row 5, column 1 reads “::after” and column 2 reads “Content inserted directly after the element”." title="Pseudo-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566152"/>
            <a:ext cx="8305800" cy="2213058"/>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68</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3809375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Generating Content with CSS</a:t>
            </a:r>
          </a:p>
        </p:txBody>
      </p:sp>
      <p:sp>
        <p:nvSpPr>
          <p:cNvPr id="3" name="Content Placeholder 2"/>
          <p:cNvSpPr>
            <a:spLocks noGrp="1"/>
          </p:cNvSpPr>
          <p:nvPr>
            <p:ph idx="1"/>
          </p:nvPr>
        </p:nvSpPr>
        <p:spPr/>
        <p:txBody>
          <a:bodyPr/>
          <a:lstStyle/>
          <a:p>
            <a:r>
              <a:rPr lang="en-IN" dirty="0"/>
              <a:t>New content can be added either before or after an element using the following </a:t>
            </a:r>
            <a:r>
              <a:rPr lang="en-IN" b="1" dirty="0"/>
              <a:t>before</a:t>
            </a:r>
            <a:r>
              <a:rPr lang="en-IN" dirty="0"/>
              <a:t> and </a:t>
            </a:r>
            <a:r>
              <a:rPr lang="en-IN" b="1" dirty="0"/>
              <a:t>after</a:t>
            </a:r>
            <a:r>
              <a:rPr lang="en-IN" dirty="0"/>
              <a:t> pseudo-elements:</a:t>
            </a:r>
          </a:p>
          <a:p>
            <a:pPr marL="914400" lvl="2" indent="0">
              <a:buNone/>
            </a:pPr>
            <a:r>
              <a:rPr lang="en-IN" sz="2600" i="1" dirty="0">
                <a:latin typeface="Courier New" panose="02070309020205020404" pitchFamily="49" charset="0"/>
                <a:cs typeface="Courier New" panose="02070309020205020404" pitchFamily="49" charset="0"/>
              </a:rPr>
              <a:t>element</a:t>
            </a:r>
            <a:r>
              <a:rPr lang="en-IN" sz="2600" dirty="0">
                <a:latin typeface="Courier New" panose="02070309020205020404" pitchFamily="49" charset="0"/>
                <a:cs typeface="Courier New" panose="02070309020205020404" pitchFamily="49" charset="0"/>
              </a:rPr>
              <a:t>::before {content: </a:t>
            </a:r>
            <a:r>
              <a:rPr lang="en-IN" sz="2600" i="1" dirty="0">
                <a:latin typeface="Courier New" panose="02070309020205020404" pitchFamily="49" charset="0"/>
                <a:cs typeface="Courier New" panose="02070309020205020404" pitchFamily="49" charset="0"/>
              </a:rPr>
              <a:t>text</a:t>
            </a:r>
            <a:r>
              <a:rPr lang="en-IN" sz="2600" dirty="0">
                <a:latin typeface="Courier New" panose="02070309020205020404" pitchFamily="49" charset="0"/>
                <a:cs typeface="Courier New" panose="02070309020205020404" pitchFamily="49" charset="0"/>
              </a:rPr>
              <a:t>;}</a:t>
            </a:r>
          </a:p>
          <a:p>
            <a:pPr marL="914400" lvl="2" indent="0">
              <a:buNone/>
            </a:pPr>
            <a:r>
              <a:rPr lang="en-IN" sz="2600" i="1" dirty="0">
                <a:latin typeface="Courier New" panose="02070309020205020404" pitchFamily="49" charset="0"/>
                <a:cs typeface="Courier New" panose="02070309020205020404" pitchFamily="49" charset="0"/>
              </a:rPr>
              <a:t>element</a:t>
            </a:r>
            <a:r>
              <a:rPr lang="en-IN" sz="2600" dirty="0">
                <a:latin typeface="Courier New" panose="02070309020205020404" pitchFamily="49" charset="0"/>
                <a:cs typeface="Courier New" panose="02070309020205020404" pitchFamily="49" charset="0"/>
              </a:rPr>
              <a:t>::after {content: </a:t>
            </a:r>
            <a:r>
              <a:rPr lang="en-IN" sz="2600" i="1" dirty="0">
                <a:latin typeface="Courier New" panose="02070309020205020404" pitchFamily="49" charset="0"/>
                <a:cs typeface="Courier New" panose="02070309020205020404" pitchFamily="49" charset="0"/>
              </a:rPr>
              <a:t>text</a:t>
            </a:r>
            <a:r>
              <a:rPr lang="en-IN" sz="2600" dirty="0">
                <a:latin typeface="Courier New" panose="02070309020205020404" pitchFamily="49" charset="0"/>
                <a:cs typeface="Courier New" panose="02070309020205020404" pitchFamily="49" charset="0"/>
              </a:rPr>
              <a:t>;}</a:t>
            </a:r>
            <a:endParaRPr lang="en-IN" sz="2600" i="1" dirty="0">
              <a:latin typeface="Courier New" panose="02070309020205020404" pitchFamily="49" charset="0"/>
              <a:cs typeface="Courier New" panose="02070309020205020404" pitchFamily="49" charset="0"/>
            </a:endParaRPr>
          </a:p>
          <a:p>
            <a:pPr marL="285750" lvl="2" indent="0">
              <a:buNone/>
            </a:pPr>
            <a:r>
              <a:rPr lang="en-IN" sz="3200" dirty="0"/>
              <a:t>where </a:t>
            </a:r>
            <a:r>
              <a:rPr lang="en-IN" sz="2600" i="1" dirty="0">
                <a:latin typeface="Courier New" panose="02070309020205020404" pitchFamily="49" charset="0"/>
                <a:cs typeface="Courier New" panose="02070309020205020404" pitchFamily="49" charset="0"/>
              </a:rPr>
              <a:t>text</a:t>
            </a:r>
            <a:r>
              <a:rPr lang="en-IN" sz="3200" dirty="0"/>
              <a:t> is the content to be inserted into the rendered web page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69</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96475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Style Sheets </a:t>
            </a:r>
            <a:r>
              <a:rPr lang="en-US" dirty="0"/>
              <a:t>(continued)</a:t>
            </a:r>
            <a:endParaRPr lang="en-IN" dirty="0"/>
          </a:p>
        </p:txBody>
      </p:sp>
      <p:sp>
        <p:nvSpPr>
          <p:cNvPr id="3" name="Content Placeholder 2"/>
          <p:cNvSpPr>
            <a:spLocks noGrp="1"/>
          </p:cNvSpPr>
          <p:nvPr>
            <p:ph idx="1"/>
          </p:nvPr>
        </p:nvSpPr>
        <p:spPr/>
        <p:txBody>
          <a:bodyPr/>
          <a:lstStyle/>
          <a:p>
            <a:r>
              <a:rPr lang="en-IN" b="1" dirty="0"/>
              <a:t>Embedded styles</a:t>
            </a:r>
            <a:r>
              <a:rPr lang="en-IN" dirty="0"/>
              <a:t> – Styles added to the head of an HTML document</a:t>
            </a:r>
            <a:endParaRPr lang="en-IN" b="1" dirty="0"/>
          </a:p>
          <a:p>
            <a:r>
              <a:rPr lang="en-IN" b="1" dirty="0"/>
              <a:t>Inline styles</a:t>
            </a:r>
            <a:r>
              <a:rPr lang="en-IN" dirty="0"/>
              <a:t> – Styles added as element attributes within an HTML document and applied to only that particular element</a:t>
            </a:r>
            <a:endParaRPr lang="en-IN"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7</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0869244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Generating Content with CSS </a:t>
            </a:r>
            <a:r>
              <a:rPr lang="en-US" dirty="0"/>
              <a:t>(continued)</a:t>
            </a:r>
            <a:endParaRPr lang="en-IN" dirty="0"/>
          </a:p>
        </p:txBody>
      </p:sp>
      <p:pic>
        <p:nvPicPr>
          <p:cNvPr id="6" name="Content Placeholder 5" descr="This table provides data on the values of the content property. It has 2 columns and 10 rows. The header of column 1 reads “Value” and the header of column 2 reads “Description”.&#10;In row 2, column 1 reads “none” and column 2 reads “Sets the content to an empty text string.”&#10;In row 3, column 1 reads “counter” and column 2 reads “Displays a counter value.”&#10;In row 4, column 1 reads “attr(attribute)” and column 2 reads “Displays the value of the selector’s attribute.”&#10;In row 5, column 1 reads “text” and column 2 reads “Displays the specified text.”&#10;In row 6, column 1 reads “open-quote” and column 2 reads “Displays an opening quotation mark.”&#10;In row 7, column 1 reads “close-quote” and column 2 reads “Displays a closing quotation mark.”&#10;In row 8, column 1 reads “no-open-quote” and column 2 reads “Removes an opening quotation mark, if previously specified.”&#10;In row 9, column 1 reads “no-close-quote” and column 2 reads “Removes a closing quotation mark, if previously specified.”&#10;In row 10, column 1 reads “url(url)” and column 2 reads “Displays the content of the media (image, video, etc.) from the file located at url.”" title="Values of the content property"/>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830738"/>
            <a:ext cx="8305800" cy="3683886"/>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70</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8017740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Displaying Attribute Values</a:t>
            </a:r>
          </a:p>
        </p:txBody>
      </p:sp>
      <p:sp>
        <p:nvSpPr>
          <p:cNvPr id="3" name="Content Placeholder 2"/>
          <p:cNvSpPr>
            <a:spLocks noGrp="1"/>
          </p:cNvSpPr>
          <p:nvPr>
            <p:ph idx="1"/>
          </p:nvPr>
        </p:nvSpPr>
        <p:spPr/>
        <p:txBody>
          <a:bodyPr/>
          <a:lstStyle/>
          <a:p>
            <a:r>
              <a:rPr lang="en-IN" dirty="0"/>
              <a:t>The content property can be used to insert an attribute value into the rendered web page using the </a:t>
            </a:r>
            <a:r>
              <a:rPr lang="en-IN" b="1" dirty="0" err="1"/>
              <a:t>attr</a:t>
            </a:r>
            <a:r>
              <a:rPr lang="en-IN" b="1" dirty="0"/>
              <a:t>( ) </a:t>
            </a:r>
            <a:r>
              <a:rPr lang="en-IN" dirty="0"/>
              <a:t>function</a:t>
            </a:r>
          </a:p>
          <a:p>
            <a:pPr marL="914400" lvl="2" indent="0">
              <a:buNone/>
            </a:pPr>
            <a:r>
              <a:rPr lang="en-IN" sz="2600" dirty="0">
                <a:latin typeface="Courier New" panose="02070309020205020404" pitchFamily="49" charset="0"/>
                <a:cs typeface="Courier New" panose="02070309020205020404" pitchFamily="49" charset="0"/>
              </a:rPr>
              <a:t>content: </a:t>
            </a:r>
            <a:r>
              <a:rPr lang="en-IN" sz="2600" dirty="0" err="1">
                <a:latin typeface="Courier New" panose="02070309020205020404" pitchFamily="49" charset="0"/>
                <a:cs typeface="Courier New" panose="02070309020205020404" pitchFamily="49" charset="0"/>
              </a:rPr>
              <a:t>attr</a:t>
            </a:r>
            <a:r>
              <a:rPr lang="en-IN" sz="2600" dirty="0">
                <a:latin typeface="Courier New" panose="02070309020205020404" pitchFamily="49" charset="0"/>
                <a:cs typeface="Courier New" panose="02070309020205020404" pitchFamily="49" charset="0"/>
              </a:rPr>
              <a:t>(</a:t>
            </a:r>
            <a:r>
              <a:rPr lang="en-IN" sz="2600" i="1" dirty="0">
                <a:latin typeface="Courier New" panose="02070309020205020404" pitchFamily="49" charset="0"/>
                <a:cs typeface="Courier New" panose="02070309020205020404" pitchFamily="49" charset="0"/>
              </a:rPr>
              <a:t>attribute</a:t>
            </a:r>
            <a:r>
              <a:rPr lang="en-IN" sz="2600" dirty="0">
                <a:latin typeface="Courier New" panose="02070309020205020404" pitchFamily="49" charset="0"/>
                <a:cs typeface="Courier New" panose="02070309020205020404" pitchFamily="49" charset="0"/>
              </a:rPr>
              <a:t>);</a:t>
            </a:r>
          </a:p>
          <a:p>
            <a:pPr marL="457200" lvl="2" indent="0">
              <a:buNone/>
            </a:pPr>
            <a:r>
              <a:rPr lang="en-IN" sz="3200" dirty="0"/>
              <a:t>where </a:t>
            </a:r>
            <a:r>
              <a:rPr lang="en-IN" sz="2600" i="1" dirty="0">
                <a:latin typeface="Courier New" panose="02070309020205020404" pitchFamily="49" charset="0"/>
                <a:cs typeface="Courier New" panose="02070309020205020404" pitchFamily="49" charset="0"/>
              </a:rPr>
              <a:t>attribute</a:t>
            </a:r>
            <a:r>
              <a:rPr lang="en-IN" sz="3200" dirty="0"/>
              <a:t> is an attribute of the selected element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71</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6432418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Inserting Quotation Marks</a:t>
            </a:r>
          </a:p>
        </p:txBody>
      </p:sp>
      <p:sp>
        <p:nvSpPr>
          <p:cNvPr id="3" name="Content Placeholder 2"/>
          <p:cNvSpPr>
            <a:spLocks noGrp="1"/>
          </p:cNvSpPr>
          <p:nvPr>
            <p:ph idx="1"/>
          </p:nvPr>
        </p:nvSpPr>
        <p:spPr/>
        <p:txBody>
          <a:bodyPr/>
          <a:lstStyle/>
          <a:p>
            <a:r>
              <a:rPr lang="en-IN" dirty="0"/>
              <a:t>The </a:t>
            </a:r>
            <a:r>
              <a:rPr lang="en-IN" b="1" dirty="0" err="1"/>
              <a:t>blockquote</a:t>
            </a:r>
            <a:r>
              <a:rPr lang="en-IN" dirty="0"/>
              <a:t> and </a:t>
            </a:r>
            <a:r>
              <a:rPr lang="en-IN" b="1" dirty="0"/>
              <a:t>q</a:t>
            </a:r>
            <a:r>
              <a:rPr lang="en-IN" dirty="0"/>
              <a:t> elements are used for quoted material</a:t>
            </a:r>
          </a:p>
          <a:p>
            <a:r>
              <a:rPr lang="en-IN" dirty="0"/>
              <a:t>Decorative opening and closing quotation marks can be inserted using the </a:t>
            </a:r>
            <a:r>
              <a:rPr lang="en-IN" b="1" dirty="0"/>
              <a:t>content</a:t>
            </a:r>
            <a:r>
              <a:rPr lang="en-IN" dirty="0"/>
              <a:t> property as follows:</a:t>
            </a:r>
          </a:p>
          <a:p>
            <a:pPr marL="914400" lvl="2" indent="0">
              <a:buNone/>
            </a:pPr>
            <a:r>
              <a:rPr lang="en-IN" sz="2600" dirty="0">
                <a:latin typeface="Courier New" panose="02070309020205020404" pitchFamily="49" charset="0"/>
                <a:cs typeface="Courier New" panose="02070309020205020404" pitchFamily="49" charset="0"/>
              </a:rPr>
              <a:t>content: open-quote;</a:t>
            </a:r>
          </a:p>
          <a:p>
            <a:pPr marL="914400" lvl="2" indent="0">
              <a:buNone/>
            </a:pPr>
            <a:r>
              <a:rPr lang="en-IN" sz="2600" dirty="0">
                <a:latin typeface="Courier New" panose="02070309020205020404" pitchFamily="49" charset="0"/>
                <a:cs typeface="Courier New" panose="02070309020205020404" pitchFamily="49" charset="0"/>
              </a:rPr>
              <a:t>content: close-quote;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72</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0003800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Inserting Quotation Marks </a:t>
            </a:r>
            <a:r>
              <a:rPr lang="en-US" dirty="0"/>
              <a:t>(continued)</a:t>
            </a:r>
            <a:endParaRPr lang="en-IN" dirty="0"/>
          </a:p>
        </p:txBody>
      </p:sp>
      <p:pic>
        <p:nvPicPr>
          <p:cNvPr id="6" name="Content Placeholder 5" descr="This figure explains how to add quotation marks to block quotes.&#10;The first line of the code reads “aside blockquote {”. The fourth line of the code reads “quotes: “\201C” “\201D”;”. A rectangular box labeled “character codes for the “and” curly quotes” is positioned to the top left of the figure. An arrow originating from the first rectangular box points to the fourth line of the code.&#10;The sixth line of the code reads “aside blockquote::before {“. A rectangular box labeled “before pseudo-element” is positioned to the left of the figure below the first rectangular box. An arrow originating from the second rectangular box points to the sixth line of the code.&#10;The seventh line of the code reads “content: open-quote;”. A rectangular box labeled “displays the open quote character before each block quote” is positioned to the right of the figure. An arrow originating from the third rectangular box points to the seventh line of the code.&#10;The eighth line of the code to the tenth line defines the font-family, size, and weight of the section.&#10;The eleventh line of the code closes the opened aside blockquote::before tag.&#10;The twelfth line of the code reads “aside blockquote::after {”. A rectangular box labeled “after pseudo-element” is positioned above the twelfth line of the code. An arrow originating from the fourth rectangular box points to the twelfth line of the code.&#10;The thirteenth line of the code reads “content: close-quote;”. A rectangular box labeled “displays the close quote character after each block quote” is positioned to the right of the figure below the third rectangular box. An arrow originating from the fifth rectangular box points to the thirteenth line of the code.&#10;The fourteenth line of the code to the sixteenth line defines the font-family, size, and weight of the section.&#10;A rectangular box labeled “format applied to the opening and closing quotation marks” is positioned to the left of the figure below the second rectangular box. An arrow originating from the sixth rectangular box points to the eighth-to-tenth lines of code and another arrow originating from the same rectangular box points to the fourteenth-to-sixteenth lines of code.&#10;The seventeenth line closes the opened aside blockquote::after tag." title="Adding quotation marks to block quot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2837" y="1219200"/>
            <a:ext cx="7754526" cy="4906963"/>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73</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96432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Exploring Style Rules</a:t>
            </a:r>
          </a:p>
        </p:txBody>
      </p:sp>
      <p:sp>
        <p:nvSpPr>
          <p:cNvPr id="3" name="Content Placeholder 2"/>
          <p:cNvSpPr>
            <a:spLocks noGrp="1"/>
          </p:cNvSpPr>
          <p:nvPr>
            <p:ph idx="1"/>
            <p:custDataLst>
              <p:tags r:id="rId3"/>
            </p:custDataLst>
          </p:nvPr>
        </p:nvSpPr>
        <p:spPr/>
        <p:txBody>
          <a:bodyPr/>
          <a:lstStyle/>
          <a:p>
            <a:r>
              <a:rPr lang="en-US" dirty="0"/>
              <a:t>The general syntax of a CSS style rule is</a:t>
            </a:r>
          </a:p>
          <a:p>
            <a:pPr marL="0" indent="0">
              <a:buNone/>
            </a:pPr>
            <a:r>
              <a:rPr lang="en-US" sz="2600" dirty="0">
                <a:latin typeface="Courier New" pitchFamily="49" charset="0"/>
                <a:cs typeface="Courier New" pitchFamily="49" charset="0"/>
              </a:rPr>
              <a:t>selector{</a:t>
            </a:r>
          </a:p>
          <a:p>
            <a:pPr marL="0" indent="0">
              <a:buNone/>
            </a:pPr>
            <a:r>
              <a:rPr lang="en-US" sz="2600" dirty="0">
                <a:latin typeface="Courier New" pitchFamily="49" charset="0"/>
                <a:cs typeface="Courier New" pitchFamily="49" charset="0"/>
              </a:rPr>
              <a:t>	property1: value1;</a:t>
            </a:r>
          </a:p>
          <a:p>
            <a:pPr marL="0" indent="0">
              <a:buNone/>
            </a:pPr>
            <a:r>
              <a:rPr lang="en-US" sz="2600" dirty="0">
                <a:latin typeface="Courier New" pitchFamily="49" charset="0"/>
                <a:cs typeface="Courier New" pitchFamily="49" charset="0"/>
              </a:rPr>
              <a:t>	property2: value2;</a:t>
            </a:r>
          </a:p>
          <a:p>
            <a:pPr marL="0" indent="0">
              <a:buNone/>
            </a:pPr>
            <a:r>
              <a:rPr lang="en-US" sz="2600" dirty="0">
                <a:latin typeface="Courier New" pitchFamily="49" charset="0"/>
                <a:cs typeface="Courier New" pitchFamily="49" charset="0"/>
              </a:rPr>
              <a:t>	...</a:t>
            </a:r>
          </a:p>
          <a:p>
            <a:pPr marL="0" indent="0">
              <a:buNone/>
            </a:pPr>
            <a:r>
              <a:rPr lang="en-US" sz="2600" dirty="0">
                <a:latin typeface="Courier New" pitchFamily="49" charset="0"/>
                <a:cs typeface="Courier New" pitchFamily="49" charset="0"/>
              </a:rPr>
              <a: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8</a:t>
            </a:fld>
            <a:endParaRPr lang="en-US"/>
          </a:p>
        </p:txBody>
      </p:sp>
      <p:sp>
        <p:nvSpPr>
          <p:cNvPr id="4" name="Footer Placeholder 3"/>
          <p:cNvSpPr>
            <a:spLocks noGrp="1"/>
          </p:cNvSpPr>
          <p:nvPr>
            <p:ph type="ftr" sz="quarter" idx="3"/>
            <p:custDataLst>
              <p:tags r:id="rId5"/>
            </p:custDataLst>
          </p:nvPr>
        </p:nvSpPr>
        <p:spPr/>
        <p:txBody>
          <a:bodyPr/>
          <a:lstStyle/>
          <a:p>
            <a:pPr>
              <a:defRPr/>
            </a:pPr>
            <a:r>
              <a:rPr lang="en-US" dirty="0"/>
              <a:t>New Perspectives on HTML5, CSS3, and JavaScript, 6th Edition</a:t>
            </a:r>
          </a:p>
        </p:txBody>
      </p:sp>
    </p:spTree>
    <p:custDataLst>
      <p:tags r:id="rId1"/>
    </p:custDataLst>
    <p:extLst>
      <p:ext uri="{BB962C8B-B14F-4D97-AF65-F5344CB8AC3E}">
        <p14:creationId xmlns:p14="http://schemas.microsoft.com/office/powerpoint/2010/main" val="528751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Style Rules (continued)</a:t>
            </a:r>
            <a:endParaRPr lang="en-IN" dirty="0"/>
          </a:p>
        </p:txBody>
      </p:sp>
      <p:sp>
        <p:nvSpPr>
          <p:cNvPr id="3" name="Content Placeholder 2"/>
          <p:cNvSpPr>
            <a:spLocks noGrp="1"/>
          </p:cNvSpPr>
          <p:nvPr>
            <p:ph idx="1"/>
          </p:nvPr>
        </p:nvSpPr>
        <p:spPr/>
        <p:txBody>
          <a:bodyPr/>
          <a:lstStyle/>
          <a:p>
            <a:r>
              <a:rPr lang="en-IN" b="1" dirty="0"/>
              <a:t>Browser extensions </a:t>
            </a:r>
            <a:r>
              <a:rPr lang="en-IN" dirty="0"/>
              <a:t>are an extended library of style properties in the browser</a:t>
            </a:r>
          </a:p>
          <a:p>
            <a:r>
              <a:rPr lang="en-IN" b="1" dirty="0"/>
              <a:t>Vendor prefix</a:t>
            </a:r>
            <a:r>
              <a:rPr lang="en-IN" dirty="0"/>
              <a:t> – Indicates the browser vendor that created and supports the style property</a:t>
            </a:r>
            <a:endParaRPr lang="en-IN"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9</a:t>
            </a:fld>
            <a:endParaRPr lang="en-US"/>
          </a:p>
        </p:txBody>
      </p:sp>
      <p:sp>
        <p:nvSpPr>
          <p:cNvPr id="4" name="Footer Placeholder 3"/>
          <p:cNvSpPr>
            <a:spLocks noGrp="1"/>
          </p:cNvSpPr>
          <p:nvPr>
            <p:ph type="ftr" sz="quarter" idx="3"/>
          </p:nvPr>
        </p:nvSpPr>
        <p:spPr/>
        <p:txBody>
          <a:bodyPr/>
          <a:lstStyle/>
          <a:p>
            <a:pPr>
              <a:defRPr/>
            </a:pPr>
            <a:r>
              <a:rPr lang="en-US" dirty="0"/>
              <a:t>New Perspectives on HTML5, CSS3, and JavaScript, 6th Edition</a:t>
            </a:r>
          </a:p>
        </p:txBody>
      </p:sp>
      <p:pic>
        <p:nvPicPr>
          <p:cNvPr id="6" name="Picture 5" descr="This table provides data about browser extensions in web design. It has 3 columns and 6 rows. The header of column 1 reads “Vendor Prefix”, the header of column 2 reads “Rendering Engine”, and the header of column 3 reads “Browsers”.&#10;In row 2, column 1 reads “-khtml-”, column 2 reads “KHTML”, and column 3 reads “Konqueror”.&#10;In row 3, column 1 reads “-moz-”, column 2 reads “Mozilla”, and column 3 reads “Firefox, Camino”.&#10;In row 4, column 1 reads “-ms-”, column 2 reads “Trident”, and column 3 reads “Internet Explorer”.&#10;In row 5, column 1 reads “-o-”, column 2 reads “Presto”, and column 3 reads “Opera, Nintendo Wii browser”.&#10;In row 6, column 1 reads “-webkit-”, column 2 reads “WebKit”, and column 3 reads “Android browser, Chrome, Safari”." title="Vendor prefixes for browser extens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81400"/>
            <a:ext cx="8230749" cy="2619741"/>
          </a:xfrm>
          <a:prstGeom prst="rect">
            <a:avLst/>
          </a:prstGeom>
        </p:spPr>
      </p:pic>
    </p:spTree>
    <p:extLst>
      <p:ext uri="{BB962C8B-B14F-4D97-AF65-F5344CB8AC3E}">
        <p14:creationId xmlns:p14="http://schemas.microsoft.com/office/powerpoint/2010/main" val="35980641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D3UPLT41imvMQBIf0ThwB3"/>
</p:tagLst>
</file>

<file path=ppt/tags/tag10.xml><?xml version="1.0" encoding="utf-8"?>
<p:tagLst xmlns:a="http://schemas.openxmlformats.org/drawingml/2006/main" xmlns:r="http://schemas.openxmlformats.org/officeDocument/2006/relationships" xmlns:p="http://schemas.openxmlformats.org/presentationml/2006/main">
  <p:tag name="DVSHAPEID" val="m3xrBVLAQiwm65MksXeenp"/>
</p:tagLst>
</file>

<file path=ppt/tags/tag100.xml><?xml version="1.0" encoding="utf-8"?>
<p:tagLst xmlns:a="http://schemas.openxmlformats.org/drawingml/2006/main" xmlns:r="http://schemas.openxmlformats.org/officeDocument/2006/relationships" xmlns:p="http://schemas.openxmlformats.org/presentationml/2006/main">
  <p:tag name="DVSECTIONID" val="bpPh9hhvgslR5naJDX3vUJ"/>
</p:tagLst>
</file>

<file path=ppt/tags/tag101.xml><?xml version="1.0" encoding="utf-8"?>
<p:tagLst xmlns:a="http://schemas.openxmlformats.org/drawingml/2006/main" xmlns:r="http://schemas.openxmlformats.org/officeDocument/2006/relationships" xmlns:p="http://schemas.openxmlformats.org/presentationml/2006/main">
  <p:tag name="DVSHAPEID" val="SC3XGbdKuViS2uZEYBX5CD"/>
</p:tagLst>
</file>

<file path=ppt/tags/tag102.xml><?xml version="1.0" encoding="utf-8"?>
<p:tagLst xmlns:a="http://schemas.openxmlformats.org/drawingml/2006/main" xmlns:r="http://schemas.openxmlformats.org/officeDocument/2006/relationships" xmlns:p="http://schemas.openxmlformats.org/presentationml/2006/main">
  <p:tag name="DVSHAPEID" val="YNMnL8Hr9nnxz0jA2Ysd8M"/>
</p:tagLst>
</file>

<file path=ppt/tags/tag103.xml><?xml version="1.0" encoding="utf-8"?>
<p:tagLst xmlns:a="http://schemas.openxmlformats.org/drawingml/2006/main" xmlns:r="http://schemas.openxmlformats.org/officeDocument/2006/relationships" xmlns:p="http://schemas.openxmlformats.org/presentationml/2006/main">
  <p:tag name="DVSHAPEID" val="DGFwKWEM984fARhH4rPnW0"/>
</p:tagLst>
</file>

<file path=ppt/tags/tag104.xml><?xml version="1.0" encoding="utf-8"?>
<p:tagLst xmlns:a="http://schemas.openxmlformats.org/drawingml/2006/main" xmlns:r="http://schemas.openxmlformats.org/officeDocument/2006/relationships" xmlns:p="http://schemas.openxmlformats.org/presentationml/2006/main">
  <p:tag name="DVSECTIONID" val="TPIMQJXKdCizMGhhbkRmWC"/>
</p:tagLst>
</file>

<file path=ppt/tags/tag105.xml><?xml version="1.0" encoding="utf-8"?>
<p:tagLst xmlns:a="http://schemas.openxmlformats.org/drawingml/2006/main" xmlns:r="http://schemas.openxmlformats.org/officeDocument/2006/relationships" xmlns:p="http://schemas.openxmlformats.org/presentationml/2006/main">
  <p:tag name="DVSHAPEID" val="as11ydrupTxCIRKmaw4HYG"/>
</p:tagLst>
</file>

<file path=ppt/tags/tag106.xml><?xml version="1.0" encoding="utf-8"?>
<p:tagLst xmlns:a="http://schemas.openxmlformats.org/drawingml/2006/main" xmlns:r="http://schemas.openxmlformats.org/officeDocument/2006/relationships" xmlns:p="http://schemas.openxmlformats.org/presentationml/2006/main">
  <p:tag name="DVSHAPEID" val="S2ignuoRUJScDklJzu0FYu"/>
</p:tagLst>
</file>

<file path=ppt/tags/tag107.xml><?xml version="1.0" encoding="utf-8"?>
<p:tagLst xmlns:a="http://schemas.openxmlformats.org/drawingml/2006/main" xmlns:r="http://schemas.openxmlformats.org/officeDocument/2006/relationships" xmlns:p="http://schemas.openxmlformats.org/presentationml/2006/main">
  <p:tag name="DVSHAPEID" val="Kvep0rWAGiIn2lZWDI3XBq"/>
</p:tagLst>
</file>

<file path=ppt/tags/tag108.xml><?xml version="1.0" encoding="utf-8"?>
<p:tagLst xmlns:a="http://schemas.openxmlformats.org/drawingml/2006/main" xmlns:r="http://schemas.openxmlformats.org/officeDocument/2006/relationships" xmlns:p="http://schemas.openxmlformats.org/presentationml/2006/main">
  <p:tag name="DVSHAPEID" val="0WhrQGNW8rNtAZJhPX5yZN"/>
</p:tagLst>
</file>

<file path=ppt/tags/tag109.xml><?xml version="1.0" encoding="utf-8"?>
<p:tagLst xmlns:a="http://schemas.openxmlformats.org/drawingml/2006/main" xmlns:r="http://schemas.openxmlformats.org/officeDocument/2006/relationships" xmlns:p="http://schemas.openxmlformats.org/presentationml/2006/main">
  <p:tag name="DVSECTIONID" val="LQhqcrItESRsv0ymrxxveI"/>
</p:tagLst>
</file>

<file path=ppt/tags/tag11.xml><?xml version="1.0" encoding="utf-8"?>
<p:tagLst xmlns:a="http://schemas.openxmlformats.org/drawingml/2006/main" xmlns:r="http://schemas.openxmlformats.org/officeDocument/2006/relationships" xmlns:p="http://schemas.openxmlformats.org/presentationml/2006/main">
  <p:tag name="DVSHAPEID" val="wgoagWAOBi8z5ZZLOGHFkV"/>
</p:tagLst>
</file>

<file path=ppt/tags/tag110.xml><?xml version="1.0" encoding="utf-8"?>
<p:tagLst xmlns:a="http://schemas.openxmlformats.org/drawingml/2006/main" xmlns:r="http://schemas.openxmlformats.org/officeDocument/2006/relationships" xmlns:p="http://schemas.openxmlformats.org/presentationml/2006/main">
  <p:tag name="DVSHAPEID" val="o9Km0hF3zpvccMdqFmZxLu"/>
</p:tagLst>
</file>

<file path=ppt/tags/tag111.xml><?xml version="1.0" encoding="utf-8"?>
<p:tagLst xmlns:a="http://schemas.openxmlformats.org/drawingml/2006/main" xmlns:r="http://schemas.openxmlformats.org/officeDocument/2006/relationships" xmlns:p="http://schemas.openxmlformats.org/presentationml/2006/main">
  <p:tag name="DVSHAPEID" val="0SF9K1VkC7Lsj7e5a5kN48"/>
</p:tagLst>
</file>

<file path=ppt/tags/tag112.xml><?xml version="1.0" encoding="utf-8"?>
<p:tagLst xmlns:a="http://schemas.openxmlformats.org/drawingml/2006/main" xmlns:r="http://schemas.openxmlformats.org/officeDocument/2006/relationships" xmlns:p="http://schemas.openxmlformats.org/presentationml/2006/main">
  <p:tag name="DVSHAPEID" val="SP8cId2HX3FToxpCYMJcUt"/>
</p:tagLst>
</file>

<file path=ppt/tags/tag113.xml><?xml version="1.0" encoding="utf-8"?>
<p:tagLst xmlns:a="http://schemas.openxmlformats.org/drawingml/2006/main" xmlns:r="http://schemas.openxmlformats.org/officeDocument/2006/relationships" xmlns:p="http://schemas.openxmlformats.org/presentationml/2006/main">
  <p:tag name="DVSECTIONID" val="zwBurmMJDyNh4Svpxw2JXp"/>
</p:tagLst>
</file>

<file path=ppt/tags/tag114.xml><?xml version="1.0" encoding="utf-8"?>
<p:tagLst xmlns:a="http://schemas.openxmlformats.org/drawingml/2006/main" xmlns:r="http://schemas.openxmlformats.org/officeDocument/2006/relationships" xmlns:p="http://schemas.openxmlformats.org/presentationml/2006/main">
  <p:tag name="DVSHAPEID" val="EdF7eOG8TwopOgxzs1MCrx"/>
</p:tagLst>
</file>

<file path=ppt/tags/tag115.xml><?xml version="1.0" encoding="utf-8"?>
<p:tagLst xmlns:a="http://schemas.openxmlformats.org/drawingml/2006/main" xmlns:r="http://schemas.openxmlformats.org/officeDocument/2006/relationships" xmlns:p="http://schemas.openxmlformats.org/presentationml/2006/main">
  <p:tag name="DVSHAPEID" val="ZV255QfFYXkSSkYpk10z5X"/>
</p:tagLst>
</file>

<file path=ppt/tags/tag116.xml><?xml version="1.0" encoding="utf-8"?>
<p:tagLst xmlns:a="http://schemas.openxmlformats.org/drawingml/2006/main" xmlns:r="http://schemas.openxmlformats.org/officeDocument/2006/relationships" xmlns:p="http://schemas.openxmlformats.org/presentationml/2006/main">
  <p:tag name="DVSHAPEID" val="4UjYyACi1rH64ITWqNwgEg"/>
</p:tagLst>
</file>

<file path=ppt/tags/tag117.xml><?xml version="1.0" encoding="utf-8"?>
<p:tagLst xmlns:a="http://schemas.openxmlformats.org/drawingml/2006/main" xmlns:r="http://schemas.openxmlformats.org/officeDocument/2006/relationships" xmlns:p="http://schemas.openxmlformats.org/presentationml/2006/main">
  <p:tag name="DVSECTIONID" val="ZoBoMAZ00Wq2LvM0sFYhWe"/>
</p:tagLst>
</file>

<file path=ppt/tags/tag118.xml><?xml version="1.0" encoding="utf-8"?>
<p:tagLst xmlns:a="http://schemas.openxmlformats.org/drawingml/2006/main" xmlns:r="http://schemas.openxmlformats.org/officeDocument/2006/relationships" xmlns:p="http://schemas.openxmlformats.org/presentationml/2006/main">
  <p:tag name="DVSHAPEID" val="5FCBkmxQsoXPtfCRLOn0uM"/>
</p:tagLst>
</file>

<file path=ppt/tags/tag119.xml><?xml version="1.0" encoding="utf-8"?>
<p:tagLst xmlns:a="http://schemas.openxmlformats.org/drawingml/2006/main" xmlns:r="http://schemas.openxmlformats.org/officeDocument/2006/relationships" xmlns:p="http://schemas.openxmlformats.org/presentationml/2006/main">
  <p:tag name="DVSHAPEID" val="ncargEexyQCmLEovPCRkyt"/>
</p:tagLst>
</file>

<file path=ppt/tags/tag12.xml><?xml version="1.0" encoding="utf-8"?>
<p:tagLst xmlns:a="http://schemas.openxmlformats.org/drawingml/2006/main" xmlns:r="http://schemas.openxmlformats.org/officeDocument/2006/relationships" xmlns:p="http://schemas.openxmlformats.org/presentationml/2006/main">
  <p:tag name="DVSECTIONID" val="Zfvpfv09zdio1SmJXs1clb"/>
</p:tagLst>
</file>

<file path=ppt/tags/tag120.xml><?xml version="1.0" encoding="utf-8"?>
<p:tagLst xmlns:a="http://schemas.openxmlformats.org/drawingml/2006/main" xmlns:r="http://schemas.openxmlformats.org/officeDocument/2006/relationships" xmlns:p="http://schemas.openxmlformats.org/presentationml/2006/main">
  <p:tag name="DVSHAPEID" val="c6tYsfZK9adU2mS42gSJfB"/>
</p:tagLst>
</file>

<file path=ppt/tags/tag121.xml><?xml version="1.0" encoding="utf-8"?>
<p:tagLst xmlns:a="http://schemas.openxmlformats.org/drawingml/2006/main" xmlns:r="http://schemas.openxmlformats.org/officeDocument/2006/relationships" xmlns:p="http://schemas.openxmlformats.org/presentationml/2006/main">
  <p:tag name="DVSHAPEID" val="9NybCXFPB1ljhprT6TCUP6"/>
</p:tagLst>
</file>

<file path=ppt/tags/tag122.xml><?xml version="1.0" encoding="utf-8"?>
<p:tagLst xmlns:a="http://schemas.openxmlformats.org/drawingml/2006/main" xmlns:r="http://schemas.openxmlformats.org/officeDocument/2006/relationships" xmlns:p="http://schemas.openxmlformats.org/presentationml/2006/main">
  <p:tag name="DVSECTIONID" val="QnBtYPm8i9nx6zXY37K4VC"/>
</p:tagLst>
</file>

<file path=ppt/tags/tag123.xml><?xml version="1.0" encoding="utf-8"?>
<p:tagLst xmlns:a="http://schemas.openxmlformats.org/drawingml/2006/main" xmlns:r="http://schemas.openxmlformats.org/officeDocument/2006/relationships" xmlns:p="http://schemas.openxmlformats.org/presentationml/2006/main">
  <p:tag name="DVSHAPEID" val="1smY4VwYIED3ArIDvpPQRa"/>
</p:tagLst>
</file>

<file path=ppt/tags/tag124.xml><?xml version="1.0" encoding="utf-8"?>
<p:tagLst xmlns:a="http://schemas.openxmlformats.org/drawingml/2006/main" xmlns:r="http://schemas.openxmlformats.org/officeDocument/2006/relationships" xmlns:p="http://schemas.openxmlformats.org/presentationml/2006/main">
  <p:tag name="DVSHAPEID" val="bZmG11eMCGIw7niyFszyct"/>
</p:tagLst>
</file>

<file path=ppt/tags/tag125.xml><?xml version="1.0" encoding="utf-8"?>
<p:tagLst xmlns:a="http://schemas.openxmlformats.org/drawingml/2006/main" xmlns:r="http://schemas.openxmlformats.org/officeDocument/2006/relationships" xmlns:p="http://schemas.openxmlformats.org/presentationml/2006/main">
  <p:tag name="DVSHAPEID" val="gZLrmoLsToJRmYB0Vv7mCx"/>
</p:tagLst>
</file>

<file path=ppt/tags/tag13.xml><?xml version="1.0" encoding="utf-8"?>
<p:tagLst xmlns:a="http://schemas.openxmlformats.org/drawingml/2006/main" xmlns:r="http://schemas.openxmlformats.org/officeDocument/2006/relationships" xmlns:p="http://schemas.openxmlformats.org/presentationml/2006/main">
  <p:tag name="DVSHAPEID" val="ZHoRURTZHATAUlCOlE30sQ"/>
</p:tagLst>
</file>

<file path=ppt/tags/tag14.xml><?xml version="1.0" encoding="utf-8"?>
<p:tagLst xmlns:a="http://schemas.openxmlformats.org/drawingml/2006/main" xmlns:r="http://schemas.openxmlformats.org/officeDocument/2006/relationships" xmlns:p="http://schemas.openxmlformats.org/presentationml/2006/main">
  <p:tag name="DVSHAPEID" val="tvbqHDCzbmX9EFY0RpLX9N"/>
</p:tagLst>
</file>

<file path=ppt/tags/tag15.xml><?xml version="1.0" encoding="utf-8"?>
<p:tagLst xmlns:a="http://schemas.openxmlformats.org/drawingml/2006/main" xmlns:r="http://schemas.openxmlformats.org/officeDocument/2006/relationships" xmlns:p="http://schemas.openxmlformats.org/presentationml/2006/main">
  <p:tag name="DVSHAPEID" val="3ITTZudJq5yW3P3J1UGRAV"/>
</p:tagLst>
</file>

<file path=ppt/tags/tag16.xml><?xml version="1.0" encoding="utf-8"?>
<p:tagLst xmlns:a="http://schemas.openxmlformats.org/drawingml/2006/main" xmlns:r="http://schemas.openxmlformats.org/officeDocument/2006/relationships" xmlns:p="http://schemas.openxmlformats.org/presentationml/2006/main">
  <p:tag name="DVSECTIONID" val="twdqEdDoIPgE7t98DQQk2U"/>
</p:tagLst>
</file>

<file path=ppt/tags/tag17.xml><?xml version="1.0" encoding="utf-8"?>
<p:tagLst xmlns:a="http://schemas.openxmlformats.org/drawingml/2006/main" xmlns:r="http://schemas.openxmlformats.org/officeDocument/2006/relationships" xmlns:p="http://schemas.openxmlformats.org/presentationml/2006/main">
  <p:tag name="DVSHAPEID" val="UxqAijCbPiTPZoBmQD62uB"/>
</p:tagLst>
</file>

<file path=ppt/tags/tag18.xml><?xml version="1.0" encoding="utf-8"?>
<p:tagLst xmlns:a="http://schemas.openxmlformats.org/drawingml/2006/main" xmlns:r="http://schemas.openxmlformats.org/officeDocument/2006/relationships" xmlns:p="http://schemas.openxmlformats.org/presentationml/2006/main">
  <p:tag name="DVSHAPEID" val="lATvpSH7US9BZEXaHIEVOt"/>
</p:tagLst>
</file>

<file path=ppt/tags/tag19.xml><?xml version="1.0" encoding="utf-8"?>
<p:tagLst xmlns:a="http://schemas.openxmlformats.org/drawingml/2006/main" xmlns:r="http://schemas.openxmlformats.org/officeDocument/2006/relationships" xmlns:p="http://schemas.openxmlformats.org/presentationml/2006/main">
  <p:tag name="DVSHAPEID" val="GooXoFVnnzNROghFzaXBW8"/>
</p:tagLst>
</file>

<file path=ppt/tags/tag2.xml><?xml version="1.0" encoding="utf-8"?>
<p:tagLst xmlns:a="http://schemas.openxmlformats.org/drawingml/2006/main" xmlns:r="http://schemas.openxmlformats.org/officeDocument/2006/relationships" xmlns:p="http://schemas.openxmlformats.org/presentationml/2006/main">
  <p:tag name="DVSECTIONID" val="XlZ5ovlm3PNB5jZuT8XnLz"/>
</p:tagLst>
</file>

<file path=ppt/tags/tag20.xml><?xml version="1.0" encoding="utf-8"?>
<p:tagLst xmlns:a="http://schemas.openxmlformats.org/drawingml/2006/main" xmlns:r="http://schemas.openxmlformats.org/officeDocument/2006/relationships" xmlns:p="http://schemas.openxmlformats.org/presentationml/2006/main">
  <p:tag name="DVSHAPEID" val="LDdKiw9jV0SjbQGNTKtIo1"/>
</p:tagLst>
</file>

<file path=ppt/tags/tag21.xml><?xml version="1.0" encoding="utf-8"?>
<p:tagLst xmlns:a="http://schemas.openxmlformats.org/drawingml/2006/main" xmlns:r="http://schemas.openxmlformats.org/officeDocument/2006/relationships" xmlns:p="http://schemas.openxmlformats.org/presentationml/2006/main">
  <p:tag name="DVSECTIONID" val="gHxXiLBcU6jNMYbPQMvbvt"/>
</p:tagLst>
</file>

<file path=ppt/tags/tag22.xml><?xml version="1.0" encoding="utf-8"?>
<p:tagLst xmlns:a="http://schemas.openxmlformats.org/drawingml/2006/main" xmlns:r="http://schemas.openxmlformats.org/officeDocument/2006/relationships" xmlns:p="http://schemas.openxmlformats.org/presentationml/2006/main">
  <p:tag name="DVSHAPEID" val="IFs7uUPUr55KWPll7tnyDj"/>
</p:tagLst>
</file>

<file path=ppt/tags/tag23.xml><?xml version="1.0" encoding="utf-8"?>
<p:tagLst xmlns:a="http://schemas.openxmlformats.org/drawingml/2006/main" xmlns:r="http://schemas.openxmlformats.org/officeDocument/2006/relationships" xmlns:p="http://schemas.openxmlformats.org/presentationml/2006/main">
  <p:tag name="DVSHAPEID" val="vk2qveajKM4yFIvgb0ys8H"/>
</p:tagLst>
</file>

<file path=ppt/tags/tag24.xml><?xml version="1.0" encoding="utf-8"?>
<p:tagLst xmlns:a="http://schemas.openxmlformats.org/drawingml/2006/main" xmlns:r="http://schemas.openxmlformats.org/officeDocument/2006/relationships" xmlns:p="http://schemas.openxmlformats.org/presentationml/2006/main">
  <p:tag name="DVSHAPEID" val="Gn9CPRinZabOyY63UWggzG"/>
</p:tagLst>
</file>

<file path=ppt/tags/tag25.xml><?xml version="1.0" encoding="utf-8"?>
<p:tagLst xmlns:a="http://schemas.openxmlformats.org/drawingml/2006/main" xmlns:r="http://schemas.openxmlformats.org/officeDocument/2006/relationships" xmlns:p="http://schemas.openxmlformats.org/presentationml/2006/main">
  <p:tag name="DVSHAPEID" val="M3jsje3tdoupa753oAJ7li"/>
</p:tagLst>
</file>

<file path=ppt/tags/tag26.xml><?xml version="1.0" encoding="utf-8"?>
<p:tagLst xmlns:a="http://schemas.openxmlformats.org/drawingml/2006/main" xmlns:r="http://schemas.openxmlformats.org/officeDocument/2006/relationships" xmlns:p="http://schemas.openxmlformats.org/presentationml/2006/main">
  <p:tag name="DVSECTIONID" val="yhYiCT1Yl8PD4wkLUy4fML"/>
</p:tagLst>
</file>

<file path=ppt/tags/tag27.xml><?xml version="1.0" encoding="utf-8"?>
<p:tagLst xmlns:a="http://schemas.openxmlformats.org/drawingml/2006/main" xmlns:r="http://schemas.openxmlformats.org/officeDocument/2006/relationships" xmlns:p="http://schemas.openxmlformats.org/presentationml/2006/main">
  <p:tag name="DVSHAPEID" val="3Y7CHn3BpNBu9nJf3TQUTL"/>
</p:tagLst>
</file>

<file path=ppt/tags/tag28.xml><?xml version="1.0" encoding="utf-8"?>
<p:tagLst xmlns:a="http://schemas.openxmlformats.org/drawingml/2006/main" xmlns:r="http://schemas.openxmlformats.org/officeDocument/2006/relationships" xmlns:p="http://schemas.openxmlformats.org/presentationml/2006/main">
  <p:tag name="DVSHAPEID" val="3SNHbLdG59F4irL3JX6276"/>
</p:tagLst>
</file>

<file path=ppt/tags/tag29.xml><?xml version="1.0" encoding="utf-8"?>
<p:tagLst xmlns:a="http://schemas.openxmlformats.org/drawingml/2006/main" xmlns:r="http://schemas.openxmlformats.org/officeDocument/2006/relationships" xmlns:p="http://schemas.openxmlformats.org/presentationml/2006/main">
  <p:tag name="DVSHAPEID" val="1Qkyq7ZTakWh7NkBKTxkQi"/>
</p:tagLst>
</file>

<file path=ppt/tags/tag3.xml><?xml version="1.0" encoding="utf-8"?>
<p:tagLst xmlns:a="http://schemas.openxmlformats.org/drawingml/2006/main" xmlns:r="http://schemas.openxmlformats.org/officeDocument/2006/relationships" xmlns:p="http://schemas.openxmlformats.org/presentationml/2006/main">
  <p:tag name="DVSHAPEID" val="rjGtWbFJqaWts3bjhQmWqf"/>
</p:tagLst>
</file>

<file path=ppt/tags/tag30.xml><?xml version="1.0" encoding="utf-8"?>
<p:tagLst xmlns:a="http://schemas.openxmlformats.org/drawingml/2006/main" xmlns:r="http://schemas.openxmlformats.org/officeDocument/2006/relationships" xmlns:p="http://schemas.openxmlformats.org/presentationml/2006/main">
  <p:tag name="DVSECTIONID" val="hsoxMRaEyiATH8ejZjQgHl"/>
</p:tagLst>
</file>

<file path=ppt/tags/tag31.xml><?xml version="1.0" encoding="utf-8"?>
<p:tagLst xmlns:a="http://schemas.openxmlformats.org/drawingml/2006/main" xmlns:r="http://schemas.openxmlformats.org/officeDocument/2006/relationships" xmlns:p="http://schemas.openxmlformats.org/presentationml/2006/main">
  <p:tag name="DVSHAPEID" val="khThX4pUcLVINsKIVdGufM"/>
</p:tagLst>
</file>

<file path=ppt/tags/tag32.xml><?xml version="1.0" encoding="utf-8"?>
<p:tagLst xmlns:a="http://schemas.openxmlformats.org/drawingml/2006/main" xmlns:r="http://schemas.openxmlformats.org/officeDocument/2006/relationships" xmlns:p="http://schemas.openxmlformats.org/presentationml/2006/main">
  <p:tag name="DVSHAPEID" val="C3uTQHaAeNbXxwNTO8haWT"/>
</p:tagLst>
</file>

<file path=ppt/tags/tag33.xml><?xml version="1.0" encoding="utf-8"?>
<p:tagLst xmlns:a="http://schemas.openxmlformats.org/drawingml/2006/main" xmlns:r="http://schemas.openxmlformats.org/officeDocument/2006/relationships" xmlns:p="http://schemas.openxmlformats.org/presentationml/2006/main">
  <p:tag name="DVSHAPEID" val="xPUeU2oyc4PJVTfxo9ylrx"/>
</p:tagLst>
</file>

<file path=ppt/tags/tag34.xml><?xml version="1.0" encoding="utf-8"?>
<p:tagLst xmlns:a="http://schemas.openxmlformats.org/drawingml/2006/main" xmlns:r="http://schemas.openxmlformats.org/officeDocument/2006/relationships" xmlns:p="http://schemas.openxmlformats.org/presentationml/2006/main">
  <p:tag name="DVSHAPEID" val="8ADji01SmDRyFQM3eIKCx7"/>
</p:tagLst>
</file>

<file path=ppt/tags/tag35.xml><?xml version="1.0" encoding="utf-8"?>
<p:tagLst xmlns:a="http://schemas.openxmlformats.org/drawingml/2006/main" xmlns:r="http://schemas.openxmlformats.org/officeDocument/2006/relationships" xmlns:p="http://schemas.openxmlformats.org/presentationml/2006/main">
  <p:tag name="DVSECTIONID" val="DU8JpVbGt0LsiOCXvS5rHK"/>
</p:tagLst>
</file>

<file path=ppt/tags/tag36.xml><?xml version="1.0" encoding="utf-8"?>
<p:tagLst xmlns:a="http://schemas.openxmlformats.org/drawingml/2006/main" xmlns:r="http://schemas.openxmlformats.org/officeDocument/2006/relationships" xmlns:p="http://schemas.openxmlformats.org/presentationml/2006/main">
  <p:tag name="DVSHAPEID" val="Izpf5hO3VhNuZ7Gg4SUNqN"/>
</p:tagLst>
</file>

<file path=ppt/tags/tag37.xml><?xml version="1.0" encoding="utf-8"?>
<p:tagLst xmlns:a="http://schemas.openxmlformats.org/drawingml/2006/main" xmlns:r="http://schemas.openxmlformats.org/officeDocument/2006/relationships" xmlns:p="http://schemas.openxmlformats.org/presentationml/2006/main">
  <p:tag name="DVSHAPEID" val="Gou7kGu1bREPA1jzmqmOQD"/>
</p:tagLst>
</file>

<file path=ppt/tags/tag38.xml><?xml version="1.0" encoding="utf-8"?>
<p:tagLst xmlns:a="http://schemas.openxmlformats.org/drawingml/2006/main" xmlns:r="http://schemas.openxmlformats.org/officeDocument/2006/relationships" xmlns:p="http://schemas.openxmlformats.org/presentationml/2006/main">
  <p:tag name="DVSHAPEID" val="Q9wEWvwtrBW3lT6Ru8l86C"/>
</p:tagLst>
</file>

<file path=ppt/tags/tag39.xml><?xml version="1.0" encoding="utf-8"?>
<p:tagLst xmlns:a="http://schemas.openxmlformats.org/drawingml/2006/main" xmlns:r="http://schemas.openxmlformats.org/officeDocument/2006/relationships" xmlns:p="http://schemas.openxmlformats.org/presentationml/2006/main">
  <p:tag name="DVSHAPEID" val="3A0tblG3L16VT0LYX7yT5V"/>
</p:tagLst>
</file>

<file path=ppt/tags/tag4.xml><?xml version="1.0" encoding="utf-8"?>
<p:tagLst xmlns:a="http://schemas.openxmlformats.org/drawingml/2006/main" xmlns:r="http://schemas.openxmlformats.org/officeDocument/2006/relationships" xmlns:p="http://schemas.openxmlformats.org/presentationml/2006/main">
  <p:tag name="DVSHAPEID" val="fYIrhlvagoxPTH3IOjVHDO"/>
</p:tagLst>
</file>

<file path=ppt/tags/tag40.xml><?xml version="1.0" encoding="utf-8"?>
<p:tagLst xmlns:a="http://schemas.openxmlformats.org/drawingml/2006/main" xmlns:r="http://schemas.openxmlformats.org/officeDocument/2006/relationships" xmlns:p="http://schemas.openxmlformats.org/presentationml/2006/main">
  <p:tag name="DVSECTIONID" val="YlZr81tDc6gNZvU47aNHAw"/>
</p:tagLst>
</file>

<file path=ppt/tags/tag41.xml><?xml version="1.0" encoding="utf-8"?>
<p:tagLst xmlns:a="http://schemas.openxmlformats.org/drawingml/2006/main" xmlns:r="http://schemas.openxmlformats.org/officeDocument/2006/relationships" xmlns:p="http://schemas.openxmlformats.org/presentationml/2006/main">
  <p:tag name="DVSHAPEID" val="6ZQX6KTzqkm03Oo36ZuOqM"/>
</p:tagLst>
</file>

<file path=ppt/tags/tag42.xml><?xml version="1.0" encoding="utf-8"?>
<p:tagLst xmlns:a="http://schemas.openxmlformats.org/drawingml/2006/main" xmlns:r="http://schemas.openxmlformats.org/officeDocument/2006/relationships" xmlns:p="http://schemas.openxmlformats.org/presentationml/2006/main">
  <p:tag name="DVSHAPEID" val="k34tF83Q9N8dy03myZxtk2"/>
</p:tagLst>
</file>

<file path=ppt/tags/tag43.xml><?xml version="1.0" encoding="utf-8"?>
<p:tagLst xmlns:a="http://schemas.openxmlformats.org/drawingml/2006/main" xmlns:r="http://schemas.openxmlformats.org/officeDocument/2006/relationships" xmlns:p="http://schemas.openxmlformats.org/presentationml/2006/main">
  <p:tag name="DVSHAPEID" val="nUPr8k3zRD6jgU1dWcfPga"/>
</p:tagLst>
</file>

<file path=ppt/tags/tag44.xml><?xml version="1.0" encoding="utf-8"?>
<p:tagLst xmlns:a="http://schemas.openxmlformats.org/drawingml/2006/main" xmlns:r="http://schemas.openxmlformats.org/officeDocument/2006/relationships" xmlns:p="http://schemas.openxmlformats.org/presentationml/2006/main">
  <p:tag name="DVSECTIONID" val="3bObwByLow3Vt2ykI9aU5u"/>
</p:tagLst>
</file>

<file path=ppt/tags/tag45.xml><?xml version="1.0" encoding="utf-8"?>
<p:tagLst xmlns:a="http://schemas.openxmlformats.org/drawingml/2006/main" xmlns:r="http://schemas.openxmlformats.org/officeDocument/2006/relationships" xmlns:p="http://schemas.openxmlformats.org/presentationml/2006/main">
  <p:tag name="DVSHAPEID" val="TqEtVHGroOfcALnEEUw1tj"/>
</p:tagLst>
</file>

<file path=ppt/tags/tag46.xml><?xml version="1.0" encoding="utf-8"?>
<p:tagLst xmlns:a="http://schemas.openxmlformats.org/drawingml/2006/main" xmlns:r="http://schemas.openxmlformats.org/officeDocument/2006/relationships" xmlns:p="http://schemas.openxmlformats.org/presentationml/2006/main">
  <p:tag name="DVSHAPEID" val="a3m09AEghMQhaEPccm9Iok"/>
</p:tagLst>
</file>

<file path=ppt/tags/tag47.xml><?xml version="1.0" encoding="utf-8"?>
<p:tagLst xmlns:a="http://schemas.openxmlformats.org/drawingml/2006/main" xmlns:r="http://schemas.openxmlformats.org/officeDocument/2006/relationships" xmlns:p="http://schemas.openxmlformats.org/presentationml/2006/main">
  <p:tag name="DVSHAPEID" val="mjBIOrIaSLUQ50ARBLVFOx"/>
</p:tagLst>
</file>

<file path=ppt/tags/tag48.xml><?xml version="1.0" encoding="utf-8"?>
<p:tagLst xmlns:a="http://schemas.openxmlformats.org/drawingml/2006/main" xmlns:r="http://schemas.openxmlformats.org/officeDocument/2006/relationships" xmlns:p="http://schemas.openxmlformats.org/presentationml/2006/main">
  <p:tag name="DVSHAPEID" val="XlqhZTkCXiyAfA7Ux6M7ws"/>
</p:tagLst>
</file>

<file path=ppt/tags/tag49.xml><?xml version="1.0" encoding="utf-8"?>
<p:tagLst xmlns:a="http://schemas.openxmlformats.org/drawingml/2006/main" xmlns:r="http://schemas.openxmlformats.org/officeDocument/2006/relationships" xmlns:p="http://schemas.openxmlformats.org/presentationml/2006/main">
  <p:tag name="DVSECTIONID" val="csbGqBjxPfceWDXVD3cHtt"/>
</p:tagLst>
</file>

<file path=ppt/tags/tag5.xml><?xml version="1.0" encoding="utf-8"?>
<p:tagLst xmlns:a="http://schemas.openxmlformats.org/drawingml/2006/main" xmlns:r="http://schemas.openxmlformats.org/officeDocument/2006/relationships" xmlns:p="http://schemas.openxmlformats.org/presentationml/2006/main">
  <p:tag name="DVSHAPEID" val="WCaufz231IBrlAZbppcUOO"/>
</p:tagLst>
</file>

<file path=ppt/tags/tag50.xml><?xml version="1.0" encoding="utf-8"?>
<p:tagLst xmlns:a="http://schemas.openxmlformats.org/drawingml/2006/main" xmlns:r="http://schemas.openxmlformats.org/officeDocument/2006/relationships" xmlns:p="http://schemas.openxmlformats.org/presentationml/2006/main">
  <p:tag name="DVSHAPEID" val="CDcL2qpUtzkdZJOfe6B7qc"/>
</p:tagLst>
</file>

<file path=ppt/tags/tag51.xml><?xml version="1.0" encoding="utf-8"?>
<p:tagLst xmlns:a="http://schemas.openxmlformats.org/drawingml/2006/main" xmlns:r="http://schemas.openxmlformats.org/officeDocument/2006/relationships" xmlns:p="http://schemas.openxmlformats.org/presentationml/2006/main">
  <p:tag name="DVSHAPEID" val="F9eKn0kXsyGNmZKZVmZoA4"/>
</p:tagLst>
</file>

<file path=ppt/tags/tag52.xml><?xml version="1.0" encoding="utf-8"?>
<p:tagLst xmlns:a="http://schemas.openxmlformats.org/drawingml/2006/main" xmlns:r="http://schemas.openxmlformats.org/officeDocument/2006/relationships" xmlns:p="http://schemas.openxmlformats.org/presentationml/2006/main">
  <p:tag name="DVSHAPEID" val="wcnPvfae81CANcA6w7hgKi"/>
</p:tagLst>
</file>

<file path=ppt/tags/tag53.xml><?xml version="1.0" encoding="utf-8"?>
<p:tagLst xmlns:a="http://schemas.openxmlformats.org/drawingml/2006/main" xmlns:r="http://schemas.openxmlformats.org/officeDocument/2006/relationships" xmlns:p="http://schemas.openxmlformats.org/presentationml/2006/main">
  <p:tag name="DVSHAPEID" val="l1agtcGbOoDqX3xh2pAw7L"/>
</p:tagLst>
</file>

<file path=ppt/tags/tag54.xml><?xml version="1.0" encoding="utf-8"?>
<p:tagLst xmlns:a="http://schemas.openxmlformats.org/drawingml/2006/main" xmlns:r="http://schemas.openxmlformats.org/officeDocument/2006/relationships" xmlns:p="http://schemas.openxmlformats.org/presentationml/2006/main">
  <p:tag name="DVSECTIONID" val="8N06k6Q3Du0YrhModDRXnj"/>
</p:tagLst>
</file>

<file path=ppt/tags/tag55.xml><?xml version="1.0" encoding="utf-8"?>
<p:tagLst xmlns:a="http://schemas.openxmlformats.org/drawingml/2006/main" xmlns:r="http://schemas.openxmlformats.org/officeDocument/2006/relationships" xmlns:p="http://schemas.openxmlformats.org/presentationml/2006/main">
  <p:tag name="DVSHAPEID" val="9W1HrDkzN4XAvXTEGq0zgB"/>
</p:tagLst>
</file>

<file path=ppt/tags/tag56.xml><?xml version="1.0" encoding="utf-8"?>
<p:tagLst xmlns:a="http://schemas.openxmlformats.org/drawingml/2006/main" xmlns:r="http://schemas.openxmlformats.org/officeDocument/2006/relationships" xmlns:p="http://schemas.openxmlformats.org/presentationml/2006/main">
  <p:tag name="DVSHAPEID" val="ygUrQSCtFHngJ2D4HZ1ozQ"/>
</p:tagLst>
</file>

<file path=ppt/tags/tag57.xml><?xml version="1.0" encoding="utf-8"?>
<p:tagLst xmlns:a="http://schemas.openxmlformats.org/drawingml/2006/main" xmlns:r="http://schemas.openxmlformats.org/officeDocument/2006/relationships" xmlns:p="http://schemas.openxmlformats.org/presentationml/2006/main">
  <p:tag name="DVSHAPEID" val="DdHCdSqQga1x7Er5WoHlP6"/>
</p:tagLst>
</file>

<file path=ppt/tags/tag58.xml><?xml version="1.0" encoding="utf-8"?>
<p:tagLst xmlns:a="http://schemas.openxmlformats.org/drawingml/2006/main" xmlns:r="http://schemas.openxmlformats.org/officeDocument/2006/relationships" xmlns:p="http://schemas.openxmlformats.org/presentationml/2006/main">
  <p:tag name="DVSECTIONID" val="TL3P1Vjxa4jIkoFjhcHMCI"/>
</p:tagLst>
</file>

<file path=ppt/tags/tag59.xml><?xml version="1.0" encoding="utf-8"?>
<p:tagLst xmlns:a="http://schemas.openxmlformats.org/drawingml/2006/main" xmlns:r="http://schemas.openxmlformats.org/officeDocument/2006/relationships" xmlns:p="http://schemas.openxmlformats.org/presentationml/2006/main">
  <p:tag name="DVSHAPEID" val="cvj9nIzvRSIwEqIM2ydMuk"/>
</p:tagLst>
</file>

<file path=ppt/tags/tag6.xml><?xml version="1.0" encoding="utf-8"?>
<p:tagLst xmlns:a="http://schemas.openxmlformats.org/drawingml/2006/main" xmlns:r="http://schemas.openxmlformats.org/officeDocument/2006/relationships" xmlns:p="http://schemas.openxmlformats.org/presentationml/2006/main">
  <p:tag name="DVSHAPEID" val="C8r5W5XlzIuc4HLuUjegTx"/>
</p:tagLst>
</file>

<file path=ppt/tags/tag60.xml><?xml version="1.0" encoding="utf-8"?>
<p:tagLst xmlns:a="http://schemas.openxmlformats.org/drawingml/2006/main" xmlns:r="http://schemas.openxmlformats.org/officeDocument/2006/relationships" xmlns:p="http://schemas.openxmlformats.org/presentationml/2006/main">
  <p:tag name="DVSHAPEID" val="9RVpsSHHjqxI3o8HvUTaQu"/>
</p:tagLst>
</file>

<file path=ppt/tags/tag61.xml><?xml version="1.0" encoding="utf-8"?>
<p:tagLst xmlns:a="http://schemas.openxmlformats.org/drawingml/2006/main" xmlns:r="http://schemas.openxmlformats.org/officeDocument/2006/relationships" xmlns:p="http://schemas.openxmlformats.org/presentationml/2006/main">
  <p:tag name="DVSHAPEID" val="ZWmjDl3jTjtEjI2fwLKQfK"/>
</p:tagLst>
</file>

<file path=ppt/tags/tag62.xml><?xml version="1.0" encoding="utf-8"?>
<p:tagLst xmlns:a="http://schemas.openxmlformats.org/drawingml/2006/main" xmlns:r="http://schemas.openxmlformats.org/officeDocument/2006/relationships" xmlns:p="http://schemas.openxmlformats.org/presentationml/2006/main">
  <p:tag name="DVSHAPEID" val="xcnclVXtbMlSmseXgGN9zi"/>
</p:tagLst>
</file>

<file path=ppt/tags/tag63.xml><?xml version="1.0" encoding="utf-8"?>
<p:tagLst xmlns:a="http://schemas.openxmlformats.org/drawingml/2006/main" xmlns:r="http://schemas.openxmlformats.org/officeDocument/2006/relationships" xmlns:p="http://schemas.openxmlformats.org/presentationml/2006/main">
  <p:tag name="DVSECTIONID" val="dXbF9eQzQw6PTf3u5VK6jW"/>
</p:tagLst>
</file>

<file path=ppt/tags/tag64.xml><?xml version="1.0" encoding="utf-8"?>
<p:tagLst xmlns:a="http://schemas.openxmlformats.org/drawingml/2006/main" xmlns:r="http://schemas.openxmlformats.org/officeDocument/2006/relationships" xmlns:p="http://schemas.openxmlformats.org/presentationml/2006/main">
  <p:tag name="DVSHAPEID" val="mb2GsxEcnGVfdrQ2hCqRT1"/>
</p:tagLst>
</file>

<file path=ppt/tags/tag65.xml><?xml version="1.0" encoding="utf-8"?>
<p:tagLst xmlns:a="http://schemas.openxmlformats.org/drawingml/2006/main" xmlns:r="http://schemas.openxmlformats.org/officeDocument/2006/relationships" xmlns:p="http://schemas.openxmlformats.org/presentationml/2006/main">
  <p:tag name="DVSHAPEID" val="cYRELjJUdd4BY40kCFxhjF"/>
</p:tagLst>
</file>

<file path=ppt/tags/tag66.xml><?xml version="1.0" encoding="utf-8"?>
<p:tagLst xmlns:a="http://schemas.openxmlformats.org/drawingml/2006/main" xmlns:r="http://schemas.openxmlformats.org/officeDocument/2006/relationships" xmlns:p="http://schemas.openxmlformats.org/presentationml/2006/main">
  <p:tag name="DVSHAPEID" val="J3vApuu8pnQlNlxXCD2lhb"/>
</p:tagLst>
</file>

<file path=ppt/tags/tag67.xml><?xml version="1.0" encoding="utf-8"?>
<p:tagLst xmlns:a="http://schemas.openxmlformats.org/drawingml/2006/main" xmlns:r="http://schemas.openxmlformats.org/officeDocument/2006/relationships" xmlns:p="http://schemas.openxmlformats.org/presentationml/2006/main">
  <p:tag name="DVSECTIONID" val="FIXoITlEgBGbx5ElL4GBdN"/>
</p:tagLst>
</file>

<file path=ppt/tags/tag68.xml><?xml version="1.0" encoding="utf-8"?>
<p:tagLst xmlns:a="http://schemas.openxmlformats.org/drawingml/2006/main" xmlns:r="http://schemas.openxmlformats.org/officeDocument/2006/relationships" xmlns:p="http://schemas.openxmlformats.org/presentationml/2006/main">
  <p:tag name="DVSHAPEID" val="oeoVqVT1DBvxRwJKJaovaD"/>
</p:tagLst>
</file>

<file path=ppt/tags/tag69.xml><?xml version="1.0" encoding="utf-8"?>
<p:tagLst xmlns:a="http://schemas.openxmlformats.org/drawingml/2006/main" xmlns:r="http://schemas.openxmlformats.org/officeDocument/2006/relationships" xmlns:p="http://schemas.openxmlformats.org/presentationml/2006/main">
  <p:tag name="DVSHAPEID" val="gcnsWh1nN0SxADgQTO1bAt"/>
</p:tagLst>
</file>

<file path=ppt/tags/tag7.xml><?xml version="1.0" encoding="utf-8"?>
<p:tagLst xmlns:a="http://schemas.openxmlformats.org/drawingml/2006/main" xmlns:r="http://schemas.openxmlformats.org/officeDocument/2006/relationships" xmlns:p="http://schemas.openxmlformats.org/presentationml/2006/main">
  <p:tag name="DVSECTIONID" val="j6JEyTlQtC8z5zQFuyFVjF"/>
</p:tagLst>
</file>

<file path=ppt/tags/tag70.xml><?xml version="1.0" encoding="utf-8"?>
<p:tagLst xmlns:a="http://schemas.openxmlformats.org/drawingml/2006/main" xmlns:r="http://schemas.openxmlformats.org/officeDocument/2006/relationships" xmlns:p="http://schemas.openxmlformats.org/presentationml/2006/main">
  <p:tag name="DVSHAPEID" val="FjW5tSgztY2M6WfsF9rq73"/>
</p:tagLst>
</file>

<file path=ppt/tags/tag71.xml><?xml version="1.0" encoding="utf-8"?>
<p:tagLst xmlns:a="http://schemas.openxmlformats.org/drawingml/2006/main" xmlns:r="http://schemas.openxmlformats.org/officeDocument/2006/relationships" xmlns:p="http://schemas.openxmlformats.org/presentationml/2006/main">
  <p:tag name="DVSHAPEID" val="5qdtBRWnTOuKYcyXYBZfOv"/>
</p:tagLst>
</file>

<file path=ppt/tags/tag72.xml><?xml version="1.0" encoding="utf-8"?>
<p:tagLst xmlns:a="http://schemas.openxmlformats.org/drawingml/2006/main" xmlns:r="http://schemas.openxmlformats.org/officeDocument/2006/relationships" xmlns:p="http://schemas.openxmlformats.org/presentationml/2006/main">
  <p:tag name="DVSECTIONID" val="CvuqgN7M2wohisIKvWdbgu"/>
</p:tagLst>
</file>

<file path=ppt/tags/tag73.xml><?xml version="1.0" encoding="utf-8"?>
<p:tagLst xmlns:a="http://schemas.openxmlformats.org/drawingml/2006/main" xmlns:r="http://schemas.openxmlformats.org/officeDocument/2006/relationships" xmlns:p="http://schemas.openxmlformats.org/presentationml/2006/main">
  <p:tag name="DVSHAPEID" val="2PF4hWQpbkEzLTxwn36kkv"/>
</p:tagLst>
</file>

<file path=ppt/tags/tag74.xml><?xml version="1.0" encoding="utf-8"?>
<p:tagLst xmlns:a="http://schemas.openxmlformats.org/drawingml/2006/main" xmlns:r="http://schemas.openxmlformats.org/officeDocument/2006/relationships" xmlns:p="http://schemas.openxmlformats.org/presentationml/2006/main">
  <p:tag name="DVSHAPEID" val="baCq5YsMBgIZ2yrlAM4q4B"/>
</p:tagLst>
</file>

<file path=ppt/tags/tag75.xml><?xml version="1.0" encoding="utf-8"?>
<p:tagLst xmlns:a="http://schemas.openxmlformats.org/drawingml/2006/main" xmlns:r="http://schemas.openxmlformats.org/officeDocument/2006/relationships" xmlns:p="http://schemas.openxmlformats.org/presentationml/2006/main">
  <p:tag name="DVSHAPEID" val="8walV9MnjNJw7tYFfktlwg"/>
</p:tagLst>
</file>

<file path=ppt/tags/tag76.xml><?xml version="1.0" encoding="utf-8"?>
<p:tagLst xmlns:a="http://schemas.openxmlformats.org/drawingml/2006/main" xmlns:r="http://schemas.openxmlformats.org/officeDocument/2006/relationships" xmlns:p="http://schemas.openxmlformats.org/presentationml/2006/main">
  <p:tag name="DVSECTIONID" val="8IHXQJ9FpIIS6sTiDyxuya"/>
</p:tagLst>
</file>

<file path=ppt/tags/tag77.xml><?xml version="1.0" encoding="utf-8"?>
<p:tagLst xmlns:a="http://schemas.openxmlformats.org/drawingml/2006/main" xmlns:r="http://schemas.openxmlformats.org/officeDocument/2006/relationships" xmlns:p="http://schemas.openxmlformats.org/presentationml/2006/main">
  <p:tag name="DVSHAPEID" val="SKZWqV5oArbSl0Jv3NVxbs"/>
</p:tagLst>
</file>

<file path=ppt/tags/tag78.xml><?xml version="1.0" encoding="utf-8"?>
<p:tagLst xmlns:a="http://schemas.openxmlformats.org/drawingml/2006/main" xmlns:r="http://schemas.openxmlformats.org/officeDocument/2006/relationships" xmlns:p="http://schemas.openxmlformats.org/presentationml/2006/main">
  <p:tag name="DVSHAPEID" val="N7qqdTKGh5bziRq9xwHcFh"/>
</p:tagLst>
</file>

<file path=ppt/tags/tag79.xml><?xml version="1.0" encoding="utf-8"?>
<p:tagLst xmlns:a="http://schemas.openxmlformats.org/drawingml/2006/main" xmlns:r="http://schemas.openxmlformats.org/officeDocument/2006/relationships" xmlns:p="http://schemas.openxmlformats.org/presentationml/2006/main">
  <p:tag name="DVSHAPEID" val="GLHS4UgpPZMwjgdMhFX0AD"/>
</p:tagLst>
</file>

<file path=ppt/tags/tag8.xml><?xml version="1.0" encoding="utf-8"?>
<p:tagLst xmlns:a="http://schemas.openxmlformats.org/drawingml/2006/main" xmlns:r="http://schemas.openxmlformats.org/officeDocument/2006/relationships" xmlns:p="http://schemas.openxmlformats.org/presentationml/2006/main">
  <p:tag name="DVSHAPEID" val="lGClWjoCtnU5bPVsPojvGL"/>
</p:tagLst>
</file>

<file path=ppt/tags/tag80.xml><?xml version="1.0" encoding="utf-8"?>
<p:tagLst xmlns:a="http://schemas.openxmlformats.org/drawingml/2006/main" xmlns:r="http://schemas.openxmlformats.org/officeDocument/2006/relationships" xmlns:p="http://schemas.openxmlformats.org/presentationml/2006/main">
  <p:tag name="DVSHAPEID" val="OacrB4IgvxppXSvZIbEUa6"/>
</p:tagLst>
</file>

<file path=ppt/tags/tag81.xml><?xml version="1.0" encoding="utf-8"?>
<p:tagLst xmlns:a="http://schemas.openxmlformats.org/drawingml/2006/main" xmlns:r="http://schemas.openxmlformats.org/officeDocument/2006/relationships" xmlns:p="http://schemas.openxmlformats.org/presentationml/2006/main">
  <p:tag name="DVSECTIONID" val="8IHXQJ9FpIIS6sTiDyxuya"/>
</p:tagLst>
</file>

<file path=ppt/tags/tag82.xml><?xml version="1.0" encoding="utf-8"?>
<p:tagLst xmlns:a="http://schemas.openxmlformats.org/drawingml/2006/main" xmlns:r="http://schemas.openxmlformats.org/officeDocument/2006/relationships" xmlns:p="http://schemas.openxmlformats.org/presentationml/2006/main">
  <p:tag name="DVSHAPEID" val="SKZWqV5oArbSl0Jv3NVxbs"/>
</p:tagLst>
</file>

<file path=ppt/tags/tag83.xml><?xml version="1.0" encoding="utf-8"?>
<p:tagLst xmlns:a="http://schemas.openxmlformats.org/drawingml/2006/main" xmlns:r="http://schemas.openxmlformats.org/officeDocument/2006/relationships" xmlns:p="http://schemas.openxmlformats.org/presentationml/2006/main">
  <p:tag name="DVSHAPEID" val="N7qqdTKGh5bziRq9xwHcFh"/>
</p:tagLst>
</file>

<file path=ppt/tags/tag84.xml><?xml version="1.0" encoding="utf-8"?>
<p:tagLst xmlns:a="http://schemas.openxmlformats.org/drawingml/2006/main" xmlns:r="http://schemas.openxmlformats.org/officeDocument/2006/relationships" xmlns:p="http://schemas.openxmlformats.org/presentationml/2006/main">
  <p:tag name="DVSHAPEID" val="GLHS4UgpPZMwjgdMhFX0AD"/>
</p:tagLst>
</file>

<file path=ppt/tags/tag85.xml><?xml version="1.0" encoding="utf-8"?>
<p:tagLst xmlns:a="http://schemas.openxmlformats.org/drawingml/2006/main" xmlns:r="http://schemas.openxmlformats.org/officeDocument/2006/relationships" xmlns:p="http://schemas.openxmlformats.org/presentationml/2006/main">
  <p:tag name="DVSHAPEID" val="OacrB4IgvxppXSvZIbEUa6"/>
</p:tagLst>
</file>

<file path=ppt/tags/tag86.xml><?xml version="1.0" encoding="utf-8"?>
<p:tagLst xmlns:a="http://schemas.openxmlformats.org/drawingml/2006/main" xmlns:r="http://schemas.openxmlformats.org/officeDocument/2006/relationships" xmlns:p="http://schemas.openxmlformats.org/presentationml/2006/main">
  <p:tag name="DVSECTIONID" val="MgNbC1zKn2x7mMIiWoDm6G"/>
</p:tagLst>
</file>

<file path=ppt/tags/tag87.xml><?xml version="1.0" encoding="utf-8"?>
<p:tagLst xmlns:a="http://schemas.openxmlformats.org/drawingml/2006/main" xmlns:r="http://schemas.openxmlformats.org/officeDocument/2006/relationships" xmlns:p="http://schemas.openxmlformats.org/presentationml/2006/main">
  <p:tag name="DVSHAPEID" val="aSTyDxNvyL6HuqJJ0O05Hq"/>
</p:tagLst>
</file>

<file path=ppt/tags/tag88.xml><?xml version="1.0" encoding="utf-8"?>
<p:tagLst xmlns:a="http://schemas.openxmlformats.org/drawingml/2006/main" xmlns:r="http://schemas.openxmlformats.org/officeDocument/2006/relationships" xmlns:p="http://schemas.openxmlformats.org/presentationml/2006/main">
  <p:tag name="DVSHAPEID" val="brPUKtxhtn0B0WtYTmjN80"/>
</p:tagLst>
</file>

<file path=ppt/tags/tag89.xml><?xml version="1.0" encoding="utf-8"?>
<p:tagLst xmlns:a="http://schemas.openxmlformats.org/drawingml/2006/main" xmlns:r="http://schemas.openxmlformats.org/officeDocument/2006/relationships" xmlns:p="http://schemas.openxmlformats.org/presentationml/2006/main">
  <p:tag name="DVSHAPEID" val="qBLN2yF90uWJftZoLRBzPW"/>
</p:tagLst>
</file>

<file path=ppt/tags/tag9.xml><?xml version="1.0" encoding="utf-8"?>
<p:tagLst xmlns:a="http://schemas.openxmlformats.org/drawingml/2006/main" xmlns:r="http://schemas.openxmlformats.org/officeDocument/2006/relationships" xmlns:p="http://schemas.openxmlformats.org/presentationml/2006/main">
  <p:tag name="DVSHAPEID" val="BDmbuIUO3YI7htRUCIFofe"/>
</p:tagLst>
</file>

<file path=ppt/tags/tag90.xml><?xml version="1.0" encoding="utf-8"?>
<p:tagLst xmlns:a="http://schemas.openxmlformats.org/drawingml/2006/main" xmlns:r="http://schemas.openxmlformats.org/officeDocument/2006/relationships" xmlns:p="http://schemas.openxmlformats.org/presentationml/2006/main">
  <p:tag name="DVSECTIONID" val="yqmgQdiFELVXWr9E676EkG"/>
</p:tagLst>
</file>

<file path=ppt/tags/tag91.xml><?xml version="1.0" encoding="utf-8"?>
<p:tagLst xmlns:a="http://schemas.openxmlformats.org/drawingml/2006/main" xmlns:r="http://schemas.openxmlformats.org/officeDocument/2006/relationships" xmlns:p="http://schemas.openxmlformats.org/presentationml/2006/main">
  <p:tag name="DVSHAPEID" val="6SzvwSXJIQctpkX7NbBJ0y"/>
</p:tagLst>
</file>

<file path=ppt/tags/tag92.xml><?xml version="1.0" encoding="utf-8"?>
<p:tagLst xmlns:a="http://schemas.openxmlformats.org/drawingml/2006/main" xmlns:r="http://schemas.openxmlformats.org/officeDocument/2006/relationships" xmlns:p="http://schemas.openxmlformats.org/presentationml/2006/main">
  <p:tag name="DVSHAPEID" val="JDt3UMXfg2NakXkfXFkKE9"/>
</p:tagLst>
</file>

<file path=ppt/tags/tag93.xml><?xml version="1.0" encoding="utf-8"?>
<p:tagLst xmlns:a="http://schemas.openxmlformats.org/drawingml/2006/main" xmlns:r="http://schemas.openxmlformats.org/officeDocument/2006/relationships" xmlns:p="http://schemas.openxmlformats.org/presentationml/2006/main">
  <p:tag name="DVSHAPEID" val="FeZ0NxeWpgTzeWvLLbG8Qo"/>
</p:tagLst>
</file>

<file path=ppt/tags/tag94.xml><?xml version="1.0" encoding="utf-8"?>
<p:tagLst xmlns:a="http://schemas.openxmlformats.org/drawingml/2006/main" xmlns:r="http://schemas.openxmlformats.org/officeDocument/2006/relationships" xmlns:p="http://schemas.openxmlformats.org/presentationml/2006/main">
  <p:tag name="DVSHAPEID" val="pwx90My8bp0y8V1tXaMtAa"/>
</p:tagLst>
</file>

<file path=ppt/tags/tag95.xml><?xml version="1.0" encoding="utf-8"?>
<p:tagLst xmlns:a="http://schemas.openxmlformats.org/drawingml/2006/main" xmlns:r="http://schemas.openxmlformats.org/officeDocument/2006/relationships" xmlns:p="http://schemas.openxmlformats.org/presentationml/2006/main">
  <p:tag name="DVSECTIONID" val="kY57zkB9Rc46InOmalrIoL"/>
</p:tagLst>
</file>

<file path=ppt/tags/tag96.xml><?xml version="1.0" encoding="utf-8"?>
<p:tagLst xmlns:a="http://schemas.openxmlformats.org/drawingml/2006/main" xmlns:r="http://schemas.openxmlformats.org/officeDocument/2006/relationships" xmlns:p="http://schemas.openxmlformats.org/presentationml/2006/main">
  <p:tag name="DVSHAPEID" val="aMOpdtH9XbzfRi9ZY1Te0J"/>
</p:tagLst>
</file>

<file path=ppt/tags/tag97.xml><?xml version="1.0" encoding="utf-8"?>
<p:tagLst xmlns:a="http://schemas.openxmlformats.org/drawingml/2006/main" xmlns:r="http://schemas.openxmlformats.org/officeDocument/2006/relationships" xmlns:p="http://schemas.openxmlformats.org/presentationml/2006/main">
  <p:tag name="DVSHAPEID" val="EzH5XcoAMrjg3ccojKffjI"/>
</p:tagLst>
</file>

<file path=ppt/tags/tag98.xml><?xml version="1.0" encoding="utf-8"?>
<p:tagLst xmlns:a="http://schemas.openxmlformats.org/drawingml/2006/main" xmlns:r="http://schemas.openxmlformats.org/officeDocument/2006/relationships" xmlns:p="http://schemas.openxmlformats.org/presentationml/2006/main">
  <p:tag name="DVSHAPEID" val="WAeXNAH9ZKqWyI0JADn7dH"/>
</p:tagLst>
</file>

<file path=ppt/tags/tag99.xml><?xml version="1.0" encoding="utf-8"?>
<p:tagLst xmlns:a="http://schemas.openxmlformats.org/drawingml/2006/main" xmlns:r="http://schemas.openxmlformats.org/officeDocument/2006/relationships" xmlns:p="http://schemas.openxmlformats.org/presentationml/2006/main">
  <p:tag name="DVSHAPEID" val="0Y4dBLcFeCor8fH8wvKnp7"/>
</p:tagLst>
</file>

<file path=ppt/theme/theme1.xml><?xml version="1.0" encoding="utf-8"?>
<a:theme xmlns:a="http://schemas.openxmlformats.org/drawingml/2006/main" name="3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7408</TotalTime>
  <Words>3258</Words>
  <Application>Microsoft Office PowerPoint</Application>
  <PresentationFormat>On-screen Show (4:3)</PresentationFormat>
  <Paragraphs>454</Paragraphs>
  <Slides>73</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vt:lpstr>
      <vt:lpstr>BatangChe</vt:lpstr>
      <vt:lpstr>Calibri</vt:lpstr>
      <vt:lpstr>Cambria</vt:lpstr>
      <vt:lpstr>Courier New</vt:lpstr>
      <vt:lpstr>Times New Roman</vt:lpstr>
      <vt:lpstr>3_Office Theme</vt:lpstr>
      <vt:lpstr>PowerPoint Presentation</vt:lpstr>
      <vt:lpstr>Objectives</vt:lpstr>
      <vt:lpstr>Objectives (continued)</vt:lpstr>
      <vt:lpstr>CSS Styles and Colors</vt:lpstr>
      <vt:lpstr>Introducing CSS</vt:lpstr>
      <vt:lpstr>Types of Style Sheets</vt:lpstr>
      <vt:lpstr>Types of Style Sheets (continued)</vt:lpstr>
      <vt:lpstr>Exploring Style Rules</vt:lpstr>
      <vt:lpstr>Exploring Style Rules (continued)</vt:lpstr>
      <vt:lpstr>Embedded Style Sheets </vt:lpstr>
      <vt:lpstr>Inline Styles</vt:lpstr>
      <vt:lpstr>Style Specificity and Precedence</vt:lpstr>
      <vt:lpstr>Style Inheritance</vt:lpstr>
      <vt:lpstr>Browser Developer Tools </vt:lpstr>
      <vt:lpstr>Writing Style Comments</vt:lpstr>
      <vt:lpstr>Importing Style Sheets</vt:lpstr>
      <vt:lpstr>Working with Color in CSS</vt:lpstr>
      <vt:lpstr>RGB Color Values</vt:lpstr>
      <vt:lpstr>HSL Color Values</vt:lpstr>
      <vt:lpstr>HSL Color Values (continued)</vt:lpstr>
      <vt:lpstr>Defining Semi-Opaque Colors </vt:lpstr>
      <vt:lpstr>Setting Text and Background Color</vt:lpstr>
      <vt:lpstr>Employing Progressive Enhancement</vt:lpstr>
      <vt:lpstr>Contextual Selectors</vt:lpstr>
      <vt:lpstr>Contextual Selectors (continued 1)</vt:lpstr>
      <vt:lpstr>Contextual Selectors (continued 2)</vt:lpstr>
      <vt:lpstr>Attribute Selectors</vt:lpstr>
      <vt:lpstr>Attribute Selectors (continued)</vt:lpstr>
      <vt:lpstr>Working with Fonts</vt:lpstr>
      <vt:lpstr>Choosing a Font</vt:lpstr>
      <vt:lpstr>Choosing a Font (continued)</vt:lpstr>
      <vt:lpstr>Styling Web Page Text</vt:lpstr>
      <vt:lpstr>Exploring Web Fonts</vt:lpstr>
      <vt:lpstr>The @font-face Rule</vt:lpstr>
      <vt:lpstr>The @font-face Rule (continued 1)</vt:lpstr>
      <vt:lpstr>The @font-face Rule (continued 2)</vt:lpstr>
      <vt:lpstr>Setting the Font Size</vt:lpstr>
      <vt:lpstr>Scaling Fonts with ems and rems</vt:lpstr>
      <vt:lpstr>Using Viewport Units</vt:lpstr>
      <vt:lpstr>Sizing Keywords</vt:lpstr>
      <vt:lpstr>Controlling Spacing and Indentation</vt:lpstr>
      <vt:lpstr>Controlling Spacing and Indentation (continued 1)</vt:lpstr>
      <vt:lpstr>Controlling Spacing and Indentation (continued 2)</vt:lpstr>
      <vt:lpstr>Working with Font Styles</vt:lpstr>
      <vt:lpstr>Working with Font Styles (continued 1)</vt:lpstr>
      <vt:lpstr>Working with Font Styles (continued 2)</vt:lpstr>
      <vt:lpstr>Aligning Text Horizontally and Vertically</vt:lpstr>
      <vt:lpstr>Aligning Text Horizontally and Vertically (continued)</vt:lpstr>
      <vt:lpstr>Combining All Text Formatting  in a Single Style</vt:lpstr>
      <vt:lpstr>Combining All Text Formatting  in a Single Style (continued)</vt:lpstr>
      <vt:lpstr>Formatting Lists</vt:lpstr>
      <vt:lpstr>Formatting Lists (continued)</vt:lpstr>
      <vt:lpstr>Using Images for List Markers</vt:lpstr>
      <vt:lpstr>Using Images for List Markers (continued)</vt:lpstr>
      <vt:lpstr>Setting the List Marker Position</vt:lpstr>
      <vt:lpstr>Setting the List Marker Position (continued)</vt:lpstr>
      <vt:lpstr>Working with Margins and Padding</vt:lpstr>
      <vt:lpstr>Working with Margins and Padding (continued)</vt:lpstr>
      <vt:lpstr>Setting the Padding Space</vt:lpstr>
      <vt:lpstr>Setting the Padding Space (continued)</vt:lpstr>
      <vt:lpstr>Setting the Margin and Border Spaces</vt:lpstr>
      <vt:lpstr>Setting the Margin and Border Spaces (continued)</vt:lpstr>
      <vt:lpstr>Using Pseudo-Classes and   Pseudo-Elements</vt:lpstr>
      <vt:lpstr>Using Pseudo-Classes and   Pseudo-Elements (continued 1)</vt:lpstr>
      <vt:lpstr>Using Pseudo-Classes and   Pseudo-Elements (continued 2) </vt:lpstr>
      <vt:lpstr>Pseudo-classes for Hypertext</vt:lpstr>
      <vt:lpstr>Pseudo-Elements</vt:lpstr>
      <vt:lpstr>Pseudo-Elements (continued)</vt:lpstr>
      <vt:lpstr>Generating Content with CSS</vt:lpstr>
      <vt:lpstr>Generating Content with CSS (continued)</vt:lpstr>
      <vt:lpstr>Displaying Attribute Values</vt:lpstr>
      <vt:lpstr>Inserting Quotation Marks</vt:lpstr>
      <vt:lpstr>Inserting Quotation Marks (continued)</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Garguilo, Maria</cp:lastModifiedBy>
  <cp:revision>1045</cp:revision>
  <dcterms:created xsi:type="dcterms:W3CDTF">2001-08-29T21:35:42Z</dcterms:created>
  <dcterms:modified xsi:type="dcterms:W3CDTF">2017-06-23T19:42:19Z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1-msZHeavFpns7XDBLQhy7D2HHxp6WyIPfkYnZeLjR4o</vt:lpwstr>
  </property>
  <property fmtid="{D5CDD505-2E9C-101B-9397-08002B2CF9AE}" pid="4" name="Google.Documents.RevisionId">
    <vt:lpwstr>08247036519663079581</vt:lpwstr>
  </property>
  <property fmtid="{D5CDD505-2E9C-101B-9397-08002B2CF9AE}" pid="5" name="Google.Documents.PluginVersion">
    <vt:lpwstr>2.0.2026.3768</vt:lpwstr>
  </property>
  <property fmtid="{D5CDD505-2E9C-101B-9397-08002B2CF9AE}" pid="6" name="Google.Documents.MergeIncapabilityFlags">
    <vt:i4>0</vt:i4>
  </property>
</Properties>
</file>