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65"/>
  </p:notesMasterIdLst>
  <p:handoutMasterIdLst>
    <p:handoutMasterId r:id="rId66"/>
  </p:handoutMasterIdLst>
  <p:sldIdLst>
    <p:sldId id="256" r:id="rId5"/>
    <p:sldId id="257" r:id="rId6"/>
    <p:sldId id="258" r:id="rId7"/>
    <p:sldId id="324" r:id="rId8"/>
    <p:sldId id="260" r:id="rId9"/>
    <p:sldId id="264" r:id="rId10"/>
    <p:sldId id="306" r:id="rId11"/>
    <p:sldId id="265" r:id="rId12"/>
    <p:sldId id="261" r:id="rId13"/>
    <p:sldId id="325" r:id="rId14"/>
    <p:sldId id="327" r:id="rId15"/>
    <p:sldId id="326" r:id="rId16"/>
    <p:sldId id="268" r:id="rId17"/>
    <p:sldId id="328" r:id="rId18"/>
    <p:sldId id="269" r:id="rId19"/>
    <p:sldId id="270" r:id="rId20"/>
    <p:sldId id="274" r:id="rId21"/>
    <p:sldId id="273" r:id="rId22"/>
    <p:sldId id="329" r:id="rId23"/>
    <p:sldId id="272" r:id="rId24"/>
    <p:sldId id="275" r:id="rId25"/>
    <p:sldId id="330" r:id="rId26"/>
    <p:sldId id="311" r:id="rId27"/>
    <p:sldId id="277" r:id="rId28"/>
    <p:sldId id="276" r:id="rId29"/>
    <p:sldId id="331" r:id="rId30"/>
    <p:sldId id="279" r:id="rId31"/>
    <p:sldId id="342" r:id="rId32"/>
    <p:sldId id="280" r:id="rId33"/>
    <p:sldId id="332" r:id="rId34"/>
    <p:sldId id="281" r:id="rId35"/>
    <p:sldId id="333" r:id="rId36"/>
    <p:sldId id="284" r:id="rId37"/>
    <p:sldId id="313" r:id="rId38"/>
    <p:sldId id="287" r:id="rId39"/>
    <p:sldId id="344" r:id="rId40"/>
    <p:sldId id="288" r:id="rId41"/>
    <p:sldId id="335" r:id="rId42"/>
    <p:sldId id="289" r:id="rId43"/>
    <p:sldId id="343" r:id="rId44"/>
    <p:sldId id="290" r:id="rId45"/>
    <p:sldId id="336" r:id="rId46"/>
    <p:sldId id="291" r:id="rId47"/>
    <p:sldId id="293" r:id="rId48"/>
    <p:sldId id="294" r:id="rId49"/>
    <p:sldId id="323" r:id="rId50"/>
    <p:sldId id="315" r:id="rId51"/>
    <p:sldId id="296" r:id="rId52"/>
    <p:sldId id="299" r:id="rId53"/>
    <p:sldId id="337" r:id="rId54"/>
    <p:sldId id="300" r:id="rId55"/>
    <p:sldId id="301" r:id="rId56"/>
    <p:sldId id="302" r:id="rId57"/>
    <p:sldId id="338" r:id="rId58"/>
    <p:sldId id="303" r:id="rId59"/>
    <p:sldId id="304" r:id="rId60"/>
    <p:sldId id="339" r:id="rId61"/>
    <p:sldId id="340" r:id="rId62"/>
    <p:sldId id="305" r:id="rId63"/>
    <p:sldId id="341" r:id="rId6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pPr/>
              <a:t>6/23/2017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a:pPr>
                <a:defRPr/>
              </a:pPr>
              <a:t>18</a:t>
            </a:fld>
            <a:endParaRPr lang="en-US"/>
          </a:p>
        </p:txBody>
      </p:sp>
    </p:spTree>
    <p:extLst>
      <p:ext uri="{BB962C8B-B14F-4D97-AF65-F5344CB8AC3E}">
        <p14:creationId xmlns:p14="http://schemas.microsoft.com/office/powerpoint/2010/main" val="332710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40467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15105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444451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205742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367003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188165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Working with Tables and Columns</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6</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130921034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1867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69753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9300086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59784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3429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47912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86658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64192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89302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64427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43746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93669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00299638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787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Marking Table Headings and Table Data (continued 1)</a:t>
            </a:r>
          </a:p>
        </p:txBody>
      </p:sp>
      <p:sp>
        <p:nvSpPr>
          <p:cNvPr id="3" name="Content Placeholder 2"/>
          <p:cNvSpPr>
            <a:spLocks noGrp="1"/>
          </p:cNvSpPr>
          <p:nvPr>
            <p:ph idx="1"/>
          </p:nvPr>
        </p:nvSpPr>
        <p:spPr/>
        <p:txBody>
          <a:bodyPr/>
          <a:lstStyle/>
          <a:p>
            <a:pPr lvl="1"/>
            <a:r>
              <a:rPr lang="en-US" dirty="0"/>
              <a:t>Data cells</a:t>
            </a:r>
          </a:p>
          <a:p>
            <a:pPr lvl="2">
              <a:buFont typeface="Courier New" panose="02070309020205020404" pitchFamily="49" charset="0"/>
              <a:buChar char="o"/>
            </a:pPr>
            <a:r>
              <a:rPr lang="en-US" dirty="0"/>
              <a:t>Contains content within columns or rows</a:t>
            </a:r>
          </a:p>
          <a:p>
            <a:pPr lvl="2">
              <a:buFont typeface="Courier New" panose="02070309020205020404" pitchFamily="49" charset="0"/>
              <a:buChar char="o"/>
            </a:pPr>
            <a:r>
              <a:rPr lang="en-US" dirty="0"/>
              <a:t>By default, displays text as unformatted text and is aligned to the left within the cell</a:t>
            </a:r>
          </a:p>
          <a:p>
            <a:pPr lvl="2">
              <a:buFont typeface="Courier New" panose="02070309020205020404" pitchFamily="49" charset="0"/>
              <a:buChar char="o"/>
            </a:pPr>
            <a:r>
              <a:rPr lang="en-US" dirty="0"/>
              <a:t>Marked using the </a:t>
            </a:r>
            <a:r>
              <a:rPr lang="en-US" sz="2600" dirty="0">
                <a:latin typeface="Courier New" panose="02070309020205020404" pitchFamily="49" charset="0"/>
                <a:cs typeface="Courier New" panose="02070309020205020404" pitchFamily="49" charset="0"/>
              </a:rPr>
              <a:t>td</a:t>
            </a:r>
            <a:r>
              <a:rPr lang="en-US" dirty="0"/>
              <a:t>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86018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Marking Table Headings and Table Data (continued 2)</a:t>
            </a:r>
          </a:p>
        </p:txBody>
      </p:sp>
      <p:pic>
        <p:nvPicPr>
          <p:cNvPr id="6" name="Content Placeholder 5" descr="This figure explains how to mark table header cells.&#10;&#10;The figure consists of a few lines of code and two rectangular boxes.&#10;&#10;The first line of the code reads “&lt;table class=“schedule”&gt;”. The second line of the code reads “&lt;tr&gt;”. The third line of the code reads “&lt;th&gt;Time&lt;/th&gt;”. The fourth line of the code reads “&lt;th&gt;Mon&lt;/th&gt;”. The fifth line of the code reads “&lt;th&gt;Tue&lt;/th&gt;”. The sixth line of the code reads “&lt;th&gt;Wed&lt;/th&gt;”. The seventh line of the code reads “&lt;th&gt;Thu&lt;/th&gt;”. The eighth line of the code reads “&lt;th&gt;Fri&lt;/th&gt;”. The ninth line of the code reads “&lt;th&gt;Sat&lt;/th&gt;”. The tenth line of the code reads “&lt;th&gt;Sun&lt;/th&gt;”. The eleventh line of the code reads “&lt;/tr&gt;”. The twelfth line of the code reads “&lt;tr&gt;”. The thirteenth line of the code reads “&lt;th&gt;6:00 PM &lt;/th&gt;”. The fourteenth line of the code reads “&lt;/tr&gt;”. The fifteenth line of the code reads “&lt;tr&gt;”. The sixteenth line of the code reads “&lt;th&gt;6:30 PM&lt;/th&gt;”. The seventeenth line of the code reads “&lt;/tr&gt;”. The eighteenth line of the code reads “&lt;/table&gt;”.&#10;&#10;The first rectangular box labeled “the th element marks header cells placed in the first row to identify the content of each column” is positioned at the left side of the code. An arrow originating from this rectangular box points from the third line to the tenth line of the code.&#10;&#10;The second rectangular box labeled “header cells at the start of each row identifies the row content” is positioned below the first rectangular box. An arrow originating from the second rectangular box is split into two, where the first arrow points to the thirteenth line and the second arrow points to the sixteenth line of the code.&#10;" title="Figure 6-3 Marking table header cell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959" y="1219200"/>
            <a:ext cx="6772282"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9463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Marking Table Headings and Table Data (continued 3)</a:t>
            </a:r>
          </a:p>
        </p:txBody>
      </p:sp>
      <p:pic>
        <p:nvPicPr>
          <p:cNvPr id="8" name="Content Placeholder 1" descr="This figure explains how to mark table data cells.&#10;&#10;The figure consists of a few lines of code and a rectangular box.&#10;&#10;The first line of the code reads “&lt;tr&gt;”. The second line of the code reads “&lt;th&gt;6:00 PM &lt;/th&gt;”. The third line of the code reads “&lt;td&gt;National News&lt;/td&gt;”. The fourth line of the code reads “&lt;td&gt;National News&lt;/td&gt;”. The fifth line of the code reads “&lt;td&gt;National News&lt;/td&gt;”. The sixth line of the code reads “&lt;td&gt;National News&lt;/td&gt;”. The seventh line of the code reads “&lt;td&gt;National News&lt;/td&gt;”. The eighth line of the code reads “&lt;td&gt;National News&lt;/td&gt;”. The ninth line of the code reads “&lt;td&gt;National News&lt;/td&gt;”.The tenth line of the code reads “&lt;/tr&gt;”. The eleventh line of the code reads “&lt;tr&gt;”. The twelfth line of the code reads “&lt;th&gt;6:30 PM &lt;/th&gt;”. The thirteenth line of the code reads “&lt;td&gt;World News&lt;/td&gt;”. The fourteenth line of the code reads “&lt;td&gt;World News&lt;/td&gt;”. The fifteenth line of the code reads “&lt;td&gt;World News&lt;/td&gt;”. The sixteenth line of the code reads “&lt;td&gt;World News&lt;/td&gt;”. The seventeenth line of the code reads “&lt;td&gt;World News&lt;/td&gt;”. The eighteenth line of the code reads “&lt;td&gt;World News&lt;/td&gt;”. The nineteenth line of the code reads “&lt;td&gt;World News&lt;/td&gt;”. The twentieth line of the code reads “&lt;/tr&gt;”. The twenty-first line of the code reads “&lt;/table&gt;”.&#10;&#10;A rectangular box labeled “the td element marks table cell content that is not considered the head of a row or column” is positioned at the left side of the code. An arrow originating from this rectangular box splits into two, where the first arrow points from the third line to the ninth line of the code and the second arrow points from the thirteenth line to the nineteenth line of the code.&#10;" title="Figure 6-4 Marking table data cell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696" y="1219200"/>
            <a:ext cx="6422808"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9762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Adding Table Borders with CSS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dirty="0"/>
              <a:t>The CSS </a:t>
            </a:r>
            <a:r>
              <a:rPr lang="en-US" sz="2600" dirty="0">
                <a:latin typeface="Courier New" panose="02070309020205020404" pitchFamily="49" charset="0"/>
                <a:cs typeface="Courier New" panose="02070309020205020404" pitchFamily="49" charset="0"/>
              </a:rPr>
              <a:t>border</a:t>
            </a:r>
            <a:r>
              <a:rPr lang="en-US" dirty="0"/>
              <a:t> property is used to add borders to any part of a web table</a:t>
            </a:r>
          </a:p>
          <a:p>
            <a:r>
              <a:rPr lang="en-US" dirty="0"/>
              <a:t>Borders need not be of the same style</a:t>
            </a:r>
          </a:p>
          <a:p>
            <a:pPr eaLnBrk="1" hangingPunct="1"/>
            <a:r>
              <a:rPr lang="en-US" dirty="0"/>
              <a:t>Two style choices for borders</a:t>
            </a:r>
          </a:p>
          <a:p>
            <a:pPr lvl="1"/>
            <a:r>
              <a:rPr lang="en-US" dirty="0"/>
              <a:t>Separate borders</a:t>
            </a:r>
          </a:p>
          <a:p>
            <a:pPr lvl="1"/>
            <a:r>
              <a:rPr lang="en-US" dirty="0"/>
              <a:t>Collapsed borders</a:t>
            </a:r>
          </a:p>
          <a:p>
            <a:pPr lvl="1"/>
            <a:endParaRPr lang="en-US" dirty="0"/>
          </a:p>
        </p:txBody>
      </p:sp>
    </p:spTree>
    <p:custDataLst>
      <p:tags r:id="rId1"/>
    </p:custDataLst>
    <p:extLst>
      <p:ext uri="{BB962C8B-B14F-4D97-AF65-F5344CB8AC3E}">
        <p14:creationId xmlns:p14="http://schemas.microsoft.com/office/powerpoint/2010/main" val="300471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a:t>Adding Table Borders with CSS (continued 1)</a:t>
            </a:r>
          </a:p>
        </p:txBody>
      </p:sp>
      <p:pic>
        <p:nvPicPr>
          <p:cNvPr id="6" name="Content Placeholder 1" descr="This figure shows separate and collapsed borders.&#10;&#10;The figure consists of two big rectangular boxes and nine small rectangular boxes.&#10;The first big rectangular box is vertically positioned with nine small rectangular boxes positioned vertically inside the first rectangular box. The nine small rectangular boxes are positioned in three rows with three boxes in each row.&#10;In row 1, the first small rectangular box reads “A”, the second small rectangular box reads “B”, and the third small rectangular box reads “C”.&#10;In row 2, the first small rectangular box reads “D”, the second small rectangular box reads “E”, and the third small rectangular box reads “F”.&#10;In row 3, the first small rectangular box reads “G”, the second small rectangular box reads “H”, and the third small rectangular box reads “I”.&#10;A text that reads “separate borders” is positioned below the first rectangular box.&#10;&#10;The second rectangular box that is slightly smaller than the first rectangular box is positioned vertically at the right side of the first rectangular box.&#10;The second rectangular box is divided into three rows and three columns.&#10;In row 1, column 1 reads “A”, column 2 reads “B”, and column 3 reads “C”.&#10;In row 2, column 1 reads “D”, column 2 reads “E”, and column 3 reads “F”.&#10;In row 3, column 1 reads “G”, column 2 reads “H”, and column 3 reads “I”.&#10;A text that reads “collapsed borders” is positioned the second rectangular box.&#10;&#10;" title="Figure 6-8 Separate and collapsed border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093" y="1629925"/>
            <a:ext cx="8287907" cy="4058216"/>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8424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Adding Table Borders with CSS (continued 2)</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To choose between separate or collapsed borders model apply the following property to the </a:t>
            </a:r>
            <a:r>
              <a:rPr lang="en-US" sz="2600" dirty="0">
                <a:latin typeface="Courier New" panose="02070309020205020404" pitchFamily="49" charset="0"/>
                <a:cs typeface="Courier New" panose="02070309020205020404" pitchFamily="49" charset="0"/>
              </a:rPr>
              <a:t>table</a:t>
            </a:r>
            <a:r>
              <a:rPr lang="en-US" dirty="0"/>
              <a:t> element:</a:t>
            </a:r>
          </a:p>
          <a:p>
            <a:pPr marL="914400" lvl="2" indent="0">
              <a:buNone/>
            </a:pPr>
            <a:r>
              <a:rPr lang="en-US" sz="2600" dirty="0">
                <a:latin typeface="Courier New" panose="02070309020205020404" pitchFamily="49" charset="0"/>
                <a:cs typeface="Courier New" panose="02070309020205020404" pitchFamily="49" charset="0"/>
              </a:rPr>
              <a:t>border-collapse: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342900" lvl="1"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type</a:t>
            </a:r>
            <a:r>
              <a:rPr lang="en-US" dirty="0"/>
              <a:t> is either </a:t>
            </a:r>
            <a:r>
              <a:rPr lang="en-US" sz="2600" dirty="0">
                <a:latin typeface="Courier New" panose="02070309020205020404" pitchFamily="49" charset="0"/>
                <a:cs typeface="Courier New" panose="02070309020205020404" pitchFamily="49" charset="0"/>
              </a:rPr>
              <a:t>separate</a:t>
            </a:r>
            <a:r>
              <a:rPr lang="en-US" dirty="0"/>
              <a:t> or </a:t>
            </a:r>
            <a:r>
              <a:rPr lang="en-US" sz="2600" dirty="0">
                <a:latin typeface="Courier New" panose="02070309020205020404" pitchFamily="49" charset="0"/>
                <a:cs typeface="Courier New" panose="02070309020205020404" pitchFamily="49" charset="0"/>
              </a:rPr>
              <a:t>collapse</a:t>
            </a:r>
          </a:p>
          <a:p>
            <a:pPr marL="342900" lvl="1" indent="-342900">
              <a:buFont typeface="Arial" panose="020B0604020202020204" pitchFamily="34" charset="0"/>
              <a:buChar char="•"/>
            </a:pPr>
            <a:r>
              <a:rPr lang="en-US" sz="3200" dirty="0"/>
              <a:t>The separate borders model sets the spacing between  borders using</a:t>
            </a:r>
          </a:p>
          <a:p>
            <a:pPr marL="914400" lvl="2" indent="0">
              <a:buNone/>
            </a:pPr>
            <a:r>
              <a:rPr lang="en-US" sz="2600" dirty="0">
                <a:latin typeface="Courier New" panose="02070309020205020404" pitchFamily="49" charset="0"/>
                <a:cs typeface="Courier New" panose="02070309020205020404" pitchFamily="49" charset="0"/>
              </a:rPr>
              <a:t>border-spacing: </a:t>
            </a:r>
            <a:r>
              <a:rPr lang="en-US" sz="2600" i="1" dirty="0">
                <a:latin typeface="Courier New" panose="02070309020205020404" pitchFamily="49" charset="0"/>
                <a:cs typeface="Courier New" panose="02070309020205020404" pitchFamily="49" charset="0"/>
              </a:rPr>
              <a:t>value</a:t>
            </a:r>
          </a:p>
          <a:p>
            <a:pPr marL="342900" lvl="2"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value</a:t>
            </a:r>
            <a:r>
              <a:rPr lang="en-US" sz="3200" dirty="0">
                <a:cs typeface="Courier New" panose="02070309020205020404" pitchFamily="49" charset="0"/>
              </a:rPr>
              <a:t> </a:t>
            </a:r>
            <a:r>
              <a:rPr lang="en-US" sz="3200" dirty="0"/>
              <a:t>is</a:t>
            </a:r>
            <a:r>
              <a:rPr lang="en-US" sz="3200" dirty="0">
                <a:cs typeface="Courier New" panose="02070309020205020404" pitchFamily="49" charset="0"/>
              </a:rPr>
              <a:t> </a:t>
            </a:r>
            <a:r>
              <a:rPr lang="en-US" sz="3200" dirty="0"/>
              <a:t>in</a:t>
            </a:r>
            <a:r>
              <a:rPr lang="en-US" sz="3200" dirty="0">
                <a:cs typeface="Courier New" panose="02070309020205020404" pitchFamily="49" charset="0"/>
              </a:rPr>
              <a:t> </a:t>
            </a:r>
            <a:r>
              <a:rPr lang="en-US" sz="3200" dirty="0"/>
              <a:t>CSS</a:t>
            </a:r>
            <a:r>
              <a:rPr lang="en-US" sz="3200" dirty="0">
                <a:cs typeface="Courier New" panose="02070309020205020404" pitchFamily="49" charset="0"/>
              </a:rPr>
              <a:t> </a:t>
            </a:r>
            <a:r>
              <a:rPr lang="en-US" sz="3200" dirty="0"/>
              <a:t>units</a:t>
            </a:r>
            <a:r>
              <a:rPr lang="en-US" sz="3200" dirty="0">
                <a:cs typeface="Courier New" panose="02070309020205020404" pitchFamily="49" charset="0"/>
              </a:rPr>
              <a:t> </a:t>
            </a:r>
            <a:r>
              <a:rPr lang="en-US" sz="3200" dirty="0"/>
              <a:t>of</a:t>
            </a:r>
            <a:r>
              <a:rPr lang="en-US" sz="3200" dirty="0">
                <a:cs typeface="Courier New" panose="02070309020205020404" pitchFamily="49" charset="0"/>
              </a:rPr>
              <a:t> </a:t>
            </a:r>
            <a:r>
              <a:rPr lang="en-US" sz="3200" dirty="0"/>
              <a:t>measure</a:t>
            </a:r>
            <a:endParaRPr lang="en-US" sz="2800" dirty="0"/>
          </a:p>
          <a:p>
            <a:pPr marL="400050" lvl="2" indent="0">
              <a:buNone/>
            </a:pPr>
            <a:endParaRPr lang="en-US" sz="1600" dirty="0"/>
          </a:p>
          <a:p>
            <a:pPr marL="742950" lvl="2" indent="-342900">
              <a:buFont typeface="Arial" panose="020B0604020202020204" pitchFamily="34" charset="0"/>
              <a:buChar char="•"/>
            </a:pPr>
            <a:endParaRPr lang="en-US" dirty="0">
              <a:cs typeface="Courier New" panose="02070309020205020404" pitchFamily="49" charset="0"/>
            </a:endParaRPr>
          </a:p>
          <a:p>
            <a:pPr lvl="3"/>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08815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16</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Adding Table Borders with CSS (continued 3)</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marL="457200" lvl="1" indent="-457200">
              <a:buFont typeface="Arial" panose="020B0604020202020204" pitchFamily="34" charset="0"/>
              <a:buChar char="•"/>
            </a:pPr>
            <a:r>
              <a:rPr lang="en-US" sz="3200" dirty="0"/>
              <a:t>The collapsed borders model</a:t>
            </a:r>
          </a:p>
          <a:p>
            <a:pPr marL="857250" lvl="2" indent="-457200">
              <a:buFont typeface="Arial" panose="020B0604020202020204" pitchFamily="34" charset="0"/>
              <a:buChar char="–"/>
              <a:tabLst>
                <a:tab pos="457200" algn="l"/>
              </a:tabLst>
            </a:pPr>
            <a:r>
              <a:rPr lang="en-US" sz="2800" dirty="0"/>
              <a:t>Borders from adjacent elements are merged together to form a single border</a:t>
            </a:r>
          </a:p>
          <a:p>
            <a:pPr marL="857250" lvl="2" indent="-457200">
              <a:buFont typeface="Arial" panose="020B0604020202020204" pitchFamily="34" charset="0"/>
              <a:buChar char="–"/>
              <a:tabLst>
                <a:tab pos="457200" algn="l"/>
              </a:tabLst>
            </a:pPr>
            <a:r>
              <a:rPr lang="en-US" sz="2800" dirty="0"/>
              <a:t>Borders are joined to combine their features</a:t>
            </a:r>
          </a:p>
          <a:p>
            <a:pPr marL="857250" lvl="2" indent="-457200">
              <a:buFont typeface="Arial" panose="020B0604020202020204" pitchFamily="34" charset="0"/>
              <a:buChar char="–"/>
              <a:tabLst>
                <a:tab pos="457200" algn="l"/>
              </a:tabLst>
            </a:pPr>
            <a:r>
              <a:rPr lang="en-US" sz="2800" dirty="0"/>
              <a:t>Combining adjacent borders with different widths, styles, or colors is complicated</a:t>
            </a:r>
          </a:p>
        </p:txBody>
      </p:sp>
    </p:spTree>
    <p:custDataLst>
      <p:tags r:id="rId1"/>
    </p:custDataLst>
    <p:extLst>
      <p:ext uri="{BB962C8B-B14F-4D97-AF65-F5344CB8AC3E}">
        <p14:creationId xmlns:p14="http://schemas.microsoft.com/office/powerpoint/2010/main" val="311991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17</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Adding Table Borders with CSS (continued 4)</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dirty="0"/>
              <a:t>Five rules to reconcile the differences between adjacent borders</a:t>
            </a:r>
          </a:p>
          <a:p>
            <a:pPr lvl="1"/>
            <a:r>
              <a:rPr lang="en-US" dirty="0"/>
              <a:t>If either border has a style of </a:t>
            </a:r>
            <a:r>
              <a:rPr lang="en-US" sz="2600" dirty="0">
                <a:latin typeface="Courier New" panose="02070309020205020404" pitchFamily="49" charset="0"/>
                <a:cs typeface="Courier New" panose="02070309020205020404" pitchFamily="49" charset="0"/>
              </a:rPr>
              <a:t>hidden</a:t>
            </a:r>
            <a:r>
              <a:rPr lang="en-US" dirty="0"/>
              <a:t>, the collapsed border is hidden</a:t>
            </a:r>
          </a:p>
          <a:p>
            <a:pPr lvl="1"/>
            <a:r>
              <a:rPr lang="en-US" dirty="0"/>
              <a:t>Border style of </a:t>
            </a:r>
            <a:r>
              <a:rPr lang="en-US" sz="2600" dirty="0">
                <a:latin typeface="Courier New" panose="02070309020205020404" pitchFamily="49" charset="0"/>
                <a:cs typeface="Courier New" panose="02070309020205020404" pitchFamily="49" charset="0"/>
              </a:rPr>
              <a:t>none</a:t>
            </a:r>
            <a:r>
              <a:rPr lang="en-US" dirty="0"/>
              <a:t> </a:t>
            </a:r>
            <a:r>
              <a:rPr lang="en-US" dirty="0">
                <a:cs typeface="Courier New" panose="02070309020205020404" pitchFamily="49" charset="0"/>
              </a:rPr>
              <a:t>is overridden by another border style</a:t>
            </a:r>
          </a:p>
          <a:p>
            <a:pPr lvl="1"/>
            <a:r>
              <a:rPr lang="en-US" dirty="0"/>
              <a:t>The style of wider border takes priority over the narrower border if neither border is hidden</a:t>
            </a:r>
          </a:p>
          <a:p>
            <a:pPr lvl="1"/>
            <a:endParaRPr lang="en-US" dirty="0"/>
          </a:p>
        </p:txBody>
      </p:sp>
    </p:spTree>
    <p:custDataLst>
      <p:tags r:id="rId1"/>
    </p:custDataLst>
    <p:extLst>
      <p:ext uri="{BB962C8B-B14F-4D97-AF65-F5344CB8AC3E}">
        <p14:creationId xmlns:p14="http://schemas.microsoft.com/office/powerpoint/2010/main" val="356243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18</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Adding Table Borders with CSS (continued 5)</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lvl="1"/>
            <a:r>
              <a:rPr lang="en-US"/>
              <a:t>Double borders have higher precedence followed by solid, dashed, ridge, outset, groove and inset</a:t>
            </a:r>
          </a:p>
          <a:p>
            <a:pPr lvl="1"/>
            <a:r>
              <a:rPr lang="en-US"/>
              <a:t>If borders differ only in color, precedence is given to borders</a:t>
            </a:r>
          </a:p>
          <a:p>
            <a:pPr lvl="1"/>
            <a:r>
              <a:rPr lang="en-US"/>
              <a:t>Precedence to borders in decreasing order</a:t>
            </a:r>
          </a:p>
          <a:p>
            <a:pPr lvl="2">
              <a:buFont typeface="Courier New" panose="02070309020205020404" pitchFamily="49" charset="0"/>
              <a:buChar char="o"/>
            </a:pPr>
            <a:r>
              <a:rPr lang="en-US"/>
              <a:t>Borders around individual table cells</a:t>
            </a:r>
          </a:p>
          <a:p>
            <a:pPr lvl="2">
              <a:buFont typeface="Courier New" panose="02070309020205020404" pitchFamily="49" charset="0"/>
              <a:buChar char="o"/>
            </a:pPr>
            <a:r>
              <a:rPr lang="en-US"/>
              <a:t>Borders for table rows</a:t>
            </a:r>
          </a:p>
          <a:p>
            <a:pPr lvl="2">
              <a:buFont typeface="Courier New" panose="02070309020205020404" pitchFamily="49" charset="0"/>
              <a:buChar char="o"/>
            </a:pPr>
            <a:r>
              <a:rPr lang="en-US"/>
              <a:t>Borders for row groups</a:t>
            </a:r>
          </a:p>
          <a:p>
            <a:pPr lvl="2">
              <a:buFont typeface="Courier New" panose="02070309020205020404" pitchFamily="49" charset="0"/>
              <a:buChar char="o"/>
            </a:pPr>
            <a:r>
              <a:rPr lang="en-US"/>
              <a:t>Borders for columns</a:t>
            </a:r>
          </a:p>
          <a:p>
            <a:pPr lvl="2">
              <a:buFont typeface="Courier New" panose="02070309020205020404" pitchFamily="49" charset="0"/>
              <a:buChar char="o"/>
            </a:pPr>
            <a:r>
              <a:rPr lang="en-US"/>
              <a:t>Borders for column groups</a:t>
            </a:r>
          </a:p>
          <a:p>
            <a:pPr lvl="2">
              <a:buFont typeface="Courier New" panose="02070309020205020404" pitchFamily="49" charset="0"/>
              <a:buChar char="o"/>
            </a:pPr>
            <a:r>
              <a:rPr lang="en-US"/>
              <a:t>Borders around the entire table</a:t>
            </a:r>
          </a:p>
          <a:p>
            <a:pPr lvl="2"/>
            <a:endParaRPr lang="en-US"/>
          </a:p>
          <a:p>
            <a:pPr lvl="2"/>
            <a:endParaRPr lang="en-US"/>
          </a:p>
          <a:p>
            <a:pPr lvl="1"/>
            <a:endParaRPr lang="en-US"/>
          </a:p>
        </p:txBody>
      </p:sp>
    </p:spTree>
    <p:custDataLst>
      <p:tags r:id="rId1"/>
    </p:custDataLst>
    <p:extLst>
      <p:ext uri="{BB962C8B-B14F-4D97-AF65-F5344CB8AC3E}">
        <p14:creationId xmlns:p14="http://schemas.microsoft.com/office/powerpoint/2010/main" val="360075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a:t>Adding Table Borders with CSS (continued 6)</a:t>
            </a:r>
          </a:p>
        </p:txBody>
      </p:sp>
      <p:pic>
        <p:nvPicPr>
          <p:cNvPr id="6" name="Content Placeholder 5" descr="This figure shows how to reconcile hidden borders for separate and collapsed borders.&#10;&#10;The figure consists of two big rectangular boxes, nine small rectangular boxes, and two code snippets.&#10;&#10;Nine small rectangular boxes are positioned vertically in rows of three each below a text that reads “separate borders”.&#10;In row 1, the first small rectangular box reads “A”, the second small rectangular box reads “B”, and the third small rectangular box reads “C”.&#10;In row 2, the first small rectangular box reads “D”, the second small rectangular box reads “E”, and the third small rectangular box reads “F”.&#10;In row 3, the first small rectangular box reads “G”, the second small rectangular box reads “H”, and the third small rectangular box reads “I”.&#10;&#10;The first code snippet is positioned below the nine small rectangular boxes.&#10;The first line of the code reads “table {border-style: hidden;”. The second line of code reads “border-collapse: separate;}”. The third line of the code reads “td {border: 1px solid blue;}”.&#10;A vertical line is positioned at the right side of the nine small rectangular boxes.&#10;A text that reads “collapsed borders” is positioned at the top-right side of the vertical line.&#10;Two vertical and two horizontal lines forming a table with three rows and three columns is positioned below the text.&#10;In row 1, column 1 reads “A”, column 2 reads “B”, and column 3 reads “C”.&#10;In row 2, column 1 reads “D”, column 2 reads “E”, and column 3 reads “F”.&#10;In row 3, column 1 reads “G”, column 2 reads “H”, and column 3 reads “I”.&#10;The second code snippet is positioned below the third row.&#10;The first line of the code reads “table {border-style: hidden;”. The second line of code reads “border-collapse: collapse;}”. The third line of the code reads “td {border: 1px solid blue;}”.&#10;&#10;The first big rectangular box labeled “in the separate borders model, the border around the table is hidden and the border around each cell is shown in blue” is positioned at the left side of the nine small rectangular boxes. An arrow originating from the first big rectangular box points to the nine rectangular boxes.&#10;&#10;The second big rectangular box labeled “in the collapsed borders model, the hidden border around the table takes precedence over the blue borders for individual cells” is positioned above the text that reads “collapsed borders”. An arrow originating from this rectangular box points to the table formed with two vertical and two horizontal lines.&#10;" title="Figure 6-9 Reconciling hidden border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2419"/>
            <a:ext cx="8305800" cy="4080525"/>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0047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2</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Objectives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Explore the structure of a web table</a:t>
            </a:r>
          </a:p>
          <a:p>
            <a:pPr eaLnBrk="1" hangingPunct="1"/>
            <a:r>
              <a:rPr lang="en-US"/>
              <a:t>Create table heading and data cells</a:t>
            </a:r>
          </a:p>
          <a:p>
            <a:pPr eaLnBrk="1" hangingPunct="1"/>
            <a:r>
              <a:rPr lang="en-US"/>
              <a:t>Apply CSS styles to a table</a:t>
            </a:r>
          </a:p>
          <a:p>
            <a:pPr eaLnBrk="1" hangingPunct="1"/>
            <a:r>
              <a:rPr lang="en-US"/>
              <a:t>Create cells that span multiple rows and columns</a:t>
            </a:r>
          </a:p>
          <a:p>
            <a:pPr eaLnBrk="1" hangingPunct="1"/>
            <a:r>
              <a:rPr lang="en-US"/>
              <a:t>Add a caption to a table</a:t>
            </a:r>
          </a:p>
        </p:txBody>
      </p:sp>
    </p:spTree>
    <p:custDataLst>
      <p:tags r:id="rId1"/>
    </p:custDataLst>
    <p:extLst>
      <p:ext uri="{BB962C8B-B14F-4D97-AF65-F5344CB8AC3E}">
        <p14:creationId xmlns:p14="http://schemas.microsoft.com/office/powerpoint/2010/main" val="334046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20</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Spanning Rows and Columns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Spanning cells</a:t>
            </a:r>
          </a:p>
          <a:p>
            <a:pPr lvl="1"/>
            <a:r>
              <a:rPr lang="en-US"/>
              <a:t>Single cell that occupies more than one cell row and/or column</a:t>
            </a:r>
          </a:p>
          <a:p>
            <a:pPr lvl="1"/>
            <a:r>
              <a:rPr lang="en-US"/>
              <a:t>Created by adding </a:t>
            </a:r>
            <a:r>
              <a:rPr lang="en-US" sz="2600" err="1">
                <a:latin typeface="Courier New" panose="02070309020205020404" pitchFamily="49" charset="0"/>
                <a:cs typeface="Courier New" panose="02070309020205020404" pitchFamily="49" charset="0"/>
              </a:rPr>
              <a:t>rowspan</a:t>
            </a:r>
            <a:r>
              <a:rPr lang="en-US"/>
              <a:t> and/or </a:t>
            </a:r>
            <a:r>
              <a:rPr lang="en-US" sz="2600" err="1">
                <a:latin typeface="Courier New" panose="02070309020205020404" pitchFamily="49" charset="0"/>
                <a:cs typeface="Courier New" panose="02070309020205020404" pitchFamily="49" charset="0"/>
              </a:rPr>
              <a:t>colspan</a:t>
            </a:r>
            <a:r>
              <a:rPr lang="en-US"/>
              <a:t> attributes to </a:t>
            </a:r>
            <a:r>
              <a:rPr lang="en-US" sz="2600">
                <a:latin typeface="Courier New" panose="02070309020205020404" pitchFamily="49" charset="0"/>
                <a:cs typeface="Courier New" panose="02070309020205020404" pitchFamily="49" charset="0"/>
              </a:rPr>
              <a:t>td</a:t>
            </a:r>
            <a:r>
              <a:rPr lang="en-US"/>
              <a:t> or </a:t>
            </a:r>
            <a:r>
              <a:rPr lang="en-US" sz="2600" err="1">
                <a:latin typeface="Courier New" panose="02070309020205020404" pitchFamily="49" charset="0"/>
                <a:cs typeface="Courier New" panose="02070309020205020404" pitchFamily="49" charset="0"/>
              </a:rPr>
              <a:t>th</a:t>
            </a:r>
            <a:r>
              <a:rPr lang="en-US"/>
              <a:t> elements</a:t>
            </a:r>
          </a:p>
          <a:p>
            <a:pPr lvl="1"/>
            <a:r>
              <a:rPr lang="en-US"/>
              <a:t>Spanning starts in the cell with </a:t>
            </a:r>
            <a:r>
              <a:rPr lang="en-US" sz="2600" err="1">
                <a:latin typeface="Courier New" panose="02070309020205020404" pitchFamily="49" charset="0"/>
                <a:cs typeface="Courier New" panose="02070309020205020404" pitchFamily="49" charset="0"/>
              </a:rPr>
              <a:t>rowspan</a:t>
            </a:r>
            <a:r>
              <a:rPr lang="en-US"/>
              <a:t> or </a:t>
            </a:r>
            <a:r>
              <a:rPr lang="en-US" sz="2600" err="1">
                <a:latin typeface="Courier New" panose="02070309020205020404" pitchFamily="49" charset="0"/>
                <a:cs typeface="Courier New" panose="02070309020205020404" pitchFamily="49" charset="0"/>
              </a:rPr>
              <a:t>colspan</a:t>
            </a:r>
            <a:r>
              <a:rPr lang="en-US"/>
              <a:t> attributes and covers the cells in the right and below the initial cell</a:t>
            </a:r>
          </a:p>
          <a:p>
            <a:pPr marL="457200" lvl="1" indent="0">
              <a:buNone/>
            </a:pPr>
            <a:endParaRPr lang="en-US"/>
          </a:p>
          <a:p>
            <a:pPr lvl="1"/>
            <a:endParaRPr lang="en-US"/>
          </a:p>
          <a:p>
            <a:pPr lvl="1"/>
            <a:endParaRPr lang="en-US"/>
          </a:p>
          <a:p>
            <a:pPr lvl="1"/>
            <a:endParaRPr lang="en-US"/>
          </a:p>
          <a:p>
            <a:pPr lvl="1"/>
            <a:endParaRPr lang="en-US"/>
          </a:p>
        </p:txBody>
      </p:sp>
    </p:spTree>
    <p:custDataLst>
      <p:tags r:id="rId1"/>
    </p:custDataLst>
    <p:extLst>
      <p:ext uri="{BB962C8B-B14F-4D97-AF65-F5344CB8AC3E}">
        <p14:creationId xmlns:p14="http://schemas.microsoft.com/office/powerpoint/2010/main" val="111024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21</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Spanning Rows and Columns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lvl="1"/>
            <a:r>
              <a:rPr lang="en-US" sz="2600" err="1">
                <a:latin typeface="Courier New" panose="02070309020205020404" pitchFamily="49" charset="0"/>
                <a:cs typeface="Courier New" panose="02070309020205020404" pitchFamily="49" charset="0"/>
              </a:rPr>
              <a:t>rowspan</a:t>
            </a:r>
            <a:r>
              <a:rPr lang="en-US"/>
              <a:t>=“</a:t>
            </a:r>
            <a:r>
              <a:rPr lang="en-US" sz="2600" i="1">
                <a:latin typeface="Courier New" panose="02070309020205020404" pitchFamily="49" charset="0"/>
                <a:cs typeface="Courier New" panose="02070309020205020404" pitchFamily="49" charset="0"/>
              </a:rPr>
              <a:t>rows</a:t>
            </a:r>
            <a:r>
              <a:rPr lang="en-US"/>
              <a:t>”</a:t>
            </a:r>
          </a:p>
          <a:p>
            <a:pPr marL="800100" lvl="1">
              <a:buNone/>
            </a:pPr>
            <a:r>
              <a:rPr lang="en-US" sz="2600" i="1">
                <a:latin typeface="Courier New" panose="02070309020205020404" pitchFamily="49" charset="0"/>
                <a:cs typeface="Courier New" panose="02070309020205020404" pitchFamily="49" charset="0"/>
              </a:rPr>
              <a:t>	</a:t>
            </a:r>
            <a:r>
              <a:rPr lang="en-US">
                <a:cs typeface="Courier New" panose="02070309020205020404" pitchFamily="49" charset="0"/>
              </a:rPr>
              <a:t>where </a:t>
            </a:r>
            <a:r>
              <a:rPr lang="en-US" sz="2600" i="1">
                <a:latin typeface="Courier New" panose="02070309020205020404" pitchFamily="49" charset="0"/>
                <a:cs typeface="Courier New" panose="02070309020205020404" pitchFamily="49" charset="0"/>
              </a:rPr>
              <a:t>rows</a:t>
            </a:r>
            <a:r>
              <a:rPr lang="en-US"/>
              <a:t> is the number of rows that the cell occupies</a:t>
            </a:r>
          </a:p>
          <a:p>
            <a:pPr lvl="1"/>
            <a:r>
              <a:rPr lang="en-US"/>
              <a:t> </a:t>
            </a:r>
            <a:r>
              <a:rPr lang="en-US" sz="2600" err="1">
                <a:latin typeface="Courier New" panose="02070309020205020404" pitchFamily="49" charset="0"/>
                <a:cs typeface="Courier New" panose="02070309020205020404" pitchFamily="49" charset="0"/>
              </a:rPr>
              <a:t>colspan</a:t>
            </a:r>
            <a:r>
              <a:rPr lang="en-US"/>
              <a:t> = “</a:t>
            </a:r>
            <a:r>
              <a:rPr lang="en-US" sz="2600" i="1">
                <a:latin typeface="Courier New" panose="02070309020205020404" pitchFamily="49" charset="0"/>
                <a:cs typeface="Courier New" panose="02070309020205020404" pitchFamily="49" charset="0"/>
              </a:rPr>
              <a:t>cols</a:t>
            </a:r>
            <a:r>
              <a:rPr lang="en-US"/>
              <a:t>”</a:t>
            </a:r>
          </a:p>
          <a:p>
            <a:pPr marL="857250" lvl="2" indent="0">
              <a:buNone/>
            </a:pPr>
            <a:r>
              <a:rPr lang="en-US" sz="28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cols</a:t>
            </a:r>
            <a:r>
              <a:rPr lang="en-US"/>
              <a:t> </a:t>
            </a:r>
            <a:r>
              <a:rPr lang="en-US" sz="2800"/>
              <a:t>is the number of columns that the cell occupies</a:t>
            </a:r>
          </a:p>
          <a:p>
            <a:pPr marL="0" indent="0" eaLnBrk="1" hangingPunct="1">
              <a:buNone/>
            </a:pPr>
            <a:endParaRPr lang="en-US"/>
          </a:p>
        </p:txBody>
      </p:sp>
    </p:spTree>
    <p:custDataLst>
      <p:tags r:id="rId1"/>
    </p:custDataLst>
    <p:extLst>
      <p:ext uri="{BB962C8B-B14F-4D97-AF65-F5344CB8AC3E}">
        <p14:creationId xmlns:p14="http://schemas.microsoft.com/office/powerpoint/2010/main" val="1674243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Spanning Rows and Columns (continued 2)</a:t>
            </a:r>
          </a:p>
        </p:txBody>
      </p:sp>
      <p:pic>
        <p:nvPicPr>
          <p:cNvPr id="6" name="Content Placeholder 1" descr="This figure explains how to span several columns with a single cell.&#10;&#10;The figure consists of a few lines of code and two rectangular boxes.&#10;&#10;The first line of the code reads “&lt;table class=“schedule”&gt;”. The second line of the code reads “&lt;tr&gt;”. The third line of the code reads “&lt;th&gt;Time&lt;/th&gt;”. The fourth line of the code reads “&lt;th&gt;Mon&lt;/th&gt;”. The fifth line of the code reads “&lt;th&gt;Tue&lt;/th&gt;”. The sixth line of the code reads “&lt;th&gt;Wed&lt;/th&gt;”. The seventh line of the code reads “&lt;th&gt;Thu&lt;/th&gt;”. The eighth line of the code reads “&lt;th&gt;Fri&lt;/th&gt;”. The ninth line of the code reads “&lt;th&gt;Sat&lt;/th&gt;”. The tenth line of the code reads “&lt;th&gt;Sun&lt;/th&gt;”. The eleventh line of the code reads “&lt;/tr&gt;”. The twelfth line of the code reads “&lt;tr&gt;”. The thirteenth line of the code reads “&lt;th&gt;6:00 PM &lt;/th&gt;”. The fourteenth line of the code reads “&lt;td colspan=“7”&gt;National News&lt;/td&gt;”. The fifteenth line of the code reads “&lt;/tr&gt;”. The sixteenth line of the code reads “&lt;tr&gt;”. The seventeenth line of the code reads “&lt;th&gt;6:30 PM&lt;/th&gt;”. The eighteenth line of the code reads “&lt;td colspan=“7” World News&lt;/td&gt;”.The nineteenth line of the code reads “&lt;/tr&gt;”. The twentieth line of the code reads “&lt;/table&gt;”.&#10;&#10;The first rectangular box labeled “remaining six td elements removed from the second and third rows to keep the size at 8 total columns” is positioned at the left side of the code. An arrow originating from this rectangular box splits into two, where the first arrow points to the fifteenth line of the code and the second arrow points to the eighteenth line of the code.&#10;&#10;The second rectangular box labeled “sets each cell to span 7 columns within its row” is positioned at the right side of the code. An arrow originating from this rectangular box splits into two, where the first arrow points to “colspan=“7”” in the fourteenth line of the code and the second arrow points to “colspan=“7”” in the eighteenth line of the code.&#10;&#10;" title="Figure 6-13 Spanning several columns within a single cel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38759"/>
            <a:ext cx="8305800" cy="4667845"/>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49730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Spanning Rows and Columns (continued 3)</a:t>
            </a:r>
          </a:p>
        </p:txBody>
      </p:sp>
      <p:pic>
        <p:nvPicPr>
          <p:cNvPr id="3" name="Picture 2" descr="This figure shows row-spanning cells.&#10;&#10;The figure consists of three rectangular boxes, a few lines of code, and a table.&#10;&#10;The first rectangular box labeled “HTML code” consists of few lines of code. The label is positioned at the bottom-center of the rectangular box.&#10;The first line of the code reads “&lt;table&gt;”. The second line of the code reads “&lt;tr&gt;”. The third line of the code reads “&lt;td rowspan=“3”&gt;1: This cell spans three rows&lt;/td&gt;”.The fourth line of the code reads “&lt;td&gt;2&lt;/td&gt;”.The fifth line of the code reads “&lt;td&gt;3&lt;/td&gt;”. The sixth line of the code reads “&lt;td&gt;4&lt;/td&gt;”. The seventh line of the code reads “&lt;/tr&gt;”. The eighth line of the code reads “&lt;tr&gt;”. The ninth line of the code reads “&lt;td&gt;5&lt;/td&gt;”. The tenth line of the code reads “&lt;td&gt;6&lt;/td&gt;”. The eleventh line of the code reads “&lt;td&gt;7&lt;/td&gt;”. The twelfth line of the code reads “&lt;/tr&gt;”. The thirteenth line of the code reads “&lt;tr&gt;”. The fourteenth line of the code reads “&lt;td&gt;8&lt;/td&gt;”. The fifteenth line of the code reads “&lt;td&gt;9&lt;/td&gt;”. The sixteenth line of the code reads “&lt;td&gt;10&lt;/td&gt;”. The seventeenth line of the code reads “&lt;/tr&gt;”. The eighteenth line of the code reads “&lt;/table&gt;”.&#10;&#10;The second rectangular box labeled “four table cells in the first row” is positioned at the left side of the first rectangular box. An arrow originating from the second rectangular box points from the third line to the sixth line of the code in the first rectangular box.&#10;&#10;The third rectangular box labeled “only three table cells are required for the second and third rows” is positioned below the second rectangular box. An arrow originating from the third rectangular box points from the ninth line to the sixteenth line of the code in the first rectangular box.&#10;&#10;The table labeled “resulting table” is positioned below the first rectangular box. The label is positioned at the bottom of the table. The table has 4 columns and 3 rows.&#10;Column 1 merges the three rows of the table. It reads “1. This cell spans three rows”.&#10;In row 1, column 2 reads “2”, column 3 reads “3”, and column 4 reads “4”.&#10;In row 2, column 2 reads “5”, column 3 reads “6”, and column 4 reads “7”.&#10;In row 3, column 2 reads “8”, column 3 reads “9”, and column 4 reads “10”.&#10;" title="Figure 6-15 Row-spanning cel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70303"/>
            <a:ext cx="8229600" cy="5054297"/>
          </a:xfrm>
          <a:prstGeom prst="rect">
            <a:avLst/>
          </a:prstGeom>
        </p:spPr>
      </p:pic>
    </p:spTree>
    <p:custDataLst>
      <p:tags r:id="rId1"/>
    </p:custDataLst>
    <p:extLst>
      <p:ext uri="{BB962C8B-B14F-4D97-AF65-F5344CB8AC3E}">
        <p14:creationId xmlns:p14="http://schemas.microsoft.com/office/powerpoint/2010/main" val="114665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24</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Creating a Table Caption</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Marked using the </a:t>
            </a:r>
            <a:r>
              <a:rPr lang="en-US" sz="2600">
                <a:latin typeface="Courier New" panose="02070309020205020404" pitchFamily="49" charset="0"/>
                <a:cs typeface="Courier New" panose="02070309020205020404" pitchFamily="49" charset="0"/>
              </a:rPr>
              <a:t>caption</a:t>
            </a:r>
            <a:r>
              <a:rPr lang="en-US"/>
              <a:t> element</a:t>
            </a:r>
          </a:p>
          <a:p>
            <a:pPr marL="457200" lvl="1" indent="0">
              <a:buNone/>
            </a:pPr>
            <a:r>
              <a:rPr lang="en-US" sz="2600">
                <a:latin typeface="Courier New" panose="02070309020205020404" pitchFamily="49" charset="0"/>
                <a:cs typeface="Courier New" panose="02070309020205020404" pitchFamily="49" charset="0"/>
              </a:rPr>
              <a:t>	&lt;caption&gt;</a:t>
            </a:r>
            <a:r>
              <a:rPr lang="en-US" sz="2600" i="1">
                <a:latin typeface="Courier New" panose="02070309020205020404" pitchFamily="49" charset="0"/>
                <a:cs typeface="Courier New" panose="02070309020205020404" pitchFamily="49" charset="0"/>
              </a:rPr>
              <a:t>content</a:t>
            </a:r>
            <a:r>
              <a:rPr lang="en-US" sz="2600">
                <a:latin typeface="Courier New" panose="02070309020205020404" pitchFamily="49" charset="0"/>
                <a:cs typeface="Courier New" panose="02070309020205020404" pitchFamily="49" charset="0"/>
              </a:rPr>
              <a:t>&lt;/caption&gt;</a:t>
            </a:r>
          </a:p>
          <a:p>
            <a:pPr marL="342900" lvl="1" indent="0">
              <a:buNone/>
            </a:pPr>
            <a:r>
              <a:rPr lang="en-US" sz="3200">
                <a:cs typeface="Courier New" panose="02070309020205020404" pitchFamily="49" charset="0"/>
              </a:rPr>
              <a:t>where</a:t>
            </a:r>
            <a:r>
              <a:rPr lang="en-US" sz="3200" i="1">
                <a:cs typeface="Courier New" panose="02070309020205020404" pitchFamily="49" charset="0"/>
              </a:rPr>
              <a:t> </a:t>
            </a:r>
            <a:r>
              <a:rPr lang="en-US" sz="2600" i="1">
                <a:latin typeface="Courier New" panose="02070309020205020404" pitchFamily="49" charset="0"/>
                <a:cs typeface="Courier New" panose="02070309020205020404" pitchFamily="49" charset="0"/>
              </a:rPr>
              <a:t>content</a:t>
            </a:r>
            <a:r>
              <a:rPr lang="en-US"/>
              <a:t> </a:t>
            </a:r>
            <a:r>
              <a:rPr lang="en-US" sz="3200"/>
              <a:t>is the content contained within the caption</a:t>
            </a:r>
          </a:p>
          <a:p>
            <a:pPr eaLnBrk="1" hangingPunct="1"/>
            <a:r>
              <a:rPr lang="en-US"/>
              <a:t>Listed immediately after the </a:t>
            </a:r>
            <a:r>
              <a:rPr lang="en-US" sz="2600">
                <a:latin typeface="Courier New" panose="02070309020205020404" pitchFamily="49" charset="0"/>
                <a:cs typeface="Courier New" panose="02070309020205020404" pitchFamily="49" charset="0"/>
              </a:rPr>
              <a:t>&lt;table&gt; </a:t>
            </a:r>
            <a:r>
              <a:rPr lang="en-US"/>
              <a:t>tag</a:t>
            </a:r>
          </a:p>
          <a:p>
            <a:r>
              <a:rPr lang="en-US"/>
              <a:t>Only one caption is allowed per web table</a:t>
            </a:r>
          </a:p>
          <a:p>
            <a:r>
              <a:rPr lang="en-US"/>
              <a:t>Inherits the text styles associated with the table</a:t>
            </a:r>
          </a:p>
          <a:p>
            <a:pPr marL="0" indent="0" eaLnBrk="1" hangingPunct="1">
              <a:buNone/>
            </a:pPr>
            <a:endParaRPr lang="en-US"/>
          </a:p>
        </p:txBody>
      </p:sp>
    </p:spTree>
    <p:custDataLst>
      <p:tags r:id="rId1"/>
    </p:custDataLst>
    <p:extLst>
      <p:ext uri="{BB962C8B-B14F-4D97-AF65-F5344CB8AC3E}">
        <p14:creationId xmlns:p14="http://schemas.microsoft.com/office/powerpoint/2010/main" val="55292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Creating a Table Caption (continued 1)</a:t>
            </a:r>
          </a:p>
        </p:txBody>
      </p:sp>
      <p:sp>
        <p:nvSpPr>
          <p:cNvPr id="27650" name="Rectangle 3"/>
          <p:cNvSpPr>
            <a:spLocks noGrp="1" noChangeArrowheads="1"/>
          </p:cNvSpPr>
          <p:nvPr>
            <p:ph idx="4294967295"/>
          </p:nvPr>
        </p:nvSpPr>
        <p:spPr>
          <a:xfrm>
            <a:off x="0" y="1219200"/>
            <a:ext cx="8229600" cy="5053013"/>
          </a:xfrm>
          <a:prstGeom prst="rect">
            <a:avLst/>
          </a:prstGeom>
        </p:spPr>
        <p:txBody>
          <a:bodyPr/>
          <a:lstStyle/>
          <a:p>
            <a:pPr marL="342900" lvl="1" indent="-342900">
              <a:buFont typeface="Arial" panose="020B0604020202020204" pitchFamily="34" charset="0"/>
              <a:buChar char="•"/>
            </a:pPr>
            <a:r>
              <a:rPr lang="en-US" sz="3200"/>
              <a:t>By default, captions are placed above the tables</a:t>
            </a:r>
          </a:p>
          <a:p>
            <a:pPr marL="342900" lvl="1" indent="-342900">
              <a:buFont typeface="Arial" panose="020B0604020202020204" pitchFamily="34" charset="0"/>
              <a:buChar char="•"/>
            </a:pPr>
            <a:r>
              <a:rPr lang="en-US" sz="3200"/>
              <a:t>To specify the location, use the </a:t>
            </a:r>
            <a:r>
              <a:rPr lang="en-US" sz="2600">
                <a:latin typeface="Courier New" panose="02070309020205020404" pitchFamily="49" charset="0"/>
                <a:cs typeface="Courier New" panose="02070309020205020404" pitchFamily="49" charset="0"/>
              </a:rPr>
              <a:t>caption-side</a:t>
            </a:r>
            <a:r>
              <a:rPr lang="en-US"/>
              <a:t> </a:t>
            </a:r>
            <a:r>
              <a:rPr lang="en-US" sz="3200"/>
              <a:t>property</a:t>
            </a:r>
            <a:endParaRPr lang="en-US"/>
          </a:p>
          <a:p>
            <a:pPr marL="914400" lvl="2" indent="0">
              <a:buNone/>
            </a:pPr>
            <a:r>
              <a:rPr lang="en-US" sz="2600">
                <a:latin typeface="Courier New" panose="02070309020205020404" pitchFamily="49" charset="0"/>
                <a:cs typeface="Courier New" panose="02070309020205020404" pitchFamily="49" charset="0"/>
              </a:rPr>
              <a:t>caption-side</a:t>
            </a:r>
            <a:r>
              <a:rPr lang="en-US" sz="2600"/>
              <a:t>: </a:t>
            </a:r>
            <a:r>
              <a:rPr lang="en-US" sz="2600" i="1">
                <a:latin typeface="Courier New" panose="02070309020205020404" pitchFamily="49" charset="0"/>
                <a:cs typeface="Courier New" panose="02070309020205020404" pitchFamily="49" charset="0"/>
              </a:rPr>
              <a:t>position</a:t>
            </a:r>
            <a:r>
              <a:rPr lang="en-US" sz="2600"/>
              <a:t>;</a:t>
            </a:r>
          </a:p>
          <a:p>
            <a:pPr marL="342900" lvl="2" indent="0">
              <a:buNone/>
            </a:pPr>
            <a:r>
              <a:rPr lang="en-US" sz="3200">
                <a:cs typeface="Courier New" panose="02070309020205020404" pitchFamily="49" charset="0"/>
              </a:rPr>
              <a:t>where</a:t>
            </a:r>
            <a:r>
              <a:rPr lang="en-US" sz="3200" i="1">
                <a:cs typeface="Courier New" panose="02070309020205020404" pitchFamily="49" charset="0"/>
              </a:rPr>
              <a:t> </a:t>
            </a:r>
            <a:r>
              <a:rPr lang="en-US" sz="2600" i="1">
                <a:latin typeface="Courier New" panose="02070309020205020404" pitchFamily="49" charset="0"/>
                <a:cs typeface="Courier New" panose="02070309020205020404" pitchFamily="49" charset="0"/>
              </a:rPr>
              <a:t>position</a:t>
            </a:r>
            <a:r>
              <a:rPr lang="en-US"/>
              <a:t> </a:t>
            </a:r>
            <a:r>
              <a:rPr lang="en-US" sz="3200"/>
              <a:t>is either </a:t>
            </a:r>
            <a:r>
              <a:rPr lang="en-US" sz="2600">
                <a:latin typeface="Courier New" panose="02070309020205020404" pitchFamily="49" charset="0"/>
                <a:cs typeface="Courier New" panose="02070309020205020404" pitchFamily="49" charset="0"/>
              </a:rPr>
              <a:t>top</a:t>
            </a:r>
            <a:r>
              <a:rPr lang="en-US"/>
              <a:t> </a:t>
            </a:r>
            <a:r>
              <a:rPr lang="en-US" sz="3200"/>
              <a:t>or</a:t>
            </a:r>
            <a:r>
              <a:rPr lang="en-US" sz="2800"/>
              <a:t> </a:t>
            </a:r>
            <a:r>
              <a:rPr lang="en-US" sz="2600">
                <a:latin typeface="Courier New" panose="02070309020205020404" pitchFamily="49" charset="0"/>
                <a:cs typeface="Courier New" panose="02070309020205020404" pitchFamily="49" charset="0"/>
              </a:rPr>
              <a:t>bottom</a:t>
            </a:r>
            <a:endParaRPr lang="en-US"/>
          </a:p>
          <a:p>
            <a:pPr lvl="1"/>
            <a:endParaRPr lang="en-US"/>
          </a:p>
        </p:txBody>
      </p:sp>
    </p:spTree>
    <p:custDataLst>
      <p:tags r:id="rId1"/>
    </p:custDataLst>
    <p:extLst>
      <p:ext uri="{BB962C8B-B14F-4D97-AF65-F5344CB8AC3E}">
        <p14:creationId xmlns:p14="http://schemas.microsoft.com/office/powerpoint/2010/main" val="2773849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Creating a Table Caption (continued 2)</a:t>
            </a:r>
          </a:p>
        </p:txBody>
      </p:sp>
      <p:pic>
        <p:nvPicPr>
          <p:cNvPr id="8" name="Content Placeholder 1" descr="This figure shows how to add a caption to a web table.&#10;&#10;The figure consists a few lines of code.&#10;&#10;The first line of the code reads “&lt;table class=“schedule”&gt;”. The second line of the code reads “&lt;caption&gt;All Times Central&lt;/caption&gt;”. The third line of the code reads “&lt;tr&gt;”. The fourth line of the code reads “&lt;th&gt;Time&lt;/th&gt;”. The fifth line of the code reads “&lt;th&gt;Mon&lt;/th&gt;”. The sixth line of the code reads “&lt;th&gt;Tue&lt;/th&gt;”. The seventh line of the code reads “&lt;th&gt;Wed&lt;/th&gt;”. The eighth line of the code reads “&lt;th&gt;Thu&lt;/th&gt;”. The ninth line of the code reads “&lt;th&gt;Fri&lt;/th&gt;”. The tenth line of the code reads “&lt;th&gt;Sat&lt;/th&gt;”. The eleventh line of the code reads “&lt;th&gt;Sun&lt;/th&gt;”. The twelfth line of the code reads “&lt;/tr&gt;”.&#10;&#10;&#10;&#10;" title="Figure 6-20 Adding a caption to a web tab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043" y="1266486"/>
            <a:ext cx="5472113" cy="2605768"/>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9" name="Picture 8" descr="This figure shows how to add a caption to a web table.&#10;&#10;The figure consists of two rectangular boxes and a few lines of code.&#10;&#10;The first line of the code reads “/* Table Caption Styles */”. The second line of the code reads “table.schedule caption {”. The third line of the code reads “caption-side: bottom;”. The fourth line of the code reads “text-align: right;”. The fifth line of the code reads “}”.&#10;The first rectangular box labeled “places the caption at the bottom of the table” is positioned at the right side of the code. An arrow originating from this rectangular box points to the third line of the code.&#10;&#10;The second rectangular box labeled “right-aligns the caption text” is positioned below the first rectangular box. An arrow originating from the second rectangular box points to the fourth line of the code.&#10;&#10;" title="Figure 6-21 Adding a caption to a web t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9" y="3872254"/>
            <a:ext cx="8229600" cy="2484437"/>
          </a:xfrm>
          <a:prstGeom prst="rect">
            <a:avLst/>
          </a:prstGeom>
        </p:spPr>
      </p:pic>
    </p:spTree>
    <p:extLst>
      <p:ext uri="{BB962C8B-B14F-4D97-AF65-F5344CB8AC3E}">
        <p14:creationId xmlns:p14="http://schemas.microsoft.com/office/powerpoint/2010/main" val="73716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27</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Rows and Column Groups</a:t>
            </a:r>
          </a:p>
        </p:txBody>
      </p:sp>
      <p:pic>
        <p:nvPicPr>
          <p:cNvPr id="4" name="Picture 3" descr="This figure shows the rows and column groups. It consists of a table and five rectangular boxes.&#10;The table has 6 columns, 5 rows and a table footer.&#10;The header of column 1 reads “Time”, the header of column 2 reads “Mon”, the header of column 3 reads “Tue”, the header of column 4 reads “Wed”, the header of column 5 reads “Thu”, and the header of column 6 reads “Fri”.&#10;In row 2, column 1 reads “6:00 PM” and column 2 reads “National news”. Column 2 merges with the rest of the columns in row 2.&#10;In row 3, column 1 reads “6:30 PM” and column 2 reads “World news”. Column 2 merges with the rest of the columns in row 3.&#10;In row 4, column 1 reads “7:00 PM”, column 2 reads “Opera Fest”, column 3 reads “Radio U”, column 4 reads “Science Week”, column 5 reads “The Living World”, and column 6 reads “Word Play”.&#10;Column 2 of row 4 merges with column 2 of row 5. Column 3 of row 4 merges with column 3 of row 5. Column 4 of row 4 merges with column 4 of row 5. Column 5 of row 4 merges with column 5 of row 5.&#10;In row 5, column 1 reads “7:30 PM” and column 6 reads “Brain Stew”.&#10;The footer of the table reads “DLR ends its broadcast day at 10:30 p.m.”&#10;A text that reads “All Times Central” is positioned at the bottom-right corner of the table.&#10;The first rectangular box labeled “The firstCol column lists the times.” is positioned at the top-left corner above the table. An arrow originating from this rectangular box points to column 1 of the table.&#10;&#10;The second rectangular box labeled “The dayCols columns list the days of the week.” is positioned at the right side of the first rectangular box. An arrow originating from the second rectangular box collectively points to columns 2, 3, 4, 5 and 6 of the table.&#10;&#10;The third rectangular box labeled “The table header consists of six columns.” is positioned at the right side of the second rectangular box. An arrow originating from the third rectangular box points to row 1 of the table.&#10;&#10;The fourth rectangular box labeled “The table footer text is left-aligned.” is positioned below the table. An arrow originating from this rectangular box points to the footer of the table.&#10;&#10;The fifth rectangular box labeled “The table body includes rows and columns, some of which span multiple columns or multiple rows.” is positioned below the fourth rectangular box. An arrow originating from the fifth rectangular box collectively points to the rows 2, 3, 4 and 5 of the table.&#10; &#10;" title="This figure shows the rows and column grou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42" y="1376306"/>
            <a:ext cx="8382000" cy="4846208"/>
          </a:xfrm>
          <a:prstGeom prst="rect">
            <a:avLst/>
          </a:prstGeom>
        </p:spPr>
      </p:pic>
    </p:spTree>
    <p:custDataLst>
      <p:tags r:id="rId1"/>
    </p:custDataLst>
    <p:extLst>
      <p:ext uri="{BB962C8B-B14F-4D97-AF65-F5344CB8AC3E}">
        <p14:creationId xmlns:p14="http://schemas.microsoft.com/office/powerpoint/2010/main" val="4018405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28</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Creating Row Groups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Row groups contain specific table information</a:t>
            </a:r>
          </a:p>
          <a:p>
            <a:pPr eaLnBrk="1" hangingPunct="1"/>
            <a:r>
              <a:rPr lang="en-US" dirty="0"/>
              <a:t>Allows to create different styles for groups of rows</a:t>
            </a:r>
          </a:p>
          <a:p>
            <a:pPr eaLnBrk="1" hangingPunct="1"/>
            <a:r>
              <a:rPr lang="en-US" dirty="0"/>
              <a:t>HTML supports three row groups</a:t>
            </a:r>
          </a:p>
          <a:p>
            <a:pPr lvl="1"/>
            <a:r>
              <a:rPr lang="en-US" dirty="0"/>
              <a:t>Rows that belong to the table head</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thead</a:t>
            </a:r>
            <a:r>
              <a:rPr lang="en-US" dirty="0"/>
              <a:t> element</a:t>
            </a:r>
          </a:p>
          <a:p>
            <a:pPr lvl="1"/>
            <a:r>
              <a:rPr lang="en-US" dirty="0"/>
              <a:t>Rows that belong to the table footer</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tfoot</a:t>
            </a:r>
            <a:r>
              <a:rPr lang="en-US" dirty="0">
                <a:cs typeface="Courier New" panose="02070309020205020404" pitchFamily="49" charset="0"/>
              </a:rPr>
              <a:t> element</a:t>
            </a:r>
          </a:p>
          <a:p>
            <a:pPr lvl="1"/>
            <a:r>
              <a:rPr lang="en-US" dirty="0"/>
              <a:t>Rows that belong to the table body</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tbody</a:t>
            </a:r>
            <a:r>
              <a:rPr lang="en-US" dirty="0">
                <a:cs typeface="Courier New" panose="02070309020205020404" pitchFamily="49" charset="0"/>
              </a:rPr>
              <a:t> element</a:t>
            </a:r>
          </a:p>
        </p:txBody>
      </p:sp>
    </p:spTree>
    <p:custDataLst>
      <p:tags r:id="rId1"/>
    </p:custDataLst>
    <p:extLst>
      <p:ext uri="{BB962C8B-B14F-4D97-AF65-F5344CB8AC3E}">
        <p14:creationId xmlns:p14="http://schemas.microsoft.com/office/powerpoint/2010/main" val="1990200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29</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Creating Row Groups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The general structure of a web table divided into row groups</a:t>
            </a:r>
          </a:p>
          <a:p>
            <a:pPr marL="457200" lvl="1" indent="0">
              <a:buNone/>
            </a:pPr>
            <a:r>
              <a:rPr lang="en-US" sz="2600">
                <a:latin typeface="Courier New" panose="02070309020205020404" pitchFamily="49" charset="0"/>
                <a:cs typeface="Courier New" panose="02070309020205020404" pitchFamily="49" charset="0"/>
              </a:rPr>
              <a:t>&lt;table&gt;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thead</a:t>
            </a:r>
            <a:r>
              <a:rPr lang="en-US" sz="2600">
                <a:latin typeface="Courier New" panose="02070309020205020404" pitchFamily="49" charset="0"/>
                <a:cs typeface="Courier New" panose="02070309020205020404" pitchFamily="49" charset="0"/>
              </a:rPr>
              <a:t>&gt;</a:t>
            </a:r>
            <a:r>
              <a:rPr lang="en-US" sz="2600" i="1">
                <a:latin typeface="Courier New" panose="02070309020205020404" pitchFamily="49" charset="0"/>
                <a:cs typeface="Courier New" panose="02070309020205020404" pitchFamily="49" charset="0"/>
              </a:rPr>
              <a:t>table rows</a:t>
            </a:r>
            <a:r>
              <a:rPr lang="en-US" sz="2600">
                <a:latin typeface="Courier New" panose="02070309020205020404" pitchFamily="49" charset="0"/>
                <a:cs typeface="Courier New" panose="02070309020205020404" pitchFamily="49" charset="0"/>
              </a:rPr>
              <a:t>&lt;/</a:t>
            </a:r>
            <a:r>
              <a:rPr lang="en-US" sz="2600" err="1">
                <a:latin typeface="Courier New" panose="02070309020205020404" pitchFamily="49" charset="0"/>
                <a:cs typeface="Courier New" panose="02070309020205020404" pitchFamily="49" charset="0"/>
              </a:rPr>
              <a:t>thead</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tfoot</a:t>
            </a:r>
            <a:r>
              <a:rPr lang="en-US" sz="2600">
                <a:latin typeface="Courier New" panose="02070309020205020404" pitchFamily="49" charset="0"/>
                <a:cs typeface="Courier New" panose="02070309020205020404" pitchFamily="49" charset="0"/>
              </a:rPr>
              <a:t>&gt;</a:t>
            </a:r>
            <a:r>
              <a:rPr lang="en-US" sz="2600" i="1">
                <a:latin typeface="Courier New" panose="02070309020205020404" pitchFamily="49" charset="0"/>
                <a:cs typeface="Courier New" panose="02070309020205020404" pitchFamily="49" charset="0"/>
              </a:rPr>
              <a:t>table rows</a:t>
            </a:r>
            <a:r>
              <a:rPr lang="en-US" sz="2600">
                <a:latin typeface="Courier New" panose="02070309020205020404" pitchFamily="49" charset="0"/>
                <a:cs typeface="Courier New" panose="02070309020205020404" pitchFamily="49" charset="0"/>
              </a:rPr>
              <a:t>&lt;/</a:t>
            </a:r>
            <a:r>
              <a:rPr lang="en-US" sz="2600" err="1">
                <a:latin typeface="Courier New" panose="02070309020205020404" pitchFamily="49" charset="0"/>
                <a:cs typeface="Courier New" panose="02070309020205020404" pitchFamily="49" charset="0"/>
              </a:rPr>
              <a:t>tfoot</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tbody</a:t>
            </a:r>
            <a:r>
              <a:rPr lang="en-US" sz="2600">
                <a:latin typeface="Courier New" panose="02070309020205020404" pitchFamily="49" charset="0"/>
                <a:cs typeface="Courier New" panose="02070309020205020404" pitchFamily="49" charset="0"/>
              </a:rPr>
              <a:t>&gt;</a:t>
            </a:r>
            <a:r>
              <a:rPr lang="en-US" sz="2600" i="1">
                <a:latin typeface="Courier New" panose="02070309020205020404" pitchFamily="49" charset="0"/>
                <a:cs typeface="Courier New" panose="02070309020205020404" pitchFamily="49" charset="0"/>
              </a:rPr>
              <a:t>table rows</a:t>
            </a:r>
            <a:r>
              <a:rPr lang="en-US" sz="2600">
                <a:latin typeface="Courier New" panose="02070309020205020404" pitchFamily="49" charset="0"/>
                <a:cs typeface="Courier New" panose="02070309020205020404" pitchFamily="49" charset="0"/>
              </a:rPr>
              <a:t>&lt;/</a:t>
            </a:r>
            <a:r>
              <a:rPr lang="en-US" sz="2600" err="1">
                <a:latin typeface="Courier New" panose="02070309020205020404" pitchFamily="49" charset="0"/>
                <a:cs typeface="Courier New" panose="02070309020205020404" pitchFamily="49" charset="0"/>
              </a:rPr>
              <a:t>tbody</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&lt;/table&gt;</a:t>
            </a:r>
          </a:p>
          <a:p>
            <a:pPr eaLnBrk="1" hangingPunct="1"/>
            <a:r>
              <a:rPr lang="en-US"/>
              <a:t>Only one </a:t>
            </a:r>
            <a:r>
              <a:rPr lang="en-US" sz="2600" err="1">
                <a:latin typeface="Courier New" panose="02070309020205020404" pitchFamily="49" charset="0"/>
                <a:cs typeface="Courier New" panose="02070309020205020404" pitchFamily="49" charset="0"/>
              </a:rPr>
              <a:t>thead</a:t>
            </a:r>
            <a:r>
              <a:rPr lang="en-US"/>
              <a:t> and </a:t>
            </a:r>
            <a:r>
              <a:rPr lang="en-US" sz="2600" err="1">
                <a:latin typeface="Courier New" panose="02070309020205020404" pitchFamily="49" charset="0"/>
                <a:cs typeface="Courier New" panose="02070309020205020404" pitchFamily="49" charset="0"/>
              </a:rPr>
              <a:t>tfoot</a:t>
            </a:r>
            <a:r>
              <a:rPr lang="en-US"/>
              <a:t> element is allowed per table</a:t>
            </a:r>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9304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Objectives (continued)</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Create row and column groups</a:t>
            </a:r>
          </a:p>
          <a:p>
            <a:pPr eaLnBrk="1" hangingPunct="1"/>
            <a:r>
              <a:rPr lang="en-US"/>
              <a:t>Apply styles to row and column groups</a:t>
            </a:r>
          </a:p>
          <a:p>
            <a:pPr eaLnBrk="1" hangingPunct="1"/>
            <a:r>
              <a:rPr lang="en-US"/>
              <a:t>Display page elements in table form</a:t>
            </a:r>
          </a:p>
          <a:p>
            <a:pPr eaLnBrk="1" hangingPunct="1"/>
            <a:r>
              <a:rPr lang="en-US"/>
              <a:t>Create a multi-column layout</a:t>
            </a:r>
          </a:p>
        </p:txBody>
      </p:sp>
    </p:spTree>
    <p:custDataLst>
      <p:tags r:id="rId1"/>
    </p:custDataLst>
    <p:extLst>
      <p:ext uri="{BB962C8B-B14F-4D97-AF65-F5344CB8AC3E}">
        <p14:creationId xmlns:p14="http://schemas.microsoft.com/office/powerpoint/2010/main" val="4097876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Creating Row Groups (continued 2)</a:t>
            </a:r>
          </a:p>
        </p:txBody>
      </p:sp>
      <p:pic>
        <p:nvPicPr>
          <p:cNvPr id="6" name="Content Placeholder 5" descr="This figure explains how to mark row groups in a table.&#10;&#10;The figure consists of three rectangular boxes and a few lines of code.&#10;&#10;The first line of the code reads “&lt;table class=“schedule”&gt;”. The second line of the code reads “&lt;caption&gt;All Times Central&lt;/caption&gt;”. The third line of the code reads “&lt;thead&gt;”. The fourth line of the code reads “&lt;tr&gt;”. The fifth line of the code reads “&lt;th&gt;Time&lt;/th&gt;”. The sixth line of the code reads “&lt;th&gt;Mon&lt;/th&gt;”. The seventh line of the code reads “&lt;th&gt;Tue&lt;/th&gt;”. The eighth line of the code reads “&lt;th&gt;Wed&lt;/th&gt;”. The ninth line of the code reads “&lt;th&gt;Thu&lt;/th&gt;”. The tenth line of the code reads “&lt;th&gt;Fri&lt;/th&gt;”. The eleventh line of the code reads “&lt;th&gt;Sat&lt;/th&gt;”. The twelfth line of the code reads “&lt;th&gt;Sun&lt;/th&gt;”. The thirteenth line of the code reads “&lt;/tr&gt;”. The fourteenth line of the code reads “&lt;/thead&gt;”. The fifteenth line of the code reads “&lt;tfoot&gt;”. The sixteenth line of the code reads “&lt;tr&gt;”. The seventeenth line of the code reads “&lt;td colspan=“8”&gt;DLR end its broadcast day at 10:30 p.m.&lt;/td&gt;”. The eighteenth line of the code reads “&lt;/tr&gt;”. The nineteenth line of the code reads “&lt;/tfoot&gt;”. The twentieth line of the code reads “&lt;tbody&gt;”. The twenty-first line of the code reads “&lt;tr&gt;”. The twenty-second line of the code reads “&lt;th&gt;6:00 PM &lt;/th&gt;”. The twenty-third line of the code reads “&lt;td colspan=“7”&gt;National News&lt;/td&gt;”. The twenty-fourth line of the code reads “&lt;/tr&gt;”. The twenty-fifth line of the code reads “&lt;tr&gt;”. The twenty-sixth line of the code reads “&lt;th&gt;10:00 PM&lt;/th&gt;”. The twenty-seventh line of the code reads “&lt;td colspan=“7” World News Feed&lt;/td&gt;”.The twenty-eighth line of the code reads “&lt;/tr&gt;”. The twenty-ninth line of the code reads “&lt;/tbody&gt;”.The thirtieth line of the code reads “&lt;/table&gt;”.&#10;&#10;The first rectangular box labeled “The thead element marks the row group for the table header” is positioned at the left side of the code. An arrow originating from this rectangular box points from the third line to the fourteenth line of the code.&#10;&#10;The second rectangular box labeled “The tfoot element marks the row group for the table footer” is positioned below the first rectangular box. An arrow originating from the second rectangular box points from the fifteenth line to the nineteenth line of the code.&#10;&#10;The third rectangular box labeled “The tbody element marks the row group for the table body” is positioned below the second rectangular box. An arrow originating from the third rectangular box points from the sixteenth line to the twenty-ninth line of the code.&#10;" title="Figure 6-23 Marking row group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270" y="1219200"/>
            <a:ext cx="5955659"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9767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31</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Creating Column Groups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Columns are determined implicitly based on the number of cells within the table rows</a:t>
            </a:r>
          </a:p>
          <a:p>
            <a:pPr eaLnBrk="1" hangingPunct="1"/>
            <a:r>
              <a:rPr lang="en-US"/>
              <a:t>Columns are identified by the </a:t>
            </a:r>
            <a:r>
              <a:rPr lang="en-US" sz="2600">
                <a:latin typeface="Courier New" panose="02070309020205020404" pitchFamily="49" charset="0"/>
                <a:cs typeface="Courier New" panose="02070309020205020404" pitchFamily="49" charset="0"/>
              </a:rPr>
              <a:t>col</a:t>
            </a:r>
            <a:r>
              <a:rPr lang="en-US"/>
              <a:t> element</a:t>
            </a:r>
          </a:p>
          <a:p>
            <a:pPr eaLnBrk="1" hangingPunct="1"/>
            <a:r>
              <a:rPr lang="en-US"/>
              <a:t>To identify individual columns, use the </a:t>
            </a:r>
            <a:r>
              <a:rPr lang="en-US" sz="2600">
                <a:latin typeface="Courier New" panose="02070309020205020404" pitchFamily="49" charset="0"/>
                <a:ea typeface="+mn-ea"/>
                <a:cs typeface="Courier New" panose="02070309020205020404" pitchFamily="49" charset="0"/>
              </a:rPr>
              <a:t>id</a:t>
            </a:r>
            <a:r>
              <a:rPr lang="en-US"/>
              <a:t> and/or </a:t>
            </a:r>
            <a:r>
              <a:rPr lang="en-US" sz="2600">
                <a:latin typeface="Courier New" panose="02070309020205020404" pitchFamily="49" charset="0"/>
                <a:ea typeface="+mn-ea"/>
                <a:cs typeface="Courier New" panose="02070309020205020404" pitchFamily="49" charset="0"/>
              </a:rPr>
              <a:t>class</a:t>
            </a:r>
            <a:r>
              <a:rPr lang="en-US">
                <a:ea typeface="+mn-ea"/>
                <a:cs typeface="Courier New" panose="02070309020205020404" pitchFamily="49" charset="0"/>
              </a:rPr>
              <a:t> attributes</a:t>
            </a:r>
            <a:endParaRPr lang="en-US" sz="2600">
              <a:latin typeface="Courier New" panose="02070309020205020404" pitchFamily="49" charset="0"/>
              <a:ea typeface="+mn-ea"/>
              <a:cs typeface="Courier New" panose="02070309020205020404" pitchFamily="49" charset="0"/>
            </a:endParaRPr>
          </a:p>
          <a:p>
            <a:pPr eaLnBrk="1" hangingPunct="1"/>
            <a:endParaRPr lang="en-US"/>
          </a:p>
          <a:p>
            <a:pPr eaLnBrk="1" hangingPunct="1"/>
            <a:endParaRPr lang="en-US"/>
          </a:p>
          <a:p>
            <a:pPr marL="457200" lvl="1" indent="0">
              <a:buNone/>
            </a:pPr>
            <a:endParaRPr lang="en-US"/>
          </a:p>
          <a:p>
            <a:pPr marL="0" indent="0" eaLnBrk="1" hangingPunct="1">
              <a:buNone/>
            </a:pPr>
            <a:endParaRPr lang="en-US"/>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8877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Creating Column Groups (continued 1)</a:t>
            </a:r>
          </a:p>
        </p:txBody>
      </p:sp>
      <p:sp>
        <p:nvSpPr>
          <p:cNvPr id="3" name="Content Placeholder 2"/>
          <p:cNvSpPr>
            <a:spLocks noGrp="1"/>
          </p:cNvSpPr>
          <p:nvPr>
            <p:ph idx="1"/>
          </p:nvPr>
        </p:nvSpPr>
        <p:spPr/>
        <p:txBody>
          <a:bodyPr/>
          <a:lstStyle/>
          <a:p>
            <a:r>
              <a:rPr lang="en-US"/>
              <a:t>Columns can be referred using the following </a:t>
            </a:r>
            <a:r>
              <a:rPr lang="en-US" sz="2600" err="1">
                <a:latin typeface="Courier New" panose="02070309020205020404" pitchFamily="49" charset="0"/>
                <a:cs typeface="Courier New" panose="02070309020205020404" pitchFamily="49" charset="0"/>
              </a:rPr>
              <a:t>colgroup</a:t>
            </a:r>
            <a:r>
              <a:rPr lang="en-US"/>
              <a:t> element:</a:t>
            </a:r>
          </a:p>
          <a:p>
            <a:pPr marL="457200" lvl="1" indent="0">
              <a:buNone/>
            </a:pPr>
            <a:r>
              <a:rPr lang="en-US" sz="2600">
                <a:latin typeface="Courier New" panose="02070309020205020404" pitchFamily="49" charset="0"/>
                <a:cs typeface="Courier New" panose="02070309020205020404" pitchFamily="49" charset="0"/>
              </a:rPr>
              <a:t>&lt;table&gt;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colgroup</a:t>
            </a:r>
            <a:r>
              <a:rPr lang="en-US" sz="2600">
                <a:latin typeface="Courier New" panose="02070309020205020404" pitchFamily="49" charset="0"/>
                <a:cs typeface="Courier New" panose="02070309020205020404" pitchFamily="49" charset="0"/>
              </a:rPr>
              <a:t>&gt;</a:t>
            </a:r>
          </a:p>
          <a:p>
            <a:pPr marL="457200" lvl="1" indent="0">
              <a:buNone/>
            </a:pPr>
            <a:r>
              <a:rPr lang="en-US" sz="2600" i="1">
                <a:latin typeface="Courier New" panose="02070309020205020404" pitchFamily="49" charset="0"/>
                <a:cs typeface="Courier New" panose="02070309020205020404" pitchFamily="49" charset="0"/>
              </a:rPr>
              <a:t>		columns</a:t>
            </a:r>
          </a:p>
          <a:p>
            <a:pPr marL="457200" lvl="1" indent="0">
              <a:buNone/>
            </a:pPr>
            <a:r>
              <a:rPr lang="en-US" sz="2600" i="1">
                <a:latin typeface="Courier New" panose="02070309020205020404" pitchFamily="49" charset="0"/>
                <a:cs typeface="Courier New" panose="02070309020205020404" pitchFamily="49" charset="0"/>
              </a:rPr>
              <a:t>	</a:t>
            </a:r>
            <a:r>
              <a:rPr lang="en-US" sz="2600">
                <a:latin typeface="Courier New" panose="02070309020205020404" pitchFamily="49" charset="0"/>
                <a:cs typeface="Courier New" panose="02070309020205020404" pitchFamily="49" charset="0"/>
              </a:rPr>
              <a:t>&lt;/</a:t>
            </a:r>
            <a:r>
              <a:rPr lang="en-US" sz="2600" err="1">
                <a:latin typeface="Courier New" panose="02070309020205020404" pitchFamily="49" charset="0"/>
                <a:cs typeface="Courier New" panose="02070309020205020404" pitchFamily="49" charset="0"/>
              </a:rPr>
              <a:t>colgroup</a:t>
            </a:r>
            <a:r>
              <a:rPr lang="en-US" sz="2600">
                <a:latin typeface="Courier New" panose="02070309020205020404" pitchFamily="49" charset="0"/>
                <a:cs typeface="Courier New" panose="02070309020205020404" pitchFamily="49" charset="0"/>
              </a:rPr>
              <a:t>&gt;</a:t>
            </a:r>
          </a:p>
          <a:p>
            <a:pPr marL="457200" lvl="1" indent="0">
              <a:buNone/>
            </a:pPr>
            <a:r>
              <a:rPr lang="en-US" sz="2600" i="1">
                <a:latin typeface="Courier New" panose="02070309020205020404" pitchFamily="49" charset="0"/>
                <a:cs typeface="Courier New" panose="02070309020205020404" pitchFamily="49" charset="0"/>
              </a:rPr>
              <a:t>	table rows</a:t>
            </a:r>
          </a:p>
          <a:p>
            <a:pPr marL="457200" lvl="1" indent="0">
              <a:buNone/>
            </a:pPr>
            <a:r>
              <a:rPr lang="en-US" sz="2600">
                <a:latin typeface="Courier New" panose="02070309020205020404" pitchFamily="49" charset="0"/>
                <a:cs typeface="Courier New" panose="02070309020205020404" pitchFamily="49" charset="0"/>
              </a:rPr>
              <a:t>&lt;/table&gt;</a:t>
            </a:r>
          </a:p>
          <a:p>
            <a:pPr indent="0">
              <a:buNone/>
            </a:pPr>
            <a:r>
              <a:rPr lang="en-US" sz="3200">
                <a:cs typeface="Courier New" panose="02070309020205020404" pitchFamily="49" charset="0"/>
              </a:rPr>
              <a:t>where </a:t>
            </a:r>
            <a:r>
              <a:rPr lang="en-US" sz="2800" i="1">
                <a:latin typeface="Courier New" panose="02070309020205020404" pitchFamily="49" charset="0"/>
                <a:cs typeface="Courier New" panose="02070309020205020404" pitchFamily="49" charset="0"/>
              </a:rPr>
              <a:t>columns </a:t>
            </a:r>
            <a:r>
              <a:rPr lang="en-US"/>
              <a:t>are the individual columns defined within the group</a:t>
            </a:r>
            <a:endParaRPr lang="en-US" sz="880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051188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Creating Column Groups (continued 2)</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Columns and column groups accept only CSS style properties to modify</a:t>
            </a:r>
          </a:p>
          <a:p>
            <a:pPr lvl="1"/>
            <a:r>
              <a:rPr lang="en-US" dirty="0"/>
              <a:t>column borders</a:t>
            </a:r>
          </a:p>
          <a:p>
            <a:pPr lvl="1"/>
            <a:r>
              <a:rPr lang="en-US" dirty="0"/>
              <a:t>background</a:t>
            </a:r>
          </a:p>
          <a:p>
            <a:pPr lvl="1"/>
            <a:r>
              <a:rPr lang="en-US" dirty="0"/>
              <a:t>width</a:t>
            </a:r>
          </a:p>
          <a:p>
            <a:pPr lvl="1"/>
            <a:r>
              <a:rPr lang="en-US" dirty="0"/>
              <a:t>visibility</a:t>
            </a:r>
          </a:p>
          <a:p>
            <a:pPr marL="457200" lvl="1" indent="0">
              <a:buNone/>
            </a:pPr>
            <a:endParaRPr lang="en-US" dirty="0"/>
          </a:p>
          <a:p>
            <a:pPr eaLnBrk="1" hangingPunct="1"/>
            <a:endParaRPr lang="en-US" dirty="0"/>
          </a:p>
          <a:p>
            <a:pPr eaLnBrk="1" hangingPunct="1"/>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91058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34</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Creating Column Groups (continued 3)</a:t>
            </a:r>
          </a:p>
        </p:txBody>
      </p:sp>
      <p:pic>
        <p:nvPicPr>
          <p:cNvPr id="2" name="Picture 1" descr="This figure explains how to define a column group.&#10;&#10;The figure consists of two rectangular boxes and a few lines of code.&#10;&#10;The first line of the code reads “&lt;table class=“schedule”&gt;”. The second line of the code reads “&lt;caption&gt;All Times Central&lt;/caption&gt;”. The third line of the code reads “&lt;colgroup&gt;”. The fourth line of the code reads “&lt;col id=“firstCol”/&gt;”. The fifth line of the code reads “&lt;col class=“dayCols” span=“7”/&gt;”. The sixth line of the code reads “&lt;/colgroup&gt;”. The seventh line of the code reads “&lt;thead&gt;”.&#10;&#10;The first rectangular box labeled “col element references the first column” is positioned at the left side of the code. An arrow originating from this rectangular box points to the fourth line of code.&#10;&#10;The second rectangular box labeled “col element references the next seven columns” is positioned below the first rectangular box. An arrow originating from the second rectangular box points to the fifth line of code.&#10;" title="Figure 6-26 Defining a column gro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249363"/>
            <a:ext cx="8229600" cy="2636837"/>
          </a:xfrm>
          <a:prstGeom prst="rect">
            <a:avLst/>
          </a:prstGeom>
        </p:spPr>
      </p:pic>
      <p:pic>
        <p:nvPicPr>
          <p:cNvPr id="3" name="Picture 2" descr="This figure explains how to format table columns.&#10;&#10;The figure consists of two rectangular boxes and a few lines of code.&#10;&#10;The first line of the code reads “/* Column Group Styles */”. The second line of the code reads “col firstCol {”. The third line of the code reads “background: rgb (218, 210, 218);”. The fourth line of the code reads “}”.The fifth line of the code reads “col.dayCols {”. The sixth line of the code reads “background: rgb (225, 220, 255);”. The seventh line of the code reads “}”.&#10;&#10;The first rectangular box labeled “displays the first column with a gray background” is positioned at the left side of the code. An arrow originating from this rectangular box points from the second line to the fourth line of the code.&#10;&#10;The second rectangular box labeled “displays the day columns with a pink background” is positioned below the first rectangular box. An arrow originating from the second rectangular box points from the fifth line to the seventh line of the code.&#10;" title="Figure 6-27 Formatting the table colum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810000"/>
            <a:ext cx="8229600" cy="2385436"/>
          </a:xfrm>
          <a:prstGeom prst="rect">
            <a:avLst/>
          </a:prstGeom>
        </p:spPr>
      </p:pic>
    </p:spTree>
    <p:custDataLst>
      <p:tags r:id="rId1"/>
    </p:custDataLst>
    <p:extLst>
      <p:ext uri="{BB962C8B-B14F-4D97-AF65-F5344CB8AC3E}">
        <p14:creationId xmlns:p14="http://schemas.microsoft.com/office/powerpoint/2010/main" val="38665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Exploring CSS Styles and Web Tables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Levels of precedence in the table styles in decreasing order</a:t>
            </a:r>
          </a:p>
          <a:p>
            <a:pPr lvl="1"/>
            <a:r>
              <a:rPr lang="en-US"/>
              <a:t>Table cells</a:t>
            </a:r>
          </a:p>
          <a:p>
            <a:pPr lvl="1"/>
            <a:r>
              <a:rPr lang="en-US"/>
              <a:t>Rows </a:t>
            </a:r>
          </a:p>
          <a:p>
            <a:pPr lvl="1"/>
            <a:r>
              <a:rPr lang="en-US"/>
              <a:t>Row groups</a:t>
            </a:r>
          </a:p>
          <a:p>
            <a:pPr lvl="1"/>
            <a:r>
              <a:rPr lang="en-US"/>
              <a:t>Columns</a:t>
            </a:r>
          </a:p>
          <a:p>
            <a:pPr lvl="1"/>
            <a:r>
              <a:rPr lang="en-US"/>
              <a:t>Column groups</a:t>
            </a:r>
          </a:p>
          <a:p>
            <a:pPr lvl="1"/>
            <a:r>
              <a:rPr lang="en-US"/>
              <a:t>Table</a:t>
            </a:r>
          </a:p>
          <a:p>
            <a:pPr lvl="1"/>
            <a:endParaRPr lang="en-US"/>
          </a:p>
          <a:p>
            <a:pPr lvl="1"/>
            <a:endParaRPr lang="en-US"/>
          </a:p>
          <a:p>
            <a:pPr lvl="1"/>
            <a:endParaRPr lang="en-US"/>
          </a:p>
          <a:p>
            <a:pPr marL="914400" lvl="2" indent="0">
              <a:buNone/>
            </a:pPr>
            <a:endParaRPr lang="en-US"/>
          </a:p>
          <a:p>
            <a:pPr marL="457200" lvl="1" indent="0">
              <a:buNone/>
            </a:pPr>
            <a:endParaRPr lang="en-US"/>
          </a:p>
          <a:p>
            <a:pPr marL="0" indent="0" eaLnBrk="1" hangingPunct="1">
              <a:buNone/>
            </a:pPr>
            <a:endParaRPr lang="en-US"/>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767469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36</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Working with Width and Height</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By default, browsers attempt to fit more content in each column before wrapping the cell text</a:t>
            </a:r>
          </a:p>
          <a:p>
            <a:pPr eaLnBrk="1" hangingPunct="1"/>
            <a:r>
              <a:rPr lang="en-US" dirty="0"/>
              <a:t>Extra space is divided equally among columns if the width of a table is larger than its individual columns</a:t>
            </a:r>
          </a:p>
          <a:p>
            <a:pPr eaLnBrk="1" hangingPunct="1"/>
            <a:r>
              <a:rPr lang="en-US" dirty="0"/>
              <a:t>Column widths are set using the </a:t>
            </a:r>
            <a:r>
              <a:rPr lang="en-US" sz="2600" dirty="0">
                <a:latin typeface="Courier New" panose="02070309020205020404" pitchFamily="49" charset="0"/>
                <a:cs typeface="Courier New" panose="02070309020205020404" pitchFamily="49" charset="0"/>
              </a:rPr>
              <a:t>width</a:t>
            </a:r>
            <a:r>
              <a:rPr lang="en-US" dirty="0"/>
              <a:t> property</a:t>
            </a:r>
          </a:p>
          <a:p>
            <a:pPr marL="914400" lvl="2" indent="0">
              <a:buNone/>
            </a:pPr>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60691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37</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Working with Width and Height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marL="342900" lvl="1" indent="-342900">
              <a:buFont typeface="Arial" charset="0"/>
              <a:buChar char="•"/>
            </a:pPr>
            <a:r>
              <a:rPr lang="en-US" sz="3200"/>
              <a:t>The height of each row is based on the height of the tallest cell</a:t>
            </a:r>
          </a:p>
          <a:p>
            <a:r>
              <a:rPr lang="en-US"/>
              <a:t>A uniform row height is defined by applying the height style to table rows within each row group</a:t>
            </a:r>
          </a:p>
          <a:p>
            <a:r>
              <a:rPr lang="en-US"/>
              <a:t>The </a:t>
            </a:r>
            <a:r>
              <a:rPr lang="en-US" sz="2600">
                <a:latin typeface="Courier New" panose="02070309020205020404" pitchFamily="49" charset="0"/>
                <a:cs typeface="Courier New" panose="02070309020205020404" pitchFamily="49" charset="0"/>
              </a:rPr>
              <a:t>vertical-align</a:t>
            </a:r>
            <a:r>
              <a:rPr lang="en-US"/>
              <a:t> property is used to move the cell text</a:t>
            </a:r>
          </a:p>
          <a:p>
            <a:endParaRPr lang="en-US"/>
          </a:p>
          <a:p>
            <a:pPr marL="457200" lvl="1" indent="0">
              <a:buNone/>
            </a:pPr>
            <a:endParaRPr lang="en-US"/>
          </a:p>
          <a:p>
            <a:pPr marL="0" indent="0" eaLnBrk="1" hangingPunct="1">
              <a:buNone/>
            </a:pPr>
            <a:endParaRPr lang="en-US"/>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887390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Working with Width and Height (continued 2)</a:t>
            </a:r>
          </a:p>
        </p:txBody>
      </p:sp>
      <p:pic>
        <p:nvPicPr>
          <p:cNvPr id="10" name="Content Placeholder 9" descr="This figure explains how to set the column width.&#10;&#10;The figure consists of two rectangular boxes and a few lines of code.&#10;&#10;The first line of the code reads “col firstCol {”. The second line of the code reads “background: rgb (218, 210, 218);”. The third line of the code reads “width:16%;”. The fourth line of the code reads “}”.The fifth line of the code reads “col.dayCols {”. The sixth line of the code reads “background: rgb (225, 220, 255);”. The seventh line of the code reads “width: 12%”. The eighth line of the code reads “}”.&#10;&#10;The first rectangular box labeled “sets the width of the first column to 16% of the width of the table” is positioned at the left side of the code. An arrow originating from this rectangular box points to the third line of the code.&#10;&#10;The second rectangular box labeled “sets the width of the day columns to 12%” is positioned below the first rectangular box. An arrow originating from the second rectangular box points to the seventh line of the code.&#10;" title="Figure 6-30 Setting the column width"/>
          <p:cNvPicPr>
            <a:picLocks noGrp="1" noChangeAspect="1"/>
          </p:cNvPicPr>
          <p:nvPr>
            <p:ph idx="1"/>
          </p:nvPr>
        </p:nvPicPr>
        <p:blipFill rotWithShape="1">
          <a:blip r:embed="rId2">
            <a:extLst>
              <a:ext uri="{28A0092B-C50C-407E-A947-70E740481C1C}">
                <a14:useLocalDpi xmlns:a14="http://schemas.microsoft.com/office/drawing/2010/main" val="0"/>
              </a:ext>
            </a:extLst>
          </a:blip>
          <a:srcRect t="-1" b="11544"/>
          <a:stretch/>
        </p:blipFill>
        <p:spPr>
          <a:xfrm>
            <a:off x="1404937" y="1195169"/>
            <a:ext cx="6029325" cy="252409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12" name="Content Placeholder 5" descr="This figure explains how to set the row height.&#10;&#10;The figure consists of two rectangular boxes and a few lines of code.&#10;&#10;The first line of the code reads “table.schedule tfoot {”. The second line of the code reads “background: black;”. The third line of the code reads “color:white;”. The fourth line of the code reads “}”. The fifth line of the code reads “table.schedule thead tr {”. The sixth line of the code reads “height: 30px;”. The seventh line of the code reads “}”. The eighth line of the code reads “table.schedule tbody tr {”. The ninth line of the code reads “height: 40px;”. The tenth line of the code reads “}”.&#10;&#10;The first rectangular box labeled “sets the height of the row in the table header to 30 pixels” is positioned at the left side of the code. An arrow originating from this rectangular box points to the sixth line of the code. &#10;&#10;The second rectangular box labeled “sets the height of the rows in the table body to 40 pixels” is positioned below the first rectangular box. An arrow originating from the second rectangular box points to the ninth line of the code.&#10;&#10;" title="Figure 6-31 Setting the row height"/>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81065" y="3778501"/>
            <a:ext cx="4877067" cy="2490288"/>
          </a:xfrm>
          <a:prstGeom prst="rect">
            <a:avLst/>
          </a:prstGeom>
          <a:noFill/>
          <a:ln w="9525">
            <a:noFill/>
            <a:miter lim="800000"/>
            <a:headEnd/>
            <a:tailEnd/>
          </a:ln>
        </p:spPr>
      </p:pic>
    </p:spTree>
    <p:extLst>
      <p:ext uri="{BB962C8B-B14F-4D97-AF65-F5344CB8AC3E}">
        <p14:creationId xmlns:p14="http://schemas.microsoft.com/office/powerpoint/2010/main" val="4066680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39</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Applying Table Styles to Other Page Elements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a:t>Apply a table layout to other HTML elements using the </a:t>
            </a:r>
            <a:r>
              <a:rPr lang="en-US">
                <a:cs typeface="Courier New" panose="02070309020205020404" pitchFamily="49" charset="0"/>
              </a:rPr>
              <a:t>CSS</a:t>
            </a:r>
            <a:r>
              <a:rPr lang="en-US"/>
              <a:t> </a:t>
            </a:r>
            <a:r>
              <a:rPr lang="en-US" sz="2600">
                <a:latin typeface="Courier New" panose="02070309020205020404" pitchFamily="49" charset="0"/>
                <a:cs typeface="Courier New" panose="02070309020205020404" pitchFamily="49" charset="0"/>
              </a:rPr>
              <a:t>display</a:t>
            </a:r>
            <a:r>
              <a:rPr lang="en-US"/>
              <a:t> property</a:t>
            </a:r>
          </a:p>
          <a:p>
            <a:pPr marL="457200" lvl="1" indent="0">
              <a:buNone/>
            </a:pPr>
            <a:endParaRPr lang="en-US"/>
          </a:p>
          <a:p>
            <a:pPr marL="0" indent="0" eaLnBrk="1" hangingPunct="1">
              <a:buNone/>
            </a:pPr>
            <a:endParaRPr lang="en-US"/>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pic>
        <p:nvPicPr>
          <p:cNvPr id="2" name="Picture 1" descr="This table provides data about the different table display styles. It has 2 columns and 11 rows. The header of column 1 reads “Display Style” and the header of column 2 reads “Equivalent HTML Element”.&#10;In row 2, column 1 reads “display: table;” and column 2 reads “table (treated as a block-level element)”.&#10;In row 3, column 1 reads “display: table-inline;” and column 2 reads “table (treated as an inline element)”.&#10;In row 4, column 1 reads “display: table-row;” and column 2 reads “tr”.&#10;In row 5, column 1 reads “display: table-row-group;” and column 2 reads “tbody”.&#10;In row 6, column 1 reads “display: table-header-group;” and column 2 reads “thead”.&#10;In row 7, column 1 reads “display: table-footer-group;” and column 2 reads “tfoot”.&#10;In row 8, column 1 reads “display: table-column;” and column 2 reads “col”.&#10;In row 9, column 1 reads “display: table-column-group;” and column 2 reads “colgroup”.&#10;In row 10, column 1 reads “display: table-cell;” and column 2 reads “td or th”.&#10;In row 11, column 1 reads “display: table-caption;” and column 2 reads “caption”.&#10;" title="Figure 6-35 Table display styl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8" y="2274233"/>
            <a:ext cx="8229600" cy="3851930"/>
          </a:xfrm>
          <a:prstGeom prst="rect">
            <a:avLst/>
          </a:prstGeom>
        </p:spPr>
      </p:pic>
    </p:spTree>
    <p:custDataLst>
      <p:tags r:id="rId1"/>
    </p:custDataLst>
    <p:extLst>
      <p:ext uri="{BB962C8B-B14F-4D97-AF65-F5344CB8AC3E}">
        <p14:creationId xmlns:p14="http://schemas.microsoft.com/office/powerpoint/2010/main" val="146930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Web Table</a:t>
            </a:r>
          </a:p>
        </p:txBody>
      </p:sp>
      <p:pic>
        <p:nvPicPr>
          <p:cNvPr id="6" name="Content Placeholder 5" descr="This figure shows the structure of a web table. It consists of a table and five rectangular boxes.&#10;The table has 8 columns and 5 rows containing several data cells.&#10;The header of column 1 reads “Time”, the header of column 2 reads “Mon”, the header of column 3 reads “Tue”, the header of column 4 reads “Wed”, the header of column 5 reads “Thu”, the header of column 6 reads “Fri”, the header of column 7 reads “Sat”, and the header of column 8 reads “Sun”.&#10;In row 2, column 1 reads “6:00 PM” and column 2 reads “National news”. Column 2 merges with the rest of the columns.&#10;In row 3, column 1 reads “6:30 PM” and column 2 reads “World news”. Column 2 merges with the rest of the columns.&#10;In row 4, column 1 reads “7:00 PM”, column 2 reads “Opera Fest”, column 3 reads “Radio U”, column 4 reads “Science Week”, column 5 reads “The Living World”, column 6 reads “Word Play”, column 7 reads “Agri-Week”, and column 8 reads “Folk Fest”.&#10;Column 2 of row 4 merges with column 2 of row 5. Column 3 of row 4 merges with column 3 of row 5. Column 4 of row 4 merges with column 4 of row 5. Column 5 of row 4 merges with column 5 of row 5.&#10;In row 5, column 1 reads “7:30 PM”, column 6 reads “Brain Stew”, and column 7 reads “Bismarck Forum”.&#10;A text that reads “All Times Central” is positioned at the bottom-right corner of the table.&#10;The first rectangular box labeled “The first table row is made up of all header cells.” is positioned at the left corner above the table. An arrow originating from this rectangular box points to column 2 of row 1.&#10;&#10;The second rectangular box labeled “The browser renders the web table with bold headers and spanning cells.” is positioned at the right side of the first rectangular box. An arrow originating from the second rectangular box points to the table.&#10;&#10;The third rectangular box labeled “The two data cells span seven columns.” is positioned at the right side of the second rectangular box. An arrow originating from the third rectangular box splits into two, where the first arrow points to column 2 of row 2 and the second arrow points to column 2 of row 3.&#10;&#10;The fourth rectangular box labeled “These four data cells span two rows each.” is positioned below the table. An arrow originating from this rectangular box collectively points to columns 2, 3, 4, and 5 of rows 4 and 5 of the table.&#10;&#10;The fifth rectangular box labeled “The table caption is placed at the bottom-right corner of the table.” is positioned at the right side of the fourth rectangular box. An arrow originating from the fifth rectangular box points to the text at the bottom-right corner of the table.&#10;" title="Structure of a web tab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85614"/>
            <a:ext cx="8305800" cy="3574134"/>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354591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40</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Applying Table Styles to Other Page Elements (continued)</a:t>
            </a:r>
          </a:p>
        </p:txBody>
      </p:sp>
      <p:pic>
        <p:nvPicPr>
          <p:cNvPr id="3" name="Content Placeholder 2" descr="This figure shows how to apply table styles to a definition list. It consists of two rectangular boxes and a table.&#10;The first rectangular box labeled “definition list code” consists of a code. The label is positioned at the bottom-center below the rectangular box. The first line of the code reads “&lt;dl&gt;”. The second line of the code reads “&lt;div&gt;”. The third line of the code reads “&lt;dt&gt;bandwidth&lt;/dt&gt;”. The fourth line of the code reads “&lt;dd&gt; A measure of data transfer speed over”. The fifth line of the code reads “a network&lt;/dd&gt;”. The sixth line of the code reads “&lt;/div&gt;”. The seventh line of the code reads “&lt;div&gt;”. The eighth line of the code reads “&lt;dt&gt;HTTP&lt;/dt&gt;”. The ninth line of the code reads “&lt;dd&gt;The protocol used to communicate with”. The tenth line of the code reads “Web servers&lt;/dd&gt;”. The eleventh line of the code reads “&lt;/div&gt;”. The twelfth line of the code reads “&lt;/dl&gt;”.&#10;The table labeled “definition list displayed as table” is positioned at the bottom-right of the first rectangular box. The label is positioned at the bottom-center below the table.&#10;The table has 2 columns and 2 rows. &#10;In row 1, column 1 reads “bandwidth” and column 2 reads “A measure of data transfer speed over a network”.&#10;In row 2, column 1 reads “HTTP” and column 2 reads “The protocol used to communicate with Web servers”.&#10;The second rectangular box labeled &quot;table styles&quot; is positioned below the first rectangular box and is to the bottom-left of the table. The label is positioned below the second rectangular box. The second rectangular box consists of a code. The first line of the code reads “d1 {”.The second line of the code reads “display: table;”. The third line of the code reads “border-collapse: collapse;”. The fourth line of the code reads “width: 300px;”. The fifth line of the code reads “}”. The sixth line of the code reads “dl div {”. The seventh line of the code reads “display: table-row;”. The eighth line of the code reads “}”. The ninth line of the code reads “dt, dd {”. The tenth line of the code reads “display: table-cell;”. The eleventh line of the code reads “border: 1px solid black;”. The twelfth line of the code reads “vertical-align: top;”. The thirteenth line of the code reads “padding: 5px;”. The fourteenth line of the code reads “}”.&#10;An arrow originating from the first and the second rectangular box collectively points to the table.&#10;" title="Figure 6-36 Applying table styles to a definition list"/>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0" y="1273175"/>
            <a:ext cx="6442075" cy="4906963"/>
          </a:xfrm>
          <a:prstGeom prst="rect">
            <a:avLst/>
          </a:prstGeom>
        </p:spPr>
      </p:pic>
    </p:spTree>
    <p:custDataLst>
      <p:tags r:id="rId1"/>
    </p:custDataLst>
    <p:extLst>
      <p:ext uri="{BB962C8B-B14F-4D97-AF65-F5344CB8AC3E}">
        <p14:creationId xmlns:p14="http://schemas.microsoft.com/office/powerpoint/2010/main" val="3486934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41</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Tables and Responsive Design</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a:t>Tables do not scale well to mobile devices</a:t>
            </a:r>
          </a:p>
          <a:p>
            <a:r>
              <a:rPr lang="en-US"/>
              <a:t>Problems faced by users to view a table in a mobile device</a:t>
            </a:r>
          </a:p>
          <a:p>
            <a:pPr lvl="1"/>
            <a:r>
              <a:rPr lang="en-US"/>
              <a:t>Table is too small to read</a:t>
            </a:r>
          </a:p>
          <a:p>
            <a:pPr lvl="1"/>
            <a:r>
              <a:rPr lang="en-US"/>
              <a:t>Table does not fit the visual viewport</a:t>
            </a:r>
          </a:p>
          <a:p>
            <a:pPr lvl="1"/>
            <a:r>
              <a:rPr lang="en-US"/>
              <a:t>Table columns are too narrow to read the cell content</a:t>
            </a:r>
          </a:p>
          <a:p>
            <a:pPr marL="0" indent="0" eaLnBrk="1" hangingPunct="1">
              <a:buNone/>
            </a:pPr>
            <a:endParaRPr lang="en-US"/>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623140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a:t>Tables and Responsive Design (continued 1)</a:t>
            </a:r>
          </a:p>
        </p:txBody>
      </p:sp>
      <p:pic>
        <p:nvPicPr>
          <p:cNvPr id="6" name="Content Placeholder 5" descr="This figure shows the web tables on mobile devices.&#10;The figure consists of three vertically positioned rectangular boxes.&#10;The first rectangular box contains a table description and a table that covers one-fourth of the rectangular box’s area from the top. A text that reads “complete table is too small to read” is positioned at the bottom-center, below the first rectangular box.&#10;The second rectangular box is positioned at the right side of the first rectangular box. The second rectangular box contains a table description and a table that covers half of the second rectangular box’s area. A text that reads “table is easier to read but does not fit within the viewport” is positioned at the bottom-center, below the second rectangular box.&#10;The third rectangular box is positioned at the right side of the second rectangular box. The second rectangular box contains a table description and a table that covers the entire area of the third rectangular box. A text that reads “table fits within the viewport but columns are too narrow to read comfortably” is positioned at the bottom-center, below the third rectangular box.&#10; &#10;" title="Figure 6-37 Web tables on mobile devic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376" y="1219200"/>
            <a:ext cx="8221448"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183861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Tables and Responsive Design (continued 2)</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a:t>A new layout of table data for mobile screens is required</a:t>
            </a:r>
          </a:p>
          <a:p>
            <a:r>
              <a:rPr lang="en-US"/>
              <a:t>Several table columns are reduced to two:</a:t>
            </a:r>
          </a:p>
          <a:p>
            <a:pPr lvl="1"/>
            <a:r>
              <a:rPr lang="en-US"/>
              <a:t>One column containing all data labels</a:t>
            </a:r>
          </a:p>
          <a:p>
            <a:pPr lvl="1"/>
            <a:r>
              <a:rPr lang="en-US"/>
              <a:t>Second column containing data associated with each label</a:t>
            </a:r>
          </a:p>
          <a:p>
            <a:pPr eaLnBrk="1" hangingPunct="1"/>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898307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44</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Tables and Responsive Design (continued 3)</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To create a responsive web table, add the text of data labels as attributes of all </a:t>
            </a:r>
            <a:r>
              <a:rPr lang="en-US" sz="2600">
                <a:latin typeface="Courier New" panose="02070309020205020404" pitchFamily="49" charset="0"/>
                <a:cs typeface="Courier New" panose="02070309020205020404" pitchFamily="49" charset="0"/>
              </a:rPr>
              <a:t>td</a:t>
            </a:r>
            <a:r>
              <a:rPr lang="en-US"/>
              <a:t> elements in the table body</a:t>
            </a:r>
          </a:p>
          <a:p>
            <a:pPr eaLnBrk="1" hangingPunct="1"/>
            <a:r>
              <a:rPr lang="en-US"/>
              <a:t>Store data labels using a </a:t>
            </a:r>
            <a:r>
              <a:rPr lang="en-US" b="1"/>
              <a:t>data attribute</a:t>
            </a:r>
          </a:p>
          <a:p>
            <a:pPr eaLnBrk="1" hangingPunct="1"/>
            <a:r>
              <a:rPr lang="en-US"/>
              <a:t>General format of a data attribute is</a:t>
            </a:r>
          </a:p>
          <a:p>
            <a:pPr marL="457200" lvl="1" indent="0">
              <a:buNone/>
            </a:pPr>
            <a:r>
              <a:rPr lang="en-US" sz="2600">
                <a:latin typeface="Courier New" panose="02070309020205020404" pitchFamily="49" charset="0"/>
                <a:cs typeface="Courier New" panose="02070309020205020404" pitchFamily="49" charset="0"/>
              </a:rPr>
              <a:t>data</a:t>
            </a:r>
            <a:r>
              <a:rPr lang="en-US" sz="2600" i="1">
                <a:latin typeface="Courier New" panose="02070309020205020404" pitchFamily="49" charset="0"/>
                <a:cs typeface="Courier New" panose="02070309020205020404" pitchFamily="49" charset="0"/>
              </a:rPr>
              <a:t>-text</a:t>
            </a:r>
            <a:r>
              <a:rPr lang="en-US" sz="2600">
                <a:latin typeface="Courier New" panose="02070309020205020404" pitchFamily="49" charset="0"/>
                <a:cs typeface="Courier New" panose="02070309020205020404" pitchFamily="49" charset="0"/>
              </a:rPr>
              <a:t>=“</a:t>
            </a:r>
            <a:r>
              <a:rPr lang="en-US" sz="2600" i="1">
                <a:latin typeface="Courier New" panose="02070309020205020404" pitchFamily="49" charset="0"/>
                <a:cs typeface="Courier New" panose="02070309020205020404" pitchFamily="49" charset="0"/>
              </a:rPr>
              <a:t>value</a:t>
            </a:r>
            <a:r>
              <a:rPr lang="en-US" sz="2600">
                <a:latin typeface="Courier New" panose="02070309020205020404" pitchFamily="49" charset="0"/>
                <a:cs typeface="Courier New" panose="02070309020205020404" pitchFamily="49" charset="0"/>
              </a:rPr>
              <a:t>”</a:t>
            </a:r>
          </a:p>
          <a:p>
            <a:pPr marL="342900" lvl="1"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text</a:t>
            </a:r>
            <a:r>
              <a:rPr lang="en-US" sz="2600">
                <a:latin typeface="Courier New" panose="02070309020205020404" pitchFamily="49" charset="0"/>
                <a:cs typeface="Courier New" panose="02070309020205020404" pitchFamily="49" charset="0"/>
              </a:rPr>
              <a:t> </a:t>
            </a:r>
            <a:r>
              <a:rPr lang="en-US" sz="3200"/>
              <a:t>is the</a:t>
            </a:r>
            <a:r>
              <a:rPr lang="en-US" sz="3200">
                <a:cs typeface="Courier New" panose="02070309020205020404" pitchFamily="49" charset="0"/>
              </a:rPr>
              <a:t> </a:t>
            </a:r>
            <a:r>
              <a:rPr lang="en-US" sz="2600">
                <a:latin typeface="Courier New" panose="02070309020205020404" pitchFamily="49" charset="0"/>
                <a:cs typeface="Courier New" panose="02070309020205020404" pitchFamily="49" charset="0"/>
              </a:rPr>
              <a:t>name</a:t>
            </a:r>
            <a:r>
              <a:rPr lang="en-US" sz="3200">
                <a:cs typeface="Courier New" panose="02070309020205020404" pitchFamily="49" charset="0"/>
              </a:rPr>
              <a:t> </a:t>
            </a:r>
            <a:r>
              <a:rPr lang="en-US" sz="3200"/>
              <a:t>of</a:t>
            </a:r>
            <a:r>
              <a:rPr lang="en-US" sz="3200">
                <a:cs typeface="Courier New" panose="02070309020205020404" pitchFamily="49" charset="0"/>
              </a:rPr>
              <a:t> the </a:t>
            </a:r>
            <a:r>
              <a:rPr lang="en-US" sz="3200"/>
              <a:t>data</a:t>
            </a:r>
            <a:r>
              <a:rPr lang="en-US" sz="3200">
                <a:cs typeface="Courier New" panose="02070309020205020404" pitchFamily="49" charset="0"/>
              </a:rPr>
              <a:t> </a:t>
            </a:r>
            <a:r>
              <a:rPr lang="en-US" sz="3200"/>
              <a:t>attribute and </a:t>
            </a:r>
            <a:r>
              <a:rPr lang="en-US" sz="2600" i="1">
                <a:latin typeface="Courier New" panose="02070309020205020404" pitchFamily="49" charset="0"/>
                <a:cs typeface="Courier New" panose="02070309020205020404" pitchFamily="49" charset="0"/>
              </a:rPr>
              <a:t>value</a:t>
            </a:r>
            <a:r>
              <a:rPr lang="en-US"/>
              <a:t> </a:t>
            </a:r>
            <a:r>
              <a:rPr lang="en-US" sz="3200"/>
              <a:t>is its value</a:t>
            </a:r>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38844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Tables and Responsive Design (continued 4)</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IN"/>
              <a:t>Data attributes use names specific to the function it is used for</a:t>
            </a:r>
          </a:p>
          <a:p>
            <a:r>
              <a:rPr lang="en-IN"/>
              <a:t>For example, the following code uses a data attribute named </a:t>
            </a:r>
            <a:r>
              <a:rPr lang="en-IN" sz="2600">
                <a:latin typeface="Courier New" panose="02070309020205020404" pitchFamily="49" charset="0"/>
                <a:cs typeface="Courier New" panose="02070309020205020404" pitchFamily="49" charset="0"/>
              </a:rPr>
              <a:t>data-label</a:t>
            </a:r>
            <a:r>
              <a:rPr lang="en-IN"/>
              <a:t> to store the text of the labels associated with the data cell:</a:t>
            </a:r>
          </a:p>
          <a:p>
            <a:pPr marL="457200" lvl="1" indent="0">
              <a:buNone/>
            </a:pPr>
            <a:r>
              <a:rPr lang="en-IN" sz="2600">
                <a:latin typeface="Courier New" panose="02070309020205020404" pitchFamily="49" charset="0"/>
                <a:cs typeface="Courier New" panose="02070309020205020404" pitchFamily="49" charset="0"/>
              </a:rPr>
              <a:t>	&lt;td data-label=“Date”&gt;April 2, 	2017&lt;/td&gt;</a:t>
            </a:r>
            <a:endParaRPr lang="en-US"/>
          </a:p>
          <a:p>
            <a:pPr marL="0" indent="0" eaLnBrk="1" hangingPunct="1">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523704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46</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Tables and Responsive Design (continued 5)</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IN"/>
              <a:t>The result is a list of data cells that are aligned as block elements </a:t>
            </a:r>
          </a:p>
          <a:p>
            <a:r>
              <a:rPr lang="en-IN"/>
              <a:t>Within each block element, the data label is followed by the data cell content</a:t>
            </a:r>
          </a:p>
          <a:p>
            <a:r>
              <a:rPr lang="en-US"/>
              <a:t>The goal is to transform table with multiple columns into two-column layout </a:t>
            </a:r>
          </a:p>
          <a:p>
            <a:pPr marL="0" indent="0" eaLnBrk="1" hangingPunct="1">
              <a:buNone/>
            </a:pPr>
            <a:endParaRPr lang="en-US"/>
          </a:p>
          <a:p>
            <a:pPr eaLnBrk="1" hangingPunct="1"/>
            <a:endParaRPr lang="en-US"/>
          </a:p>
          <a:p>
            <a:pPr marL="457200" lvl="1"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955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47</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a:t>Tables and Responsive Design (continued 6)</a:t>
            </a:r>
          </a:p>
        </p:txBody>
      </p:sp>
      <p:pic>
        <p:nvPicPr>
          <p:cNvPr id="2" name="Picture 1" descr="This figure shows a two-column layout for a mobile device.&#10;The figure consists of three rectangular boxes.&#10;The first rectangular box consists of a table description and a table that covers the area of the box and is positioned vertically. The table consists of two columns.&#10;The second rectangular box labeled “headings appear in the first column of the table” is positioned at the left side of the first rectangular box. An arrow originating from the second rectangular box points to the first column in the table inside the first rectangular box.&#10;The third rectangular box labeled “cell content appears in the second column” is positioned at the right side of the first rectangular box. An arrow originating from the third rectangular box points to the second column in the table inside the first rectangular box.&#10;" title="Figure 6-38 Two-column layout for a mobile devi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295400"/>
            <a:ext cx="8229600" cy="4914331"/>
          </a:xfrm>
          <a:prstGeom prst="rect">
            <a:avLst/>
          </a:prstGeom>
        </p:spPr>
      </p:pic>
    </p:spTree>
    <p:custDataLst>
      <p:tags r:id="rId1"/>
    </p:custDataLst>
    <p:extLst>
      <p:ext uri="{BB962C8B-B14F-4D97-AF65-F5344CB8AC3E}">
        <p14:creationId xmlns:p14="http://schemas.microsoft.com/office/powerpoint/2010/main" val="4280233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48</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Designing a Column Layout</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Column layout enables display of content side-by-side in a page</a:t>
            </a:r>
          </a:p>
          <a:p>
            <a:pPr eaLnBrk="1" hangingPunct="1"/>
            <a:r>
              <a:rPr lang="en-US" dirty="0"/>
              <a:t>Layouts that use float elements or flexboxes differ from column layout</a:t>
            </a:r>
          </a:p>
          <a:p>
            <a:pPr lvl="1"/>
            <a:r>
              <a:rPr lang="en-US" dirty="0"/>
              <a:t>Single element can flow from one column to the next</a:t>
            </a:r>
          </a:p>
          <a:p>
            <a:pPr lvl="1"/>
            <a:r>
              <a:rPr lang="en-US" dirty="0"/>
              <a:t>Flow of content adjusts to match the page width</a:t>
            </a:r>
          </a:p>
        </p:txBody>
      </p:sp>
    </p:spTree>
    <p:custDataLst>
      <p:tags r:id="rId1"/>
    </p:custDataLst>
    <p:extLst>
      <p:ext uri="{BB962C8B-B14F-4D97-AF65-F5344CB8AC3E}">
        <p14:creationId xmlns:p14="http://schemas.microsoft.com/office/powerpoint/2010/main" val="3588497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49</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Setting the Number of Columns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Size of a column is set using the </a:t>
            </a:r>
            <a:r>
              <a:rPr lang="en-US" sz="2600">
                <a:latin typeface="Courier New" panose="02070309020205020404" pitchFamily="49" charset="0"/>
                <a:cs typeface="Courier New" panose="02070309020205020404" pitchFamily="49" charset="0"/>
              </a:rPr>
              <a:t>column-count</a:t>
            </a:r>
            <a:r>
              <a:rPr lang="en-US"/>
              <a:t> property</a:t>
            </a:r>
          </a:p>
          <a:p>
            <a:pPr marL="457200" lvl="1" indent="0">
              <a:buNone/>
            </a:pPr>
            <a:r>
              <a:rPr lang="en-US" sz="2200">
                <a:latin typeface="Courier New" panose="02070309020205020404" pitchFamily="49" charset="0"/>
                <a:cs typeface="Courier New" panose="02070309020205020404" pitchFamily="49" charset="0"/>
              </a:rPr>
              <a:t>	</a:t>
            </a:r>
            <a:r>
              <a:rPr lang="en-US" sz="2600">
                <a:latin typeface="Courier New" panose="02070309020205020404" pitchFamily="49" charset="0"/>
                <a:cs typeface="Courier New" panose="02070309020205020404" pitchFamily="49" charset="0"/>
              </a:rPr>
              <a:t>column-count: </a:t>
            </a:r>
            <a:r>
              <a:rPr lang="en-US" sz="2600" i="1">
                <a:latin typeface="Courier New" panose="02070309020205020404" pitchFamily="49" charset="0"/>
                <a:cs typeface="Courier New" panose="02070309020205020404" pitchFamily="49" charset="0"/>
              </a:rPr>
              <a:t>value</a:t>
            </a:r>
            <a:r>
              <a:rPr lang="en-US" sz="2600">
                <a:latin typeface="Courier New" panose="02070309020205020404" pitchFamily="49" charset="0"/>
                <a:cs typeface="Courier New" panose="02070309020205020404" pitchFamily="49" charset="0"/>
              </a:rPr>
              <a:t>;</a:t>
            </a:r>
          </a:p>
          <a:p>
            <a:pPr marL="342900" lvl="2" indent="0">
              <a:buNone/>
            </a:pPr>
            <a:r>
              <a:rPr lang="en-US" sz="26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value</a:t>
            </a:r>
            <a:r>
              <a:rPr lang="en-US"/>
              <a:t> </a:t>
            </a:r>
            <a:r>
              <a:rPr lang="en-US" sz="3200"/>
              <a:t>is the number of columns in the layout</a:t>
            </a:r>
            <a:endParaRPr lang="en-US"/>
          </a:p>
          <a:p>
            <a:pPr eaLnBrk="1" hangingPunct="1"/>
            <a:r>
              <a:rPr lang="en-US"/>
              <a:t>Browser extensions are included to ensure cross-browser compatibility</a:t>
            </a:r>
          </a:p>
          <a:p>
            <a:pPr eaLnBrk="1" hangingPunct="1"/>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6717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Introducing Web Tables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b="1" dirty="0"/>
              <a:t>Web table </a:t>
            </a:r>
            <a:endParaRPr lang="en-US" dirty="0"/>
          </a:p>
          <a:p>
            <a:pPr lvl="1"/>
            <a:r>
              <a:rPr lang="en-US" dirty="0"/>
              <a:t>HTML structure that consists of multiple table rows</a:t>
            </a:r>
          </a:p>
          <a:p>
            <a:pPr lvl="1"/>
            <a:r>
              <a:rPr lang="en-US" dirty="0"/>
              <a:t>Each table row contains one or more table cells</a:t>
            </a:r>
          </a:p>
          <a:p>
            <a:pPr lvl="1"/>
            <a:r>
              <a:rPr lang="en-US" dirty="0"/>
              <a:t>Effective tool for organizing and classifying web page content</a:t>
            </a:r>
          </a:p>
          <a:p>
            <a:pPr lvl="1"/>
            <a:r>
              <a:rPr lang="en-US" dirty="0"/>
              <a:t>Consists of a </a:t>
            </a:r>
            <a:r>
              <a:rPr lang="en-US" sz="2600" dirty="0">
                <a:latin typeface="Courier New" panose="02070309020205020404" pitchFamily="49" charset="0"/>
                <a:cs typeface="Courier New" panose="02070309020205020404" pitchFamily="49" charset="0"/>
              </a:rPr>
              <a:t>table</a:t>
            </a:r>
            <a:r>
              <a:rPr lang="en-US" dirty="0"/>
              <a:t> element</a:t>
            </a:r>
          </a:p>
        </p:txBody>
      </p:sp>
    </p:spTree>
    <p:custDataLst>
      <p:tags r:id="rId1"/>
    </p:custDataLst>
    <p:extLst>
      <p:ext uri="{BB962C8B-B14F-4D97-AF65-F5344CB8AC3E}">
        <p14:creationId xmlns:p14="http://schemas.microsoft.com/office/powerpoint/2010/main" val="2625411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Setting the Number of Columns (continued)</a:t>
            </a:r>
          </a:p>
        </p:txBody>
      </p:sp>
      <p:pic>
        <p:nvPicPr>
          <p:cNvPr id="6" name="Content Placeholder 5" descr="This figure explains how to apply a 2-column layout to the article element.&#10;&#10;The figure consists of three rectangular boxes and a few lines of code.&#10;&#10;The first line of the code reads “/* Column Styles */”. The second line of the code reads “@media only screen and (min-width: 641px) {”. The third line of the code reads “article {”. The fourth line of the code reads “-moz-column-count: 2;”. The fifth line of the code reads “-webkit-column-count: 2;”. The sixth line of the code reads “column-count: 2;”. The seventh line of the code reads “}”. The eighth line of the code reads “}”.&#10;&#10;The first rectangular box labeled “applies the column style only to screen devices wider than 640 pixels” is positioned at the left side of the code. An arrow originating from this rectangular box points to the second line of the code.&#10;&#10;The second rectangular box labeled “uses browser extensions to ensure compatibility across browsers” is positioned below the first rectangular box. An arrow originating from the second rectangular box points from the fourth line to the sixth line of the code.&#10;&#10;The third rectangular box labeled “displays the article content across 2 columns” is positioned at the right side of the code. An arrow originating from this rectangular box points to the sixth line of the code.&#10;" title="Figure 6-40 Applying a 2-column layout to the article ele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9788"/>
            <a:ext cx="8305800" cy="3185786"/>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50663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51</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Defining Column Widths and Gaps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Columns are laid out evenly across the width of the parent element by default</a:t>
            </a:r>
          </a:p>
          <a:p>
            <a:pPr eaLnBrk="1" hangingPunct="1"/>
            <a:r>
              <a:rPr lang="en-US" dirty="0"/>
              <a:t>To set the column width, use the </a:t>
            </a:r>
            <a:r>
              <a:rPr lang="en-US" sz="2600" dirty="0">
                <a:latin typeface="Courier New" panose="02070309020205020404" pitchFamily="49" charset="0"/>
                <a:cs typeface="Courier New" panose="02070309020205020404" pitchFamily="49" charset="0"/>
              </a:rPr>
              <a:t>column-width</a:t>
            </a:r>
            <a:r>
              <a:rPr lang="en-US" dirty="0"/>
              <a:t> property</a:t>
            </a:r>
          </a:p>
          <a:p>
            <a:pPr marL="457200" lvl="1" indent="0">
              <a:buNone/>
            </a:pPr>
            <a:r>
              <a:rPr lang="en-US" sz="2600" dirty="0">
                <a:latin typeface="Courier New" panose="02070309020205020404" pitchFamily="49" charset="0"/>
                <a:ea typeface="+mn-ea"/>
                <a:cs typeface="Courier New" panose="02070309020205020404" pitchFamily="49" charset="0"/>
              </a:rPr>
              <a:t>	column-width: </a:t>
            </a:r>
            <a:r>
              <a:rPr lang="en-US" sz="2600" i="1" dirty="0">
                <a:latin typeface="Courier New" panose="02070309020205020404" pitchFamily="49" charset="0"/>
                <a:ea typeface="+mn-ea"/>
                <a:cs typeface="Courier New" panose="02070309020205020404" pitchFamily="49" charset="0"/>
              </a:rPr>
              <a:t>size</a:t>
            </a:r>
            <a:r>
              <a:rPr lang="en-US" sz="2600" dirty="0">
                <a:latin typeface="Courier New" panose="02070309020205020404" pitchFamily="49" charset="0"/>
                <a:ea typeface="+mn-ea"/>
                <a:cs typeface="Courier New" panose="02070309020205020404" pitchFamily="49" charset="0"/>
              </a:rPr>
              <a:t>;</a:t>
            </a:r>
          </a:p>
          <a:p>
            <a:pPr marL="342900" lvl="1" indent="0">
              <a:buNone/>
            </a:pPr>
            <a:r>
              <a:rPr lang="en-US" sz="3200" dirty="0">
                <a:ea typeface="+mn-ea"/>
                <a:cs typeface="Courier New" panose="02070309020205020404" pitchFamily="49" charset="0"/>
              </a:rPr>
              <a:t>where</a:t>
            </a:r>
            <a:r>
              <a:rPr lang="en-US" sz="3200" i="1" dirty="0">
                <a:ea typeface="+mn-ea"/>
                <a:cs typeface="Courier New" panose="02070309020205020404" pitchFamily="49" charset="0"/>
              </a:rPr>
              <a:t> </a:t>
            </a:r>
            <a:r>
              <a:rPr lang="en-US" sz="2600" i="1" dirty="0">
                <a:latin typeface="Courier New" panose="02070309020205020404" pitchFamily="49" charset="0"/>
                <a:ea typeface="+mn-ea"/>
                <a:cs typeface="Courier New" panose="02070309020205020404" pitchFamily="49" charset="0"/>
              </a:rPr>
              <a:t>size</a:t>
            </a:r>
            <a:r>
              <a:rPr lang="en-US" dirty="0"/>
              <a:t> </a:t>
            </a:r>
            <a:r>
              <a:rPr lang="en-US" sz="3200" dirty="0"/>
              <a:t>is the minimum width of the column</a:t>
            </a:r>
            <a:endParaRPr lang="en-US" dirty="0"/>
          </a:p>
          <a:p>
            <a:pPr marL="457200" lvl="1" indent="-457200">
              <a:buFont typeface="Arial" panose="020B0604020202020204" pitchFamily="34" charset="0"/>
              <a:buChar char="•"/>
            </a:pPr>
            <a:r>
              <a:rPr lang="en-US" sz="3200" dirty="0"/>
              <a:t>Column width acts like the basis value for items in a flexbox</a:t>
            </a:r>
          </a:p>
        </p:txBody>
      </p:sp>
    </p:spTree>
    <p:custDataLst>
      <p:tags r:id="rId1"/>
    </p:custDataLst>
    <p:extLst>
      <p:ext uri="{BB962C8B-B14F-4D97-AF65-F5344CB8AC3E}">
        <p14:creationId xmlns:p14="http://schemas.microsoft.com/office/powerpoint/2010/main" val="954130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52</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Defining Column Widths and Gaps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a:t>The </a:t>
            </a:r>
            <a:r>
              <a:rPr lang="en-US" sz="2600">
                <a:latin typeface="Courier New" panose="02070309020205020404" pitchFamily="49" charset="0"/>
                <a:cs typeface="Courier New" panose="02070309020205020404" pitchFamily="49" charset="0"/>
              </a:rPr>
              <a:t>column-width</a:t>
            </a:r>
            <a:r>
              <a:rPr lang="en-US"/>
              <a:t> and </a:t>
            </a:r>
            <a:r>
              <a:rPr lang="en-US" sz="2600">
                <a:latin typeface="Courier New" panose="02070309020205020404" pitchFamily="49" charset="0"/>
                <a:cs typeface="Courier New" panose="02070309020205020404" pitchFamily="49" charset="0"/>
              </a:rPr>
              <a:t>column-count</a:t>
            </a:r>
            <a:r>
              <a:rPr lang="en-US"/>
              <a:t> properties are combined to form shorthand </a:t>
            </a:r>
            <a:r>
              <a:rPr lang="en-US" sz="2600">
                <a:latin typeface="Courier New" panose="02070309020205020404" pitchFamily="49" charset="0"/>
                <a:cs typeface="Courier New" panose="02070309020205020404" pitchFamily="49" charset="0"/>
              </a:rPr>
              <a:t>columns</a:t>
            </a:r>
            <a:r>
              <a:rPr lang="en-US">
                <a:cs typeface="Courier New" panose="02070309020205020404" pitchFamily="49" charset="0"/>
              </a:rPr>
              <a:t> </a:t>
            </a:r>
            <a:r>
              <a:rPr lang="en-US"/>
              <a:t>property</a:t>
            </a:r>
          </a:p>
          <a:p>
            <a:pPr marL="457200" lvl="1" indent="0">
              <a:buNone/>
            </a:pPr>
            <a:r>
              <a:rPr lang="en-US" sz="2600">
                <a:latin typeface="Courier New" panose="02070309020205020404" pitchFamily="49" charset="0"/>
                <a:cs typeface="Courier New" panose="02070309020205020404" pitchFamily="49" charset="0"/>
              </a:rPr>
              <a:t>	columns: </a:t>
            </a:r>
            <a:r>
              <a:rPr lang="en-US" sz="2600" i="1">
                <a:latin typeface="Courier New" panose="02070309020205020404" pitchFamily="49" charset="0"/>
                <a:cs typeface="Courier New" panose="02070309020205020404" pitchFamily="49" charset="0"/>
              </a:rPr>
              <a:t>width count</a:t>
            </a:r>
            <a:r>
              <a:rPr lang="en-US" sz="2600">
                <a:latin typeface="Courier New" panose="02070309020205020404" pitchFamily="49" charset="0"/>
                <a:cs typeface="Courier New" panose="02070309020205020404" pitchFamily="49" charset="0"/>
              </a:rPr>
              <a:t>;</a:t>
            </a:r>
          </a:p>
          <a:p>
            <a:r>
              <a:rPr lang="en-US"/>
              <a:t>The default gap between columns is 1em</a:t>
            </a:r>
          </a:p>
          <a:p>
            <a:r>
              <a:rPr lang="en-US"/>
              <a:t>To set a different gap size, use the </a:t>
            </a:r>
            <a:r>
              <a:rPr lang="en-US" sz="2600">
                <a:latin typeface="Courier New" panose="02070309020205020404" pitchFamily="49" charset="0"/>
                <a:cs typeface="Courier New" panose="02070309020205020404" pitchFamily="49" charset="0"/>
              </a:rPr>
              <a:t>column-gap </a:t>
            </a:r>
            <a:r>
              <a:rPr lang="en-US"/>
              <a:t>property</a:t>
            </a:r>
          </a:p>
          <a:p>
            <a:pPr marL="914400" lvl="2" indent="0">
              <a:buNone/>
            </a:pPr>
            <a:r>
              <a:rPr lang="en-US" sz="2600">
                <a:latin typeface="Courier New" panose="02070309020205020404" pitchFamily="49" charset="0"/>
                <a:cs typeface="Courier New" panose="02070309020205020404" pitchFamily="49" charset="0"/>
              </a:rPr>
              <a:t>column-gap: </a:t>
            </a:r>
            <a:r>
              <a:rPr lang="en-US" sz="2600" i="1">
                <a:latin typeface="Courier New" panose="02070309020205020404" pitchFamily="49" charset="0"/>
                <a:cs typeface="Courier New" panose="02070309020205020404" pitchFamily="49" charset="0"/>
              </a:rPr>
              <a:t>size</a:t>
            </a:r>
            <a:r>
              <a:rPr lang="en-US" sz="2600">
                <a:latin typeface="Courier New" panose="02070309020205020404" pitchFamily="49" charset="0"/>
                <a:cs typeface="Courier New" panose="02070309020205020404" pitchFamily="49" charset="0"/>
              </a:rPr>
              <a:t>;</a:t>
            </a:r>
          </a:p>
          <a:p>
            <a:pPr marL="342900" lvl="2"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size</a:t>
            </a:r>
            <a:r>
              <a:rPr lang="en-US"/>
              <a:t> </a:t>
            </a:r>
            <a:r>
              <a:rPr lang="en-US" sz="3200"/>
              <a:t>is the width of the gap</a:t>
            </a:r>
          </a:p>
          <a:p>
            <a:pPr marL="0" indent="0">
              <a:buNone/>
            </a:pPr>
            <a:endParaRPr lang="en-US" sz="2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818887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53</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Defining Column Widths and Gaps (continued 2)</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Another way to separate columns is with a graphic dividing line created using the </a:t>
            </a:r>
            <a:r>
              <a:rPr lang="en-US" sz="2600">
                <a:latin typeface="Courier New" panose="02070309020205020404" pitchFamily="49" charset="0"/>
                <a:cs typeface="Courier New" panose="02070309020205020404" pitchFamily="49" charset="0"/>
              </a:rPr>
              <a:t>column-rule</a:t>
            </a:r>
            <a:r>
              <a:rPr lang="en-US"/>
              <a:t> property</a:t>
            </a:r>
          </a:p>
          <a:p>
            <a:pPr marL="914400" lvl="2" indent="0">
              <a:buNone/>
            </a:pPr>
            <a:r>
              <a:rPr lang="en-US" sz="2600">
                <a:latin typeface="Courier New" panose="02070309020205020404" pitchFamily="49" charset="0"/>
                <a:cs typeface="Courier New" panose="02070309020205020404" pitchFamily="49" charset="0"/>
              </a:rPr>
              <a:t>column-rule: </a:t>
            </a:r>
            <a:r>
              <a:rPr lang="en-US" sz="2600" i="1">
                <a:latin typeface="Courier New" panose="02070309020205020404" pitchFamily="49" charset="0"/>
                <a:cs typeface="Courier New" panose="02070309020205020404" pitchFamily="49" charset="0"/>
              </a:rPr>
              <a:t>border</a:t>
            </a:r>
            <a:r>
              <a:rPr lang="en-US" sz="2600">
                <a:latin typeface="Courier New" panose="02070309020205020404" pitchFamily="49" charset="0"/>
                <a:cs typeface="Courier New" panose="02070309020205020404" pitchFamily="49" charset="0"/>
              </a:rPr>
              <a:t>;</a:t>
            </a:r>
          </a:p>
          <a:p>
            <a:pPr marL="342900" lvl="2"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border</a:t>
            </a:r>
            <a:r>
              <a:rPr lang="en-US" sz="3200"/>
              <a:t> defines the style of dividing line</a:t>
            </a:r>
            <a:endParaRPr lang="en-US"/>
          </a:p>
          <a:p>
            <a:r>
              <a:rPr lang="en-US"/>
              <a:t>The </a:t>
            </a:r>
            <a:r>
              <a:rPr lang="en-US" sz="2600">
                <a:latin typeface="Courier New" panose="02070309020205020404" pitchFamily="49" charset="0"/>
                <a:cs typeface="Courier New" panose="02070309020205020404" pitchFamily="49" charset="0"/>
              </a:rPr>
              <a:t>column-rule</a:t>
            </a:r>
            <a:r>
              <a:rPr lang="en-US"/>
              <a:t> property can be broken into individual properties like </a:t>
            </a:r>
            <a:r>
              <a:rPr lang="en-US" sz="2600">
                <a:latin typeface="Courier New" panose="02070309020205020404" pitchFamily="49" charset="0"/>
                <a:cs typeface="Courier New" panose="02070309020205020404" pitchFamily="49" charset="0"/>
              </a:rPr>
              <a:t>column-rule-width, column-rule-style,</a:t>
            </a:r>
            <a:r>
              <a:rPr lang="en-US">
                <a:cs typeface="Courier New" panose="02070309020205020404" pitchFamily="49" charset="0"/>
              </a:rPr>
              <a:t> and </a:t>
            </a:r>
            <a:r>
              <a:rPr lang="en-US" sz="2600">
                <a:latin typeface="Courier New" panose="02070309020205020404" pitchFamily="49" charset="0"/>
                <a:cs typeface="Courier New" panose="02070309020205020404" pitchFamily="49" charset="0"/>
              </a:rPr>
              <a:t>column-rule-color</a:t>
            </a:r>
          </a:p>
        </p:txBody>
      </p:sp>
    </p:spTree>
    <p:custDataLst>
      <p:tags r:id="rId1"/>
    </p:custDataLst>
    <p:extLst>
      <p:ext uri="{BB962C8B-B14F-4D97-AF65-F5344CB8AC3E}">
        <p14:creationId xmlns:p14="http://schemas.microsoft.com/office/powerpoint/2010/main" val="20255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Defining Column Widths and Gaps (continued 3)</a:t>
            </a:r>
          </a:p>
        </p:txBody>
      </p:sp>
      <p:pic>
        <p:nvPicPr>
          <p:cNvPr id="6" name="Content Placeholder 1" descr="This figure explains how to set the size of the column gap.&#10;&#10;The figure consists of a rectangular box and a few lines of code.&#10;&#10;The first line of the code reads “@media only screen and (min-width: 641px) {”. The second line of the code reads “article {”. The third line of the code reads “-moz-column-count: 2;”. The fourth line of the code reads “-webkit-column-count: 2;”. The fifth line of the code reads “column-count: 2;”. The sixth line of the code reads “-moz-column-gap: 30px;”.The seventh line of the code reads “-webkit-column-gap: 30px;”. The eighth line of the code reads “column-gap: 30px;”. The ninth line of the code reads “}”. The tenth line of the code reads “}”.&#10;&#10;The rectangular box labeled “sizes the size of the gap between the columns to 30 pixels” is positioned at the left side of the code. An arrow originating from this rectangular box points to the eighth line of the code.&#10;" title="Figure 6-42 Setting the size of the column gap"/>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61532"/>
            <a:ext cx="8305800" cy="3822298"/>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740766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55</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Managing Column Breaks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r>
              <a:rPr lang="en-US"/>
              <a:t>The size of column orphans is controlled using the </a:t>
            </a:r>
            <a:r>
              <a:rPr lang="en-US" sz="2600">
                <a:latin typeface="Courier New" panose="02070309020205020404" pitchFamily="49" charset="0"/>
                <a:cs typeface="Courier New" panose="02070309020205020404" pitchFamily="49" charset="0"/>
              </a:rPr>
              <a:t>orphans</a:t>
            </a:r>
            <a:r>
              <a:rPr lang="en-US"/>
              <a:t> property</a:t>
            </a:r>
          </a:p>
          <a:p>
            <a:pPr marL="914400" lvl="2" indent="0">
              <a:buNone/>
            </a:pPr>
            <a:r>
              <a:rPr lang="en-US" sz="2600">
                <a:latin typeface="Courier New" panose="02070309020205020404" pitchFamily="49" charset="0"/>
                <a:cs typeface="Courier New" panose="02070309020205020404" pitchFamily="49" charset="0"/>
              </a:rPr>
              <a:t>orphans: </a:t>
            </a:r>
            <a:r>
              <a:rPr lang="en-US" sz="2600" i="1">
                <a:latin typeface="Courier New" panose="02070309020205020404" pitchFamily="49" charset="0"/>
                <a:cs typeface="Courier New" panose="02070309020205020404" pitchFamily="49" charset="0"/>
              </a:rPr>
              <a:t>value</a:t>
            </a:r>
            <a:r>
              <a:rPr lang="en-US" sz="2600">
                <a:latin typeface="Courier New" panose="02070309020205020404" pitchFamily="49" charset="0"/>
                <a:cs typeface="Courier New" panose="02070309020205020404" pitchFamily="49" charset="0"/>
              </a:rPr>
              <a:t>;</a:t>
            </a:r>
          </a:p>
          <a:p>
            <a:pPr marL="342900" lvl="1"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value</a:t>
            </a:r>
            <a:r>
              <a:rPr lang="en-US"/>
              <a:t> </a:t>
            </a:r>
            <a:r>
              <a:rPr lang="en-US" sz="3200"/>
              <a:t>is the minimum number of lines stranded before a column break</a:t>
            </a:r>
            <a:endParaRPr lang="en-US"/>
          </a:p>
          <a:p>
            <a:r>
              <a:rPr lang="en-US"/>
              <a:t>The size of column widows is controlled using the </a:t>
            </a:r>
            <a:r>
              <a:rPr lang="en-US" sz="2600">
                <a:latin typeface="Courier New" panose="02070309020205020404" pitchFamily="49" charset="0"/>
                <a:cs typeface="Courier New" panose="02070309020205020404" pitchFamily="49" charset="0"/>
              </a:rPr>
              <a:t>widows</a:t>
            </a:r>
            <a:r>
              <a:rPr lang="en-US"/>
              <a:t> property</a:t>
            </a:r>
          </a:p>
          <a:p>
            <a:pPr marL="457200" lvl="1" indent="0">
              <a:buNone/>
            </a:pPr>
            <a:r>
              <a:rPr lang="en-US" sz="2600">
                <a:latin typeface="Courier New" panose="02070309020205020404" pitchFamily="49" charset="0"/>
                <a:cs typeface="Courier New" panose="02070309020205020404" pitchFamily="49" charset="0"/>
              </a:rPr>
              <a:t>	widows: </a:t>
            </a:r>
            <a:r>
              <a:rPr lang="en-US" sz="2600" i="1">
                <a:latin typeface="Courier New" panose="02070309020205020404" pitchFamily="49" charset="0"/>
                <a:cs typeface="Courier New" panose="02070309020205020404" pitchFamily="49" charset="0"/>
              </a:rPr>
              <a:t>value</a:t>
            </a:r>
            <a:r>
              <a:rPr lang="en-US" sz="2600">
                <a:latin typeface="Courier New" panose="02070309020205020404" pitchFamily="49" charset="0"/>
                <a:cs typeface="Courier New" panose="02070309020205020404" pitchFamily="49" charset="0"/>
              </a:rPr>
              <a:t>;</a:t>
            </a:r>
          </a:p>
          <a:p>
            <a:pPr marL="342900" lvl="1" indent="0">
              <a:buNone/>
            </a:pPr>
            <a:r>
              <a:rPr lang="en-US" sz="3200">
                <a:cs typeface="Courier New" panose="02070309020205020404" pitchFamily="49" charset="0"/>
              </a:rPr>
              <a:t>where</a:t>
            </a:r>
            <a:r>
              <a:rPr lang="en-US" sz="3200" i="1">
                <a:cs typeface="Courier New" panose="02070309020205020404" pitchFamily="49" charset="0"/>
              </a:rPr>
              <a:t> </a:t>
            </a:r>
            <a:r>
              <a:rPr lang="en-US" sz="2600" i="1">
                <a:latin typeface="Courier New" panose="02070309020205020404" pitchFamily="49" charset="0"/>
                <a:cs typeface="Courier New" panose="02070309020205020404" pitchFamily="49" charset="0"/>
              </a:rPr>
              <a:t>value</a:t>
            </a:r>
            <a:r>
              <a:rPr lang="en-US" sz="3200"/>
              <a:t> is the minimum number of lines placed after a column break</a:t>
            </a:r>
            <a:endParaRPr lang="en-US"/>
          </a:p>
          <a:p>
            <a:pPr lvl="1"/>
            <a:endParaRPr lang="en-US"/>
          </a:p>
        </p:txBody>
      </p:sp>
    </p:spTree>
    <p:custDataLst>
      <p:tags r:id="rId1"/>
    </p:custDataLst>
    <p:extLst>
      <p:ext uri="{BB962C8B-B14F-4D97-AF65-F5344CB8AC3E}">
        <p14:creationId xmlns:p14="http://schemas.microsoft.com/office/powerpoint/2010/main" val="2433991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56</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a:t>Managing Column Breaks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Other properties to define column breaks</a:t>
            </a:r>
          </a:p>
          <a:p>
            <a:pPr marL="457200" lvl="1" indent="0">
              <a:buNone/>
            </a:pPr>
            <a:r>
              <a:rPr lang="en-US" sz="2600" dirty="0">
                <a:latin typeface="Courier New" panose="02070309020205020404" pitchFamily="49" charset="0"/>
                <a:cs typeface="Courier New" panose="02070309020205020404" pitchFamily="49" charset="0"/>
              </a:rPr>
              <a:t>	break-before: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2600" dirty="0">
                <a:latin typeface="Courier New" panose="02070309020205020404" pitchFamily="49" charset="0"/>
                <a:cs typeface="Courier New" panose="02070309020205020404" pitchFamily="49" charset="0"/>
              </a:rPr>
              <a:t>	break-after: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342900" lvl="1"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type</a:t>
            </a:r>
            <a:r>
              <a:rPr lang="en-US" dirty="0"/>
              <a:t> is one of the following:</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auto</a:t>
            </a:r>
            <a:r>
              <a:rPr lang="en-US" sz="3200" dirty="0">
                <a:cs typeface="Courier New" panose="02070309020205020404" pitchFamily="49" charset="0"/>
              </a:rPr>
              <a:t> </a:t>
            </a:r>
            <a:r>
              <a:rPr lang="en-US" sz="2800" dirty="0"/>
              <a:t>(browser automatically sets column break)</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always</a:t>
            </a:r>
            <a:r>
              <a:rPr lang="en-US" sz="2800" dirty="0">
                <a:cs typeface="Courier New" panose="02070309020205020404" pitchFamily="49" charset="0"/>
              </a:rPr>
              <a:t> </a:t>
            </a:r>
            <a:r>
              <a:rPr lang="en-US" sz="2800" dirty="0"/>
              <a:t>(to always place a column break)</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avoid</a:t>
            </a:r>
            <a:r>
              <a:rPr lang="en-US" sz="2800" dirty="0">
                <a:cs typeface="Courier New" panose="02070309020205020404" pitchFamily="49" charset="0"/>
              </a:rPr>
              <a:t> </a:t>
            </a:r>
            <a:r>
              <a:rPr lang="en-US" sz="2800" dirty="0"/>
              <a:t>(to avoid placing a column break)</a:t>
            </a:r>
          </a:p>
        </p:txBody>
      </p:sp>
    </p:spTree>
    <p:custDataLst>
      <p:tags r:id="rId1"/>
    </p:custDataLst>
    <p:extLst>
      <p:ext uri="{BB962C8B-B14F-4D97-AF65-F5344CB8AC3E}">
        <p14:creationId xmlns:p14="http://schemas.microsoft.com/office/powerpoint/2010/main" val="3403359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Managing Column Breaks (continued 2)</a:t>
            </a:r>
          </a:p>
        </p:txBody>
      </p:sp>
      <p:sp>
        <p:nvSpPr>
          <p:cNvPr id="3" name="Content Placeholder 2"/>
          <p:cNvSpPr>
            <a:spLocks noGrp="1"/>
          </p:cNvSpPr>
          <p:nvPr>
            <p:ph idx="1"/>
          </p:nvPr>
        </p:nvSpPr>
        <p:spPr/>
        <p:txBody>
          <a:bodyPr/>
          <a:lstStyle/>
          <a:p>
            <a:r>
              <a:rPr lang="en-US"/>
              <a:t>To control placement of column breaks within an element, use the property</a:t>
            </a:r>
          </a:p>
          <a:p>
            <a:pPr marL="457200" lvl="1" indent="0">
              <a:buNone/>
            </a:pPr>
            <a:r>
              <a:rPr lang="en-US" sz="2600">
                <a:latin typeface="Courier New" panose="02070309020205020404" pitchFamily="49" charset="0"/>
                <a:cs typeface="Courier New" panose="02070309020205020404" pitchFamily="49" charset="0"/>
              </a:rPr>
              <a:t>	break-inside: </a:t>
            </a:r>
            <a:r>
              <a:rPr lang="en-US" sz="2600" i="1">
                <a:latin typeface="Courier New" panose="02070309020205020404" pitchFamily="49" charset="0"/>
                <a:cs typeface="Courier New" panose="02070309020205020404" pitchFamily="49" charset="0"/>
              </a:rPr>
              <a:t>type</a:t>
            </a:r>
            <a:r>
              <a:rPr lang="en-US" sz="2600">
                <a:latin typeface="Courier New" panose="02070309020205020404" pitchFamily="49" charset="0"/>
                <a:cs typeface="Courier New" panose="02070309020205020404" pitchFamily="49" charset="0"/>
              </a:rPr>
              <a:t>;</a:t>
            </a:r>
          </a:p>
          <a:p>
            <a:pPr marL="457200" lvl="1"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type</a:t>
            </a:r>
            <a:r>
              <a:rPr lang="en-US" sz="3200">
                <a:cs typeface="Courier New" panose="02070309020205020404" pitchFamily="49" charset="0"/>
              </a:rPr>
              <a:t> is either </a:t>
            </a:r>
            <a:r>
              <a:rPr lang="en-US" sz="2600">
                <a:latin typeface="Courier New" panose="02070309020205020404" pitchFamily="49" charset="0"/>
                <a:cs typeface="Courier New" panose="02070309020205020404" pitchFamily="49" charset="0"/>
              </a:rPr>
              <a:t>auto</a:t>
            </a:r>
            <a:r>
              <a:rPr lang="en-US" sz="3200">
                <a:cs typeface="Courier New" panose="02070309020205020404" pitchFamily="49" charset="0"/>
              </a:rPr>
              <a:t> or </a:t>
            </a:r>
            <a:r>
              <a:rPr lang="en-US" sz="2600">
                <a:latin typeface="Courier New" panose="02070309020205020404" pitchFamily="49" charset="0"/>
                <a:cs typeface="Courier New" panose="02070309020205020404" pitchFamily="49" charset="0"/>
              </a:rPr>
              <a:t>avoid</a:t>
            </a:r>
          </a:p>
          <a:p>
            <a:pPr marL="0" indent="0">
              <a:buNone/>
            </a:pPr>
            <a:endParaRPr lang="en-US"/>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211703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Managing Column Breaks (continued 3)</a:t>
            </a:r>
          </a:p>
        </p:txBody>
      </p:sp>
      <p:pic>
        <p:nvPicPr>
          <p:cNvPr id="6" name="Content Placeholder 1" descr="This figure explains how to define widows and orphans around column breaks.&#10;&#10;The figure consists of two rectangular boxes and a few lines of code.&#10;&#10;The first line of the code reads “-moz-column-rule: 2px solid gray;”. The second line of the code reads “-webkit-column-rule: 2px solid gray; ”. The third line of the code reads “column-rule: 2px solid gray;”. The fourth line of the code reads “widows: 3”.The fifth line of the code reads “orphans: 3;”. The sixth line of the code reads “}”.&#10;&#10;The first rectangular box labeled “keeps at least three lines together after the column break” is positioned at the left side of the code. An arrow originating from this rectangular box points to the fourth line of the code.&#10;&#10;The second rectangular box labeled “keeps at least three lines together before the column break” is positioned below the first rectangular box. An arrow originating from the second rectangular box points to the fifth line of the code.&#10;&#10;" title="Figure 6-45 Defining widows and orphans around column break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08901"/>
            <a:ext cx="8305800" cy="2727560"/>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259158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59</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Spanning Cell Columns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To span cell columns, use the </a:t>
            </a:r>
            <a:r>
              <a:rPr lang="en-US" sz="2600">
                <a:latin typeface="Courier New" panose="02070309020205020404" pitchFamily="49" charset="0"/>
                <a:cs typeface="Courier New" panose="02070309020205020404" pitchFamily="49" charset="0"/>
              </a:rPr>
              <a:t>column-span</a:t>
            </a:r>
            <a:r>
              <a:rPr lang="en-US"/>
              <a:t> property</a:t>
            </a:r>
          </a:p>
          <a:p>
            <a:pPr marL="914400" lvl="2" indent="0">
              <a:buNone/>
            </a:pPr>
            <a:r>
              <a:rPr lang="en-US" sz="2600">
                <a:latin typeface="Courier New" panose="02070309020205020404" pitchFamily="49" charset="0"/>
                <a:cs typeface="Courier New" panose="02070309020205020404" pitchFamily="49" charset="0"/>
              </a:rPr>
              <a:t>column-span</a:t>
            </a:r>
            <a:r>
              <a:rPr lang="en-US" sz="2200">
                <a:latin typeface="Courier New" panose="02070309020205020404" pitchFamily="49" charset="0"/>
                <a:cs typeface="Courier New" panose="02070309020205020404" pitchFamily="49" charset="0"/>
              </a:rPr>
              <a:t>: </a:t>
            </a:r>
            <a:r>
              <a:rPr lang="en-US" sz="2600" i="1">
                <a:latin typeface="Courier New" panose="02070309020205020404" pitchFamily="49" charset="0"/>
                <a:cs typeface="Courier New" panose="02070309020205020404" pitchFamily="49" charset="0"/>
              </a:rPr>
              <a:t>span</a:t>
            </a:r>
            <a:r>
              <a:rPr lang="en-US" sz="2200">
                <a:latin typeface="Courier New" panose="02070309020205020404" pitchFamily="49" charset="0"/>
                <a:cs typeface="Courier New" panose="02070309020205020404" pitchFamily="49" charset="0"/>
              </a:rPr>
              <a:t>;</a:t>
            </a:r>
          </a:p>
          <a:p>
            <a:pPr marL="342900" lvl="2" indent="0">
              <a:buNone/>
            </a:pPr>
            <a:r>
              <a:rPr lang="en-US" sz="3200">
                <a:cs typeface="Courier New" panose="02070309020205020404" pitchFamily="49" charset="0"/>
              </a:rPr>
              <a:t>where</a:t>
            </a:r>
            <a:r>
              <a:rPr lang="en-US" sz="3200" i="1">
                <a:cs typeface="Courier New" panose="02070309020205020404" pitchFamily="49" charset="0"/>
              </a:rPr>
              <a:t> </a:t>
            </a:r>
            <a:r>
              <a:rPr lang="en-US" sz="2600" i="1">
                <a:latin typeface="Courier New" panose="02070309020205020404" pitchFamily="49" charset="0"/>
                <a:cs typeface="Courier New" panose="02070309020205020404" pitchFamily="49" charset="0"/>
              </a:rPr>
              <a:t>span</a:t>
            </a:r>
            <a:r>
              <a:rPr lang="en-US"/>
              <a:t> </a:t>
            </a:r>
            <a:r>
              <a:rPr lang="en-US" sz="3200"/>
              <a:t>is either </a:t>
            </a:r>
            <a:r>
              <a:rPr lang="en-US" sz="2600">
                <a:latin typeface="Courier New" panose="02070309020205020404" pitchFamily="49" charset="0"/>
                <a:cs typeface="Courier New" panose="02070309020205020404" pitchFamily="49" charset="0"/>
              </a:rPr>
              <a:t>none</a:t>
            </a:r>
            <a:r>
              <a:rPr lang="en-US"/>
              <a:t> </a:t>
            </a:r>
            <a:r>
              <a:rPr lang="en-US" sz="3200"/>
              <a:t>to prevent spanning or </a:t>
            </a:r>
            <a:r>
              <a:rPr lang="en-US" sz="2600">
                <a:latin typeface="Courier New" panose="02070309020205020404" pitchFamily="49" charset="0"/>
                <a:cs typeface="Courier New" panose="02070309020205020404" pitchFamily="49" charset="0"/>
              </a:rPr>
              <a:t>all</a:t>
            </a:r>
            <a:r>
              <a:rPr lang="en-US"/>
              <a:t> </a:t>
            </a:r>
            <a:r>
              <a:rPr lang="en-US" sz="3200"/>
              <a:t>to enable the content to span across all the columns</a:t>
            </a:r>
            <a:endParaRPr lang="en-US"/>
          </a:p>
        </p:txBody>
      </p:sp>
    </p:spTree>
    <p:custDataLst>
      <p:tags r:id="rId1"/>
    </p:custDataLst>
    <p:extLst>
      <p:ext uri="{BB962C8B-B14F-4D97-AF65-F5344CB8AC3E}">
        <p14:creationId xmlns:p14="http://schemas.microsoft.com/office/powerpoint/2010/main" val="42422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6</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Marking Tables and Table Rows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A </a:t>
            </a:r>
            <a:r>
              <a:rPr lang="en-US" sz="2600" dirty="0">
                <a:latin typeface="Courier New" panose="02070309020205020404" pitchFamily="49" charset="0"/>
                <a:cs typeface="Courier New" panose="02070309020205020404" pitchFamily="49" charset="0"/>
              </a:rPr>
              <a:t>table</a:t>
            </a:r>
            <a:r>
              <a:rPr lang="en-US" dirty="0"/>
              <a:t> element contains a collection of table rows marked using the </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 </a:t>
            </a:r>
            <a:r>
              <a:rPr lang="en-US" dirty="0"/>
              <a:t>(table row) element</a:t>
            </a:r>
          </a:p>
          <a:p>
            <a:pPr eaLnBrk="1" hangingPunct="1"/>
            <a:r>
              <a:rPr lang="en-US" dirty="0"/>
              <a:t>A table contains cells within each row</a:t>
            </a:r>
          </a:p>
          <a:p>
            <a:r>
              <a:rPr lang="en-US" dirty="0"/>
              <a:t>Size of a table is defined by</a:t>
            </a:r>
          </a:p>
          <a:p>
            <a:pPr lvl="1"/>
            <a:r>
              <a:rPr lang="en-US" dirty="0"/>
              <a:t> number of table rows</a:t>
            </a:r>
          </a:p>
          <a:p>
            <a:pPr lvl="1"/>
            <a:r>
              <a:rPr lang="en-US" dirty="0"/>
              <a:t> number of cells within rows</a:t>
            </a:r>
          </a:p>
          <a:p>
            <a:pPr lvl="2"/>
            <a:endParaRPr lang="en-US" dirty="0"/>
          </a:p>
          <a:p>
            <a:pPr marL="457200" lvl="1" indent="0">
              <a:buNone/>
            </a:pPr>
            <a:r>
              <a:rPr lang="en-US" dirty="0"/>
              <a:t>	</a:t>
            </a:r>
          </a:p>
          <a:p>
            <a:pPr marL="457200" lvl="1" indent="0">
              <a:buNone/>
            </a:pPr>
            <a:r>
              <a:rPr lang="en-US" dirty="0"/>
              <a:t>	</a:t>
            </a:r>
          </a:p>
          <a:p>
            <a:pPr lvl="1"/>
            <a:endParaRPr lang="en-US" dirty="0"/>
          </a:p>
          <a:p>
            <a:pPr lvl="1"/>
            <a:endParaRPr lang="en-US" dirty="0"/>
          </a:p>
          <a:p>
            <a:pPr lvl="1"/>
            <a:endParaRPr lang="en-US" dirty="0"/>
          </a:p>
          <a:p>
            <a:pPr lvl="1"/>
            <a:endParaRPr lang="en-US" dirty="0"/>
          </a:p>
          <a:p>
            <a:pPr marL="457200" lvl="1" indent="0">
              <a:buNone/>
            </a:pPr>
            <a:endParaRPr lang="en-US" dirty="0"/>
          </a:p>
        </p:txBody>
      </p:sp>
    </p:spTree>
    <p:custDataLst>
      <p:tags r:id="rId1"/>
    </p:custDataLst>
    <p:extLst>
      <p:ext uri="{BB962C8B-B14F-4D97-AF65-F5344CB8AC3E}">
        <p14:creationId xmlns:p14="http://schemas.microsoft.com/office/powerpoint/2010/main" val="1186597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Spanning Cell Columns (continued)</a:t>
            </a:r>
          </a:p>
        </p:txBody>
      </p:sp>
      <p:pic>
        <p:nvPicPr>
          <p:cNvPr id="6" name="Content Placeholder 1" descr="This figure explains how to create a column-spanning heading.&#10;&#10;The figure consists of a rectangular box and a few lines of code.&#10;&#10;The first line of the code reads “widows: 3; ”. The second line of the code reads “orphans: 3;”. The third line of the code reads “}”. The fourth line of the code reads “article h1 {”. The fifth line of the code reads “-moz-column-span: all”. The sixth line of the code reads “-webkit-column-span: all;”. The seventh line of the code reads “column-span: all”. The eighth line of the code reads “}”. The ninth line of the code reads “}”.&#10;&#10;The rectangular box labeled “sets the heading so that it extends across all columns” is positioned at the left side of the code. An arrow originating from this rectangular box points to the sixth line of the code.&#10;&#10;" title="Figure 6-46 Creating a column-spanning head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041" y="1757889"/>
            <a:ext cx="8002117" cy="3829584"/>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5120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7</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a:t>Marking Tables and Table Rows (continued 1)</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a:t>General structure of a web table:</a:t>
            </a:r>
          </a:p>
          <a:p>
            <a:pPr marL="457200" lvl="1" indent="0">
              <a:buNone/>
            </a:pPr>
            <a:r>
              <a:rPr lang="en-US"/>
              <a:t>	</a:t>
            </a:r>
            <a:r>
              <a:rPr lang="en-US" sz="2600">
                <a:latin typeface="Courier New" panose="02070309020205020404" pitchFamily="49" charset="0"/>
                <a:cs typeface="Courier New" panose="02070309020205020404" pitchFamily="49" charset="0"/>
              </a:rPr>
              <a:t>&lt;table&gt;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tr</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table cells</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tr</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tr</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table cells</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tr</a:t>
            </a:r>
            <a:r>
              <a:rPr lang="en-US" sz="2600">
                <a:latin typeface="Courier New" panose="02070309020205020404" pitchFamily="49" charset="0"/>
                <a:cs typeface="Courier New" panose="02070309020205020404" pitchFamily="49" charset="0"/>
              </a:rPr>
              <a:t>&gt;</a:t>
            </a:r>
          </a:p>
          <a:p>
            <a:pPr marL="457200" lvl="1" indent="0">
              <a:buNone/>
            </a:pPr>
            <a:r>
              <a:rPr lang="en-US" sz="2600">
                <a:latin typeface="Courier New" panose="02070309020205020404" pitchFamily="49" charset="0"/>
                <a:cs typeface="Courier New" panose="02070309020205020404" pitchFamily="49" charset="0"/>
              </a:rPr>
              <a:t>		…</a:t>
            </a:r>
          </a:p>
          <a:p>
            <a:pPr marL="457200" lvl="1" indent="0">
              <a:buNone/>
            </a:pPr>
            <a:r>
              <a:rPr lang="en-US" sz="2600">
                <a:latin typeface="Courier New" panose="02070309020205020404" pitchFamily="49" charset="0"/>
                <a:cs typeface="Courier New" panose="02070309020205020404" pitchFamily="49" charset="0"/>
              </a:rPr>
              <a:t>	&lt;/table&gt;</a:t>
            </a:r>
          </a:p>
          <a:p>
            <a:pPr marL="457200" lvl="1" indent="0">
              <a:buNone/>
            </a:pPr>
            <a:r>
              <a:rPr lang="en-US"/>
              <a:t>	</a:t>
            </a:r>
          </a:p>
          <a:p>
            <a:pPr lvl="1"/>
            <a:endParaRPr lang="en-US"/>
          </a:p>
          <a:p>
            <a:pPr lvl="1"/>
            <a:endParaRPr lang="en-US"/>
          </a:p>
          <a:p>
            <a:pPr lvl="1"/>
            <a:endParaRPr lang="en-US"/>
          </a:p>
          <a:p>
            <a:pPr lvl="1"/>
            <a:endParaRPr lang="en-US"/>
          </a:p>
          <a:p>
            <a:pPr marL="457200" lvl="1" indent="0">
              <a:buNone/>
            </a:pPr>
            <a:endParaRPr lang="en-US"/>
          </a:p>
        </p:txBody>
      </p:sp>
    </p:spTree>
    <p:custDataLst>
      <p:tags r:id="rId1"/>
    </p:custDataLst>
    <p:extLst>
      <p:ext uri="{BB962C8B-B14F-4D97-AF65-F5344CB8AC3E}">
        <p14:creationId xmlns:p14="http://schemas.microsoft.com/office/powerpoint/2010/main" val="8236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8</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a:t>Marking Tables and Table Rows (continued 2)</a:t>
            </a:r>
          </a:p>
        </p:txBody>
      </p:sp>
      <p:pic>
        <p:nvPicPr>
          <p:cNvPr id="3" name="Picture 2" descr="This figure explains how to mark a table and table rows.&#10;&#10;The figure consists of a few lines of code and three rectangular boxes.&#10;&#10;The first line of the code reads “&lt;section id=“main”&gt;”. The second line of the code reads “&lt;img src=“dlr_logo.png” alt=“DLR” /&gt;”. The third line of the code reads “&lt;h2&gt;DLR Nightly Schedule&lt;/h2&gt;”. The fourth line of the code reads “&lt;p&gt;DLR airs listener-supported public radio in Bismarck, North Dakota from 5:00 a.m. to 10:30 p.m. You can &lt;a href=“#”&gt;Listen Live&lt;/a&gt; to streaming audio of our broadcast. Please refer below for our current nightly schedule.&lt;/p&gt;”. The fifth line of the code reads “&lt;table class=“schedule”&gt;”. The sixth line of the code reads “&lt;tr&gt;”. The seventh line of the code reads “&lt;/tr&gt;”. The eighth line of the code reads “&lt;tr&gt;”. The ninth line of the code reads “&lt;/tr&gt;”. The tenth line of the code reads “&lt;tr&gt;”. The eleventh line of the code reads “&lt;/tr&gt;”. The twelfth line of the code reads “&lt;/table&gt;”. The thirteenth line of the code reads “&lt;/section&gt;”.&#10;&#10;The first rectangular box labeled “table element marks the web table” is positioned at the left side of the code. An arrow originating from this rectangular box points to the fifth line of the code.&#10;&#10;The second rectangular box labeled “tr element marks each table row” is positioned below the first rectangular box. An arrow originating from the second rectangular box points from the sixth line to the eleventh line of the code.&#10;&#10;The third rectangular box labeled “class attribute with a value of “schedule” sets this table in its own class” is positioned at the right side of the second rectangular box. An arrow originating from the third rectangular box points to “class=“schedule”” in the fifth line of the code.&#10;" title="Figure 6-2 Marking a table and table row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5307"/>
            <a:ext cx="8229600" cy="4908713"/>
          </a:xfrm>
          <a:prstGeom prst="rect">
            <a:avLst/>
          </a:prstGeom>
        </p:spPr>
      </p:pic>
    </p:spTree>
    <p:custDataLst>
      <p:tags r:id="rId1"/>
    </p:custDataLst>
    <p:extLst>
      <p:ext uri="{BB962C8B-B14F-4D97-AF65-F5344CB8AC3E}">
        <p14:creationId xmlns:p14="http://schemas.microsoft.com/office/powerpoint/2010/main" val="315759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9</a:t>
            </a:fld>
            <a:endParaRPr lang="en-US"/>
          </a:p>
        </p:txBody>
      </p:sp>
      <p:sp>
        <p:nvSpPr>
          <p:cNvPr id="8" name="Footer Placeholder 7"/>
          <p:cNvSpPr>
            <a:spLocks noGrp="1"/>
          </p:cNvSpPr>
          <p:nvPr>
            <p:ph type="ftr" sz="quarter" idx="3"/>
          </p:nvPr>
        </p:nvSpPr>
        <p:spPr/>
        <p:txBody>
          <a:bodyPr/>
          <a:lstStyle/>
          <a:p>
            <a:pPr>
              <a:defRPr/>
            </a:pPr>
            <a:r>
              <a:rPr lang="en-US" dirty="0"/>
              <a:t>New Perspectives on HTML5, CSS3, and JavaScript, 6th Edition</a:t>
            </a:r>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a:t>Marking Table Headings and Table Data</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eaLnBrk="1" hangingPunct="1"/>
            <a:r>
              <a:rPr lang="en-US" dirty="0"/>
              <a:t>Web tables support two types of table cells</a:t>
            </a:r>
          </a:p>
          <a:p>
            <a:pPr lvl="1"/>
            <a:r>
              <a:rPr lang="en-US" dirty="0"/>
              <a:t>Header cells</a:t>
            </a:r>
          </a:p>
          <a:p>
            <a:pPr lvl="2">
              <a:buFont typeface="Courier New" panose="02070309020205020404" pitchFamily="49" charset="0"/>
              <a:buChar char="o"/>
            </a:pPr>
            <a:r>
              <a:rPr lang="en-US" dirty="0"/>
              <a:t>Contains content placed at the top of a column or beginning of a row</a:t>
            </a:r>
          </a:p>
          <a:p>
            <a:pPr lvl="2">
              <a:buFont typeface="Courier New" panose="02070309020205020404" pitchFamily="49" charset="0"/>
              <a:buChar char="o"/>
            </a:pPr>
            <a:r>
              <a:rPr lang="en-US" dirty="0"/>
              <a:t>By default, displays text in bold and centers text horizontally</a:t>
            </a:r>
          </a:p>
          <a:p>
            <a:pPr lvl="2">
              <a:buFont typeface="Courier New" panose="02070309020205020404" pitchFamily="49" charset="0"/>
              <a:buChar char="o"/>
            </a:pPr>
            <a:r>
              <a:rPr lang="en-US" dirty="0"/>
              <a:t>Marked using the </a:t>
            </a:r>
            <a:r>
              <a:rPr lang="en-US" sz="2600" dirty="0" err="1">
                <a:latin typeface="Courier New" panose="02070309020205020404" pitchFamily="49" charset="0"/>
                <a:cs typeface="Courier New" panose="02070309020205020404" pitchFamily="49" charset="0"/>
              </a:rPr>
              <a:t>th</a:t>
            </a:r>
            <a:r>
              <a:rPr lang="en-US" dirty="0"/>
              <a:t> element</a:t>
            </a:r>
          </a:p>
        </p:txBody>
      </p:sp>
    </p:spTree>
    <p:custDataLst>
      <p:tags r:id="rId1"/>
    </p:custDataLst>
    <p:extLst>
      <p:ext uri="{BB962C8B-B14F-4D97-AF65-F5344CB8AC3E}">
        <p14:creationId xmlns:p14="http://schemas.microsoft.com/office/powerpoint/2010/main" val="3069884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w9KB2Nw08Tv6AFW7TCxnO7"/>
</p:tagLst>
</file>

<file path=ppt/tags/tag1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e3c64ba551016adc573befab8c0cca30">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b1c1897da468322b82511c31e0288ea"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st1 xmlns="dbac95d4-689a-4a2b-9845-ea50641fb23b" xsi:nil="true"/>
    <Team_x0020_Members xmlns="dbac95d4-689a-4a2b-9845-ea50641fb23b">
      <UserInfo>
        <DisplayName/>
        <AccountId xsi:nil="true"/>
        <AccountType/>
      </UserInfo>
    </Team_x0020_Members>
  </documentManagement>
</p:properties>
</file>

<file path=customXml/itemProps1.xml><?xml version="1.0" encoding="utf-8"?>
<ds:datastoreItem xmlns:ds="http://schemas.openxmlformats.org/officeDocument/2006/customXml" ds:itemID="{BC34AADD-977D-466E-89BF-3CEABEEBAF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87D84E-A99C-47F9-B2A9-6500A5B0555B}">
  <ds:schemaRefs>
    <ds:schemaRef ds:uri="http://schemas.microsoft.com/sharepoint/v3/contenttype/forms"/>
  </ds:schemaRefs>
</ds:datastoreItem>
</file>

<file path=customXml/itemProps3.xml><?xml version="1.0" encoding="utf-8"?>
<ds:datastoreItem xmlns:ds="http://schemas.openxmlformats.org/officeDocument/2006/customXml" ds:itemID="{ECBCF8C3-78EF-40FB-93CA-CF726B4A403E}">
  <ds:schemaRefs>
    <ds:schemaRef ds:uri="dbac95d4-689a-4a2b-9845-ea50641fb23b"/>
    <ds:schemaRef ds:uri="5b47f0fb-e24d-44b9-89a4-ff46b5ce035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73</TotalTime>
  <Words>2375</Words>
  <Application>Microsoft Office PowerPoint</Application>
  <PresentationFormat>On-screen Show (4:3)</PresentationFormat>
  <Paragraphs>424</Paragraphs>
  <Slides>60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BatangChe</vt:lpstr>
      <vt:lpstr>Calibri</vt:lpstr>
      <vt:lpstr>Cambria</vt:lpstr>
      <vt:lpstr>Courier New</vt:lpstr>
      <vt:lpstr>Times New Roman</vt:lpstr>
      <vt:lpstr>3_Office Theme</vt:lpstr>
      <vt:lpstr>PowerPoint Presentation</vt:lpstr>
      <vt:lpstr>Objectives</vt:lpstr>
      <vt:lpstr>Objectives (continued)</vt:lpstr>
      <vt:lpstr>Structure of a Web Table</vt:lpstr>
      <vt:lpstr>Introducing Web Tables</vt:lpstr>
      <vt:lpstr>Marking Tables and Table Rows</vt:lpstr>
      <vt:lpstr>Marking Tables and Table Rows (continued 1)</vt:lpstr>
      <vt:lpstr>Marking Tables and Table Rows (continued 2)</vt:lpstr>
      <vt:lpstr>Marking Table Headings and Table Data</vt:lpstr>
      <vt:lpstr>Marking Table Headings and Table Data (continued 1)</vt:lpstr>
      <vt:lpstr>Marking Table Headings and Table Data (continued 2)</vt:lpstr>
      <vt:lpstr>Marking Table Headings and Table Data (continued 3)</vt:lpstr>
      <vt:lpstr>Adding Table Borders with CSS</vt:lpstr>
      <vt:lpstr>Adding Table Borders with CSS (continued 1)</vt:lpstr>
      <vt:lpstr>Adding Table Borders with CSS (continued 2)</vt:lpstr>
      <vt:lpstr>Adding Table Borders with CSS (continued 3)</vt:lpstr>
      <vt:lpstr>Adding Table Borders with CSS (continued 4)</vt:lpstr>
      <vt:lpstr>Adding Table Borders with CSS (continued 5)</vt:lpstr>
      <vt:lpstr>Adding Table Borders with CSS (continued 6)</vt:lpstr>
      <vt:lpstr>Spanning Rows and Columns</vt:lpstr>
      <vt:lpstr>Spanning Rows and Columns (continued 1)</vt:lpstr>
      <vt:lpstr>Spanning Rows and Columns (continued 2)</vt:lpstr>
      <vt:lpstr>Spanning Rows and Columns (continued 3)</vt:lpstr>
      <vt:lpstr>Creating a Table Caption</vt:lpstr>
      <vt:lpstr>Creating a Table Caption (continued 1)</vt:lpstr>
      <vt:lpstr>Creating a Table Caption (continued 2)</vt:lpstr>
      <vt:lpstr>Rows and Column Groups</vt:lpstr>
      <vt:lpstr>Creating Row Groups</vt:lpstr>
      <vt:lpstr>Creating Row Groups (continued 1)</vt:lpstr>
      <vt:lpstr>Creating Row Groups (continued 2)</vt:lpstr>
      <vt:lpstr>Creating Column Groups</vt:lpstr>
      <vt:lpstr>Creating Column Groups (continued 1)</vt:lpstr>
      <vt:lpstr>Creating Column Groups (continued 2)</vt:lpstr>
      <vt:lpstr>Creating Column Groups (continued 3)</vt:lpstr>
      <vt:lpstr>Exploring CSS Styles and Web Tables</vt:lpstr>
      <vt:lpstr>Working with Width and Height</vt:lpstr>
      <vt:lpstr>Working with Width and Height (continued 1)</vt:lpstr>
      <vt:lpstr>Working with Width and Height (continued 2)</vt:lpstr>
      <vt:lpstr>Applying Table Styles to Other Page Elements</vt:lpstr>
      <vt:lpstr>Applying Table Styles to Other Page Elements (continued)</vt:lpstr>
      <vt:lpstr>Tables and Responsive Design</vt:lpstr>
      <vt:lpstr>Tables and Responsive Design (continued 1)</vt:lpstr>
      <vt:lpstr>Tables and Responsive Design (continued 2)</vt:lpstr>
      <vt:lpstr>Tables and Responsive Design (continued 3)</vt:lpstr>
      <vt:lpstr>Tables and Responsive Design (continued 4)</vt:lpstr>
      <vt:lpstr>Tables and Responsive Design (continued 5)</vt:lpstr>
      <vt:lpstr>Tables and Responsive Design (continued 6)</vt:lpstr>
      <vt:lpstr>Designing a Column Layout</vt:lpstr>
      <vt:lpstr>Setting the Number of Columns</vt:lpstr>
      <vt:lpstr>Setting the Number of Columns (continued)</vt:lpstr>
      <vt:lpstr>Defining Column Widths and Gaps</vt:lpstr>
      <vt:lpstr>Defining Column Widths and Gaps (continued 1)</vt:lpstr>
      <vt:lpstr>Defining Column Widths and Gaps (continued 2)</vt:lpstr>
      <vt:lpstr>Defining Column Widths and Gaps (continued 3)</vt:lpstr>
      <vt:lpstr>Managing Column Breaks</vt:lpstr>
      <vt:lpstr>Managing Column Breaks (continued 1)</vt:lpstr>
      <vt:lpstr>Managing Column Breaks (continued 2)</vt:lpstr>
      <vt:lpstr>Managing Column Breaks (continued 3)</vt:lpstr>
      <vt:lpstr>Spanning Cell Columns</vt:lpstr>
      <vt:lpstr>Spanning Cell Columns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Garguilo, Maria</cp:lastModifiedBy>
  <cp:revision>26</cp:revision>
  <dcterms:modified xsi:type="dcterms:W3CDTF">2017-06-23T19:48:27Z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y fmtid="{D5CDD505-2E9C-101B-9397-08002B2CF9AE}" pid="6" name="ContentTypeId">
    <vt:lpwstr>0x010100DCBD9E0DAEFC3E40A59C31973342194A</vt:lpwstr>
  </property>
</Properties>
</file>