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80"/>
  </p:notesMasterIdLst>
  <p:sldIdLst>
    <p:sldId id="258" r:id="rId5"/>
    <p:sldId id="259" r:id="rId6"/>
    <p:sldId id="260" r:id="rId7"/>
    <p:sldId id="362" r:id="rId8"/>
    <p:sldId id="364" r:id="rId9"/>
    <p:sldId id="365" r:id="rId10"/>
    <p:sldId id="366" r:id="rId11"/>
    <p:sldId id="367" r:id="rId12"/>
    <p:sldId id="368" r:id="rId13"/>
    <p:sldId id="369" r:id="rId14"/>
    <p:sldId id="371" r:id="rId15"/>
    <p:sldId id="372" r:id="rId16"/>
    <p:sldId id="374" r:id="rId17"/>
    <p:sldId id="375" r:id="rId18"/>
    <p:sldId id="376" r:id="rId19"/>
    <p:sldId id="377" r:id="rId20"/>
    <p:sldId id="378" r:id="rId21"/>
    <p:sldId id="379" r:id="rId22"/>
    <p:sldId id="458" r:id="rId23"/>
    <p:sldId id="380" r:id="rId24"/>
    <p:sldId id="459" r:id="rId25"/>
    <p:sldId id="382" r:id="rId26"/>
    <p:sldId id="460" r:id="rId27"/>
    <p:sldId id="384" r:id="rId28"/>
    <p:sldId id="461" r:id="rId29"/>
    <p:sldId id="462" r:id="rId30"/>
    <p:sldId id="387" r:id="rId31"/>
    <p:sldId id="389" r:id="rId32"/>
    <p:sldId id="463" r:id="rId33"/>
    <p:sldId id="391" r:id="rId34"/>
    <p:sldId id="392" r:id="rId35"/>
    <p:sldId id="393" r:id="rId36"/>
    <p:sldId id="442" r:id="rId37"/>
    <p:sldId id="464" r:id="rId38"/>
    <p:sldId id="395" r:id="rId39"/>
    <p:sldId id="397" r:id="rId40"/>
    <p:sldId id="398" r:id="rId41"/>
    <p:sldId id="465" r:id="rId42"/>
    <p:sldId id="400" r:id="rId43"/>
    <p:sldId id="401" r:id="rId44"/>
    <p:sldId id="402" r:id="rId45"/>
    <p:sldId id="403" r:id="rId46"/>
    <p:sldId id="466" r:id="rId47"/>
    <p:sldId id="405" r:id="rId48"/>
    <p:sldId id="406" r:id="rId49"/>
    <p:sldId id="467" r:id="rId50"/>
    <p:sldId id="408" r:id="rId51"/>
    <p:sldId id="409" r:id="rId52"/>
    <p:sldId id="410" r:id="rId53"/>
    <p:sldId id="411" r:id="rId54"/>
    <p:sldId id="413" r:id="rId55"/>
    <p:sldId id="416" r:id="rId56"/>
    <p:sldId id="468" r:id="rId57"/>
    <p:sldId id="418" r:id="rId58"/>
    <p:sldId id="469" r:id="rId59"/>
    <p:sldId id="420" r:id="rId60"/>
    <p:sldId id="470" r:id="rId61"/>
    <p:sldId id="422" r:id="rId62"/>
    <p:sldId id="423" r:id="rId63"/>
    <p:sldId id="424" r:id="rId64"/>
    <p:sldId id="425" r:id="rId65"/>
    <p:sldId id="471" r:id="rId66"/>
    <p:sldId id="427" r:id="rId67"/>
    <p:sldId id="428" r:id="rId68"/>
    <p:sldId id="429" r:id="rId69"/>
    <p:sldId id="430" r:id="rId70"/>
    <p:sldId id="431" r:id="rId71"/>
    <p:sldId id="432" r:id="rId72"/>
    <p:sldId id="434" r:id="rId73"/>
    <p:sldId id="435" r:id="rId74"/>
    <p:sldId id="436" r:id="rId75"/>
    <p:sldId id="437" r:id="rId76"/>
    <p:sldId id="439" r:id="rId77"/>
    <p:sldId id="440" r:id="rId78"/>
    <p:sldId id="472" r:id="rId7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4159358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191822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361982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271889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2153228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352480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296860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157689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52730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58395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924423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10406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1436288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715445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3282128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400630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2800694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674636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955325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2463711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206749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3183802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078076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41596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2014616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175891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3774553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4237339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519185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3169514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840350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125244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1403786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445020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699599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3555171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118843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3304002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2458471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865838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3162012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50</a:t>
            </a:fld>
            <a:endParaRPr lang="en-US"/>
          </a:p>
        </p:txBody>
      </p:sp>
    </p:spTree>
    <p:extLst>
      <p:ext uri="{BB962C8B-B14F-4D97-AF65-F5344CB8AC3E}">
        <p14:creationId xmlns:p14="http://schemas.microsoft.com/office/powerpoint/2010/main" val="2116828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346978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151885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4206789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53</a:t>
            </a:fld>
            <a:endParaRPr lang="en-US"/>
          </a:p>
        </p:txBody>
      </p:sp>
    </p:spTree>
    <p:extLst>
      <p:ext uri="{BB962C8B-B14F-4D97-AF65-F5344CB8AC3E}">
        <p14:creationId xmlns:p14="http://schemas.microsoft.com/office/powerpoint/2010/main" val="3107905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54</a:t>
            </a:fld>
            <a:endParaRPr lang="en-US"/>
          </a:p>
        </p:txBody>
      </p:sp>
    </p:spTree>
    <p:extLst>
      <p:ext uri="{BB962C8B-B14F-4D97-AF65-F5344CB8AC3E}">
        <p14:creationId xmlns:p14="http://schemas.microsoft.com/office/powerpoint/2010/main" val="17008207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55</a:t>
            </a:fld>
            <a:endParaRPr lang="en-US"/>
          </a:p>
        </p:txBody>
      </p:sp>
    </p:spTree>
    <p:extLst>
      <p:ext uri="{BB962C8B-B14F-4D97-AF65-F5344CB8AC3E}">
        <p14:creationId xmlns:p14="http://schemas.microsoft.com/office/powerpoint/2010/main" val="6687373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56</a:t>
            </a:fld>
            <a:endParaRPr lang="en-US"/>
          </a:p>
        </p:txBody>
      </p:sp>
    </p:spTree>
    <p:extLst>
      <p:ext uri="{BB962C8B-B14F-4D97-AF65-F5344CB8AC3E}">
        <p14:creationId xmlns:p14="http://schemas.microsoft.com/office/powerpoint/2010/main" val="16600647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57</a:t>
            </a:fld>
            <a:endParaRPr lang="en-US"/>
          </a:p>
        </p:txBody>
      </p:sp>
    </p:spTree>
    <p:extLst>
      <p:ext uri="{BB962C8B-B14F-4D97-AF65-F5344CB8AC3E}">
        <p14:creationId xmlns:p14="http://schemas.microsoft.com/office/powerpoint/2010/main" val="7762798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58</a:t>
            </a:fld>
            <a:endParaRPr lang="en-US"/>
          </a:p>
        </p:txBody>
      </p:sp>
    </p:spTree>
    <p:extLst>
      <p:ext uri="{BB962C8B-B14F-4D97-AF65-F5344CB8AC3E}">
        <p14:creationId xmlns:p14="http://schemas.microsoft.com/office/powerpoint/2010/main" val="445893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59</a:t>
            </a:fld>
            <a:endParaRPr lang="en-US"/>
          </a:p>
        </p:txBody>
      </p:sp>
    </p:spTree>
    <p:extLst>
      <p:ext uri="{BB962C8B-B14F-4D97-AF65-F5344CB8AC3E}">
        <p14:creationId xmlns:p14="http://schemas.microsoft.com/office/powerpoint/2010/main" val="36299330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60</a:t>
            </a:fld>
            <a:endParaRPr lang="en-US"/>
          </a:p>
        </p:txBody>
      </p:sp>
    </p:spTree>
    <p:extLst>
      <p:ext uri="{BB962C8B-B14F-4D97-AF65-F5344CB8AC3E}">
        <p14:creationId xmlns:p14="http://schemas.microsoft.com/office/powerpoint/2010/main" val="36924471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61</a:t>
            </a:fld>
            <a:endParaRPr lang="en-US"/>
          </a:p>
        </p:txBody>
      </p:sp>
    </p:spTree>
    <p:extLst>
      <p:ext uri="{BB962C8B-B14F-4D97-AF65-F5344CB8AC3E}">
        <p14:creationId xmlns:p14="http://schemas.microsoft.com/office/powerpoint/2010/main" val="95727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917716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62</a:t>
            </a:fld>
            <a:endParaRPr lang="en-US"/>
          </a:p>
        </p:txBody>
      </p:sp>
    </p:spTree>
    <p:extLst>
      <p:ext uri="{BB962C8B-B14F-4D97-AF65-F5344CB8AC3E}">
        <p14:creationId xmlns:p14="http://schemas.microsoft.com/office/powerpoint/2010/main" val="3202141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63</a:t>
            </a:fld>
            <a:endParaRPr lang="en-US"/>
          </a:p>
        </p:txBody>
      </p:sp>
    </p:spTree>
    <p:extLst>
      <p:ext uri="{BB962C8B-B14F-4D97-AF65-F5344CB8AC3E}">
        <p14:creationId xmlns:p14="http://schemas.microsoft.com/office/powerpoint/2010/main" val="1309016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64</a:t>
            </a:fld>
            <a:endParaRPr lang="en-US"/>
          </a:p>
        </p:txBody>
      </p:sp>
    </p:spTree>
    <p:extLst>
      <p:ext uri="{BB962C8B-B14F-4D97-AF65-F5344CB8AC3E}">
        <p14:creationId xmlns:p14="http://schemas.microsoft.com/office/powerpoint/2010/main" val="18088335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a:p>
        </p:txBody>
      </p:sp>
    </p:spTree>
    <p:extLst>
      <p:ext uri="{BB962C8B-B14F-4D97-AF65-F5344CB8AC3E}">
        <p14:creationId xmlns:p14="http://schemas.microsoft.com/office/powerpoint/2010/main" val="19233328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66</a:t>
            </a:fld>
            <a:endParaRPr lang="en-US"/>
          </a:p>
        </p:txBody>
      </p:sp>
    </p:spTree>
    <p:extLst>
      <p:ext uri="{BB962C8B-B14F-4D97-AF65-F5344CB8AC3E}">
        <p14:creationId xmlns:p14="http://schemas.microsoft.com/office/powerpoint/2010/main" val="34769537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67</a:t>
            </a:fld>
            <a:endParaRPr lang="en-US"/>
          </a:p>
        </p:txBody>
      </p:sp>
    </p:spTree>
    <p:extLst>
      <p:ext uri="{BB962C8B-B14F-4D97-AF65-F5344CB8AC3E}">
        <p14:creationId xmlns:p14="http://schemas.microsoft.com/office/powerpoint/2010/main" val="209233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68</a:t>
            </a:fld>
            <a:endParaRPr lang="en-US"/>
          </a:p>
        </p:txBody>
      </p:sp>
    </p:spTree>
    <p:extLst>
      <p:ext uri="{BB962C8B-B14F-4D97-AF65-F5344CB8AC3E}">
        <p14:creationId xmlns:p14="http://schemas.microsoft.com/office/powerpoint/2010/main" val="2855648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69</a:t>
            </a:fld>
            <a:endParaRPr lang="en-US"/>
          </a:p>
        </p:txBody>
      </p:sp>
    </p:spTree>
    <p:extLst>
      <p:ext uri="{BB962C8B-B14F-4D97-AF65-F5344CB8AC3E}">
        <p14:creationId xmlns:p14="http://schemas.microsoft.com/office/powerpoint/2010/main" val="22269551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70</a:t>
            </a:fld>
            <a:endParaRPr lang="en-US"/>
          </a:p>
        </p:txBody>
      </p:sp>
    </p:spTree>
    <p:extLst>
      <p:ext uri="{BB962C8B-B14F-4D97-AF65-F5344CB8AC3E}">
        <p14:creationId xmlns:p14="http://schemas.microsoft.com/office/powerpoint/2010/main" val="24734547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71</a:t>
            </a:fld>
            <a:endParaRPr lang="en-US"/>
          </a:p>
        </p:txBody>
      </p:sp>
    </p:spTree>
    <p:extLst>
      <p:ext uri="{BB962C8B-B14F-4D97-AF65-F5344CB8AC3E}">
        <p14:creationId xmlns:p14="http://schemas.microsoft.com/office/powerpoint/2010/main" val="185400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31350610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72</a:t>
            </a:fld>
            <a:endParaRPr lang="en-US"/>
          </a:p>
        </p:txBody>
      </p:sp>
    </p:spTree>
    <p:extLst>
      <p:ext uri="{BB962C8B-B14F-4D97-AF65-F5344CB8AC3E}">
        <p14:creationId xmlns:p14="http://schemas.microsoft.com/office/powerpoint/2010/main" val="42783017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73</a:t>
            </a:fld>
            <a:endParaRPr lang="en-US"/>
          </a:p>
        </p:txBody>
      </p:sp>
    </p:spTree>
    <p:extLst>
      <p:ext uri="{BB962C8B-B14F-4D97-AF65-F5344CB8AC3E}">
        <p14:creationId xmlns:p14="http://schemas.microsoft.com/office/powerpoint/2010/main" val="35735707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74</a:t>
            </a:fld>
            <a:endParaRPr lang="en-US"/>
          </a:p>
        </p:txBody>
      </p:sp>
    </p:spTree>
    <p:extLst>
      <p:ext uri="{BB962C8B-B14F-4D97-AF65-F5344CB8AC3E}">
        <p14:creationId xmlns:p14="http://schemas.microsoft.com/office/powerpoint/2010/main" val="24513261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75</a:t>
            </a:fld>
            <a:endParaRPr lang="en-US"/>
          </a:p>
        </p:txBody>
      </p:sp>
    </p:spTree>
    <p:extLst>
      <p:ext uri="{BB962C8B-B14F-4D97-AF65-F5344CB8AC3E}">
        <p14:creationId xmlns:p14="http://schemas.microsoft.com/office/powerpoint/2010/main" val="56656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178771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2246653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Designing a Web Form</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7</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203174289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70929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97779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35485507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29488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265113"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2400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92973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2321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4249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37938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55035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404904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13615995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Forms and Server-Based Programs</a:t>
            </a:r>
            <a:endParaRPr lang="en-US"/>
          </a:p>
        </p:txBody>
      </p:sp>
      <p:sp>
        <p:nvSpPr>
          <p:cNvPr id="3" name="Content Placeholder 2"/>
          <p:cNvSpPr>
            <a:spLocks noGrp="1"/>
          </p:cNvSpPr>
          <p:nvPr>
            <p:ph idx="1"/>
          </p:nvPr>
        </p:nvSpPr>
        <p:spPr/>
        <p:txBody>
          <a:bodyPr/>
          <a:lstStyle/>
          <a:p>
            <a:r>
              <a:rPr lang="en-IN"/>
              <a:t>Field values entered by a user are processed by a program running on the user’s computer or on a web server in a secure location</a:t>
            </a:r>
          </a:p>
          <a:p>
            <a:r>
              <a:rPr lang="en-IN"/>
              <a:t>Example: A web form is used to collect data from a customer for an order and the server program processes the data and handles the billing and delivery</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14640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Forms and Server-Based Programs (continued)</a:t>
            </a:r>
            <a:endParaRPr lang="en-US" sz="3600"/>
          </a:p>
        </p:txBody>
      </p:sp>
      <p:pic>
        <p:nvPicPr>
          <p:cNvPr id="2" name="Content Placeholder 1" descr="This figure shows the interaction between the web form and the server.&#10;&#10;The figure consists of two rectangular boxes and two curved arrows.&#10;&#10;The first rectangular box is positioned horizontally. This box contains a web form.&#10;&#10;The first curved arrow labeled “data from the web form is sent to a program running on the server” is positioned horizontally at the right side of the first rectangular box. The arrow tail starts from the first rectangular box and the arrow head points to the right.&#10;&#10;The second rectangular box is positioned vertically at the right side of the arrow head of the first curved arrow. This box represents a server.&#10;&#10;The second curved arrow labeled “feedback from the server can be sent back to the browser” is positioned horizontally below the first curved arrow. The tail of the second curved arrow starts from the second rectangular box with and the arrow head points at the first rectangular box.&#10;" title="Figure 7-2 Interaction between the web form and the serv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17305"/>
            <a:ext cx="8305800" cy="4710752"/>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12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Starting a Web Form</a:t>
            </a:r>
            <a:endParaRPr lang="en-US"/>
          </a:p>
        </p:txBody>
      </p:sp>
      <p:sp>
        <p:nvSpPr>
          <p:cNvPr id="3" name="Content Placeholder 2"/>
          <p:cNvSpPr>
            <a:spLocks noGrp="1"/>
          </p:cNvSpPr>
          <p:nvPr>
            <p:ph idx="1"/>
          </p:nvPr>
        </p:nvSpPr>
        <p:spPr/>
        <p:txBody>
          <a:bodyPr/>
          <a:lstStyle/>
          <a:p>
            <a:r>
              <a:rPr lang="en-IN"/>
              <a:t>Web forms are marked using the </a:t>
            </a:r>
            <a:r>
              <a:rPr lang="en-IN" sz="2600">
                <a:latin typeface="Courier New" panose="02070309020205020404" pitchFamily="49" charset="0"/>
                <a:cs typeface="Courier New" panose="02070309020205020404" pitchFamily="49" charset="0"/>
              </a:rPr>
              <a:t>form</a:t>
            </a:r>
            <a:r>
              <a:rPr lang="en-IN"/>
              <a:t> element</a:t>
            </a:r>
          </a:p>
          <a:p>
            <a:pPr marL="0" indent="0">
              <a:buNone/>
            </a:pPr>
            <a:r>
              <a:rPr lang="en-IN" sz="2600">
                <a:latin typeface="Courier New" panose="02070309020205020404" pitchFamily="49" charset="0"/>
                <a:cs typeface="Courier New" panose="02070309020205020404" pitchFamily="49" charset="0"/>
              </a:rPr>
              <a:t>	&lt;form id=“</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attributes</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&lt;/form&gt;</a:t>
            </a:r>
          </a:p>
          <a:p>
            <a:pPr lvl="1"/>
            <a:r>
              <a:rPr lang="en-IN" sz="2600">
                <a:latin typeface="Courier New" panose="02070309020205020404" pitchFamily="49" charset="0"/>
                <a:cs typeface="Courier New" panose="02070309020205020404" pitchFamily="49" charset="0"/>
              </a:rPr>
              <a:t>id</a:t>
            </a:r>
            <a:r>
              <a:rPr lang="en-IN"/>
              <a:t> identifies the form</a:t>
            </a:r>
          </a:p>
          <a:p>
            <a:pPr lvl="1"/>
            <a:r>
              <a:rPr lang="en-IN" sz="2600" i="1">
                <a:latin typeface="Courier New" panose="02070309020205020404" pitchFamily="49" charset="0"/>
                <a:cs typeface="Courier New" panose="02070309020205020404" pitchFamily="49" charset="0"/>
              </a:rPr>
              <a:t>attributes</a:t>
            </a:r>
            <a:r>
              <a:rPr lang="en-IN" i="1"/>
              <a:t> </a:t>
            </a:r>
            <a:r>
              <a:rPr lang="en-IN"/>
              <a:t>specify how the form should be processed by the browser</a:t>
            </a:r>
          </a:p>
          <a:p>
            <a:pPr lvl="1"/>
            <a:r>
              <a:rPr lang="en-IN" sz="2600" i="1">
                <a:latin typeface="Courier New" panose="02070309020205020404" pitchFamily="49" charset="0"/>
                <a:cs typeface="Courier New" panose="02070309020205020404" pitchFamily="49" charset="0"/>
              </a:rPr>
              <a:t>content</a:t>
            </a:r>
            <a:r>
              <a:rPr lang="en-IN" i="1"/>
              <a:t> </a:t>
            </a:r>
            <a:r>
              <a:rPr lang="en-IN"/>
              <a:t>is the form’s content</a:t>
            </a:r>
          </a:p>
          <a:p>
            <a:endParaRPr lang="en-IN"/>
          </a:p>
          <a:p>
            <a:endParaRPr lang="en-IN"/>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872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Starting a Web Form (continued)</a:t>
            </a:r>
            <a:endParaRPr lang="en-US"/>
          </a:p>
        </p:txBody>
      </p:sp>
      <p:sp>
        <p:nvSpPr>
          <p:cNvPr id="3" name="Content Placeholder 2"/>
          <p:cNvSpPr>
            <a:spLocks noGrp="1"/>
          </p:cNvSpPr>
          <p:nvPr>
            <p:ph idx="1"/>
          </p:nvPr>
        </p:nvSpPr>
        <p:spPr/>
        <p:txBody>
          <a:bodyPr/>
          <a:lstStyle/>
          <a:p>
            <a:r>
              <a:rPr lang="en-IN"/>
              <a:t>A </a:t>
            </a:r>
            <a:r>
              <a:rPr lang="en-IN" sz="2600">
                <a:latin typeface="Courier New" panose="02070309020205020404" pitchFamily="49" charset="0"/>
                <a:cs typeface="Courier New" panose="02070309020205020404" pitchFamily="49" charset="0"/>
              </a:rPr>
              <a:t>form</a:t>
            </a:r>
            <a:r>
              <a:rPr lang="en-IN"/>
              <a:t> element can be placed anywhere within the body of a page</a:t>
            </a:r>
          </a:p>
          <a:p>
            <a:r>
              <a:rPr lang="en-IN"/>
              <a:t>Forms also can contain page elements such as tables, paragraphs, inline images, and headings</a:t>
            </a:r>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2" name="Picture 1" descr="This figure explains how to insert a web form.&#10;&#10;The figure consists of two rectangular boxes and a few lines of code.&#10;&#10;The first line of the code reads “&lt;p&gt;Required values are marked by an asterisk (*)&lt;/p&gt;”. The second line of the code reads “&lt;form id=”survey”&gt;”. The third line of the code reads “&lt;/form&gt;”.&#10;&#10;The first rectangular box labeled “form element marks the web form contents” is positioned on the left side of the code. An arrow originating from this rectangular box points to the second and third lines of the code collectively.&#10;&#10;The second rectangular box labeled “form id identifies the form” is positioned above the code. An arrow originating from this rectangular box points to “id=”survey”” in the second line of code.&#10;&#10;" title="Figure 7-3 Inserting a web for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10000"/>
            <a:ext cx="8153400" cy="2521572"/>
          </a:xfrm>
          <a:prstGeom prst="rect">
            <a:avLst/>
          </a:prstGeom>
        </p:spPr>
      </p:pic>
    </p:spTree>
    <p:extLst>
      <p:ext uri="{BB962C8B-B14F-4D97-AF65-F5344CB8AC3E}">
        <p14:creationId xmlns:p14="http://schemas.microsoft.com/office/powerpoint/2010/main" val="156595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Interacting with the Web Server</a:t>
            </a:r>
            <a:endParaRPr lang="en-US"/>
          </a:p>
        </p:txBody>
      </p:sp>
      <p:sp>
        <p:nvSpPr>
          <p:cNvPr id="3" name="Content Placeholder 2"/>
          <p:cNvSpPr>
            <a:spLocks noGrp="1"/>
          </p:cNvSpPr>
          <p:nvPr>
            <p:ph idx="1"/>
          </p:nvPr>
        </p:nvSpPr>
        <p:spPr/>
        <p:txBody>
          <a:bodyPr/>
          <a:lstStyle/>
          <a:p>
            <a:r>
              <a:rPr lang="en-IN"/>
              <a:t>The </a:t>
            </a:r>
            <a:r>
              <a:rPr lang="en-IN" sz="2600">
                <a:latin typeface="Courier New" panose="02070309020205020404" pitchFamily="49" charset="0"/>
                <a:cs typeface="Courier New" panose="02070309020205020404" pitchFamily="49" charset="0"/>
              </a:rPr>
              <a:t>action</a:t>
            </a:r>
            <a:r>
              <a:rPr lang="en-IN"/>
              <a:t>, </a:t>
            </a:r>
            <a:r>
              <a:rPr lang="en-IN" sz="2600">
                <a:latin typeface="Courier New" panose="02070309020205020404" pitchFamily="49" charset="0"/>
                <a:cs typeface="Courier New" panose="02070309020205020404" pitchFamily="49" charset="0"/>
              </a:rPr>
              <a:t>method</a:t>
            </a:r>
            <a:r>
              <a:rPr lang="en-IN"/>
              <a:t>, and </a:t>
            </a:r>
            <a:r>
              <a:rPr lang="en-IN" sz="2600" err="1">
                <a:latin typeface="Courier New" panose="02070309020205020404" pitchFamily="49" charset="0"/>
                <a:cs typeface="Courier New" panose="02070309020205020404" pitchFamily="49" charset="0"/>
              </a:rPr>
              <a:t>enctype</a:t>
            </a:r>
            <a:r>
              <a:rPr lang="en-IN"/>
              <a:t> attributes have to be included in a form to specify where and how to send the form data</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&lt;form action=“</a:t>
            </a:r>
            <a:r>
              <a:rPr lang="en-IN" sz="2600" i="1" err="1">
                <a:latin typeface="Courier New" panose="02070309020205020404" pitchFamily="49" charset="0"/>
                <a:cs typeface="Courier New" panose="02070309020205020404" pitchFamily="49" charset="0"/>
              </a:rPr>
              <a:t>url</a:t>
            </a:r>
            <a:r>
              <a:rPr lang="en-IN" sz="2600">
                <a:latin typeface="Courier New" panose="02070309020205020404" pitchFamily="49" charset="0"/>
                <a:cs typeface="Courier New" panose="02070309020205020404" pitchFamily="49" charset="0"/>
              </a:rPr>
              <a:t>” method=“</a:t>
            </a:r>
            <a:r>
              <a:rPr lang="en-IN" sz="2600" i="1">
                <a:latin typeface="Courier New" panose="02070309020205020404" pitchFamily="49" charset="0"/>
                <a:cs typeface="Courier New" panose="02070309020205020404" pitchFamily="49" charset="0"/>
              </a:rPr>
              <a:t>type</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enctype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type</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&lt;/form&gt;</a:t>
            </a:r>
          </a:p>
          <a:p>
            <a:pPr marL="0" indent="0">
              <a:buNone/>
            </a:pPr>
            <a:endParaRPr lang="en-IN"/>
          </a:p>
          <a:p>
            <a:endParaRPr lang="en-IN"/>
          </a:p>
          <a:p>
            <a:pPr marL="0" indent="0">
              <a:buNone/>
            </a:pPr>
            <a:r>
              <a:rPr lang="en-IN" sz="260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058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Interacting with the Web Server (continued 1)</a:t>
            </a:r>
            <a:endParaRPr lang="en-US" sz="3600"/>
          </a:p>
        </p:txBody>
      </p:sp>
      <p:sp>
        <p:nvSpPr>
          <p:cNvPr id="3" name="Content Placeholder 2"/>
          <p:cNvSpPr>
            <a:spLocks noGrp="1"/>
          </p:cNvSpPr>
          <p:nvPr>
            <p:ph idx="1"/>
          </p:nvPr>
        </p:nvSpPr>
        <p:spPr/>
        <p:txBody>
          <a:bodyPr/>
          <a:lstStyle/>
          <a:p>
            <a:pPr lvl="1"/>
            <a:r>
              <a:rPr lang="en-IN" sz="2600">
                <a:latin typeface="Courier New" panose="02070309020205020404" pitchFamily="49" charset="0"/>
                <a:cs typeface="Courier New" panose="02070309020205020404" pitchFamily="49" charset="0"/>
              </a:rPr>
              <a:t>action</a:t>
            </a:r>
            <a:r>
              <a:rPr lang="en-IN" sz="2400"/>
              <a:t> </a:t>
            </a:r>
            <a:r>
              <a:rPr lang="en-IN"/>
              <a:t>attribute provides the location of the web server program that processes the form</a:t>
            </a:r>
          </a:p>
          <a:p>
            <a:pPr lvl="1"/>
            <a:r>
              <a:rPr lang="en-IN" sz="2600">
                <a:latin typeface="Courier New" panose="02070309020205020404" pitchFamily="49" charset="0"/>
                <a:cs typeface="Courier New" panose="02070309020205020404" pitchFamily="49" charset="0"/>
              </a:rPr>
              <a:t>method</a:t>
            </a:r>
            <a:r>
              <a:rPr lang="en-IN"/>
              <a:t> attribute specifies how the browser should send form data to the server</a:t>
            </a:r>
          </a:p>
          <a:p>
            <a:pPr lvl="1"/>
            <a:r>
              <a:rPr lang="en-IN" sz="2600" err="1">
                <a:latin typeface="Courier New" panose="02070309020205020404" pitchFamily="49" charset="0"/>
                <a:cs typeface="Courier New" panose="02070309020205020404" pitchFamily="49" charset="0"/>
              </a:rPr>
              <a:t>enctype</a:t>
            </a:r>
            <a:r>
              <a:rPr lang="en-IN"/>
              <a:t> attribute specifies how the form data should be encoded as it is sent to the server</a:t>
            </a:r>
          </a:p>
          <a:p>
            <a:endParaRPr lang="en-IN"/>
          </a:p>
          <a:p>
            <a:pPr marL="0" indent="0">
              <a:buNone/>
            </a:pPr>
            <a:r>
              <a:rPr lang="en-IN" sz="260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5692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Interacting with the Web Server (continued 2)</a:t>
            </a:r>
            <a:endParaRPr lang="en-US" sz="3600"/>
          </a:p>
        </p:txBody>
      </p:sp>
      <p:sp>
        <p:nvSpPr>
          <p:cNvPr id="3" name="Content Placeholder 2"/>
          <p:cNvSpPr>
            <a:spLocks noGrp="1"/>
          </p:cNvSpPr>
          <p:nvPr>
            <p:ph idx="1"/>
          </p:nvPr>
        </p:nvSpPr>
        <p:spPr/>
        <p:txBody>
          <a:bodyPr/>
          <a:lstStyle/>
          <a:p>
            <a:r>
              <a:rPr lang="en-IN"/>
              <a:t>Two possible values for </a:t>
            </a:r>
            <a:r>
              <a:rPr lang="en-IN" sz="2600">
                <a:latin typeface="Courier New" panose="02070309020205020404" pitchFamily="49" charset="0"/>
                <a:cs typeface="Courier New" panose="02070309020205020404" pitchFamily="49" charset="0"/>
              </a:rPr>
              <a:t>method</a:t>
            </a:r>
            <a:r>
              <a:rPr lang="en-IN"/>
              <a:t> attribute</a:t>
            </a:r>
          </a:p>
          <a:p>
            <a:pPr lvl="1"/>
            <a:r>
              <a:rPr lang="en-IN" b="1"/>
              <a:t>Get method</a:t>
            </a:r>
            <a:r>
              <a:rPr lang="en-IN"/>
              <a:t>: Tells the browser to append the form data to the end of the URL specified in the </a:t>
            </a:r>
            <a:r>
              <a:rPr lang="en-IN" sz="2600">
                <a:latin typeface="Courier New" panose="02070309020205020404" pitchFamily="49" charset="0"/>
                <a:ea typeface="+mn-ea"/>
                <a:cs typeface="Courier New" panose="02070309020205020404" pitchFamily="49" charset="0"/>
              </a:rPr>
              <a:t>action</a:t>
            </a:r>
            <a:r>
              <a:rPr lang="en-IN" sz="2400"/>
              <a:t> </a:t>
            </a:r>
            <a:r>
              <a:rPr lang="en-IN"/>
              <a:t>attribute</a:t>
            </a:r>
          </a:p>
          <a:p>
            <a:pPr lvl="1"/>
            <a:r>
              <a:rPr lang="en-IN"/>
              <a:t>The </a:t>
            </a:r>
            <a:r>
              <a:rPr lang="en-IN" b="1"/>
              <a:t>get method </a:t>
            </a:r>
            <a:r>
              <a:rPr lang="en-IN"/>
              <a:t>is the default method </a:t>
            </a:r>
          </a:p>
          <a:p>
            <a:pPr lvl="1"/>
            <a:r>
              <a:rPr lang="en-IN" b="1"/>
              <a:t>Post method</a:t>
            </a:r>
            <a:r>
              <a:rPr lang="en-IN"/>
              <a:t>: Sends the form data in its own separate data stream</a:t>
            </a:r>
          </a:p>
          <a:p>
            <a:pPr lvl="1"/>
            <a:r>
              <a:rPr lang="en-IN"/>
              <a:t>The </a:t>
            </a:r>
            <a:r>
              <a:rPr lang="en-IN" b="1"/>
              <a:t>post method </a:t>
            </a:r>
            <a:r>
              <a:rPr lang="en-IN"/>
              <a:t>is considered to be a more secure form of data transfer</a:t>
            </a:r>
            <a:endParaRPr lang="en-IN" b="1"/>
          </a:p>
          <a:p>
            <a:pPr marL="0" indent="0">
              <a:buNone/>
            </a:pPr>
            <a:r>
              <a:rPr lang="en-IN" sz="260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6296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Interacting with the Web Server (continued 3)</a:t>
            </a:r>
            <a:endParaRPr lang="en-US" sz="3600"/>
          </a:p>
        </p:txBody>
      </p:sp>
      <p:sp>
        <p:nvSpPr>
          <p:cNvPr id="3" name="Content Placeholder 2"/>
          <p:cNvSpPr>
            <a:spLocks noGrp="1"/>
          </p:cNvSpPr>
          <p:nvPr>
            <p:ph idx="1"/>
          </p:nvPr>
        </p:nvSpPr>
        <p:spPr/>
        <p:txBody>
          <a:bodyPr/>
          <a:lstStyle/>
          <a:p>
            <a:r>
              <a:rPr lang="en-IN"/>
              <a:t>The </a:t>
            </a:r>
            <a:r>
              <a:rPr lang="en-IN" sz="2600" err="1">
                <a:latin typeface="Courier New" panose="02070309020205020404" pitchFamily="49" charset="0"/>
                <a:cs typeface="Courier New" panose="02070309020205020404" pitchFamily="49" charset="0"/>
              </a:rPr>
              <a:t>enctype</a:t>
            </a:r>
            <a:r>
              <a:rPr lang="en-IN"/>
              <a:t> attribute has three possible values</a:t>
            </a:r>
          </a:p>
          <a:p>
            <a:pPr marL="0" indent="0">
              <a:buNone/>
            </a:pPr>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4" name="Picture 3" descr="This table provides data about the values of the enctype attribute. It has 2 columns and 4 rows. The header of column 1 reads “Value” and the header of column 2 reads “Description”.&#10;In row 2, column 1 reads “application/x-www-form-urlencoded” and column 2 reads “The default format in which the data is encoded as a long text string with spaces replaced by the + character and special characters (including tabs and line breaks) replaced with their hexadecimal code values”.&#10;&#10;In row 3, column 1 reads “multipart/form-data” and column 2 reads “The format used when uploading files in which no encoding of the data values occurs”.&#10;&#10;In row 4, column 1 reads “text/plain” and column 2 reads “The format in which data is transferred as plain text with spaces replaced with the + character but no other encoding of the data values occurs”.&#10;" title="Figure 7- 4 Values of the enctype attribu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2895600"/>
            <a:ext cx="7543800" cy="2503076"/>
          </a:xfrm>
          <a:prstGeom prst="rect">
            <a:avLst/>
          </a:prstGeom>
        </p:spPr>
      </p:pic>
    </p:spTree>
    <p:extLst>
      <p:ext uri="{BB962C8B-B14F-4D97-AF65-F5344CB8AC3E}">
        <p14:creationId xmlns:p14="http://schemas.microsoft.com/office/powerpoint/2010/main" val="149870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Interacting with the Web Server (continued 4)</a:t>
            </a:r>
            <a:endParaRPr lang="en-US" sz="3600"/>
          </a:p>
        </p:txBody>
      </p:sp>
      <p:pic>
        <p:nvPicPr>
          <p:cNvPr id="4" name="Content Placeholder 3" descr="This figure explains how to associate a web form with an action and a method.&#10;&#10;The figure consists of two rectangular boxes and a few lines of code.&#10;&#10;The first line of the code reads “&lt;p&gt;Required values are marked by an asterisk (*)&lt;/p&gt;”. The second line of the code reads “&lt;form id=“survey” action=“http://www.example.com/redball/survey” method=“post”&gt;”. The third line of the code reads “&lt;/form&gt;”.&#10;&#10;The first rectangular box labeled “location of server processing the form” is positioned below the code. An arrow originating from this rectangular box points to “action=“http://www.example.com/redball/survey”” in the second line of the code.&#10;&#10;The second rectangular box labeled “method by which the form data is sent to the server” is positioned at the right of the first rectangular box. An arrow originating from the second rectangular box points to “method=“post”” in the second line of the code.&#10;" title="Figure 7-5 Associating the web form with an action and a metho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600200"/>
            <a:ext cx="8305800" cy="3657600"/>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4696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Interacting with the Web Server (continued 5)</a:t>
            </a:r>
            <a:endParaRPr lang="en-US" sz="3600"/>
          </a:p>
        </p:txBody>
      </p:sp>
      <p:sp>
        <p:nvSpPr>
          <p:cNvPr id="2" name="Content Placeholder 1"/>
          <p:cNvSpPr>
            <a:spLocks noGrp="1"/>
          </p:cNvSpPr>
          <p:nvPr>
            <p:ph idx="1"/>
          </p:nvPr>
        </p:nvSpPr>
        <p:spPr/>
        <p:txBody>
          <a:bodyPr/>
          <a:lstStyle/>
          <a:p>
            <a:r>
              <a:rPr lang="en-US"/>
              <a:t>A script element is an HTML element used to access and run JavaScript programs that will run within the user’s browser</a:t>
            </a:r>
          </a:p>
          <a:p>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5" name="Picture 4" descr="This figure explains how to use a script to manage a form submission.&#10;&#10;The figure consists of two rectangular boxes and a few lines of code.&#10;&#10;The first line of the code reads “&lt;title&gt;Red Ball Survey&lt;/title&gt;”. The second line of the code reads “&lt;link href=“rb_reset.css” rel=“stylesheet” /&gt;”. The third line of the code reads “&lt;link href=“rb_styles.css” rel=“stylesheet” /&gt;”. The fourth line of the code reads “&lt;script src=“rb_formsubmit.js”&gt;&lt;/script&gt;”. The fifth line of the code reads “&lt;/head&gt;”.&#10;&#10;The first rectangular box labeled “the script element runs JavaScript programs within the browser” is positioned on the left side of the code. An arrow originating from this rectangular box points to the fourth line of the code.&#10;&#10;The second rectangular box labeled “external JavaScript file” is positioned below the code. An arrow originating from this rectangular box points to “src=“rb_formsubmit.js”” in the fourth line of the code.&#10;" title="Figure 7-6 Using a script to manage the form submiss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70" y="2911263"/>
            <a:ext cx="7744659" cy="3214900"/>
          </a:xfrm>
          <a:prstGeom prst="rect">
            <a:avLst/>
          </a:prstGeom>
        </p:spPr>
      </p:pic>
    </p:spTree>
    <p:extLst>
      <p:ext uri="{BB962C8B-B14F-4D97-AF65-F5344CB8AC3E}">
        <p14:creationId xmlns:p14="http://schemas.microsoft.com/office/powerpoint/2010/main" val="73587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US"/>
              <a:t>Explore web forms</a:t>
            </a:r>
          </a:p>
          <a:p>
            <a:r>
              <a:rPr lang="en-IN"/>
              <a:t>Work with form servers</a:t>
            </a:r>
          </a:p>
          <a:p>
            <a:r>
              <a:rPr lang="en-IN"/>
              <a:t>Create forms and field sets</a:t>
            </a:r>
          </a:p>
          <a:p>
            <a:r>
              <a:rPr lang="en-IN"/>
              <a:t>Create labels and input boxes</a:t>
            </a:r>
          </a:p>
          <a:p>
            <a:r>
              <a:rPr lang="en-IN"/>
              <a:t>Explore form layout</a:t>
            </a:r>
          </a:p>
          <a:p>
            <a:r>
              <a:rPr lang="en-IN"/>
              <a:t>Work with date and time fields</a:t>
            </a:r>
          </a:p>
          <a:p>
            <a:r>
              <a:rPr lang="en-IN"/>
              <a:t>Create a selection list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Field Set</a:t>
            </a:r>
            <a:endParaRPr lang="en-US"/>
          </a:p>
        </p:txBody>
      </p:sp>
      <p:sp>
        <p:nvSpPr>
          <p:cNvPr id="3" name="Content Placeholder 2"/>
          <p:cNvSpPr>
            <a:spLocks noGrp="1"/>
          </p:cNvSpPr>
          <p:nvPr>
            <p:ph idx="1"/>
          </p:nvPr>
        </p:nvSpPr>
        <p:spPr/>
        <p:txBody>
          <a:bodyPr/>
          <a:lstStyle/>
          <a:p>
            <a:r>
              <a:rPr lang="en-IN" b="1"/>
              <a:t>Field set</a:t>
            </a:r>
            <a:r>
              <a:rPr lang="en-IN"/>
              <a:t>: Groups fields that share a common purpose</a:t>
            </a:r>
          </a:p>
          <a:p>
            <a:r>
              <a:rPr lang="en-IN"/>
              <a:t>Field sets are created using the </a:t>
            </a:r>
            <a:r>
              <a:rPr lang="en-IN" sz="2600" err="1">
                <a:latin typeface="Courier New" panose="02070309020205020404" pitchFamily="49" charset="0"/>
                <a:cs typeface="Courier New" panose="02070309020205020404" pitchFamily="49" charset="0"/>
              </a:rPr>
              <a:t>fieldset</a:t>
            </a:r>
            <a:r>
              <a:rPr lang="en-IN"/>
              <a:t> element</a:t>
            </a:r>
          </a:p>
          <a:p>
            <a:pPr marL="0" indent="0">
              <a:buNone/>
            </a:pPr>
            <a:r>
              <a:rPr lang="en-IN"/>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fieldset</a:t>
            </a:r>
            <a:r>
              <a:rPr lang="en-IN" sz="2600">
                <a:latin typeface="Courier New" panose="02070309020205020404" pitchFamily="49" charset="0"/>
                <a:cs typeface="Courier New" panose="02070309020205020404" pitchFamily="49" charset="0"/>
              </a:rPr>
              <a:t> id=“</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fieldset</a:t>
            </a:r>
            <a:r>
              <a:rPr lang="en-IN" sz="2600">
                <a:latin typeface="Courier New" panose="02070309020205020404" pitchFamily="49" charset="0"/>
                <a:cs typeface="Courier New" panose="02070309020205020404" pitchFamily="49" charset="0"/>
              </a:rPr>
              <a:t>&gt;</a:t>
            </a:r>
          </a:p>
          <a:p>
            <a:pPr lvl="1"/>
            <a:r>
              <a:rPr lang="en-IN" sz="2600" i="1">
                <a:latin typeface="Courier New" panose="02070309020205020404" pitchFamily="49" charset="0"/>
                <a:ea typeface="+mn-ea"/>
                <a:cs typeface="Courier New" panose="02070309020205020404" pitchFamily="49" charset="0"/>
              </a:rPr>
              <a:t>id</a:t>
            </a:r>
            <a:r>
              <a:rPr lang="en-IN"/>
              <a:t> identifies the field set</a:t>
            </a:r>
          </a:p>
          <a:p>
            <a:pPr lvl="1"/>
            <a:r>
              <a:rPr lang="en-IN" sz="2600" i="1">
                <a:latin typeface="Courier New" panose="02070309020205020404" pitchFamily="49" charset="0"/>
                <a:ea typeface="+mn-ea"/>
                <a:cs typeface="Courier New" panose="02070309020205020404" pitchFamily="49" charset="0"/>
              </a:rPr>
              <a:t>content</a:t>
            </a:r>
            <a:r>
              <a:rPr lang="en-IN" i="1"/>
              <a:t> </a:t>
            </a:r>
            <a:r>
              <a:rPr lang="en-IN"/>
              <a:t>is the form content within the field set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27691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Marking a Field Set</a:t>
            </a:r>
            <a:endParaRPr lang="en-US"/>
          </a:p>
        </p:txBody>
      </p:sp>
      <p:pic>
        <p:nvPicPr>
          <p:cNvPr id="6" name="Content Placeholder 5" descr="This figure shows how to insert field sets.&#10;&#10;The figure consists of a rectangular box and a few lines of code.&#10;&#10;The first line of the code reads “&lt;form id=”survey” action=“http://www.example.com/redball/survey” method=“post”&gt;”. The second line of the code reads “&lt;fieldset id=“custInfo”&gt;”. The third line of the code reads “&lt;/fieldset&gt;”. The fourth line of the code reads “&lt;fieldset id=“expInfo”&gt;”. The fifth line of the code reads “&lt;/fieldset&gt;”.  The sixth line of the code reads “&lt;/form&gt;”. &#10;&#10;The rectangular box labeled “id associated with each fieldset element” is positioned on the right side of the code. An arrow originating from this rectangular box points to the second line and the fourth line of the code.&#10;&#10;&#10;" title="Figure 7-7 Inserting field se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726854"/>
            <a:ext cx="8305800" cy="1891655"/>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44753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Adding a Field Set Legend</a:t>
            </a:r>
            <a:endParaRPr lang="en-US"/>
          </a:p>
        </p:txBody>
      </p:sp>
      <p:sp>
        <p:nvSpPr>
          <p:cNvPr id="3" name="Content Placeholder 2"/>
          <p:cNvSpPr>
            <a:spLocks noGrp="1"/>
          </p:cNvSpPr>
          <p:nvPr>
            <p:ph idx="1"/>
          </p:nvPr>
        </p:nvSpPr>
        <p:spPr>
          <a:xfrm>
            <a:off x="457200" y="1219200"/>
            <a:ext cx="8305800" cy="5029200"/>
          </a:xfrm>
        </p:spPr>
        <p:txBody>
          <a:bodyPr/>
          <a:lstStyle/>
          <a:p>
            <a:r>
              <a:rPr lang="en-IN"/>
              <a:t>Legend describes the content of a field set using the </a:t>
            </a:r>
            <a:r>
              <a:rPr lang="en-IN" sz="2600">
                <a:latin typeface="Courier New" panose="02070309020205020404" pitchFamily="49" charset="0"/>
                <a:cs typeface="Courier New" panose="02070309020205020404" pitchFamily="49" charset="0"/>
              </a:rPr>
              <a:t>legend</a:t>
            </a:r>
            <a:r>
              <a:rPr lang="en-IN"/>
              <a:t> element</a:t>
            </a:r>
          </a:p>
          <a:p>
            <a:pPr marL="457200" lvl="1" indent="0">
              <a:buNone/>
            </a:pPr>
            <a:r>
              <a:rPr lang="en-IN" sz="2600">
                <a:latin typeface="Courier New" panose="02070309020205020404" pitchFamily="49" charset="0"/>
                <a:cs typeface="Courier New" panose="02070309020205020404" pitchFamily="49" charset="0"/>
              </a:rPr>
              <a:t>	&lt;legend&gt;</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&lt;/legend&gt;</a:t>
            </a:r>
          </a:p>
          <a:p>
            <a:pPr marL="342900" lvl="1" indent="0">
              <a:buNone/>
            </a:pPr>
            <a:r>
              <a:rPr lang="en-IN" sz="3200">
                <a:cs typeface="Courier New" panose="02070309020205020404" pitchFamily="49" charset="0"/>
              </a:rPr>
              <a:t>where</a:t>
            </a:r>
            <a:r>
              <a:rPr lang="en-IN" sz="3200"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sz="3200">
                <a:cs typeface="Courier New" panose="02070309020205020404" pitchFamily="49" charset="0"/>
              </a:rPr>
              <a:t> </a:t>
            </a:r>
            <a:r>
              <a:rPr lang="en-IN" sz="3200"/>
              <a:t>is the text of the legend</a:t>
            </a:r>
          </a:p>
          <a:p>
            <a:r>
              <a:rPr lang="en-IN"/>
              <a:t>The </a:t>
            </a:r>
            <a:r>
              <a:rPr lang="en-IN" sz="2600">
                <a:latin typeface="Courier New" panose="02070309020205020404" pitchFamily="49" charset="0"/>
                <a:cs typeface="Courier New" panose="02070309020205020404" pitchFamily="49" charset="0"/>
              </a:rPr>
              <a:t>legend</a:t>
            </a:r>
            <a:r>
              <a:rPr lang="en-IN"/>
              <a:t> element contains only text and no nested elements</a:t>
            </a:r>
          </a:p>
          <a:p>
            <a:r>
              <a:rPr lang="en-IN"/>
              <a:t>By default, legends are placed in the top-left corner of the field set box and can be moved to a different location using the CSS positioning styles</a:t>
            </a:r>
          </a:p>
          <a:p>
            <a:pPr lvl="1"/>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6567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Adding a Field Set Legend (continued)</a:t>
            </a:r>
            <a:endParaRPr lang="en-US" sz="4000"/>
          </a:p>
        </p:txBody>
      </p:sp>
      <p:pic>
        <p:nvPicPr>
          <p:cNvPr id="6" name="Content Placeholder 5" descr="This figure explains how to add legends to the field sets.&#10;&#10;The figure consists of a rectangular box and a few lines of code.&#10;&#10;The first line of the code reads “&lt;form id=”survey” action=“http://www.example.com/redball/survey” method=“post”&gt;”. The second line of the code reads “&lt;fieldset id=“custInfo”&gt;”. The third line of the code reads “&lt;legend&gt;Customer Information&lt;/legend&gt;”. The fourth line of the code reads “&lt;/fieldset&gt;”. The fifth line of the code reads “&lt;fieldset id=“expInfo”&gt;”. The sixth line of the code reads “&lt;legend&gt;Share Your Experience at Red Ball Pizza&lt;/legend&gt;”. The seventh line of the code reads “&lt;/fieldset&gt;”. The eighth line of the code reads “&lt;/form&gt;”. &#10;&#10;The rectangular box labeled “legend associated with each field set” is positioned on the left side of the code. An arrow originating from this rectangular box points to the third line and the sixth line of the code.&#10;" title="Figure 7-8 Adding legends to the field se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600601"/>
            <a:ext cx="8305800" cy="2144160"/>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87422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Input Boxes</a:t>
            </a:r>
            <a:endParaRPr lang="en-US"/>
          </a:p>
        </p:txBody>
      </p:sp>
      <p:sp>
        <p:nvSpPr>
          <p:cNvPr id="3" name="Content Placeholder 2"/>
          <p:cNvSpPr>
            <a:spLocks noGrp="1"/>
          </p:cNvSpPr>
          <p:nvPr>
            <p:ph idx="1"/>
          </p:nvPr>
        </p:nvSpPr>
        <p:spPr/>
        <p:txBody>
          <a:bodyPr/>
          <a:lstStyle/>
          <a:p>
            <a:r>
              <a:rPr lang="en-IN"/>
              <a:t>Syntax for the </a:t>
            </a:r>
            <a:r>
              <a:rPr lang="en-IN" sz="2600">
                <a:latin typeface="Courier New" panose="02070309020205020404" pitchFamily="49" charset="0"/>
                <a:cs typeface="Courier New" panose="02070309020205020404" pitchFamily="49" charset="0"/>
              </a:rPr>
              <a:t>input</a:t>
            </a:r>
            <a:r>
              <a:rPr lang="en-IN"/>
              <a:t> element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id=“</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 type=“</a:t>
            </a:r>
            <a:r>
              <a:rPr lang="en-IN" sz="2600" i="1">
                <a:latin typeface="Courier New" panose="02070309020205020404" pitchFamily="49" charset="0"/>
                <a:cs typeface="Courier New" panose="02070309020205020404" pitchFamily="49" charset="0"/>
              </a:rPr>
              <a:t>type</a:t>
            </a:r>
            <a:r>
              <a:rPr lang="en-IN" sz="2600">
                <a:latin typeface="Courier New" panose="02070309020205020404" pitchFamily="49" charset="0"/>
                <a:cs typeface="Courier New" panose="02070309020205020404" pitchFamily="49" charset="0"/>
              </a:rPr>
              <a:t>” /&gt;</a:t>
            </a:r>
          </a:p>
          <a:p>
            <a:pPr lvl="1"/>
            <a:r>
              <a:rPr lang="en-IN">
                <a:cs typeface="Courier New" panose="02070309020205020404" pitchFamily="49" charset="0"/>
              </a:rPr>
              <a:t>The </a:t>
            </a:r>
            <a:r>
              <a:rPr lang="en-IN" sz="2600">
                <a:latin typeface="Courier New" panose="02070309020205020404" pitchFamily="49" charset="0"/>
                <a:cs typeface="Courier New" panose="02070309020205020404" pitchFamily="49" charset="0"/>
              </a:rPr>
              <a:t>name</a:t>
            </a:r>
            <a:r>
              <a:rPr lang="en-IN" sz="2400"/>
              <a:t> </a:t>
            </a:r>
            <a:r>
              <a:rPr lang="en-IN"/>
              <a:t>attribute provides the name of the data field associated with the control</a:t>
            </a:r>
          </a:p>
          <a:p>
            <a:pPr lvl="1"/>
            <a:r>
              <a:rPr lang="en-IN">
                <a:cs typeface="Courier New" panose="02070309020205020404" pitchFamily="49" charset="0"/>
              </a:rPr>
              <a:t>The</a:t>
            </a:r>
            <a:r>
              <a:rPr lang="en-IN" sz="2400">
                <a:cs typeface="Courier New" panose="02070309020205020404" pitchFamily="49" charset="0"/>
              </a:rPr>
              <a:t> </a:t>
            </a:r>
            <a:r>
              <a:rPr lang="en-IN" sz="2600">
                <a:latin typeface="Courier New" panose="02070309020205020404" pitchFamily="49" charset="0"/>
                <a:cs typeface="Courier New" panose="02070309020205020404" pitchFamily="49" charset="0"/>
              </a:rPr>
              <a:t>id</a:t>
            </a:r>
            <a:r>
              <a:rPr lang="en-IN" sz="2400"/>
              <a:t> </a:t>
            </a:r>
            <a:r>
              <a:rPr lang="en-IN"/>
              <a:t>attribute identifies the control in which the user enters the field value</a:t>
            </a:r>
          </a:p>
          <a:p>
            <a:pPr lvl="1"/>
            <a:r>
              <a:rPr lang="en-IN">
                <a:cs typeface="Courier New" panose="02070309020205020404" pitchFamily="49" charset="0"/>
              </a:rPr>
              <a:t>The</a:t>
            </a:r>
            <a:r>
              <a:rPr lang="en-IN" sz="2400">
                <a:cs typeface="Courier New" panose="02070309020205020404" pitchFamily="49" charset="0"/>
              </a:rPr>
              <a:t> </a:t>
            </a:r>
            <a:r>
              <a:rPr lang="en-IN" sz="2600">
                <a:latin typeface="Courier New" panose="02070309020205020404" pitchFamily="49" charset="0"/>
                <a:cs typeface="Courier New" panose="02070309020205020404" pitchFamily="49" charset="0"/>
              </a:rPr>
              <a:t>type</a:t>
            </a:r>
            <a:r>
              <a:rPr lang="en-IN" sz="2400"/>
              <a:t> </a:t>
            </a:r>
            <a:r>
              <a:rPr lang="en-IN"/>
              <a:t>attribute indicates the data type of the field</a:t>
            </a:r>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560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Input Boxes (continued 1)</a:t>
            </a:r>
            <a:endParaRPr lang="en-US"/>
          </a:p>
        </p:txBody>
      </p:sp>
      <p:pic>
        <p:nvPicPr>
          <p:cNvPr id="6" name="Content Placeholder 5" descr="This table provides data about the controls and the input type attribute. It has 2 columns and 23 rows. The header of column 1 reads “Type Value” and the header of column 2 reads “Control Displayed by the Browser”.&#10;In row 2, column 1 reads “button” and column 2 reads “A button that can be clicked to perform an action”.&#10;&#10;In row 3, column 1 reads “checkbox” and column 2 reads “A check box for yes/no or true/false responses”.&#10;&#10;In row 4, column 1 reads “color” and column 2 reads “A widget from which users can select a color”.&#10;&#10;In row 5, column 1 reads “date” and column 2 reads “A widget from which users can select a calendar date”.&#10;&#10;In row 6, column 1 reads “datetime-local” and column 2 reads “A widget from which users can select a calendar date and time”.&#10;In row 7, column 1 reads “email” and column 2 reads “An input box used for e-mail addresses”.&#10;&#10;In row 8, column 1 reads “file” and column 2 reads “A widget from which users can select a local file”.&#10;&#10;In row 9, column 1 reads “hidden” and column 2 reads “A control that is hidden from the user”.&#10;&#10;In row 10, column 1 reads “image” and column 2 reads “An image that can be clicked to perform an action”.&#10;In row 11, column 1 reads “month” and column 2 reads “A widget from which users can select a calendar month and year”.&#10;&#10;In row 12, column 1 reads “number” and column 2 reads “A spin box from which users can select a numeric value”.&#10;&#10;In row 13, column 1 reads “password” and column 2 reads “An input box in which the entry value is hidden by * symbols”.&#10;&#10;In row 14, column 1 reads “radio” and column 2 reads “A radio or option button that can be clicked by the user”.&#10;&#10;In row 15, column 1 reads “range” and column 2 reads “A slider from which users can select a numeric value within a defined range”.&#10;&#10;In row 16, column 1 reads “reset” and column 2 reads “A button that can be clicked to reset the web form”.&#10;&#10;In row 17, column 1 reads “search” and column 2 reads “A widget that can be used to search for a defined term”.&#10;&#10;In row 18, column 1 reads “submit” and column 2 reads “A button that can be clicked to submit the form for processing”.&#10;&#10;In row 19, column 1 reads “tel” and column 2 reads “An input box used for telephone numbers”.&#10;&#10;In row 20, column 1 reads “text (the default)” and column 2 reads “An input box used for text entries”.&#10;&#10;In row 21, column 1 reads “time” and column 2 reads “A widget from which users can select a time value”.&#10;&#10;In row 22, column 1 reads “url” and column 2 reads “An input box used for entering URLs”.&#10;&#10;In row 23, column 1 reads “week” and column 2 reads “A widget from which users can select a week value”.&#10;&#10;" title="Figure 7-10 Controls and the input type attribu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980" y="1219200"/>
            <a:ext cx="5522240"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32399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Input Boxes (continued 2)</a:t>
            </a:r>
            <a:endParaRPr lang="en-US"/>
          </a:p>
        </p:txBody>
      </p:sp>
      <p:pic>
        <p:nvPicPr>
          <p:cNvPr id="10" name="Content Placeholder 3" descr="This figure explains how to add input elements to a form.&#10;&#10;The figure consists of five rectangular boxes and a few lines of code.&#10;&#10;The first line of the code reads “&lt;fieldset id=“custInfo”&gt;”. The second line of the code reads “&lt;legend&gt;Customer Information&lt;/legend&gt;”. The third line of the code reads “Name*”. The fourth line of the code reads “&lt;input name=“custName” id=“name” type=“text” /&gt;”. The fifth line of the code reads “Street address”. The sixth line of the code reads “&lt;input name=“custStreet” id=“street” type=“text” /&gt;”. The seventh line of the code reads “City”. The eighth line of the code reads “&lt;input name=“custCity” id=“city” type=“text” /&gt;”. The ninth line of the code reads “State”. The tenth line of the code reads “&lt;input name=“custState” id=“state” type=“text” /&gt;”. The eleventh line of the code reads “Postal code”. The twelfth line of the code reads “&lt;input name=“custZip” id=“zip” type=“text” /&gt;”. The thirteenth line of the code reads “Phone number”. The fourteenth line of the code reads “&lt;input name=“custPhone” id=“phone” type=“tel” /&gt;”. The fifteenth line of the code reads “E-mail*”. The sixteenth line of the code reads “&lt;input name=“custEmail” id=“mail” type=“email” /&gt;”. The seventeenth line of the code reads “&lt;/fieldset&gt;”.&#10;&#10;The first rectangular box labeled “input boxes for general text entries” is positioned at the left side of the code. An arrow originating from this rectangular box points from the third line to the twelfth line of the code collectively.&#10;&#10;The second rectangular box labeled “input box for telephone numbers” is positioned below the first rectangular box. An arrow originating from the second rectangular box points to the fourteenth line of the code.&#10;&#10;The third rectangular box labeled “input box for e-mail addresses” is positioned below the second rectangular box. An arrow originating from the third rectangular box points to the sixteenth line of the code.&#10;&#10;The fourth rectangular box labeled “name of the field associated with the input box” is positioned above the code. An arrow originating from this rectangular box points to “name=“custName”” in the fourth line of code.&#10;&#10;The fifth rectangular box labeled “id of the input box control for entering the customer name” is positioned at the right side of the fourth rectangular box. An arrow originating from the fifth rectangular box points to “id=“name”” in the fourth line of code.&#10;" title="Figure 7-11 Adding input elements to the for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4409" y="1219200"/>
            <a:ext cx="6431382"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5555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Input Types and Virtual Keyboards</a:t>
            </a:r>
            <a:endParaRPr lang="en-US"/>
          </a:p>
        </p:txBody>
      </p:sp>
      <p:sp>
        <p:nvSpPr>
          <p:cNvPr id="2" name="Content Placeholder 1"/>
          <p:cNvSpPr>
            <a:spLocks noGrp="1"/>
          </p:cNvSpPr>
          <p:nvPr>
            <p:ph idx="1"/>
          </p:nvPr>
        </p:nvSpPr>
        <p:spPr/>
        <p:txBody>
          <a:bodyPr/>
          <a:lstStyle/>
          <a:p>
            <a:r>
              <a:rPr lang="en-IN" b="1"/>
              <a:t>Virtual keyboards </a:t>
            </a:r>
            <a:r>
              <a:rPr lang="en-IN"/>
              <a:t>are software representations of a physical device</a:t>
            </a:r>
          </a:p>
          <a:p>
            <a:r>
              <a:rPr lang="en-IN"/>
              <a:t>Web forms can be made responsive by displaying different virtual keyboards for each input type</a:t>
            </a:r>
          </a:p>
          <a:p>
            <a:r>
              <a:rPr lang="en-IN"/>
              <a:t>Example: An input box for telephone number is more convenient to read with digits displayed prominently on the keyboard</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927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Adding Field Labels</a:t>
            </a:r>
            <a:endParaRPr lang="en-US"/>
          </a:p>
        </p:txBody>
      </p:sp>
      <p:sp>
        <p:nvSpPr>
          <p:cNvPr id="2" name="Content Placeholder 1"/>
          <p:cNvSpPr>
            <a:spLocks noGrp="1"/>
          </p:cNvSpPr>
          <p:nvPr>
            <p:ph idx="1"/>
          </p:nvPr>
        </p:nvSpPr>
        <p:spPr/>
        <p:txBody>
          <a:bodyPr/>
          <a:lstStyle/>
          <a:p>
            <a:r>
              <a:rPr lang="en-US"/>
              <a:t>To associate a text string with a control, the text string has to be enclosed within the </a:t>
            </a:r>
            <a:r>
              <a:rPr lang="en-US" sz="2600">
                <a:latin typeface="Courier New" panose="02070309020205020404" pitchFamily="49" charset="0"/>
                <a:cs typeface="Courier New" panose="02070309020205020404" pitchFamily="49" charset="0"/>
              </a:rPr>
              <a:t>label</a:t>
            </a:r>
            <a:r>
              <a:rPr lang="en-US"/>
              <a:t> element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&lt;label for=“</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label text</a:t>
            </a:r>
            <a:r>
              <a:rPr lang="en-IN" sz="2600">
                <a:latin typeface="Courier New" panose="02070309020205020404" pitchFamily="49" charset="0"/>
                <a:cs typeface="Courier New" panose="02070309020205020404" pitchFamily="49" charset="0"/>
              </a:rPr>
              <a:t>&lt;/label&gt;</a:t>
            </a:r>
          </a:p>
          <a:p>
            <a:pPr lvl="1"/>
            <a:r>
              <a:rPr lang="en-IN" sz="2600" i="1">
                <a:latin typeface="Courier New" panose="02070309020205020404" pitchFamily="49" charset="0"/>
                <a:cs typeface="Courier New" panose="02070309020205020404" pitchFamily="49" charset="0"/>
              </a:rPr>
              <a:t>id </a:t>
            </a:r>
            <a:r>
              <a:rPr lang="en-IN"/>
              <a:t>is the id of the control that is associated with the label</a:t>
            </a:r>
          </a:p>
          <a:p>
            <a:pPr lvl="1"/>
            <a:r>
              <a:rPr lang="en-IN" sz="2600" i="1">
                <a:latin typeface="Courier New" panose="02070309020205020404" pitchFamily="49" charset="0"/>
                <a:cs typeface="Courier New" panose="02070309020205020404" pitchFamily="49" charset="0"/>
              </a:rPr>
              <a:t>label text</a:t>
            </a:r>
            <a:r>
              <a:rPr lang="en-IN" i="1">
                <a:cs typeface="Courier New" panose="02070309020205020404" pitchFamily="49" charset="0"/>
              </a:rPr>
              <a:t> </a:t>
            </a:r>
            <a:r>
              <a:rPr lang="en-IN"/>
              <a:t>is the text of the label</a:t>
            </a:r>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3770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Adding Field Labels (continued)</a:t>
            </a:r>
            <a:endParaRPr lang="en-US"/>
          </a:p>
        </p:txBody>
      </p:sp>
      <p:pic>
        <p:nvPicPr>
          <p:cNvPr id="6" name="Content Placeholder 2" descr="This figure illustrates how to add form labels.&#10;&#10;The figure consists of two rectangular boxes and a few lines of code.&#10;&#10;The first line of the code reads “&lt;legend&gt;Customer Information&lt;/legend&gt;”. The second line of the code reads “&lt;label for=”name”&gt;Name*&lt;/label&gt;”. The third line of the code reads “&lt;input name=“custName” id=“name” type=“text” /&gt;”. The fourth line of the code reads ““&lt;label for=“street”&gt;Street address&lt;/label&gt;”. The fifth line of the code reads “&lt;input name=“custStreet” id=“street” type=“text” /&gt;”. The sixth line of the code reads “&lt;label for=“city”&gt;City&lt;/label&gt;”. The seventh line of the code reads “&lt;input name=“custCity” id=“city” type=“text” /&gt;”. The eighth line of the code reads “&lt;label for=”state”&gt;State&lt;/label&gt;”. The ninth line of the code reads “&lt;input name=”custState” id=“state” type=“text” /&gt;”. The tenth line of the code reads “&lt;label for=“zip”&gt;Postal code&lt;/label&gt;”. The eleventh line of the code reads “&lt;input name=“custZip” id=“zip” type=“text” /&gt;”. &#10;&#10;The first rectangular box labeled “label element” is positioned on the left side of the code. An arrow originating from this rectangular box points to the second line of the code.&#10;&#10;The second rectangular box labeled “for attribute associates the label with the name input box” is positioned above the code. An arrow originating from this rectangular box points to “for=“name”” in the second line of the code.&#10;" title="Figure 7-14 Adding form label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60549"/>
            <a:ext cx="8305800" cy="4624265"/>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3177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Objectives (continued)</a:t>
            </a:r>
          </a:p>
        </p:txBody>
      </p:sp>
      <p:sp>
        <p:nvSpPr>
          <p:cNvPr id="28674" name="Rectangle 3"/>
          <p:cNvSpPr>
            <a:spLocks noGrp="1" noChangeArrowheads="1"/>
          </p:cNvSpPr>
          <p:nvPr>
            <p:ph idx="1"/>
          </p:nvPr>
        </p:nvSpPr>
        <p:spPr/>
        <p:txBody>
          <a:bodyPr/>
          <a:lstStyle/>
          <a:p>
            <a:r>
              <a:rPr lang="en-IN"/>
              <a:t>Create option buttons</a:t>
            </a:r>
          </a:p>
          <a:p>
            <a:r>
              <a:rPr lang="en-IN"/>
              <a:t>Create check boxes and text area boxes</a:t>
            </a:r>
          </a:p>
          <a:p>
            <a:r>
              <a:rPr lang="en-IN"/>
              <a:t>Create spinners and range sliders</a:t>
            </a:r>
          </a:p>
          <a:p>
            <a:r>
              <a:rPr lang="en-IN"/>
              <a:t>Use data lists</a:t>
            </a:r>
          </a:p>
          <a:p>
            <a:r>
              <a:rPr lang="en-IN"/>
              <a:t>Create form buttons</a:t>
            </a:r>
          </a:p>
          <a:p>
            <a:r>
              <a:rPr lang="en-IN"/>
              <a:t>Validate a form</a:t>
            </a:r>
          </a:p>
          <a:p>
            <a:r>
              <a:rPr lang="en-IN"/>
              <a:t>Apply validation styles</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Designing a Form Layout</a:t>
            </a:r>
            <a:endParaRPr lang="en-US"/>
          </a:p>
        </p:txBody>
      </p:sp>
      <p:sp>
        <p:nvSpPr>
          <p:cNvPr id="2" name="Content Placeholder 1"/>
          <p:cNvSpPr>
            <a:spLocks noGrp="1"/>
          </p:cNvSpPr>
          <p:nvPr>
            <p:ph idx="1"/>
          </p:nvPr>
        </p:nvSpPr>
        <p:spPr/>
        <p:txBody>
          <a:bodyPr/>
          <a:lstStyle/>
          <a:p>
            <a:r>
              <a:rPr lang="en-IN"/>
              <a:t>There are two general layouts</a:t>
            </a:r>
          </a:p>
          <a:p>
            <a:pPr lvl="1"/>
            <a:r>
              <a:rPr lang="en-IN"/>
              <a:t>Labels are placed directly above the input controls </a:t>
            </a:r>
          </a:p>
          <a:p>
            <a:pPr lvl="1"/>
            <a:r>
              <a:rPr lang="en-IN"/>
              <a:t>Labels and controls are placed side-by-side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4" name="Picture 3" descr="This figure shows form layouts.&#10;&#10;This figure consists of ten rectangular boxes.&#10;&#10;The first rectangular box labeled “Customer Information” is positioned vertically. This rectangular box contains four rectangular boxes. The contents in this box are positioned in a single column.&#10;&#10;A text that reads “Name*” is positioned first in the first rectangular box. The second rectangular box is positioned second in the first rectangular box. A text that reads “Street address” is positioned third in the first rectangular box. The third rectangular box is positioned fourth in the first rectangular box. A text that reads “City” is positioned fifth in the first rectangular box. The fourth rectangular box is positioned sixth in the first rectangular box. A text that reads “State” is positioned seventh. The fifth rectangular box is positioned seventh in the first rectangular box.&#10;A text that reads “one-column layout” is positioned below the first rectangular box.&#10;&#10;The sixth rectangular box labeled “Customer Information” is positioned horizontally at the right side of the first rectangular box. This rectangular box contains four rectangular boxes. The contents in this box is placed in two columns.&#10;&#10;A text that reads “Name*” is positioned first in the first column of the sixth rectangular box. A text that reads “Street address” is positioned second in the first column of the sixth rectangular box. A text that reads “City” is positioned third in the first column of the sixth rectangular box. A text that reads “State” is positioned fourth in the first column of the sixth rectangular box. The seventh rectangular box is positioned first in the second column of the sixth rectangular box. The eighth rectangular box is positioned second in the second column of the sixth rectangular box. The ninth rectangular box is positioned third in the second column of the sixth rectangular box. The tenth rectangular box is positioned fourth in the second column of the sixth rectangular box.&#10;A text that reads “two-column layout” is positioned below the sixth rectangular box.&#10;&#10;" title="Figure 7-15 Form layou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819400"/>
            <a:ext cx="8001000" cy="3581400"/>
          </a:xfrm>
          <a:prstGeom prst="rect">
            <a:avLst/>
          </a:prstGeom>
        </p:spPr>
      </p:pic>
    </p:spTree>
    <p:extLst>
      <p:ext uri="{BB962C8B-B14F-4D97-AF65-F5344CB8AC3E}">
        <p14:creationId xmlns:p14="http://schemas.microsoft.com/office/powerpoint/2010/main" val="257579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Defining Default Values and Placeholders</a:t>
            </a:r>
            <a:endParaRPr lang="en-US" sz="4000"/>
          </a:p>
        </p:txBody>
      </p:sp>
      <p:sp>
        <p:nvSpPr>
          <p:cNvPr id="2" name="Content Placeholder 1"/>
          <p:cNvSpPr>
            <a:spLocks noGrp="1"/>
          </p:cNvSpPr>
          <p:nvPr>
            <p:ph idx="1"/>
          </p:nvPr>
        </p:nvSpPr>
        <p:spPr/>
        <p:txBody>
          <a:bodyPr/>
          <a:lstStyle/>
          <a:p>
            <a:r>
              <a:rPr lang="en-IN"/>
              <a:t>The </a:t>
            </a:r>
            <a:r>
              <a:rPr lang="en-IN" sz="2600">
                <a:latin typeface="Courier New" panose="02070309020205020404" pitchFamily="49" charset="0"/>
                <a:cs typeface="Courier New" panose="02070309020205020404" pitchFamily="49" charset="0"/>
              </a:rPr>
              <a:t>value</a:t>
            </a:r>
            <a:r>
              <a:rPr lang="en-IN"/>
              <a:t> attribute is used to specify a default field value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3" name="Picture 2" descr="This figure shows how to define the default field value.&#10;&#10;The figure consists of two rectangular boxes and a few lines of code.&#10;&#10;The first line of the code reads “&lt;div class=“formRow”&gt;”. The second line of the code reads “&lt;label for=“city”&gt;City&lt;/label&gt;”. The third line of the code reads “&lt;input name=“custCity” id=“city” type=“text” value=“Ormond Beach” /&gt;”. The fourth line of the code reads “&lt;/div&gt;”. The fifth line of the code reads “&lt;div class=“formRow”&gt;”. The sixth line of the code reads “&lt;label for=“state”&gt;State&lt;/label&gt;”. The seventh line of the code reads “&lt;input name=“custState” id=“state” type=“text” value=“FL”/&gt;”. The eighth line of the code reads “&lt;/div&gt;”.&#10;&#10;The first rectangular box labeled “sets the default value for the custCity field” is positioned above the code. An arrow originating from this rectangular box points to “value=“Ormond Beach” in the third line of the code.&#10;&#10;The second rectangular box labeled “sets the default value for the custState field” is positioned below the code. An arrow originating from this rectangular box points to “value=“FL”” in the seventh line of the code.&#10;" title="Figure 7-22 Defining the default field val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2743200"/>
            <a:ext cx="8001000" cy="3124200"/>
          </a:xfrm>
          <a:prstGeom prst="rect">
            <a:avLst/>
          </a:prstGeom>
        </p:spPr>
      </p:pic>
    </p:spTree>
    <p:extLst>
      <p:ext uri="{BB962C8B-B14F-4D97-AF65-F5344CB8AC3E}">
        <p14:creationId xmlns:p14="http://schemas.microsoft.com/office/powerpoint/2010/main" val="3793937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Defining Default Values and Placeholders (continued 1)</a:t>
            </a:r>
            <a:endParaRPr lang="en-US" sz="3600"/>
          </a:p>
        </p:txBody>
      </p:sp>
      <p:sp>
        <p:nvSpPr>
          <p:cNvPr id="2" name="Content Placeholder 1"/>
          <p:cNvSpPr>
            <a:spLocks noGrp="1"/>
          </p:cNvSpPr>
          <p:nvPr>
            <p:ph idx="1"/>
          </p:nvPr>
        </p:nvSpPr>
        <p:spPr/>
        <p:txBody>
          <a:bodyPr/>
          <a:lstStyle/>
          <a:p>
            <a:r>
              <a:rPr lang="en-IN" b="1"/>
              <a:t>Placeholders: </a:t>
            </a:r>
            <a:r>
              <a:rPr lang="en-IN"/>
              <a:t>Text strings that appear within a form control, providing a hint about the kind of data that should be entered into a field</a:t>
            </a:r>
          </a:p>
          <a:p>
            <a:r>
              <a:rPr lang="en-IN"/>
              <a:t>They are defined using the </a:t>
            </a:r>
            <a:r>
              <a:rPr lang="en-IN" sz="2600">
                <a:latin typeface="Courier New" panose="02070309020205020404" pitchFamily="49" charset="0"/>
                <a:cs typeface="Courier New" panose="02070309020205020404" pitchFamily="49" charset="0"/>
              </a:rPr>
              <a:t>placeholder</a:t>
            </a:r>
            <a:r>
              <a:rPr lang="en-IN"/>
              <a:t> attribute</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placeholder=“</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a:t>
            </a:r>
          </a:p>
          <a:p>
            <a:pPr indent="0">
              <a:buNone/>
            </a:pPr>
            <a:r>
              <a:rPr lang="en-IN">
                <a:cs typeface="Courier New" panose="02070309020205020404" pitchFamily="49" charset="0"/>
              </a:rPr>
              <a:t>where</a:t>
            </a:r>
            <a:r>
              <a:rPr lang="en-IN"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sz="2800" i="1"/>
              <a:t> </a:t>
            </a:r>
            <a:r>
              <a:rPr lang="en-IN"/>
              <a:t>is the text of the placeholder</a:t>
            </a:r>
          </a:p>
          <a:p>
            <a:pPr marL="0" indent="0">
              <a:buNone/>
            </a:pPr>
            <a:endParaRPr lang="en-IN" sz="2600">
              <a:latin typeface="Courier New" panose="02070309020205020404" pitchFamily="49" charset="0"/>
              <a:cs typeface="Courier New" panose="02070309020205020404" pitchFamily="49" charset="0"/>
            </a:endParaRPr>
          </a:p>
          <a:p>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70425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Defining Default Values and Placeholders (continued 2)</a:t>
            </a:r>
            <a:endParaRPr lang="en-US" sz="3600"/>
          </a:p>
        </p:txBody>
      </p:sp>
      <p:pic>
        <p:nvPicPr>
          <p:cNvPr id="3" name="Content Placeholder 2" descr="This figure shows how to define placeholder text.&#10;&#10;The figure consists of three rectangular boxes and a few lines of code.&#10;&#10;The first line of the code reads “&lt;div class=“formRow”&gt;”. The second line of the code reads “&lt;label for=“name”&gt;Name*&lt;/label&gt;”. The third line of the code reads “&lt;input name=“custName” id=“name” type=“text” placeholder=“first and last name” /&gt;”. The fourth line of the code reads “&lt;/div&gt;”. The fifth line of the code reads “&lt;div class=“formRow”&gt;”. The sixth line of the code reads “&lt;label for=“zip”&gt;Postal code&lt;/label&gt;”. The seventh line of the code reads “&lt;input name=“custZip” id=“zip” type=“text” placeholder=“nnnn (-nnnn)” /&gt;”. The eighth line of the code reads “&lt;/div&gt;”. The ninth line of the code reads “&lt;div class=“formRow”&gt;”. The tenth line of the code reads “&lt;label for=“phone”&gt;Phone number&lt;/label&gt;”. The eleventh line of the code reads “&lt;input name=“custPhone” id=“phone” type=“tel” paceholder=“ (nnn) nnn-nnn” /&gt;”. The twelfth line of the code reads “&lt;/div&gt;”.&#10;&#10;The first rectangular box labeled “placeholder text for the name input box” is positioned above the code. An arrow originating from this rectangular box points to “placeholder=“first and last name”” in the third line of the code.&#10;&#10;The second rectangular box labeled “placeholder text for the zip input box” is positioned below the first rectangular box. An arrow originating from the second rectangular box points to “placeholder=“nnnnn (-nnnn)”” in the seventh line of the code.&#10;&#10;The third rectangular box labeled “placeholder text for the phone input box” is positioned below the code. An arrow originating from this rectangular box points to “placeholder=“(nnn) nnn-nnnn”” in the eleventh line of the code.&#10;&#10;" title="Figure 7-23 Defining placeholder tex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3855" y="1265237"/>
            <a:ext cx="8006745"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606330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Defining Default Values and Placeholders (continued 3)</a:t>
            </a:r>
            <a:endParaRPr lang="en-US" sz="3600"/>
          </a:p>
        </p:txBody>
      </p:sp>
      <p:pic>
        <p:nvPicPr>
          <p:cNvPr id="9" name="Content Placeholder 2" descr="This figure shows how to view default values and placeholder text in a web form.&#10;The figure consists of fourteen rectangular boxes.&#10;The first rectangular box labeled “Customer Information” is a web form with data in two columns. The label is positioned at the left corner of the box. A text that reads “Name*” is positioned first in the first column. The second rectangular box that reads “first and last name” is positioned first in the second column. A text that reads “Street address” is positioned second in the first column. The third rectangular box is positioned below the second rectangular box. A text that reads “City” is positioned third in the first column. The fourth rectangular box that reads “Ormond Beach” is positioned third in the second column. A text that reads “State” is positioned fourth in the first column. The fifth rectangular box that reads “FL” is positioned fourth in the second column. A text that reads “Postal code” is positioned fifth in the first column. The sixth rectangular box that reads “nnnnn (-nnnn)” is positioned fifth in the second column. A text that reads “Phone number” is positioned sixth in the first column. The seventh rectangular box that reads “(nnn) nnn-nnnn” is positioned sixth in the second column. A text that reads “E-mail*” is positioned seventh in the first column. The eighth rectangular box is positioned seventh in the second column.&#10;The ninth rectangular box labeled “formatted field set legend” is positioned at the top left corner of the first rectangular box. An arrow originating from the ninth rectangular box points to the label of the first rectangular box.&#10;The tenth rectangular box labeled “default value for the custCity field” is positioned below the ninth rectangular box. An arrow originating from the tenth rectangular box points to the fourth rectangular box.&#10;The eleventh rectangular box labeled “placeholder text for the phone input box” is positioned below the tenth rectangular box. An arrow originating from the eleventh rectangular box points to the seventh rectangular box.&#10;The twelfth rectangular box labeled “placeholder text for the name input box” is positioned at the right side of the first rectangular box. An arrow originating from the twelfth rectangular box points to the second rectangular box.&#10;The thirteenth rectangular box labeled “default value for the custState field” is positioned below the twelfth rectangular box. An arrow originating from the thirteenth rectangular box points to the fifth rectangular box.&#10;The fourteenth rectangular box labeled “placeholder text for zip input box” is positioned below the thirteenth rectangular box. An arrow originating from the fourteenth rectangular box points to the sixth rectangular box.&#10;" title="Figure 7-24 Viewing default values and placeholder tex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106203"/>
            <a:ext cx="8305800" cy="3132957"/>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61421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Entering Date and Time Values</a:t>
            </a:r>
            <a:endParaRPr lang="en-US"/>
          </a:p>
        </p:txBody>
      </p:sp>
      <p:sp>
        <p:nvSpPr>
          <p:cNvPr id="2" name="Content Placeholder 1"/>
          <p:cNvSpPr>
            <a:spLocks noGrp="1"/>
          </p:cNvSpPr>
          <p:nvPr>
            <p:ph idx="1"/>
          </p:nvPr>
        </p:nvSpPr>
        <p:spPr/>
        <p:txBody>
          <a:bodyPr/>
          <a:lstStyle/>
          <a:p>
            <a:r>
              <a:rPr lang="en-IN"/>
              <a:t>Date and time fields ensure that users enter data in the correct format</a:t>
            </a:r>
          </a:p>
          <a:p>
            <a:r>
              <a:rPr lang="en-IN"/>
              <a:t>Indicated using </a:t>
            </a:r>
            <a:r>
              <a:rPr lang="en-IN" sz="2600">
                <a:latin typeface="Courier New" panose="02070309020205020404" pitchFamily="49" charset="0"/>
                <a:cs typeface="Courier New" panose="02070309020205020404" pitchFamily="49" charset="0"/>
              </a:rPr>
              <a:t>type</a:t>
            </a:r>
            <a:r>
              <a:rPr lang="en-IN"/>
              <a:t> attributes: </a:t>
            </a:r>
            <a:r>
              <a:rPr lang="en-IN" sz="2600">
                <a:latin typeface="Courier New" panose="02070309020205020404" pitchFamily="49" charset="0"/>
                <a:cs typeface="Courier New" panose="02070309020205020404" pitchFamily="49" charset="0"/>
              </a:rPr>
              <a:t>date, time, </a:t>
            </a:r>
            <a:r>
              <a:rPr lang="en-IN" sz="2600" err="1">
                <a:latin typeface="Courier New" panose="02070309020205020404" pitchFamily="49" charset="0"/>
                <a:cs typeface="Courier New" panose="02070309020205020404" pitchFamily="49" charset="0"/>
              </a:rPr>
              <a:t>datetime</a:t>
            </a:r>
            <a:r>
              <a:rPr lang="en-IN" sz="2600">
                <a:latin typeface="Courier New" panose="02070309020205020404" pitchFamily="49" charset="0"/>
                <a:cs typeface="Courier New" panose="02070309020205020404" pitchFamily="49" charset="0"/>
              </a:rPr>
              <a:t>-local, month, </a:t>
            </a:r>
            <a:r>
              <a:rPr lang="en-IN">
                <a:cs typeface="Courier New" panose="02070309020205020404" pitchFamily="49" charset="0"/>
              </a:rPr>
              <a:t>and</a:t>
            </a:r>
            <a:r>
              <a:rPr lang="en-IN" sz="2600">
                <a:latin typeface="Courier New" panose="02070309020205020404" pitchFamily="49" charset="0"/>
                <a:cs typeface="Courier New" panose="02070309020205020404" pitchFamily="49" charset="0"/>
              </a:rPr>
              <a:t> week</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4" name="Picture 3" descr="This figure shows how to create a date field&#10;&#10;The figure consists of a rectangular box and a few lines of code.&#10;&#10;The first line of the code reads “&lt;fieldset id=“expInfo”&gt;”. The second line of the code reads “&lt;legend&gt; Share Your Experience at Red Ball Pizza &lt;/legend&gt;”. The third line of the code reads “&lt;div class=“formRow”&gt;”. The fourth line of the code reads “&lt;label for=“visit”&gt;Date of visit&lt;/label&gt;”. The fifth line of the code reads “&lt;input name=“visitDate” id=“visit” type=“date” /&gt;”. The sixth line of the code reads “&lt;/div&gt;”. The seventh line of the code reads “&lt;/fieldset&gt;”.&#10;&#10;A rectangular box labeled “sets the data type of the visitDate field to “date”” is positioned below the sixth line of code. An arrow originating from this rectangular box points to “type=“date”” in the fifth line of the code.&#10;&#10;" title="Figure 7-26 Creating a date fiel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3276600"/>
            <a:ext cx="8382000" cy="2971800"/>
          </a:xfrm>
          <a:prstGeom prst="rect">
            <a:avLst/>
          </a:prstGeom>
        </p:spPr>
      </p:pic>
    </p:spTree>
    <p:extLst>
      <p:ext uri="{BB962C8B-B14F-4D97-AF65-F5344CB8AC3E}">
        <p14:creationId xmlns:p14="http://schemas.microsoft.com/office/powerpoint/2010/main" val="370821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Selection List</a:t>
            </a:r>
            <a:endParaRPr lang="en-US"/>
          </a:p>
        </p:txBody>
      </p:sp>
      <p:sp>
        <p:nvSpPr>
          <p:cNvPr id="2" name="Content Placeholder 1"/>
          <p:cNvSpPr>
            <a:spLocks noGrp="1"/>
          </p:cNvSpPr>
          <p:nvPr>
            <p:ph idx="1"/>
          </p:nvPr>
        </p:nvSpPr>
        <p:spPr>
          <a:xfrm>
            <a:off x="457200" y="1219200"/>
            <a:ext cx="8305800" cy="5029200"/>
          </a:xfrm>
        </p:spPr>
        <p:txBody>
          <a:bodyPr/>
          <a:lstStyle/>
          <a:p>
            <a:r>
              <a:rPr lang="en-IN"/>
              <a:t>A selection list is a list box that presents users with a group of possible values for the data field</a:t>
            </a:r>
          </a:p>
          <a:p>
            <a:r>
              <a:rPr lang="en-IN"/>
              <a:t>The list is created using the </a:t>
            </a:r>
            <a:r>
              <a:rPr lang="en-IN" sz="2600">
                <a:latin typeface="Courier New" panose="02070309020205020404" pitchFamily="49" charset="0"/>
                <a:cs typeface="Courier New" panose="02070309020205020404" pitchFamily="49" charset="0"/>
              </a:rPr>
              <a:t>select</a:t>
            </a:r>
            <a:r>
              <a:rPr lang="en-IN"/>
              <a:t> and </a:t>
            </a:r>
            <a:r>
              <a:rPr lang="en-IN" sz="2600">
                <a:latin typeface="Courier New" panose="02070309020205020404" pitchFamily="49" charset="0"/>
                <a:cs typeface="Courier New" panose="02070309020205020404" pitchFamily="49" charset="0"/>
              </a:rPr>
              <a:t>option</a:t>
            </a:r>
            <a:r>
              <a:rPr lang="en-IN"/>
              <a:t> elements</a:t>
            </a:r>
            <a:endParaRPr lang="en-IN">
              <a:latin typeface="Courier New" panose="02070309020205020404" pitchFamily="49" charset="0"/>
              <a:cs typeface="Courier New" panose="02070309020205020404" pitchFamily="49" charset="0"/>
            </a:endParaRPr>
          </a:p>
          <a:p>
            <a:pPr marL="457200" lvl="1" indent="0">
              <a:buNone/>
            </a:pPr>
            <a:r>
              <a:rPr lang="en-IN" sz="2600">
                <a:latin typeface="Courier New" panose="02070309020205020404" pitchFamily="49" charset="0"/>
                <a:cs typeface="Courier New" panose="02070309020205020404" pitchFamily="49" charset="0"/>
              </a:rPr>
              <a:t>&lt;select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”&gt;</a:t>
            </a:r>
          </a:p>
          <a:p>
            <a:pPr marL="457200" lvl="1" indent="0">
              <a:buNone/>
            </a:pPr>
            <a:r>
              <a:rPr lang="en-IN" sz="2600">
                <a:latin typeface="Courier New" panose="02070309020205020404" pitchFamily="49" charset="0"/>
                <a:cs typeface="Courier New" panose="02070309020205020404" pitchFamily="49" charset="0"/>
              </a:rPr>
              <a:t>&lt;option value=”</a:t>
            </a:r>
            <a:r>
              <a:rPr lang="en-IN" sz="2600" i="1">
                <a:latin typeface="Courier New" panose="02070309020205020404" pitchFamily="49" charset="0"/>
                <a:cs typeface="Courier New" panose="02070309020205020404" pitchFamily="49" charset="0"/>
              </a:rPr>
              <a:t>value1</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text1</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&lt;option value=”</a:t>
            </a:r>
            <a:r>
              <a:rPr lang="en-IN" sz="2600" i="1">
                <a:latin typeface="Courier New" panose="02070309020205020404" pitchFamily="49" charset="0"/>
                <a:cs typeface="Courier New" panose="02070309020205020404" pitchFamily="49" charset="0"/>
              </a:rPr>
              <a:t>value2</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text2</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a:t>
            </a:r>
          </a:p>
          <a:p>
            <a:pPr marL="457200" lvl="1" indent="0">
              <a:buNone/>
            </a:pPr>
            <a:r>
              <a:rPr lang="en-IN" sz="2400">
                <a:latin typeface="Courier New" panose="02070309020205020404" pitchFamily="49" charset="0"/>
                <a:cs typeface="Courier New" panose="02070309020205020404" pitchFamily="49" charset="0"/>
              </a:rPr>
              <a:t>&lt;/select&gt;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31472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a Selection List (continued 1)</a:t>
            </a:r>
            <a:endParaRPr lang="en-US" sz="4000"/>
          </a:p>
        </p:txBody>
      </p:sp>
      <p:sp>
        <p:nvSpPr>
          <p:cNvPr id="2" name="Content Placeholder 1"/>
          <p:cNvSpPr>
            <a:spLocks noGrp="1"/>
          </p:cNvSpPr>
          <p:nvPr>
            <p:ph idx="1"/>
          </p:nvPr>
        </p:nvSpPr>
        <p:spPr/>
        <p:txBody>
          <a:bodyPr/>
          <a:lstStyle/>
          <a:p>
            <a:pPr lvl="1">
              <a:buFont typeface="Arial" panose="020B0604020202020204" pitchFamily="34" charset="0"/>
              <a:buChar char="–"/>
            </a:pPr>
            <a:r>
              <a:rPr lang="en-IN" sz="2600" i="1">
                <a:latin typeface="Courier New" panose="02070309020205020404" pitchFamily="49" charset="0"/>
                <a:cs typeface="Courier New" panose="02070309020205020404" pitchFamily="49" charset="0"/>
              </a:rPr>
              <a:t>name</a:t>
            </a:r>
            <a:r>
              <a:rPr lang="en-IN" i="1"/>
              <a:t> </a:t>
            </a:r>
            <a:r>
              <a:rPr lang="en-IN"/>
              <a:t>is the name of the data field</a:t>
            </a:r>
          </a:p>
          <a:p>
            <a:pPr lvl="1"/>
            <a:r>
              <a:rPr lang="en-IN" sz="2600" i="1">
                <a:latin typeface="Courier New" panose="02070309020205020404" pitchFamily="49" charset="0"/>
                <a:cs typeface="Courier New" panose="02070309020205020404" pitchFamily="49" charset="0"/>
              </a:rPr>
              <a:t>value1</a:t>
            </a:r>
            <a:r>
              <a:rPr lang="en-IN"/>
              <a:t>, </a:t>
            </a:r>
            <a:r>
              <a:rPr lang="en-IN" sz="2600" i="1">
                <a:latin typeface="Courier New" panose="02070309020205020404" pitchFamily="49" charset="0"/>
                <a:cs typeface="Courier New" panose="02070309020205020404" pitchFamily="49" charset="0"/>
              </a:rPr>
              <a:t>value2</a:t>
            </a:r>
            <a:r>
              <a:rPr lang="en-IN"/>
              <a:t>,… are the possible field values</a:t>
            </a:r>
          </a:p>
          <a:p>
            <a:pPr lvl="1"/>
            <a:r>
              <a:rPr lang="en-IN" sz="2600" i="1">
                <a:latin typeface="Courier New" panose="02070309020205020404" pitchFamily="49" charset="0"/>
                <a:cs typeface="Courier New" panose="02070309020205020404" pitchFamily="49" charset="0"/>
              </a:rPr>
              <a:t>text1</a:t>
            </a:r>
            <a:r>
              <a:rPr lang="en-IN"/>
              <a:t>, </a:t>
            </a:r>
            <a:r>
              <a:rPr lang="en-IN" sz="2600" i="1">
                <a:latin typeface="Courier New" panose="02070309020205020404" pitchFamily="49" charset="0"/>
                <a:cs typeface="Courier New" panose="02070309020205020404" pitchFamily="49" charset="0"/>
              </a:rPr>
              <a:t>text2</a:t>
            </a:r>
            <a:r>
              <a:rPr lang="en-IN"/>
              <a:t>,… are the text of the entries in the selection list that users see on the web form</a:t>
            </a:r>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29891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a Selection List (continued 2)</a:t>
            </a:r>
            <a:endParaRPr lang="en-US" sz="4000"/>
          </a:p>
        </p:txBody>
      </p:sp>
      <p:pic>
        <p:nvPicPr>
          <p:cNvPr id="6" name="Content Placeholder 2" descr="This figure shows how to create a selection list for the orderType field.&#10;&#10;The figure consists of five rectangular boxes and a few lines of code.&#10;&#10;The first line of the code reads “&lt;div class=“formRow”&gt;”. The second line of the code reads “&lt;label for=“visit”&gt;Date of visit&lt;/label&gt;”. The third line of the code reads “&lt;input name=“visitDate” id=“visit” type=“date” /&gt;. The fourth line of the code reads “&lt;/div&gt;”. The fifth line of the code reads “&lt;div class=“formRow”&gt;”. The sixth line of the code reads “&lt;label for=“order”&gt;Order type&lt;/label&gt;”. The seventh line of the code reads “&lt;select name=“orderType” id=“order”&gt;”. The eighth line of the code reads “&lt;option value=“order1”&gt;Carry out&lt;/option&gt;”. The ninth line of the code reads “&lt;option value=“order2”&gt;Delivery&lt;/option&gt;”. The tenth line of the code reads “&lt;option value=“order3” selected&gt;Dine in&lt;/option&gt;”. The eleventh line of the code reads “&lt;option value=“order4”&gt;Take ‘n bake&lt;/option&gt;”. The twelfth line of the code reads “&lt;/select&gt;”. The thirteenth line of the code reads “&lt;/div&gt;”.&#10;&#10;The first rectangular box labeled “field name associated with the selection list” is positioned at the left side of the code. An arrow originating from this rectangular box points to “name=“orderType”” in the seventh line of the code.&#10;&#10;The second rectangular box labeled “id of the selection list control” is positioned below the fourth line of the code. An arrow originating from this rectangular box points to “id=“order”” in the seventh line of the code.&#10;&#10;The third rectangular box labeled “order3 (Dine in) is the default selected value of the orderType field” is positioned at the right side of the code. An arrow originating from this rectangular box points to “selected” in the tenth line of the code.&#10;&#10;The fourth rectangular box labeled “possible values of the orderType field” is positioned below the first rectangular box. An arrow originating from the fourth rectangular box points to “value=“order4”” in the eleventh line of the code.&#10;&#10;The fifth rectangular box labeled “text strings displayed in the selection list for each option” is positioned below the third rectangular box. An arrow originating from the fifth rectangular box points to “Take ‘n bake” in the eleventh line of the code.&#10;" title="Figure 7-27 Creating a selection list for the orderType fiel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16180"/>
            <a:ext cx="8305800" cy="411300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4879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Working with Select Attributes</a:t>
            </a:r>
            <a:endParaRPr lang="en-US"/>
          </a:p>
        </p:txBody>
      </p:sp>
      <p:sp>
        <p:nvSpPr>
          <p:cNvPr id="2" name="Content Placeholder 1"/>
          <p:cNvSpPr>
            <a:spLocks noGrp="1"/>
          </p:cNvSpPr>
          <p:nvPr>
            <p:ph idx="1"/>
          </p:nvPr>
        </p:nvSpPr>
        <p:spPr/>
        <p:txBody>
          <a:bodyPr/>
          <a:lstStyle/>
          <a:p>
            <a:r>
              <a:rPr lang="en-IN"/>
              <a:t>By default, a selection list appears as a drop-down list box</a:t>
            </a:r>
          </a:p>
          <a:p>
            <a:r>
              <a:rPr lang="en-IN"/>
              <a:t>To display a selection list as a scroll box, use the </a:t>
            </a:r>
            <a:r>
              <a:rPr lang="en-IN" sz="2600">
                <a:latin typeface="Courier New" panose="02070309020205020404" pitchFamily="49" charset="0"/>
                <a:cs typeface="Courier New" panose="02070309020205020404" pitchFamily="49" charset="0"/>
              </a:rPr>
              <a:t>size</a:t>
            </a:r>
            <a:r>
              <a:rPr lang="en-IN"/>
              <a:t> attribute to the </a:t>
            </a:r>
            <a:r>
              <a:rPr lang="en-IN" sz="2600">
                <a:latin typeface="Courier New" panose="02070309020205020404" pitchFamily="49" charset="0"/>
                <a:cs typeface="Courier New" panose="02070309020205020404" pitchFamily="49" charset="0"/>
              </a:rPr>
              <a:t>select</a:t>
            </a:r>
            <a:r>
              <a:rPr lang="en-IN"/>
              <a:t> element</a:t>
            </a:r>
          </a:p>
          <a:p>
            <a:pPr marL="457200" lvl="1" indent="0">
              <a:buNone/>
            </a:pPr>
            <a:r>
              <a:rPr lang="en-IN" sz="2600">
                <a:latin typeface="Courier New" panose="02070309020205020404" pitchFamily="49" charset="0"/>
                <a:cs typeface="Courier New" panose="02070309020205020404" pitchFamily="49" charset="0"/>
              </a:rPr>
              <a:t>&lt;select size=“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”&gt; ... &lt;/select&gt;</a:t>
            </a:r>
          </a:p>
          <a:p>
            <a:pPr indent="0">
              <a:buNone/>
            </a:pPr>
            <a:r>
              <a:rPr lang="en-IN"/>
              <a:t>where </a:t>
            </a:r>
            <a:r>
              <a:rPr lang="en-IN" sz="2600" i="1">
                <a:latin typeface="Courier New" panose="02070309020205020404" pitchFamily="49" charset="0"/>
                <a:cs typeface="Courier New" panose="02070309020205020404" pitchFamily="49" charset="0"/>
              </a:rPr>
              <a:t>value</a:t>
            </a:r>
            <a:r>
              <a:rPr lang="en-IN" i="1"/>
              <a:t> </a:t>
            </a:r>
            <a:r>
              <a:rPr lang="en-IN"/>
              <a:t>is the number of options that the selection list displays at one time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69338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Web Form</a:t>
            </a:r>
            <a:endParaRPr lang="en-IN"/>
          </a:p>
        </p:txBody>
      </p:sp>
      <p:pic>
        <p:nvPicPr>
          <p:cNvPr id="4" name="Content Placeholder 3" descr="This figure shows the structure of a web form.&#10;The figure consists of a web form and eleven rectangular boxes.&#10;The web form consists of a text that reads “Customer Survey” positioned at the top-left corner of the form. There are few lines of text that describes the survey.&#10;The first rectangular box labeled “Customer Information” is positioned below the lines of text. This box consists of two columns. The first column consists of five labels positioned one below the other and the second column consists of five equal sized rectangular boxes positioned one below the other.&#10;The first label in the first column reads “Name*”. The second label in the first column reads “Street address”. The third label in the first column reads “City”. The fourth label in the first column reads “State”. The fifth label in the first column reads “Postal code”.&#10;The second rectangular box is an input box that reads “enter your name”. This box is positioned in the second column inside the first rectangular box.&#10;The third rectangular box is an input box positioned below the second rectangular box.&#10;The fourth rectangular box is an input box that reads “Ormond Beach”. This box is positioned below the third rectangular box.&#10;The fifth rectangular box is an input box that reads “FL”. This box is positioned below the fourth rectangular box.&#10;The sixth rectangular box is an input box that reads “nnnn (-nnnn)”. This box is positioned below the fifth rectangular box.&#10;The seventh rectangular box labeled “The field set legend appears at the top-left corner of the field set by default.” is positioned at the right side of the web form. An arrow originating from this rectangular box points to the label on the first rectangular box.&#10;The eighth rectangular box labeled “An input control box displaying placeholder text.” is positioned below the seventh rectangular box. An arrow originating from the eighth rectangular box points to the second rectangular box.&#10;The ninth rectangular box labeled “A default value appears in the input box.” is positioned below the eighth rectangular box. An arrow originating from the ninth rectangular box points to the fourth rectangular box.&#10;The tenth rectangular box labeled “Placeholder text is dimmed within the input box.” is positioned at the bottom-left corner of the web form. An arrow originating from this rectangular box points to the sixth rectangular box.&#10;The eleventh rectangular box labeled “A label associated with an input control.” is positioned at the left side of the tenth rectangular box. An arrow originating from the eleventh rectangular box points to the fifth label in the first column.&#10;" title="Structure of a web for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8884" y="1219200"/>
            <a:ext cx="6802432"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43332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400" dirty="0"/>
              <a:t>Working with Select Attributes (continued 1)</a:t>
            </a:r>
            <a:endParaRPr lang="en-US" sz="3400" dirty="0"/>
          </a:p>
        </p:txBody>
      </p:sp>
      <p:sp>
        <p:nvSpPr>
          <p:cNvPr id="2" name="Content Placeholder 1"/>
          <p:cNvSpPr>
            <a:spLocks noGrp="1"/>
          </p:cNvSpPr>
          <p:nvPr>
            <p:ph idx="1"/>
          </p:nvPr>
        </p:nvSpPr>
        <p:spPr/>
        <p:txBody>
          <a:bodyPr/>
          <a:lstStyle/>
          <a:p>
            <a:r>
              <a:rPr lang="en-IN"/>
              <a:t>By default, selection lists allow only one selection from the list of options</a:t>
            </a:r>
          </a:p>
          <a:p>
            <a:r>
              <a:rPr lang="en-IN"/>
              <a:t>To allow more than one item to be selected, add </a:t>
            </a:r>
            <a:r>
              <a:rPr lang="en-IN" sz="2600">
                <a:latin typeface="Courier New" panose="02070309020205020404" pitchFamily="49" charset="0"/>
                <a:cs typeface="Courier New" panose="02070309020205020404" pitchFamily="49" charset="0"/>
              </a:rPr>
              <a:t>multiple</a:t>
            </a:r>
            <a:r>
              <a:rPr lang="en-IN"/>
              <a:t> attribute </a:t>
            </a:r>
          </a:p>
          <a:p>
            <a:pPr marL="457200" lvl="1" indent="0">
              <a:buNone/>
            </a:pPr>
            <a:r>
              <a:rPr lang="en-IN" sz="2600">
                <a:latin typeface="Courier New" panose="02070309020205020404" pitchFamily="49" charset="0"/>
                <a:cs typeface="Courier New" panose="02070309020205020404" pitchFamily="49" charset="0"/>
              </a:rPr>
              <a:t>&lt;select multiple&gt; ... &lt;/select&gt;</a:t>
            </a:r>
            <a:endParaRPr lang="en-IN" sz="2600"/>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113228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400" dirty="0"/>
              <a:t>Working with Select Attributes (continued 2)</a:t>
            </a:r>
            <a:endParaRPr lang="en-US" sz="3400" dirty="0"/>
          </a:p>
        </p:txBody>
      </p:sp>
      <p:sp>
        <p:nvSpPr>
          <p:cNvPr id="2" name="Content Placeholder 1"/>
          <p:cNvSpPr>
            <a:spLocks noGrp="1"/>
          </p:cNvSpPr>
          <p:nvPr>
            <p:ph idx="1"/>
          </p:nvPr>
        </p:nvSpPr>
        <p:spPr/>
        <p:txBody>
          <a:bodyPr/>
          <a:lstStyle/>
          <a:p>
            <a:r>
              <a:rPr lang="en-US"/>
              <a:t>Two ways for users to select multiple items from a selection list</a:t>
            </a:r>
          </a:p>
          <a:p>
            <a:pPr lvl="1"/>
            <a:r>
              <a:rPr lang="en-IN"/>
              <a:t>For non-contiguous selection, press and hold the Ctrl key while making the selections</a:t>
            </a:r>
          </a:p>
          <a:p>
            <a:pPr lvl="1"/>
            <a:r>
              <a:rPr lang="en-IN"/>
              <a:t>For contiguous selection, select the first item, press and hold the Shift key, and then select the last item in the range</a:t>
            </a:r>
          </a:p>
          <a:p>
            <a:pPr marL="457200" lvl="1" indent="0">
              <a:buNone/>
            </a:pPr>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803781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Grouping Selection Options</a:t>
            </a:r>
            <a:endParaRPr lang="en-US"/>
          </a:p>
        </p:txBody>
      </p:sp>
      <p:sp>
        <p:nvSpPr>
          <p:cNvPr id="2" name="Content Placeholder 1"/>
          <p:cNvSpPr>
            <a:spLocks noGrp="1"/>
          </p:cNvSpPr>
          <p:nvPr>
            <p:ph idx="1"/>
          </p:nvPr>
        </p:nvSpPr>
        <p:spPr/>
        <p:txBody>
          <a:bodyPr/>
          <a:lstStyle/>
          <a:p>
            <a:r>
              <a:rPr lang="en-IN"/>
              <a:t>Organize selection list options by placing them in option groups using the </a:t>
            </a:r>
            <a:r>
              <a:rPr lang="en-IN" sz="2600" err="1">
                <a:latin typeface="Courier New" panose="02070309020205020404" pitchFamily="49" charset="0"/>
                <a:cs typeface="Courier New" panose="02070309020205020404" pitchFamily="49" charset="0"/>
              </a:rPr>
              <a:t>optgroup</a:t>
            </a:r>
            <a:r>
              <a:rPr lang="en-IN"/>
              <a:t> element</a:t>
            </a:r>
          </a:p>
          <a:p>
            <a:pPr marL="457200" lvl="1" indent="0">
              <a:buNone/>
            </a:pPr>
            <a:r>
              <a:rPr lang="en-IN" sz="2600">
                <a:latin typeface="Courier New" panose="02070309020205020404" pitchFamily="49" charset="0"/>
                <a:cs typeface="Courier New" panose="02070309020205020404" pitchFamily="49" charset="0"/>
              </a:rPr>
              <a:t>&lt;select&gt;</a:t>
            </a:r>
          </a:p>
          <a:p>
            <a:pPr marL="457200" lvl="1"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optgroup</a:t>
            </a:r>
            <a:r>
              <a:rPr lang="en-IN" sz="2600">
                <a:latin typeface="Courier New" panose="02070309020205020404" pitchFamily="49" charset="0"/>
                <a:cs typeface="Courier New" panose="02070309020205020404" pitchFamily="49" charset="0"/>
              </a:rPr>
              <a:t> label=”</a:t>
            </a:r>
            <a:r>
              <a:rPr lang="en-IN" sz="2600" i="1">
                <a:latin typeface="Courier New" panose="02070309020205020404" pitchFamily="49" charset="0"/>
                <a:cs typeface="Courier New" panose="02070309020205020404" pitchFamily="49" charset="0"/>
              </a:rPr>
              <a:t>label1</a:t>
            </a:r>
            <a:r>
              <a:rPr lang="en-IN" sz="2600">
                <a:latin typeface="Courier New" panose="02070309020205020404" pitchFamily="49" charset="0"/>
                <a:cs typeface="Courier New" panose="02070309020205020404" pitchFamily="49" charset="0"/>
              </a:rPr>
              <a:t>”&gt;</a:t>
            </a:r>
          </a:p>
          <a:p>
            <a:pPr marL="457200" lvl="1" indent="0">
              <a:buNone/>
            </a:pPr>
            <a:r>
              <a:rPr lang="en-IN" sz="2600">
                <a:latin typeface="Courier New" panose="02070309020205020404" pitchFamily="49" charset="0"/>
                <a:cs typeface="Courier New" panose="02070309020205020404" pitchFamily="49" charset="0"/>
              </a:rPr>
              <a:t>		&lt;option&gt;</a:t>
            </a:r>
            <a:r>
              <a:rPr lang="en-IN" sz="2600" i="1">
                <a:latin typeface="Courier New" panose="02070309020205020404" pitchFamily="49" charset="0"/>
                <a:cs typeface="Courier New" panose="02070309020205020404" pitchFamily="49" charset="0"/>
              </a:rPr>
              <a:t>text1</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		&lt;option&gt;</a:t>
            </a:r>
            <a:r>
              <a:rPr lang="en-IN" sz="2600" i="1">
                <a:latin typeface="Courier New" panose="02070309020205020404" pitchFamily="49" charset="0"/>
                <a:cs typeface="Courier New" panose="02070309020205020404" pitchFamily="49" charset="0"/>
              </a:rPr>
              <a:t>text2</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optgroup</a:t>
            </a:r>
            <a:r>
              <a:rPr lang="en-IN" sz="2600">
                <a:latin typeface="Courier New" panose="02070309020205020404" pitchFamily="49" charset="0"/>
                <a:cs typeface="Courier New" panose="02070309020205020404" pitchFamily="49" charset="0"/>
              </a:rPr>
              <a:t>&gt;</a:t>
            </a:r>
          </a:p>
          <a:p>
            <a:pPr marL="457200" lvl="1" indent="0">
              <a:buNone/>
            </a:pPr>
            <a:r>
              <a:rPr lang="en-IN" sz="2600">
                <a:latin typeface="Courier New" panose="02070309020205020404" pitchFamily="49" charset="0"/>
                <a:cs typeface="Courier New" panose="02070309020205020404" pitchFamily="49" charset="0"/>
              </a:rPr>
              <a:t>&lt;/select&gt;</a:t>
            </a:r>
          </a:p>
          <a:p>
            <a:pPr indent="0">
              <a:buNone/>
            </a:pPr>
            <a:r>
              <a:rPr lang="en-IN">
                <a:cs typeface="Courier New" panose="02070309020205020404" pitchFamily="49" charset="0"/>
              </a:rPr>
              <a:t>where</a:t>
            </a:r>
            <a:r>
              <a:rPr lang="en-IN" sz="2600" i="1">
                <a:latin typeface="Courier New" panose="02070309020205020404" pitchFamily="49" charset="0"/>
                <a:cs typeface="Courier New" panose="02070309020205020404" pitchFamily="49" charset="0"/>
              </a:rPr>
              <a:t> label1</a:t>
            </a:r>
            <a:r>
              <a:rPr lang="en-IN"/>
              <a:t> is the label for the different groups of options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555074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Grouping Selection Options (continued)</a:t>
            </a:r>
            <a:endParaRPr lang="en-US" sz="3600"/>
          </a:p>
        </p:txBody>
      </p:sp>
      <p:pic>
        <p:nvPicPr>
          <p:cNvPr id="9" name="Content Placeholder 2" descr="This figure shows how to group options in a selection list.&#10;&#10;The figure consists of three rectangular boxes, few lines of code, and a square box.&#10;&#10;The first rectangular box consists of a few lines of code.&#10;&#10;The first line of the code reads “&lt;label for=“appetizers”&gt;Starter Menu&lt;/label&gt;”. The second line of the code reads “&lt;select name=“meal”&gt;. The third line of the code reads “&lt;optgroup label=“Appetizers”&gt;. The fourth line of the code reads “&lt;option value=“sms”&gt;Spicy Mozzarella Sticks&lt;/option&gt;”. The fifth line of the code reads “&lt;option value=“pr”&gt;Pepperoni Rolls&lt;/option&gt;”. The sixth line of the code reads “&lt;option value=“tr”&gt;Toasted Ravioli&lt;/option&gt;”. The seventh line of the code reads “&lt;/optgroup&gt;”.The eighth line of the code reads “&lt;optgroup label=“Salads”&gt;”. The ninth line of the code reads “&lt;option value=“sms”&gt;Pasta Salad&lt;/option&gt;”. The tenth line of the code reads “&lt;option value=“tbs”&gt;Tuscan Bread Salad&lt;/option&gt;”. The eleventh line of the code reads “&lt;option value=“pr”&gt;Caesar Salad&lt;/option&gt;”. The twelfth line of the code reads “&lt;/optgroup&gt;”. The thirteenth line of the code reads “&lt;/select&gt;”.&#10;&#10;The second rectangular box labeled “option group labels” is positioned inside the first rectangular box at the right side of the code. An arrow originating from the second rectangular box points to “label=“Appetizers”” in the third line of the code and another arrow originating from the second rectangular box points to “label=“Salads”” in the eighth line of the code.&#10;&#10;The third rectangular box labeled “Starter Menu” is positioned below the first rectangular box. The label is positioned at the left corner in the third rectangular box. The square box that is a section list is positioned at the right side of the label. The square box is labeled “Spicy Mozzarella Sticks” followed by a downward arrow positioned at the right side of the label.&#10;The section list consists of eight values.&#10;&#10;The first value that reads “Appetizers” is positioned below the label. The second value that reads “Spicy Mozzarella Sticks” is positioned below the first value. The third value that reads “Pepperoni Rolls” is positioned below the second value. The fourth value that reads “Toasted Ravioli” is positioned below the third value. The fifth value that reads “Salads” is positioned below the fourth value. The sixth value that reads “Pasta Salad” is positioned below the fifth value. The seventh value that reads “Tuscan Bread Salad” is positioned below the sixth value. The eighth value that reads “Caesar Salad” is positioned below the seventh value.&#10;" title="Figure 7-31 Grouping options in a selection lis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14" y="1219200"/>
            <a:ext cx="5867372"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237248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Option Buttons</a:t>
            </a:r>
            <a:endParaRPr lang="en-US"/>
          </a:p>
        </p:txBody>
      </p:sp>
      <p:sp>
        <p:nvSpPr>
          <p:cNvPr id="2" name="Content Placeholder 1"/>
          <p:cNvSpPr>
            <a:spLocks noGrp="1"/>
          </p:cNvSpPr>
          <p:nvPr>
            <p:ph idx="1"/>
          </p:nvPr>
        </p:nvSpPr>
        <p:spPr/>
        <p:txBody>
          <a:bodyPr/>
          <a:lstStyle/>
          <a:p>
            <a:r>
              <a:rPr lang="en-IN"/>
              <a:t>Option buttons are also called radio buttons</a:t>
            </a:r>
          </a:p>
          <a:p>
            <a:r>
              <a:rPr lang="en-IN"/>
              <a:t>Unlike selection lists, the options appear as separate controls in the web form</a:t>
            </a:r>
          </a:p>
          <a:p>
            <a:r>
              <a:rPr lang="en-IN"/>
              <a:t>They are created with a group of </a:t>
            </a:r>
            <a:r>
              <a:rPr lang="en-IN" sz="2600">
                <a:latin typeface="Courier New" panose="02070309020205020404" pitchFamily="49" charset="0"/>
                <a:cs typeface="Courier New" panose="02070309020205020404" pitchFamily="49" charset="0"/>
              </a:rPr>
              <a:t>input</a:t>
            </a:r>
            <a:r>
              <a:rPr lang="en-IN" sz="2400"/>
              <a:t> </a:t>
            </a:r>
            <a:r>
              <a:rPr lang="en-IN"/>
              <a:t>elements with a </a:t>
            </a:r>
            <a:r>
              <a:rPr lang="en-IN" sz="2600">
                <a:latin typeface="Courier New" panose="02070309020205020404" pitchFamily="49" charset="0"/>
                <a:cs typeface="Courier New" panose="02070309020205020404" pitchFamily="49" charset="0"/>
              </a:rPr>
              <a:t>type</a:t>
            </a:r>
            <a:r>
              <a:rPr lang="en-IN" sz="2800"/>
              <a:t> </a:t>
            </a:r>
            <a:r>
              <a:rPr lang="en-IN"/>
              <a:t>attribute value of “radio”</a:t>
            </a:r>
          </a:p>
          <a:p>
            <a:pPr marL="457200" lvl="1" indent="0">
              <a:buNone/>
            </a:pPr>
            <a:r>
              <a:rPr lang="en-IN">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value=“</a:t>
            </a:r>
            <a:r>
              <a:rPr lang="en-IN" sz="2600" i="1">
                <a:latin typeface="Courier New" panose="02070309020205020404" pitchFamily="49" charset="0"/>
                <a:cs typeface="Courier New" panose="02070309020205020404" pitchFamily="49" charset="0"/>
              </a:rPr>
              <a:t>value1</a:t>
            </a:r>
            <a:r>
              <a:rPr lang="en-IN" sz="2600">
                <a:latin typeface="Courier New" panose="02070309020205020404" pitchFamily="49" charset="0"/>
                <a:cs typeface="Courier New" panose="02070309020205020404" pitchFamily="49" charset="0"/>
              </a:rPr>
              <a:t>” 	type=“radio” /&gt;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72057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Option Buttons (continued 1)</a:t>
            </a:r>
            <a:endParaRPr lang="en-US" sz="4000"/>
          </a:p>
        </p:txBody>
      </p:sp>
      <p:sp>
        <p:nvSpPr>
          <p:cNvPr id="2" name="Content Placeholder 1"/>
          <p:cNvSpPr>
            <a:spLocks noGrp="1"/>
          </p:cNvSpPr>
          <p:nvPr>
            <p:ph idx="1"/>
          </p:nvPr>
        </p:nvSpPr>
        <p:spPr/>
        <p:txBody>
          <a:bodyPr/>
          <a:lstStyle/>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value=“</a:t>
            </a:r>
            <a:r>
              <a:rPr lang="en-IN" sz="2600" i="1">
                <a:latin typeface="Courier New" panose="02070309020205020404" pitchFamily="49" charset="0"/>
                <a:cs typeface="Courier New" panose="02070309020205020404" pitchFamily="49" charset="0"/>
              </a:rPr>
              <a:t>value2</a:t>
            </a:r>
            <a:r>
              <a:rPr lang="en-IN" sz="2600">
                <a:latin typeface="Courier New" panose="02070309020205020404" pitchFamily="49" charset="0"/>
                <a:cs typeface="Courier New" panose="02070309020205020404" pitchFamily="49" charset="0"/>
              </a:rPr>
              <a:t>” 	type=“radio” /&gt;</a:t>
            </a:r>
          </a:p>
          <a:p>
            <a:pPr marL="457200" lvl="1" indent="0">
              <a:buNone/>
            </a:pPr>
            <a:r>
              <a:rPr lang="en-IN" sz="2600">
                <a:latin typeface="Courier New" panose="02070309020205020404" pitchFamily="49" charset="0"/>
                <a:cs typeface="Courier New" panose="02070309020205020404" pitchFamily="49" charset="0"/>
              </a:rPr>
              <a:t>	…</a:t>
            </a:r>
          </a:p>
          <a:p>
            <a:pPr indent="0">
              <a:buNone/>
            </a:pPr>
            <a:r>
              <a:rPr lang="en-IN" sz="2800"/>
              <a:t>where </a:t>
            </a:r>
            <a:r>
              <a:rPr lang="en-IN" sz="2600" i="1">
                <a:latin typeface="Courier New" panose="02070309020205020404" pitchFamily="49" charset="0"/>
                <a:cs typeface="Courier New" panose="02070309020205020404" pitchFamily="49" charset="0"/>
              </a:rPr>
              <a:t>name</a:t>
            </a:r>
            <a:r>
              <a:rPr lang="en-IN" sz="2800" i="1"/>
              <a:t> </a:t>
            </a:r>
            <a:r>
              <a:rPr lang="en-IN" sz="2800"/>
              <a:t>is the name of the data field and </a:t>
            </a:r>
            <a:r>
              <a:rPr lang="en-IN" sz="2600" i="1">
                <a:latin typeface="Courier New" panose="02070309020205020404" pitchFamily="49" charset="0"/>
                <a:cs typeface="Courier New" panose="02070309020205020404" pitchFamily="49" charset="0"/>
              </a:rPr>
              <a:t>value1</a:t>
            </a:r>
            <a:r>
              <a:rPr lang="en-IN" sz="2800"/>
              <a:t>, </a:t>
            </a:r>
            <a:r>
              <a:rPr lang="en-IN" sz="2600" i="1">
                <a:latin typeface="Courier New" panose="02070309020205020404" pitchFamily="49" charset="0"/>
                <a:cs typeface="Courier New" panose="02070309020205020404" pitchFamily="49" charset="0"/>
              </a:rPr>
              <a:t>value2</a:t>
            </a:r>
            <a:r>
              <a:rPr lang="en-IN" sz="2800"/>
              <a:t>, </a:t>
            </a:r>
            <a:r>
              <a:rPr lang="en-IN" sz="2600" i="1">
                <a:latin typeface="Courier New" panose="02070309020205020404" pitchFamily="49" charset="0"/>
                <a:cs typeface="Courier New" panose="02070309020205020404" pitchFamily="49" charset="0"/>
              </a:rPr>
              <a:t>value3</a:t>
            </a:r>
            <a:r>
              <a:rPr lang="en-IN" sz="2800"/>
              <a:t>,… are the field values associated with each option</a:t>
            </a:r>
          </a:p>
          <a:p>
            <a:r>
              <a:rPr lang="en-IN" sz="2800"/>
              <a:t>Set an option button to be selected as the default by adding the </a:t>
            </a:r>
            <a:r>
              <a:rPr lang="en-IN" sz="2600">
                <a:latin typeface="Courier New" panose="02070309020205020404" pitchFamily="49" charset="0"/>
                <a:cs typeface="Courier New" panose="02070309020205020404" pitchFamily="49" charset="0"/>
              </a:rPr>
              <a:t>checked</a:t>
            </a:r>
            <a:r>
              <a:rPr lang="en-IN" sz="2800"/>
              <a:t> attribute to the input element</a:t>
            </a:r>
          </a:p>
          <a:p>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type=”radio” checked /&gt;</a:t>
            </a:r>
          </a:p>
          <a:p>
            <a:pPr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12023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Option Buttons (continued 2)</a:t>
            </a:r>
            <a:endParaRPr lang="en-US" sz="4000"/>
          </a:p>
        </p:txBody>
      </p:sp>
      <p:pic>
        <p:nvPicPr>
          <p:cNvPr id="6" name="Content Placeholder 2" descr="This figure shows how to create option groups for the sFriend, oCorrect, and foodHot fields.&#10;&#10;The figure consists of six rectangular boxes and a few lines of code.&#10;&#10;The first line of the code reads “&lt;div class=“formRow”&gt;”. The second line of the code reads “&lt;label&gt;Was your service friendly?&gt;&lt;/label&gt;”. The third line of the code reads “&lt;fieldset class=“optGroup”&gt;”. The fourth line of the code reads “&lt;label for=“fYes”&gt;Yes&lt;/label&gt;”. The fifth line of the code reads “&lt;input name=“sFriend” id=“fYes” value=“yes” type=“radio” /&gt;”. The sixth line of the code reads “&lt;label for=“fNo”&gt;No&lt;/label&gt;”. The seventh line of the code reads “&lt;input name=“sFriend” id=“fNo” value=“no” type=“radio” /&gt;”. The eighth line of the code reads “&lt;/fieldset&gt;”. The ninth line of the code reads “&lt;/div&gt;”. The tenth line of the code reads “&lt;div class=“formRow”&gt;”. The eleventh line of the code reads “&lt;label&gt;Was your order correct?&gt;&lt;/label&gt;”. The twelfth line of the code reads “&lt;fieldset class=“optGroup”&gt;”. The thirteenth line of the code reads “&lt;label for=“cYes”&gt;Yes&lt;/label&gt;”. The fourteenth line of the code reads “&lt;input name=“oCorrect” id=“cYes” value=“yes” type=“radio” /&gt;”. The fifteenth line of the code reads “&lt;label for=“cNo”&gt;No&lt;/label&gt;”. The sixteenth line of the code reads “&lt;input name=“oCorrect” id=“cNo” value=“no” type=“radio” /&gt;”. The seventeenth line of the code reads “&lt;/fieldset&gt;”. The eighteenth line of the code reads “&lt;/div&gt;”.The nineteenth line of the code reads “&lt;div class=“formRow”&gt;”. The twentieth line of the code reads “&lt;label&gt;Was your food hot?&gt;&lt;/label&gt;”. The twenty-first line of the code reads “&lt;fieldset class=“optGroup”&gt;”. The twenty-second line of the code reads “&lt;label for=“hYes”&gt;Yes&lt;/label&gt;”. The twenty-third line of the code reads “&lt;input name=“foodHot” id=“hYes” value=“yes” type=“radio” /&gt;”. The twenty-fourth line of the code reads “&lt;label for=“hNo”&gt;No&lt;/label&gt;”. The twenty-fifth line of the code reads “&lt;input name=“foodHot” id=“hNo” value=“no” type=“radio” /&gt;”. The twenty-sixth line of the code reads “&lt;/fieldset&gt;”. The twenty-seventh line of the code reads “&lt;/div&gt;”. The twenty-eighth line of the code reads “&lt;/fieldset&gt;”. The twenty-ninth line of the code reads “&lt;/form&gt;”.&#10;&#10;The first rectangular box labeled “options for the sFriend field” is positioned at the left side of the code. An arrow originating from this rectangular box points from the third line to the eighth line of the code.&#10;&#10;The second rectangular box labeled “options for the oCorrect field” is positioned below the first rectangular box. An arrow originating the second rectangular box points from the twelfth line to the seventeenth line of the code.&#10;&#10;The third rectangular box labeled “options for the foodHot field” is positioned below the second rectangular box. An arrow originating the third rectangular box points from the twenty-first line to the twenty-sixth line of the code.&#10;&#10;The fourth rectangular box labeled “label for the option group” is positioned on the right side of the code. An arrow originating from this rectangular box points to the second line of code.&#10;&#10;The fifth rectangular box labeled “radio button field value controls” is positioned below the fourth rectangular box. An arrow originating from the fifth rectangular box points to “type=“radio”” in the fifth and seventh line of code.&#10;&#10;The sixth rectangular box labeled “field value” is positioned at the left side of the fifth rectangular box. An arrow originating from the sixth rectangular box points to “value=“no”” in the seventh line of code.&#10;" title="Figure 7-32 Creating option groups for the sFriend, oCorrect, and foodHot field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7818" y="1219200"/>
            <a:ext cx="6164564"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36171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Check Boxes</a:t>
            </a:r>
            <a:endParaRPr lang="en-US"/>
          </a:p>
        </p:txBody>
      </p:sp>
      <p:sp>
        <p:nvSpPr>
          <p:cNvPr id="2" name="Content Placeholder 1"/>
          <p:cNvSpPr>
            <a:spLocks noGrp="1"/>
          </p:cNvSpPr>
          <p:nvPr>
            <p:ph idx="1"/>
          </p:nvPr>
        </p:nvSpPr>
        <p:spPr/>
        <p:txBody>
          <a:bodyPr/>
          <a:lstStyle/>
          <a:p>
            <a:r>
              <a:rPr lang="en-IN"/>
              <a:t>Check boxes are designed for fields that record the presence or absence of an object or event</a:t>
            </a:r>
          </a:p>
          <a:p>
            <a:r>
              <a:rPr lang="en-IN"/>
              <a:t>They are created using the </a:t>
            </a:r>
            <a:r>
              <a:rPr lang="en-IN" sz="2600">
                <a:latin typeface="Courier New" panose="02070309020205020404" pitchFamily="49" charset="0"/>
                <a:cs typeface="Courier New" panose="02070309020205020404" pitchFamily="49" charset="0"/>
              </a:rPr>
              <a:t>input</a:t>
            </a:r>
            <a:r>
              <a:rPr lang="en-IN"/>
              <a:t> element with the </a:t>
            </a:r>
            <a:r>
              <a:rPr lang="en-IN" sz="2600">
                <a:latin typeface="Courier New" panose="02070309020205020404" pitchFamily="49" charset="0"/>
                <a:cs typeface="Courier New" panose="02070309020205020404" pitchFamily="49" charset="0"/>
              </a:rPr>
              <a:t>type</a:t>
            </a:r>
            <a:r>
              <a:rPr lang="en-IN"/>
              <a:t> attribute set to “</a:t>
            </a:r>
            <a:r>
              <a:rPr lang="en-IN" sz="2600">
                <a:latin typeface="Courier New" panose="02070309020205020404" pitchFamily="49" charset="0"/>
                <a:cs typeface="Courier New" panose="02070309020205020404" pitchFamily="49" charset="0"/>
              </a:rPr>
              <a:t>checkbox</a:t>
            </a:r>
            <a:r>
              <a:rPr lang="en-IN"/>
              <a: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value=“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type=“checkbox” /&gt;</a:t>
            </a:r>
          </a:p>
          <a:p>
            <a:pPr lvl="1"/>
            <a:r>
              <a:rPr lang="en-IN" sz="2600" i="1">
                <a:latin typeface="Courier New" panose="02070309020205020404" pitchFamily="49" charset="0"/>
                <a:cs typeface="Courier New" panose="02070309020205020404" pitchFamily="49" charset="0"/>
              </a:rPr>
              <a:t>value</a:t>
            </a:r>
            <a:r>
              <a:rPr lang="en-IN" sz="2400"/>
              <a:t> </a:t>
            </a:r>
            <a:r>
              <a:rPr lang="en-IN"/>
              <a:t>attribute contains the value of the field when the check box is checked</a:t>
            </a:r>
          </a:p>
          <a:p>
            <a:pPr lvl="1"/>
            <a:r>
              <a:rPr lang="en-IN" sz="2600" i="1">
                <a:latin typeface="Courier New" panose="02070309020205020404" pitchFamily="49" charset="0"/>
                <a:cs typeface="Courier New" panose="02070309020205020404" pitchFamily="49" charset="0"/>
              </a:rPr>
              <a:t>type</a:t>
            </a:r>
            <a:r>
              <a:rPr lang="en-IN" sz="2400"/>
              <a:t> </a:t>
            </a:r>
            <a:r>
              <a:rPr lang="en-IN"/>
              <a:t>attribute indicates that the input box is a check box</a:t>
            </a:r>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598748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Check Boxes (continued)</a:t>
            </a:r>
            <a:endParaRPr lang="en-US"/>
          </a:p>
        </p:txBody>
      </p:sp>
      <p:sp>
        <p:nvSpPr>
          <p:cNvPr id="2" name="Content Placeholder 1"/>
          <p:cNvSpPr>
            <a:spLocks noGrp="1"/>
          </p:cNvSpPr>
          <p:nvPr>
            <p:ph idx="1"/>
          </p:nvPr>
        </p:nvSpPr>
        <p:spPr/>
        <p:txBody>
          <a:bodyPr/>
          <a:lstStyle/>
          <a:p>
            <a:r>
              <a:rPr lang="en-US"/>
              <a:t>By default, a check box is not checked</a:t>
            </a:r>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9" name="Picture 8" descr="This figure shows how to create a check box control.&#10;&#10;The figure consists of five rectangular boxes and a few lines of code.&#10;&#10;The first line of the code reads “&lt;/div&gt;”. The second line of the code reads “&lt;input name=“mailMe” id=“mailCB” value=“yes” type=“checkbox”/&gt;”.The third line of the code reads “&lt;label for=“mailCB”&gt;Add me to your mailing list for great coupons and specials!&lt;/label&gt;”. The fourth line of the code reads “&lt;/fieldset&gt;”. The fifth line of the code reads “&lt;fieldset id=“expInfo”&gt;”. The sixth line of the code reads “&lt;legend&gt; Share Your Experience at Red Ball Pizza &lt;/legend&gt;”. &#10;&#10;The first rectangular box labeled “field name” is positioned at the left side of the code. An arrow originating from this rectangular box points to “name=“mailMe”” in the second line of the code.&#10;&#10;The second rectangular box labeled “id for the checkbox element” is positioned above the code. An arrow originating from this rectangular box points to “id=“mailCB”” in the second line of the code.&#10;&#10;The third rectangular box labeled “field value if the check box is checked” is positioned at the right side of the second rectangular box. An arrow originating from the third rectangular box points to “value=“yes”” in the second line of the code.&#10;&#10;The fourth rectangular box labeled “display a checkbox control” is positioned at the right side of the third rectangular box. An arrow originating from the fourth rectangular box points to “type=“checkbox”” in the second line of the code.&#10;&#10;The fifth rectangular box labeled “check box label” is positioned below the third line of the code. An arrow originating from this rectangular box points to the third line of the code.&#10;&#10;" title="Figure 7-34 Creating a checkbox contr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670770"/>
            <a:ext cx="8153400" cy="3455393"/>
          </a:xfrm>
          <a:prstGeom prst="rect">
            <a:avLst/>
          </a:prstGeom>
        </p:spPr>
      </p:pic>
    </p:spTree>
    <p:extLst>
      <p:ext uri="{BB962C8B-B14F-4D97-AF65-F5344CB8AC3E}">
        <p14:creationId xmlns:p14="http://schemas.microsoft.com/office/powerpoint/2010/main" val="391226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Text Area Box</a:t>
            </a:r>
            <a:endParaRPr lang="en-US"/>
          </a:p>
        </p:txBody>
      </p:sp>
      <p:sp>
        <p:nvSpPr>
          <p:cNvPr id="2" name="Content Placeholder 1"/>
          <p:cNvSpPr>
            <a:spLocks noGrp="1"/>
          </p:cNvSpPr>
          <p:nvPr>
            <p:ph idx="1"/>
          </p:nvPr>
        </p:nvSpPr>
        <p:spPr/>
        <p:txBody>
          <a:bodyPr/>
          <a:lstStyle/>
          <a:p>
            <a:r>
              <a:rPr lang="en-IN"/>
              <a:t>Text area is created using the </a:t>
            </a:r>
            <a:r>
              <a:rPr lang="en-IN" sz="2600" err="1">
                <a:latin typeface="Courier New" panose="02070309020205020404" pitchFamily="49" charset="0"/>
                <a:cs typeface="Courier New" panose="02070309020205020404" pitchFamily="49" charset="0"/>
              </a:rPr>
              <a:t>textarea</a:t>
            </a:r>
            <a:r>
              <a:rPr lang="en-IN"/>
              <a:t> element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”&gt;</a:t>
            </a:r>
          </a:p>
          <a:p>
            <a:pPr marL="457200" lvl="1" indent="0">
              <a:buNone/>
            </a:pPr>
            <a:r>
              <a:rPr lang="en-IN" sz="2600" i="1">
                <a:latin typeface="Courier New" panose="02070309020205020404" pitchFamily="49" charset="0"/>
                <a:cs typeface="Courier New" panose="02070309020205020404" pitchFamily="49" charset="0"/>
              </a:rPr>
              <a:t>		text</a:t>
            </a:r>
          </a:p>
          <a:p>
            <a:pPr marL="457200" lvl="1" indent="0">
              <a:buNone/>
            </a:pP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&gt;</a:t>
            </a:r>
          </a:p>
          <a:p>
            <a:pPr marL="457200" lvl="1" indent="0">
              <a:buNone/>
            </a:pPr>
            <a:r>
              <a:rPr lang="en-IN" sz="3200">
                <a:cs typeface="Courier New" panose="02070309020205020404" pitchFamily="49" charset="0"/>
              </a:rPr>
              <a:t>where</a:t>
            </a:r>
            <a:r>
              <a:rPr lang="en-IN" sz="2200" i="1">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i="1"/>
              <a:t> </a:t>
            </a:r>
            <a:r>
              <a:rPr lang="en-IN" sz="3200"/>
              <a:t>is the default value of the data field</a:t>
            </a:r>
            <a:endParaRPr lang="en-IN"/>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254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Introducing Web Forms</a:t>
            </a:r>
          </a:p>
        </p:txBody>
      </p:sp>
      <p:sp>
        <p:nvSpPr>
          <p:cNvPr id="3" name="Content Placeholder 2"/>
          <p:cNvSpPr>
            <a:spLocks noGrp="1"/>
          </p:cNvSpPr>
          <p:nvPr>
            <p:ph idx="1"/>
          </p:nvPr>
        </p:nvSpPr>
        <p:spPr/>
        <p:txBody>
          <a:bodyPr/>
          <a:lstStyle/>
          <a:p>
            <a:r>
              <a:rPr lang="en-IN" b="1"/>
              <a:t>Web form</a:t>
            </a:r>
            <a:r>
              <a:rPr lang="en-IN"/>
              <a:t> </a:t>
            </a:r>
          </a:p>
          <a:p>
            <a:pPr lvl="1"/>
            <a:r>
              <a:rPr lang="en-IN"/>
              <a:t>Allows users to enter data that can be saved and processed</a:t>
            </a:r>
          </a:p>
          <a:p>
            <a:pPr lvl="1"/>
            <a:r>
              <a:rPr lang="en-IN"/>
              <a:t>Common way to accept user input</a:t>
            </a:r>
          </a:p>
          <a:p>
            <a:pPr lvl="1"/>
            <a:r>
              <a:rPr lang="en-IN"/>
              <a:t>Allows the creation of interactive websites for user feedback</a:t>
            </a:r>
          </a:p>
          <a:p>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4812361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a Text Area Box (continued 1)</a:t>
            </a:r>
            <a:endParaRPr lang="en-US" sz="4000"/>
          </a:p>
        </p:txBody>
      </p:sp>
      <p:sp>
        <p:nvSpPr>
          <p:cNvPr id="2" name="Content Placeholder 1"/>
          <p:cNvSpPr>
            <a:spLocks noGrp="1"/>
          </p:cNvSpPr>
          <p:nvPr>
            <p:ph idx="1"/>
          </p:nvPr>
        </p:nvSpPr>
        <p:spPr/>
        <p:txBody>
          <a:bodyPr/>
          <a:lstStyle/>
          <a:p>
            <a:pPr marL="400050" lvl="1" indent="-400050">
              <a:buFont typeface="Arial" panose="020B0604020202020204" pitchFamily="34" charset="0"/>
              <a:buChar char="•"/>
            </a:pPr>
            <a:r>
              <a:rPr lang="en-IN" sz="3200"/>
              <a:t>HTML supports the </a:t>
            </a:r>
            <a:r>
              <a:rPr lang="en-IN" sz="2600">
                <a:latin typeface="Courier New" panose="02070309020205020404" pitchFamily="49" charset="0"/>
                <a:cs typeface="Courier New" panose="02070309020205020404" pitchFamily="49" charset="0"/>
              </a:rPr>
              <a:t>rows</a:t>
            </a:r>
            <a:r>
              <a:rPr lang="en-IN" sz="3200"/>
              <a:t> and </a:t>
            </a:r>
            <a:r>
              <a:rPr lang="en-IN" sz="2600">
                <a:latin typeface="Courier New" panose="02070309020205020404" pitchFamily="49" charset="0"/>
                <a:cs typeface="Courier New" panose="02070309020205020404" pitchFamily="49" charset="0"/>
              </a:rPr>
              <a:t>cols</a:t>
            </a:r>
            <a:r>
              <a:rPr lang="en-IN" sz="3200"/>
              <a:t> attributes to set the text area size</a:t>
            </a:r>
          </a:p>
          <a:p>
            <a:pPr marL="400050" lvl="2"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 rows=”</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cols=”</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”&gt;</a:t>
            </a:r>
          </a:p>
          <a:p>
            <a:pPr marL="400050" lvl="2" indent="0">
              <a:buNone/>
            </a:pPr>
            <a:r>
              <a:rPr lang="en-IN" sz="2600">
                <a:latin typeface="Courier New" panose="02070309020205020404" pitchFamily="49" charset="0"/>
                <a:cs typeface="Courier New" panose="02070309020205020404" pitchFamily="49" charset="0"/>
              </a:rPr>
              <a:t>		...</a:t>
            </a:r>
          </a:p>
          <a:p>
            <a:pPr marL="400050" lvl="2"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&gt;</a:t>
            </a:r>
          </a:p>
          <a:p>
            <a:pPr lvl="1"/>
            <a:r>
              <a:rPr lang="en-IN" sz="2600">
                <a:latin typeface="Courier New" panose="02070309020205020404" pitchFamily="49" charset="0"/>
                <a:ea typeface="+mn-ea"/>
                <a:cs typeface="Courier New" panose="02070309020205020404" pitchFamily="49" charset="0"/>
              </a:rPr>
              <a:t>rows</a:t>
            </a:r>
            <a:r>
              <a:rPr lang="en-IN"/>
              <a:t> attribute specifies the number of lines in the text area box</a:t>
            </a:r>
          </a:p>
          <a:p>
            <a:pPr lvl="1"/>
            <a:r>
              <a:rPr lang="en-IN" sz="2600">
                <a:latin typeface="Courier New" panose="02070309020205020404" pitchFamily="49" charset="0"/>
                <a:ea typeface="+mn-ea"/>
                <a:cs typeface="Courier New" panose="02070309020205020404" pitchFamily="49" charset="0"/>
              </a:rPr>
              <a:t>cols</a:t>
            </a:r>
            <a:r>
              <a:rPr lang="en-IN"/>
              <a:t> attribute specifies the number of characters per line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75321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Creating a Text Area Box (continued 2)</a:t>
            </a:r>
            <a:endParaRPr lang="en-US" sz="4000"/>
          </a:p>
        </p:txBody>
      </p:sp>
      <p:pic>
        <p:nvPicPr>
          <p:cNvPr id="3" name="Content Placeholder 2" descr="This figure shows how to create a text area box.&#10;&#10;The figure consists of three rectangular boxes and a few lines of code.&#10;&#10;The first line of the code reads “&lt;/div&gt;”. The second line of the code reads “&lt;label for=“commBox”&gt;Tell us ore about your experience!&lt;/label&gt;”. The third line of the code reads “&lt;textarea name=“custExp” id=“commBox =””&gt;&lt;/textarea&gt;”. The fourth line of the code reads “&lt;/fieldset&gt;”. The fifth line of the code reads “&lt;/form&gt;”.&#10;&#10;The first rectangular box labeled “displays a text area box” is positioned at the left side of the code. An arrow originating from this rectangular box points to the third line of the code.&#10;&#10;The second rectangular box labeled “field name” is positioned below the code. An arrow originating from this rectangular box points to “name=”custExp”” in the third line of the code.&#10;&#10;The third rectangular box labeled “id of the text area box” is positioned at the right side of the second rectangular box. An arrow originating from the third rectangular box points to “id=“commBox”” in the third line of the code.&#10;" title="Figure 7-36 Creating a text area box"/>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900" y="1371600"/>
            <a:ext cx="7543800" cy="2138362"/>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9" name="Content Placeholder 5" descr=" &#10;This figure shows the appearance of a text area box in a web form.&#10;&#10;The figure consists of four rectangular boxes and two circles that are radio buttons.&#10;&#10;A text that reads “Was your food hot?” is positioned at the top-left corner of a web form. The first rectangular box is positioned on the right side of the text. A text that reads “Yes” is positioned at the left corner of the rectangular box. The first circle, which is a radio button, is positioned at the right side of the text. A text that reads “No” is positioned at the right side of the first circle. The second circle, which is a radio button, is positioned at the right side of the text.&#10;&#10;A text that reads “Tell us more about your experience!” is positioned below the text that reads “Was your food hot?”. The second rectangular box that fills the breadth of the web form is positioned below the text.&#10;&#10;The third rectangular box labeled “label associated with the text area box” is positioned at the left side of the web form. An arrow originating from this rectangular box points to the text that reads “Tell us more about your experience!”.&#10;&#10;The fourth rectangular box labeled “text area box” is positioned below the third rectangular box. An arrow originating from the fourth rectangular box points to the second rectangular box.&#10;" title="Figure 7-38 Text area box in the web form"/>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23900" y="3727430"/>
            <a:ext cx="7543800" cy="2590800"/>
          </a:xfrm>
          <a:prstGeom prst="rect">
            <a:avLst/>
          </a:prstGeom>
          <a:noFill/>
          <a:ln w="9525">
            <a:noFill/>
            <a:miter lim="800000"/>
            <a:headEnd/>
            <a:tailEnd/>
          </a:ln>
        </p:spPr>
      </p:pic>
    </p:spTree>
    <p:extLst>
      <p:ext uri="{BB962C8B-B14F-4D97-AF65-F5344CB8AC3E}">
        <p14:creationId xmlns:p14="http://schemas.microsoft.com/office/powerpoint/2010/main" val="496890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Entering Numeric Data</a:t>
            </a:r>
            <a:endParaRPr lang="en-US"/>
          </a:p>
        </p:txBody>
      </p:sp>
      <p:sp>
        <p:nvSpPr>
          <p:cNvPr id="2" name="Content Placeholder 1"/>
          <p:cNvSpPr>
            <a:spLocks noGrp="1"/>
          </p:cNvSpPr>
          <p:nvPr>
            <p:ph idx="1"/>
          </p:nvPr>
        </p:nvSpPr>
        <p:spPr/>
        <p:txBody>
          <a:bodyPr/>
          <a:lstStyle/>
          <a:p>
            <a:r>
              <a:rPr lang="en-IN" b="1"/>
              <a:t>Creating a Spinner Control</a:t>
            </a:r>
          </a:p>
          <a:p>
            <a:pPr lvl="1"/>
            <a:r>
              <a:rPr lang="en-IN" b="1"/>
              <a:t>Spinner control:</a:t>
            </a:r>
            <a:r>
              <a:rPr lang="en-IN"/>
              <a:t> Displays an up or down arrow to increase or decrease the field value by a set amount</a:t>
            </a:r>
          </a:p>
          <a:p>
            <a:pPr lvl="1"/>
            <a:r>
              <a:rPr lang="en-IN"/>
              <a:t>To create a spinner control, apply the </a:t>
            </a:r>
            <a:r>
              <a:rPr lang="en-IN" sz="2600">
                <a:latin typeface="Courier New" panose="02070309020205020404" pitchFamily="49" charset="0"/>
                <a:cs typeface="Courier New" panose="02070309020205020404" pitchFamily="49" charset="0"/>
              </a:rPr>
              <a:t>input</a:t>
            </a:r>
            <a:r>
              <a:rPr lang="en-IN" sz="2400"/>
              <a:t> </a:t>
            </a:r>
            <a:r>
              <a:rPr lang="en-IN"/>
              <a:t>element using the </a:t>
            </a:r>
            <a:r>
              <a:rPr lang="en-IN" sz="2600">
                <a:latin typeface="Courier New" panose="02070309020205020404" pitchFamily="49" charset="0"/>
                <a:cs typeface="Courier New" panose="02070309020205020404" pitchFamily="49" charset="0"/>
              </a:rPr>
              <a:t>number</a:t>
            </a:r>
            <a:r>
              <a:rPr lang="en-IN" sz="2400"/>
              <a:t> </a:t>
            </a:r>
            <a:r>
              <a:rPr lang="en-IN"/>
              <a:t>data type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36297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Entering Numeric Data (continued 1)</a:t>
            </a:r>
            <a:endParaRPr lang="en-US" sz="4000"/>
          </a:p>
        </p:txBody>
      </p:sp>
      <p:pic>
        <p:nvPicPr>
          <p:cNvPr id="6" name="Content Placeholder 2" descr="This figure shows how to create a spinner control for the dineOut field.&#10;&#10;The figure consists of five rectangular boxes and a few lines of code.&#10;&#10;The first line of the code reads “&lt;div class=“formRow”&gt;”. The second line of the code reads “&lt;label for=“dineSpin”&gt;How many times do you dine out per month?&lt;/label&gt;”. The third line of the code reads “&lt;input name=“dineOut” id=“dineSpin” type=“number””. The fourth line of the code reads “value=“1” step=“1” min=“0” max=“20”/&gt;”. The fifth line of the code reads “&lt;/div&gt;”.The sixth line of the code reads “&lt;input name=“mailMe” id=“mailCB” value=“yes” type=“checkbox”/&gt;”.The seventh line of the code reads “&lt;label for=“mailCB”&gt;Add me to your mailing list for great coupons and specials!&lt;/label&gt;”.&#10;&#10;The first rectangular box labeled “the field name” is positioned at the left side of the code. An arrow originating from this rectangular box points to the “name” attribute in third line of the code.&#10;&#10;The second rectangular box labeled “the default field value” is positioned below the first rectangular box. An arrow originating from the second rectangular box points to “value=“1”” in the fourth line of the code.&#10;&#10;The third rectangular box labeled “displays a spinner control” is positioned above the code. An arrow originating from this rectangular box points to ‘”type=“number”” in the third line of the code.&#10;&#10;The fourth rectangular box labeled “the minimum and maximum values of the field” is positioned at the right side of the code. An arrow originating from this rectangular box points to “min=“0” max=“20”” in the fourth line of the code.&#10;&#10;The fifth rectangular box labeled “the amount by which the field value increases in the spinner” is positioned below the code. An arrow originating from this rectangular box points to “step=“1”” in the fourth line of the code.&#10;&#10;" title="Figure 7-39 Creating a spinner control for the dineOut fiel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70261"/>
            <a:ext cx="8305800" cy="3604840"/>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310685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200"/>
              <a:t>Entering Numeric Data (continued 2)</a:t>
            </a:r>
            <a:endParaRPr lang="en-US" sz="4200"/>
          </a:p>
        </p:txBody>
      </p:sp>
      <p:sp>
        <p:nvSpPr>
          <p:cNvPr id="2" name="Content Placeholder 1"/>
          <p:cNvSpPr>
            <a:spLocks noGrp="1"/>
          </p:cNvSpPr>
          <p:nvPr>
            <p:ph idx="1"/>
          </p:nvPr>
        </p:nvSpPr>
        <p:spPr/>
        <p:txBody>
          <a:bodyPr/>
          <a:lstStyle/>
          <a:p>
            <a:r>
              <a:rPr lang="en-IN" b="1"/>
              <a:t>Creating a Range Slider</a:t>
            </a:r>
          </a:p>
          <a:p>
            <a:pPr lvl="1"/>
            <a:r>
              <a:rPr lang="en-IN" b="1"/>
              <a:t>Slider control: </a:t>
            </a:r>
            <a:r>
              <a:rPr lang="en-IN"/>
              <a:t>Limits a numeric field to a range of possible values</a:t>
            </a:r>
          </a:p>
          <a:p>
            <a:pPr lvl="1"/>
            <a:r>
              <a:rPr lang="en-IN"/>
              <a:t>To create a slider control, apply the range data type in the </a:t>
            </a:r>
            <a:r>
              <a:rPr lang="en-IN" sz="2600">
                <a:latin typeface="Courier New" panose="02070309020205020404" pitchFamily="49" charset="0"/>
                <a:cs typeface="Courier New" panose="02070309020205020404" pitchFamily="49" charset="0"/>
              </a:rPr>
              <a:t>input</a:t>
            </a:r>
            <a:r>
              <a:rPr lang="en-IN" sz="2800"/>
              <a:t> </a:t>
            </a:r>
            <a:r>
              <a:rPr lang="en-IN"/>
              <a:t>element</a:t>
            </a:r>
            <a:endParaRPr lang="en-IN" b="1"/>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6012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200"/>
              <a:t>Entering Numeric Data (continued 3)</a:t>
            </a:r>
            <a:endParaRPr lang="en-US" sz="4200"/>
          </a:p>
        </p:txBody>
      </p:sp>
      <p:pic>
        <p:nvPicPr>
          <p:cNvPr id="6" name="Content Placeholder 2" descr="This figure shows how to create a range slider control for the serviceRate field.&#10;&#10;The figure consists of six rectangular boxes and a few lines of code.&#10;&#10;The first line of the code reads “&lt;div class=“formRow”&gt;”. The second line of the code reads “&lt;label for=“rangeBox”&gt;Rate the overall service&lt;br /&gt; (0=poor; 10=great)&lt;/label&gt;”. The third line of the code reads “0”. The fourth line of the code reads “&lt;input name=“serviceRate” id=“rangeBox” type=“range” “value=“5” step=“1” min=“0” max=“10”/&gt;”. The fifth line of the code reads “10”. The sixth line of the code reads “&lt;/div&gt;”.The seventh line of the code reads “&lt;label for=“commBox”&gt;Tell us more about your experience!&lt;/label&gt;”. The eighth line of the code reads “&lt;textarea name=“custExp” id=“commBox”&gt;&lt;/textarea&gt;”.&#10;&#10;The first rectangular box labeled “field name” is positioned above the code. An arrow originating from this rectangular box points to “name=serviceRate” in the fourth line of the code.&#10;&#10;The second rectangular box labeled “text strings that will appear before and after the range slider” is positioned at the left side of the code. An arrow originating from this rectangular box points from the third line to the fifth line of the code.&#10;&#10;The third rectangular box labeled “default value of the seviceRate field” is positioned below the second rectangular box. An arrow originating from the third rectangular box points to “value=“5”” in the fourth line of the code.&#10;&#10;The fourth rectangular box labeled “displays a range slider control” is positioned at the right side of the first rectangular box. An arrow originating from the fourth rectangular box points to “type=“range”” in the fourth line of the code.&#10;&#10;The fifth rectangular box labeled “step size between values on the range slider” is positioned below the code. An arrow originating from this rectangular box points to “step=“1”” in the fourth line of the code.&#10;&#10;The sixth rectangular box labeled “minimum and maximum values for the serviceRate field” is positioned at the right side of the fifth rectangular box. An arrow originating from the sixth rectangular box points to “min=“0” max=“10”” in the fourth line of the code.&#10;&#10;" title="Figure 7-42 Creating a range slider control for the srviceRate fiel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10777"/>
            <a:ext cx="8305800" cy="4123808"/>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4248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Suggesting Options with Data Lists</a:t>
            </a:r>
            <a:endParaRPr lang="en-US"/>
          </a:p>
        </p:txBody>
      </p:sp>
      <p:sp>
        <p:nvSpPr>
          <p:cNvPr id="2" name="Content Placeholder 1"/>
          <p:cNvSpPr>
            <a:spLocks noGrp="1"/>
          </p:cNvSpPr>
          <p:nvPr>
            <p:ph idx="1"/>
          </p:nvPr>
        </p:nvSpPr>
        <p:spPr/>
        <p:txBody>
          <a:bodyPr/>
          <a:lstStyle/>
          <a:p>
            <a:r>
              <a:rPr lang="en-IN" b="1"/>
              <a:t>Data list:</a:t>
            </a:r>
            <a:r>
              <a:rPr lang="en-IN"/>
              <a:t> A list of possible data values that a form field can have</a:t>
            </a:r>
          </a:p>
          <a:p>
            <a:r>
              <a:rPr lang="en-IN"/>
              <a:t>Data lists are defined using the </a:t>
            </a:r>
            <a:r>
              <a:rPr lang="en-IN" sz="2600" err="1">
                <a:latin typeface="Courier New" panose="02070309020205020404" pitchFamily="49" charset="0"/>
                <a:cs typeface="Courier New" panose="02070309020205020404" pitchFamily="49" charset="0"/>
              </a:rPr>
              <a:t>datalist</a:t>
            </a:r>
            <a:r>
              <a:rPr lang="en-IN"/>
              <a:t> element</a:t>
            </a:r>
          </a:p>
          <a:p>
            <a:pPr marL="457200" lvl="1"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datalist</a:t>
            </a:r>
            <a:r>
              <a:rPr lang="en-IN" sz="2600">
                <a:latin typeface="Courier New" panose="02070309020205020404" pitchFamily="49" charset="0"/>
                <a:cs typeface="Courier New" panose="02070309020205020404" pitchFamily="49" charset="0"/>
              </a:rPr>
              <a:t> id=”</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p>
          <a:p>
            <a:pPr marL="0" indent="0">
              <a:buNone/>
            </a:pPr>
            <a:r>
              <a:rPr lang="en-IN" sz="2600">
                <a:latin typeface="Courier New" panose="02070309020205020404" pitchFamily="49" charset="0"/>
                <a:cs typeface="Courier New" panose="02070309020205020404" pitchFamily="49" charset="0"/>
              </a:rPr>
              <a:t>		&lt;option value=”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0" indent="0">
              <a:buNone/>
            </a:pPr>
            <a:r>
              <a:rPr lang="en-IN" sz="2600">
                <a:latin typeface="Courier New" panose="02070309020205020404" pitchFamily="49" charset="0"/>
                <a:cs typeface="Courier New" panose="02070309020205020404" pitchFamily="49" charset="0"/>
              </a:rPr>
              <a:t>		&lt;option value=”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0" indent="0">
              <a:buNone/>
            </a:pPr>
            <a:r>
              <a:rPr lang="en-IN" sz="2600">
                <a:latin typeface="Courier New" panose="02070309020205020404" pitchFamily="49" charset="0"/>
                <a:cs typeface="Courier New" panose="02070309020205020404" pitchFamily="49" charset="0"/>
              </a:rPr>
              <a:t>	…</a:t>
            </a:r>
          </a:p>
          <a:p>
            <a:pPr marL="0"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datalist</a:t>
            </a:r>
            <a:r>
              <a:rPr lang="en-IN" sz="2600">
                <a:latin typeface="Courier New" panose="02070309020205020404" pitchFamily="49" charset="0"/>
                <a:cs typeface="Courier New" panose="02070309020205020404" pitchFamily="49" charset="0"/>
              </a:rPr>
              <a:t>&gt;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65361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Suggesting Options with Data Lists (continued)</a:t>
            </a:r>
            <a:endParaRPr lang="en-US" sz="4000"/>
          </a:p>
        </p:txBody>
      </p:sp>
      <p:pic>
        <p:nvPicPr>
          <p:cNvPr id="6" name="Content Placeholder 2" descr="This figure shows how to apply a data list to the favDish field.&#10;&#10;The figure consists of two rectangular boxes and a few lines of code.&#10;&#10;The first line of the code reads “&lt;div class=“formRow”&gt;”. The second line of the code reads “&lt;label for=“dish”&gt;What’s your favorite dish?&lt;/label&gt;”. The third line of the code reads “&lt;input name=“favDish” id=“dish” type=“text” list=“dishType” /&gt;”. The fourth line of the code reads “&lt;datalist id=“dishtype”&gt;”. The fifth line of the code reads “&lt;option value=“Anitpasto Pizza” /&gt;”. The sixth line of the code reads “&lt;option value=“Big Kahuna Pizza” /&gt;”. The seventh line of the code reads “&lt;option value=“BBQ Chicken Pizza” /&gt;”. The eighth line of the code reads “&lt;option value=“Mediterranean Herb Pizza” /&gt;”. The ninth line of the code reads “&lt;option value=“Pasta Rolls” /&gt;”. The tenth line of the code reads “&lt;option value=“Pasto Artichoke Pizza” /&gt;”. The eleventh line of the code reads “&lt;/datalist&gt;”. The twelfth line of the code reads “&lt;/div&gt;”. The thirteenth line of the code reads “&lt;div class=“formRow”&gt;”.  The fourteenth line of the code reads “&lt;label for=“dineSpin”&gt;How many times do you dine out per month?&lt;/label&gt;”. The fifteenth line of the code reads “&lt;input name=“dineout” id=“dineSpin” type=“number””. The sixteenth line of the code reads “value=“1” step=“1” min=“0” max=“20” /&gt;”. The seventeenth line of the code reads “&lt;/div&gt;”. &#10;&#10;The first rectangular box labeled “data list containing suggested values” is positioned at the left side of the code. An arrow originating from this rectangular box points from the fourth line to eleventh line of the code.&#10;&#10;The second rectangular box labeled “links the favDish field to the dishType data list” is positioned at the right side of the code. An arrow originating from this rectangular box points to “list=“dishType”” in the third line of the code.&#10;&#10;" title="Figure 7-44 Applying a data list to the favDish fiel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30313"/>
            <a:ext cx="8305800" cy="3884737"/>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964162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Working with Form Buttons</a:t>
            </a:r>
            <a:endParaRPr lang="en-US"/>
          </a:p>
        </p:txBody>
      </p:sp>
      <p:sp>
        <p:nvSpPr>
          <p:cNvPr id="2" name="Content Placeholder 1"/>
          <p:cNvSpPr>
            <a:spLocks noGrp="1"/>
          </p:cNvSpPr>
          <p:nvPr>
            <p:ph idx="1"/>
          </p:nvPr>
        </p:nvSpPr>
        <p:spPr/>
        <p:txBody>
          <a:bodyPr/>
          <a:lstStyle/>
          <a:p>
            <a:r>
              <a:rPr lang="en-IN" b="1"/>
              <a:t>Form buttons: </a:t>
            </a:r>
            <a:r>
              <a:rPr lang="en-IN"/>
              <a:t>A type of form control that performs an action</a:t>
            </a:r>
          </a:p>
          <a:p>
            <a:r>
              <a:rPr lang="en-IN"/>
              <a:t>Actions performed</a:t>
            </a:r>
          </a:p>
          <a:p>
            <a:pPr lvl="1"/>
            <a:r>
              <a:rPr lang="en-IN"/>
              <a:t>Run a command from a program linked to the web form</a:t>
            </a:r>
          </a:p>
          <a:p>
            <a:pPr lvl="1"/>
            <a:r>
              <a:rPr lang="en-IN"/>
              <a:t>Submit the form to a program running on the web server</a:t>
            </a:r>
          </a:p>
          <a:p>
            <a:pPr lvl="1"/>
            <a:r>
              <a:rPr lang="en-IN"/>
              <a:t>Reset the form fields to their default values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4871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Command Button</a:t>
            </a:r>
            <a:endParaRPr lang="en-US"/>
          </a:p>
        </p:txBody>
      </p:sp>
      <p:sp>
        <p:nvSpPr>
          <p:cNvPr id="2" name="Content Placeholder 1"/>
          <p:cNvSpPr>
            <a:spLocks noGrp="1"/>
          </p:cNvSpPr>
          <p:nvPr>
            <p:ph idx="1"/>
          </p:nvPr>
        </p:nvSpPr>
        <p:spPr/>
        <p:txBody>
          <a:bodyPr/>
          <a:lstStyle/>
          <a:p>
            <a:r>
              <a:rPr lang="en-IN" b="1"/>
              <a:t>Command button: </a:t>
            </a:r>
            <a:r>
              <a:rPr lang="en-IN"/>
              <a:t>Runs a program that affects the content of a page or the actions of a browser</a:t>
            </a:r>
          </a:p>
          <a:p>
            <a:r>
              <a:rPr lang="en-IN"/>
              <a:t>Created using the </a:t>
            </a:r>
            <a:r>
              <a:rPr lang="en-IN" sz="2600">
                <a:latin typeface="Courier New" panose="02070309020205020404" pitchFamily="49" charset="0"/>
                <a:cs typeface="Courier New" panose="02070309020205020404" pitchFamily="49" charset="0"/>
              </a:rPr>
              <a:t>input</a:t>
            </a:r>
            <a:r>
              <a:rPr lang="en-IN"/>
              <a:t> element with the </a:t>
            </a:r>
            <a:r>
              <a:rPr lang="en-IN" sz="2600">
                <a:latin typeface="Courier New" panose="02070309020205020404" pitchFamily="49" charset="0"/>
                <a:cs typeface="Courier New" panose="02070309020205020404" pitchFamily="49" charset="0"/>
              </a:rPr>
              <a:t>type</a:t>
            </a:r>
            <a:r>
              <a:rPr lang="en-IN"/>
              <a:t> attribute set to </a:t>
            </a:r>
            <a:r>
              <a:rPr lang="en-IN" sz="2600">
                <a:latin typeface="Courier New" panose="02070309020205020404" pitchFamily="49" charset="0"/>
                <a:cs typeface="Courier New" panose="02070309020205020404" pitchFamily="49" charset="0"/>
              </a:rPr>
              <a:t>button</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onclick</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script</a:t>
            </a:r>
            <a:r>
              <a:rPr lang="en-IN" sz="2600">
                <a:latin typeface="Courier New" panose="02070309020205020404" pitchFamily="49" charset="0"/>
                <a:cs typeface="Courier New" panose="02070309020205020404" pitchFamily="49" charset="0"/>
              </a:rPr>
              <a:t>” type=“button” /&gt;</a:t>
            </a:r>
            <a:endParaRPr lang="en-IN" sz="2600"/>
          </a:p>
          <a:p>
            <a:pPr lvl="1"/>
            <a:r>
              <a:rPr lang="en-IN" sz="2600" i="1">
                <a:latin typeface="Courier New" panose="02070309020205020404" pitchFamily="49" charset="0"/>
                <a:cs typeface="Courier New" panose="02070309020205020404" pitchFamily="49" charset="0"/>
              </a:rPr>
              <a:t>text</a:t>
            </a:r>
            <a:r>
              <a:rPr lang="en-IN" i="1"/>
              <a:t> </a:t>
            </a:r>
            <a:r>
              <a:rPr lang="en-IN"/>
              <a:t>is the text that appears on the button</a:t>
            </a:r>
          </a:p>
          <a:p>
            <a:pPr lvl="1"/>
            <a:r>
              <a:rPr lang="en-IN" sz="2600" i="1">
                <a:latin typeface="Courier New" panose="02070309020205020404" pitchFamily="49" charset="0"/>
                <a:cs typeface="Courier New" panose="02070309020205020404" pitchFamily="49" charset="0"/>
              </a:rPr>
              <a:t>script</a:t>
            </a:r>
            <a:r>
              <a:rPr lang="en-IN" i="1"/>
              <a:t> </a:t>
            </a:r>
            <a:r>
              <a:rPr lang="en-IN"/>
              <a:t>is the name of the program code that is run when the button is clicked by the user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21675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Parts of a Web Form</a:t>
            </a:r>
          </a:p>
        </p:txBody>
      </p:sp>
      <p:sp>
        <p:nvSpPr>
          <p:cNvPr id="3" name="Content Placeholder 2"/>
          <p:cNvSpPr>
            <a:spLocks noGrp="1"/>
          </p:cNvSpPr>
          <p:nvPr>
            <p:ph idx="1"/>
          </p:nvPr>
        </p:nvSpPr>
        <p:spPr/>
        <p:txBody>
          <a:bodyPr/>
          <a:lstStyle/>
          <a:p>
            <a:r>
              <a:rPr lang="en-IN" b="1"/>
              <a:t>Controls,</a:t>
            </a:r>
            <a:r>
              <a:rPr lang="en-IN"/>
              <a:t> also known as </a:t>
            </a:r>
            <a:r>
              <a:rPr lang="en-IN" b="1"/>
              <a:t>widgets,</a:t>
            </a:r>
            <a:r>
              <a:rPr lang="en-IN"/>
              <a:t> are the objects that allow a user to interact with a form</a:t>
            </a:r>
          </a:p>
          <a:p>
            <a:r>
              <a:rPr lang="en-IN"/>
              <a:t>Each data entry control is associated with a </a:t>
            </a:r>
            <a:r>
              <a:rPr lang="en-IN" b="1"/>
              <a:t>data field</a:t>
            </a:r>
          </a:p>
          <a:p>
            <a:r>
              <a:rPr lang="en-IN" b="1"/>
              <a:t>Data field</a:t>
            </a:r>
            <a:r>
              <a:rPr lang="en-IN"/>
              <a:t>: Stores the data values supplied by a user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576372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Submit and Reset Buttons</a:t>
            </a:r>
            <a:endParaRPr lang="en-US"/>
          </a:p>
        </p:txBody>
      </p:sp>
      <p:sp>
        <p:nvSpPr>
          <p:cNvPr id="2" name="Content Placeholder 1"/>
          <p:cNvSpPr>
            <a:spLocks noGrp="1"/>
          </p:cNvSpPr>
          <p:nvPr>
            <p:ph idx="1"/>
          </p:nvPr>
        </p:nvSpPr>
        <p:spPr/>
        <p:txBody>
          <a:bodyPr/>
          <a:lstStyle/>
          <a:p>
            <a:r>
              <a:rPr lang="en-IN" b="1"/>
              <a:t>Submit button: </a:t>
            </a:r>
            <a:r>
              <a:rPr lang="en-IN"/>
              <a:t>Submits a form to the server for processing when clicked</a:t>
            </a:r>
          </a:p>
          <a:p>
            <a:r>
              <a:rPr lang="en-IN"/>
              <a:t>Submit button is created using input elements with the </a:t>
            </a:r>
            <a:r>
              <a:rPr lang="en-IN" sz="2600">
                <a:latin typeface="Courier New" panose="02070309020205020404" pitchFamily="49" charset="0"/>
                <a:cs typeface="Courier New" panose="02070309020205020404" pitchFamily="49" charset="0"/>
              </a:rPr>
              <a:t>type</a:t>
            </a:r>
            <a:r>
              <a:rPr lang="en-IN"/>
              <a:t> attribute set to “submit” and “reset” respectively</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type=“submit” /&gt;</a:t>
            </a:r>
          </a:p>
          <a:p>
            <a:pPr indent="0">
              <a:buNone/>
            </a:pPr>
            <a:r>
              <a:rPr lang="en-IN">
                <a:cs typeface="Courier New" panose="02070309020205020404" pitchFamily="49" charset="0"/>
              </a:rPr>
              <a:t>where</a:t>
            </a:r>
            <a:r>
              <a:rPr lang="en-IN"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i="1"/>
              <a:t> </a:t>
            </a:r>
            <a:r>
              <a:rPr lang="en-IN"/>
              <a:t>is the text string that appears on the button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886664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Creating Submit and Reset Buttons (continued 1)</a:t>
            </a:r>
            <a:endParaRPr lang="en-US" sz="3600"/>
          </a:p>
        </p:txBody>
      </p:sp>
      <p:sp>
        <p:nvSpPr>
          <p:cNvPr id="2" name="Content Placeholder 1"/>
          <p:cNvSpPr>
            <a:spLocks noGrp="1"/>
          </p:cNvSpPr>
          <p:nvPr>
            <p:ph idx="1"/>
          </p:nvPr>
        </p:nvSpPr>
        <p:spPr/>
        <p:txBody>
          <a:bodyPr/>
          <a:lstStyle/>
          <a:p>
            <a:r>
              <a:rPr lang="en-IN" b="1"/>
              <a:t>Reset button: </a:t>
            </a:r>
            <a:r>
              <a:rPr lang="en-IN"/>
              <a:t>Resets a form, changing all fields to their default values and deleting any field values that a user has entered</a:t>
            </a:r>
          </a:p>
          <a:p>
            <a:r>
              <a:rPr lang="en-IN"/>
              <a:t>Reset button is created using input elements with the </a:t>
            </a:r>
            <a:r>
              <a:rPr lang="en-IN" sz="2600">
                <a:latin typeface="Courier New" panose="02070309020205020404" pitchFamily="49" charset="0"/>
                <a:cs typeface="Courier New" panose="02070309020205020404" pitchFamily="49" charset="0"/>
              </a:rPr>
              <a:t>type</a:t>
            </a:r>
            <a:r>
              <a:rPr lang="en-IN"/>
              <a:t> attribute set to “reset”</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type=“reset” /&gt;</a:t>
            </a:r>
          </a:p>
          <a:p>
            <a:pPr indent="0">
              <a:buNone/>
            </a:pPr>
            <a:r>
              <a:rPr lang="en-IN">
                <a:cs typeface="Courier New" panose="02070309020205020404" pitchFamily="49" charset="0"/>
              </a:rPr>
              <a:t>where</a:t>
            </a:r>
            <a:r>
              <a:rPr lang="en-IN" sz="2600" i="1">
                <a:latin typeface="Courier New" panose="02070309020205020404" pitchFamily="49" charset="0"/>
                <a:cs typeface="Courier New" panose="02070309020205020404" pitchFamily="49" charset="0"/>
              </a:rPr>
              <a:t> text</a:t>
            </a:r>
            <a:r>
              <a:rPr lang="en-IN" i="1"/>
              <a:t> </a:t>
            </a:r>
            <a:r>
              <a:rPr lang="en-IN"/>
              <a:t>is the text string that appears on the button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59928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a:t>Creating Submit and Reset Buttons (continued 2)</a:t>
            </a:r>
            <a:endParaRPr lang="en-US" sz="3600"/>
          </a:p>
        </p:txBody>
      </p:sp>
      <p:pic>
        <p:nvPicPr>
          <p:cNvPr id="6" name="Content Placeholder 2" descr="This figure shows how to create submit and reset buttons.&#10;&#10;The figure consists of three rectangular boxes and a few lines of code.&#10;&#10;The first line of the code reads “&lt;/fieldset&gt;”. The second line of the code reads “&lt;div id=“buttons”&gt;”. The third line of the code reads “&lt;input type=“submit” value=“Submit My Survey” /&gt;”. The fourth line of the code reads “&lt;input type=“reset” value=“Cancel” /&gt;”. The fifth line of the code reads “&lt;/div&gt;”. The sixth line of the code reads “&lt;/form&gt;”.&#10;&#10;The first rectangular box labeled “creates a submit button” is positioned above the code. An arrow originating from this rectangular box points to “type=“submit”” in the third line of the code.&#10;&#10;The second rectangular box labeled “creates a reset button” is positioned at the left side of the code. An arrow originating from this rectangular box points to “type=“reset”” in the fourth line of the code.&#10;&#10;The third rectangular box labeled “the text on the button control” is positioned below the code. An arrow originating from this rectangular box points to “value=“Submit My Survey”” and “value=“Cancel”” of the fourth and the fifth line of the code.&#10;" title="Figure 7-46 Creating submit and reset button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65982"/>
            <a:ext cx="8305800" cy="3613399"/>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70562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Designing a Custom Button</a:t>
            </a:r>
            <a:endParaRPr lang="en-US"/>
          </a:p>
        </p:txBody>
      </p:sp>
      <p:sp>
        <p:nvSpPr>
          <p:cNvPr id="2" name="Content Placeholder 1"/>
          <p:cNvSpPr>
            <a:spLocks noGrp="1"/>
          </p:cNvSpPr>
          <p:nvPr>
            <p:ph idx="1"/>
          </p:nvPr>
        </p:nvSpPr>
        <p:spPr/>
        <p:txBody>
          <a:bodyPr/>
          <a:lstStyle/>
          <a:p>
            <a:r>
              <a:rPr lang="en-IN"/>
              <a:t>The appearance of a command, submit, and reset button is determined by the browser</a:t>
            </a:r>
          </a:p>
          <a:p>
            <a:r>
              <a:rPr lang="en-IN"/>
              <a:t>For more control over a button’s appearance use the </a:t>
            </a:r>
            <a:r>
              <a:rPr lang="en-IN" sz="2600">
                <a:latin typeface="Courier New" panose="02070309020205020404" pitchFamily="49" charset="0"/>
                <a:cs typeface="Courier New" panose="02070309020205020404" pitchFamily="49" charset="0"/>
              </a:rPr>
              <a:t>button</a:t>
            </a:r>
            <a:r>
              <a:rPr lang="en-IN"/>
              <a:t> element</a:t>
            </a:r>
          </a:p>
          <a:p>
            <a:pPr marL="0" indent="0">
              <a:buNone/>
            </a:pPr>
            <a:r>
              <a:rPr lang="en-IN" sz="2600">
                <a:latin typeface="Courier New" panose="02070309020205020404" pitchFamily="49" charset="0"/>
                <a:cs typeface="Courier New" panose="02070309020205020404" pitchFamily="49" charset="0"/>
              </a:rPr>
              <a:t>	&lt;button type=“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&lt;/button&gt;</a:t>
            </a:r>
          </a:p>
          <a:p>
            <a:pPr lvl="1"/>
            <a:r>
              <a:rPr lang="en-IN" sz="2600">
                <a:latin typeface="Courier New" panose="02070309020205020404" pitchFamily="49" charset="0"/>
                <a:cs typeface="Courier New" panose="02070309020205020404" pitchFamily="49" charset="0"/>
              </a:rPr>
              <a:t>type</a:t>
            </a:r>
            <a:r>
              <a:rPr lang="en-IN"/>
              <a:t> attribute specifies the button type</a:t>
            </a:r>
          </a:p>
          <a:p>
            <a:pPr lvl="1"/>
            <a:r>
              <a:rPr lang="en-IN" sz="2600" i="1">
                <a:latin typeface="Courier New" panose="02070309020205020404" pitchFamily="49" charset="0"/>
                <a:cs typeface="Courier New" panose="02070309020205020404" pitchFamily="49" charset="0"/>
              </a:rPr>
              <a:t>content</a:t>
            </a:r>
            <a:r>
              <a:rPr lang="en-IN" i="1"/>
              <a:t> </a:t>
            </a:r>
            <a:r>
              <a:rPr lang="en-IN"/>
              <a:t>are HTML elements placed within the button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37737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Validating a Web Form</a:t>
            </a:r>
            <a:endParaRPr lang="en-US"/>
          </a:p>
        </p:txBody>
      </p:sp>
      <p:sp>
        <p:nvSpPr>
          <p:cNvPr id="2" name="Content Placeholder 1"/>
          <p:cNvSpPr>
            <a:spLocks noGrp="1"/>
          </p:cNvSpPr>
          <p:nvPr>
            <p:ph idx="1"/>
          </p:nvPr>
        </p:nvSpPr>
        <p:spPr/>
        <p:txBody>
          <a:bodyPr/>
          <a:lstStyle/>
          <a:p>
            <a:r>
              <a:rPr lang="en-IN" b="1"/>
              <a:t>Validation: </a:t>
            </a:r>
            <a:r>
              <a:rPr lang="en-IN"/>
              <a:t>Process of ensuring that a user has supplied valid data</a:t>
            </a:r>
          </a:p>
          <a:p>
            <a:r>
              <a:rPr lang="en-IN"/>
              <a:t>Types of validation</a:t>
            </a:r>
          </a:p>
          <a:p>
            <a:pPr lvl="1"/>
            <a:r>
              <a:rPr lang="en-IN" b="1"/>
              <a:t>Server-side validation </a:t>
            </a:r>
            <a:r>
              <a:rPr lang="en-IN"/>
              <a:t>– validation occurs on the web server</a:t>
            </a:r>
          </a:p>
          <a:p>
            <a:pPr lvl="1"/>
            <a:r>
              <a:rPr lang="en-IN" b="1"/>
              <a:t>Client-side validation</a:t>
            </a:r>
            <a:r>
              <a:rPr lang="en-IN"/>
              <a:t> –</a:t>
            </a:r>
            <a:r>
              <a:rPr lang="en-IN" b="1"/>
              <a:t> </a:t>
            </a:r>
            <a:r>
              <a:rPr lang="en-IN"/>
              <a:t>validation occurs in the user’s browser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60225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Identifying Required Values</a:t>
            </a:r>
            <a:endParaRPr lang="en-US"/>
          </a:p>
        </p:txBody>
      </p:sp>
      <p:sp>
        <p:nvSpPr>
          <p:cNvPr id="2" name="Content Placeholder 1"/>
          <p:cNvSpPr>
            <a:spLocks noGrp="1"/>
          </p:cNvSpPr>
          <p:nvPr>
            <p:ph idx="1"/>
          </p:nvPr>
        </p:nvSpPr>
        <p:spPr/>
        <p:txBody>
          <a:bodyPr/>
          <a:lstStyle/>
          <a:p>
            <a:r>
              <a:rPr lang="en-IN"/>
              <a:t>The first validation test is to verify if data is supplied for all the required data fields</a:t>
            </a:r>
          </a:p>
          <a:p>
            <a:r>
              <a:rPr lang="en-IN"/>
              <a:t>Add the </a:t>
            </a:r>
            <a:r>
              <a:rPr lang="en-IN" sz="2600">
                <a:latin typeface="Courier New" panose="02070309020205020404" pitchFamily="49" charset="0"/>
                <a:cs typeface="Courier New" panose="02070309020205020404" pitchFamily="49" charset="0"/>
              </a:rPr>
              <a:t>required</a:t>
            </a:r>
            <a:r>
              <a:rPr lang="en-IN"/>
              <a:t> attribute to the control to identify the required data fields</a:t>
            </a:r>
          </a:p>
          <a:p>
            <a:r>
              <a:rPr lang="en-IN"/>
              <a:t>If a required field is left blank, the browser will not submit the form returning an error message to indicate the unavailability of data</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56909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Validating Based on Data Type</a:t>
            </a:r>
            <a:endParaRPr lang="en-US"/>
          </a:p>
        </p:txBody>
      </p:sp>
      <p:sp>
        <p:nvSpPr>
          <p:cNvPr id="2" name="Content Placeholder 1"/>
          <p:cNvSpPr>
            <a:spLocks noGrp="1"/>
          </p:cNvSpPr>
          <p:nvPr>
            <p:ph idx="1"/>
          </p:nvPr>
        </p:nvSpPr>
        <p:spPr/>
        <p:txBody>
          <a:bodyPr/>
          <a:lstStyle/>
          <a:p>
            <a:r>
              <a:rPr lang="en-IN"/>
              <a:t>A form fails the validation test if the data values entered into a field do not match the field type</a:t>
            </a:r>
          </a:p>
          <a:p>
            <a:r>
              <a:rPr lang="en-IN"/>
              <a:t>Example:</a:t>
            </a:r>
          </a:p>
          <a:p>
            <a:pPr lvl="1"/>
            <a:r>
              <a:rPr lang="en-IN"/>
              <a:t>A data field with the </a:t>
            </a:r>
            <a:r>
              <a:rPr lang="en-IN" sz="2600">
                <a:latin typeface="Courier New" panose="02070309020205020404" pitchFamily="49" charset="0"/>
                <a:cs typeface="Courier New" panose="02070309020205020404" pitchFamily="49" charset="0"/>
              </a:rPr>
              <a:t>number</a:t>
            </a:r>
            <a:r>
              <a:rPr lang="en-IN" sz="2400"/>
              <a:t> </a:t>
            </a:r>
            <a:r>
              <a:rPr lang="en-IN"/>
              <a:t>type will be rejected if nonnumeric data is entered</a:t>
            </a:r>
          </a:p>
          <a:p>
            <a:pPr lvl="1"/>
            <a:r>
              <a:rPr lang="en-IN"/>
              <a:t>Fields with </a:t>
            </a:r>
            <a:r>
              <a:rPr lang="en-IN" sz="2600">
                <a:latin typeface="Courier New" panose="02070309020205020404" pitchFamily="49" charset="0"/>
                <a:cs typeface="Courier New" panose="02070309020205020404" pitchFamily="49" charset="0"/>
              </a:rPr>
              <a:t>email</a:t>
            </a:r>
            <a:r>
              <a:rPr lang="en-IN" sz="2400"/>
              <a:t> </a:t>
            </a:r>
            <a:r>
              <a:rPr lang="en-IN"/>
              <a:t>and </a:t>
            </a:r>
            <a:r>
              <a:rPr lang="en-IN" sz="2600" err="1">
                <a:latin typeface="Courier New" panose="02070309020205020404" pitchFamily="49" charset="0"/>
                <a:cs typeface="Courier New" panose="02070309020205020404" pitchFamily="49" charset="0"/>
              </a:rPr>
              <a:t>url</a:t>
            </a:r>
            <a:r>
              <a:rPr lang="en-IN" sz="2400"/>
              <a:t> </a:t>
            </a:r>
            <a:r>
              <a:rPr lang="en-IN"/>
              <a:t>types will be rejected if a user provides an invalid e-mail address or text that does not match the format of a URL</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560939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Testing for a Valid Pattern</a:t>
            </a:r>
            <a:endParaRPr lang="en-US"/>
          </a:p>
        </p:txBody>
      </p:sp>
      <p:sp>
        <p:nvSpPr>
          <p:cNvPr id="2" name="Content Placeholder 1"/>
          <p:cNvSpPr>
            <a:spLocks noGrp="1"/>
          </p:cNvSpPr>
          <p:nvPr>
            <p:ph idx="1"/>
          </p:nvPr>
        </p:nvSpPr>
        <p:spPr/>
        <p:txBody>
          <a:bodyPr/>
          <a:lstStyle/>
          <a:p>
            <a:r>
              <a:rPr lang="en-IN"/>
              <a:t>To test whether a field value follows a valid pattern of characters, test the character string against a regular expression</a:t>
            </a:r>
          </a:p>
          <a:p>
            <a:r>
              <a:rPr lang="en-IN" b="1"/>
              <a:t>Regular expression </a:t>
            </a:r>
            <a:r>
              <a:rPr lang="en-IN"/>
              <a:t>or </a:t>
            </a:r>
            <a:r>
              <a:rPr lang="en-IN" b="1"/>
              <a:t>regex </a:t>
            </a:r>
            <a:r>
              <a:rPr lang="en-IN"/>
              <a:t>is a concise description of a character pattern</a:t>
            </a:r>
            <a:endParaRPr lang="en-IN" b="1"/>
          </a:p>
          <a:p>
            <a:r>
              <a:rPr lang="en-IN"/>
              <a:t>To validate a text value against a regular expression, add the </a:t>
            </a:r>
            <a:r>
              <a:rPr lang="en-IN" sz="2600">
                <a:latin typeface="Courier New" panose="02070309020205020404" pitchFamily="49" charset="0"/>
                <a:cs typeface="Courier New" panose="02070309020205020404" pitchFamily="49" charset="0"/>
              </a:rPr>
              <a:t>pattern</a:t>
            </a:r>
            <a:r>
              <a:rPr lang="en-IN"/>
              <a:t> attribute to the </a:t>
            </a:r>
            <a:r>
              <a:rPr lang="en-IN" sz="2600">
                <a:latin typeface="Courier New" panose="02070309020205020404" pitchFamily="49" charset="0"/>
                <a:cs typeface="Courier New" panose="02070309020205020404" pitchFamily="49" charset="0"/>
              </a:rPr>
              <a:t>input</a:t>
            </a:r>
            <a:r>
              <a:rPr lang="en-IN"/>
              <a:t> element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314142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Testing for a Valid Pattern (continued)</a:t>
            </a:r>
            <a:endParaRPr lang="en-US" sz="4000"/>
          </a:p>
        </p:txBody>
      </p:sp>
      <p:sp>
        <p:nvSpPr>
          <p:cNvPr id="2" name="Content Placeholder 1"/>
          <p:cNvSpPr>
            <a:spLocks noGrp="1"/>
          </p:cNvSpPr>
          <p:nvPr>
            <p:ph idx="1"/>
          </p:nvPr>
        </p:nvSpPr>
        <p:spPr/>
        <p:txBody>
          <a:bodyPr/>
          <a:lstStyle/>
          <a:p>
            <a:r>
              <a:rPr lang="en-IN"/>
              <a:t>Example: The value of the </a:t>
            </a:r>
            <a:r>
              <a:rPr lang="en-IN" err="1"/>
              <a:t>custZip</a:t>
            </a:r>
            <a:r>
              <a:rPr lang="en-IN"/>
              <a:t> field against the regular expression pattern </a:t>
            </a:r>
            <a:r>
              <a:rPr lang="en-IN" sz="2600">
                <a:latin typeface="Courier New" panose="02070309020205020404" pitchFamily="49" charset="0"/>
                <a:cs typeface="Courier New" panose="02070309020205020404" pitchFamily="49" charset="0"/>
              </a:rPr>
              <a:t>^\d{5}$</a:t>
            </a:r>
          </a:p>
          <a:p>
            <a:pPr marL="457200" lvl="1" indent="0">
              <a:buNone/>
            </a:pPr>
            <a:r>
              <a:rPr lang="en-IN" sz="2600">
                <a:latin typeface="Courier New" panose="02070309020205020404" pitchFamily="49" charset="0"/>
                <a:cs typeface="Courier New" panose="02070309020205020404" pitchFamily="49" charset="0"/>
              </a:rPr>
              <a:t>	&lt;input name=“</a:t>
            </a:r>
            <a:r>
              <a:rPr lang="en-IN" sz="2600" err="1">
                <a:latin typeface="Courier New" panose="02070309020205020404" pitchFamily="49" charset="0"/>
                <a:cs typeface="Courier New" panose="02070309020205020404" pitchFamily="49" charset="0"/>
              </a:rPr>
              <a:t>custZip</a:t>
            </a:r>
            <a:r>
              <a:rPr lang="en-IN" sz="2600">
                <a:latin typeface="Courier New" panose="02070309020205020404" pitchFamily="49" charset="0"/>
                <a:cs typeface="Courier New" panose="02070309020205020404" pitchFamily="49" charset="0"/>
              </a:rPr>
              <a:t>” 	pattern=“^\d{5}$” /&gt;</a:t>
            </a:r>
          </a:p>
          <a:p>
            <a:pPr marL="342900" lvl="1" indent="0">
              <a:buNone/>
            </a:pPr>
            <a:r>
              <a:rPr lang="en-IN" sz="3200">
                <a:cs typeface="Courier New" panose="02070309020205020404" pitchFamily="49" charset="0"/>
              </a:rPr>
              <a:t>where regular expression </a:t>
            </a:r>
            <a:r>
              <a:rPr lang="en-IN" sz="2600">
                <a:latin typeface="Courier New" panose="02070309020205020404" pitchFamily="49" charset="0"/>
                <a:cs typeface="Courier New" panose="02070309020205020404" pitchFamily="49" charset="0"/>
              </a:rPr>
              <a:t>^\d{5}$</a:t>
            </a:r>
            <a:r>
              <a:rPr lang="en-IN" sz="3200">
                <a:cs typeface="Courier New" panose="02070309020205020404" pitchFamily="49" charset="0"/>
              </a:rPr>
              <a:t> represents any string of five numeric characters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909475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Defining the Length of the Field Value</a:t>
            </a:r>
            <a:endParaRPr lang="en-US" sz="4000"/>
          </a:p>
        </p:txBody>
      </p:sp>
      <p:sp>
        <p:nvSpPr>
          <p:cNvPr id="2" name="Content Placeholder 1"/>
          <p:cNvSpPr>
            <a:spLocks noGrp="1"/>
          </p:cNvSpPr>
          <p:nvPr>
            <p:ph idx="1"/>
          </p:nvPr>
        </p:nvSpPr>
        <p:spPr/>
        <p:txBody>
          <a:bodyPr/>
          <a:lstStyle/>
          <a:p>
            <a:r>
              <a:rPr lang="en-IN"/>
              <a:t>The syntax to define the </a:t>
            </a:r>
            <a:r>
              <a:rPr lang="en-IN" sz="2600" err="1">
                <a:latin typeface="Courier New" panose="02070309020205020404" pitchFamily="49" charset="0"/>
                <a:cs typeface="Courier New" panose="02070309020205020404" pitchFamily="49" charset="0"/>
              </a:rPr>
              <a:t>maxlength</a:t>
            </a:r>
            <a:r>
              <a:rPr lang="en-IN"/>
              <a:t> attribute is </a:t>
            </a:r>
            <a:r>
              <a:rPr lang="en-IN" sz="2600">
                <a:latin typeface="Courier New" panose="02070309020205020404" pitchFamily="49" charset="0"/>
                <a:cs typeface="Courier New" panose="02070309020205020404" pitchFamily="49" charset="0"/>
              </a:rPr>
              <a:t>&lt;input </a:t>
            </a:r>
            <a:r>
              <a:rPr lang="en-IN" sz="2600" err="1">
                <a:latin typeface="Courier New" panose="02070309020205020404" pitchFamily="49" charset="0"/>
                <a:cs typeface="Courier New" panose="02070309020205020404" pitchFamily="49" charset="0"/>
              </a:rPr>
              <a:t>maxlength</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347663" indent="0">
              <a:buNone/>
            </a:pPr>
            <a:r>
              <a:rPr lang="en-IN">
                <a:cs typeface="Courier New" panose="02070309020205020404" pitchFamily="49" charset="0"/>
              </a:rPr>
              <a:t>where </a:t>
            </a:r>
            <a:r>
              <a:rPr lang="en-IN" sz="2600" i="1">
                <a:latin typeface="Courier New" panose="02070309020205020404" pitchFamily="49" charset="0"/>
                <a:cs typeface="Courier New" panose="02070309020205020404" pitchFamily="49" charset="0"/>
              </a:rPr>
              <a:t>value</a:t>
            </a:r>
            <a:r>
              <a:rPr lang="en-IN" i="1"/>
              <a:t> </a:t>
            </a:r>
            <a:r>
              <a:rPr lang="en-IN"/>
              <a:t>is the maximum number of characters in the field value</a:t>
            </a:r>
          </a:p>
          <a:p>
            <a:r>
              <a:rPr lang="en-IN"/>
              <a:t>Example:</a:t>
            </a:r>
          </a:p>
          <a:p>
            <a:pPr marL="457200" lvl="1" indent="0">
              <a:buNone/>
            </a:pPr>
            <a:r>
              <a:rPr lang="en-IN" sz="2600">
                <a:latin typeface="Courier New" panose="02070309020205020404" pitchFamily="49" charset="0"/>
                <a:cs typeface="Courier New" panose="02070309020205020404" pitchFamily="49" charset="0"/>
              </a:rPr>
              <a:t>&lt;input name=”</a:t>
            </a:r>
            <a:r>
              <a:rPr lang="en-IN" sz="2600" err="1">
                <a:latin typeface="Courier New" panose="02070309020205020404" pitchFamily="49" charset="0"/>
                <a:cs typeface="Courier New" panose="02070309020205020404" pitchFamily="49" charset="0"/>
              </a:rPr>
              <a:t>custZip</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maxlength</a:t>
            </a:r>
            <a:r>
              <a:rPr lang="en-IN" sz="2600">
                <a:latin typeface="Courier New" panose="02070309020205020404" pitchFamily="49" charset="0"/>
                <a:cs typeface="Courier New" panose="02070309020205020404" pitchFamily="49" charset="0"/>
              </a:rPr>
              <a:t>=“5” /&gt;</a:t>
            </a:r>
          </a:p>
          <a:p>
            <a:pPr marL="457200" lvl="1" indent="-457200">
              <a:buFont typeface="Arial" panose="020B0604020202020204" pitchFamily="34" charset="0"/>
              <a:buChar char="•"/>
            </a:pPr>
            <a:r>
              <a:rPr lang="en-US" sz="3200">
                <a:cs typeface="Courier New" panose="02070309020205020404" pitchFamily="49" charset="0"/>
              </a:rPr>
              <a:t>The </a:t>
            </a:r>
            <a:r>
              <a:rPr lang="en-IN" sz="2600" err="1">
                <a:latin typeface="Courier New" panose="02070309020205020404" pitchFamily="49" charset="0"/>
                <a:cs typeface="Courier New" panose="02070309020205020404" pitchFamily="49" charset="0"/>
              </a:rPr>
              <a:t>maxlength</a:t>
            </a:r>
            <a:r>
              <a:rPr lang="en-IN" sz="3200"/>
              <a:t> </a:t>
            </a:r>
            <a:r>
              <a:rPr lang="en-US" sz="3200">
                <a:cs typeface="Courier New" panose="02070309020205020404" pitchFamily="49" charset="0"/>
              </a:rPr>
              <a:t>attribute does not distinguish between characters and digits</a:t>
            </a:r>
            <a:endParaRPr lang="en-IN" sz="320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99806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Parts of a Web Form (continued 1)</a:t>
            </a:r>
          </a:p>
        </p:txBody>
      </p:sp>
      <p:sp>
        <p:nvSpPr>
          <p:cNvPr id="3" name="Content Placeholder 2"/>
          <p:cNvSpPr>
            <a:spLocks noGrp="1"/>
          </p:cNvSpPr>
          <p:nvPr>
            <p:ph idx="1"/>
          </p:nvPr>
        </p:nvSpPr>
        <p:spPr/>
        <p:txBody>
          <a:bodyPr/>
          <a:lstStyle/>
          <a:p>
            <a:r>
              <a:rPr lang="en-IN"/>
              <a:t>Types of </a:t>
            </a:r>
            <a:r>
              <a:rPr lang="en-IN" b="1"/>
              <a:t>controls</a:t>
            </a:r>
            <a:endParaRPr lang="en-IN"/>
          </a:p>
          <a:p>
            <a:pPr lvl="1"/>
            <a:r>
              <a:rPr lang="en-IN" b="1"/>
              <a:t>Input boxes</a:t>
            </a:r>
            <a:r>
              <a:rPr lang="en-IN"/>
              <a:t> to insert text and numeric values</a:t>
            </a:r>
          </a:p>
          <a:p>
            <a:pPr lvl="1"/>
            <a:r>
              <a:rPr lang="en-IN" b="1"/>
              <a:t>Option/radio buttons</a:t>
            </a:r>
            <a:r>
              <a:rPr lang="en-IN"/>
              <a:t> to select data values from a predefined set of options</a:t>
            </a:r>
          </a:p>
          <a:p>
            <a:pPr lvl="1"/>
            <a:r>
              <a:rPr lang="en-IN" b="1"/>
              <a:t>Selection lists </a:t>
            </a:r>
            <a:r>
              <a:rPr lang="en-IN"/>
              <a:t>to select data values from an extensive list of options</a:t>
            </a:r>
          </a:p>
          <a:p>
            <a:pPr lvl="1"/>
            <a:r>
              <a:rPr lang="en-IN" b="1"/>
              <a:t>Check boxes </a:t>
            </a:r>
            <a:r>
              <a:rPr lang="en-IN"/>
              <a:t>to select data values limited to two possibilities, such as “yes” or “no”</a:t>
            </a:r>
          </a:p>
          <a:p>
            <a:pPr lvl="1"/>
            <a:r>
              <a:rPr lang="en-IN" b="1"/>
              <a:t>Text area boxes </a:t>
            </a:r>
            <a:r>
              <a:rPr lang="en-IN"/>
              <a:t>to enter text strings that may include several lines of content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353418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Applying Inline Validation</a:t>
            </a:r>
            <a:endParaRPr lang="en-US"/>
          </a:p>
        </p:txBody>
      </p:sp>
      <p:sp>
        <p:nvSpPr>
          <p:cNvPr id="2" name="Content Placeholder 1"/>
          <p:cNvSpPr>
            <a:spLocks noGrp="1"/>
          </p:cNvSpPr>
          <p:nvPr>
            <p:ph idx="1"/>
          </p:nvPr>
        </p:nvSpPr>
        <p:spPr/>
        <p:txBody>
          <a:bodyPr/>
          <a:lstStyle/>
          <a:p>
            <a:r>
              <a:rPr lang="en-IN" b="1"/>
              <a:t>Inline validation: </a:t>
            </a:r>
            <a:r>
              <a:rPr lang="en-IN"/>
              <a:t>The technique of immediate data validation and reporting of errors</a:t>
            </a:r>
          </a:p>
          <a:p>
            <a:r>
              <a:rPr lang="en-IN"/>
              <a:t>The </a:t>
            </a:r>
            <a:r>
              <a:rPr lang="en-IN" sz="2600">
                <a:latin typeface="Courier New" panose="02070309020205020404" pitchFamily="49" charset="0"/>
                <a:cs typeface="Courier New" panose="02070309020205020404" pitchFamily="49" charset="0"/>
              </a:rPr>
              <a:t>focus</a:t>
            </a:r>
            <a:r>
              <a:rPr lang="en-IN"/>
              <a:t> pseudo-class is used to change the display style of fields that currently contain invalid data</a:t>
            </a:r>
          </a:p>
          <a:p>
            <a:r>
              <a:rPr lang="en-IN" b="1"/>
              <a:t>Focus: </a:t>
            </a:r>
            <a:r>
              <a:rPr lang="en-IN"/>
              <a:t>The state in which an element has been clicked by the user, making it the active control on the form</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202715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800"/>
              <a:t>Applying Inline Validation (continued 1)</a:t>
            </a:r>
            <a:endParaRPr lang="en-US" sz="3800"/>
          </a:p>
        </p:txBody>
      </p:sp>
      <p:pic>
        <p:nvPicPr>
          <p:cNvPr id="3" name="Content Placeholder 2" descr="This table provides data about the pseudo-classes for form controls and fields. It has 2 columns and 13 rows. The header of column 1 reads “Pseudo-Class” and the header of column 2 reads “Matches”.&#10;In row 2, column 1 reads “checked” and column 2 reads “A check box or option button that is selected or checked”.&#10;&#10;In row 3, column 1 reads “default” and column 2 reads “A default control, such as the default option in a selection list”.&#10;&#10;In row 4, column 1 reads “disabled” and column 2 reads “A control that is disabled”.&#10;&#10;In row 5, column 1 reads “enabled” and column 2 reads “A control that is enabled”.&#10;&#10;In row 6, column 1 reads “focus” and column 2 reads “A control that has the focus (is actively selected) in the form”.&#10;&#10;In row 7, column 1 reads “indeterminate” and column 2 reads “A check box or option button whose toggle states (checked or unchecked) cannot be determined”.&#10;&#10;In row 8, column 1 reads “in-range” and column 2 reads “A field whose value lies within the allowed range (between the min and max attribute values)”.&#10;&#10;In row 9, column 1 reads “invalid” and column 2 reads “A field whose value fails the validation test”.&#10;&#10;In row 10, column 1 reads “optional” and column 2 reads “A field that is optional (not required) in the form”.&#10;&#10;In row 11, column 1 reads “out-of-range” and column 2 reads “A field whose value lies outside the allowed range (outside the min and max attribute values)”.&#10;&#10;In row 12, column 1 reads “required” and column 2 reads “A field that is required in the form”.&#10;&#10;In row 13, column 1 reads “valid” and column 2 reads “A field whose value passes the validation test”.&#10;" title="Figure 7-54 Pseudo-classes for form controls and field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15753"/>
            <a:ext cx="8305800" cy="4513856"/>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3795672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800"/>
              <a:t>Applying Inline Validation (continued 2)</a:t>
            </a:r>
            <a:endParaRPr lang="en-US" sz="3800"/>
          </a:p>
        </p:txBody>
      </p:sp>
      <p:sp>
        <p:nvSpPr>
          <p:cNvPr id="2" name="Content Placeholder 1"/>
          <p:cNvSpPr>
            <a:spLocks noGrp="1"/>
          </p:cNvSpPr>
          <p:nvPr>
            <p:ph idx="1"/>
          </p:nvPr>
        </p:nvSpPr>
        <p:spPr/>
        <p:txBody>
          <a:bodyPr/>
          <a:lstStyle/>
          <a:p>
            <a:r>
              <a:rPr lang="en-IN"/>
              <a:t>Example: To create styles for all of the checked option buttons in the form, apply the checked pseudo-class</a:t>
            </a:r>
          </a:p>
          <a:p>
            <a:pPr marL="0" indent="0">
              <a:buNone/>
            </a:pPr>
            <a:r>
              <a:rPr lang="en-IN" sz="2600">
                <a:latin typeface="Courier New" panose="02070309020205020404" pitchFamily="49" charset="0"/>
                <a:cs typeface="Courier New" panose="02070309020205020404" pitchFamily="49" charset="0"/>
              </a:rPr>
              <a:t>input[type=”radio”]:checked {</a:t>
            </a:r>
          </a:p>
          <a:p>
            <a:pPr marL="0" indent="0">
              <a:buNone/>
            </a:pPr>
            <a:r>
              <a:rPr lang="en-IN" sz="2600" i="1">
                <a:latin typeface="Courier New" panose="02070309020205020404" pitchFamily="49" charset="0"/>
                <a:cs typeface="Courier New" panose="02070309020205020404" pitchFamily="49" charset="0"/>
              </a:rPr>
              <a:t>styles</a:t>
            </a:r>
          </a:p>
          <a:p>
            <a:pPr marL="0" indent="0">
              <a:buNone/>
            </a:pPr>
            <a:r>
              <a:rPr lang="en-IN" sz="2600">
                <a:latin typeface="Courier New" panose="02070309020205020404" pitchFamily="49" charset="0"/>
                <a:cs typeface="Courier New" panose="02070309020205020404" pitchFamily="49" charset="0"/>
              </a:rPr>
              <a:t>}</a:t>
            </a:r>
          </a:p>
          <a:p>
            <a:r>
              <a:rPr lang="en-IN" sz="2600" i="1">
                <a:latin typeface="Courier New" panose="02070309020205020404" pitchFamily="49" charset="0"/>
                <a:cs typeface="Courier New" panose="02070309020205020404" pitchFamily="49" charset="0"/>
              </a:rPr>
              <a:t>styles</a:t>
            </a:r>
            <a:r>
              <a:rPr lang="en-IN" i="1"/>
              <a:t> </a:t>
            </a:r>
            <a:r>
              <a:rPr lang="en-IN"/>
              <a:t>are the CSS styles applied to checked option buttons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561484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Pseudo-Classes for Valid and Invalid Data</a:t>
            </a:r>
            <a:endParaRPr lang="en-US" sz="4000"/>
          </a:p>
        </p:txBody>
      </p:sp>
      <p:sp>
        <p:nvSpPr>
          <p:cNvPr id="2" name="Content Placeholder 1"/>
          <p:cNvSpPr>
            <a:spLocks noGrp="1"/>
          </p:cNvSpPr>
          <p:nvPr>
            <p:ph idx="1"/>
          </p:nvPr>
        </p:nvSpPr>
        <p:spPr/>
        <p:txBody>
          <a:bodyPr/>
          <a:lstStyle/>
          <a:p>
            <a:r>
              <a:rPr lang="en-IN"/>
              <a:t>The </a:t>
            </a:r>
            <a:r>
              <a:rPr lang="en-IN" sz="2600">
                <a:latin typeface="Courier New" panose="02070309020205020404" pitchFamily="49" charset="0"/>
                <a:cs typeface="Courier New" panose="02070309020205020404" pitchFamily="49" charset="0"/>
              </a:rPr>
              <a:t>valid</a:t>
            </a:r>
            <a:r>
              <a:rPr lang="en-IN"/>
              <a:t> and </a:t>
            </a:r>
            <a:r>
              <a:rPr lang="en-IN" sz="2600">
                <a:latin typeface="Courier New" panose="02070309020205020404" pitchFamily="49" charset="0"/>
                <a:cs typeface="Courier New" panose="02070309020205020404" pitchFamily="49" charset="0"/>
              </a:rPr>
              <a:t>invalid</a:t>
            </a:r>
            <a:r>
              <a:rPr lang="en-IN"/>
              <a:t> pseudo-classes are used to format controls based on whether their field values pass/fail a validation test</a:t>
            </a:r>
          </a:p>
          <a:p>
            <a:r>
              <a:rPr lang="en-IN"/>
              <a:t>Example: To display </a:t>
            </a:r>
            <a:r>
              <a:rPr lang="en-IN" sz="2600">
                <a:latin typeface="Courier New" panose="02070309020205020404" pitchFamily="49" charset="0"/>
                <a:cs typeface="Courier New" panose="02070309020205020404" pitchFamily="49" charset="0"/>
              </a:rPr>
              <a:t>input</a:t>
            </a:r>
            <a:r>
              <a:rPr lang="en-IN"/>
              <a:t> elements containing valid data with a light green background, use the following style rule:</a:t>
            </a:r>
          </a:p>
          <a:p>
            <a:pPr marL="457200" lvl="1" indent="0">
              <a:buNone/>
            </a:pPr>
            <a:r>
              <a:rPr lang="en-IN" sz="2600" err="1">
                <a:latin typeface="Courier New" panose="02070309020205020404" pitchFamily="49" charset="0"/>
                <a:cs typeface="Courier New" panose="02070309020205020404" pitchFamily="49" charset="0"/>
              </a:rPr>
              <a:t>input:valid</a:t>
            </a:r>
            <a:r>
              <a:rPr lang="en-IN" sz="2600">
                <a:latin typeface="Courier New" panose="02070309020205020404" pitchFamily="49" charset="0"/>
                <a:cs typeface="Courier New" panose="02070309020205020404" pitchFamily="49" charset="0"/>
              </a:rPr>
              <a:t> {</a:t>
            </a:r>
          </a:p>
          <a:p>
            <a:pPr marL="457200" lvl="1" indent="0">
              <a:buNone/>
            </a:pPr>
            <a:r>
              <a:rPr lang="en-IN" sz="2600">
                <a:latin typeface="Courier New" panose="02070309020205020404" pitchFamily="49" charset="0"/>
                <a:cs typeface="Courier New" panose="02070309020205020404" pitchFamily="49" charset="0"/>
              </a:rPr>
              <a:t>background-</a:t>
            </a:r>
            <a:r>
              <a:rPr lang="en-IN" sz="2600" err="1">
                <a:latin typeface="Courier New" panose="02070309020205020404" pitchFamily="49" charset="0"/>
                <a:cs typeface="Courier New" panose="02070309020205020404" pitchFamily="49" charset="0"/>
              </a:rPr>
              <a:t>color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rgb</a:t>
            </a:r>
            <a:r>
              <a:rPr lang="en-IN" sz="2600">
                <a:latin typeface="Courier New" panose="02070309020205020404" pitchFamily="49" charset="0"/>
                <a:cs typeface="Courier New" panose="02070309020205020404" pitchFamily="49" charset="0"/>
              </a:rPr>
              <a:t>(220, 255, 220);</a:t>
            </a:r>
          </a:p>
          <a:p>
            <a:pPr marL="457200" lvl="1" indent="0">
              <a:buNone/>
            </a:pPr>
            <a:r>
              <a:rPr lang="en-IN" sz="2600">
                <a:latin typeface="Courier New" panose="02070309020205020404" pitchFamily="49" charset="0"/>
                <a:cs typeface="Courier New" panose="02070309020205020404" pitchFamily="49" charset="0"/>
              </a:rPr>
              <a:t>}</a:t>
            </a:r>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25336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800"/>
              <a:t>Pseudo-Classes for Valid and Invalid Data (continued 1)</a:t>
            </a:r>
            <a:endParaRPr lang="en-US" sz="3800"/>
          </a:p>
        </p:txBody>
      </p:sp>
      <p:sp>
        <p:nvSpPr>
          <p:cNvPr id="2" name="Content Placeholder 1"/>
          <p:cNvSpPr>
            <a:spLocks noGrp="1"/>
          </p:cNvSpPr>
          <p:nvPr>
            <p:ph idx="1"/>
          </p:nvPr>
        </p:nvSpPr>
        <p:spPr/>
        <p:txBody>
          <a:bodyPr/>
          <a:lstStyle/>
          <a:p>
            <a:r>
              <a:rPr lang="en-IN"/>
              <a:t>Example: To display </a:t>
            </a:r>
            <a:r>
              <a:rPr lang="en-IN" sz="2600">
                <a:latin typeface="Courier New" panose="02070309020205020404" pitchFamily="49" charset="0"/>
                <a:cs typeface="Courier New" panose="02070309020205020404" pitchFamily="49" charset="0"/>
              </a:rPr>
              <a:t>input</a:t>
            </a:r>
            <a:r>
              <a:rPr lang="en-IN"/>
              <a:t> elements containing invalid data with a light red background with focus, use the following style rule:</a:t>
            </a:r>
          </a:p>
          <a:p>
            <a:pPr marL="457200" lvl="1" indent="0">
              <a:buNone/>
            </a:pPr>
            <a:r>
              <a:rPr lang="en-IN" sz="2600" err="1">
                <a:latin typeface="Courier New" panose="02070309020205020404" pitchFamily="49" charset="0"/>
                <a:cs typeface="Courier New" panose="02070309020205020404" pitchFamily="49" charset="0"/>
              </a:rPr>
              <a:t>input:focus:invalid</a:t>
            </a:r>
            <a:r>
              <a:rPr lang="en-IN" sz="2600">
                <a:latin typeface="Courier New" panose="02070309020205020404" pitchFamily="49" charset="0"/>
                <a:cs typeface="Courier New" panose="02070309020205020404" pitchFamily="49" charset="0"/>
              </a:rPr>
              <a:t> {</a:t>
            </a:r>
          </a:p>
          <a:p>
            <a:pPr marL="457200" lvl="1" indent="0">
              <a:buNone/>
            </a:pPr>
            <a:r>
              <a:rPr lang="en-IN" sz="2600">
                <a:latin typeface="Courier New" panose="02070309020205020404" pitchFamily="49" charset="0"/>
                <a:cs typeface="Courier New" panose="02070309020205020404" pitchFamily="49" charset="0"/>
              </a:rPr>
              <a:t>	background-</a:t>
            </a:r>
            <a:r>
              <a:rPr lang="en-IN" sz="2600" err="1">
                <a:latin typeface="Courier New" panose="02070309020205020404" pitchFamily="49" charset="0"/>
                <a:cs typeface="Courier New" panose="02070309020205020404" pitchFamily="49" charset="0"/>
              </a:rPr>
              <a:t>color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rgb</a:t>
            </a:r>
            <a:r>
              <a:rPr lang="en-IN" sz="2600">
                <a:latin typeface="Courier New" panose="02070309020205020404" pitchFamily="49" charset="0"/>
                <a:cs typeface="Courier New" panose="02070309020205020404" pitchFamily="49" charset="0"/>
              </a:rPr>
              <a:t>(255, 232, 233);</a:t>
            </a:r>
          </a:p>
          <a:p>
            <a:pPr marL="457200"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492082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800"/>
              <a:t>Pseudo-Classes for Valid and Invalid Data (continued 2)</a:t>
            </a:r>
            <a:endParaRPr lang="en-US" sz="3800"/>
          </a:p>
        </p:txBody>
      </p:sp>
      <p:pic>
        <p:nvPicPr>
          <p:cNvPr id="6" name="Content Placeholder 2" descr="This figure explains how to create styles for valid and invalid field values.&#10;&#10;The figure consists of four rectangular boxes and a few lines of code.&#10;&#10;The first line of the code reads “input:focus, select:focus, textarea:focus {”. The second line of the code reads “background-color: rgb(220, 255, 220);”. The third line of the code reads “}”. The fourth line of the code reads “input#name:focus:valid,”. The fifth line of the code reads “input#zip:focus:valid,”.&#10;The sixth line of the code reads “input#phone:focus:valid,”.The seventh line of the code reads “input#mail:focus:valid,”.The eighth line of the code reads “background: rgb(220, 255, 220) url(rb_valid.png) bottom right/contain no-repeat;”. The ninth line of the code reads “}”. The tenth line of the code reads “input#name:focus:invalid,”. The eleventh line of the code reads “input#zip:focus:invalid,”. The twelfth line of the code reads “input#phone:focus:invalid,”. The thirteenth line of the code reads “input#mail:focus:invalid {”. The fourteenth line of the code reads “background: rgb(255, 232, 233) url(rb_invalid.png) bottom right/contain no-repeat;”. The fifteenth line of the code reads “}”.&#10;&#10;The first rectangular box labeled “style for valid data values in the selected fields that have the focus” is positioned at the left side of the code. An arrow originating from this rectangular box points from the fourth line to the ninth line of the code.&#10;&#10;The second rectangular box labeled “style for invalid data values in the selected fields that have the focus” is positioned below the first rectangular box. An arrow originating from the second rectangular box points from the tenth line to the fifteenth line of the code.&#10;&#10;The third rectangular box labeled “display a green check mark image in the input box background” is positioned at the right side of the code. An arrow originating from this rectangular box points to the “rb_valid.png” in the eighth line of code.&#10;&#10;The fourth rectangular box labeled “display a red X image in the input box background” is positioned below the third rectangular box. An arrow originating from the fourth rectangular box points to the “rb_invalid.png” in the fourteenth line of code.&#10;" title="Figure 7-57 Creating styles for valid and invalid field valu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92612"/>
            <a:ext cx="8305800" cy="3360139"/>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70487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Parts of a Web Form (continued 2)</a:t>
            </a:r>
          </a:p>
        </p:txBody>
      </p:sp>
      <p:sp>
        <p:nvSpPr>
          <p:cNvPr id="3" name="Content Placeholder 2"/>
          <p:cNvSpPr>
            <a:spLocks noGrp="1"/>
          </p:cNvSpPr>
          <p:nvPr>
            <p:ph idx="1"/>
          </p:nvPr>
        </p:nvSpPr>
        <p:spPr/>
        <p:txBody>
          <a:bodyPr/>
          <a:lstStyle/>
          <a:p>
            <a:r>
              <a:rPr lang="en-IN"/>
              <a:t>Types of </a:t>
            </a:r>
            <a:r>
              <a:rPr lang="en-IN" b="1"/>
              <a:t>widgets</a:t>
            </a:r>
            <a:endParaRPr lang="en-IN"/>
          </a:p>
          <a:p>
            <a:pPr lvl="1"/>
            <a:r>
              <a:rPr lang="en-IN" b="1"/>
              <a:t>Spin boxes </a:t>
            </a:r>
            <a:r>
              <a:rPr lang="en-IN"/>
              <a:t>to enter integer values confined to a specified range</a:t>
            </a:r>
          </a:p>
          <a:p>
            <a:pPr lvl="1"/>
            <a:r>
              <a:rPr lang="en-IN" b="1"/>
              <a:t>Slider controls </a:t>
            </a:r>
            <a:r>
              <a:rPr lang="en-IN"/>
              <a:t>to enter numeric values confined to a specified range</a:t>
            </a:r>
          </a:p>
          <a:p>
            <a:pPr lvl="1"/>
            <a:r>
              <a:rPr lang="en-IN" b="1"/>
              <a:t>Calendar controls </a:t>
            </a:r>
            <a:r>
              <a:rPr lang="en-IN"/>
              <a:t>to select date and time values</a:t>
            </a:r>
          </a:p>
          <a:p>
            <a:pPr lvl="1"/>
            <a:r>
              <a:rPr lang="en-IN" b="1" err="1"/>
              <a:t>Color</a:t>
            </a:r>
            <a:r>
              <a:rPr lang="en-IN" b="1"/>
              <a:t> pickers </a:t>
            </a:r>
            <a:r>
              <a:rPr lang="en-IN"/>
              <a:t>to choose </a:t>
            </a:r>
            <a:r>
              <a:rPr lang="en-IN" err="1"/>
              <a:t>color</a:t>
            </a:r>
            <a:r>
              <a:rPr lang="en-IN"/>
              <a:t> values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57425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Parts of a Web Form (continued 3)</a:t>
            </a:r>
          </a:p>
        </p:txBody>
      </p:sp>
      <p:pic>
        <p:nvPicPr>
          <p:cNvPr id="2" name="Content Placeholder 1" descr="This figure shows a proposed survey form.&#10;&#10;This figure consists of eighteen labels, twenty-six rectangular boxes, one square box, one slider, and six circles.&#10;&#10;The first rectangular box labeled “Customer Information” is positioned vertically in the left side of the survey form. This box consists of two columns with eleven labels in the first column and ten rectangular boxes and one square box in the second column. The contents in the columns are positioned one below the other.&#10;&#10;The second rectangular box labeled “Share Your Experience at Red Ball Pizza” is positioned vertically on the right side of the first rectangular box. The second rectangular box consists of two columns with seven labels in the first column and six rectangular boxes, a slider and six circles in the second column. The contents in the columns are positioned one below the other.&#10;&#10;The first label in the first column of the first rectangular box reads “Name*”. The second label reads “Street address”. The third label reads “City”. The fourth label reads “State”. The fifth label reads “Postal code”. The sixth label reads “Phone number”. The seventh label reads “E-mail*”. The eighth label reads “Where did you hear about us?”. The ninth label reads “What’s your favorite RedBall special dish?”. The tenth label reads “How many times do you dine out per month?”. The eleventh label reads “Add me to your newsletter for great specials”.&#10;&#10;The third rectangular box is positioned on the right side of the first label. The fourth rectangular box is positioned below the third rectangular box. The fifth rectangular box is positioned below the fourth rectangular box. The sixth rectangular box is positioned below the fifth rectangular box. The seventh rectangular box is positioned below the sixth rectangular box. The eighth rectangular box is positioned below the seventh rectangular box. The ninth rectangular box is positioned below the eighth rectangular box. The tenth rectangular box is positioned below the ninth rectangular box. The tenth rectangular box consists of an arrow head pointing downward positioned on the right corner of the box. The eleventh rectangular box is positioned below the tenth rectangular box. The twelfth rectangular box is positioned below the eleventh rectangular box. The twelfth rectangular box consists of two arrow heads, one pointing upward and another pointing downward and is positioned on the right corner of the box. A square box that consists of an “x” symbol is positioned below the twelfth rectangular box.&#10;&#10;The twelfth label in the first column of the second rectangular box reads “Date of visit”. The thirteenth label reads “Order type” and is positioned below the twelfth label. The fourteenth label reads “Was your service friendly?” and is positioned below the thirteenth label. The fifteenth label reads “Was your order correct?” and is positioned below the fourteenth label. The sixteenth label reads “Was your food hot?” and is positioned below the fifteenth label. The seventeenth label reads “Rate your overall service (0=poor; 10=great)” and is positioned below the sixteenth label. The eighteenth label reads “Tell us more about your experience!” and is positioned below the seventeenth label.&#10;&#10;The thirteenth rectangular box is positioned on the right side of the twelfth label. A “+” symbol is positioned at the right corner of the box. The fourteenth rectangular box is positioned below the thirteenth rectangular box. The fourteenth rectangular box consists of an arrow head pointing downward positioned at the right corner of the box. The fifteenth rectangular box reads “Yes” followed by the first circle and “No” followed by the second circle. The sixteenth rectangular box reads “Yes” followed by the third circle and “No” followed by the fourth circle. The seventeenth rectangular box reads “Yes” followed by the fifth circle and “No” followed by the sixth circle. The slider is positioned below the seventeenth rectangular box. Left end of the slider reads “0” and the right end of the slider reads “10”. The eighteenth rectangular box is positioned below the eighteenth label.&#10;&#10;The nineteenth rectangular box labeled “input box” is positioned above the first rectangular box. An arrow originating from the nineteenth rectangular box points to the third rectangular box.&#10;&#10;The twentieth rectangular box labeled “selection list box” is positioned on the left side of the first rectangular box. An arrow originating from the twentieth rectangular box points to the tenth rectangular box.&#10;&#10;The twenty-first rectangular box labeled “spin box” is positioned below the twentieth rectangular box. An arrow originating from the twenty-first rectangular box points to the twelfth rectangular box.&#10;&#10;The twenty-second rectangular box labeled “check box” is positioned below the twenty-first rectangular box. An arrow originating from the twenty-second rectangular box points to the square box.&#10;&#10;The twenty-third rectangular box labeled “option buttons” is positioned above the second rectangular box. An arrow originating from the twenty-third rectangular box points from the fifteenth rectangular box to the seventeenth rectangular box collectively.&#10;&#10;The twenty-fourth rectangular box labeled “calendar control” is positioned at the right side of the twenty third rectangular box. An arrow originating from the twenty-fourth rectangular box points to the thirteenth rectangular box.&#10;&#10;The twenty-fifth rectangular box labeled “slider control” is positioned below the second rectangular box at the right corner. An arrow originating from the twenty-fifth rectangular box points to the slider.&#10;&#10;The twenty-sixth rectangular box labeled “text area box” is positioned at the left side of the twenty-fifth rectangular box. An arrow originating from the twenty-sixth rectangular box points to the eighteenth rectangular box.&#10;" title="Figure 7-1 Proposed survey for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219201"/>
            <a:ext cx="8305800" cy="5105399"/>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87313640"/>
      </p:ext>
    </p:extLst>
  </p:cSld>
  <p:clrMapOvr>
    <a:masterClrMapping/>
  </p:clrMapOvr>
</p:sld>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e3c64ba551016adc573befab8c0cca30">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b1c1897da468322b82511c31e0288ea"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st1 xmlns="dbac95d4-689a-4a2b-9845-ea50641fb23b" xsi:nil="true"/>
    <Team_x0020_Members xmlns="dbac95d4-689a-4a2b-9845-ea50641fb23b">
      <UserInfo>
        <DisplayName/>
        <AccountId xsi:nil="true"/>
        <AccountType/>
      </UserInfo>
    </Team_x0020_Members>
  </documentManagement>
</p:properties>
</file>

<file path=customXml/itemProps1.xml><?xml version="1.0" encoding="utf-8"?>
<ds:datastoreItem xmlns:ds="http://schemas.openxmlformats.org/officeDocument/2006/customXml" ds:itemID="{5264E017-E1F5-403F-B4EA-FB6A04ED3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0FF77E-083E-41F2-AA6A-B1F45E46299D}">
  <ds:schemaRefs>
    <ds:schemaRef ds:uri="http://schemas.microsoft.com/sharepoint/v3/contenttype/forms"/>
  </ds:schemaRefs>
</ds:datastoreItem>
</file>

<file path=customXml/itemProps3.xml><?xml version="1.0" encoding="utf-8"?>
<ds:datastoreItem xmlns:ds="http://schemas.openxmlformats.org/officeDocument/2006/customXml" ds:itemID="{AB9C7D11-30F5-47C5-918B-0311A4878DEC}">
  <ds:schemaRefs>
    <ds:schemaRef ds:uri="dbac95d4-689a-4a2b-9845-ea50641fb23b"/>
    <ds:schemaRef ds:uri="5b47f0fb-e24d-44b9-89a4-ff46b5ce035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TotalTime>
  <Words>3317</Words>
  <Application>Microsoft Office PowerPoint</Application>
  <PresentationFormat>On-screen Show (4:3)</PresentationFormat>
  <Paragraphs>524</Paragraphs>
  <Slides>75</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BatangChe</vt:lpstr>
      <vt:lpstr>Calibri</vt:lpstr>
      <vt:lpstr>Cambria</vt:lpstr>
      <vt:lpstr>Courier New</vt:lpstr>
      <vt:lpstr>Times New Roman</vt:lpstr>
      <vt:lpstr>3_Office Theme</vt:lpstr>
      <vt:lpstr>PowerPoint Presentation</vt:lpstr>
      <vt:lpstr>Objectives</vt:lpstr>
      <vt:lpstr>Objectives (continued)</vt:lpstr>
      <vt:lpstr>Structure of a Web Form</vt:lpstr>
      <vt:lpstr>Introducing Web Forms</vt:lpstr>
      <vt:lpstr>Parts of a Web Form</vt:lpstr>
      <vt:lpstr>Parts of a Web Form (continued 1)</vt:lpstr>
      <vt:lpstr>Parts of a Web Form (continued 2)</vt:lpstr>
      <vt:lpstr>Parts of a Web Form (continued 3)</vt:lpstr>
      <vt:lpstr>Forms and Server-Based Programs</vt:lpstr>
      <vt:lpstr>Forms and Server-Based Programs (continued)</vt:lpstr>
      <vt:lpstr>Starting a Web Form</vt:lpstr>
      <vt:lpstr>Starting a Web Form (continued)</vt:lpstr>
      <vt:lpstr>Interacting with the Web Server</vt:lpstr>
      <vt:lpstr>Interacting with the Web Server (continued 1)</vt:lpstr>
      <vt:lpstr>Interacting with the Web Server (continued 2)</vt:lpstr>
      <vt:lpstr>Interacting with the Web Server (continued 3)</vt:lpstr>
      <vt:lpstr>Interacting with the Web Server (continued 4)</vt:lpstr>
      <vt:lpstr>Interacting with the Web Server (continued 5)</vt:lpstr>
      <vt:lpstr>Creating a Field Set</vt:lpstr>
      <vt:lpstr>Marking a Field Set</vt:lpstr>
      <vt:lpstr>Adding a Field Set Legend</vt:lpstr>
      <vt:lpstr>Adding a Field Set Legend (continued)</vt:lpstr>
      <vt:lpstr>Creating Input Boxes</vt:lpstr>
      <vt:lpstr>Creating Input Boxes (continued 1)</vt:lpstr>
      <vt:lpstr>Creating Input Boxes (continued 2)</vt:lpstr>
      <vt:lpstr>Input Types and Virtual Keyboards</vt:lpstr>
      <vt:lpstr>Adding Field Labels</vt:lpstr>
      <vt:lpstr>Adding Field Labels (continued)</vt:lpstr>
      <vt:lpstr>Designing a Form Layout</vt:lpstr>
      <vt:lpstr>Defining Default Values and Placeholders</vt:lpstr>
      <vt:lpstr>Defining Default Values and Placeholders (continued 1)</vt:lpstr>
      <vt:lpstr>Defining Default Values and Placeholders (continued 2)</vt:lpstr>
      <vt:lpstr>Defining Default Values and Placeholders (continued 3)</vt:lpstr>
      <vt:lpstr>Entering Date and Time Values</vt:lpstr>
      <vt:lpstr>Creating a Selection List</vt:lpstr>
      <vt:lpstr>Creating a Selection List (continued 1)</vt:lpstr>
      <vt:lpstr>Creating a Selection List (continued 2)</vt:lpstr>
      <vt:lpstr>Working with Select Attributes</vt:lpstr>
      <vt:lpstr>Working with Select Attributes (continued 1)</vt:lpstr>
      <vt:lpstr>Working with Select Attributes (continued 2)</vt:lpstr>
      <vt:lpstr>Grouping Selection Options</vt:lpstr>
      <vt:lpstr>Grouping Selection Options (continued)</vt:lpstr>
      <vt:lpstr>Creating Option Buttons</vt:lpstr>
      <vt:lpstr>Creating Option Buttons (continued 1)</vt:lpstr>
      <vt:lpstr>Creating Option Buttons (continued 2)</vt:lpstr>
      <vt:lpstr>Creating Check Boxes</vt:lpstr>
      <vt:lpstr>Creating Check Boxes (continued)</vt:lpstr>
      <vt:lpstr>Creating a Text Area Box</vt:lpstr>
      <vt:lpstr>Creating a Text Area Box (continued 1)</vt:lpstr>
      <vt:lpstr>Creating a Text Area Box (continued 2)</vt:lpstr>
      <vt:lpstr>Entering Numeric Data</vt:lpstr>
      <vt:lpstr>Entering Numeric Data (continued 1)</vt:lpstr>
      <vt:lpstr>Entering Numeric Data (continued 2)</vt:lpstr>
      <vt:lpstr>Entering Numeric Data (continued 3)</vt:lpstr>
      <vt:lpstr>Suggesting Options with Data Lists</vt:lpstr>
      <vt:lpstr>Suggesting Options with Data Lists (continued)</vt:lpstr>
      <vt:lpstr>Working with Form Buttons</vt:lpstr>
      <vt:lpstr>Creating a Command Button</vt:lpstr>
      <vt:lpstr>Creating Submit and Reset Buttons</vt:lpstr>
      <vt:lpstr>Creating Submit and Reset Buttons (continued 1)</vt:lpstr>
      <vt:lpstr>Creating Submit and Reset Buttons (continued 2)</vt:lpstr>
      <vt:lpstr>Designing a Custom Button</vt:lpstr>
      <vt:lpstr>Validating a Web Form</vt:lpstr>
      <vt:lpstr>Identifying Required Values</vt:lpstr>
      <vt:lpstr>Validating Based on Data Type</vt:lpstr>
      <vt:lpstr>Testing for a Valid Pattern</vt:lpstr>
      <vt:lpstr>Testing for a Valid Pattern (continued)</vt:lpstr>
      <vt:lpstr>Defining the Length of the Field Value</vt:lpstr>
      <vt:lpstr>Applying Inline Validation</vt:lpstr>
      <vt:lpstr>Applying Inline Validation (continued 1)</vt:lpstr>
      <vt:lpstr>Applying Inline Validation (continued 2)</vt:lpstr>
      <vt:lpstr>Pseudo-Classes for Valid and Invalid Data</vt:lpstr>
      <vt:lpstr>Pseudo-Classes for Valid and Invalid Data (continued 1)</vt:lpstr>
      <vt:lpstr>Pseudo-Classes for Valid and Invalid Data (continued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Garguilo, Maria</cp:lastModifiedBy>
  <cp:revision>3</cp:revision>
  <dcterms:modified xsi:type="dcterms:W3CDTF">2017-06-23T19:49:49Z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